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698" r:id="rId2"/>
    <p:sldMasterId id="2147483715" r:id="rId3"/>
  </p:sldMasterIdLst>
  <p:notesMasterIdLst>
    <p:notesMasterId r:id="rId36"/>
  </p:notesMasterIdLst>
  <p:handoutMasterIdLst>
    <p:handoutMasterId r:id="rId37"/>
  </p:handoutMasterIdLst>
  <p:sldIdLst>
    <p:sldId id="264" r:id="rId4"/>
    <p:sldId id="271" r:id="rId5"/>
    <p:sldId id="352" r:id="rId6"/>
    <p:sldId id="857" r:id="rId7"/>
    <p:sldId id="825" r:id="rId8"/>
    <p:sldId id="827" r:id="rId9"/>
    <p:sldId id="329" r:id="rId10"/>
    <p:sldId id="858" r:id="rId11"/>
    <p:sldId id="828" r:id="rId12"/>
    <p:sldId id="326" r:id="rId13"/>
    <p:sldId id="327" r:id="rId14"/>
    <p:sldId id="328" r:id="rId15"/>
    <p:sldId id="348" r:id="rId16"/>
    <p:sldId id="331" r:id="rId17"/>
    <p:sldId id="851" r:id="rId18"/>
    <p:sldId id="342" r:id="rId19"/>
    <p:sldId id="360" r:id="rId20"/>
    <p:sldId id="370" r:id="rId21"/>
    <p:sldId id="852" r:id="rId22"/>
    <p:sldId id="856" r:id="rId23"/>
    <p:sldId id="854" r:id="rId24"/>
    <p:sldId id="855" r:id="rId25"/>
    <p:sldId id="335" r:id="rId26"/>
    <p:sldId id="366" r:id="rId27"/>
    <p:sldId id="350" r:id="rId28"/>
    <p:sldId id="336" r:id="rId29"/>
    <p:sldId id="363" r:id="rId30"/>
    <p:sldId id="364" r:id="rId31"/>
    <p:sldId id="347" r:id="rId32"/>
    <p:sldId id="367" r:id="rId33"/>
    <p:sldId id="344" r:id="rId34"/>
    <p:sldId id="843" r:id="rId3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6069"/>
    <a:srgbClr val="006747"/>
    <a:srgbClr val="ECEAD1"/>
    <a:srgbClr val="CFC493"/>
    <a:srgbClr val="7E96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0D361E-039B-4CA5-8843-4B3C3E0AC0FD}" v="33" dt="2024-01-24T13:57:08.2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73"/>
    <p:restoredTop sz="75761" autoAdjust="0"/>
  </p:normalViewPr>
  <p:slideViewPr>
    <p:cSldViewPr snapToGrid="0" snapToObjects="1">
      <p:cViewPr varScale="1">
        <p:scale>
          <a:sx n="105" d="100"/>
          <a:sy n="105" d="100"/>
        </p:scale>
        <p:origin x="1254" y="96"/>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1" d="100"/>
          <a:sy n="81" d="100"/>
        </p:scale>
        <p:origin x="31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a Boyd" userId="b4e2a44e-dc52-4894-bef1-d9af3a8b4110" providerId="ADAL" clId="{520D361E-039B-4CA5-8843-4B3C3E0AC0FD}"/>
    <pc:docChg chg="undo redo custSel delSld modSld modMainMaster">
      <pc:chgData name="Tia Boyd" userId="b4e2a44e-dc52-4894-bef1-d9af3a8b4110" providerId="ADAL" clId="{520D361E-039B-4CA5-8843-4B3C3E0AC0FD}" dt="2024-01-24T13:56:07.704" v="379" actId="1076"/>
      <pc:docMkLst>
        <pc:docMk/>
      </pc:docMkLst>
      <pc:sldChg chg="addSp delSp modSp del mod modClrScheme chgLayout">
        <pc:chgData name="Tia Boyd" userId="b4e2a44e-dc52-4894-bef1-d9af3a8b4110" providerId="ADAL" clId="{520D361E-039B-4CA5-8843-4B3C3E0AC0FD}" dt="2024-01-23T21:55:05.959" v="51" actId="47"/>
        <pc:sldMkLst>
          <pc:docMk/>
          <pc:sldMk cId="1928682967" sldId="258"/>
        </pc:sldMkLst>
        <pc:spChg chg="add del mod ord">
          <ac:chgData name="Tia Boyd" userId="b4e2a44e-dc52-4894-bef1-d9af3a8b4110" providerId="ADAL" clId="{520D361E-039B-4CA5-8843-4B3C3E0AC0FD}" dt="2024-01-23T21:53:50.615" v="17" actId="478"/>
          <ac:spMkLst>
            <pc:docMk/>
            <pc:sldMk cId="1928682967" sldId="258"/>
            <ac:spMk id="2" creationId="{DA55E16E-46D7-016C-0EB7-8DEF9D6F31DA}"/>
          </ac:spMkLst>
        </pc:spChg>
        <pc:graphicFrameChg chg="mod ord">
          <ac:chgData name="Tia Boyd" userId="b4e2a44e-dc52-4894-bef1-d9af3a8b4110" providerId="ADAL" clId="{520D361E-039B-4CA5-8843-4B3C3E0AC0FD}" dt="2024-01-23T21:53:54.087" v="18" actId="1076"/>
          <ac:graphicFrameMkLst>
            <pc:docMk/>
            <pc:sldMk cId="1928682967" sldId="258"/>
            <ac:graphicFrameMk id="3" creationId="{00000000-0000-0000-0000-000000000000}"/>
          </ac:graphicFrameMkLst>
        </pc:graphicFrameChg>
      </pc:sldChg>
      <pc:sldChg chg="addSp delSp modSp mod modClrScheme chgLayout">
        <pc:chgData name="Tia Boyd" userId="b4e2a44e-dc52-4894-bef1-d9af3a8b4110" providerId="ADAL" clId="{520D361E-039B-4CA5-8843-4B3C3E0AC0FD}" dt="2024-01-23T21:52:49.280" v="6" actId="700"/>
        <pc:sldMkLst>
          <pc:docMk/>
          <pc:sldMk cId="1078244488" sldId="264"/>
        </pc:sldMkLst>
        <pc:spChg chg="mod ord">
          <ac:chgData name="Tia Boyd" userId="b4e2a44e-dc52-4894-bef1-d9af3a8b4110" providerId="ADAL" clId="{520D361E-039B-4CA5-8843-4B3C3E0AC0FD}" dt="2024-01-23T21:52:49.280" v="6" actId="700"/>
          <ac:spMkLst>
            <pc:docMk/>
            <pc:sldMk cId="1078244488" sldId="264"/>
            <ac:spMk id="2" creationId="{450C6DCE-5506-AE49-9AA5-4EB0B2528574}"/>
          </ac:spMkLst>
        </pc:spChg>
        <pc:spChg chg="mod ord">
          <ac:chgData name="Tia Boyd" userId="b4e2a44e-dc52-4894-bef1-d9af3a8b4110" providerId="ADAL" clId="{520D361E-039B-4CA5-8843-4B3C3E0AC0FD}" dt="2024-01-23T21:52:49.280" v="6" actId="700"/>
          <ac:spMkLst>
            <pc:docMk/>
            <pc:sldMk cId="1078244488" sldId="264"/>
            <ac:spMk id="3" creationId="{E56915A3-AD07-F048-8B5A-7D44B354DF7A}"/>
          </ac:spMkLst>
        </pc:spChg>
        <pc:spChg chg="del mod ord">
          <ac:chgData name="Tia Boyd" userId="b4e2a44e-dc52-4894-bef1-d9af3a8b4110" providerId="ADAL" clId="{520D361E-039B-4CA5-8843-4B3C3E0AC0FD}" dt="2024-01-23T21:52:49.280" v="6" actId="700"/>
          <ac:spMkLst>
            <pc:docMk/>
            <pc:sldMk cId="1078244488" sldId="264"/>
            <ac:spMk id="4" creationId="{1CA854F3-E1E6-B445-9497-094416CE94BE}"/>
          </ac:spMkLst>
        </pc:spChg>
        <pc:spChg chg="add mod ord">
          <ac:chgData name="Tia Boyd" userId="b4e2a44e-dc52-4894-bef1-d9af3a8b4110" providerId="ADAL" clId="{520D361E-039B-4CA5-8843-4B3C3E0AC0FD}" dt="2024-01-23T21:52:49.280" v="6" actId="700"/>
          <ac:spMkLst>
            <pc:docMk/>
            <pc:sldMk cId="1078244488" sldId="264"/>
            <ac:spMk id="5" creationId="{1BC1B830-5BB2-9D56-5D03-F8F5CBACCE47}"/>
          </ac:spMkLst>
        </pc:spChg>
      </pc:sldChg>
      <pc:sldChg chg="del">
        <pc:chgData name="Tia Boyd" userId="b4e2a44e-dc52-4894-bef1-d9af3a8b4110" providerId="ADAL" clId="{520D361E-039B-4CA5-8843-4B3C3E0AC0FD}" dt="2024-01-23T21:53:03.789" v="7" actId="47"/>
        <pc:sldMkLst>
          <pc:docMk/>
          <pc:sldMk cId="2332937764" sldId="267"/>
        </pc:sldMkLst>
      </pc:sldChg>
      <pc:sldChg chg="modSp mod modClrScheme chgLayout">
        <pc:chgData name="Tia Boyd" userId="b4e2a44e-dc52-4894-bef1-d9af3a8b4110" providerId="ADAL" clId="{520D361E-039B-4CA5-8843-4B3C3E0AC0FD}" dt="2024-01-23T21:53:15.711" v="8" actId="700"/>
        <pc:sldMkLst>
          <pc:docMk/>
          <pc:sldMk cId="3183933100" sldId="271"/>
        </pc:sldMkLst>
        <pc:spChg chg="mod ord">
          <ac:chgData name="Tia Boyd" userId="b4e2a44e-dc52-4894-bef1-d9af3a8b4110" providerId="ADAL" clId="{520D361E-039B-4CA5-8843-4B3C3E0AC0FD}" dt="2024-01-23T21:53:15.711" v="8" actId="700"/>
          <ac:spMkLst>
            <pc:docMk/>
            <pc:sldMk cId="3183933100" sldId="271"/>
            <ac:spMk id="2" creationId="{D7426D8C-F246-7943-AC9F-D2F028CF5311}"/>
          </ac:spMkLst>
        </pc:spChg>
        <pc:spChg chg="mod ord">
          <ac:chgData name="Tia Boyd" userId="b4e2a44e-dc52-4894-bef1-d9af3a8b4110" providerId="ADAL" clId="{520D361E-039B-4CA5-8843-4B3C3E0AC0FD}" dt="2024-01-23T21:53:15.711" v="8" actId="700"/>
          <ac:spMkLst>
            <pc:docMk/>
            <pc:sldMk cId="3183933100" sldId="271"/>
            <ac:spMk id="3" creationId="{F4C7F018-C87B-464B-83D3-7D6A15C3A18A}"/>
          </ac:spMkLst>
        </pc:spChg>
      </pc:sldChg>
      <pc:sldChg chg="modSp mod modClrScheme chgLayout">
        <pc:chgData name="Tia Boyd" userId="b4e2a44e-dc52-4894-bef1-d9af3a8b4110" providerId="ADAL" clId="{520D361E-039B-4CA5-8843-4B3C3E0AC0FD}" dt="2024-01-23T21:55:31.483" v="54" actId="14100"/>
        <pc:sldMkLst>
          <pc:docMk/>
          <pc:sldMk cId="3088364710" sldId="326"/>
        </pc:sldMkLst>
        <pc:spChg chg="mod ord">
          <ac:chgData name="Tia Boyd" userId="b4e2a44e-dc52-4894-bef1-d9af3a8b4110" providerId="ADAL" clId="{520D361E-039B-4CA5-8843-4B3C3E0AC0FD}" dt="2024-01-23T21:53:27.652" v="10" actId="27636"/>
          <ac:spMkLst>
            <pc:docMk/>
            <pc:sldMk cId="3088364710" sldId="326"/>
            <ac:spMk id="703490" creationId="{00000000-0000-0000-0000-000000000000}"/>
          </ac:spMkLst>
        </pc:spChg>
        <pc:graphicFrameChg chg="mod ord">
          <ac:chgData name="Tia Boyd" userId="b4e2a44e-dc52-4894-bef1-d9af3a8b4110" providerId="ADAL" clId="{520D361E-039B-4CA5-8843-4B3C3E0AC0FD}" dt="2024-01-23T21:55:31.483" v="54" actId="14100"/>
          <ac:graphicFrameMkLst>
            <pc:docMk/>
            <pc:sldMk cId="3088364710" sldId="326"/>
            <ac:graphicFrameMk id="3" creationId="{00000000-0000-0000-0000-000000000000}"/>
          </ac:graphicFrameMkLst>
        </pc:graphicFrameChg>
      </pc:sldChg>
      <pc:sldChg chg="modSp mod modClrScheme chgLayout">
        <pc:chgData name="Tia Boyd" userId="b4e2a44e-dc52-4894-bef1-d9af3a8b4110" providerId="ADAL" clId="{520D361E-039B-4CA5-8843-4B3C3E0AC0FD}" dt="2024-01-23T21:55:54.628" v="57" actId="1076"/>
        <pc:sldMkLst>
          <pc:docMk/>
          <pc:sldMk cId="3629390121" sldId="327"/>
        </pc:sldMkLst>
        <pc:spChg chg="mod ord">
          <ac:chgData name="Tia Boyd" userId="b4e2a44e-dc52-4894-bef1-d9af3a8b4110" providerId="ADAL" clId="{520D361E-039B-4CA5-8843-4B3C3E0AC0FD}" dt="2024-01-23T21:53:15.711" v="8" actId="700"/>
          <ac:spMkLst>
            <pc:docMk/>
            <pc:sldMk cId="3629390121" sldId="327"/>
            <ac:spMk id="705538" creationId="{00000000-0000-0000-0000-000000000000}"/>
          </ac:spMkLst>
        </pc:spChg>
        <pc:graphicFrameChg chg="mod ord">
          <ac:chgData name="Tia Boyd" userId="b4e2a44e-dc52-4894-bef1-d9af3a8b4110" providerId="ADAL" clId="{520D361E-039B-4CA5-8843-4B3C3E0AC0FD}" dt="2024-01-23T21:55:50.252" v="56" actId="14100"/>
          <ac:graphicFrameMkLst>
            <pc:docMk/>
            <pc:sldMk cId="3629390121" sldId="327"/>
            <ac:graphicFrameMk id="2" creationId="{00000000-0000-0000-0000-000000000000}"/>
          </ac:graphicFrameMkLst>
        </pc:graphicFrameChg>
        <pc:graphicFrameChg chg="mod">
          <ac:chgData name="Tia Boyd" userId="b4e2a44e-dc52-4894-bef1-d9af3a8b4110" providerId="ADAL" clId="{520D361E-039B-4CA5-8843-4B3C3E0AC0FD}" dt="2024-01-23T21:55:54.628" v="57" actId="1076"/>
          <ac:graphicFrameMkLst>
            <pc:docMk/>
            <pc:sldMk cId="3629390121" sldId="327"/>
            <ac:graphicFrameMk id="8196" creationId="{00000000-0000-0000-0000-000000000000}"/>
          </ac:graphicFrameMkLst>
        </pc:graphicFrameChg>
      </pc:sldChg>
      <pc:sldChg chg="modSp mod modClrScheme chgLayout">
        <pc:chgData name="Tia Boyd" userId="b4e2a44e-dc52-4894-bef1-d9af3a8b4110" providerId="ADAL" clId="{520D361E-039B-4CA5-8843-4B3C3E0AC0FD}" dt="2024-01-23T21:53:15.711" v="8" actId="700"/>
        <pc:sldMkLst>
          <pc:docMk/>
          <pc:sldMk cId="2455316320" sldId="328"/>
        </pc:sldMkLst>
        <pc:spChg chg="mod ord">
          <ac:chgData name="Tia Boyd" userId="b4e2a44e-dc52-4894-bef1-d9af3a8b4110" providerId="ADAL" clId="{520D361E-039B-4CA5-8843-4B3C3E0AC0FD}" dt="2024-01-23T21:53:15.711" v="8" actId="700"/>
          <ac:spMkLst>
            <pc:docMk/>
            <pc:sldMk cId="2455316320" sldId="328"/>
            <ac:spMk id="707589" creationId="{00000000-0000-0000-0000-000000000000}"/>
          </ac:spMkLst>
        </pc:spChg>
        <pc:graphicFrameChg chg="mod ord">
          <ac:chgData name="Tia Boyd" userId="b4e2a44e-dc52-4894-bef1-d9af3a8b4110" providerId="ADAL" clId="{520D361E-039B-4CA5-8843-4B3C3E0AC0FD}" dt="2024-01-23T21:53:15.711" v="8" actId="700"/>
          <ac:graphicFrameMkLst>
            <pc:docMk/>
            <pc:sldMk cId="2455316320" sldId="328"/>
            <ac:graphicFrameMk id="2" creationId="{00000000-0000-0000-0000-000000000000}"/>
          </ac:graphicFrameMkLst>
        </pc:graphicFrameChg>
      </pc:sldChg>
      <pc:sldChg chg="modSp mod modClrScheme chgLayout">
        <pc:chgData name="Tia Boyd" userId="b4e2a44e-dc52-4894-bef1-d9af3a8b4110" providerId="ADAL" clId="{520D361E-039B-4CA5-8843-4B3C3E0AC0FD}" dt="2024-01-23T21:55:09.628" v="52" actId="1076"/>
        <pc:sldMkLst>
          <pc:docMk/>
          <pc:sldMk cId="23434773" sldId="329"/>
        </pc:sldMkLst>
        <pc:spChg chg="mod ord">
          <ac:chgData name="Tia Boyd" userId="b4e2a44e-dc52-4894-bef1-d9af3a8b4110" providerId="ADAL" clId="{520D361E-039B-4CA5-8843-4B3C3E0AC0FD}" dt="2024-01-23T21:53:15.711" v="8" actId="700"/>
          <ac:spMkLst>
            <pc:docMk/>
            <pc:sldMk cId="23434773" sldId="329"/>
            <ac:spMk id="834562" creationId="{00000000-0000-0000-0000-000000000000}"/>
          </ac:spMkLst>
        </pc:spChg>
        <pc:graphicFrameChg chg="mod ord">
          <ac:chgData name="Tia Boyd" userId="b4e2a44e-dc52-4894-bef1-d9af3a8b4110" providerId="ADAL" clId="{520D361E-039B-4CA5-8843-4B3C3E0AC0FD}" dt="2024-01-23T21:55:09.628" v="52" actId="1076"/>
          <ac:graphicFrameMkLst>
            <pc:docMk/>
            <pc:sldMk cId="23434773" sldId="329"/>
            <ac:graphicFrameMk id="2" creationId="{00000000-0000-0000-0000-000000000000}"/>
          </ac:graphicFrameMkLst>
        </pc:graphicFrameChg>
      </pc:sldChg>
      <pc:sldChg chg="modSp mod modClrScheme chgLayout">
        <pc:chgData name="Tia Boyd" userId="b4e2a44e-dc52-4894-bef1-d9af3a8b4110" providerId="ADAL" clId="{520D361E-039B-4CA5-8843-4B3C3E0AC0FD}" dt="2024-01-23T21:56:37.379" v="61" actId="1076"/>
        <pc:sldMkLst>
          <pc:docMk/>
          <pc:sldMk cId="1587626628" sldId="331"/>
        </pc:sldMkLst>
        <pc:spChg chg="mod ord">
          <ac:chgData name="Tia Boyd" userId="b4e2a44e-dc52-4894-bef1-d9af3a8b4110" providerId="ADAL" clId="{520D361E-039B-4CA5-8843-4B3C3E0AC0FD}" dt="2024-01-23T21:53:15.711" v="8" actId="700"/>
          <ac:spMkLst>
            <pc:docMk/>
            <pc:sldMk cId="1587626628" sldId="331"/>
            <ac:spMk id="711684" creationId="{00000000-0000-0000-0000-000000000000}"/>
          </ac:spMkLst>
        </pc:spChg>
        <pc:graphicFrameChg chg="mod ord">
          <ac:chgData name="Tia Boyd" userId="b4e2a44e-dc52-4894-bef1-d9af3a8b4110" providerId="ADAL" clId="{520D361E-039B-4CA5-8843-4B3C3E0AC0FD}" dt="2024-01-23T21:56:37.379" v="61" actId="1076"/>
          <ac:graphicFrameMkLst>
            <pc:docMk/>
            <pc:sldMk cId="1587626628" sldId="331"/>
            <ac:graphicFrameMk id="3" creationId="{00000000-0000-0000-0000-000000000000}"/>
          </ac:graphicFrameMkLst>
        </pc:graphicFrameChg>
      </pc:sldChg>
      <pc:sldChg chg="delSp modSp mod modClrScheme chgLayout">
        <pc:chgData name="Tia Boyd" userId="b4e2a44e-dc52-4894-bef1-d9af3a8b4110" providerId="ADAL" clId="{520D361E-039B-4CA5-8843-4B3C3E0AC0FD}" dt="2024-01-24T13:56:07.704" v="379" actId="1076"/>
        <pc:sldMkLst>
          <pc:docMk/>
          <pc:sldMk cId="195862253" sldId="335"/>
        </pc:sldMkLst>
        <pc:spChg chg="mod ord">
          <ac:chgData name="Tia Boyd" userId="b4e2a44e-dc52-4894-bef1-d9af3a8b4110" providerId="ADAL" clId="{520D361E-039B-4CA5-8843-4B3C3E0AC0FD}" dt="2024-01-23T21:53:15.711" v="8" actId="700"/>
          <ac:spMkLst>
            <pc:docMk/>
            <pc:sldMk cId="195862253" sldId="335"/>
            <ac:spMk id="2" creationId="{00000000-0000-0000-0000-000000000000}"/>
          </ac:spMkLst>
        </pc:spChg>
        <pc:spChg chg="mod">
          <ac:chgData name="Tia Boyd" userId="b4e2a44e-dc52-4894-bef1-d9af3a8b4110" providerId="ADAL" clId="{520D361E-039B-4CA5-8843-4B3C3E0AC0FD}" dt="2024-01-24T13:56:07.704" v="379" actId="1076"/>
          <ac:spMkLst>
            <pc:docMk/>
            <pc:sldMk cId="195862253" sldId="335"/>
            <ac:spMk id="11" creationId="{00000000-0000-0000-0000-000000000000}"/>
          </ac:spMkLst>
        </pc:spChg>
        <pc:spChg chg="mod">
          <ac:chgData name="Tia Boyd" userId="b4e2a44e-dc52-4894-bef1-d9af3a8b4110" providerId="ADAL" clId="{520D361E-039B-4CA5-8843-4B3C3E0AC0FD}" dt="2024-01-23T22:13:29.995" v="250" actId="1076"/>
          <ac:spMkLst>
            <pc:docMk/>
            <pc:sldMk cId="195862253" sldId="335"/>
            <ac:spMk id="59" creationId="{00000000-0000-0000-0000-000000000000}"/>
          </ac:spMkLst>
        </pc:spChg>
        <pc:spChg chg="mod ord">
          <ac:chgData name="Tia Boyd" userId="b4e2a44e-dc52-4894-bef1-d9af3a8b4110" providerId="ADAL" clId="{520D361E-039B-4CA5-8843-4B3C3E0AC0FD}" dt="2024-01-23T22:13:37.840" v="252" actId="1076"/>
          <ac:spMkLst>
            <pc:docMk/>
            <pc:sldMk cId="195862253" sldId="335"/>
            <ac:spMk id="2341891" creationId="{00000000-0000-0000-0000-000000000000}"/>
          </ac:spMkLst>
        </pc:spChg>
        <pc:spChg chg="del mod">
          <ac:chgData name="Tia Boyd" userId="b4e2a44e-dc52-4894-bef1-d9af3a8b4110" providerId="ADAL" clId="{520D361E-039B-4CA5-8843-4B3C3E0AC0FD}" dt="2024-01-23T22:09:54.116" v="177" actId="478"/>
          <ac:spMkLst>
            <pc:docMk/>
            <pc:sldMk cId="195862253" sldId="335"/>
            <ac:spMk id="2341894" creationId="{00000000-0000-0000-0000-000000000000}"/>
          </ac:spMkLst>
        </pc:spChg>
        <pc:picChg chg="mod">
          <ac:chgData name="Tia Boyd" userId="b4e2a44e-dc52-4894-bef1-d9af3a8b4110" providerId="ADAL" clId="{520D361E-039B-4CA5-8843-4B3C3E0AC0FD}" dt="2024-01-23T22:13:33.026" v="251" actId="1076"/>
          <ac:picMkLst>
            <pc:docMk/>
            <pc:sldMk cId="195862253" sldId="335"/>
            <ac:picMk id="3" creationId="{00000000-0000-0000-0000-000000000000}"/>
          </ac:picMkLst>
        </pc:picChg>
      </pc:sldChg>
      <pc:sldChg chg="delSp modSp mod modClrScheme chgLayout">
        <pc:chgData name="Tia Boyd" userId="b4e2a44e-dc52-4894-bef1-d9af3a8b4110" providerId="ADAL" clId="{520D361E-039B-4CA5-8843-4B3C3E0AC0FD}" dt="2024-01-23T22:13:10.269" v="245" actId="1076"/>
        <pc:sldMkLst>
          <pc:docMk/>
          <pc:sldMk cId="4227515422" sldId="336"/>
        </pc:sldMkLst>
        <pc:spChg chg="mod">
          <ac:chgData name="Tia Boyd" userId="b4e2a44e-dc52-4894-bef1-d9af3a8b4110" providerId="ADAL" clId="{520D361E-039B-4CA5-8843-4B3C3E0AC0FD}" dt="2024-01-23T22:13:10.269" v="245" actId="1076"/>
          <ac:spMkLst>
            <pc:docMk/>
            <pc:sldMk cId="4227515422" sldId="336"/>
            <ac:spMk id="9" creationId="{00000000-0000-0000-0000-000000000000}"/>
          </ac:spMkLst>
        </pc:spChg>
        <pc:spChg chg="mod">
          <ac:chgData name="Tia Boyd" userId="b4e2a44e-dc52-4894-bef1-d9af3a8b4110" providerId="ADAL" clId="{520D361E-039B-4CA5-8843-4B3C3E0AC0FD}" dt="2024-01-23T22:12:40.110" v="229" actId="1076"/>
          <ac:spMkLst>
            <pc:docMk/>
            <pc:sldMk cId="4227515422" sldId="336"/>
            <ac:spMk id="10" creationId="{00000000-0000-0000-0000-000000000000}"/>
          </ac:spMkLst>
        </pc:spChg>
        <pc:spChg chg="mod ord">
          <ac:chgData name="Tia Boyd" userId="b4e2a44e-dc52-4894-bef1-d9af3a8b4110" providerId="ADAL" clId="{520D361E-039B-4CA5-8843-4B3C3E0AC0FD}" dt="2024-01-23T22:12:43.618" v="230" actId="14100"/>
          <ac:spMkLst>
            <pc:docMk/>
            <pc:sldMk cId="4227515422" sldId="336"/>
            <ac:spMk id="2337795" creationId="{00000000-0000-0000-0000-000000000000}"/>
          </ac:spMkLst>
        </pc:spChg>
        <pc:spChg chg="mod ord">
          <ac:chgData name="Tia Boyd" userId="b4e2a44e-dc52-4894-bef1-d9af3a8b4110" providerId="ADAL" clId="{520D361E-039B-4CA5-8843-4B3C3E0AC0FD}" dt="2024-01-23T21:53:27.681" v="13" actId="27636"/>
          <ac:spMkLst>
            <pc:docMk/>
            <pc:sldMk cId="4227515422" sldId="336"/>
            <ac:spMk id="2337796" creationId="{00000000-0000-0000-0000-000000000000}"/>
          </ac:spMkLst>
        </pc:spChg>
        <pc:spChg chg="del mod">
          <ac:chgData name="Tia Boyd" userId="b4e2a44e-dc52-4894-bef1-d9af3a8b4110" providerId="ADAL" clId="{520D361E-039B-4CA5-8843-4B3C3E0AC0FD}" dt="2024-01-23T22:12:47.878" v="232" actId="478"/>
          <ac:spMkLst>
            <pc:docMk/>
            <pc:sldMk cId="4227515422" sldId="336"/>
            <ac:spMk id="2337799" creationId="{00000000-0000-0000-0000-000000000000}"/>
          </ac:spMkLst>
        </pc:spChg>
      </pc:sldChg>
      <pc:sldChg chg="addSp delSp modSp mod modClrScheme chgLayout">
        <pc:chgData name="Tia Boyd" userId="b4e2a44e-dc52-4894-bef1-d9af3a8b4110" providerId="ADAL" clId="{520D361E-039B-4CA5-8843-4B3C3E0AC0FD}" dt="2024-01-23T21:58:53.164" v="89" actId="948"/>
        <pc:sldMkLst>
          <pc:docMk/>
          <pc:sldMk cId="202060718" sldId="342"/>
        </pc:sldMkLst>
        <pc:spChg chg="add del mod">
          <ac:chgData name="Tia Boyd" userId="b4e2a44e-dc52-4894-bef1-d9af3a8b4110" providerId="ADAL" clId="{520D361E-039B-4CA5-8843-4B3C3E0AC0FD}" dt="2024-01-23T21:57:56.593" v="72" actId="6264"/>
          <ac:spMkLst>
            <pc:docMk/>
            <pc:sldMk cId="202060718" sldId="342"/>
            <ac:spMk id="2" creationId="{8C8A630A-B00E-104F-1B97-54E59A7939FF}"/>
          </ac:spMkLst>
        </pc:spChg>
        <pc:spChg chg="add del mod">
          <ac:chgData name="Tia Boyd" userId="b4e2a44e-dc52-4894-bef1-d9af3a8b4110" providerId="ADAL" clId="{520D361E-039B-4CA5-8843-4B3C3E0AC0FD}" dt="2024-01-23T21:57:56.593" v="72" actId="6264"/>
          <ac:spMkLst>
            <pc:docMk/>
            <pc:sldMk cId="202060718" sldId="342"/>
            <ac:spMk id="3" creationId="{C679CA26-D2EB-B76A-875D-6E0EA303DC57}"/>
          </ac:spMkLst>
        </pc:spChg>
        <pc:spChg chg="mod ord">
          <ac:chgData name="Tia Boyd" userId="b4e2a44e-dc52-4894-bef1-d9af3a8b4110" providerId="ADAL" clId="{520D361E-039B-4CA5-8843-4B3C3E0AC0FD}" dt="2024-01-23T21:58:24.795" v="76" actId="255"/>
          <ac:spMkLst>
            <pc:docMk/>
            <pc:sldMk cId="202060718" sldId="342"/>
            <ac:spMk id="4" creationId="{00000000-0000-0000-0000-000000000000}"/>
          </ac:spMkLst>
        </pc:spChg>
        <pc:spChg chg="mod ord">
          <ac:chgData name="Tia Boyd" userId="b4e2a44e-dc52-4894-bef1-d9af3a8b4110" providerId="ADAL" clId="{520D361E-039B-4CA5-8843-4B3C3E0AC0FD}" dt="2024-01-23T21:58:53.164" v="89" actId="948"/>
          <ac:spMkLst>
            <pc:docMk/>
            <pc:sldMk cId="202060718" sldId="342"/>
            <ac:spMk id="5" creationId="{00000000-0000-0000-0000-000000000000}"/>
          </ac:spMkLst>
        </pc:spChg>
        <pc:spChg chg="mod ord">
          <ac:chgData name="Tia Boyd" userId="b4e2a44e-dc52-4894-bef1-d9af3a8b4110" providerId="ADAL" clId="{520D361E-039B-4CA5-8843-4B3C3E0AC0FD}" dt="2024-01-23T21:58:33.489" v="86" actId="20577"/>
          <ac:spMkLst>
            <pc:docMk/>
            <pc:sldMk cId="202060718" sldId="342"/>
            <ac:spMk id="328707" creationId="{00000000-0000-0000-0000-000000000000}"/>
          </ac:spMkLst>
        </pc:spChg>
        <pc:spChg chg="mod ord">
          <ac:chgData name="Tia Boyd" userId="b4e2a44e-dc52-4894-bef1-d9af3a8b4110" providerId="ADAL" clId="{520D361E-039B-4CA5-8843-4B3C3E0AC0FD}" dt="2024-01-23T21:58:24.795" v="76" actId="255"/>
          <ac:spMkLst>
            <pc:docMk/>
            <pc:sldMk cId="202060718" sldId="342"/>
            <ac:spMk id="328708" creationId="{00000000-0000-0000-0000-000000000000}"/>
          </ac:spMkLst>
        </pc:spChg>
        <pc:spChg chg="mod ord">
          <ac:chgData name="Tia Boyd" userId="b4e2a44e-dc52-4894-bef1-d9af3a8b4110" providerId="ADAL" clId="{520D361E-039B-4CA5-8843-4B3C3E0AC0FD}" dt="2024-01-23T21:58:16.447" v="75" actId="700"/>
          <ac:spMkLst>
            <pc:docMk/>
            <pc:sldMk cId="202060718" sldId="342"/>
            <ac:spMk id="328709" creationId="{00000000-0000-0000-0000-000000000000}"/>
          </ac:spMkLst>
        </pc:spChg>
        <pc:graphicFrameChg chg="del">
          <ac:chgData name="Tia Boyd" userId="b4e2a44e-dc52-4894-bef1-d9af3a8b4110" providerId="ADAL" clId="{520D361E-039B-4CA5-8843-4B3C3E0AC0FD}" dt="2024-01-23T21:58:28.464" v="77" actId="478"/>
          <ac:graphicFrameMkLst>
            <pc:docMk/>
            <pc:sldMk cId="202060718" sldId="342"/>
            <ac:graphicFrameMk id="328710" creationId="{00000000-0000-0000-0000-000000000000}"/>
          </ac:graphicFrameMkLst>
        </pc:graphicFrameChg>
      </pc:sldChg>
      <pc:sldChg chg="addSp delSp modSp mod modClrScheme chgLayout">
        <pc:chgData name="Tia Boyd" userId="b4e2a44e-dc52-4894-bef1-d9af3a8b4110" providerId="ADAL" clId="{520D361E-039B-4CA5-8843-4B3C3E0AC0FD}" dt="2024-01-23T22:18:03.642" v="329" actId="1076"/>
        <pc:sldMkLst>
          <pc:docMk/>
          <pc:sldMk cId="3606907771" sldId="344"/>
        </pc:sldMkLst>
        <pc:spChg chg="add del mod ord">
          <ac:chgData name="Tia Boyd" userId="b4e2a44e-dc52-4894-bef1-d9af3a8b4110" providerId="ADAL" clId="{520D361E-039B-4CA5-8843-4B3C3E0AC0FD}" dt="2024-01-23T22:17:57.888" v="327" actId="478"/>
          <ac:spMkLst>
            <pc:docMk/>
            <pc:sldMk cId="3606907771" sldId="344"/>
            <ac:spMk id="2" creationId="{1A1CFECB-B94E-E365-6D9F-6C1BC50A3E04}"/>
          </ac:spMkLst>
        </pc:spChg>
        <pc:spChg chg="mod ord">
          <ac:chgData name="Tia Boyd" userId="b4e2a44e-dc52-4894-bef1-d9af3a8b4110" providerId="ADAL" clId="{520D361E-039B-4CA5-8843-4B3C3E0AC0FD}" dt="2024-01-23T21:53:15.711" v="8" actId="700"/>
          <ac:spMkLst>
            <pc:docMk/>
            <pc:sldMk cId="3606907771" sldId="344"/>
            <ac:spMk id="7" creationId="{00000000-0000-0000-0000-000000000000}"/>
          </ac:spMkLst>
        </pc:spChg>
        <pc:spChg chg="mod ord">
          <ac:chgData name="Tia Boyd" userId="b4e2a44e-dc52-4894-bef1-d9af3a8b4110" providerId="ADAL" clId="{520D361E-039B-4CA5-8843-4B3C3E0AC0FD}" dt="2024-01-23T21:53:27.692" v="15" actId="27636"/>
          <ac:spMkLst>
            <pc:docMk/>
            <pc:sldMk cId="3606907771" sldId="344"/>
            <ac:spMk id="2350082" creationId="{00000000-0000-0000-0000-000000000000}"/>
          </ac:spMkLst>
        </pc:spChg>
        <pc:spChg chg="mod">
          <ac:chgData name="Tia Boyd" userId="b4e2a44e-dc52-4894-bef1-d9af3a8b4110" providerId="ADAL" clId="{520D361E-039B-4CA5-8843-4B3C3E0AC0FD}" dt="2024-01-23T22:18:03.642" v="329" actId="1076"/>
          <ac:spMkLst>
            <pc:docMk/>
            <pc:sldMk cId="3606907771" sldId="344"/>
            <ac:spMk id="2350086" creationId="{00000000-0000-0000-0000-000000000000}"/>
          </ac:spMkLst>
        </pc:spChg>
      </pc:sldChg>
      <pc:sldChg chg="delSp modSp mod modClrScheme chgLayout">
        <pc:chgData name="Tia Boyd" userId="b4e2a44e-dc52-4894-bef1-d9af3a8b4110" providerId="ADAL" clId="{520D361E-039B-4CA5-8843-4B3C3E0AC0FD}" dt="2024-01-23T22:17:26.884" v="306" actId="1076"/>
        <pc:sldMkLst>
          <pc:docMk/>
          <pc:sldMk cId="2664530347" sldId="347"/>
        </pc:sldMkLst>
        <pc:spChg chg="mod ord">
          <ac:chgData name="Tia Boyd" userId="b4e2a44e-dc52-4894-bef1-d9af3a8b4110" providerId="ADAL" clId="{520D361E-039B-4CA5-8843-4B3C3E0AC0FD}" dt="2024-01-23T21:53:15.711" v="8" actId="700"/>
          <ac:spMkLst>
            <pc:docMk/>
            <pc:sldMk cId="2664530347" sldId="347"/>
            <ac:spMk id="54"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56"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57"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58"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59"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60"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61"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62"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63"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64"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65"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66"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67"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68"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69"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70"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71"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72"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73"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74"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75"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76"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77"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78"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79"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80"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81"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82"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83"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84"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85"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86"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87"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88"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89"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90"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91"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92"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93"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94"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95"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96"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97"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98"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99"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100"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101" creationId="{00000000-0000-0000-0000-000000000000}"/>
          </ac:spMkLst>
        </pc:spChg>
        <pc:spChg chg="mod">
          <ac:chgData name="Tia Boyd" userId="b4e2a44e-dc52-4894-bef1-d9af3a8b4110" providerId="ADAL" clId="{520D361E-039B-4CA5-8843-4B3C3E0AC0FD}" dt="2024-01-23T22:17:26.884" v="306" actId="1076"/>
          <ac:spMkLst>
            <pc:docMk/>
            <pc:sldMk cId="2664530347" sldId="347"/>
            <ac:spMk id="102" creationId="{00000000-0000-0000-0000-000000000000}"/>
          </ac:spMkLst>
        </pc:spChg>
        <pc:spChg chg="del">
          <ac:chgData name="Tia Boyd" userId="b4e2a44e-dc52-4894-bef1-d9af3a8b4110" providerId="ADAL" clId="{520D361E-039B-4CA5-8843-4B3C3E0AC0FD}" dt="2024-01-23T22:17:16.384" v="302" actId="478"/>
          <ac:spMkLst>
            <pc:docMk/>
            <pc:sldMk cId="2664530347" sldId="347"/>
            <ac:spMk id="2343938" creationId="{00000000-0000-0000-0000-000000000000}"/>
          </ac:spMkLst>
        </pc:spChg>
        <pc:spChg chg="mod ord">
          <ac:chgData name="Tia Boyd" userId="b4e2a44e-dc52-4894-bef1-d9af3a8b4110" providerId="ADAL" clId="{520D361E-039B-4CA5-8843-4B3C3E0AC0FD}" dt="2024-01-23T21:53:15.711" v="8" actId="700"/>
          <ac:spMkLst>
            <pc:docMk/>
            <pc:sldMk cId="2664530347" sldId="347"/>
            <ac:spMk id="2343939" creationId="{00000000-0000-0000-0000-000000000000}"/>
          </ac:spMkLst>
        </pc:spChg>
        <pc:spChg chg="mod ord">
          <ac:chgData name="Tia Boyd" userId="b4e2a44e-dc52-4894-bef1-d9af3a8b4110" providerId="ADAL" clId="{520D361E-039B-4CA5-8843-4B3C3E0AC0FD}" dt="2024-01-23T22:17:19.728" v="303" actId="14100"/>
          <ac:spMkLst>
            <pc:docMk/>
            <pc:sldMk cId="2664530347" sldId="347"/>
            <ac:spMk id="2343940" creationId="{00000000-0000-0000-0000-000000000000}"/>
          </ac:spMkLst>
        </pc:spChg>
        <pc:grpChg chg="mod">
          <ac:chgData name="Tia Boyd" userId="b4e2a44e-dc52-4894-bef1-d9af3a8b4110" providerId="ADAL" clId="{520D361E-039B-4CA5-8843-4B3C3E0AC0FD}" dt="2024-01-23T22:17:26.884" v="306" actId="1076"/>
          <ac:grpSpMkLst>
            <pc:docMk/>
            <pc:sldMk cId="2664530347" sldId="347"/>
            <ac:grpSpMk id="55" creationId="{00000000-0000-0000-0000-000000000000}"/>
          </ac:grpSpMkLst>
        </pc:grpChg>
      </pc:sldChg>
      <pc:sldChg chg="addSp delSp modSp mod modClrScheme chgLayout">
        <pc:chgData name="Tia Boyd" userId="b4e2a44e-dc52-4894-bef1-d9af3a8b4110" providerId="ADAL" clId="{520D361E-039B-4CA5-8843-4B3C3E0AC0FD}" dt="2024-01-23T21:56:29.724" v="60" actId="1076"/>
        <pc:sldMkLst>
          <pc:docMk/>
          <pc:sldMk cId="731231499" sldId="348"/>
        </pc:sldMkLst>
        <pc:spChg chg="mod ord">
          <ac:chgData name="Tia Boyd" userId="b4e2a44e-dc52-4894-bef1-d9af3a8b4110" providerId="ADAL" clId="{520D361E-039B-4CA5-8843-4B3C3E0AC0FD}" dt="2024-01-23T21:53:15.711" v="8" actId="700"/>
          <ac:spMkLst>
            <pc:docMk/>
            <pc:sldMk cId="731231499" sldId="348"/>
            <ac:spMk id="2" creationId="{00000000-0000-0000-0000-000000000000}"/>
          </ac:spMkLst>
        </pc:spChg>
        <pc:spChg chg="add del mod ord">
          <ac:chgData name="Tia Boyd" userId="b4e2a44e-dc52-4894-bef1-d9af3a8b4110" providerId="ADAL" clId="{520D361E-039B-4CA5-8843-4B3C3E0AC0FD}" dt="2024-01-23T21:56:24.074" v="58" actId="478"/>
          <ac:spMkLst>
            <pc:docMk/>
            <pc:sldMk cId="731231499" sldId="348"/>
            <ac:spMk id="3" creationId="{1E77C218-6A5C-2567-E388-2ED0DD8BAA8D}"/>
          </ac:spMkLst>
        </pc:spChg>
        <pc:graphicFrameChg chg="mod">
          <ac:chgData name="Tia Boyd" userId="b4e2a44e-dc52-4894-bef1-d9af3a8b4110" providerId="ADAL" clId="{520D361E-039B-4CA5-8843-4B3C3E0AC0FD}" dt="2024-01-23T21:56:27.005" v="59" actId="1076"/>
          <ac:graphicFrameMkLst>
            <pc:docMk/>
            <pc:sldMk cId="731231499" sldId="348"/>
            <ac:graphicFrameMk id="6" creationId="{00000000-0000-0000-0000-000000000000}"/>
          </ac:graphicFrameMkLst>
        </pc:graphicFrameChg>
        <pc:picChg chg="mod">
          <ac:chgData name="Tia Boyd" userId="b4e2a44e-dc52-4894-bef1-d9af3a8b4110" providerId="ADAL" clId="{520D361E-039B-4CA5-8843-4B3C3E0AC0FD}" dt="2024-01-23T21:56:29.724" v="60" actId="1076"/>
          <ac:picMkLst>
            <pc:docMk/>
            <pc:sldMk cId="731231499" sldId="348"/>
            <ac:picMk id="5" creationId="{00000000-0000-0000-0000-000000000000}"/>
          </ac:picMkLst>
        </pc:picChg>
      </pc:sldChg>
      <pc:sldChg chg="delSp modSp mod modClrScheme chgLayout modNotesTx">
        <pc:chgData name="Tia Boyd" userId="b4e2a44e-dc52-4894-bef1-d9af3a8b4110" providerId="ADAL" clId="{520D361E-039B-4CA5-8843-4B3C3E0AC0FD}" dt="2024-01-24T13:56:01.445" v="378" actId="478"/>
        <pc:sldMkLst>
          <pc:docMk/>
          <pc:sldMk cId="253558625" sldId="350"/>
        </pc:sldMkLst>
        <pc:spChg chg="mod ord">
          <ac:chgData name="Tia Boyd" userId="b4e2a44e-dc52-4894-bef1-d9af3a8b4110" providerId="ADAL" clId="{520D361E-039B-4CA5-8843-4B3C3E0AC0FD}" dt="2024-01-23T21:53:15.711" v="8" actId="700"/>
          <ac:spMkLst>
            <pc:docMk/>
            <pc:sldMk cId="253558625" sldId="350"/>
            <ac:spMk id="8" creationId="{00000000-0000-0000-0000-000000000000}"/>
          </ac:spMkLst>
        </pc:spChg>
        <pc:spChg chg="mod">
          <ac:chgData name="Tia Boyd" userId="b4e2a44e-dc52-4894-bef1-d9af3a8b4110" providerId="ADAL" clId="{520D361E-039B-4CA5-8843-4B3C3E0AC0FD}" dt="2024-01-23T22:08:30.195" v="148" actId="1076"/>
          <ac:spMkLst>
            <pc:docMk/>
            <pc:sldMk cId="253558625" sldId="350"/>
            <ac:spMk id="9" creationId="{00000000-0000-0000-0000-000000000000}"/>
          </ac:spMkLst>
        </pc:spChg>
        <pc:spChg chg="mod">
          <ac:chgData name="Tia Boyd" userId="b4e2a44e-dc52-4894-bef1-d9af3a8b4110" providerId="ADAL" clId="{520D361E-039B-4CA5-8843-4B3C3E0AC0FD}" dt="2024-01-23T22:13:51.928" v="255" actId="1076"/>
          <ac:spMkLst>
            <pc:docMk/>
            <pc:sldMk cId="253558625" sldId="350"/>
            <ac:spMk id="13" creationId="{00000000-0000-0000-0000-000000000000}"/>
          </ac:spMkLst>
        </pc:spChg>
        <pc:spChg chg="del mod">
          <ac:chgData name="Tia Boyd" userId="b4e2a44e-dc52-4894-bef1-d9af3a8b4110" providerId="ADAL" clId="{520D361E-039B-4CA5-8843-4B3C3E0AC0FD}" dt="2024-01-23T22:11:07.173" v="206" actId="478"/>
          <ac:spMkLst>
            <pc:docMk/>
            <pc:sldMk cId="253558625" sldId="350"/>
            <ac:spMk id="14" creationId="{00000000-0000-0000-0000-000000000000}"/>
          </ac:spMkLst>
        </pc:spChg>
        <pc:spChg chg="del mod">
          <ac:chgData name="Tia Boyd" userId="b4e2a44e-dc52-4894-bef1-d9af3a8b4110" providerId="ADAL" clId="{520D361E-039B-4CA5-8843-4B3C3E0AC0FD}" dt="2024-01-24T13:56:01.445" v="378" actId="478"/>
          <ac:spMkLst>
            <pc:docMk/>
            <pc:sldMk cId="253558625" sldId="350"/>
            <ac:spMk id="2339842" creationId="{00000000-0000-0000-0000-000000000000}"/>
          </ac:spMkLst>
        </pc:spChg>
        <pc:spChg chg="mod ord">
          <ac:chgData name="Tia Boyd" userId="b4e2a44e-dc52-4894-bef1-d9af3a8b4110" providerId="ADAL" clId="{520D361E-039B-4CA5-8843-4B3C3E0AC0FD}" dt="2024-01-24T13:55:52.509" v="375" actId="113"/>
          <ac:spMkLst>
            <pc:docMk/>
            <pc:sldMk cId="253558625" sldId="350"/>
            <ac:spMk id="2339843" creationId="{00000000-0000-0000-0000-000000000000}"/>
          </ac:spMkLst>
        </pc:spChg>
        <pc:spChg chg="mod ord">
          <ac:chgData name="Tia Boyd" userId="b4e2a44e-dc52-4894-bef1-d9af3a8b4110" providerId="ADAL" clId="{520D361E-039B-4CA5-8843-4B3C3E0AC0FD}" dt="2024-01-23T21:53:15.711" v="8" actId="700"/>
          <ac:spMkLst>
            <pc:docMk/>
            <pc:sldMk cId="253558625" sldId="350"/>
            <ac:spMk id="2339844" creationId="{00000000-0000-0000-0000-000000000000}"/>
          </ac:spMkLst>
        </pc:spChg>
      </pc:sldChg>
      <pc:sldChg chg="modSp mod modClrScheme chgLayout">
        <pc:chgData name="Tia Boyd" userId="b4e2a44e-dc52-4894-bef1-d9af3a8b4110" providerId="ADAL" clId="{520D361E-039B-4CA5-8843-4B3C3E0AC0FD}" dt="2024-01-23T21:53:15.711" v="8" actId="700"/>
        <pc:sldMkLst>
          <pc:docMk/>
          <pc:sldMk cId="1359660544" sldId="352"/>
        </pc:sldMkLst>
        <pc:spChg chg="mod ord">
          <ac:chgData name="Tia Boyd" userId="b4e2a44e-dc52-4894-bef1-d9af3a8b4110" providerId="ADAL" clId="{520D361E-039B-4CA5-8843-4B3C3E0AC0FD}" dt="2024-01-23T21:53:15.711" v="8" actId="700"/>
          <ac:spMkLst>
            <pc:docMk/>
            <pc:sldMk cId="1359660544" sldId="352"/>
            <ac:spMk id="32771" creationId="{00000000-0000-0000-0000-000000000000}"/>
          </ac:spMkLst>
        </pc:spChg>
        <pc:picChg chg="mod ord">
          <ac:chgData name="Tia Boyd" userId="b4e2a44e-dc52-4894-bef1-d9af3a8b4110" providerId="ADAL" clId="{520D361E-039B-4CA5-8843-4B3C3E0AC0FD}" dt="2024-01-23T21:53:15.711" v="8" actId="700"/>
          <ac:picMkLst>
            <pc:docMk/>
            <pc:sldMk cId="1359660544" sldId="352"/>
            <ac:picMk id="693254" creationId="{00000000-0000-0000-0000-000000000000}"/>
          </ac:picMkLst>
        </pc:picChg>
      </pc:sldChg>
      <pc:sldChg chg="modSp mod modClrScheme chgLayout">
        <pc:chgData name="Tia Boyd" userId="b4e2a44e-dc52-4894-bef1-d9af3a8b4110" providerId="ADAL" clId="{520D361E-039B-4CA5-8843-4B3C3E0AC0FD}" dt="2024-01-23T21:59:02.815" v="91" actId="1076"/>
        <pc:sldMkLst>
          <pc:docMk/>
          <pc:sldMk cId="3354254015" sldId="360"/>
        </pc:sldMkLst>
        <pc:spChg chg="mod ord">
          <ac:chgData name="Tia Boyd" userId="b4e2a44e-dc52-4894-bef1-d9af3a8b4110" providerId="ADAL" clId="{520D361E-039B-4CA5-8843-4B3C3E0AC0FD}" dt="2024-01-23T21:53:15.711" v="8" actId="700"/>
          <ac:spMkLst>
            <pc:docMk/>
            <pc:sldMk cId="3354254015" sldId="360"/>
            <ac:spMk id="2" creationId="{00000000-0000-0000-0000-000000000000}"/>
          </ac:spMkLst>
        </pc:spChg>
        <pc:spChg chg="mod ord">
          <ac:chgData name="Tia Boyd" userId="b4e2a44e-dc52-4894-bef1-d9af3a8b4110" providerId="ADAL" clId="{520D361E-039B-4CA5-8843-4B3C3E0AC0FD}" dt="2024-01-23T21:53:15.711" v="8" actId="700"/>
          <ac:spMkLst>
            <pc:docMk/>
            <pc:sldMk cId="3354254015" sldId="360"/>
            <ac:spMk id="3" creationId="{00000000-0000-0000-0000-000000000000}"/>
          </ac:spMkLst>
        </pc:spChg>
        <pc:picChg chg="mod">
          <ac:chgData name="Tia Boyd" userId="b4e2a44e-dc52-4894-bef1-d9af3a8b4110" providerId="ADAL" clId="{520D361E-039B-4CA5-8843-4B3C3E0AC0FD}" dt="2024-01-23T21:59:02.815" v="91" actId="1076"/>
          <ac:picMkLst>
            <pc:docMk/>
            <pc:sldMk cId="3354254015" sldId="360"/>
            <ac:picMk id="4" creationId="{00000000-0000-0000-0000-000000000000}"/>
          </ac:picMkLst>
        </pc:picChg>
      </pc:sldChg>
      <pc:sldChg chg="delSp modSp mod modClrScheme chgLayout">
        <pc:chgData name="Tia Boyd" userId="b4e2a44e-dc52-4894-bef1-d9af3a8b4110" providerId="ADAL" clId="{520D361E-039B-4CA5-8843-4B3C3E0AC0FD}" dt="2024-01-24T13:22:15.824" v="363" actId="1076"/>
        <pc:sldMkLst>
          <pc:docMk/>
          <pc:sldMk cId="1053902497" sldId="363"/>
        </pc:sldMkLst>
        <pc:spChg chg="mod ord">
          <ac:chgData name="Tia Boyd" userId="b4e2a44e-dc52-4894-bef1-d9af3a8b4110" providerId="ADAL" clId="{520D361E-039B-4CA5-8843-4B3C3E0AC0FD}" dt="2024-01-23T21:53:15.711" v="8" actId="700"/>
          <ac:spMkLst>
            <pc:docMk/>
            <pc:sldMk cId="1053902497" sldId="363"/>
            <ac:spMk id="38" creationId="{00000000-0000-0000-0000-000000000000}"/>
          </ac:spMkLst>
        </pc:spChg>
        <pc:spChg chg="mod">
          <ac:chgData name="Tia Boyd" userId="b4e2a44e-dc52-4894-bef1-d9af3a8b4110" providerId="ADAL" clId="{520D361E-039B-4CA5-8843-4B3C3E0AC0FD}" dt="2024-01-24T13:22:15.824" v="363" actId="1076"/>
          <ac:spMkLst>
            <pc:docMk/>
            <pc:sldMk cId="1053902497" sldId="363"/>
            <ac:spMk id="39" creationId="{00000000-0000-0000-0000-000000000000}"/>
          </ac:spMkLst>
        </pc:spChg>
        <pc:spChg chg="del mod">
          <ac:chgData name="Tia Boyd" userId="b4e2a44e-dc52-4894-bef1-d9af3a8b4110" providerId="ADAL" clId="{520D361E-039B-4CA5-8843-4B3C3E0AC0FD}" dt="2024-01-23T22:14:43.623" v="259" actId="478"/>
          <ac:spMkLst>
            <pc:docMk/>
            <pc:sldMk cId="1053902497" sldId="363"/>
            <ac:spMk id="41" creationId="{00000000-0000-0000-0000-000000000000}"/>
          </ac:spMkLst>
        </pc:spChg>
        <pc:spChg chg="mod ord">
          <ac:chgData name="Tia Boyd" userId="b4e2a44e-dc52-4894-bef1-d9af3a8b4110" providerId="ADAL" clId="{520D361E-039B-4CA5-8843-4B3C3E0AC0FD}" dt="2024-01-23T22:15:13.927" v="274" actId="1076"/>
          <ac:spMkLst>
            <pc:docMk/>
            <pc:sldMk cId="1053902497" sldId="363"/>
            <ac:spMk id="2333699" creationId="{00000000-0000-0000-0000-000000000000}"/>
          </ac:spMkLst>
        </pc:spChg>
        <pc:spChg chg="mod ord">
          <ac:chgData name="Tia Boyd" userId="b4e2a44e-dc52-4894-bef1-d9af3a8b4110" providerId="ADAL" clId="{520D361E-039B-4CA5-8843-4B3C3E0AC0FD}" dt="2024-01-23T21:53:15.711" v="8" actId="700"/>
          <ac:spMkLst>
            <pc:docMk/>
            <pc:sldMk cId="1053902497" sldId="363"/>
            <ac:spMk id="2333700"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04"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05"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06"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07"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08"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09"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10"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11"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12"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13"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14"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15"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16"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17"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18"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19"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20"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21"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22"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23"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24"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25"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26"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27"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28"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29"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30"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31"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32" creationId="{00000000-0000-0000-0000-000000000000}"/>
          </ac:spMkLst>
        </pc:spChg>
        <pc:spChg chg="mod">
          <ac:chgData name="Tia Boyd" userId="b4e2a44e-dc52-4894-bef1-d9af3a8b4110" providerId="ADAL" clId="{520D361E-039B-4CA5-8843-4B3C3E0AC0FD}" dt="2024-01-23T22:15:16.070" v="275" actId="1076"/>
          <ac:spMkLst>
            <pc:docMk/>
            <pc:sldMk cId="1053902497" sldId="363"/>
            <ac:spMk id="2333733" creationId="{00000000-0000-0000-0000-000000000000}"/>
          </ac:spMkLst>
        </pc:spChg>
        <pc:grpChg chg="mod">
          <ac:chgData name="Tia Boyd" userId="b4e2a44e-dc52-4894-bef1-d9af3a8b4110" providerId="ADAL" clId="{520D361E-039B-4CA5-8843-4B3C3E0AC0FD}" dt="2024-01-23T22:15:16.070" v="275" actId="1076"/>
          <ac:grpSpMkLst>
            <pc:docMk/>
            <pc:sldMk cId="1053902497" sldId="363"/>
            <ac:grpSpMk id="2333703" creationId="{00000000-0000-0000-0000-000000000000}"/>
          </ac:grpSpMkLst>
        </pc:grpChg>
      </pc:sldChg>
      <pc:sldChg chg="delSp modSp mod modClrScheme chgLayout">
        <pc:chgData name="Tia Boyd" userId="b4e2a44e-dc52-4894-bef1-d9af3a8b4110" providerId="ADAL" clId="{520D361E-039B-4CA5-8843-4B3C3E0AC0FD}" dt="2024-01-24T13:22:29.603" v="366" actId="27636"/>
        <pc:sldMkLst>
          <pc:docMk/>
          <pc:sldMk cId="1925775594" sldId="364"/>
        </pc:sldMkLst>
        <pc:spChg chg="mod">
          <ac:chgData name="Tia Boyd" userId="b4e2a44e-dc52-4894-bef1-d9af3a8b4110" providerId="ADAL" clId="{520D361E-039B-4CA5-8843-4B3C3E0AC0FD}" dt="2024-01-23T22:16:25.489" v="289" actId="404"/>
          <ac:spMkLst>
            <pc:docMk/>
            <pc:sldMk cId="1925775594" sldId="364"/>
            <ac:spMk id="3" creationId="{00000000-0000-0000-0000-000000000000}"/>
          </ac:spMkLst>
        </pc:spChg>
        <pc:spChg chg="mod ord">
          <ac:chgData name="Tia Boyd" userId="b4e2a44e-dc52-4894-bef1-d9af3a8b4110" providerId="ADAL" clId="{520D361E-039B-4CA5-8843-4B3C3E0AC0FD}" dt="2024-01-23T21:53:15.711" v="8" actId="700"/>
          <ac:spMkLst>
            <pc:docMk/>
            <pc:sldMk cId="1925775594" sldId="364"/>
            <ac:spMk id="8" creationId="{00000000-0000-0000-0000-000000000000}"/>
          </ac:spMkLst>
        </pc:spChg>
        <pc:spChg chg="mod">
          <ac:chgData name="Tia Boyd" userId="b4e2a44e-dc52-4894-bef1-d9af3a8b4110" providerId="ADAL" clId="{520D361E-039B-4CA5-8843-4B3C3E0AC0FD}" dt="2024-01-24T13:22:23.754" v="364" actId="255"/>
          <ac:spMkLst>
            <pc:docMk/>
            <pc:sldMk cId="1925775594" sldId="364"/>
            <ac:spMk id="9" creationId="{00000000-0000-0000-0000-000000000000}"/>
          </ac:spMkLst>
        </pc:spChg>
        <pc:spChg chg="del mod">
          <ac:chgData name="Tia Boyd" userId="b4e2a44e-dc52-4894-bef1-d9af3a8b4110" providerId="ADAL" clId="{520D361E-039B-4CA5-8843-4B3C3E0AC0FD}" dt="2024-01-23T22:15:41.686" v="284" actId="478"/>
          <ac:spMkLst>
            <pc:docMk/>
            <pc:sldMk cId="1925775594" sldId="364"/>
            <ac:spMk id="10" creationId="{00000000-0000-0000-0000-000000000000}"/>
          </ac:spMkLst>
        </pc:spChg>
        <pc:spChg chg="mod">
          <ac:chgData name="Tia Boyd" userId="b4e2a44e-dc52-4894-bef1-d9af3a8b4110" providerId="ADAL" clId="{520D361E-039B-4CA5-8843-4B3C3E0AC0FD}" dt="2024-01-23T22:15:24.741" v="277" actId="1076"/>
          <ac:spMkLst>
            <pc:docMk/>
            <pc:sldMk cId="1925775594" sldId="364"/>
            <ac:spMk id="11" creationId="{00000000-0000-0000-0000-000000000000}"/>
          </ac:spMkLst>
        </pc:spChg>
        <pc:spChg chg="mod">
          <ac:chgData name="Tia Boyd" userId="b4e2a44e-dc52-4894-bef1-d9af3a8b4110" providerId="ADAL" clId="{520D361E-039B-4CA5-8843-4B3C3E0AC0FD}" dt="2024-01-23T22:15:28.723" v="278" actId="255"/>
          <ac:spMkLst>
            <pc:docMk/>
            <pc:sldMk cId="1925775594" sldId="364"/>
            <ac:spMk id="12" creationId="{00000000-0000-0000-0000-000000000000}"/>
          </ac:spMkLst>
        </pc:spChg>
        <pc:spChg chg="mod ord">
          <ac:chgData name="Tia Boyd" userId="b4e2a44e-dc52-4894-bef1-d9af3a8b4110" providerId="ADAL" clId="{520D361E-039B-4CA5-8843-4B3C3E0AC0FD}" dt="2024-01-24T13:22:29.603" v="366" actId="27636"/>
          <ac:spMkLst>
            <pc:docMk/>
            <pc:sldMk cId="1925775594" sldId="364"/>
            <ac:spMk id="2327555" creationId="{00000000-0000-0000-0000-000000000000}"/>
          </ac:spMkLst>
        </pc:spChg>
        <pc:spChg chg="mod ord">
          <ac:chgData name="Tia Boyd" userId="b4e2a44e-dc52-4894-bef1-d9af3a8b4110" providerId="ADAL" clId="{520D361E-039B-4CA5-8843-4B3C3E0AC0FD}" dt="2024-01-23T21:53:15.711" v="8" actId="700"/>
          <ac:spMkLst>
            <pc:docMk/>
            <pc:sldMk cId="1925775594" sldId="364"/>
            <ac:spMk id="2327556" creationId="{00000000-0000-0000-0000-000000000000}"/>
          </ac:spMkLst>
        </pc:spChg>
      </pc:sldChg>
      <pc:sldChg chg="delSp modSp mod modClrScheme chgLayout">
        <pc:chgData name="Tia Boyd" userId="b4e2a44e-dc52-4894-bef1-d9af3a8b4110" providerId="ADAL" clId="{520D361E-039B-4CA5-8843-4B3C3E0AC0FD}" dt="2024-01-24T13:22:04.531" v="360" actId="14100"/>
        <pc:sldMkLst>
          <pc:docMk/>
          <pc:sldMk cId="3455998347" sldId="366"/>
        </pc:sldMkLst>
        <pc:spChg chg="mod ord">
          <ac:chgData name="Tia Boyd" userId="b4e2a44e-dc52-4894-bef1-d9af3a8b4110" providerId="ADAL" clId="{520D361E-039B-4CA5-8843-4B3C3E0AC0FD}" dt="2024-01-23T21:53:15.711" v="8" actId="700"/>
          <ac:spMkLst>
            <pc:docMk/>
            <pc:sldMk cId="3455998347" sldId="366"/>
            <ac:spMk id="87" creationId="{00000000-0000-0000-0000-000000000000}"/>
          </ac:spMkLst>
        </pc:spChg>
        <pc:spChg chg="mod">
          <ac:chgData name="Tia Boyd" userId="b4e2a44e-dc52-4894-bef1-d9af3a8b4110" providerId="ADAL" clId="{520D361E-039B-4CA5-8843-4B3C3E0AC0FD}" dt="2024-01-23T22:13:46.227" v="254" actId="1076"/>
          <ac:spMkLst>
            <pc:docMk/>
            <pc:sldMk cId="3455998347" sldId="366"/>
            <ac:spMk id="88" creationId="{00000000-0000-0000-0000-000000000000}"/>
          </ac:spMkLst>
        </pc:spChg>
        <pc:spChg chg="mod">
          <ac:chgData name="Tia Boyd" userId="b4e2a44e-dc52-4894-bef1-d9af3a8b4110" providerId="ADAL" clId="{520D361E-039B-4CA5-8843-4B3C3E0AC0FD}" dt="2024-01-24T13:22:04.531" v="360" actId="14100"/>
          <ac:spMkLst>
            <pc:docMk/>
            <pc:sldMk cId="3455998347" sldId="366"/>
            <ac:spMk id="91" creationId="{00000000-0000-0000-0000-000000000000}"/>
          </ac:spMkLst>
        </pc:spChg>
        <pc:spChg chg="del mod">
          <ac:chgData name="Tia Boyd" userId="b4e2a44e-dc52-4894-bef1-d9af3a8b4110" providerId="ADAL" clId="{520D361E-039B-4CA5-8843-4B3C3E0AC0FD}" dt="2024-01-23T22:08:58.485" v="155" actId="478"/>
          <ac:spMkLst>
            <pc:docMk/>
            <pc:sldMk cId="3455998347" sldId="366"/>
            <ac:spMk id="92" creationId="{00000000-0000-0000-0000-000000000000}"/>
          </ac:spMkLst>
        </pc:spChg>
        <pc:spChg chg="mod ord">
          <ac:chgData name="Tia Boyd" userId="b4e2a44e-dc52-4894-bef1-d9af3a8b4110" providerId="ADAL" clId="{520D361E-039B-4CA5-8843-4B3C3E0AC0FD}" dt="2024-01-23T21:53:15.711" v="8" actId="700"/>
          <ac:spMkLst>
            <pc:docMk/>
            <pc:sldMk cId="3455998347" sldId="366"/>
            <ac:spMk id="2325507"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10"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11"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12"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13"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14"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15"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16"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17"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18"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19"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20"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21"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22"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23"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24"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25"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26"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27"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28"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29"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30"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31"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32"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33"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34"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35"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36"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37"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38"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39"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40"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41"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42"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43"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44"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45"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46"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47"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48"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49"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50"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51"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52"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53"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54"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55"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56"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57"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58"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59"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60"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61"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62"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63"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64"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65"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66"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67"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68"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69"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70"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71"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72"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73"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74"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75"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76"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77"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78"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79"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80"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81"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82"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83"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84"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85"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86"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87" creationId="{00000000-0000-0000-0000-000000000000}"/>
          </ac:spMkLst>
        </pc:spChg>
        <pc:spChg chg="mod">
          <ac:chgData name="Tia Boyd" userId="b4e2a44e-dc52-4894-bef1-d9af3a8b4110" providerId="ADAL" clId="{520D361E-039B-4CA5-8843-4B3C3E0AC0FD}" dt="2024-01-23T22:13:24.734" v="249" actId="1076"/>
          <ac:spMkLst>
            <pc:docMk/>
            <pc:sldMk cId="3455998347" sldId="366"/>
            <ac:spMk id="2325588" creationId="{00000000-0000-0000-0000-000000000000}"/>
          </ac:spMkLst>
        </pc:spChg>
        <pc:spChg chg="mod ord">
          <ac:chgData name="Tia Boyd" userId="b4e2a44e-dc52-4894-bef1-d9af3a8b4110" providerId="ADAL" clId="{520D361E-039B-4CA5-8843-4B3C3E0AC0FD}" dt="2024-01-23T22:13:43.306" v="253" actId="1076"/>
          <ac:spMkLst>
            <pc:docMk/>
            <pc:sldMk cId="3455998347" sldId="366"/>
            <ac:spMk id="2325590" creationId="{00000000-0000-0000-0000-000000000000}"/>
          </ac:spMkLst>
        </pc:spChg>
        <pc:grpChg chg="mod">
          <ac:chgData name="Tia Boyd" userId="b4e2a44e-dc52-4894-bef1-d9af3a8b4110" providerId="ADAL" clId="{520D361E-039B-4CA5-8843-4B3C3E0AC0FD}" dt="2024-01-23T22:13:24.734" v="249" actId="1076"/>
          <ac:grpSpMkLst>
            <pc:docMk/>
            <pc:sldMk cId="3455998347" sldId="366"/>
            <ac:grpSpMk id="2325509" creationId="{00000000-0000-0000-0000-000000000000}"/>
          </ac:grpSpMkLst>
        </pc:grpChg>
      </pc:sldChg>
      <pc:sldChg chg="delSp modSp mod modClrScheme chgLayout">
        <pc:chgData name="Tia Boyd" userId="b4e2a44e-dc52-4894-bef1-d9af3a8b4110" providerId="ADAL" clId="{520D361E-039B-4CA5-8843-4B3C3E0AC0FD}" dt="2024-01-23T22:17:44.668" v="326" actId="1076"/>
        <pc:sldMkLst>
          <pc:docMk/>
          <pc:sldMk cId="2180784068" sldId="367"/>
        </pc:sldMkLst>
        <pc:spChg chg="mod ord">
          <ac:chgData name="Tia Boyd" userId="b4e2a44e-dc52-4894-bef1-d9af3a8b4110" providerId="ADAL" clId="{520D361E-039B-4CA5-8843-4B3C3E0AC0FD}" dt="2024-01-23T21:53:15.711" v="8" actId="700"/>
          <ac:spMkLst>
            <pc:docMk/>
            <pc:sldMk cId="2180784068" sldId="367"/>
            <ac:spMk id="7" creationId="{00000000-0000-0000-0000-000000000000}"/>
          </ac:spMkLst>
        </pc:spChg>
        <pc:spChg chg="mod ord">
          <ac:chgData name="Tia Boyd" userId="b4e2a44e-dc52-4894-bef1-d9af3a8b4110" providerId="ADAL" clId="{520D361E-039B-4CA5-8843-4B3C3E0AC0FD}" dt="2024-01-23T22:17:37.328" v="324" actId="20577"/>
          <ac:spMkLst>
            <pc:docMk/>
            <pc:sldMk cId="2180784068" sldId="367"/>
            <ac:spMk id="2352130" creationId="{00000000-0000-0000-0000-000000000000}"/>
          </ac:spMkLst>
        </pc:spChg>
        <pc:spChg chg="mod ord">
          <ac:chgData name="Tia Boyd" userId="b4e2a44e-dc52-4894-bef1-d9af3a8b4110" providerId="ADAL" clId="{520D361E-039B-4CA5-8843-4B3C3E0AC0FD}" dt="2024-01-23T21:53:15.711" v="8" actId="700"/>
          <ac:spMkLst>
            <pc:docMk/>
            <pc:sldMk cId="2180784068" sldId="367"/>
            <ac:spMk id="2352131" creationId="{00000000-0000-0000-0000-000000000000}"/>
          </ac:spMkLst>
        </pc:spChg>
        <pc:spChg chg="mod">
          <ac:chgData name="Tia Boyd" userId="b4e2a44e-dc52-4894-bef1-d9af3a8b4110" providerId="ADAL" clId="{520D361E-039B-4CA5-8843-4B3C3E0AC0FD}" dt="2024-01-23T22:17:44.668" v="326" actId="1076"/>
          <ac:spMkLst>
            <pc:docMk/>
            <pc:sldMk cId="2180784068" sldId="367"/>
            <ac:spMk id="2352134" creationId="{00000000-0000-0000-0000-000000000000}"/>
          </ac:spMkLst>
        </pc:spChg>
        <pc:graphicFrameChg chg="del">
          <ac:chgData name="Tia Boyd" userId="b4e2a44e-dc52-4894-bef1-d9af3a8b4110" providerId="ADAL" clId="{520D361E-039B-4CA5-8843-4B3C3E0AC0FD}" dt="2024-01-23T22:17:30.536" v="307" actId="478"/>
          <ac:graphicFrameMkLst>
            <pc:docMk/>
            <pc:sldMk cId="2180784068" sldId="367"/>
            <ac:graphicFrameMk id="2352132" creationId="{00000000-0000-0000-0000-000000000000}"/>
          </ac:graphicFrameMkLst>
        </pc:graphicFrameChg>
      </pc:sldChg>
      <pc:sldChg chg="modSp mod modClrScheme chgLayout">
        <pc:chgData name="Tia Boyd" userId="b4e2a44e-dc52-4894-bef1-d9af3a8b4110" providerId="ADAL" clId="{520D361E-039B-4CA5-8843-4B3C3E0AC0FD}" dt="2024-01-23T22:00:07.573" v="100" actId="1076"/>
        <pc:sldMkLst>
          <pc:docMk/>
          <pc:sldMk cId="4130536383" sldId="370"/>
        </pc:sldMkLst>
        <pc:spChg chg="mod ord">
          <ac:chgData name="Tia Boyd" userId="b4e2a44e-dc52-4894-bef1-d9af3a8b4110" providerId="ADAL" clId="{520D361E-039B-4CA5-8843-4B3C3E0AC0FD}" dt="2024-01-23T21:53:15.711" v="8" actId="700"/>
          <ac:spMkLst>
            <pc:docMk/>
            <pc:sldMk cId="4130536383" sldId="370"/>
            <ac:spMk id="7" creationId="{00000000-0000-0000-0000-000000000000}"/>
          </ac:spMkLst>
        </pc:spChg>
        <pc:picChg chg="mod ord">
          <ac:chgData name="Tia Boyd" userId="b4e2a44e-dc52-4894-bef1-d9af3a8b4110" providerId="ADAL" clId="{520D361E-039B-4CA5-8843-4B3C3E0AC0FD}" dt="2024-01-23T22:00:04.602" v="99" actId="1076"/>
          <ac:picMkLst>
            <pc:docMk/>
            <pc:sldMk cId="4130536383" sldId="370"/>
            <ac:picMk id="9" creationId="{00000000-0000-0000-0000-000000000000}"/>
          </ac:picMkLst>
        </pc:picChg>
        <pc:picChg chg="mod">
          <ac:chgData name="Tia Boyd" userId="b4e2a44e-dc52-4894-bef1-d9af3a8b4110" providerId="ADAL" clId="{520D361E-039B-4CA5-8843-4B3C3E0AC0FD}" dt="2024-01-23T21:59:59.747" v="98" actId="1076"/>
          <ac:picMkLst>
            <pc:docMk/>
            <pc:sldMk cId="4130536383" sldId="370"/>
            <ac:picMk id="10" creationId="{00000000-0000-0000-0000-000000000000}"/>
          </ac:picMkLst>
        </pc:picChg>
        <pc:picChg chg="mod">
          <ac:chgData name="Tia Boyd" userId="b4e2a44e-dc52-4894-bef1-d9af3a8b4110" providerId="ADAL" clId="{520D361E-039B-4CA5-8843-4B3C3E0AC0FD}" dt="2024-01-23T22:00:07.573" v="100" actId="1076"/>
          <ac:picMkLst>
            <pc:docMk/>
            <pc:sldMk cId="4130536383" sldId="370"/>
            <ac:picMk id="11" creationId="{00000000-0000-0000-0000-000000000000}"/>
          </ac:picMkLst>
        </pc:picChg>
      </pc:sldChg>
      <pc:sldChg chg="addSp delSp modSp mod modClrScheme chgLayout">
        <pc:chgData name="Tia Boyd" userId="b4e2a44e-dc52-4894-bef1-d9af3a8b4110" providerId="ADAL" clId="{520D361E-039B-4CA5-8843-4B3C3E0AC0FD}" dt="2024-01-23T21:53:27.598" v="9" actId="478"/>
        <pc:sldMkLst>
          <pc:docMk/>
          <pc:sldMk cId="0" sldId="825"/>
        </pc:sldMkLst>
        <pc:spChg chg="add del mod ord">
          <ac:chgData name="Tia Boyd" userId="b4e2a44e-dc52-4894-bef1-d9af3a8b4110" providerId="ADAL" clId="{520D361E-039B-4CA5-8843-4B3C3E0AC0FD}" dt="2024-01-23T21:53:27.598" v="9" actId="478"/>
          <ac:spMkLst>
            <pc:docMk/>
            <pc:sldMk cId="0" sldId="825"/>
            <ac:spMk id="2" creationId="{EB928DEE-6371-43AE-8D8A-12132D6593F2}"/>
          </ac:spMkLst>
        </pc:spChg>
        <pc:spChg chg="del mod ord">
          <ac:chgData name="Tia Boyd" userId="b4e2a44e-dc52-4894-bef1-d9af3a8b4110" providerId="ADAL" clId="{520D361E-039B-4CA5-8843-4B3C3E0AC0FD}" dt="2024-01-23T21:53:15.711" v="8" actId="700"/>
          <ac:spMkLst>
            <pc:docMk/>
            <pc:sldMk cId="0" sldId="825"/>
            <ac:spMk id="3" creationId="{151EEB93-2BCB-2411-B085-8CFA593B1262}"/>
          </ac:spMkLst>
        </pc:spChg>
        <pc:spChg chg="mod ord">
          <ac:chgData name="Tia Boyd" userId="b4e2a44e-dc52-4894-bef1-d9af3a8b4110" providerId="ADAL" clId="{520D361E-039B-4CA5-8843-4B3C3E0AC0FD}" dt="2024-01-23T21:53:15.711" v="8" actId="700"/>
          <ac:spMkLst>
            <pc:docMk/>
            <pc:sldMk cId="0" sldId="825"/>
            <ac:spMk id="830466" creationId="{638045CF-4612-73E9-7047-443376A32E3D}"/>
          </ac:spMkLst>
        </pc:spChg>
      </pc:sldChg>
      <pc:sldChg chg="addSp delSp modSp mod modClrScheme chgLayout modNotes">
        <pc:chgData name="Tia Boyd" userId="b4e2a44e-dc52-4894-bef1-d9af3a8b4110" providerId="ADAL" clId="{520D361E-039B-4CA5-8843-4B3C3E0AC0FD}" dt="2024-01-23T21:53:34.471" v="16" actId="478"/>
        <pc:sldMkLst>
          <pc:docMk/>
          <pc:sldMk cId="0" sldId="827"/>
        </pc:sldMkLst>
        <pc:spChg chg="add del mod ord">
          <ac:chgData name="Tia Boyd" userId="b4e2a44e-dc52-4894-bef1-d9af3a8b4110" providerId="ADAL" clId="{520D361E-039B-4CA5-8843-4B3C3E0AC0FD}" dt="2024-01-23T21:53:34.471" v="16" actId="478"/>
          <ac:spMkLst>
            <pc:docMk/>
            <pc:sldMk cId="0" sldId="827"/>
            <ac:spMk id="2" creationId="{CB21390B-4EDD-ADBF-F40C-7DEF9D18CFDB}"/>
          </ac:spMkLst>
        </pc:spChg>
        <pc:spChg chg="mod ord">
          <ac:chgData name="Tia Boyd" userId="b4e2a44e-dc52-4894-bef1-d9af3a8b4110" providerId="ADAL" clId="{520D361E-039B-4CA5-8843-4B3C3E0AC0FD}" dt="2024-01-23T21:53:15.711" v="8" actId="700"/>
          <ac:spMkLst>
            <pc:docMk/>
            <pc:sldMk cId="0" sldId="827"/>
            <ac:spMk id="833538" creationId="{401E7BB6-6C65-5BEB-D36F-F0841B9076B2}"/>
          </ac:spMkLst>
        </pc:spChg>
      </pc:sldChg>
      <pc:sldChg chg="modSp mod modClrScheme chgLayout modNotes modNotesTx">
        <pc:chgData name="Tia Boyd" userId="b4e2a44e-dc52-4894-bef1-d9af3a8b4110" providerId="ADAL" clId="{520D361E-039B-4CA5-8843-4B3C3E0AC0FD}" dt="2024-01-23T21:55:00.409" v="50" actId="1076"/>
        <pc:sldMkLst>
          <pc:docMk/>
          <pc:sldMk cId="0" sldId="828"/>
        </pc:sldMkLst>
        <pc:spChg chg="mod ord">
          <ac:chgData name="Tia Boyd" userId="b4e2a44e-dc52-4894-bef1-d9af3a8b4110" providerId="ADAL" clId="{520D361E-039B-4CA5-8843-4B3C3E0AC0FD}" dt="2024-01-23T21:53:15.711" v="8" actId="700"/>
          <ac:spMkLst>
            <pc:docMk/>
            <pc:sldMk cId="0" sldId="828"/>
            <ac:spMk id="835586" creationId="{FF714B8D-9EED-302B-21BA-ACE19E098AED}"/>
          </ac:spMkLst>
        </pc:spChg>
        <pc:spChg chg="mod ord">
          <ac:chgData name="Tia Boyd" userId="b4e2a44e-dc52-4894-bef1-d9af3a8b4110" providerId="ADAL" clId="{520D361E-039B-4CA5-8843-4B3C3E0AC0FD}" dt="2024-01-23T21:53:15.711" v="8" actId="700"/>
          <ac:spMkLst>
            <pc:docMk/>
            <pc:sldMk cId="0" sldId="828"/>
            <ac:spMk id="835587" creationId="{1976B7F4-AC05-0815-D5FC-6508FE1D8B18}"/>
          </ac:spMkLst>
        </pc:spChg>
        <pc:picChg chg="mod">
          <ac:chgData name="Tia Boyd" userId="b4e2a44e-dc52-4894-bef1-d9af3a8b4110" providerId="ADAL" clId="{520D361E-039B-4CA5-8843-4B3C3E0AC0FD}" dt="2024-01-23T21:55:00.409" v="50" actId="1076"/>
          <ac:picMkLst>
            <pc:docMk/>
            <pc:sldMk cId="0" sldId="828"/>
            <ac:picMk id="835588" creationId="{800D0A0A-5634-100C-3073-93168758C482}"/>
          </ac:picMkLst>
        </pc:picChg>
      </pc:sldChg>
      <pc:sldChg chg="addSp delSp modSp mod modClrScheme chgLayout modNotes modNotesTx">
        <pc:chgData name="Tia Boyd" userId="b4e2a44e-dc52-4894-bef1-d9af3a8b4110" providerId="ADAL" clId="{520D361E-039B-4CA5-8843-4B3C3E0AC0FD}" dt="2024-01-24T13:23:20.871" v="373" actId="20577"/>
        <pc:sldMkLst>
          <pc:docMk/>
          <pc:sldMk cId="0" sldId="843"/>
        </pc:sldMkLst>
        <pc:spChg chg="add del mod ord">
          <ac:chgData name="Tia Boyd" userId="b4e2a44e-dc52-4894-bef1-d9af3a8b4110" providerId="ADAL" clId="{520D361E-039B-4CA5-8843-4B3C3E0AC0FD}" dt="2024-01-23T22:18:07.920" v="330" actId="478"/>
          <ac:spMkLst>
            <pc:docMk/>
            <pc:sldMk cId="0" sldId="843"/>
            <ac:spMk id="2" creationId="{6D8AC1BF-3C46-1830-FD59-FCC4C059DE88}"/>
          </ac:spMkLst>
        </pc:spChg>
        <pc:spChg chg="mod ord">
          <ac:chgData name="Tia Boyd" userId="b4e2a44e-dc52-4894-bef1-d9af3a8b4110" providerId="ADAL" clId="{520D361E-039B-4CA5-8843-4B3C3E0AC0FD}" dt="2024-01-23T21:53:15.711" v="8" actId="700"/>
          <ac:spMkLst>
            <pc:docMk/>
            <pc:sldMk cId="0" sldId="843"/>
            <ac:spMk id="866306" creationId="{98EB561F-4C06-2BE2-3A86-3B8F105BA056}"/>
          </ac:spMkLst>
        </pc:spChg>
      </pc:sldChg>
      <pc:sldChg chg="modSp mod modClrScheme chgLayout modNotes modNotesTx">
        <pc:chgData name="Tia Boyd" userId="b4e2a44e-dc52-4894-bef1-d9af3a8b4110" providerId="ADAL" clId="{520D361E-039B-4CA5-8843-4B3C3E0AC0FD}" dt="2024-01-24T13:21:34.573" v="358"/>
        <pc:sldMkLst>
          <pc:docMk/>
          <pc:sldMk cId="0" sldId="851"/>
        </pc:sldMkLst>
        <pc:spChg chg="mod ord">
          <ac:chgData name="Tia Boyd" userId="b4e2a44e-dc52-4894-bef1-d9af3a8b4110" providerId="ADAL" clId="{520D361E-039B-4CA5-8843-4B3C3E0AC0FD}" dt="2024-01-23T21:53:15.711" v="8" actId="700"/>
          <ac:spMkLst>
            <pc:docMk/>
            <pc:sldMk cId="0" sldId="851"/>
            <ac:spMk id="911362" creationId="{2218D773-EC38-EE31-0659-365463B8CA10}"/>
          </ac:spMkLst>
        </pc:spChg>
        <pc:spChg chg="mod ord">
          <ac:chgData name="Tia Boyd" userId="b4e2a44e-dc52-4894-bef1-d9af3a8b4110" providerId="ADAL" clId="{520D361E-039B-4CA5-8843-4B3C3E0AC0FD}" dt="2024-01-23T21:56:49.190" v="62" actId="14100"/>
          <ac:spMkLst>
            <pc:docMk/>
            <pc:sldMk cId="0" sldId="851"/>
            <ac:spMk id="911363" creationId="{E1904287-40E1-C344-FEBC-8177C4057990}"/>
          </ac:spMkLst>
        </pc:spChg>
        <pc:spChg chg="mod">
          <ac:chgData name="Tia Boyd" userId="b4e2a44e-dc52-4894-bef1-d9af3a8b4110" providerId="ADAL" clId="{520D361E-039B-4CA5-8843-4B3C3E0AC0FD}" dt="2024-01-23T21:57:51.203" v="70" actId="1076"/>
          <ac:spMkLst>
            <pc:docMk/>
            <pc:sldMk cId="0" sldId="851"/>
            <ac:spMk id="911364" creationId="{415134A8-932A-933E-7DAF-230578267FC1}"/>
          </ac:spMkLst>
        </pc:spChg>
        <pc:picChg chg="mod">
          <ac:chgData name="Tia Boyd" userId="b4e2a44e-dc52-4894-bef1-d9af3a8b4110" providerId="ADAL" clId="{520D361E-039B-4CA5-8843-4B3C3E0AC0FD}" dt="2024-01-23T21:57:52.862" v="71" actId="1076"/>
          <ac:picMkLst>
            <pc:docMk/>
            <pc:sldMk cId="0" sldId="851"/>
            <ac:picMk id="7" creationId="{792EFB3F-9859-4AD0-28CA-6776142CACF8}"/>
          </ac:picMkLst>
        </pc:picChg>
      </pc:sldChg>
      <pc:sldChg chg="addSp delSp modSp mod modClrScheme chgLayout modNotes">
        <pc:chgData name="Tia Boyd" userId="b4e2a44e-dc52-4894-bef1-d9af3a8b4110" providerId="ADAL" clId="{520D361E-039B-4CA5-8843-4B3C3E0AC0FD}" dt="2024-01-23T22:00:19.544" v="101" actId="6264"/>
        <pc:sldMkLst>
          <pc:docMk/>
          <pc:sldMk cId="0" sldId="852"/>
        </pc:sldMkLst>
        <pc:spChg chg="add del mod">
          <ac:chgData name="Tia Boyd" userId="b4e2a44e-dc52-4894-bef1-d9af3a8b4110" providerId="ADAL" clId="{520D361E-039B-4CA5-8843-4B3C3E0AC0FD}" dt="2024-01-23T22:00:19.544" v="101" actId="6264"/>
          <ac:spMkLst>
            <pc:docMk/>
            <pc:sldMk cId="0" sldId="852"/>
            <ac:spMk id="2" creationId="{64C27CF9-A97E-CF22-253C-0C75597EAB36}"/>
          </ac:spMkLst>
        </pc:spChg>
        <pc:spChg chg="add del mod">
          <ac:chgData name="Tia Boyd" userId="b4e2a44e-dc52-4894-bef1-d9af3a8b4110" providerId="ADAL" clId="{520D361E-039B-4CA5-8843-4B3C3E0AC0FD}" dt="2024-01-23T22:00:19.544" v="101" actId="6264"/>
          <ac:spMkLst>
            <pc:docMk/>
            <pc:sldMk cId="0" sldId="852"/>
            <ac:spMk id="3" creationId="{0EFB4FF2-97B8-5D0C-3A3F-AFBB8F58CBAF}"/>
          </ac:spMkLst>
        </pc:spChg>
        <pc:spChg chg="mod ord">
          <ac:chgData name="Tia Boyd" userId="b4e2a44e-dc52-4894-bef1-d9af3a8b4110" providerId="ADAL" clId="{520D361E-039B-4CA5-8843-4B3C3E0AC0FD}" dt="2024-01-23T22:00:19.544" v="101" actId="6264"/>
          <ac:spMkLst>
            <pc:docMk/>
            <pc:sldMk cId="0" sldId="852"/>
            <ac:spMk id="913410" creationId="{E3D02E71-B4E5-5413-1EE8-0CE2DAFEFB38}"/>
          </ac:spMkLst>
        </pc:spChg>
        <pc:spChg chg="mod ord">
          <ac:chgData name="Tia Boyd" userId="b4e2a44e-dc52-4894-bef1-d9af3a8b4110" providerId="ADAL" clId="{520D361E-039B-4CA5-8843-4B3C3E0AC0FD}" dt="2024-01-23T22:00:19.544" v="101" actId="6264"/>
          <ac:spMkLst>
            <pc:docMk/>
            <pc:sldMk cId="0" sldId="852"/>
            <ac:spMk id="913411" creationId="{E4C4F810-DB5B-01CB-D4D3-F7662CDE1C00}"/>
          </ac:spMkLst>
        </pc:spChg>
      </pc:sldChg>
      <pc:sldChg chg="addSp delSp modSp mod modClrScheme chgLayout modNotes">
        <pc:chgData name="Tia Boyd" userId="b4e2a44e-dc52-4894-bef1-d9af3a8b4110" providerId="ADAL" clId="{520D361E-039B-4CA5-8843-4B3C3E0AC0FD}" dt="2024-01-23T22:06:31.713" v="118" actId="1076"/>
        <pc:sldMkLst>
          <pc:docMk/>
          <pc:sldMk cId="0" sldId="854"/>
        </pc:sldMkLst>
        <pc:spChg chg="add del mod">
          <ac:chgData name="Tia Boyd" userId="b4e2a44e-dc52-4894-bef1-d9af3a8b4110" providerId="ADAL" clId="{520D361E-039B-4CA5-8843-4B3C3E0AC0FD}" dt="2024-01-23T22:03:56.179" v="106" actId="478"/>
          <ac:spMkLst>
            <pc:docMk/>
            <pc:sldMk cId="0" sldId="854"/>
            <ac:spMk id="3" creationId="{2CD82201-58C8-7577-1D76-9AFEA1356F90}"/>
          </ac:spMkLst>
        </pc:spChg>
        <pc:spChg chg="mod ord">
          <ac:chgData name="Tia Boyd" userId="b4e2a44e-dc52-4894-bef1-d9af3a8b4110" providerId="ADAL" clId="{520D361E-039B-4CA5-8843-4B3C3E0AC0FD}" dt="2024-01-23T21:53:15.711" v="8" actId="700"/>
          <ac:spMkLst>
            <pc:docMk/>
            <pc:sldMk cId="0" sldId="854"/>
            <ac:spMk id="917507" creationId="{0A1902A1-4707-2C96-F79F-E9930004D840}"/>
          </ac:spMkLst>
        </pc:spChg>
        <pc:spChg chg="mod ord">
          <ac:chgData name="Tia Boyd" userId="b4e2a44e-dc52-4894-bef1-d9af3a8b4110" providerId="ADAL" clId="{520D361E-039B-4CA5-8843-4B3C3E0AC0FD}" dt="2024-01-23T22:06:26.841" v="115" actId="14100"/>
          <ac:spMkLst>
            <pc:docMk/>
            <pc:sldMk cId="0" sldId="854"/>
            <ac:spMk id="917508" creationId="{CB2C9A4F-6CCD-1875-69B0-F4A054EF9500}"/>
          </ac:spMkLst>
        </pc:spChg>
        <pc:picChg chg="add mod modCrop">
          <ac:chgData name="Tia Boyd" userId="b4e2a44e-dc52-4894-bef1-d9af3a8b4110" providerId="ADAL" clId="{520D361E-039B-4CA5-8843-4B3C3E0AC0FD}" dt="2024-01-23T22:06:31.713" v="118" actId="1076"/>
          <ac:picMkLst>
            <pc:docMk/>
            <pc:sldMk cId="0" sldId="854"/>
            <ac:picMk id="5" creationId="{0667F0DC-3BE9-9D19-F943-9841A5F4B8BF}"/>
          </ac:picMkLst>
        </pc:picChg>
        <pc:picChg chg="del mod">
          <ac:chgData name="Tia Boyd" userId="b4e2a44e-dc52-4894-bef1-d9af3a8b4110" providerId="ADAL" clId="{520D361E-039B-4CA5-8843-4B3C3E0AC0FD}" dt="2024-01-23T22:00:24.372" v="103" actId="478"/>
          <ac:picMkLst>
            <pc:docMk/>
            <pc:sldMk cId="0" sldId="854"/>
            <ac:picMk id="917509" creationId="{E3E6DB69-C152-96CD-3ADD-5BC6432095B0}"/>
          </ac:picMkLst>
        </pc:picChg>
      </pc:sldChg>
      <pc:sldChg chg="addSp delSp modSp mod modClrScheme chgLayout modNotes modNotesTx">
        <pc:chgData name="Tia Boyd" userId="b4e2a44e-dc52-4894-bef1-d9af3a8b4110" providerId="ADAL" clId="{520D361E-039B-4CA5-8843-4B3C3E0AC0FD}" dt="2024-01-24T13:20:46.442" v="357" actId="115"/>
        <pc:sldMkLst>
          <pc:docMk/>
          <pc:sldMk cId="0" sldId="855"/>
        </pc:sldMkLst>
        <pc:spChg chg="add del mod">
          <ac:chgData name="Tia Boyd" userId="b4e2a44e-dc52-4894-bef1-d9af3a8b4110" providerId="ADAL" clId="{520D361E-039B-4CA5-8843-4B3C3E0AC0FD}" dt="2024-01-23T22:06:52.578" v="126" actId="478"/>
          <ac:spMkLst>
            <pc:docMk/>
            <pc:sldMk cId="0" sldId="855"/>
            <ac:spMk id="3" creationId="{642FA666-65FE-FE33-ECE8-560320F9EDDE}"/>
          </ac:spMkLst>
        </pc:spChg>
        <pc:spChg chg="mod ord">
          <ac:chgData name="Tia Boyd" userId="b4e2a44e-dc52-4894-bef1-d9af3a8b4110" providerId="ADAL" clId="{520D361E-039B-4CA5-8843-4B3C3E0AC0FD}" dt="2024-01-23T21:53:15.711" v="8" actId="700"/>
          <ac:spMkLst>
            <pc:docMk/>
            <pc:sldMk cId="0" sldId="855"/>
            <ac:spMk id="919556" creationId="{54CF18B1-A514-B21A-70EC-49C718C192ED}"/>
          </ac:spMkLst>
        </pc:spChg>
        <pc:spChg chg="mod ord">
          <ac:chgData name="Tia Boyd" userId="b4e2a44e-dc52-4894-bef1-d9af3a8b4110" providerId="ADAL" clId="{520D361E-039B-4CA5-8843-4B3C3E0AC0FD}" dt="2024-01-23T22:06:55.475" v="127" actId="1076"/>
          <ac:spMkLst>
            <pc:docMk/>
            <pc:sldMk cId="0" sldId="855"/>
            <ac:spMk id="919557" creationId="{0455B690-BE69-A15A-B629-38317C1545C9}"/>
          </ac:spMkLst>
        </pc:spChg>
        <pc:graphicFrameChg chg="add del mod ord">
          <ac:chgData name="Tia Boyd" userId="b4e2a44e-dc52-4894-bef1-d9af3a8b4110" providerId="ADAL" clId="{520D361E-039B-4CA5-8843-4B3C3E0AC0FD}" dt="2024-01-23T22:06:52.578" v="126" actId="478"/>
          <ac:graphicFrameMkLst>
            <pc:docMk/>
            <pc:sldMk cId="0" sldId="855"/>
            <ac:graphicFrameMk id="919558" creationId="{643713EF-75E5-5265-0B17-B22F01123529}"/>
          </ac:graphicFrameMkLst>
        </pc:graphicFrameChg>
      </pc:sldChg>
      <pc:sldMasterChg chg="delSldLayout modSldLayout">
        <pc:chgData name="Tia Boyd" userId="b4e2a44e-dc52-4894-bef1-d9af3a8b4110" providerId="ADAL" clId="{520D361E-039B-4CA5-8843-4B3C3E0AC0FD}" dt="2024-01-23T21:53:03.789" v="7" actId="47"/>
        <pc:sldMasterMkLst>
          <pc:docMk/>
          <pc:sldMasterMk cId="3123208277" sldId="2147483698"/>
        </pc:sldMasterMkLst>
        <pc:sldLayoutChg chg="addSp">
          <pc:chgData name="Tia Boyd" userId="b4e2a44e-dc52-4894-bef1-d9af3a8b4110" providerId="ADAL" clId="{520D361E-039B-4CA5-8843-4B3C3E0AC0FD}" dt="2024-01-23T21:52:44.801" v="0"/>
          <pc:sldLayoutMkLst>
            <pc:docMk/>
            <pc:sldMasterMk cId="3123208277" sldId="2147483698"/>
            <pc:sldLayoutMk cId="3427400610" sldId="2147483700"/>
          </pc:sldLayoutMkLst>
          <pc:spChg chg="add">
            <ac:chgData name="Tia Boyd" userId="b4e2a44e-dc52-4894-bef1-d9af3a8b4110" providerId="ADAL" clId="{520D361E-039B-4CA5-8843-4B3C3E0AC0FD}" dt="2024-01-23T21:52:44.801" v="0"/>
            <ac:spMkLst>
              <pc:docMk/>
              <pc:sldMasterMk cId="3123208277" sldId="2147483698"/>
              <pc:sldLayoutMk cId="3427400610" sldId="2147483700"/>
              <ac:spMk id="7" creationId="{132F5A43-745F-B83A-7E0B-0EE462C5A41B}"/>
            </ac:spMkLst>
          </pc:spChg>
        </pc:sldLayoutChg>
        <pc:sldLayoutChg chg="addSp">
          <pc:chgData name="Tia Boyd" userId="b4e2a44e-dc52-4894-bef1-d9af3a8b4110" providerId="ADAL" clId="{520D361E-039B-4CA5-8843-4B3C3E0AC0FD}" dt="2024-01-23T21:52:44.801" v="0"/>
          <pc:sldLayoutMkLst>
            <pc:docMk/>
            <pc:sldMasterMk cId="3123208277" sldId="2147483698"/>
            <pc:sldLayoutMk cId="275131771" sldId="2147483702"/>
          </pc:sldLayoutMkLst>
          <pc:spChg chg="add">
            <ac:chgData name="Tia Boyd" userId="b4e2a44e-dc52-4894-bef1-d9af3a8b4110" providerId="ADAL" clId="{520D361E-039B-4CA5-8843-4B3C3E0AC0FD}" dt="2024-01-23T21:52:44.801" v="0"/>
            <ac:spMkLst>
              <pc:docMk/>
              <pc:sldMasterMk cId="3123208277" sldId="2147483698"/>
              <pc:sldLayoutMk cId="275131771" sldId="2147483702"/>
              <ac:spMk id="8" creationId="{CD113240-D7F1-F449-6CCD-82DC607DC817}"/>
            </ac:spMkLst>
          </pc:spChg>
        </pc:sldLayoutChg>
        <pc:sldLayoutChg chg="addSp">
          <pc:chgData name="Tia Boyd" userId="b4e2a44e-dc52-4894-bef1-d9af3a8b4110" providerId="ADAL" clId="{520D361E-039B-4CA5-8843-4B3C3E0AC0FD}" dt="2024-01-23T21:52:44.801" v="0"/>
          <pc:sldLayoutMkLst>
            <pc:docMk/>
            <pc:sldMasterMk cId="3123208277" sldId="2147483698"/>
            <pc:sldLayoutMk cId="2469883492" sldId="2147483703"/>
          </pc:sldLayoutMkLst>
          <pc:spChg chg="add">
            <ac:chgData name="Tia Boyd" userId="b4e2a44e-dc52-4894-bef1-d9af3a8b4110" providerId="ADAL" clId="{520D361E-039B-4CA5-8843-4B3C3E0AC0FD}" dt="2024-01-23T21:52:44.801" v="0"/>
            <ac:spMkLst>
              <pc:docMk/>
              <pc:sldMasterMk cId="3123208277" sldId="2147483698"/>
              <pc:sldLayoutMk cId="2469883492" sldId="2147483703"/>
              <ac:spMk id="10" creationId="{BB58843E-532D-FF68-28DF-00268FC7F7F0}"/>
            </ac:spMkLst>
          </pc:spChg>
        </pc:sldLayoutChg>
        <pc:sldLayoutChg chg="addSp">
          <pc:chgData name="Tia Boyd" userId="b4e2a44e-dc52-4894-bef1-d9af3a8b4110" providerId="ADAL" clId="{520D361E-039B-4CA5-8843-4B3C3E0AC0FD}" dt="2024-01-23T21:52:44.801" v="0"/>
          <pc:sldLayoutMkLst>
            <pc:docMk/>
            <pc:sldMasterMk cId="3123208277" sldId="2147483698"/>
            <pc:sldLayoutMk cId="275610891" sldId="2147483706"/>
          </pc:sldLayoutMkLst>
          <pc:spChg chg="add">
            <ac:chgData name="Tia Boyd" userId="b4e2a44e-dc52-4894-bef1-d9af3a8b4110" providerId="ADAL" clId="{520D361E-039B-4CA5-8843-4B3C3E0AC0FD}" dt="2024-01-23T21:52:44.801" v="0"/>
            <ac:spMkLst>
              <pc:docMk/>
              <pc:sldMasterMk cId="3123208277" sldId="2147483698"/>
              <pc:sldLayoutMk cId="275610891" sldId="2147483706"/>
              <ac:spMk id="8" creationId="{EEA74C5D-D2BE-1B85-D77E-B1AD67E77B7F}"/>
            </ac:spMkLst>
          </pc:spChg>
        </pc:sldLayoutChg>
        <pc:sldLayoutChg chg="addSp">
          <pc:chgData name="Tia Boyd" userId="b4e2a44e-dc52-4894-bef1-d9af3a8b4110" providerId="ADAL" clId="{520D361E-039B-4CA5-8843-4B3C3E0AC0FD}" dt="2024-01-23T21:52:44.801" v="0"/>
          <pc:sldLayoutMkLst>
            <pc:docMk/>
            <pc:sldMasterMk cId="3123208277" sldId="2147483698"/>
            <pc:sldLayoutMk cId="3838914228" sldId="2147483707"/>
          </pc:sldLayoutMkLst>
          <pc:spChg chg="add">
            <ac:chgData name="Tia Boyd" userId="b4e2a44e-dc52-4894-bef1-d9af3a8b4110" providerId="ADAL" clId="{520D361E-039B-4CA5-8843-4B3C3E0AC0FD}" dt="2024-01-23T21:52:44.801" v="0"/>
            <ac:spMkLst>
              <pc:docMk/>
              <pc:sldMasterMk cId="3123208277" sldId="2147483698"/>
              <pc:sldLayoutMk cId="3838914228" sldId="2147483707"/>
              <ac:spMk id="8" creationId="{D6A26080-888F-8B78-5E9D-6C0D173F7335}"/>
            </ac:spMkLst>
          </pc:spChg>
        </pc:sldLayoutChg>
        <pc:sldLayoutChg chg="del">
          <pc:chgData name="Tia Boyd" userId="b4e2a44e-dc52-4894-bef1-d9af3a8b4110" providerId="ADAL" clId="{520D361E-039B-4CA5-8843-4B3C3E0AC0FD}" dt="2024-01-23T21:53:03.789" v="7" actId="47"/>
          <pc:sldLayoutMkLst>
            <pc:docMk/>
            <pc:sldMasterMk cId="3123208277" sldId="2147483698"/>
            <pc:sldLayoutMk cId="3218053730" sldId="2147483714"/>
          </pc:sldLayoutMkLst>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5" Type="http://schemas.openxmlformats.org/officeDocument/2006/relationships/image" Target="../media/image19.jpeg"/><Relationship Id="rId4"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5" Type="http://schemas.openxmlformats.org/officeDocument/2006/relationships/image" Target="../media/image19.jpeg"/><Relationship Id="rId4"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7DAD3C-D573-4AEB-8F0B-8B567121D769}" type="doc">
      <dgm:prSet loTypeId="urn:microsoft.com/office/officeart/2008/layout/VerticalCircleList" loCatId="list" qsTypeId="urn:microsoft.com/office/officeart/2005/8/quickstyle/simple2" qsCatId="simple" csTypeId="urn:microsoft.com/office/officeart/2005/8/colors/colorful5" csCatId="colorful"/>
      <dgm:spPr/>
      <dgm:t>
        <a:bodyPr/>
        <a:lstStyle/>
        <a:p>
          <a:endParaRPr lang="en-US"/>
        </a:p>
      </dgm:t>
    </dgm:pt>
    <dgm:pt modelId="{87B77D7B-D069-44F4-AEB2-3CFBD0BACF79}">
      <dgm:prSet custT="1"/>
      <dgm:spPr/>
      <dgm:t>
        <a:bodyPr/>
        <a:lstStyle/>
        <a:p>
          <a:r>
            <a:rPr lang="en-US" sz="2400" dirty="0"/>
            <a:t>The agency did not follow its own procedures</a:t>
          </a:r>
        </a:p>
      </dgm:t>
    </dgm:pt>
    <dgm:pt modelId="{C6A84C68-EBA9-480C-8088-E92455EE531A}" type="parTrans" cxnId="{4AE57F36-F4B4-41A8-A8F5-A755F27E56AF}">
      <dgm:prSet/>
      <dgm:spPr/>
      <dgm:t>
        <a:bodyPr/>
        <a:lstStyle/>
        <a:p>
          <a:endParaRPr lang="en-US" sz="2400"/>
        </a:p>
      </dgm:t>
    </dgm:pt>
    <dgm:pt modelId="{FBCC0985-3D03-477D-AECF-0E4BD2793F58}" type="sibTrans" cxnId="{4AE57F36-F4B4-41A8-A8F5-A755F27E56AF}">
      <dgm:prSet/>
      <dgm:spPr/>
      <dgm:t>
        <a:bodyPr/>
        <a:lstStyle/>
        <a:p>
          <a:endParaRPr lang="en-US" sz="2400"/>
        </a:p>
      </dgm:t>
    </dgm:pt>
    <dgm:pt modelId="{3481142D-2C4E-4F61-952C-808ADD584340}">
      <dgm:prSet custT="1"/>
      <dgm:spPr/>
      <dgm:t>
        <a:bodyPr/>
        <a:lstStyle/>
        <a:p>
          <a:r>
            <a:rPr lang="en-US" sz="2400" dirty="0"/>
            <a:t>The public was not involved early enough</a:t>
          </a:r>
        </a:p>
      </dgm:t>
    </dgm:pt>
    <dgm:pt modelId="{A49B0FBF-ED3E-41E6-8C25-952E9D85F0E3}" type="parTrans" cxnId="{90573181-6FAC-4261-A34B-47221D0A1353}">
      <dgm:prSet/>
      <dgm:spPr/>
      <dgm:t>
        <a:bodyPr/>
        <a:lstStyle/>
        <a:p>
          <a:endParaRPr lang="en-US" sz="2400"/>
        </a:p>
      </dgm:t>
    </dgm:pt>
    <dgm:pt modelId="{B711D66A-C448-4972-AE7D-4CB9EE5C88E3}" type="sibTrans" cxnId="{90573181-6FAC-4261-A34B-47221D0A1353}">
      <dgm:prSet/>
      <dgm:spPr/>
      <dgm:t>
        <a:bodyPr/>
        <a:lstStyle/>
        <a:p>
          <a:endParaRPr lang="en-US" sz="2400"/>
        </a:p>
      </dgm:t>
    </dgm:pt>
    <dgm:pt modelId="{F24B474D-C98C-4D99-9385-EB5BD0384481}">
      <dgm:prSet custT="1"/>
      <dgm:spPr/>
      <dgm:t>
        <a:bodyPr/>
        <a:lstStyle/>
        <a:p>
          <a:r>
            <a:rPr lang="en-US" sz="2400" dirty="0"/>
            <a:t>Affected parties were not adequately notified</a:t>
          </a:r>
        </a:p>
      </dgm:t>
    </dgm:pt>
    <dgm:pt modelId="{91185890-B593-4C0B-9323-4F2261CD4CAF}" type="parTrans" cxnId="{4CCA2BB8-8869-4D44-83AA-226D3CFDBD4E}">
      <dgm:prSet/>
      <dgm:spPr/>
      <dgm:t>
        <a:bodyPr/>
        <a:lstStyle/>
        <a:p>
          <a:endParaRPr lang="en-US" sz="2400"/>
        </a:p>
      </dgm:t>
    </dgm:pt>
    <dgm:pt modelId="{58FF271A-61CE-464C-9DE7-98B236940176}" type="sibTrans" cxnId="{4CCA2BB8-8869-4D44-83AA-226D3CFDBD4E}">
      <dgm:prSet/>
      <dgm:spPr/>
      <dgm:t>
        <a:bodyPr/>
        <a:lstStyle/>
        <a:p>
          <a:endParaRPr lang="en-US" sz="2400"/>
        </a:p>
      </dgm:t>
    </dgm:pt>
    <dgm:pt modelId="{41B990BA-61C7-4312-895B-853EC0634D99}">
      <dgm:prSet custT="1"/>
      <dgm:spPr/>
      <dgm:t>
        <a:bodyPr/>
        <a:lstStyle/>
        <a:p>
          <a:r>
            <a:rPr lang="en-US" sz="2400" dirty="0"/>
            <a:t>Inadequate response times</a:t>
          </a:r>
        </a:p>
      </dgm:t>
    </dgm:pt>
    <dgm:pt modelId="{C0273844-0E09-4273-BE42-B8F2547083A9}" type="parTrans" cxnId="{A5F2137E-10F4-4BB9-A58C-FBC063254F65}">
      <dgm:prSet/>
      <dgm:spPr/>
      <dgm:t>
        <a:bodyPr/>
        <a:lstStyle/>
        <a:p>
          <a:endParaRPr lang="en-US" sz="2400"/>
        </a:p>
      </dgm:t>
    </dgm:pt>
    <dgm:pt modelId="{7242A637-8042-4338-8C9D-8DC936A73273}" type="sibTrans" cxnId="{A5F2137E-10F4-4BB9-A58C-FBC063254F65}">
      <dgm:prSet/>
      <dgm:spPr/>
      <dgm:t>
        <a:bodyPr/>
        <a:lstStyle/>
        <a:p>
          <a:endParaRPr lang="en-US" sz="2400"/>
        </a:p>
      </dgm:t>
    </dgm:pt>
    <dgm:pt modelId="{015767A5-61FB-4EA7-99D1-8EB309C210E8}" type="pres">
      <dgm:prSet presAssocID="{EB7DAD3C-D573-4AEB-8F0B-8B567121D769}" presName="Name0" presStyleCnt="0">
        <dgm:presLayoutVars>
          <dgm:dir/>
        </dgm:presLayoutVars>
      </dgm:prSet>
      <dgm:spPr/>
    </dgm:pt>
    <dgm:pt modelId="{F1348168-A19D-4FFA-B40E-44D9B8FFFEB8}" type="pres">
      <dgm:prSet presAssocID="{87B77D7B-D069-44F4-AEB2-3CFBD0BACF79}" presName="noChildren" presStyleCnt="0"/>
      <dgm:spPr/>
    </dgm:pt>
    <dgm:pt modelId="{5714EAA7-899A-46B1-BF72-2809353590F9}" type="pres">
      <dgm:prSet presAssocID="{87B77D7B-D069-44F4-AEB2-3CFBD0BACF79}" presName="gap" presStyleCnt="0"/>
      <dgm:spPr/>
    </dgm:pt>
    <dgm:pt modelId="{BF4C34FE-855A-40C6-930E-48691AD784C0}" type="pres">
      <dgm:prSet presAssocID="{87B77D7B-D069-44F4-AEB2-3CFBD0BACF79}" presName="medCircle2" presStyleLbl="vennNode1" presStyleIdx="0" presStyleCnt="4" custLinFactNeighborX="-16473" custLinFactNeighborY="-254"/>
      <dgm:spPr/>
    </dgm:pt>
    <dgm:pt modelId="{3A748F4B-1B42-4E8C-85E5-46BF595CF855}" type="pres">
      <dgm:prSet presAssocID="{87B77D7B-D069-44F4-AEB2-3CFBD0BACF79}" presName="txLvlOnly1" presStyleLbl="revTx" presStyleIdx="0" presStyleCnt="4" custLinFactNeighborY="-52666"/>
      <dgm:spPr/>
    </dgm:pt>
    <dgm:pt modelId="{2683F0BA-F8E3-4DCC-BF5C-072186DAE866}" type="pres">
      <dgm:prSet presAssocID="{3481142D-2C4E-4F61-952C-808ADD584340}" presName="noChildren" presStyleCnt="0"/>
      <dgm:spPr/>
    </dgm:pt>
    <dgm:pt modelId="{7AA0A5A4-8C16-4D85-81B3-8D2EB5B9C2B9}" type="pres">
      <dgm:prSet presAssocID="{3481142D-2C4E-4F61-952C-808ADD584340}" presName="gap" presStyleCnt="0"/>
      <dgm:spPr/>
    </dgm:pt>
    <dgm:pt modelId="{EC4944F4-17DF-40F6-B84F-19479664732C}" type="pres">
      <dgm:prSet presAssocID="{3481142D-2C4E-4F61-952C-808ADD584340}" presName="medCircle2" presStyleLbl="vennNode1" presStyleIdx="1" presStyleCnt="4" custLinFactNeighborX="-16473"/>
      <dgm:spPr/>
    </dgm:pt>
    <dgm:pt modelId="{FC3F845D-EEF4-4AE1-8764-29E0E41F8298}" type="pres">
      <dgm:prSet presAssocID="{3481142D-2C4E-4F61-952C-808ADD584340}" presName="txLvlOnly1" presStyleLbl="revTx" presStyleIdx="1" presStyleCnt="4"/>
      <dgm:spPr/>
    </dgm:pt>
    <dgm:pt modelId="{1A70AF23-16A2-47C9-A4DB-78E7112B9462}" type="pres">
      <dgm:prSet presAssocID="{F24B474D-C98C-4D99-9385-EB5BD0384481}" presName="noChildren" presStyleCnt="0"/>
      <dgm:spPr/>
    </dgm:pt>
    <dgm:pt modelId="{3C5F8427-8ED3-48CC-895E-AC95305493E8}" type="pres">
      <dgm:prSet presAssocID="{F24B474D-C98C-4D99-9385-EB5BD0384481}" presName="gap" presStyleCnt="0"/>
      <dgm:spPr/>
    </dgm:pt>
    <dgm:pt modelId="{AF1DA6B9-5DDE-40A2-B538-497F91E787BF}" type="pres">
      <dgm:prSet presAssocID="{F24B474D-C98C-4D99-9385-EB5BD0384481}" presName="medCircle2" presStyleLbl="vennNode1" presStyleIdx="2" presStyleCnt="4" custLinFactNeighborX="-15606" custLinFactNeighborY="3174"/>
      <dgm:spPr/>
    </dgm:pt>
    <dgm:pt modelId="{94A1B608-FFE9-4153-A1A0-44C40C172FE6}" type="pres">
      <dgm:prSet presAssocID="{F24B474D-C98C-4D99-9385-EB5BD0384481}" presName="txLvlOnly1" presStyleLbl="revTx" presStyleIdx="2" presStyleCnt="4" custLinFactNeighborY="14441"/>
      <dgm:spPr/>
    </dgm:pt>
    <dgm:pt modelId="{77237958-DD9E-4C5A-A062-5E719BB4F547}" type="pres">
      <dgm:prSet presAssocID="{41B990BA-61C7-4312-895B-853EC0634D99}" presName="noChildren" presStyleCnt="0"/>
      <dgm:spPr/>
    </dgm:pt>
    <dgm:pt modelId="{BE6BCFFB-ABF9-41CA-BBCE-25BE72F5B804}" type="pres">
      <dgm:prSet presAssocID="{41B990BA-61C7-4312-895B-853EC0634D99}" presName="gap" presStyleCnt="0"/>
      <dgm:spPr/>
    </dgm:pt>
    <dgm:pt modelId="{9C0411DB-E09D-4DB0-82B6-F393D02EB15E}" type="pres">
      <dgm:prSet presAssocID="{41B990BA-61C7-4312-895B-853EC0634D99}" presName="medCircle2" presStyleLbl="vennNode1" presStyleIdx="3" presStyleCnt="4" custLinFactNeighborX="-16473" custLinFactNeighborY="254"/>
      <dgm:spPr/>
    </dgm:pt>
    <dgm:pt modelId="{A8A20597-5568-4181-B728-FD6C795EEAB6}" type="pres">
      <dgm:prSet presAssocID="{41B990BA-61C7-4312-895B-853EC0634D99}" presName="txLvlOnly1" presStyleLbl="revTx" presStyleIdx="3" presStyleCnt="4" custLinFactY="11301" custLinFactNeighborY="100000"/>
      <dgm:spPr/>
    </dgm:pt>
  </dgm:ptLst>
  <dgm:cxnLst>
    <dgm:cxn modelId="{C9AEA510-467A-4657-ADE5-287566CA9A39}" type="presOf" srcId="{41B990BA-61C7-4312-895B-853EC0634D99}" destId="{A8A20597-5568-4181-B728-FD6C795EEAB6}" srcOrd="0" destOrd="0" presId="urn:microsoft.com/office/officeart/2008/layout/VerticalCircleList"/>
    <dgm:cxn modelId="{4AE57F36-F4B4-41A8-A8F5-A755F27E56AF}" srcId="{EB7DAD3C-D573-4AEB-8F0B-8B567121D769}" destId="{87B77D7B-D069-44F4-AEB2-3CFBD0BACF79}" srcOrd="0" destOrd="0" parTransId="{C6A84C68-EBA9-480C-8088-E92455EE531A}" sibTransId="{FBCC0985-3D03-477D-AECF-0E4BD2793F58}"/>
    <dgm:cxn modelId="{AE7D2C64-CDE9-4A49-90AF-3D9FDEF01E0F}" type="presOf" srcId="{EB7DAD3C-D573-4AEB-8F0B-8B567121D769}" destId="{015767A5-61FB-4EA7-99D1-8EB309C210E8}" srcOrd="0" destOrd="0" presId="urn:microsoft.com/office/officeart/2008/layout/VerticalCircleList"/>
    <dgm:cxn modelId="{A5F2137E-10F4-4BB9-A58C-FBC063254F65}" srcId="{EB7DAD3C-D573-4AEB-8F0B-8B567121D769}" destId="{41B990BA-61C7-4312-895B-853EC0634D99}" srcOrd="3" destOrd="0" parTransId="{C0273844-0E09-4273-BE42-B8F2547083A9}" sibTransId="{7242A637-8042-4338-8C9D-8DC936A73273}"/>
    <dgm:cxn modelId="{90573181-6FAC-4261-A34B-47221D0A1353}" srcId="{EB7DAD3C-D573-4AEB-8F0B-8B567121D769}" destId="{3481142D-2C4E-4F61-952C-808ADD584340}" srcOrd="1" destOrd="0" parTransId="{A49B0FBF-ED3E-41E6-8C25-952E9D85F0E3}" sibTransId="{B711D66A-C448-4972-AE7D-4CB9EE5C88E3}"/>
    <dgm:cxn modelId="{4CCA2BB8-8869-4D44-83AA-226D3CFDBD4E}" srcId="{EB7DAD3C-D573-4AEB-8F0B-8B567121D769}" destId="{F24B474D-C98C-4D99-9385-EB5BD0384481}" srcOrd="2" destOrd="0" parTransId="{91185890-B593-4C0B-9323-4F2261CD4CAF}" sibTransId="{58FF271A-61CE-464C-9DE7-98B236940176}"/>
    <dgm:cxn modelId="{C336B9C8-CB1D-41BB-BE8F-22C2F38CACCB}" type="presOf" srcId="{F24B474D-C98C-4D99-9385-EB5BD0384481}" destId="{94A1B608-FFE9-4153-A1A0-44C40C172FE6}" srcOrd="0" destOrd="0" presId="urn:microsoft.com/office/officeart/2008/layout/VerticalCircleList"/>
    <dgm:cxn modelId="{4B296FD9-C959-4B50-B79C-D740DE7B0786}" type="presOf" srcId="{3481142D-2C4E-4F61-952C-808ADD584340}" destId="{FC3F845D-EEF4-4AE1-8764-29E0E41F8298}" srcOrd="0" destOrd="0" presId="urn:microsoft.com/office/officeart/2008/layout/VerticalCircleList"/>
    <dgm:cxn modelId="{6AE15CE3-6EFD-4997-8A17-8C4ACC0A59C6}" type="presOf" srcId="{87B77D7B-D069-44F4-AEB2-3CFBD0BACF79}" destId="{3A748F4B-1B42-4E8C-85E5-46BF595CF855}" srcOrd="0" destOrd="0" presId="urn:microsoft.com/office/officeart/2008/layout/VerticalCircleList"/>
    <dgm:cxn modelId="{37D6767A-3540-4FB4-B30A-C3A2B3F05C5D}" type="presParOf" srcId="{015767A5-61FB-4EA7-99D1-8EB309C210E8}" destId="{F1348168-A19D-4FFA-B40E-44D9B8FFFEB8}" srcOrd="0" destOrd="0" presId="urn:microsoft.com/office/officeart/2008/layout/VerticalCircleList"/>
    <dgm:cxn modelId="{95FA52E4-B508-4C5E-BFDB-5256372BC360}" type="presParOf" srcId="{F1348168-A19D-4FFA-B40E-44D9B8FFFEB8}" destId="{5714EAA7-899A-46B1-BF72-2809353590F9}" srcOrd="0" destOrd="0" presId="urn:microsoft.com/office/officeart/2008/layout/VerticalCircleList"/>
    <dgm:cxn modelId="{D163D17D-6AC9-4D3E-919B-D1444DBAC4B2}" type="presParOf" srcId="{F1348168-A19D-4FFA-B40E-44D9B8FFFEB8}" destId="{BF4C34FE-855A-40C6-930E-48691AD784C0}" srcOrd="1" destOrd="0" presId="urn:microsoft.com/office/officeart/2008/layout/VerticalCircleList"/>
    <dgm:cxn modelId="{FF3F10A1-4E53-4353-A381-7EBE6B969571}" type="presParOf" srcId="{F1348168-A19D-4FFA-B40E-44D9B8FFFEB8}" destId="{3A748F4B-1B42-4E8C-85E5-46BF595CF855}" srcOrd="2" destOrd="0" presId="urn:microsoft.com/office/officeart/2008/layout/VerticalCircleList"/>
    <dgm:cxn modelId="{437D80C3-FF09-463B-A209-81D28506AFD9}" type="presParOf" srcId="{015767A5-61FB-4EA7-99D1-8EB309C210E8}" destId="{2683F0BA-F8E3-4DCC-BF5C-072186DAE866}" srcOrd="1" destOrd="0" presId="urn:microsoft.com/office/officeart/2008/layout/VerticalCircleList"/>
    <dgm:cxn modelId="{1F9AF001-D8CF-4032-9F83-59FBDE185476}" type="presParOf" srcId="{2683F0BA-F8E3-4DCC-BF5C-072186DAE866}" destId="{7AA0A5A4-8C16-4D85-81B3-8D2EB5B9C2B9}" srcOrd="0" destOrd="0" presId="urn:microsoft.com/office/officeart/2008/layout/VerticalCircleList"/>
    <dgm:cxn modelId="{7D452EB2-2085-40E7-91E6-92972DD8D8D2}" type="presParOf" srcId="{2683F0BA-F8E3-4DCC-BF5C-072186DAE866}" destId="{EC4944F4-17DF-40F6-B84F-19479664732C}" srcOrd="1" destOrd="0" presId="urn:microsoft.com/office/officeart/2008/layout/VerticalCircleList"/>
    <dgm:cxn modelId="{BF05AAA1-CBCE-4502-AFF3-903486DB9219}" type="presParOf" srcId="{2683F0BA-F8E3-4DCC-BF5C-072186DAE866}" destId="{FC3F845D-EEF4-4AE1-8764-29E0E41F8298}" srcOrd="2" destOrd="0" presId="urn:microsoft.com/office/officeart/2008/layout/VerticalCircleList"/>
    <dgm:cxn modelId="{018AC1B8-3C5F-477A-A9BA-B533EE42482A}" type="presParOf" srcId="{015767A5-61FB-4EA7-99D1-8EB309C210E8}" destId="{1A70AF23-16A2-47C9-A4DB-78E7112B9462}" srcOrd="2" destOrd="0" presId="urn:microsoft.com/office/officeart/2008/layout/VerticalCircleList"/>
    <dgm:cxn modelId="{FD5AB84E-5936-4F9D-B176-3EB4BAC791B9}" type="presParOf" srcId="{1A70AF23-16A2-47C9-A4DB-78E7112B9462}" destId="{3C5F8427-8ED3-48CC-895E-AC95305493E8}" srcOrd="0" destOrd="0" presId="urn:microsoft.com/office/officeart/2008/layout/VerticalCircleList"/>
    <dgm:cxn modelId="{CBAC3F0C-AF08-43FF-98C7-2D122E6D4A95}" type="presParOf" srcId="{1A70AF23-16A2-47C9-A4DB-78E7112B9462}" destId="{AF1DA6B9-5DDE-40A2-B538-497F91E787BF}" srcOrd="1" destOrd="0" presId="urn:microsoft.com/office/officeart/2008/layout/VerticalCircleList"/>
    <dgm:cxn modelId="{476370FB-4B30-4221-B71F-0594F103C2CA}" type="presParOf" srcId="{1A70AF23-16A2-47C9-A4DB-78E7112B9462}" destId="{94A1B608-FFE9-4153-A1A0-44C40C172FE6}" srcOrd="2" destOrd="0" presId="urn:microsoft.com/office/officeart/2008/layout/VerticalCircleList"/>
    <dgm:cxn modelId="{E2E36DA8-C141-4167-9544-6A96FC871760}" type="presParOf" srcId="{015767A5-61FB-4EA7-99D1-8EB309C210E8}" destId="{77237958-DD9E-4C5A-A062-5E719BB4F547}" srcOrd="3" destOrd="0" presId="urn:microsoft.com/office/officeart/2008/layout/VerticalCircleList"/>
    <dgm:cxn modelId="{EEBF6FA9-CB10-49BA-BFD5-A76A6B9771AC}" type="presParOf" srcId="{77237958-DD9E-4C5A-A062-5E719BB4F547}" destId="{BE6BCFFB-ABF9-41CA-BBCE-25BE72F5B804}" srcOrd="0" destOrd="0" presId="urn:microsoft.com/office/officeart/2008/layout/VerticalCircleList"/>
    <dgm:cxn modelId="{EF5B9D50-CCB6-434D-B6F2-50B300716E2F}" type="presParOf" srcId="{77237958-DD9E-4C5A-A062-5E719BB4F547}" destId="{9C0411DB-E09D-4DB0-82B6-F393D02EB15E}" srcOrd="1" destOrd="0" presId="urn:microsoft.com/office/officeart/2008/layout/VerticalCircleList"/>
    <dgm:cxn modelId="{8B360652-2E72-4D43-90E9-76B361733FD6}" type="presParOf" srcId="{77237958-DD9E-4C5A-A062-5E719BB4F547}" destId="{A8A20597-5568-4181-B728-FD6C795EEAB6}"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FA24C8-5BCD-413E-B182-C12DD123432C}" type="doc">
      <dgm:prSet loTypeId="urn:microsoft.com/office/officeart/2008/layout/AlternatingPictureBlocks" loCatId="list" qsTypeId="urn:microsoft.com/office/officeart/2005/8/quickstyle/simple1" qsCatId="simple" csTypeId="urn:microsoft.com/office/officeart/2005/8/colors/accent1_2" csCatId="accent1" phldr="1"/>
      <dgm:spPr/>
      <dgm:t>
        <a:bodyPr/>
        <a:lstStyle/>
        <a:p>
          <a:endParaRPr lang="en-US"/>
        </a:p>
      </dgm:t>
    </dgm:pt>
    <dgm:pt modelId="{7C4EF13B-5831-414D-906F-A060AA1AA949}">
      <dgm:prSet/>
      <dgm:spPr/>
      <dgm:t>
        <a:bodyPr/>
        <a:lstStyle/>
        <a:p>
          <a:r>
            <a:rPr lang="en-US" dirty="0"/>
            <a:t>Communicate clearly</a:t>
          </a:r>
        </a:p>
      </dgm:t>
    </dgm:pt>
    <dgm:pt modelId="{79C1C16F-4147-4834-BDD8-C7924FAD8C48}" type="parTrans" cxnId="{5F36A632-6E8F-44C4-B4B2-BFF1CEF83C8A}">
      <dgm:prSet/>
      <dgm:spPr/>
      <dgm:t>
        <a:bodyPr/>
        <a:lstStyle/>
        <a:p>
          <a:endParaRPr lang="en-US"/>
        </a:p>
      </dgm:t>
    </dgm:pt>
    <dgm:pt modelId="{698AC00B-15D0-494B-9333-C5E857C2AA47}" type="sibTrans" cxnId="{5F36A632-6E8F-44C4-B4B2-BFF1CEF83C8A}">
      <dgm:prSet/>
      <dgm:spPr/>
      <dgm:t>
        <a:bodyPr/>
        <a:lstStyle/>
        <a:p>
          <a:endParaRPr lang="en-US"/>
        </a:p>
      </dgm:t>
    </dgm:pt>
    <dgm:pt modelId="{64F0EEC9-7337-490B-B1C8-4EB3F483CF8C}">
      <dgm:prSet/>
      <dgm:spPr/>
      <dgm:t>
        <a:bodyPr/>
        <a:lstStyle/>
        <a:p>
          <a:r>
            <a:rPr lang="en-US"/>
            <a:t>Listen</a:t>
          </a:r>
        </a:p>
      </dgm:t>
    </dgm:pt>
    <dgm:pt modelId="{EE58AF23-C60F-4152-A205-33E40BB548AC}" type="parTrans" cxnId="{44979E6C-5C3D-4257-AC03-7F9DCDA357BD}">
      <dgm:prSet/>
      <dgm:spPr/>
      <dgm:t>
        <a:bodyPr/>
        <a:lstStyle/>
        <a:p>
          <a:endParaRPr lang="en-US"/>
        </a:p>
      </dgm:t>
    </dgm:pt>
    <dgm:pt modelId="{10996F62-2686-4293-A0FF-8D84D2DC2A32}" type="sibTrans" cxnId="{44979E6C-5C3D-4257-AC03-7F9DCDA357BD}">
      <dgm:prSet/>
      <dgm:spPr/>
      <dgm:t>
        <a:bodyPr/>
        <a:lstStyle/>
        <a:p>
          <a:endParaRPr lang="en-US"/>
        </a:p>
      </dgm:t>
    </dgm:pt>
    <dgm:pt modelId="{11B3ABDE-4BBC-4250-AD73-7E4B3633C19A}">
      <dgm:prSet/>
      <dgm:spPr/>
      <dgm:t>
        <a:bodyPr/>
        <a:lstStyle/>
        <a:p>
          <a:r>
            <a:rPr lang="en-US" dirty="0"/>
            <a:t>Satisfy process values</a:t>
          </a:r>
        </a:p>
      </dgm:t>
    </dgm:pt>
    <dgm:pt modelId="{D811D68A-2FCD-4671-B28D-465E9E65E265}" type="parTrans" cxnId="{5C357C9C-60CC-4752-8636-05D2DE161E4D}">
      <dgm:prSet/>
      <dgm:spPr/>
      <dgm:t>
        <a:bodyPr/>
        <a:lstStyle/>
        <a:p>
          <a:endParaRPr lang="en-US"/>
        </a:p>
      </dgm:t>
    </dgm:pt>
    <dgm:pt modelId="{5EEEF9CA-5279-4BBF-9EAA-D6AC29281F8E}" type="sibTrans" cxnId="{5C357C9C-60CC-4752-8636-05D2DE161E4D}">
      <dgm:prSet/>
      <dgm:spPr/>
      <dgm:t>
        <a:bodyPr/>
        <a:lstStyle/>
        <a:p>
          <a:endParaRPr lang="en-US"/>
        </a:p>
      </dgm:t>
    </dgm:pt>
    <dgm:pt modelId="{A15FD6B0-C1C7-44EC-95EF-1B0EC12A11C3}">
      <dgm:prSet/>
      <dgm:spPr/>
      <dgm:t>
        <a:bodyPr/>
        <a:lstStyle/>
        <a:p>
          <a:r>
            <a:rPr lang="en-US"/>
            <a:t>Be inclusive</a:t>
          </a:r>
        </a:p>
      </dgm:t>
    </dgm:pt>
    <dgm:pt modelId="{FF59B06C-6469-49A5-826C-42A6898C5534}" type="parTrans" cxnId="{FE2A0BBF-8DE4-4451-BD63-863926FB2DF4}">
      <dgm:prSet/>
      <dgm:spPr/>
      <dgm:t>
        <a:bodyPr/>
        <a:lstStyle/>
        <a:p>
          <a:endParaRPr lang="en-US"/>
        </a:p>
      </dgm:t>
    </dgm:pt>
    <dgm:pt modelId="{DE407ACD-97CF-458E-BE5E-E46B884405AA}" type="sibTrans" cxnId="{FE2A0BBF-8DE4-4451-BD63-863926FB2DF4}">
      <dgm:prSet/>
      <dgm:spPr/>
      <dgm:t>
        <a:bodyPr/>
        <a:lstStyle/>
        <a:p>
          <a:endParaRPr lang="en-US"/>
        </a:p>
      </dgm:t>
    </dgm:pt>
    <dgm:pt modelId="{EDE033CE-9E9E-43E5-8F12-FF1173580B6D}">
      <dgm:prSet/>
      <dgm:spPr/>
      <dgm:t>
        <a:bodyPr/>
        <a:lstStyle/>
        <a:p>
          <a:r>
            <a:rPr lang="en-US" dirty="0"/>
            <a:t>Tell the truth</a:t>
          </a:r>
        </a:p>
      </dgm:t>
    </dgm:pt>
    <dgm:pt modelId="{0F29173E-998D-46C2-B156-839A1536D98D}" type="parTrans" cxnId="{B634CAA3-D78F-4A99-B9A9-3AEACDFB3534}">
      <dgm:prSet/>
      <dgm:spPr/>
      <dgm:t>
        <a:bodyPr/>
        <a:lstStyle/>
        <a:p>
          <a:endParaRPr lang="en-US"/>
        </a:p>
      </dgm:t>
    </dgm:pt>
    <dgm:pt modelId="{A35A105E-69FC-4845-8FB5-96FBC9AAD1FE}" type="sibTrans" cxnId="{B634CAA3-D78F-4A99-B9A9-3AEACDFB3534}">
      <dgm:prSet/>
      <dgm:spPr/>
      <dgm:t>
        <a:bodyPr/>
        <a:lstStyle/>
        <a:p>
          <a:endParaRPr lang="en-US"/>
        </a:p>
      </dgm:t>
    </dgm:pt>
    <dgm:pt modelId="{DBCDCE94-C94F-410B-958F-56FF343AE118}" type="pres">
      <dgm:prSet presAssocID="{B9FA24C8-5BCD-413E-B182-C12DD123432C}" presName="linearFlow" presStyleCnt="0">
        <dgm:presLayoutVars>
          <dgm:dir/>
          <dgm:resizeHandles val="exact"/>
        </dgm:presLayoutVars>
      </dgm:prSet>
      <dgm:spPr/>
    </dgm:pt>
    <dgm:pt modelId="{07146890-3200-4C66-9890-159CA1CB2D07}" type="pres">
      <dgm:prSet presAssocID="{7C4EF13B-5831-414D-906F-A060AA1AA949}" presName="comp" presStyleCnt="0"/>
      <dgm:spPr/>
    </dgm:pt>
    <dgm:pt modelId="{5864EBD4-867C-459D-BDD6-B746840F5CD6}" type="pres">
      <dgm:prSet presAssocID="{7C4EF13B-5831-414D-906F-A060AA1AA949}" presName="rect2" presStyleLbl="node1" presStyleIdx="0" presStyleCnt="5">
        <dgm:presLayoutVars>
          <dgm:bulletEnabled val="1"/>
        </dgm:presLayoutVars>
      </dgm:prSet>
      <dgm:spPr/>
    </dgm:pt>
    <dgm:pt modelId="{F147D0D4-6183-4ACD-9B92-07B5CD60C618}" type="pres">
      <dgm:prSet presAssocID="{7C4EF13B-5831-414D-906F-A060AA1AA949}" presName="rect1" presStyleLbl="ln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dgm:spPr>
    </dgm:pt>
    <dgm:pt modelId="{EC78E88C-6798-4607-BDD4-E718D15B6474}" type="pres">
      <dgm:prSet presAssocID="{698AC00B-15D0-494B-9333-C5E857C2AA47}" presName="sibTrans" presStyleCnt="0"/>
      <dgm:spPr/>
    </dgm:pt>
    <dgm:pt modelId="{64D9B930-A23F-4886-99DB-0E77FFB44AA1}" type="pres">
      <dgm:prSet presAssocID="{64F0EEC9-7337-490B-B1C8-4EB3F483CF8C}" presName="comp" presStyleCnt="0"/>
      <dgm:spPr/>
    </dgm:pt>
    <dgm:pt modelId="{C667D532-7526-489B-A124-3F0BC15371B9}" type="pres">
      <dgm:prSet presAssocID="{64F0EEC9-7337-490B-B1C8-4EB3F483CF8C}" presName="rect2" presStyleLbl="node1" presStyleIdx="1" presStyleCnt="5">
        <dgm:presLayoutVars>
          <dgm:bulletEnabled val="1"/>
        </dgm:presLayoutVars>
      </dgm:prSet>
      <dgm:spPr/>
    </dgm:pt>
    <dgm:pt modelId="{204C6E1F-536F-448C-A8E9-C4BB4F73653D}" type="pres">
      <dgm:prSet presAssocID="{64F0EEC9-7337-490B-B1C8-4EB3F483CF8C}" presName="rect1" presStyleLbl="lnNod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dgm:spPr>
    </dgm:pt>
    <dgm:pt modelId="{88882496-C3D1-4717-BC05-4FE9AF119CE3}" type="pres">
      <dgm:prSet presAssocID="{10996F62-2686-4293-A0FF-8D84D2DC2A32}" presName="sibTrans" presStyleCnt="0"/>
      <dgm:spPr/>
    </dgm:pt>
    <dgm:pt modelId="{3EC0796B-78A0-4B3F-8B3C-3A7DD986B389}" type="pres">
      <dgm:prSet presAssocID="{11B3ABDE-4BBC-4250-AD73-7E4B3633C19A}" presName="comp" presStyleCnt="0"/>
      <dgm:spPr/>
    </dgm:pt>
    <dgm:pt modelId="{2E03E5E8-346B-4F86-A75B-068BE642FC73}" type="pres">
      <dgm:prSet presAssocID="{11B3ABDE-4BBC-4250-AD73-7E4B3633C19A}" presName="rect2" presStyleLbl="node1" presStyleIdx="2" presStyleCnt="5">
        <dgm:presLayoutVars>
          <dgm:bulletEnabled val="1"/>
        </dgm:presLayoutVars>
      </dgm:prSet>
      <dgm:spPr/>
    </dgm:pt>
    <dgm:pt modelId="{3F1EC358-A6E8-41C8-88BC-776AFA869CFB}" type="pres">
      <dgm:prSet presAssocID="{11B3ABDE-4BBC-4250-AD73-7E4B3633C19A}" presName="rect1" presStyleLbl="ln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4000" b="-14000"/>
          </a:stretch>
        </a:blipFill>
      </dgm:spPr>
    </dgm:pt>
    <dgm:pt modelId="{B0970507-D901-43FF-84B9-1454D387FFCA}" type="pres">
      <dgm:prSet presAssocID="{5EEEF9CA-5279-4BBF-9EAA-D6AC29281F8E}" presName="sibTrans" presStyleCnt="0"/>
      <dgm:spPr/>
    </dgm:pt>
    <dgm:pt modelId="{73FD936B-FAA0-4B77-9461-FE4C2FFAA1FD}" type="pres">
      <dgm:prSet presAssocID="{A15FD6B0-C1C7-44EC-95EF-1B0EC12A11C3}" presName="comp" presStyleCnt="0"/>
      <dgm:spPr/>
    </dgm:pt>
    <dgm:pt modelId="{37EAF3F4-E4AC-4A57-A28C-DA933BC6E2C2}" type="pres">
      <dgm:prSet presAssocID="{A15FD6B0-C1C7-44EC-95EF-1B0EC12A11C3}" presName="rect2" presStyleLbl="node1" presStyleIdx="3" presStyleCnt="5">
        <dgm:presLayoutVars>
          <dgm:bulletEnabled val="1"/>
        </dgm:presLayoutVars>
      </dgm:prSet>
      <dgm:spPr/>
    </dgm:pt>
    <dgm:pt modelId="{B0FDECCA-EC99-47F9-89C8-CF9AC62D6A80}" type="pres">
      <dgm:prSet presAssocID="{A15FD6B0-C1C7-44EC-95EF-1B0EC12A11C3}" presName="rect1" presStyleLbl="lnNod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dgm:spPr>
    </dgm:pt>
    <dgm:pt modelId="{BCBC98AB-E0D5-4938-A56D-12FEB447F908}" type="pres">
      <dgm:prSet presAssocID="{DE407ACD-97CF-458E-BE5E-E46B884405AA}" presName="sibTrans" presStyleCnt="0"/>
      <dgm:spPr/>
    </dgm:pt>
    <dgm:pt modelId="{7FE97819-60C0-4BD7-A619-B09B5D2BAEB2}" type="pres">
      <dgm:prSet presAssocID="{EDE033CE-9E9E-43E5-8F12-FF1173580B6D}" presName="comp" presStyleCnt="0"/>
      <dgm:spPr/>
    </dgm:pt>
    <dgm:pt modelId="{73B81D0D-B6CB-45B6-9C10-D372711B786F}" type="pres">
      <dgm:prSet presAssocID="{EDE033CE-9E9E-43E5-8F12-FF1173580B6D}" presName="rect2" presStyleLbl="node1" presStyleIdx="4" presStyleCnt="5">
        <dgm:presLayoutVars>
          <dgm:bulletEnabled val="1"/>
        </dgm:presLayoutVars>
      </dgm:prSet>
      <dgm:spPr/>
    </dgm:pt>
    <dgm:pt modelId="{D32F09BE-2BE9-430E-8CEB-3810F102332F}" type="pres">
      <dgm:prSet presAssocID="{EDE033CE-9E9E-43E5-8F12-FF1173580B6D}" presName="rect1" presStyleLbl="lnNod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6000" r="-26000"/>
          </a:stretch>
        </a:blipFill>
      </dgm:spPr>
    </dgm:pt>
  </dgm:ptLst>
  <dgm:cxnLst>
    <dgm:cxn modelId="{0577950E-99F9-4D48-BDAB-62C12EE4D085}" type="presOf" srcId="{11B3ABDE-4BBC-4250-AD73-7E4B3633C19A}" destId="{2E03E5E8-346B-4F86-A75B-068BE642FC73}" srcOrd="0" destOrd="0" presId="urn:microsoft.com/office/officeart/2008/layout/AlternatingPictureBlocks"/>
    <dgm:cxn modelId="{C3BDA21B-A1E4-4BFC-A452-92E008FCBF73}" type="presOf" srcId="{7C4EF13B-5831-414D-906F-A060AA1AA949}" destId="{5864EBD4-867C-459D-BDD6-B746840F5CD6}" srcOrd="0" destOrd="0" presId="urn:microsoft.com/office/officeart/2008/layout/AlternatingPictureBlocks"/>
    <dgm:cxn modelId="{5E886025-E87C-425B-ABBF-08C22B111A12}" type="presOf" srcId="{64F0EEC9-7337-490B-B1C8-4EB3F483CF8C}" destId="{C667D532-7526-489B-A124-3F0BC15371B9}" srcOrd="0" destOrd="0" presId="urn:microsoft.com/office/officeart/2008/layout/AlternatingPictureBlocks"/>
    <dgm:cxn modelId="{5F36A632-6E8F-44C4-B4B2-BFF1CEF83C8A}" srcId="{B9FA24C8-5BCD-413E-B182-C12DD123432C}" destId="{7C4EF13B-5831-414D-906F-A060AA1AA949}" srcOrd="0" destOrd="0" parTransId="{79C1C16F-4147-4834-BDD8-C7924FAD8C48}" sibTransId="{698AC00B-15D0-494B-9333-C5E857C2AA47}"/>
    <dgm:cxn modelId="{E74C4341-F3BD-4AC5-8589-01B72CA4CBFD}" type="presOf" srcId="{A15FD6B0-C1C7-44EC-95EF-1B0EC12A11C3}" destId="{37EAF3F4-E4AC-4A57-A28C-DA933BC6E2C2}" srcOrd="0" destOrd="0" presId="urn:microsoft.com/office/officeart/2008/layout/AlternatingPictureBlocks"/>
    <dgm:cxn modelId="{3BDEFD49-7E7F-4838-BDF0-7945C48F5404}" type="presOf" srcId="{B9FA24C8-5BCD-413E-B182-C12DD123432C}" destId="{DBCDCE94-C94F-410B-958F-56FF343AE118}" srcOrd="0" destOrd="0" presId="urn:microsoft.com/office/officeart/2008/layout/AlternatingPictureBlocks"/>
    <dgm:cxn modelId="{247D1F4B-87E1-41DD-8F89-845D6A193304}" type="presOf" srcId="{EDE033CE-9E9E-43E5-8F12-FF1173580B6D}" destId="{73B81D0D-B6CB-45B6-9C10-D372711B786F}" srcOrd="0" destOrd="0" presId="urn:microsoft.com/office/officeart/2008/layout/AlternatingPictureBlocks"/>
    <dgm:cxn modelId="{44979E6C-5C3D-4257-AC03-7F9DCDA357BD}" srcId="{B9FA24C8-5BCD-413E-B182-C12DD123432C}" destId="{64F0EEC9-7337-490B-B1C8-4EB3F483CF8C}" srcOrd="1" destOrd="0" parTransId="{EE58AF23-C60F-4152-A205-33E40BB548AC}" sibTransId="{10996F62-2686-4293-A0FF-8D84D2DC2A32}"/>
    <dgm:cxn modelId="{5C357C9C-60CC-4752-8636-05D2DE161E4D}" srcId="{B9FA24C8-5BCD-413E-B182-C12DD123432C}" destId="{11B3ABDE-4BBC-4250-AD73-7E4B3633C19A}" srcOrd="2" destOrd="0" parTransId="{D811D68A-2FCD-4671-B28D-465E9E65E265}" sibTransId="{5EEEF9CA-5279-4BBF-9EAA-D6AC29281F8E}"/>
    <dgm:cxn modelId="{B634CAA3-D78F-4A99-B9A9-3AEACDFB3534}" srcId="{B9FA24C8-5BCD-413E-B182-C12DD123432C}" destId="{EDE033CE-9E9E-43E5-8F12-FF1173580B6D}" srcOrd="4" destOrd="0" parTransId="{0F29173E-998D-46C2-B156-839A1536D98D}" sibTransId="{A35A105E-69FC-4845-8FB5-96FBC9AAD1FE}"/>
    <dgm:cxn modelId="{FE2A0BBF-8DE4-4451-BD63-863926FB2DF4}" srcId="{B9FA24C8-5BCD-413E-B182-C12DD123432C}" destId="{A15FD6B0-C1C7-44EC-95EF-1B0EC12A11C3}" srcOrd="3" destOrd="0" parTransId="{FF59B06C-6469-49A5-826C-42A6898C5534}" sibTransId="{DE407ACD-97CF-458E-BE5E-E46B884405AA}"/>
    <dgm:cxn modelId="{9B51F253-C7E4-4CE5-B04D-ED6585C551CB}" type="presParOf" srcId="{DBCDCE94-C94F-410B-958F-56FF343AE118}" destId="{07146890-3200-4C66-9890-159CA1CB2D07}" srcOrd="0" destOrd="0" presId="urn:microsoft.com/office/officeart/2008/layout/AlternatingPictureBlocks"/>
    <dgm:cxn modelId="{975BA9D0-5D70-4030-8DCC-ACF644BD2824}" type="presParOf" srcId="{07146890-3200-4C66-9890-159CA1CB2D07}" destId="{5864EBD4-867C-459D-BDD6-B746840F5CD6}" srcOrd="0" destOrd="0" presId="urn:microsoft.com/office/officeart/2008/layout/AlternatingPictureBlocks"/>
    <dgm:cxn modelId="{66D8B83E-EDDE-4AD3-BB48-E831DB816E40}" type="presParOf" srcId="{07146890-3200-4C66-9890-159CA1CB2D07}" destId="{F147D0D4-6183-4ACD-9B92-07B5CD60C618}" srcOrd="1" destOrd="0" presId="urn:microsoft.com/office/officeart/2008/layout/AlternatingPictureBlocks"/>
    <dgm:cxn modelId="{2742392D-3517-4C4E-B37F-FBB1DEF9B240}" type="presParOf" srcId="{DBCDCE94-C94F-410B-958F-56FF343AE118}" destId="{EC78E88C-6798-4607-BDD4-E718D15B6474}" srcOrd="1" destOrd="0" presId="urn:microsoft.com/office/officeart/2008/layout/AlternatingPictureBlocks"/>
    <dgm:cxn modelId="{6C146A69-7E6E-440B-B60D-D8BBED1C77F1}" type="presParOf" srcId="{DBCDCE94-C94F-410B-958F-56FF343AE118}" destId="{64D9B930-A23F-4886-99DB-0E77FFB44AA1}" srcOrd="2" destOrd="0" presId="urn:microsoft.com/office/officeart/2008/layout/AlternatingPictureBlocks"/>
    <dgm:cxn modelId="{53B59E77-D47B-4012-B3E7-E67C71E063E2}" type="presParOf" srcId="{64D9B930-A23F-4886-99DB-0E77FFB44AA1}" destId="{C667D532-7526-489B-A124-3F0BC15371B9}" srcOrd="0" destOrd="0" presId="urn:microsoft.com/office/officeart/2008/layout/AlternatingPictureBlocks"/>
    <dgm:cxn modelId="{B932975D-2EA3-4146-AF3B-7B0B2B5827B0}" type="presParOf" srcId="{64D9B930-A23F-4886-99DB-0E77FFB44AA1}" destId="{204C6E1F-536F-448C-A8E9-C4BB4F73653D}" srcOrd="1" destOrd="0" presId="urn:microsoft.com/office/officeart/2008/layout/AlternatingPictureBlocks"/>
    <dgm:cxn modelId="{7FB9BD6A-D303-457F-B394-6E6F447F2D88}" type="presParOf" srcId="{DBCDCE94-C94F-410B-958F-56FF343AE118}" destId="{88882496-C3D1-4717-BC05-4FE9AF119CE3}" srcOrd="3" destOrd="0" presId="urn:microsoft.com/office/officeart/2008/layout/AlternatingPictureBlocks"/>
    <dgm:cxn modelId="{7216B894-68F1-4433-8E91-3447F0C9F249}" type="presParOf" srcId="{DBCDCE94-C94F-410B-958F-56FF343AE118}" destId="{3EC0796B-78A0-4B3F-8B3C-3A7DD986B389}" srcOrd="4" destOrd="0" presId="urn:microsoft.com/office/officeart/2008/layout/AlternatingPictureBlocks"/>
    <dgm:cxn modelId="{9403677C-184C-4B4F-8FA1-640B8E9F0E85}" type="presParOf" srcId="{3EC0796B-78A0-4B3F-8B3C-3A7DD986B389}" destId="{2E03E5E8-346B-4F86-A75B-068BE642FC73}" srcOrd="0" destOrd="0" presId="urn:microsoft.com/office/officeart/2008/layout/AlternatingPictureBlocks"/>
    <dgm:cxn modelId="{CDEAD041-D16F-4C26-895F-80693C73097D}" type="presParOf" srcId="{3EC0796B-78A0-4B3F-8B3C-3A7DD986B389}" destId="{3F1EC358-A6E8-41C8-88BC-776AFA869CFB}" srcOrd="1" destOrd="0" presId="urn:microsoft.com/office/officeart/2008/layout/AlternatingPictureBlocks"/>
    <dgm:cxn modelId="{4CFF13A7-10F0-4341-A213-ADB16754E50E}" type="presParOf" srcId="{DBCDCE94-C94F-410B-958F-56FF343AE118}" destId="{B0970507-D901-43FF-84B9-1454D387FFCA}" srcOrd="5" destOrd="0" presId="urn:microsoft.com/office/officeart/2008/layout/AlternatingPictureBlocks"/>
    <dgm:cxn modelId="{BA6154AE-DAD4-423F-BCDC-B2E5679A19CF}" type="presParOf" srcId="{DBCDCE94-C94F-410B-958F-56FF343AE118}" destId="{73FD936B-FAA0-4B77-9461-FE4C2FFAA1FD}" srcOrd="6" destOrd="0" presId="urn:microsoft.com/office/officeart/2008/layout/AlternatingPictureBlocks"/>
    <dgm:cxn modelId="{C833562D-9B85-450A-AA95-6F0E68CEB5C6}" type="presParOf" srcId="{73FD936B-FAA0-4B77-9461-FE4C2FFAA1FD}" destId="{37EAF3F4-E4AC-4A57-A28C-DA933BC6E2C2}" srcOrd="0" destOrd="0" presId="urn:microsoft.com/office/officeart/2008/layout/AlternatingPictureBlocks"/>
    <dgm:cxn modelId="{9CD5BB92-1E5F-4A7A-863E-04E58C1859DC}" type="presParOf" srcId="{73FD936B-FAA0-4B77-9461-FE4C2FFAA1FD}" destId="{B0FDECCA-EC99-47F9-89C8-CF9AC62D6A80}" srcOrd="1" destOrd="0" presId="urn:microsoft.com/office/officeart/2008/layout/AlternatingPictureBlocks"/>
    <dgm:cxn modelId="{1133E953-47A8-41DB-BC30-CD95D926CE3D}" type="presParOf" srcId="{DBCDCE94-C94F-410B-958F-56FF343AE118}" destId="{BCBC98AB-E0D5-4938-A56D-12FEB447F908}" srcOrd="7" destOrd="0" presId="urn:microsoft.com/office/officeart/2008/layout/AlternatingPictureBlocks"/>
    <dgm:cxn modelId="{F9B9F6A1-365C-416D-A917-B8F0FB808370}" type="presParOf" srcId="{DBCDCE94-C94F-410B-958F-56FF343AE118}" destId="{7FE97819-60C0-4BD7-A619-B09B5D2BAEB2}" srcOrd="8" destOrd="0" presId="urn:microsoft.com/office/officeart/2008/layout/AlternatingPictureBlocks"/>
    <dgm:cxn modelId="{EEB85DE6-15DC-4460-B86B-D6214332E7A0}" type="presParOf" srcId="{7FE97819-60C0-4BD7-A619-B09B5D2BAEB2}" destId="{73B81D0D-B6CB-45B6-9C10-D372711B786F}" srcOrd="0" destOrd="0" presId="urn:microsoft.com/office/officeart/2008/layout/AlternatingPictureBlocks"/>
    <dgm:cxn modelId="{8BD0DB7E-D240-4B8D-9F88-7FD7A7CC898D}" type="presParOf" srcId="{7FE97819-60C0-4BD7-A619-B09B5D2BAEB2}" destId="{D32F09BE-2BE9-430E-8CEB-3810F102332F}"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83D704-03F5-434F-936F-8FB204E0C01E}" type="doc">
      <dgm:prSet loTypeId="urn:microsoft.com/office/officeart/2009/3/layout/SubStepProcess" loCatId="process" qsTypeId="urn:microsoft.com/office/officeart/2005/8/quickstyle/simple2" qsCatId="simple" csTypeId="urn:microsoft.com/office/officeart/2005/8/colors/colorful5" csCatId="colorful" phldr="1"/>
      <dgm:spPr/>
      <dgm:t>
        <a:bodyPr/>
        <a:lstStyle/>
        <a:p>
          <a:endParaRPr lang="en-US"/>
        </a:p>
      </dgm:t>
    </dgm:pt>
    <dgm:pt modelId="{ACD558A7-DF25-4C08-BDC2-947BD9615571}">
      <dgm:prSet custT="1"/>
      <dgm:spPr/>
      <dgm:t>
        <a:bodyPr/>
        <a:lstStyle/>
        <a:p>
          <a:r>
            <a:rPr lang="en-US" sz="3200" dirty="0"/>
            <a:t>Opposition</a:t>
          </a:r>
          <a:r>
            <a:rPr lang="en-US" sz="4000" dirty="0"/>
            <a:t> </a:t>
          </a:r>
          <a:r>
            <a:rPr lang="en-US" sz="3600" dirty="0"/>
            <a:t>becomes active when:</a:t>
          </a:r>
        </a:p>
      </dgm:t>
    </dgm:pt>
    <dgm:pt modelId="{D156281E-D54D-4B47-8371-4EBCD4E5471B}" type="parTrans" cxnId="{A7CAFBED-57B4-4445-8E42-7812F9A37F24}">
      <dgm:prSet/>
      <dgm:spPr/>
      <dgm:t>
        <a:bodyPr/>
        <a:lstStyle/>
        <a:p>
          <a:endParaRPr lang="en-US"/>
        </a:p>
      </dgm:t>
    </dgm:pt>
    <dgm:pt modelId="{C432FAB0-D4E4-44B9-B0E1-1705B1CC4CA8}" type="sibTrans" cxnId="{A7CAFBED-57B4-4445-8E42-7812F9A37F24}">
      <dgm:prSet/>
      <dgm:spPr/>
      <dgm:t>
        <a:bodyPr/>
        <a:lstStyle/>
        <a:p>
          <a:endParaRPr lang="en-US"/>
        </a:p>
      </dgm:t>
    </dgm:pt>
    <dgm:pt modelId="{54AC6D7A-2703-40D1-A29C-C853A079CD43}">
      <dgm:prSet/>
      <dgm:spPr/>
      <dgm:t>
        <a:bodyPr/>
        <a:lstStyle/>
        <a:p>
          <a:r>
            <a:rPr lang="en-US" dirty="0"/>
            <a:t>People feel the decision-making process is unfair</a:t>
          </a:r>
        </a:p>
      </dgm:t>
    </dgm:pt>
    <dgm:pt modelId="{14E89929-D32A-4EF8-8359-06D472CA0038}" type="parTrans" cxnId="{A75283DF-6D46-4B8F-8B54-44A5118207F5}">
      <dgm:prSet/>
      <dgm:spPr/>
      <dgm:t>
        <a:bodyPr/>
        <a:lstStyle/>
        <a:p>
          <a:endParaRPr lang="en-US"/>
        </a:p>
      </dgm:t>
    </dgm:pt>
    <dgm:pt modelId="{F5DB4891-CF5B-4370-A35A-CE493CF72650}" type="sibTrans" cxnId="{A75283DF-6D46-4B8F-8B54-44A5118207F5}">
      <dgm:prSet/>
      <dgm:spPr/>
      <dgm:t>
        <a:bodyPr/>
        <a:lstStyle/>
        <a:p>
          <a:endParaRPr lang="en-US"/>
        </a:p>
      </dgm:t>
    </dgm:pt>
    <dgm:pt modelId="{DB86A992-549E-4341-A1CF-6E503A773C5B}">
      <dgm:prSet/>
      <dgm:spPr/>
      <dgm:t>
        <a:bodyPr/>
        <a:lstStyle/>
        <a:p>
          <a:r>
            <a:rPr lang="en-US" dirty="0"/>
            <a:t>People feel the outcome will be much worse than doing nothing</a:t>
          </a:r>
        </a:p>
      </dgm:t>
    </dgm:pt>
    <dgm:pt modelId="{D9A27F8F-9B6F-4353-96E4-6BED74A29D85}" type="parTrans" cxnId="{23DBD995-3FCF-42ED-B0D8-7BCE06AE85C1}">
      <dgm:prSet/>
      <dgm:spPr/>
      <dgm:t>
        <a:bodyPr/>
        <a:lstStyle/>
        <a:p>
          <a:endParaRPr lang="en-US"/>
        </a:p>
      </dgm:t>
    </dgm:pt>
    <dgm:pt modelId="{0016C6A1-01D6-4663-82B2-2C41B4EFDAD5}" type="sibTrans" cxnId="{23DBD995-3FCF-42ED-B0D8-7BCE06AE85C1}">
      <dgm:prSet/>
      <dgm:spPr/>
      <dgm:t>
        <a:bodyPr/>
        <a:lstStyle/>
        <a:p>
          <a:endParaRPr lang="en-US"/>
        </a:p>
      </dgm:t>
    </dgm:pt>
    <dgm:pt modelId="{65F28AD1-C8D8-447B-A7C4-9CE77E1BFC1D}" type="pres">
      <dgm:prSet presAssocID="{1583D704-03F5-434F-936F-8FB204E0C01E}" presName="Name0" presStyleCnt="0">
        <dgm:presLayoutVars>
          <dgm:chMax val="7"/>
          <dgm:dir/>
          <dgm:animOne val="branch"/>
        </dgm:presLayoutVars>
      </dgm:prSet>
      <dgm:spPr/>
    </dgm:pt>
    <dgm:pt modelId="{49DF5455-FD4D-407A-8987-EEA1280E1457}" type="pres">
      <dgm:prSet presAssocID="{ACD558A7-DF25-4C08-BDC2-947BD9615571}" presName="parTx1" presStyleLbl="node1" presStyleIdx="0" presStyleCnt="1" custScaleX="111903"/>
      <dgm:spPr/>
    </dgm:pt>
    <dgm:pt modelId="{9C32A250-996B-4EBC-9DD2-14964EB2CF8C}" type="pres">
      <dgm:prSet presAssocID="{ACD558A7-DF25-4C08-BDC2-947BD9615571}" presName="spPre1" presStyleCnt="0"/>
      <dgm:spPr/>
    </dgm:pt>
    <dgm:pt modelId="{396A92A3-5E0D-4119-9280-959DAF79FAC2}" type="pres">
      <dgm:prSet presAssocID="{ACD558A7-DF25-4C08-BDC2-947BD9615571}" presName="chLin1" presStyleCnt="0"/>
      <dgm:spPr/>
    </dgm:pt>
    <dgm:pt modelId="{31118090-8870-4912-AD3B-AEC60D6C8834}" type="pres">
      <dgm:prSet presAssocID="{14E89929-D32A-4EF8-8359-06D472CA0038}" presName="Name11" presStyleLbl="parChTrans1D1" presStyleIdx="0" presStyleCnt="4"/>
      <dgm:spPr/>
    </dgm:pt>
    <dgm:pt modelId="{CFDEA962-EA01-4649-AFE4-5C819503DABC}" type="pres">
      <dgm:prSet presAssocID="{54AC6D7A-2703-40D1-A29C-C853A079CD43}" presName="txAndLines1" presStyleCnt="0"/>
      <dgm:spPr/>
    </dgm:pt>
    <dgm:pt modelId="{035D4F69-942F-4E49-8132-281B24378C4F}" type="pres">
      <dgm:prSet presAssocID="{54AC6D7A-2703-40D1-A29C-C853A079CD43}" presName="anchor1" presStyleCnt="0"/>
      <dgm:spPr/>
    </dgm:pt>
    <dgm:pt modelId="{BFE48035-E1EA-4841-91D5-8CFCEE08794D}" type="pres">
      <dgm:prSet presAssocID="{54AC6D7A-2703-40D1-A29C-C853A079CD43}" presName="backup1" presStyleCnt="0"/>
      <dgm:spPr/>
    </dgm:pt>
    <dgm:pt modelId="{AE99D851-96A7-4980-801A-BB62C3280F47}" type="pres">
      <dgm:prSet presAssocID="{54AC6D7A-2703-40D1-A29C-C853A079CD43}" presName="preLine1" presStyleLbl="parChTrans1D1" presStyleIdx="1" presStyleCnt="4"/>
      <dgm:spPr/>
    </dgm:pt>
    <dgm:pt modelId="{F5022182-61CE-45FA-B43E-C96828141CEC}" type="pres">
      <dgm:prSet presAssocID="{54AC6D7A-2703-40D1-A29C-C853A079CD43}" presName="desTx1" presStyleLbl="revTx" presStyleIdx="0" presStyleCnt="0">
        <dgm:presLayoutVars>
          <dgm:bulletEnabled val="1"/>
        </dgm:presLayoutVars>
      </dgm:prSet>
      <dgm:spPr/>
    </dgm:pt>
    <dgm:pt modelId="{D45FFF26-C6B7-42D7-AFD3-4B2ECAD7098C}" type="pres">
      <dgm:prSet presAssocID="{D9A27F8F-9B6F-4353-96E4-6BED74A29D85}" presName="Name11" presStyleLbl="parChTrans1D1" presStyleIdx="2" presStyleCnt="4"/>
      <dgm:spPr/>
    </dgm:pt>
    <dgm:pt modelId="{25AC7AE2-3C9D-482D-8722-4378783EB338}" type="pres">
      <dgm:prSet presAssocID="{DB86A992-549E-4341-A1CF-6E503A773C5B}" presName="txAndLines1" presStyleCnt="0"/>
      <dgm:spPr/>
    </dgm:pt>
    <dgm:pt modelId="{F500D602-92E3-4DE6-8A8A-789AF16ECD66}" type="pres">
      <dgm:prSet presAssocID="{DB86A992-549E-4341-A1CF-6E503A773C5B}" presName="anchor1" presStyleCnt="0"/>
      <dgm:spPr/>
    </dgm:pt>
    <dgm:pt modelId="{7C893121-B821-4F04-9C28-8BCF62F3F97B}" type="pres">
      <dgm:prSet presAssocID="{DB86A992-549E-4341-A1CF-6E503A773C5B}" presName="backup1" presStyleCnt="0"/>
      <dgm:spPr/>
    </dgm:pt>
    <dgm:pt modelId="{C466713B-A20C-4396-B08C-7A18C118DBF6}" type="pres">
      <dgm:prSet presAssocID="{DB86A992-549E-4341-A1CF-6E503A773C5B}" presName="preLine1" presStyleLbl="parChTrans1D1" presStyleIdx="3" presStyleCnt="4"/>
      <dgm:spPr/>
    </dgm:pt>
    <dgm:pt modelId="{7AE0B918-9B2C-4322-984E-A27FFDF17AB0}" type="pres">
      <dgm:prSet presAssocID="{DB86A992-549E-4341-A1CF-6E503A773C5B}" presName="desTx1" presStyleLbl="revTx" presStyleIdx="0" presStyleCnt="0">
        <dgm:presLayoutVars>
          <dgm:bulletEnabled val="1"/>
        </dgm:presLayoutVars>
      </dgm:prSet>
      <dgm:spPr/>
    </dgm:pt>
  </dgm:ptLst>
  <dgm:cxnLst>
    <dgm:cxn modelId="{B0EA810F-B2EB-4539-B425-ED423BD30FFA}" type="presOf" srcId="{1583D704-03F5-434F-936F-8FB204E0C01E}" destId="{65F28AD1-C8D8-447B-A7C4-9CE77E1BFC1D}" srcOrd="0" destOrd="0" presId="urn:microsoft.com/office/officeart/2009/3/layout/SubStepProcess"/>
    <dgm:cxn modelId="{4280B545-8BF8-46F0-A323-D717B854CEFA}" type="presOf" srcId="{DB86A992-549E-4341-A1CF-6E503A773C5B}" destId="{7AE0B918-9B2C-4322-984E-A27FFDF17AB0}" srcOrd="0" destOrd="0" presId="urn:microsoft.com/office/officeart/2009/3/layout/SubStepProcess"/>
    <dgm:cxn modelId="{BF55E87C-1986-4191-9935-6A3DD4E403B3}" type="presOf" srcId="{ACD558A7-DF25-4C08-BDC2-947BD9615571}" destId="{49DF5455-FD4D-407A-8987-EEA1280E1457}" srcOrd="0" destOrd="0" presId="urn:microsoft.com/office/officeart/2009/3/layout/SubStepProcess"/>
    <dgm:cxn modelId="{23DBD995-3FCF-42ED-B0D8-7BCE06AE85C1}" srcId="{ACD558A7-DF25-4C08-BDC2-947BD9615571}" destId="{DB86A992-549E-4341-A1CF-6E503A773C5B}" srcOrd="1" destOrd="0" parTransId="{D9A27F8F-9B6F-4353-96E4-6BED74A29D85}" sibTransId="{0016C6A1-01D6-4663-82B2-2C41B4EFDAD5}"/>
    <dgm:cxn modelId="{1ED886BD-8338-4194-B9B1-CE88C0A26A96}" type="presOf" srcId="{54AC6D7A-2703-40D1-A29C-C853A079CD43}" destId="{F5022182-61CE-45FA-B43E-C96828141CEC}" srcOrd="0" destOrd="0" presId="urn:microsoft.com/office/officeart/2009/3/layout/SubStepProcess"/>
    <dgm:cxn modelId="{A75283DF-6D46-4B8F-8B54-44A5118207F5}" srcId="{ACD558A7-DF25-4C08-BDC2-947BD9615571}" destId="{54AC6D7A-2703-40D1-A29C-C853A079CD43}" srcOrd="0" destOrd="0" parTransId="{14E89929-D32A-4EF8-8359-06D472CA0038}" sibTransId="{F5DB4891-CF5B-4370-A35A-CE493CF72650}"/>
    <dgm:cxn modelId="{A7CAFBED-57B4-4445-8E42-7812F9A37F24}" srcId="{1583D704-03F5-434F-936F-8FB204E0C01E}" destId="{ACD558A7-DF25-4C08-BDC2-947BD9615571}" srcOrd="0" destOrd="0" parTransId="{D156281E-D54D-4B47-8371-4EBCD4E5471B}" sibTransId="{C432FAB0-D4E4-44B9-B0E1-1705B1CC4CA8}"/>
    <dgm:cxn modelId="{BA74BDBE-733A-454A-B46A-1B6730022833}" type="presParOf" srcId="{65F28AD1-C8D8-447B-A7C4-9CE77E1BFC1D}" destId="{49DF5455-FD4D-407A-8987-EEA1280E1457}" srcOrd="0" destOrd="0" presId="urn:microsoft.com/office/officeart/2009/3/layout/SubStepProcess"/>
    <dgm:cxn modelId="{252CE3E2-0BD5-4E64-A28C-BF7297F3AE20}" type="presParOf" srcId="{65F28AD1-C8D8-447B-A7C4-9CE77E1BFC1D}" destId="{9C32A250-996B-4EBC-9DD2-14964EB2CF8C}" srcOrd="1" destOrd="0" presId="urn:microsoft.com/office/officeart/2009/3/layout/SubStepProcess"/>
    <dgm:cxn modelId="{901FB43C-480C-46AB-9DDD-88B24562F960}" type="presParOf" srcId="{65F28AD1-C8D8-447B-A7C4-9CE77E1BFC1D}" destId="{396A92A3-5E0D-4119-9280-959DAF79FAC2}" srcOrd="2" destOrd="0" presId="urn:microsoft.com/office/officeart/2009/3/layout/SubStepProcess"/>
    <dgm:cxn modelId="{6D2135B8-FFBF-4C61-BABE-6B6B28DC5DD1}" type="presParOf" srcId="{396A92A3-5E0D-4119-9280-959DAF79FAC2}" destId="{31118090-8870-4912-AD3B-AEC60D6C8834}" srcOrd="0" destOrd="0" presId="urn:microsoft.com/office/officeart/2009/3/layout/SubStepProcess"/>
    <dgm:cxn modelId="{E3FF743B-1DE8-489D-A14B-6C2B2C24138F}" type="presParOf" srcId="{396A92A3-5E0D-4119-9280-959DAF79FAC2}" destId="{CFDEA962-EA01-4649-AFE4-5C819503DABC}" srcOrd="1" destOrd="0" presId="urn:microsoft.com/office/officeart/2009/3/layout/SubStepProcess"/>
    <dgm:cxn modelId="{458DC8BF-D085-4B98-92C8-3866863C51BD}" type="presParOf" srcId="{CFDEA962-EA01-4649-AFE4-5C819503DABC}" destId="{035D4F69-942F-4E49-8132-281B24378C4F}" srcOrd="0" destOrd="0" presId="urn:microsoft.com/office/officeart/2009/3/layout/SubStepProcess"/>
    <dgm:cxn modelId="{03697856-1741-40DF-AD55-CD815902D40F}" type="presParOf" srcId="{CFDEA962-EA01-4649-AFE4-5C819503DABC}" destId="{BFE48035-E1EA-4841-91D5-8CFCEE08794D}" srcOrd="1" destOrd="0" presId="urn:microsoft.com/office/officeart/2009/3/layout/SubStepProcess"/>
    <dgm:cxn modelId="{8BF9AC31-9453-4112-A58D-AC82F6CEF253}" type="presParOf" srcId="{CFDEA962-EA01-4649-AFE4-5C819503DABC}" destId="{AE99D851-96A7-4980-801A-BB62C3280F47}" srcOrd="2" destOrd="0" presId="urn:microsoft.com/office/officeart/2009/3/layout/SubStepProcess"/>
    <dgm:cxn modelId="{E2AAA204-69CA-4CB9-912A-0F9E16E0BD12}" type="presParOf" srcId="{CFDEA962-EA01-4649-AFE4-5C819503DABC}" destId="{F5022182-61CE-45FA-B43E-C96828141CEC}" srcOrd="3" destOrd="0" presId="urn:microsoft.com/office/officeart/2009/3/layout/SubStepProcess"/>
    <dgm:cxn modelId="{658C3BE1-10BD-4B6D-9863-F668153D59B0}" type="presParOf" srcId="{396A92A3-5E0D-4119-9280-959DAF79FAC2}" destId="{D45FFF26-C6B7-42D7-AFD3-4B2ECAD7098C}" srcOrd="2" destOrd="0" presId="urn:microsoft.com/office/officeart/2009/3/layout/SubStepProcess"/>
    <dgm:cxn modelId="{B8AED1CA-7739-4C13-A3F3-7559E48D1B17}" type="presParOf" srcId="{396A92A3-5E0D-4119-9280-959DAF79FAC2}" destId="{25AC7AE2-3C9D-482D-8722-4378783EB338}" srcOrd="3" destOrd="0" presId="urn:microsoft.com/office/officeart/2009/3/layout/SubStepProcess"/>
    <dgm:cxn modelId="{6FB1BD64-F91D-4A99-88E6-5C7F55FAFF8B}" type="presParOf" srcId="{25AC7AE2-3C9D-482D-8722-4378783EB338}" destId="{F500D602-92E3-4DE6-8A8A-789AF16ECD66}" srcOrd="0" destOrd="0" presId="urn:microsoft.com/office/officeart/2009/3/layout/SubStepProcess"/>
    <dgm:cxn modelId="{AD48AD22-F43D-4A84-955F-5B362BA3A28F}" type="presParOf" srcId="{25AC7AE2-3C9D-482D-8722-4378783EB338}" destId="{7C893121-B821-4F04-9C28-8BCF62F3F97B}" srcOrd="1" destOrd="0" presId="urn:microsoft.com/office/officeart/2009/3/layout/SubStepProcess"/>
    <dgm:cxn modelId="{C5EC48ED-5282-4DD3-AE98-EBA983FB0CE1}" type="presParOf" srcId="{25AC7AE2-3C9D-482D-8722-4378783EB338}" destId="{C466713B-A20C-4396-B08C-7A18C118DBF6}" srcOrd="2" destOrd="0" presId="urn:microsoft.com/office/officeart/2009/3/layout/SubStepProcess"/>
    <dgm:cxn modelId="{ACF742E7-5975-4AA3-9FE7-FCA78745B15F}" type="presParOf" srcId="{25AC7AE2-3C9D-482D-8722-4378783EB338}" destId="{7AE0B918-9B2C-4322-984E-A27FFDF17AB0}" srcOrd="3"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BE1DAC-81B6-44B0-9195-E3775AF1AC49}"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F442BF04-36BF-468F-80FF-315C33439B41}">
      <dgm:prSet custT="1"/>
      <dgm:spPr/>
      <dgm:t>
        <a:bodyPr/>
        <a:lstStyle/>
        <a:p>
          <a:r>
            <a:rPr lang="en-US" sz="2800" dirty="0"/>
            <a:t>People are more likely to </a:t>
          </a:r>
          <a:r>
            <a:rPr lang="en-US" sz="2800" i="1" dirty="0"/>
            <a:t>oppose</a:t>
          </a:r>
          <a:r>
            <a:rPr lang="en-US" sz="2800" dirty="0"/>
            <a:t> a project or action they feel is being imposed on them.</a:t>
          </a:r>
        </a:p>
      </dgm:t>
    </dgm:pt>
    <dgm:pt modelId="{06FA4381-1E0A-43B0-A406-29CFC5A8F6D9}" type="parTrans" cxnId="{2DB2D753-7FE7-4DCA-B118-0F6A9FAAC010}">
      <dgm:prSet/>
      <dgm:spPr/>
      <dgm:t>
        <a:bodyPr/>
        <a:lstStyle/>
        <a:p>
          <a:endParaRPr lang="en-US" sz="2800"/>
        </a:p>
      </dgm:t>
    </dgm:pt>
    <dgm:pt modelId="{56FEFF1B-6204-4B1B-9FCA-E9CB8F0F0E0D}" type="sibTrans" cxnId="{2DB2D753-7FE7-4DCA-B118-0F6A9FAAC010}">
      <dgm:prSet/>
      <dgm:spPr/>
      <dgm:t>
        <a:bodyPr/>
        <a:lstStyle/>
        <a:p>
          <a:endParaRPr lang="en-US" sz="2800"/>
        </a:p>
      </dgm:t>
    </dgm:pt>
    <dgm:pt modelId="{3FB567EC-CEB0-483B-9E7B-7219AFC585D4}">
      <dgm:prSet custT="1"/>
      <dgm:spPr>
        <a:solidFill>
          <a:srgbClr val="00B050"/>
        </a:solidFill>
      </dgm:spPr>
      <dgm:t>
        <a:bodyPr/>
        <a:lstStyle/>
        <a:p>
          <a:r>
            <a:rPr lang="en-US" sz="2800" dirty="0"/>
            <a:t>People are more likely to </a:t>
          </a:r>
          <a:r>
            <a:rPr lang="en-US" sz="2800" i="1" dirty="0"/>
            <a:t>accept </a:t>
          </a:r>
          <a:r>
            <a:rPr lang="en-US" sz="2800" dirty="0"/>
            <a:t>a decision if they have been fully informed, treated fairly, and involved in decision-making.</a:t>
          </a:r>
        </a:p>
      </dgm:t>
    </dgm:pt>
    <dgm:pt modelId="{EBABD954-4E0E-4F9A-8F5A-36814811F986}" type="parTrans" cxnId="{1D78C678-396D-4BF4-9A7F-1507E40E70E2}">
      <dgm:prSet/>
      <dgm:spPr/>
      <dgm:t>
        <a:bodyPr/>
        <a:lstStyle/>
        <a:p>
          <a:endParaRPr lang="en-US" sz="2800"/>
        </a:p>
      </dgm:t>
    </dgm:pt>
    <dgm:pt modelId="{8073D944-ED77-4CEB-B19E-881A8B990023}" type="sibTrans" cxnId="{1D78C678-396D-4BF4-9A7F-1507E40E70E2}">
      <dgm:prSet/>
      <dgm:spPr/>
      <dgm:t>
        <a:bodyPr/>
        <a:lstStyle/>
        <a:p>
          <a:endParaRPr lang="en-US" sz="2800"/>
        </a:p>
      </dgm:t>
    </dgm:pt>
    <dgm:pt modelId="{E1F4167B-06B1-4704-B5CE-3F8A4CE9F7ED}" type="pres">
      <dgm:prSet presAssocID="{60BE1DAC-81B6-44B0-9195-E3775AF1AC49}" presName="diagram" presStyleCnt="0">
        <dgm:presLayoutVars>
          <dgm:dir/>
          <dgm:resizeHandles val="exact"/>
        </dgm:presLayoutVars>
      </dgm:prSet>
      <dgm:spPr/>
    </dgm:pt>
    <dgm:pt modelId="{58EE4A04-B7E6-43E8-A4E0-71FE60200A61}" type="pres">
      <dgm:prSet presAssocID="{F442BF04-36BF-468F-80FF-315C33439B41}" presName="node" presStyleLbl="node1" presStyleIdx="0" presStyleCnt="2">
        <dgm:presLayoutVars>
          <dgm:bulletEnabled val="1"/>
        </dgm:presLayoutVars>
      </dgm:prSet>
      <dgm:spPr/>
    </dgm:pt>
    <dgm:pt modelId="{2F6ED2C9-4349-4B42-93AF-287B7CE58AC0}" type="pres">
      <dgm:prSet presAssocID="{56FEFF1B-6204-4B1B-9FCA-E9CB8F0F0E0D}" presName="sibTrans" presStyleCnt="0"/>
      <dgm:spPr/>
    </dgm:pt>
    <dgm:pt modelId="{3A2F59DA-B7FD-42D7-BB79-61F28BCD5B0F}" type="pres">
      <dgm:prSet presAssocID="{3FB567EC-CEB0-483B-9E7B-7219AFC585D4}" presName="node" presStyleLbl="node1" presStyleIdx="1" presStyleCnt="2">
        <dgm:presLayoutVars>
          <dgm:bulletEnabled val="1"/>
        </dgm:presLayoutVars>
      </dgm:prSet>
      <dgm:spPr/>
    </dgm:pt>
  </dgm:ptLst>
  <dgm:cxnLst>
    <dgm:cxn modelId="{E9534927-339E-4DB2-8E2E-69E9884DD3D4}" type="presOf" srcId="{3FB567EC-CEB0-483B-9E7B-7219AFC585D4}" destId="{3A2F59DA-B7FD-42D7-BB79-61F28BCD5B0F}" srcOrd="0" destOrd="0" presId="urn:microsoft.com/office/officeart/2005/8/layout/default"/>
    <dgm:cxn modelId="{594BA762-BDFB-4312-A4BB-B652FBD23A4C}" type="presOf" srcId="{60BE1DAC-81B6-44B0-9195-E3775AF1AC49}" destId="{E1F4167B-06B1-4704-B5CE-3F8A4CE9F7ED}" srcOrd="0" destOrd="0" presId="urn:microsoft.com/office/officeart/2005/8/layout/default"/>
    <dgm:cxn modelId="{2DB2D753-7FE7-4DCA-B118-0F6A9FAAC010}" srcId="{60BE1DAC-81B6-44B0-9195-E3775AF1AC49}" destId="{F442BF04-36BF-468F-80FF-315C33439B41}" srcOrd="0" destOrd="0" parTransId="{06FA4381-1E0A-43B0-A406-29CFC5A8F6D9}" sibTransId="{56FEFF1B-6204-4B1B-9FCA-E9CB8F0F0E0D}"/>
    <dgm:cxn modelId="{1D78C678-396D-4BF4-9A7F-1507E40E70E2}" srcId="{60BE1DAC-81B6-44B0-9195-E3775AF1AC49}" destId="{3FB567EC-CEB0-483B-9E7B-7219AFC585D4}" srcOrd="1" destOrd="0" parTransId="{EBABD954-4E0E-4F9A-8F5A-36814811F986}" sibTransId="{8073D944-ED77-4CEB-B19E-881A8B990023}"/>
    <dgm:cxn modelId="{8E7645DD-2218-4646-AA49-C80A97EBCB1A}" type="presOf" srcId="{F442BF04-36BF-468F-80FF-315C33439B41}" destId="{58EE4A04-B7E6-43E8-A4E0-71FE60200A61}" srcOrd="0" destOrd="0" presId="urn:microsoft.com/office/officeart/2005/8/layout/default"/>
    <dgm:cxn modelId="{FB61B71E-740B-4327-A6BF-F0EF5ACE433D}" type="presParOf" srcId="{E1F4167B-06B1-4704-B5CE-3F8A4CE9F7ED}" destId="{58EE4A04-B7E6-43E8-A4E0-71FE60200A61}" srcOrd="0" destOrd="0" presId="urn:microsoft.com/office/officeart/2005/8/layout/default"/>
    <dgm:cxn modelId="{82F81D94-335A-40D2-816B-884B6E8E844C}" type="presParOf" srcId="{E1F4167B-06B1-4704-B5CE-3F8A4CE9F7ED}" destId="{2F6ED2C9-4349-4B42-93AF-287B7CE58AC0}" srcOrd="1" destOrd="0" presId="urn:microsoft.com/office/officeart/2005/8/layout/default"/>
    <dgm:cxn modelId="{09F1789C-AA86-4986-AE61-231F0FFDFFDC}" type="presParOf" srcId="{E1F4167B-06B1-4704-B5CE-3F8A4CE9F7ED}" destId="{3A2F59DA-B7FD-42D7-BB79-61F28BCD5B0F}"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E0F3AD-5A49-4609-95E8-8991CF015B30}" type="doc">
      <dgm:prSet loTypeId="urn:microsoft.com/office/officeart/2008/layout/VerticalCurvedList" loCatId="list" qsTypeId="urn:microsoft.com/office/officeart/2005/8/quickstyle/simple1" qsCatId="simple" csTypeId="urn:microsoft.com/office/officeart/2005/8/colors/colorful5" csCatId="colorful"/>
      <dgm:spPr/>
      <dgm:t>
        <a:bodyPr/>
        <a:lstStyle/>
        <a:p>
          <a:endParaRPr lang="en-US"/>
        </a:p>
      </dgm:t>
    </dgm:pt>
    <dgm:pt modelId="{38B9E8D9-B103-48D2-9BE2-70D4EF4270FB}">
      <dgm:prSet/>
      <dgm:spPr/>
      <dgm:t>
        <a:bodyPr/>
        <a:lstStyle/>
        <a:p>
          <a:r>
            <a:rPr lang="en-US"/>
            <a:t>Begin early and parallel decision process</a:t>
          </a:r>
        </a:p>
      </dgm:t>
    </dgm:pt>
    <dgm:pt modelId="{39CEE8FE-6AD9-4457-B000-34FEB79974BC}" type="parTrans" cxnId="{C09791E3-A3D2-4AC0-9A4B-5A1E57122F40}">
      <dgm:prSet/>
      <dgm:spPr/>
      <dgm:t>
        <a:bodyPr/>
        <a:lstStyle/>
        <a:p>
          <a:endParaRPr lang="en-US"/>
        </a:p>
      </dgm:t>
    </dgm:pt>
    <dgm:pt modelId="{3FF22D64-EB9C-4784-B59B-D11263998E3E}" type="sibTrans" cxnId="{C09791E3-A3D2-4AC0-9A4B-5A1E57122F40}">
      <dgm:prSet/>
      <dgm:spPr/>
      <dgm:t>
        <a:bodyPr/>
        <a:lstStyle/>
        <a:p>
          <a:endParaRPr lang="en-US"/>
        </a:p>
      </dgm:t>
    </dgm:pt>
    <dgm:pt modelId="{F24F5DDD-4D79-4373-99D9-9186E6CD8F3D}">
      <dgm:prSet/>
      <dgm:spPr/>
      <dgm:t>
        <a:bodyPr/>
        <a:lstStyle/>
        <a:p>
          <a:r>
            <a:rPr lang="en-US" dirty="0"/>
            <a:t>Prove to the public their concerns will be considered </a:t>
          </a:r>
        </a:p>
      </dgm:t>
    </dgm:pt>
    <dgm:pt modelId="{21FA272E-8982-4436-8F66-E90F96639186}" type="parTrans" cxnId="{D64DD650-2534-4408-854C-92540A9C4086}">
      <dgm:prSet/>
      <dgm:spPr/>
      <dgm:t>
        <a:bodyPr/>
        <a:lstStyle/>
        <a:p>
          <a:endParaRPr lang="en-US"/>
        </a:p>
      </dgm:t>
    </dgm:pt>
    <dgm:pt modelId="{9CA946D4-F454-467C-89E1-1E395CBA8165}" type="sibTrans" cxnId="{D64DD650-2534-4408-854C-92540A9C4086}">
      <dgm:prSet/>
      <dgm:spPr/>
      <dgm:t>
        <a:bodyPr/>
        <a:lstStyle/>
        <a:p>
          <a:endParaRPr lang="en-US"/>
        </a:p>
      </dgm:t>
    </dgm:pt>
    <dgm:pt modelId="{131DA926-586D-4C75-8D83-A50F2D11AD27}">
      <dgm:prSet/>
      <dgm:spPr/>
      <dgm:t>
        <a:bodyPr/>
        <a:lstStyle/>
        <a:p>
          <a:r>
            <a:rPr lang="en-US"/>
            <a:t>Achieve clear resolution and provide prompt feedback</a:t>
          </a:r>
        </a:p>
      </dgm:t>
    </dgm:pt>
    <dgm:pt modelId="{0BE92236-CE97-4E34-AEF0-AA1BC0DE0B72}" type="parTrans" cxnId="{4B3DCFCE-A8F3-48FD-9B58-F846D677F46E}">
      <dgm:prSet/>
      <dgm:spPr/>
      <dgm:t>
        <a:bodyPr/>
        <a:lstStyle/>
        <a:p>
          <a:endParaRPr lang="en-US"/>
        </a:p>
      </dgm:t>
    </dgm:pt>
    <dgm:pt modelId="{D092E945-1F9A-4B20-B4CB-B00F1E2FEB9F}" type="sibTrans" cxnId="{4B3DCFCE-A8F3-48FD-9B58-F846D677F46E}">
      <dgm:prSet/>
      <dgm:spPr/>
      <dgm:t>
        <a:bodyPr/>
        <a:lstStyle/>
        <a:p>
          <a:endParaRPr lang="en-US"/>
        </a:p>
      </dgm:t>
    </dgm:pt>
    <dgm:pt modelId="{5737C30A-8A2A-4048-933F-2F6CF71BA02A}" type="pres">
      <dgm:prSet presAssocID="{CBE0F3AD-5A49-4609-95E8-8991CF015B30}" presName="Name0" presStyleCnt="0">
        <dgm:presLayoutVars>
          <dgm:chMax val="7"/>
          <dgm:chPref val="7"/>
          <dgm:dir/>
        </dgm:presLayoutVars>
      </dgm:prSet>
      <dgm:spPr/>
    </dgm:pt>
    <dgm:pt modelId="{7A4DC297-CDEE-421F-A7ED-4FA49AC73C22}" type="pres">
      <dgm:prSet presAssocID="{CBE0F3AD-5A49-4609-95E8-8991CF015B30}" presName="Name1" presStyleCnt="0"/>
      <dgm:spPr/>
    </dgm:pt>
    <dgm:pt modelId="{787C4A22-2E42-4E24-84BB-3A761DBDF4AF}" type="pres">
      <dgm:prSet presAssocID="{CBE0F3AD-5A49-4609-95E8-8991CF015B30}" presName="cycle" presStyleCnt="0"/>
      <dgm:spPr/>
    </dgm:pt>
    <dgm:pt modelId="{C88F48C8-F2A4-4336-B3CF-EF57961A768F}" type="pres">
      <dgm:prSet presAssocID="{CBE0F3AD-5A49-4609-95E8-8991CF015B30}" presName="srcNode" presStyleLbl="node1" presStyleIdx="0" presStyleCnt="3"/>
      <dgm:spPr/>
    </dgm:pt>
    <dgm:pt modelId="{B12B5EBE-431F-4FBD-A549-EAF7504E2480}" type="pres">
      <dgm:prSet presAssocID="{CBE0F3AD-5A49-4609-95E8-8991CF015B30}" presName="conn" presStyleLbl="parChTrans1D2" presStyleIdx="0" presStyleCnt="1"/>
      <dgm:spPr/>
    </dgm:pt>
    <dgm:pt modelId="{AC9218BD-3ED7-447E-BEEF-C6BF9BA0FFF4}" type="pres">
      <dgm:prSet presAssocID="{CBE0F3AD-5A49-4609-95E8-8991CF015B30}" presName="extraNode" presStyleLbl="node1" presStyleIdx="0" presStyleCnt="3"/>
      <dgm:spPr/>
    </dgm:pt>
    <dgm:pt modelId="{4F5489CA-289B-441B-B83F-0C62A5AC8676}" type="pres">
      <dgm:prSet presAssocID="{CBE0F3AD-5A49-4609-95E8-8991CF015B30}" presName="dstNode" presStyleLbl="node1" presStyleIdx="0" presStyleCnt="3"/>
      <dgm:spPr/>
    </dgm:pt>
    <dgm:pt modelId="{C97EE49D-0EB0-44E0-90EE-0D4CF49E16A2}" type="pres">
      <dgm:prSet presAssocID="{38B9E8D9-B103-48D2-9BE2-70D4EF4270FB}" presName="text_1" presStyleLbl="node1" presStyleIdx="0" presStyleCnt="3">
        <dgm:presLayoutVars>
          <dgm:bulletEnabled val="1"/>
        </dgm:presLayoutVars>
      </dgm:prSet>
      <dgm:spPr/>
    </dgm:pt>
    <dgm:pt modelId="{DF380DE8-A927-45AE-84A2-139B5EDF0CAE}" type="pres">
      <dgm:prSet presAssocID="{38B9E8D9-B103-48D2-9BE2-70D4EF4270FB}" presName="accent_1" presStyleCnt="0"/>
      <dgm:spPr/>
    </dgm:pt>
    <dgm:pt modelId="{C41C42ED-56F3-4650-9A01-92DDFC894A02}" type="pres">
      <dgm:prSet presAssocID="{38B9E8D9-B103-48D2-9BE2-70D4EF4270FB}" presName="accentRepeatNode" presStyleLbl="solidFgAcc1" presStyleIdx="0" presStyleCnt="3"/>
      <dgm:spPr/>
    </dgm:pt>
    <dgm:pt modelId="{72DD14AA-A16F-4F62-9C6D-64509581BCF0}" type="pres">
      <dgm:prSet presAssocID="{F24F5DDD-4D79-4373-99D9-9186E6CD8F3D}" presName="text_2" presStyleLbl="node1" presStyleIdx="1" presStyleCnt="3">
        <dgm:presLayoutVars>
          <dgm:bulletEnabled val="1"/>
        </dgm:presLayoutVars>
      </dgm:prSet>
      <dgm:spPr/>
    </dgm:pt>
    <dgm:pt modelId="{60686401-9B6E-418B-A2A7-BAFA81EB466B}" type="pres">
      <dgm:prSet presAssocID="{F24F5DDD-4D79-4373-99D9-9186E6CD8F3D}" presName="accent_2" presStyleCnt="0"/>
      <dgm:spPr/>
    </dgm:pt>
    <dgm:pt modelId="{AA0CD764-CE20-44B7-9D60-F1E4604A16B4}" type="pres">
      <dgm:prSet presAssocID="{F24F5DDD-4D79-4373-99D9-9186E6CD8F3D}" presName="accentRepeatNode" presStyleLbl="solidFgAcc1" presStyleIdx="1" presStyleCnt="3"/>
      <dgm:spPr/>
    </dgm:pt>
    <dgm:pt modelId="{94969B99-FB1B-4D94-A6C2-119726293BAA}" type="pres">
      <dgm:prSet presAssocID="{131DA926-586D-4C75-8D83-A50F2D11AD27}" presName="text_3" presStyleLbl="node1" presStyleIdx="2" presStyleCnt="3">
        <dgm:presLayoutVars>
          <dgm:bulletEnabled val="1"/>
        </dgm:presLayoutVars>
      </dgm:prSet>
      <dgm:spPr/>
    </dgm:pt>
    <dgm:pt modelId="{B1E3BC94-0E6F-442F-97F9-5568F3EF4A90}" type="pres">
      <dgm:prSet presAssocID="{131DA926-586D-4C75-8D83-A50F2D11AD27}" presName="accent_3" presStyleCnt="0"/>
      <dgm:spPr/>
    </dgm:pt>
    <dgm:pt modelId="{0345068B-ABBB-4DAE-B0E2-69EBA1DCB1E7}" type="pres">
      <dgm:prSet presAssocID="{131DA926-586D-4C75-8D83-A50F2D11AD27}" presName="accentRepeatNode" presStyleLbl="solidFgAcc1" presStyleIdx="2" presStyleCnt="3"/>
      <dgm:spPr/>
    </dgm:pt>
  </dgm:ptLst>
  <dgm:cxnLst>
    <dgm:cxn modelId="{37D92007-D958-4610-8A7A-F959EFB69E34}" type="presOf" srcId="{38B9E8D9-B103-48D2-9BE2-70D4EF4270FB}" destId="{C97EE49D-0EB0-44E0-90EE-0D4CF49E16A2}" srcOrd="0" destOrd="0" presId="urn:microsoft.com/office/officeart/2008/layout/VerticalCurvedList"/>
    <dgm:cxn modelId="{29189121-72CD-498F-A2B7-A9C063944BE1}" type="presOf" srcId="{F24F5DDD-4D79-4373-99D9-9186E6CD8F3D}" destId="{72DD14AA-A16F-4F62-9C6D-64509581BCF0}" srcOrd="0" destOrd="0" presId="urn:microsoft.com/office/officeart/2008/layout/VerticalCurvedList"/>
    <dgm:cxn modelId="{A8AE5D64-EAEB-490B-BDA6-BFBEBA1FB702}" type="presOf" srcId="{CBE0F3AD-5A49-4609-95E8-8991CF015B30}" destId="{5737C30A-8A2A-4048-933F-2F6CF71BA02A}" srcOrd="0" destOrd="0" presId="urn:microsoft.com/office/officeart/2008/layout/VerticalCurvedList"/>
    <dgm:cxn modelId="{D64DD650-2534-4408-854C-92540A9C4086}" srcId="{CBE0F3AD-5A49-4609-95E8-8991CF015B30}" destId="{F24F5DDD-4D79-4373-99D9-9186E6CD8F3D}" srcOrd="1" destOrd="0" parTransId="{21FA272E-8982-4436-8F66-E90F96639186}" sibTransId="{9CA946D4-F454-467C-89E1-1E395CBA8165}"/>
    <dgm:cxn modelId="{7EF0D69B-1968-4A21-9420-7E9F4A729D90}" type="presOf" srcId="{3FF22D64-EB9C-4784-B59B-D11263998E3E}" destId="{B12B5EBE-431F-4FBD-A549-EAF7504E2480}" srcOrd="0" destOrd="0" presId="urn:microsoft.com/office/officeart/2008/layout/VerticalCurvedList"/>
    <dgm:cxn modelId="{E7D314C1-1E24-4B8F-9D3C-7806BC555783}" type="presOf" srcId="{131DA926-586D-4C75-8D83-A50F2D11AD27}" destId="{94969B99-FB1B-4D94-A6C2-119726293BAA}" srcOrd="0" destOrd="0" presId="urn:microsoft.com/office/officeart/2008/layout/VerticalCurvedList"/>
    <dgm:cxn modelId="{4B3DCFCE-A8F3-48FD-9B58-F846D677F46E}" srcId="{CBE0F3AD-5A49-4609-95E8-8991CF015B30}" destId="{131DA926-586D-4C75-8D83-A50F2D11AD27}" srcOrd="2" destOrd="0" parTransId="{0BE92236-CE97-4E34-AEF0-AA1BC0DE0B72}" sibTransId="{D092E945-1F9A-4B20-B4CB-B00F1E2FEB9F}"/>
    <dgm:cxn modelId="{C09791E3-A3D2-4AC0-9A4B-5A1E57122F40}" srcId="{CBE0F3AD-5A49-4609-95E8-8991CF015B30}" destId="{38B9E8D9-B103-48D2-9BE2-70D4EF4270FB}" srcOrd="0" destOrd="0" parTransId="{39CEE8FE-6AD9-4457-B000-34FEB79974BC}" sibTransId="{3FF22D64-EB9C-4784-B59B-D11263998E3E}"/>
    <dgm:cxn modelId="{C24B4918-9EB2-4940-8BF9-43DBBB170F6C}" type="presParOf" srcId="{5737C30A-8A2A-4048-933F-2F6CF71BA02A}" destId="{7A4DC297-CDEE-421F-A7ED-4FA49AC73C22}" srcOrd="0" destOrd="0" presId="urn:microsoft.com/office/officeart/2008/layout/VerticalCurvedList"/>
    <dgm:cxn modelId="{2C4B4D04-F940-490F-AFE2-B552F051765B}" type="presParOf" srcId="{7A4DC297-CDEE-421F-A7ED-4FA49AC73C22}" destId="{787C4A22-2E42-4E24-84BB-3A761DBDF4AF}" srcOrd="0" destOrd="0" presId="urn:microsoft.com/office/officeart/2008/layout/VerticalCurvedList"/>
    <dgm:cxn modelId="{D1BC3D0B-03AB-4BDA-B8F3-1D32E682D121}" type="presParOf" srcId="{787C4A22-2E42-4E24-84BB-3A761DBDF4AF}" destId="{C88F48C8-F2A4-4336-B3CF-EF57961A768F}" srcOrd="0" destOrd="0" presId="urn:microsoft.com/office/officeart/2008/layout/VerticalCurvedList"/>
    <dgm:cxn modelId="{F86A6D6F-C132-4789-A9E4-F8D936B37571}" type="presParOf" srcId="{787C4A22-2E42-4E24-84BB-3A761DBDF4AF}" destId="{B12B5EBE-431F-4FBD-A549-EAF7504E2480}" srcOrd="1" destOrd="0" presId="urn:microsoft.com/office/officeart/2008/layout/VerticalCurvedList"/>
    <dgm:cxn modelId="{A0FF082B-281E-42BF-B654-477AFFB4E2D6}" type="presParOf" srcId="{787C4A22-2E42-4E24-84BB-3A761DBDF4AF}" destId="{AC9218BD-3ED7-447E-BEEF-C6BF9BA0FFF4}" srcOrd="2" destOrd="0" presId="urn:microsoft.com/office/officeart/2008/layout/VerticalCurvedList"/>
    <dgm:cxn modelId="{CF00E78F-403A-4326-9821-C980238178BD}" type="presParOf" srcId="{787C4A22-2E42-4E24-84BB-3A761DBDF4AF}" destId="{4F5489CA-289B-441B-B83F-0C62A5AC8676}" srcOrd="3" destOrd="0" presId="urn:microsoft.com/office/officeart/2008/layout/VerticalCurvedList"/>
    <dgm:cxn modelId="{0586D370-2DF2-4860-B3E8-C8979890E89A}" type="presParOf" srcId="{7A4DC297-CDEE-421F-A7ED-4FA49AC73C22}" destId="{C97EE49D-0EB0-44E0-90EE-0D4CF49E16A2}" srcOrd="1" destOrd="0" presId="urn:microsoft.com/office/officeart/2008/layout/VerticalCurvedList"/>
    <dgm:cxn modelId="{81C14938-0506-4774-812B-45606D2C45AA}" type="presParOf" srcId="{7A4DC297-CDEE-421F-A7ED-4FA49AC73C22}" destId="{DF380DE8-A927-45AE-84A2-139B5EDF0CAE}" srcOrd="2" destOrd="0" presId="urn:microsoft.com/office/officeart/2008/layout/VerticalCurvedList"/>
    <dgm:cxn modelId="{52AE2412-FD5A-4DE3-9BC5-4BF86392E4CB}" type="presParOf" srcId="{DF380DE8-A927-45AE-84A2-139B5EDF0CAE}" destId="{C41C42ED-56F3-4650-9A01-92DDFC894A02}" srcOrd="0" destOrd="0" presId="urn:microsoft.com/office/officeart/2008/layout/VerticalCurvedList"/>
    <dgm:cxn modelId="{EBD34B4C-C964-48DC-8A18-8998F4CABB05}" type="presParOf" srcId="{7A4DC297-CDEE-421F-A7ED-4FA49AC73C22}" destId="{72DD14AA-A16F-4F62-9C6D-64509581BCF0}" srcOrd="3" destOrd="0" presId="urn:microsoft.com/office/officeart/2008/layout/VerticalCurvedList"/>
    <dgm:cxn modelId="{E331658F-B6EA-4D2B-8C6C-558E284C3B4E}" type="presParOf" srcId="{7A4DC297-CDEE-421F-A7ED-4FA49AC73C22}" destId="{60686401-9B6E-418B-A2A7-BAFA81EB466B}" srcOrd="4" destOrd="0" presId="urn:microsoft.com/office/officeart/2008/layout/VerticalCurvedList"/>
    <dgm:cxn modelId="{35420727-9A8C-4446-A89D-7AFDF4BA318D}" type="presParOf" srcId="{60686401-9B6E-418B-A2A7-BAFA81EB466B}" destId="{AA0CD764-CE20-44B7-9D60-F1E4604A16B4}" srcOrd="0" destOrd="0" presId="urn:microsoft.com/office/officeart/2008/layout/VerticalCurvedList"/>
    <dgm:cxn modelId="{ED95346A-3EAD-4905-81D5-AC44867CDFDE}" type="presParOf" srcId="{7A4DC297-CDEE-421F-A7ED-4FA49AC73C22}" destId="{94969B99-FB1B-4D94-A6C2-119726293BAA}" srcOrd="5" destOrd="0" presId="urn:microsoft.com/office/officeart/2008/layout/VerticalCurvedList"/>
    <dgm:cxn modelId="{727E8548-C3DA-4D06-8ADE-724BDAE7EB77}" type="presParOf" srcId="{7A4DC297-CDEE-421F-A7ED-4FA49AC73C22}" destId="{B1E3BC94-0E6F-442F-97F9-5568F3EF4A90}" srcOrd="6" destOrd="0" presId="urn:microsoft.com/office/officeart/2008/layout/VerticalCurvedList"/>
    <dgm:cxn modelId="{E89F2441-008B-44A6-A6B1-C9205FEB673B}" type="presParOf" srcId="{B1E3BC94-0E6F-442F-97F9-5568F3EF4A90}" destId="{0345068B-ABBB-4DAE-B0E2-69EBA1DCB1E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C34FE-855A-40C6-930E-48691AD784C0}">
      <dsp:nvSpPr>
        <dsp:cNvPr id="0" name=""/>
        <dsp:cNvSpPr/>
      </dsp:nvSpPr>
      <dsp:spPr>
        <a:xfrm>
          <a:off x="1538906" y="0"/>
          <a:ext cx="814702" cy="814702"/>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3A748F4B-1B42-4E8C-85E5-46BF595CF855}">
      <dsp:nvSpPr>
        <dsp:cNvPr id="0" name=""/>
        <dsp:cNvSpPr/>
      </dsp:nvSpPr>
      <dsp:spPr>
        <a:xfrm>
          <a:off x="2080463" y="0"/>
          <a:ext cx="4346734" cy="8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0" bIns="30480" numCol="1" spcCol="1270" anchor="ctr" anchorCtr="0">
          <a:noAutofit/>
        </a:bodyPr>
        <a:lstStyle/>
        <a:p>
          <a:pPr marL="0" lvl="0" indent="0" algn="l" defTabSz="1066800">
            <a:lnSpc>
              <a:spcPct val="90000"/>
            </a:lnSpc>
            <a:spcBef>
              <a:spcPct val="0"/>
            </a:spcBef>
            <a:spcAft>
              <a:spcPct val="35000"/>
            </a:spcAft>
            <a:buNone/>
          </a:pPr>
          <a:r>
            <a:rPr lang="en-US" sz="2400" kern="1200" dirty="0"/>
            <a:t>The agency did not follow its own procedures</a:t>
          </a:r>
        </a:p>
      </dsp:txBody>
      <dsp:txXfrm>
        <a:off x="2080463" y="0"/>
        <a:ext cx="4346734" cy="814702"/>
      </dsp:txXfrm>
    </dsp:sp>
    <dsp:sp modelId="{EC4944F4-17DF-40F6-B84F-19479664732C}">
      <dsp:nvSpPr>
        <dsp:cNvPr id="0" name=""/>
        <dsp:cNvSpPr/>
      </dsp:nvSpPr>
      <dsp:spPr>
        <a:xfrm>
          <a:off x="1538906" y="816453"/>
          <a:ext cx="814702" cy="814702"/>
        </a:xfrm>
        <a:prstGeom prst="ellipse">
          <a:avLst/>
        </a:prstGeom>
        <a:solidFill>
          <a:schemeClr val="accent5">
            <a:alpha val="50000"/>
            <a:hueOff val="-2252848"/>
            <a:satOff val="-5806"/>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FC3F845D-EEF4-4AE1-8764-29E0E41F8298}">
      <dsp:nvSpPr>
        <dsp:cNvPr id="0" name=""/>
        <dsp:cNvSpPr/>
      </dsp:nvSpPr>
      <dsp:spPr>
        <a:xfrm>
          <a:off x="2080463" y="816453"/>
          <a:ext cx="4346734" cy="8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0" bIns="30480" numCol="1" spcCol="1270" anchor="ctr" anchorCtr="0">
          <a:noAutofit/>
        </a:bodyPr>
        <a:lstStyle/>
        <a:p>
          <a:pPr marL="0" lvl="0" indent="0" algn="l" defTabSz="1066800">
            <a:lnSpc>
              <a:spcPct val="90000"/>
            </a:lnSpc>
            <a:spcBef>
              <a:spcPct val="0"/>
            </a:spcBef>
            <a:spcAft>
              <a:spcPct val="35000"/>
            </a:spcAft>
            <a:buNone/>
          </a:pPr>
          <a:r>
            <a:rPr lang="en-US" sz="2400" kern="1200" dirty="0"/>
            <a:t>The public was not involved early enough</a:t>
          </a:r>
        </a:p>
      </dsp:txBody>
      <dsp:txXfrm>
        <a:off x="2080463" y="816453"/>
        <a:ext cx="4346734" cy="814702"/>
      </dsp:txXfrm>
    </dsp:sp>
    <dsp:sp modelId="{AF1DA6B9-5DDE-40A2-B538-497F91E787BF}">
      <dsp:nvSpPr>
        <dsp:cNvPr id="0" name=""/>
        <dsp:cNvSpPr/>
      </dsp:nvSpPr>
      <dsp:spPr>
        <a:xfrm>
          <a:off x="1545970" y="1657014"/>
          <a:ext cx="814702" cy="814702"/>
        </a:xfrm>
        <a:prstGeom prst="ellipse">
          <a:avLst/>
        </a:prstGeom>
        <a:solidFill>
          <a:schemeClr val="accent5">
            <a:alpha val="50000"/>
            <a:hueOff val="-4505695"/>
            <a:satOff val="-11613"/>
            <a:lumOff val="-784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94A1B608-FFE9-4153-A1A0-44C40C172FE6}">
      <dsp:nvSpPr>
        <dsp:cNvPr id="0" name=""/>
        <dsp:cNvSpPr/>
      </dsp:nvSpPr>
      <dsp:spPr>
        <a:xfrm>
          <a:off x="2080463" y="1748807"/>
          <a:ext cx="4346734" cy="8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0" bIns="30480" numCol="1" spcCol="1270" anchor="ctr" anchorCtr="0">
          <a:noAutofit/>
        </a:bodyPr>
        <a:lstStyle/>
        <a:p>
          <a:pPr marL="0" lvl="0" indent="0" algn="l" defTabSz="1066800">
            <a:lnSpc>
              <a:spcPct val="90000"/>
            </a:lnSpc>
            <a:spcBef>
              <a:spcPct val="0"/>
            </a:spcBef>
            <a:spcAft>
              <a:spcPct val="35000"/>
            </a:spcAft>
            <a:buNone/>
          </a:pPr>
          <a:r>
            <a:rPr lang="en-US" sz="2400" kern="1200" dirty="0"/>
            <a:t>Affected parties were not adequately notified</a:t>
          </a:r>
        </a:p>
      </dsp:txBody>
      <dsp:txXfrm>
        <a:off x="2080463" y="1748807"/>
        <a:ext cx="4346734" cy="814702"/>
      </dsp:txXfrm>
    </dsp:sp>
    <dsp:sp modelId="{9C0411DB-E09D-4DB0-82B6-F393D02EB15E}">
      <dsp:nvSpPr>
        <dsp:cNvPr id="0" name=""/>
        <dsp:cNvSpPr/>
      </dsp:nvSpPr>
      <dsp:spPr>
        <a:xfrm>
          <a:off x="1538906" y="2447609"/>
          <a:ext cx="814702" cy="814702"/>
        </a:xfrm>
        <a:prstGeom prst="ellipse">
          <a:avLst/>
        </a:prstGeom>
        <a:solidFill>
          <a:schemeClr val="accent5">
            <a:alpha val="50000"/>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A8A20597-5568-4181-B728-FD6C795EEAB6}">
      <dsp:nvSpPr>
        <dsp:cNvPr id="0" name=""/>
        <dsp:cNvSpPr/>
      </dsp:nvSpPr>
      <dsp:spPr>
        <a:xfrm>
          <a:off x="2080463" y="2447609"/>
          <a:ext cx="4346734" cy="8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0" bIns="30480" numCol="1" spcCol="1270" anchor="ctr" anchorCtr="0">
          <a:noAutofit/>
        </a:bodyPr>
        <a:lstStyle/>
        <a:p>
          <a:pPr marL="0" lvl="0" indent="0" algn="l" defTabSz="1066800">
            <a:lnSpc>
              <a:spcPct val="90000"/>
            </a:lnSpc>
            <a:spcBef>
              <a:spcPct val="0"/>
            </a:spcBef>
            <a:spcAft>
              <a:spcPct val="35000"/>
            </a:spcAft>
            <a:buNone/>
          </a:pPr>
          <a:r>
            <a:rPr lang="en-US" sz="2400" kern="1200" dirty="0"/>
            <a:t>Inadequate response times</a:t>
          </a:r>
        </a:p>
      </dsp:txBody>
      <dsp:txXfrm>
        <a:off x="2080463" y="2447609"/>
        <a:ext cx="4346734" cy="814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4EBD4-867C-459D-BDD6-B746840F5CD6}">
      <dsp:nvSpPr>
        <dsp:cNvPr id="0" name=""/>
        <dsp:cNvSpPr/>
      </dsp:nvSpPr>
      <dsp:spPr>
        <a:xfrm>
          <a:off x="3581978" y="2552"/>
          <a:ext cx="1424227" cy="644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Communicate clearly</a:t>
          </a:r>
        </a:p>
      </dsp:txBody>
      <dsp:txXfrm>
        <a:off x="3581978" y="2552"/>
        <a:ext cx="1424227" cy="644155"/>
      </dsp:txXfrm>
    </dsp:sp>
    <dsp:sp modelId="{F147D0D4-6183-4ACD-9B92-07B5CD60C618}">
      <dsp:nvSpPr>
        <dsp:cNvPr id="0" name=""/>
        <dsp:cNvSpPr/>
      </dsp:nvSpPr>
      <dsp:spPr>
        <a:xfrm>
          <a:off x="2880493" y="2552"/>
          <a:ext cx="637713" cy="64415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67D532-7526-489B-A124-3F0BC15371B9}">
      <dsp:nvSpPr>
        <dsp:cNvPr id="0" name=""/>
        <dsp:cNvSpPr/>
      </dsp:nvSpPr>
      <dsp:spPr>
        <a:xfrm>
          <a:off x="2880493" y="752993"/>
          <a:ext cx="1424227" cy="644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Listen</a:t>
          </a:r>
        </a:p>
      </dsp:txBody>
      <dsp:txXfrm>
        <a:off x="2880493" y="752993"/>
        <a:ext cx="1424227" cy="644155"/>
      </dsp:txXfrm>
    </dsp:sp>
    <dsp:sp modelId="{204C6E1F-536F-448C-A8E9-C4BB4F73653D}">
      <dsp:nvSpPr>
        <dsp:cNvPr id="0" name=""/>
        <dsp:cNvSpPr/>
      </dsp:nvSpPr>
      <dsp:spPr>
        <a:xfrm>
          <a:off x="4368492" y="752993"/>
          <a:ext cx="637713" cy="64415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3E5E8-346B-4F86-A75B-068BE642FC73}">
      <dsp:nvSpPr>
        <dsp:cNvPr id="0" name=""/>
        <dsp:cNvSpPr/>
      </dsp:nvSpPr>
      <dsp:spPr>
        <a:xfrm>
          <a:off x="3581978" y="1503433"/>
          <a:ext cx="1424227" cy="644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Satisfy process values</a:t>
          </a:r>
        </a:p>
      </dsp:txBody>
      <dsp:txXfrm>
        <a:off x="3581978" y="1503433"/>
        <a:ext cx="1424227" cy="644155"/>
      </dsp:txXfrm>
    </dsp:sp>
    <dsp:sp modelId="{3F1EC358-A6E8-41C8-88BC-776AFA869CFB}">
      <dsp:nvSpPr>
        <dsp:cNvPr id="0" name=""/>
        <dsp:cNvSpPr/>
      </dsp:nvSpPr>
      <dsp:spPr>
        <a:xfrm>
          <a:off x="2880493" y="1503433"/>
          <a:ext cx="637713" cy="64415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EAF3F4-E4AC-4A57-A28C-DA933BC6E2C2}">
      <dsp:nvSpPr>
        <dsp:cNvPr id="0" name=""/>
        <dsp:cNvSpPr/>
      </dsp:nvSpPr>
      <dsp:spPr>
        <a:xfrm>
          <a:off x="2880493" y="2253874"/>
          <a:ext cx="1424227" cy="644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Be inclusive</a:t>
          </a:r>
        </a:p>
      </dsp:txBody>
      <dsp:txXfrm>
        <a:off x="2880493" y="2253874"/>
        <a:ext cx="1424227" cy="644155"/>
      </dsp:txXfrm>
    </dsp:sp>
    <dsp:sp modelId="{B0FDECCA-EC99-47F9-89C8-CF9AC62D6A80}">
      <dsp:nvSpPr>
        <dsp:cNvPr id="0" name=""/>
        <dsp:cNvSpPr/>
      </dsp:nvSpPr>
      <dsp:spPr>
        <a:xfrm>
          <a:off x="4368492" y="2253874"/>
          <a:ext cx="637713" cy="64415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B81D0D-B6CB-45B6-9C10-D372711B786F}">
      <dsp:nvSpPr>
        <dsp:cNvPr id="0" name=""/>
        <dsp:cNvSpPr/>
      </dsp:nvSpPr>
      <dsp:spPr>
        <a:xfrm>
          <a:off x="3581978" y="3004315"/>
          <a:ext cx="1424227" cy="644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Tell the truth</a:t>
          </a:r>
        </a:p>
      </dsp:txBody>
      <dsp:txXfrm>
        <a:off x="3581978" y="3004315"/>
        <a:ext cx="1424227" cy="644155"/>
      </dsp:txXfrm>
    </dsp:sp>
    <dsp:sp modelId="{D32F09BE-2BE9-430E-8CEB-3810F102332F}">
      <dsp:nvSpPr>
        <dsp:cNvPr id="0" name=""/>
        <dsp:cNvSpPr/>
      </dsp:nvSpPr>
      <dsp:spPr>
        <a:xfrm>
          <a:off x="2880493" y="3004315"/>
          <a:ext cx="637713" cy="64415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F5455-FD4D-407A-8987-EEA1280E1457}">
      <dsp:nvSpPr>
        <dsp:cNvPr id="0" name=""/>
        <dsp:cNvSpPr/>
      </dsp:nvSpPr>
      <dsp:spPr>
        <a:xfrm>
          <a:off x="301909" y="157269"/>
          <a:ext cx="2957058" cy="2642518"/>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t>Opposition</a:t>
          </a:r>
          <a:r>
            <a:rPr lang="en-US" sz="4000" kern="1200" dirty="0"/>
            <a:t> </a:t>
          </a:r>
          <a:r>
            <a:rPr lang="en-US" sz="3600" kern="1200" dirty="0"/>
            <a:t>becomes active when:</a:t>
          </a:r>
        </a:p>
      </dsp:txBody>
      <dsp:txXfrm>
        <a:off x="734960" y="544257"/>
        <a:ext cx="2090956" cy="1868542"/>
      </dsp:txXfrm>
    </dsp:sp>
    <dsp:sp modelId="{31118090-8870-4912-AD3B-AEC60D6C8834}">
      <dsp:nvSpPr>
        <dsp:cNvPr id="0" name=""/>
        <dsp:cNvSpPr/>
      </dsp:nvSpPr>
      <dsp:spPr>
        <a:xfrm rot="19345461">
          <a:off x="3252742" y="1068266"/>
          <a:ext cx="1078859" cy="0"/>
        </a:xfrm>
        <a:custGeom>
          <a:avLst/>
          <a:gdLst/>
          <a:ahLst/>
          <a:cxnLst/>
          <a:rect l="0" t="0" r="0" b="0"/>
          <a:pathLst>
            <a:path>
              <a:moveTo>
                <a:pt x="0" y="0"/>
              </a:moveTo>
              <a:lnTo>
                <a:pt x="1078859"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9D851-96A7-4980-801A-BB62C3280F47}">
      <dsp:nvSpPr>
        <dsp:cNvPr id="0" name=""/>
        <dsp:cNvSpPr/>
      </dsp:nvSpPr>
      <dsp:spPr>
        <a:xfrm>
          <a:off x="4219696" y="739318"/>
          <a:ext cx="415910" cy="0"/>
        </a:xfrm>
        <a:prstGeom prst="line">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022182-61CE-45FA-B43E-C96828141CEC}">
      <dsp:nvSpPr>
        <dsp:cNvPr id="0" name=""/>
        <dsp:cNvSpPr/>
      </dsp:nvSpPr>
      <dsp:spPr>
        <a:xfrm>
          <a:off x="4635607" y="107"/>
          <a:ext cx="2949183" cy="147842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People feel the decision-making process is unfair</a:t>
          </a:r>
        </a:p>
      </dsp:txBody>
      <dsp:txXfrm>
        <a:off x="4635607" y="107"/>
        <a:ext cx="2949183" cy="1478421"/>
      </dsp:txXfrm>
    </dsp:sp>
    <dsp:sp modelId="{D45FFF26-C6B7-42D7-AFD3-4B2ECAD7098C}">
      <dsp:nvSpPr>
        <dsp:cNvPr id="0" name=""/>
        <dsp:cNvSpPr/>
      </dsp:nvSpPr>
      <dsp:spPr>
        <a:xfrm rot="2254539">
          <a:off x="3252742" y="1888791"/>
          <a:ext cx="1078859" cy="0"/>
        </a:xfrm>
        <a:custGeom>
          <a:avLst/>
          <a:gdLst/>
          <a:ahLst/>
          <a:cxnLst/>
          <a:rect l="0" t="0" r="0" b="0"/>
          <a:pathLst>
            <a:path>
              <a:moveTo>
                <a:pt x="0" y="0"/>
              </a:moveTo>
              <a:lnTo>
                <a:pt x="1078859"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66713B-A20C-4396-B08C-7A18C118DBF6}">
      <dsp:nvSpPr>
        <dsp:cNvPr id="0" name=""/>
        <dsp:cNvSpPr/>
      </dsp:nvSpPr>
      <dsp:spPr>
        <a:xfrm>
          <a:off x="4219696" y="2217739"/>
          <a:ext cx="415910" cy="0"/>
        </a:xfrm>
        <a:prstGeom prst="line">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E0B918-9B2C-4322-984E-A27FFDF17AB0}">
      <dsp:nvSpPr>
        <dsp:cNvPr id="0" name=""/>
        <dsp:cNvSpPr/>
      </dsp:nvSpPr>
      <dsp:spPr>
        <a:xfrm>
          <a:off x="4635607" y="1478529"/>
          <a:ext cx="2949183" cy="147842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People feel the outcome will be much worse than doing nothing</a:t>
          </a:r>
        </a:p>
      </dsp:txBody>
      <dsp:txXfrm>
        <a:off x="4635607" y="1478529"/>
        <a:ext cx="2949183" cy="14784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E4A04-B7E6-43E8-A4E0-71FE60200A61}">
      <dsp:nvSpPr>
        <dsp:cNvPr id="0" name=""/>
        <dsp:cNvSpPr/>
      </dsp:nvSpPr>
      <dsp:spPr>
        <a:xfrm>
          <a:off x="962" y="504759"/>
          <a:ext cx="3754654" cy="225279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People are more likely to </a:t>
          </a:r>
          <a:r>
            <a:rPr lang="en-US" sz="2800" i="1" kern="1200" dirty="0"/>
            <a:t>oppose</a:t>
          </a:r>
          <a:r>
            <a:rPr lang="en-US" sz="2800" kern="1200" dirty="0"/>
            <a:t> a project or action they feel is being imposed on them.</a:t>
          </a:r>
        </a:p>
      </dsp:txBody>
      <dsp:txXfrm>
        <a:off x="962" y="504759"/>
        <a:ext cx="3754654" cy="2252792"/>
      </dsp:txXfrm>
    </dsp:sp>
    <dsp:sp modelId="{3A2F59DA-B7FD-42D7-BB79-61F28BCD5B0F}">
      <dsp:nvSpPr>
        <dsp:cNvPr id="0" name=""/>
        <dsp:cNvSpPr/>
      </dsp:nvSpPr>
      <dsp:spPr>
        <a:xfrm>
          <a:off x="4131082" y="504759"/>
          <a:ext cx="3754654" cy="2252792"/>
        </a:xfrm>
        <a:prstGeom prst="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People are more likely to </a:t>
          </a:r>
          <a:r>
            <a:rPr lang="en-US" sz="2800" i="1" kern="1200" dirty="0"/>
            <a:t>accept </a:t>
          </a:r>
          <a:r>
            <a:rPr lang="en-US" sz="2800" kern="1200" dirty="0"/>
            <a:t>a decision if they have been fully informed, treated fairly, and involved in decision-making.</a:t>
          </a:r>
        </a:p>
      </dsp:txBody>
      <dsp:txXfrm>
        <a:off x="4131082" y="504759"/>
        <a:ext cx="3754654" cy="22527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B5EBE-431F-4FBD-A549-EAF7504E2480}">
      <dsp:nvSpPr>
        <dsp:cNvPr id="0" name=""/>
        <dsp:cNvSpPr/>
      </dsp:nvSpPr>
      <dsp:spPr>
        <a:xfrm>
          <a:off x="-3875908" y="-595188"/>
          <a:ext cx="4619376" cy="4619376"/>
        </a:xfrm>
        <a:prstGeom prst="blockArc">
          <a:avLst>
            <a:gd name="adj1" fmla="val 18900000"/>
            <a:gd name="adj2" fmla="val 2700000"/>
            <a:gd name="adj3" fmla="val 468"/>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7EE49D-0EB0-44E0-90EE-0D4CF49E16A2}">
      <dsp:nvSpPr>
        <dsp:cNvPr id="0" name=""/>
        <dsp:cNvSpPr/>
      </dsp:nvSpPr>
      <dsp:spPr>
        <a:xfrm>
          <a:off x="478107" y="342900"/>
          <a:ext cx="3765052" cy="68580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435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Begin early and parallel decision process</a:t>
          </a:r>
        </a:p>
      </dsp:txBody>
      <dsp:txXfrm>
        <a:off x="478107" y="342900"/>
        <a:ext cx="3765052" cy="685800"/>
      </dsp:txXfrm>
    </dsp:sp>
    <dsp:sp modelId="{C41C42ED-56F3-4650-9A01-92DDFC894A02}">
      <dsp:nvSpPr>
        <dsp:cNvPr id="0" name=""/>
        <dsp:cNvSpPr/>
      </dsp:nvSpPr>
      <dsp:spPr>
        <a:xfrm>
          <a:off x="49482" y="257175"/>
          <a:ext cx="857250" cy="85725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DD14AA-A16F-4F62-9C6D-64509581BCF0}">
      <dsp:nvSpPr>
        <dsp:cNvPr id="0" name=""/>
        <dsp:cNvSpPr/>
      </dsp:nvSpPr>
      <dsp:spPr>
        <a:xfrm>
          <a:off x="727396" y="1371600"/>
          <a:ext cx="3515764" cy="685800"/>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435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Prove to the public their concerns will be considered </a:t>
          </a:r>
        </a:p>
      </dsp:txBody>
      <dsp:txXfrm>
        <a:off x="727396" y="1371600"/>
        <a:ext cx="3515764" cy="685800"/>
      </dsp:txXfrm>
    </dsp:sp>
    <dsp:sp modelId="{AA0CD764-CE20-44B7-9D60-F1E4604A16B4}">
      <dsp:nvSpPr>
        <dsp:cNvPr id="0" name=""/>
        <dsp:cNvSpPr/>
      </dsp:nvSpPr>
      <dsp:spPr>
        <a:xfrm>
          <a:off x="298771" y="1285875"/>
          <a:ext cx="857250" cy="857250"/>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969B99-FB1B-4D94-A6C2-119726293BAA}">
      <dsp:nvSpPr>
        <dsp:cNvPr id="0" name=""/>
        <dsp:cNvSpPr/>
      </dsp:nvSpPr>
      <dsp:spPr>
        <a:xfrm>
          <a:off x="478107" y="2400300"/>
          <a:ext cx="3765052" cy="685800"/>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435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Achieve clear resolution and provide prompt feedback</a:t>
          </a:r>
        </a:p>
      </dsp:txBody>
      <dsp:txXfrm>
        <a:off x="478107" y="2400300"/>
        <a:ext cx="3765052" cy="685800"/>
      </dsp:txXfrm>
    </dsp:sp>
    <dsp:sp modelId="{0345068B-ABBB-4DAE-B0E2-69EBA1DCB1E7}">
      <dsp:nvSpPr>
        <dsp:cNvPr id="0" name=""/>
        <dsp:cNvSpPr/>
      </dsp:nvSpPr>
      <dsp:spPr>
        <a:xfrm>
          <a:off x="49482" y="2314575"/>
          <a:ext cx="857250" cy="857250"/>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2B2E9B-6B5B-98E9-40D1-FF32E58740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National Institute for Congestion Reduction - Access Management Curriculum</a:t>
            </a:r>
          </a:p>
        </p:txBody>
      </p:sp>
      <p:sp>
        <p:nvSpPr>
          <p:cNvPr id="3" name="Date Placeholder 2">
            <a:extLst>
              <a:ext uri="{FF2B5EF4-FFF2-40B4-BE49-F238E27FC236}">
                <a16:creationId xmlns:a16="http://schemas.microsoft.com/office/drawing/2014/main" id="{7AAD45B8-3D05-879C-5C66-649268413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9A46BD-D362-4932-B1E7-EC1648F81443}" type="datetimeFigureOut">
              <a:rPr lang="en-US" smtClean="0"/>
              <a:t>3/8/2024</a:t>
            </a:fld>
            <a:endParaRPr lang="en-US"/>
          </a:p>
        </p:txBody>
      </p:sp>
      <p:sp>
        <p:nvSpPr>
          <p:cNvPr id="4" name="Footer Placeholder 3">
            <a:extLst>
              <a:ext uri="{FF2B5EF4-FFF2-40B4-BE49-F238E27FC236}">
                <a16:creationId xmlns:a16="http://schemas.microsoft.com/office/drawing/2014/main" id="{C30EEFAE-34BE-B0C1-2D11-DB5FD538F3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19D763E-D176-F382-8359-550F3063BA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D2F3DC-5CC7-42F4-9FA2-26E87FDD6A36}" type="slidenum">
              <a:rPr lang="en-US" smtClean="0"/>
              <a:t>‹#›</a:t>
            </a:fld>
            <a:endParaRPr lang="en-US"/>
          </a:p>
        </p:txBody>
      </p:sp>
    </p:spTree>
    <p:extLst>
      <p:ext uri="{BB962C8B-B14F-4D97-AF65-F5344CB8AC3E}">
        <p14:creationId xmlns:p14="http://schemas.microsoft.com/office/powerpoint/2010/main" val="262680720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National Institute for Congestion Reduction - Access Management Curriculum</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D186F-D033-49EF-BD3A-97DCA3225018}"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FD86A4-AB2E-4A15-A056-20BFA14FD72D}" type="slidenum">
              <a:rPr lang="en-US" smtClean="0"/>
              <a:t>‹#›</a:t>
            </a:fld>
            <a:endParaRPr lang="en-US"/>
          </a:p>
        </p:txBody>
      </p:sp>
    </p:spTree>
    <p:extLst>
      <p:ext uri="{BB962C8B-B14F-4D97-AF65-F5344CB8AC3E}">
        <p14:creationId xmlns:p14="http://schemas.microsoft.com/office/powerpoint/2010/main" val="207210930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D86A4-AB2E-4A15-A056-20BFA14FD72D}" type="slidenum">
              <a:rPr lang="en-US" smtClean="0"/>
              <a:t>1</a:t>
            </a:fld>
            <a:endParaRPr lang="en-US"/>
          </a:p>
        </p:txBody>
      </p:sp>
      <p:sp>
        <p:nvSpPr>
          <p:cNvPr id="5" name="Header Placeholder 4">
            <a:extLst>
              <a:ext uri="{FF2B5EF4-FFF2-40B4-BE49-F238E27FC236}">
                <a16:creationId xmlns:a16="http://schemas.microsoft.com/office/drawing/2014/main" id="{14B6DD13-8307-2AA8-68B5-7689FDF5372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776445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Rot="1" noChangeAspect="1" noChangeArrowheads="1" noTextEdit="1"/>
          </p:cNvSpPr>
          <p:nvPr>
            <p:ph type="sldImg"/>
          </p:nvPr>
        </p:nvSpPr>
        <p:spPr>
          <a:ln/>
        </p:spPr>
      </p:sp>
      <p:sp>
        <p:nvSpPr>
          <p:cNvPr id="30723" name="Rectangle 5"/>
          <p:cNvSpPr>
            <a:spLocks noGrp="1" noChangeArrowheads="1"/>
          </p:cNvSpPr>
          <p:nvPr>
            <p:ph type="body" idx="1"/>
          </p:nvPr>
        </p:nvSpPr>
        <p:spPr>
          <a:noFill/>
        </p:spPr>
        <p:txBody>
          <a:bodyPr/>
          <a:lstStyle/>
          <a:p>
            <a:r>
              <a:rPr lang="en-US" altLang="en-US" dirty="0"/>
              <a:t>Adherence to certain principles of public involvement and techniques can help minimize conflict, foster public trust, and achieve broad-based support from the public and policymakers.</a:t>
            </a:r>
          </a:p>
          <a:p>
            <a:endParaRPr lang="en-US" altLang="en-US" dirty="0"/>
          </a:p>
          <a:p>
            <a:endParaRPr lang="en-US" altLang="en-US" dirty="0"/>
          </a:p>
        </p:txBody>
      </p:sp>
      <p:sp>
        <p:nvSpPr>
          <p:cNvPr id="2" name="Header Placeholder 1">
            <a:extLst>
              <a:ext uri="{FF2B5EF4-FFF2-40B4-BE49-F238E27FC236}">
                <a16:creationId xmlns:a16="http://schemas.microsoft.com/office/drawing/2014/main" id="{702EAABD-521B-9ADF-B5B9-467FFF8DE3BA}"/>
              </a:ext>
            </a:extLst>
          </p:cNvPr>
          <p:cNvSpPr>
            <a:spLocks noGrp="1"/>
          </p:cNvSpPr>
          <p:nvPr>
            <p:ph type="hdr" sz="quarter"/>
          </p:nvPr>
        </p:nvSpPr>
        <p:spPr/>
        <p:txBody>
          <a:bodyPr/>
          <a:lstStyle/>
          <a:p>
            <a:r>
              <a:rPr lang="en-US"/>
              <a:t>National Institute for Congestion Reduction - Access Management Curriculum</a:t>
            </a:r>
          </a:p>
        </p:txBody>
      </p:sp>
      <p:sp>
        <p:nvSpPr>
          <p:cNvPr id="3" name="Slide Number Placeholder 2">
            <a:extLst>
              <a:ext uri="{FF2B5EF4-FFF2-40B4-BE49-F238E27FC236}">
                <a16:creationId xmlns:a16="http://schemas.microsoft.com/office/drawing/2014/main" id="{E790A817-6B83-7BFA-F708-2BE5780B6067}"/>
              </a:ext>
            </a:extLst>
          </p:cNvPr>
          <p:cNvSpPr>
            <a:spLocks noGrp="1"/>
          </p:cNvSpPr>
          <p:nvPr>
            <p:ph type="sldNum" sz="quarter" idx="5"/>
          </p:nvPr>
        </p:nvSpPr>
        <p:spPr/>
        <p:txBody>
          <a:bodyPr/>
          <a:lstStyle/>
          <a:p>
            <a:fld id="{B1FD86A4-AB2E-4A15-A056-20BFA14FD72D}" type="slidenum">
              <a:rPr lang="en-US" smtClean="0"/>
              <a:t>10</a:t>
            </a:fld>
            <a:endParaRPr lang="en-US"/>
          </a:p>
        </p:txBody>
      </p:sp>
    </p:spTree>
    <p:extLst>
      <p:ext uri="{BB962C8B-B14F-4D97-AF65-F5344CB8AC3E}">
        <p14:creationId xmlns:p14="http://schemas.microsoft.com/office/powerpoint/2010/main" val="1810122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Rot="1" noChangeAspect="1" noChangeArrowheads="1" noTextEdit="1"/>
          </p:cNvSpPr>
          <p:nvPr>
            <p:ph type="sldImg"/>
          </p:nvPr>
        </p:nvSpPr>
        <p:spPr>
          <a:ln/>
        </p:spPr>
      </p:sp>
      <p:sp>
        <p:nvSpPr>
          <p:cNvPr id="31747" name="Rectangle 5"/>
          <p:cNvSpPr>
            <a:spLocks noGrp="1" noChangeArrowheads="1"/>
          </p:cNvSpPr>
          <p:nvPr>
            <p:ph type="body" idx="1"/>
          </p:nvPr>
        </p:nvSpPr>
        <p:spPr>
          <a:noFill/>
        </p:spPr>
        <p:txBody>
          <a:bodyPr/>
          <a:lstStyle/>
          <a:p>
            <a:r>
              <a:rPr lang="en-US" altLang="en-US" dirty="0"/>
              <a:t>Ultimately, the success or failure of an agency program or project often lies more with its ability to prevent vetoes than its ability to generate support.  </a:t>
            </a:r>
          </a:p>
          <a:p>
            <a:endParaRPr lang="en-US" altLang="en-US" dirty="0"/>
          </a:p>
          <a:p>
            <a:r>
              <a:rPr lang="en-US" altLang="en-US" dirty="0"/>
              <a:t>Consensus may be unrealistic on controversial projects.  When working with opponents, sometimes the best outcome that can be expected is “a grudging willingness to go along.”</a:t>
            </a:r>
          </a:p>
          <a:p>
            <a:r>
              <a:rPr lang="en-US" altLang="en-US" dirty="0"/>
              <a:t>Process issues</a:t>
            </a:r>
          </a:p>
          <a:p>
            <a:r>
              <a:rPr lang="en-US" altLang="en-US" dirty="0"/>
              <a:t>Or</a:t>
            </a:r>
          </a:p>
          <a:p>
            <a:r>
              <a:rPr lang="en-US" altLang="en-US" dirty="0"/>
              <a:t>The perception that the action will damage them in some way, their livelihood, their community, their safety, etc.</a:t>
            </a:r>
          </a:p>
          <a:p>
            <a:endParaRPr lang="en-US" altLang="en-US" dirty="0"/>
          </a:p>
          <a:p>
            <a:endParaRPr lang="en-US" altLang="en-US" dirty="0"/>
          </a:p>
          <a:p>
            <a:endParaRPr lang="en-US" altLang="en-US" dirty="0"/>
          </a:p>
          <a:p>
            <a:endParaRPr lang="en-US" altLang="en-US" dirty="0"/>
          </a:p>
        </p:txBody>
      </p:sp>
      <p:sp>
        <p:nvSpPr>
          <p:cNvPr id="2" name="Header Placeholder 1">
            <a:extLst>
              <a:ext uri="{FF2B5EF4-FFF2-40B4-BE49-F238E27FC236}">
                <a16:creationId xmlns:a16="http://schemas.microsoft.com/office/drawing/2014/main" id="{4F832942-54D9-A0E1-20AC-7089C2423A20}"/>
              </a:ext>
            </a:extLst>
          </p:cNvPr>
          <p:cNvSpPr>
            <a:spLocks noGrp="1"/>
          </p:cNvSpPr>
          <p:nvPr>
            <p:ph type="hdr" sz="quarter"/>
          </p:nvPr>
        </p:nvSpPr>
        <p:spPr/>
        <p:txBody>
          <a:bodyPr/>
          <a:lstStyle/>
          <a:p>
            <a:r>
              <a:rPr lang="en-US"/>
              <a:t>National Institute for Congestion Reduction - Access Management Curriculum</a:t>
            </a:r>
          </a:p>
        </p:txBody>
      </p:sp>
      <p:sp>
        <p:nvSpPr>
          <p:cNvPr id="3" name="Slide Number Placeholder 2">
            <a:extLst>
              <a:ext uri="{FF2B5EF4-FFF2-40B4-BE49-F238E27FC236}">
                <a16:creationId xmlns:a16="http://schemas.microsoft.com/office/drawing/2014/main" id="{B2F8B886-2F73-170B-9D23-D9206AA7C4F5}"/>
              </a:ext>
            </a:extLst>
          </p:cNvPr>
          <p:cNvSpPr>
            <a:spLocks noGrp="1"/>
          </p:cNvSpPr>
          <p:nvPr>
            <p:ph type="sldNum" sz="quarter" idx="5"/>
          </p:nvPr>
        </p:nvSpPr>
        <p:spPr/>
        <p:txBody>
          <a:bodyPr/>
          <a:lstStyle/>
          <a:p>
            <a:fld id="{B1FD86A4-AB2E-4A15-A056-20BFA14FD72D}" type="slidenum">
              <a:rPr lang="en-US" smtClean="0"/>
              <a:t>11</a:t>
            </a:fld>
            <a:endParaRPr lang="en-US"/>
          </a:p>
        </p:txBody>
      </p:sp>
    </p:spTree>
    <p:extLst>
      <p:ext uri="{BB962C8B-B14F-4D97-AF65-F5344CB8AC3E}">
        <p14:creationId xmlns:p14="http://schemas.microsoft.com/office/powerpoint/2010/main" val="900247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Rot="1" noChangeAspect="1" noChangeArrowheads="1" noTextEdit="1"/>
          </p:cNvSpPr>
          <p:nvPr>
            <p:ph type="sldImg"/>
          </p:nvPr>
        </p:nvSpPr>
        <p:spPr>
          <a:ln/>
        </p:spPr>
      </p:sp>
      <p:sp>
        <p:nvSpPr>
          <p:cNvPr id="32771" name="Rectangle 5"/>
          <p:cNvSpPr>
            <a:spLocks noGrp="1" noChangeArrowheads="1"/>
          </p:cNvSpPr>
          <p:nvPr>
            <p:ph type="body" idx="1"/>
          </p:nvPr>
        </p:nvSpPr>
        <p:spPr>
          <a:noFill/>
        </p:spPr>
        <p:txBody>
          <a:bodyPr/>
          <a:lstStyle/>
          <a:p>
            <a:r>
              <a:rPr lang="en-US" altLang="en-US" dirty="0"/>
              <a:t>What can we do to reduce the likelihood that people will exercise their veto power?</a:t>
            </a:r>
          </a:p>
          <a:p>
            <a:endParaRPr lang="en-US" altLang="en-US" dirty="0"/>
          </a:p>
          <a:p>
            <a:r>
              <a:rPr lang="en-US" altLang="en-US" dirty="0"/>
              <a:t>First, never try to slip a controversial project or decision past the public. Even if you can get away with it, your project, and perhaps your entire access management program, will be living on borrowed time.  </a:t>
            </a:r>
          </a:p>
          <a:p>
            <a:endParaRPr lang="en-US" altLang="en-US" dirty="0"/>
          </a:p>
          <a:p>
            <a:r>
              <a:rPr lang="en-US" altLang="en-US" dirty="0"/>
              <a:t>This is because you have created resentment and a desire for future retaliation.  Those who have been treated unfairly may do more than oppose future projects.  </a:t>
            </a:r>
          </a:p>
          <a:p>
            <a:endParaRPr lang="en-US" altLang="en-US" dirty="0"/>
          </a:p>
          <a:p>
            <a:r>
              <a:rPr lang="en-US" altLang="en-US" dirty="0"/>
              <a:t>People are much more likely to accept the project or action if they have been fully informed and feel that their concerns have been considered.  Appeals can also be managed more effectively if you can demonstrate that there is a process for responding to public concerns and that these concerns have been carefully weighed.  </a:t>
            </a:r>
          </a:p>
          <a:p>
            <a:endParaRPr lang="en-US" altLang="en-US" dirty="0"/>
          </a:p>
          <a:p>
            <a:endParaRPr lang="en-US" altLang="en-US" dirty="0"/>
          </a:p>
        </p:txBody>
      </p:sp>
      <p:sp>
        <p:nvSpPr>
          <p:cNvPr id="2" name="Header Placeholder 1">
            <a:extLst>
              <a:ext uri="{FF2B5EF4-FFF2-40B4-BE49-F238E27FC236}">
                <a16:creationId xmlns:a16="http://schemas.microsoft.com/office/drawing/2014/main" id="{6D75DAD5-0C10-3E02-8BA7-DDCB043D0ECE}"/>
              </a:ext>
            </a:extLst>
          </p:cNvPr>
          <p:cNvSpPr>
            <a:spLocks noGrp="1"/>
          </p:cNvSpPr>
          <p:nvPr>
            <p:ph type="hdr" sz="quarter"/>
          </p:nvPr>
        </p:nvSpPr>
        <p:spPr/>
        <p:txBody>
          <a:bodyPr/>
          <a:lstStyle/>
          <a:p>
            <a:r>
              <a:rPr lang="en-US"/>
              <a:t>National Institute for Congestion Reduction - Access Management Curriculum</a:t>
            </a:r>
          </a:p>
        </p:txBody>
      </p:sp>
      <p:sp>
        <p:nvSpPr>
          <p:cNvPr id="3" name="Slide Number Placeholder 2">
            <a:extLst>
              <a:ext uri="{FF2B5EF4-FFF2-40B4-BE49-F238E27FC236}">
                <a16:creationId xmlns:a16="http://schemas.microsoft.com/office/drawing/2014/main" id="{DF9923BB-E592-EF79-0F77-866EE3D855C6}"/>
              </a:ext>
            </a:extLst>
          </p:cNvPr>
          <p:cNvSpPr>
            <a:spLocks noGrp="1"/>
          </p:cNvSpPr>
          <p:nvPr>
            <p:ph type="sldNum" sz="quarter" idx="5"/>
          </p:nvPr>
        </p:nvSpPr>
        <p:spPr/>
        <p:txBody>
          <a:bodyPr/>
          <a:lstStyle/>
          <a:p>
            <a:fld id="{B1FD86A4-AB2E-4A15-A056-20BFA14FD72D}" type="slidenum">
              <a:rPr lang="en-US" smtClean="0"/>
              <a:t>12</a:t>
            </a:fld>
            <a:endParaRPr lang="en-US"/>
          </a:p>
        </p:txBody>
      </p:sp>
    </p:spTree>
    <p:extLst>
      <p:ext uri="{BB962C8B-B14F-4D97-AF65-F5344CB8AC3E}">
        <p14:creationId xmlns:p14="http://schemas.microsoft.com/office/powerpoint/2010/main" val="431825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40B47B-69FA-544F-B884-A6DBDB8E475B}" type="slidenum">
              <a:rPr lang="en-US" smtClean="0"/>
              <a:t>13</a:t>
            </a:fld>
            <a:endParaRPr lang="en-US"/>
          </a:p>
        </p:txBody>
      </p:sp>
      <p:sp>
        <p:nvSpPr>
          <p:cNvPr id="5" name="Header Placeholder 4">
            <a:extLst>
              <a:ext uri="{FF2B5EF4-FFF2-40B4-BE49-F238E27FC236}">
                <a16:creationId xmlns:a16="http://schemas.microsoft.com/office/drawing/2014/main" id="{2B45D709-C97D-6F8A-615B-AF52C58DECED}"/>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875814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Rot="1" noChangeAspect="1" noChangeArrowheads="1" noTextEdit="1"/>
          </p:cNvSpPr>
          <p:nvPr>
            <p:ph type="sldImg"/>
          </p:nvPr>
        </p:nvSpPr>
        <p:spPr>
          <a:ln/>
        </p:spPr>
      </p:sp>
      <p:sp>
        <p:nvSpPr>
          <p:cNvPr id="35843" name="Rectangle 5"/>
          <p:cNvSpPr>
            <a:spLocks noGrp="1" noChangeArrowheads="1"/>
          </p:cNvSpPr>
          <p:nvPr>
            <p:ph type="body" idx="1"/>
          </p:nvPr>
        </p:nvSpPr>
        <p:spPr>
          <a:noFill/>
        </p:spPr>
        <p:txBody>
          <a:bodyPr/>
          <a:lstStyle/>
          <a:p>
            <a:r>
              <a:rPr lang="en-US" altLang="en-US" dirty="0"/>
              <a:t>The issue of continuity is particularly difficult for state DOTs in relation to roadway projects as it may be years from concept to construction and the transition is not always smooth from project planning and public involvement to design and construction.</a:t>
            </a:r>
          </a:p>
          <a:p>
            <a:endParaRPr lang="en-US" altLang="en-US" dirty="0"/>
          </a:p>
          <a:p>
            <a:r>
              <a:rPr lang="en-US" altLang="en-US" dirty="0"/>
              <a:t>Issues arise in each phase of a project and it is critical that the agency follows through on past commitments or informs affected parties if a change occurs during design.  Otherwise, there is a direct and serious violation of the public trust and the principles of public involvement. </a:t>
            </a:r>
          </a:p>
        </p:txBody>
      </p:sp>
      <p:sp>
        <p:nvSpPr>
          <p:cNvPr id="2" name="Header Placeholder 1">
            <a:extLst>
              <a:ext uri="{FF2B5EF4-FFF2-40B4-BE49-F238E27FC236}">
                <a16:creationId xmlns:a16="http://schemas.microsoft.com/office/drawing/2014/main" id="{EF13F1F5-612A-209D-D08F-2CBDCC37038D}"/>
              </a:ext>
            </a:extLst>
          </p:cNvPr>
          <p:cNvSpPr>
            <a:spLocks noGrp="1"/>
          </p:cNvSpPr>
          <p:nvPr>
            <p:ph type="hdr" sz="quarter"/>
          </p:nvPr>
        </p:nvSpPr>
        <p:spPr/>
        <p:txBody>
          <a:bodyPr/>
          <a:lstStyle/>
          <a:p>
            <a:r>
              <a:rPr lang="en-US"/>
              <a:t>National Institute for Congestion Reduction - Access Management Curriculum</a:t>
            </a:r>
          </a:p>
        </p:txBody>
      </p:sp>
      <p:sp>
        <p:nvSpPr>
          <p:cNvPr id="3" name="Slide Number Placeholder 2">
            <a:extLst>
              <a:ext uri="{FF2B5EF4-FFF2-40B4-BE49-F238E27FC236}">
                <a16:creationId xmlns:a16="http://schemas.microsoft.com/office/drawing/2014/main" id="{2F4A6130-DFDD-F3A0-1255-08B6DA46B264}"/>
              </a:ext>
            </a:extLst>
          </p:cNvPr>
          <p:cNvSpPr>
            <a:spLocks noGrp="1"/>
          </p:cNvSpPr>
          <p:nvPr>
            <p:ph type="sldNum" sz="quarter" idx="5"/>
          </p:nvPr>
        </p:nvSpPr>
        <p:spPr/>
        <p:txBody>
          <a:bodyPr/>
          <a:lstStyle/>
          <a:p>
            <a:fld id="{B1FD86A4-AB2E-4A15-A056-20BFA14FD72D}" type="slidenum">
              <a:rPr lang="en-US" smtClean="0"/>
              <a:t>14</a:t>
            </a:fld>
            <a:endParaRPr lang="en-US"/>
          </a:p>
        </p:txBody>
      </p:sp>
    </p:spTree>
    <p:extLst>
      <p:ext uri="{BB962C8B-B14F-4D97-AF65-F5344CB8AC3E}">
        <p14:creationId xmlns:p14="http://schemas.microsoft.com/office/powerpoint/2010/main" val="1055681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8D99135-EEFC-CFBE-B83E-06C42A91599A}"/>
              </a:ext>
            </a:extLst>
          </p:cNvPr>
          <p:cNvSpPr>
            <a:spLocks noGrp="1" noChangeArrowheads="1"/>
          </p:cNvSpPr>
          <p:nvPr>
            <p:ph type="sldNum" sz="quarter" idx="5"/>
          </p:nvPr>
        </p:nvSpPr>
        <p:spPr>
          <a:ln/>
        </p:spPr>
        <p:txBody>
          <a:bodyPr/>
          <a:lstStyle/>
          <a:p>
            <a:fld id="{73DDA543-0DA0-42EB-8EE9-821EBC4F2556}" type="slidenum">
              <a:rPr lang="en-US" altLang="en-US"/>
              <a:pPr/>
              <a:t>15</a:t>
            </a:fld>
            <a:endParaRPr lang="en-US" altLang="en-US"/>
          </a:p>
        </p:txBody>
      </p:sp>
      <p:sp>
        <p:nvSpPr>
          <p:cNvPr id="912386" name="Rectangle 2">
            <a:extLst>
              <a:ext uri="{FF2B5EF4-FFF2-40B4-BE49-F238E27FC236}">
                <a16:creationId xmlns:a16="http://schemas.microsoft.com/office/drawing/2014/main" id="{258AFBA3-A187-0578-2F5F-7190A40F9F05}"/>
              </a:ext>
            </a:extLst>
          </p:cNvPr>
          <p:cNvSpPr>
            <a:spLocks noGrp="1" noRot="1" noChangeAspect="1" noChangeArrowheads="1" noTextEdit="1"/>
          </p:cNvSpPr>
          <p:nvPr>
            <p:ph type="sldImg"/>
          </p:nvPr>
        </p:nvSpPr>
        <p:spPr bwMode="auto">
          <a:xfrm>
            <a:off x="403225" y="692150"/>
            <a:ext cx="6183313" cy="3479800"/>
          </a:xfrm>
          <a:prstGeom prst="rect">
            <a:avLst/>
          </a:prstGeom>
          <a:solidFill>
            <a:srgbClr val="FFFFFF"/>
          </a:solidFill>
          <a:ln>
            <a:solidFill>
              <a:srgbClr val="000000"/>
            </a:solidFill>
            <a:miter lim="800000"/>
            <a:headEnd/>
            <a:tailEnd/>
          </a:ln>
        </p:spPr>
      </p:sp>
      <p:sp>
        <p:nvSpPr>
          <p:cNvPr id="912387" name="Rectangle 3">
            <a:extLst>
              <a:ext uri="{FF2B5EF4-FFF2-40B4-BE49-F238E27FC236}">
                <a16:creationId xmlns:a16="http://schemas.microsoft.com/office/drawing/2014/main" id="{F2E9B0AE-A8F7-D45A-64F6-AB0AD15A2CB3}"/>
              </a:ext>
            </a:extLst>
          </p:cNvPr>
          <p:cNvSpPr>
            <a:spLocks noGrp="1" noChangeArrowheads="1"/>
          </p:cNvSpPr>
          <p:nvPr>
            <p:ph type="body" idx="1"/>
          </p:nvPr>
        </p:nvSpPr>
        <p:spPr bwMode="auto">
          <a:xfrm>
            <a:off x="931863" y="4403725"/>
            <a:ext cx="5121275" cy="4175125"/>
          </a:xfrm>
          <a:prstGeom prst="rect">
            <a:avLst/>
          </a:prstGeom>
          <a:solidFill>
            <a:srgbClr val="FFFFFF"/>
          </a:solidFill>
          <a:ln>
            <a:noFill/>
            <a:miter lim="800000"/>
            <a:headEnd/>
            <a:tailEnd/>
          </a:ln>
        </p:spPr>
        <p:txBody>
          <a:bodyPr lIns="92674" tIns="46337" rIns="92674" bIns="46337"/>
          <a:lstStyle/>
          <a:p>
            <a:r>
              <a:rPr lang="en-US" altLang="en-US" dirty="0"/>
              <a:t>It is often hard for large agencies to interact effectively with the public.  Networking is one way to overcome this problem.  Develop a network of key players from various interest groups, neighborhood associations, community leaders, elected officials, and so on, or use stakeholder interviews to identify the network.  </a:t>
            </a:r>
          </a:p>
          <a:p>
            <a:endParaRPr lang="en-US" altLang="en-US" dirty="0"/>
          </a:p>
          <a:p>
            <a:r>
              <a:rPr lang="en-US" altLang="en-US" dirty="0"/>
              <a:t>This helps solidify relationships and keep information flowing.  </a:t>
            </a:r>
          </a:p>
          <a:p>
            <a:endParaRPr lang="en-US" altLang="en-US" dirty="0"/>
          </a:p>
          <a:p>
            <a:r>
              <a:rPr lang="en-US" altLang="en-US" dirty="0"/>
              <a:t>Keep elected officials in the know and brief them early about the project and your program for addressing public concerns.  Then if they are contacted by concerned citizens, they will already have some knowledge of the project and how you are working with the public.</a:t>
            </a:r>
          </a:p>
          <a:p>
            <a:endParaRPr lang="en-US" altLang="en-US" dirty="0"/>
          </a:p>
          <a:p>
            <a:r>
              <a:rPr lang="en-US" altLang="en-US" u="sng" dirty="0"/>
              <a:t>Knowledge Probe #2</a:t>
            </a:r>
          </a:p>
          <a:p>
            <a:r>
              <a:rPr lang="en-US" altLang="en-US" u="none" dirty="0"/>
              <a:t>What are some common public concerns that might arise when an agency proposes to install a median or close median openings?</a:t>
            </a:r>
          </a:p>
          <a:p>
            <a:endParaRPr lang="en-US" altLang="en-US" dirty="0"/>
          </a:p>
        </p:txBody>
      </p:sp>
      <p:sp>
        <p:nvSpPr>
          <p:cNvPr id="2" name="Header Placeholder 1">
            <a:extLst>
              <a:ext uri="{FF2B5EF4-FFF2-40B4-BE49-F238E27FC236}">
                <a16:creationId xmlns:a16="http://schemas.microsoft.com/office/drawing/2014/main" id="{2AFC0558-E46B-2E47-B022-EB6532CB0B1F}"/>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0"/>
          <p:cNvSpPr>
            <a:spLocks noGrp="1" noChangeArrowheads="1"/>
          </p:cNvSpPr>
          <p:nvPr>
            <p:ph type="hdr" sz="quarter"/>
          </p:nvPr>
        </p:nvSpPr>
        <p:spPr>
          <a:ln/>
        </p:spPr>
        <p:txBody>
          <a:bodyPr/>
          <a:lstStyle/>
          <a:p>
            <a:r>
              <a:rPr lang="en-US" altLang="en-US"/>
              <a:t>National Institute for Congestion Reduction - Access Management Curriculum</a:t>
            </a:r>
          </a:p>
        </p:txBody>
      </p:sp>
      <p:sp>
        <p:nvSpPr>
          <p:cNvPr id="7" name="Rectangle 2055"/>
          <p:cNvSpPr>
            <a:spLocks noGrp="1" noChangeArrowheads="1"/>
          </p:cNvSpPr>
          <p:nvPr>
            <p:ph type="sldNum" sz="quarter" idx="5"/>
          </p:nvPr>
        </p:nvSpPr>
        <p:spPr>
          <a:ln/>
        </p:spPr>
        <p:txBody>
          <a:bodyPr/>
          <a:lstStyle/>
          <a:p>
            <a:fld id="{D8159158-DCD1-4FF5-A438-D4E28A60959F}" type="slidenum">
              <a:rPr lang="en-US" altLang="en-US"/>
              <a:pPr/>
              <a:t>16</a:t>
            </a:fld>
            <a:endParaRPr lang="en-US" altLang="en-US">
              <a:latin typeface="Times New Roman" panose="02020603050405020304" pitchFamily="18" charset="0"/>
            </a:endParaRPr>
          </a:p>
        </p:txBody>
      </p:sp>
      <p:sp>
        <p:nvSpPr>
          <p:cNvPr id="329730" name="Rectangle 2"/>
          <p:cNvSpPr>
            <a:spLocks noGrp="1" noRot="1" noChangeAspect="1" noChangeArrowheads="1" noTextEdit="1"/>
          </p:cNvSpPr>
          <p:nvPr>
            <p:ph type="sldImg"/>
          </p:nvPr>
        </p:nvSpPr>
        <p:spPr>
          <a:xfrm>
            <a:off x="685800" y="681038"/>
            <a:ext cx="5486400" cy="3086100"/>
          </a:xfrm>
          <a:ln/>
        </p:spPr>
      </p:sp>
      <p:sp>
        <p:nvSpPr>
          <p:cNvPr id="329731" name="Rectangle 3"/>
          <p:cNvSpPr>
            <a:spLocks noGrp="1" noChangeArrowheads="1"/>
          </p:cNvSpPr>
          <p:nvPr>
            <p:ph type="body" idx="1"/>
          </p:nvPr>
        </p:nvSpPr>
        <p:spPr>
          <a:xfrm>
            <a:off x="685800" y="3821319"/>
            <a:ext cx="5486400" cy="3600450"/>
          </a:xfrm>
        </p:spPr>
        <p:txBody>
          <a:bodyPr/>
          <a:lstStyle/>
          <a:p>
            <a:r>
              <a:rPr lang="en-US" altLang="en-US" dirty="0"/>
              <a:t>Research on public involvement in median projects in Florida indicated that conflict over median decisions was highest in Districts that lacked a clear public involvement process for medians.  Median issues would often “fall through the cracks” until it was too late to provide the public with a reasonable opportunity for involvement. Specific changes were often not identified until the design phases of production and affected parties sometimes were not aware of median changes until the public hearing. This problem was exacerbated by project changes and a lack of continuity and public follow-up as the project proceeded from PD&amp;E to design, right-of-way, and construction.  </a:t>
            </a:r>
          </a:p>
          <a:p>
            <a:endParaRPr lang="en-US" altLang="en-US" dirty="0"/>
          </a:p>
          <a:p>
            <a:r>
              <a:rPr lang="en-US" altLang="en-US" dirty="0"/>
              <a:t>Districts with a public involvement process for median decisions reported greater success in achieving their objectives and fewer appeals to management or requests for administrative hearings on access management issues than those who relied on public hearings. </a:t>
            </a:r>
          </a:p>
          <a:p>
            <a:endParaRPr lang="en-US" altLang="en-US" dirty="0"/>
          </a:p>
          <a:p>
            <a:pPr defTabSz="881390"/>
            <a:r>
              <a:rPr lang="en-US" altLang="en-US" dirty="0"/>
              <a:t>An open house meeting format was reported to be less contentious and more conducive to constructive dialogue than the public hearing format. </a:t>
            </a:r>
          </a:p>
          <a:p>
            <a:pPr defTabSz="881390"/>
            <a:r>
              <a:rPr lang="en-US" altLang="en-US" dirty="0"/>
              <a:t>Median Opening Procedure</a:t>
            </a:r>
          </a:p>
          <a:p>
            <a:r>
              <a:rPr lang="en-US" dirty="0"/>
              <a:t>3.3 Median opening analysis, consisting of decisions to close, relocate, or modify existing median opening locations, should be done on all projects. </a:t>
            </a:r>
          </a:p>
          <a:p>
            <a:r>
              <a:rPr lang="en-US" dirty="0"/>
              <a:t>3.4 On major improvement projects, the median opening analysis should be done early in the process, preferably no later than the Phase I plan. </a:t>
            </a:r>
          </a:p>
          <a:p>
            <a:r>
              <a:rPr lang="en-US" dirty="0"/>
              <a:t>7.1 Any time there is an access change proposed, regardless of when the change is proposed in the process, local governments, property owners, and occupants in the affected area will be notified in a clear and easy-to-understand way. </a:t>
            </a:r>
          </a:p>
          <a:p>
            <a:r>
              <a:rPr lang="en-US" dirty="0"/>
              <a:t>Section 335.199, F.S., applies to any proposed Department work program project beginning design on or after November 17, 2010. This statute does not apply to permit applications. However, for permit applications that affect medians and median openings, potentially affected people and businesses should be informed and involved by the permittee as soon as possible. </a:t>
            </a:r>
          </a:p>
          <a:p>
            <a:r>
              <a:rPr lang="en-US" dirty="0"/>
              <a:t> Section 335.199, F.S., directs the Department to notify all affected property owners, municipalities, and counties of a Department-proposed project on the SHS  that will divide a state highway, erect median barriers, or close/modify existing access to an abutting property owner at least 180 days before the design is finalized. </a:t>
            </a:r>
          </a:p>
          <a:p>
            <a:r>
              <a:rPr lang="en-US" dirty="0"/>
              <a:t>  The Department’s notice shall provide a written explanation regarding the need for the project and indicate that affected parties will be given an opportunity to provide comments to the Department regarding the potential impacts of the change.  </a:t>
            </a:r>
          </a:p>
          <a:p>
            <a:r>
              <a:rPr lang="en-US" dirty="0"/>
              <a:t>  If the project is within the boundaries of a municipality, the notification shall be issued in writing to the chief elected official of the municipality. If the project is in the unincorporated area of a county, the notification shall be issued in writing to the chief elected official of the county. </a:t>
            </a:r>
          </a:p>
          <a:p>
            <a:r>
              <a:rPr lang="en-US" dirty="0"/>
              <a:t> The Department shall hold at least one public hearing in the jurisdiction where the project is located and receive public input to determine how the project will affect access to businesses and the potential economic impact of the project on the local business community.  </a:t>
            </a:r>
          </a:p>
          <a:p>
            <a:r>
              <a:rPr lang="en-US" dirty="0"/>
              <a:t>  Note: This public hearing may be satisfied in conjunction with hearings required by other state and federal process requirements. </a:t>
            </a:r>
          </a:p>
          <a:p>
            <a:r>
              <a:rPr lang="en-US" dirty="0"/>
              <a:t> The Department must consult with the applicable local government on its final design proposal. The local government may present the Department with alternatives.  </a:t>
            </a:r>
          </a:p>
          <a:p>
            <a:r>
              <a:rPr lang="en-US" dirty="0"/>
              <a:t> Recently reactivated projects (on-the-shelf projects) where public hearings have already been held should be evaluated.  This evaluation should consider how the corridor businesses and residents have changed.  If there have been significant changes in businesses or residences, Department staff will work with these people to fully inform them about the project. This will not necessarily cause the need for a new public hearing.   </a:t>
            </a:r>
          </a:p>
          <a:p>
            <a:endParaRPr lang="en-US" altLang="en-US" dirty="0"/>
          </a:p>
        </p:txBody>
      </p:sp>
    </p:spTree>
    <p:extLst>
      <p:ext uri="{BB962C8B-B14F-4D97-AF65-F5344CB8AC3E}">
        <p14:creationId xmlns:p14="http://schemas.microsoft.com/office/powerpoint/2010/main" val="1747764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prepared for controversy and have a process to keep the lines of communication open. </a:t>
            </a:r>
          </a:p>
          <a:p>
            <a:pPr lvl="0"/>
            <a:r>
              <a:rPr lang="en-US" dirty="0"/>
              <a:t>Example – FDOT D4 community awareness process (modeled in other areas of the state. The guidelines prescribe a tiered approach for informing and involving the public. Projects are categorized as levels 1-3 according to the complexity or anticipated level of controversy, and greater public involvement is required for more controversial “level 3” projects.  For these, the process acknowledges a need to prepare for media inquiries, early briefing of elected officials so they aren’t blindsided by their constituencies and open house public meetings where maps could be shown and individuals could speak one-on-one with District personnel about the project. Concerns are then analyzed, changes made as appropriate, and affected parties are notified in writing of the changes made to accommodate their concerns. The District will even look at area traffic patterns, how drivers in a particular neighborhood are circulating, and how many would truly be affected by a median change down the road.</a:t>
            </a:r>
          </a:p>
          <a:p>
            <a:r>
              <a:rPr lang="en-US" dirty="0"/>
              <a:t> </a:t>
            </a:r>
          </a:p>
          <a:p>
            <a:r>
              <a:rPr lang="en-US" dirty="0"/>
              <a:t>Another issue not shown here is the need for </a:t>
            </a:r>
            <a:r>
              <a:rPr lang="en-US" b="1" dirty="0"/>
              <a:t>a clear and fair process for handling requests for variances from FDOT access management standards or appeals of FDOT decisions</a:t>
            </a:r>
            <a:r>
              <a:rPr lang="en-US" dirty="0"/>
              <a:t>.</a:t>
            </a:r>
          </a:p>
        </p:txBody>
      </p:sp>
      <p:sp>
        <p:nvSpPr>
          <p:cNvPr id="4" name="Slide Number Placeholder 3"/>
          <p:cNvSpPr>
            <a:spLocks noGrp="1"/>
          </p:cNvSpPr>
          <p:nvPr>
            <p:ph type="sldNum" sz="quarter" idx="10"/>
          </p:nvPr>
        </p:nvSpPr>
        <p:spPr/>
        <p:txBody>
          <a:bodyPr/>
          <a:lstStyle/>
          <a:p>
            <a:fld id="{0D40B47B-69FA-544F-B884-A6DBDB8E475B}" type="slidenum">
              <a:rPr lang="en-US" smtClean="0"/>
              <a:t>17</a:t>
            </a:fld>
            <a:endParaRPr lang="en-US"/>
          </a:p>
        </p:txBody>
      </p:sp>
      <p:sp>
        <p:nvSpPr>
          <p:cNvPr id="5" name="Header Placeholder 4">
            <a:extLst>
              <a:ext uri="{FF2B5EF4-FFF2-40B4-BE49-F238E27FC236}">
                <a16:creationId xmlns:a16="http://schemas.microsoft.com/office/drawing/2014/main" id="{64FDC767-9AD2-E7EC-D93F-767D9CAB310E}"/>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222074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40B47B-69FA-544F-B884-A6DBDB8E475B}" type="slidenum">
              <a:rPr lang="en-US" smtClean="0"/>
              <a:t>18</a:t>
            </a:fld>
            <a:endParaRPr lang="en-US"/>
          </a:p>
        </p:txBody>
      </p:sp>
      <p:sp>
        <p:nvSpPr>
          <p:cNvPr id="5" name="Header Placeholder 4">
            <a:extLst>
              <a:ext uri="{FF2B5EF4-FFF2-40B4-BE49-F238E27FC236}">
                <a16:creationId xmlns:a16="http://schemas.microsoft.com/office/drawing/2014/main" id="{E0828CFF-1ABC-174F-7B14-1FA9EEBD8274}"/>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999613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1303CA6-37A2-0640-5D91-9A8D017B3CBC}"/>
              </a:ext>
            </a:extLst>
          </p:cNvPr>
          <p:cNvSpPr>
            <a:spLocks noGrp="1" noChangeArrowheads="1"/>
          </p:cNvSpPr>
          <p:nvPr>
            <p:ph type="sldNum" sz="quarter" idx="5"/>
          </p:nvPr>
        </p:nvSpPr>
        <p:spPr>
          <a:ln/>
        </p:spPr>
        <p:txBody>
          <a:bodyPr/>
          <a:lstStyle/>
          <a:p>
            <a:fld id="{4F7B7A11-FE37-468F-A63D-7C4426F9F75C}" type="slidenum">
              <a:rPr lang="en-US" altLang="en-US"/>
              <a:pPr/>
              <a:t>19</a:t>
            </a:fld>
            <a:endParaRPr lang="en-US" altLang="en-US"/>
          </a:p>
        </p:txBody>
      </p:sp>
      <p:sp>
        <p:nvSpPr>
          <p:cNvPr id="914434" name="Rectangle 2">
            <a:extLst>
              <a:ext uri="{FF2B5EF4-FFF2-40B4-BE49-F238E27FC236}">
                <a16:creationId xmlns:a16="http://schemas.microsoft.com/office/drawing/2014/main" id="{12E398C6-F423-CD1E-0C52-C4A966D8379D}"/>
              </a:ext>
            </a:extLst>
          </p:cNvPr>
          <p:cNvSpPr>
            <a:spLocks noGrp="1" noRot="1" noChangeAspect="1" noChangeArrowheads="1" noTextEdit="1"/>
          </p:cNvSpPr>
          <p:nvPr>
            <p:ph type="sldImg"/>
          </p:nvPr>
        </p:nvSpPr>
        <p:spPr bwMode="auto">
          <a:xfrm>
            <a:off x="403225" y="692150"/>
            <a:ext cx="6183313" cy="3479800"/>
          </a:xfrm>
          <a:prstGeom prst="rect">
            <a:avLst/>
          </a:prstGeom>
          <a:solidFill>
            <a:srgbClr val="FFFFFF"/>
          </a:solidFill>
          <a:ln>
            <a:solidFill>
              <a:srgbClr val="000000"/>
            </a:solidFill>
            <a:miter lim="800000"/>
            <a:headEnd/>
            <a:tailEnd/>
          </a:ln>
        </p:spPr>
      </p:sp>
      <p:sp>
        <p:nvSpPr>
          <p:cNvPr id="914435" name="Rectangle 3">
            <a:extLst>
              <a:ext uri="{FF2B5EF4-FFF2-40B4-BE49-F238E27FC236}">
                <a16:creationId xmlns:a16="http://schemas.microsoft.com/office/drawing/2014/main" id="{251AF4DA-C40E-12A3-B2FD-A1D394FBD430}"/>
              </a:ext>
            </a:extLst>
          </p:cNvPr>
          <p:cNvSpPr>
            <a:spLocks noGrp="1" noChangeArrowheads="1"/>
          </p:cNvSpPr>
          <p:nvPr>
            <p:ph type="body" idx="1"/>
          </p:nvPr>
        </p:nvSpPr>
        <p:spPr bwMode="auto">
          <a:xfrm>
            <a:off x="403225" y="4403725"/>
            <a:ext cx="6183313" cy="4175125"/>
          </a:xfrm>
          <a:prstGeom prst="rect">
            <a:avLst/>
          </a:prstGeom>
          <a:solidFill>
            <a:srgbClr val="FFFFFF"/>
          </a:solidFill>
          <a:ln>
            <a:noFill/>
            <a:miter lim="800000"/>
            <a:headEnd/>
            <a:tailEnd/>
          </a:ln>
        </p:spPr>
        <p:txBody>
          <a:bodyPr lIns="92674" tIns="46337" rIns="92674" bIns="46337"/>
          <a:lstStyle/>
          <a:p>
            <a:r>
              <a:rPr lang="en-US" altLang="en-US" dirty="0"/>
              <a:t>Environmental justice can be achieved by providing ACCESS TO DECISION MAKING!</a:t>
            </a:r>
          </a:p>
          <a:p>
            <a:r>
              <a:rPr lang="en-US" altLang="en-US" dirty="0"/>
              <a:t>Inadequate access to project information combined with a low understanding of the decision-making process for transportation projects can result in a perception of discrimination by minority and low-income populations.</a:t>
            </a:r>
          </a:p>
          <a:p>
            <a:r>
              <a:rPr lang="en-US" altLang="en-US" dirty="0"/>
              <a:t>Standard public involvement and outreach programs may be inadequate. </a:t>
            </a:r>
          </a:p>
          <a:p>
            <a:r>
              <a:rPr lang="en-US" altLang="en-US" dirty="0"/>
              <a:t>“Reach people where they live.”  Determine how different groups receive information and use that medium to reach out. Example locations may include:</a:t>
            </a:r>
          </a:p>
          <a:p>
            <a:pPr marL="628650" lvl="1" indent="-171450">
              <a:buFont typeface="Arial" panose="020B0604020202020204" pitchFamily="34" charset="0"/>
              <a:buChar char="•"/>
            </a:pPr>
            <a:r>
              <a:rPr lang="en-US" altLang="en-US" dirty="0"/>
              <a:t>The local Spanish-language newspaper for households in a predominately Hispanic neighborhood.</a:t>
            </a:r>
          </a:p>
          <a:p>
            <a:pPr marL="628650" lvl="1" indent="-171450">
              <a:buFont typeface="Arial" panose="020B0604020202020204" pitchFamily="34" charset="0"/>
              <a:buChar char="•"/>
            </a:pPr>
            <a:r>
              <a:rPr lang="en-US" altLang="en-US" dirty="0"/>
              <a:t>Churches</a:t>
            </a:r>
          </a:p>
          <a:p>
            <a:pPr marL="628650" lvl="1" indent="-171450">
              <a:buFont typeface="Arial" panose="020B0604020202020204" pitchFamily="34" charset="0"/>
              <a:buChar char="•"/>
            </a:pPr>
            <a:r>
              <a:rPr lang="en-US" altLang="en-US" dirty="0"/>
              <a:t>Community centers or non-profit organizations</a:t>
            </a:r>
          </a:p>
          <a:p>
            <a:pPr marL="628650" lvl="1" indent="-171450">
              <a:buFont typeface="Arial" panose="020B0604020202020204" pitchFamily="34" charset="0"/>
              <a:buChar char="•"/>
            </a:pPr>
            <a:r>
              <a:rPr lang="en-US" altLang="en-US" dirty="0"/>
              <a:t>Shopping centers</a:t>
            </a:r>
          </a:p>
          <a:p>
            <a:pPr lvl="1"/>
            <a:endParaRPr lang="en-US" altLang="en-US" dirty="0"/>
          </a:p>
        </p:txBody>
      </p:sp>
      <p:sp>
        <p:nvSpPr>
          <p:cNvPr id="2" name="Header Placeholder 1">
            <a:extLst>
              <a:ext uri="{FF2B5EF4-FFF2-40B4-BE49-F238E27FC236}">
                <a16:creationId xmlns:a16="http://schemas.microsoft.com/office/drawing/2014/main" id="{8056597B-7479-AEA6-FA0E-4DE90129C3DE}"/>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Institute for Congestion Reduction - Access Management Curriculum</a:t>
            </a:r>
          </a:p>
        </p:txBody>
      </p:sp>
      <p:sp>
        <p:nvSpPr>
          <p:cNvPr id="5" name="Slide Number Placeholder 4"/>
          <p:cNvSpPr>
            <a:spLocks noGrp="1"/>
          </p:cNvSpPr>
          <p:nvPr>
            <p:ph type="sldNum" sz="quarter" idx="5"/>
          </p:nvPr>
        </p:nvSpPr>
        <p:spPr/>
        <p:txBody>
          <a:bodyPr/>
          <a:lstStyle/>
          <a:p>
            <a:fld id="{B1FD86A4-AB2E-4A15-A056-20BFA14FD72D}" type="slidenum">
              <a:rPr lang="en-US" smtClean="0"/>
              <a:t>2</a:t>
            </a:fld>
            <a:endParaRPr lang="en-US"/>
          </a:p>
        </p:txBody>
      </p:sp>
    </p:spTree>
    <p:extLst>
      <p:ext uri="{BB962C8B-B14F-4D97-AF65-F5344CB8AC3E}">
        <p14:creationId xmlns:p14="http://schemas.microsoft.com/office/powerpoint/2010/main" val="2918482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Institute for Congestion Reduction - Access Management Curriculum</a:t>
            </a:r>
          </a:p>
        </p:txBody>
      </p:sp>
      <p:sp>
        <p:nvSpPr>
          <p:cNvPr id="5" name="Slide Number Placeholder 4"/>
          <p:cNvSpPr>
            <a:spLocks noGrp="1"/>
          </p:cNvSpPr>
          <p:nvPr>
            <p:ph type="sldNum" sz="quarter" idx="5"/>
          </p:nvPr>
        </p:nvSpPr>
        <p:spPr/>
        <p:txBody>
          <a:bodyPr/>
          <a:lstStyle/>
          <a:p>
            <a:fld id="{B1FD86A4-AB2E-4A15-A056-20BFA14FD72D}" type="slidenum">
              <a:rPr lang="en-US" smtClean="0"/>
              <a:t>20</a:t>
            </a:fld>
            <a:endParaRPr lang="en-US"/>
          </a:p>
        </p:txBody>
      </p:sp>
    </p:spTree>
    <p:extLst>
      <p:ext uri="{BB962C8B-B14F-4D97-AF65-F5344CB8AC3E}">
        <p14:creationId xmlns:p14="http://schemas.microsoft.com/office/powerpoint/2010/main" val="2301466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0BB77CB-B6BA-CC89-6067-EE22A00D5948}"/>
              </a:ext>
            </a:extLst>
          </p:cNvPr>
          <p:cNvSpPr>
            <a:spLocks noGrp="1" noChangeArrowheads="1"/>
          </p:cNvSpPr>
          <p:nvPr>
            <p:ph type="sldNum" sz="quarter" idx="5"/>
          </p:nvPr>
        </p:nvSpPr>
        <p:spPr>
          <a:ln/>
        </p:spPr>
        <p:txBody>
          <a:bodyPr/>
          <a:lstStyle/>
          <a:p>
            <a:fld id="{BAD6EDAA-D540-4A3B-AE8B-3FBE94CD150E}" type="slidenum">
              <a:rPr lang="en-US" altLang="en-US"/>
              <a:pPr/>
              <a:t>21</a:t>
            </a:fld>
            <a:endParaRPr lang="en-US" altLang="en-US"/>
          </a:p>
        </p:txBody>
      </p:sp>
      <p:sp>
        <p:nvSpPr>
          <p:cNvPr id="918530" name="Rectangle 2">
            <a:extLst>
              <a:ext uri="{FF2B5EF4-FFF2-40B4-BE49-F238E27FC236}">
                <a16:creationId xmlns:a16="http://schemas.microsoft.com/office/drawing/2014/main" id="{CA720907-2EB2-CAAC-0C5B-A44C2629E2CF}"/>
              </a:ext>
            </a:extLst>
          </p:cNvPr>
          <p:cNvSpPr>
            <a:spLocks noGrp="1" noRot="1" noChangeAspect="1" noChangeArrowheads="1" noTextEdit="1"/>
          </p:cNvSpPr>
          <p:nvPr>
            <p:ph type="sldImg"/>
          </p:nvPr>
        </p:nvSpPr>
        <p:spPr bwMode="auto">
          <a:xfrm>
            <a:off x="403225" y="692150"/>
            <a:ext cx="6183313" cy="3479800"/>
          </a:xfrm>
          <a:prstGeom prst="rect">
            <a:avLst/>
          </a:prstGeom>
          <a:solidFill>
            <a:srgbClr val="FFFFFF"/>
          </a:solidFill>
          <a:ln>
            <a:solidFill>
              <a:srgbClr val="000000"/>
            </a:solidFill>
            <a:miter lim="800000"/>
            <a:headEnd/>
            <a:tailEnd/>
          </a:ln>
        </p:spPr>
      </p:sp>
      <p:sp>
        <p:nvSpPr>
          <p:cNvPr id="918531" name="Rectangle 3">
            <a:extLst>
              <a:ext uri="{FF2B5EF4-FFF2-40B4-BE49-F238E27FC236}">
                <a16:creationId xmlns:a16="http://schemas.microsoft.com/office/drawing/2014/main" id="{4AA557F6-CD87-A21C-7FBB-8EFE0F802E17}"/>
              </a:ext>
            </a:extLst>
          </p:cNvPr>
          <p:cNvSpPr>
            <a:spLocks noGrp="1" noChangeArrowheads="1"/>
          </p:cNvSpPr>
          <p:nvPr>
            <p:ph type="body" idx="1"/>
          </p:nvPr>
        </p:nvSpPr>
        <p:spPr bwMode="auto">
          <a:xfrm>
            <a:off x="931863" y="4403725"/>
            <a:ext cx="5121275" cy="4175125"/>
          </a:xfrm>
          <a:prstGeom prst="rect">
            <a:avLst/>
          </a:prstGeom>
          <a:solidFill>
            <a:srgbClr val="FFFFFF"/>
          </a:solidFill>
          <a:ln>
            <a:noFill/>
            <a:miter lim="800000"/>
            <a:headEnd/>
            <a:tailEnd/>
          </a:ln>
        </p:spPr>
        <p:txBody>
          <a:bodyPr lIns="92674" tIns="46337" rIns="92674" bIns="46337"/>
          <a:lstStyle/>
          <a:p>
            <a:r>
              <a:rPr lang="en-US" altLang="en-US"/>
              <a:t>How do you get a handle on community issues?</a:t>
            </a:r>
          </a:p>
          <a:p>
            <a:endParaRPr lang="en-US" altLang="en-US"/>
          </a:p>
          <a:p>
            <a:r>
              <a:rPr lang="en-US" altLang="en-US"/>
              <a:t>Review secondary sources</a:t>
            </a:r>
          </a:p>
          <a:p>
            <a:r>
              <a:rPr lang="en-US" altLang="en-US"/>
              <a:t>Talk to knowledgeable people</a:t>
            </a:r>
          </a:p>
          <a:p>
            <a:r>
              <a:rPr lang="en-US" altLang="en-US"/>
              <a:t>Visit the community</a:t>
            </a:r>
          </a:p>
          <a:p>
            <a:r>
              <a:rPr lang="en-US" altLang="en-US"/>
              <a:t>Stakeholder interviews</a:t>
            </a:r>
          </a:p>
        </p:txBody>
      </p:sp>
      <p:sp>
        <p:nvSpPr>
          <p:cNvPr id="2" name="Header Placeholder 1">
            <a:extLst>
              <a:ext uri="{FF2B5EF4-FFF2-40B4-BE49-F238E27FC236}">
                <a16:creationId xmlns:a16="http://schemas.microsoft.com/office/drawing/2014/main" id="{45935010-5915-F9BA-0DCD-D7F7FAE8B175}"/>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6D26072-80CB-9853-0BFC-1E4CD6E490A7}"/>
              </a:ext>
            </a:extLst>
          </p:cNvPr>
          <p:cNvSpPr>
            <a:spLocks noGrp="1" noChangeArrowheads="1"/>
          </p:cNvSpPr>
          <p:nvPr>
            <p:ph type="sldNum" sz="quarter" idx="5"/>
          </p:nvPr>
        </p:nvSpPr>
        <p:spPr>
          <a:ln/>
        </p:spPr>
        <p:txBody>
          <a:bodyPr/>
          <a:lstStyle/>
          <a:p>
            <a:fld id="{721D9AB0-A385-400C-AB16-16AE740A6643}" type="slidenum">
              <a:rPr lang="en-US" altLang="en-US"/>
              <a:pPr/>
              <a:t>22</a:t>
            </a:fld>
            <a:endParaRPr lang="en-US" altLang="en-US"/>
          </a:p>
        </p:txBody>
      </p:sp>
      <p:sp>
        <p:nvSpPr>
          <p:cNvPr id="920578" name="Rectangle 2">
            <a:extLst>
              <a:ext uri="{FF2B5EF4-FFF2-40B4-BE49-F238E27FC236}">
                <a16:creationId xmlns:a16="http://schemas.microsoft.com/office/drawing/2014/main" id="{900F8051-50D0-AEB6-2139-0F4A98041DD9}"/>
              </a:ext>
            </a:extLst>
          </p:cNvPr>
          <p:cNvSpPr>
            <a:spLocks noGrp="1" noRot="1" noChangeAspect="1" noChangeArrowheads="1" noTextEdit="1"/>
          </p:cNvSpPr>
          <p:nvPr>
            <p:ph type="sldImg"/>
          </p:nvPr>
        </p:nvSpPr>
        <p:spPr bwMode="auto">
          <a:xfrm>
            <a:off x="403225" y="692150"/>
            <a:ext cx="6183313" cy="3479800"/>
          </a:xfrm>
          <a:prstGeom prst="rect">
            <a:avLst/>
          </a:prstGeom>
          <a:solidFill>
            <a:srgbClr val="FFFFFF"/>
          </a:solidFill>
          <a:ln>
            <a:solidFill>
              <a:srgbClr val="000000"/>
            </a:solidFill>
            <a:miter lim="800000"/>
            <a:headEnd/>
            <a:tailEnd/>
          </a:ln>
        </p:spPr>
      </p:sp>
      <p:sp>
        <p:nvSpPr>
          <p:cNvPr id="920579" name="Rectangle 3">
            <a:extLst>
              <a:ext uri="{FF2B5EF4-FFF2-40B4-BE49-F238E27FC236}">
                <a16:creationId xmlns:a16="http://schemas.microsoft.com/office/drawing/2014/main" id="{8B884CC7-DF98-9034-8954-02826C3809C4}"/>
              </a:ext>
            </a:extLst>
          </p:cNvPr>
          <p:cNvSpPr>
            <a:spLocks noGrp="1" noChangeArrowheads="1"/>
          </p:cNvSpPr>
          <p:nvPr>
            <p:ph type="body" idx="1"/>
          </p:nvPr>
        </p:nvSpPr>
        <p:spPr bwMode="auto">
          <a:xfrm>
            <a:off x="931863" y="4403725"/>
            <a:ext cx="5121275" cy="4175125"/>
          </a:xfrm>
          <a:prstGeom prst="rect">
            <a:avLst/>
          </a:prstGeom>
          <a:solidFill>
            <a:srgbClr val="FFFFFF"/>
          </a:solidFill>
          <a:ln>
            <a:noFill/>
            <a:miter lim="800000"/>
            <a:headEnd/>
            <a:tailEnd/>
          </a:ln>
        </p:spPr>
        <p:txBody>
          <a:bodyPr lIns="92674" tIns="46337" rIns="92674" bIns="46337"/>
          <a:lstStyle/>
          <a:p>
            <a:r>
              <a:rPr lang="en-US" altLang="en-US" dirty="0"/>
              <a:t>Active listening, careful communication, and attention to body language all help to reduce the potential for conflict to develop.</a:t>
            </a:r>
          </a:p>
          <a:p>
            <a:endParaRPr lang="en-US" altLang="en-US" dirty="0"/>
          </a:p>
          <a:p>
            <a:r>
              <a:rPr lang="en-US" altLang="en-US" dirty="0"/>
              <a:t>Effective listening is harder than you might think.  It is important to avoid judging or filtering what is being said based on one’s biases or preconceptions.  </a:t>
            </a:r>
          </a:p>
          <a:p>
            <a:endParaRPr lang="en-US" altLang="en-US" dirty="0"/>
          </a:p>
          <a:p>
            <a:r>
              <a:rPr lang="en-US" altLang="en-US" dirty="0"/>
              <a:t>The experts recommend that we:</a:t>
            </a:r>
          </a:p>
          <a:p>
            <a:r>
              <a:rPr lang="en-US" altLang="en-US" dirty="0"/>
              <a:t> summarize and restate what is being said to ensure accuracy. “Let me clarify – there is a driveway at the north end of the intersection that you feel is necessary for delivery vehicles to get in and out of your business.”</a:t>
            </a:r>
          </a:p>
          <a:p>
            <a:r>
              <a:rPr lang="en-US" altLang="en-US" dirty="0"/>
              <a:t>acknowledge what is being said, but avoid agreeing or disagreeing. “ I understand your concern and I will look into it and get back to you.  Where can I reach you during the day?” </a:t>
            </a:r>
          </a:p>
          <a:p>
            <a:endParaRPr lang="en-US" altLang="en-US" dirty="0"/>
          </a:p>
          <a:p>
            <a:r>
              <a:rPr lang="en-US" altLang="en-US" dirty="0"/>
              <a:t>Body language conveys emotions and feelings, rather than facts or ideas.  Be aware of your facial expressions, gestures, and posture. Are you frowning? Arms folded? What are they doing? Can you put them at ease?</a:t>
            </a:r>
          </a:p>
          <a:p>
            <a:endParaRPr lang="en-US" altLang="en-US" dirty="0"/>
          </a:p>
          <a:p>
            <a:endParaRPr lang="en-US" altLang="en-US" dirty="0"/>
          </a:p>
          <a:p>
            <a:endParaRPr lang="en-US" altLang="en-US" dirty="0"/>
          </a:p>
        </p:txBody>
      </p:sp>
      <p:sp>
        <p:nvSpPr>
          <p:cNvPr id="2" name="Header Placeholder 1">
            <a:extLst>
              <a:ext uri="{FF2B5EF4-FFF2-40B4-BE49-F238E27FC236}">
                <a16:creationId xmlns:a16="http://schemas.microsoft.com/office/drawing/2014/main" id="{E4C6F004-902B-419B-9EEA-CF3D9ABC4E9B}"/>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National Institute for Congestion Reduction - Access Management Curriculum</a:t>
            </a:r>
            <a:endParaRPr lang="en-US" dirty="0"/>
          </a:p>
        </p:txBody>
      </p:sp>
      <p:sp>
        <p:nvSpPr>
          <p:cNvPr id="2342914" name="Rectangle 2"/>
          <p:cNvSpPr>
            <a:spLocks noGrp="1" noRot="1" noChangeAspect="1" noChangeArrowheads="1" noTextEdit="1"/>
          </p:cNvSpPr>
          <p:nvPr>
            <p:ph type="sldImg"/>
          </p:nvPr>
        </p:nvSpPr>
        <p:spPr>
          <a:ln/>
        </p:spPr>
      </p:sp>
      <p:sp>
        <p:nvSpPr>
          <p:cNvPr id="2342915" name="Rectangle 3"/>
          <p:cNvSpPr>
            <a:spLocks noGrp="1" noChangeArrowheads="1"/>
          </p:cNvSpPr>
          <p:nvPr>
            <p:ph type="body" idx="1"/>
          </p:nvPr>
        </p:nvSpPr>
        <p:spPr/>
        <p:txBody>
          <a:bodyPr/>
          <a:lstStyle/>
          <a:p>
            <a:pPr marL="181853" indent="-181853"/>
            <a:r>
              <a:rPr lang="en-US" b="1" dirty="0"/>
              <a:t>You are going to put me out of business!</a:t>
            </a:r>
          </a:p>
          <a:p>
            <a:pPr marL="181853" indent="-181853"/>
            <a:endParaRPr lang="en-US" b="1" dirty="0"/>
          </a:p>
          <a:p>
            <a:pPr marL="181853" indent="-181853"/>
            <a:r>
              <a:rPr lang="en-US" b="0" dirty="0"/>
              <a:t>Motorists avoid unsafe locations</a:t>
            </a:r>
            <a:r>
              <a:rPr lang="en-US" b="0" baseline="0" dirty="0"/>
              <a:t> (such as locations where they cannot safely turn left out of the business)</a:t>
            </a:r>
          </a:p>
          <a:p>
            <a:pPr marL="181853" indent="-181853"/>
            <a:r>
              <a:rPr lang="en-US" b="0" baseline="0" dirty="0"/>
              <a:t>Along busy multilane corridors, it is advantageous to have a way to get customers to a traffic signal for left turns – one of the main principles of a successful access management program is the support of street network and connectivity</a:t>
            </a:r>
          </a:p>
          <a:p>
            <a:pPr marL="181853" indent="-181853"/>
            <a:endParaRPr lang="en-US" b="0" baseline="0" dirty="0"/>
          </a:p>
          <a:p>
            <a:pPr marL="181853" indent="-181853"/>
            <a:r>
              <a:rPr lang="en-US" b="0" baseline="0" dirty="0"/>
              <a:t>People do cross the street for a better price and product (always have, and it should be the same after a median is put in.</a:t>
            </a:r>
            <a:endParaRPr lang="en-US" b="0" dirty="0"/>
          </a:p>
          <a:p>
            <a:pPr marL="181853" indent="-181853"/>
            <a:endParaRPr lang="en-US" b="1" dirty="0"/>
          </a:p>
          <a:p>
            <a:pPr marL="181853" indent="-181853"/>
            <a:r>
              <a:rPr lang="en-US" dirty="0"/>
              <a:t>This is by far the most common and passionate complaint. Most small business owners pour their life savings into their businesses. It is their source of income and security for the future. Therefore, they are very protective of their businesses and are afraid of anything that they view as a threat to the viability of their business. Although it is very difficult to persuade these folks that closing a median opening will not significantly impact their business, the following points could be used to try and calm their fears:</a:t>
            </a:r>
          </a:p>
          <a:p>
            <a:pPr marL="181853" indent="-181853">
              <a:buFontTx/>
              <a:buAutoNum type="arabicPeriod"/>
            </a:pPr>
            <a:r>
              <a:rPr lang="en-US" dirty="0"/>
              <a:t>&lt; Our surveys have shown that median opening modifications had little or no effect on the selections drivers make when doing business. Most drivers are willing to make U-turns to access a business that they have used in the past.</a:t>
            </a:r>
          </a:p>
          <a:p>
            <a:pPr marL="181853" indent="-181853">
              <a:buFontTx/>
              <a:buAutoNum type="arabicPeriod"/>
            </a:pPr>
            <a:r>
              <a:rPr lang="en-US" dirty="0"/>
              <a:t>&lt; The most heavily affected businesses are convenience-type stores (gas stations, fast food, etc..). However, the median changes do not impact the demand for these items. Some businesses may be positively impacted in these cases. While the store may become slightly less attractive to some motorists, it will likely be more attractive to others.</a:t>
            </a:r>
          </a:p>
          <a:p>
            <a:pPr marL="181853" indent="-181853">
              <a:buFontTx/>
              <a:buAutoNum type="arabicPeriod"/>
            </a:pPr>
            <a:r>
              <a:rPr lang="en-US" dirty="0"/>
              <a:t>&lt; Many motorists avoid businesses where the access is perceived as unsafe. This often occurs along roadways with poor access management and numerous conflicts. Motorists may be more attracted to a sight with fewer conflicts at its access points.</a:t>
            </a:r>
          </a:p>
          <a:p>
            <a:pPr marL="181853" indent="-181853">
              <a:buFontTx/>
              <a:buAutoNum type="arabicPeriod"/>
            </a:pPr>
            <a:r>
              <a:rPr lang="en-US" dirty="0"/>
              <a:t>&lt; Our before and after surveys of business owners found that most business owners were not negatively impacted, and in fact, most said that it was not nearly as bad as they had thought it would be.</a:t>
            </a:r>
          </a:p>
          <a:p>
            <a:pPr marL="181853" indent="-181853">
              <a:buFontTx/>
              <a:buAutoNum type="arabicPeriod"/>
            </a:pPr>
            <a:r>
              <a:rPr lang="en-US" dirty="0"/>
              <a:t>&lt; Most motorists surveyed stated that they liked the median changes and that the changes did not change their shopping habits.</a:t>
            </a:r>
          </a:p>
          <a:p>
            <a:pPr marL="181853" indent="-181853">
              <a:buFontTx/>
              <a:buAutoNum type="arabicPeriod"/>
            </a:pPr>
            <a:r>
              <a:rPr lang="en-US" dirty="0"/>
              <a:t>&lt; Service industry offices (Doctors, Lawyers, Accountants, etc..) and specialty stores are not generally impacted as their patrons tend to have an allegiance with the owner or service provider.</a:t>
            </a:r>
          </a:p>
        </p:txBody>
      </p:sp>
      <p:sp>
        <p:nvSpPr>
          <p:cNvPr id="2" name="Slide Number Placeholder 1">
            <a:extLst>
              <a:ext uri="{FF2B5EF4-FFF2-40B4-BE49-F238E27FC236}">
                <a16:creationId xmlns:a16="http://schemas.microsoft.com/office/drawing/2014/main" id="{782148CF-22C5-7E6A-352F-7073D0650E48}"/>
              </a:ext>
            </a:extLst>
          </p:cNvPr>
          <p:cNvSpPr>
            <a:spLocks noGrp="1"/>
          </p:cNvSpPr>
          <p:nvPr>
            <p:ph type="sldNum" sz="quarter" idx="5"/>
          </p:nvPr>
        </p:nvSpPr>
        <p:spPr/>
        <p:txBody>
          <a:bodyPr/>
          <a:lstStyle/>
          <a:p>
            <a:fld id="{B1FD86A4-AB2E-4A15-A056-20BFA14FD72D}" type="slidenum">
              <a:rPr lang="en-US" smtClean="0"/>
              <a:t>23</a:t>
            </a:fld>
            <a:endParaRPr lang="en-US"/>
          </a:p>
        </p:txBody>
      </p:sp>
    </p:spTree>
    <p:extLst>
      <p:ext uri="{BB962C8B-B14F-4D97-AF65-F5344CB8AC3E}">
        <p14:creationId xmlns:p14="http://schemas.microsoft.com/office/powerpoint/2010/main" val="813842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National Institute for Congestion Reduction - Access Management Curriculum</a:t>
            </a:r>
          </a:p>
        </p:txBody>
      </p:sp>
      <p:sp>
        <p:nvSpPr>
          <p:cNvPr id="2326530" name="Rectangle 2"/>
          <p:cNvSpPr>
            <a:spLocks noGrp="1" noRot="1" noChangeAspect="1" noChangeArrowheads="1" noTextEdit="1"/>
          </p:cNvSpPr>
          <p:nvPr>
            <p:ph type="sldImg"/>
          </p:nvPr>
        </p:nvSpPr>
        <p:spPr>
          <a:ln/>
        </p:spPr>
      </p:sp>
      <p:sp>
        <p:nvSpPr>
          <p:cNvPr id="2326531" name="Rectangle 3"/>
          <p:cNvSpPr>
            <a:spLocks noGrp="1" noChangeArrowheads="1"/>
          </p:cNvSpPr>
          <p:nvPr>
            <p:ph type="body" idx="1"/>
          </p:nvPr>
        </p:nvSpPr>
        <p:spPr/>
        <p:txBody>
          <a:bodyPr/>
          <a:lstStyle/>
          <a:p>
            <a:pPr marL="174697" indent="-174697"/>
            <a:r>
              <a:rPr lang="en-US" altLang="en-US" b="1" dirty="0"/>
              <a:t>No one can show me how you came to your final decision.</a:t>
            </a:r>
          </a:p>
          <a:p>
            <a:pPr marL="174697" indent="-174697"/>
            <a:r>
              <a:rPr lang="en-US" altLang="en-US" dirty="0"/>
              <a:t>This is a common complaint. Many times, a member of the public will want to see what analysis was</a:t>
            </a:r>
          </a:p>
          <a:p>
            <a:pPr marL="174697" indent="-174697"/>
            <a:r>
              <a:rPr lang="en-US" altLang="en-US" dirty="0"/>
              <a:t>done to justify recommending a median opening for closure of modification. This includes traffic</a:t>
            </a:r>
          </a:p>
          <a:p>
            <a:pPr marL="174697" indent="-174697" defTabSz="931717">
              <a:defRPr/>
            </a:pPr>
            <a:r>
              <a:rPr lang="en-US" altLang="en-US" dirty="0"/>
              <a:t>volumes, collision data, alternate routes, etc. </a:t>
            </a:r>
            <a:r>
              <a:rPr lang="en-US" dirty="0"/>
              <a:t>It</a:t>
            </a:r>
            <a:r>
              <a:rPr lang="en-US" baseline="0" dirty="0"/>
              <a:t> is very important to have a clear </a:t>
            </a:r>
            <a:r>
              <a:rPr lang="en-US" dirty="0"/>
              <a:t>understanding of the rationale for why the changes are proposed. </a:t>
            </a:r>
            <a:r>
              <a:rPr lang="en-US" u="sng" dirty="0"/>
              <a:t>Because it doesn’t meet our standards is an instant credibility killer.</a:t>
            </a:r>
            <a:r>
              <a:rPr lang="en-US" dirty="0"/>
              <a:t> Go to the area, drive the route, and understand the need for the change.</a:t>
            </a:r>
          </a:p>
          <a:p>
            <a:pPr marL="174697" indent="-174697"/>
            <a:endParaRPr lang="en-US" altLang="en-US" dirty="0"/>
          </a:p>
          <a:p>
            <a:pPr marL="174697" indent="-174697"/>
            <a:r>
              <a:rPr lang="en-US" altLang="en-US" dirty="0"/>
              <a:t>The following items have proven invaluable in such</a:t>
            </a:r>
          </a:p>
          <a:p>
            <a:pPr marL="174697" indent="-174697"/>
            <a:r>
              <a:rPr lang="en-US" altLang="en-US" dirty="0"/>
              <a:t>situations:</a:t>
            </a:r>
          </a:p>
          <a:p>
            <a:pPr marL="174697" indent="-174697">
              <a:buFontTx/>
              <a:buChar char="•"/>
            </a:pPr>
            <a:r>
              <a:rPr lang="en-US" altLang="en-US" dirty="0"/>
              <a:t>Ensure that someone has copies of all documentation prepared for the project. Additionally, a summary of the rationale behind how each median opening was analyzed should be readily available.</a:t>
            </a:r>
          </a:p>
          <a:p>
            <a:pPr marL="174697" indent="-174697">
              <a:buFontTx/>
              <a:buChar char="•"/>
            </a:pPr>
            <a:r>
              <a:rPr lang="en-US" altLang="en-US" dirty="0"/>
              <a:t>Be prepared to show existing traffic volumes and collision data. Also, be prepared to show how the traffic will be rerouted after construction.</a:t>
            </a:r>
          </a:p>
          <a:p>
            <a:pPr marL="174697" indent="-174697">
              <a:buFontTx/>
              <a:buChar char="•"/>
            </a:pPr>
            <a:r>
              <a:rPr lang="en-US" altLang="en-US" dirty="0"/>
              <a:t>Offer to send the person copies of the traffic volume and collision data if they would like.</a:t>
            </a:r>
          </a:p>
          <a:p>
            <a:endParaRPr lang="en-US" altLang="en-US" dirty="0"/>
          </a:p>
        </p:txBody>
      </p:sp>
      <p:sp>
        <p:nvSpPr>
          <p:cNvPr id="2" name="Slide Number Placeholder 1">
            <a:extLst>
              <a:ext uri="{FF2B5EF4-FFF2-40B4-BE49-F238E27FC236}">
                <a16:creationId xmlns:a16="http://schemas.microsoft.com/office/drawing/2014/main" id="{28C1FCF8-7BDC-FFA5-77D0-1852559E46EA}"/>
              </a:ext>
            </a:extLst>
          </p:cNvPr>
          <p:cNvSpPr>
            <a:spLocks noGrp="1"/>
          </p:cNvSpPr>
          <p:nvPr>
            <p:ph type="sldNum" sz="quarter" idx="5"/>
          </p:nvPr>
        </p:nvSpPr>
        <p:spPr/>
        <p:txBody>
          <a:bodyPr/>
          <a:lstStyle/>
          <a:p>
            <a:fld id="{B1FD86A4-AB2E-4A15-A056-20BFA14FD72D}" type="slidenum">
              <a:rPr lang="en-US" smtClean="0"/>
              <a:t>24</a:t>
            </a:fld>
            <a:endParaRPr lang="en-US"/>
          </a:p>
        </p:txBody>
      </p:sp>
    </p:spTree>
    <p:extLst>
      <p:ext uri="{BB962C8B-B14F-4D97-AF65-F5344CB8AC3E}">
        <p14:creationId xmlns:p14="http://schemas.microsoft.com/office/powerpoint/2010/main" val="461279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National Institute for Congestion Reduction - Access Management Curriculum</a:t>
            </a:r>
          </a:p>
        </p:txBody>
      </p:sp>
      <p:sp>
        <p:nvSpPr>
          <p:cNvPr id="2340866" name="Rectangle 2"/>
          <p:cNvSpPr>
            <a:spLocks noGrp="1" noRot="1" noChangeAspect="1" noChangeArrowheads="1" noTextEdit="1"/>
          </p:cNvSpPr>
          <p:nvPr>
            <p:ph type="sldImg"/>
          </p:nvPr>
        </p:nvSpPr>
        <p:spPr>
          <a:ln/>
        </p:spPr>
      </p:sp>
      <p:sp>
        <p:nvSpPr>
          <p:cNvPr id="2340867" name="Rectangle 3"/>
          <p:cNvSpPr>
            <a:spLocks noGrp="1" noChangeArrowheads="1"/>
          </p:cNvSpPr>
          <p:nvPr>
            <p:ph type="body" idx="1"/>
          </p:nvPr>
        </p:nvSpPr>
        <p:spPr/>
        <p:txBody>
          <a:bodyPr/>
          <a:lstStyle/>
          <a:p>
            <a:pPr marL="116465" indent="-116465"/>
            <a:r>
              <a:rPr lang="en-US" altLang="en-US" b="1" dirty="0"/>
              <a:t>I wasn't notified of the meetings.</a:t>
            </a:r>
          </a:p>
          <a:p>
            <a:pPr marL="116465" indent="-116465"/>
            <a:r>
              <a:rPr lang="en-US" altLang="en-US" sz="1300" dirty="0"/>
              <a:t>This is a common complaint, although not always a valid complaint. However, there are many things we can and need to do that will help provide notice to as many people as possible. Many people fear that the government is trying to "sneak something past them" by not notifying everyone.</a:t>
            </a:r>
          </a:p>
          <a:p>
            <a:pPr marL="116465" indent="-116465">
              <a:buFontTx/>
              <a:buChar char="•"/>
            </a:pPr>
            <a:r>
              <a:rPr lang="en-US" altLang="en-US" sz="1300" dirty="0"/>
              <a:t>The media can be useful. Most newspapers are receptive to running articles announcing the meetings. The articles for our meetings have ranged from one paragraph in the local section to front-page articles, depending on the level of controversy associated with the project.</a:t>
            </a:r>
          </a:p>
          <a:p>
            <a:pPr marL="116465" indent="-116465">
              <a:buFontTx/>
              <a:buChar char="•"/>
            </a:pPr>
            <a:r>
              <a:rPr lang="en-US" altLang="en-US" sz="1300" dirty="0"/>
              <a:t>Fliers for the meeting should be distributed in several ways. For very small projects, the fliers can be distributed to homes and businesses along the road and affected side streets. The fliers should clearly describe the time, date, location, and purpose of the meeting. This will ensure that all of the directly affected properties are notified.</a:t>
            </a:r>
          </a:p>
          <a:p>
            <a:pPr marL="116465" indent="-116465">
              <a:buFontTx/>
              <a:buChar char="•"/>
            </a:pPr>
            <a:r>
              <a:rPr lang="en-US" altLang="en-US" sz="1300" dirty="0"/>
              <a:t>For larger projects, fliers should be mailed out in addition to handed out. The mail-out should be to the entire affected area, while the hand-delivered fliers should be distributed along the frontage of the road. This will help ensure that both property owners and tenants are notified. Many times, especially with commercial property, the property owner is not located at the site.</a:t>
            </a:r>
          </a:p>
          <a:p>
            <a:pPr marL="116465" indent="-116465">
              <a:buFontTx/>
              <a:buChar char="•"/>
            </a:pPr>
            <a:r>
              <a:rPr lang="en-US" altLang="en-US" sz="1300" dirty="0"/>
              <a:t>Radio stations and television stations generally do not announce the meetings, but for highly controversial or very large projects they may be receptive to announcing or even covering the meeting.</a:t>
            </a:r>
          </a:p>
          <a:p>
            <a:pPr marL="116465" indent="-116465">
              <a:buFontTx/>
              <a:buChar char="•"/>
            </a:pPr>
            <a:r>
              <a:rPr lang="en-US" altLang="en-US" sz="1300" dirty="0"/>
              <a:t>By a combination of field visits, review of aerials, and discussions with local agencies, try and determine any neighborhoods, major employers, or others who may be interested and/or impacted by the project. Sometimes these groups are not immediately identified. Then ensure that these groups are notified.</a:t>
            </a:r>
          </a:p>
          <a:p>
            <a:pPr marL="116465" indent="-116465">
              <a:buFontTx/>
              <a:buChar char="•"/>
            </a:pPr>
            <a:r>
              <a:rPr lang="en-US" altLang="en-US" sz="1300" dirty="0"/>
              <a:t>Keep a list of the people who were mailed fliers. Check the name of anyone who states that they were not notified against the list and add their name if it is not on the list. Apologize to the person if they were overlooked and ensure them that they are now on the list.</a:t>
            </a:r>
          </a:p>
          <a:p>
            <a:pPr marL="116465" indent="-116465">
              <a:buFontTx/>
              <a:buChar char="•"/>
            </a:pPr>
            <a:endParaRPr lang="en-US" altLang="en-US" sz="1300" dirty="0"/>
          </a:p>
        </p:txBody>
      </p:sp>
      <p:sp>
        <p:nvSpPr>
          <p:cNvPr id="2" name="Slide Number Placeholder 1">
            <a:extLst>
              <a:ext uri="{FF2B5EF4-FFF2-40B4-BE49-F238E27FC236}">
                <a16:creationId xmlns:a16="http://schemas.microsoft.com/office/drawing/2014/main" id="{6D53F041-4402-F9F2-2C7B-BCA5BCCDA124}"/>
              </a:ext>
            </a:extLst>
          </p:cNvPr>
          <p:cNvSpPr>
            <a:spLocks noGrp="1"/>
          </p:cNvSpPr>
          <p:nvPr>
            <p:ph type="sldNum" sz="quarter" idx="5"/>
          </p:nvPr>
        </p:nvSpPr>
        <p:spPr/>
        <p:txBody>
          <a:bodyPr/>
          <a:lstStyle/>
          <a:p>
            <a:fld id="{B1FD86A4-AB2E-4A15-A056-20BFA14FD72D}" type="slidenum">
              <a:rPr lang="en-US" smtClean="0"/>
              <a:t>25</a:t>
            </a:fld>
            <a:endParaRPr lang="en-US"/>
          </a:p>
        </p:txBody>
      </p:sp>
    </p:spTree>
    <p:extLst>
      <p:ext uri="{BB962C8B-B14F-4D97-AF65-F5344CB8AC3E}">
        <p14:creationId xmlns:p14="http://schemas.microsoft.com/office/powerpoint/2010/main" val="3854439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National Institute for Congestion Reduction - Access Management Curriculum</a:t>
            </a:r>
            <a:endParaRPr lang="en-US" dirty="0"/>
          </a:p>
        </p:txBody>
      </p:sp>
      <p:sp>
        <p:nvSpPr>
          <p:cNvPr id="2338818" name="Rectangle 2"/>
          <p:cNvSpPr>
            <a:spLocks noGrp="1" noRot="1" noChangeAspect="1" noChangeArrowheads="1" noTextEdit="1"/>
          </p:cNvSpPr>
          <p:nvPr>
            <p:ph type="sldImg"/>
          </p:nvPr>
        </p:nvSpPr>
        <p:spPr>
          <a:ln/>
        </p:spPr>
      </p:sp>
      <p:sp>
        <p:nvSpPr>
          <p:cNvPr id="2338819" name="Rectangle 3"/>
          <p:cNvSpPr>
            <a:spLocks noGrp="1" noChangeArrowheads="1"/>
          </p:cNvSpPr>
          <p:nvPr>
            <p:ph type="body" idx="1"/>
          </p:nvPr>
        </p:nvSpPr>
        <p:spPr/>
        <p:txBody>
          <a:bodyPr/>
          <a:lstStyle/>
          <a:p>
            <a:pPr marL="109111" indent="-109111"/>
            <a:r>
              <a:rPr lang="en-US" b="1" dirty="0"/>
              <a:t>You really don't care what I have to say!</a:t>
            </a:r>
          </a:p>
          <a:p>
            <a:pPr marL="109111" indent="-109111"/>
            <a:r>
              <a:rPr lang="en-US" dirty="0"/>
              <a:t>This is a very common complaint and can be credited to a combination of people's general distrust for the government, and perhaps past experience with FDOT and other agencies before the current emphasis on public involvement was established. Although many of these people will not believe anything you say, some things can be used to help convince these people that we indeed do care what they have to say.</a:t>
            </a:r>
          </a:p>
          <a:p>
            <a:pPr marL="109111" indent="-109111">
              <a:buFontTx/>
              <a:buChar char="•"/>
            </a:pPr>
            <a:r>
              <a:rPr lang="en-US" dirty="0"/>
              <a:t>The most important thing you can do is to let the person know that the project or strategy is not final. Encourage them to make comments, both verbally and preferably in writing, for consideration by the Department staff.</a:t>
            </a:r>
          </a:p>
          <a:p>
            <a:pPr marL="109111" indent="-109111">
              <a:buFontTx/>
              <a:buChar char="•"/>
            </a:pPr>
            <a:r>
              <a:rPr lang="en-US" dirty="0"/>
              <a:t>Listen well. Do not interrupt people. If someone becomes long-winded, try and convince them to restate the problem and then let you respond. We want to avoid the impression that we already have our minds made up -- which is what many of them think.</a:t>
            </a:r>
          </a:p>
          <a:p>
            <a:pPr marL="109111" indent="-109111">
              <a:buFontTx/>
              <a:buChar char="•"/>
            </a:pPr>
            <a:r>
              <a:rPr lang="en-US" dirty="0"/>
              <a:t>After the meeting, carefully review the input from the public and make changes as necessary. Make sure that each comment is thoroughly discussed and resolved.</a:t>
            </a:r>
          </a:p>
          <a:p>
            <a:pPr marL="109111" indent="-109111">
              <a:buFontTx/>
              <a:buChar char="•"/>
            </a:pPr>
            <a:r>
              <a:rPr lang="en-US" dirty="0"/>
              <a:t>Send a personalized letter to each person who submitted a written comment. The letter should thank them for their input and also explain the resolution of their comments. Although this is time-consuming, it is received much better than a form letter.</a:t>
            </a:r>
          </a:p>
          <a:p>
            <a:pPr marL="109111" indent="-109111">
              <a:buFontTx/>
              <a:buChar char="•"/>
            </a:pPr>
            <a:r>
              <a:rPr lang="en-US" dirty="0"/>
              <a:t>Do not argue with people. Explain the Department's position and guidelines, but don't allow yourself to get pulled into an argument. If the person is aggressive or offensive, thank him for his comments and tell them you must go help other people.</a:t>
            </a:r>
          </a:p>
          <a:p>
            <a:pPr marL="109111" indent="-109111">
              <a:buFontTx/>
              <a:buChar char="•"/>
            </a:pPr>
            <a:r>
              <a:rPr lang="en-US" dirty="0"/>
              <a:t>Under no circumstances give the Median Opening Spacing distances included in 14-97 as the reason a median opening was placed where it was. These spacings should be portrayed as guidelines that are modified as necessary for specific site conditions. Strict adherence to the formal spacing will tend to reinforce some people's belief that the FDOT is either inflexible or already has their mind made up and is at the meeting merely as a formality.</a:t>
            </a:r>
          </a:p>
          <a:p>
            <a:pPr marL="109111" indent="-109111">
              <a:buFontTx/>
              <a:buChar char="•"/>
            </a:pPr>
            <a:endParaRPr lang="en-US" dirty="0"/>
          </a:p>
          <a:p>
            <a:pPr marL="109111" indent="-109111">
              <a:buFontTx/>
              <a:buChar char="•"/>
            </a:pPr>
            <a:endParaRPr lang="en-US" dirty="0"/>
          </a:p>
          <a:p>
            <a:pPr marL="109111" indent="-109111"/>
            <a:endParaRPr lang="en-US" dirty="0"/>
          </a:p>
        </p:txBody>
      </p:sp>
      <p:sp>
        <p:nvSpPr>
          <p:cNvPr id="2" name="Slide Number Placeholder 1">
            <a:extLst>
              <a:ext uri="{FF2B5EF4-FFF2-40B4-BE49-F238E27FC236}">
                <a16:creationId xmlns:a16="http://schemas.microsoft.com/office/drawing/2014/main" id="{3CBE3E20-A1C6-60B5-81C7-EC5302E69DCB}"/>
              </a:ext>
            </a:extLst>
          </p:cNvPr>
          <p:cNvSpPr>
            <a:spLocks noGrp="1"/>
          </p:cNvSpPr>
          <p:nvPr>
            <p:ph type="sldNum" sz="quarter" idx="5"/>
          </p:nvPr>
        </p:nvSpPr>
        <p:spPr/>
        <p:txBody>
          <a:bodyPr/>
          <a:lstStyle/>
          <a:p>
            <a:fld id="{B1FD86A4-AB2E-4A15-A056-20BFA14FD72D}" type="slidenum">
              <a:rPr lang="en-US" smtClean="0"/>
              <a:t>26</a:t>
            </a:fld>
            <a:endParaRPr lang="en-US"/>
          </a:p>
        </p:txBody>
      </p:sp>
    </p:spTree>
    <p:extLst>
      <p:ext uri="{BB962C8B-B14F-4D97-AF65-F5344CB8AC3E}">
        <p14:creationId xmlns:p14="http://schemas.microsoft.com/office/powerpoint/2010/main" val="684821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National Institute for Congestion Reduction - Access Management Curriculum</a:t>
            </a:r>
          </a:p>
        </p:txBody>
      </p:sp>
      <p:sp>
        <p:nvSpPr>
          <p:cNvPr id="2334722" name="Rectangle 2"/>
          <p:cNvSpPr>
            <a:spLocks noGrp="1" noRot="1" noChangeAspect="1" noChangeArrowheads="1" noTextEdit="1"/>
          </p:cNvSpPr>
          <p:nvPr>
            <p:ph type="sldImg"/>
          </p:nvPr>
        </p:nvSpPr>
        <p:spPr>
          <a:ln/>
        </p:spPr>
      </p:sp>
      <p:sp>
        <p:nvSpPr>
          <p:cNvPr id="2334723" name="Rectangle 3"/>
          <p:cNvSpPr>
            <a:spLocks noGrp="1" noChangeArrowheads="1"/>
          </p:cNvSpPr>
          <p:nvPr>
            <p:ph type="body" idx="1"/>
          </p:nvPr>
        </p:nvSpPr>
        <p:spPr/>
        <p:txBody>
          <a:bodyPr/>
          <a:lstStyle/>
          <a:p>
            <a:r>
              <a:rPr lang="en-US" altLang="en-US" b="1" dirty="0"/>
              <a:t>What about Trucks?</a:t>
            </a:r>
          </a:p>
          <a:p>
            <a:r>
              <a:rPr lang="en-US" altLang="en-US" dirty="0"/>
              <a:t>One of the legitimate concerns of local businesses is the ability of delivery vehicles to access their property. Many buildings are designed specifically to accommodate trucks entering from a specific access point. Others may require unusually large or wide vehicle access, sometimes only once a month or so. Rerouting trucks due to the modification of a median opening requires special analysis to ensure that you do not unreasonably restrict trucks from accessing a business.</a:t>
            </a:r>
          </a:p>
          <a:p>
            <a:pPr>
              <a:buFontTx/>
              <a:buChar char="•"/>
            </a:pPr>
            <a:r>
              <a:rPr lang="en-US" altLang="en-US" dirty="0"/>
              <a:t> One of the most important things to do in this regard is to talk to the business owners along the road. This includes both businesses along the frontage of the road as well as those on the side streets. You must think about how trucks would access the site for any proposed median plan.</a:t>
            </a:r>
          </a:p>
          <a:p>
            <a:pPr>
              <a:buFontTx/>
              <a:buChar char="•"/>
            </a:pPr>
            <a:r>
              <a:rPr lang="en-US" altLang="en-US" dirty="0"/>
              <a:t> Then you must drive that route and look for any problems that a truck might have in maneuvering that route.</a:t>
            </a:r>
          </a:p>
          <a:p>
            <a:pPr>
              <a:buFontTx/>
              <a:buChar char="•"/>
            </a:pPr>
            <a:r>
              <a:rPr lang="en-US" altLang="en-US" dirty="0"/>
              <a:t> Determine any internal circulation problems that may occur. Some may be easily addressed while others may require structural or other expensive modifications to the site.</a:t>
            </a:r>
          </a:p>
          <a:p>
            <a:pPr>
              <a:buFontTx/>
              <a:buChar char="•"/>
            </a:pPr>
            <a:r>
              <a:rPr lang="en-US" altLang="en-US" dirty="0"/>
              <a:t>The objective is to try and accommodate the land owners existing business operations as much as possible.</a:t>
            </a:r>
          </a:p>
          <a:p>
            <a:pPr>
              <a:buFontTx/>
              <a:buChar char="•"/>
            </a:pPr>
            <a:r>
              <a:rPr lang="en-US" altLang="en-US" dirty="0"/>
              <a:t> Be prepared to discuss how trucks will access all affected sites.</a:t>
            </a:r>
          </a:p>
          <a:p>
            <a:pPr>
              <a:buFontTx/>
              <a:buChar char="•"/>
            </a:pPr>
            <a:r>
              <a:rPr lang="en-US" altLang="en-US" dirty="0"/>
              <a:t>In discussions with affected property owners, talk them through how the median will affect traffic operations in their area.  </a:t>
            </a:r>
          </a:p>
          <a:p>
            <a:pPr>
              <a:buFontTx/>
              <a:buChar char="•"/>
            </a:pPr>
            <a:endParaRPr lang="en-US" altLang="en-US" dirty="0"/>
          </a:p>
          <a:p>
            <a:pPr>
              <a:buFontTx/>
              <a:buNone/>
            </a:pPr>
            <a:r>
              <a:rPr lang="en-US" altLang="en-US" dirty="0"/>
              <a:t>Demonstrate how they will get in and out of their property or neighborhood and how the project will improve safety.  </a:t>
            </a:r>
          </a:p>
          <a:p>
            <a:pPr>
              <a:buFontTx/>
              <a:buChar char="•"/>
            </a:pPr>
            <a:r>
              <a:rPr lang="en-US" altLang="en-US" dirty="0"/>
              <a:t>If additional questions arise that require further analysis, do the analysis and follow up with them on the results.  If changes are warranted then indicate the changes.  If no changes are warranted, clearly explain why.</a:t>
            </a:r>
          </a:p>
          <a:p>
            <a:pPr>
              <a:buFontTx/>
              <a:buChar char="•"/>
            </a:pPr>
            <a:r>
              <a:rPr lang="en-US" altLang="en-US" dirty="0"/>
              <a:t>FDOT District 4 –A few businesses are concerned about trucks getting in and out.  FDOT took traffic counts of truck traffic.  Also, neighborhood concerns about cut-through traffic south of Powerline Rd. due to a median improvement project.  Petition to FDOT.  FDOT said they would look into it, but people didn’t believe them and called their Representative.  FDOT met with her to go over how they were addressing the concerns and this went a long way toward diffusing the issue and assuring the Rep that they were considering the concerns.</a:t>
            </a:r>
          </a:p>
          <a:p>
            <a:pPr>
              <a:buFontTx/>
              <a:buChar char="•"/>
            </a:pPr>
            <a:r>
              <a:rPr lang="en-US" altLang="en-US" dirty="0"/>
              <a:t> The District looked at residences that signed the petition in relation to the median opening changes.  Over half would be accommodated by the proposed changes.  One variance was given for a directional median opening to avoid putting U-turns at a hazardous signalized intersection. FDOT sent a letter to all petitioners and others summarizing the results of their assessment and the variance that was approved and copied to the Representative. Opposition was diffused.</a:t>
            </a:r>
          </a:p>
          <a:p>
            <a:pPr>
              <a:buFontTx/>
              <a:buChar char="•"/>
            </a:pPr>
            <a:endParaRPr lang="en-US" altLang="en-US" dirty="0"/>
          </a:p>
          <a:p>
            <a:pPr>
              <a:buFontTx/>
              <a:buChar char="•"/>
            </a:pPr>
            <a:endParaRPr lang="en-US" altLang="en-US" dirty="0"/>
          </a:p>
        </p:txBody>
      </p:sp>
      <p:sp>
        <p:nvSpPr>
          <p:cNvPr id="2" name="Slide Number Placeholder 1">
            <a:extLst>
              <a:ext uri="{FF2B5EF4-FFF2-40B4-BE49-F238E27FC236}">
                <a16:creationId xmlns:a16="http://schemas.microsoft.com/office/drawing/2014/main" id="{385BD539-DA82-52A8-81BA-57368B27E99B}"/>
              </a:ext>
            </a:extLst>
          </p:cNvPr>
          <p:cNvSpPr>
            <a:spLocks noGrp="1"/>
          </p:cNvSpPr>
          <p:nvPr>
            <p:ph type="sldNum" sz="quarter" idx="5"/>
          </p:nvPr>
        </p:nvSpPr>
        <p:spPr/>
        <p:txBody>
          <a:bodyPr/>
          <a:lstStyle/>
          <a:p>
            <a:fld id="{B1FD86A4-AB2E-4A15-A056-20BFA14FD72D}" type="slidenum">
              <a:rPr lang="en-US" smtClean="0"/>
              <a:t>27</a:t>
            </a:fld>
            <a:endParaRPr lang="en-US"/>
          </a:p>
        </p:txBody>
      </p:sp>
    </p:spTree>
    <p:extLst>
      <p:ext uri="{BB962C8B-B14F-4D97-AF65-F5344CB8AC3E}">
        <p14:creationId xmlns:p14="http://schemas.microsoft.com/office/powerpoint/2010/main" val="726329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hdr" sz="quarter"/>
          </p:nvPr>
        </p:nvSpPr>
        <p:spPr>
          <a:ln/>
        </p:spPr>
        <p:txBody>
          <a:bodyPr/>
          <a:lstStyle/>
          <a:p>
            <a:r>
              <a:rPr lang="en-US" altLang="en-US">
                <a:solidFill>
                  <a:srgbClr val="000000"/>
                </a:solidFill>
              </a:rPr>
              <a:t>National Institute for Congestion Reduction - Access Management Curriculum</a:t>
            </a:r>
          </a:p>
        </p:txBody>
      </p:sp>
      <p:sp>
        <p:nvSpPr>
          <p:cNvPr id="2328578" name="Rectangle 2"/>
          <p:cNvSpPr>
            <a:spLocks noGrp="1" noRot="1" noChangeAspect="1" noChangeArrowheads="1" noTextEdit="1"/>
          </p:cNvSpPr>
          <p:nvPr>
            <p:ph type="sldImg"/>
          </p:nvPr>
        </p:nvSpPr>
        <p:spPr>
          <a:ln/>
        </p:spPr>
      </p:sp>
      <p:sp>
        <p:nvSpPr>
          <p:cNvPr id="2328579" name="Rectangle 3"/>
          <p:cNvSpPr>
            <a:spLocks noGrp="1" noChangeArrowheads="1"/>
          </p:cNvSpPr>
          <p:nvPr>
            <p:ph type="body" idx="1"/>
          </p:nvPr>
        </p:nvSpPr>
        <p:spPr/>
        <p:txBody>
          <a:bodyPr/>
          <a:lstStyle/>
          <a:p>
            <a:pPr marL="116465" indent="-116465"/>
            <a:r>
              <a:rPr lang="en-US" altLang="en-US" b="1" dirty="0"/>
              <a:t>The U-turns will cause a safety problem.</a:t>
            </a:r>
          </a:p>
          <a:p>
            <a:pPr marL="116465" indent="-116465"/>
            <a:r>
              <a:rPr lang="en-US" altLang="en-US" dirty="0"/>
              <a:t>Many people, especially the elderly, believe that increasing the number of U-turns will increase collision frequency. In general, this is not true, however, the following items may help to address this complaint:</a:t>
            </a:r>
          </a:p>
          <a:p>
            <a:pPr marL="116465" indent="-116465"/>
            <a:r>
              <a:rPr lang="en-US" altLang="en-US" dirty="0"/>
              <a:t>Studies have shown that reducing the number of conflicts along a roadway results in a decrease in angle and left-turn collisions. In general, the increase in U-turns will not increase the number of accidents at the location the U-turns will be rerouted through, and will significantly reduce the collision frequency at the openings being closed.</a:t>
            </a:r>
          </a:p>
          <a:p>
            <a:pPr marL="116465" indent="-116465"/>
            <a:r>
              <a:rPr lang="en-US" altLang="en-US" dirty="0"/>
              <a:t>Ensure there are no problems associated with U-turns(e.g., conflicts between U-turns and right turns from side streets, provisions for commercial and oversized vehicles, etc.</a:t>
            </a:r>
          </a:p>
          <a:p>
            <a:pPr marL="116465" indent="-116465"/>
            <a:r>
              <a:rPr lang="en-US" altLang="en-US" dirty="0"/>
              <a:t>Review the existing collision data with the person. Often the median opening strategy is designed, at least in part, to eliminate high collision locations.</a:t>
            </a:r>
          </a:p>
          <a:p>
            <a:pPr marL="116465" indent="-116465"/>
            <a:endParaRPr lang="en-US" altLang="en-US" dirty="0"/>
          </a:p>
          <a:p>
            <a:pPr marL="116465" indent="-116465"/>
            <a:r>
              <a:rPr lang="en-US" altLang="en-US" sz="1200" dirty="0">
                <a:solidFill>
                  <a:srgbClr val="000000"/>
                </a:solidFill>
              </a:rPr>
              <a:t>Talk to local law enforcement agencies about any known safety problems. These folks work the accidents and oftentimes are the most knowledgeable persons regarding safety conditions. They may also be able to help you determine if you have all the accident data or if you are missing some.</a:t>
            </a:r>
          </a:p>
          <a:p>
            <a:pPr marL="116465" indent="-116465"/>
            <a:endParaRPr lang="en-US" altLang="en-US" dirty="0"/>
          </a:p>
          <a:p>
            <a:pPr marL="116465" indent="-116465"/>
            <a:endParaRPr lang="en-US" altLang="en-US" dirty="0"/>
          </a:p>
        </p:txBody>
      </p:sp>
      <p:sp>
        <p:nvSpPr>
          <p:cNvPr id="2" name="Slide Number Placeholder 1">
            <a:extLst>
              <a:ext uri="{FF2B5EF4-FFF2-40B4-BE49-F238E27FC236}">
                <a16:creationId xmlns:a16="http://schemas.microsoft.com/office/drawing/2014/main" id="{77F7F66C-23AE-C3C4-940E-65C20742590F}"/>
              </a:ext>
            </a:extLst>
          </p:cNvPr>
          <p:cNvSpPr>
            <a:spLocks noGrp="1"/>
          </p:cNvSpPr>
          <p:nvPr>
            <p:ph type="sldNum" sz="quarter" idx="5"/>
          </p:nvPr>
        </p:nvSpPr>
        <p:spPr/>
        <p:txBody>
          <a:bodyPr/>
          <a:lstStyle/>
          <a:p>
            <a:fld id="{B1FD86A4-AB2E-4A15-A056-20BFA14FD72D}" type="slidenum">
              <a:rPr lang="en-US" smtClean="0"/>
              <a:t>28</a:t>
            </a:fld>
            <a:endParaRPr lang="en-US"/>
          </a:p>
        </p:txBody>
      </p:sp>
    </p:spTree>
    <p:extLst>
      <p:ext uri="{BB962C8B-B14F-4D97-AF65-F5344CB8AC3E}">
        <p14:creationId xmlns:p14="http://schemas.microsoft.com/office/powerpoint/2010/main" val="1613685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National Institute for Congestion Reduction - Access Management Curriculum</a:t>
            </a:r>
          </a:p>
        </p:txBody>
      </p:sp>
      <p:sp>
        <p:nvSpPr>
          <p:cNvPr id="2344962" name="Rectangle 2"/>
          <p:cNvSpPr>
            <a:spLocks noGrp="1" noRot="1" noChangeAspect="1" noChangeArrowheads="1" noTextEdit="1"/>
          </p:cNvSpPr>
          <p:nvPr>
            <p:ph type="sldImg"/>
          </p:nvPr>
        </p:nvSpPr>
        <p:spPr>
          <a:ln/>
        </p:spPr>
      </p:sp>
      <p:sp>
        <p:nvSpPr>
          <p:cNvPr id="2344963" name="Rectangle 3"/>
          <p:cNvSpPr>
            <a:spLocks noGrp="1" noChangeArrowheads="1"/>
          </p:cNvSpPr>
          <p:nvPr>
            <p:ph type="body" idx="1"/>
          </p:nvPr>
        </p:nvSpPr>
        <p:spPr/>
        <p:txBody>
          <a:bodyPr/>
          <a:lstStyle/>
          <a:p>
            <a:r>
              <a:rPr lang="en-US" altLang="en-US" dirty="0"/>
              <a:t>Several studies were conducted in the past</a:t>
            </a:r>
            <a:r>
              <a:rPr lang="en-US" altLang="en-US" baseline="0" dirty="0"/>
              <a:t> few decades </a:t>
            </a:r>
            <a:r>
              <a:rPr lang="en-US" altLang="en-US" dirty="0"/>
              <a:t>to help fill the need for more information on the potential economic effects of access management. These studies have focused largely on the potential impacts of left-turn restrictions (median projects) on business activity, although some have also addressed changes to driveway access. Due to the proprietary nature of sales information and the variety of factors that affect business activity, analysis of this issue has been difficult. Most studies have focused on business owner perceptions of impacts, before and after case examples, or generalized comparisons of business activity across corridors. </a:t>
            </a:r>
          </a:p>
        </p:txBody>
      </p:sp>
      <p:sp>
        <p:nvSpPr>
          <p:cNvPr id="2" name="Slide Number Placeholder 1">
            <a:extLst>
              <a:ext uri="{FF2B5EF4-FFF2-40B4-BE49-F238E27FC236}">
                <a16:creationId xmlns:a16="http://schemas.microsoft.com/office/drawing/2014/main" id="{2417774A-E833-8E8F-4610-AD19BEFECBCD}"/>
              </a:ext>
            </a:extLst>
          </p:cNvPr>
          <p:cNvSpPr>
            <a:spLocks noGrp="1"/>
          </p:cNvSpPr>
          <p:nvPr>
            <p:ph type="sldNum" sz="quarter" idx="5"/>
          </p:nvPr>
        </p:nvSpPr>
        <p:spPr/>
        <p:txBody>
          <a:bodyPr/>
          <a:lstStyle/>
          <a:p>
            <a:fld id="{B1FD86A4-AB2E-4A15-A056-20BFA14FD72D}" type="slidenum">
              <a:rPr lang="en-US" smtClean="0"/>
              <a:t>29</a:t>
            </a:fld>
            <a:endParaRPr lang="en-US"/>
          </a:p>
        </p:txBody>
      </p:sp>
    </p:spTree>
    <p:extLst>
      <p:ext uri="{BB962C8B-B14F-4D97-AF65-F5344CB8AC3E}">
        <p14:creationId xmlns:p14="http://schemas.microsoft.com/office/powerpoint/2010/main" val="141254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Rot="1" noChangeAspect="1" noChangeArrowheads="1" noTextEdit="1"/>
          </p:cNvSpPr>
          <p:nvPr>
            <p:ph type="sldImg"/>
          </p:nvPr>
        </p:nvSpPr>
        <p:spPr>
          <a:ln/>
        </p:spPr>
      </p:sp>
      <p:sp>
        <p:nvSpPr>
          <p:cNvPr id="91139" name="Rectangle 5"/>
          <p:cNvSpPr>
            <a:spLocks noGrp="1" noChangeArrowheads="1"/>
          </p:cNvSpPr>
          <p:nvPr>
            <p:ph type="body" idx="1"/>
          </p:nvPr>
        </p:nvSpPr>
        <p:spPr>
          <a:noFill/>
          <a:ln/>
        </p:spPr>
        <p:txBody>
          <a:bodyPr/>
          <a:lstStyle/>
          <a:p>
            <a:r>
              <a:rPr lang="en-US" dirty="0">
                <a:latin typeface="Arial" pitchFamily="34" charset="0"/>
              </a:rPr>
              <a:t>Government actions that affect property access tend to be controversial. </a:t>
            </a:r>
          </a:p>
          <a:p>
            <a:r>
              <a:rPr lang="en-US" dirty="0">
                <a:latin typeface="Arial" pitchFamily="34" charset="0"/>
              </a:rPr>
              <a:t>Typical concerns include: </a:t>
            </a:r>
          </a:p>
          <a:p>
            <a:r>
              <a:rPr lang="en-US" dirty="0">
                <a:latin typeface="Arial" pitchFamily="34" charset="0"/>
              </a:rPr>
              <a:t>economic impacts on businesses</a:t>
            </a:r>
          </a:p>
          <a:p>
            <a:r>
              <a:rPr lang="en-US" dirty="0">
                <a:latin typeface="Arial" pitchFamily="34" charset="0"/>
              </a:rPr>
              <a:t>access for delivery vehicles</a:t>
            </a:r>
          </a:p>
          <a:p>
            <a:r>
              <a:rPr lang="en-US" dirty="0">
                <a:latin typeface="Arial" pitchFamily="34" charset="0"/>
              </a:rPr>
              <a:t>safety of U-turns </a:t>
            </a:r>
          </a:p>
          <a:p>
            <a:r>
              <a:rPr lang="en-US" dirty="0">
                <a:latin typeface="Arial" pitchFamily="34" charset="0"/>
              </a:rPr>
              <a:t>circuity of access </a:t>
            </a:r>
          </a:p>
          <a:p>
            <a:r>
              <a:rPr lang="en-US" dirty="0">
                <a:latin typeface="Arial" pitchFamily="34" charset="0"/>
              </a:rPr>
              <a:t>neighborhood accessibility</a:t>
            </a:r>
          </a:p>
          <a:p>
            <a:r>
              <a:rPr lang="en-US" dirty="0">
                <a:latin typeface="Arial" pitchFamily="34" charset="0"/>
              </a:rPr>
              <a:t>through traffic and speeding</a:t>
            </a:r>
          </a:p>
          <a:p>
            <a:endParaRPr lang="en-US" dirty="0">
              <a:latin typeface="Arial" pitchFamily="34" charset="0"/>
            </a:endParaRPr>
          </a:p>
          <a:p>
            <a:r>
              <a:rPr lang="en-US" dirty="0">
                <a:latin typeface="Arial" pitchFamily="34" charset="0"/>
              </a:rPr>
              <a:t>People will get involved in these decisions, whether or not they are offered a formal opportunity.  The challenge is to involve the public in a way that is productive and meaningful for them and your agency.  </a:t>
            </a:r>
          </a:p>
          <a:p>
            <a:endParaRPr lang="en-US" dirty="0">
              <a:latin typeface="Arial" pitchFamily="34" charset="0"/>
            </a:endParaRPr>
          </a:p>
        </p:txBody>
      </p:sp>
      <p:sp>
        <p:nvSpPr>
          <p:cNvPr id="2" name="Header Placeholder 1">
            <a:extLst>
              <a:ext uri="{FF2B5EF4-FFF2-40B4-BE49-F238E27FC236}">
                <a16:creationId xmlns:a16="http://schemas.microsoft.com/office/drawing/2014/main" id="{5CA05AED-4C10-B156-5293-CDFCBDEDAFF0}"/>
              </a:ext>
            </a:extLst>
          </p:cNvPr>
          <p:cNvSpPr>
            <a:spLocks noGrp="1"/>
          </p:cNvSpPr>
          <p:nvPr>
            <p:ph type="hdr" sz="quarter"/>
          </p:nvPr>
        </p:nvSpPr>
        <p:spPr/>
        <p:txBody>
          <a:bodyPr/>
          <a:lstStyle/>
          <a:p>
            <a:r>
              <a:rPr lang="en-US"/>
              <a:t>National Institute for Congestion Reduction - Access Management Curriculum</a:t>
            </a:r>
          </a:p>
        </p:txBody>
      </p:sp>
      <p:sp>
        <p:nvSpPr>
          <p:cNvPr id="3" name="Slide Number Placeholder 2">
            <a:extLst>
              <a:ext uri="{FF2B5EF4-FFF2-40B4-BE49-F238E27FC236}">
                <a16:creationId xmlns:a16="http://schemas.microsoft.com/office/drawing/2014/main" id="{B3E32AED-9F35-6E26-4EF4-0BD89FDBC3B3}"/>
              </a:ext>
            </a:extLst>
          </p:cNvPr>
          <p:cNvSpPr>
            <a:spLocks noGrp="1"/>
          </p:cNvSpPr>
          <p:nvPr>
            <p:ph type="sldNum" sz="quarter" idx="5"/>
          </p:nvPr>
        </p:nvSpPr>
        <p:spPr/>
        <p:txBody>
          <a:bodyPr/>
          <a:lstStyle/>
          <a:p>
            <a:fld id="{B1FD86A4-AB2E-4A15-A056-20BFA14FD72D}" type="slidenum">
              <a:rPr lang="en-US" smtClean="0"/>
              <a:t>3</a:t>
            </a:fld>
            <a:endParaRPr lang="en-US"/>
          </a:p>
        </p:txBody>
      </p:sp>
    </p:spTree>
    <p:extLst>
      <p:ext uri="{BB962C8B-B14F-4D97-AF65-F5344CB8AC3E}">
        <p14:creationId xmlns:p14="http://schemas.microsoft.com/office/powerpoint/2010/main" val="2831086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National Institute for Congestion Reduction - Access Management Curriculum</a:t>
            </a:r>
          </a:p>
        </p:txBody>
      </p:sp>
      <p:sp>
        <p:nvSpPr>
          <p:cNvPr id="2353154" name="Rectangle 2"/>
          <p:cNvSpPr>
            <a:spLocks noGrp="1" noRot="1" noChangeAspect="1" noChangeArrowheads="1" noTextEdit="1"/>
          </p:cNvSpPr>
          <p:nvPr>
            <p:ph type="sldImg"/>
          </p:nvPr>
        </p:nvSpPr>
        <p:spPr>
          <a:ln/>
        </p:spPr>
      </p:sp>
      <p:sp>
        <p:nvSpPr>
          <p:cNvPr id="2353155" name="Rectangle 3"/>
          <p:cNvSpPr>
            <a:spLocks noGrp="1" noChangeArrowheads="1"/>
          </p:cNvSpPr>
          <p:nvPr>
            <p:ph type="body" idx="1"/>
          </p:nvPr>
        </p:nvSpPr>
        <p:spPr/>
        <p:txBody>
          <a:bodyPr/>
          <a:lstStyle/>
          <a:p>
            <a:r>
              <a:rPr lang="en-US" altLang="en-US" b="1" dirty="0">
                <a:latin typeface="Arial" panose="020B0604020202020204" pitchFamily="34" charset="0"/>
              </a:rPr>
              <a:t>Conclusions </a:t>
            </a:r>
            <a:r>
              <a:rPr lang="en-US" altLang="en-US" dirty="0"/>
              <a:t>	 </a:t>
            </a:r>
          </a:p>
          <a:p>
            <a:r>
              <a:rPr lang="en-US" altLang="en-US" dirty="0"/>
              <a:t>These results generally indicate that median projects have little overall adverse impact on business activity. Although some businesses report increases in sales and some report decreases, the majority of businesses report no change in business 	 </a:t>
            </a:r>
          </a:p>
          <a:p>
            <a:endParaRPr lang="en-US" altLang="en-US" dirty="0"/>
          </a:p>
          <a:p>
            <a:r>
              <a:rPr lang="en-US" altLang="en-US" b="0" dirty="0">
                <a:latin typeface="Arial" panose="020B0604020202020204" pitchFamily="34" charset="0"/>
              </a:rPr>
              <a:t>Business Owner Surveys</a:t>
            </a:r>
          </a:p>
          <a:p>
            <a:pPr>
              <a:buFontTx/>
              <a:buChar char="•"/>
            </a:pPr>
            <a:r>
              <a:rPr lang="en-US" altLang="en-US" dirty="0"/>
              <a:t> 500 mail-back surveys distributed.  46% returned.</a:t>
            </a:r>
          </a:p>
          <a:p>
            <a:pPr>
              <a:buFontTx/>
              <a:buChar char="•"/>
            </a:pPr>
            <a:r>
              <a:rPr lang="en-US" altLang="en-US" dirty="0"/>
              <a:t> 86% had been in business at the same location before the change in median treatments.</a:t>
            </a:r>
          </a:p>
          <a:p>
            <a:pPr>
              <a:buFontTx/>
              <a:buChar char="•"/>
            </a:pPr>
            <a:r>
              <a:rPr lang="en-US" altLang="en-US" dirty="0"/>
              <a:t> 64% had no impacts from the changes.</a:t>
            </a:r>
          </a:p>
          <a:p>
            <a:pPr>
              <a:buFontTx/>
              <a:buChar char="•"/>
            </a:pPr>
            <a:r>
              <a:rPr lang="en-US" altLang="en-US" dirty="0"/>
              <a:t> 91% made no changes to the way they did business.</a:t>
            </a:r>
          </a:p>
          <a:p>
            <a:pPr>
              <a:buFontTx/>
              <a:buChar char="•"/>
            </a:pPr>
            <a:r>
              <a:rPr lang="en-US" altLang="en-US" dirty="0"/>
              <a:t> 59% had no problems with the changes.</a:t>
            </a:r>
          </a:p>
          <a:p>
            <a:pPr>
              <a:buFontTx/>
              <a:buChar char="•"/>
            </a:pPr>
            <a:r>
              <a:rPr lang="en-US" altLang="en-US" dirty="0"/>
              <a:t> 57% reported an increase or stability in their business volumes.</a:t>
            </a:r>
          </a:p>
        </p:txBody>
      </p:sp>
      <p:sp>
        <p:nvSpPr>
          <p:cNvPr id="2" name="Slide Number Placeholder 1">
            <a:extLst>
              <a:ext uri="{FF2B5EF4-FFF2-40B4-BE49-F238E27FC236}">
                <a16:creationId xmlns:a16="http://schemas.microsoft.com/office/drawing/2014/main" id="{F10A110A-A2F9-CEDC-63EE-4709FB4C69A8}"/>
              </a:ext>
            </a:extLst>
          </p:cNvPr>
          <p:cNvSpPr>
            <a:spLocks noGrp="1"/>
          </p:cNvSpPr>
          <p:nvPr>
            <p:ph type="sldNum" sz="quarter" idx="5"/>
          </p:nvPr>
        </p:nvSpPr>
        <p:spPr/>
        <p:txBody>
          <a:bodyPr/>
          <a:lstStyle/>
          <a:p>
            <a:fld id="{B1FD86A4-AB2E-4A15-A056-20BFA14FD72D}" type="slidenum">
              <a:rPr lang="en-US" smtClean="0"/>
              <a:t>30</a:t>
            </a:fld>
            <a:endParaRPr lang="en-US"/>
          </a:p>
        </p:txBody>
      </p:sp>
    </p:spTree>
    <p:extLst>
      <p:ext uri="{BB962C8B-B14F-4D97-AF65-F5344CB8AC3E}">
        <p14:creationId xmlns:p14="http://schemas.microsoft.com/office/powerpoint/2010/main" val="900897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National Institute for Congestion Reduction - Access Management Curriculum</a:t>
            </a:r>
          </a:p>
        </p:txBody>
      </p:sp>
      <p:sp>
        <p:nvSpPr>
          <p:cNvPr id="2351106" name="Rectangle 2"/>
          <p:cNvSpPr>
            <a:spLocks noGrp="1" noRot="1" noChangeAspect="1" noChangeArrowheads="1" noTextEdit="1"/>
          </p:cNvSpPr>
          <p:nvPr>
            <p:ph type="sldImg"/>
          </p:nvPr>
        </p:nvSpPr>
        <p:spPr>
          <a:ln/>
        </p:spPr>
      </p:sp>
      <p:sp>
        <p:nvSpPr>
          <p:cNvPr id="2351107" name="Rectangle 3"/>
          <p:cNvSpPr>
            <a:spLocks noGrp="1" noChangeArrowheads="1"/>
          </p:cNvSpPr>
          <p:nvPr>
            <p:ph type="body" idx="1"/>
          </p:nvPr>
        </p:nvSpPr>
        <p:spPr>
          <a:xfrm>
            <a:off x="685800" y="4400550"/>
            <a:ext cx="5486400" cy="3900302"/>
          </a:xfrm>
        </p:spPr>
        <p:txBody>
          <a:bodyPr/>
          <a:lstStyle/>
          <a:p>
            <a:r>
              <a:rPr lang="en-US" altLang="en-US" b="1" dirty="0">
                <a:latin typeface="Arial" panose="020B0604020202020204" pitchFamily="34" charset="0"/>
              </a:rPr>
              <a:t>TEI Study</a:t>
            </a:r>
          </a:p>
          <a:p>
            <a:r>
              <a:rPr lang="en-US" altLang="en-US" dirty="0"/>
              <a:t>Usually, the people who show up at public information meetings are not a good representation of the general public. For the most part, people will not attend the meeting unless they are worried that they will be adversely impacted and will not make public comments or fill out a comment card unless they are very concerned that they will be negatively impacted. Unfortunately, </a:t>
            </a:r>
            <a:r>
              <a:rPr lang="en-US" altLang="en-US" u="sng" dirty="0"/>
              <a:t>the general road users and non-affected business owners and residents are not willing to give up their limited time to attend these meetings</a:t>
            </a:r>
            <a:r>
              <a:rPr lang="en-US" altLang="en-US" dirty="0"/>
              <a:t>. TEI attempted to </a:t>
            </a:r>
            <a:r>
              <a:rPr lang="en-US" altLang="en-US" u="sng" dirty="0"/>
              <a:t>solicit these people’s input and opinions by using mail-out surveys, handouts along the roadways, and general discussions with business owners, law enforcement agencies, and local residents</a:t>
            </a:r>
            <a:r>
              <a:rPr lang="en-US" altLang="en-US" dirty="0"/>
              <a:t>. The general results of the surveys are as follows:</a:t>
            </a:r>
          </a:p>
          <a:p>
            <a:endParaRPr lang="en-US" altLang="en-US" dirty="0"/>
          </a:p>
          <a:p>
            <a:r>
              <a:rPr lang="en-US" altLang="en-US" b="1" dirty="0">
                <a:latin typeface="Arial" panose="020B0604020202020204" pitchFamily="34" charset="0"/>
              </a:rPr>
              <a:t>Driver Surveys</a:t>
            </a:r>
          </a:p>
          <a:p>
            <a:pPr>
              <a:buFontTx/>
              <a:buChar char="•"/>
            </a:pPr>
            <a:r>
              <a:rPr lang="en-US" altLang="en-US" dirty="0"/>
              <a:t> 800 mail back surveys were distributed and 23% were returned.</a:t>
            </a:r>
          </a:p>
          <a:p>
            <a:pPr>
              <a:buFontTx/>
              <a:buChar char="•"/>
            </a:pPr>
            <a:r>
              <a:rPr lang="en-US" altLang="en-US" dirty="0"/>
              <a:t> 73% noted an origin or destination adjacent to the roadway section which was modified.</a:t>
            </a:r>
          </a:p>
          <a:p>
            <a:pPr>
              <a:buFontTx/>
              <a:buChar char="•"/>
            </a:pPr>
            <a:r>
              <a:rPr lang="en-US" altLang="en-US" dirty="0"/>
              <a:t> 88% were familiar with the changes.</a:t>
            </a:r>
          </a:p>
          <a:p>
            <a:pPr>
              <a:buFontTx/>
              <a:buChar char="•"/>
            </a:pPr>
            <a:r>
              <a:rPr lang="en-US" altLang="en-US" dirty="0"/>
              <a:t> 78% believed the roadway was safer as a result of the changes.</a:t>
            </a:r>
          </a:p>
          <a:p>
            <a:pPr>
              <a:buFontTx/>
              <a:buChar char="•"/>
            </a:pPr>
            <a:r>
              <a:rPr lang="en-US" altLang="en-US" dirty="0"/>
              <a:t> 82% favored the changes.</a:t>
            </a:r>
          </a:p>
          <a:p>
            <a:pPr>
              <a:buFontTx/>
              <a:buChar char="•"/>
            </a:pPr>
            <a:r>
              <a:rPr lang="en-US" altLang="en-US" dirty="0"/>
              <a:t> 57% did not feel inconvenienced having to make U-turns.</a:t>
            </a:r>
          </a:p>
          <a:p>
            <a:pPr>
              <a:buFontTx/>
              <a:buChar char="•"/>
            </a:pPr>
            <a:r>
              <a:rPr lang="en-US" altLang="en-US" dirty="0"/>
              <a:t> U-turns were overwhelmingly not a major decision in selecting a business patron</a:t>
            </a:r>
          </a:p>
          <a:p>
            <a:endParaRPr lang="en-US" altLang="en-US" dirty="0"/>
          </a:p>
          <a:p>
            <a:endParaRPr lang="en-US" altLang="en-US" dirty="0"/>
          </a:p>
        </p:txBody>
      </p:sp>
      <p:sp>
        <p:nvSpPr>
          <p:cNvPr id="2" name="Slide Number Placeholder 1">
            <a:extLst>
              <a:ext uri="{FF2B5EF4-FFF2-40B4-BE49-F238E27FC236}">
                <a16:creationId xmlns:a16="http://schemas.microsoft.com/office/drawing/2014/main" id="{A4384120-9A91-D3E3-B8DA-DBC1596B3D23}"/>
              </a:ext>
            </a:extLst>
          </p:cNvPr>
          <p:cNvSpPr>
            <a:spLocks noGrp="1"/>
          </p:cNvSpPr>
          <p:nvPr>
            <p:ph type="sldNum" sz="quarter" idx="5"/>
          </p:nvPr>
        </p:nvSpPr>
        <p:spPr/>
        <p:txBody>
          <a:bodyPr/>
          <a:lstStyle/>
          <a:p>
            <a:fld id="{B1FD86A4-AB2E-4A15-A056-20BFA14FD72D}" type="slidenum">
              <a:rPr lang="en-US" smtClean="0"/>
              <a:t>31</a:t>
            </a:fld>
            <a:endParaRPr lang="en-US"/>
          </a:p>
        </p:txBody>
      </p:sp>
    </p:spTree>
    <p:extLst>
      <p:ext uri="{BB962C8B-B14F-4D97-AF65-F5344CB8AC3E}">
        <p14:creationId xmlns:p14="http://schemas.microsoft.com/office/powerpoint/2010/main" val="2558014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990BE80-1692-522E-71F4-BD9EBAE2E6A9}"/>
              </a:ext>
            </a:extLst>
          </p:cNvPr>
          <p:cNvSpPr>
            <a:spLocks noGrp="1" noChangeArrowheads="1"/>
          </p:cNvSpPr>
          <p:nvPr>
            <p:ph type="sldNum" sz="quarter" idx="5"/>
          </p:nvPr>
        </p:nvSpPr>
        <p:spPr>
          <a:ln/>
        </p:spPr>
        <p:txBody>
          <a:bodyPr/>
          <a:lstStyle/>
          <a:p>
            <a:fld id="{4F6A0867-2281-408F-B304-91CCDEC65CC3}" type="slidenum">
              <a:rPr lang="en-US" altLang="en-US"/>
              <a:pPr/>
              <a:t>32</a:t>
            </a:fld>
            <a:endParaRPr lang="en-US" altLang="en-US"/>
          </a:p>
        </p:txBody>
      </p:sp>
      <p:sp>
        <p:nvSpPr>
          <p:cNvPr id="867330" name="Rectangle 2">
            <a:extLst>
              <a:ext uri="{FF2B5EF4-FFF2-40B4-BE49-F238E27FC236}">
                <a16:creationId xmlns:a16="http://schemas.microsoft.com/office/drawing/2014/main" id="{3A014E61-B72F-0F8D-5B1A-E6D57EF1B790}"/>
              </a:ext>
            </a:extLst>
          </p:cNvPr>
          <p:cNvSpPr>
            <a:spLocks noGrp="1" noRot="1" noChangeAspect="1" noChangeArrowheads="1" noTextEdit="1"/>
          </p:cNvSpPr>
          <p:nvPr>
            <p:ph type="sldImg"/>
          </p:nvPr>
        </p:nvSpPr>
        <p:spPr bwMode="auto">
          <a:xfrm>
            <a:off x="403225" y="692150"/>
            <a:ext cx="6183313" cy="3479800"/>
          </a:xfrm>
          <a:prstGeom prst="rect">
            <a:avLst/>
          </a:prstGeom>
          <a:solidFill>
            <a:srgbClr val="FFFFFF"/>
          </a:solidFill>
          <a:ln>
            <a:solidFill>
              <a:srgbClr val="000000"/>
            </a:solidFill>
            <a:miter lim="800000"/>
            <a:headEnd/>
            <a:tailEnd/>
          </a:ln>
        </p:spPr>
      </p:sp>
      <p:sp>
        <p:nvSpPr>
          <p:cNvPr id="867331" name="Rectangle 3">
            <a:extLst>
              <a:ext uri="{FF2B5EF4-FFF2-40B4-BE49-F238E27FC236}">
                <a16:creationId xmlns:a16="http://schemas.microsoft.com/office/drawing/2014/main" id="{51E28F41-E2E5-B808-D3D0-6BD598A28591}"/>
              </a:ext>
            </a:extLst>
          </p:cNvPr>
          <p:cNvSpPr>
            <a:spLocks noGrp="1" noChangeArrowheads="1"/>
          </p:cNvSpPr>
          <p:nvPr>
            <p:ph type="body" idx="1"/>
          </p:nvPr>
        </p:nvSpPr>
        <p:spPr bwMode="auto">
          <a:xfrm>
            <a:off x="931863" y="4403725"/>
            <a:ext cx="5121275" cy="4175125"/>
          </a:xfrm>
          <a:prstGeom prst="rect">
            <a:avLst/>
          </a:prstGeom>
          <a:solidFill>
            <a:srgbClr val="FFFFFF"/>
          </a:solidFill>
          <a:ln>
            <a:noFill/>
            <a:miter lim="800000"/>
            <a:headEnd/>
            <a:tailEnd/>
          </a:ln>
        </p:spPr>
        <p:txBody>
          <a:bodyPr lIns="92881" tIns="46442" rIns="92881" bIns="46442"/>
          <a:lstStyle/>
          <a:p>
            <a:r>
              <a:rPr lang="en-US" altLang="en-US" u="sng" dirty="0"/>
              <a:t>Knowledge Probe #3</a:t>
            </a:r>
          </a:p>
          <a:p>
            <a:r>
              <a:rPr lang="en-US" altLang="en-US" u="none" dirty="0"/>
              <a:t>Explain how the level of involvement might differ between a project to install a new median and a project to close an existing median opening.</a:t>
            </a:r>
            <a:endParaRPr lang="en-US" altLang="en-US" dirty="0"/>
          </a:p>
        </p:txBody>
      </p:sp>
      <p:sp>
        <p:nvSpPr>
          <p:cNvPr id="2" name="Header Placeholder 1">
            <a:extLst>
              <a:ext uri="{FF2B5EF4-FFF2-40B4-BE49-F238E27FC236}">
                <a16:creationId xmlns:a16="http://schemas.microsoft.com/office/drawing/2014/main" id="{1168DBCF-07A1-8E38-275B-D47CE028A565}"/>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Institute for Congestion Reduction - Access Management Curriculum</a:t>
            </a:r>
          </a:p>
        </p:txBody>
      </p:sp>
      <p:sp>
        <p:nvSpPr>
          <p:cNvPr id="5" name="Slide Number Placeholder 4"/>
          <p:cNvSpPr>
            <a:spLocks noGrp="1"/>
          </p:cNvSpPr>
          <p:nvPr>
            <p:ph type="sldNum" sz="quarter" idx="5"/>
          </p:nvPr>
        </p:nvSpPr>
        <p:spPr/>
        <p:txBody>
          <a:bodyPr/>
          <a:lstStyle/>
          <a:p>
            <a:fld id="{B1FD86A4-AB2E-4A15-A056-20BFA14FD72D}" type="slidenum">
              <a:rPr lang="en-US" smtClean="0"/>
              <a:t>4</a:t>
            </a:fld>
            <a:endParaRPr lang="en-US"/>
          </a:p>
        </p:txBody>
      </p:sp>
    </p:spTree>
    <p:extLst>
      <p:ext uri="{BB962C8B-B14F-4D97-AF65-F5344CB8AC3E}">
        <p14:creationId xmlns:p14="http://schemas.microsoft.com/office/powerpoint/2010/main" val="375277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E32F769-E6DE-1E29-68AF-813130AB57FC}"/>
              </a:ext>
            </a:extLst>
          </p:cNvPr>
          <p:cNvSpPr>
            <a:spLocks noGrp="1" noChangeArrowheads="1"/>
          </p:cNvSpPr>
          <p:nvPr>
            <p:ph type="sldNum" sz="quarter" idx="5"/>
          </p:nvPr>
        </p:nvSpPr>
        <p:spPr>
          <a:ln/>
        </p:spPr>
        <p:txBody>
          <a:bodyPr/>
          <a:lstStyle/>
          <a:p>
            <a:fld id="{F6890929-5DCC-47B3-A31B-59FD2C397FB1}" type="slidenum">
              <a:rPr lang="en-US" altLang="en-US"/>
              <a:pPr/>
              <a:t>5</a:t>
            </a:fld>
            <a:endParaRPr lang="en-US" altLang="en-US"/>
          </a:p>
        </p:txBody>
      </p:sp>
      <p:sp>
        <p:nvSpPr>
          <p:cNvPr id="937986" name="Rectangle 2">
            <a:extLst>
              <a:ext uri="{FF2B5EF4-FFF2-40B4-BE49-F238E27FC236}">
                <a16:creationId xmlns:a16="http://schemas.microsoft.com/office/drawing/2014/main" id="{3EBFA98B-BDA8-AB78-4B8D-512422B712F1}"/>
              </a:ext>
            </a:extLst>
          </p:cNvPr>
          <p:cNvSpPr>
            <a:spLocks noGrp="1" noRot="1" noChangeAspect="1" noChangeArrowheads="1" noTextEdit="1"/>
          </p:cNvSpPr>
          <p:nvPr>
            <p:ph type="sldImg"/>
          </p:nvPr>
        </p:nvSpPr>
        <p:spPr>
          <a:ln/>
        </p:spPr>
      </p:sp>
      <p:sp>
        <p:nvSpPr>
          <p:cNvPr id="937987" name="Rectangle 3">
            <a:extLst>
              <a:ext uri="{FF2B5EF4-FFF2-40B4-BE49-F238E27FC236}">
                <a16:creationId xmlns:a16="http://schemas.microsoft.com/office/drawing/2014/main" id="{87F35F31-A054-03EB-1555-3897BF8285B7}"/>
              </a:ext>
            </a:extLst>
          </p:cNvPr>
          <p:cNvSpPr>
            <a:spLocks noGrp="1" noChangeArrowheads="1"/>
          </p:cNvSpPr>
          <p:nvPr>
            <p:ph type="body" idx="1"/>
          </p:nvPr>
        </p:nvSpPr>
        <p:spPr/>
        <p:txBody>
          <a:bodyPr/>
          <a:lstStyle/>
          <a:p>
            <a:endParaRPr lang="en-US" altLang="en-US"/>
          </a:p>
        </p:txBody>
      </p:sp>
      <p:sp>
        <p:nvSpPr>
          <p:cNvPr id="2" name="Header Placeholder 1">
            <a:extLst>
              <a:ext uri="{FF2B5EF4-FFF2-40B4-BE49-F238E27FC236}">
                <a16:creationId xmlns:a16="http://schemas.microsoft.com/office/drawing/2014/main" id="{297B2126-6225-93D6-13EB-99FF9A83B3B5}"/>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6BB50A1-5999-4706-3B9C-DFF6E5EB99AC}"/>
              </a:ext>
            </a:extLst>
          </p:cNvPr>
          <p:cNvSpPr>
            <a:spLocks noGrp="1" noChangeArrowheads="1"/>
          </p:cNvSpPr>
          <p:nvPr>
            <p:ph type="sldNum" sz="quarter" idx="5"/>
          </p:nvPr>
        </p:nvSpPr>
        <p:spPr>
          <a:ln/>
        </p:spPr>
        <p:txBody>
          <a:bodyPr/>
          <a:lstStyle/>
          <a:p>
            <a:fld id="{2C155333-D6ED-4AE6-942F-CB483C5F47DB}" type="slidenum">
              <a:rPr lang="en-US" altLang="en-US"/>
              <a:pPr/>
              <a:t>6</a:t>
            </a:fld>
            <a:endParaRPr lang="en-US" altLang="en-US"/>
          </a:p>
        </p:txBody>
      </p:sp>
      <p:sp>
        <p:nvSpPr>
          <p:cNvPr id="834562" name="Rectangle 2">
            <a:extLst>
              <a:ext uri="{FF2B5EF4-FFF2-40B4-BE49-F238E27FC236}">
                <a16:creationId xmlns:a16="http://schemas.microsoft.com/office/drawing/2014/main" id="{DB23556B-4843-B3D3-26EE-ADF9687A1CE0}"/>
              </a:ext>
            </a:extLst>
          </p:cNvPr>
          <p:cNvSpPr>
            <a:spLocks noGrp="1" noRot="1" noChangeAspect="1" noChangeArrowheads="1" noTextEdit="1"/>
          </p:cNvSpPr>
          <p:nvPr>
            <p:ph type="sldImg"/>
          </p:nvPr>
        </p:nvSpPr>
        <p:spPr bwMode="auto">
          <a:xfrm>
            <a:off x="403225" y="692150"/>
            <a:ext cx="6183313" cy="3479800"/>
          </a:xfrm>
          <a:prstGeom prst="rect">
            <a:avLst/>
          </a:prstGeom>
          <a:solidFill>
            <a:srgbClr val="FFFFFF"/>
          </a:solidFill>
          <a:ln>
            <a:solidFill>
              <a:srgbClr val="000000"/>
            </a:solidFill>
            <a:miter lim="800000"/>
            <a:headEnd/>
            <a:tailEnd/>
          </a:ln>
        </p:spPr>
      </p:sp>
      <p:sp>
        <p:nvSpPr>
          <p:cNvPr id="834563" name="Rectangle 3">
            <a:extLst>
              <a:ext uri="{FF2B5EF4-FFF2-40B4-BE49-F238E27FC236}">
                <a16:creationId xmlns:a16="http://schemas.microsoft.com/office/drawing/2014/main" id="{005BDDB3-A141-CDEF-BB3F-6EE643FF4AE8}"/>
              </a:ext>
            </a:extLst>
          </p:cNvPr>
          <p:cNvSpPr>
            <a:spLocks noGrp="1" noChangeArrowheads="1"/>
          </p:cNvSpPr>
          <p:nvPr>
            <p:ph type="body" idx="1"/>
          </p:nvPr>
        </p:nvSpPr>
        <p:spPr bwMode="auto">
          <a:xfrm>
            <a:off x="931863" y="4403725"/>
            <a:ext cx="5121275" cy="4175125"/>
          </a:xfrm>
          <a:prstGeom prst="rect">
            <a:avLst/>
          </a:prstGeom>
          <a:solidFill>
            <a:srgbClr val="FFFFFF"/>
          </a:solidFill>
          <a:ln>
            <a:noFill/>
            <a:miter lim="800000"/>
            <a:headEnd/>
            <a:tailEnd/>
          </a:ln>
        </p:spPr>
        <p:txBody>
          <a:bodyPr lIns="92881" tIns="46442" rIns="92881" bIns="46442"/>
          <a:lstStyle/>
          <a:p>
            <a:r>
              <a:rPr lang="en-US" altLang="en-US" dirty="0"/>
              <a:t>Uncertainty: Specific examples include technical disputes over access design or contention over perceived risk versus potential gain.  Uncertainty requires objective analysis of potential outcomes, open discussion of pros and cons, and contingency measures to reduce concern over negative impacts.  Unless it is effectively addressed, opponents may play up uncertainty to generate political opposition or win variance approval.</a:t>
            </a:r>
          </a:p>
          <a:p>
            <a:r>
              <a:rPr lang="en-US" altLang="en-US" dirty="0"/>
              <a:t>Interdependence: Access management decisions across divisions, agencies, and jurisdictions.  Differences in procedures, standards, or objectives across these groups can lead to conflict.  Coordination mechanisms and communication reduce misunderstandings and administrative problems.</a:t>
            </a:r>
          </a:p>
          <a:p>
            <a:r>
              <a:rPr lang="en-US" altLang="en-US" dirty="0"/>
              <a:t>Rules and Regulations: Lack of clarity, inconsistent or heavy-handed administration, and inadequate administrative flexibility can all lead to conflict.</a:t>
            </a:r>
          </a:p>
          <a:p>
            <a:r>
              <a:rPr lang="en-US" altLang="en-US" dirty="0"/>
              <a:t>Competing interests: Adding to the potential for internal or interagency conflict is the push and pull of competing interests.  This tension between public and private interests raises the importance of clear public policy and consistent administration.</a:t>
            </a:r>
          </a:p>
          <a:p>
            <a:r>
              <a:rPr lang="en-US" altLang="en-US" dirty="0"/>
              <a:t>Process issues: Conflicts may also revolve around the way decisions are made.  Without a fair and open process for responding to public concerns, planners and engineers may face intense pressure to concede to demands for unrestricted access.</a:t>
            </a:r>
          </a:p>
        </p:txBody>
      </p:sp>
      <p:sp>
        <p:nvSpPr>
          <p:cNvPr id="2" name="Header Placeholder 1">
            <a:extLst>
              <a:ext uri="{FF2B5EF4-FFF2-40B4-BE49-F238E27FC236}">
                <a16:creationId xmlns:a16="http://schemas.microsoft.com/office/drawing/2014/main" id="{03724DBB-2C55-A294-33D9-C1239603BDE9}"/>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r>
              <a:rPr lang="en-US" altLang="en-US" dirty="0">
                <a:latin typeface="Arial" panose="020B0604020202020204" pitchFamily="34" charset="0"/>
              </a:rPr>
              <a:t>Several</a:t>
            </a:r>
            <a:r>
              <a:rPr lang="en-US" altLang="en-US" baseline="0" dirty="0">
                <a:latin typeface="Arial" panose="020B0604020202020204" pitchFamily="34" charset="0"/>
              </a:rPr>
              <a:t> issues may arise when agencies attempt to involve the public </a:t>
            </a:r>
            <a:endParaRPr lang="en-US" altLang="en-US" dirty="0">
              <a:latin typeface="Arial" panose="020B0604020202020204" pitchFamily="34" charset="0"/>
            </a:endParaRPr>
          </a:p>
        </p:txBody>
      </p:sp>
      <p:sp>
        <p:nvSpPr>
          <p:cNvPr id="2" name="Header Placeholder 1">
            <a:extLst>
              <a:ext uri="{FF2B5EF4-FFF2-40B4-BE49-F238E27FC236}">
                <a16:creationId xmlns:a16="http://schemas.microsoft.com/office/drawing/2014/main" id="{544DAA3C-CBCC-C2EC-02C8-07E6E628851C}"/>
              </a:ext>
            </a:extLst>
          </p:cNvPr>
          <p:cNvSpPr>
            <a:spLocks noGrp="1"/>
          </p:cNvSpPr>
          <p:nvPr>
            <p:ph type="hdr" sz="quarter"/>
          </p:nvPr>
        </p:nvSpPr>
        <p:spPr/>
        <p:txBody>
          <a:bodyPr/>
          <a:lstStyle/>
          <a:p>
            <a:r>
              <a:rPr lang="en-US"/>
              <a:t>National Institute for Congestion Reduction - Access Management Curriculum</a:t>
            </a:r>
          </a:p>
        </p:txBody>
      </p:sp>
      <p:sp>
        <p:nvSpPr>
          <p:cNvPr id="3" name="Slide Number Placeholder 2">
            <a:extLst>
              <a:ext uri="{FF2B5EF4-FFF2-40B4-BE49-F238E27FC236}">
                <a16:creationId xmlns:a16="http://schemas.microsoft.com/office/drawing/2014/main" id="{D9F51606-BAB5-E447-A66D-F11B547588E6}"/>
              </a:ext>
            </a:extLst>
          </p:cNvPr>
          <p:cNvSpPr>
            <a:spLocks noGrp="1"/>
          </p:cNvSpPr>
          <p:nvPr>
            <p:ph type="sldNum" sz="quarter" idx="5"/>
          </p:nvPr>
        </p:nvSpPr>
        <p:spPr/>
        <p:txBody>
          <a:bodyPr/>
          <a:lstStyle/>
          <a:p>
            <a:fld id="{B1FD86A4-AB2E-4A15-A056-20BFA14FD72D}" type="slidenum">
              <a:rPr lang="en-US" smtClean="0"/>
              <a:t>7</a:t>
            </a:fld>
            <a:endParaRPr lang="en-US"/>
          </a:p>
        </p:txBody>
      </p:sp>
    </p:spTree>
    <p:extLst>
      <p:ext uri="{BB962C8B-B14F-4D97-AF65-F5344CB8AC3E}">
        <p14:creationId xmlns:p14="http://schemas.microsoft.com/office/powerpoint/2010/main" val="2253235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Institute for Congestion Reduction - Access Management Curriculum</a:t>
            </a:r>
          </a:p>
        </p:txBody>
      </p:sp>
      <p:sp>
        <p:nvSpPr>
          <p:cNvPr id="5" name="Slide Number Placeholder 4"/>
          <p:cNvSpPr>
            <a:spLocks noGrp="1"/>
          </p:cNvSpPr>
          <p:nvPr>
            <p:ph type="sldNum" sz="quarter" idx="5"/>
          </p:nvPr>
        </p:nvSpPr>
        <p:spPr/>
        <p:txBody>
          <a:bodyPr/>
          <a:lstStyle/>
          <a:p>
            <a:fld id="{B1FD86A4-AB2E-4A15-A056-20BFA14FD72D}" type="slidenum">
              <a:rPr lang="en-US" smtClean="0"/>
              <a:t>8</a:t>
            </a:fld>
            <a:endParaRPr lang="en-US"/>
          </a:p>
        </p:txBody>
      </p:sp>
    </p:spTree>
    <p:extLst>
      <p:ext uri="{BB962C8B-B14F-4D97-AF65-F5344CB8AC3E}">
        <p14:creationId xmlns:p14="http://schemas.microsoft.com/office/powerpoint/2010/main" val="33505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1195C18-B773-61A9-C6E1-274E3AA1752F}"/>
              </a:ext>
            </a:extLst>
          </p:cNvPr>
          <p:cNvSpPr>
            <a:spLocks noGrp="1" noChangeArrowheads="1"/>
          </p:cNvSpPr>
          <p:nvPr>
            <p:ph type="sldNum" sz="quarter" idx="5"/>
          </p:nvPr>
        </p:nvSpPr>
        <p:spPr>
          <a:ln/>
        </p:spPr>
        <p:txBody>
          <a:bodyPr/>
          <a:lstStyle/>
          <a:p>
            <a:fld id="{85C56C0F-29BC-43CF-A740-57F35E16C1CF}" type="slidenum">
              <a:rPr lang="en-US" altLang="en-US"/>
              <a:pPr/>
              <a:t>9</a:t>
            </a:fld>
            <a:endParaRPr lang="en-US" altLang="en-US"/>
          </a:p>
        </p:txBody>
      </p:sp>
      <p:sp>
        <p:nvSpPr>
          <p:cNvPr id="836610" name="Rectangle 2">
            <a:extLst>
              <a:ext uri="{FF2B5EF4-FFF2-40B4-BE49-F238E27FC236}">
                <a16:creationId xmlns:a16="http://schemas.microsoft.com/office/drawing/2014/main" id="{6FDF0E17-809C-1623-9C59-2089966F2265}"/>
              </a:ext>
            </a:extLst>
          </p:cNvPr>
          <p:cNvSpPr>
            <a:spLocks noGrp="1" noRot="1" noChangeAspect="1" noChangeArrowheads="1" noTextEdit="1"/>
          </p:cNvSpPr>
          <p:nvPr>
            <p:ph type="sldImg"/>
          </p:nvPr>
        </p:nvSpPr>
        <p:spPr bwMode="auto">
          <a:xfrm>
            <a:off x="931863" y="1000125"/>
            <a:ext cx="5438775" cy="3060700"/>
          </a:xfrm>
          <a:prstGeom prst="rect">
            <a:avLst/>
          </a:prstGeom>
          <a:solidFill>
            <a:srgbClr val="FFFFFF"/>
          </a:solidFill>
          <a:ln>
            <a:solidFill>
              <a:srgbClr val="000000"/>
            </a:solidFill>
            <a:miter lim="800000"/>
            <a:headEnd/>
            <a:tailEnd/>
          </a:ln>
        </p:spPr>
      </p:sp>
      <p:sp>
        <p:nvSpPr>
          <p:cNvPr id="836611" name="Rectangle 3">
            <a:extLst>
              <a:ext uri="{FF2B5EF4-FFF2-40B4-BE49-F238E27FC236}">
                <a16:creationId xmlns:a16="http://schemas.microsoft.com/office/drawing/2014/main" id="{145C1454-9416-AF6C-40D3-45984751BDF7}"/>
              </a:ext>
            </a:extLst>
          </p:cNvPr>
          <p:cNvSpPr>
            <a:spLocks noGrp="1" noChangeArrowheads="1"/>
          </p:cNvSpPr>
          <p:nvPr>
            <p:ph type="body" idx="1"/>
          </p:nvPr>
        </p:nvSpPr>
        <p:spPr bwMode="auto">
          <a:xfrm>
            <a:off x="931863" y="4403725"/>
            <a:ext cx="5121275" cy="4175125"/>
          </a:xfrm>
          <a:prstGeom prst="rect">
            <a:avLst/>
          </a:prstGeom>
          <a:solidFill>
            <a:srgbClr val="FFFFFF"/>
          </a:solidFill>
          <a:ln>
            <a:noFill/>
            <a:miter lim="800000"/>
            <a:headEnd/>
            <a:tailEnd/>
          </a:ln>
        </p:spPr>
        <p:txBody>
          <a:bodyPr lIns="92881" tIns="46442" rIns="92881" bIns="46442"/>
          <a:lstStyle/>
          <a:p>
            <a:r>
              <a:rPr lang="en-US" altLang="en-US" u="sng" dirty="0"/>
              <a:t>Knowledge Probe Question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Times New Roman" panose="02020603050405020304" pitchFamily="18" charset="0"/>
                <a:cs typeface="Times New Roman" panose="02020603050405020304" pitchFamily="18" charset="0"/>
              </a:rPr>
              <a:t>What are some common mistakes agencies make when they attempt to involve the public?</a:t>
            </a:r>
          </a:p>
          <a:p>
            <a:endParaRPr lang="en-US" altLang="en-US" dirty="0"/>
          </a:p>
        </p:txBody>
      </p:sp>
      <p:sp>
        <p:nvSpPr>
          <p:cNvPr id="2" name="Header Placeholder 1">
            <a:extLst>
              <a:ext uri="{FF2B5EF4-FFF2-40B4-BE49-F238E27FC236}">
                <a16:creationId xmlns:a16="http://schemas.microsoft.com/office/drawing/2014/main" id="{8A15FE38-9A95-4693-FBD7-9BC45B3CBE1C}"/>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DE4F5-5DF1-A04F-9A56-B4532F3D2DF8}"/>
              </a:ext>
            </a:extLst>
          </p:cNvPr>
          <p:cNvSpPr>
            <a:spLocks noGrp="1"/>
          </p:cNvSpPr>
          <p:nvPr>
            <p:ph type="ctrTitle"/>
          </p:nvPr>
        </p:nvSpPr>
        <p:spPr>
          <a:xfrm>
            <a:off x="1294935" y="841772"/>
            <a:ext cx="7220415" cy="1315989"/>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38F39BB-8B60-774E-AAAC-F4241C4C7047}"/>
              </a:ext>
            </a:extLst>
          </p:cNvPr>
          <p:cNvSpPr>
            <a:spLocks noGrp="1"/>
          </p:cNvSpPr>
          <p:nvPr>
            <p:ph type="subTitle" idx="1"/>
          </p:nvPr>
        </p:nvSpPr>
        <p:spPr>
          <a:xfrm>
            <a:off x="1294935" y="2383719"/>
            <a:ext cx="7220415"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9B3F0F-603A-EE42-A27E-A3833F955C95}"/>
              </a:ext>
            </a:extLst>
          </p:cNvPr>
          <p:cNvSpPr>
            <a:spLocks noGrp="1"/>
          </p:cNvSpPr>
          <p:nvPr>
            <p:ph type="dt" sz="half" idx="10"/>
          </p:nvPr>
        </p:nvSpPr>
        <p:spPr>
          <a:xfrm>
            <a:off x="1505415" y="4633564"/>
            <a:ext cx="1161121" cy="273844"/>
          </a:xfrm>
        </p:spPr>
        <p:txBody>
          <a:bodyPr/>
          <a:lstStyle/>
          <a:p>
            <a:endParaRPr lang="en-US"/>
          </a:p>
        </p:txBody>
      </p:sp>
      <p:sp>
        <p:nvSpPr>
          <p:cNvPr id="5" name="Footer Placeholder 4">
            <a:extLst>
              <a:ext uri="{FF2B5EF4-FFF2-40B4-BE49-F238E27FC236}">
                <a16:creationId xmlns:a16="http://schemas.microsoft.com/office/drawing/2014/main" id="{7455604D-ABCB-3849-8C14-8BCB29F0D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EA516-82DF-504A-B00E-0B9BBAC1EEFC}"/>
              </a:ext>
            </a:extLst>
          </p:cNvPr>
          <p:cNvSpPr>
            <a:spLocks noGrp="1"/>
          </p:cNvSpPr>
          <p:nvPr>
            <p:ph type="sldNum" sz="quarter" idx="12"/>
          </p:nvPr>
        </p:nvSpPr>
        <p:spPr/>
        <p:txBody>
          <a:bodyPr/>
          <a:lstStyle/>
          <a:p>
            <a:fld id="{EBBADE22-3361-3A4F-BA89-5D4A270361AF}" type="slidenum">
              <a:rPr lang="en-US" smtClean="0"/>
              <a:t>‹#›</a:t>
            </a:fld>
            <a:endParaRPr lang="en-US"/>
          </a:p>
        </p:txBody>
      </p:sp>
    </p:spTree>
    <p:extLst>
      <p:ext uri="{BB962C8B-B14F-4D97-AF65-F5344CB8AC3E}">
        <p14:creationId xmlns:p14="http://schemas.microsoft.com/office/powerpoint/2010/main" val="285642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D585-5C55-4C20-AB01-9BF1071D60E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21170A8-F694-431C-81D7-1646B0ECCB9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20FE5CD-40C4-4E16-B2E4-5824A3D3B6B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34A3421-849F-448E-92DE-1AEAA41981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54D88-A7E5-4F14-9C55-3A4F40EA27B7}"/>
              </a:ext>
            </a:extLst>
          </p:cNvPr>
          <p:cNvSpPr>
            <a:spLocks noGrp="1"/>
          </p:cNvSpPr>
          <p:nvPr>
            <p:ph type="sldNum" sz="quarter" idx="12"/>
          </p:nvPr>
        </p:nvSpPr>
        <p:spPr/>
        <p:txBody>
          <a:bodyPr/>
          <a:lstStyle/>
          <a:p>
            <a:fld id="{0F5EC011-0DA0-DB45-996E-85C7F379AB45}" type="slidenum">
              <a:rPr lang="en-US" smtClean="0"/>
              <a:t>‹#›</a:t>
            </a:fld>
            <a:endParaRPr lang="en-US"/>
          </a:p>
        </p:txBody>
      </p:sp>
    </p:spTree>
    <p:extLst>
      <p:ext uri="{BB962C8B-B14F-4D97-AF65-F5344CB8AC3E}">
        <p14:creationId xmlns:p14="http://schemas.microsoft.com/office/powerpoint/2010/main" val="3356127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5E9D-8BB3-4E63-BDF5-6FF25DFDCF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0AE4C4-2DF2-4225-82A6-DEAC6D440D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24411-8DCC-4979-B931-416B2F55795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6BF1412-B05A-413E-869F-92819AC50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F09C9-F8E4-47F5-9C4E-D711208CAB49}"/>
              </a:ext>
            </a:extLst>
          </p:cNvPr>
          <p:cNvSpPr>
            <a:spLocks noGrp="1"/>
          </p:cNvSpPr>
          <p:nvPr>
            <p:ph type="sldNum" sz="quarter" idx="12"/>
          </p:nvPr>
        </p:nvSpPr>
        <p:spPr/>
        <p:txBody>
          <a:bodyPr/>
          <a:lstStyle/>
          <a:p>
            <a:fld id="{0F5EC011-0DA0-DB45-996E-85C7F379AB45}" type="slidenum">
              <a:rPr lang="en-US" smtClean="0"/>
              <a:t>‹#›</a:t>
            </a:fld>
            <a:endParaRPr lang="en-US"/>
          </a:p>
        </p:txBody>
      </p:sp>
      <p:sp>
        <p:nvSpPr>
          <p:cNvPr id="7" name="Rectangle 6">
            <a:extLst>
              <a:ext uri="{FF2B5EF4-FFF2-40B4-BE49-F238E27FC236}">
                <a16:creationId xmlns:a16="http://schemas.microsoft.com/office/drawing/2014/main" id="{132F5A43-745F-B83A-7E0B-0EE462C5A41B}"/>
              </a:ext>
            </a:extLst>
          </p:cNvPr>
          <p:cNvSpPr/>
          <p:nvPr userDrawn="1"/>
        </p:nvSpPr>
        <p:spPr>
          <a:xfrm>
            <a:off x="0" y="0"/>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7400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5AEB2-0CE4-4EF7-80A1-B9BB3A6A23C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9A0AFF6-4FC3-447E-BEF8-7C449FF5405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3C47E2-7276-4147-B8C8-D9AF17A176A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4372E1B-F280-4666-A1B7-6CAE93AC4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F2D91-1567-4A57-A1DC-19732845F642}"/>
              </a:ext>
            </a:extLst>
          </p:cNvPr>
          <p:cNvSpPr>
            <a:spLocks noGrp="1"/>
          </p:cNvSpPr>
          <p:nvPr>
            <p:ph type="sldNum" sz="quarter" idx="12"/>
          </p:nvPr>
        </p:nvSpPr>
        <p:spPr/>
        <p:txBody>
          <a:bodyPr/>
          <a:lstStyle/>
          <a:p>
            <a:fld id="{0F5EC011-0DA0-DB45-996E-85C7F379AB45}" type="slidenum">
              <a:rPr lang="en-US" smtClean="0"/>
              <a:t>‹#›</a:t>
            </a:fld>
            <a:endParaRPr lang="en-US"/>
          </a:p>
        </p:txBody>
      </p:sp>
    </p:spTree>
    <p:extLst>
      <p:ext uri="{BB962C8B-B14F-4D97-AF65-F5344CB8AC3E}">
        <p14:creationId xmlns:p14="http://schemas.microsoft.com/office/powerpoint/2010/main" val="4109167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D6DA-F7A1-460E-996C-155F75070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4E390-FD48-4522-B3DF-3D7D5E87CA8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AF755B-603F-4D40-B231-F2808901B8B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DEAA27-3E56-4A67-BEFC-C2D79E8C837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D64925F-3BF8-47D5-BAB9-709227EE5F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3F69B6-71D8-4F40-A892-DEBEC955AECE}"/>
              </a:ext>
            </a:extLst>
          </p:cNvPr>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CD113240-D7F1-F449-6CCD-82DC607DC817}"/>
              </a:ext>
            </a:extLst>
          </p:cNvPr>
          <p:cNvSpPr/>
          <p:nvPr userDrawn="1"/>
        </p:nvSpPr>
        <p:spPr>
          <a:xfrm>
            <a:off x="0" y="0"/>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31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5D756-88F3-4C25-A818-005B015AA32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2CFDC7-DE54-4D94-9BD2-B83757B81C6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BBE954-A0D9-4932-86DD-065F7984CF7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0CDDBF-8D99-4BC2-84EA-688DC055E3A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EE11489-A8AC-49BD-BF83-C99B3CB1808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3AB2ED-155A-40AA-8241-83E8E854950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94CA378-2C67-42F8-9B74-94B259ECC6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A39F82-3FE0-40AA-B02D-96D21C6540EB}"/>
              </a:ext>
            </a:extLst>
          </p:cNvPr>
          <p:cNvSpPr>
            <a:spLocks noGrp="1"/>
          </p:cNvSpPr>
          <p:nvPr>
            <p:ph type="sldNum" sz="quarter" idx="12"/>
          </p:nvPr>
        </p:nvSpPr>
        <p:spPr/>
        <p:txBody>
          <a:bodyPr/>
          <a:lstStyle/>
          <a:p>
            <a:fld id="{0F5EC011-0DA0-DB45-996E-85C7F379AB45}" type="slidenum">
              <a:rPr lang="en-US" smtClean="0"/>
              <a:t>‹#›</a:t>
            </a:fld>
            <a:endParaRPr lang="en-US" dirty="0"/>
          </a:p>
        </p:txBody>
      </p:sp>
      <p:sp>
        <p:nvSpPr>
          <p:cNvPr id="10" name="Rectangle 9">
            <a:extLst>
              <a:ext uri="{FF2B5EF4-FFF2-40B4-BE49-F238E27FC236}">
                <a16:creationId xmlns:a16="http://schemas.microsoft.com/office/drawing/2014/main" id="{BB58843E-532D-FF68-28DF-00268FC7F7F0}"/>
              </a:ext>
            </a:extLst>
          </p:cNvPr>
          <p:cNvSpPr/>
          <p:nvPr userDrawn="1"/>
        </p:nvSpPr>
        <p:spPr>
          <a:xfrm>
            <a:off x="0" y="0"/>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883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90E0C-0BA9-4697-9917-BEF63157FA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B78948-1DD0-4327-9221-C1EFF1F846E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0C31D4D-47C3-49E1-86FD-8E775BE040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1053C0-E949-4B9F-95A0-AA8627F24D42}"/>
              </a:ext>
            </a:extLst>
          </p:cNvPr>
          <p:cNvSpPr>
            <a:spLocks noGrp="1"/>
          </p:cNvSpPr>
          <p:nvPr>
            <p:ph type="sldNum" sz="quarter" idx="12"/>
          </p:nvPr>
        </p:nvSpPr>
        <p:spPr/>
        <p:txBody>
          <a:bodyPr/>
          <a:lstStyle/>
          <a:p>
            <a:fld id="{0F5EC011-0DA0-DB45-996E-85C7F379AB45}" type="slidenum">
              <a:rPr lang="en-US" smtClean="0"/>
              <a:t>‹#›</a:t>
            </a:fld>
            <a:endParaRPr lang="en-US"/>
          </a:p>
        </p:txBody>
      </p:sp>
    </p:spTree>
    <p:extLst>
      <p:ext uri="{BB962C8B-B14F-4D97-AF65-F5344CB8AC3E}">
        <p14:creationId xmlns:p14="http://schemas.microsoft.com/office/powerpoint/2010/main" val="1465327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ACA16E-CEC6-4680-8060-2D67371EF63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2EA466D-2934-4EC0-AF23-7FD0FC0A3E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39AE86-0EEC-4390-9ED7-C4D6B8A0568D}"/>
              </a:ext>
            </a:extLst>
          </p:cNvPr>
          <p:cNvSpPr>
            <a:spLocks noGrp="1"/>
          </p:cNvSpPr>
          <p:nvPr>
            <p:ph type="sldNum" sz="quarter" idx="12"/>
          </p:nvPr>
        </p:nvSpPr>
        <p:spPr/>
        <p:txBody>
          <a:bodyPr/>
          <a:lstStyle/>
          <a:p>
            <a:fld id="{0F5EC011-0DA0-DB45-996E-85C7F379AB45}" type="slidenum">
              <a:rPr lang="en-US" smtClean="0"/>
              <a:t>‹#›</a:t>
            </a:fld>
            <a:endParaRPr lang="en-US"/>
          </a:p>
        </p:txBody>
      </p:sp>
    </p:spTree>
    <p:extLst>
      <p:ext uri="{BB962C8B-B14F-4D97-AF65-F5344CB8AC3E}">
        <p14:creationId xmlns:p14="http://schemas.microsoft.com/office/powerpoint/2010/main" val="1274033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1FC6-C6FB-48ED-AD28-454A2EC562D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AD729DA-36CC-4B6E-89CE-B99A7E26744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479588-3B9E-46C0-8222-0431645ABE1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2423894-F432-486D-8EAA-45B3AC9F403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B517FE-A85E-490E-8B59-3057D74601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A71E8-31B4-4319-81E5-1CE98FBB4F4D}"/>
              </a:ext>
            </a:extLst>
          </p:cNvPr>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EEA74C5D-D2BE-1B85-D77E-B1AD67E77B7F}"/>
              </a:ext>
            </a:extLst>
          </p:cNvPr>
          <p:cNvSpPr/>
          <p:nvPr userDrawn="1"/>
        </p:nvSpPr>
        <p:spPr>
          <a:xfrm>
            <a:off x="0" y="-34017"/>
            <a:ext cx="3887391" cy="520438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610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D052-21E4-4827-8501-945AA261630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9345454-5879-470B-8055-B3EE7A375BF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53DF8797-A891-4529-BBB7-F7961861C6D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20E0117-1D51-4F7B-9BA0-0F280D9BCFD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9016737-44ED-4649-A3C0-0F0A32884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33C13C-8A77-4855-A5D1-9A8C153D440A}"/>
              </a:ext>
            </a:extLst>
          </p:cNvPr>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D6A26080-888F-8B78-5E9D-6C0D173F7335}"/>
              </a:ext>
            </a:extLst>
          </p:cNvPr>
          <p:cNvSpPr/>
          <p:nvPr userDrawn="1"/>
        </p:nvSpPr>
        <p:spPr>
          <a:xfrm>
            <a:off x="0" y="0"/>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8914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150D-E5EB-496C-BA83-A7676E644B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724748-507B-4A8B-BF8D-E9ECB1E834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A7FA7-0254-4133-8E4E-3D8A4120207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EBF3FAE-8333-4CE4-BF26-9D2C0A538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2E1DCF-A758-4FCB-9B72-18B44BD53BFA}"/>
              </a:ext>
            </a:extLst>
          </p:cNvPr>
          <p:cNvSpPr>
            <a:spLocks noGrp="1"/>
          </p:cNvSpPr>
          <p:nvPr>
            <p:ph type="sldNum" sz="quarter" idx="12"/>
          </p:nvPr>
        </p:nvSpPr>
        <p:spPr/>
        <p:txBody>
          <a:bodyPr/>
          <a:lstStyle/>
          <a:p>
            <a:fld id="{0F5EC011-0DA0-DB45-996E-85C7F379AB45}" type="slidenum">
              <a:rPr lang="en-US" smtClean="0"/>
              <a:t>‹#›</a:t>
            </a:fld>
            <a:endParaRPr lang="en-US"/>
          </a:p>
        </p:txBody>
      </p:sp>
    </p:spTree>
    <p:extLst>
      <p:ext uri="{BB962C8B-B14F-4D97-AF65-F5344CB8AC3E}">
        <p14:creationId xmlns:p14="http://schemas.microsoft.com/office/powerpoint/2010/main" val="3389037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463FA-A41B-B441-9718-B8B4684F77D4}"/>
              </a:ext>
            </a:extLst>
          </p:cNvPr>
          <p:cNvSpPr>
            <a:spLocks noGrp="1"/>
          </p:cNvSpPr>
          <p:nvPr>
            <p:ph type="title"/>
          </p:nvPr>
        </p:nvSpPr>
        <p:spPr>
          <a:xfrm>
            <a:off x="1237785" y="273844"/>
            <a:ext cx="7595375" cy="9941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6954450-EDB2-1349-9930-01E8CB503757}"/>
              </a:ext>
            </a:extLst>
          </p:cNvPr>
          <p:cNvSpPr>
            <a:spLocks noGrp="1"/>
          </p:cNvSpPr>
          <p:nvPr>
            <p:ph idx="1"/>
          </p:nvPr>
        </p:nvSpPr>
        <p:spPr>
          <a:xfrm>
            <a:off x="1237785" y="1369219"/>
            <a:ext cx="7595375" cy="27623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E15EF-221A-A345-89DE-99C0CCB9B85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4BFBCA2-A8E7-B94C-A22F-F5E23B225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6AA5F-C19C-FF41-A62E-57992FC3F429}"/>
              </a:ext>
            </a:extLst>
          </p:cNvPr>
          <p:cNvSpPr>
            <a:spLocks noGrp="1"/>
          </p:cNvSpPr>
          <p:nvPr>
            <p:ph type="sldNum" sz="quarter" idx="12"/>
          </p:nvPr>
        </p:nvSpPr>
        <p:spPr/>
        <p:txBody>
          <a:bodyPr/>
          <a:lstStyle/>
          <a:p>
            <a:fld id="{EBBADE22-3361-3A4F-BA89-5D4A270361AF}" type="slidenum">
              <a:rPr lang="en-US" smtClean="0"/>
              <a:t>‹#›</a:t>
            </a:fld>
            <a:endParaRPr lang="en-US"/>
          </a:p>
        </p:txBody>
      </p:sp>
    </p:spTree>
    <p:extLst>
      <p:ext uri="{BB962C8B-B14F-4D97-AF65-F5344CB8AC3E}">
        <p14:creationId xmlns:p14="http://schemas.microsoft.com/office/powerpoint/2010/main" val="2410638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3DB9CB-F608-44A4-A173-6B83121F52F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138AF9-00FE-49AB-A938-F3AF4481CE8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3558B-8F28-436E-A8B0-34166AC8E35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BE018E3-0B96-426C-A82C-E2F456DE3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6C623A-8351-4F8E-A686-E97C0187AF3D}"/>
              </a:ext>
            </a:extLst>
          </p:cNvPr>
          <p:cNvSpPr>
            <a:spLocks noGrp="1"/>
          </p:cNvSpPr>
          <p:nvPr>
            <p:ph type="sldNum" sz="quarter" idx="12"/>
          </p:nvPr>
        </p:nvSpPr>
        <p:spPr/>
        <p:txBody>
          <a:bodyPr/>
          <a:lstStyle/>
          <a:p>
            <a:fld id="{0F5EC011-0DA0-DB45-996E-85C7F379AB45}" type="slidenum">
              <a:rPr lang="en-US" smtClean="0"/>
              <a:t>‹#›</a:t>
            </a:fld>
            <a:endParaRPr lang="en-US"/>
          </a:p>
        </p:txBody>
      </p:sp>
    </p:spTree>
    <p:extLst>
      <p:ext uri="{BB962C8B-B14F-4D97-AF65-F5344CB8AC3E}">
        <p14:creationId xmlns:p14="http://schemas.microsoft.com/office/powerpoint/2010/main" val="3463878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1"/>
                </a:solidFill>
              </a:defRPr>
            </a:lvl1pPr>
            <a:lvl2pPr>
              <a:defRPr sz="1050" i="0">
                <a:solidFill>
                  <a:schemeClr val="tx1"/>
                </a:solidFill>
              </a:defRPr>
            </a:lvl2pPr>
            <a:lvl4pPr>
              <a:defRPr sz="1050"/>
            </a:lvl4pPr>
            <a:lvl5pPr marL="0" indent="0">
              <a:buNone/>
              <a:defRPr sz="1050"/>
            </a:lvl5pPr>
            <a:lvl6pPr marL="124812" indent="0">
              <a:buNone/>
              <a:defRPr sz="1050">
                <a:latin typeface="Calibri" panose="020F0502020204030204" pitchFamily="34" charset="0"/>
                <a:cs typeface="Calibri" panose="020F0502020204030204" pitchFamily="34" charset="0"/>
              </a:defRPr>
            </a:lvl6pPr>
            <a:lvl7pPr>
              <a:defRPr>
                <a:latin typeface="Calibri" panose="020F0502020204030204" pitchFamily="34" charset="0"/>
                <a:cs typeface="Calibri" panose="020F0502020204030204" pitchFamily="34" charset="0"/>
              </a:defRPr>
            </a:lvl7pPr>
            <a:lvl8pPr marL="0" indent="0">
              <a:buNone/>
              <a:defRPr/>
            </a:lvl8pPr>
            <a:lvl9pPr marL="124812" indent="0">
              <a:buNone/>
              <a:defRPr sz="1050">
                <a:solidFill>
                  <a:schemeClr val="accent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0" hasCustomPrompt="1"/>
          </p:nvPr>
        </p:nvSpPr>
        <p:spPr>
          <a:xfrm>
            <a:off x="1301263" y="4805363"/>
            <a:ext cx="6738788" cy="338138"/>
          </a:xfrm>
        </p:spPr>
        <p:txBody>
          <a:bodyPr/>
          <a:lstStyle>
            <a:lvl1pPr>
              <a:lnSpc>
                <a:spcPct val="85000"/>
              </a:lnSpc>
              <a:buFontTx/>
              <a:buNone/>
              <a:defRPr sz="583" i="0">
                <a:solidFill>
                  <a:schemeClr val="bg2"/>
                </a:solidFill>
                <a:latin typeface="+mn-lt"/>
              </a:defRPr>
            </a:lvl1pPr>
            <a:lvl2pPr>
              <a:lnSpc>
                <a:spcPct val="85000"/>
              </a:lnSpc>
              <a:buFontTx/>
              <a:buNone/>
              <a:defRPr sz="583">
                <a:solidFill>
                  <a:schemeClr val="bg2"/>
                </a:solidFill>
                <a:latin typeface="+mn-lt"/>
              </a:defRPr>
            </a:lvl2pPr>
            <a:lvl3pPr>
              <a:lnSpc>
                <a:spcPct val="85000"/>
              </a:lnSpc>
              <a:buFontTx/>
              <a:buNone/>
              <a:defRPr sz="583">
                <a:solidFill>
                  <a:schemeClr val="bg2"/>
                </a:solidFill>
                <a:latin typeface="+mn-lt"/>
              </a:defRPr>
            </a:lvl3pPr>
            <a:lvl4pPr>
              <a:lnSpc>
                <a:spcPct val="85000"/>
              </a:lnSpc>
              <a:buFontTx/>
              <a:buNone/>
              <a:defRPr sz="583">
                <a:solidFill>
                  <a:schemeClr val="bg2"/>
                </a:solidFill>
                <a:latin typeface="+mn-lt"/>
              </a:defRPr>
            </a:lvl4pPr>
            <a:lvl5pPr marL="0" indent="0">
              <a:lnSpc>
                <a:spcPct val="85000"/>
              </a:lnSpc>
              <a:buFontTx/>
              <a:buNone/>
              <a:defRPr sz="583">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505904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Title 1"/>
          <p:cNvSpPr>
            <a:spLocks noGrp="1"/>
          </p:cNvSpPr>
          <p:nvPr>
            <p:ph type="title"/>
          </p:nvPr>
        </p:nvSpPr>
        <p:spPr>
          <a:xfrm>
            <a:off x="318154" y="132937"/>
            <a:ext cx="8526545" cy="531654"/>
          </a:xfrm>
          <a:prstGeom prst="rect">
            <a:avLst/>
          </a:prstGeom>
        </p:spPr>
        <p:txBody>
          <a:bodyPr>
            <a:normAutofit/>
          </a:bodyPr>
          <a:lstStyle>
            <a:lvl1pPr>
              <a:defRPr sz="3300">
                <a:latin typeface="Calibri" charset="0"/>
                <a:ea typeface="Calibri" charset="0"/>
                <a:cs typeface="Calibri" charset="0"/>
              </a:defRPr>
            </a:lvl1pPr>
          </a:lstStyle>
          <a:p>
            <a:r>
              <a:rPr lang="en-US"/>
              <a:t>Click to edit Master title style</a:t>
            </a:r>
            <a:endParaRPr lang="en-US" dirty="0"/>
          </a:p>
        </p:txBody>
      </p:sp>
      <p:sp>
        <p:nvSpPr>
          <p:cNvPr id="7" name="Content Placeholder 6"/>
          <p:cNvSpPr>
            <a:spLocks noGrp="1"/>
          </p:cNvSpPr>
          <p:nvPr>
            <p:ph sz="quarter" idx="11"/>
          </p:nvPr>
        </p:nvSpPr>
        <p:spPr>
          <a:xfrm>
            <a:off x="318154" y="876693"/>
            <a:ext cx="8526545" cy="3641103"/>
          </a:xfrm>
          <a:prstGeom prst="rect">
            <a:avLst/>
          </a:prstGeom>
        </p:spPr>
        <p:txBody>
          <a:bodyPr/>
          <a:lstStyle>
            <a:lvl1pPr marL="171450" indent="-171450">
              <a:lnSpc>
                <a:spcPct val="100000"/>
              </a:lnSpc>
              <a:buClr>
                <a:srgbClr val="03684A"/>
              </a:buClr>
              <a:buFont typeface="Wingdings" charset="2"/>
              <a:buChar char="§"/>
              <a:defRPr sz="2100"/>
            </a:lvl1pPr>
            <a:lvl2pPr marL="514350" indent="-171450">
              <a:lnSpc>
                <a:spcPct val="100000"/>
              </a:lnSpc>
              <a:buClr>
                <a:srgbClr val="03684A"/>
              </a:buClr>
              <a:buFont typeface="Wingdings" charset="2"/>
              <a:buChar char="§"/>
              <a:defRPr sz="2100"/>
            </a:lvl2pPr>
            <a:lvl3pPr marL="857250" indent="-171450">
              <a:lnSpc>
                <a:spcPct val="100000"/>
              </a:lnSpc>
              <a:buClr>
                <a:srgbClr val="03684A"/>
              </a:buClr>
              <a:buFont typeface="Wingdings" charset="2"/>
              <a:buChar char="§"/>
              <a:defRPr sz="2100"/>
            </a:lvl3pPr>
            <a:lvl4pPr marL="1200150" indent="-171450">
              <a:lnSpc>
                <a:spcPct val="100000"/>
              </a:lnSpc>
              <a:buClr>
                <a:srgbClr val="03684A"/>
              </a:buClr>
              <a:buFont typeface="Wingdings" charset="2"/>
              <a:buChar char="§"/>
              <a:defRPr sz="2100"/>
            </a:lvl4pPr>
            <a:lvl5pPr marL="1543050" indent="-171450">
              <a:lnSpc>
                <a:spcPct val="100000"/>
              </a:lnSpc>
              <a:buClr>
                <a:srgbClr val="03684A"/>
              </a:buClr>
              <a:buFont typeface="Wingdings" charset="2"/>
              <a:buChar cha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5721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62436F-7E1C-4543-917F-2DB7AF9C0AEB}"/>
              </a:ext>
            </a:extLst>
          </p:cNvPr>
          <p:cNvSpPr>
            <a:spLocks noGrp="1"/>
          </p:cNvSpPr>
          <p:nvPr>
            <p:ph type="title" hasCustomPrompt="1"/>
          </p:nvPr>
        </p:nvSpPr>
        <p:spPr>
          <a:xfrm>
            <a:off x="623888" y="470006"/>
            <a:ext cx="7886700" cy="1512038"/>
          </a:xfrm>
        </p:spPr>
        <p:txBody>
          <a:bodyPr anchor="b"/>
          <a:lstStyle>
            <a:lvl1pPr>
              <a:defRPr sz="4500">
                <a:solidFill>
                  <a:schemeClr val="bg1"/>
                </a:solidFill>
              </a:defRPr>
            </a:lvl1pPr>
          </a:lstStyle>
          <a:p>
            <a:r>
              <a:rPr lang="en-US" dirty="0"/>
              <a:t>Title Goes Here</a:t>
            </a:r>
          </a:p>
        </p:txBody>
      </p:sp>
      <p:sp>
        <p:nvSpPr>
          <p:cNvPr id="8" name="Text Placeholder 2">
            <a:extLst>
              <a:ext uri="{FF2B5EF4-FFF2-40B4-BE49-F238E27FC236}">
                <a16:creationId xmlns:a16="http://schemas.microsoft.com/office/drawing/2014/main" id="{8707FAF2-9310-E64A-BF65-F16E6CD04232}"/>
              </a:ext>
            </a:extLst>
          </p:cNvPr>
          <p:cNvSpPr>
            <a:spLocks noGrp="1"/>
          </p:cNvSpPr>
          <p:nvPr>
            <p:ph type="body" idx="1" hasCustomPrompt="1"/>
          </p:nvPr>
        </p:nvSpPr>
        <p:spPr>
          <a:xfrm>
            <a:off x="623888" y="2002285"/>
            <a:ext cx="7886700" cy="562570"/>
          </a:xfrm>
        </p:spPr>
        <p:txBody>
          <a:bodyPr>
            <a:normAutofit/>
          </a:bodyPr>
          <a:lstStyle>
            <a:lvl1pPr marL="0" indent="0">
              <a:buNone/>
              <a:defRPr sz="1600" b="1" spc="100"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GOES HERE</a:t>
            </a:r>
          </a:p>
        </p:txBody>
      </p:sp>
      <p:sp>
        <p:nvSpPr>
          <p:cNvPr id="9" name="Text Placeholder 2">
            <a:extLst>
              <a:ext uri="{FF2B5EF4-FFF2-40B4-BE49-F238E27FC236}">
                <a16:creationId xmlns:a16="http://schemas.microsoft.com/office/drawing/2014/main" id="{8D488C8C-1B01-554E-ACC6-8C39DB14C6A2}"/>
              </a:ext>
            </a:extLst>
          </p:cNvPr>
          <p:cNvSpPr>
            <a:spLocks noGrp="1"/>
          </p:cNvSpPr>
          <p:nvPr>
            <p:ph type="body" idx="11" hasCustomPrompt="1"/>
          </p:nvPr>
        </p:nvSpPr>
        <p:spPr>
          <a:xfrm>
            <a:off x="623888" y="4409631"/>
            <a:ext cx="7886700" cy="297332"/>
          </a:xfrm>
        </p:spPr>
        <p:txBody>
          <a:bodyPr>
            <a:normAutofit/>
          </a:bodyPr>
          <a:lstStyle>
            <a:lvl1pPr marL="0" indent="0">
              <a:buNone/>
              <a:defRPr sz="1400" b="0">
                <a:solidFill>
                  <a:srgbClr val="ECEAD1"/>
                </a:solidFill>
                <a:effectLs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Presenter Name | Date</a:t>
            </a:r>
          </a:p>
        </p:txBody>
      </p:sp>
    </p:spTree>
    <p:extLst>
      <p:ext uri="{BB962C8B-B14F-4D97-AF65-F5344CB8AC3E}">
        <p14:creationId xmlns:p14="http://schemas.microsoft.com/office/powerpoint/2010/main" val="220829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97DBF-938C-55A3-CC51-89FE3045AFBE}"/>
              </a:ext>
            </a:extLst>
          </p:cNvPr>
          <p:cNvSpPr>
            <a:spLocks noGrp="1"/>
          </p:cNvSpPr>
          <p:nvPr>
            <p:ph type="title"/>
          </p:nvPr>
        </p:nvSpPr>
        <p:spPr>
          <a:xfrm>
            <a:off x="1004888" y="351235"/>
            <a:ext cx="7148512" cy="6858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F279D950-821E-2D9E-8E39-79009818FBE3}"/>
              </a:ext>
            </a:extLst>
          </p:cNvPr>
          <p:cNvSpPr>
            <a:spLocks noGrp="1"/>
          </p:cNvSpPr>
          <p:nvPr>
            <p:ph type="tbl" idx="1"/>
          </p:nvPr>
        </p:nvSpPr>
        <p:spPr>
          <a:xfrm>
            <a:off x="685800" y="1485900"/>
            <a:ext cx="7772400" cy="3086100"/>
          </a:xfrm>
        </p:spPr>
        <p:txBody>
          <a:bodyPr/>
          <a:lstStyle/>
          <a:p>
            <a:endParaRPr lang="en-US"/>
          </a:p>
        </p:txBody>
      </p:sp>
      <p:sp>
        <p:nvSpPr>
          <p:cNvPr id="4" name="Date Placeholder 3">
            <a:extLst>
              <a:ext uri="{FF2B5EF4-FFF2-40B4-BE49-F238E27FC236}">
                <a16:creationId xmlns:a16="http://schemas.microsoft.com/office/drawing/2014/main" id="{A2F6214C-CF12-9F70-37E7-0FC5C10AD443}"/>
              </a:ext>
            </a:extLst>
          </p:cNvPr>
          <p:cNvSpPr>
            <a:spLocks noGrp="1"/>
          </p:cNvSpPr>
          <p:nvPr>
            <p:ph type="dt" sz="half" idx="10"/>
          </p:nvPr>
        </p:nvSpPr>
        <p:spPr>
          <a:xfrm>
            <a:off x="685800" y="4686300"/>
            <a:ext cx="1905000" cy="3429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76ADBA2-E64E-BEBF-2000-05C936396503}"/>
              </a:ext>
            </a:extLst>
          </p:cNvPr>
          <p:cNvSpPr>
            <a:spLocks noGrp="1"/>
          </p:cNvSpPr>
          <p:nvPr>
            <p:ph type="ftr" sz="quarter" idx="11"/>
          </p:nvPr>
        </p:nvSpPr>
        <p:spPr>
          <a:xfrm>
            <a:off x="3124200" y="4686300"/>
            <a:ext cx="2895600" cy="3429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05A16A-8FBB-12CE-8BFA-75A085299129}"/>
              </a:ext>
            </a:extLst>
          </p:cNvPr>
          <p:cNvSpPr>
            <a:spLocks noGrp="1"/>
          </p:cNvSpPr>
          <p:nvPr>
            <p:ph type="sldNum" sz="quarter" idx="12"/>
          </p:nvPr>
        </p:nvSpPr>
        <p:spPr>
          <a:xfrm>
            <a:off x="6553200" y="4686300"/>
            <a:ext cx="1905000" cy="342900"/>
          </a:xfrm>
        </p:spPr>
        <p:txBody>
          <a:bodyPr/>
          <a:lstStyle>
            <a:lvl1pPr>
              <a:defRPr/>
            </a:lvl1pPr>
          </a:lstStyle>
          <a:p>
            <a:fld id="{3219C010-D4B6-4D07-9DB3-FF648708269E}" type="slidenum">
              <a:rPr lang="en-US" altLang="en-US"/>
              <a:pPr/>
              <a:t>‹#›</a:t>
            </a:fld>
            <a:endParaRPr lang="en-US" altLang="en-US"/>
          </a:p>
        </p:txBody>
      </p:sp>
    </p:spTree>
    <p:extLst>
      <p:ext uri="{BB962C8B-B14F-4D97-AF65-F5344CB8AC3E}">
        <p14:creationId xmlns:p14="http://schemas.microsoft.com/office/powerpoint/2010/main" val="4187006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ED12-1E52-6C4E-9F94-C31ED28A5BD2}"/>
              </a:ext>
            </a:extLst>
          </p:cNvPr>
          <p:cNvSpPr>
            <a:spLocks noGrp="1"/>
          </p:cNvSpPr>
          <p:nvPr>
            <p:ph type="title" hasCustomPrompt="1"/>
          </p:nvPr>
        </p:nvSpPr>
        <p:spPr>
          <a:xfrm>
            <a:off x="623888" y="467360"/>
            <a:ext cx="7886700" cy="1087964"/>
          </a:xfrm>
        </p:spPr>
        <p:txBody>
          <a:bodyPr anchor="b"/>
          <a:lstStyle>
            <a:lvl1pPr algn="r">
              <a:defRPr sz="4500">
                <a:solidFill>
                  <a:schemeClr val="bg1"/>
                </a:solidFill>
              </a:defRPr>
            </a:lvl1pPr>
          </a:lstStyle>
          <a:p>
            <a:r>
              <a:rPr lang="en-US" dirty="0"/>
              <a:t>Title Goes Here</a:t>
            </a:r>
          </a:p>
        </p:txBody>
      </p:sp>
      <p:sp>
        <p:nvSpPr>
          <p:cNvPr id="3" name="Text Placeholder 2">
            <a:extLst>
              <a:ext uri="{FF2B5EF4-FFF2-40B4-BE49-F238E27FC236}">
                <a16:creationId xmlns:a16="http://schemas.microsoft.com/office/drawing/2014/main" id="{8ADF4F18-B776-DD4E-AAD8-649F4A38F1E6}"/>
              </a:ext>
            </a:extLst>
          </p:cNvPr>
          <p:cNvSpPr>
            <a:spLocks noGrp="1"/>
          </p:cNvSpPr>
          <p:nvPr>
            <p:ph type="body" idx="1" hasCustomPrompt="1"/>
          </p:nvPr>
        </p:nvSpPr>
        <p:spPr>
          <a:xfrm>
            <a:off x="623888" y="1575565"/>
            <a:ext cx="7886700" cy="562570"/>
          </a:xfrm>
        </p:spPr>
        <p:txBody>
          <a:bodyPr>
            <a:normAutofit/>
          </a:bodyPr>
          <a:lstStyle>
            <a:lvl1pPr marL="0" indent="0" algn="r">
              <a:buNone/>
              <a:defRPr sz="1600" b="1" spc="100"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GOES HERE</a:t>
            </a:r>
          </a:p>
        </p:txBody>
      </p:sp>
      <p:sp>
        <p:nvSpPr>
          <p:cNvPr id="4" name="Text Placeholder 2">
            <a:extLst>
              <a:ext uri="{FF2B5EF4-FFF2-40B4-BE49-F238E27FC236}">
                <a16:creationId xmlns:a16="http://schemas.microsoft.com/office/drawing/2014/main" id="{8C5BBF53-4D71-3C4A-B4D0-13621C769C28}"/>
              </a:ext>
            </a:extLst>
          </p:cNvPr>
          <p:cNvSpPr>
            <a:spLocks noGrp="1"/>
          </p:cNvSpPr>
          <p:nvPr>
            <p:ph type="body" idx="11" hasCustomPrompt="1"/>
          </p:nvPr>
        </p:nvSpPr>
        <p:spPr>
          <a:xfrm>
            <a:off x="623888" y="2296351"/>
            <a:ext cx="7886700" cy="297332"/>
          </a:xfrm>
        </p:spPr>
        <p:txBody>
          <a:bodyPr>
            <a:normAutofit/>
          </a:bodyPr>
          <a:lstStyle>
            <a:lvl1pPr marL="0" indent="0" algn="r">
              <a:buNone/>
              <a:defRPr sz="1400" b="0">
                <a:solidFill>
                  <a:srgbClr val="ECEAD1"/>
                </a:solidFill>
                <a:effectLs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Presenter Name | Date</a:t>
            </a:r>
          </a:p>
        </p:txBody>
      </p:sp>
    </p:spTree>
    <p:extLst>
      <p:ext uri="{BB962C8B-B14F-4D97-AF65-F5344CB8AC3E}">
        <p14:creationId xmlns:p14="http://schemas.microsoft.com/office/powerpoint/2010/main" val="438533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4"/>
            <a:ext cx="7886700" cy="994172"/>
          </a:xfrm>
        </p:spPr>
        <p:txBody>
          <a:bodyPr/>
          <a:lstStyle>
            <a:lvl1pPr>
              <a:defRPr>
                <a:solidFill>
                  <a:srgbClr val="006747"/>
                </a:solidFill>
              </a:defRPr>
            </a:lvl1pPr>
          </a:lstStyle>
          <a:p>
            <a:r>
              <a:rPr lang="en-US" dirty="0"/>
              <a:t>Header Goes Here</a:t>
            </a:r>
          </a:p>
        </p:txBody>
      </p:sp>
      <p:sp>
        <p:nvSpPr>
          <p:cNvPr id="8" name="Rectangle 7">
            <a:extLst>
              <a:ext uri="{FF2B5EF4-FFF2-40B4-BE49-F238E27FC236}">
                <a16:creationId xmlns:a16="http://schemas.microsoft.com/office/drawing/2014/main" id="{ACB8BCE3-AF16-6D41-B95F-884EAC5A8EB3}"/>
              </a:ext>
            </a:extLst>
          </p:cNvPr>
          <p:cNvSpPr/>
          <p:nvPr userDrawn="1"/>
        </p:nvSpPr>
        <p:spPr>
          <a:xfrm>
            <a:off x="1" y="0"/>
            <a:ext cx="179462" cy="514350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7" name="Content Placeholder 3">
            <a:extLst>
              <a:ext uri="{FF2B5EF4-FFF2-40B4-BE49-F238E27FC236}">
                <a16:creationId xmlns:a16="http://schemas.microsoft.com/office/drawing/2014/main" id="{5BB23591-16BE-954D-B59B-91BFDA6632C9}"/>
              </a:ext>
            </a:extLst>
          </p:cNvPr>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4">
            <a:extLst>
              <a:ext uri="{FF2B5EF4-FFF2-40B4-BE49-F238E27FC236}">
                <a16:creationId xmlns:a16="http://schemas.microsoft.com/office/drawing/2014/main" id="{BE2CF947-D569-5840-90FE-2AE8871A80C0}"/>
              </a:ext>
            </a:extLst>
          </p:cNvPr>
          <p:cNvSpPr>
            <a:spLocks noGrp="1"/>
          </p:cNvSpPr>
          <p:nvPr>
            <p:ph type="pic" sz="quarter" idx="13"/>
          </p:nvPr>
        </p:nvSpPr>
        <p:spPr>
          <a:xfrm>
            <a:off x="628650" y="1369219"/>
            <a:ext cx="3874984" cy="3263504"/>
          </a:xfrm>
        </p:spPr>
        <p:txBody>
          <a:bodyPr/>
          <a:lstStyle/>
          <a:p>
            <a:endParaRPr lang="en-US"/>
          </a:p>
        </p:txBody>
      </p:sp>
    </p:spTree>
    <p:extLst>
      <p:ext uri="{BB962C8B-B14F-4D97-AF65-F5344CB8AC3E}">
        <p14:creationId xmlns:p14="http://schemas.microsoft.com/office/powerpoint/2010/main" val="183811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Phot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B7135-3D78-0E4B-9C26-9E7303734618}"/>
              </a:ext>
            </a:extLst>
          </p:cNvPr>
          <p:cNvSpPr/>
          <p:nvPr userDrawn="1"/>
        </p:nvSpPr>
        <p:spPr>
          <a:xfrm>
            <a:off x="182880" y="219456"/>
            <a:ext cx="8750808" cy="4754880"/>
          </a:xfrm>
          <a:prstGeom prst="rect">
            <a:avLst/>
          </a:prstGeom>
          <a:solidFill>
            <a:srgbClr val="0067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itle 1">
            <a:extLst>
              <a:ext uri="{FF2B5EF4-FFF2-40B4-BE49-F238E27FC236}">
                <a16:creationId xmlns:a16="http://schemas.microsoft.com/office/drawing/2014/main" id="{252DF257-01E2-CC4F-84E8-92951174BDE6}"/>
              </a:ext>
            </a:extLst>
          </p:cNvPr>
          <p:cNvSpPr>
            <a:spLocks noGrp="1"/>
          </p:cNvSpPr>
          <p:nvPr>
            <p:ph type="title" hasCustomPrompt="1"/>
          </p:nvPr>
        </p:nvSpPr>
        <p:spPr>
          <a:xfrm>
            <a:off x="628650" y="2011204"/>
            <a:ext cx="7886700" cy="994172"/>
          </a:xfrm>
        </p:spPr>
        <p:txBody>
          <a:bodyPr/>
          <a:lstStyle>
            <a:lvl1pPr algn="ctr">
              <a:defRPr>
                <a:solidFill>
                  <a:schemeClr val="bg1"/>
                </a:solidFill>
              </a:defRPr>
            </a:lvl1pPr>
          </a:lstStyle>
          <a:p>
            <a:r>
              <a:rPr lang="en-US" dirty="0"/>
              <a:t>Simple Break Section</a:t>
            </a:r>
          </a:p>
        </p:txBody>
      </p:sp>
    </p:spTree>
    <p:extLst>
      <p:ext uri="{BB962C8B-B14F-4D97-AF65-F5344CB8AC3E}">
        <p14:creationId xmlns:p14="http://schemas.microsoft.com/office/powerpoint/2010/main" val="1548156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Photo-2">
    <p:bg>
      <p:bgPr>
        <a:solidFill>
          <a:srgbClr val="00674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11203"/>
            <a:ext cx="3145064" cy="2734967"/>
          </a:xfrm>
        </p:spPr>
        <p:txBody>
          <a:bodyPr anchor="t"/>
          <a:lstStyle>
            <a:lvl1pPr algn="l">
              <a:defRPr>
                <a:solidFill>
                  <a:schemeClr val="bg1"/>
                </a:solidFill>
              </a:defRPr>
            </a:lvl1pPr>
          </a:lstStyle>
          <a:p>
            <a:r>
              <a:rPr lang="en-US" dirty="0"/>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4572000" y="0"/>
            <a:ext cx="4572000" cy="51435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Tree>
    <p:extLst>
      <p:ext uri="{BB962C8B-B14F-4D97-AF65-F5344CB8AC3E}">
        <p14:creationId xmlns:p14="http://schemas.microsoft.com/office/powerpoint/2010/main" val="8308837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userDrawn="1"/>
        </p:nvSpPr>
        <p:spPr>
          <a:xfrm>
            <a:off x="0" y="-34016"/>
            <a:ext cx="9144000" cy="219159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29840" y="342900"/>
            <a:ext cx="3099679" cy="1200150"/>
          </a:xfrm>
        </p:spPr>
        <p:txBody>
          <a:bodyPr anchor="b"/>
          <a:lstStyle>
            <a:lvl1pPr>
              <a:defRPr sz="2400">
                <a:solidFill>
                  <a:schemeClr val="bg1"/>
                </a:solidFill>
              </a:defRPr>
            </a:lvl1pPr>
          </a:lstStyle>
          <a:p>
            <a:r>
              <a:rPr lang="en-US" dirty="0"/>
              <a:t>Header Goes Here</a:t>
            </a:r>
          </a:p>
        </p:txBody>
      </p:sp>
      <p:sp>
        <p:nvSpPr>
          <p:cNvPr id="4" name="Text Placeholder 3"/>
          <p:cNvSpPr>
            <a:spLocks noGrp="1"/>
          </p:cNvSpPr>
          <p:nvPr>
            <p:ph type="body" sz="half" idx="2"/>
          </p:nvPr>
        </p:nvSpPr>
        <p:spPr>
          <a:xfrm>
            <a:off x="629841" y="2383604"/>
            <a:ext cx="4034626" cy="2208944"/>
          </a:xfrm>
        </p:spPr>
        <p:txBody>
          <a:bodyPr>
            <a:normAutofit/>
          </a:bodyPr>
          <a:lstStyle>
            <a:lvl1pPr marL="0" indent="0">
              <a:buNone/>
              <a:defRPr sz="1800">
                <a:solidFill>
                  <a:srgbClr val="466069"/>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9" name="Picture Placeholder 5">
            <a:extLst>
              <a:ext uri="{FF2B5EF4-FFF2-40B4-BE49-F238E27FC236}">
                <a16:creationId xmlns:a16="http://schemas.microsoft.com/office/drawing/2014/main" id="{C83AE0ED-DAFE-6347-ACD6-B8BA2CC2DB67}"/>
              </a:ext>
            </a:extLst>
          </p:cNvPr>
          <p:cNvSpPr>
            <a:spLocks noGrp="1"/>
          </p:cNvSpPr>
          <p:nvPr>
            <p:ph type="pic" sz="quarter" idx="13"/>
          </p:nvPr>
        </p:nvSpPr>
        <p:spPr>
          <a:xfrm>
            <a:off x="5033963" y="-33338"/>
            <a:ext cx="3606800" cy="3732213"/>
          </a:xfrm>
        </p:spPr>
        <p:txBody>
          <a:bodyPr/>
          <a:lstStyle/>
          <a:p>
            <a:endParaRPr lang="en-US"/>
          </a:p>
        </p:txBody>
      </p:sp>
      <p:sp>
        <p:nvSpPr>
          <p:cNvPr id="10" name="Text Placeholder 3">
            <a:extLst>
              <a:ext uri="{FF2B5EF4-FFF2-40B4-BE49-F238E27FC236}">
                <a16:creationId xmlns:a16="http://schemas.microsoft.com/office/drawing/2014/main" id="{B51888F3-4D41-1847-B79F-091A153FEBA7}"/>
              </a:ext>
            </a:extLst>
          </p:cNvPr>
          <p:cNvSpPr>
            <a:spLocks noGrp="1"/>
          </p:cNvSpPr>
          <p:nvPr>
            <p:ph type="body" sz="half" idx="14"/>
          </p:nvPr>
        </p:nvSpPr>
        <p:spPr>
          <a:xfrm>
            <a:off x="5033963" y="3871644"/>
            <a:ext cx="3606800" cy="453776"/>
          </a:xfrm>
        </p:spPr>
        <p:txBody>
          <a:bodyPr/>
          <a:lstStyle>
            <a:lvl1pPr marL="0" indent="0" algn="ctr">
              <a:buNone/>
              <a:defRPr sz="1200">
                <a:solidFill>
                  <a:srgbClr val="466069"/>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a:p>
        </p:txBody>
      </p:sp>
    </p:spTree>
    <p:extLst>
      <p:ext uri="{BB962C8B-B14F-4D97-AF65-F5344CB8AC3E}">
        <p14:creationId xmlns:p14="http://schemas.microsoft.com/office/powerpoint/2010/main" val="1037602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3BC4-7C78-564D-9A7D-55542EF07024}"/>
              </a:ext>
            </a:extLst>
          </p:cNvPr>
          <p:cNvSpPr>
            <a:spLocks noGrp="1"/>
          </p:cNvSpPr>
          <p:nvPr>
            <p:ph type="title"/>
          </p:nvPr>
        </p:nvSpPr>
        <p:spPr>
          <a:xfrm>
            <a:off x="908243" y="5965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A9D0062-C079-3647-9F19-601CA94C75BC}"/>
              </a:ext>
            </a:extLst>
          </p:cNvPr>
          <p:cNvSpPr>
            <a:spLocks noGrp="1"/>
          </p:cNvSpPr>
          <p:nvPr>
            <p:ph type="body" idx="1"/>
          </p:nvPr>
        </p:nvSpPr>
        <p:spPr>
          <a:xfrm>
            <a:off x="908243" y="27562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30D06E-599F-1549-8148-1643E71B0D2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D7C1DE3-9B0C-F841-9E60-05C80DDD0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A3138-F622-8D41-8BCE-3916F483DB55}"/>
              </a:ext>
            </a:extLst>
          </p:cNvPr>
          <p:cNvSpPr>
            <a:spLocks noGrp="1"/>
          </p:cNvSpPr>
          <p:nvPr>
            <p:ph type="sldNum" sz="quarter" idx="12"/>
          </p:nvPr>
        </p:nvSpPr>
        <p:spPr/>
        <p:txBody>
          <a:bodyPr/>
          <a:lstStyle/>
          <a:p>
            <a:fld id="{EBBADE22-3361-3A4F-BA89-5D4A270361AF}" type="slidenum">
              <a:rPr lang="en-US" smtClean="0"/>
              <a:t>‹#›</a:t>
            </a:fld>
            <a:endParaRPr lang="en-US"/>
          </a:p>
        </p:txBody>
      </p:sp>
    </p:spTree>
    <p:extLst>
      <p:ext uri="{BB962C8B-B14F-4D97-AF65-F5344CB8AC3E}">
        <p14:creationId xmlns:p14="http://schemas.microsoft.com/office/powerpoint/2010/main" val="4135606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log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66172" y="740569"/>
            <a:ext cx="2949178" cy="802480"/>
          </a:xfrm>
        </p:spPr>
        <p:txBody>
          <a:bodyPr anchor="b"/>
          <a:lstStyle>
            <a:lvl1pPr>
              <a:defRPr sz="2400">
                <a:solidFill>
                  <a:srgbClr val="006747"/>
                </a:solidFill>
              </a:defRPr>
            </a:lvl1pPr>
          </a:lstStyle>
          <a:p>
            <a:r>
              <a:rPr lang="en-US" dirty="0"/>
              <a:t>Header Goes Here</a:t>
            </a:r>
          </a:p>
        </p:txBody>
      </p:sp>
      <p:sp>
        <p:nvSpPr>
          <p:cNvPr id="4" name="Text Placeholder 3"/>
          <p:cNvSpPr>
            <a:spLocks noGrp="1"/>
          </p:cNvSpPr>
          <p:nvPr>
            <p:ph type="body" sz="half" idx="2"/>
          </p:nvPr>
        </p:nvSpPr>
        <p:spPr>
          <a:xfrm>
            <a:off x="5566172" y="1543050"/>
            <a:ext cx="2949178" cy="2858691"/>
          </a:xfrm>
        </p:spPr>
        <p:txBody>
          <a:bodyPr/>
          <a:lstStyle>
            <a:lvl1pPr marL="0" indent="0">
              <a:buNone/>
              <a:defRPr sz="1200">
                <a:solidFill>
                  <a:srgbClr val="466069"/>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11" name="Chart Placeholder 5">
            <a:extLst>
              <a:ext uri="{FF2B5EF4-FFF2-40B4-BE49-F238E27FC236}">
                <a16:creationId xmlns:a16="http://schemas.microsoft.com/office/drawing/2014/main" id="{88B55E94-566B-064E-82B6-C977F84F7C65}"/>
              </a:ext>
            </a:extLst>
          </p:cNvPr>
          <p:cNvSpPr>
            <a:spLocks noGrp="1"/>
          </p:cNvSpPr>
          <p:nvPr>
            <p:ph type="chart" sz="quarter" idx="14"/>
          </p:nvPr>
        </p:nvSpPr>
        <p:spPr>
          <a:xfrm>
            <a:off x="660663" y="740569"/>
            <a:ext cx="4627562" cy="3654425"/>
          </a:xfrm>
        </p:spPr>
        <p:txBody>
          <a:bodyPr/>
          <a:lstStyle/>
          <a:p>
            <a:endParaRPr lang="en-US" dirty="0"/>
          </a:p>
        </p:txBody>
      </p:sp>
    </p:spTree>
    <p:extLst>
      <p:ext uri="{BB962C8B-B14F-4D97-AF65-F5344CB8AC3E}">
        <p14:creationId xmlns:p14="http://schemas.microsoft.com/office/powerpoint/2010/main" val="4141946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0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75438"/>
            <a:ext cx="8469630" cy="528066"/>
          </a:xfrm>
        </p:spPr>
        <p:txBody>
          <a:bodyPr>
            <a:normAutofit/>
          </a:bodyPr>
          <a:lstStyle>
            <a:lvl1pPr>
              <a:defRPr sz="3000"/>
            </a:lvl1pPr>
          </a:lstStyle>
          <a:p>
            <a:r>
              <a:rPr lang="en-US" dirty="0"/>
              <a:t>Click to edit Master title style</a:t>
            </a:r>
          </a:p>
        </p:txBody>
      </p:sp>
      <p:sp>
        <p:nvSpPr>
          <p:cNvPr id="3" name="Text Placeholder 2"/>
          <p:cNvSpPr>
            <a:spLocks noGrp="1"/>
          </p:cNvSpPr>
          <p:nvPr>
            <p:ph type="body" idx="1"/>
          </p:nvPr>
        </p:nvSpPr>
        <p:spPr>
          <a:xfrm>
            <a:off x="342900" y="828319"/>
            <a:ext cx="4114800" cy="617934"/>
          </a:xfrm>
        </p:spPr>
        <p:txBody>
          <a:bodyPr anchor="b">
            <a:normAutofit/>
          </a:bodyPr>
          <a:lstStyle>
            <a:lvl1pPr marL="0" indent="0">
              <a:buNone/>
              <a:defRPr sz="22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5" name="Text Placeholder 4"/>
          <p:cNvSpPr>
            <a:spLocks noGrp="1"/>
          </p:cNvSpPr>
          <p:nvPr>
            <p:ph type="body" sz="quarter" idx="3"/>
          </p:nvPr>
        </p:nvSpPr>
        <p:spPr>
          <a:xfrm>
            <a:off x="4629150" y="828319"/>
            <a:ext cx="4114800" cy="617934"/>
          </a:xfrm>
        </p:spPr>
        <p:txBody>
          <a:bodyPr anchor="b">
            <a:normAutofit/>
          </a:bodyPr>
          <a:lstStyle>
            <a:lvl1pPr marL="0" indent="0">
              <a:buNone/>
              <a:defRPr sz="22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F587-D48E-4F0D-A39C-5AB282297A33}" type="slidenum">
              <a:rPr lang="en-US" smtClean="0"/>
              <a:t>‹#›</a:t>
            </a:fld>
            <a:endParaRPr lang="en-US"/>
          </a:p>
        </p:txBody>
      </p:sp>
      <p:sp>
        <p:nvSpPr>
          <p:cNvPr id="10" name="Content Placeholder 2"/>
          <p:cNvSpPr>
            <a:spLocks noGrp="1"/>
          </p:cNvSpPr>
          <p:nvPr>
            <p:ph sz="half" idx="13"/>
          </p:nvPr>
        </p:nvSpPr>
        <p:spPr>
          <a:xfrm>
            <a:off x="342900" y="1583703"/>
            <a:ext cx="4114800" cy="2867139"/>
          </a:xfrm>
        </p:spPr>
        <p:txBody>
          <a:bodyPr>
            <a:normAutofit/>
          </a:bodyPr>
          <a:lstStyle>
            <a:lvl1pPr>
              <a:lnSpc>
                <a:spcPct val="100000"/>
              </a:lnSpc>
              <a:buClr>
                <a:srgbClr val="03684A"/>
              </a:buClr>
              <a:defRPr sz="2100"/>
            </a:lvl1pPr>
            <a:lvl2pPr marL="600075" indent="-257175">
              <a:lnSpc>
                <a:spcPct val="100000"/>
              </a:lnSpc>
              <a:buClr>
                <a:srgbClr val="03684A"/>
              </a:buClr>
              <a:buFont typeface="Arial" panose="020B0604020202020204" pitchFamily="34" charset="0"/>
              <a:buChar char="•"/>
              <a:defRPr sz="2100"/>
            </a:lvl2pPr>
            <a:lvl3pPr marL="942975" indent="-257175">
              <a:lnSpc>
                <a:spcPct val="100000"/>
              </a:lnSpc>
              <a:buClr>
                <a:srgbClr val="03684A"/>
              </a:buClr>
              <a:buFont typeface="Calibri" panose="020F0502020204030204" pitchFamily="34" charset="0"/>
              <a:buChar char="◦"/>
              <a:defRPr sz="2100"/>
            </a:lvl3pPr>
            <a:lvl4pPr marL="1243013" indent="-214313">
              <a:lnSpc>
                <a:spcPct val="100000"/>
              </a:lnSpc>
              <a:buClr>
                <a:srgbClr val="03684A"/>
              </a:buClr>
              <a:buFont typeface="Calibri" panose="020F0502020204030204" pitchFamily="34" charset="0"/>
              <a:buChar char="▫"/>
              <a:defRPr sz="2100"/>
            </a:lvl4pPr>
            <a:lvl5pPr marL="1585913" indent="-214313">
              <a:lnSpc>
                <a:spcPct val="100000"/>
              </a:lnSpc>
              <a:buClr>
                <a:srgbClr val="03684A"/>
              </a:buClr>
              <a:buFont typeface="Calibri" panose="020F0502020204030204" pitchFamily="34" charset="0"/>
              <a:buChar cha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2"/>
          </p:nvPr>
        </p:nvSpPr>
        <p:spPr>
          <a:xfrm>
            <a:off x="4629150" y="1583703"/>
            <a:ext cx="4114800" cy="2867139"/>
          </a:xfrm>
        </p:spPr>
        <p:txBody>
          <a:bodyPr>
            <a:normAutofit/>
          </a:bodyPr>
          <a:lstStyle>
            <a:lvl1pPr marL="342900" indent="-342900">
              <a:lnSpc>
                <a:spcPct val="100000"/>
              </a:lnSpc>
              <a:buClr>
                <a:srgbClr val="03684A"/>
              </a:buClr>
              <a:buFont typeface="Wingdings" panose="05000000000000000000" pitchFamily="2" charset="2"/>
              <a:buChar char="§"/>
              <a:defRPr sz="2100"/>
            </a:lvl1pPr>
            <a:lvl2pPr marL="685800" indent="-342900">
              <a:lnSpc>
                <a:spcPct val="100000"/>
              </a:lnSpc>
              <a:buClr>
                <a:srgbClr val="03684A"/>
              </a:buClr>
              <a:buFont typeface="Arial" panose="020B0604020202020204" pitchFamily="34" charset="0"/>
              <a:buChar char="•"/>
              <a:defRPr sz="2100"/>
            </a:lvl2pPr>
            <a:lvl3pPr marL="1028700" indent="-342900">
              <a:lnSpc>
                <a:spcPct val="100000"/>
              </a:lnSpc>
              <a:buClr>
                <a:srgbClr val="03684A"/>
              </a:buClr>
              <a:buFont typeface="Calibri" panose="020F0502020204030204" pitchFamily="34" charset="0"/>
              <a:buChar char="◦"/>
              <a:defRPr sz="2100"/>
            </a:lvl3pPr>
            <a:lvl4pPr marL="1371600" indent="-342900">
              <a:lnSpc>
                <a:spcPct val="100000"/>
              </a:lnSpc>
              <a:buClr>
                <a:srgbClr val="03684A"/>
              </a:buClr>
              <a:buFont typeface="Calibri" panose="020F0502020204030204" pitchFamily="34" charset="0"/>
              <a:buChar char="▫"/>
              <a:defRPr sz="2100"/>
            </a:lvl4pPr>
            <a:lvl5pPr marL="1714500" indent="-342900">
              <a:lnSpc>
                <a:spcPct val="100000"/>
              </a:lnSpc>
              <a:buClr>
                <a:srgbClr val="03684A"/>
              </a:buClr>
              <a:buFont typeface="Calibri" panose="020F0502020204030204" pitchFamily="34" charset="0"/>
              <a:buChar cha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068222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30D63-568A-76EA-B715-C27DB27C6024}"/>
              </a:ext>
            </a:extLst>
          </p:cNvPr>
          <p:cNvSpPr/>
          <p:nvPr/>
        </p:nvSpPr>
        <p:spPr>
          <a:xfrm>
            <a:off x="723900" y="0"/>
            <a:ext cx="8420101" cy="51435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itle 1">
            <a:extLst>
              <a:ext uri="{FF2B5EF4-FFF2-40B4-BE49-F238E27FC236}">
                <a16:creationId xmlns:a16="http://schemas.microsoft.com/office/drawing/2014/main" id="{9662436F-7E1C-4543-917F-2DB7AF9C0AEB}"/>
              </a:ext>
            </a:extLst>
          </p:cNvPr>
          <p:cNvSpPr>
            <a:spLocks noGrp="1"/>
          </p:cNvSpPr>
          <p:nvPr>
            <p:ph type="title" hasCustomPrompt="1"/>
          </p:nvPr>
        </p:nvSpPr>
        <p:spPr>
          <a:xfrm>
            <a:off x="1238251" y="1039471"/>
            <a:ext cx="7272338" cy="1512038"/>
          </a:xfrm>
        </p:spPr>
        <p:txBody>
          <a:bodyPr anchor="b"/>
          <a:lstStyle>
            <a:lvl1pPr>
              <a:defRPr sz="4500">
                <a:solidFill>
                  <a:schemeClr val="accent6">
                    <a:lumMod val="50000"/>
                  </a:schemeClr>
                </a:solidFill>
              </a:defRPr>
            </a:lvl1pPr>
          </a:lstStyle>
          <a:p>
            <a:r>
              <a:rPr lang="en-US" dirty="0"/>
              <a:t>Title Goes Here</a:t>
            </a:r>
          </a:p>
        </p:txBody>
      </p:sp>
      <p:sp>
        <p:nvSpPr>
          <p:cNvPr id="8" name="Text Placeholder 2">
            <a:extLst>
              <a:ext uri="{FF2B5EF4-FFF2-40B4-BE49-F238E27FC236}">
                <a16:creationId xmlns:a16="http://schemas.microsoft.com/office/drawing/2014/main" id="{8707FAF2-9310-E64A-BF65-F16E6CD04232}"/>
              </a:ext>
            </a:extLst>
          </p:cNvPr>
          <p:cNvSpPr>
            <a:spLocks noGrp="1"/>
          </p:cNvSpPr>
          <p:nvPr>
            <p:ph type="body" idx="1" hasCustomPrompt="1"/>
          </p:nvPr>
        </p:nvSpPr>
        <p:spPr>
          <a:xfrm>
            <a:off x="1238251" y="2571750"/>
            <a:ext cx="7272338" cy="562570"/>
          </a:xfrm>
        </p:spPr>
        <p:txBody>
          <a:bodyPr>
            <a:normAutofit/>
          </a:bodyPr>
          <a:lstStyle>
            <a:lvl1pPr marL="0" indent="0">
              <a:buNone/>
              <a:defRPr sz="1600" b="1" spc="100" baseline="0">
                <a:solidFill>
                  <a:schemeClr val="accent6">
                    <a:lumMod val="50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SUBTITLE GOES HERE</a:t>
            </a:r>
          </a:p>
        </p:txBody>
      </p:sp>
      <p:sp>
        <p:nvSpPr>
          <p:cNvPr id="9" name="Text Placeholder 2">
            <a:extLst>
              <a:ext uri="{FF2B5EF4-FFF2-40B4-BE49-F238E27FC236}">
                <a16:creationId xmlns:a16="http://schemas.microsoft.com/office/drawing/2014/main" id="{8D488C8C-1B01-554E-ACC6-8C39DB14C6A2}"/>
              </a:ext>
            </a:extLst>
          </p:cNvPr>
          <p:cNvSpPr>
            <a:spLocks noGrp="1"/>
          </p:cNvSpPr>
          <p:nvPr>
            <p:ph type="body" idx="11" hasCustomPrompt="1"/>
          </p:nvPr>
        </p:nvSpPr>
        <p:spPr>
          <a:xfrm>
            <a:off x="1238251" y="4409632"/>
            <a:ext cx="7272338" cy="297332"/>
          </a:xfrm>
        </p:spPr>
        <p:txBody>
          <a:bodyPr>
            <a:normAutofit/>
          </a:bodyPr>
          <a:lstStyle>
            <a:lvl1pPr marL="0" indent="0">
              <a:buNone/>
              <a:defRPr sz="1400" b="0">
                <a:solidFill>
                  <a:schemeClr val="accent6">
                    <a:lumMod val="75000"/>
                  </a:schemeClr>
                </a:solidFill>
                <a:effectLst/>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Presenter Name | Date</a:t>
            </a:r>
          </a:p>
        </p:txBody>
      </p:sp>
      <p:sp>
        <p:nvSpPr>
          <p:cNvPr id="3" name="TextBox 2">
            <a:extLst>
              <a:ext uri="{FF2B5EF4-FFF2-40B4-BE49-F238E27FC236}">
                <a16:creationId xmlns:a16="http://schemas.microsoft.com/office/drawing/2014/main" id="{3F960434-4C22-599D-16AD-DBC422A4D8F9}"/>
              </a:ext>
            </a:extLst>
          </p:cNvPr>
          <p:cNvSpPr txBox="1"/>
          <p:nvPr/>
        </p:nvSpPr>
        <p:spPr>
          <a:xfrm rot="16200000">
            <a:off x="-1949539" y="2366844"/>
            <a:ext cx="4600575" cy="369332"/>
          </a:xfrm>
          <a:prstGeom prst="rect">
            <a:avLst/>
          </a:prstGeom>
          <a:noFill/>
        </p:spPr>
        <p:txBody>
          <a:bodyPr wrap="square" rtlCol="0">
            <a:spAutoFit/>
          </a:bodyPr>
          <a:lstStyle/>
          <a:p>
            <a:pPr algn="ctr"/>
            <a:r>
              <a:rPr lang="en-US" sz="1800" b="0" dirty="0">
                <a:solidFill>
                  <a:schemeClr val="accent6">
                    <a:lumMod val="20000"/>
                    <a:lumOff val="80000"/>
                  </a:schemeClr>
                </a:solidFill>
              </a:rPr>
              <a:t>The Access Management Curriculum</a:t>
            </a:r>
          </a:p>
        </p:txBody>
      </p:sp>
    </p:spTree>
    <p:extLst>
      <p:ext uri="{BB962C8B-B14F-4D97-AF65-F5344CB8AC3E}">
        <p14:creationId xmlns:p14="http://schemas.microsoft.com/office/powerpoint/2010/main" val="2695062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2">
    <p:bg>
      <p:bgPr>
        <a:solidFill>
          <a:schemeClr val="accent6">
            <a:lumMod val="5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C8971D-C200-1547-D91D-25E9F0E99A72}"/>
              </a:ext>
            </a:extLst>
          </p:cNvPr>
          <p:cNvSpPr/>
          <p:nvPr/>
        </p:nvSpPr>
        <p:spPr>
          <a:xfrm>
            <a:off x="0" y="0"/>
            <a:ext cx="8421624" cy="51435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D208ED12-1E52-6C4E-9F94-C31ED28A5BD2}"/>
              </a:ext>
            </a:extLst>
          </p:cNvPr>
          <p:cNvSpPr>
            <a:spLocks noGrp="1"/>
          </p:cNvSpPr>
          <p:nvPr>
            <p:ph type="title" hasCustomPrompt="1"/>
          </p:nvPr>
        </p:nvSpPr>
        <p:spPr>
          <a:xfrm>
            <a:off x="628650" y="1486536"/>
            <a:ext cx="7134225" cy="1087964"/>
          </a:xfrm>
        </p:spPr>
        <p:txBody>
          <a:bodyPr anchor="b"/>
          <a:lstStyle>
            <a:lvl1pPr algn="r">
              <a:defRPr sz="4500">
                <a:solidFill>
                  <a:schemeClr val="accent6">
                    <a:lumMod val="50000"/>
                  </a:schemeClr>
                </a:solidFill>
              </a:defRPr>
            </a:lvl1pPr>
          </a:lstStyle>
          <a:p>
            <a:r>
              <a:rPr lang="en-US" dirty="0"/>
              <a:t>Title Goes Here</a:t>
            </a:r>
          </a:p>
        </p:txBody>
      </p:sp>
      <p:sp>
        <p:nvSpPr>
          <p:cNvPr id="3" name="Text Placeholder 2">
            <a:extLst>
              <a:ext uri="{FF2B5EF4-FFF2-40B4-BE49-F238E27FC236}">
                <a16:creationId xmlns:a16="http://schemas.microsoft.com/office/drawing/2014/main" id="{8ADF4F18-B776-DD4E-AAD8-649F4A38F1E6}"/>
              </a:ext>
            </a:extLst>
          </p:cNvPr>
          <p:cNvSpPr>
            <a:spLocks noGrp="1"/>
          </p:cNvSpPr>
          <p:nvPr>
            <p:ph type="body" idx="1" hasCustomPrompt="1"/>
          </p:nvPr>
        </p:nvSpPr>
        <p:spPr>
          <a:xfrm>
            <a:off x="628650" y="2594741"/>
            <a:ext cx="7134225" cy="562570"/>
          </a:xfrm>
        </p:spPr>
        <p:txBody>
          <a:bodyPr>
            <a:normAutofit/>
          </a:bodyPr>
          <a:lstStyle>
            <a:lvl1pPr marL="0" indent="0" algn="r">
              <a:buNone/>
              <a:defRPr sz="1600" b="1" spc="100" baseline="0">
                <a:solidFill>
                  <a:schemeClr val="accent6">
                    <a:lumMod val="50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SUBTITLE GOES HERE</a:t>
            </a:r>
          </a:p>
        </p:txBody>
      </p:sp>
      <p:sp>
        <p:nvSpPr>
          <p:cNvPr id="4" name="Text Placeholder 2">
            <a:extLst>
              <a:ext uri="{FF2B5EF4-FFF2-40B4-BE49-F238E27FC236}">
                <a16:creationId xmlns:a16="http://schemas.microsoft.com/office/drawing/2014/main" id="{8C5BBF53-4D71-3C4A-B4D0-13621C769C28}"/>
              </a:ext>
            </a:extLst>
          </p:cNvPr>
          <p:cNvSpPr>
            <a:spLocks noGrp="1"/>
          </p:cNvSpPr>
          <p:nvPr>
            <p:ph type="body" idx="11" hasCustomPrompt="1"/>
          </p:nvPr>
        </p:nvSpPr>
        <p:spPr>
          <a:xfrm>
            <a:off x="628650" y="3315526"/>
            <a:ext cx="7134225" cy="297332"/>
          </a:xfrm>
        </p:spPr>
        <p:txBody>
          <a:bodyPr>
            <a:normAutofit/>
          </a:bodyPr>
          <a:lstStyle>
            <a:lvl1pPr marL="0" indent="0" algn="r">
              <a:buNone/>
              <a:defRPr sz="1400" b="0">
                <a:solidFill>
                  <a:schemeClr val="accent6">
                    <a:lumMod val="75000"/>
                  </a:schemeClr>
                </a:solidFill>
                <a:effectLst/>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Presenter Name | Date</a:t>
            </a:r>
          </a:p>
        </p:txBody>
      </p:sp>
      <p:sp>
        <p:nvSpPr>
          <p:cNvPr id="6" name="TextBox 5">
            <a:extLst>
              <a:ext uri="{FF2B5EF4-FFF2-40B4-BE49-F238E27FC236}">
                <a16:creationId xmlns:a16="http://schemas.microsoft.com/office/drawing/2014/main" id="{781E1B88-7058-0E5E-1867-7A9F6CBE2D4A}"/>
              </a:ext>
            </a:extLst>
          </p:cNvPr>
          <p:cNvSpPr txBox="1"/>
          <p:nvPr/>
        </p:nvSpPr>
        <p:spPr>
          <a:xfrm rot="5400000">
            <a:off x="6471284" y="2387085"/>
            <a:ext cx="4600575" cy="369332"/>
          </a:xfrm>
          <a:prstGeom prst="rect">
            <a:avLst/>
          </a:prstGeom>
          <a:noFill/>
        </p:spPr>
        <p:txBody>
          <a:bodyPr wrap="square" rtlCol="0">
            <a:spAutoFit/>
          </a:bodyPr>
          <a:lstStyle/>
          <a:p>
            <a:pPr algn="ctr"/>
            <a:r>
              <a:rPr lang="en-US" sz="1800" b="0" dirty="0">
                <a:solidFill>
                  <a:schemeClr val="accent6">
                    <a:lumMod val="20000"/>
                    <a:lumOff val="80000"/>
                  </a:schemeClr>
                </a:solidFill>
              </a:rPr>
              <a:t>The Access Management Curriculum</a:t>
            </a:r>
          </a:p>
        </p:txBody>
      </p:sp>
    </p:spTree>
    <p:extLst>
      <p:ext uri="{BB962C8B-B14F-4D97-AF65-F5344CB8AC3E}">
        <p14:creationId xmlns:p14="http://schemas.microsoft.com/office/powerpoint/2010/main" val="28124200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Logo-1">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75353"/>
            <a:ext cx="7886700" cy="692663"/>
          </a:xfrm>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4" name="Rectangle 3">
            <a:extLst>
              <a:ext uri="{FF2B5EF4-FFF2-40B4-BE49-F238E27FC236}">
                <a16:creationId xmlns:a16="http://schemas.microsoft.com/office/drawing/2014/main" id="{8A9DEC82-AE4F-BBB3-8274-FF4F62B3FC0F}"/>
              </a:ext>
            </a:extLst>
          </p:cNvPr>
          <p:cNvSpPr/>
          <p:nvPr/>
        </p:nvSpPr>
        <p:spPr>
          <a:xfrm>
            <a:off x="0" y="510778"/>
            <a:ext cx="9144000" cy="46327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93306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Logo-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dirty="0"/>
          </a:p>
        </p:txBody>
      </p:sp>
      <p:sp>
        <p:nvSpPr>
          <p:cNvPr id="4" name="Rectangle 3">
            <a:extLst>
              <a:ext uri="{FF2B5EF4-FFF2-40B4-BE49-F238E27FC236}">
                <a16:creationId xmlns:a16="http://schemas.microsoft.com/office/drawing/2014/main" id="{BD20E22D-10E3-113E-2642-D9FA27460236}"/>
              </a:ext>
            </a:extLst>
          </p:cNvPr>
          <p:cNvSpPr/>
          <p:nvPr/>
        </p:nvSpPr>
        <p:spPr>
          <a:xfrm>
            <a:off x="0" y="1"/>
            <a:ext cx="9144000" cy="46327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046440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50000"/>
                  </a:schemeClr>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ACB8BCE3-AF16-6D41-B95F-884EAC5A8EB3}"/>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4" name="Rectangle 3">
            <a:extLst>
              <a:ext uri="{FF2B5EF4-FFF2-40B4-BE49-F238E27FC236}">
                <a16:creationId xmlns:a16="http://schemas.microsoft.com/office/drawing/2014/main" id="{E49A021A-BF37-B1E6-9F58-A97C78283350}"/>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373227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50000"/>
                  </a:schemeClr>
                </a:solidFill>
              </a:defRPr>
            </a:lvl1pPr>
          </a:lstStyle>
          <a:p>
            <a:r>
              <a:rPr lang="en-US" dirty="0"/>
              <a:t>Header Goes Here</a:t>
            </a:r>
          </a:p>
        </p:txBody>
      </p:sp>
      <p:sp>
        <p:nvSpPr>
          <p:cNvPr id="3" name="Content Placeholder 2"/>
          <p:cNvSpPr>
            <a:spLocks noGrp="1"/>
          </p:cNvSpPr>
          <p:nvPr>
            <p:ph sz="half" idx="1"/>
          </p:nvPr>
        </p:nvSpPr>
        <p:spPr>
          <a:xfrm>
            <a:off x="6286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1A6B520E-1323-8948-69DE-9982D27DB6C8}"/>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13480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4"/>
            <a:ext cx="7886700" cy="994172"/>
          </a:xfrm>
        </p:spPr>
        <p:txBody>
          <a:bodyPr/>
          <a:lstStyle>
            <a:lvl1pPr>
              <a:defRPr>
                <a:solidFill>
                  <a:schemeClr val="accent6">
                    <a:lumMod val="50000"/>
                  </a:schemeClr>
                </a:solidFill>
              </a:defRPr>
            </a:lvl1pPr>
          </a:lstStyle>
          <a:p>
            <a:r>
              <a:rPr lang="en-US" dirty="0"/>
              <a:t>Header Goes Here</a:t>
            </a:r>
          </a:p>
        </p:txBody>
      </p:sp>
      <p:sp>
        <p:nvSpPr>
          <p:cNvPr id="8" name="Rectangle 7">
            <a:extLst>
              <a:ext uri="{FF2B5EF4-FFF2-40B4-BE49-F238E27FC236}">
                <a16:creationId xmlns:a16="http://schemas.microsoft.com/office/drawing/2014/main" id="{ACB8BCE3-AF16-6D41-B95F-884EAC5A8EB3}"/>
              </a:ext>
            </a:extLst>
          </p:cNvPr>
          <p:cNvSpPr/>
          <p:nvPr/>
        </p:nvSpPr>
        <p:spPr>
          <a:xfrm>
            <a:off x="1" y="0"/>
            <a:ext cx="179462" cy="514350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7" name="Content Placeholder 3">
            <a:extLst>
              <a:ext uri="{FF2B5EF4-FFF2-40B4-BE49-F238E27FC236}">
                <a16:creationId xmlns:a16="http://schemas.microsoft.com/office/drawing/2014/main" id="{5BB23591-16BE-954D-B59B-91BFDA6632C9}"/>
              </a:ext>
            </a:extLst>
          </p:cNvPr>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a:extLst>
              <a:ext uri="{FF2B5EF4-FFF2-40B4-BE49-F238E27FC236}">
                <a16:creationId xmlns:a16="http://schemas.microsoft.com/office/drawing/2014/main" id="{BE2CF947-D569-5840-90FE-2AE8871A80C0}"/>
              </a:ext>
            </a:extLst>
          </p:cNvPr>
          <p:cNvSpPr>
            <a:spLocks noGrp="1"/>
          </p:cNvSpPr>
          <p:nvPr>
            <p:ph type="pic" sz="quarter" idx="13"/>
          </p:nvPr>
        </p:nvSpPr>
        <p:spPr>
          <a:xfrm>
            <a:off x="628650" y="1369219"/>
            <a:ext cx="3874984" cy="3263504"/>
          </a:xfrm>
        </p:spPr>
        <p:txBody>
          <a:bodyPr/>
          <a:lstStyle/>
          <a:p>
            <a:r>
              <a:rPr lang="en-US"/>
              <a:t>Click icon to add picture</a:t>
            </a:r>
          </a:p>
        </p:txBody>
      </p:sp>
      <p:sp>
        <p:nvSpPr>
          <p:cNvPr id="3" name="Rectangle 2">
            <a:extLst>
              <a:ext uri="{FF2B5EF4-FFF2-40B4-BE49-F238E27FC236}">
                <a16:creationId xmlns:a16="http://schemas.microsoft.com/office/drawing/2014/main" id="{4390D58A-03BF-6583-9955-AD876B9BF8D1}"/>
              </a:ext>
            </a:extLst>
          </p:cNvPr>
          <p:cNvSpPr/>
          <p:nvPr/>
        </p:nvSpPr>
        <p:spPr>
          <a:xfrm>
            <a:off x="1" y="0"/>
            <a:ext cx="179462" cy="5143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59460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277EE-9B81-B644-AB57-E85CD38FC2F6}"/>
              </a:ext>
            </a:extLst>
          </p:cNvPr>
          <p:cNvSpPr>
            <a:spLocks noGrp="1"/>
          </p:cNvSpPr>
          <p:nvPr>
            <p:ph type="title"/>
          </p:nvPr>
        </p:nvSpPr>
        <p:spPr>
          <a:xfrm>
            <a:off x="946459" y="273844"/>
            <a:ext cx="7595375" cy="9941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74EE497-717A-A248-82B9-0E4B63430AF7}"/>
              </a:ext>
            </a:extLst>
          </p:cNvPr>
          <p:cNvSpPr>
            <a:spLocks noGrp="1"/>
          </p:cNvSpPr>
          <p:nvPr>
            <p:ph sz="half" idx="1"/>
          </p:nvPr>
        </p:nvSpPr>
        <p:spPr>
          <a:xfrm>
            <a:off x="946460" y="1369219"/>
            <a:ext cx="3886200" cy="29128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47B8A1D-1B6E-234B-9E64-3E8DC65B189D}"/>
              </a:ext>
            </a:extLst>
          </p:cNvPr>
          <p:cNvSpPr>
            <a:spLocks noGrp="1"/>
          </p:cNvSpPr>
          <p:nvPr>
            <p:ph sz="half" idx="2"/>
          </p:nvPr>
        </p:nvSpPr>
        <p:spPr>
          <a:xfrm>
            <a:off x="4946960" y="1369219"/>
            <a:ext cx="3886200" cy="29128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6C273B-12CE-5547-A788-44ED3B98417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6C1BBEC-A0AC-C143-A17A-D3173987CD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FB628-34A2-A242-8F19-EB66726FBB88}"/>
              </a:ext>
            </a:extLst>
          </p:cNvPr>
          <p:cNvSpPr>
            <a:spLocks noGrp="1"/>
          </p:cNvSpPr>
          <p:nvPr>
            <p:ph type="sldNum" sz="quarter" idx="12"/>
          </p:nvPr>
        </p:nvSpPr>
        <p:spPr/>
        <p:txBody>
          <a:bodyPr/>
          <a:lstStyle/>
          <a:p>
            <a:fld id="{EBBADE22-3361-3A4F-BA89-5D4A270361AF}" type="slidenum">
              <a:rPr lang="en-US" smtClean="0"/>
              <a:t>‹#›</a:t>
            </a:fld>
            <a:endParaRPr lang="en-US"/>
          </a:p>
        </p:txBody>
      </p:sp>
    </p:spTree>
    <p:extLst>
      <p:ext uri="{BB962C8B-B14F-4D97-AF65-F5344CB8AC3E}">
        <p14:creationId xmlns:p14="http://schemas.microsoft.com/office/powerpoint/2010/main" val="2035940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50000"/>
                  </a:schemeClr>
                </a:solidFill>
              </a:defRPr>
            </a:lvl1pPr>
          </a:lstStyle>
          <a:p>
            <a:r>
              <a:rPr lang="en-US" dirty="0"/>
              <a:t>Header Goes Here</a:t>
            </a:r>
          </a:p>
        </p:txBody>
      </p:sp>
      <p:sp>
        <p:nvSpPr>
          <p:cNvPr id="3" name="Content Placeholder 2"/>
          <p:cNvSpPr>
            <a:spLocks noGrp="1"/>
          </p:cNvSpPr>
          <p:nvPr>
            <p:ph sz="half" idx="1"/>
          </p:nvPr>
        </p:nvSpPr>
        <p:spPr>
          <a:xfrm>
            <a:off x="6286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B16335F2-CAA8-1B7E-35FE-067B571B7AEB}"/>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4161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273844"/>
            <a:ext cx="7886700" cy="994172"/>
          </a:xfrm>
        </p:spPr>
        <p:txBody>
          <a:bodyPr/>
          <a:lstStyle>
            <a:lvl1pPr>
              <a:defRPr>
                <a:solidFill>
                  <a:schemeClr val="accent6">
                    <a:lumMod val="50000"/>
                  </a:schemeClr>
                </a:solidFill>
              </a:defRPr>
            </a:lvl1pPr>
          </a:lstStyle>
          <a:p>
            <a:r>
              <a:rPr lang="en-US" dirty="0"/>
              <a:t>Header Goes Here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solidFill>
                  <a:schemeClr val="accent6">
                    <a:lumMod val="50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solidFill>
                  <a:schemeClr val="accent6">
                    <a:lumMod val="50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0F5EC011-0DA0-DB45-996E-85C7F379AB45}" type="slidenum">
              <a:rPr lang="en-US" smtClean="0"/>
              <a:t>‹#›</a:t>
            </a:fld>
            <a:endParaRPr lang="en-US" dirty="0"/>
          </a:p>
        </p:txBody>
      </p:sp>
      <p:sp>
        <p:nvSpPr>
          <p:cNvPr id="10" name="Rectangle 9">
            <a:extLst>
              <a:ext uri="{FF2B5EF4-FFF2-40B4-BE49-F238E27FC236}">
                <a16:creationId xmlns:a16="http://schemas.microsoft.com/office/drawing/2014/main" id="{DEE8CF8B-D494-CC47-8E2D-52DC8E8EF28F}"/>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135A1057-82E6-4747-3346-7F98E596F653}"/>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91283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ection Header-Gree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11204"/>
            <a:ext cx="7886700" cy="994172"/>
          </a:xfrm>
        </p:spPr>
        <p:txBody>
          <a:bodyPr/>
          <a:lstStyle>
            <a:lvl1pPr algn="ctr">
              <a:defRPr>
                <a:solidFill>
                  <a:schemeClr val="accent6">
                    <a:lumMod val="50000"/>
                  </a:schemeClr>
                </a:solidFill>
              </a:defRPr>
            </a:lvl1pPr>
          </a:lstStyle>
          <a:p>
            <a:r>
              <a:rPr lang="en-US" dirty="0"/>
              <a:t>Simple Break Section</a:t>
            </a:r>
          </a:p>
        </p:txBody>
      </p:sp>
    </p:spTree>
    <p:extLst>
      <p:ext uri="{BB962C8B-B14F-4D97-AF65-F5344CB8AC3E}">
        <p14:creationId xmlns:p14="http://schemas.microsoft.com/office/powerpoint/2010/main" val="137616462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ection Header-Gray">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11204"/>
            <a:ext cx="7886700" cy="994172"/>
          </a:xfrm>
        </p:spPr>
        <p:txBody>
          <a:bodyPr/>
          <a:lstStyle>
            <a:lvl1pPr algn="ctr">
              <a:defRPr>
                <a:solidFill>
                  <a:schemeClr val="tx2">
                    <a:lumMod val="50000"/>
                  </a:schemeClr>
                </a:solidFill>
              </a:defRPr>
            </a:lvl1pPr>
          </a:lstStyle>
          <a:p>
            <a:r>
              <a:rPr lang="en-US" dirty="0"/>
              <a:t>Simple Break Section</a:t>
            </a:r>
          </a:p>
        </p:txBody>
      </p:sp>
    </p:spTree>
    <p:extLst>
      <p:ext uri="{BB962C8B-B14F-4D97-AF65-F5344CB8AC3E}">
        <p14:creationId xmlns:p14="http://schemas.microsoft.com/office/powerpoint/2010/main" val="192891949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Header-Photo">
    <p:bg>
      <p:bgPr>
        <a:solidFill>
          <a:schemeClr val="accent6">
            <a:lumMod val="5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B7135-3D78-0E4B-9C26-9E7303734618}"/>
              </a:ext>
            </a:extLst>
          </p:cNvPr>
          <p:cNvSpPr/>
          <p:nvPr/>
        </p:nvSpPr>
        <p:spPr>
          <a:xfrm>
            <a:off x="182880" y="219456"/>
            <a:ext cx="8750808" cy="47548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 name="Rectangle 1">
            <a:extLst>
              <a:ext uri="{FF2B5EF4-FFF2-40B4-BE49-F238E27FC236}">
                <a16:creationId xmlns:a16="http://schemas.microsoft.com/office/drawing/2014/main" id="{C84FA797-244F-1839-82DD-C86B5BCCD84F}"/>
              </a:ext>
            </a:extLst>
          </p:cNvPr>
          <p:cNvSpPr/>
          <p:nvPr/>
        </p:nvSpPr>
        <p:spPr>
          <a:xfrm>
            <a:off x="182880" y="219456"/>
            <a:ext cx="8750808" cy="4754880"/>
          </a:xfrm>
          <a:prstGeom prst="rect">
            <a:avLst/>
          </a:prstGeom>
          <a:solidFill>
            <a:schemeClr val="accent6">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chemeClr val="accent6">
                  <a:lumMod val="50000"/>
                </a:schemeClr>
              </a:solidFill>
            </a:endParaRPr>
          </a:p>
        </p:txBody>
      </p:sp>
      <p:sp>
        <p:nvSpPr>
          <p:cNvPr id="5" name="Title 1">
            <a:extLst>
              <a:ext uri="{FF2B5EF4-FFF2-40B4-BE49-F238E27FC236}">
                <a16:creationId xmlns:a16="http://schemas.microsoft.com/office/drawing/2014/main" id="{252DF257-01E2-CC4F-84E8-92951174BDE6}"/>
              </a:ext>
            </a:extLst>
          </p:cNvPr>
          <p:cNvSpPr>
            <a:spLocks noGrp="1"/>
          </p:cNvSpPr>
          <p:nvPr>
            <p:ph type="title" hasCustomPrompt="1"/>
          </p:nvPr>
        </p:nvSpPr>
        <p:spPr>
          <a:xfrm>
            <a:off x="628650" y="2074664"/>
            <a:ext cx="7886700" cy="994172"/>
          </a:xfrm>
        </p:spPr>
        <p:txBody>
          <a:bodyPr/>
          <a:lstStyle>
            <a:lvl1pPr algn="ctr">
              <a:defRPr>
                <a:solidFill>
                  <a:schemeClr val="accent6">
                    <a:lumMod val="50000"/>
                  </a:schemeClr>
                </a:solidFill>
              </a:defRPr>
            </a:lvl1pPr>
          </a:lstStyle>
          <a:p>
            <a:r>
              <a:rPr lang="en-US" dirty="0"/>
              <a:t>Simple Break Section</a:t>
            </a:r>
          </a:p>
        </p:txBody>
      </p:sp>
    </p:spTree>
    <p:extLst>
      <p:ext uri="{BB962C8B-B14F-4D97-AF65-F5344CB8AC3E}">
        <p14:creationId xmlns:p14="http://schemas.microsoft.com/office/powerpoint/2010/main" val="597429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Header-Photo-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1" y="2011204"/>
            <a:ext cx="3145064" cy="2734967"/>
          </a:xfrm>
        </p:spPr>
        <p:txBody>
          <a:bodyPr anchor="t"/>
          <a:lstStyle>
            <a:lvl1pPr algn="l">
              <a:defRPr>
                <a:solidFill>
                  <a:schemeClr val="accent6">
                    <a:lumMod val="50000"/>
                  </a:schemeClr>
                </a:solidFill>
              </a:defRPr>
            </a:lvl1pPr>
          </a:lstStyle>
          <a:p>
            <a:r>
              <a:rPr lang="en-US" dirty="0"/>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4572000" y="0"/>
            <a:ext cx="4572000" cy="5143500"/>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Tree>
    <p:extLst>
      <p:ext uri="{BB962C8B-B14F-4D97-AF65-F5344CB8AC3E}">
        <p14:creationId xmlns:p14="http://schemas.microsoft.com/office/powerpoint/2010/main" val="25019663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1" y="-34016"/>
            <a:ext cx="3887391" cy="520438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9841" y="342900"/>
            <a:ext cx="2949178" cy="1200150"/>
          </a:xfrm>
        </p:spPr>
        <p:txBody>
          <a:bodyPr anchor="b"/>
          <a:lstStyle>
            <a:lvl1pPr>
              <a:defRPr sz="2400">
                <a:solidFill>
                  <a:schemeClr val="bg1"/>
                </a:solidFill>
              </a:defRPr>
            </a:lvl1pPr>
          </a:lstStyle>
          <a:p>
            <a:r>
              <a:rPr lang="en-US" dirty="0"/>
              <a:t>Header Goes Here</a:t>
            </a:r>
          </a:p>
        </p:txBody>
      </p:sp>
      <p:sp>
        <p:nvSpPr>
          <p:cNvPr id="3" name="Content Placeholder 2"/>
          <p:cNvSpPr>
            <a:spLocks noGrp="1"/>
          </p:cNvSpPr>
          <p:nvPr>
            <p:ph idx="1"/>
          </p:nvPr>
        </p:nvSpPr>
        <p:spPr>
          <a:xfrm>
            <a:off x="4144709" y="740570"/>
            <a:ext cx="4371831" cy="3655219"/>
          </a:xfrm>
        </p:spPr>
        <p:txBody>
          <a:bodyPr/>
          <a:lstStyle>
            <a:lvl1pPr>
              <a:defRPr sz="2400">
                <a:solidFill>
                  <a:srgbClr val="006747"/>
                </a:solidFill>
              </a:defRPr>
            </a:lvl1pPr>
            <a:lvl2pPr>
              <a:defRPr sz="2100">
                <a:solidFill>
                  <a:srgbClr val="006747"/>
                </a:solidFill>
              </a:defRPr>
            </a:lvl2pPr>
            <a:lvl3pPr>
              <a:defRPr sz="1800">
                <a:solidFill>
                  <a:srgbClr val="006747"/>
                </a:solidFill>
              </a:defRPr>
            </a:lvl3pPr>
            <a:lvl4pPr>
              <a:defRPr sz="1500">
                <a:solidFill>
                  <a:srgbClr val="006747"/>
                </a:solidFill>
              </a:defRPr>
            </a:lvl4pPr>
            <a:lvl5pPr>
              <a:defRPr sz="1500">
                <a:solidFill>
                  <a:srgbClr val="006747"/>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solidFill>
                  <a:schemeClr val="bg1"/>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5" name="Rectangle 4">
            <a:extLst>
              <a:ext uri="{FF2B5EF4-FFF2-40B4-BE49-F238E27FC236}">
                <a16:creationId xmlns:a16="http://schemas.microsoft.com/office/drawing/2014/main" id="{2D9B8D8B-A358-6146-C471-134EEEE4540F}"/>
              </a:ext>
            </a:extLst>
          </p:cNvPr>
          <p:cNvSpPr/>
          <p:nvPr/>
        </p:nvSpPr>
        <p:spPr>
          <a:xfrm>
            <a:off x="1" y="-34016"/>
            <a:ext cx="3887391" cy="520438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25058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0" y="-34016"/>
            <a:ext cx="9144000" cy="219159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9841" y="342900"/>
            <a:ext cx="3099679" cy="1200150"/>
          </a:xfrm>
        </p:spPr>
        <p:txBody>
          <a:bodyPr anchor="b"/>
          <a:lstStyle>
            <a:lvl1pPr>
              <a:defRPr sz="2400">
                <a:solidFill>
                  <a:schemeClr val="bg1"/>
                </a:solidFill>
              </a:defRPr>
            </a:lvl1pPr>
          </a:lstStyle>
          <a:p>
            <a:r>
              <a:rPr lang="en-US" dirty="0"/>
              <a:t>Header Goes Here</a:t>
            </a:r>
          </a:p>
        </p:txBody>
      </p:sp>
      <p:sp>
        <p:nvSpPr>
          <p:cNvPr id="4" name="Text Placeholder 3"/>
          <p:cNvSpPr>
            <a:spLocks noGrp="1"/>
          </p:cNvSpPr>
          <p:nvPr>
            <p:ph type="body" sz="half" idx="2"/>
          </p:nvPr>
        </p:nvSpPr>
        <p:spPr>
          <a:xfrm>
            <a:off x="629841" y="2383605"/>
            <a:ext cx="4034626" cy="2208944"/>
          </a:xfrm>
        </p:spPr>
        <p:txBody>
          <a:bodyPr>
            <a:normAutofit/>
          </a:bodyPr>
          <a:lstStyle>
            <a:lvl1pPr marL="0" indent="0">
              <a:buNone/>
              <a:defRPr sz="18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9" name="Picture Placeholder 5">
            <a:extLst>
              <a:ext uri="{FF2B5EF4-FFF2-40B4-BE49-F238E27FC236}">
                <a16:creationId xmlns:a16="http://schemas.microsoft.com/office/drawing/2014/main" id="{C83AE0ED-DAFE-6347-ACD6-B8BA2CC2DB67}"/>
              </a:ext>
            </a:extLst>
          </p:cNvPr>
          <p:cNvSpPr>
            <a:spLocks noGrp="1"/>
          </p:cNvSpPr>
          <p:nvPr>
            <p:ph type="pic" sz="quarter" idx="13"/>
          </p:nvPr>
        </p:nvSpPr>
        <p:spPr>
          <a:xfrm>
            <a:off x="5033964" y="-33338"/>
            <a:ext cx="3606800" cy="3732213"/>
          </a:xfrm>
        </p:spPr>
        <p:txBody>
          <a:bodyPr/>
          <a:lstStyle/>
          <a:p>
            <a:r>
              <a:rPr lang="en-US"/>
              <a:t>Click icon to add picture</a:t>
            </a:r>
          </a:p>
        </p:txBody>
      </p:sp>
      <p:sp>
        <p:nvSpPr>
          <p:cNvPr id="10" name="Text Placeholder 3">
            <a:extLst>
              <a:ext uri="{FF2B5EF4-FFF2-40B4-BE49-F238E27FC236}">
                <a16:creationId xmlns:a16="http://schemas.microsoft.com/office/drawing/2014/main" id="{B51888F3-4D41-1847-B79F-091A153FEBA7}"/>
              </a:ext>
            </a:extLst>
          </p:cNvPr>
          <p:cNvSpPr>
            <a:spLocks noGrp="1"/>
          </p:cNvSpPr>
          <p:nvPr>
            <p:ph type="body" sz="half" idx="14"/>
          </p:nvPr>
        </p:nvSpPr>
        <p:spPr>
          <a:xfrm>
            <a:off x="5033964" y="3871645"/>
            <a:ext cx="3606800" cy="453776"/>
          </a:xfrm>
        </p:spPr>
        <p:txBody>
          <a:bodyPr/>
          <a:lstStyle>
            <a:lvl1pPr marL="0" indent="0" algn="ctr">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3" name="Rectangle 2">
            <a:extLst>
              <a:ext uri="{FF2B5EF4-FFF2-40B4-BE49-F238E27FC236}">
                <a16:creationId xmlns:a16="http://schemas.microsoft.com/office/drawing/2014/main" id="{BC12126C-7DD4-5E5B-6AC7-B3FA46D3C8CD}"/>
              </a:ext>
            </a:extLst>
          </p:cNvPr>
          <p:cNvSpPr/>
          <p:nvPr/>
        </p:nvSpPr>
        <p:spPr>
          <a:xfrm>
            <a:off x="0" y="-34016"/>
            <a:ext cx="9144000" cy="21915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99017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lstStyle>
            <a:lvl1pPr>
              <a:defRPr sz="2400">
                <a:solidFill>
                  <a:schemeClr val="accent6">
                    <a:lumMod val="50000"/>
                  </a:schemeClr>
                </a:solidFill>
              </a:defRPr>
            </a:lvl1pPr>
          </a:lstStyle>
          <a:p>
            <a:r>
              <a:rPr lang="en-US" dirty="0"/>
              <a:t>Header Goes Here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89BF4C2C-1ED6-0F47-810A-EE823A1E98D4}"/>
              </a:ext>
            </a:extLst>
          </p:cNvPr>
          <p:cNvSpPr/>
          <p:nvPr/>
        </p:nvSpPr>
        <p:spPr>
          <a:xfrm>
            <a:off x="0" y="1"/>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6BC498EC-E12B-AE4C-64B4-040357E8EB5F}"/>
              </a:ext>
            </a:extLst>
          </p:cNvPr>
          <p:cNvSpPr/>
          <p:nvPr/>
        </p:nvSpPr>
        <p:spPr>
          <a:xfrm>
            <a:off x="0" y="1"/>
            <a:ext cx="9144000" cy="1393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633736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hart-logo">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66173" y="740570"/>
            <a:ext cx="2949178" cy="802480"/>
          </a:xfrm>
        </p:spPr>
        <p:txBody>
          <a:bodyPr anchor="b"/>
          <a:lstStyle>
            <a:lvl1pPr>
              <a:defRPr sz="2400">
                <a:solidFill>
                  <a:schemeClr val="accent6">
                    <a:lumMod val="50000"/>
                  </a:schemeClr>
                </a:solidFill>
              </a:defRPr>
            </a:lvl1pPr>
          </a:lstStyle>
          <a:p>
            <a:r>
              <a:rPr lang="en-US" dirty="0"/>
              <a:t>Header Goes Here</a:t>
            </a:r>
          </a:p>
        </p:txBody>
      </p:sp>
      <p:sp>
        <p:nvSpPr>
          <p:cNvPr id="4" name="Text Placeholder 3"/>
          <p:cNvSpPr>
            <a:spLocks noGrp="1"/>
          </p:cNvSpPr>
          <p:nvPr>
            <p:ph type="body" sz="half" idx="2"/>
          </p:nvPr>
        </p:nvSpPr>
        <p:spPr>
          <a:xfrm>
            <a:off x="5566173" y="1543051"/>
            <a:ext cx="2949178" cy="2858691"/>
          </a:xfrm>
        </p:spPr>
        <p:txBody>
          <a:bodyPr/>
          <a:lstStyle>
            <a:lvl1pPr marL="0" indent="0">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11" name="Chart Placeholder 5">
            <a:extLst>
              <a:ext uri="{FF2B5EF4-FFF2-40B4-BE49-F238E27FC236}">
                <a16:creationId xmlns:a16="http://schemas.microsoft.com/office/drawing/2014/main" id="{88B55E94-566B-064E-82B6-C977F84F7C65}"/>
              </a:ext>
            </a:extLst>
          </p:cNvPr>
          <p:cNvSpPr>
            <a:spLocks noGrp="1"/>
          </p:cNvSpPr>
          <p:nvPr>
            <p:ph type="chart" sz="quarter" idx="14"/>
          </p:nvPr>
        </p:nvSpPr>
        <p:spPr>
          <a:xfrm>
            <a:off x="660664" y="740570"/>
            <a:ext cx="4627562" cy="3654425"/>
          </a:xfrm>
        </p:spPr>
        <p:txBody>
          <a:bodyPr/>
          <a:lstStyle/>
          <a:p>
            <a:r>
              <a:rPr lang="en-US"/>
              <a:t>Click icon to add chart</a:t>
            </a:r>
            <a:endParaRPr lang="en-US" dirty="0"/>
          </a:p>
        </p:txBody>
      </p:sp>
    </p:spTree>
    <p:extLst>
      <p:ext uri="{BB962C8B-B14F-4D97-AF65-F5344CB8AC3E}">
        <p14:creationId xmlns:p14="http://schemas.microsoft.com/office/powerpoint/2010/main" val="888163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D1294-F8A9-7B47-BC11-C3CD2A2D42D5}"/>
              </a:ext>
            </a:extLst>
          </p:cNvPr>
          <p:cNvSpPr>
            <a:spLocks noGrp="1"/>
          </p:cNvSpPr>
          <p:nvPr>
            <p:ph type="title"/>
          </p:nvPr>
        </p:nvSpPr>
        <p:spPr>
          <a:xfrm>
            <a:off x="880744"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FC06C6-65C0-C548-BD1F-AB6B0DF68387}"/>
              </a:ext>
            </a:extLst>
          </p:cNvPr>
          <p:cNvSpPr>
            <a:spLocks noGrp="1"/>
          </p:cNvSpPr>
          <p:nvPr>
            <p:ph type="body" idx="1"/>
          </p:nvPr>
        </p:nvSpPr>
        <p:spPr>
          <a:xfrm>
            <a:off x="880744"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a:extLst>
              <a:ext uri="{FF2B5EF4-FFF2-40B4-BE49-F238E27FC236}">
                <a16:creationId xmlns:a16="http://schemas.microsoft.com/office/drawing/2014/main" id="{A7CED737-2DC5-3041-8C6F-36F2E8EAD14D}"/>
              </a:ext>
            </a:extLst>
          </p:cNvPr>
          <p:cNvSpPr>
            <a:spLocks noGrp="1"/>
          </p:cNvSpPr>
          <p:nvPr>
            <p:ph sz="half" idx="2"/>
          </p:nvPr>
        </p:nvSpPr>
        <p:spPr>
          <a:xfrm>
            <a:off x="880744" y="1878806"/>
            <a:ext cx="3868340" cy="23363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C92E2D5-5531-E745-A1F3-34788070880E}"/>
              </a:ext>
            </a:extLst>
          </p:cNvPr>
          <p:cNvSpPr>
            <a:spLocks noGrp="1"/>
          </p:cNvSpPr>
          <p:nvPr>
            <p:ph type="body" sz="quarter" idx="3"/>
          </p:nvPr>
        </p:nvSpPr>
        <p:spPr>
          <a:xfrm>
            <a:off x="4880053"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C4882B4-B17A-514C-9589-5C8BE900BA7F}"/>
              </a:ext>
            </a:extLst>
          </p:cNvPr>
          <p:cNvSpPr>
            <a:spLocks noGrp="1"/>
          </p:cNvSpPr>
          <p:nvPr>
            <p:ph sz="quarter" idx="4"/>
          </p:nvPr>
        </p:nvSpPr>
        <p:spPr>
          <a:xfrm>
            <a:off x="4880053" y="1878806"/>
            <a:ext cx="3887391" cy="23363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DB05D-D02C-7240-A54B-46E6376CC50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08E6393-2376-9444-B7B0-F4E1CFECFA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95FC46-29A8-7E4F-8F70-D9A255A757BF}"/>
              </a:ext>
            </a:extLst>
          </p:cNvPr>
          <p:cNvSpPr>
            <a:spLocks noGrp="1"/>
          </p:cNvSpPr>
          <p:nvPr>
            <p:ph type="sldNum" sz="quarter" idx="12"/>
          </p:nvPr>
        </p:nvSpPr>
        <p:spPr/>
        <p:txBody>
          <a:bodyPr/>
          <a:lstStyle/>
          <a:p>
            <a:fld id="{EBBADE22-3361-3A4F-BA89-5D4A270361AF}" type="slidenum">
              <a:rPr lang="en-US" smtClean="0"/>
              <a:t>‹#›</a:t>
            </a:fld>
            <a:endParaRPr lang="en-US"/>
          </a:p>
        </p:txBody>
      </p:sp>
    </p:spTree>
    <p:extLst>
      <p:ext uri="{BB962C8B-B14F-4D97-AF65-F5344CB8AC3E}">
        <p14:creationId xmlns:p14="http://schemas.microsoft.com/office/powerpoint/2010/main" val="1636234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108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225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7551CA-7376-C6FB-1DCB-BAF61D642C17}"/>
              </a:ext>
            </a:extLst>
          </p:cNvPr>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F35DEC4-CCA7-BCC1-094B-128EBA81CD09}"/>
              </a:ext>
            </a:extLst>
          </p:cNvPr>
          <p:cNvSpPr>
            <a:spLocks noGrp="1"/>
          </p:cNvSpPr>
          <p:nvPr>
            <p:ph type="dt" sz="half" idx="10"/>
          </p:nvPr>
        </p:nvSpPr>
        <p:spPr>
          <a:xfrm>
            <a:off x="457200" y="4683919"/>
            <a:ext cx="2133600" cy="357188"/>
          </a:xfrm>
        </p:spPr>
        <p:txBody>
          <a:bodyPr/>
          <a:lstStyle>
            <a:lvl1pPr>
              <a:defRPr/>
            </a:lvl1pPr>
          </a:lstStyle>
          <a:p>
            <a:endParaRPr lang="en-US"/>
          </a:p>
        </p:txBody>
      </p:sp>
      <p:sp>
        <p:nvSpPr>
          <p:cNvPr id="4" name="Footer Placeholder 3">
            <a:extLst>
              <a:ext uri="{FF2B5EF4-FFF2-40B4-BE49-F238E27FC236}">
                <a16:creationId xmlns:a16="http://schemas.microsoft.com/office/drawing/2014/main" id="{071809F9-70D2-D25E-4DE8-A787D40E9B56}"/>
              </a:ext>
            </a:extLst>
          </p:cNvPr>
          <p:cNvSpPr>
            <a:spLocks noGrp="1"/>
          </p:cNvSpPr>
          <p:nvPr>
            <p:ph type="ftr" sz="quarter" idx="11"/>
          </p:nvPr>
        </p:nvSpPr>
        <p:spPr>
          <a:xfrm>
            <a:off x="3124200" y="4683919"/>
            <a:ext cx="2895600" cy="357188"/>
          </a:xfrm>
        </p:spPr>
        <p:txBody>
          <a:bodyPr/>
          <a:lstStyle>
            <a:lvl1pPr>
              <a:defRPr/>
            </a:lvl1pPr>
          </a:lstStyle>
          <a:p>
            <a:endParaRPr lang="en-US"/>
          </a:p>
        </p:txBody>
      </p:sp>
      <p:sp>
        <p:nvSpPr>
          <p:cNvPr id="5" name="Slide Number Placeholder 4">
            <a:extLst>
              <a:ext uri="{FF2B5EF4-FFF2-40B4-BE49-F238E27FC236}">
                <a16:creationId xmlns:a16="http://schemas.microsoft.com/office/drawing/2014/main" id="{ACFEB951-631D-F9F3-BC29-8C8A688B1B3B}"/>
              </a:ext>
            </a:extLst>
          </p:cNvPr>
          <p:cNvSpPr>
            <a:spLocks noGrp="1"/>
          </p:cNvSpPr>
          <p:nvPr>
            <p:ph type="sldNum" sz="quarter" idx="12"/>
          </p:nvPr>
        </p:nvSpPr>
        <p:spPr>
          <a:xfrm>
            <a:off x="6553200" y="4683919"/>
            <a:ext cx="2133600" cy="357188"/>
          </a:xfrm>
        </p:spPr>
        <p:txBody>
          <a:bodyPr/>
          <a:lstStyle>
            <a:lvl1pPr>
              <a:defRPr/>
            </a:lvl1pPr>
          </a:lstStyle>
          <a:p>
            <a:fld id="{0F5EC011-0DA0-DB45-996E-85C7F379AB45}" type="slidenum">
              <a:rPr lang="en-US" smtClean="0"/>
              <a:t>‹#›</a:t>
            </a:fld>
            <a:endParaRPr lang="en-US"/>
          </a:p>
        </p:txBody>
      </p:sp>
    </p:spTree>
    <p:extLst>
      <p:ext uri="{BB962C8B-B14F-4D97-AF65-F5344CB8AC3E}">
        <p14:creationId xmlns:p14="http://schemas.microsoft.com/office/powerpoint/2010/main" val="8663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txBox="1">
            <a:spLocks/>
          </p:cNvSpPr>
          <p:nvPr/>
        </p:nvSpPr>
        <p:spPr>
          <a:xfrm>
            <a:off x="8051802" y="4849461"/>
            <a:ext cx="1010267" cy="273844"/>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9D6905-FF9A-484F-9A08-56196603D6BF}" type="slidenum">
              <a:rPr lang="en-US" sz="1200" smtClean="0">
                <a:solidFill>
                  <a:prstClr val="white"/>
                </a:solidFill>
              </a:rPr>
              <a:pPr/>
              <a:t>‹#›</a:t>
            </a:fld>
            <a:endParaRPr lang="en-US" sz="1200" dirty="0">
              <a:solidFill>
                <a:prstClr val="white"/>
              </a:solidFill>
            </a:endParaRPr>
          </a:p>
        </p:txBody>
      </p:sp>
      <p:sp>
        <p:nvSpPr>
          <p:cNvPr id="3" name="Slide Number Placeholder 5">
            <a:extLst>
              <a:ext uri="{FF2B5EF4-FFF2-40B4-BE49-F238E27FC236}">
                <a16:creationId xmlns:a16="http://schemas.microsoft.com/office/drawing/2014/main" id="{DA623130-D64C-6F70-609F-95EA564E1E60}"/>
              </a:ext>
            </a:extLst>
          </p:cNvPr>
          <p:cNvSpPr txBox="1">
            <a:spLocks/>
          </p:cNvSpPr>
          <p:nvPr/>
        </p:nvSpPr>
        <p:spPr>
          <a:xfrm>
            <a:off x="8051801" y="4849461"/>
            <a:ext cx="1010267" cy="273844"/>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9D6905-FF9A-484F-9A08-56196603D6BF}" type="slidenum">
              <a:rPr lang="en-US" sz="1200" smtClean="0">
                <a:solidFill>
                  <a:prstClr val="white"/>
                </a:solidFill>
              </a:rPr>
              <a:pPr/>
              <a:t>‹#›</a:t>
            </a:fld>
            <a:endParaRPr lang="en-US" sz="1200" dirty="0">
              <a:solidFill>
                <a:prstClr val="white"/>
              </a:solidFill>
            </a:endParaRPr>
          </a:p>
        </p:txBody>
      </p:sp>
    </p:spTree>
    <p:extLst>
      <p:ext uri="{BB962C8B-B14F-4D97-AF65-F5344CB8AC3E}">
        <p14:creationId xmlns:p14="http://schemas.microsoft.com/office/powerpoint/2010/main" val="145658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Two Content-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4"/>
            <a:ext cx="7886700" cy="994172"/>
          </a:xfrm>
        </p:spPr>
        <p:txBody>
          <a:bodyPr/>
          <a:lstStyle>
            <a:lvl1pPr>
              <a:defRPr>
                <a:solidFill>
                  <a:schemeClr val="accent6">
                    <a:lumMod val="50000"/>
                  </a:schemeClr>
                </a:solidFill>
              </a:defRPr>
            </a:lvl1pPr>
          </a:lstStyle>
          <a:p>
            <a:r>
              <a:rPr lang="en-US" dirty="0"/>
              <a:t>Header Goes Here</a:t>
            </a:r>
          </a:p>
        </p:txBody>
      </p:sp>
      <p:sp>
        <p:nvSpPr>
          <p:cNvPr id="8" name="Rectangle 7">
            <a:extLst>
              <a:ext uri="{FF2B5EF4-FFF2-40B4-BE49-F238E27FC236}">
                <a16:creationId xmlns:a16="http://schemas.microsoft.com/office/drawing/2014/main" id="{ACB8BCE3-AF16-6D41-B95F-884EAC5A8EB3}"/>
              </a:ext>
            </a:extLst>
          </p:cNvPr>
          <p:cNvSpPr/>
          <p:nvPr/>
        </p:nvSpPr>
        <p:spPr>
          <a:xfrm>
            <a:off x="1" y="0"/>
            <a:ext cx="179462" cy="5143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7" name="Content Placeholder 3">
            <a:extLst>
              <a:ext uri="{FF2B5EF4-FFF2-40B4-BE49-F238E27FC236}">
                <a16:creationId xmlns:a16="http://schemas.microsoft.com/office/drawing/2014/main" id="{5BB23591-16BE-954D-B59B-91BFDA6632C9}"/>
              </a:ext>
            </a:extLst>
          </p:cNvPr>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a:extLst>
              <a:ext uri="{FF2B5EF4-FFF2-40B4-BE49-F238E27FC236}">
                <a16:creationId xmlns:a16="http://schemas.microsoft.com/office/drawing/2014/main" id="{BE2CF947-D569-5840-90FE-2AE8871A80C0}"/>
              </a:ext>
            </a:extLst>
          </p:cNvPr>
          <p:cNvSpPr>
            <a:spLocks noGrp="1"/>
          </p:cNvSpPr>
          <p:nvPr>
            <p:ph type="pic" sz="quarter" idx="13"/>
          </p:nvPr>
        </p:nvSpPr>
        <p:spPr>
          <a:xfrm>
            <a:off x="628650" y="1369219"/>
            <a:ext cx="3874984" cy="3263504"/>
          </a:xfrm>
        </p:spPr>
        <p:txBody>
          <a:bodyPr/>
          <a:lstStyle/>
          <a:p>
            <a:r>
              <a:rPr lang="en-US"/>
              <a:t>Click icon to add picture</a:t>
            </a:r>
          </a:p>
        </p:txBody>
      </p:sp>
    </p:spTree>
    <p:extLst>
      <p:ext uri="{BB962C8B-B14F-4D97-AF65-F5344CB8AC3E}">
        <p14:creationId xmlns:p14="http://schemas.microsoft.com/office/powerpoint/2010/main" val="711568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Section Header-Photo">
    <p:bg>
      <p:bgPr>
        <a:solidFill>
          <a:schemeClr val="accent6">
            <a:lumMod val="5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B7135-3D78-0E4B-9C26-9E7303734618}"/>
              </a:ext>
            </a:extLst>
          </p:cNvPr>
          <p:cNvSpPr/>
          <p:nvPr/>
        </p:nvSpPr>
        <p:spPr>
          <a:xfrm>
            <a:off x="182880" y="219456"/>
            <a:ext cx="8750808" cy="47548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5" name="Title 1">
            <a:extLst>
              <a:ext uri="{FF2B5EF4-FFF2-40B4-BE49-F238E27FC236}">
                <a16:creationId xmlns:a16="http://schemas.microsoft.com/office/drawing/2014/main" id="{252DF257-01E2-CC4F-84E8-92951174BDE6}"/>
              </a:ext>
            </a:extLst>
          </p:cNvPr>
          <p:cNvSpPr>
            <a:spLocks noGrp="1"/>
          </p:cNvSpPr>
          <p:nvPr>
            <p:ph type="title" hasCustomPrompt="1"/>
          </p:nvPr>
        </p:nvSpPr>
        <p:spPr>
          <a:xfrm>
            <a:off x="628650" y="2011204"/>
            <a:ext cx="7886700" cy="994172"/>
          </a:xfrm>
        </p:spPr>
        <p:txBody>
          <a:bodyPr/>
          <a:lstStyle>
            <a:lvl1pPr algn="ctr">
              <a:defRPr>
                <a:solidFill>
                  <a:schemeClr val="accent6">
                    <a:lumMod val="50000"/>
                  </a:schemeClr>
                </a:solidFill>
              </a:defRPr>
            </a:lvl1pPr>
          </a:lstStyle>
          <a:p>
            <a:r>
              <a:rPr lang="en-US" dirty="0"/>
              <a:t>Simple Break Section</a:t>
            </a:r>
          </a:p>
        </p:txBody>
      </p:sp>
    </p:spTree>
    <p:extLst>
      <p:ext uri="{BB962C8B-B14F-4D97-AF65-F5344CB8AC3E}">
        <p14:creationId xmlns:p14="http://schemas.microsoft.com/office/powerpoint/2010/main" val="5716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Section Header-Photo-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1" y="2011204"/>
            <a:ext cx="3145064" cy="2734967"/>
          </a:xfrm>
        </p:spPr>
        <p:txBody>
          <a:bodyPr anchor="t"/>
          <a:lstStyle>
            <a:lvl1pPr algn="l">
              <a:defRPr>
                <a:solidFill>
                  <a:schemeClr val="accent6">
                    <a:lumMod val="50000"/>
                  </a:schemeClr>
                </a:solidFill>
              </a:defRPr>
            </a:lvl1pPr>
          </a:lstStyle>
          <a:p>
            <a:r>
              <a:rPr lang="en-US" dirty="0"/>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4572000" y="0"/>
            <a:ext cx="4572000" cy="5143500"/>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Tree>
    <p:extLst>
      <p:ext uri="{BB962C8B-B14F-4D97-AF65-F5344CB8AC3E}">
        <p14:creationId xmlns:p14="http://schemas.microsoft.com/office/powerpoint/2010/main" val="36046256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0" y="-34016"/>
            <a:ext cx="9144000" cy="21915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9841" y="342900"/>
            <a:ext cx="3099679" cy="1200150"/>
          </a:xfrm>
        </p:spPr>
        <p:txBody>
          <a:bodyPr anchor="b"/>
          <a:lstStyle>
            <a:lvl1pPr>
              <a:defRPr sz="2400">
                <a:solidFill>
                  <a:schemeClr val="accent6">
                    <a:lumMod val="50000"/>
                  </a:schemeClr>
                </a:solidFill>
              </a:defRPr>
            </a:lvl1pPr>
          </a:lstStyle>
          <a:p>
            <a:r>
              <a:rPr lang="en-US" dirty="0"/>
              <a:t>Header Goes Here</a:t>
            </a:r>
          </a:p>
        </p:txBody>
      </p:sp>
      <p:sp>
        <p:nvSpPr>
          <p:cNvPr id="4" name="Text Placeholder 3"/>
          <p:cNvSpPr>
            <a:spLocks noGrp="1"/>
          </p:cNvSpPr>
          <p:nvPr>
            <p:ph type="body" sz="half" idx="2"/>
          </p:nvPr>
        </p:nvSpPr>
        <p:spPr>
          <a:xfrm>
            <a:off x="629841" y="2383605"/>
            <a:ext cx="4034626" cy="2208944"/>
          </a:xfrm>
        </p:spPr>
        <p:txBody>
          <a:bodyPr>
            <a:normAutofit/>
          </a:bodyPr>
          <a:lstStyle>
            <a:lvl1pPr marL="0" indent="0">
              <a:buNone/>
              <a:defRPr sz="18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9" name="Picture Placeholder 5">
            <a:extLst>
              <a:ext uri="{FF2B5EF4-FFF2-40B4-BE49-F238E27FC236}">
                <a16:creationId xmlns:a16="http://schemas.microsoft.com/office/drawing/2014/main" id="{C83AE0ED-DAFE-6347-ACD6-B8BA2CC2DB67}"/>
              </a:ext>
            </a:extLst>
          </p:cNvPr>
          <p:cNvSpPr>
            <a:spLocks noGrp="1"/>
          </p:cNvSpPr>
          <p:nvPr>
            <p:ph type="pic" sz="quarter" idx="13"/>
          </p:nvPr>
        </p:nvSpPr>
        <p:spPr>
          <a:xfrm>
            <a:off x="5033964" y="-33338"/>
            <a:ext cx="3606800" cy="3732213"/>
          </a:xfrm>
        </p:spPr>
        <p:txBody>
          <a:bodyPr/>
          <a:lstStyle/>
          <a:p>
            <a:r>
              <a:rPr lang="en-US"/>
              <a:t>Click icon to add picture</a:t>
            </a:r>
          </a:p>
        </p:txBody>
      </p:sp>
      <p:sp>
        <p:nvSpPr>
          <p:cNvPr id="10" name="Text Placeholder 3">
            <a:extLst>
              <a:ext uri="{FF2B5EF4-FFF2-40B4-BE49-F238E27FC236}">
                <a16:creationId xmlns:a16="http://schemas.microsoft.com/office/drawing/2014/main" id="{B51888F3-4D41-1847-B79F-091A153FEBA7}"/>
              </a:ext>
            </a:extLst>
          </p:cNvPr>
          <p:cNvSpPr>
            <a:spLocks noGrp="1"/>
          </p:cNvSpPr>
          <p:nvPr>
            <p:ph type="body" sz="half" idx="14"/>
          </p:nvPr>
        </p:nvSpPr>
        <p:spPr>
          <a:xfrm>
            <a:off x="5033964" y="3871645"/>
            <a:ext cx="3606800" cy="453776"/>
          </a:xfrm>
        </p:spPr>
        <p:txBody>
          <a:bodyPr/>
          <a:lstStyle>
            <a:lvl1pPr marL="0" indent="0" algn="ctr">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Tree>
    <p:extLst>
      <p:ext uri="{BB962C8B-B14F-4D97-AF65-F5344CB8AC3E}">
        <p14:creationId xmlns:p14="http://schemas.microsoft.com/office/powerpoint/2010/main" val="3432564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Chart-logo">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66173" y="740570"/>
            <a:ext cx="2949178" cy="802480"/>
          </a:xfrm>
        </p:spPr>
        <p:txBody>
          <a:bodyPr anchor="b"/>
          <a:lstStyle>
            <a:lvl1pPr>
              <a:defRPr sz="2400">
                <a:solidFill>
                  <a:schemeClr val="accent6">
                    <a:lumMod val="50000"/>
                  </a:schemeClr>
                </a:solidFill>
              </a:defRPr>
            </a:lvl1pPr>
          </a:lstStyle>
          <a:p>
            <a:r>
              <a:rPr lang="en-US" dirty="0"/>
              <a:t>Header Goes Here</a:t>
            </a:r>
          </a:p>
        </p:txBody>
      </p:sp>
      <p:sp>
        <p:nvSpPr>
          <p:cNvPr id="4" name="Text Placeholder 3"/>
          <p:cNvSpPr>
            <a:spLocks noGrp="1"/>
          </p:cNvSpPr>
          <p:nvPr>
            <p:ph type="body" sz="half" idx="2"/>
          </p:nvPr>
        </p:nvSpPr>
        <p:spPr>
          <a:xfrm>
            <a:off x="5566173" y="1543051"/>
            <a:ext cx="2949178" cy="2858691"/>
          </a:xfrm>
        </p:spPr>
        <p:txBody>
          <a:bodyPr/>
          <a:lstStyle>
            <a:lvl1pPr marL="0" indent="0">
              <a:buNone/>
              <a:defRPr sz="1200">
                <a:solidFill>
                  <a:srgbClr val="466069"/>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11" name="Chart Placeholder 5">
            <a:extLst>
              <a:ext uri="{FF2B5EF4-FFF2-40B4-BE49-F238E27FC236}">
                <a16:creationId xmlns:a16="http://schemas.microsoft.com/office/drawing/2014/main" id="{88B55E94-566B-064E-82B6-C977F84F7C65}"/>
              </a:ext>
            </a:extLst>
          </p:cNvPr>
          <p:cNvSpPr>
            <a:spLocks noGrp="1"/>
          </p:cNvSpPr>
          <p:nvPr>
            <p:ph type="chart" sz="quarter" idx="14"/>
          </p:nvPr>
        </p:nvSpPr>
        <p:spPr>
          <a:xfrm>
            <a:off x="660664" y="740570"/>
            <a:ext cx="4627562" cy="3654425"/>
          </a:xfrm>
        </p:spPr>
        <p:txBody>
          <a:bodyPr/>
          <a:lstStyle/>
          <a:p>
            <a:r>
              <a:rPr lang="en-US"/>
              <a:t>Click icon to add chart</a:t>
            </a:r>
            <a:endParaRPr lang="en-US" dirty="0"/>
          </a:p>
        </p:txBody>
      </p:sp>
    </p:spTree>
    <p:extLst>
      <p:ext uri="{BB962C8B-B14F-4D97-AF65-F5344CB8AC3E}">
        <p14:creationId xmlns:p14="http://schemas.microsoft.com/office/powerpoint/2010/main" val="38492355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296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EC35D-AAAD-0942-AF92-5C6D44335F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A104B4-5406-A34F-91D4-51AF5D454E1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C6A128A-D6CC-C148-A038-6350BC6A37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95245B-CA1E-744B-9920-2AE738AE5B52}"/>
              </a:ext>
            </a:extLst>
          </p:cNvPr>
          <p:cNvSpPr>
            <a:spLocks noGrp="1"/>
          </p:cNvSpPr>
          <p:nvPr>
            <p:ph type="sldNum" sz="quarter" idx="12"/>
          </p:nvPr>
        </p:nvSpPr>
        <p:spPr/>
        <p:txBody>
          <a:bodyPr/>
          <a:lstStyle/>
          <a:p>
            <a:fld id="{EBBADE22-3361-3A4F-BA89-5D4A270361AF}" type="slidenum">
              <a:rPr lang="en-US" smtClean="0"/>
              <a:t>‹#›</a:t>
            </a:fld>
            <a:endParaRPr lang="en-US"/>
          </a:p>
        </p:txBody>
      </p:sp>
    </p:spTree>
    <p:extLst>
      <p:ext uri="{BB962C8B-B14F-4D97-AF65-F5344CB8AC3E}">
        <p14:creationId xmlns:p14="http://schemas.microsoft.com/office/powerpoint/2010/main" val="967519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_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096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75438"/>
            <a:ext cx="8469630" cy="528066"/>
          </a:xfrm>
        </p:spPr>
        <p:txBody>
          <a:bodyPr>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342900" y="828319"/>
            <a:ext cx="4114800" cy="617934"/>
          </a:xfrm>
        </p:spPr>
        <p:txBody>
          <a:bodyPr anchor="b">
            <a:normAutofit/>
          </a:bodyPr>
          <a:lstStyle>
            <a:lvl1pPr marL="0" indent="0">
              <a:buNone/>
              <a:defRPr sz="225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29150" y="828319"/>
            <a:ext cx="4114800" cy="617934"/>
          </a:xfrm>
        </p:spPr>
        <p:txBody>
          <a:bodyPr anchor="b">
            <a:normAutofit/>
          </a:bodyPr>
          <a:lstStyle>
            <a:lvl1pPr marL="0" indent="0">
              <a:buNone/>
              <a:defRPr sz="225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F587-D48E-4F0D-A39C-5AB282297A33}" type="slidenum">
              <a:rPr lang="en-US" smtClean="0"/>
              <a:t>‹#›</a:t>
            </a:fld>
            <a:endParaRPr lang="en-US"/>
          </a:p>
        </p:txBody>
      </p:sp>
      <p:sp>
        <p:nvSpPr>
          <p:cNvPr id="10" name="Content Placeholder 2"/>
          <p:cNvSpPr>
            <a:spLocks noGrp="1"/>
          </p:cNvSpPr>
          <p:nvPr>
            <p:ph sz="half" idx="13"/>
          </p:nvPr>
        </p:nvSpPr>
        <p:spPr>
          <a:xfrm>
            <a:off x="342900" y="1583704"/>
            <a:ext cx="4114800" cy="2867139"/>
          </a:xfrm>
        </p:spPr>
        <p:txBody>
          <a:bodyPr>
            <a:normAutofit/>
          </a:bodyPr>
          <a:lstStyle>
            <a:lvl1pPr>
              <a:lnSpc>
                <a:spcPct val="100000"/>
              </a:lnSpc>
              <a:buClr>
                <a:srgbClr val="03684A"/>
              </a:buClr>
              <a:defRPr sz="2100"/>
            </a:lvl1pPr>
            <a:lvl2pPr marL="600060" indent="-257168">
              <a:lnSpc>
                <a:spcPct val="100000"/>
              </a:lnSpc>
              <a:buClr>
                <a:srgbClr val="03684A"/>
              </a:buClr>
              <a:buFont typeface="Arial" panose="020B0604020202020204" pitchFamily="34" charset="0"/>
              <a:buChar char="•"/>
              <a:defRPr sz="2100"/>
            </a:lvl2pPr>
            <a:lvl3pPr marL="942952" indent="-257168">
              <a:lnSpc>
                <a:spcPct val="100000"/>
              </a:lnSpc>
              <a:buClr>
                <a:srgbClr val="03684A"/>
              </a:buClr>
              <a:buFont typeface="Calibri" panose="020F0502020204030204" pitchFamily="34" charset="0"/>
              <a:buChar char="◦"/>
              <a:defRPr sz="2100"/>
            </a:lvl3pPr>
            <a:lvl4pPr marL="1242982" indent="-214308">
              <a:lnSpc>
                <a:spcPct val="100000"/>
              </a:lnSpc>
              <a:buClr>
                <a:srgbClr val="03684A"/>
              </a:buClr>
              <a:buFont typeface="Calibri" panose="020F0502020204030204" pitchFamily="34" charset="0"/>
              <a:buChar char="▫"/>
              <a:defRPr sz="2100"/>
            </a:lvl4pPr>
            <a:lvl5pPr marL="1585874" indent="-214308">
              <a:lnSpc>
                <a:spcPct val="100000"/>
              </a:lnSpc>
              <a:buClr>
                <a:srgbClr val="03684A"/>
              </a:buClr>
              <a:buFont typeface="Calibri" panose="020F0502020204030204" pitchFamily="34" charset="0"/>
              <a:buChar cha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half" idx="2"/>
          </p:nvPr>
        </p:nvSpPr>
        <p:spPr>
          <a:xfrm>
            <a:off x="4629150" y="1583704"/>
            <a:ext cx="4114800" cy="2867139"/>
          </a:xfrm>
        </p:spPr>
        <p:txBody>
          <a:bodyPr>
            <a:normAutofit/>
          </a:bodyPr>
          <a:lstStyle>
            <a:lvl1pPr marL="342892" indent="-342892">
              <a:lnSpc>
                <a:spcPct val="100000"/>
              </a:lnSpc>
              <a:buClr>
                <a:srgbClr val="03684A"/>
              </a:buClr>
              <a:buFont typeface="Wingdings" panose="05000000000000000000" pitchFamily="2" charset="2"/>
              <a:buChar char="§"/>
              <a:defRPr sz="2100"/>
            </a:lvl1pPr>
            <a:lvl2pPr marL="685783" indent="-342892">
              <a:lnSpc>
                <a:spcPct val="100000"/>
              </a:lnSpc>
              <a:buClr>
                <a:srgbClr val="03684A"/>
              </a:buClr>
              <a:buFont typeface="Arial" panose="020B0604020202020204" pitchFamily="34" charset="0"/>
              <a:buChar char="•"/>
              <a:defRPr sz="2100"/>
            </a:lvl2pPr>
            <a:lvl3pPr marL="1028675" indent="-342892">
              <a:lnSpc>
                <a:spcPct val="100000"/>
              </a:lnSpc>
              <a:buClr>
                <a:srgbClr val="03684A"/>
              </a:buClr>
              <a:buFont typeface="Calibri" panose="020F0502020204030204" pitchFamily="34" charset="0"/>
              <a:buChar char="◦"/>
              <a:defRPr sz="2100"/>
            </a:lvl3pPr>
            <a:lvl4pPr marL="1371566" indent="-342892">
              <a:lnSpc>
                <a:spcPct val="100000"/>
              </a:lnSpc>
              <a:buClr>
                <a:srgbClr val="03684A"/>
              </a:buClr>
              <a:buFont typeface="Calibri" panose="020F0502020204030204" pitchFamily="34" charset="0"/>
              <a:buChar char="▫"/>
              <a:defRPr sz="2100"/>
            </a:lvl4pPr>
            <a:lvl5pPr marL="1714457" indent="-342892">
              <a:lnSpc>
                <a:spcPct val="100000"/>
              </a:lnSpc>
              <a:buClr>
                <a:srgbClr val="03684A"/>
              </a:buClr>
              <a:buFont typeface="Calibri" panose="020F0502020204030204" pitchFamily="34" charset="0"/>
              <a:buChar cha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764900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A432A6-042B-A844-9C67-4840206FD4D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3B907E5-DBB1-4341-94CF-65979C654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DCF385-2A0D-934D-BE3C-6BD9FD4315B3}"/>
              </a:ext>
            </a:extLst>
          </p:cNvPr>
          <p:cNvSpPr>
            <a:spLocks noGrp="1"/>
          </p:cNvSpPr>
          <p:nvPr>
            <p:ph type="sldNum" sz="quarter" idx="12"/>
          </p:nvPr>
        </p:nvSpPr>
        <p:spPr/>
        <p:txBody>
          <a:bodyPr/>
          <a:lstStyle/>
          <a:p>
            <a:fld id="{EBBADE22-3361-3A4F-BA89-5D4A270361AF}" type="slidenum">
              <a:rPr lang="en-US" smtClean="0"/>
              <a:t>‹#›</a:t>
            </a:fld>
            <a:endParaRPr lang="en-US"/>
          </a:p>
        </p:txBody>
      </p:sp>
    </p:spTree>
    <p:extLst>
      <p:ext uri="{BB962C8B-B14F-4D97-AF65-F5344CB8AC3E}">
        <p14:creationId xmlns:p14="http://schemas.microsoft.com/office/powerpoint/2010/main" val="3794699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71F6-CD8A-9444-8A47-E4181EBA5E86}"/>
              </a:ext>
            </a:extLst>
          </p:cNvPr>
          <p:cNvSpPr>
            <a:spLocks noGrp="1"/>
          </p:cNvSpPr>
          <p:nvPr>
            <p:ph type="title"/>
          </p:nvPr>
        </p:nvSpPr>
        <p:spPr>
          <a:xfrm>
            <a:off x="885825"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6700B3F-59F4-6543-B88C-57BAC88C1E92}"/>
              </a:ext>
            </a:extLst>
          </p:cNvPr>
          <p:cNvSpPr>
            <a:spLocks noGrp="1"/>
          </p:cNvSpPr>
          <p:nvPr>
            <p:ph idx="1"/>
          </p:nvPr>
        </p:nvSpPr>
        <p:spPr>
          <a:xfrm>
            <a:off x="4143375"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2D631E-C5D8-5546-B034-DE7B68B8ECB2}"/>
              </a:ext>
            </a:extLst>
          </p:cNvPr>
          <p:cNvSpPr>
            <a:spLocks noGrp="1"/>
          </p:cNvSpPr>
          <p:nvPr>
            <p:ph type="body" sz="half" idx="2"/>
          </p:nvPr>
        </p:nvSpPr>
        <p:spPr>
          <a:xfrm>
            <a:off x="885825"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A994A86-11D3-9949-A6DC-F6CED69CD96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D711B37-64D7-6843-B4A6-D142672652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CD6C5-9F83-ED4C-8FBA-731719A36DC6}"/>
              </a:ext>
            </a:extLst>
          </p:cNvPr>
          <p:cNvSpPr>
            <a:spLocks noGrp="1"/>
          </p:cNvSpPr>
          <p:nvPr>
            <p:ph type="sldNum" sz="quarter" idx="12"/>
          </p:nvPr>
        </p:nvSpPr>
        <p:spPr/>
        <p:txBody>
          <a:bodyPr/>
          <a:lstStyle/>
          <a:p>
            <a:fld id="{EBBADE22-3361-3A4F-BA89-5D4A270361AF}" type="slidenum">
              <a:rPr lang="en-US" smtClean="0"/>
              <a:t>‹#›</a:t>
            </a:fld>
            <a:endParaRPr lang="en-US"/>
          </a:p>
        </p:txBody>
      </p:sp>
    </p:spTree>
    <p:extLst>
      <p:ext uri="{BB962C8B-B14F-4D97-AF65-F5344CB8AC3E}">
        <p14:creationId xmlns:p14="http://schemas.microsoft.com/office/powerpoint/2010/main" val="323072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2648A-DF0C-9046-A1A5-376D0BCCDFC2}"/>
              </a:ext>
            </a:extLst>
          </p:cNvPr>
          <p:cNvSpPr>
            <a:spLocks noGrp="1"/>
          </p:cNvSpPr>
          <p:nvPr>
            <p:ph type="title"/>
          </p:nvPr>
        </p:nvSpPr>
        <p:spPr>
          <a:xfrm>
            <a:off x="885825" y="342900"/>
            <a:ext cx="2949178" cy="120015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1B7C06F7-4E81-0244-9C55-0DF0BC9FF6E3}"/>
              </a:ext>
            </a:extLst>
          </p:cNvPr>
          <p:cNvSpPr>
            <a:spLocks noGrp="1"/>
          </p:cNvSpPr>
          <p:nvPr>
            <p:ph type="pic" idx="1"/>
          </p:nvPr>
        </p:nvSpPr>
        <p:spPr>
          <a:xfrm>
            <a:off x="4143375"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F94777A-06F2-3A4E-A096-34F7685B368E}"/>
              </a:ext>
            </a:extLst>
          </p:cNvPr>
          <p:cNvSpPr>
            <a:spLocks noGrp="1"/>
          </p:cNvSpPr>
          <p:nvPr>
            <p:ph type="body" sz="half" idx="2"/>
          </p:nvPr>
        </p:nvSpPr>
        <p:spPr>
          <a:xfrm>
            <a:off x="885825"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12CA59D-8758-9040-8A94-CEE26E77887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EC0C3A4-9CB3-754A-BD80-D156BAF8CC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35E649-CE9D-7145-8B6C-F8DE8390837F}"/>
              </a:ext>
            </a:extLst>
          </p:cNvPr>
          <p:cNvSpPr>
            <a:spLocks noGrp="1"/>
          </p:cNvSpPr>
          <p:nvPr>
            <p:ph type="sldNum" sz="quarter" idx="12"/>
          </p:nvPr>
        </p:nvSpPr>
        <p:spPr/>
        <p:txBody>
          <a:bodyPr/>
          <a:lstStyle/>
          <a:p>
            <a:fld id="{EBBADE22-3361-3A4F-BA89-5D4A270361AF}" type="slidenum">
              <a:rPr lang="en-US" smtClean="0"/>
              <a:t>‹#›</a:t>
            </a:fld>
            <a:endParaRPr lang="en-US"/>
          </a:p>
        </p:txBody>
      </p:sp>
    </p:spTree>
    <p:extLst>
      <p:ext uri="{BB962C8B-B14F-4D97-AF65-F5344CB8AC3E}">
        <p14:creationId xmlns:p14="http://schemas.microsoft.com/office/powerpoint/2010/main" val="3469644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theme" Target="../theme/theme2.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1E109C-C632-664C-99C8-0D410A431BFD}"/>
              </a:ext>
            </a:extLst>
          </p:cNvPr>
          <p:cNvSpPr>
            <a:spLocks noGrp="1"/>
          </p:cNvSpPr>
          <p:nvPr>
            <p:ph type="title"/>
          </p:nvPr>
        </p:nvSpPr>
        <p:spPr>
          <a:xfrm>
            <a:off x="1103971" y="273844"/>
            <a:ext cx="7595375"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DB00BB-F091-1049-B913-5397BAD2FBE9}"/>
              </a:ext>
            </a:extLst>
          </p:cNvPr>
          <p:cNvSpPr>
            <a:spLocks noGrp="1"/>
          </p:cNvSpPr>
          <p:nvPr>
            <p:ph type="body" idx="1"/>
          </p:nvPr>
        </p:nvSpPr>
        <p:spPr>
          <a:xfrm>
            <a:off x="1103971" y="1369219"/>
            <a:ext cx="7595375" cy="27623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BA9AA-B1EC-3149-B2E6-82EC72A45EDE}"/>
              </a:ext>
            </a:extLst>
          </p:cNvPr>
          <p:cNvSpPr>
            <a:spLocks noGrp="1"/>
          </p:cNvSpPr>
          <p:nvPr>
            <p:ph type="dt" sz="half" idx="2"/>
          </p:nvPr>
        </p:nvSpPr>
        <p:spPr>
          <a:xfrm>
            <a:off x="1471961" y="4633448"/>
            <a:ext cx="1214089"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85AD52F-6484-C345-A124-8C52B06209A0}"/>
              </a:ext>
            </a:extLst>
          </p:cNvPr>
          <p:cNvSpPr>
            <a:spLocks noGrp="1"/>
          </p:cNvSpPr>
          <p:nvPr>
            <p:ph type="ftr" sz="quarter" idx="3"/>
          </p:nvPr>
        </p:nvSpPr>
        <p:spPr>
          <a:xfrm>
            <a:off x="3028950" y="4633448"/>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F794B7-0CD8-DC4F-9BF9-9833341681A6}"/>
              </a:ext>
            </a:extLst>
          </p:cNvPr>
          <p:cNvSpPr>
            <a:spLocks noGrp="1"/>
          </p:cNvSpPr>
          <p:nvPr>
            <p:ph type="sldNum" sz="quarter" idx="4"/>
          </p:nvPr>
        </p:nvSpPr>
        <p:spPr>
          <a:xfrm>
            <a:off x="6457950" y="4633448"/>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BBADE22-3361-3A4F-BA89-5D4A270361AF}" type="slidenum">
              <a:rPr lang="en-US" smtClean="0"/>
              <a:t>‹#›</a:t>
            </a:fld>
            <a:endParaRPr lang="en-US"/>
          </a:p>
        </p:txBody>
      </p:sp>
    </p:spTree>
    <p:extLst>
      <p:ext uri="{BB962C8B-B14F-4D97-AF65-F5344CB8AC3E}">
        <p14:creationId xmlns:p14="http://schemas.microsoft.com/office/powerpoint/2010/main" val="98299992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lvl1pPr algn="l" defTabSz="685800" rtl="0" eaLnBrk="1" latinLnBrk="0" hangingPunct="1">
        <a:lnSpc>
          <a:spcPct val="90000"/>
        </a:lnSpc>
        <a:spcBef>
          <a:spcPct val="0"/>
        </a:spcBef>
        <a:buNone/>
        <a:defRPr sz="2700" b="1" kern="1200">
          <a:solidFill>
            <a:srgbClr val="03684A"/>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BC7DB8-7632-4A08-ADF9-0509DAE741B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573AFE-F910-4102-9B09-311E8050BB2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0E90B-40E4-429C-8715-20C80406E4D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5C7DA0C-F6EE-43F9-9AE7-FC9E50F9912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6999CA-AE36-45E4-9954-FB9F95A9A61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5EC011-0DA0-DB45-996E-85C7F379AB45}" type="slidenum">
              <a:rPr lang="en-US" smtClean="0"/>
              <a:t>‹#›</a:t>
            </a:fld>
            <a:endParaRPr lang="en-US"/>
          </a:p>
        </p:txBody>
      </p:sp>
    </p:spTree>
    <p:extLst>
      <p:ext uri="{BB962C8B-B14F-4D97-AF65-F5344CB8AC3E}">
        <p14:creationId xmlns:p14="http://schemas.microsoft.com/office/powerpoint/2010/main" val="312320827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679" r:id="rId16"/>
    <p:sldLayoutId id="2147483672" r:id="rId17"/>
    <p:sldLayoutId id="2147483667" r:id="rId18"/>
    <p:sldLayoutId id="2147483670" r:id="rId19"/>
    <p:sldLayoutId id="2147483673" r:id="rId20"/>
    <p:sldLayoutId id="2147483678" r:id="rId21"/>
    <p:sldLayoutId id="2147483680" r:id="rId22"/>
    <p:sldLayoutId id="2147483695" r:id="rId2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5EC011-0DA0-DB45-996E-85C7F379AB45}" type="slidenum">
              <a:rPr lang="en-US" smtClean="0"/>
              <a:t>‹#›</a:t>
            </a:fld>
            <a:endParaRPr lang="en-US"/>
          </a:p>
        </p:txBody>
      </p:sp>
    </p:spTree>
    <p:extLst>
      <p:ext uri="{BB962C8B-B14F-4D97-AF65-F5344CB8AC3E}">
        <p14:creationId xmlns:p14="http://schemas.microsoft.com/office/powerpoint/2010/main" val="243915232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Lst>
  <p:hf hdr="0" ftr="0" dt="0"/>
  <p:txStyles>
    <p:titleStyle>
      <a:lvl1pPr algn="l" defTabSz="685783"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0.wmf"/></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2.jpeg"/><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7.xml"/><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2.xml"/><Relationship Id="rId1" Type="http://schemas.openxmlformats.org/officeDocument/2006/relationships/slideLayout" Target="../slideLayouts/slideLayout37.xml"/><Relationship Id="rId4" Type="http://schemas.openxmlformats.org/officeDocument/2006/relationships/image" Target="../media/image30.wmf"/></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7.xml"/><Relationship Id="rId4" Type="http://schemas.openxmlformats.org/officeDocument/2006/relationships/image" Target="../media/image36.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6DCE-5506-AE49-9AA5-4EB0B2528574}"/>
              </a:ext>
            </a:extLst>
          </p:cNvPr>
          <p:cNvSpPr>
            <a:spLocks noGrp="1"/>
          </p:cNvSpPr>
          <p:nvPr>
            <p:ph type="title"/>
          </p:nvPr>
        </p:nvSpPr>
        <p:spPr/>
        <p:txBody>
          <a:bodyPr/>
          <a:lstStyle/>
          <a:p>
            <a:r>
              <a:rPr lang="en-US" dirty="0"/>
              <a:t>Public Involvement</a:t>
            </a:r>
          </a:p>
        </p:txBody>
      </p:sp>
      <p:sp>
        <p:nvSpPr>
          <p:cNvPr id="3" name="Text Placeholder 2">
            <a:extLst>
              <a:ext uri="{FF2B5EF4-FFF2-40B4-BE49-F238E27FC236}">
                <a16:creationId xmlns:a16="http://schemas.microsoft.com/office/drawing/2014/main" id="{E56915A3-AD07-F048-8B5A-7D44B354DF7A}"/>
              </a:ext>
            </a:extLst>
          </p:cNvPr>
          <p:cNvSpPr>
            <a:spLocks noGrp="1"/>
          </p:cNvSpPr>
          <p:nvPr>
            <p:ph type="body" idx="1"/>
          </p:nvPr>
        </p:nvSpPr>
        <p:spPr/>
        <p:txBody>
          <a:bodyPr>
            <a:normAutofit/>
          </a:bodyPr>
          <a:lstStyle/>
          <a:p>
            <a:r>
              <a:rPr lang="en-US" dirty="0"/>
              <a:t>In Access Management</a:t>
            </a:r>
          </a:p>
        </p:txBody>
      </p:sp>
      <p:sp>
        <p:nvSpPr>
          <p:cNvPr id="5" name="Text Placeholder 4">
            <a:extLst>
              <a:ext uri="{FF2B5EF4-FFF2-40B4-BE49-F238E27FC236}">
                <a16:creationId xmlns:a16="http://schemas.microsoft.com/office/drawing/2014/main" id="{1BC1B830-5BB2-9D56-5D03-F8F5CBACCE47}"/>
              </a:ext>
            </a:extLst>
          </p:cNvPr>
          <p:cNvSpPr>
            <a:spLocks noGrp="1"/>
          </p:cNvSpPr>
          <p:nvPr>
            <p:ph type="body" idx="11"/>
          </p:nvPr>
        </p:nvSpPr>
        <p:spPr/>
        <p:txBody>
          <a:bodyPr/>
          <a:lstStyle/>
          <a:p>
            <a:endParaRPr lang="en-US"/>
          </a:p>
        </p:txBody>
      </p:sp>
    </p:spTree>
    <p:extLst>
      <p:ext uri="{BB962C8B-B14F-4D97-AF65-F5344CB8AC3E}">
        <p14:creationId xmlns:p14="http://schemas.microsoft.com/office/powerpoint/2010/main" val="1078244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1026"/>
          <p:cNvSpPr>
            <a:spLocks noGrp="1" noChangeArrowheads="1"/>
          </p:cNvSpPr>
          <p:nvPr>
            <p:ph type="title"/>
          </p:nvPr>
        </p:nvSpPr>
        <p:spPr/>
        <p:txBody>
          <a:bodyPr>
            <a:normAutofit/>
          </a:bodyPr>
          <a:lstStyle/>
          <a:p>
            <a:pPr>
              <a:defRPr/>
            </a:pPr>
            <a:r>
              <a:rPr lang="en-US" altLang="en-US" dirty="0"/>
              <a:t>Adhere to the Principles of Public Involvement</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573350696"/>
              </p:ext>
            </p:extLst>
          </p:nvPr>
        </p:nvGraphicFramePr>
        <p:xfrm>
          <a:off x="628650" y="1370012"/>
          <a:ext cx="7886700" cy="3651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693D6E85-CB9C-EAA8-A59B-7D1F230445D5}"/>
              </a:ext>
            </a:extLst>
          </p:cNvPr>
          <p:cNvSpPr>
            <a:spLocks noGrp="1"/>
          </p:cNvSpPr>
          <p:nvPr>
            <p:ph type="sldNum" sz="quarter" idx="12"/>
          </p:nvPr>
        </p:nvSpPr>
        <p:spPr/>
        <p:txBody>
          <a:bodyPr/>
          <a:lstStyle/>
          <a:p>
            <a:fld id="{0F5EC011-0DA0-DB45-996E-85C7F379AB45}" type="slidenum">
              <a:rPr lang="en-US" smtClean="0"/>
              <a:t>10</a:t>
            </a:fld>
            <a:endParaRPr lang="en-US"/>
          </a:p>
        </p:txBody>
      </p:sp>
    </p:spTree>
    <p:extLst>
      <p:ext uri="{BB962C8B-B14F-4D97-AF65-F5344CB8AC3E}">
        <p14:creationId xmlns:p14="http://schemas.microsoft.com/office/powerpoint/2010/main" val="3088364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p:txBody>
          <a:bodyPr/>
          <a:lstStyle/>
          <a:p>
            <a:r>
              <a:rPr lang="en-US" altLang="en-US" dirty="0"/>
              <a:t>Understanding Opposition</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539365370"/>
              </p:ext>
            </p:extLst>
          </p:nvPr>
        </p:nvGraphicFramePr>
        <p:xfrm>
          <a:off x="628650" y="1067935"/>
          <a:ext cx="7886700" cy="29570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4000657866"/>
              </p:ext>
            </p:extLst>
          </p:nvPr>
        </p:nvGraphicFramePr>
        <p:xfrm>
          <a:off x="3177917" y="3334250"/>
          <a:ext cx="3303270" cy="1809250"/>
        </p:xfrm>
        <a:graphic>
          <a:graphicData uri="http://schemas.openxmlformats.org/presentationml/2006/ole">
            <mc:AlternateContent xmlns:mc="http://schemas.openxmlformats.org/markup-compatibility/2006">
              <mc:Choice xmlns:v="urn:schemas-microsoft-com:vml" Requires="v">
                <p:oleObj name="Clip" r:id="rId8" imgW="1638605" imgH="897026" progId="MS_ClipArt_Gallery.2">
                  <p:embed/>
                </p:oleObj>
              </mc:Choice>
              <mc:Fallback>
                <p:oleObj name="Clip" r:id="rId8" imgW="1638605" imgH="897026" progId="MS_ClipArt_Gallery.2">
                  <p:embed/>
                  <p:pic>
                    <p:nvPicPr>
                      <p:cNvPr id="819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7917" y="3334250"/>
                        <a:ext cx="3303270" cy="1809250"/>
                      </a:xfrm>
                      <a:prstGeom prst="rect">
                        <a:avLst/>
                      </a:prstGeom>
                      <a:noFill/>
                      <a:ln>
                        <a:noFill/>
                      </a:ln>
                      <a:effectLst/>
                    </p:spPr>
                  </p:pic>
                </p:oleObj>
              </mc:Fallback>
            </mc:AlternateContent>
          </a:graphicData>
        </a:graphic>
      </p:graphicFrame>
      <p:sp>
        <p:nvSpPr>
          <p:cNvPr id="3" name="Slide Number Placeholder 2">
            <a:extLst>
              <a:ext uri="{FF2B5EF4-FFF2-40B4-BE49-F238E27FC236}">
                <a16:creationId xmlns:a16="http://schemas.microsoft.com/office/drawing/2014/main" id="{E7B0AB90-1FE9-5504-9231-2B382F8848D7}"/>
              </a:ext>
            </a:extLst>
          </p:cNvPr>
          <p:cNvSpPr>
            <a:spLocks noGrp="1"/>
          </p:cNvSpPr>
          <p:nvPr>
            <p:ph type="sldNum" sz="quarter" idx="12"/>
          </p:nvPr>
        </p:nvSpPr>
        <p:spPr/>
        <p:txBody>
          <a:bodyPr/>
          <a:lstStyle/>
          <a:p>
            <a:fld id="{0F5EC011-0DA0-DB45-996E-85C7F379AB45}" type="slidenum">
              <a:rPr lang="en-US" smtClean="0"/>
              <a:t>11</a:t>
            </a:fld>
            <a:endParaRPr lang="en-US"/>
          </a:p>
        </p:txBody>
      </p:sp>
    </p:spTree>
    <p:extLst>
      <p:ext uri="{BB962C8B-B14F-4D97-AF65-F5344CB8AC3E}">
        <p14:creationId xmlns:p14="http://schemas.microsoft.com/office/powerpoint/2010/main" val="3629390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7589" name="Rectangle 5"/>
          <p:cNvSpPr>
            <a:spLocks noGrp="1" noChangeArrowheads="1"/>
          </p:cNvSpPr>
          <p:nvPr>
            <p:ph type="title"/>
          </p:nvPr>
        </p:nvSpPr>
        <p:spPr/>
        <p:txBody>
          <a:bodyPr/>
          <a:lstStyle/>
          <a:p>
            <a:r>
              <a:rPr lang="en-US" altLang="en-US" dirty="0"/>
              <a:t>Gaining Public Acceptance</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924083401"/>
              </p:ext>
            </p:extLst>
          </p:nvPr>
        </p:nvGraphicFramePr>
        <p:xfrm>
          <a:off x="692658" y="693208"/>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07587" name="Rectangle 3"/>
          <p:cNvSpPr>
            <a:spLocks noChangeArrowheads="1"/>
          </p:cNvSpPr>
          <p:nvPr/>
        </p:nvSpPr>
        <p:spPr bwMode="auto">
          <a:xfrm>
            <a:off x="1676401" y="4686300"/>
            <a:ext cx="142279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013"/>
          </a:p>
        </p:txBody>
      </p:sp>
      <p:sp>
        <p:nvSpPr>
          <p:cNvPr id="707588" name="Rectangle 4"/>
          <p:cNvSpPr>
            <a:spLocks noChangeArrowheads="1"/>
          </p:cNvSpPr>
          <p:nvPr/>
        </p:nvSpPr>
        <p:spPr bwMode="auto">
          <a:xfrm>
            <a:off x="3505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013"/>
          </a:p>
        </p:txBody>
      </p:sp>
      <p:pic>
        <p:nvPicPr>
          <p:cNvPr id="922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248" y="3462913"/>
            <a:ext cx="2243671" cy="168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Lst>
        </p:spPr>
      </p:pic>
      <p:sp>
        <p:nvSpPr>
          <p:cNvPr id="3" name="Slide Number Placeholder 2">
            <a:extLst>
              <a:ext uri="{FF2B5EF4-FFF2-40B4-BE49-F238E27FC236}">
                <a16:creationId xmlns:a16="http://schemas.microsoft.com/office/drawing/2014/main" id="{44F61611-0007-4818-D469-3542D9D40F82}"/>
              </a:ext>
            </a:extLst>
          </p:cNvPr>
          <p:cNvSpPr>
            <a:spLocks noGrp="1"/>
          </p:cNvSpPr>
          <p:nvPr>
            <p:ph type="sldNum" sz="quarter" idx="12"/>
          </p:nvPr>
        </p:nvSpPr>
        <p:spPr/>
        <p:txBody>
          <a:bodyPr/>
          <a:lstStyle/>
          <a:p>
            <a:fld id="{0F5EC011-0DA0-DB45-996E-85C7F379AB45}" type="slidenum">
              <a:rPr lang="en-US" smtClean="0"/>
              <a:t>12</a:t>
            </a:fld>
            <a:endParaRPr lang="en-US"/>
          </a:p>
        </p:txBody>
      </p:sp>
    </p:spTree>
    <p:extLst>
      <p:ext uri="{BB962C8B-B14F-4D97-AF65-F5344CB8AC3E}">
        <p14:creationId xmlns:p14="http://schemas.microsoft.com/office/powerpoint/2010/main" val="245531632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Satisfying Process Values</a:t>
            </a:r>
            <a:endParaRPr lang="en-US" dirty="0"/>
          </a:p>
        </p:txBody>
      </p:sp>
      <p:pic>
        <p:nvPicPr>
          <p:cNvPr id="5" name="Picture 8" descr="S:\hunt\clippings.jpg"/>
          <p:cNvPicPr>
            <a:picLocks noChangeAspect="1" noChangeArrowheads="1"/>
          </p:cNvPicPr>
          <p:nvPr/>
        </p:nvPicPr>
        <p:blipFill>
          <a:blip r:embed="rId3">
            <a:lum bright="4000"/>
            <a:extLst>
              <a:ext uri="{28A0092B-C50C-407E-A947-70E740481C1C}">
                <a14:useLocalDpi xmlns:a14="http://schemas.microsoft.com/office/drawing/2010/main" val="0"/>
              </a:ext>
            </a:extLst>
          </a:blip>
          <a:srcRect l="44209" r="1117" b="64119"/>
          <a:stretch>
            <a:fillRect/>
          </a:stretch>
        </p:blipFill>
        <p:spPr bwMode="auto">
          <a:xfrm>
            <a:off x="1122903" y="1470995"/>
            <a:ext cx="3059430" cy="292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p:cNvGraphicFramePr/>
          <p:nvPr>
            <p:extLst>
              <p:ext uri="{D42A27DB-BD31-4B8C-83A1-F6EECF244321}">
                <p14:modId xmlns:p14="http://schemas.microsoft.com/office/powerpoint/2010/main" val="2370654651"/>
              </p:ext>
            </p:extLst>
          </p:nvPr>
        </p:nvGraphicFramePr>
        <p:xfrm>
          <a:off x="3519462" y="1344696"/>
          <a:ext cx="4288318" cy="3429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66413F46-F1D0-3E50-F8FF-D512374A1C11}"/>
              </a:ext>
            </a:extLst>
          </p:cNvPr>
          <p:cNvSpPr>
            <a:spLocks noGrp="1"/>
          </p:cNvSpPr>
          <p:nvPr>
            <p:ph type="sldNum" sz="quarter" idx="12"/>
          </p:nvPr>
        </p:nvSpPr>
        <p:spPr/>
        <p:txBody>
          <a:bodyPr/>
          <a:lstStyle/>
          <a:p>
            <a:fld id="{0F5EC011-0DA0-DB45-996E-85C7F379AB45}" type="slidenum">
              <a:rPr lang="en-US" smtClean="0"/>
              <a:t>13</a:t>
            </a:fld>
            <a:endParaRPr lang="en-US"/>
          </a:p>
        </p:txBody>
      </p:sp>
    </p:spTree>
    <p:extLst>
      <p:ext uri="{BB962C8B-B14F-4D97-AF65-F5344CB8AC3E}">
        <p14:creationId xmlns:p14="http://schemas.microsoft.com/office/powerpoint/2010/main" val="731231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Isosceles Triangle 9">
            <a:extLst>
              <a:ext uri="{FF2B5EF4-FFF2-40B4-BE49-F238E27FC236}">
                <a16:creationId xmlns:a16="http://schemas.microsoft.com/office/drawing/2014/main" id="{328B02CF-7339-C612-CD65-A23896C54F12}"/>
              </a:ext>
            </a:extLst>
          </p:cNvPr>
          <p:cNvSpPr/>
          <p:nvPr/>
        </p:nvSpPr>
        <p:spPr>
          <a:xfrm>
            <a:off x="2810638" y="1958647"/>
            <a:ext cx="3522725" cy="2302457"/>
          </a:xfrm>
          <a:prstGeom prst="triangle">
            <a:avLst/>
          </a:prstGeom>
          <a:noFill/>
          <a:ln w="31750">
            <a:solidFill>
              <a:srgbClr val="0067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682" name="Rectangle 2"/>
          <p:cNvSpPr>
            <a:spLocks noChangeArrowheads="1"/>
          </p:cNvSpPr>
          <p:nvPr/>
        </p:nvSpPr>
        <p:spPr bwMode="auto">
          <a:xfrm>
            <a:off x="1676401" y="4686300"/>
            <a:ext cx="142279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013"/>
          </a:p>
        </p:txBody>
      </p:sp>
      <p:sp>
        <p:nvSpPr>
          <p:cNvPr id="711684" name="Rectangle 4"/>
          <p:cNvSpPr>
            <a:spLocks noGrp="1" noChangeArrowheads="1"/>
          </p:cNvSpPr>
          <p:nvPr>
            <p:ph type="title"/>
          </p:nvPr>
        </p:nvSpPr>
        <p:spPr>
          <a:xfrm>
            <a:off x="546354" y="273844"/>
            <a:ext cx="7886700" cy="994172"/>
          </a:xfrm>
        </p:spPr>
        <p:txBody>
          <a:bodyPr/>
          <a:lstStyle/>
          <a:p>
            <a:r>
              <a:rPr lang="en-US" altLang="en-US" dirty="0"/>
              <a:t>Maintain Continuity</a:t>
            </a:r>
          </a:p>
        </p:txBody>
      </p:sp>
      <p:sp>
        <p:nvSpPr>
          <p:cNvPr id="5" name="Freeform: Shape 4">
            <a:extLst>
              <a:ext uri="{FF2B5EF4-FFF2-40B4-BE49-F238E27FC236}">
                <a16:creationId xmlns:a16="http://schemas.microsoft.com/office/drawing/2014/main" id="{05BFC6BF-D770-1932-6493-6486E68F5122}"/>
              </a:ext>
            </a:extLst>
          </p:cNvPr>
          <p:cNvSpPr/>
          <p:nvPr/>
        </p:nvSpPr>
        <p:spPr>
          <a:xfrm>
            <a:off x="433197" y="1178252"/>
            <a:ext cx="8277606" cy="780395"/>
          </a:xfrm>
          <a:custGeom>
            <a:avLst/>
            <a:gdLst>
              <a:gd name="connsiteX0" fmla="*/ 0 w 5801234"/>
              <a:gd name="connsiteY0" fmla="*/ 0 h 3262312"/>
              <a:gd name="connsiteX1" fmla="*/ 5801234 w 5801234"/>
              <a:gd name="connsiteY1" fmla="*/ 0 h 3262312"/>
              <a:gd name="connsiteX2" fmla="*/ 5801234 w 5801234"/>
              <a:gd name="connsiteY2" fmla="*/ 3262312 h 3262312"/>
              <a:gd name="connsiteX3" fmla="*/ 0 w 5801234"/>
              <a:gd name="connsiteY3" fmla="*/ 3262312 h 3262312"/>
              <a:gd name="connsiteX4" fmla="*/ 0 w 5801234"/>
              <a:gd name="connsiteY4" fmla="*/ 0 h 3262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234" h="3262312">
                <a:moveTo>
                  <a:pt x="0" y="0"/>
                </a:moveTo>
                <a:lnTo>
                  <a:pt x="5801234" y="0"/>
                </a:lnTo>
                <a:lnTo>
                  <a:pt x="5801234" y="3262312"/>
                </a:lnTo>
                <a:lnTo>
                  <a:pt x="0" y="3262312"/>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34696" tIns="234696" rIns="234696" bIns="274320" numCol="1" spcCol="1270" anchor="ctr" anchorCtr="0">
            <a:noAutofit/>
          </a:bodyPr>
          <a:lstStyle/>
          <a:p>
            <a:pPr marL="0" lvl="0" indent="0" algn="ctr" defTabSz="1466850">
              <a:lnSpc>
                <a:spcPct val="90000"/>
              </a:lnSpc>
              <a:spcBef>
                <a:spcPct val="0"/>
              </a:spcBef>
              <a:spcAft>
                <a:spcPct val="35000"/>
              </a:spcAft>
              <a:buNone/>
            </a:pPr>
            <a:r>
              <a:rPr lang="en-US" sz="2400" kern="1200" dirty="0"/>
              <a:t>Establish linkages with past decisions and commitments</a:t>
            </a:r>
          </a:p>
        </p:txBody>
      </p:sp>
      <p:sp>
        <p:nvSpPr>
          <p:cNvPr id="6" name="Freeform: Shape 5">
            <a:extLst>
              <a:ext uri="{FF2B5EF4-FFF2-40B4-BE49-F238E27FC236}">
                <a16:creationId xmlns:a16="http://schemas.microsoft.com/office/drawing/2014/main" id="{2EF69E26-5C62-0A9F-C23F-91A5C32146B0}"/>
              </a:ext>
            </a:extLst>
          </p:cNvPr>
          <p:cNvSpPr/>
          <p:nvPr/>
        </p:nvSpPr>
        <p:spPr>
          <a:xfrm>
            <a:off x="433198" y="3547261"/>
            <a:ext cx="2377440" cy="1139039"/>
          </a:xfrm>
          <a:custGeom>
            <a:avLst/>
            <a:gdLst>
              <a:gd name="connsiteX0" fmla="*/ 0 w 2900617"/>
              <a:gd name="connsiteY0" fmla="*/ 0 h 1500663"/>
              <a:gd name="connsiteX1" fmla="*/ 2900617 w 2900617"/>
              <a:gd name="connsiteY1" fmla="*/ 0 h 1500663"/>
              <a:gd name="connsiteX2" fmla="*/ 2900617 w 2900617"/>
              <a:gd name="connsiteY2" fmla="*/ 1500663 h 1500663"/>
              <a:gd name="connsiteX3" fmla="*/ 0 w 2900617"/>
              <a:gd name="connsiteY3" fmla="*/ 1500663 h 1500663"/>
              <a:gd name="connsiteX4" fmla="*/ 0 w 2900617"/>
              <a:gd name="connsiteY4" fmla="*/ 0 h 1500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617" h="1500663">
                <a:moveTo>
                  <a:pt x="0" y="0"/>
                </a:moveTo>
                <a:lnTo>
                  <a:pt x="2900617" y="0"/>
                </a:lnTo>
                <a:lnTo>
                  <a:pt x="2900617" y="1500663"/>
                </a:lnTo>
                <a:lnTo>
                  <a:pt x="0" y="1500663"/>
                </a:lnTo>
                <a:lnTo>
                  <a:pt x="0" y="0"/>
                </a:lnTo>
                <a:close/>
              </a:path>
            </a:pathLst>
          </a:custGeom>
          <a:solidFill>
            <a:schemeClr val="accent6">
              <a:tint val="40000"/>
              <a:hueOff val="0"/>
              <a:satOff val="0"/>
              <a:lumOff val="0"/>
            </a:schemeClr>
          </a:solidFill>
          <a:ln>
            <a:solidFill>
              <a:schemeClr val="accent6">
                <a:lumMod val="75000"/>
                <a:alpha val="90000"/>
              </a:schemeClr>
            </a:solidFill>
          </a:ln>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r>
              <a:rPr lang="en-US" sz="2000" kern="1200" dirty="0"/>
              <a:t>“The public” may change</a:t>
            </a:r>
          </a:p>
        </p:txBody>
      </p:sp>
      <p:sp>
        <p:nvSpPr>
          <p:cNvPr id="7" name="Freeform: Shape 6">
            <a:extLst>
              <a:ext uri="{FF2B5EF4-FFF2-40B4-BE49-F238E27FC236}">
                <a16:creationId xmlns:a16="http://schemas.microsoft.com/office/drawing/2014/main" id="{B5A2B950-EE1D-B1F7-5D3E-62C6DC3FFA08}"/>
              </a:ext>
            </a:extLst>
          </p:cNvPr>
          <p:cNvSpPr/>
          <p:nvPr/>
        </p:nvSpPr>
        <p:spPr>
          <a:xfrm>
            <a:off x="6333363" y="3547955"/>
            <a:ext cx="2377440" cy="1145545"/>
          </a:xfrm>
          <a:custGeom>
            <a:avLst/>
            <a:gdLst>
              <a:gd name="connsiteX0" fmla="*/ 0 w 2900617"/>
              <a:gd name="connsiteY0" fmla="*/ 0 h 1500663"/>
              <a:gd name="connsiteX1" fmla="*/ 2900617 w 2900617"/>
              <a:gd name="connsiteY1" fmla="*/ 0 h 1500663"/>
              <a:gd name="connsiteX2" fmla="*/ 2900617 w 2900617"/>
              <a:gd name="connsiteY2" fmla="*/ 1500663 h 1500663"/>
              <a:gd name="connsiteX3" fmla="*/ 0 w 2900617"/>
              <a:gd name="connsiteY3" fmla="*/ 1500663 h 1500663"/>
              <a:gd name="connsiteX4" fmla="*/ 0 w 2900617"/>
              <a:gd name="connsiteY4" fmla="*/ 0 h 1500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617" h="1500663">
                <a:moveTo>
                  <a:pt x="0" y="0"/>
                </a:moveTo>
                <a:lnTo>
                  <a:pt x="2900617" y="0"/>
                </a:lnTo>
                <a:lnTo>
                  <a:pt x="2900617" y="1500663"/>
                </a:lnTo>
                <a:lnTo>
                  <a:pt x="0" y="1500663"/>
                </a:lnTo>
                <a:lnTo>
                  <a:pt x="0" y="0"/>
                </a:lnTo>
                <a:close/>
              </a:path>
            </a:pathLst>
          </a:custGeom>
          <a:solidFill>
            <a:schemeClr val="accent6">
              <a:tint val="40000"/>
              <a:hueOff val="0"/>
              <a:satOff val="0"/>
              <a:lumOff val="0"/>
            </a:schemeClr>
          </a:solidFill>
          <a:ln>
            <a:solidFill>
              <a:schemeClr val="accent6">
                <a:lumMod val="75000"/>
                <a:alpha val="90000"/>
              </a:schemeClr>
            </a:solidFill>
          </a:ln>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r>
              <a:rPr lang="en-US" sz="2000" kern="1200" dirty="0"/>
              <a:t>More people get involved as a project progresses</a:t>
            </a:r>
          </a:p>
        </p:txBody>
      </p:sp>
      <p:pic>
        <p:nvPicPr>
          <p:cNvPr id="12294" name="Picture 15" descr="People and network illustration"/>
          <p:cNvPicPr>
            <a:picLocks noChangeAspect="1" noChangeArrowheads="1"/>
          </p:cNvPicPr>
          <p:nvPr/>
        </p:nvPicPr>
        <p:blipFill>
          <a:blip r:embed="rId3"/>
          <a:srcRect/>
          <a:stretch/>
        </p:blipFill>
        <p:spPr bwMode="auto">
          <a:xfrm>
            <a:off x="3228899" y="2109110"/>
            <a:ext cx="2697233" cy="2697233"/>
          </a:xfrm>
          <a:prstGeom prst="ellipse">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38F9D7D-2036-9BEB-1C6D-50B44FDB00AF}"/>
              </a:ext>
            </a:extLst>
          </p:cNvPr>
          <p:cNvSpPr>
            <a:spLocks noGrp="1"/>
          </p:cNvSpPr>
          <p:nvPr>
            <p:ph type="sldNum" sz="quarter" idx="12"/>
          </p:nvPr>
        </p:nvSpPr>
        <p:spPr/>
        <p:txBody>
          <a:bodyPr/>
          <a:lstStyle/>
          <a:p>
            <a:fld id="{0F5EC011-0DA0-DB45-996E-85C7F379AB45}" type="slidenum">
              <a:rPr lang="en-US" smtClean="0"/>
              <a:t>14</a:t>
            </a:fld>
            <a:endParaRPr lang="en-US"/>
          </a:p>
        </p:txBody>
      </p:sp>
    </p:spTree>
    <p:extLst>
      <p:ext uri="{BB962C8B-B14F-4D97-AF65-F5344CB8AC3E}">
        <p14:creationId xmlns:p14="http://schemas.microsoft.com/office/powerpoint/2010/main" val="15876266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62" name="Rectangle 2">
            <a:extLst>
              <a:ext uri="{FF2B5EF4-FFF2-40B4-BE49-F238E27FC236}">
                <a16:creationId xmlns:a16="http://schemas.microsoft.com/office/drawing/2014/main" id="{2218D773-EC38-EE31-0659-365463B8CA10}"/>
              </a:ext>
            </a:extLst>
          </p:cNvPr>
          <p:cNvSpPr>
            <a:spLocks noGrp="1" noChangeArrowheads="1"/>
          </p:cNvSpPr>
          <p:nvPr>
            <p:ph type="title"/>
          </p:nvPr>
        </p:nvSpPr>
        <p:spPr/>
        <p:txBody>
          <a:bodyPr>
            <a:normAutofit/>
          </a:bodyPr>
          <a:lstStyle/>
          <a:p>
            <a:r>
              <a:rPr lang="en-US" altLang="en-US"/>
              <a:t>Use Networks</a:t>
            </a:r>
          </a:p>
        </p:txBody>
      </p:sp>
      <p:sp>
        <p:nvSpPr>
          <p:cNvPr id="911363" name="Rectangle 3">
            <a:extLst>
              <a:ext uri="{FF2B5EF4-FFF2-40B4-BE49-F238E27FC236}">
                <a16:creationId xmlns:a16="http://schemas.microsoft.com/office/drawing/2014/main" id="{E1904287-40E1-C344-FEBC-8177C4057990}"/>
              </a:ext>
            </a:extLst>
          </p:cNvPr>
          <p:cNvSpPr>
            <a:spLocks noGrp="1" noChangeArrowheads="1"/>
          </p:cNvSpPr>
          <p:nvPr>
            <p:ph idx="1"/>
          </p:nvPr>
        </p:nvSpPr>
        <p:spPr>
          <a:xfrm>
            <a:off x="628650" y="1369219"/>
            <a:ext cx="4710793" cy="3263504"/>
          </a:xfrm>
        </p:spPr>
        <p:txBody>
          <a:bodyPr/>
          <a:lstStyle/>
          <a:p>
            <a:pPr>
              <a:spcBef>
                <a:spcPct val="25000"/>
              </a:spcBef>
              <a:spcAft>
                <a:spcPct val="40000"/>
              </a:spcAft>
            </a:pPr>
            <a:r>
              <a:rPr lang="en-US" altLang="en-US" sz="2250" dirty="0"/>
              <a:t>Get to know the key players</a:t>
            </a:r>
          </a:p>
          <a:p>
            <a:pPr>
              <a:spcBef>
                <a:spcPct val="25000"/>
              </a:spcBef>
              <a:spcAft>
                <a:spcPct val="40000"/>
              </a:spcAft>
            </a:pPr>
            <a:r>
              <a:rPr lang="en-US" altLang="en-US" sz="2250" dirty="0"/>
              <a:t>Build relationships</a:t>
            </a:r>
          </a:p>
          <a:p>
            <a:pPr>
              <a:spcBef>
                <a:spcPct val="25000"/>
              </a:spcBef>
              <a:spcAft>
                <a:spcPct val="40000"/>
              </a:spcAft>
            </a:pPr>
            <a:r>
              <a:rPr lang="en-US" altLang="en-US" sz="2250" dirty="0"/>
              <a:t>Keep the lines of communication open</a:t>
            </a:r>
          </a:p>
        </p:txBody>
      </p:sp>
      <p:sp>
        <p:nvSpPr>
          <p:cNvPr id="911364" name="Text Box 4">
            <a:extLst>
              <a:ext uri="{FF2B5EF4-FFF2-40B4-BE49-F238E27FC236}">
                <a16:creationId xmlns:a16="http://schemas.microsoft.com/office/drawing/2014/main" id="{415134A8-932A-933E-7DAF-230578267FC1}"/>
              </a:ext>
            </a:extLst>
          </p:cNvPr>
          <p:cNvSpPr txBox="1">
            <a:spLocks noChangeArrowheads="1"/>
          </p:cNvSpPr>
          <p:nvPr/>
        </p:nvSpPr>
        <p:spPr bwMode="auto">
          <a:xfrm>
            <a:off x="3748362" y="3432741"/>
            <a:ext cx="2776538" cy="830997"/>
          </a:xfrm>
          <a:prstGeom prst="rect">
            <a:avLst/>
          </a:prstGeom>
          <a:solidFill>
            <a:schemeClr val="bg1">
              <a:lumMod val="95000"/>
            </a:schemeClr>
          </a:solidFill>
          <a:ln>
            <a:noFill/>
          </a:ln>
          <a:effectLst/>
        </p:spPr>
        <p:txBody>
          <a:bodyPr anchor="ctr">
            <a:spAutoFit/>
            <a:flatTx/>
          </a:bodyPr>
          <a:lstStyle/>
          <a:p>
            <a:pPr algn="ctr" eaLnBrk="0" hangingPunct="0"/>
            <a:r>
              <a:rPr lang="en-US" altLang="en-US" sz="2400" b="1" dirty="0">
                <a:latin typeface="Calibri" panose="020F0502020204030204" pitchFamily="34" charset="0"/>
                <a:cs typeface="Calibri" panose="020F0502020204030204" pitchFamily="34" charset="0"/>
              </a:rPr>
              <a:t>Don’t forget to brief</a:t>
            </a:r>
          </a:p>
          <a:p>
            <a:pPr algn="ctr" eaLnBrk="0" hangingPunct="0"/>
            <a:r>
              <a:rPr lang="en-US" altLang="en-US" sz="2400" b="1" dirty="0">
                <a:latin typeface="Calibri" panose="020F0502020204030204" pitchFamily="34" charset="0"/>
                <a:cs typeface="Calibri" panose="020F0502020204030204" pitchFamily="34" charset="0"/>
              </a:rPr>
              <a:t>elected officials.</a:t>
            </a:r>
          </a:p>
        </p:txBody>
      </p:sp>
      <p:pic>
        <p:nvPicPr>
          <p:cNvPr id="7" name="Picture 6" descr="Net of connections">
            <a:extLst>
              <a:ext uri="{FF2B5EF4-FFF2-40B4-BE49-F238E27FC236}">
                <a16:creationId xmlns:a16="http://schemas.microsoft.com/office/drawing/2014/main" id="{792EFB3F-9859-4AD0-28CA-6776142CAC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a:stretch/>
        </p:blipFill>
        <p:spPr>
          <a:xfrm>
            <a:off x="4963550" y="186826"/>
            <a:ext cx="4317610" cy="2876930"/>
          </a:xfrm>
          <a:prstGeom prst="rect">
            <a:avLst/>
          </a:prstGeom>
        </p:spPr>
      </p:pic>
      <p:sp>
        <p:nvSpPr>
          <p:cNvPr id="2" name="Slide Number Placeholder 1">
            <a:extLst>
              <a:ext uri="{FF2B5EF4-FFF2-40B4-BE49-F238E27FC236}">
                <a16:creationId xmlns:a16="http://schemas.microsoft.com/office/drawing/2014/main" id="{07F8B65A-67E6-5846-DBFD-81D959257C40}"/>
              </a:ext>
            </a:extLst>
          </p:cNvPr>
          <p:cNvSpPr>
            <a:spLocks noGrp="1"/>
          </p:cNvSpPr>
          <p:nvPr>
            <p:ph type="sldNum" sz="quarter" idx="12"/>
          </p:nvPr>
        </p:nvSpPr>
        <p:spPr/>
        <p:txBody>
          <a:bodyPr/>
          <a:lstStyle/>
          <a:p>
            <a:fld id="{0F5EC011-0DA0-DB45-996E-85C7F379AB45}" type="slidenum">
              <a:rPr lang="en-US" smtClean="0"/>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7" name="Rectangle 3"/>
          <p:cNvSpPr>
            <a:spLocks noGrp="1" noChangeArrowheads="1"/>
          </p:cNvSpPr>
          <p:nvPr>
            <p:ph type="title"/>
          </p:nvPr>
        </p:nvSpPr>
        <p:spPr/>
        <p:txBody>
          <a:bodyPr/>
          <a:lstStyle/>
          <a:p>
            <a:r>
              <a:rPr lang="en-US" altLang="en-US" dirty="0"/>
              <a:t>Example: Florida’s History with Median Projects</a:t>
            </a:r>
          </a:p>
        </p:txBody>
      </p:sp>
      <p:sp>
        <p:nvSpPr>
          <p:cNvPr id="328708" name="Rectangle 4"/>
          <p:cNvSpPr>
            <a:spLocks noGrp="1" noChangeArrowheads="1"/>
          </p:cNvSpPr>
          <p:nvPr>
            <p:ph type="body" idx="1"/>
          </p:nvPr>
        </p:nvSpPr>
        <p:spPr>
          <a:noFill/>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69056" tIns="34529" rIns="69056" bIns="34529" rtlCol="0" anchor="b">
            <a:normAutofit/>
          </a:bodyPr>
          <a:lstStyle/>
          <a:p>
            <a:pPr>
              <a:spcAft>
                <a:spcPct val="80000"/>
              </a:spcAft>
            </a:pPr>
            <a:r>
              <a:rPr lang="en-US" altLang="en-US" sz="2800" dirty="0">
                <a:solidFill>
                  <a:srgbClr val="466069"/>
                </a:solidFill>
              </a:rPr>
              <a:t>Problems</a:t>
            </a:r>
          </a:p>
        </p:txBody>
      </p:sp>
      <p:sp>
        <p:nvSpPr>
          <p:cNvPr id="328709" name="Rectangle 5"/>
          <p:cNvSpPr>
            <a:spLocks noGrp="1" noChangeArrowheads="1"/>
          </p:cNvSpPr>
          <p:nvPr>
            <p:ph sz="half" idx="2"/>
          </p:nvPr>
        </p:nvSpPr>
        <p:spPr>
          <a:noFill/>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69056" tIns="34529" rIns="69056" bIns="34529" rtlCol="0">
            <a:normAutofit/>
          </a:bodyPr>
          <a:lstStyle/>
          <a:p>
            <a:r>
              <a:rPr lang="en-US" altLang="en-US" dirty="0"/>
              <a:t>Involvement again early in Design</a:t>
            </a:r>
          </a:p>
          <a:p>
            <a:r>
              <a:rPr lang="en-US" altLang="en-US" dirty="0"/>
              <a:t>Meaningful involvement and open house format</a:t>
            </a:r>
          </a:p>
          <a:p>
            <a:r>
              <a:rPr lang="en-US" altLang="en-US" dirty="0"/>
              <a:t>Median Opening Procedure</a:t>
            </a:r>
          </a:p>
          <a:p>
            <a:endParaRPr lang="en-US" altLang="en-US" dirty="0"/>
          </a:p>
        </p:txBody>
      </p:sp>
      <p:sp>
        <p:nvSpPr>
          <p:cNvPr id="4" name="Text Placeholder 3"/>
          <p:cNvSpPr>
            <a:spLocks noGrp="1"/>
          </p:cNvSpPr>
          <p:nvPr>
            <p:ph type="body" sz="quarter" idx="3"/>
          </p:nvPr>
        </p:nvSpPr>
        <p:spPr/>
        <p:txBody>
          <a:bodyPr>
            <a:normAutofit/>
          </a:bodyPr>
          <a:lstStyle/>
          <a:p>
            <a:r>
              <a:rPr lang="en-US" sz="2800" dirty="0">
                <a:solidFill>
                  <a:srgbClr val="466069"/>
                </a:solidFill>
              </a:rPr>
              <a:t>Solutions</a:t>
            </a:r>
          </a:p>
        </p:txBody>
      </p:sp>
      <p:sp>
        <p:nvSpPr>
          <p:cNvPr id="5" name="Content Placeholder 4"/>
          <p:cNvSpPr>
            <a:spLocks noGrp="1"/>
          </p:cNvSpPr>
          <p:nvPr>
            <p:ph sz="quarter" idx="4"/>
          </p:nvPr>
        </p:nvSpPr>
        <p:spPr/>
        <p:txBody>
          <a:bodyPr>
            <a:normAutofit/>
          </a:bodyPr>
          <a:lstStyle/>
          <a:p>
            <a:pPr>
              <a:lnSpc>
                <a:spcPct val="100000"/>
              </a:lnSpc>
            </a:pPr>
            <a:r>
              <a:rPr lang="en-US" altLang="en-US" dirty="0"/>
              <a:t>Median issues “fall through the cracks”</a:t>
            </a:r>
          </a:p>
          <a:p>
            <a:pPr>
              <a:lnSpc>
                <a:spcPct val="100000"/>
              </a:lnSpc>
            </a:pPr>
            <a:r>
              <a:rPr lang="en-US" altLang="en-US" dirty="0"/>
              <a:t>Reliance on public hearings </a:t>
            </a:r>
          </a:p>
          <a:p>
            <a:pPr>
              <a:lnSpc>
                <a:spcPct val="100000"/>
              </a:lnSpc>
              <a:spcBef>
                <a:spcPts val="1800"/>
              </a:spcBef>
            </a:pPr>
            <a:r>
              <a:rPr lang="en-US" altLang="en-US" dirty="0"/>
              <a:t>Inconsistent decisions</a:t>
            </a:r>
          </a:p>
          <a:p>
            <a:pPr marL="0" indent="0">
              <a:buNone/>
            </a:pPr>
            <a:endParaRPr lang="en-US" dirty="0"/>
          </a:p>
        </p:txBody>
      </p:sp>
      <p:sp>
        <p:nvSpPr>
          <p:cNvPr id="6" name="Slide Number Placeholder 5">
            <a:extLst>
              <a:ext uri="{FF2B5EF4-FFF2-40B4-BE49-F238E27FC236}">
                <a16:creationId xmlns:a16="http://schemas.microsoft.com/office/drawing/2014/main" id="{C84AC7C7-8EAE-A625-0424-F86866E346D6}"/>
              </a:ext>
            </a:extLst>
          </p:cNvPr>
          <p:cNvSpPr>
            <a:spLocks noGrp="1"/>
          </p:cNvSpPr>
          <p:nvPr>
            <p:ph type="sldNum" sz="quarter" idx="12"/>
          </p:nvPr>
        </p:nvSpPr>
        <p:spPr/>
        <p:txBody>
          <a:bodyPr/>
          <a:lstStyle/>
          <a:p>
            <a:fld id="{0F5EC011-0DA0-DB45-996E-85C7F379AB45}" type="slidenum">
              <a:rPr lang="en-US" smtClean="0"/>
              <a:t>16</a:t>
            </a:fld>
            <a:endParaRPr lang="en-US" dirty="0"/>
          </a:p>
        </p:txBody>
      </p:sp>
    </p:spTree>
    <p:extLst>
      <p:ext uri="{BB962C8B-B14F-4D97-AF65-F5344CB8AC3E}">
        <p14:creationId xmlns:p14="http://schemas.microsoft.com/office/powerpoint/2010/main" val="20206071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DOT Process</a:t>
            </a:r>
          </a:p>
        </p:txBody>
      </p:sp>
      <p:sp>
        <p:nvSpPr>
          <p:cNvPr id="3" name="Content Placeholder 2"/>
          <p:cNvSpPr>
            <a:spLocks noGrp="1"/>
          </p:cNvSpPr>
          <p:nvPr>
            <p:ph idx="1"/>
          </p:nvPr>
        </p:nvSpPr>
        <p:spPr/>
        <p:txBody>
          <a:bodyPr/>
          <a:lstStyle/>
          <a:p>
            <a:pPr marL="0" indent="0">
              <a:buNone/>
            </a:pPr>
            <a:r>
              <a:rPr lang="en-US" dirty="0"/>
              <a:t>FDOT District IV CAP Process</a:t>
            </a:r>
          </a:p>
          <a:p>
            <a:r>
              <a:rPr lang="en-US" dirty="0"/>
              <a:t>Controversial project?</a:t>
            </a:r>
          </a:p>
          <a:p>
            <a:pPr lvl="1"/>
            <a:r>
              <a:rPr lang="en-US" dirty="0"/>
              <a:t>Contact the FDOT press office</a:t>
            </a:r>
          </a:p>
          <a:p>
            <a:r>
              <a:rPr lang="en-US" dirty="0"/>
              <a:t>More than 30 property owners?</a:t>
            </a:r>
          </a:p>
          <a:p>
            <a:pPr lvl="1"/>
            <a:r>
              <a:rPr lang="en-US" dirty="0"/>
              <a:t> Brief elected officials</a:t>
            </a:r>
          </a:p>
          <a:p>
            <a:pPr lvl="1"/>
            <a:r>
              <a:rPr lang="en-US" dirty="0"/>
              <a:t> Public meetings</a:t>
            </a:r>
          </a:p>
          <a:p>
            <a:pPr lvl="1"/>
            <a:r>
              <a:rPr lang="en-US" dirty="0"/>
              <a:t> Analyze comments</a:t>
            </a:r>
          </a:p>
          <a:p>
            <a:r>
              <a:rPr lang="en-US" dirty="0"/>
              <a:t>Plan changes needed?</a:t>
            </a:r>
          </a:p>
          <a:p>
            <a:pPr lvl="1"/>
            <a:r>
              <a:rPr lang="en-US" dirty="0"/>
              <a:t> Notify property owners</a:t>
            </a:r>
          </a:p>
          <a:p>
            <a:endParaRPr lang="en-US" dirty="0"/>
          </a:p>
        </p:txBody>
      </p:sp>
      <p:pic>
        <p:nvPicPr>
          <p:cNvPr id="4" name="Picture 3"/>
          <p:cNvPicPr>
            <a:picLocks noChangeAspect="1"/>
          </p:cNvPicPr>
          <p:nvPr/>
        </p:nvPicPr>
        <p:blipFill>
          <a:blip r:embed="rId3"/>
          <a:stretch>
            <a:fillRect/>
          </a:stretch>
        </p:blipFill>
        <p:spPr>
          <a:xfrm>
            <a:off x="4884177" y="1161243"/>
            <a:ext cx="3190301" cy="3828361"/>
          </a:xfrm>
          <a:prstGeom prst="rect">
            <a:avLst/>
          </a:prstGeom>
        </p:spPr>
      </p:pic>
      <p:sp>
        <p:nvSpPr>
          <p:cNvPr id="5" name="Slide Number Placeholder 4">
            <a:extLst>
              <a:ext uri="{FF2B5EF4-FFF2-40B4-BE49-F238E27FC236}">
                <a16:creationId xmlns:a16="http://schemas.microsoft.com/office/drawing/2014/main" id="{82DACAE1-8FE5-B7CA-DAD5-66B597DCDA26}"/>
              </a:ext>
            </a:extLst>
          </p:cNvPr>
          <p:cNvSpPr>
            <a:spLocks noGrp="1"/>
          </p:cNvSpPr>
          <p:nvPr>
            <p:ph type="sldNum" sz="quarter" idx="12"/>
          </p:nvPr>
        </p:nvSpPr>
        <p:spPr/>
        <p:txBody>
          <a:bodyPr/>
          <a:lstStyle/>
          <a:p>
            <a:fld id="{0F5EC011-0DA0-DB45-996E-85C7F379AB45}" type="slidenum">
              <a:rPr lang="en-US" smtClean="0"/>
              <a:t>17</a:t>
            </a:fld>
            <a:endParaRPr lang="en-US"/>
          </a:p>
        </p:txBody>
      </p:sp>
    </p:spTree>
    <p:extLst>
      <p:ext uri="{BB962C8B-B14F-4D97-AF65-F5344CB8AC3E}">
        <p14:creationId xmlns:p14="http://schemas.microsoft.com/office/powerpoint/2010/main" val="3354254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Example Open House Format</a:t>
            </a:r>
          </a:p>
        </p:txBody>
      </p:sp>
      <p:pic>
        <p:nvPicPr>
          <p:cNvPr id="9" name="Content Placeholder 8"/>
          <p:cNvPicPr>
            <a:picLocks noGrp="1" noChangeAspect="1"/>
          </p:cNvPicPr>
          <p:nvPr>
            <p:ph idx="1"/>
          </p:nvPr>
        </p:nvPicPr>
        <p:blipFill>
          <a:blip r:embed="rId3"/>
          <a:stretch>
            <a:fillRect/>
          </a:stretch>
        </p:blipFill>
        <p:spPr>
          <a:xfrm>
            <a:off x="2368430" y="1268016"/>
            <a:ext cx="6775570" cy="326231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01" y="3191345"/>
            <a:ext cx="2336991" cy="12269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134" y="1287490"/>
            <a:ext cx="2022456" cy="1284260"/>
          </a:xfrm>
          <a:prstGeom prst="rect">
            <a:avLst/>
          </a:prstGeom>
        </p:spPr>
      </p:pic>
      <p:sp>
        <p:nvSpPr>
          <p:cNvPr id="2" name="Slide Number Placeholder 1">
            <a:extLst>
              <a:ext uri="{FF2B5EF4-FFF2-40B4-BE49-F238E27FC236}">
                <a16:creationId xmlns:a16="http://schemas.microsoft.com/office/drawing/2014/main" id="{E77E4FC6-798E-3001-0740-85C22CC2C216}"/>
              </a:ext>
            </a:extLst>
          </p:cNvPr>
          <p:cNvSpPr>
            <a:spLocks noGrp="1"/>
          </p:cNvSpPr>
          <p:nvPr>
            <p:ph type="sldNum" sz="quarter" idx="12"/>
          </p:nvPr>
        </p:nvSpPr>
        <p:spPr/>
        <p:txBody>
          <a:bodyPr/>
          <a:lstStyle/>
          <a:p>
            <a:fld id="{0F5EC011-0DA0-DB45-996E-85C7F379AB45}" type="slidenum">
              <a:rPr lang="en-US" smtClean="0"/>
              <a:t>18</a:t>
            </a:fld>
            <a:endParaRPr lang="en-US"/>
          </a:p>
        </p:txBody>
      </p:sp>
    </p:spTree>
    <p:extLst>
      <p:ext uri="{BB962C8B-B14F-4D97-AF65-F5344CB8AC3E}">
        <p14:creationId xmlns:p14="http://schemas.microsoft.com/office/powerpoint/2010/main" val="4130536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3410" name="Rectangle 2">
            <a:extLst>
              <a:ext uri="{FF2B5EF4-FFF2-40B4-BE49-F238E27FC236}">
                <a16:creationId xmlns:a16="http://schemas.microsoft.com/office/drawing/2014/main" id="{E3D02E71-B4E5-5413-1EE8-0CE2DAFEFB38}"/>
              </a:ext>
            </a:extLst>
          </p:cNvPr>
          <p:cNvSpPr>
            <a:spLocks noGrp="1" noChangeArrowheads="1"/>
          </p:cNvSpPr>
          <p:nvPr>
            <p:ph type="title"/>
          </p:nvPr>
        </p:nvSpPr>
        <p:spPr>
          <a:xfrm>
            <a:off x="628650" y="273844"/>
            <a:ext cx="7886700" cy="994172"/>
          </a:xfrm>
        </p:spPr>
        <p:txBody>
          <a:bodyPr>
            <a:normAutofit/>
          </a:bodyPr>
          <a:lstStyle/>
          <a:p>
            <a:r>
              <a:rPr lang="en-US" altLang="en-US"/>
              <a:t>Involving Minority and Low-Income Populations</a:t>
            </a:r>
          </a:p>
        </p:txBody>
      </p:sp>
      <p:sp>
        <p:nvSpPr>
          <p:cNvPr id="913411" name="Rectangle 3">
            <a:extLst>
              <a:ext uri="{FF2B5EF4-FFF2-40B4-BE49-F238E27FC236}">
                <a16:creationId xmlns:a16="http://schemas.microsoft.com/office/drawing/2014/main" id="{E4C4F810-DB5B-01CB-D4D3-F7662CDE1C00}"/>
              </a:ext>
            </a:extLst>
          </p:cNvPr>
          <p:cNvSpPr>
            <a:spLocks noGrp="1" noChangeArrowheads="1"/>
          </p:cNvSpPr>
          <p:nvPr>
            <p:ph idx="1"/>
          </p:nvPr>
        </p:nvSpPr>
        <p:spPr>
          <a:xfrm>
            <a:off x="628650" y="1369219"/>
            <a:ext cx="7886700" cy="3263504"/>
          </a:xfrm>
        </p:spPr>
        <p:txBody>
          <a:bodyPr/>
          <a:lstStyle/>
          <a:p>
            <a:r>
              <a:rPr lang="en-US" altLang="en-US" dirty="0"/>
              <a:t>Barriers include:</a:t>
            </a:r>
          </a:p>
          <a:p>
            <a:pPr lvl="1"/>
            <a:r>
              <a:rPr lang="en-US" altLang="en-US" dirty="0"/>
              <a:t>Cultural and language barriers</a:t>
            </a:r>
          </a:p>
          <a:p>
            <a:pPr lvl="1"/>
            <a:r>
              <a:rPr lang="en-US" altLang="en-US" dirty="0"/>
              <a:t>Low literacy levels</a:t>
            </a:r>
          </a:p>
          <a:p>
            <a:r>
              <a:rPr lang="en-US" altLang="en-US" dirty="0"/>
              <a:t>Standard approaches are often inadequate</a:t>
            </a:r>
          </a:p>
          <a:p>
            <a:r>
              <a:rPr lang="en-US" altLang="en-US" dirty="0"/>
              <a:t>Determine how various groups receive information and target those forums</a:t>
            </a:r>
          </a:p>
        </p:txBody>
      </p:sp>
      <p:sp>
        <p:nvSpPr>
          <p:cNvPr id="4" name="Slide Number Placeholder 3">
            <a:extLst>
              <a:ext uri="{FF2B5EF4-FFF2-40B4-BE49-F238E27FC236}">
                <a16:creationId xmlns:a16="http://schemas.microsoft.com/office/drawing/2014/main" id="{FEDAE904-6999-FDF9-E78B-73CCA179BDE8}"/>
              </a:ext>
            </a:extLst>
          </p:cNvPr>
          <p:cNvSpPr>
            <a:spLocks noGrp="1"/>
          </p:cNvSpPr>
          <p:nvPr>
            <p:ph type="sldNum" sz="quarter" idx="12"/>
          </p:nvPr>
        </p:nvSpPr>
        <p:spPr/>
        <p:txBody>
          <a:bodyPr/>
          <a:lstStyle/>
          <a:p>
            <a:fld id="{0F5EC011-0DA0-DB45-996E-85C7F379AB45}" type="slidenum">
              <a:rPr lang="en-US" smtClean="0"/>
              <a:t>19</a:t>
            </a:fld>
            <a:endParaRPr 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6D8C-F246-7943-AC9F-D2F028CF5311}"/>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F4C7F018-C87B-464B-83D3-7D6A15C3A18A}"/>
              </a:ext>
            </a:extLst>
          </p:cNvPr>
          <p:cNvSpPr>
            <a:spLocks noGrp="1"/>
          </p:cNvSpPr>
          <p:nvPr>
            <p:ph idx="1"/>
          </p:nvPr>
        </p:nvSpPr>
        <p:spPr>
          <a:xfrm>
            <a:off x="628650" y="1369219"/>
            <a:ext cx="8301166" cy="3263504"/>
          </a:xfrm>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the do’s and don’ts of effective public involvement.</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Choose an appropriate level of public outreach for a specific project or decision.</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Identify appropriate involvement techniques.</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Apply communication strategies to address common stakeholder concerns.</a:t>
            </a:r>
          </a:p>
        </p:txBody>
      </p:sp>
      <p:sp>
        <p:nvSpPr>
          <p:cNvPr id="4" name="Slide Number Placeholder 3">
            <a:extLst>
              <a:ext uri="{FF2B5EF4-FFF2-40B4-BE49-F238E27FC236}">
                <a16:creationId xmlns:a16="http://schemas.microsoft.com/office/drawing/2014/main" id="{788C75E8-3631-0D9A-78B5-9CAA119E67B0}"/>
              </a:ext>
            </a:extLst>
          </p:cNvPr>
          <p:cNvSpPr>
            <a:spLocks noGrp="1"/>
          </p:cNvSpPr>
          <p:nvPr>
            <p:ph type="sldNum" sz="quarter" idx="12"/>
          </p:nvPr>
        </p:nvSpPr>
        <p:spPr/>
        <p:txBody>
          <a:bodyPr/>
          <a:lstStyle/>
          <a:p>
            <a:fld id="{0F5EC011-0DA0-DB45-996E-85C7F379AB45}" type="slidenum">
              <a:rPr lang="en-US" smtClean="0"/>
              <a:t>2</a:t>
            </a:fld>
            <a:endParaRPr lang="en-US"/>
          </a:p>
        </p:txBody>
      </p:sp>
    </p:spTree>
    <p:extLst>
      <p:ext uri="{BB962C8B-B14F-4D97-AF65-F5344CB8AC3E}">
        <p14:creationId xmlns:p14="http://schemas.microsoft.com/office/powerpoint/2010/main" val="3183933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4171-6119-4A15-5E0E-46F859D675CE}"/>
              </a:ext>
            </a:extLst>
          </p:cNvPr>
          <p:cNvSpPr>
            <a:spLocks noGrp="1"/>
          </p:cNvSpPr>
          <p:nvPr>
            <p:ph type="title"/>
          </p:nvPr>
        </p:nvSpPr>
        <p:spPr/>
        <p:txBody>
          <a:bodyPr/>
          <a:lstStyle/>
          <a:p>
            <a:r>
              <a:rPr lang="en-US" dirty="0"/>
              <a:t>Communication Strategies</a:t>
            </a:r>
          </a:p>
        </p:txBody>
      </p:sp>
    </p:spTree>
    <p:extLst>
      <p:ext uri="{BB962C8B-B14F-4D97-AF65-F5344CB8AC3E}">
        <p14:creationId xmlns:p14="http://schemas.microsoft.com/office/powerpoint/2010/main" val="3211941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7506" name="Rectangle 2">
            <a:extLst>
              <a:ext uri="{FF2B5EF4-FFF2-40B4-BE49-F238E27FC236}">
                <a16:creationId xmlns:a16="http://schemas.microsoft.com/office/drawing/2014/main" id="{11500884-4957-EA45-F8EB-092F2872C1EB}"/>
              </a:ext>
            </a:extLst>
          </p:cNvPr>
          <p:cNvSpPr>
            <a:spLocks noChangeArrowheads="1"/>
          </p:cNvSpPr>
          <p:nvPr/>
        </p:nvSpPr>
        <p:spPr bwMode="auto">
          <a:xfrm>
            <a:off x="1676401" y="4686300"/>
            <a:ext cx="142279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917507" name="Rectangle 3">
            <a:extLst>
              <a:ext uri="{FF2B5EF4-FFF2-40B4-BE49-F238E27FC236}">
                <a16:creationId xmlns:a16="http://schemas.microsoft.com/office/drawing/2014/main" id="{0A1902A1-4707-2C96-F79F-E9930004D840}"/>
              </a:ext>
            </a:extLst>
          </p:cNvPr>
          <p:cNvSpPr>
            <a:spLocks noGrp="1" noChangeArrowheads="1"/>
          </p:cNvSpPr>
          <p:nvPr>
            <p:ph type="title"/>
          </p:nvPr>
        </p:nvSpPr>
        <p:spPr>
          <a:noFill/>
          <a:ln/>
        </p:spPr>
        <p:txBody>
          <a:bodyPr vert="horz" lIns="69056" tIns="34529" rIns="69056" bIns="34529" rtlCol="0" anchor="b">
            <a:normAutofit/>
          </a:bodyPr>
          <a:lstStyle/>
          <a:p>
            <a:r>
              <a:rPr lang="en-US" altLang="en-US"/>
              <a:t>Effective Communication</a:t>
            </a:r>
          </a:p>
        </p:txBody>
      </p:sp>
      <p:sp>
        <p:nvSpPr>
          <p:cNvPr id="917508" name="Rectangle 4">
            <a:extLst>
              <a:ext uri="{FF2B5EF4-FFF2-40B4-BE49-F238E27FC236}">
                <a16:creationId xmlns:a16="http://schemas.microsoft.com/office/drawing/2014/main" id="{CB2C9A4F-6CCD-1875-69B0-F4A054EF9500}"/>
              </a:ext>
            </a:extLst>
          </p:cNvPr>
          <p:cNvSpPr>
            <a:spLocks noGrp="1" noChangeArrowheads="1"/>
          </p:cNvSpPr>
          <p:nvPr>
            <p:ph idx="1"/>
          </p:nvPr>
        </p:nvSpPr>
        <p:spPr>
          <a:xfrm>
            <a:off x="628650" y="1369219"/>
            <a:ext cx="4220936" cy="3263504"/>
          </a:xfrm>
          <a:noFill/>
          <a:ln/>
        </p:spPr>
        <p:txBody>
          <a:bodyPr vert="horz" lIns="69056" tIns="34529" rIns="69056" bIns="34529" rtlCol="0">
            <a:normAutofit/>
          </a:bodyPr>
          <a:lstStyle/>
          <a:p>
            <a:pPr>
              <a:spcBef>
                <a:spcPct val="30000"/>
              </a:spcBef>
              <a:spcAft>
                <a:spcPct val="40000"/>
              </a:spcAft>
            </a:pPr>
            <a:r>
              <a:rPr lang="en-US" altLang="en-US" dirty="0"/>
              <a:t>Know your audience</a:t>
            </a:r>
          </a:p>
          <a:p>
            <a:pPr>
              <a:spcBef>
                <a:spcPct val="30000"/>
              </a:spcBef>
              <a:spcAft>
                <a:spcPct val="40000"/>
              </a:spcAft>
            </a:pPr>
            <a:r>
              <a:rPr lang="en-US" altLang="en-US" dirty="0"/>
              <a:t>Focus on their interests when conveying your message</a:t>
            </a:r>
          </a:p>
          <a:p>
            <a:pPr>
              <a:spcBef>
                <a:spcPct val="30000"/>
              </a:spcBef>
              <a:spcAft>
                <a:spcPct val="40000"/>
              </a:spcAft>
            </a:pPr>
            <a:r>
              <a:rPr lang="en-US" altLang="en-US" dirty="0"/>
              <a:t>Anticipate the questions or concerns</a:t>
            </a:r>
          </a:p>
          <a:p>
            <a:pPr>
              <a:spcBef>
                <a:spcPct val="30000"/>
              </a:spcBef>
              <a:spcAft>
                <a:spcPct val="40000"/>
              </a:spcAft>
            </a:pPr>
            <a:r>
              <a:rPr lang="en-US" altLang="en-US" dirty="0"/>
              <a:t>Use their words</a:t>
            </a:r>
          </a:p>
        </p:txBody>
      </p:sp>
      <p:pic>
        <p:nvPicPr>
          <p:cNvPr id="5" name="Picture 4" descr="A person speaking at a podium&#10;&#10;Description automatically generated">
            <a:extLst>
              <a:ext uri="{FF2B5EF4-FFF2-40B4-BE49-F238E27FC236}">
                <a16:creationId xmlns:a16="http://schemas.microsoft.com/office/drawing/2014/main" id="{0667F0DC-3BE9-9D19-F943-9841A5F4B8BF}"/>
              </a:ext>
            </a:extLst>
          </p:cNvPr>
          <p:cNvPicPr>
            <a:picLocks noChangeAspect="1"/>
          </p:cNvPicPr>
          <p:nvPr/>
        </p:nvPicPr>
        <p:blipFill rotWithShape="1">
          <a:blip r:embed="rId3"/>
          <a:srcRect t="16667" b="16667"/>
          <a:stretch/>
        </p:blipFill>
        <p:spPr>
          <a:xfrm>
            <a:off x="4679414" y="1572647"/>
            <a:ext cx="4284972" cy="2856647"/>
          </a:xfrm>
          <a:prstGeom prst="rect">
            <a:avLst/>
          </a:prstGeom>
        </p:spPr>
      </p:pic>
      <p:sp>
        <p:nvSpPr>
          <p:cNvPr id="6" name="Slide Number Placeholder 5">
            <a:extLst>
              <a:ext uri="{FF2B5EF4-FFF2-40B4-BE49-F238E27FC236}">
                <a16:creationId xmlns:a16="http://schemas.microsoft.com/office/drawing/2014/main" id="{27C49DD0-FEC3-3325-8D99-AC7F8322893D}"/>
              </a:ext>
            </a:extLst>
          </p:cNvPr>
          <p:cNvSpPr>
            <a:spLocks noGrp="1"/>
          </p:cNvSpPr>
          <p:nvPr>
            <p:ph type="sldNum" sz="quarter" idx="12"/>
          </p:nvPr>
        </p:nvSpPr>
        <p:spPr/>
        <p:txBody>
          <a:bodyPr/>
          <a:lstStyle/>
          <a:p>
            <a:fld id="{0F5EC011-0DA0-DB45-996E-85C7F379AB45}" type="slidenum">
              <a:rPr lang="en-US" smtClean="0"/>
              <a:t>21</a:t>
            </a:fld>
            <a:endParaRPr lang="en-US"/>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9554" name="Rectangle 2">
            <a:extLst>
              <a:ext uri="{FF2B5EF4-FFF2-40B4-BE49-F238E27FC236}">
                <a16:creationId xmlns:a16="http://schemas.microsoft.com/office/drawing/2014/main" id="{67E55471-B2AF-DC1A-DF50-DBEEF7C666EC}"/>
              </a:ext>
            </a:extLst>
          </p:cNvPr>
          <p:cNvSpPr>
            <a:spLocks noChangeArrowheads="1"/>
          </p:cNvSpPr>
          <p:nvPr/>
        </p:nvSpPr>
        <p:spPr bwMode="auto">
          <a:xfrm>
            <a:off x="1676401" y="4686300"/>
            <a:ext cx="142279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919555" name="Rectangle 3">
            <a:extLst>
              <a:ext uri="{FF2B5EF4-FFF2-40B4-BE49-F238E27FC236}">
                <a16:creationId xmlns:a16="http://schemas.microsoft.com/office/drawing/2014/main" id="{7CAADA89-8A98-A9FA-E48F-D350AD600A8D}"/>
              </a:ext>
            </a:extLst>
          </p:cNvPr>
          <p:cNvSpPr>
            <a:spLocks noChangeArrowheads="1"/>
          </p:cNvSpPr>
          <p:nvPr/>
        </p:nvSpPr>
        <p:spPr bwMode="auto">
          <a:xfrm>
            <a:off x="3505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919556" name="Rectangle 4">
            <a:extLst>
              <a:ext uri="{FF2B5EF4-FFF2-40B4-BE49-F238E27FC236}">
                <a16:creationId xmlns:a16="http://schemas.microsoft.com/office/drawing/2014/main" id="{54CF18B1-A514-B21A-70EC-49C718C192ED}"/>
              </a:ext>
            </a:extLst>
          </p:cNvPr>
          <p:cNvSpPr>
            <a:spLocks noGrp="1" noChangeArrowheads="1"/>
          </p:cNvSpPr>
          <p:nvPr>
            <p:ph type="title"/>
          </p:nvPr>
        </p:nvSpPr>
        <p:spPr>
          <a:noFill/>
          <a:ln/>
        </p:spPr>
        <p:txBody>
          <a:bodyPr vert="horz" lIns="69056" tIns="34529" rIns="69056" bIns="34529" rtlCol="0" anchor="b">
            <a:normAutofit/>
          </a:bodyPr>
          <a:lstStyle/>
          <a:p>
            <a:r>
              <a:rPr lang="en-US" altLang="en-US"/>
              <a:t>Active Listening</a:t>
            </a:r>
          </a:p>
        </p:txBody>
      </p:sp>
      <p:graphicFrame>
        <p:nvGraphicFramePr>
          <p:cNvPr id="919558" name="Object 6">
            <a:extLst>
              <a:ext uri="{FF2B5EF4-FFF2-40B4-BE49-F238E27FC236}">
                <a16:creationId xmlns:a16="http://schemas.microsoft.com/office/drawing/2014/main" id="{643713EF-75E5-5265-0B17-B22F01123529}"/>
              </a:ext>
            </a:extLst>
          </p:cNvPr>
          <p:cNvGraphicFramePr>
            <a:graphicFrameLocks noGrp="1" noChangeAspect="1"/>
          </p:cNvGraphicFramePr>
          <p:nvPr>
            <p:ph idx="1"/>
            <p:extLst>
              <p:ext uri="{D42A27DB-BD31-4B8C-83A1-F6EECF244321}">
                <p14:modId xmlns:p14="http://schemas.microsoft.com/office/powerpoint/2010/main" val="24648100"/>
              </p:ext>
            </p:extLst>
          </p:nvPr>
        </p:nvGraphicFramePr>
        <p:xfrm>
          <a:off x="1771650" y="3048000"/>
          <a:ext cx="2524125" cy="1236663"/>
        </p:xfrm>
        <a:graphic>
          <a:graphicData uri="http://schemas.openxmlformats.org/presentationml/2006/ole">
            <mc:AlternateContent xmlns:mc="http://schemas.openxmlformats.org/markup-compatibility/2006">
              <mc:Choice xmlns:v="urn:schemas-microsoft-com:vml" Requires="v">
                <p:oleObj name="Clip" r:id="rId3" imgW="5613120" imgH="2749320" progId="MS_ClipArt_Gallery.2">
                  <p:embed/>
                </p:oleObj>
              </mc:Choice>
              <mc:Fallback>
                <p:oleObj name="Clip" r:id="rId3" imgW="5613120" imgH="2749320" progId="MS_ClipArt_Gallery.2">
                  <p:embed/>
                  <p:pic>
                    <p:nvPicPr>
                      <p:cNvPr id="919558" name="Object 6">
                        <a:extLst>
                          <a:ext uri="{FF2B5EF4-FFF2-40B4-BE49-F238E27FC236}">
                            <a16:creationId xmlns:a16="http://schemas.microsoft.com/office/drawing/2014/main" id="{643713EF-75E5-5265-0B17-B22F01123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650" y="3048000"/>
                        <a:ext cx="2524125" cy="1236663"/>
                      </a:xfrm>
                      <a:prstGeom prst="rect">
                        <a:avLst/>
                      </a:prstGeom>
                    </p:spPr>
                  </p:pic>
                </p:oleObj>
              </mc:Fallback>
            </mc:AlternateContent>
          </a:graphicData>
        </a:graphic>
      </p:graphicFrame>
      <p:sp>
        <p:nvSpPr>
          <p:cNvPr id="919557" name="Rectangle 5">
            <a:extLst>
              <a:ext uri="{FF2B5EF4-FFF2-40B4-BE49-F238E27FC236}">
                <a16:creationId xmlns:a16="http://schemas.microsoft.com/office/drawing/2014/main" id="{0455B690-BE69-A15A-B629-38317C1545C9}"/>
              </a:ext>
            </a:extLst>
          </p:cNvPr>
          <p:cNvSpPr>
            <a:spLocks noGrp="1" noChangeArrowheads="1"/>
          </p:cNvSpPr>
          <p:nvPr>
            <p:ph type="body" sz="half" idx="4294967295"/>
          </p:nvPr>
        </p:nvSpPr>
        <p:spPr>
          <a:xfrm>
            <a:off x="5335588" y="1471386"/>
            <a:ext cx="3008312" cy="3128963"/>
          </a:xfrm>
          <a:noFill/>
          <a:ln/>
        </p:spPr>
        <p:txBody>
          <a:bodyPr vert="horz" lIns="69056" tIns="34529" rIns="69056" bIns="34529" rtlCol="0">
            <a:normAutofit/>
          </a:bodyPr>
          <a:lstStyle/>
          <a:p>
            <a:pPr>
              <a:spcAft>
                <a:spcPct val="40000"/>
              </a:spcAft>
            </a:pPr>
            <a:r>
              <a:rPr lang="en-US" altLang="en-US" sz="2000" dirty="0">
                <a:solidFill>
                  <a:srgbClr val="466069"/>
                </a:solidFill>
              </a:rPr>
              <a:t>Summarize, don’t judge or editorialize</a:t>
            </a:r>
          </a:p>
          <a:p>
            <a:pPr>
              <a:spcAft>
                <a:spcPct val="40000"/>
              </a:spcAft>
            </a:pPr>
            <a:r>
              <a:rPr lang="en-US" altLang="en-US" sz="2000" dirty="0">
                <a:solidFill>
                  <a:srgbClr val="466069"/>
                </a:solidFill>
              </a:rPr>
              <a:t>Acknowledge, don’t agree or disagree</a:t>
            </a:r>
          </a:p>
          <a:p>
            <a:pPr>
              <a:spcAft>
                <a:spcPct val="40000"/>
              </a:spcAft>
            </a:pPr>
            <a:r>
              <a:rPr lang="en-US" altLang="en-US" sz="2000" dirty="0">
                <a:solidFill>
                  <a:srgbClr val="466069"/>
                </a:solidFill>
              </a:rPr>
              <a:t>Be aware of body language</a:t>
            </a:r>
          </a:p>
          <a:p>
            <a:pPr>
              <a:spcAft>
                <a:spcPct val="40000"/>
              </a:spcAft>
              <a:buFontTx/>
              <a:buNone/>
            </a:pPr>
            <a:endParaRPr lang="en-US" altLang="en-US" dirty="0"/>
          </a:p>
        </p:txBody>
      </p:sp>
      <p:sp>
        <p:nvSpPr>
          <p:cNvPr id="919559" name="Rectangle 7">
            <a:extLst>
              <a:ext uri="{FF2B5EF4-FFF2-40B4-BE49-F238E27FC236}">
                <a16:creationId xmlns:a16="http://schemas.microsoft.com/office/drawing/2014/main" id="{5DB0EEB7-AA04-2DFB-D20F-FF84C713CB54}"/>
              </a:ext>
            </a:extLst>
          </p:cNvPr>
          <p:cNvSpPr>
            <a:spLocks noChangeArrowheads="1"/>
          </p:cNvSpPr>
          <p:nvPr/>
        </p:nvSpPr>
        <p:spPr bwMode="auto">
          <a:xfrm>
            <a:off x="1371601" y="1927132"/>
            <a:ext cx="3213497" cy="1061829"/>
          </a:xfrm>
          <a:prstGeom prst="rect">
            <a:avLst/>
          </a:prstGeom>
          <a:noFill/>
          <a:ln>
            <a:noFill/>
          </a:ln>
          <a:effectLst/>
          <a:extLst>
            <a:ext uri="{909E8E84-426E-40DD-AFC4-6F175D3DCCD1}">
              <a14:hiddenFill xmlns:a14="http://schemas.microsoft.com/office/drawing/2010/main">
                <a:gradFill rotWithShape="0">
                  <a:gsLst>
                    <a:gs pos="0">
                      <a:srgbClr val="FFFFCC"/>
                    </a:gs>
                    <a:gs pos="100000">
                      <a:srgbClr val="FF9999"/>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flatTx/>
          </a:bodyPr>
          <a:lstStyle/>
          <a:p>
            <a:pPr algn="ctr" eaLnBrk="0" hangingPunct="0"/>
            <a:r>
              <a:rPr lang="en-US" altLang="en-US" sz="2100" i="1" dirty="0">
                <a:latin typeface="Calibri" panose="020F0502020204030204" pitchFamily="34" charset="0"/>
                <a:cs typeface="Calibri" panose="020F0502020204030204" pitchFamily="34" charset="0"/>
              </a:rPr>
              <a:t>Listening is the most important skill in conflict management.</a:t>
            </a:r>
            <a:endParaRPr lang="en-US" altLang="en-US" sz="21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5466654-F396-3B42-00A5-0DD9E54DAC5A}"/>
              </a:ext>
            </a:extLst>
          </p:cNvPr>
          <p:cNvSpPr>
            <a:spLocks noGrp="1"/>
          </p:cNvSpPr>
          <p:nvPr>
            <p:ph type="sldNum" sz="quarter" idx="12"/>
          </p:nvPr>
        </p:nvSpPr>
        <p:spPr/>
        <p:txBody>
          <a:bodyPr/>
          <a:lstStyle/>
          <a:p>
            <a:fld id="{0F5EC011-0DA0-DB45-996E-85C7F379AB45}" type="slidenum">
              <a:rPr lang="en-US" smtClean="0"/>
              <a:t>22</a:t>
            </a:fld>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2"/>
          <p:cNvSpPr>
            <a:spLocks noChangeArrowheads="1"/>
          </p:cNvSpPr>
          <p:nvPr/>
        </p:nvSpPr>
        <p:spPr bwMode="auto">
          <a:xfrm>
            <a:off x="720331" y="1247966"/>
            <a:ext cx="3294167" cy="1282113"/>
          </a:xfrm>
          <a:prstGeom prst="rect">
            <a:avLst/>
          </a:prstGeom>
          <a:solidFill>
            <a:schemeClr val="accent2">
              <a:lumMod val="40000"/>
              <a:lumOff val="60000"/>
            </a:schemeClr>
          </a:solidFill>
          <a:ln w="25400">
            <a:solidFill>
              <a:srgbClr val="C00000"/>
            </a:solidFill>
            <a:headEnd/>
            <a:tailEnd/>
          </a:ln>
        </p:spPr>
        <p:style>
          <a:lnRef idx="1">
            <a:schemeClr val="accent6"/>
          </a:lnRef>
          <a:fillRef idx="2">
            <a:schemeClr val="accent6"/>
          </a:fillRef>
          <a:effectRef idx="1">
            <a:schemeClr val="accent6"/>
          </a:effectRef>
          <a:fontRef idx="minor">
            <a:schemeClr val="dk1"/>
          </a:fontRef>
        </p:style>
        <p:txBody>
          <a:bodyPr wrap="square" anchor="ctr"/>
          <a:lstStyle/>
          <a:p>
            <a:r>
              <a:rPr lang="en-US" sz="2400" i="1" dirty="0">
                <a:solidFill>
                  <a:srgbClr val="000000"/>
                </a:solidFill>
              </a:rPr>
              <a:t>You are going to put me out of business!</a:t>
            </a:r>
          </a:p>
          <a:p>
            <a:endParaRPr lang="en-US" sz="1013" dirty="0"/>
          </a:p>
        </p:txBody>
      </p:sp>
      <p:sp>
        <p:nvSpPr>
          <p:cNvPr id="2" name="Title 1"/>
          <p:cNvSpPr>
            <a:spLocks noGrp="1"/>
          </p:cNvSpPr>
          <p:nvPr>
            <p:ph type="title"/>
          </p:nvPr>
        </p:nvSpPr>
        <p:spPr/>
        <p:txBody>
          <a:bodyPr/>
          <a:lstStyle/>
          <a:p>
            <a:r>
              <a:rPr lang="en-US" dirty="0"/>
              <a:t>Public Comment</a:t>
            </a:r>
          </a:p>
        </p:txBody>
      </p:sp>
      <p:sp>
        <p:nvSpPr>
          <p:cNvPr id="2341891" name="Rectangle 3"/>
          <p:cNvSpPr>
            <a:spLocks noGrp="1" noChangeArrowheads="1"/>
          </p:cNvSpPr>
          <p:nvPr>
            <p:ph idx="1"/>
          </p:nvPr>
        </p:nvSpPr>
        <p:spPr>
          <a:xfrm>
            <a:off x="720331" y="2690593"/>
            <a:ext cx="7468157" cy="1627215"/>
          </a:xfrm>
        </p:spPr>
        <p:txBody>
          <a:bodyPr>
            <a:normAutofit/>
          </a:bodyPr>
          <a:lstStyle/>
          <a:p>
            <a:r>
              <a:rPr lang="en-US" sz="2000" b="1" dirty="0"/>
              <a:t>People  shop for value and price</a:t>
            </a:r>
            <a:r>
              <a:rPr lang="en-US" sz="2000" dirty="0"/>
              <a:t>, even businesses considered “convenience”</a:t>
            </a:r>
          </a:p>
          <a:p>
            <a:r>
              <a:rPr lang="en-US" sz="2000" dirty="0"/>
              <a:t>People avoid places where </a:t>
            </a:r>
            <a:r>
              <a:rPr lang="en-US" sz="2000" b="1" dirty="0"/>
              <a:t>left turns are risky</a:t>
            </a:r>
          </a:p>
          <a:p>
            <a:r>
              <a:rPr lang="en-US" sz="2000" dirty="0"/>
              <a:t>Share </a:t>
            </a:r>
            <a:r>
              <a:rPr lang="en-US" sz="2000" b="1" dirty="0"/>
              <a:t>research</a:t>
            </a:r>
            <a:r>
              <a:rPr lang="en-US" sz="2000" dirty="0"/>
              <a:t> on economic impacts</a:t>
            </a:r>
          </a:p>
          <a:p>
            <a:endParaRPr lang="en-US" sz="2000" dirty="0"/>
          </a:p>
        </p:txBody>
      </p:sp>
      <p:sp>
        <p:nvSpPr>
          <p:cNvPr id="2341893" name="Text Box 5"/>
          <p:cNvSpPr txBox="1">
            <a:spLocks noChangeArrowheads="1"/>
          </p:cNvSpPr>
          <p:nvPr/>
        </p:nvSpPr>
        <p:spPr bwMode="auto">
          <a:xfrm>
            <a:off x="5737623" y="4891088"/>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en-US" sz="1200" dirty="0">
              <a:effectLst>
                <a:outerShdw blurRad="38100" dist="38100" dir="2700000" algn="tl">
                  <a:srgbClr val="C0C0C0"/>
                </a:outerShdw>
              </a:effectLst>
              <a:latin typeface="Verdana" pitchFamily="34" charset="0"/>
            </a:endParaRPr>
          </a:p>
        </p:txBody>
      </p:sp>
      <p:pic>
        <p:nvPicPr>
          <p:cNvPr id="3" name="Picture 2"/>
          <p:cNvPicPr>
            <a:picLocks noChangeAspect="1"/>
          </p:cNvPicPr>
          <p:nvPr/>
        </p:nvPicPr>
        <p:blipFill>
          <a:blip r:embed="rId3"/>
          <a:stretch>
            <a:fillRect/>
          </a:stretch>
        </p:blipFill>
        <p:spPr>
          <a:xfrm>
            <a:off x="4572000" y="880291"/>
            <a:ext cx="2171888" cy="1723793"/>
          </a:xfrm>
          <a:prstGeom prst="rect">
            <a:avLst/>
          </a:prstGeom>
        </p:spPr>
      </p:pic>
      <p:sp>
        <p:nvSpPr>
          <p:cNvPr id="11" name="TextBox 10"/>
          <p:cNvSpPr txBox="1"/>
          <p:nvPr/>
        </p:nvSpPr>
        <p:spPr>
          <a:xfrm>
            <a:off x="1066575" y="4669601"/>
            <a:ext cx="4679606" cy="400110"/>
          </a:xfrm>
          <a:prstGeom prst="rect">
            <a:avLst/>
          </a:prstGeom>
          <a:noFill/>
        </p:spPr>
        <p:txBody>
          <a:bodyPr wrap="square" rtlCol="0">
            <a:spAutoFit/>
          </a:bodyPr>
          <a:lstStyle/>
          <a:p>
            <a:r>
              <a:rPr lang="en-US" sz="1000" dirty="0"/>
              <a:t>Source: Public Information Meetings For Access Management Projects</a:t>
            </a:r>
          </a:p>
          <a:p>
            <a:r>
              <a:rPr lang="en-US" sz="1000" dirty="0"/>
              <a:t>David W. Gwynn, Jr., P.E., as adapted for FDOT by Kittelson &amp; Associates</a:t>
            </a:r>
          </a:p>
        </p:txBody>
      </p:sp>
      <p:sp>
        <p:nvSpPr>
          <p:cNvPr id="4" name="Slide Number Placeholder 3">
            <a:extLst>
              <a:ext uri="{FF2B5EF4-FFF2-40B4-BE49-F238E27FC236}">
                <a16:creationId xmlns:a16="http://schemas.microsoft.com/office/drawing/2014/main" id="{A9E8D74F-10F0-6A81-5883-20FEFBA8758C}"/>
              </a:ext>
            </a:extLst>
          </p:cNvPr>
          <p:cNvSpPr>
            <a:spLocks noGrp="1"/>
          </p:cNvSpPr>
          <p:nvPr>
            <p:ph type="sldNum" sz="quarter" idx="12"/>
          </p:nvPr>
        </p:nvSpPr>
        <p:spPr/>
        <p:txBody>
          <a:bodyPr/>
          <a:lstStyle/>
          <a:p>
            <a:fld id="{0F5EC011-0DA0-DB45-996E-85C7F379AB45}" type="slidenum">
              <a:rPr lang="en-US" smtClean="0"/>
              <a:t>23</a:t>
            </a:fld>
            <a:endParaRPr lang="en-US"/>
          </a:p>
        </p:txBody>
      </p:sp>
    </p:spTree>
    <p:extLst>
      <p:ext uri="{BB962C8B-B14F-4D97-AF65-F5344CB8AC3E}">
        <p14:creationId xmlns:p14="http://schemas.microsoft.com/office/powerpoint/2010/main" val="195862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5507" name="Rectangle 3"/>
          <p:cNvSpPr>
            <a:spLocks noGrp="1" noChangeArrowheads="1"/>
          </p:cNvSpPr>
          <p:nvPr>
            <p:ph type="title"/>
          </p:nvPr>
        </p:nvSpPr>
        <p:spPr/>
        <p:txBody>
          <a:bodyPr/>
          <a:lstStyle/>
          <a:p>
            <a:r>
              <a:rPr lang="en-US" altLang="en-US" dirty="0"/>
              <a:t>Public Comment </a:t>
            </a:r>
          </a:p>
        </p:txBody>
      </p:sp>
      <p:sp>
        <p:nvSpPr>
          <p:cNvPr id="2325590" name="Rectangle 86"/>
          <p:cNvSpPr>
            <a:spLocks noGrp="1" noChangeArrowheads="1"/>
          </p:cNvSpPr>
          <p:nvPr>
            <p:ph idx="1"/>
          </p:nvPr>
        </p:nvSpPr>
        <p:spPr>
          <a:xfrm>
            <a:off x="675272" y="2443343"/>
            <a:ext cx="7886700" cy="2136911"/>
          </a:xfrm>
        </p:spPr>
        <p:txBody>
          <a:bodyPr>
            <a:noAutofit/>
          </a:bodyPr>
          <a:lstStyle/>
          <a:p>
            <a:r>
              <a:rPr lang="en-US" sz="2000" b="1" dirty="0"/>
              <a:t>Do not say “because it doesn’t meet our standards”</a:t>
            </a:r>
          </a:p>
          <a:p>
            <a:r>
              <a:rPr lang="en-US" altLang="en-US" sz="2000" dirty="0"/>
              <a:t>Show the benefits of access management</a:t>
            </a:r>
          </a:p>
          <a:p>
            <a:r>
              <a:rPr lang="en-US" altLang="en-US" sz="2000" dirty="0"/>
              <a:t>Show detailed documentation and studies</a:t>
            </a:r>
          </a:p>
          <a:p>
            <a:r>
              <a:rPr lang="en-US" altLang="en-US" sz="2000" dirty="0"/>
              <a:t>Know your backup data and rationale</a:t>
            </a:r>
          </a:p>
          <a:p>
            <a:r>
              <a:rPr lang="en-US" altLang="en-US" sz="2000" dirty="0"/>
              <a:t>Offer to send data and resources to the person</a:t>
            </a:r>
          </a:p>
          <a:p>
            <a:r>
              <a:rPr lang="en-US" altLang="en-US" sz="2000" dirty="0"/>
              <a:t>Show re-routing patterns</a:t>
            </a:r>
          </a:p>
        </p:txBody>
      </p:sp>
      <p:sp>
        <p:nvSpPr>
          <p:cNvPr id="87" name="Slide Number Placeholder 5"/>
          <p:cNvSpPr>
            <a:spLocks noGrp="1"/>
          </p:cNvSpPr>
          <p:nvPr>
            <p:ph type="sldNum" sz="quarter" idx="12"/>
          </p:nvPr>
        </p:nvSpPr>
        <p:spPr/>
        <p:txBody>
          <a:bodyPr/>
          <a:lstStyle/>
          <a:p>
            <a:fld id="{AE742B3F-445F-47CD-8877-BA8C725DB36F}" type="slidenum">
              <a:rPr lang="en-US" altLang="en-US" smtClean="0"/>
              <a:pPr/>
              <a:t>24</a:t>
            </a:fld>
            <a:endParaRPr lang="en-US" altLang="en-US"/>
          </a:p>
        </p:txBody>
      </p:sp>
      <p:sp>
        <p:nvSpPr>
          <p:cNvPr id="2325508" name="Text Box 4"/>
          <p:cNvSpPr txBox="1">
            <a:spLocks noChangeArrowheads="1"/>
          </p:cNvSpPr>
          <p:nvPr/>
        </p:nvSpPr>
        <p:spPr bwMode="auto">
          <a:xfrm>
            <a:off x="5737623" y="4891088"/>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sz="1200" b="1">
              <a:solidFill>
                <a:srgbClr val="FFFFFF"/>
              </a:solidFill>
              <a:effectLst>
                <a:outerShdw blurRad="38100" dist="38100" dir="2700000" algn="tl">
                  <a:srgbClr val="C0C0C0"/>
                </a:outerShdw>
              </a:effectLst>
              <a:latin typeface="Verdana" panose="020B0604030504040204" pitchFamily="34" charset="0"/>
            </a:endParaRPr>
          </a:p>
        </p:txBody>
      </p:sp>
      <p:grpSp>
        <p:nvGrpSpPr>
          <p:cNvPr id="2325509" name="Group 5"/>
          <p:cNvGrpSpPr>
            <a:grpSpLocks/>
          </p:cNvGrpSpPr>
          <p:nvPr/>
        </p:nvGrpSpPr>
        <p:grpSpPr bwMode="auto">
          <a:xfrm flipH="1">
            <a:off x="5275262" y="213674"/>
            <a:ext cx="2119313" cy="2280047"/>
            <a:chOff x="3482" y="1735"/>
            <a:chExt cx="2031" cy="2185"/>
          </a:xfrm>
        </p:grpSpPr>
        <p:sp>
          <p:nvSpPr>
            <p:cNvPr id="2325510" name="AutoShape 6"/>
            <p:cNvSpPr>
              <a:spLocks noChangeAspect="1" noChangeArrowheads="1" noTextEdit="1"/>
            </p:cNvSpPr>
            <p:nvPr/>
          </p:nvSpPr>
          <p:spPr bwMode="auto">
            <a:xfrm>
              <a:off x="3482" y="1735"/>
              <a:ext cx="2031" cy="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11" name="Freeform 7"/>
            <p:cNvSpPr>
              <a:spLocks/>
            </p:cNvSpPr>
            <p:nvPr/>
          </p:nvSpPr>
          <p:spPr bwMode="auto">
            <a:xfrm>
              <a:off x="3512" y="1859"/>
              <a:ext cx="1336" cy="1886"/>
            </a:xfrm>
            <a:custGeom>
              <a:avLst/>
              <a:gdLst>
                <a:gd name="T0" fmla="*/ 2115 w 2670"/>
                <a:gd name="T1" fmla="*/ 306 h 3773"/>
                <a:gd name="T2" fmla="*/ 1965 w 2670"/>
                <a:gd name="T3" fmla="*/ 44 h 3773"/>
                <a:gd name="T4" fmla="*/ 1481 w 2670"/>
                <a:gd name="T5" fmla="*/ 44 h 3773"/>
                <a:gd name="T6" fmla="*/ 1218 w 2670"/>
                <a:gd name="T7" fmla="*/ 188 h 3773"/>
                <a:gd name="T8" fmla="*/ 1097 w 2670"/>
                <a:gd name="T9" fmla="*/ 236 h 3773"/>
                <a:gd name="T10" fmla="*/ 994 w 2670"/>
                <a:gd name="T11" fmla="*/ 593 h 3773"/>
                <a:gd name="T12" fmla="*/ 878 w 2670"/>
                <a:gd name="T13" fmla="*/ 766 h 3773"/>
                <a:gd name="T14" fmla="*/ 872 w 2670"/>
                <a:gd name="T15" fmla="*/ 985 h 3773"/>
                <a:gd name="T16" fmla="*/ 699 w 2670"/>
                <a:gd name="T17" fmla="*/ 1019 h 3773"/>
                <a:gd name="T18" fmla="*/ 180 w 2670"/>
                <a:gd name="T19" fmla="*/ 1182 h 3773"/>
                <a:gd name="T20" fmla="*/ 0 w 2670"/>
                <a:gd name="T21" fmla="*/ 1348 h 3773"/>
                <a:gd name="T22" fmla="*/ 101 w 2670"/>
                <a:gd name="T23" fmla="*/ 1608 h 3773"/>
                <a:gd name="T24" fmla="*/ 686 w 2670"/>
                <a:gd name="T25" fmla="*/ 1416 h 3773"/>
                <a:gd name="T26" fmla="*/ 623 w 2670"/>
                <a:gd name="T27" fmla="*/ 1865 h 3773"/>
                <a:gd name="T28" fmla="*/ 471 w 2670"/>
                <a:gd name="T29" fmla="*/ 2523 h 3773"/>
                <a:gd name="T30" fmla="*/ 623 w 2670"/>
                <a:gd name="T31" fmla="*/ 3363 h 3773"/>
                <a:gd name="T32" fmla="*/ 903 w 2670"/>
                <a:gd name="T33" fmla="*/ 3773 h 3773"/>
                <a:gd name="T34" fmla="*/ 1078 w 2670"/>
                <a:gd name="T35" fmla="*/ 3644 h 3773"/>
                <a:gd name="T36" fmla="*/ 1047 w 2670"/>
                <a:gd name="T37" fmla="*/ 3422 h 3773"/>
                <a:gd name="T38" fmla="*/ 1127 w 2670"/>
                <a:gd name="T39" fmla="*/ 2781 h 3773"/>
                <a:gd name="T40" fmla="*/ 1441 w 2670"/>
                <a:gd name="T41" fmla="*/ 3346 h 3773"/>
                <a:gd name="T42" fmla="*/ 2144 w 2670"/>
                <a:gd name="T43" fmla="*/ 3733 h 3773"/>
                <a:gd name="T44" fmla="*/ 2138 w 2670"/>
                <a:gd name="T45" fmla="*/ 3581 h 3773"/>
                <a:gd name="T46" fmla="*/ 1963 w 2670"/>
                <a:gd name="T47" fmla="*/ 3308 h 3773"/>
                <a:gd name="T48" fmla="*/ 1579 w 2670"/>
                <a:gd name="T49" fmla="*/ 2317 h 3773"/>
                <a:gd name="T50" fmla="*/ 1549 w 2670"/>
                <a:gd name="T51" fmla="*/ 1975 h 3773"/>
                <a:gd name="T52" fmla="*/ 1946 w 2670"/>
                <a:gd name="T53" fmla="*/ 1878 h 3773"/>
                <a:gd name="T54" fmla="*/ 2452 w 2670"/>
                <a:gd name="T55" fmla="*/ 2139 h 3773"/>
                <a:gd name="T56" fmla="*/ 2670 w 2670"/>
                <a:gd name="T57" fmla="*/ 1975 h 3773"/>
                <a:gd name="T58" fmla="*/ 2427 w 2670"/>
                <a:gd name="T59" fmla="*/ 1764 h 3773"/>
                <a:gd name="T60" fmla="*/ 2051 w 2670"/>
                <a:gd name="T61" fmla="*/ 1177 h 3773"/>
                <a:gd name="T62" fmla="*/ 1889 w 2670"/>
                <a:gd name="T63" fmla="*/ 914 h 3773"/>
                <a:gd name="T64" fmla="*/ 2051 w 2670"/>
                <a:gd name="T65" fmla="*/ 610 h 3773"/>
                <a:gd name="T66" fmla="*/ 2100 w 2670"/>
                <a:gd name="T67" fmla="*/ 563 h 3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70" h="3773">
                  <a:moveTo>
                    <a:pt x="2100" y="563"/>
                  </a:moveTo>
                  <a:lnTo>
                    <a:pt x="2115" y="306"/>
                  </a:lnTo>
                  <a:lnTo>
                    <a:pt x="2104" y="188"/>
                  </a:lnTo>
                  <a:lnTo>
                    <a:pt x="1965" y="44"/>
                  </a:lnTo>
                  <a:lnTo>
                    <a:pt x="1777" y="0"/>
                  </a:lnTo>
                  <a:lnTo>
                    <a:pt x="1481" y="44"/>
                  </a:lnTo>
                  <a:lnTo>
                    <a:pt x="1287" y="169"/>
                  </a:lnTo>
                  <a:lnTo>
                    <a:pt x="1218" y="188"/>
                  </a:lnTo>
                  <a:lnTo>
                    <a:pt x="1218" y="223"/>
                  </a:lnTo>
                  <a:lnTo>
                    <a:pt x="1097" y="236"/>
                  </a:lnTo>
                  <a:lnTo>
                    <a:pt x="1040" y="401"/>
                  </a:lnTo>
                  <a:lnTo>
                    <a:pt x="994" y="593"/>
                  </a:lnTo>
                  <a:lnTo>
                    <a:pt x="889" y="660"/>
                  </a:lnTo>
                  <a:lnTo>
                    <a:pt x="878" y="766"/>
                  </a:lnTo>
                  <a:lnTo>
                    <a:pt x="903" y="855"/>
                  </a:lnTo>
                  <a:lnTo>
                    <a:pt x="872" y="985"/>
                  </a:lnTo>
                  <a:lnTo>
                    <a:pt x="798" y="989"/>
                  </a:lnTo>
                  <a:lnTo>
                    <a:pt x="699" y="1019"/>
                  </a:lnTo>
                  <a:lnTo>
                    <a:pt x="458" y="1146"/>
                  </a:lnTo>
                  <a:lnTo>
                    <a:pt x="180" y="1182"/>
                  </a:lnTo>
                  <a:lnTo>
                    <a:pt x="87" y="1243"/>
                  </a:lnTo>
                  <a:lnTo>
                    <a:pt x="0" y="1348"/>
                  </a:lnTo>
                  <a:lnTo>
                    <a:pt x="9" y="1469"/>
                  </a:lnTo>
                  <a:lnTo>
                    <a:pt x="101" y="1608"/>
                  </a:lnTo>
                  <a:lnTo>
                    <a:pt x="325" y="1593"/>
                  </a:lnTo>
                  <a:lnTo>
                    <a:pt x="686" y="1416"/>
                  </a:lnTo>
                  <a:lnTo>
                    <a:pt x="711" y="1591"/>
                  </a:lnTo>
                  <a:lnTo>
                    <a:pt x="623" y="1865"/>
                  </a:lnTo>
                  <a:lnTo>
                    <a:pt x="428" y="2070"/>
                  </a:lnTo>
                  <a:lnTo>
                    <a:pt x="471" y="2523"/>
                  </a:lnTo>
                  <a:lnTo>
                    <a:pt x="561" y="2944"/>
                  </a:lnTo>
                  <a:lnTo>
                    <a:pt x="623" y="3363"/>
                  </a:lnTo>
                  <a:lnTo>
                    <a:pt x="619" y="3716"/>
                  </a:lnTo>
                  <a:lnTo>
                    <a:pt x="903" y="3773"/>
                  </a:lnTo>
                  <a:lnTo>
                    <a:pt x="1034" y="3739"/>
                  </a:lnTo>
                  <a:lnTo>
                    <a:pt x="1078" y="3644"/>
                  </a:lnTo>
                  <a:lnTo>
                    <a:pt x="983" y="3581"/>
                  </a:lnTo>
                  <a:lnTo>
                    <a:pt x="1047" y="3422"/>
                  </a:lnTo>
                  <a:lnTo>
                    <a:pt x="1009" y="3021"/>
                  </a:lnTo>
                  <a:lnTo>
                    <a:pt x="1127" y="2781"/>
                  </a:lnTo>
                  <a:lnTo>
                    <a:pt x="1313" y="3089"/>
                  </a:lnTo>
                  <a:lnTo>
                    <a:pt x="1441" y="3346"/>
                  </a:lnTo>
                  <a:lnTo>
                    <a:pt x="1663" y="3644"/>
                  </a:lnTo>
                  <a:lnTo>
                    <a:pt x="2144" y="3733"/>
                  </a:lnTo>
                  <a:lnTo>
                    <a:pt x="2165" y="3642"/>
                  </a:lnTo>
                  <a:lnTo>
                    <a:pt x="2138" y="3581"/>
                  </a:lnTo>
                  <a:lnTo>
                    <a:pt x="2047" y="3568"/>
                  </a:lnTo>
                  <a:lnTo>
                    <a:pt x="1963" y="3308"/>
                  </a:lnTo>
                  <a:lnTo>
                    <a:pt x="1754" y="2619"/>
                  </a:lnTo>
                  <a:lnTo>
                    <a:pt x="1579" y="2317"/>
                  </a:lnTo>
                  <a:lnTo>
                    <a:pt x="1555" y="2175"/>
                  </a:lnTo>
                  <a:lnTo>
                    <a:pt x="1549" y="1975"/>
                  </a:lnTo>
                  <a:lnTo>
                    <a:pt x="1673" y="1956"/>
                  </a:lnTo>
                  <a:lnTo>
                    <a:pt x="1946" y="1878"/>
                  </a:lnTo>
                  <a:lnTo>
                    <a:pt x="2104" y="1996"/>
                  </a:lnTo>
                  <a:lnTo>
                    <a:pt x="2452" y="2139"/>
                  </a:lnTo>
                  <a:lnTo>
                    <a:pt x="2610" y="2171"/>
                  </a:lnTo>
                  <a:lnTo>
                    <a:pt x="2670" y="1975"/>
                  </a:lnTo>
                  <a:lnTo>
                    <a:pt x="2610" y="1905"/>
                  </a:lnTo>
                  <a:lnTo>
                    <a:pt x="2427" y="1764"/>
                  </a:lnTo>
                  <a:lnTo>
                    <a:pt x="2095" y="1403"/>
                  </a:lnTo>
                  <a:lnTo>
                    <a:pt x="2051" y="1177"/>
                  </a:lnTo>
                  <a:lnTo>
                    <a:pt x="1844" y="1028"/>
                  </a:lnTo>
                  <a:lnTo>
                    <a:pt x="1889" y="914"/>
                  </a:lnTo>
                  <a:lnTo>
                    <a:pt x="2051" y="736"/>
                  </a:lnTo>
                  <a:lnTo>
                    <a:pt x="2051" y="610"/>
                  </a:lnTo>
                  <a:lnTo>
                    <a:pt x="2100" y="563"/>
                  </a:lnTo>
                  <a:lnTo>
                    <a:pt x="2100" y="5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12" name="Freeform 8"/>
            <p:cNvSpPr>
              <a:spLocks/>
            </p:cNvSpPr>
            <p:nvPr/>
          </p:nvSpPr>
          <p:spPr bwMode="auto">
            <a:xfrm>
              <a:off x="4821" y="2512"/>
              <a:ext cx="646" cy="804"/>
            </a:xfrm>
            <a:custGeom>
              <a:avLst/>
              <a:gdLst>
                <a:gd name="T0" fmla="*/ 0 w 1293"/>
                <a:gd name="T1" fmla="*/ 1163 h 1608"/>
                <a:gd name="T2" fmla="*/ 90 w 1293"/>
                <a:gd name="T3" fmla="*/ 910 h 1608"/>
                <a:gd name="T4" fmla="*/ 361 w 1293"/>
                <a:gd name="T5" fmla="*/ 515 h 1608"/>
                <a:gd name="T6" fmla="*/ 314 w 1293"/>
                <a:gd name="T7" fmla="*/ 36 h 1608"/>
                <a:gd name="T8" fmla="*/ 1158 w 1293"/>
                <a:gd name="T9" fmla="*/ 0 h 1608"/>
                <a:gd name="T10" fmla="*/ 1010 w 1293"/>
                <a:gd name="T11" fmla="*/ 697 h 1608"/>
                <a:gd name="T12" fmla="*/ 1293 w 1293"/>
                <a:gd name="T13" fmla="*/ 1135 h 1608"/>
                <a:gd name="T14" fmla="*/ 981 w 1293"/>
                <a:gd name="T15" fmla="*/ 1530 h 1608"/>
                <a:gd name="T16" fmla="*/ 614 w 1293"/>
                <a:gd name="T17" fmla="*/ 1336 h 1608"/>
                <a:gd name="T18" fmla="*/ 407 w 1293"/>
                <a:gd name="T19" fmla="*/ 1608 h 1608"/>
                <a:gd name="T20" fmla="*/ 0 w 1293"/>
                <a:gd name="T21" fmla="*/ 1163 h 1608"/>
                <a:gd name="T22" fmla="*/ 0 w 1293"/>
                <a:gd name="T23" fmla="*/ 1163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3" h="1608">
                  <a:moveTo>
                    <a:pt x="0" y="1163"/>
                  </a:moveTo>
                  <a:lnTo>
                    <a:pt x="90" y="910"/>
                  </a:lnTo>
                  <a:lnTo>
                    <a:pt x="361" y="515"/>
                  </a:lnTo>
                  <a:lnTo>
                    <a:pt x="314" y="36"/>
                  </a:lnTo>
                  <a:lnTo>
                    <a:pt x="1158" y="0"/>
                  </a:lnTo>
                  <a:lnTo>
                    <a:pt x="1010" y="697"/>
                  </a:lnTo>
                  <a:lnTo>
                    <a:pt x="1293" y="1135"/>
                  </a:lnTo>
                  <a:lnTo>
                    <a:pt x="981" y="1530"/>
                  </a:lnTo>
                  <a:lnTo>
                    <a:pt x="614" y="1336"/>
                  </a:lnTo>
                  <a:lnTo>
                    <a:pt x="407" y="1608"/>
                  </a:lnTo>
                  <a:lnTo>
                    <a:pt x="0" y="1163"/>
                  </a:lnTo>
                  <a:lnTo>
                    <a:pt x="0" y="1163"/>
                  </a:lnTo>
                  <a:close/>
                </a:path>
              </a:pathLst>
            </a:custGeom>
            <a:solidFill>
              <a:srgbClr val="FF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13" name="Freeform 9"/>
            <p:cNvSpPr>
              <a:spLocks/>
            </p:cNvSpPr>
            <p:nvPr/>
          </p:nvSpPr>
          <p:spPr bwMode="auto">
            <a:xfrm>
              <a:off x="3916" y="2094"/>
              <a:ext cx="207" cy="385"/>
            </a:xfrm>
            <a:custGeom>
              <a:avLst/>
              <a:gdLst>
                <a:gd name="T0" fmla="*/ 81 w 412"/>
                <a:gd name="T1" fmla="*/ 188 h 769"/>
                <a:gd name="T2" fmla="*/ 135 w 412"/>
                <a:gd name="T3" fmla="*/ 0 h 769"/>
                <a:gd name="T4" fmla="*/ 173 w 412"/>
                <a:gd name="T5" fmla="*/ 7 h 769"/>
                <a:gd name="T6" fmla="*/ 201 w 412"/>
                <a:gd name="T7" fmla="*/ 45 h 769"/>
                <a:gd name="T8" fmla="*/ 186 w 412"/>
                <a:gd name="T9" fmla="*/ 100 h 769"/>
                <a:gd name="T10" fmla="*/ 133 w 412"/>
                <a:gd name="T11" fmla="*/ 205 h 769"/>
                <a:gd name="T12" fmla="*/ 237 w 412"/>
                <a:gd name="T13" fmla="*/ 161 h 769"/>
                <a:gd name="T14" fmla="*/ 317 w 412"/>
                <a:gd name="T15" fmla="*/ 140 h 769"/>
                <a:gd name="T16" fmla="*/ 365 w 412"/>
                <a:gd name="T17" fmla="*/ 167 h 769"/>
                <a:gd name="T18" fmla="*/ 271 w 412"/>
                <a:gd name="T19" fmla="*/ 222 h 769"/>
                <a:gd name="T20" fmla="*/ 188 w 412"/>
                <a:gd name="T21" fmla="*/ 273 h 769"/>
                <a:gd name="T22" fmla="*/ 309 w 412"/>
                <a:gd name="T23" fmla="*/ 233 h 769"/>
                <a:gd name="T24" fmla="*/ 382 w 412"/>
                <a:gd name="T25" fmla="*/ 209 h 769"/>
                <a:gd name="T26" fmla="*/ 412 w 412"/>
                <a:gd name="T27" fmla="*/ 239 h 769"/>
                <a:gd name="T28" fmla="*/ 367 w 412"/>
                <a:gd name="T29" fmla="*/ 325 h 769"/>
                <a:gd name="T30" fmla="*/ 382 w 412"/>
                <a:gd name="T31" fmla="*/ 393 h 769"/>
                <a:gd name="T32" fmla="*/ 351 w 412"/>
                <a:gd name="T33" fmla="*/ 486 h 769"/>
                <a:gd name="T34" fmla="*/ 271 w 412"/>
                <a:gd name="T35" fmla="*/ 517 h 769"/>
                <a:gd name="T36" fmla="*/ 228 w 412"/>
                <a:gd name="T37" fmla="*/ 553 h 769"/>
                <a:gd name="T38" fmla="*/ 211 w 412"/>
                <a:gd name="T39" fmla="*/ 619 h 769"/>
                <a:gd name="T40" fmla="*/ 43 w 412"/>
                <a:gd name="T41" fmla="*/ 769 h 769"/>
                <a:gd name="T42" fmla="*/ 21 w 412"/>
                <a:gd name="T43" fmla="*/ 728 h 769"/>
                <a:gd name="T44" fmla="*/ 0 w 412"/>
                <a:gd name="T45" fmla="*/ 672 h 769"/>
                <a:gd name="T46" fmla="*/ 15 w 412"/>
                <a:gd name="T47" fmla="*/ 602 h 769"/>
                <a:gd name="T48" fmla="*/ 26 w 412"/>
                <a:gd name="T49" fmla="*/ 543 h 769"/>
                <a:gd name="T50" fmla="*/ 81 w 412"/>
                <a:gd name="T51" fmla="*/ 577 h 769"/>
                <a:gd name="T52" fmla="*/ 176 w 412"/>
                <a:gd name="T53" fmla="*/ 437 h 769"/>
                <a:gd name="T54" fmla="*/ 102 w 412"/>
                <a:gd name="T55" fmla="*/ 355 h 769"/>
                <a:gd name="T56" fmla="*/ 79 w 412"/>
                <a:gd name="T57" fmla="*/ 211 h 769"/>
                <a:gd name="T58" fmla="*/ 81 w 412"/>
                <a:gd name="T59" fmla="*/ 188 h 769"/>
                <a:gd name="T60" fmla="*/ 81 w 412"/>
                <a:gd name="T61" fmla="*/ 188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2" h="769">
                  <a:moveTo>
                    <a:pt x="81" y="188"/>
                  </a:moveTo>
                  <a:lnTo>
                    <a:pt x="135" y="0"/>
                  </a:lnTo>
                  <a:lnTo>
                    <a:pt x="173" y="7"/>
                  </a:lnTo>
                  <a:lnTo>
                    <a:pt x="201" y="45"/>
                  </a:lnTo>
                  <a:lnTo>
                    <a:pt x="186" y="100"/>
                  </a:lnTo>
                  <a:lnTo>
                    <a:pt x="133" y="205"/>
                  </a:lnTo>
                  <a:lnTo>
                    <a:pt x="237" y="161"/>
                  </a:lnTo>
                  <a:lnTo>
                    <a:pt x="317" y="140"/>
                  </a:lnTo>
                  <a:lnTo>
                    <a:pt x="365" y="167"/>
                  </a:lnTo>
                  <a:lnTo>
                    <a:pt x="271" y="222"/>
                  </a:lnTo>
                  <a:lnTo>
                    <a:pt x="188" y="273"/>
                  </a:lnTo>
                  <a:lnTo>
                    <a:pt x="309" y="233"/>
                  </a:lnTo>
                  <a:lnTo>
                    <a:pt x="382" y="209"/>
                  </a:lnTo>
                  <a:lnTo>
                    <a:pt x="412" y="239"/>
                  </a:lnTo>
                  <a:lnTo>
                    <a:pt x="367" y="325"/>
                  </a:lnTo>
                  <a:lnTo>
                    <a:pt x="382" y="393"/>
                  </a:lnTo>
                  <a:lnTo>
                    <a:pt x="351" y="486"/>
                  </a:lnTo>
                  <a:lnTo>
                    <a:pt x="271" y="517"/>
                  </a:lnTo>
                  <a:lnTo>
                    <a:pt x="228" y="553"/>
                  </a:lnTo>
                  <a:lnTo>
                    <a:pt x="211" y="619"/>
                  </a:lnTo>
                  <a:lnTo>
                    <a:pt x="43" y="769"/>
                  </a:lnTo>
                  <a:lnTo>
                    <a:pt x="21" y="728"/>
                  </a:lnTo>
                  <a:lnTo>
                    <a:pt x="0" y="672"/>
                  </a:lnTo>
                  <a:lnTo>
                    <a:pt x="15" y="602"/>
                  </a:lnTo>
                  <a:lnTo>
                    <a:pt x="26" y="543"/>
                  </a:lnTo>
                  <a:lnTo>
                    <a:pt x="81" y="577"/>
                  </a:lnTo>
                  <a:lnTo>
                    <a:pt x="176" y="437"/>
                  </a:lnTo>
                  <a:lnTo>
                    <a:pt x="102" y="355"/>
                  </a:lnTo>
                  <a:lnTo>
                    <a:pt x="79" y="211"/>
                  </a:lnTo>
                  <a:lnTo>
                    <a:pt x="81" y="188"/>
                  </a:lnTo>
                  <a:lnTo>
                    <a:pt x="81" y="188"/>
                  </a:lnTo>
                  <a:close/>
                </a:path>
              </a:pathLst>
            </a:custGeom>
            <a:solidFill>
              <a:srgbClr val="FFB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14" name="Freeform 10"/>
            <p:cNvSpPr>
              <a:spLocks/>
            </p:cNvSpPr>
            <p:nvPr/>
          </p:nvSpPr>
          <p:spPr bwMode="auto">
            <a:xfrm>
              <a:off x="4823" y="2819"/>
              <a:ext cx="132" cy="143"/>
            </a:xfrm>
            <a:custGeom>
              <a:avLst/>
              <a:gdLst>
                <a:gd name="T0" fmla="*/ 0 w 264"/>
                <a:gd name="T1" fmla="*/ 207 h 285"/>
                <a:gd name="T2" fmla="*/ 21 w 264"/>
                <a:gd name="T3" fmla="*/ 91 h 285"/>
                <a:gd name="T4" fmla="*/ 49 w 264"/>
                <a:gd name="T5" fmla="*/ 53 h 285"/>
                <a:gd name="T6" fmla="*/ 228 w 264"/>
                <a:gd name="T7" fmla="*/ 0 h 285"/>
                <a:gd name="T8" fmla="*/ 203 w 264"/>
                <a:gd name="T9" fmla="*/ 64 h 285"/>
                <a:gd name="T10" fmla="*/ 264 w 264"/>
                <a:gd name="T11" fmla="*/ 213 h 285"/>
                <a:gd name="T12" fmla="*/ 230 w 264"/>
                <a:gd name="T13" fmla="*/ 272 h 285"/>
                <a:gd name="T14" fmla="*/ 154 w 264"/>
                <a:gd name="T15" fmla="*/ 285 h 285"/>
                <a:gd name="T16" fmla="*/ 127 w 264"/>
                <a:gd name="T17" fmla="*/ 207 h 285"/>
                <a:gd name="T18" fmla="*/ 34 w 264"/>
                <a:gd name="T19" fmla="*/ 182 h 285"/>
                <a:gd name="T20" fmla="*/ 0 w 264"/>
                <a:gd name="T21" fmla="*/ 207 h 285"/>
                <a:gd name="T22" fmla="*/ 0 w 264"/>
                <a:gd name="T23" fmla="*/ 20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 h="285">
                  <a:moveTo>
                    <a:pt x="0" y="207"/>
                  </a:moveTo>
                  <a:lnTo>
                    <a:pt x="21" y="91"/>
                  </a:lnTo>
                  <a:lnTo>
                    <a:pt x="49" y="53"/>
                  </a:lnTo>
                  <a:lnTo>
                    <a:pt x="228" y="0"/>
                  </a:lnTo>
                  <a:lnTo>
                    <a:pt x="203" y="64"/>
                  </a:lnTo>
                  <a:lnTo>
                    <a:pt x="264" y="213"/>
                  </a:lnTo>
                  <a:lnTo>
                    <a:pt x="230" y="272"/>
                  </a:lnTo>
                  <a:lnTo>
                    <a:pt x="154" y="285"/>
                  </a:lnTo>
                  <a:lnTo>
                    <a:pt x="127" y="207"/>
                  </a:lnTo>
                  <a:lnTo>
                    <a:pt x="34" y="182"/>
                  </a:lnTo>
                  <a:lnTo>
                    <a:pt x="0" y="207"/>
                  </a:lnTo>
                  <a:lnTo>
                    <a:pt x="0" y="207"/>
                  </a:lnTo>
                  <a:close/>
                </a:path>
              </a:pathLst>
            </a:custGeom>
            <a:solidFill>
              <a:srgbClr val="FFB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15" name="Freeform 11"/>
            <p:cNvSpPr>
              <a:spLocks/>
            </p:cNvSpPr>
            <p:nvPr/>
          </p:nvSpPr>
          <p:spPr bwMode="auto">
            <a:xfrm>
              <a:off x="4107" y="1883"/>
              <a:ext cx="417" cy="551"/>
            </a:xfrm>
            <a:custGeom>
              <a:avLst/>
              <a:gdLst>
                <a:gd name="T0" fmla="*/ 53 w 832"/>
                <a:gd name="T1" fmla="*/ 117 h 1100"/>
                <a:gd name="T2" fmla="*/ 235 w 832"/>
                <a:gd name="T3" fmla="*/ 231 h 1100"/>
                <a:gd name="T4" fmla="*/ 450 w 832"/>
                <a:gd name="T5" fmla="*/ 19 h 1100"/>
                <a:gd name="T6" fmla="*/ 735 w 832"/>
                <a:gd name="T7" fmla="*/ 0 h 1100"/>
                <a:gd name="T8" fmla="*/ 808 w 832"/>
                <a:gd name="T9" fmla="*/ 153 h 1100"/>
                <a:gd name="T10" fmla="*/ 722 w 832"/>
                <a:gd name="T11" fmla="*/ 167 h 1100"/>
                <a:gd name="T12" fmla="*/ 730 w 832"/>
                <a:gd name="T13" fmla="*/ 205 h 1100"/>
                <a:gd name="T14" fmla="*/ 832 w 832"/>
                <a:gd name="T15" fmla="*/ 269 h 1100"/>
                <a:gd name="T16" fmla="*/ 669 w 832"/>
                <a:gd name="T17" fmla="*/ 254 h 1100"/>
                <a:gd name="T18" fmla="*/ 735 w 832"/>
                <a:gd name="T19" fmla="*/ 292 h 1100"/>
                <a:gd name="T20" fmla="*/ 808 w 832"/>
                <a:gd name="T21" fmla="*/ 340 h 1100"/>
                <a:gd name="T22" fmla="*/ 787 w 832"/>
                <a:gd name="T23" fmla="*/ 364 h 1100"/>
                <a:gd name="T24" fmla="*/ 756 w 832"/>
                <a:gd name="T25" fmla="*/ 403 h 1100"/>
                <a:gd name="T26" fmla="*/ 804 w 832"/>
                <a:gd name="T27" fmla="*/ 532 h 1100"/>
                <a:gd name="T28" fmla="*/ 752 w 832"/>
                <a:gd name="T29" fmla="*/ 549 h 1100"/>
                <a:gd name="T30" fmla="*/ 699 w 832"/>
                <a:gd name="T31" fmla="*/ 610 h 1100"/>
                <a:gd name="T32" fmla="*/ 648 w 832"/>
                <a:gd name="T33" fmla="*/ 621 h 1100"/>
                <a:gd name="T34" fmla="*/ 608 w 832"/>
                <a:gd name="T35" fmla="*/ 537 h 1100"/>
                <a:gd name="T36" fmla="*/ 652 w 832"/>
                <a:gd name="T37" fmla="*/ 439 h 1100"/>
                <a:gd name="T38" fmla="*/ 690 w 832"/>
                <a:gd name="T39" fmla="*/ 338 h 1100"/>
                <a:gd name="T40" fmla="*/ 631 w 832"/>
                <a:gd name="T41" fmla="*/ 351 h 1100"/>
                <a:gd name="T42" fmla="*/ 532 w 832"/>
                <a:gd name="T43" fmla="*/ 536 h 1100"/>
                <a:gd name="T44" fmla="*/ 543 w 832"/>
                <a:gd name="T45" fmla="*/ 623 h 1100"/>
                <a:gd name="T46" fmla="*/ 671 w 832"/>
                <a:gd name="T47" fmla="*/ 667 h 1100"/>
                <a:gd name="T48" fmla="*/ 709 w 832"/>
                <a:gd name="T49" fmla="*/ 729 h 1100"/>
                <a:gd name="T50" fmla="*/ 678 w 832"/>
                <a:gd name="T51" fmla="*/ 785 h 1100"/>
                <a:gd name="T52" fmla="*/ 568 w 832"/>
                <a:gd name="T53" fmla="*/ 935 h 1100"/>
                <a:gd name="T54" fmla="*/ 549 w 832"/>
                <a:gd name="T55" fmla="*/ 992 h 1100"/>
                <a:gd name="T56" fmla="*/ 473 w 832"/>
                <a:gd name="T57" fmla="*/ 1077 h 1100"/>
                <a:gd name="T58" fmla="*/ 340 w 832"/>
                <a:gd name="T59" fmla="*/ 1085 h 1100"/>
                <a:gd name="T60" fmla="*/ 218 w 832"/>
                <a:gd name="T61" fmla="*/ 944 h 1100"/>
                <a:gd name="T62" fmla="*/ 4 w 832"/>
                <a:gd name="T63" fmla="*/ 760 h 1100"/>
                <a:gd name="T64" fmla="*/ 17 w 832"/>
                <a:gd name="T65" fmla="*/ 667 h 1100"/>
                <a:gd name="T66" fmla="*/ 47 w 832"/>
                <a:gd name="T67" fmla="*/ 446 h 1100"/>
                <a:gd name="T68" fmla="*/ 49 w 832"/>
                <a:gd name="T69" fmla="*/ 391 h 1100"/>
                <a:gd name="T70" fmla="*/ 91 w 832"/>
                <a:gd name="T71" fmla="*/ 287 h 1100"/>
                <a:gd name="T72" fmla="*/ 43 w 832"/>
                <a:gd name="T73" fmla="*/ 169 h 1100"/>
                <a:gd name="T74" fmla="*/ 28 w 832"/>
                <a:gd name="T75" fmla="*/ 173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2" h="1100">
                  <a:moveTo>
                    <a:pt x="28" y="173"/>
                  </a:moveTo>
                  <a:lnTo>
                    <a:pt x="53" y="117"/>
                  </a:lnTo>
                  <a:lnTo>
                    <a:pt x="167" y="190"/>
                  </a:lnTo>
                  <a:lnTo>
                    <a:pt x="235" y="231"/>
                  </a:lnTo>
                  <a:lnTo>
                    <a:pt x="245" y="102"/>
                  </a:lnTo>
                  <a:lnTo>
                    <a:pt x="450" y="19"/>
                  </a:lnTo>
                  <a:lnTo>
                    <a:pt x="640" y="0"/>
                  </a:lnTo>
                  <a:lnTo>
                    <a:pt x="735" y="0"/>
                  </a:lnTo>
                  <a:lnTo>
                    <a:pt x="752" y="74"/>
                  </a:lnTo>
                  <a:lnTo>
                    <a:pt x="808" y="153"/>
                  </a:lnTo>
                  <a:lnTo>
                    <a:pt x="735" y="153"/>
                  </a:lnTo>
                  <a:lnTo>
                    <a:pt x="722" y="167"/>
                  </a:lnTo>
                  <a:lnTo>
                    <a:pt x="711" y="190"/>
                  </a:lnTo>
                  <a:lnTo>
                    <a:pt x="730" y="205"/>
                  </a:lnTo>
                  <a:lnTo>
                    <a:pt x="771" y="228"/>
                  </a:lnTo>
                  <a:lnTo>
                    <a:pt x="832" y="269"/>
                  </a:lnTo>
                  <a:lnTo>
                    <a:pt x="760" y="269"/>
                  </a:lnTo>
                  <a:lnTo>
                    <a:pt x="669" y="254"/>
                  </a:lnTo>
                  <a:lnTo>
                    <a:pt x="686" y="269"/>
                  </a:lnTo>
                  <a:lnTo>
                    <a:pt x="735" y="292"/>
                  </a:lnTo>
                  <a:lnTo>
                    <a:pt x="771" y="315"/>
                  </a:lnTo>
                  <a:lnTo>
                    <a:pt x="808" y="340"/>
                  </a:lnTo>
                  <a:lnTo>
                    <a:pt x="809" y="357"/>
                  </a:lnTo>
                  <a:lnTo>
                    <a:pt x="787" y="364"/>
                  </a:lnTo>
                  <a:lnTo>
                    <a:pt x="739" y="370"/>
                  </a:lnTo>
                  <a:lnTo>
                    <a:pt x="756" y="403"/>
                  </a:lnTo>
                  <a:lnTo>
                    <a:pt x="789" y="450"/>
                  </a:lnTo>
                  <a:lnTo>
                    <a:pt x="804" y="532"/>
                  </a:lnTo>
                  <a:lnTo>
                    <a:pt x="783" y="547"/>
                  </a:lnTo>
                  <a:lnTo>
                    <a:pt x="752" y="549"/>
                  </a:lnTo>
                  <a:lnTo>
                    <a:pt x="707" y="556"/>
                  </a:lnTo>
                  <a:lnTo>
                    <a:pt x="699" y="610"/>
                  </a:lnTo>
                  <a:lnTo>
                    <a:pt x="680" y="623"/>
                  </a:lnTo>
                  <a:lnTo>
                    <a:pt x="648" y="621"/>
                  </a:lnTo>
                  <a:lnTo>
                    <a:pt x="612" y="596"/>
                  </a:lnTo>
                  <a:lnTo>
                    <a:pt x="608" y="537"/>
                  </a:lnTo>
                  <a:lnTo>
                    <a:pt x="627" y="492"/>
                  </a:lnTo>
                  <a:lnTo>
                    <a:pt x="652" y="439"/>
                  </a:lnTo>
                  <a:lnTo>
                    <a:pt x="692" y="355"/>
                  </a:lnTo>
                  <a:lnTo>
                    <a:pt x="690" y="338"/>
                  </a:lnTo>
                  <a:lnTo>
                    <a:pt x="675" y="336"/>
                  </a:lnTo>
                  <a:lnTo>
                    <a:pt x="631" y="351"/>
                  </a:lnTo>
                  <a:lnTo>
                    <a:pt x="579" y="391"/>
                  </a:lnTo>
                  <a:lnTo>
                    <a:pt x="532" y="536"/>
                  </a:lnTo>
                  <a:lnTo>
                    <a:pt x="534" y="598"/>
                  </a:lnTo>
                  <a:lnTo>
                    <a:pt x="543" y="623"/>
                  </a:lnTo>
                  <a:lnTo>
                    <a:pt x="562" y="640"/>
                  </a:lnTo>
                  <a:lnTo>
                    <a:pt x="671" y="667"/>
                  </a:lnTo>
                  <a:lnTo>
                    <a:pt x="701" y="693"/>
                  </a:lnTo>
                  <a:lnTo>
                    <a:pt x="709" y="729"/>
                  </a:lnTo>
                  <a:lnTo>
                    <a:pt x="699" y="766"/>
                  </a:lnTo>
                  <a:lnTo>
                    <a:pt x="678" y="785"/>
                  </a:lnTo>
                  <a:lnTo>
                    <a:pt x="610" y="826"/>
                  </a:lnTo>
                  <a:lnTo>
                    <a:pt x="568" y="935"/>
                  </a:lnTo>
                  <a:lnTo>
                    <a:pt x="564" y="971"/>
                  </a:lnTo>
                  <a:lnTo>
                    <a:pt x="549" y="992"/>
                  </a:lnTo>
                  <a:lnTo>
                    <a:pt x="524" y="1034"/>
                  </a:lnTo>
                  <a:lnTo>
                    <a:pt x="473" y="1077"/>
                  </a:lnTo>
                  <a:lnTo>
                    <a:pt x="406" y="1100"/>
                  </a:lnTo>
                  <a:lnTo>
                    <a:pt x="340" y="1085"/>
                  </a:lnTo>
                  <a:lnTo>
                    <a:pt x="266" y="1028"/>
                  </a:lnTo>
                  <a:lnTo>
                    <a:pt x="218" y="944"/>
                  </a:lnTo>
                  <a:lnTo>
                    <a:pt x="186" y="811"/>
                  </a:lnTo>
                  <a:lnTo>
                    <a:pt x="4" y="760"/>
                  </a:lnTo>
                  <a:lnTo>
                    <a:pt x="0" y="720"/>
                  </a:lnTo>
                  <a:lnTo>
                    <a:pt x="17" y="667"/>
                  </a:lnTo>
                  <a:lnTo>
                    <a:pt x="57" y="545"/>
                  </a:lnTo>
                  <a:lnTo>
                    <a:pt x="47" y="446"/>
                  </a:lnTo>
                  <a:lnTo>
                    <a:pt x="26" y="395"/>
                  </a:lnTo>
                  <a:lnTo>
                    <a:pt x="49" y="391"/>
                  </a:lnTo>
                  <a:lnTo>
                    <a:pt x="83" y="372"/>
                  </a:lnTo>
                  <a:lnTo>
                    <a:pt x="91" y="287"/>
                  </a:lnTo>
                  <a:lnTo>
                    <a:pt x="74" y="197"/>
                  </a:lnTo>
                  <a:lnTo>
                    <a:pt x="43" y="169"/>
                  </a:lnTo>
                  <a:lnTo>
                    <a:pt x="28" y="173"/>
                  </a:lnTo>
                  <a:lnTo>
                    <a:pt x="28" y="173"/>
                  </a:lnTo>
                  <a:close/>
                </a:path>
              </a:pathLst>
            </a:custGeom>
            <a:solidFill>
              <a:srgbClr val="FFB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16" name="Freeform 12"/>
            <p:cNvSpPr>
              <a:spLocks/>
            </p:cNvSpPr>
            <p:nvPr/>
          </p:nvSpPr>
          <p:spPr bwMode="auto">
            <a:xfrm>
              <a:off x="4267" y="2284"/>
              <a:ext cx="71" cy="83"/>
            </a:xfrm>
            <a:custGeom>
              <a:avLst/>
              <a:gdLst>
                <a:gd name="T0" fmla="*/ 0 w 143"/>
                <a:gd name="T1" fmla="*/ 81 h 165"/>
                <a:gd name="T2" fmla="*/ 13 w 143"/>
                <a:gd name="T3" fmla="*/ 7 h 165"/>
                <a:gd name="T4" fmla="*/ 124 w 143"/>
                <a:gd name="T5" fmla="*/ 0 h 165"/>
                <a:gd name="T6" fmla="*/ 143 w 143"/>
                <a:gd name="T7" fmla="*/ 62 h 165"/>
                <a:gd name="T8" fmla="*/ 143 w 143"/>
                <a:gd name="T9" fmla="*/ 131 h 165"/>
                <a:gd name="T10" fmla="*/ 108 w 143"/>
                <a:gd name="T11" fmla="*/ 165 h 165"/>
                <a:gd name="T12" fmla="*/ 4 w 143"/>
                <a:gd name="T13" fmla="*/ 135 h 165"/>
                <a:gd name="T14" fmla="*/ 0 w 143"/>
                <a:gd name="T15" fmla="*/ 81 h 165"/>
                <a:gd name="T16" fmla="*/ 0 w 143"/>
                <a:gd name="T17" fmla="*/ 8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65">
                  <a:moveTo>
                    <a:pt x="0" y="81"/>
                  </a:moveTo>
                  <a:lnTo>
                    <a:pt x="13" y="7"/>
                  </a:lnTo>
                  <a:lnTo>
                    <a:pt x="124" y="0"/>
                  </a:lnTo>
                  <a:lnTo>
                    <a:pt x="143" y="62"/>
                  </a:lnTo>
                  <a:lnTo>
                    <a:pt x="143" y="131"/>
                  </a:lnTo>
                  <a:lnTo>
                    <a:pt x="108" y="165"/>
                  </a:lnTo>
                  <a:lnTo>
                    <a:pt x="4" y="135"/>
                  </a:lnTo>
                  <a:lnTo>
                    <a:pt x="0" y="81"/>
                  </a:lnTo>
                  <a:lnTo>
                    <a:pt x="0" y="81"/>
                  </a:lnTo>
                  <a:close/>
                </a:path>
              </a:pathLst>
            </a:custGeom>
            <a:solidFill>
              <a:srgbClr val="FF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17" name="Freeform 13"/>
            <p:cNvSpPr>
              <a:spLocks/>
            </p:cNvSpPr>
            <p:nvPr/>
          </p:nvSpPr>
          <p:spPr bwMode="auto">
            <a:xfrm>
              <a:off x="4164" y="1798"/>
              <a:ext cx="420" cy="196"/>
            </a:xfrm>
            <a:custGeom>
              <a:avLst/>
              <a:gdLst>
                <a:gd name="T0" fmla="*/ 70 w 838"/>
                <a:gd name="T1" fmla="*/ 373 h 394"/>
                <a:gd name="T2" fmla="*/ 140 w 838"/>
                <a:gd name="T3" fmla="*/ 364 h 394"/>
                <a:gd name="T4" fmla="*/ 154 w 838"/>
                <a:gd name="T5" fmla="*/ 289 h 394"/>
                <a:gd name="T6" fmla="*/ 273 w 838"/>
                <a:gd name="T7" fmla="*/ 219 h 394"/>
                <a:gd name="T8" fmla="*/ 452 w 838"/>
                <a:gd name="T9" fmla="*/ 162 h 394"/>
                <a:gd name="T10" fmla="*/ 646 w 838"/>
                <a:gd name="T11" fmla="*/ 132 h 394"/>
                <a:gd name="T12" fmla="*/ 638 w 838"/>
                <a:gd name="T13" fmla="*/ 246 h 394"/>
                <a:gd name="T14" fmla="*/ 762 w 838"/>
                <a:gd name="T15" fmla="*/ 322 h 394"/>
                <a:gd name="T16" fmla="*/ 781 w 838"/>
                <a:gd name="T17" fmla="*/ 394 h 394"/>
                <a:gd name="T18" fmla="*/ 836 w 838"/>
                <a:gd name="T19" fmla="*/ 364 h 394"/>
                <a:gd name="T20" fmla="*/ 819 w 838"/>
                <a:gd name="T21" fmla="*/ 278 h 394"/>
                <a:gd name="T22" fmla="*/ 838 w 838"/>
                <a:gd name="T23" fmla="*/ 115 h 394"/>
                <a:gd name="T24" fmla="*/ 771 w 838"/>
                <a:gd name="T25" fmla="*/ 76 h 394"/>
                <a:gd name="T26" fmla="*/ 610 w 838"/>
                <a:gd name="T27" fmla="*/ 52 h 394"/>
                <a:gd name="T28" fmla="*/ 469 w 838"/>
                <a:gd name="T29" fmla="*/ 97 h 394"/>
                <a:gd name="T30" fmla="*/ 334 w 838"/>
                <a:gd name="T31" fmla="*/ 0 h 394"/>
                <a:gd name="T32" fmla="*/ 201 w 838"/>
                <a:gd name="T33" fmla="*/ 4 h 394"/>
                <a:gd name="T34" fmla="*/ 87 w 838"/>
                <a:gd name="T35" fmla="*/ 57 h 394"/>
                <a:gd name="T36" fmla="*/ 24 w 838"/>
                <a:gd name="T37" fmla="*/ 156 h 394"/>
                <a:gd name="T38" fmla="*/ 0 w 838"/>
                <a:gd name="T39" fmla="*/ 238 h 394"/>
                <a:gd name="T40" fmla="*/ 24 w 838"/>
                <a:gd name="T41" fmla="*/ 329 h 394"/>
                <a:gd name="T42" fmla="*/ 70 w 838"/>
                <a:gd name="T43" fmla="*/ 373 h 394"/>
                <a:gd name="T44" fmla="*/ 70 w 838"/>
                <a:gd name="T45" fmla="*/ 3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8" h="394">
                  <a:moveTo>
                    <a:pt x="70" y="373"/>
                  </a:moveTo>
                  <a:lnTo>
                    <a:pt x="140" y="364"/>
                  </a:lnTo>
                  <a:lnTo>
                    <a:pt x="154" y="289"/>
                  </a:lnTo>
                  <a:lnTo>
                    <a:pt x="273" y="219"/>
                  </a:lnTo>
                  <a:lnTo>
                    <a:pt x="452" y="162"/>
                  </a:lnTo>
                  <a:lnTo>
                    <a:pt x="646" y="132"/>
                  </a:lnTo>
                  <a:lnTo>
                    <a:pt x="638" y="246"/>
                  </a:lnTo>
                  <a:lnTo>
                    <a:pt x="762" y="322"/>
                  </a:lnTo>
                  <a:lnTo>
                    <a:pt x="781" y="394"/>
                  </a:lnTo>
                  <a:lnTo>
                    <a:pt x="836" y="364"/>
                  </a:lnTo>
                  <a:lnTo>
                    <a:pt x="819" y="278"/>
                  </a:lnTo>
                  <a:lnTo>
                    <a:pt x="838" y="115"/>
                  </a:lnTo>
                  <a:lnTo>
                    <a:pt x="771" y="76"/>
                  </a:lnTo>
                  <a:lnTo>
                    <a:pt x="610" y="52"/>
                  </a:lnTo>
                  <a:lnTo>
                    <a:pt x="469" y="97"/>
                  </a:lnTo>
                  <a:lnTo>
                    <a:pt x="334" y="0"/>
                  </a:lnTo>
                  <a:lnTo>
                    <a:pt x="201" y="4"/>
                  </a:lnTo>
                  <a:lnTo>
                    <a:pt x="87" y="57"/>
                  </a:lnTo>
                  <a:lnTo>
                    <a:pt x="24" y="156"/>
                  </a:lnTo>
                  <a:lnTo>
                    <a:pt x="0" y="238"/>
                  </a:lnTo>
                  <a:lnTo>
                    <a:pt x="24" y="329"/>
                  </a:lnTo>
                  <a:lnTo>
                    <a:pt x="70" y="373"/>
                  </a:lnTo>
                  <a:lnTo>
                    <a:pt x="70" y="373"/>
                  </a:lnTo>
                  <a:close/>
                </a:path>
              </a:pathLst>
            </a:custGeom>
            <a:solidFill>
              <a:srgbClr val="E5DB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18" name="Freeform 14"/>
            <p:cNvSpPr>
              <a:spLocks/>
            </p:cNvSpPr>
            <p:nvPr/>
          </p:nvSpPr>
          <p:spPr bwMode="auto">
            <a:xfrm>
              <a:off x="4179" y="2343"/>
              <a:ext cx="174" cy="249"/>
            </a:xfrm>
            <a:custGeom>
              <a:avLst/>
              <a:gdLst>
                <a:gd name="T0" fmla="*/ 348 w 348"/>
                <a:gd name="T1" fmla="*/ 186 h 498"/>
                <a:gd name="T2" fmla="*/ 306 w 348"/>
                <a:gd name="T3" fmla="*/ 233 h 498"/>
                <a:gd name="T4" fmla="*/ 331 w 348"/>
                <a:gd name="T5" fmla="*/ 353 h 498"/>
                <a:gd name="T6" fmla="*/ 105 w 348"/>
                <a:gd name="T7" fmla="*/ 498 h 498"/>
                <a:gd name="T8" fmla="*/ 4 w 348"/>
                <a:gd name="T9" fmla="*/ 273 h 498"/>
                <a:gd name="T10" fmla="*/ 0 w 348"/>
                <a:gd name="T11" fmla="*/ 159 h 498"/>
                <a:gd name="T12" fmla="*/ 95 w 348"/>
                <a:gd name="T13" fmla="*/ 0 h 498"/>
                <a:gd name="T14" fmla="*/ 198 w 348"/>
                <a:gd name="T15" fmla="*/ 186 h 498"/>
                <a:gd name="T16" fmla="*/ 348 w 348"/>
                <a:gd name="T17" fmla="*/ 186 h 498"/>
                <a:gd name="T18" fmla="*/ 348 w 348"/>
                <a:gd name="T19" fmla="*/ 186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498">
                  <a:moveTo>
                    <a:pt x="348" y="186"/>
                  </a:moveTo>
                  <a:lnTo>
                    <a:pt x="306" y="233"/>
                  </a:lnTo>
                  <a:lnTo>
                    <a:pt x="331" y="353"/>
                  </a:lnTo>
                  <a:lnTo>
                    <a:pt x="105" y="498"/>
                  </a:lnTo>
                  <a:lnTo>
                    <a:pt x="4" y="273"/>
                  </a:lnTo>
                  <a:lnTo>
                    <a:pt x="0" y="159"/>
                  </a:lnTo>
                  <a:lnTo>
                    <a:pt x="95" y="0"/>
                  </a:lnTo>
                  <a:lnTo>
                    <a:pt x="198" y="186"/>
                  </a:lnTo>
                  <a:lnTo>
                    <a:pt x="348" y="186"/>
                  </a:lnTo>
                  <a:lnTo>
                    <a:pt x="348" y="186"/>
                  </a:lnTo>
                  <a:close/>
                </a:path>
              </a:pathLst>
            </a:custGeom>
            <a:solidFill>
              <a:srgbClr val="FFF7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19" name="Freeform 15"/>
            <p:cNvSpPr>
              <a:spLocks/>
            </p:cNvSpPr>
            <p:nvPr/>
          </p:nvSpPr>
          <p:spPr bwMode="auto">
            <a:xfrm>
              <a:off x="4934" y="2575"/>
              <a:ext cx="370" cy="368"/>
            </a:xfrm>
            <a:custGeom>
              <a:avLst/>
              <a:gdLst>
                <a:gd name="T0" fmla="*/ 97 w 740"/>
                <a:gd name="T1" fmla="*/ 0 h 736"/>
                <a:gd name="T2" fmla="*/ 740 w 740"/>
                <a:gd name="T3" fmla="*/ 8 h 736"/>
                <a:gd name="T4" fmla="*/ 637 w 740"/>
                <a:gd name="T5" fmla="*/ 681 h 736"/>
                <a:gd name="T6" fmla="*/ 50 w 740"/>
                <a:gd name="T7" fmla="*/ 736 h 736"/>
                <a:gd name="T8" fmla="*/ 0 w 740"/>
                <a:gd name="T9" fmla="*/ 601 h 736"/>
                <a:gd name="T10" fmla="*/ 135 w 740"/>
                <a:gd name="T11" fmla="*/ 390 h 736"/>
                <a:gd name="T12" fmla="*/ 97 w 740"/>
                <a:gd name="T13" fmla="*/ 0 h 736"/>
                <a:gd name="T14" fmla="*/ 97 w 740"/>
                <a:gd name="T15" fmla="*/ 0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0" h="736">
                  <a:moveTo>
                    <a:pt x="97" y="0"/>
                  </a:moveTo>
                  <a:lnTo>
                    <a:pt x="740" y="8"/>
                  </a:lnTo>
                  <a:lnTo>
                    <a:pt x="637" y="681"/>
                  </a:lnTo>
                  <a:lnTo>
                    <a:pt x="50" y="736"/>
                  </a:lnTo>
                  <a:lnTo>
                    <a:pt x="0" y="601"/>
                  </a:lnTo>
                  <a:lnTo>
                    <a:pt x="135" y="390"/>
                  </a:lnTo>
                  <a:lnTo>
                    <a:pt x="97" y="0"/>
                  </a:lnTo>
                  <a:lnTo>
                    <a:pt x="97" y="0"/>
                  </a:lnTo>
                  <a:close/>
                </a:path>
              </a:pathLst>
            </a:custGeom>
            <a:solidFill>
              <a:srgbClr val="FF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20" name="Freeform 16"/>
            <p:cNvSpPr>
              <a:spLocks/>
            </p:cNvSpPr>
            <p:nvPr/>
          </p:nvSpPr>
          <p:spPr bwMode="auto">
            <a:xfrm>
              <a:off x="5113" y="2929"/>
              <a:ext cx="261" cy="323"/>
            </a:xfrm>
            <a:custGeom>
              <a:avLst/>
              <a:gdLst>
                <a:gd name="T0" fmla="*/ 391 w 522"/>
                <a:gd name="T1" fmla="*/ 0 h 647"/>
                <a:gd name="T2" fmla="*/ 522 w 522"/>
                <a:gd name="T3" fmla="*/ 57 h 647"/>
                <a:gd name="T4" fmla="*/ 298 w 522"/>
                <a:gd name="T5" fmla="*/ 647 h 647"/>
                <a:gd name="T6" fmla="*/ 0 w 522"/>
                <a:gd name="T7" fmla="*/ 495 h 647"/>
                <a:gd name="T8" fmla="*/ 391 w 522"/>
                <a:gd name="T9" fmla="*/ 0 h 647"/>
                <a:gd name="T10" fmla="*/ 391 w 522"/>
                <a:gd name="T11" fmla="*/ 0 h 647"/>
              </a:gdLst>
              <a:ahLst/>
              <a:cxnLst>
                <a:cxn ang="0">
                  <a:pos x="T0" y="T1"/>
                </a:cxn>
                <a:cxn ang="0">
                  <a:pos x="T2" y="T3"/>
                </a:cxn>
                <a:cxn ang="0">
                  <a:pos x="T4" y="T5"/>
                </a:cxn>
                <a:cxn ang="0">
                  <a:pos x="T6" y="T7"/>
                </a:cxn>
                <a:cxn ang="0">
                  <a:pos x="T8" y="T9"/>
                </a:cxn>
                <a:cxn ang="0">
                  <a:pos x="T10" y="T11"/>
                </a:cxn>
              </a:cxnLst>
              <a:rect l="0" t="0" r="r" b="b"/>
              <a:pathLst>
                <a:path w="522" h="647">
                  <a:moveTo>
                    <a:pt x="391" y="0"/>
                  </a:moveTo>
                  <a:lnTo>
                    <a:pt x="522" y="57"/>
                  </a:lnTo>
                  <a:lnTo>
                    <a:pt x="298" y="647"/>
                  </a:lnTo>
                  <a:lnTo>
                    <a:pt x="0" y="495"/>
                  </a:lnTo>
                  <a:lnTo>
                    <a:pt x="391" y="0"/>
                  </a:lnTo>
                  <a:lnTo>
                    <a:pt x="391" y="0"/>
                  </a:lnTo>
                  <a:close/>
                </a:path>
              </a:pathLst>
            </a:custGeom>
            <a:solidFill>
              <a:srgbClr val="D1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21" name="Freeform 17"/>
            <p:cNvSpPr>
              <a:spLocks/>
            </p:cNvSpPr>
            <p:nvPr/>
          </p:nvSpPr>
          <p:spPr bwMode="auto">
            <a:xfrm>
              <a:off x="4004" y="1995"/>
              <a:ext cx="145" cy="172"/>
            </a:xfrm>
            <a:custGeom>
              <a:avLst/>
              <a:gdLst>
                <a:gd name="T0" fmla="*/ 11 w 290"/>
                <a:gd name="T1" fmla="*/ 298 h 344"/>
                <a:gd name="T2" fmla="*/ 121 w 290"/>
                <a:gd name="T3" fmla="*/ 0 h 344"/>
                <a:gd name="T4" fmla="*/ 167 w 290"/>
                <a:gd name="T5" fmla="*/ 13 h 344"/>
                <a:gd name="T6" fmla="*/ 171 w 290"/>
                <a:gd name="T7" fmla="*/ 118 h 344"/>
                <a:gd name="T8" fmla="*/ 201 w 290"/>
                <a:gd name="T9" fmla="*/ 38 h 344"/>
                <a:gd name="T10" fmla="*/ 273 w 290"/>
                <a:gd name="T11" fmla="*/ 42 h 344"/>
                <a:gd name="T12" fmla="*/ 290 w 290"/>
                <a:gd name="T13" fmla="*/ 148 h 344"/>
                <a:gd name="T14" fmla="*/ 237 w 290"/>
                <a:gd name="T15" fmla="*/ 184 h 344"/>
                <a:gd name="T16" fmla="*/ 178 w 290"/>
                <a:gd name="T17" fmla="*/ 277 h 344"/>
                <a:gd name="T18" fmla="*/ 68 w 290"/>
                <a:gd name="T19" fmla="*/ 300 h 344"/>
                <a:gd name="T20" fmla="*/ 0 w 290"/>
                <a:gd name="T21" fmla="*/ 344 h 344"/>
                <a:gd name="T22" fmla="*/ 11 w 290"/>
                <a:gd name="T23" fmla="*/ 298 h 344"/>
                <a:gd name="T24" fmla="*/ 11 w 290"/>
                <a:gd name="T25" fmla="*/ 29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0" h="344">
                  <a:moveTo>
                    <a:pt x="11" y="298"/>
                  </a:moveTo>
                  <a:lnTo>
                    <a:pt x="121" y="0"/>
                  </a:lnTo>
                  <a:lnTo>
                    <a:pt x="167" y="13"/>
                  </a:lnTo>
                  <a:lnTo>
                    <a:pt x="171" y="118"/>
                  </a:lnTo>
                  <a:lnTo>
                    <a:pt x="201" y="38"/>
                  </a:lnTo>
                  <a:lnTo>
                    <a:pt x="273" y="42"/>
                  </a:lnTo>
                  <a:lnTo>
                    <a:pt x="290" y="148"/>
                  </a:lnTo>
                  <a:lnTo>
                    <a:pt x="237" y="184"/>
                  </a:lnTo>
                  <a:lnTo>
                    <a:pt x="178" y="277"/>
                  </a:lnTo>
                  <a:lnTo>
                    <a:pt x="68" y="300"/>
                  </a:lnTo>
                  <a:lnTo>
                    <a:pt x="0" y="344"/>
                  </a:lnTo>
                  <a:lnTo>
                    <a:pt x="11" y="298"/>
                  </a:lnTo>
                  <a:lnTo>
                    <a:pt x="11" y="298"/>
                  </a:lnTo>
                  <a:close/>
                </a:path>
              </a:pathLst>
            </a:custGeom>
            <a:solidFill>
              <a:srgbClr val="A3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22" name="Freeform 18"/>
            <p:cNvSpPr>
              <a:spLocks/>
            </p:cNvSpPr>
            <p:nvPr/>
          </p:nvSpPr>
          <p:spPr bwMode="auto">
            <a:xfrm>
              <a:off x="4038" y="2269"/>
              <a:ext cx="153" cy="157"/>
            </a:xfrm>
            <a:custGeom>
              <a:avLst/>
              <a:gdLst>
                <a:gd name="T0" fmla="*/ 162 w 306"/>
                <a:gd name="T1" fmla="*/ 0 h 314"/>
                <a:gd name="T2" fmla="*/ 182 w 306"/>
                <a:gd name="T3" fmla="*/ 143 h 314"/>
                <a:gd name="T4" fmla="*/ 222 w 306"/>
                <a:gd name="T5" fmla="*/ 95 h 314"/>
                <a:gd name="T6" fmla="*/ 266 w 306"/>
                <a:gd name="T7" fmla="*/ 90 h 314"/>
                <a:gd name="T8" fmla="*/ 300 w 306"/>
                <a:gd name="T9" fmla="*/ 156 h 314"/>
                <a:gd name="T10" fmla="*/ 306 w 306"/>
                <a:gd name="T11" fmla="*/ 314 h 314"/>
                <a:gd name="T12" fmla="*/ 120 w 306"/>
                <a:gd name="T13" fmla="*/ 299 h 314"/>
                <a:gd name="T14" fmla="*/ 0 w 306"/>
                <a:gd name="T15" fmla="*/ 207 h 314"/>
                <a:gd name="T16" fmla="*/ 44 w 306"/>
                <a:gd name="T17" fmla="*/ 152 h 314"/>
                <a:gd name="T18" fmla="*/ 133 w 306"/>
                <a:gd name="T19" fmla="*/ 105 h 314"/>
                <a:gd name="T20" fmla="*/ 162 w 306"/>
                <a:gd name="T21" fmla="*/ 0 h 314"/>
                <a:gd name="T22" fmla="*/ 162 w 306"/>
                <a:gd name="T23"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6" h="314">
                  <a:moveTo>
                    <a:pt x="162" y="0"/>
                  </a:moveTo>
                  <a:lnTo>
                    <a:pt x="182" y="143"/>
                  </a:lnTo>
                  <a:lnTo>
                    <a:pt x="222" y="95"/>
                  </a:lnTo>
                  <a:lnTo>
                    <a:pt x="266" y="90"/>
                  </a:lnTo>
                  <a:lnTo>
                    <a:pt x="300" y="156"/>
                  </a:lnTo>
                  <a:lnTo>
                    <a:pt x="306" y="314"/>
                  </a:lnTo>
                  <a:lnTo>
                    <a:pt x="120" y="299"/>
                  </a:lnTo>
                  <a:lnTo>
                    <a:pt x="0" y="207"/>
                  </a:lnTo>
                  <a:lnTo>
                    <a:pt x="44" y="152"/>
                  </a:lnTo>
                  <a:lnTo>
                    <a:pt x="133" y="105"/>
                  </a:lnTo>
                  <a:lnTo>
                    <a:pt x="162" y="0"/>
                  </a:lnTo>
                  <a:lnTo>
                    <a:pt x="162" y="0"/>
                  </a:lnTo>
                  <a:close/>
                </a:path>
              </a:pathLst>
            </a:custGeom>
            <a:solidFill>
              <a:srgbClr val="A3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23" name="Freeform 19"/>
            <p:cNvSpPr>
              <a:spLocks/>
            </p:cNvSpPr>
            <p:nvPr/>
          </p:nvSpPr>
          <p:spPr bwMode="auto">
            <a:xfrm>
              <a:off x="4263" y="2279"/>
              <a:ext cx="78" cy="58"/>
            </a:xfrm>
            <a:custGeom>
              <a:avLst/>
              <a:gdLst>
                <a:gd name="T0" fmla="*/ 27 w 156"/>
                <a:gd name="T1" fmla="*/ 116 h 116"/>
                <a:gd name="T2" fmla="*/ 44 w 156"/>
                <a:gd name="T3" fmla="*/ 73 h 116"/>
                <a:gd name="T4" fmla="*/ 73 w 156"/>
                <a:gd name="T5" fmla="*/ 86 h 116"/>
                <a:gd name="T6" fmla="*/ 90 w 156"/>
                <a:gd name="T7" fmla="*/ 99 h 116"/>
                <a:gd name="T8" fmla="*/ 115 w 156"/>
                <a:gd name="T9" fmla="*/ 90 h 116"/>
                <a:gd name="T10" fmla="*/ 156 w 156"/>
                <a:gd name="T11" fmla="*/ 93 h 116"/>
                <a:gd name="T12" fmla="*/ 147 w 156"/>
                <a:gd name="T13" fmla="*/ 0 h 116"/>
                <a:gd name="T14" fmla="*/ 50 w 156"/>
                <a:gd name="T15" fmla="*/ 4 h 116"/>
                <a:gd name="T16" fmla="*/ 0 w 156"/>
                <a:gd name="T17" fmla="*/ 17 h 116"/>
                <a:gd name="T18" fmla="*/ 0 w 156"/>
                <a:gd name="T19" fmla="*/ 103 h 116"/>
                <a:gd name="T20" fmla="*/ 27 w 156"/>
                <a:gd name="T21" fmla="*/ 116 h 116"/>
                <a:gd name="T22" fmla="*/ 27 w 156"/>
                <a:gd name="T23"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16">
                  <a:moveTo>
                    <a:pt x="27" y="116"/>
                  </a:moveTo>
                  <a:lnTo>
                    <a:pt x="44" y="73"/>
                  </a:lnTo>
                  <a:lnTo>
                    <a:pt x="73" y="86"/>
                  </a:lnTo>
                  <a:lnTo>
                    <a:pt x="90" y="99"/>
                  </a:lnTo>
                  <a:lnTo>
                    <a:pt x="115" y="90"/>
                  </a:lnTo>
                  <a:lnTo>
                    <a:pt x="156" y="93"/>
                  </a:lnTo>
                  <a:lnTo>
                    <a:pt x="147" y="0"/>
                  </a:lnTo>
                  <a:lnTo>
                    <a:pt x="50" y="4"/>
                  </a:lnTo>
                  <a:lnTo>
                    <a:pt x="0" y="17"/>
                  </a:lnTo>
                  <a:lnTo>
                    <a:pt x="0" y="103"/>
                  </a:lnTo>
                  <a:lnTo>
                    <a:pt x="27" y="116"/>
                  </a:lnTo>
                  <a:lnTo>
                    <a:pt x="27" y="116"/>
                  </a:lnTo>
                  <a:close/>
                </a:path>
              </a:pathLst>
            </a:custGeom>
            <a:solidFill>
              <a:srgbClr val="AE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24" name="Freeform 20"/>
            <p:cNvSpPr>
              <a:spLocks/>
            </p:cNvSpPr>
            <p:nvPr/>
          </p:nvSpPr>
          <p:spPr bwMode="auto">
            <a:xfrm>
              <a:off x="4545" y="1898"/>
              <a:ext cx="55" cy="125"/>
            </a:xfrm>
            <a:custGeom>
              <a:avLst/>
              <a:gdLst>
                <a:gd name="T0" fmla="*/ 59 w 108"/>
                <a:gd name="T1" fmla="*/ 0 h 249"/>
                <a:gd name="T2" fmla="*/ 19 w 108"/>
                <a:gd name="T3" fmla="*/ 40 h 249"/>
                <a:gd name="T4" fmla="*/ 30 w 108"/>
                <a:gd name="T5" fmla="*/ 65 h 249"/>
                <a:gd name="T6" fmla="*/ 51 w 108"/>
                <a:gd name="T7" fmla="*/ 106 h 249"/>
                <a:gd name="T8" fmla="*/ 55 w 108"/>
                <a:gd name="T9" fmla="*/ 141 h 249"/>
                <a:gd name="T10" fmla="*/ 23 w 108"/>
                <a:gd name="T11" fmla="*/ 167 h 249"/>
                <a:gd name="T12" fmla="*/ 0 w 108"/>
                <a:gd name="T13" fmla="*/ 184 h 249"/>
                <a:gd name="T14" fmla="*/ 42 w 108"/>
                <a:gd name="T15" fmla="*/ 249 h 249"/>
                <a:gd name="T16" fmla="*/ 63 w 108"/>
                <a:gd name="T17" fmla="*/ 232 h 249"/>
                <a:gd name="T18" fmla="*/ 86 w 108"/>
                <a:gd name="T19" fmla="*/ 207 h 249"/>
                <a:gd name="T20" fmla="*/ 99 w 108"/>
                <a:gd name="T21" fmla="*/ 129 h 249"/>
                <a:gd name="T22" fmla="*/ 108 w 108"/>
                <a:gd name="T23" fmla="*/ 63 h 249"/>
                <a:gd name="T24" fmla="*/ 59 w 108"/>
                <a:gd name="T25" fmla="*/ 0 h 249"/>
                <a:gd name="T26" fmla="*/ 59 w 108"/>
                <a:gd name="T2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249">
                  <a:moveTo>
                    <a:pt x="59" y="0"/>
                  </a:moveTo>
                  <a:lnTo>
                    <a:pt x="19" y="40"/>
                  </a:lnTo>
                  <a:lnTo>
                    <a:pt x="30" y="65"/>
                  </a:lnTo>
                  <a:lnTo>
                    <a:pt x="51" y="106"/>
                  </a:lnTo>
                  <a:lnTo>
                    <a:pt x="55" y="141"/>
                  </a:lnTo>
                  <a:lnTo>
                    <a:pt x="23" y="167"/>
                  </a:lnTo>
                  <a:lnTo>
                    <a:pt x="0" y="184"/>
                  </a:lnTo>
                  <a:lnTo>
                    <a:pt x="42" y="249"/>
                  </a:lnTo>
                  <a:lnTo>
                    <a:pt x="63" y="232"/>
                  </a:lnTo>
                  <a:lnTo>
                    <a:pt x="86" y="207"/>
                  </a:lnTo>
                  <a:lnTo>
                    <a:pt x="99" y="129"/>
                  </a:lnTo>
                  <a:lnTo>
                    <a:pt x="108" y="63"/>
                  </a:lnTo>
                  <a:lnTo>
                    <a:pt x="59" y="0"/>
                  </a:lnTo>
                  <a:lnTo>
                    <a:pt x="59" y="0"/>
                  </a:lnTo>
                  <a:close/>
                </a:path>
              </a:pathLst>
            </a:custGeom>
            <a:solidFill>
              <a:srgbClr val="998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25" name="Freeform 21"/>
            <p:cNvSpPr>
              <a:spLocks/>
            </p:cNvSpPr>
            <p:nvPr/>
          </p:nvSpPr>
          <p:spPr bwMode="auto">
            <a:xfrm>
              <a:off x="4145" y="1793"/>
              <a:ext cx="412" cy="216"/>
            </a:xfrm>
            <a:custGeom>
              <a:avLst/>
              <a:gdLst>
                <a:gd name="T0" fmla="*/ 156 w 823"/>
                <a:gd name="T1" fmla="*/ 431 h 431"/>
                <a:gd name="T2" fmla="*/ 226 w 823"/>
                <a:gd name="T3" fmla="*/ 371 h 431"/>
                <a:gd name="T4" fmla="*/ 207 w 823"/>
                <a:gd name="T5" fmla="*/ 312 h 431"/>
                <a:gd name="T6" fmla="*/ 258 w 823"/>
                <a:gd name="T7" fmla="*/ 281 h 431"/>
                <a:gd name="T8" fmla="*/ 369 w 823"/>
                <a:gd name="T9" fmla="*/ 251 h 431"/>
                <a:gd name="T10" fmla="*/ 481 w 823"/>
                <a:gd name="T11" fmla="*/ 230 h 431"/>
                <a:gd name="T12" fmla="*/ 597 w 823"/>
                <a:gd name="T13" fmla="*/ 192 h 431"/>
                <a:gd name="T14" fmla="*/ 627 w 823"/>
                <a:gd name="T15" fmla="*/ 272 h 431"/>
                <a:gd name="T16" fmla="*/ 682 w 823"/>
                <a:gd name="T17" fmla="*/ 308 h 431"/>
                <a:gd name="T18" fmla="*/ 796 w 823"/>
                <a:gd name="T19" fmla="*/ 348 h 431"/>
                <a:gd name="T20" fmla="*/ 823 w 823"/>
                <a:gd name="T21" fmla="*/ 315 h 431"/>
                <a:gd name="T22" fmla="*/ 770 w 823"/>
                <a:gd name="T23" fmla="*/ 251 h 431"/>
                <a:gd name="T24" fmla="*/ 809 w 823"/>
                <a:gd name="T25" fmla="*/ 211 h 431"/>
                <a:gd name="T26" fmla="*/ 671 w 823"/>
                <a:gd name="T27" fmla="*/ 72 h 431"/>
                <a:gd name="T28" fmla="*/ 467 w 823"/>
                <a:gd name="T29" fmla="*/ 89 h 431"/>
                <a:gd name="T30" fmla="*/ 386 w 823"/>
                <a:gd name="T31" fmla="*/ 108 h 431"/>
                <a:gd name="T32" fmla="*/ 279 w 823"/>
                <a:gd name="T33" fmla="*/ 80 h 431"/>
                <a:gd name="T34" fmla="*/ 319 w 823"/>
                <a:gd name="T35" fmla="*/ 148 h 431"/>
                <a:gd name="T36" fmla="*/ 163 w 823"/>
                <a:gd name="T37" fmla="*/ 156 h 431"/>
                <a:gd name="T38" fmla="*/ 235 w 823"/>
                <a:gd name="T39" fmla="*/ 217 h 431"/>
                <a:gd name="T40" fmla="*/ 184 w 823"/>
                <a:gd name="T41" fmla="*/ 243 h 431"/>
                <a:gd name="T42" fmla="*/ 173 w 823"/>
                <a:gd name="T43" fmla="*/ 340 h 431"/>
                <a:gd name="T44" fmla="*/ 66 w 823"/>
                <a:gd name="T45" fmla="*/ 238 h 431"/>
                <a:gd name="T46" fmla="*/ 123 w 823"/>
                <a:gd name="T47" fmla="*/ 192 h 431"/>
                <a:gd name="T48" fmla="*/ 114 w 823"/>
                <a:gd name="T49" fmla="*/ 156 h 431"/>
                <a:gd name="T50" fmla="*/ 222 w 823"/>
                <a:gd name="T51" fmla="*/ 87 h 431"/>
                <a:gd name="T52" fmla="*/ 311 w 823"/>
                <a:gd name="T53" fmla="*/ 42 h 431"/>
                <a:gd name="T54" fmla="*/ 340 w 823"/>
                <a:gd name="T55" fmla="*/ 2 h 431"/>
                <a:gd name="T56" fmla="*/ 142 w 823"/>
                <a:gd name="T57" fmla="*/ 42 h 431"/>
                <a:gd name="T58" fmla="*/ 40 w 823"/>
                <a:gd name="T59" fmla="*/ 175 h 431"/>
                <a:gd name="T60" fmla="*/ 26 w 823"/>
                <a:gd name="T61" fmla="*/ 315 h 431"/>
                <a:gd name="T62" fmla="*/ 70 w 823"/>
                <a:gd name="T63" fmla="*/ 39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3" h="431">
                  <a:moveTo>
                    <a:pt x="70" y="397"/>
                  </a:moveTo>
                  <a:lnTo>
                    <a:pt x="156" y="431"/>
                  </a:lnTo>
                  <a:lnTo>
                    <a:pt x="190" y="411"/>
                  </a:lnTo>
                  <a:lnTo>
                    <a:pt x="226" y="371"/>
                  </a:lnTo>
                  <a:lnTo>
                    <a:pt x="216" y="336"/>
                  </a:lnTo>
                  <a:lnTo>
                    <a:pt x="207" y="312"/>
                  </a:lnTo>
                  <a:lnTo>
                    <a:pt x="226" y="293"/>
                  </a:lnTo>
                  <a:lnTo>
                    <a:pt x="258" y="281"/>
                  </a:lnTo>
                  <a:lnTo>
                    <a:pt x="306" y="268"/>
                  </a:lnTo>
                  <a:lnTo>
                    <a:pt x="369" y="251"/>
                  </a:lnTo>
                  <a:lnTo>
                    <a:pt x="414" y="226"/>
                  </a:lnTo>
                  <a:lnTo>
                    <a:pt x="481" y="230"/>
                  </a:lnTo>
                  <a:lnTo>
                    <a:pt x="543" y="236"/>
                  </a:lnTo>
                  <a:lnTo>
                    <a:pt x="597" y="192"/>
                  </a:lnTo>
                  <a:lnTo>
                    <a:pt x="627" y="215"/>
                  </a:lnTo>
                  <a:lnTo>
                    <a:pt x="627" y="272"/>
                  </a:lnTo>
                  <a:lnTo>
                    <a:pt x="650" y="293"/>
                  </a:lnTo>
                  <a:lnTo>
                    <a:pt x="682" y="308"/>
                  </a:lnTo>
                  <a:lnTo>
                    <a:pt x="732" y="334"/>
                  </a:lnTo>
                  <a:lnTo>
                    <a:pt x="796" y="348"/>
                  </a:lnTo>
                  <a:lnTo>
                    <a:pt x="823" y="336"/>
                  </a:lnTo>
                  <a:lnTo>
                    <a:pt x="823" y="315"/>
                  </a:lnTo>
                  <a:lnTo>
                    <a:pt x="792" y="285"/>
                  </a:lnTo>
                  <a:lnTo>
                    <a:pt x="770" y="251"/>
                  </a:lnTo>
                  <a:lnTo>
                    <a:pt x="789" y="224"/>
                  </a:lnTo>
                  <a:lnTo>
                    <a:pt x="809" y="211"/>
                  </a:lnTo>
                  <a:lnTo>
                    <a:pt x="806" y="99"/>
                  </a:lnTo>
                  <a:lnTo>
                    <a:pt x="671" y="72"/>
                  </a:lnTo>
                  <a:lnTo>
                    <a:pt x="551" y="104"/>
                  </a:lnTo>
                  <a:lnTo>
                    <a:pt x="467" y="89"/>
                  </a:lnTo>
                  <a:lnTo>
                    <a:pt x="441" y="101"/>
                  </a:lnTo>
                  <a:lnTo>
                    <a:pt x="386" y="108"/>
                  </a:lnTo>
                  <a:lnTo>
                    <a:pt x="319" y="89"/>
                  </a:lnTo>
                  <a:lnTo>
                    <a:pt x="279" y="80"/>
                  </a:lnTo>
                  <a:lnTo>
                    <a:pt x="296" y="112"/>
                  </a:lnTo>
                  <a:lnTo>
                    <a:pt x="319" y="148"/>
                  </a:lnTo>
                  <a:lnTo>
                    <a:pt x="234" y="139"/>
                  </a:lnTo>
                  <a:lnTo>
                    <a:pt x="163" y="156"/>
                  </a:lnTo>
                  <a:lnTo>
                    <a:pt x="201" y="177"/>
                  </a:lnTo>
                  <a:lnTo>
                    <a:pt x="235" y="217"/>
                  </a:lnTo>
                  <a:lnTo>
                    <a:pt x="218" y="232"/>
                  </a:lnTo>
                  <a:lnTo>
                    <a:pt x="184" y="243"/>
                  </a:lnTo>
                  <a:lnTo>
                    <a:pt x="137" y="251"/>
                  </a:lnTo>
                  <a:lnTo>
                    <a:pt x="173" y="340"/>
                  </a:lnTo>
                  <a:lnTo>
                    <a:pt x="66" y="325"/>
                  </a:lnTo>
                  <a:lnTo>
                    <a:pt x="66" y="238"/>
                  </a:lnTo>
                  <a:lnTo>
                    <a:pt x="91" y="222"/>
                  </a:lnTo>
                  <a:lnTo>
                    <a:pt x="123" y="192"/>
                  </a:lnTo>
                  <a:lnTo>
                    <a:pt x="123" y="165"/>
                  </a:lnTo>
                  <a:lnTo>
                    <a:pt x="114" y="156"/>
                  </a:lnTo>
                  <a:lnTo>
                    <a:pt x="167" y="89"/>
                  </a:lnTo>
                  <a:lnTo>
                    <a:pt x="222" y="87"/>
                  </a:lnTo>
                  <a:lnTo>
                    <a:pt x="226" y="55"/>
                  </a:lnTo>
                  <a:lnTo>
                    <a:pt x="311" y="42"/>
                  </a:lnTo>
                  <a:lnTo>
                    <a:pt x="431" y="53"/>
                  </a:lnTo>
                  <a:lnTo>
                    <a:pt x="340" y="2"/>
                  </a:lnTo>
                  <a:lnTo>
                    <a:pt x="234" y="0"/>
                  </a:lnTo>
                  <a:lnTo>
                    <a:pt x="142" y="42"/>
                  </a:lnTo>
                  <a:lnTo>
                    <a:pt x="100" y="99"/>
                  </a:lnTo>
                  <a:lnTo>
                    <a:pt x="40" y="175"/>
                  </a:lnTo>
                  <a:lnTo>
                    <a:pt x="0" y="268"/>
                  </a:lnTo>
                  <a:lnTo>
                    <a:pt x="26" y="315"/>
                  </a:lnTo>
                  <a:lnTo>
                    <a:pt x="70" y="397"/>
                  </a:lnTo>
                  <a:lnTo>
                    <a:pt x="70" y="397"/>
                  </a:lnTo>
                  <a:close/>
                </a:path>
              </a:pathLst>
            </a:custGeom>
            <a:solidFill>
              <a:srgbClr val="998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26" name="Freeform 22"/>
            <p:cNvSpPr>
              <a:spLocks/>
            </p:cNvSpPr>
            <p:nvPr/>
          </p:nvSpPr>
          <p:spPr bwMode="auto">
            <a:xfrm>
              <a:off x="3516" y="2385"/>
              <a:ext cx="1250" cy="1342"/>
            </a:xfrm>
            <a:custGeom>
              <a:avLst/>
              <a:gdLst>
                <a:gd name="T0" fmla="*/ 12 w 2500"/>
                <a:gd name="T1" fmla="*/ 441 h 2684"/>
                <a:gd name="T2" fmla="*/ 82 w 2500"/>
                <a:gd name="T3" fmla="*/ 346 h 2684"/>
                <a:gd name="T4" fmla="*/ 217 w 2500"/>
                <a:gd name="T5" fmla="*/ 295 h 2684"/>
                <a:gd name="T6" fmla="*/ 447 w 2500"/>
                <a:gd name="T7" fmla="*/ 228 h 2684"/>
                <a:gd name="T8" fmla="*/ 544 w 2500"/>
                <a:gd name="T9" fmla="*/ 169 h 2684"/>
                <a:gd name="T10" fmla="*/ 620 w 2500"/>
                <a:gd name="T11" fmla="*/ 118 h 2684"/>
                <a:gd name="T12" fmla="*/ 709 w 2500"/>
                <a:gd name="T13" fmla="*/ 160 h 2684"/>
                <a:gd name="T14" fmla="*/ 922 w 2500"/>
                <a:gd name="T15" fmla="*/ 122 h 2684"/>
                <a:gd name="T16" fmla="*/ 1240 w 2500"/>
                <a:gd name="T17" fmla="*/ 44 h 2684"/>
                <a:gd name="T18" fmla="*/ 1413 w 2500"/>
                <a:gd name="T19" fmla="*/ 466 h 2684"/>
                <a:gd name="T20" fmla="*/ 1783 w 2500"/>
                <a:gd name="T21" fmla="*/ 128 h 2684"/>
                <a:gd name="T22" fmla="*/ 1823 w 2500"/>
                <a:gd name="T23" fmla="*/ 337 h 2684"/>
                <a:gd name="T24" fmla="*/ 2055 w 2500"/>
                <a:gd name="T25" fmla="*/ 308 h 2684"/>
                <a:gd name="T26" fmla="*/ 2141 w 2500"/>
                <a:gd name="T27" fmla="*/ 588 h 2684"/>
                <a:gd name="T28" fmla="*/ 2394 w 2500"/>
                <a:gd name="T29" fmla="*/ 939 h 2684"/>
                <a:gd name="T30" fmla="*/ 2473 w 2500"/>
                <a:gd name="T31" fmla="*/ 1091 h 2684"/>
                <a:gd name="T32" fmla="*/ 1909 w 2500"/>
                <a:gd name="T33" fmla="*/ 812 h 2684"/>
                <a:gd name="T34" fmla="*/ 1561 w 2500"/>
                <a:gd name="T35" fmla="*/ 1200 h 2684"/>
                <a:gd name="T36" fmla="*/ 1671 w 2500"/>
                <a:gd name="T37" fmla="*/ 1397 h 2684"/>
                <a:gd name="T38" fmla="*/ 1770 w 2500"/>
                <a:gd name="T39" fmla="*/ 1947 h 2684"/>
                <a:gd name="T40" fmla="*/ 1730 w 2500"/>
                <a:gd name="T41" fmla="*/ 2047 h 2684"/>
                <a:gd name="T42" fmla="*/ 1605 w 2500"/>
                <a:gd name="T43" fmla="*/ 1954 h 2684"/>
                <a:gd name="T44" fmla="*/ 1339 w 2500"/>
                <a:gd name="T45" fmla="*/ 1941 h 2684"/>
                <a:gd name="T46" fmla="*/ 1776 w 2500"/>
                <a:gd name="T47" fmla="*/ 2538 h 2684"/>
                <a:gd name="T48" fmla="*/ 2108 w 2500"/>
                <a:gd name="T49" fmla="*/ 2637 h 2684"/>
                <a:gd name="T50" fmla="*/ 1584 w 2500"/>
                <a:gd name="T51" fmla="*/ 2477 h 2684"/>
                <a:gd name="T52" fmla="*/ 1067 w 2500"/>
                <a:gd name="T53" fmla="*/ 1709 h 2684"/>
                <a:gd name="T54" fmla="*/ 736 w 2500"/>
                <a:gd name="T55" fmla="*/ 2338 h 2684"/>
                <a:gd name="T56" fmla="*/ 915 w 2500"/>
                <a:gd name="T57" fmla="*/ 2338 h 2684"/>
                <a:gd name="T58" fmla="*/ 976 w 2500"/>
                <a:gd name="T59" fmla="*/ 2623 h 2684"/>
                <a:gd name="T60" fmla="*/ 637 w 2500"/>
                <a:gd name="T61" fmla="*/ 2644 h 2684"/>
                <a:gd name="T62" fmla="*/ 517 w 2500"/>
                <a:gd name="T63" fmla="*/ 2585 h 2684"/>
                <a:gd name="T64" fmla="*/ 536 w 2500"/>
                <a:gd name="T65" fmla="*/ 1848 h 2684"/>
                <a:gd name="T66" fmla="*/ 409 w 2500"/>
                <a:gd name="T67" fmla="*/ 1141 h 2684"/>
                <a:gd name="T68" fmla="*/ 590 w 2500"/>
                <a:gd name="T69" fmla="*/ 852 h 2684"/>
                <a:gd name="T70" fmla="*/ 597 w 2500"/>
                <a:gd name="T71" fmla="*/ 424 h 2684"/>
                <a:gd name="T72" fmla="*/ 133 w 2500"/>
                <a:gd name="T73" fmla="*/ 534 h 2684"/>
                <a:gd name="T74" fmla="*/ 0 w 2500"/>
                <a:gd name="T75" fmla="*/ 460 h 2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00" h="2684">
                  <a:moveTo>
                    <a:pt x="0" y="460"/>
                  </a:moveTo>
                  <a:lnTo>
                    <a:pt x="12" y="441"/>
                  </a:lnTo>
                  <a:lnTo>
                    <a:pt x="40" y="397"/>
                  </a:lnTo>
                  <a:lnTo>
                    <a:pt x="82" y="346"/>
                  </a:lnTo>
                  <a:lnTo>
                    <a:pt x="126" y="308"/>
                  </a:lnTo>
                  <a:lnTo>
                    <a:pt x="217" y="295"/>
                  </a:lnTo>
                  <a:lnTo>
                    <a:pt x="352" y="276"/>
                  </a:lnTo>
                  <a:lnTo>
                    <a:pt x="447" y="228"/>
                  </a:lnTo>
                  <a:lnTo>
                    <a:pt x="497" y="200"/>
                  </a:lnTo>
                  <a:lnTo>
                    <a:pt x="544" y="169"/>
                  </a:lnTo>
                  <a:lnTo>
                    <a:pt x="586" y="141"/>
                  </a:lnTo>
                  <a:lnTo>
                    <a:pt x="620" y="118"/>
                  </a:lnTo>
                  <a:lnTo>
                    <a:pt x="651" y="95"/>
                  </a:lnTo>
                  <a:lnTo>
                    <a:pt x="709" y="160"/>
                  </a:lnTo>
                  <a:lnTo>
                    <a:pt x="717" y="388"/>
                  </a:lnTo>
                  <a:lnTo>
                    <a:pt x="922" y="122"/>
                  </a:lnTo>
                  <a:lnTo>
                    <a:pt x="1052" y="0"/>
                  </a:lnTo>
                  <a:lnTo>
                    <a:pt x="1240" y="44"/>
                  </a:lnTo>
                  <a:lnTo>
                    <a:pt x="1325" y="76"/>
                  </a:lnTo>
                  <a:lnTo>
                    <a:pt x="1413" y="466"/>
                  </a:lnTo>
                  <a:lnTo>
                    <a:pt x="1561" y="380"/>
                  </a:lnTo>
                  <a:lnTo>
                    <a:pt x="1783" y="128"/>
                  </a:lnTo>
                  <a:lnTo>
                    <a:pt x="1903" y="262"/>
                  </a:lnTo>
                  <a:lnTo>
                    <a:pt x="1823" y="337"/>
                  </a:lnTo>
                  <a:lnTo>
                    <a:pt x="1916" y="428"/>
                  </a:lnTo>
                  <a:lnTo>
                    <a:pt x="2055" y="308"/>
                  </a:lnTo>
                  <a:lnTo>
                    <a:pt x="2110" y="445"/>
                  </a:lnTo>
                  <a:lnTo>
                    <a:pt x="2141" y="588"/>
                  </a:lnTo>
                  <a:lnTo>
                    <a:pt x="2359" y="859"/>
                  </a:lnTo>
                  <a:lnTo>
                    <a:pt x="2394" y="939"/>
                  </a:lnTo>
                  <a:lnTo>
                    <a:pt x="2500" y="913"/>
                  </a:lnTo>
                  <a:lnTo>
                    <a:pt x="2473" y="1091"/>
                  </a:lnTo>
                  <a:lnTo>
                    <a:pt x="2074" y="952"/>
                  </a:lnTo>
                  <a:lnTo>
                    <a:pt x="1909" y="812"/>
                  </a:lnTo>
                  <a:lnTo>
                    <a:pt x="1517" y="939"/>
                  </a:lnTo>
                  <a:lnTo>
                    <a:pt x="1561" y="1200"/>
                  </a:lnTo>
                  <a:lnTo>
                    <a:pt x="1553" y="1243"/>
                  </a:lnTo>
                  <a:lnTo>
                    <a:pt x="1671" y="1397"/>
                  </a:lnTo>
                  <a:lnTo>
                    <a:pt x="1690" y="1589"/>
                  </a:lnTo>
                  <a:lnTo>
                    <a:pt x="1770" y="1947"/>
                  </a:lnTo>
                  <a:lnTo>
                    <a:pt x="1882" y="2319"/>
                  </a:lnTo>
                  <a:lnTo>
                    <a:pt x="1730" y="2047"/>
                  </a:lnTo>
                  <a:lnTo>
                    <a:pt x="1618" y="1679"/>
                  </a:lnTo>
                  <a:lnTo>
                    <a:pt x="1605" y="1954"/>
                  </a:lnTo>
                  <a:lnTo>
                    <a:pt x="1690" y="2140"/>
                  </a:lnTo>
                  <a:lnTo>
                    <a:pt x="1339" y="1941"/>
                  </a:lnTo>
                  <a:lnTo>
                    <a:pt x="1909" y="2498"/>
                  </a:lnTo>
                  <a:lnTo>
                    <a:pt x="1776" y="2538"/>
                  </a:lnTo>
                  <a:lnTo>
                    <a:pt x="2061" y="2572"/>
                  </a:lnTo>
                  <a:lnTo>
                    <a:pt x="2108" y="2637"/>
                  </a:lnTo>
                  <a:lnTo>
                    <a:pt x="1610" y="2578"/>
                  </a:lnTo>
                  <a:lnTo>
                    <a:pt x="1584" y="2477"/>
                  </a:lnTo>
                  <a:lnTo>
                    <a:pt x="1160" y="1855"/>
                  </a:lnTo>
                  <a:lnTo>
                    <a:pt x="1067" y="1709"/>
                  </a:lnTo>
                  <a:lnTo>
                    <a:pt x="901" y="2021"/>
                  </a:lnTo>
                  <a:lnTo>
                    <a:pt x="736" y="2338"/>
                  </a:lnTo>
                  <a:lnTo>
                    <a:pt x="962" y="2226"/>
                  </a:lnTo>
                  <a:lnTo>
                    <a:pt x="915" y="2338"/>
                  </a:lnTo>
                  <a:lnTo>
                    <a:pt x="755" y="2551"/>
                  </a:lnTo>
                  <a:lnTo>
                    <a:pt x="976" y="2623"/>
                  </a:lnTo>
                  <a:lnTo>
                    <a:pt x="928" y="2684"/>
                  </a:lnTo>
                  <a:lnTo>
                    <a:pt x="637" y="2644"/>
                  </a:lnTo>
                  <a:lnTo>
                    <a:pt x="538" y="2673"/>
                  </a:lnTo>
                  <a:lnTo>
                    <a:pt x="517" y="2585"/>
                  </a:lnTo>
                  <a:lnTo>
                    <a:pt x="611" y="2391"/>
                  </a:lnTo>
                  <a:lnTo>
                    <a:pt x="536" y="1848"/>
                  </a:lnTo>
                  <a:lnTo>
                    <a:pt x="445" y="1688"/>
                  </a:lnTo>
                  <a:lnTo>
                    <a:pt x="409" y="1141"/>
                  </a:lnTo>
                  <a:lnTo>
                    <a:pt x="384" y="985"/>
                  </a:lnTo>
                  <a:lnTo>
                    <a:pt x="590" y="852"/>
                  </a:lnTo>
                  <a:lnTo>
                    <a:pt x="696" y="601"/>
                  </a:lnTo>
                  <a:lnTo>
                    <a:pt x="597" y="424"/>
                  </a:lnTo>
                  <a:lnTo>
                    <a:pt x="318" y="540"/>
                  </a:lnTo>
                  <a:lnTo>
                    <a:pt x="133" y="534"/>
                  </a:lnTo>
                  <a:lnTo>
                    <a:pt x="0" y="460"/>
                  </a:lnTo>
                  <a:lnTo>
                    <a:pt x="0" y="460"/>
                  </a:lnTo>
                  <a:close/>
                </a:path>
              </a:pathLst>
            </a:custGeom>
            <a:solidFill>
              <a:srgbClr val="7A7A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27" name="Freeform 23"/>
            <p:cNvSpPr>
              <a:spLocks/>
            </p:cNvSpPr>
            <p:nvPr/>
          </p:nvSpPr>
          <p:spPr bwMode="auto">
            <a:xfrm>
              <a:off x="4744" y="2841"/>
              <a:ext cx="59" cy="101"/>
            </a:xfrm>
            <a:custGeom>
              <a:avLst/>
              <a:gdLst>
                <a:gd name="T0" fmla="*/ 44 w 118"/>
                <a:gd name="T1" fmla="*/ 0 h 201"/>
                <a:gd name="T2" fmla="*/ 97 w 118"/>
                <a:gd name="T3" fmla="*/ 45 h 201"/>
                <a:gd name="T4" fmla="*/ 118 w 118"/>
                <a:gd name="T5" fmla="*/ 201 h 201"/>
                <a:gd name="T6" fmla="*/ 0 w 118"/>
                <a:gd name="T7" fmla="*/ 140 h 201"/>
                <a:gd name="T8" fmla="*/ 44 w 118"/>
                <a:gd name="T9" fmla="*/ 0 h 201"/>
                <a:gd name="T10" fmla="*/ 44 w 118"/>
                <a:gd name="T11" fmla="*/ 0 h 201"/>
              </a:gdLst>
              <a:ahLst/>
              <a:cxnLst>
                <a:cxn ang="0">
                  <a:pos x="T0" y="T1"/>
                </a:cxn>
                <a:cxn ang="0">
                  <a:pos x="T2" y="T3"/>
                </a:cxn>
                <a:cxn ang="0">
                  <a:pos x="T4" y="T5"/>
                </a:cxn>
                <a:cxn ang="0">
                  <a:pos x="T6" y="T7"/>
                </a:cxn>
                <a:cxn ang="0">
                  <a:pos x="T8" y="T9"/>
                </a:cxn>
                <a:cxn ang="0">
                  <a:pos x="T10" y="T11"/>
                </a:cxn>
              </a:cxnLst>
              <a:rect l="0" t="0" r="r" b="b"/>
              <a:pathLst>
                <a:path w="118" h="201">
                  <a:moveTo>
                    <a:pt x="44" y="0"/>
                  </a:moveTo>
                  <a:lnTo>
                    <a:pt x="97" y="45"/>
                  </a:lnTo>
                  <a:lnTo>
                    <a:pt x="118" y="201"/>
                  </a:lnTo>
                  <a:lnTo>
                    <a:pt x="0" y="140"/>
                  </a:lnTo>
                  <a:lnTo>
                    <a:pt x="44" y="0"/>
                  </a:lnTo>
                  <a:lnTo>
                    <a:pt x="44" y="0"/>
                  </a:lnTo>
                  <a:close/>
                </a:path>
              </a:pathLst>
            </a:custGeom>
            <a:solidFill>
              <a:srgbClr val="E5DB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28" name="Freeform 24"/>
            <p:cNvSpPr>
              <a:spLocks/>
            </p:cNvSpPr>
            <p:nvPr/>
          </p:nvSpPr>
          <p:spPr bwMode="auto">
            <a:xfrm>
              <a:off x="4358" y="2641"/>
              <a:ext cx="114" cy="107"/>
            </a:xfrm>
            <a:custGeom>
              <a:avLst/>
              <a:gdLst>
                <a:gd name="T0" fmla="*/ 0 w 228"/>
                <a:gd name="T1" fmla="*/ 75 h 215"/>
                <a:gd name="T2" fmla="*/ 148 w 228"/>
                <a:gd name="T3" fmla="*/ 0 h 215"/>
                <a:gd name="T4" fmla="*/ 155 w 228"/>
                <a:gd name="T5" fmla="*/ 63 h 215"/>
                <a:gd name="T6" fmla="*/ 228 w 228"/>
                <a:gd name="T7" fmla="*/ 46 h 215"/>
                <a:gd name="T8" fmla="*/ 224 w 228"/>
                <a:gd name="T9" fmla="*/ 215 h 215"/>
                <a:gd name="T10" fmla="*/ 41 w 228"/>
                <a:gd name="T11" fmla="*/ 130 h 215"/>
                <a:gd name="T12" fmla="*/ 0 w 228"/>
                <a:gd name="T13" fmla="*/ 75 h 215"/>
                <a:gd name="T14" fmla="*/ 0 w 228"/>
                <a:gd name="T15" fmla="*/ 7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 h="215">
                  <a:moveTo>
                    <a:pt x="0" y="75"/>
                  </a:moveTo>
                  <a:lnTo>
                    <a:pt x="148" y="0"/>
                  </a:lnTo>
                  <a:lnTo>
                    <a:pt x="155" y="63"/>
                  </a:lnTo>
                  <a:lnTo>
                    <a:pt x="228" y="46"/>
                  </a:lnTo>
                  <a:lnTo>
                    <a:pt x="224" y="215"/>
                  </a:lnTo>
                  <a:lnTo>
                    <a:pt x="41" y="130"/>
                  </a:lnTo>
                  <a:lnTo>
                    <a:pt x="0" y="75"/>
                  </a:lnTo>
                  <a:lnTo>
                    <a:pt x="0" y="75"/>
                  </a:lnTo>
                  <a:close/>
                </a:path>
              </a:pathLst>
            </a:custGeom>
            <a:solidFill>
              <a:srgbClr val="FF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29" name="Freeform 25"/>
            <p:cNvSpPr>
              <a:spLocks/>
            </p:cNvSpPr>
            <p:nvPr/>
          </p:nvSpPr>
          <p:spPr bwMode="auto">
            <a:xfrm>
              <a:off x="4017" y="2881"/>
              <a:ext cx="51" cy="36"/>
            </a:xfrm>
            <a:custGeom>
              <a:avLst/>
              <a:gdLst>
                <a:gd name="T0" fmla="*/ 0 w 103"/>
                <a:gd name="T1" fmla="*/ 27 h 73"/>
                <a:gd name="T2" fmla="*/ 55 w 103"/>
                <a:gd name="T3" fmla="*/ 0 h 73"/>
                <a:gd name="T4" fmla="*/ 103 w 103"/>
                <a:gd name="T5" fmla="*/ 33 h 73"/>
                <a:gd name="T6" fmla="*/ 74 w 103"/>
                <a:gd name="T7" fmla="*/ 73 h 73"/>
                <a:gd name="T8" fmla="*/ 0 w 103"/>
                <a:gd name="T9" fmla="*/ 27 h 73"/>
                <a:gd name="T10" fmla="*/ 0 w 103"/>
                <a:gd name="T11" fmla="*/ 27 h 73"/>
              </a:gdLst>
              <a:ahLst/>
              <a:cxnLst>
                <a:cxn ang="0">
                  <a:pos x="T0" y="T1"/>
                </a:cxn>
                <a:cxn ang="0">
                  <a:pos x="T2" y="T3"/>
                </a:cxn>
                <a:cxn ang="0">
                  <a:pos x="T4" y="T5"/>
                </a:cxn>
                <a:cxn ang="0">
                  <a:pos x="T6" y="T7"/>
                </a:cxn>
                <a:cxn ang="0">
                  <a:pos x="T8" y="T9"/>
                </a:cxn>
                <a:cxn ang="0">
                  <a:pos x="T10" y="T11"/>
                </a:cxn>
              </a:cxnLst>
              <a:rect l="0" t="0" r="r" b="b"/>
              <a:pathLst>
                <a:path w="103" h="73">
                  <a:moveTo>
                    <a:pt x="0" y="27"/>
                  </a:moveTo>
                  <a:lnTo>
                    <a:pt x="55" y="0"/>
                  </a:lnTo>
                  <a:lnTo>
                    <a:pt x="103" y="33"/>
                  </a:lnTo>
                  <a:lnTo>
                    <a:pt x="74" y="73"/>
                  </a:lnTo>
                  <a:lnTo>
                    <a:pt x="0" y="27"/>
                  </a:lnTo>
                  <a:lnTo>
                    <a:pt x="0" y="27"/>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30" name="Freeform 26"/>
            <p:cNvSpPr>
              <a:spLocks/>
            </p:cNvSpPr>
            <p:nvPr/>
          </p:nvSpPr>
          <p:spPr bwMode="auto">
            <a:xfrm>
              <a:off x="4144" y="2897"/>
              <a:ext cx="38" cy="37"/>
            </a:xfrm>
            <a:custGeom>
              <a:avLst/>
              <a:gdLst>
                <a:gd name="T0" fmla="*/ 0 w 76"/>
                <a:gd name="T1" fmla="*/ 23 h 74"/>
                <a:gd name="T2" fmla="*/ 59 w 76"/>
                <a:gd name="T3" fmla="*/ 0 h 74"/>
                <a:gd name="T4" fmla="*/ 76 w 76"/>
                <a:gd name="T5" fmla="*/ 49 h 74"/>
                <a:gd name="T6" fmla="*/ 23 w 76"/>
                <a:gd name="T7" fmla="*/ 74 h 74"/>
                <a:gd name="T8" fmla="*/ 0 w 76"/>
                <a:gd name="T9" fmla="*/ 23 h 74"/>
                <a:gd name="T10" fmla="*/ 0 w 76"/>
                <a:gd name="T11" fmla="*/ 23 h 74"/>
              </a:gdLst>
              <a:ahLst/>
              <a:cxnLst>
                <a:cxn ang="0">
                  <a:pos x="T0" y="T1"/>
                </a:cxn>
                <a:cxn ang="0">
                  <a:pos x="T2" y="T3"/>
                </a:cxn>
                <a:cxn ang="0">
                  <a:pos x="T4" y="T5"/>
                </a:cxn>
                <a:cxn ang="0">
                  <a:pos x="T6" y="T7"/>
                </a:cxn>
                <a:cxn ang="0">
                  <a:pos x="T8" y="T9"/>
                </a:cxn>
                <a:cxn ang="0">
                  <a:pos x="T10" y="T11"/>
                </a:cxn>
              </a:cxnLst>
              <a:rect l="0" t="0" r="r" b="b"/>
              <a:pathLst>
                <a:path w="76" h="74">
                  <a:moveTo>
                    <a:pt x="0" y="23"/>
                  </a:moveTo>
                  <a:lnTo>
                    <a:pt x="59" y="0"/>
                  </a:lnTo>
                  <a:lnTo>
                    <a:pt x="76" y="49"/>
                  </a:lnTo>
                  <a:lnTo>
                    <a:pt x="23" y="74"/>
                  </a:lnTo>
                  <a:lnTo>
                    <a:pt x="0" y="23"/>
                  </a:lnTo>
                  <a:lnTo>
                    <a:pt x="0" y="23"/>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31" name="Freeform 27"/>
            <p:cNvSpPr>
              <a:spLocks/>
            </p:cNvSpPr>
            <p:nvPr/>
          </p:nvSpPr>
          <p:spPr bwMode="auto">
            <a:xfrm>
              <a:off x="4058" y="2725"/>
              <a:ext cx="55" cy="58"/>
            </a:xfrm>
            <a:custGeom>
              <a:avLst/>
              <a:gdLst>
                <a:gd name="T0" fmla="*/ 0 w 110"/>
                <a:gd name="T1" fmla="*/ 7 h 116"/>
                <a:gd name="T2" fmla="*/ 36 w 110"/>
                <a:gd name="T3" fmla="*/ 0 h 116"/>
                <a:gd name="T4" fmla="*/ 44 w 110"/>
                <a:gd name="T5" fmla="*/ 40 h 116"/>
                <a:gd name="T6" fmla="*/ 110 w 110"/>
                <a:gd name="T7" fmla="*/ 66 h 116"/>
                <a:gd name="T8" fmla="*/ 23 w 110"/>
                <a:gd name="T9" fmla="*/ 116 h 116"/>
                <a:gd name="T10" fmla="*/ 6 w 110"/>
                <a:gd name="T11" fmla="*/ 49 h 116"/>
                <a:gd name="T12" fmla="*/ 0 w 110"/>
                <a:gd name="T13" fmla="*/ 7 h 116"/>
                <a:gd name="T14" fmla="*/ 0 w 110"/>
                <a:gd name="T15" fmla="*/ 7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116">
                  <a:moveTo>
                    <a:pt x="0" y="7"/>
                  </a:moveTo>
                  <a:lnTo>
                    <a:pt x="36" y="0"/>
                  </a:lnTo>
                  <a:lnTo>
                    <a:pt x="44" y="40"/>
                  </a:lnTo>
                  <a:lnTo>
                    <a:pt x="110" y="66"/>
                  </a:lnTo>
                  <a:lnTo>
                    <a:pt x="23" y="116"/>
                  </a:lnTo>
                  <a:lnTo>
                    <a:pt x="6" y="49"/>
                  </a:lnTo>
                  <a:lnTo>
                    <a:pt x="0" y="7"/>
                  </a:lnTo>
                  <a:lnTo>
                    <a:pt x="0" y="7"/>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32" name="Freeform 28"/>
            <p:cNvSpPr>
              <a:spLocks/>
            </p:cNvSpPr>
            <p:nvPr/>
          </p:nvSpPr>
          <p:spPr bwMode="auto">
            <a:xfrm>
              <a:off x="4047" y="2633"/>
              <a:ext cx="276" cy="240"/>
            </a:xfrm>
            <a:custGeom>
              <a:avLst/>
              <a:gdLst>
                <a:gd name="T0" fmla="*/ 91 w 551"/>
                <a:gd name="T1" fmla="*/ 164 h 479"/>
                <a:gd name="T2" fmla="*/ 211 w 551"/>
                <a:gd name="T3" fmla="*/ 80 h 479"/>
                <a:gd name="T4" fmla="*/ 551 w 551"/>
                <a:gd name="T5" fmla="*/ 0 h 479"/>
                <a:gd name="T6" fmla="*/ 382 w 551"/>
                <a:gd name="T7" fmla="*/ 122 h 479"/>
                <a:gd name="T8" fmla="*/ 521 w 551"/>
                <a:gd name="T9" fmla="*/ 103 h 479"/>
                <a:gd name="T10" fmla="*/ 296 w 551"/>
                <a:gd name="T11" fmla="*/ 274 h 479"/>
                <a:gd name="T12" fmla="*/ 441 w 551"/>
                <a:gd name="T13" fmla="*/ 322 h 479"/>
                <a:gd name="T14" fmla="*/ 188 w 551"/>
                <a:gd name="T15" fmla="*/ 322 h 479"/>
                <a:gd name="T16" fmla="*/ 327 w 551"/>
                <a:gd name="T17" fmla="*/ 377 h 479"/>
                <a:gd name="T18" fmla="*/ 219 w 551"/>
                <a:gd name="T19" fmla="*/ 401 h 479"/>
                <a:gd name="T20" fmla="*/ 122 w 551"/>
                <a:gd name="T21" fmla="*/ 401 h 479"/>
                <a:gd name="T22" fmla="*/ 139 w 551"/>
                <a:gd name="T23" fmla="*/ 479 h 479"/>
                <a:gd name="T24" fmla="*/ 0 w 551"/>
                <a:gd name="T25" fmla="*/ 316 h 479"/>
                <a:gd name="T26" fmla="*/ 163 w 551"/>
                <a:gd name="T27" fmla="*/ 244 h 479"/>
                <a:gd name="T28" fmla="*/ 91 w 551"/>
                <a:gd name="T29" fmla="*/ 164 h 479"/>
                <a:gd name="T30" fmla="*/ 91 w 551"/>
                <a:gd name="T31" fmla="*/ 1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1" h="479">
                  <a:moveTo>
                    <a:pt x="91" y="164"/>
                  </a:moveTo>
                  <a:lnTo>
                    <a:pt x="211" y="80"/>
                  </a:lnTo>
                  <a:lnTo>
                    <a:pt x="551" y="0"/>
                  </a:lnTo>
                  <a:lnTo>
                    <a:pt x="382" y="122"/>
                  </a:lnTo>
                  <a:lnTo>
                    <a:pt x="521" y="103"/>
                  </a:lnTo>
                  <a:lnTo>
                    <a:pt x="296" y="274"/>
                  </a:lnTo>
                  <a:lnTo>
                    <a:pt x="441" y="322"/>
                  </a:lnTo>
                  <a:lnTo>
                    <a:pt x="188" y="322"/>
                  </a:lnTo>
                  <a:lnTo>
                    <a:pt x="327" y="377"/>
                  </a:lnTo>
                  <a:lnTo>
                    <a:pt x="219" y="401"/>
                  </a:lnTo>
                  <a:lnTo>
                    <a:pt x="122" y="401"/>
                  </a:lnTo>
                  <a:lnTo>
                    <a:pt x="139" y="479"/>
                  </a:lnTo>
                  <a:lnTo>
                    <a:pt x="0" y="316"/>
                  </a:lnTo>
                  <a:lnTo>
                    <a:pt x="163" y="244"/>
                  </a:lnTo>
                  <a:lnTo>
                    <a:pt x="91" y="164"/>
                  </a:lnTo>
                  <a:lnTo>
                    <a:pt x="91" y="164"/>
                  </a:lnTo>
                  <a:close/>
                </a:path>
              </a:pathLst>
            </a:custGeom>
            <a:solidFill>
              <a:srgbClr val="525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33" name="Freeform 29"/>
            <p:cNvSpPr>
              <a:spLocks/>
            </p:cNvSpPr>
            <p:nvPr/>
          </p:nvSpPr>
          <p:spPr bwMode="auto">
            <a:xfrm>
              <a:off x="3833" y="2391"/>
              <a:ext cx="329" cy="418"/>
            </a:xfrm>
            <a:custGeom>
              <a:avLst/>
              <a:gdLst>
                <a:gd name="T0" fmla="*/ 449 w 660"/>
                <a:gd name="T1" fmla="*/ 0 h 836"/>
                <a:gd name="T2" fmla="*/ 527 w 660"/>
                <a:gd name="T3" fmla="*/ 24 h 836"/>
                <a:gd name="T4" fmla="*/ 455 w 660"/>
                <a:gd name="T5" fmla="*/ 121 h 836"/>
                <a:gd name="T6" fmla="*/ 641 w 660"/>
                <a:gd name="T7" fmla="*/ 205 h 836"/>
                <a:gd name="T8" fmla="*/ 563 w 660"/>
                <a:gd name="T9" fmla="*/ 249 h 836"/>
                <a:gd name="T10" fmla="*/ 660 w 660"/>
                <a:gd name="T11" fmla="*/ 423 h 836"/>
                <a:gd name="T12" fmla="*/ 466 w 660"/>
                <a:gd name="T13" fmla="*/ 332 h 836"/>
                <a:gd name="T14" fmla="*/ 322 w 660"/>
                <a:gd name="T15" fmla="*/ 393 h 836"/>
                <a:gd name="T16" fmla="*/ 303 w 660"/>
                <a:gd name="T17" fmla="*/ 448 h 836"/>
                <a:gd name="T18" fmla="*/ 358 w 660"/>
                <a:gd name="T19" fmla="*/ 564 h 836"/>
                <a:gd name="T20" fmla="*/ 267 w 660"/>
                <a:gd name="T21" fmla="*/ 653 h 836"/>
                <a:gd name="T22" fmla="*/ 175 w 660"/>
                <a:gd name="T23" fmla="*/ 703 h 836"/>
                <a:gd name="T24" fmla="*/ 211 w 660"/>
                <a:gd name="T25" fmla="*/ 836 h 836"/>
                <a:gd name="T26" fmla="*/ 67 w 660"/>
                <a:gd name="T27" fmla="*/ 825 h 836"/>
                <a:gd name="T28" fmla="*/ 0 w 660"/>
                <a:gd name="T29" fmla="*/ 806 h 836"/>
                <a:gd name="T30" fmla="*/ 90 w 660"/>
                <a:gd name="T31" fmla="*/ 534 h 836"/>
                <a:gd name="T32" fmla="*/ 67 w 660"/>
                <a:gd name="T33" fmla="*/ 376 h 836"/>
                <a:gd name="T34" fmla="*/ 284 w 660"/>
                <a:gd name="T35" fmla="*/ 169 h 836"/>
                <a:gd name="T36" fmla="*/ 297 w 660"/>
                <a:gd name="T37" fmla="*/ 108 h 836"/>
                <a:gd name="T38" fmla="*/ 449 w 660"/>
                <a:gd name="T39" fmla="*/ 0 h 836"/>
                <a:gd name="T40" fmla="*/ 449 w 660"/>
                <a:gd name="T41" fmla="*/ 0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0" h="836">
                  <a:moveTo>
                    <a:pt x="449" y="0"/>
                  </a:moveTo>
                  <a:lnTo>
                    <a:pt x="527" y="24"/>
                  </a:lnTo>
                  <a:lnTo>
                    <a:pt x="455" y="121"/>
                  </a:lnTo>
                  <a:lnTo>
                    <a:pt x="641" y="205"/>
                  </a:lnTo>
                  <a:lnTo>
                    <a:pt x="563" y="249"/>
                  </a:lnTo>
                  <a:lnTo>
                    <a:pt x="660" y="423"/>
                  </a:lnTo>
                  <a:lnTo>
                    <a:pt x="466" y="332"/>
                  </a:lnTo>
                  <a:lnTo>
                    <a:pt x="322" y="393"/>
                  </a:lnTo>
                  <a:lnTo>
                    <a:pt x="303" y="448"/>
                  </a:lnTo>
                  <a:lnTo>
                    <a:pt x="358" y="564"/>
                  </a:lnTo>
                  <a:lnTo>
                    <a:pt x="267" y="653"/>
                  </a:lnTo>
                  <a:lnTo>
                    <a:pt x="175" y="703"/>
                  </a:lnTo>
                  <a:lnTo>
                    <a:pt x="211" y="836"/>
                  </a:lnTo>
                  <a:lnTo>
                    <a:pt x="67" y="825"/>
                  </a:lnTo>
                  <a:lnTo>
                    <a:pt x="0" y="806"/>
                  </a:lnTo>
                  <a:lnTo>
                    <a:pt x="90" y="534"/>
                  </a:lnTo>
                  <a:lnTo>
                    <a:pt x="67" y="376"/>
                  </a:lnTo>
                  <a:lnTo>
                    <a:pt x="284" y="169"/>
                  </a:lnTo>
                  <a:lnTo>
                    <a:pt x="297" y="108"/>
                  </a:lnTo>
                  <a:lnTo>
                    <a:pt x="449" y="0"/>
                  </a:lnTo>
                  <a:lnTo>
                    <a:pt x="449" y="0"/>
                  </a:lnTo>
                  <a:close/>
                </a:path>
              </a:pathLst>
            </a:custGeom>
            <a:solidFill>
              <a:srgbClr val="525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34" name="Freeform 30"/>
            <p:cNvSpPr>
              <a:spLocks/>
            </p:cNvSpPr>
            <p:nvPr/>
          </p:nvSpPr>
          <p:spPr bwMode="auto">
            <a:xfrm>
              <a:off x="3741" y="2967"/>
              <a:ext cx="534" cy="440"/>
            </a:xfrm>
            <a:custGeom>
              <a:avLst/>
              <a:gdLst>
                <a:gd name="T0" fmla="*/ 0 w 1066"/>
                <a:gd name="T1" fmla="*/ 0 h 881"/>
                <a:gd name="T2" fmla="*/ 6 w 1066"/>
                <a:gd name="T3" fmla="*/ 383 h 881"/>
                <a:gd name="T4" fmla="*/ 133 w 1066"/>
                <a:gd name="T5" fmla="*/ 213 h 881"/>
                <a:gd name="T6" fmla="*/ 103 w 1066"/>
                <a:gd name="T7" fmla="*/ 728 h 881"/>
                <a:gd name="T8" fmla="*/ 146 w 1066"/>
                <a:gd name="T9" fmla="*/ 881 h 881"/>
                <a:gd name="T10" fmla="*/ 236 w 1066"/>
                <a:gd name="T11" fmla="*/ 474 h 881"/>
                <a:gd name="T12" fmla="*/ 407 w 1066"/>
                <a:gd name="T13" fmla="*/ 267 h 881"/>
                <a:gd name="T14" fmla="*/ 532 w 1066"/>
                <a:gd name="T15" fmla="*/ 280 h 881"/>
                <a:gd name="T16" fmla="*/ 637 w 1066"/>
                <a:gd name="T17" fmla="*/ 297 h 881"/>
                <a:gd name="T18" fmla="*/ 817 w 1066"/>
                <a:gd name="T19" fmla="*/ 310 h 881"/>
                <a:gd name="T20" fmla="*/ 1066 w 1066"/>
                <a:gd name="T21" fmla="*/ 97 h 881"/>
                <a:gd name="T22" fmla="*/ 720 w 1066"/>
                <a:gd name="T23" fmla="*/ 183 h 881"/>
                <a:gd name="T24" fmla="*/ 291 w 1066"/>
                <a:gd name="T25" fmla="*/ 103 h 881"/>
                <a:gd name="T26" fmla="*/ 177 w 1066"/>
                <a:gd name="T27" fmla="*/ 97 h 881"/>
                <a:gd name="T28" fmla="*/ 0 w 1066"/>
                <a:gd name="T29" fmla="*/ 0 h 881"/>
                <a:gd name="T30" fmla="*/ 0 w 1066"/>
                <a:gd name="T31" fmla="*/ 0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6" h="881">
                  <a:moveTo>
                    <a:pt x="0" y="0"/>
                  </a:moveTo>
                  <a:lnTo>
                    <a:pt x="6" y="383"/>
                  </a:lnTo>
                  <a:lnTo>
                    <a:pt x="133" y="213"/>
                  </a:lnTo>
                  <a:lnTo>
                    <a:pt x="103" y="728"/>
                  </a:lnTo>
                  <a:lnTo>
                    <a:pt x="146" y="881"/>
                  </a:lnTo>
                  <a:lnTo>
                    <a:pt x="236" y="474"/>
                  </a:lnTo>
                  <a:lnTo>
                    <a:pt x="407" y="267"/>
                  </a:lnTo>
                  <a:lnTo>
                    <a:pt x="532" y="280"/>
                  </a:lnTo>
                  <a:lnTo>
                    <a:pt x="637" y="297"/>
                  </a:lnTo>
                  <a:lnTo>
                    <a:pt x="817" y="310"/>
                  </a:lnTo>
                  <a:lnTo>
                    <a:pt x="1066" y="97"/>
                  </a:lnTo>
                  <a:lnTo>
                    <a:pt x="720" y="183"/>
                  </a:lnTo>
                  <a:lnTo>
                    <a:pt x="291" y="103"/>
                  </a:lnTo>
                  <a:lnTo>
                    <a:pt x="177" y="97"/>
                  </a:lnTo>
                  <a:lnTo>
                    <a:pt x="0" y="0"/>
                  </a:lnTo>
                  <a:lnTo>
                    <a:pt x="0" y="0"/>
                  </a:lnTo>
                  <a:close/>
                </a:path>
              </a:pathLst>
            </a:custGeom>
            <a:solidFill>
              <a:srgbClr val="525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35" name="Freeform 31"/>
            <p:cNvSpPr>
              <a:spLocks/>
            </p:cNvSpPr>
            <p:nvPr/>
          </p:nvSpPr>
          <p:spPr bwMode="auto">
            <a:xfrm>
              <a:off x="3784" y="3640"/>
              <a:ext cx="176" cy="109"/>
            </a:xfrm>
            <a:custGeom>
              <a:avLst/>
              <a:gdLst>
                <a:gd name="T0" fmla="*/ 6 w 352"/>
                <a:gd name="T1" fmla="*/ 219 h 219"/>
                <a:gd name="T2" fmla="*/ 0 w 352"/>
                <a:gd name="T3" fmla="*/ 61 h 219"/>
                <a:gd name="T4" fmla="*/ 78 w 352"/>
                <a:gd name="T5" fmla="*/ 0 h 219"/>
                <a:gd name="T6" fmla="*/ 181 w 352"/>
                <a:gd name="T7" fmla="*/ 80 h 219"/>
                <a:gd name="T8" fmla="*/ 352 w 352"/>
                <a:gd name="T9" fmla="*/ 164 h 219"/>
                <a:gd name="T10" fmla="*/ 187 w 352"/>
                <a:gd name="T11" fmla="*/ 213 h 219"/>
                <a:gd name="T12" fmla="*/ 6 w 352"/>
                <a:gd name="T13" fmla="*/ 219 h 219"/>
                <a:gd name="T14" fmla="*/ 6 w 352"/>
                <a:gd name="T15" fmla="*/ 219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2" h="219">
                  <a:moveTo>
                    <a:pt x="6" y="219"/>
                  </a:moveTo>
                  <a:lnTo>
                    <a:pt x="0" y="61"/>
                  </a:lnTo>
                  <a:lnTo>
                    <a:pt x="78" y="0"/>
                  </a:lnTo>
                  <a:lnTo>
                    <a:pt x="181" y="80"/>
                  </a:lnTo>
                  <a:lnTo>
                    <a:pt x="352" y="164"/>
                  </a:lnTo>
                  <a:lnTo>
                    <a:pt x="187" y="213"/>
                  </a:lnTo>
                  <a:lnTo>
                    <a:pt x="6" y="219"/>
                  </a:lnTo>
                  <a:lnTo>
                    <a:pt x="6" y="219"/>
                  </a:lnTo>
                  <a:close/>
                </a:path>
              </a:pathLst>
            </a:custGeom>
            <a:solidFill>
              <a:srgbClr val="525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36" name="Freeform 32"/>
            <p:cNvSpPr>
              <a:spLocks/>
            </p:cNvSpPr>
            <p:nvPr/>
          </p:nvSpPr>
          <p:spPr bwMode="auto">
            <a:xfrm>
              <a:off x="4172" y="1991"/>
              <a:ext cx="408" cy="627"/>
            </a:xfrm>
            <a:custGeom>
              <a:avLst/>
              <a:gdLst>
                <a:gd name="T0" fmla="*/ 772 w 815"/>
                <a:gd name="T1" fmla="*/ 145 h 1255"/>
                <a:gd name="T2" fmla="*/ 760 w 815"/>
                <a:gd name="T3" fmla="*/ 299 h 1255"/>
                <a:gd name="T4" fmla="*/ 701 w 815"/>
                <a:gd name="T5" fmla="*/ 348 h 1255"/>
                <a:gd name="T6" fmla="*/ 705 w 815"/>
                <a:gd name="T7" fmla="*/ 483 h 1255"/>
                <a:gd name="T8" fmla="*/ 650 w 815"/>
                <a:gd name="T9" fmla="*/ 538 h 1255"/>
                <a:gd name="T10" fmla="*/ 542 w 815"/>
                <a:gd name="T11" fmla="*/ 645 h 1255"/>
                <a:gd name="T12" fmla="*/ 490 w 815"/>
                <a:gd name="T13" fmla="*/ 745 h 1255"/>
                <a:gd name="T14" fmla="*/ 430 w 815"/>
                <a:gd name="T15" fmla="*/ 799 h 1255"/>
                <a:gd name="T16" fmla="*/ 352 w 815"/>
                <a:gd name="T17" fmla="*/ 833 h 1255"/>
                <a:gd name="T18" fmla="*/ 291 w 815"/>
                <a:gd name="T19" fmla="*/ 808 h 1255"/>
                <a:gd name="T20" fmla="*/ 219 w 815"/>
                <a:gd name="T21" fmla="*/ 833 h 1255"/>
                <a:gd name="T22" fmla="*/ 144 w 815"/>
                <a:gd name="T23" fmla="*/ 770 h 1255"/>
                <a:gd name="T24" fmla="*/ 61 w 815"/>
                <a:gd name="T25" fmla="*/ 590 h 1255"/>
                <a:gd name="T26" fmla="*/ 0 w 815"/>
                <a:gd name="T27" fmla="*/ 476 h 1255"/>
                <a:gd name="T28" fmla="*/ 49 w 815"/>
                <a:gd name="T29" fmla="*/ 645 h 1255"/>
                <a:gd name="T30" fmla="*/ 84 w 815"/>
                <a:gd name="T31" fmla="*/ 755 h 1255"/>
                <a:gd name="T32" fmla="*/ 143 w 815"/>
                <a:gd name="T33" fmla="*/ 825 h 1255"/>
                <a:gd name="T34" fmla="*/ 165 w 815"/>
                <a:gd name="T35" fmla="*/ 894 h 1255"/>
                <a:gd name="T36" fmla="*/ 17 w 815"/>
                <a:gd name="T37" fmla="*/ 979 h 1255"/>
                <a:gd name="T38" fmla="*/ 95 w 815"/>
                <a:gd name="T39" fmla="*/ 983 h 1255"/>
                <a:gd name="T40" fmla="*/ 160 w 815"/>
                <a:gd name="T41" fmla="*/ 1051 h 1255"/>
                <a:gd name="T42" fmla="*/ 101 w 815"/>
                <a:gd name="T43" fmla="*/ 1255 h 1255"/>
                <a:gd name="T44" fmla="*/ 220 w 815"/>
                <a:gd name="T45" fmla="*/ 1044 h 1255"/>
                <a:gd name="T46" fmla="*/ 279 w 815"/>
                <a:gd name="T47" fmla="*/ 1046 h 1255"/>
                <a:gd name="T48" fmla="*/ 369 w 815"/>
                <a:gd name="T49" fmla="*/ 1010 h 1255"/>
                <a:gd name="T50" fmla="*/ 416 w 815"/>
                <a:gd name="T51" fmla="*/ 932 h 1255"/>
                <a:gd name="T52" fmla="*/ 350 w 815"/>
                <a:gd name="T53" fmla="*/ 989 h 1255"/>
                <a:gd name="T54" fmla="*/ 281 w 815"/>
                <a:gd name="T55" fmla="*/ 974 h 1255"/>
                <a:gd name="T56" fmla="*/ 335 w 815"/>
                <a:gd name="T57" fmla="*/ 896 h 1255"/>
                <a:gd name="T58" fmla="*/ 422 w 815"/>
                <a:gd name="T59" fmla="*/ 852 h 1255"/>
                <a:gd name="T60" fmla="*/ 502 w 815"/>
                <a:gd name="T61" fmla="*/ 795 h 1255"/>
                <a:gd name="T62" fmla="*/ 536 w 815"/>
                <a:gd name="T63" fmla="*/ 744 h 1255"/>
                <a:gd name="T64" fmla="*/ 582 w 815"/>
                <a:gd name="T65" fmla="*/ 675 h 1255"/>
                <a:gd name="T66" fmla="*/ 669 w 815"/>
                <a:gd name="T67" fmla="*/ 567 h 1255"/>
                <a:gd name="T68" fmla="*/ 756 w 815"/>
                <a:gd name="T69" fmla="*/ 464 h 1255"/>
                <a:gd name="T70" fmla="*/ 777 w 815"/>
                <a:gd name="T71" fmla="*/ 337 h 1255"/>
                <a:gd name="T72" fmla="*/ 815 w 815"/>
                <a:gd name="T73" fmla="*/ 263 h 1255"/>
                <a:gd name="T74" fmla="*/ 812 w 815"/>
                <a:gd name="T75" fmla="*/ 90 h 1255"/>
                <a:gd name="T76" fmla="*/ 781 w 815"/>
                <a:gd name="T77" fmla="*/ 25 h 1255"/>
                <a:gd name="T78" fmla="*/ 766 w 815"/>
                <a:gd name="T79" fmla="*/ 65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15" h="1255">
                  <a:moveTo>
                    <a:pt x="766" y="65"/>
                  </a:moveTo>
                  <a:lnTo>
                    <a:pt x="772" y="145"/>
                  </a:lnTo>
                  <a:lnTo>
                    <a:pt x="772" y="263"/>
                  </a:lnTo>
                  <a:lnTo>
                    <a:pt x="760" y="299"/>
                  </a:lnTo>
                  <a:lnTo>
                    <a:pt x="739" y="318"/>
                  </a:lnTo>
                  <a:lnTo>
                    <a:pt x="701" y="348"/>
                  </a:lnTo>
                  <a:lnTo>
                    <a:pt x="711" y="451"/>
                  </a:lnTo>
                  <a:lnTo>
                    <a:pt x="705" y="483"/>
                  </a:lnTo>
                  <a:lnTo>
                    <a:pt x="684" y="508"/>
                  </a:lnTo>
                  <a:lnTo>
                    <a:pt x="650" y="538"/>
                  </a:lnTo>
                  <a:lnTo>
                    <a:pt x="610" y="574"/>
                  </a:lnTo>
                  <a:lnTo>
                    <a:pt x="542" y="645"/>
                  </a:lnTo>
                  <a:lnTo>
                    <a:pt x="515" y="696"/>
                  </a:lnTo>
                  <a:lnTo>
                    <a:pt x="490" y="745"/>
                  </a:lnTo>
                  <a:lnTo>
                    <a:pt x="466" y="776"/>
                  </a:lnTo>
                  <a:lnTo>
                    <a:pt x="430" y="799"/>
                  </a:lnTo>
                  <a:lnTo>
                    <a:pt x="388" y="821"/>
                  </a:lnTo>
                  <a:lnTo>
                    <a:pt x="352" y="833"/>
                  </a:lnTo>
                  <a:lnTo>
                    <a:pt x="323" y="820"/>
                  </a:lnTo>
                  <a:lnTo>
                    <a:pt x="291" y="808"/>
                  </a:lnTo>
                  <a:lnTo>
                    <a:pt x="245" y="820"/>
                  </a:lnTo>
                  <a:lnTo>
                    <a:pt x="219" y="833"/>
                  </a:lnTo>
                  <a:lnTo>
                    <a:pt x="192" y="814"/>
                  </a:lnTo>
                  <a:lnTo>
                    <a:pt x="144" y="770"/>
                  </a:lnTo>
                  <a:lnTo>
                    <a:pt x="84" y="643"/>
                  </a:lnTo>
                  <a:lnTo>
                    <a:pt x="61" y="590"/>
                  </a:lnTo>
                  <a:lnTo>
                    <a:pt x="38" y="538"/>
                  </a:lnTo>
                  <a:lnTo>
                    <a:pt x="0" y="476"/>
                  </a:lnTo>
                  <a:lnTo>
                    <a:pt x="0" y="548"/>
                  </a:lnTo>
                  <a:lnTo>
                    <a:pt x="49" y="645"/>
                  </a:lnTo>
                  <a:lnTo>
                    <a:pt x="55" y="681"/>
                  </a:lnTo>
                  <a:lnTo>
                    <a:pt x="84" y="755"/>
                  </a:lnTo>
                  <a:lnTo>
                    <a:pt x="112" y="793"/>
                  </a:lnTo>
                  <a:lnTo>
                    <a:pt x="143" y="825"/>
                  </a:lnTo>
                  <a:lnTo>
                    <a:pt x="179" y="858"/>
                  </a:lnTo>
                  <a:lnTo>
                    <a:pt x="165" y="894"/>
                  </a:lnTo>
                  <a:lnTo>
                    <a:pt x="108" y="939"/>
                  </a:lnTo>
                  <a:lnTo>
                    <a:pt x="17" y="979"/>
                  </a:lnTo>
                  <a:lnTo>
                    <a:pt x="40" y="1038"/>
                  </a:lnTo>
                  <a:lnTo>
                    <a:pt x="95" y="983"/>
                  </a:lnTo>
                  <a:lnTo>
                    <a:pt x="150" y="970"/>
                  </a:lnTo>
                  <a:lnTo>
                    <a:pt x="160" y="1051"/>
                  </a:lnTo>
                  <a:lnTo>
                    <a:pt x="101" y="1120"/>
                  </a:lnTo>
                  <a:lnTo>
                    <a:pt x="101" y="1255"/>
                  </a:lnTo>
                  <a:lnTo>
                    <a:pt x="260" y="1114"/>
                  </a:lnTo>
                  <a:lnTo>
                    <a:pt x="220" y="1044"/>
                  </a:lnTo>
                  <a:lnTo>
                    <a:pt x="251" y="975"/>
                  </a:lnTo>
                  <a:lnTo>
                    <a:pt x="279" y="1046"/>
                  </a:lnTo>
                  <a:lnTo>
                    <a:pt x="346" y="1086"/>
                  </a:lnTo>
                  <a:lnTo>
                    <a:pt x="369" y="1010"/>
                  </a:lnTo>
                  <a:lnTo>
                    <a:pt x="390" y="970"/>
                  </a:lnTo>
                  <a:lnTo>
                    <a:pt x="416" y="932"/>
                  </a:lnTo>
                  <a:lnTo>
                    <a:pt x="445" y="890"/>
                  </a:lnTo>
                  <a:lnTo>
                    <a:pt x="350" y="989"/>
                  </a:lnTo>
                  <a:lnTo>
                    <a:pt x="319" y="1029"/>
                  </a:lnTo>
                  <a:lnTo>
                    <a:pt x="281" y="974"/>
                  </a:lnTo>
                  <a:lnTo>
                    <a:pt x="270" y="899"/>
                  </a:lnTo>
                  <a:lnTo>
                    <a:pt x="335" y="896"/>
                  </a:lnTo>
                  <a:lnTo>
                    <a:pt x="392" y="873"/>
                  </a:lnTo>
                  <a:lnTo>
                    <a:pt x="422" y="852"/>
                  </a:lnTo>
                  <a:lnTo>
                    <a:pt x="435" y="840"/>
                  </a:lnTo>
                  <a:lnTo>
                    <a:pt x="502" y="795"/>
                  </a:lnTo>
                  <a:lnTo>
                    <a:pt x="515" y="776"/>
                  </a:lnTo>
                  <a:lnTo>
                    <a:pt x="536" y="744"/>
                  </a:lnTo>
                  <a:lnTo>
                    <a:pt x="557" y="709"/>
                  </a:lnTo>
                  <a:lnTo>
                    <a:pt x="582" y="675"/>
                  </a:lnTo>
                  <a:lnTo>
                    <a:pt x="635" y="610"/>
                  </a:lnTo>
                  <a:lnTo>
                    <a:pt x="669" y="567"/>
                  </a:lnTo>
                  <a:lnTo>
                    <a:pt x="707" y="525"/>
                  </a:lnTo>
                  <a:lnTo>
                    <a:pt x="756" y="464"/>
                  </a:lnTo>
                  <a:lnTo>
                    <a:pt x="751" y="360"/>
                  </a:lnTo>
                  <a:lnTo>
                    <a:pt x="777" y="337"/>
                  </a:lnTo>
                  <a:lnTo>
                    <a:pt x="800" y="335"/>
                  </a:lnTo>
                  <a:lnTo>
                    <a:pt x="815" y="263"/>
                  </a:lnTo>
                  <a:lnTo>
                    <a:pt x="810" y="164"/>
                  </a:lnTo>
                  <a:lnTo>
                    <a:pt x="812" y="90"/>
                  </a:lnTo>
                  <a:lnTo>
                    <a:pt x="800" y="55"/>
                  </a:lnTo>
                  <a:lnTo>
                    <a:pt x="781" y="25"/>
                  </a:lnTo>
                  <a:lnTo>
                    <a:pt x="747" y="0"/>
                  </a:lnTo>
                  <a:lnTo>
                    <a:pt x="766" y="65"/>
                  </a:lnTo>
                  <a:lnTo>
                    <a:pt x="76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37" name="Freeform 33"/>
            <p:cNvSpPr>
              <a:spLocks/>
            </p:cNvSpPr>
            <p:nvPr/>
          </p:nvSpPr>
          <p:spPr bwMode="auto">
            <a:xfrm>
              <a:off x="4002" y="2188"/>
              <a:ext cx="93" cy="43"/>
            </a:xfrm>
            <a:custGeom>
              <a:avLst/>
              <a:gdLst>
                <a:gd name="T0" fmla="*/ 2 w 186"/>
                <a:gd name="T1" fmla="*/ 49 h 85"/>
                <a:gd name="T2" fmla="*/ 24 w 186"/>
                <a:gd name="T3" fmla="*/ 30 h 85"/>
                <a:gd name="T4" fmla="*/ 49 w 186"/>
                <a:gd name="T5" fmla="*/ 15 h 85"/>
                <a:gd name="T6" fmla="*/ 80 w 186"/>
                <a:gd name="T7" fmla="*/ 2 h 85"/>
                <a:gd name="T8" fmla="*/ 186 w 186"/>
                <a:gd name="T9" fmla="*/ 0 h 85"/>
                <a:gd name="T10" fmla="*/ 100 w 186"/>
                <a:gd name="T11" fmla="*/ 34 h 85"/>
                <a:gd name="T12" fmla="*/ 68 w 186"/>
                <a:gd name="T13" fmla="*/ 59 h 85"/>
                <a:gd name="T14" fmla="*/ 40 w 186"/>
                <a:gd name="T15" fmla="*/ 76 h 85"/>
                <a:gd name="T16" fmla="*/ 17 w 186"/>
                <a:gd name="T17" fmla="*/ 85 h 85"/>
                <a:gd name="T18" fmla="*/ 0 w 186"/>
                <a:gd name="T19" fmla="*/ 68 h 85"/>
                <a:gd name="T20" fmla="*/ 2 w 186"/>
                <a:gd name="T21" fmla="*/ 49 h 85"/>
                <a:gd name="T22" fmla="*/ 2 w 186"/>
                <a:gd name="T23" fmla="*/ 4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85">
                  <a:moveTo>
                    <a:pt x="2" y="49"/>
                  </a:moveTo>
                  <a:lnTo>
                    <a:pt x="24" y="30"/>
                  </a:lnTo>
                  <a:lnTo>
                    <a:pt x="49" y="15"/>
                  </a:lnTo>
                  <a:lnTo>
                    <a:pt x="80" y="2"/>
                  </a:lnTo>
                  <a:lnTo>
                    <a:pt x="186" y="0"/>
                  </a:lnTo>
                  <a:lnTo>
                    <a:pt x="100" y="34"/>
                  </a:lnTo>
                  <a:lnTo>
                    <a:pt x="68" y="59"/>
                  </a:lnTo>
                  <a:lnTo>
                    <a:pt x="40" y="76"/>
                  </a:lnTo>
                  <a:lnTo>
                    <a:pt x="17" y="85"/>
                  </a:lnTo>
                  <a:lnTo>
                    <a:pt x="0" y="68"/>
                  </a:lnTo>
                  <a:lnTo>
                    <a:pt x="2" y="49"/>
                  </a:lnTo>
                  <a:lnTo>
                    <a:pt x="2"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38" name="Freeform 34"/>
            <p:cNvSpPr>
              <a:spLocks/>
            </p:cNvSpPr>
            <p:nvPr/>
          </p:nvSpPr>
          <p:spPr bwMode="auto">
            <a:xfrm>
              <a:off x="4419" y="2336"/>
              <a:ext cx="134" cy="263"/>
            </a:xfrm>
            <a:custGeom>
              <a:avLst/>
              <a:gdLst>
                <a:gd name="T0" fmla="*/ 40 w 268"/>
                <a:gd name="T1" fmla="*/ 0 h 527"/>
                <a:gd name="T2" fmla="*/ 80 w 268"/>
                <a:gd name="T3" fmla="*/ 40 h 527"/>
                <a:gd name="T4" fmla="*/ 120 w 268"/>
                <a:gd name="T5" fmla="*/ 76 h 527"/>
                <a:gd name="T6" fmla="*/ 162 w 268"/>
                <a:gd name="T7" fmla="*/ 111 h 527"/>
                <a:gd name="T8" fmla="*/ 198 w 268"/>
                <a:gd name="T9" fmla="*/ 135 h 527"/>
                <a:gd name="T10" fmla="*/ 228 w 268"/>
                <a:gd name="T11" fmla="*/ 154 h 527"/>
                <a:gd name="T12" fmla="*/ 264 w 268"/>
                <a:gd name="T13" fmla="*/ 183 h 527"/>
                <a:gd name="T14" fmla="*/ 268 w 268"/>
                <a:gd name="T15" fmla="*/ 263 h 527"/>
                <a:gd name="T16" fmla="*/ 257 w 268"/>
                <a:gd name="T17" fmla="*/ 377 h 527"/>
                <a:gd name="T18" fmla="*/ 236 w 268"/>
                <a:gd name="T19" fmla="*/ 527 h 527"/>
                <a:gd name="T20" fmla="*/ 204 w 268"/>
                <a:gd name="T21" fmla="*/ 439 h 527"/>
                <a:gd name="T22" fmla="*/ 207 w 268"/>
                <a:gd name="T23" fmla="*/ 310 h 527"/>
                <a:gd name="T24" fmla="*/ 209 w 268"/>
                <a:gd name="T25" fmla="*/ 223 h 527"/>
                <a:gd name="T26" fmla="*/ 190 w 268"/>
                <a:gd name="T27" fmla="*/ 198 h 527"/>
                <a:gd name="T28" fmla="*/ 129 w 268"/>
                <a:gd name="T29" fmla="*/ 150 h 527"/>
                <a:gd name="T30" fmla="*/ 88 w 268"/>
                <a:gd name="T31" fmla="*/ 130 h 527"/>
                <a:gd name="T32" fmla="*/ 46 w 268"/>
                <a:gd name="T33" fmla="*/ 114 h 527"/>
                <a:gd name="T34" fmla="*/ 0 w 268"/>
                <a:gd name="T35" fmla="*/ 101 h 527"/>
                <a:gd name="T36" fmla="*/ 40 w 268"/>
                <a:gd name="T37" fmla="*/ 0 h 527"/>
                <a:gd name="T38" fmla="*/ 40 w 268"/>
                <a:gd name="T39"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527">
                  <a:moveTo>
                    <a:pt x="40" y="0"/>
                  </a:moveTo>
                  <a:lnTo>
                    <a:pt x="80" y="40"/>
                  </a:lnTo>
                  <a:lnTo>
                    <a:pt x="120" y="76"/>
                  </a:lnTo>
                  <a:lnTo>
                    <a:pt x="162" y="111"/>
                  </a:lnTo>
                  <a:lnTo>
                    <a:pt x="198" y="135"/>
                  </a:lnTo>
                  <a:lnTo>
                    <a:pt x="228" y="154"/>
                  </a:lnTo>
                  <a:lnTo>
                    <a:pt x="264" y="183"/>
                  </a:lnTo>
                  <a:lnTo>
                    <a:pt x="268" y="263"/>
                  </a:lnTo>
                  <a:lnTo>
                    <a:pt x="257" y="377"/>
                  </a:lnTo>
                  <a:lnTo>
                    <a:pt x="236" y="527"/>
                  </a:lnTo>
                  <a:lnTo>
                    <a:pt x="204" y="439"/>
                  </a:lnTo>
                  <a:lnTo>
                    <a:pt x="207" y="310"/>
                  </a:lnTo>
                  <a:lnTo>
                    <a:pt x="209" y="223"/>
                  </a:lnTo>
                  <a:lnTo>
                    <a:pt x="190" y="198"/>
                  </a:lnTo>
                  <a:lnTo>
                    <a:pt x="129" y="150"/>
                  </a:lnTo>
                  <a:lnTo>
                    <a:pt x="88" y="130"/>
                  </a:lnTo>
                  <a:lnTo>
                    <a:pt x="46" y="114"/>
                  </a:lnTo>
                  <a:lnTo>
                    <a:pt x="0" y="101"/>
                  </a:lnTo>
                  <a:lnTo>
                    <a:pt x="40" y="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39" name="Freeform 35"/>
            <p:cNvSpPr>
              <a:spLocks/>
            </p:cNvSpPr>
            <p:nvPr/>
          </p:nvSpPr>
          <p:spPr bwMode="auto">
            <a:xfrm>
              <a:off x="4028" y="2406"/>
              <a:ext cx="156" cy="195"/>
            </a:xfrm>
            <a:custGeom>
              <a:avLst/>
              <a:gdLst>
                <a:gd name="T0" fmla="*/ 97 w 314"/>
                <a:gd name="T1" fmla="*/ 0 h 390"/>
                <a:gd name="T2" fmla="*/ 80 w 314"/>
                <a:gd name="T3" fmla="*/ 23 h 390"/>
                <a:gd name="T4" fmla="*/ 46 w 314"/>
                <a:gd name="T5" fmla="*/ 65 h 390"/>
                <a:gd name="T6" fmla="*/ 0 w 314"/>
                <a:gd name="T7" fmla="*/ 95 h 390"/>
                <a:gd name="T8" fmla="*/ 6 w 314"/>
                <a:gd name="T9" fmla="*/ 118 h 390"/>
                <a:gd name="T10" fmla="*/ 97 w 314"/>
                <a:gd name="T11" fmla="*/ 154 h 390"/>
                <a:gd name="T12" fmla="*/ 124 w 314"/>
                <a:gd name="T13" fmla="*/ 162 h 390"/>
                <a:gd name="T14" fmla="*/ 169 w 314"/>
                <a:gd name="T15" fmla="*/ 177 h 390"/>
                <a:gd name="T16" fmla="*/ 200 w 314"/>
                <a:gd name="T17" fmla="*/ 186 h 390"/>
                <a:gd name="T18" fmla="*/ 108 w 314"/>
                <a:gd name="T19" fmla="*/ 226 h 390"/>
                <a:gd name="T20" fmla="*/ 108 w 314"/>
                <a:gd name="T21" fmla="*/ 239 h 390"/>
                <a:gd name="T22" fmla="*/ 173 w 314"/>
                <a:gd name="T23" fmla="*/ 293 h 390"/>
                <a:gd name="T24" fmla="*/ 314 w 314"/>
                <a:gd name="T25" fmla="*/ 390 h 390"/>
                <a:gd name="T26" fmla="*/ 186 w 314"/>
                <a:gd name="T27" fmla="*/ 239 h 390"/>
                <a:gd name="T28" fmla="*/ 247 w 314"/>
                <a:gd name="T29" fmla="*/ 173 h 390"/>
                <a:gd name="T30" fmla="*/ 86 w 314"/>
                <a:gd name="T31" fmla="*/ 89 h 390"/>
                <a:gd name="T32" fmla="*/ 124 w 314"/>
                <a:gd name="T33" fmla="*/ 6 h 390"/>
                <a:gd name="T34" fmla="*/ 97 w 314"/>
                <a:gd name="T35" fmla="*/ 0 h 390"/>
                <a:gd name="T36" fmla="*/ 97 w 314"/>
                <a:gd name="T37"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4" h="390">
                  <a:moveTo>
                    <a:pt x="97" y="0"/>
                  </a:moveTo>
                  <a:lnTo>
                    <a:pt x="80" y="23"/>
                  </a:lnTo>
                  <a:lnTo>
                    <a:pt x="46" y="65"/>
                  </a:lnTo>
                  <a:lnTo>
                    <a:pt x="0" y="95"/>
                  </a:lnTo>
                  <a:lnTo>
                    <a:pt x="6" y="118"/>
                  </a:lnTo>
                  <a:lnTo>
                    <a:pt x="97" y="154"/>
                  </a:lnTo>
                  <a:lnTo>
                    <a:pt x="124" y="162"/>
                  </a:lnTo>
                  <a:lnTo>
                    <a:pt x="169" y="177"/>
                  </a:lnTo>
                  <a:lnTo>
                    <a:pt x="200" y="186"/>
                  </a:lnTo>
                  <a:lnTo>
                    <a:pt x="108" y="226"/>
                  </a:lnTo>
                  <a:lnTo>
                    <a:pt x="108" y="239"/>
                  </a:lnTo>
                  <a:lnTo>
                    <a:pt x="173" y="293"/>
                  </a:lnTo>
                  <a:lnTo>
                    <a:pt x="314" y="390"/>
                  </a:lnTo>
                  <a:lnTo>
                    <a:pt x="186" y="239"/>
                  </a:lnTo>
                  <a:lnTo>
                    <a:pt x="247" y="173"/>
                  </a:lnTo>
                  <a:lnTo>
                    <a:pt x="86" y="89"/>
                  </a:lnTo>
                  <a:lnTo>
                    <a:pt x="124" y="6"/>
                  </a:lnTo>
                  <a:lnTo>
                    <a:pt x="97" y="0"/>
                  </a:lnTo>
                  <a:lnTo>
                    <a:pt x="9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40" name="Freeform 36"/>
            <p:cNvSpPr>
              <a:spLocks/>
            </p:cNvSpPr>
            <p:nvPr/>
          </p:nvSpPr>
          <p:spPr bwMode="auto">
            <a:xfrm>
              <a:off x="4124" y="2403"/>
              <a:ext cx="376" cy="281"/>
            </a:xfrm>
            <a:custGeom>
              <a:avLst/>
              <a:gdLst>
                <a:gd name="T0" fmla="*/ 601 w 751"/>
                <a:gd name="T1" fmla="*/ 0 h 561"/>
                <a:gd name="T2" fmla="*/ 614 w 751"/>
                <a:gd name="T3" fmla="*/ 97 h 561"/>
                <a:gd name="T4" fmla="*/ 641 w 751"/>
                <a:gd name="T5" fmla="*/ 133 h 561"/>
                <a:gd name="T6" fmla="*/ 669 w 751"/>
                <a:gd name="T7" fmla="*/ 164 h 561"/>
                <a:gd name="T8" fmla="*/ 694 w 751"/>
                <a:gd name="T9" fmla="*/ 207 h 561"/>
                <a:gd name="T10" fmla="*/ 667 w 751"/>
                <a:gd name="T11" fmla="*/ 232 h 561"/>
                <a:gd name="T12" fmla="*/ 646 w 751"/>
                <a:gd name="T13" fmla="*/ 244 h 561"/>
                <a:gd name="T14" fmla="*/ 528 w 751"/>
                <a:gd name="T15" fmla="*/ 255 h 561"/>
                <a:gd name="T16" fmla="*/ 545 w 751"/>
                <a:gd name="T17" fmla="*/ 310 h 561"/>
                <a:gd name="T18" fmla="*/ 542 w 751"/>
                <a:gd name="T19" fmla="*/ 384 h 561"/>
                <a:gd name="T20" fmla="*/ 473 w 751"/>
                <a:gd name="T21" fmla="*/ 392 h 561"/>
                <a:gd name="T22" fmla="*/ 213 w 751"/>
                <a:gd name="T23" fmla="*/ 502 h 561"/>
                <a:gd name="T24" fmla="*/ 110 w 751"/>
                <a:gd name="T25" fmla="*/ 529 h 561"/>
                <a:gd name="T26" fmla="*/ 0 w 751"/>
                <a:gd name="T27" fmla="*/ 561 h 561"/>
                <a:gd name="T28" fmla="*/ 84 w 751"/>
                <a:gd name="T29" fmla="*/ 552 h 561"/>
                <a:gd name="T30" fmla="*/ 175 w 751"/>
                <a:gd name="T31" fmla="*/ 536 h 561"/>
                <a:gd name="T32" fmla="*/ 390 w 751"/>
                <a:gd name="T33" fmla="*/ 481 h 561"/>
                <a:gd name="T34" fmla="*/ 583 w 751"/>
                <a:gd name="T35" fmla="*/ 396 h 561"/>
                <a:gd name="T36" fmla="*/ 606 w 751"/>
                <a:gd name="T37" fmla="*/ 301 h 561"/>
                <a:gd name="T38" fmla="*/ 646 w 751"/>
                <a:gd name="T39" fmla="*/ 287 h 561"/>
                <a:gd name="T40" fmla="*/ 718 w 751"/>
                <a:gd name="T41" fmla="*/ 261 h 561"/>
                <a:gd name="T42" fmla="*/ 751 w 751"/>
                <a:gd name="T43" fmla="*/ 238 h 561"/>
                <a:gd name="T44" fmla="*/ 718 w 751"/>
                <a:gd name="T45" fmla="*/ 171 h 561"/>
                <a:gd name="T46" fmla="*/ 696 w 751"/>
                <a:gd name="T47" fmla="*/ 133 h 561"/>
                <a:gd name="T48" fmla="*/ 673 w 751"/>
                <a:gd name="T49" fmla="*/ 99 h 561"/>
                <a:gd name="T50" fmla="*/ 650 w 751"/>
                <a:gd name="T51" fmla="*/ 65 h 561"/>
                <a:gd name="T52" fmla="*/ 614 w 751"/>
                <a:gd name="T53" fmla="*/ 17 h 561"/>
                <a:gd name="T54" fmla="*/ 601 w 751"/>
                <a:gd name="T55" fmla="*/ 0 h 561"/>
                <a:gd name="T56" fmla="*/ 601 w 751"/>
                <a:gd name="T5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1" h="561">
                  <a:moveTo>
                    <a:pt x="601" y="0"/>
                  </a:moveTo>
                  <a:lnTo>
                    <a:pt x="614" y="97"/>
                  </a:lnTo>
                  <a:lnTo>
                    <a:pt x="641" y="133"/>
                  </a:lnTo>
                  <a:lnTo>
                    <a:pt x="669" y="164"/>
                  </a:lnTo>
                  <a:lnTo>
                    <a:pt x="694" y="207"/>
                  </a:lnTo>
                  <a:lnTo>
                    <a:pt x="667" y="232"/>
                  </a:lnTo>
                  <a:lnTo>
                    <a:pt x="646" y="244"/>
                  </a:lnTo>
                  <a:lnTo>
                    <a:pt x="528" y="255"/>
                  </a:lnTo>
                  <a:lnTo>
                    <a:pt x="545" y="310"/>
                  </a:lnTo>
                  <a:lnTo>
                    <a:pt x="542" y="384"/>
                  </a:lnTo>
                  <a:lnTo>
                    <a:pt x="473" y="392"/>
                  </a:lnTo>
                  <a:lnTo>
                    <a:pt x="213" y="502"/>
                  </a:lnTo>
                  <a:lnTo>
                    <a:pt x="110" y="529"/>
                  </a:lnTo>
                  <a:lnTo>
                    <a:pt x="0" y="561"/>
                  </a:lnTo>
                  <a:lnTo>
                    <a:pt x="84" y="552"/>
                  </a:lnTo>
                  <a:lnTo>
                    <a:pt x="175" y="536"/>
                  </a:lnTo>
                  <a:lnTo>
                    <a:pt x="390" y="481"/>
                  </a:lnTo>
                  <a:lnTo>
                    <a:pt x="583" y="396"/>
                  </a:lnTo>
                  <a:lnTo>
                    <a:pt x="606" y="301"/>
                  </a:lnTo>
                  <a:lnTo>
                    <a:pt x="646" y="287"/>
                  </a:lnTo>
                  <a:lnTo>
                    <a:pt x="718" y="261"/>
                  </a:lnTo>
                  <a:lnTo>
                    <a:pt x="751" y="238"/>
                  </a:lnTo>
                  <a:lnTo>
                    <a:pt x="718" y="171"/>
                  </a:lnTo>
                  <a:lnTo>
                    <a:pt x="696" y="133"/>
                  </a:lnTo>
                  <a:lnTo>
                    <a:pt x="673" y="99"/>
                  </a:lnTo>
                  <a:lnTo>
                    <a:pt x="650" y="65"/>
                  </a:lnTo>
                  <a:lnTo>
                    <a:pt x="614" y="17"/>
                  </a:lnTo>
                  <a:lnTo>
                    <a:pt x="601" y="0"/>
                  </a:lnTo>
                  <a:lnTo>
                    <a:pt x="60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41" name="Freeform 37"/>
            <p:cNvSpPr>
              <a:spLocks/>
            </p:cNvSpPr>
            <p:nvPr/>
          </p:nvSpPr>
          <p:spPr bwMode="auto">
            <a:xfrm>
              <a:off x="4304" y="2070"/>
              <a:ext cx="41" cy="54"/>
            </a:xfrm>
            <a:custGeom>
              <a:avLst/>
              <a:gdLst>
                <a:gd name="T0" fmla="*/ 44 w 82"/>
                <a:gd name="T1" fmla="*/ 106 h 106"/>
                <a:gd name="T2" fmla="*/ 82 w 82"/>
                <a:gd name="T3" fmla="*/ 86 h 106"/>
                <a:gd name="T4" fmla="*/ 82 w 82"/>
                <a:gd name="T5" fmla="*/ 34 h 106"/>
                <a:gd name="T6" fmla="*/ 44 w 82"/>
                <a:gd name="T7" fmla="*/ 0 h 106"/>
                <a:gd name="T8" fmla="*/ 10 w 82"/>
                <a:gd name="T9" fmla="*/ 8 h 106"/>
                <a:gd name="T10" fmla="*/ 0 w 82"/>
                <a:gd name="T11" fmla="*/ 46 h 106"/>
                <a:gd name="T12" fmla="*/ 13 w 82"/>
                <a:gd name="T13" fmla="*/ 82 h 106"/>
                <a:gd name="T14" fmla="*/ 44 w 82"/>
                <a:gd name="T15" fmla="*/ 106 h 106"/>
                <a:gd name="T16" fmla="*/ 44 w 82"/>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6">
                  <a:moveTo>
                    <a:pt x="44" y="106"/>
                  </a:moveTo>
                  <a:lnTo>
                    <a:pt x="82" y="86"/>
                  </a:lnTo>
                  <a:lnTo>
                    <a:pt x="82" y="34"/>
                  </a:lnTo>
                  <a:lnTo>
                    <a:pt x="44" y="0"/>
                  </a:lnTo>
                  <a:lnTo>
                    <a:pt x="10" y="8"/>
                  </a:lnTo>
                  <a:lnTo>
                    <a:pt x="0" y="46"/>
                  </a:lnTo>
                  <a:lnTo>
                    <a:pt x="13" y="82"/>
                  </a:lnTo>
                  <a:lnTo>
                    <a:pt x="44" y="106"/>
                  </a:lnTo>
                  <a:lnTo>
                    <a:pt x="44" y="1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42" name="Freeform 38"/>
            <p:cNvSpPr>
              <a:spLocks/>
            </p:cNvSpPr>
            <p:nvPr/>
          </p:nvSpPr>
          <p:spPr bwMode="auto">
            <a:xfrm>
              <a:off x="4225" y="2137"/>
              <a:ext cx="109" cy="38"/>
            </a:xfrm>
            <a:custGeom>
              <a:avLst/>
              <a:gdLst>
                <a:gd name="T0" fmla="*/ 4 w 217"/>
                <a:gd name="T1" fmla="*/ 15 h 76"/>
                <a:gd name="T2" fmla="*/ 84 w 217"/>
                <a:gd name="T3" fmla="*/ 0 h 76"/>
                <a:gd name="T4" fmla="*/ 149 w 217"/>
                <a:gd name="T5" fmla="*/ 0 h 76"/>
                <a:gd name="T6" fmla="*/ 217 w 217"/>
                <a:gd name="T7" fmla="*/ 21 h 76"/>
                <a:gd name="T8" fmla="*/ 213 w 217"/>
                <a:gd name="T9" fmla="*/ 55 h 76"/>
                <a:gd name="T10" fmla="*/ 152 w 217"/>
                <a:gd name="T11" fmla="*/ 46 h 76"/>
                <a:gd name="T12" fmla="*/ 84 w 217"/>
                <a:gd name="T13" fmla="*/ 48 h 76"/>
                <a:gd name="T14" fmla="*/ 44 w 217"/>
                <a:gd name="T15" fmla="*/ 65 h 76"/>
                <a:gd name="T16" fmla="*/ 18 w 217"/>
                <a:gd name="T17" fmla="*/ 76 h 76"/>
                <a:gd name="T18" fmla="*/ 0 w 217"/>
                <a:gd name="T19" fmla="*/ 51 h 76"/>
                <a:gd name="T20" fmla="*/ 4 w 217"/>
                <a:gd name="T21" fmla="*/ 15 h 76"/>
                <a:gd name="T22" fmla="*/ 4 w 217"/>
                <a:gd name="T23" fmla="*/ 1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7" h="76">
                  <a:moveTo>
                    <a:pt x="4" y="15"/>
                  </a:moveTo>
                  <a:lnTo>
                    <a:pt x="84" y="0"/>
                  </a:lnTo>
                  <a:lnTo>
                    <a:pt x="149" y="0"/>
                  </a:lnTo>
                  <a:lnTo>
                    <a:pt x="217" y="21"/>
                  </a:lnTo>
                  <a:lnTo>
                    <a:pt x="213" y="55"/>
                  </a:lnTo>
                  <a:lnTo>
                    <a:pt x="152" y="46"/>
                  </a:lnTo>
                  <a:lnTo>
                    <a:pt x="84" y="48"/>
                  </a:lnTo>
                  <a:lnTo>
                    <a:pt x="44" y="65"/>
                  </a:lnTo>
                  <a:lnTo>
                    <a:pt x="18" y="76"/>
                  </a:lnTo>
                  <a:lnTo>
                    <a:pt x="0" y="51"/>
                  </a:lnTo>
                  <a:lnTo>
                    <a:pt x="4" y="15"/>
                  </a:lnTo>
                  <a:lnTo>
                    <a:pt x="4"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43" name="Freeform 39"/>
            <p:cNvSpPr>
              <a:spLocks/>
            </p:cNvSpPr>
            <p:nvPr/>
          </p:nvSpPr>
          <p:spPr bwMode="auto">
            <a:xfrm>
              <a:off x="4408" y="2061"/>
              <a:ext cx="49" cy="95"/>
            </a:xfrm>
            <a:custGeom>
              <a:avLst/>
              <a:gdLst>
                <a:gd name="T0" fmla="*/ 92 w 99"/>
                <a:gd name="T1" fmla="*/ 0 h 190"/>
                <a:gd name="T2" fmla="*/ 31 w 99"/>
                <a:gd name="T3" fmla="*/ 48 h 190"/>
                <a:gd name="T4" fmla="*/ 0 w 99"/>
                <a:gd name="T5" fmla="*/ 129 h 190"/>
                <a:gd name="T6" fmla="*/ 8 w 99"/>
                <a:gd name="T7" fmla="*/ 182 h 190"/>
                <a:gd name="T8" fmla="*/ 25 w 99"/>
                <a:gd name="T9" fmla="*/ 190 h 190"/>
                <a:gd name="T10" fmla="*/ 42 w 99"/>
                <a:gd name="T11" fmla="*/ 135 h 190"/>
                <a:gd name="T12" fmla="*/ 65 w 99"/>
                <a:gd name="T13" fmla="*/ 68 h 190"/>
                <a:gd name="T14" fmla="*/ 99 w 99"/>
                <a:gd name="T15" fmla="*/ 30 h 190"/>
                <a:gd name="T16" fmla="*/ 92 w 99"/>
                <a:gd name="T17" fmla="*/ 0 h 190"/>
                <a:gd name="T18" fmla="*/ 92 w 99"/>
                <a:gd name="T19"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90">
                  <a:moveTo>
                    <a:pt x="92" y="0"/>
                  </a:moveTo>
                  <a:lnTo>
                    <a:pt x="31" y="48"/>
                  </a:lnTo>
                  <a:lnTo>
                    <a:pt x="0" y="129"/>
                  </a:lnTo>
                  <a:lnTo>
                    <a:pt x="8" y="182"/>
                  </a:lnTo>
                  <a:lnTo>
                    <a:pt x="25" y="190"/>
                  </a:lnTo>
                  <a:lnTo>
                    <a:pt x="42" y="135"/>
                  </a:lnTo>
                  <a:lnTo>
                    <a:pt x="65" y="68"/>
                  </a:lnTo>
                  <a:lnTo>
                    <a:pt x="99" y="30"/>
                  </a:lnTo>
                  <a:lnTo>
                    <a:pt x="92" y="0"/>
                  </a:lnTo>
                  <a:lnTo>
                    <a:pt x="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44" name="Freeform 40"/>
            <p:cNvSpPr>
              <a:spLocks/>
            </p:cNvSpPr>
            <p:nvPr/>
          </p:nvSpPr>
          <p:spPr bwMode="auto">
            <a:xfrm>
              <a:off x="4307" y="1946"/>
              <a:ext cx="58" cy="123"/>
            </a:xfrm>
            <a:custGeom>
              <a:avLst/>
              <a:gdLst>
                <a:gd name="T0" fmla="*/ 0 w 116"/>
                <a:gd name="T1" fmla="*/ 27 h 245"/>
                <a:gd name="T2" fmla="*/ 13 w 116"/>
                <a:gd name="T3" fmla="*/ 15 h 245"/>
                <a:gd name="T4" fmla="*/ 42 w 116"/>
                <a:gd name="T5" fmla="*/ 0 h 245"/>
                <a:gd name="T6" fmla="*/ 89 w 116"/>
                <a:gd name="T7" fmla="*/ 9 h 245"/>
                <a:gd name="T8" fmla="*/ 72 w 116"/>
                <a:gd name="T9" fmla="*/ 67 h 245"/>
                <a:gd name="T10" fmla="*/ 93 w 116"/>
                <a:gd name="T11" fmla="*/ 148 h 245"/>
                <a:gd name="T12" fmla="*/ 116 w 116"/>
                <a:gd name="T13" fmla="*/ 239 h 245"/>
                <a:gd name="T14" fmla="*/ 101 w 116"/>
                <a:gd name="T15" fmla="*/ 245 h 245"/>
                <a:gd name="T16" fmla="*/ 89 w 116"/>
                <a:gd name="T17" fmla="*/ 239 h 245"/>
                <a:gd name="T18" fmla="*/ 34 w 116"/>
                <a:gd name="T19" fmla="*/ 192 h 245"/>
                <a:gd name="T20" fmla="*/ 23 w 116"/>
                <a:gd name="T21" fmla="*/ 165 h 245"/>
                <a:gd name="T22" fmla="*/ 4 w 116"/>
                <a:gd name="T23" fmla="*/ 108 h 245"/>
                <a:gd name="T24" fmla="*/ 0 w 116"/>
                <a:gd name="T25" fmla="*/ 27 h 245"/>
                <a:gd name="T26" fmla="*/ 0 w 116"/>
                <a:gd name="T27" fmla="*/ 2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245">
                  <a:moveTo>
                    <a:pt x="0" y="27"/>
                  </a:moveTo>
                  <a:lnTo>
                    <a:pt x="13" y="15"/>
                  </a:lnTo>
                  <a:lnTo>
                    <a:pt x="42" y="0"/>
                  </a:lnTo>
                  <a:lnTo>
                    <a:pt x="89" y="9"/>
                  </a:lnTo>
                  <a:lnTo>
                    <a:pt x="72" y="67"/>
                  </a:lnTo>
                  <a:lnTo>
                    <a:pt x="93" y="148"/>
                  </a:lnTo>
                  <a:lnTo>
                    <a:pt x="116" y="239"/>
                  </a:lnTo>
                  <a:lnTo>
                    <a:pt x="101" y="245"/>
                  </a:lnTo>
                  <a:lnTo>
                    <a:pt x="89" y="239"/>
                  </a:lnTo>
                  <a:lnTo>
                    <a:pt x="34" y="192"/>
                  </a:lnTo>
                  <a:lnTo>
                    <a:pt x="23" y="165"/>
                  </a:lnTo>
                  <a:lnTo>
                    <a:pt x="4" y="108"/>
                  </a:lnTo>
                  <a:lnTo>
                    <a:pt x="0" y="27"/>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45" name="Freeform 41"/>
            <p:cNvSpPr>
              <a:spLocks/>
            </p:cNvSpPr>
            <p:nvPr/>
          </p:nvSpPr>
          <p:spPr bwMode="auto">
            <a:xfrm>
              <a:off x="4461" y="2143"/>
              <a:ext cx="37" cy="41"/>
            </a:xfrm>
            <a:custGeom>
              <a:avLst/>
              <a:gdLst>
                <a:gd name="T0" fmla="*/ 21 w 74"/>
                <a:gd name="T1" fmla="*/ 0 h 82"/>
                <a:gd name="T2" fmla="*/ 0 w 74"/>
                <a:gd name="T3" fmla="*/ 38 h 82"/>
                <a:gd name="T4" fmla="*/ 6 w 74"/>
                <a:gd name="T5" fmla="*/ 63 h 82"/>
                <a:gd name="T6" fmla="*/ 21 w 74"/>
                <a:gd name="T7" fmla="*/ 82 h 82"/>
                <a:gd name="T8" fmla="*/ 55 w 74"/>
                <a:gd name="T9" fmla="*/ 82 h 82"/>
                <a:gd name="T10" fmla="*/ 74 w 74"/>
                <a:gd name="T11" fmla="*/ 38 h 82"/>
                <a:gd name="T12" fmla="*/ 61 w 74"/>
                <a:gd name="T13" fmla="*/ 4 h 82"/>
                <a:gd name="T14" fmla="*/ 21 w 74"/>
                <a:gd name="T15" fmla="*/ 0 h 82"/>
                <a:gd name="T16" fmla="*/ 21 w 74"/>
                <a:gd name="T1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2">
                  <a:moveTo>
                    <a:pt x="21" y="0"/>
                  </a:moveTo>
                  <a:lnTo>
                    <a:pt x="0" y="38"/>
                  </a:lnTo>
                  <a:lnTo>
                    <a:pt x="6" y="63"/>
                  </a:lnTo>
                  <a:lnTo>
                    <a:pt x="21" y="82"/>
                  </a:lnTo>
                  <a:lnTo>
                    <a:pt x="55" y="82"/>
                  </a:lnTo>
                  <a:lnTo>
                    <a:pt x="74" y="38"/>
                  </a:lnTo>
                  <a:lnTo>
                    <a:pt x="61" y="4"/>
                  </a:lnTo>
                  <a:lnTo>
                    <a:pt x="21"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46" name="Freeform 42"/>
            <p:cNvSpPr>
              <a:spLocks/>
            </p:cNvSpPr>
            <p:nvPr/>
          </p:nvSpPr>
          <p:spPr bwMode="auto">
            <a:xfrm>
              <a:off x="4339" y="2181"/>
              <a:ext cx="104" cy="53"/>
            </a:xfrm>
            <a:custGeom>
              <a:avLst/>
              <a:gdLst>
                <a:gd name="T0" fmla="*/ 26 w 207"/>
                <a:gd name="T1" fmla="*/ 0 h 107"/>
                <a:gd name="T2" fmla="*/ 77 w 207"/>
                <a:gd name="T3" fmla="*/ 18 h 107"/>
                <a:gd name="T4" fmla="*/ 98 w 207"/>
                <a:gd name="T5" fmla="*/ 46 h 107"/>
                <a:gd name="T6" fmla="*/ 163 w 207"/>
                <a:gd name="T7" fmla="*/ 48 h 107"/>
                <a:gd name="T8" fmla="*/ 203 w 207"/>
                <a:gd name="T9" fmla="*/ 48 h 107"/>
                <a:gd name="T10" fmla="*/ 207 w 207"/>
                <a:gd name="T11" fmla="*/ 73 h 107"/>
                <a:gd name="T12" fmla="*/ 188 w 207"/>
                <a:gd name="T13" fmla="*/ 86 h 107"/>
                <a:gd name="T14" fmla="*/ 159 w 207"/>
                <a:gd name="T15" fmla="*/ 99 h 107"/>
                <a:gd name="T16" fmla="*/ 95 w 207"/>
                <a:gd name="T17" fmla="*/ 107 h 107"/>
                <a:gd name="T18" fmla="*/ 34 w 207"/>
                <a:gd name="T19" fmla="*/ 78 h 107"/>
                <a:gd name="T20" fmla="*/ 0 w 207"/>
                <a:gd name="T21" fmla="*/ 48 h 107"/>
                <a:gd name="T22" fmla="*/ 15 w 207"/>
                <a:gd name="T23" fmla="*/ 18 h 107"/>
                <a:gd name="T24" fmla="*/ 26 w 207"/>
                <a:gd name="T25" fmla="*/ 0 h 107"/>
                <a:gd name="T26" fmla="*/ 26 w 207"/>
                <a:gd name="T2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 h="107">
                  <a:moveTo>
                    <a:pt x="26" y="0"/>
                  </a:moveTo>
                  <a:lnTo>
                    <a:pt x="77" y="18"/>
                  </a:lnTo>
                  <a:lnTo>
                    <a:pt x="98" y="46"/>
                  </a:lnTo>
                  <a:lnTo>
                    <a:pt x="163" y="48"/>
                  </a:lnTo>
                  <a:lnTo>
                    <a:pt x="203" y="48"/>
                  </a:lnTo>
                  <a:lnTo>
                    <a:pt x="207" y="73"/>
                  </a:lnTo>
                  <a:lnTo>
                    <a:pt x="188" y="86"/>
                  </a:lnTo>
                  <a:lnTo>
                    <a:pt x="159" y="99"/>
                  </a:lnTo>
                  <a:lnTo>
                    <a:pt x="95" y="107"/>
                  </a:lnTo>
                  <a:lnTo>
                    <a:pt x="34" y="78"/>
                  </a:lnTo>
                  <a:lnTo>
                    <a:pt x="0" y="48"/>
                  </a:lnTo>
                  <a:lnTo>
                    <a:pt x="15" y="18"/>
                  </a:lnTo>
                  <a:lnTo>
                    <a:pt x="26"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47" name="Freeform 43"/>
            <p:cNvSpPr>
              <a:spLocks/>
            </p:cNvSpPr>
            <p:nvPr/>
          </p:nvSpPr>
          <p:spPr bwMode="auto">
            <a:xfrm>
              <a:off x="4252" y="2254"/>
              <a:ext cx="170" cy="85"/>
            </a:xfrm>
            <a:custGeom>
              <a:avLst/>
              <a:gdLst>
                <a:gd name="T0" fmla="*/ 178 w 340"/>
                <a:gd name="T1" fmla="*/ 142 h 169"/>
                <a:gd name="T2" fmla="*/ 184 w 340"/>
                <a:gd name="T3" fmla="*/ 125 h 169"/>
                <a:gd name="T4" fmla="*/ 213 w 340"/>
                <a:gd name="T5" fmla="*/ 99 h 169"/>
                <a:gd name="T6" fmla="*/ 321 w 340"/>
                <a:gd name="T7" fmla="*/ 85 h 169"/>
                <a:gd name="T8" fmla="*/ 340 w 340"/>
                <a:gd name="T9" fmla="*/ 74 h 169"/>
                <a:gd name="T10" fmla="*/ 327 w 340"/>
                <a:gd name="T11" fmla="*/ 57 h 169"/>
                <a:gd name="T12" fmla="*/ 292 w 340"/>
                <a:gd name="T13" fmla="*/ 36 h 169"/>
                <a:gd name="T14" fmla="*/ 243 w 340"/>
                <a:gd name="T15" fmla="*/ 17 h 169"/>
                <a:gd name="T16" fmla="*/ 131 w 340"/>
                <a:gd name="T17" fmla="*/ 0 h 169"/>
                <a:gd name="T18" fmla="*/ 49 w 340"/>
                <a:gd name="T19" fmla="*/ 23 h 169"/>
                <a:gd name="T20" fmla="*/ 9 w 340"/>
                <a:gd name="T21" fmla="*/ 64 h 169"/>
                <a:gd name="T22" fmla="*/ 0 w 340"/>
                <a:gd name="T23" fmla="*/ 131 h 169"/>
                <a:gd name="T24" fmla="*/ 7 w 340"/>
                <a:gd name="T25" fmla="*/ 158 h 169"/>
                <a:gd name="T26" fmla="*/ 22 w 340"/>
                <a:gd name="T27" fmla="*/ 169 h 169"/>
                <a:gd name="T28" fmla="*/ 49 w 340"/>
                <a:gd name="T29" fmla="*/ 165 h 169"/>
                <a:gd name="T30" fmla="*/ 57 w 340"/>
                <a:gd name="T31" fmla="*/ 91 h 169"/>
                <a:gd name="T32" fmla="*/ 87 w 340"/>
                <a:gd name="T33" fmla="*/ 85 h 169"/>
                <a:gd name="T34" fmla="*/ 100 w 340"/>
                <a:gd name="T35" fmla="*/ 118 h 169"/>
                <a:gd name="T36" fmla="*/ 131 w 340"/>
                <a:gd name="T37" fmla="*/ 104 h 169"/>
                <a:gd name="T38" fmla="*/ 154 w 340"/>
                <a:gd name="T39" fmla="*/ 125 h 169"/>
                <a:gd name="T40" fmla="*/ 169 w 340"/>
                <a:gd name="T41" fmla="*/ 161 h 169"/>
                <a:gd name="T42" fmla="*/ 178 w 340"/>
                <a:gd name="T43" fmla="*/ 142 h 169"/>
                <a:gd name="T44" fmla="*/ 178 w 340"/>
                <a:gd name="T45" fmla="*/ 14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0" h="169">
                  <a:moveTo>
                    <a:pt x="178" y="142"/>
                  </a:moveTo>
                  <a:lnTo>
                    <a:pt x="184" y="125"/>
                  </a:lnTo>
                  <a:lnTo>
                    <a:pt x="213" y="99"/>
                  </a:lnTo>
                  <a:lnTo>
                    <a:pt x="321" y="85"/>
                  </a:lnTo>
                  <a:lnTo>
                    <a:pt x="340" y="74"/>
                  </a:lnTo>
                  <a:lnTo>
                    <a:pt x="327" y="57"/>
                  </a:lnTo>
                  <a:lnTo>
                    <a:pt x="292" y="36"/>
                  </a:lnTo>
                  <a:lnTo>
                    <a:pt x="243" y="17"/>
                  </a:lnTo>
                  <a:lnTo>
                    <a:pt x="131" y="0"/>
                  </a:lnTo>
                  <a:lnTo>
                    <a:pt x="49" y="23"/>
                  </a:lnTo>
                  <a:lnTo>
                    <a:pt x="9" y="64"/>
                  </a:lnTo>
                  <a:lnTo>
                    <a:pt x="0" y="131"/>
                  </a:lnTo>
                  <a:lnTo>
                    <a:pt x="7" y="158"/>
                  </a:lnTo>
                  <a:lnTo>
                    <a:pt x="22" y="169"/>
                  </a:lnTo>
                  <a:lnTo>
                    <a:pt x="49" y="165"/>
                  </a:lnTo>
                  <a:lnTo>
                    <a:pt x="57" y="91"/>
                  </a:lnTo>
                  <a:lnTo>
                    <a:pt x="87" y="85"/>
                  </a:lnTo>
                  <a:lnTo>
                    <a:pt x="100" y="118"/>
                  </a:lnTo>
                  <a:lnTo>
                    <a:pt x="131" y="104"/>
                  </a:lnTo>
                  <a:lnTo>
                    <a:pt x="154" y="125"/>
                  </a:lnTo>
                  <a:lnTo>
                    <a:pt x="169" y="161"/>
                  </a:lnTo>
                  <a:lnTo>
                    <a:pt x="178" y="142"/>
                  </a:lnTo>
                  <a:lnTo>
                    <a:pt x="178" y="1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48" name="Freeform 44"/>
            <p:cNvSpPr>
              <a:spLocks/>
            </p:cNvSpPr>
            <p:nvPr/>
          </p:nvSpPr>
          <p:spPr bwMode="auto">
            <a:xfrm>
              <a:off x="4253" y="2286"/>
              <a:ext cx="121" cy="93"/>
            </a:xfrm>
            <a:custGeom>
              <a:avLst/>
              <a:gdLst>
                <a:gd name="T0" fmla="*/ 28 w 243"/>
                <a:gd name="T1" fmla="*/ 58 h 187"/>
                <a:gd name="T2" fmla="*/ 85 w 243"/>
                <a:gd name="T3" fmla="*/ 118 h 187"/>
                <a:gd name="T4" fmla="*/ 100 w 243"/>
                <a:gd name="T5" fmla="*/ 132 h 187"/>
                <a:gd name="T6" fmla="*/ 133 w 243"/>
                <a:gd name="T7" fmla="*/ 135 h 187"/>
                <a:gd name="T8" fmla="*/ 180 w 243"/>
                <a:gd name="T9" fmla="*/ 48 h 187"/>
                <a:gd name="T10" fmla="*/ 176 w 243"/>
                <a:gd name="T11" fmla="*/ 12 h 187"/>
                <a:gd name="T12" fmla="*/ 169 w 243"/>
                <a:gd name="T13" fmla="*/ 0 h 187"/>
                <a:gd name="T14" fmla="*/ 243 w 243"/>
                <a:gd name="T15" fmla="*/ 6 h 187"/>
                <a:gd name="T16" fmla="*/ 211 w 243"/>
                <a:gd name="T17" fmla="*/ 35 h 187"/>
                <a:gd name="T18" fmla="*/ 182 w 243"/>
                <a:gd name="T19" fmla="*/ 109 h 187"/>
                <a:gd name="T20" fmla="*/ 173 w 243"/>
                <a:gd name="T21" fmla="*/ 156 h 187"/>
                <a:gd name="T22" fmla="*/ 155 w 243"/>
                <a:gd name="T23" fmla="*/ 175 h 187"/>
                <a:gd name="T24" fmla="*/ 133 w 243"/>
                <a:gd name="T25" fmla="*/ 187 h 187"/>
                <a:gd name="T26" fmla="*/ 85 w 243"/>
                <a:gd name="T27" fmla="*/ 173 h 187"/>
                <a:gd name="T28" fmla="*/ 24 w 243"/>
                <a:gd name="T29" fmla="*/ 132 h 187"/>
                <a:gd name="T30" fmla="*/ 0 w 243"/>
                <a:gd name="T31" fmla="*/ 88 h 187"/>
                <a:gd name="T32" fmla="*/ 28 w 243"/>
                <a:gd name="T33" fmla="*/ 58 h 187"/>
                <a:gd name="T34" fmla="*/ 28 w 243"/>
                <a:gd name="T35" fmla="*/ 5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187">
                  <a:moveTo>
                    <a:pt x="28" y="58"/>
                  </a:moveTo>
                  <a:lnTo>
                    <a:pt x="85" y="118"/>
                  </a:lnTo>
                  <a:lnTo>
                    <a:pt x="100" y="132"/>
                  </a:lnTo>
                  <a:lnTo>
                    <a:pt x="133" y="135"/>
                  </a:lnTo>
                  <a:lnTo>
                    <a:pt x="180" y="48"/>
                  </a:lnTo>
                  <a:lnTo>
                    <a:pt x="176" y="12"/>
                  </a:lnTo>
                  <a:lnTo>
                    <a:pt x="169" y="0"/>
                  </a:lnTo>
                  <a:lnTo>
                    <a:pt x="243" y="6"/>
                  </a:lnTo>
                  <a:lnTo>
                    <a:pt x="211" y="35"/>
                  </a:lnTo>
                  <a:lnTo>
                    <a:pt x="182" y="109"/>
                  </a:lnTo>
                  <a:lnTo>
                    <a:pt x="173" y="156"/>
                  </a:lnTo>
                  <a:lnTo>
                    <a:pt x="155" y="175"/>
                  </a:lnTo>
                  <a:lnTo>
                    <a:pt x="133" y="187"/>
                  </a:lnTo>
                  <a:lnTo>
                    <a:pt x="85" y="173"/>
                  </a:lnTo>
                  <a:lnTo>
                    <a:pt x="24" y="132"/>
                  </a:lnTo>
                  <a:lnTo>
                    <a:pt x="0" y="88"/>
                  </a:lnTo>
                  <a:lnTo>
                    <a:pt x="28" y="58"/>
                  </a:lnTo>
                  <a:lnTo>
                    <a:pt x="28"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49" name="Freeform 45"/>
            <p:cNvSpPr>
              <a:spLocks/>
            </p:cNvSpPr>
            <p:nvPr/>
          </p:nvSpPr>
          <p:spPr bwMode="auto">
            <a:xfrm>
              <a:off x="4493" y="2065"/>
              <a:ext cx="110" cy="41"/>
            </a:xfrm>
            <a:custGeom>
              <a:avLst/>
              <a:gdLst>
                <a:gd name="T0" fmla="*/ 0 w 221"/>
                <a:gd name="T1" fmla="*/ 38 h 81"/>
                <a:gd name="T2" fmla="*/ 25 w 221"/>
                <a:gd name="T3" fmla="*/ 22 h 81"/>
                <a:gd name="T4" fmla="*/ 82 w 221"/>
                <a:gd name="T5" fmla="*/ 0 h 81"/>
                <a:gd name="T6" fmla="*/ 194 w 221"/>
                <a:gd name="T7" fmla="*/ 0 h 81"/>
                <a:gd name="T8" fmla="*/ 221 w 221"/>
                <a:gd name="T9" fmla="*/ 30 h 81"/>
                <a:gd name="T10" fmla="*/ 215 w 221"/>
                <a:gd name="T11" fmla="*/ 60 h 81"/>
                <a:gd name="T12" fmla="*/ 196 w 221"/>
                <a:gd name="T13" fmla="*/ 81 h 81"/>
                <a:gd name="T14" fmla="*/ 122 w 221"/>
                <a:gd name="T15" fmla="*/ 68 h 81"/>
                <a:gd name="T16" fmla="*/ 57 w 221"/>
                <a:gd name="T17" fmla="*/ 68 h 81"/>
                <a:gd name="T18" fmla="*/ 29 w 221"/>
                <a:gd name="T19" fmla="*/ 79 h 81"/>
                <a:gd name="T20" fmla="*/ 8 w 221"/>
                <a:gd name="T21" fmla="*/ 78 h 81"/>
                <a:gd name="T22" fmla="*/ 0 w 221"/>
                <a:gd name="T23" fmla="*/ 38 h 81"/>
                <a:gd name="T24" fmla="*/ 0 w 221"/>
                <a:gd name="T25" fmla="*/ 3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 h="81">
                  <a:moveTo>
                    <a:pt x="0" y="38"/>
                  </a:moveTo>
                  <a:lnTo>
                    <a:pt x="25" y="22"/>
                  </a:lnTo>
                  <a:lnTo>
                    <a:pt x="82" y="0"/>
                  </a:lnTo>
                  <a:lnTo>
                    <a:pt x="194" y="0"/>
                  </a:lnTo>
                  <a:lnTo>
                    <a:pt x="221" y="30"/>
                  </a:lnTo>
                  <a:lnTo>
                    <a:pt x="215" y="60"/>
                  </a:lnTo>
                  <a:lnTo>
                    <a:pt x="196" y="81"/>
                  </a:lnTo>
                  <a:lnTo>
                    <a:pt x="122" y="68"/>
                  </a:lnTo>
                  <a:lnTo>
                    <a:pt x="57" y="68"/>
                  </a:lnTo>
                  <a:lnTo>
                    <a:pt x="29" y="79"/>
                  </a:lnTo>
                  <a:lnTo>
                    <a:pt x="8" y="78"/>
                  </a:lnTo>
                  <a:lnTo>
                    <a:pt x="0"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50" name="Freeform 46"/>
            <p:cNvSpPr>
              <a:spLocks/>
            </p:cNvSpPr>
            <p:nvPr/>
          </p:nvSpPr>
          <p:spPr bwMode="auto">
            <a:xfrm>
              <a:off x="4382" y="1942"/>
              <a:ext cx="144" cy="73"/>
            </a:xfrm>
            <a:custGeom>
              <a:avLst/>
              <a:gdLst>
                <a:gd name="T0" fmla="*/ 0 w 287"/>
                <a:gd name="T1" fmla="*/ 0 h 147"/>
                <a:gd name="T2" fmla="*/ 84 w 287"/>
                <a:gd name="T3" fmla="*/ 0 h 147"/>
                <a:gd name="T4" fmla="*/ 145 w 287"/>
                <a:gd name="T5" fmla="*/ 56 h 147"/>
                <a:gd name="T6" fmla="*/ 171 w 287"/>
                <a:gd name="T7" fmla="*/ 76 h 147"/>
                <a:gd name="T8" fmla="*/ 196 w 287"/>
                <a:gd name="T9" fmla="*/ 86 h 147"/>
                <a:gd name="T10" fmla="*/ 236 w 287"/>
                <a:gd name="T11" fmla="*/ 82 h 147"/>
                <a:gd name="T12" fmla="*/ 274 w 287"/>
                <a:gd name="T13" fmla="*/ 113 h 147"/>
                <a:gd name="T14" fmla="*/ 287 w 287"/>
                <a:gd name="T15" fmla="*/ 147 h 147"/>
                <a:gd name="T16" fmla="*/ 253 w 287"/>
                <a:gd name="T17" fmla="*/ 143 h 147"/>
                <a:gd name="T18" fmla="*/ 213 w 287"/>
                <a:gd name="T19" fmla="*/ 116 h 147"/>
                <a:gd name="T20" fmla="*/ 152 w 287"/>
                <a:gd name="T21" fmla="*/ 103 h 147"/>
                <a:gd name="T22" fmla="*/ 118 w 287"/>
                <a:gd name="T23" fmla="*/ 57 h 147"/>
                <a:gd name="T24" fmla="*/ 95 w 287"/>
                <a:gd name="T25" fmla="*/ 36 h 147"/>
                <a:gd name="T26" fmla="*/ 65 w 287"/>
                <a:gd name="T27" fmla="*/ 25 h 147"/>
                <a:gd name="T28" fmla="*/ 0 w 287"/>
                <a:gd name="T29" fmla="*/ 27 h 147"/>
                <a:gd name="T30" fmla="*/ 0 w 287"/>
                <a:gd name="T31" fmla="*/ 0 h 147"/>
                <a:gd name="T32" fmla="*/ 0 w 287"/>
                <a:gd name="T3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147">
                  <a:moveTo>
                    <a:pt x="0" y="0"/>
                  </a:moveTo>
                  <a:lnTo>
                    <a:pt x="84" y="0"/>
                  </a:lnTo>
                  <a:lnTo>
                    <a:pt x="145" y="56"/>
                  </a:lnTo>
                  <a:lnTo>
                    <a:pt x="171" y="76"/>
                  </a:lnTo>
                  <a:lnTo>
                    <a:pt x="196" y="86"/>
                  </a:lnTo>
                  <a:lnTo>
                    <a:pt x="236" y="82"/>
                  </a:lnTo>
                  <a:lnTo>
                    <a:pt x="274" y="113"/>
                  </a:lnTo>
                  <a:lnTo>
                    <a:pt x="287" y="147"/>
                  </a:lnTo>
                  <a:lnTo>
                    <a:pt x="253" y="143"/>
                  </a:lnTo>
                  <a:lnTo>
                    <a:pt x="213" y="116"/>
                  </a:lnTo>
                  <a:lnTo>
                    <a:pt x="152" y="103"/>
                  </a:lnTo>
                  <a:lnTo>
                    <a:pt x="118" y="57"/>
                  </a:lnTo>
                  <a:lnTo>
                    <a:pt x="95" y="36"/>
                  </a:lnTo>
                  <a:lnTo>
                    <a:pt x="65" y="25"/>
                  </a:lnTo>
                  <a:lnTo>
                    <a:pt x="0" y="27"/>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51" name="Freeform 47"/>
            <p:cNvSpPr>
              <a:spLocks/>
            </p:cNvSpPr>
            <p:nvPr/>
          </p:nvSpPr>
          <p:spPr bwMode="auto">
            <a:xfrm>
              <a:off x="4143" y="1773"/>
              <a:ext cx="474" cy="275"/>
            </a:xfrm>
            <a:custGeom>
              <a:avLst/>
              <a:gdLst>
                <a:gd name="T0" fmla="*/ 650 w 947"/>
                <a:gd name="T1" fmla="*/ 164 h 549"/>
                <a:gd name="T2" fmla="*/ 686 w 947"/>
                <a:gd name="T3" fmla="*/ 203 h 549"/>
                <a:gd name="T4" fmla="*/ 677 w 947"/>
                <a:gd name="T5" fmla="*/ 335 h 549"/>
                <a:gd name="T6" fmla="*/ 717 w 947"/>
                <a:gd name="T7" fmla="*/ 365 h 549"/>
                <a:gd name="T8" fmla="*/ 821 w 947"/>
                <a:gd name="T9" fmla="*/ 346 h 549"/>
                <a:gd name="T10" fmla="*/ 737 w 947"/>
                <a:gd name="T11" fmla="*/ 278 h 549"/>
                <a:gd name="T12" fmla="*/ 812 w 947"/>
                <a:gd name="T13" fmla="*/ 164 h 549"/>
                <a:gd name="T14" fmla="*/ 848 w 947"/>
                <a:gd name="T15" fmla="*/ 241 h 549"/>
                <a:gd name="T16" fmla="*/ 882 w 947"/>
                <a:gd name="T17" fmla="*/ 325 h 549"/>
                <a:gd name="T18" fmla="*/ 878 w 947"/>
                <a:gd name="T19" fmla="*/ 413 h 549"/>
                <a:gd name="T20" fmla="*/ 848 w 947"/>
                <a:gd name="T21" fmla="*/ 451 h 549"/>
                <a:gd name="T22" fmla="*/ 912 w 947"/>
                <a:gd name="T23" fmla="*/ 521 h 549"/>
                <a:gd name="T24" fmla="*/ 926 w 947"/>
                <a:gd name="T25" fmla="*/ 424 h 549"/>
                <a:gd name="T26" fmla="*/ 947 w 947"/>
                <a:gd name="T27" fmla="*/ 342 h 549"/>
                <a:gd name="T28" fmla="*/ 893 w 947"/>
                <a:gd name="T29" fmla="*/ 255 h 549"/>
                <a:gd name="T30" fmla="*/ 907 w 947"/>
                <a:gd name="T31" fmla="*/ 183 h 549"/>
                <a:gd name="T32" fmla="*/ 876 w 947"/>
                <a:gd name="T33" fmla="*/ 112 h 549"/>
                <a:gd name="T34" fmla="*/ 791 w 947"/>
                <a:gd name="T35" fmla="*/ 95 h 549"/>
                <a:gd name="T36" fmla="*/ 717 w 947"/>
                <a:gd name="T37" fmla="*/ 51 h 549"/>
                <a:gd name="T38" fmla="*/ 622 w 947"/>
                <a:gd name="T39" fmla="*/ 59 h 549"/>
                <a:gd name="T40" fmla="*/ 566 w 947"/>
                <a:gd name="T41" fmla="*/ 103 h 549"/>
                <a:gd name="T42" fmla="*/ 460 w 947"/>
                <a:gd name="T43" fmla="*/ 61 h 549"/>
                <a:gd name="T44" fmla="*/ 363 w 947"/>
                <a:gd name="T45" fmla="*/ 4 h 549"/>
                <a:gd name="T46" fmla="*/ 213 w 947"/>
                <a:gd name="T47" fmla="*/ 23 h 549"/>
                <a:gd name="T48" fmla="*/ 78 w 947"/>
                <a:gd name="T49" fmla="*/ 131 h 549"/>
                <a:gd name="T50" fmla="*/ 0 w 947"/>
                <a:gd name="T51" fmla="*/ 264 h 549"/>
                <a:gd name="T52" fmla="*/ 36 w 947"/>
                <a:gd name="T53" fmla="*/ 317 h 549"/>
                <a:gd name="T54" fmla="*/ 108 w 947"/>
                <a:gd name="T55" fmla="*/ 333 h 549"/>
                <a:gd name="T56" fmla="*/ 205 w 947"/>
                <a:gd name="T57" fmla="*/ 321 h 549"/>
                <a:gd name="T58" fmla="*/ 152 w 947"/>
                <a:gd name="T59" fmla="*/ 251 h 549"/>
                <a:gd name="T60" fmla="*/ 65 w 947"/>
                <a:gd name="T61" fmla="*/ 226 h 549"/>
                <a:gd name="T62" fmla="*/ 95 w 947"/>
                <a:gd name="T63" fmla="*/ 183 h 549"/>
                <a:gd name="T64" fmla="*/ 182 w 947"/>
                <a:gd name="T65" fmla="*/ 156 h 549"/>
                <a:gd name="T66" fmla="*/ 232 w 947"/>
                <a:gd name="T67" fmla="*/ 137 h 549"/>
                <a:gd name="T68" fmla="*/ 182 w 947"/>
                <a:gd name="T69" fmla="*/ 87 h 549"/>
                <a:gd name="T70" fmla="*/ 287 w 947"/>
                <a:gd name="T71" fmla="*/ 53 h 549"/>
                <a:gd name="T72" fmla="*/ 399 w 947"/>
                <a:gd name="T73" fmla="*/ 116 h 549"/>
                <a:gd name="T74" fmla="*/ 469 w 947"/>
                <a:gd name="T75" fmla="*/ 156 h 549"/>
                <a:gd name="T76" fmla="*/ 530 w 947"/>
                <a:gd name="T77" fmla="*/ 213 h 549"/>
                <a:gd name="T78" fmla="*/ 564 w 947"/>
                <a:gd name="T79" fmla="*/ 173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47" h="549">
                  <a:moveTo>
                    <a:pt x="564" y="173"/>
                  </a:moveTo>
                  <a:lnTo>
                    <a:pt x="650" y="164"/>
                  </a:lnTo>
                  <a:lnTo>
                    <a:pt x="680" y="175"/>
                  </a:lnTo>
                  <a:lnTo>
                    <a:pt x="686" y="203"/>
                  </a:lnTo>
                  <a:lnTo>
                    <a:pt x="665" y="281"/>
                  </a:lnTo>
                  <a:lnTo>
                    <a:pt x="677" y="335"/>
                  </a:lnTo>
                  <a:lnTo>
                    <a:pt x="694" y="352"/>
                  </a:lnTo>
                  <a:lnTo>
                    <a:pt x="717" y="365"/>
                  </a:lnTo>
                  <a:lnTo>
                    <a:pt x="781" y="376"/>
                  </a:lnTo>
                  <a:lnTo>
                    <a:pt x="821" y="346"/>
                  </a:lnTo>
                  <a:lnTo>
                    <a:pt x="760" y="321"/>
                  </a:lnTo>
                  <a:lnTo>
                    <a:pt x="737" y="278"/>
                  </a:lnTo>
                  <a:lnTo>
                    <a:pt x="791" y="226"/>
                  </a:lnTo>
                  <a:lnTo>
                    <a:pt x="812" y="164"/>
                  </a:lnTo>
                  <a:lnTo>
                    <a:pt x="842" y="173"/>
                  </a:lnTo>
                  <a:lnTo>
                    <a:pt x="848" y="241"/>
                  </a:lnTo>
                  <a:lnTo>
                    <a:pt x="838" y="281"/>
                  </a:lnTo>
                  <a:lnTo>
                    <a:pt x="882" y="325"/>
                  </a:lnTo>
                  <a:lnTo>
                    <a:pt x="886" y="365"/>
                  </a:lnTo>
                  <a:lnTo>
                    <a:pt x="878" y="413"/>
                  </a:lnTo>
                  <a:lnTo>
                    <a:pt x="859" y="437"/>
                  </a:lnTo>
                  <a:lnTo>
                    <a:pt x="848" y="451"/>
                  </a:lnTo>
                  <a:lnTo>
                    <a:pt x="829" y="549"/>
                  </a:lnTo>
                  <a:lnTo>
                    <a:pt x="912" y="521"/>
                  </a:lnTo>
                  <a:lnTo>
                    <a:pt x="947" y="471"/>
                  </a:lnTo>
                  <a:lnTo>
                    <a:pt x="926" y="424"/>
                  </a:lnTo>
                  <a:lnTo>
                    <a:pt x="933" y="382"/>
                  </a:lnTo>
                  <a:lnTo>
                    <a:pt x="947" y="342"/>
                  </a:lnTo>
                  <a:lnTo>
                    <a:pt x="943" y="304"/>
                  </a:lnTo>
                  <a:lnTo>
                    <a:pt x="893" y="255"/>
                  </a:lnTo>
                  <a:lnTo>
                    <a:pt x="893" y="217"/>
                  </a:lnTo>
                  <a:lnTo>
                    <a:pt x="907" y="183"/>
                  </a:lnTo>
                  <a:lnTo>
                    <a:pt x="899" y="135"/>
                  </a:lnTo>
                  <a:lnTo>
                    <a:pt x="876" y="112"/>
                  </a:lnTo>
                  <a:lnTo>
                    <a:pt x="848" y="99"/>
                  </a:lnTo>
                  <a:lnTo>
                    <a:pt x="791" y="95"/>
                  </a:lnTo>
                  <a:lnTo>
                    <a:pt x="743" y="68"/>
                  </a:lnTo>
                  <a:lnTo>
                    <a:pt x="717" y="51"/>
                  </a:lnTo>
                  <a:lnTo>
                    <a:pt x="639" y="40"/>
                  </a:lnTo>
                  <a:lnTo>
                    <a:pt x="622" y="59"/>
                  </a:lnTo>
                  <a:lnTo>
                    <a:pt x="591" y="87"/>
                  </a:lnTo>
                  <a:lnTo>
                    <a:pt x="566" y="103"/>
                  </a:lnTo>
                  <a:lnTo>
                    <a:pt x="525" y="95"/>
                  </a:lnTo>
                  <a:lnTo>
                    <a:pt x="460" y="61"/>
                  </a:lnTo>
                  <a:lnTo>
                    <a:pt x="399" y="23"/>
                  </a:lnTo>
                  <a:lnTo>
                    <a:pt x="363" y="4"/>
                  </a:lnTo>
                  <a:lnTo>
                    <a:pt x="331" y="0"/>
                  </a:lnTo>
                  <a:lnTo>
                    <a:pt x="213" y="23"/>
                  </a:lnTo>
                  <a:lnTo>
                    <a:pt x="131" y="70"/>
                  </a:lnTo>
                  <a:lnTo>
                    <a:pt x="78" y="131"/>
                  </a:lnTo>
                  <a:lnTo>
                    <a:pt x="34" y="196"/>
                  </a:lnTo>
                  <a:lnTo>
                    <a:pt x="0" y="264"/>
                  </a:lnTo>
                  <a:lnTo>
                    <a:pt x="0" y="329"/>
                  </a:lnTo>
                  <a:lnTo>
                    <a:pt x="36" y="317"/>
                  </a:lnTo>
                  <a:lnTo>
                    <a:pt x="70" y="365"/>
                  </a:lnTo>
                  <a:lnTo>
                    <a:pt x="108" y="333"/>
                  </a:lnTo>
                  <a:lnTo>
                    <a:pt x="196" y="338"/>
                  </a:lnTo>
                  <a:lnTo>
                    <a:pt x="205" y="321"/>
                  </a:lnTo>
                  <a:lnTo>
                    <a:pt x="186" y="291"/>
                  </a:lnTo>
                  <a:lnTo>
                    <a:pt x="152" y="251"/>
                  </a:lnTo>
                  <a:lnTo>
                    <a:pt x="57" y="255"/>
                  </a:lnTo>
                  <a:lnTo>
                    <a:pt x="65" y="226"/>
                  </a:lnTo>
                  <a:lnTo>
                    <a:pt x="78" y="203"/>
                  </a:lnTo>
                  <a:lnTo>
                    <a:pt x="95" y="183"/>
                  </a:lnTo>
                  <a:lnTo>
                    <a:pt x="139" y="162"/>
                  </a:lnTo>
                  <a:lnTo>
                    <a:pt x="182" y="156"/>
                  </a:lnTo>
                  <a:lnTo>
                    <a:pt x="239" y="156"/>
                  </a:lnTo>
                  <a:lnTo>
                    <a:pt x="232" y="137"/>
                  </a:lnTo>
                  <a:lnTo>
                    <a:pt x="205" y="116"/>
                  </a:lnTo>
                  <a:lnTo>
                    <a:pt x="182" y="87"/>
                  </a:lnTo>
                  <a:lnTo>
                    <a:pt x="228" y="70"/>
                  </a:lnTo>
                  <a:lnTo>
                    <a:pt x="287" y="53"/>
                  </a:lnTo>
                  <a:lnTo>
                    <a:pt x="357" y="53"/>
                  </a:lnTo>
                  <a:lnTo>
                    <a:pt x="399" y="116"/>
                  </a:lnTo>
                  <a:lnTo>
                    <a:pt x="433" y="137"/>
                  </a:lnTo>
                  <a:lnTo>
                    <a:pt x="469" y="156"/>
                  </a:lnTo>
                  <a:lnTo>
                    <a:pt x="511" y="200"/>
                  </a:lnTo>
                  <a:lnTo>
                    <a:pt x="530" y="213"/>
                  </a:lnTo>
                  <a:lnTo>
                    <a:pt x="547" y="209"/>
                  </a:lnTo>
                  <a:lnTo>
                    <a:pt x="564" y="173"/>
                  </a:lnTo>
                  <a:lnTo>
                    <a:pt x="564" y="1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52" name="Freeform 48"/>
            <p:cNvSpPr>
              <a:spLocks/>
            </p:cNvSpPr>
            <p:nvPr/>
          </p:nvSpPr>
          <p:spPr bwMode="auto">
            <a:xfrm>
              <a:off x="4239" y="1839"/>
              <a:ext cx="154" cy="81"/>
            </a:xfrm>
            <a:custGeom>
              <a:avLst/>
              <a:gdLst>
                <a:gd name="T0" fmla="*/ 281 w 308"/>
                <a:gd name="T1" fmla="*/ 95 h 164"/>
                <a:gd name="T2" fmla="*/ 224 w 308"/>
                <a:gd name="T3" fmla="*/ 42 h 164"/>
                <a:gd name="T4" fmla="*/ 160 w 308"/>
                <a:gd name="T5" fmla="*/ 29 h 164"/>
                <a:gd name="T6" fmla="*/ 120 w 308"/>
                <a:gd name="T7" fmla="*/ 0 h 164"/>
                <a:gd name="T8" fmla="*/ 133 w 308"/>
                <a:gd name="T9" fmla="*/ 34 h 164"/>
                <a:gd name="T10" fmla="*/ 177 w 308"/>
                <a:gd name="T11" fmla="*/ 90 h 164"/>
                <a:gd name="T12" fmla="*/ 135 w 308"/>
                <a:gd name="T13" fmla="*/ 86 h 164"/>
                <a:gd name="T14" fmla="*/ 78 w 308"/>
                <a:gd name="T15" fmla="*/ 72 h 164"/>
                <a:gd name="T16" fmla="*/ 0 w 308"/>
                <a:gd name="T17" fmla="*/ 72 h 164"/>
                <a:gd name="T18" fmla="*/ 21 w 308"/>
                <a:gd name="T19" fmla="*/ 84 h 164"/>
                <a:gd name="T20" fmla="*/ 42 w 308"/>
                <a:gd name="T21" fmla="*/ 93 h 164"/>
                <a:gd name="T22" fmla="*/ 47 w 308"/>
                <a:gd name="T23" fmla="*/ 126 h 164"/>
                <a:gd name="T24" fmla="*/ 38 w 308"/>
                <a:gd name="T25" fmla="*/ 156 h 164"/>
                <a:gd name="T26" fmla="*/ 116 w 308"/>
                <a:gd name="T27" fmla="*/ 164 h 164"/>
                <a:gd name="T28" fmla="*/ 160 w 308"/>
                <a:gd name="T29" fmla="*/ 133 h 164"/>
                <a:gd name="T30" fmla="*/ 213 w 308"/>
                <a:gd name="T31" fmla="*/ 137 h 164"/>
                <a:gd name="T32" fmla="*/ 234 w 308"/>
                <a:gd name="T33" fmla="*/ 120 h 164"/>
                <a:gd name="T34" fmla="*/ 274 w 308"/>
                <a:gd name="T35" fmla="*/ 137 h 164"/>
                <a:gd name="T36" fmla="*/ 308 w 308"/>
                <a:gd name="T37" fmla="*/ 116 h 164"/>
                <a:gd name="T38" fmla="*/ 295 w 308"/>
                <a:gd name="T39" fmla="*/ 103 h 164"/>
                <a:gd name="T40" fmla="*/ 281 w 308"/>
                <a:gd name="T41" fmla="*/ 95 h 164"/>
                <a:gd name="T42" fmla="*/ 281 w 308"/>
                <a:gd name="T43" fmla="*/ 9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164">
                  <a:moveTo>
                    <a:pt x="281" y="95"/>
                  </a:moveTo>
                  <a:lnTo>
                    <a:pt x="224" y="42"/>
                  </a:lnTo>
                  <a:lnTo>
                    <a:pt x="160" y="29"/>
                  </a:lnTo>
                  <a:lnTo>
                    <a:pt x="120" y="0"/>
                  </a:lnTo>
                  <a:lnTo>
                    <a:pt x="133" y="34"/>
                  </a:lnTo>
                  <a:lnTo>
                    <a:pt x="177" y="90"/>
                  </a:lnTo>
                  <a:lnTo>
                    <a:pt x="135" y="86"/>
                  </a:lnTo>
                  <a:lnTo>
                    <a:pt x="78" y="72"/>
                  </a:lnTo>
                  <a:lnTo>
                    <a:pt x="0" y="72"/>
                  </a:lnTo>
                  <a:lnTo>
                    <a:pt x="21" y="84"/>
                  </a:lnTo>
                  <a:lnTo>
                    <a:pt x="42" y="93"/>
                  </a:lnTo>
                  <a:lnTo>
                    <a:pt x="47" y="126"/>
                  </a:lnTo>
                  <a:lnTo>
                    <a:pt x="38" y="156"/>
                  </a:lnTo>
                  <a:lnTo>
                    <a:pt x="116" y="164"/>
                  </a:lnTo>
                  <a:lnTo>
                    <a:pt x="160" y="133"/>
                  </a:lnTo>
                  <a:lnTo>
                    <a:pt x="213" y="137"/>
                  </a:lnTo>
                  <a:lnTo>
                    <a:pt x="234" y="120"/>
                  </a:lnTo>
                  <a:lnTo>
                    <a:pt x="274" y="137"/>
                  </a:lnTo>
                  <a:lnTo>
                    <a:pt x="308" y="116"/>
                  </a:lnTo>
                  <a:lnTo>
                    <a:pt x="295" y="103"/>
                  </a:lnTo>
                  <a:lnTo>
                    <a:pt x="281" y="95"/>
                  </a:lnTo>
                  <a:lnTo>
                    <a:pt x="28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53" name="Freeform 49"/>
            <p:cNvSpPr>
              <a:spLocks/>
            </p:cNvSpPr>
            <p:nvPr/>
          </p:nvSpPr>
          <p:spPr bwMode="auto">
            <a:xfrm>
              <a:off x="4402" y="1992"/>
              <a:ext cx="95" cy="50"/>
            </a:xfrm>
            <a:custGeom>
              <a:avLst/>
              <a:gdLst>
                <a:gd name="T0" fmla="*/ 0 w 190"/>
                <a:gd name="T1" fmla="*/ 0 h 101"/>
                <a:gd name="T2" fmla="*/ 40 w 190"/>
                <a:gd name="T3" fmla="*/ 0 h 101"/>
                <a:gd name="T4" fmla="*/ 99 w 190"/>
                <a:gd name="T5" fmla="*/ 50 h 101"/>
                <a:gd name="T6" fmla="*/ 152 w 190"/>
                <a:gd name="T7" fmla="*/ 61 h 101"/>
                <a:gd name="T8" fmla="*/ 190 w 190"/>
                <a:gd name="T9" fmla="*/ 88 h 101"/>
                <a:gd name="T10" fmla="*/ 156 w 190"/>
                <a:gd name="T11" fmla="*/ 101 h 101"/>
                <a:gd name="T12" fmla="*/ 105 w 190"/>
                <a:gd name="T13" fmla="*/ 91 h 101"/>
                <a:gd name="T14" fmla="*/ 47 w 190"/>
                <a:gd name="T15" fmla="*/ 48 h 101"/>
                <a:gd name="T16" fmla="*/ 4 w 190"/>
                <a:gd name="T17" fmla="*/ 34 h 101"/>
                <a:gd name="T18" fmla="*/ 0 w 190"/>
                <a:gd name="T19" fmla="*/ 0 h 101"/>
                <a:gd name="T20" fmla="*/ 0 w 190"/>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0" h="101">
                  <a:moveTo>
                    <a:pt x="0" y="0"/>
                  </a:moveTo>
                  <a:lnTo>
                    <a:pt x="40" y="0"/>
                  </a:lnTo>
                  <a:lnTo>
                    <a:pt x="99" y="50"/>
                  </a:lnTo>
                  <a:lnTo>
                    <a:pt x="152" y="61"/>
                  </a:lnTo>
                  <a:lnTo>
                    <a:pt x="190" y="88"/>
                  </a:lnTo>
                  <a:lnTo>
                    <a:pt x="156" y="101"/>
                  </a:lnTo>
                  <a:lnTo>
                    <a:pt x="105" y="91"/>
                  </a:lnTo>
                  <a:lnTo>
                    <a:pt x="47" y="48"/>
                  </a:lnTo>
                  <a:lnTo>
                    <a:pt x="4" y="34"/>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54" name="Freeform 50"/>
            <p:cNvSpPr>
              <a:spLocks/>
            </p:cNvSpPr>
            <p:nvPr/>
          </p:nvSpPr>
          <p:spPr bwMode="auto">
            <a:xfrm>
              <a:off x="4111" y="1927"/>
              <a:ext cx="119" cy="95"/>
            </a:xfrm>
            <a:custGeom>
              <a:avLst/>
              <a:gdLst>
                <a:gd name="T0" fmla="*/ 23 w 238"/>
                <a:gd name="T1" fmla="*/ 28 h 190"/>
                <a:gd name="T2" fmla="*/ 69 w 238"/>
                <a:gd name="T3" fmla="*/ 0 h 190"/>
                <a:gd name="T4" fmla="*/ 130 w 238"/>
                <a:gd name="T5" fmla="*/ 9 h 190"/>
                <a:gd name="T6" fmla="*/ 162 w 238"/>
                <a:gd name="T7" fmla="*/ 57 h 190"/>
                <a:gd name="T8" fmla="*/ 173 w 238"/>
                <a:gd name="T9" fmla="*/ 82 h 190"/>
                <a:gd name="T10" fmla="*/ 238 w 238"/>
                <a:gd name="T11" fmla="*/ 118 h 190"/>
                <a:gd name="T12" fmla="*/ 221 w 238"/>
                <a:gd name="T13" fmla="*/ 177 h 190"/>
                <a:gd name="T14" fmla="*/ 183 w 238"/>
                <a:gd name="T15" fmla="*/ 167 h 190"/>
                <a:gd name="T16" fmla="*/ 160 w 238"/>
                <a:gd name="T17" fmla="*/ 152 h 190"/>
                <a:gd name="T18" fmla="*/ 135 w 238"/>
                <a:gd name="T19" fmla="*/ 190 h 190"/>
                <a:gd name="T20" fmla="*/ 101 w 238"/>
                <a:gd name="T21" fmla="*/ 186 h 190"/>
                <a:gd name="T22" fmla="*/ 101 w 238"/>
                <a:gd name="T23" fmla="*/ 112 h 190"/>
                <a:gd name="T24" fmla="*/ 93 w 238"/>
                <a:gd name="T25" fmla="*/ 76 h 190"/>
                <a:gd name="T26" fmla="*/ 71 w 238"/>
                <a:gd name="T27" fmla="*/ 61 h 190"/>
                <a:gd name="T28" fmla="*/ 38 w 238"/>
                <a:gd name="T29" fmla="*/ 72 h 190"/>
                <a:gd name="T30" fmla="*/ 21 w 238"/>
                <a:gd name="T31" fmla="*/ 86 h 190"/>
                <a:gd name="T32" fmla="*/ 0 w 238"/>
                <a:gd name="T33" fmla="*/ 40 h 190"/>
                <a:gd name="T34" fmla="*/ 23 w 238"/>
                <a:gd name="T35" fmla="*/ 28 h 190"/>
                <a:gd name="T36" fmla="*/ 23 w 238"/>
                <a:gd name="T37" fmla="*/ 2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190">
                  <a:moveTo>
                    <a:pt x="23" y="28"/>
                  </a:moveTo>
                  <a:lnTo>
                    <a:pt x="69" y="0"/>
                  </a:lnTo>
                  <a:lnTo>
                    <a:pt x="130" y="9"/>
                  </a:lnTo>
                  <a:lnTo>
                    <a:pt x="162" y="57"/>
                  </a:lnTo>
                  <a:lnTo>
                    <a:pt x="173" y="82"/>
                  </a:lnTo>
                  <a:lnTo>
                    <a:pt x="238" y="118"/>
                  </a:lnTo>
                  <a:lnTo>
                    <a:pt x="221" y="177"/>
                  </a:lnTo>
                  <a:lnTo>
                    <a:pt x="183" y="167"/>
                  </a:lnTo>
                  <a:lnTo>
                    <a:pt x="160" y="152"/>
                  </a:lnTo>
                  <a:lnTo>
                    <a:pt x="135" y="190"/>
                  </a:lnTo>
                  <a:lnTo>
                    <a:pt x="101" y="186"/>
                  </a:lnTo>
                  <a:lnTo>
                    <a:pt x="101" y="112"/>
                  </a:lnTo>
                  <a:lnTo>
                    <a:pt x="93" y="76"/>
                  </a:lnTo>
                  <a:lnTo>
                    <a:pt x="71" y="61"/>
                  </a:lnTo>
                  <a:lnTo>
                    <a:pt x="38" y="72"/>
                  </a:lnTo>
                  <a:lnTo>
                    <a:pt x="21" y="86"/>
                  </a:lnTo>
                  <a:lnTo>
                    <a:pt x="0" y="40"/>
                  </a:lnTo>
                  <a:lnTo>
                    <a:pt x="23" y="28"/>
                  </a:lnTo>
                  <a:lnTo>
                    <a:pt x="2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55" name="Freeform 51"/>
            <p:cNvSpPr>
              <a:spLocks/>
            </p:cNvSpPr>
            <p:nvPr/>
          </p:nvSpPr>
          <p:spPr bwMode="auto">
            <a:xfrm>
              <a:off x="4528" y="2447"/>
              <a:ext cx="439" cy="495"/>
            </a:xfrm>
            <a:custGeom>
              <a:avLst/>
              <a:gdLst>
                <a:gd name="T0" fmla="*/ 19 w 878"/>
                <a:gd name="T1" fmla="*/ 0 h 990"/>
                <a:gd name="T2" fmla="*/ 72 w 878"/>
                <a:gd name="T3" fmla="*/ 97 h 990"/>
                <a:gd name="T4" fmla="*/ 91 w 878"/>
                <a:gd name="T5" fmla="*/ 159 h 990"/>
                <a:gd name="T6" fmla="*/ 116 w 878"/>
                <a:gd name="T7" fmla="*/ 222 h 990"/>
                <a:gd name="T8" fmla="*/ 150 w 878"/>
                <a:gd name="T9" fmla="*/ 291 h 990"/>
                <a:gd name="T10" fmla="*/ 169 w 878"/>
                <a:gd name="T11" fmla="*/ 323 h 990"/>
                <a:gd name="T12" fmla="*/ 192 w 878"/>
                <a:gd name="T13" fmla="*/ 355 h 990"/>
                <a:gd name="T14" fmla="*/ 241 w 878"/>
                <a:gd name="T15" fmla="*/ 414 h 990"/>
                <a:gd name="T16" fmla="*/ 298 w 878"/>
                <a:gd name="T17" fmla="*/ 473 h 990"/>
                <a:gd name="T18" fmla="*/ 365 w 878"/>
                <a:gd name="T19" fmla="*/ 532 h 990"/>
                <a:gd name="T20" fmla="*/ 433 w 878"/>
                <a:gd name="T21" fmla="*/ 587 h 990"/>
                <a:gd name="T22" fmla="*/ 467 w 878"/>
                <a:gd name="T23" fmla="*/ 610 h 990"/>
                <a:gd name="T24" fmla="*/ 500 w 878"/>
                <a:gd name="T25" fmla="*/ 633 h 990"/>
                <a:gd name="T26" fmla="*/ 557 w 878"/>
                <a:gd name="T27" fmla="*/ 671 h 990"/>
                <a:gd name="T28" fmla="*/ 602 w 878"/>
                <a:gd name="T29" fmla="*/ 703 h 990"/>
                <a:gd name="T30" fmla="*/ 644 w 878"/>
                <a:gd name="T31" fmla="*/ 749 h 990"/>
                <a:gd name="T32" fmla="*/ 652 w 878"/>
                <a:gd name="T33" fmla="*/ 766 h 990"/>
                <a:gd name="T34" fmla="*/ 737 w 878"/>
                <a:gd name="T35" fmla="*/ 726 h 990"/>
                <a:gd name="T36" fmla="*/ 752 w 878"/>
                <a:gd name="T37" fmla="*/ 714 h 990"/>
                <a:gd name="T38" fmla="*/ 789 w 878"/>
                <a:gd name="T39" fmla="*/ 699 h 990"/>
                <a:gd name="T40" fmla="*/ 878 w 878"/>
                <a:gd name="T41" fmla="*/ 718 h 990"/>
                <a:gd name="T42" fmla="*/ 817 w 878"/>
                <a:gd name="T43" fmla="*/ 745 h 990"/>
                <a:gd name="T44" fmla="*/ 789 w 878"/>
                <a:gd name="T45" fmla="*/ 773 h 990"/>
                <a:gd name="T46" fmla="*/ 739 w 878"/>
                <a:gd name="T47" fmla="*/ 770 h 990"/>
                <a:gd name="T48" fmla="*/ 665 w 878"/>
                <a:gd name="T49" fmla="*/ 808 h 990"/>
                <a:gd name="T50" fmla="*/ 625 w 878"/>
                <a:gd name="T51" fmla="*/ 842 h 990"/>
                <a:gd name="T52" fmla="*/ 618 w 878"/>
                <a:gd name="T53" fmla="*/ 893 h 990"/>
                <a:gd name="T54" fmla="*/ 684 w 878"/>
                <a:gd name="T55" fmla="*/ 939 h 990"/>
                <a:gd name="T56" fmla="*/ 633 w 878"/>
                <a:gd name="T57" fmla="*/ 956 h 990"/>
                <a:gd name="T58" fmla="*/ 599 w 878"/>
                <a:gd name="T59" fmla="*/ 990 h 990"/>
                <a:gd name="T60" fmla="*/ 559 w 878"/>
                <a:gd name="T61" fmla="*/ 967 h 990"/>
                <a:gd name="T62" fmla="*/ 559 w 878"/>
                <a:gd name="T63" fmla="*/ 889 h 990"/>
                <a:gd name="T64" fmla="*/ 610 w 878"/>
                <a:gd name="T65" fmla="*/ 781 h 990"/>
                <a:gd name="T66" fmla="*/ 580 w 878"/>
                <a:gd name="T67" fmla="*/ 749 h 990"/>
                <a:gd name="T68" fmla="*/ 524 w 878"/>
                <a:gd name="T69" fmla="*/ 760 h 990"/>
                <a:gd name="T70" fmla="*/ 490 w 878"/>
                <a:gd name="T71" fmla="*/ 711 h 990"/>
                <a:gd name="T72" fmla="*/ 429 w 878"/>
                <a:gd name="T73" fmla="*/ 650 h 990"/>
                <a:gd name="T74" fmla="*/ 384 w 878"/>
                <a:gd name="T75" fmla="*/ 608 h 990"/>
                <a:gd name="T76" fmla="*/ 325 w 878"/>
                <a:gd name="T77" fmla="*/ 559 h 990"/>
                <a:gd name="T78" fmla="*/ 258 w 878"/>
                <a:gd name="T79" fmla="*/ 503 h 990"/>
                <a:gd name="T80" fmla="*/ 194 w 878"/>
                <a:gd name="T81" fmla="*/ 445 h 990"/>
                <a:gd name="T82" fmla="*/ 135 w 878"/>
                <a:gd name="T83" fmla="*/ 384 h 990"/>
                <a:gd name="T84" fmla="*/ 85 w 878"/>
                <a:gd name="T85" fmla="*/ 321 h 990"/>
                <a:gd name="T86" fmla="*/ 47 w 878"/>
                <a:gd name="T87" fmla="*/ 254 h 990"/>
                <a:gd name="T88" fmla="*/ 21 w 878"/>
                <a:gd name="T89" fmla="*/ 196 h 990"/>
                <a:gd name="T90" fmla="*/ 0 w 878"/>
                <a:gd name="T91" fmla="*/ 138 h 990"/>
                <a:gd name="T92" fmla="*/ 19 w 878"/>
                <a:gd name="T93" fmla="*/ 0 h 990"/>
                <a:gd name="T94" fmla="*/ 19 w 878"/>
                <a:gd name="T95"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8" h="990">
                  <a:moveTo>
                    <a:pt x="19" y="0"/>
                  </a:moveTo>
                  <a:lnTo>
                    <a:pt x="72" y="97"/>
                  </a:lnTo>
                  <a:lnTo>
                    <a:pt x="91" y="159"/>
                  </a:lnTo>
                  <a:lnTo>
                    <a:pt x="116" y="222"/>
                  </a:lnTo>
                  <a:lnTo>
                    <a:pt x="150" y="291"/>
                  </a:lnTo>
                  <a:lnTo>
                    <a:pt x="169" y="323"/>
                  </a:lnTo>
                  <a:lnTo>
                    <a:pt x="192" y="355"/>
                  </a:lnTo>
                  <a:lnTo>
                    <a:pt x="241" y="414"/>
                  </a:lnTo>
                  <a:lnTo>
                    <a:pt x="298" y="473"/>
                  </a:lnTo>
                  <a:lnTo>
                    <a:pt x="365" y="532"/>
                  </a:lnTo>
                  <a:lnTo>
                    <a:pt x="433" y="587"/>
                  </a:lnTo>
                  <a:lnTo>
                    <a:pt x="467" y="610"/>
                  </a:lnTo>
                  <a:lnTo>
                    <a:pt x="500" y="633"/>
                  </a:lnTo>
                  <a:lnTo>
                    <a:pt x="557" y="671"/>
                  </a:lnTo>
                  <a:lnTo>
                    <a:pt x="602" y="703"/>
                  </a:lnTo>
                  <a:lnTo>
                    <a:pt x="644" y="749"/>
                  </a:lnTo>
                  <a:lnTo>
                    <a:pt x="652" y="766"/>
                  </a:lnTo>
                  <a:lnTo>
                    <a:pt x="737" y="726"/>
                  </a:lnTo>
                  <a:lnTo>
                    <a:pt x="752" y="714"/>
                  </a:lnTo>
                  <a:lnTo>
                    <a:pt x="789" y="699"/>
                  </a:lnTo>
                  <a:lnTo>
                    <a:pt x="878" y="718"/>
                  </a:lnTo>
                  <a:lnTo>
                    <a:pt x="817" y="745"/>
                  </a:lnTo>
                  <a:lnTo>
                    <a:pt x="789" y="773"/>
                  </a:lnTo>
                  <a:lnTo>
                    <a:pt x="739" y="770"/>
                  </a:lnTo>
                  <a:lnTo>
                    <a:pt x="665" y="808"/>
                  </a:lnTo>
                  <a:lnTo>
                    <a:pt x="625" y="842"/>
                  </a:lnTo>
                  <a:lnTo>
                    <a:pt x="618" y="893"/>
                  </a:lnTo>
                  <a:lnTo>
                    <a:pt x="684" y="939"/>
                  </a:lnTo>
                  <a:lnTo>
                    <a:pt x="633" y="956"/>
                  </a:lnTo>
                  <a:lnTo>
                    <a:pt x="599" y="990"/>
                  </a:lnTo>
                  <a:lnTo>
                    <a:pt x="559" y="967"/>
                  </a:lnTo>
                  <a:lnTo>
                    <a:pt x="559" y="889"/>
                  </a:lnTo>
                  <a:lnTo>
                    <a:pt x="610" y="781"/>
                  </a:lnTo>
                  <a:lnTo>
                    <a:pt x="580" y="749"/>
                  </a:lnTo>
                  <a:lnTo>
                    <a:pt x="524" y="760"/>
                  </a:lnTo>
                  <a:lnTo>
                    <a:pt x="490" y="711"/>
                  </a:lnTo>
                  <a:lnTo>
                    <a:pt x="429" y="650"/>
                  </a:lnTo>
                  <a:lnTo>
                    <a:pt x="384" y="608"/>
                  </a:lnTo>
                  <a:lnTo>
                    <a:pt x="325" y="559"/>
                  </a:lnTo>
                  <a:lnTo>
                    <a:pt x="258" y="503"/>
                  </a:lnTo>
                  <a:lnTo>
                    <a:pt x="194" y="445"/>
                  </a:lnTo>
                  <a:lnTo>
                    <a:pt x="135" y="384"/>
                  </a:lnTo>
                  <a:lnTo>
                    <a:pt x="85" y="321"/>
                  </a:lnTo>
                  <a:lnTo>
                    <a:pt x="47" y="254"/>
                  </a:lnTo>
                  <a:lnTo>
                    <a:pt x="21" y="196"/>
                  </a:lnTo>
                  <a:lnTo>
                    <a:pt x="0" y="138"/>
                  </a:lnTo>
                  <a:lnTo>
                    <a:pt x="19"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56" name="Freeform 52"/>
            <p:cNvSpPr>
              <a:spLocks/>
            </p:cNvSpPr>
            <p:nvPr/>
          </p:nvSpPr>
          <p:spPr bwMode="auto">
            <a:xfrm>
              <a:off x="3862" y="2652"/>
              <a:ext cx="650" cy="411"/>
            </a:xfrm>
            <a:custGeom>
              <a:avLst/>
              <a:gdLst>
                <a:gd name="T0" fmla="*/ 1300 w 1300"/>
                <a:gd name="T1" fmla="*/ 0 h 821"/>
                <a:gd name="T2" fmla="*/ 1266 w 1300"/>
                <a:gd name="T3" fmla="*/ 55 h 821"/>
                <a:gd name="T4" fmla="*/ 1234 w 1300"/>
                <a:gd name="T5" fmla="*/ 107 h 821"/>
                <a:gd name="T6" fmla="*/ 1196 w 1300"/>
                <a:gd name="T7" fmla="*/ 160 h 821"/>
                <a:gd name="T8" fmla="*/ 1150 w 1300"/>
                <a:gd name="T9" fmla="*/ 207 h 821"/>
                <a:gd name="T10" fmla="*/ 1122 w 1300"/>
                <a:gd name="T11" fmla="*/ 230 h 821"/>
                <a:gd name="T12" fmla="*/ 1089 w 1300"/>
                <a:gd name="T13" fmla="*/ 251 h 821"/>
                <a:gd name="T14" fmla="*/ 1055 w 1300"/>
                <a:gd name="T15" fmla="*/ 270 h 821"/>
                <a:gd name="T16" fmla="*/ 1019 w 1300"/>
                <a:gd name="T17" fmla="*/ 289 h 821"/>
                <a:gd name="T18" fmla="*/ 939 w 1300"/>
                <a:gd name="T19" fmla="*/ 323 h 821"/>
                <a:gd name="T20" fmla="*/ 842 w 1300"/>
                <a:gd name="T21" fmla="*/ 356 h 821"/>
                <a:gd name="T22" fmla="*/ 738 w 1300"/>
                <a:gd name="T23" fmla="*/ 390 h 821"/>
                <a:gd name="T24" fmla="*/ 654 w 1300"/>
                <a:gd name="T25" fmla="*/ 415 h 821"/>
                <a:gd name="T26" fmla="*/ 620 w 1300"/>
                <a:gd name="T27" fmla="*/ 424 h 821"/>
                <a:gd name="T28" fmla="*/ 768 w 1300"/>
                <a:gd name="T29" fmla="*/ 495 h 821"/>
                <a:gd name="T30" fmla="*/ 829 w 1300"/>
                <a:gd name="T31" fmla="*/ 561 h 821"/>
                <a:gd name="T32" fmla="*/ 842 w 1300"/>
                <a:gd name="T33" fmla="*/ 654 h 821"/>
                <a:gd name="T34" fmla="*/ 825 w 1300"/>
                <a:gd name="T35" fmla="*/ 667 h 821"/>
                <a:gd name="T36" fmla="*/ 797 w 1300"/>
                <a:gd name="T37" fmla="*/ 681 h 821"/>
                <a:gd name="T38" fmla="*/ 709 w 1300"/>
                <a:gd name="T39" fmla="*/ 702 h 821"/>
                <a:gd name="T40" fmla="*/ 599 w 1300"/>
                <a:gd name="T41" fmla="*/ 721 h 821"/>
                <a:gd name="T42" fmla="*/ 479 w 1300"/>
                <a:gd name="T43" fmla="*/ 736 h 821"/>
                <a:gd name="T44" fmla="*/ 316 w 1300"/>
                <a:gd name="T45" fmla="*/ 747 h 821"/>
                <a:gd name="T46" fmla="*/ 259 w 1300"/>
                <a:gd name="T47" fmla="*/ 732 h 821"/>
                <a:gd name="T48" fmla="*/ 156 w 1300"/>
                <a:gd name="T49" fmla="*/ 706 h 821"/>
                <a:gd name="T50" fmla="*/ 92 w 1300"/>
                <a:gd name="T51" fmla="*/ 690 h 821"/>
                <a:gd name="T52" fmla="*/ 86 w 1300"/>
                <a:gd name="T53" fmla="*/ 654 h 821"/>
                <a:gd name="T54" fmla="*/ 101 w 1300"/>
                <a:gd name="T55" fmla="*/ 620 h 821"/>
                <a:gd name="T56" fmla="*/ 124 w 1300"/>
                <a:gd name="T57" fmla="*/ 582 h 821"/>
                <a:gd name="T58" fmla="*/ 152 w 1300"/>
                <a:gd name="T59" fmla="*/ 538 h 821"/>
                <a:gd name="T60" fmla="*/ 282 w 1300"/>
                <a:gd name="T61" fmla="*/ 335 h 821"/>
                <a:gd name="T62" fmla="*/ 348 w 1300"/>
                <a:gd name="T63" fmla="*/ 126 h 821"/>
                <a:gd name="T64" fmla="*/ 259 w 1300"/>
                <a:gd name="T65" fmla="*/ 293 h 821"/>
                <a:gd name="T66" fmla="*/ 244 w 1300"/>
                <a:gd name="T67" fmla="*/ 318 h 821"/>
                <a:gd name="T68" fmla="*/ 204 w 1300"/>
                <a:gd name="T69" fmla="*/ 377 h 821"/>
                <a:gd name="T70" fmla="*/ 179 w 1300"/>
                <a:gd name="T71" fmla="*/ 415 h 821"/>
                <a:gd name="T72" fmla="*/ 152 w 1300"/>
                <a:gd name="T73" fmla="*/ 456 h 821"/>
                <a:gd name="T74" fmla="*/ 126 w 1300"/>
                <a:gd name="T75" fmla="*/ 496 h 821"/>
                <a:gd name="T76" fmla="*/ 99 w 1300"/>
                <a:gd name="T77" fmla="*/ 534 h 821"/>
                <a:gd name="T78" fmla="*/ 57 w 1300"/>
                <a:gd name="T79" fmla="*/ 601 h 821"/>
                <a:gd name="T80" fmla="*/ 25 w 1300"/>
                <a:gd name="T81" fmla="*/ 648 h 821"/>
                <a:gd name="T82" fmla="*/ 0 w 1300"/>
                <a:gd name="T83" fmla="*/ 688 h 821"/>
                <a:gd name="T84" fmla="*/ 103 w 1300"/>
                <a:gd name="T85" fmla="*/ 751 h 821"/>
                <a:gd name="T86" fmla="*/ 124 w 1300"/>
                <a:gd name="T87" fmla="*/ 761 h 821"/>
                <a:gd name="T88" fmla="*/ 177 w 1300"/>
                <a:gd name="T89" fmla="*/ 782 h 821"/>
                <a:gd name="T90" fmla="*/ 249 w 1300"/>
                <a:gd name="T91" fmla="*/ 806 h 821"/>
                <a:gd name="T92" fmla="*/ 331 w 1300"/>
                <a:gd name="T93" fmla="*/ 821 h 821"/>
                <a:gd name="T94" fmla="*/ 614 w 1300"/>
                <a:gd name="T95" fmla="*/ 806 h 821"/>
                <a:gd name="T96" fmla="*/ 878 w 1300"/>
                <a:gd name="T97" fmla="*/ 763 h 821"/>
                <a:gd name="T98" fmla="*/ 905 w 1300"/>
                <a:gd name="T99" fmla="*/ 745 h 821"/>
                <a:gd name="T100" fmla="*/ 882 w 1300"/>
                <a:gd name="T101" fmla="*/ 730 h 821"/>
                <a:gd name="T102" fmla="*/ 861 w 1300"/>
                <a:gd name="T103" fmla="*/ 709 h 821"/>
                <a:gd name="T104" fmla="*/ 920 w 1300"/>
                <a:gd name="T105" fmla="*/ 688 h 821"/>
                <a:gd name="T106" fmla="*/ 903 w 1300"/>
                <a:gd name="T107" fmla="*/ 637 h 821"/>
                <a:gd name="T108" fmla="*/ 880 w 1300"/>
                <a:gd name="T109" fmla="*/ 534 h 821"/>
                <a:gd name="T110" fmla="*/ 878 w 1300"/>
                <a:gd name="T111" fmla="*/ 487 h 821"/>
                <a:gd name="T112" fmla="*/ 880 w 1300"/>
                <a:gd name="T113" fmla="*/ 451 h 821"/>
                <a:gd name="T114" fmla="*/ 888 w 1300"/>
                <a:gd name="T115" fmla="*/ 417 h 821"/>
                <a:gd name="T116" fmla="*/ 1061 w 1300"/>
                <a:gd name="T117" fmla="*/ 386 h 821"/>
                <a:gd name="T118" fmla="*/ 1249 w 1300"/>
                <a:gd name="T119" fmla="*/ 314 h 821"/>
                <a:gd name="T120" fmla="*/ 1278 w 1300"/>
                <a:gd name="T121" fmla="*/ 111 h 821"/>
                <a:gd name="T122" fmla="*/ 1300 w 1300"/>
                <a:gd name="T123" fmla="*/ 0 h 821"/>
                <a:gd name="T124" fmla="*/ 1300 w 1300"/>
                <a:gd name="T125"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0" h="821">
                  <a:moveTo>
                    <a:pt x="1300" y="0"/>
                  </a:moveTo>
                  <a:lnTo>
                    <a:pt x="1266" y="55"/>
                  </a:lnTo>
                  <a:lnTo>
                    <a:pt x="1234" y="107"/>
                  </a:lnTo>
                  <a:lnTo>
                    <a:pt x="1196" y="160"/>
                  </a:lnTo>
                  <a:lnTo>
                    <a:pt x="1150" y="207"/>
                  </a:lnTo>
                  <a:lnTo>
                    <a:pt x="1122" y="230"/>
                  </a:lnTo>
                  <a:lnTo>
                    <a:pt x="1089" y="251"/>
                  </a:lnTo>
                  <a:lnTo>
                    <a:pt x="1055" y="270"/>
                  </a:lnTo>
                  <a:lnTo>
                    <a:pt x="1019" y="289"/>
                  </a:lnTo>
                  <a:lnTo>
                    <a:pt x="939" y="323"/>
                  </a:lnTo>
                  <a:lnTo>
                    <a:pt x="842" y="356"/>
                  </a:lnTo>
                  <a:lnTo>
                    <a:pt x="738" y="390"/>
                  </a:lnTo>
                  <a:lnTo>
                    <a:pt x="654" y="415"/>
                  </a:lnTo>
                  <a:lnTo>
                    <a:pt x="620" y="424"/>
                  </a:lnTo>
                  <a:lnTo>
                    <a:pt x="768" y="495"/>
                  </a:lnTo>
                  <a:lnTo>
                    <a:pt x="829" y="561"/>
                  </a:lnTo>
                  <a:lnTo>
                    <a:pt x="842" y="654"/>
                  </a:lnTo>
                  <a:lnTo>
                    <a:pt x="825" y="667"/>
                  </a:lnTo>
                  <a:lnTo>
                    <a:pt x="797" y="681"/>
                  </a:lnTo>
                  <a:lnTo>
                    <a:pt x="709" y="702"/>
                  </a:lnTo>
                  <a:lnTo>
                    <a:pt x="599" y="721"/>
                  </a:lnTo>
                  <a:lnTo>
                    <a:pt x="479" y="736"/>
                  </a:lnTo>
                  <a:lnTo>
                    <a:pt x="316" y="747"/>
                  </a:lnTo>
                  <a:lnTo>
                    <a:pt x="259" y="732"/>
                  </a:lnTo>
                  <a:lnTo>
                    <a:pt x="156" y="706"/>
                  </a:lnTo>
                  <a:lnTo>
                    <a:pt x="92" y="690"/>
                  </a:lnTo>
                  <a:lnTo>
                    <a:pt x="86" y="654"/>
                  </a:lnTo>
                  <a:lnTo>
                    <a:pt x="101" y="620"/>
                  </a:lnTo>
                  <a:lnTo>
                    <a:pt x="124" y="582"/>
                  </a:lnTo>
                  <a:lnTo>
                    <a:pt x="152" y="538"/>
                  </a:lnTo>
                  <a:lnTo>
                    <a:pt x="282" y="335"/>
                  </a:lnTo>
                  <a:lnTo>
                    <a:pt x="348" y="126"/>
                  </a:lnTo>
                  <a:lnTo>
                    <a:pt x="259" y="293"/>
                  </a:lnTo>
                  <a:lnTo>
                    <a:pt x="244" y="318"/>
                  </a:lnTo>
                  <a:lnTo>
                    <a:pt x="204" y="377"/>
                  </a:lnTo>
                  <a:lnTo>
                    <a:pt x="179" y="415"/>
                  </a:lnTo>
                  <a:lnTo>
                    <a:pt x="152" y="456"/>
                  </a:lnTo>
                  <a:lnTo>
                    <a:pt x="126" y="496"/>
                  </a:lnTo>
                  <a:lnTo>
                    <a:pt x="99" y="534"/>
                  </a:lnTo>
                  <a:lnTo>
                    <a:pt x="57" y="601"/>
                  </a:lnTo>
                  <a:lnTo>
                    <a:pt x="25" y="648"/>
                  </a:lnTo>
                  <a:lnTo>
                    <a:pt x="0" y="688"/>
                  </a:lnTo>
                  <a:lnTo>
                    <a:pt x="103" y="751"/>
                  </a:lnTo>
                  <a:lnTo>
                    <a:pt x="124" y="761"/>
                  </a:lnTo>
                  <a:lnTo>
                    <a:pt x="177" y="782"/>
                  </a:lnTo>
                  <a:lnTo>
                    <a:pt x="249" y="806"/>
                  </a:lnTo>
                  <a:lnTo>
                    <a:pt x="331" y="821"/>
                  </a:lnTo>
                  <a:lnTo>
                    <a:pt x="614" y="806"/>
                  </a:lnTo>
                  <a:lnTo>
                    <a:pt x="878" y="763"/>
                  </a:lnTo>
                  <a:lnTo>
                    <a:pt x="905" y="745"/>
                  </a:lnTo>
                  <a:lnTo>
                    <a:pt x="882" y="730"/>
                  </a:lnTo>
                  <a:lnTo>
                    <a:pt x="861" y="709"/>
                  </a:lnTo>
                  <a:lnTo>
                    <a:pt x="920" y="688"/>
                  </a:lnTo>
                  <a:lnTo>
                    <a:pt x="903" y="637"/>
                  </a:lnTo>
                  <a:lnTo>
                    <a:pt x="880" y="534"/>
                  </a:lnTo>
                  <a:lnTo>
                    <a:pt x="878" y="487"/>
                  </a:lnTo>
                  <a:lnTo>
                    <a:pt x="880" y="451"/>
                  </a:lnTo>
                  <a:lnTo>
                    <a:pt x="888" y="417"/>
                  </a:lnTo>
                  <a:lnTo>
                    <a:pt x="1061" y="386"/>
                  </a:lnTo>
                  <a:lnTo>
                    <a:pt x="1249" y="314"/>
                  </a:lnTo>
                  <a:lnTo>
                    <a:pt x="1278" y="111"/>
                  </a:lnTo>
                  <a:lnTo>
                    <a:pt x="1300" y="0"/>
                  </a:lnTo>
                  <a:lnTo>
                    <a:pt x="13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57" name="Freeform 53"/>
            <p:cNvSpPr>
              <a:spLocks/>
            </p:cNvSpPr>
            <p:nvPr/>
          </p:nvSpPr>
          <p:spPr bwMode="auto">
            <a:xfrm>
              <a:off x="4395" y="2699"/>
              <a:ext cx="450" cy="267"/>
            </a:xfrm>
            <a:custGeom>
              <a:avLst/>
              <a:gdLst>
                <a:gd name="T0" fmla="*/ 180 w 899"/>
                <a:gd name="T1" fmla="*/ 0 h 535"/>
                <a:gd name="T2" fmla="*/ 330 w 899"/>
                <a:gd name="T3" fmla="*/ 118 h 535"/>
                <a:gd name="T4" fmla="*/ 374 w 899"/>
                <a:gd name="T5" fmla="*/ 143 h 535"/>
                <a:gd name="T6" fmla="*/ 424 w 899"/>
                <a:gd name="T7" fmla="*/ 177 h 535"/>
                <a:gd name="T8" fmla="*/ 420 w 899"/>
                <a:gd name="T9" fmla="*/ 249 h 535"/>
                <a:gd name="T10" fmla="*/ 446 w 899"/>
                <a:gd name="T11" fmla="*/ 287 h 535"/>
                <a:gd name="T12" fmla="*/ 494 w 899"/>
                <a:gd name="T13" fmla="*/ 327 h 535"/>
                <a:gd name="T14" fmla="*/ 545 w 899"/>
                <a:gd name="T15" fmla="*/ 367 h 535"/>
                <a:gd name="T16" fmla="*/ 574 w 899"/>
                <a:gd name="T17" fmla="*/ 386 h 535"/>
                <a:gd name="T18" fmla="*/ 604 w 899"/>
                <a:gd name="T19" fmla="*/ 402 h 535"/>
                <a:gd name="T20" fmla="*/ 667 w 899"/>
                <a:gd name="T21" fmla="*/ 421 h 535"/>
                <a:gd name="T22" fmla="*/ 697 w 899"/>
                <a:gd name="T23" fmla="*/ 426 h 535"/>
                <a:gd name="T24" fmla="*/ 697 w 899"/>
                <a:gd name="T25" fmla="*/ 297 h 535"/>
                <a:gd name="T26" fmla="*/ 756 w 899"/>
                <a:gd name="T27" fmla="*/ 238 h 535"/>
                <a:gd name="T28" fmla="*/ 817 w 899"/>
                <a:gd name="T29" fmla="*/ 223 h 535"/>
                <a:gd name="T30" fmla="*/ 790 w 899"/>
                <a:gd name="T31" fmla="*/ 257 h 535"/>
                <a:gd name="T32" fmla="*/ 754 w 899"/>
                <a:gd name="T33" fmla="*/ 339 h 535"/>
                <a:gd name="T34" fmla="*/ 750 w 899"/>
                <a:gd name="T35" fmla="*/ 430 h 535"/>
                <a:gd name="T36" fmla="*/ 815 w 899"/>
                <a:gd name="T37" fmla="*/ 487 h 535"/>
                <a:gd name="T38" fmla="*/ 838 w 899"/>
                <a:gd name="T39" fmla="*/ 438 h 535"/>
                <a:gd name="T40" fmla="*/ 899 w 899"/>
                <a:gd name="T41" fmla="*/ 453 h 535"/>
                <a:gd name="T42" fmla="*/ 887 w 899"/>
                <a:gd name="T43" fmla="*/ 498 h 535"/>
                <a:gd name="T44" fmla="*/ 828 w 899"/>
                <a:gd name="T45" fmla="*/ 535 h 535"/>
                <a:gd name="T46" fmla="*/ 750 w 899"/>
                <a:gd name="T47" fmla="*/ 483 h 535"/>
                <a:gd name="T48" fmla="*/ 724 w 899"/>
                <a:gd name="T49" fmla="*/ 498 h 535"/>
                <a:gd name="T50" fmla="*/ 665 w 899"/>
                <a:gd name="T51" fmla="*/ 476 h 535"/>
                <a:gd name="T52" fmla="*/ 583 w 899"/>
                <a:gd name="T53" fmla="*/ 462 h 535"/>
                <a:gd name="T54" fmla="*/ 431 w 899"/>
                <a:gd name="T55" fmla="*/ 421 h 535"/>
                <a:gd name="T56" fmla="*/ 355 w 899"/>
                <a:gd name="T57" fmla="*/ 394 h 535"/>
                <a:gd name="T58" fmla="*/ 277 w 899"/>
                <a:gd name="T59" fmla="*/ 365 h 535"/>
                <a:gd name="T60" fmla="*/ 201 w 899"/>
                <a:gd name="T61" fmla="*/ 335 h 535"/>
                <a:gd name="T62" fmla="*/ 127 w 899"/>
                <a:gd name="T63" fmla="*/ 306 h 535"/>
                <a:gd name="T64" fmla="*/ 68 w 899"/>
                <a:gd name="T65" fmla="*/ 274 h 535"/>
                <a:gd name="T66" fmla="*/ 28 w 899"/>
                <a:gd name="T67" fmla="*/ 242 h 535"/>
                <a:gd name="T68" fmla="*/ 0 w 899"/>
                <a:gd name="T69" fmla="*/ 208 h 535"/>
                <a:gd name="T70" fmla="*/ 133 w 899"/>
                <a:gd name="T71" fmla="*/ 95 h 535"/>
                <a:gd name="T72" fmla="*/ 180 w 899"/>
                <a:gd name="T73" fmla="*/ 0 h 535"/>
                <a:gd name="T74" fmla="*/ 180 w 899"/>
                <a:gd name="T75"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9" h="535">
                  <a:moveTo>
                    <a:pt x="180" y="0"/>
                  </a:moveTo>
                  <a:lnTo>
                    <a:pt x="330" y="118"/>
                  </a:lnTo>
                  <a:lnTo>
                    <a:pt x="374" y="143"/>
                  </a:lnTo>
                  <a:lnTo>
                    <a:pt x="424" y="177"/>
                  </a:lnTo>
                  <a:lnTo>
                    <a:pt x="420" y="249"/>
                  </a:lnTo>
                  <a:lnTo>
                    <a:pt x="446" y="287"/>
                  </a:lnTo>
                  <a:lnTo>
                    <a:pt x="494" y="327"/>
                  </a:lnTo>
                  <a:lnTo>
                    <a:pt x="545" y="367"/>
                  </a:lnTo>
                  <a:lnTo>
                    <a:pt x="574" y="386"/>
                  </a:lnTo>
                  <a:lnTo>
                    <a:pt x="604" y="402"/>
                  </a:lnTo>
                  <a:lnTo>
                    <a:pt x="667" y="421"/>
                  </a:lnTo>
                  <a:lnTo>
                    <a:pt x="697" y="426"/>
                  </a:lnTo>
                  <a:lnTo>
                    <a:pt x="697" y="297"/>
                  </a:lnTo>
                  <a:lnTo>
                    <a:pt x="756" y="238"/>
                  </a:lnTo>
                  <a:lnTo>
                    <a:pt x="817" y="223"/>
                  </a:lnTo>
                  <a:lnTo>
                    <a:pt x="790" y="257"/>
                  </a:lnTo>
                  <a:lnTo>
                    <a:pt x="754" y="339"/>
                  </a:lnTo>
                  <a:lnTo>
                    <a:pt x="750" y="430"/>
                  </a:lnTo>
                  <a:lnTo>
                    <a:pt x="815" y="487"/>
                  </a:lnTo>
                  <a:lnTo>
                    <a:pt x="838" y="438"/>
                  </a:lnTo>
                  <a:lnTo>
                    <a:pt x="899" y="453"/>
                  </a:lnTo>
                  <a:lnTo>
                    <a:pt x="887" y="498"/>
                  </a:lnTo>
                  <a:lnTo>
                    <a:pt x="828" y="535"/>
                  </a:lnTo>
                  <a:lnTo>
                    <a:pt x="750" y="483"/>
                  </a:lnTo>
                  <a:lnTo>
                    <a:pt x="724" y="498"/>
                  </a:lnTo>
                  <a:lnTo>
                    <a:pt x="665" y="476"/>
                  </a:lnTo>
                  <a:lnTo>
                    <a:pt x="583" y="462"/>
                  </a:lnTo>
                  <a:lnTo>
                    <a:pt x="431" y="421"/>
                  </a:lnTo>
                  <a:lnTo>
                    <a:pt x="355" y="394"/>
                  </a:lnTo>
                  <a:lnTo>
                    <a:pt x="277" y="365"/>
                  </a:lnTo>
                  <a:lnTo>
                    <a:pt x="201" y="335"/>
                  </a:lnTo>
                  <a:lnTo>
                    <a:pt x="127" y="306"/>
                  </a:lnTo>
                  <a:lnTo>
                    <a:pt x="68" y="274"/>
                  </a:lnTo>
                  <a:lnTo>
                    <a:pt x="28" y="242"/>
                  </a:lnTo>
                  <a:lnTo>
                    <a:pt x="0" y="208"/>
                  </a:lnTo>
                  <a:lnTo>
                    <a:pt x="133" y="95"/>
                  </a:lnTo>
                  <a:lnTo>
                    <a:pt x="180" y="0"/>
                  </a:lnTo>
                  <a:lnTo>
                    <a:pt x="18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58" name="Freeform 54"/>
            <p:cNvSpPr>
              <a:spLocks/>
            </p:cNvSpPr>
            <p:nvPr/>
          </p:nvSpPr>
          <p:spPr bwMode="auto">
            <a:xfrm>
              <a:off x="3482" y="2329"/>
              <a:ext cx="469" cy="364"/>
            </a:xfrm>
            <a:custGeom>
              <a:avLst/>
              <a:gdLst>
                <a:gd name="T0" fmla="*/ 836 w 937"/>
                <a:gd name="T1" fmla="*/ 42 h 728"/>
                <a:gd name="T2" fmla="*/ 707 w 937"/>
                <a:gd name="T3" fmla="*/ 78 h 728"/>
                <a:gd name="T4" fmla="*/ 656 w 937"/>
                <a:gd name="T5" fmla="*/ 105 h 728"/>
                <a:gd name="T6" fmla="*/ 612 w 937"/>
                <a:gd name="T7" fmla="*/ 129 h 728"/>
                <a:gd name="T8" fmla="*/ 572 w 937"/>
                <a:gd name="T9" fmla="*/ 148 h 728"/>
                <a:gd name="T10" fmla="*/ 502 w 937"/>
                <a:gd name="T11" fmla="*/ 173 h 728"/>
                <a:gd name="T12" fmla="*/ 430 w 937"/>
                <a:gd name="T13" fmla="*/ 177 h 728"/>
                <a:gd name="T14" fmla="*/ 365 w 937"/>
                <a:gd name="T15" fmla="*/ 163 h 728"/>
                <a:gd name="T16" fmla="*/ 300 w 937"/>
                <a:gd name="T17" fmla="*/ 160 h 728"/>
                <a:gd name="T18" fmla="*/ 230 w 937"/>
                <a:gd name="T19" fmla="*/ 192 h 728"/>
                <a:gd name="T20" fmla="*/ 158 w 937"/>
                <a:gd name="T21" fmla="*/ 249 h 728"/>
                <a:gd name="T22" fmla="*/ 93 w 937"/>
                <a:gd name="T23" fmla="*/ 314 h 728"/>
                <a:gd name="T24" fmla="*/ 40 w 937"/>
                <a:gd name="T25" fmla="*/ 373 h 728"/>
                <a:gd name="T26" fmla="*/ 4 w 937"/>
                <a:gd name="T27" fmla="*/ 418 h 728"/>
                <a:gd name="T28" fmla="*/ 0 w 937"/>
                <a:gd name="T29" fmla="*/ 479 h 728"/>
                <a:gd name="T30" fmla="*/ 29 w 937"/>
                <a:gd name="T31" fmla="*/ 574 h 728"/>
                <a:gd name="T32" fmla="*/ 51 w 937"/>
                <a:gd name="T33" fmla="*/ 627 h 728"/>
                <a:gd name="T34" fmla="*/ 241 w 937"/>
                <a:gd name="T35" fmla="*/ 728 h 728"/>
                <a:gd name="T36" fmla="*/ 435 w 937"/>
                <a:gd name="T37" fmla="*/ 698 h 728"/>
                <a:gd name="T38" fmla="*/ 553 w 937"/>
                <a:gd name="T39" fmla="*/ 663 h 728"/>
                <a:gd name="T40" fmla="*/ 608 w 937"/>
                <a:gd name="T41" fmla="*/ 641 h 728"/>
                <a:gd name="T42" fmla="*/ 665 w 937"/>
                <a:gd name="T43" fmla="*/ 608 h 728"/>
                <a:gd name="T44" fmla="*/ 730 w 937"/>
                <a:gd name="T45" fmla="*/ 572 h 728"/>
                <a:gd name="T46" fmla="*/ 789 w 937"/>
                <a:gd name="T47" fmla="*/ 536 h 728"/>
                <a:gd name="T48" fmla="*/ 833 w 937"/>
                <a:gd name="T49" fmla="*/ 508 h 728"/>
                <a:gd name="T50" fmla="*/ 850 w 937"/>
                <a:gd name="T51" fmla="*/ 496 h 728"/>
                <a:gd name="T52" fmla="*/ 937 w 937"/>
                <a:gd name="T53" fmla="*/ 449 h 728"/>
                <a:gd name="T54" fmla="*/ 937 w 937"/>
                <a:gd name="T55" fmla="*/ 361 h 728"/>
                <a:gd name="T56" fmla="*/ 808 w 937"/>
                <a:gd name="T57" fmla="*/ 367 h 728"/>
                <a:gd name="T58" fmla="*/ 777 w 937"/>
                <a:gd name="T59" fmla="*/ 272 h 728"/>
                <a:gd name="T60" fmla="*/ 701 w 937"/>
                <a:gd name="T61" fmla="*/ 342 h 728"/>
                <a:gd name="T62" fmla="*/ 699 w 937"/>
                <a:gd name="T63" fmla="*/ 384 h 728"/>
                <a:gd name="T64" fmla="*/ 686 w 937"/>
                <a:gd name="T65" fmla="*/ 422 h 728"/>
                <a:gd name="T66" fmla="*/ 648 w 937"/>
                <a:gd name="T67" fmla="*/ 462 h 728"/>
                <a:gd name="T68" fmla="*/ 618 w 937"/>
                <a:gd name="T69" fmla="*/ 479 h 728"/>
                <a:gd name="T70" fmla="*/ 582 w 937"/>
                <a:gd name="T71" fmla="*/ 498 h 728"/>
                <a:gd name="T72" fmla="*/ 496 w 937"/>
                <a:gd name="T73" fmla="*/ 534 h 728"/>
                <a:gd name="T74" fmla="*/ 405 w 937"/>
                <a:gd name="T75" fmla="*/ 566 h 728"/>
                <a:gd name="T76" fmla="*/ 323 w 937"/>
                <a:gd name="T77" fmla="*/ 585 h 728"/>
                <a:gd name="T78" fmla="*/ 224 w 937"/>
                <a:gd name="T79" fmla="*/ 580 h 728"/>
                <a:gd name="T80" fmla="*/ 169 w 937"/>
                <a:gd name="T81" fmla="*/ 538 h 728"/>
                <a:gd name="T82" fmla="*/ 93 w 937"/>
                <a:gd name="T83" fmla="*/ 420 h 728"/>
                <a:gd name="T84" fmla="*/ 106 w 937"/>
                <a:gd name="T85" fmla="*/ 384 h 728"/>
                <a:gd name="T86" fmla="*/ 133 w 937"/>
                <a:gd name="T87" fmla="*/ 350 h 728"/>
                <a:gd name="T88" fmla="*/ 173 w 937"/>
                <a:gd name="T89" fmla="*/ 319 h 728"/>
                <a:gd name="T90" fmla="*/ 222 w 937"/>
                <a:gd name="T91" fmla="*/ 297 h 728"/>
                <a:gd name="T92" fmla="*/ 449 w 937"/>
                <a:gd name="T93" fmla="*/ 260 h 728"/>
                <a:gd name="T94" fmla="*/ 540 w 937"/>
                <a:gd name="T95" fmla="*/ 224 h 728"/>
                <a:gd name="T96" fmla="*/ 584 w 937"/>
                <a:gd name="T97" fmla="*/ 200 h 728"/>
                <a:gd name="T98" fmla="*/ 631 w 937"/>
                <a:gd name="T99" fmla="*/ 171 h 728"/>
                <a:gd name="T100" fmla="*/ 682 w 937"/>
                <a:gd name="T101" fmla="*/ 144 h 728"/>
                <a:gd name="T102" fmla="*/ 732 w 937"/>
                <a:gd name="T103" fmla="*/ 120 h 728"/>
                <a:gd name="T104" fmla="*/ 785 w 937"/>
                <a:gd name="T105" fmla="*/ 95 h 728"/>
                <a:gd name="T106" fmla="*/ 825 w 937"/>
                <a:gd name="T107" fmla="*/ 112 h 728"/>
                <a:gd name="T108" fmla="*/ 886 w 937"/>
                <a:gd name="T109" fmla="*/ 42 h 728"/>
                <a:gd name="T110" fmla="*/ 918 w 937"/>
                <a:gd name="T111" fmla="*/ 8 h 728"/>
                <a:gd name="T112" fmla="*/ 867 w 937"/>
                <a:gd name="T113" fmla="*/ 0 h 728"/>
                <a:gd name="T114" fmla="*/ 836 w 937"/>
                <a:gd name="T115" fmla="*/ 42 h 728"/>
                <a:gd name="T116" fmla="*/ 836 w 937"/>
                <a:gd name="T117" fmla="*/ 42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37" h="728">
                  <a:moveTo>
                    <a:pt x="836" y="42"/>
                  </a:moveTo>
                  <a:lnTo>
                    <a:pt x="707" y="78"/>
                  </a:lnTo>
                  <a:lnTo>
                    <a:pt x="656" y="105"/>
                  </a:lnTo>
                  <a:lnTo>
                    <a:pt x="612" y="129"/>
                  </a:lnTo>
                  <a:lnTo>
                    <a:pt x="572" y="148"/>
                  </a:lnTo>
                  <a:lnTo>
                    <a:pt x="502" y="173"/>
                  </a:lnTo>
                  <a:lnTo>
                    <a:pt x="430" y="177"/>
                  </a:lnTo>
                  <a:lnTo>
                    <a:pt x="365" y="163"/>
                  </a:lnTo>
                  <a:lnTo>
                    <a:pt x="300" y="160"/>
                  </a:lnTo>
                  <a:lnTo>
                    <a:pt x="230" y="192"/>
                  </a:lnTo>
                  <a:lnTo>
                    <a:pt x="158" y="249"/>
                  </a:lnTo>
                  <a:lnTo>
                    <a:pt x="93" y="314"/>
                  </a:lnTo>
                  <a:lnTo>
                    <a:pt x="40" y="373"/>
                  </a:lnTo>
                  <a:lnTo>
                    <a:pt x="4" y="418"/>
                  </a:lnTo>
                  <a:lnTo>
                    <a:pt x="0" y="479"/>
                  </a:lnTo>
                  <a:lnTo>
                    <a:pt x="29" y="574"/>
                  </a:lnTo>
                  <a:lnTo>
                    <a:pt x="51" y="627"/>
                  </a:lnTo>
                  <a:lnTo>
                    <a:pt x="241" y="728"/>
                  </a:lnTo>
                  <a:lnTo>
                    <a:pt x="435" y="698"/>
                  </a:lnTo>
                  <a:lnTo>
                    <a:pt x="553" y="663"/>
                  </a:lnTo>
                  <a:lnTo>
                    <a:pt x="608" y="641"/>
                  </a:lnTo>
                  <a:lnTo>
                    <a:pt x="665" y="608"/>
                  </a:lnTo>
                  <a:lnTo>
                    <a:pt x="730" y="572"/>
                  </a:lnTo>
                  <a:lnTo>
                    <a:pt x="789" y="536"/>
                  </a:lnTo>
                  <a:lnTo>
                    <a:pt x="833" y="508"/>
                  </a:lnTo>
                  <a:lnTo>
                    <a:pt x="850" y="496"/>
                  </a:lnTo>
                  <a:lnTo>
                    <a:pt x="937" y="449"/>
                  </a:lnTo>
                  <a:lnTo>
                    <a:pt x="937" y="361"/>
                  </a:lnTo>
                  <a:lnTo>
                    <a:pt x="808" y="367"/>
                  </a:lnTo>
                  <a:lnTo>
                    <a:pt x="777" y="272"/>
                  </a:lnTo>
                  <a:lnTo>
                    <a:pt x="701" y="342"/>
                  </a:lnTo>
                  <a:lnTo>
                    <a:pt x="699" y="384"/>
                  </a:lnTo>
                  <a:lnTo>
                    <a:pt x="686" y="422"/>
                  </a:lnTo>
                  <a:lnTo>
                    <a:pt x="648" y="462"/>
                  </a:lnTo>
                  <a:lnTo>
                    <a:pt x="618" y="479"/>
                  </a:lnTo>
                  <a:lnTo>
                    <a:pt x="582" y="498"/>
                  </a:lnTo>
                  <a:lnTo>
                    <a:pt x="496" y="534"/>
                  </a:lnTo>
                  <a:lnTo>
                    <a:pt x="405" y="566"/>
                  </a:lnTo>
                  <a:lnTo>
                    <a:pt x="323" y="585"/>
                  </a:lnTo>
                  <a:lnTo>
                    <a:pt x="224" y="580"/>
                  </a:lnTo>
                  <a:lnTo>
                    <a:pt x="169" y="538"/>
                  </a:lnTo>
                  <a:lnTo>
                    <a:pt x="93" y="420"/>
                  </a:lnTo>
                  <a:lnTo>
                    <a:pt x="106" y="384"/>
                  </a:lnTo>
                  <a:lnTo>
                    <a:pt x="133" y="350"/>
                  </a:lnTo>
                  <a:lnTo>
                    <a:pt x="173" y="319"/>
                  </a:lnTo>
                  <a:lnTo>
                    <a:pt x="222" y="297"/>
                  </a:lnTo>
                  <a:lnTo>
                    <a:pt x="449" y="260"/>
                  </a:lnTo>
                  <a:lnTo>
                    <a:pt x="540" y="224"/>
                  </a:lnTo>
                  <a:lnTo>
                    <a:pt x="584" y="200"/>
                  </a:lnTo>
                  <a:lnTo>
                    <a:pt x="631" y="171"/>
                  </a:lnTo>
                  <a:lnTo>
                    <a:pt x="682" y="144"/>
                  </a:lnTo>
                  <a:lnTo>
                    <a:pt x="732" y="120"/>
                  </a:lnTo>
                  <a:lnTo>
                    <a:pt x="785" y="95"/>
                  </a:lnTo>
                  <a:lnTo>
                    <a:pt x="825" y="112"/>
                  </a:lnTo>
                  <a:lnTo>
                    <a:pt x="886" y="42"/>
                  </a:lnTo>
                  <a:lnTo>
                    <a:pt x="918" y="8"/>
                  </a:lnTo>
                  <a:lnTo>
                    <a:pt x="867" y="0"/>
                  </a:lnTo>
                  <a:lnTo>
                    <a:pt x="836" y="42"/>
                  </a:lnTo>
                  <a:lnTo>
                    <a:pt x="836"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59" name="Freeform 55"/>
            <p:cNvSpPr>
              <a:spLocks/>
            </p:cNvSpPr>
            <p:nvPr/>
          </p:nvSpPr>
          <p:spPr bwMode="auto">
            <a:xfrm>
              <a:off x="3685" y="2551"/>
              <a:ext cx="266" cy="1105"/>
            </a:xfrm>
            <a:custGeom>
              <a:avLst/>
              <a:gdLst>
                <a:gd name="T0" fmla="*/ 258 w 530"/>
                <a:gd name="T1" fmla="*/ 91 h 2209"/>
                <a:gd name="T2" fmla="*/ 275 w 530"/>
                <a:gd name="T3" fmla="*/ 279 h 2209"/>
                <a:gd name="T4" fmla="*/ 218 w 530"/>
                <a:gd name="T5" fmla="*/ 454 h 2209"/>
                <a:gd name="T6" fmla="*/ 188 w 530"/>
                <a:gd name="T7" fmla="*/ 485 h 2209"/>
                <a:gd name="T8" fmla="*/ 154 w 530"/>
                <a:gd name="T9" fmla="*/ 519 h 2209"/>
                <a:gd name="T10" fmla="*/ 118 w 530"/>
                <a:gd name="T11" fmla="*/ 553 h 2209"/>
                <a:gd name="T12" fmla="*/ 82 w 530"/>
                <a:gd name="T13" fmla="*/ 587 h 2209"/>
                <a:gd name="T14" fmla="*/ 23 w 530"/>
                <a:gd name="T15" fmla="*/ 638 h 2209"/>
                <a:gd name="T16" fmla="*/ 0 w 530"/>
                <a:gd name="T17" fmla="*/ 661 h 2209"/>
                <a:gd name="T18" fmla="*/ 28 w 530"/>
                <a:gd name="T19" fmla="*/ 737 h 2209"/>
                <a:gd name="T20" fmla="*/ 70 w 530"/>
                <a:gd name="T21" fmla="*/ 808 h 2209"/>
                <a:gd name="T22" fmla="*/ 64 w 530"/>
                <a:gd name="T23" fmla="*/ 1003 h 2209"/>
                <a:gd name="T24" fmla="*/ 76 w 530"/>
                <a:gd name="T25" fmla="*/ 1328 h 2209"/>
                <a:gd name="T26" fmla="*/ 101 w 530"/>
                <a:gd name="T27" fmla="*/ 1431 h 2209"/>
                <a:gd name="T28" fmla="*/ 131 w 530"/>
                <a:gd name="T29" fmla="*/ 1536 h 2209"/>
                <a:gd name="T30" fmla="*/ 163 w 530"/>
                <a:gd name="T31" fmla="*/ 1635 h 2209"/>
                <a:gd name="T32" fmla="*/ 188 w 530"/>
                <a:gd name="T33" fmla="*/ 1724 h 2209"/>
                <a:gd name="T34" fmla="*/ 211 w 530"/>
                <a:gd name="T35" fmla="*/ 1859 h 2209"/>
                <a:gd name="T36" fmla="*/ 213 w 530"/>
                <a:gd name="T37" fmla="*/ 1920 h 2209"/>
                <a:gd name="T38" fmla="*/ 213 w 530"/>
                <a:gd name="T39" fmla="*/ 1984 h 2209"/>
                <a:gd name="T40" fmla="*/ 213 w 530"/>
                <a:gd name="T41" fmla="*/ 2209 h 2209"/>
                <a:gd name="T42" fmla="*/ 264 w 530"/>
                <a:gd name="T43" fmla="*/ 2138 h 2209"/>
                <a:gd name="T44" fmla="*/ 331 w 530"/>
                <a:gd name="T45" fmla="*/ 2186 h 2209"/>
                <a:gd name="T46" fmla="*/ 353 w 530"/>
                <a:gd name="T47" fmla="*/ 1855 h 2209"/>
                <a:gd name="T48" fmla="*/ 270 w 530"/>
                <a:gd name="T49" fmla="*/ 1524 h 2209"/>
                <a:gd name="T50" fmla="*/ 253 w 530"/>
                <a:gd name="T51" fmla="*/ 1051 h 2209"/>
                <a:gd name="T52" fmla="*/ 140 w 530"/>
                <a:gd name="T53" fmla="*/ 1357 h 2209"/>
                <a:gd name="T54" fmla="*/ 140 w 530"/>
                <a:gd name="T55" fmla="*/ 1098 h 2209"/>
                <a:gd name="T56" fmla="*/ 118 w 530"/>
                <a:gd name="T57" fmla="*/ 832 h 2209"/>
                <a:gd name="T58" fmla="*/ 235 w 530"/>
                <a:gd name="T59" fmla="*/ 933 h 2209"/>
                <a:gd name="T60" fmla="*/ 435 w 530"/>
                <a:gd name="T61" fmla="*/ 992 h 2209"/>
                <a:gd name="T62" fmla="*/ 530 w 530"/>
                <a:gd name="T63" fmla="*/ 956 h 2209"/>
                <a:gd name="T64" fmla="*/ 471 w 530"/>
                <a:gd name="T65" fmla="*/ 914 h 2209"/>
                <a:gd name="T66" fmla="*/ 270 w 530"/>
                <a:gd name="T67" fmla="*/ 880 h 2209"/>
                <a:gd name="T68" fmla="*/ 209 w 530"/>
                <a:gd name="T69" fmla="*/ 832 h 2209"/>
                <a:gd name="T70" fmla="*/ 156 w 530"/>
                <a:gd name="T71" fmla="*/ 791 h 2209"/>
                <a:gd name="T72" fmla="*/ 112 w 530"/>
                <a:gd name="T73" fmla="*/ 749 h 2209"/>
                <a:gd name="T74" fmla="*/ 80 w 530"/>
                <a:gd name="T75" fmla="*/ 697 h 2209"/>
                <a:gd name="T76" fmla="*/ 82 w 530"/>
                <a:gd name="T77" fmla="*/ 684 h 2209"/>
                <a:gd name="T78" fmla="*/ 300 w 530"/>
                <a:gd name="T79" fmla="*/ 551 h 2209"/>
                <a:gd name="T80" fmla="*/ 435 w 530"/>
                <a:gd name="T81" fmla="*/ 513 h 2209"/>
                <a:gd name="T82" fmla="*/ 323 w 530"/>
                <a:gd name="T83" fmla="*/ 407 h 2209"/>
                <a:gd name="T84" fmla="*/ 524 w 530"/>
                <a:gd name="T85" fmla="*/ 199 h 2209"/>
                <a:gd name="T86" fmla="*/ 422 w 530"/>
                <a:gd name="T87" fmla="*/ 0 h 2209"/>
                <a:gd name="T88" fmla="*/ 258 w 530"/>
                <a:gd name="T89" fmla="*/ 91 h 2209"/>
                <a:gd name="T90" fmla="*/ 258 w 530"/>
                <a:gd name="T91" fmla="*/ 91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30" h="2209">
                  <a:moveTo>
                    <a:pt x="258" y="91"/>
                  </a:moveTo>
                  <a:lnTo>
                    <a:pt x="275" y="279"/>
                  </a:lnTo>
                  <a:lnTo>
                    <a:pt x="218" y="454"/>
                  </a:lnTo>
                  <a:lnTo>
                    <a:pt x="188" y="485"/>
                  </a:lnTo>
                  <a:lnTo>
                    <a:pt x="154" y="519"/>
                  </a:lnTo>
                  <a:lnTo>
                    <a:pt x="118" y="553"/>
                  </a:lnTo>
                  <a:lnTo>
                    <a:pt x="82" y="587"/>
                  </a:lnTo>
                  <a:lnTo>
                    <a:pt x="23" y="638"/>
                  </a:lnTo>
                  <a:lnTo>
                    <a:pt x="0" y="661"/>
                  </a:lnTo>
                  <a:lnTo>
                    <a:pt x="28" y="737"/>
                  </a:lnTo>
                  <a:lnTo>
                    <a:pt x="70" y="808"/>
                  </a:lnTo>
                  <a:lnTo>
                    <a:pt x="64" y="1003"/>
                  </a:lnTo>
                  <a:lnTo>
                    <a:pt x="76" y="1328"/>
                  </a:lnTo>
                  <a:lnTo>
                    <a:pt x="101" y="1431"/>
                  </a:lnTo>
                  <a:lnTo>
                    <a:pt x="131" y="1536"/>
                  </a:lnTo>
                  <a:lnTo>
                    <a:pt x="163" y="1635"/>
                  </a:lnTo>
                  <a:lnTo>
                    <a:pt x="188" y="1724"/>
                  </a:lnTo>
                  <a:lnTo>
                    <a:pt x="211" y="1859"/>
                  </a:lnTo>
                  <a:lnTo>
                    <a:pt x="213" y="1920"/>
                  </a:lnTo>
                  <a:lnTo>
                    <a:pt x="213" y="1984"/>
                  </a:lnTo>
                  <a:lnTo>
                    <a:pt x="213" y="2209"/>
                  </a:lnTo>
                  <a:lnTo>
                    <a:pt x="264" y="2138"/>
                  </a:lnTo>
                  <a:lnTo>
                    <a:pt x="331" y="2186"/>
                  </a:lnTo>
                  <a:lnTo>
                    <a:pt x="353" y="1855"/>
                  </a:lnTo>
                  <a:lnTo>
                    <a:pt x="270" y="1524"/>
                  </a:lnTo>
                  <a:lnTo>
                    <a:pt x="253" y="1051"/>
                  </a:lnTo>
                  <a:lnTo>
                    <a:pt x="140" y="1357"/>
                  </a:lnTo>
                  <a:lnTo>
                    <a:pt x="140" y="1098"/>
                  </a:lnTo>
                  <a:lnTo>
                    <a:pt x="118" y="832"/>
                  </a:lnTo>
                  <a:lnTo>
                    <a:pt x="235" y="933"/>
                  </a:lnTo>
                  <a:lnTo>
                    <a:pt x="435" y="992"/>
                  </a:lnTo>
                  <a:lnTo>
                    <a:pt x="530" y="956"/>
                  </a:lnTo>
                  <a:lnTo>
                    <a:pt x="471" y="914"/>
                  </a:lnTo>
                  <a:lnTo>
                    <a:pt x="270" y="880"/>
                  </a:lnTo>
                  <a:lnTo>
                    <a:pt x="209" y="832"/>
                  </a:lnTo>
                  <a:lnTo>
                    <a:pt x="156" y="791"/>
                  </a:lnTo>
                  <a:lnTo>
                    <a:pt x="112" y="749"/>
                  </a:lnTo>
                  <a:lnTo>
                    <a:pt x="80" y="697"/>
                  </a:lnTo>
                  <a:lnTo>
                    <a:pt x="82" y="684"/>
                  </a:lnTo>
                  <a:lnTo>
                    <a:pt x="300" y="551"/>
                  </a:lnTo>
                  <a:lnTo>
                    <a:pt x="435" y="513"/>
                  </a:lnTo>
                  <a:lnTo>
                    <a:pt x="323" y="407"/>
                  </a:lnTo>
                  <a:lnTo>
                    <a:pt x="524" y="199"/>
                  </a:lnTo>
                  <a:lnTo>
                    <a:pt x="422" y="0"/>
                  </a:lnTo>
                  <a:lnTo>
                    <a:pt x="258" y="91"/>
                  </a:lnTo>
                  <a:lnTo>
                    <a:pt x="258"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60" name="Freeform 56"/>
            <p:cNvSpPr>
              <a:spLocks/>
            </p:cNvSpPr>
            <p:nvPr/>
          </p:nvSpPr>
          <p:spPr bwMode="auto">
            <a:xfrm>
              <a:off x="3644" y="3136"/>
              <a:ext cx="427" cy="668"/>
            </a:xfrm>
            <a:custGeom>
              <a:avLst/>
              <a:gdLst>
                <a:gd name="T0" fmla="*/ 804 w 855"/>
                <a:gd name="T1" fmla="*/ 0 h 1336"/>
                <a:gd name="T2" fmla="*/ 785 w 855"/>
                <a:gd name="T3" fmla="*/ 272 h 1336"/>
                <a:gd name="T4" fmla="*/ 776 w 855"/>
                <a:gd name="T5" fmla="*/ 329 h 1336"/>
                <a:gd name="T6" fmla="*/ 757 w 855"/>
                <a:gd name="T7" fmla="*/ 395 h 1336"/>
                <a:gd name="T8" fmla="*/ 721 w 855"/>
                <a:gd name="T9" fmla="*/ 485 h 1336"/>
                <a:gd name="T10" fmla="*/ 696 w 855"/>
                <a:gd name="T11" fmla="*/ 534 h 1336"/>
                <a:gd name="T12" fmla="*/ 669 w 855"/>
                <a:gd name="T13" fmla="*/ 587 h 1336"/>
                <a:gd name="T14" fmla="*/ 641 w 855"/>
                <a:gd name="T15" fmla="*/ 638 h 1336"/>
                <a:gd name="T16" fmla="*/ 612 w 855"/>
                <a:gd name="T17" fmla="*/ 686 h 1336"/>
                <a:gd name="T18" fmla="*/ 568 w 855"/>
                <a:gd name="T19" fmla="*/ 762 h 1336"/>
                <a:gd name="T20" fmla="*/ 549 w 855"/>
                <a:gd name="T21" fmla="*/ 792 h 1336"/>
                <a:gd name="T22" fmla="*/ 595 w 855"/>
                <a:gd name="T23" fmla="*/ 754 h 1336"/>
                <a:gd name="T24" fmla="*/ 637 w 855"/>
                <a:gd name="T25" fmla="*/ 718 h 1336"/>
                <a:gd name="T26" fmla="*/ 679 w 855"/>
                <a:gd name="T27" fmla="*/ 680 h 1336"/>
                <a:gd name="T28" fmla="*/ 741 w 855"/>
                <a:gd name="T29" fmla="*/ 612 h 1336"/>
                <a:gd name="T30" fmla="*/ 762 w 855"/>
                <a:gd name="T31" fmla="*/ 585 h 1336"/>
                <a:gd name="T32" fmla="*/ 738 w 855"/>
                <a:gd name="T33" fmla="*/ 810 h 1336"/>
                <a:gd name="T34" fmla="*/ 673 w 855"/>
                <a:gd name="T35" fmla="*/ 958 h 1336"/>
                <a:gd name="T36" fmla="*/ 567 w 855"/>
                <a:gd name="T37" fmla="*/ 1081 h 1336"/>
                <a:gd name="T38" fmla="*/ 785 w 855"/>
                <a:gd name="T39" fmla="*/ 1087 h 1336"/>
                <a:gd name="T40" fmla="*/ 757 w 855"/>
                <a:gd name="T41" fmla="*/ 1176 h 1336"/>
                <a:gd name="T42" fmla="*/ 538 w 855"/>
                <a:gd name="T43" fmla="*/ 1176 h 1336"/>
                <a:gd name="T44" fmla="*/ 367 w 855"/>
                <a:gd name="T45" fmla="*/ 1104 h 1336"/>
                <a:gd name="T46" fmla="*/ 283 w 855"/>
                <a:gd name="T47" fmla="*/ 1171 h 1336"/>
                <a:gd name="T48" fmla="*/ 177 w 855"/>
                <a:gd name="T49" fmla="*/ 1211 h 1336"/>
                <a:gd name="T50" fmla="*/ 0 w 855"/>
                <a:gd name="T51" fmla="*/ 1241 h 1336"/>
                <a:gd name="T52" fmla="*/ 42 w 855"/>
                <a:gd name="T53" fmla="*/ 1306 h 1336"/>
                <a:gd name="T54" fmla="*/ 177 w 855"/>
                <a:gd name="T55" fmla="*/ 1336 h 1336"/>
                <a:gd name="T56" fmla="*/ 396 w 855"/>
                <a:gd name="T57" fmla="*/ 1306 h 1336"/>
                <a:gd name="T58" fmla="*/ 475 w 855"/>
                <a:gd name="T59" fmla="*/ 1268 h 1336"/>
                <a:gd name="T60" fmla="*/ 523 w 855"/>
                <a:gd name="T61" fmla="*/ 1273 h 1336"/>
                <a:gd name="T62" fmla="*/ 532 w 855"/>
                <a:gd name="T63" fmla="*/ 1304 h 1336"/>
                <a:gd name="T64" fmla="*/ 662 w 855"/>
                <a:gd name="T65" fmla="*/ 1294 h 1336"/>
                <a:gd name="T66" fmla="*/ 690 w 855"/>
                <a:gd name="T67" fmla="*/ 1224 h 1336"/>
                <a:gd name="T68" fmla="*/ 804 w 855"/>
                <a:gd name="T69" fmla="*/ 1211 h 1336"/>
                <a:gd name="T70" fmla="*/ 833 w 855"/>
                <a:gd name="T71" fmla="*/ 1076 h 1336"/>
                <a:gd name="T72" fmla="*/ 785 w 855"/>
                <a:gd name="T73" fmla="*/ 1034 h 1336"/>
                <a:gd name="T74" fmla="*/ 844 w 855"/>
                <a:gd name="T75" fmla="*/ 838 h 1336"/>
                <a:gd name="T76" fmla="*/ 855 w 855"/>
                <a:gd name="T77" fmla="*/ 585 h 1336"/>
                <a:gd name="T78" fmla="*/ 838 w 855"/>
                <a:gd name="T79" fmla="*/ 437 h 1336"/>
                <a:gd name="T80" fmla="*/ 850 w 855"/>
                <a:gd name="T81" fmla="*/ 218 h 1336"/>
                <a:gd name="T82" fmla="*/ 804 w 855"/>
                <a:gd name="T83" fmla="*/ 0 h 1336"/>
                <a:gd name="T84" fmla="*/ 804 w 855"/>
                <a:gd name="T85" fmla="*/ 0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5" h="1336">
                  <a:moveTo>
                    <a:pt x="804" y="0"/>
                  </a:moveTo>
                  <a:lnTo>
                    <a:pt x="785" y="272"/>
                  </a:lnTo>
                  <a:lnTo>
                    <a:pt x="776" y="329"/>
                  </a:lnTo>
                  <a:lnTo>
                    <a:pt x="757" y="395"/>
                  </a:lnTo>
                  <a:lnTo>
                    <a:pt x="721" y="485"/>
                  </a:lnTo>
                  <a:lnTo>
                    <a:pt x="696" y="534"/>
                  </a:lnTo>
                  <a:lnTo>
                    <a:pt x="669" y="587"/>
                  </a:lnTo>
                  <a:lnTo>
                    <a:pt x="641" y="638"/>
                  </a:lnTo>
                  <a:lnTo>
                    <a:pt x="612" y="686"/>
                  </a:lnTo>
                  <a:lnTo>
                    <a:pt x="568" y="762"/>
                  </a:lnTo>
                  <a:lnTo>
                    <a:pt x="549" y="792"/>
                  </a:lnTo>
                  <a:lnTo>
                    <a:pt x="595" y="754"/>
                  </a:lnTo>
                  <a:lnTo>
                    <a:pt x="637" y="718"/>
                  </a:lnTo>
                  <a:lnTo>
                    <a:pt x="679" y="680"/>
                  </a:lnTo>
                  <a:lnTo>
                    <a:pt x="741" y="612"/>
                  </a:lnTo>
                  <a:lnTo>
                    <a:pt x="762" y="585"/>
                  </a:lnTo>
                  <a:lnTo>
                    <a:pt x="738" y="810"/>
                  </a:lnTo>
                  <a:lnTo>
                    <a:pt x="673" y="958"/>
                  </a:lnTo>
                  <a:lnTo>
                    <a:pt x="567" y="1081"/>
                  </a:lnTo>
                  <a:lnTo>
                    <a:pt x="785" y="1087"/>
                  </a:lnTo>
                  <a:lnTo>
                    <a:pt x="757" y="1176"/>
                  </a:lnTo>
                  <a:lnTo>
                    <a:pt x="538" y="1176"/>
                  </a:lnTo>
                  <a:lnTo>
                    <a:pt x="367" y="1104"/>
                  </a:lnTo>
                  <a:lnTo>
                    <a:pt x="283" y="1171"/>
                  </a:lnTo>
                  <a:lnTo>
                    <a:pt x="177" y="1211"/>
                  </a:lnTo>
                  <a:lnTo>
                    <a:pt x="0" y="1241"/>
                  </a:lnTo>
                  <a:lnTo>
                    <a:pt x="42" y="1306"/>
                  </a:lnTo>
                  <a:lnTo>
                    <a:pt x="177" y="1336"/>
                  </a:lnTo>
                  <a:lnTo>
                    <a:pt x="396" y="1306"/>
                  </a:lnTo>
                  <a:lnTo>
                    <a:pt x="475" y="1268"/>
                  </a:lnTo>
                  <a:lnTo>
                    <a:pt x="523" y="1273"/>
                  </a:lnTo>
                  <a:lnTo>
                    <a:pt x="532" y="1304"/>
                  </a:lnTo>
                  <a:lnTo>
                    <a:pt x="662" y="1294"/>
                  </a:lnTo>
                  <a:lnTo>
                    <a:pt x="690" y="1224"/>
                  </a:lnTo>
                  <a:lnTo>
                    <a:pt x="804" y="1211"/>
                  </a:lnTo>
                  <a:lnTo>
                    <a:pt x="833" y="1076"/>
                  </a:lnTo>
                  <a:lnTo>
                    <a:pt x="785" y="1034"/>
                  </a:lnTo>
                  <a:lnTo>
                    <a:pt x="844" y="838"/>
                  </a:lnTo>
                  <a:lnTo>
                    <a:pt x="855" y="585"/>
                  </a:lnTo>
                  <a:lnTo>
                    <a:pt x="838" y="437"/>
                  </a:lnTo>
                  <a:lnTo>
                    <a:pt x="850" y="218"/>
                  </a:lnTo>
                  <a:lnTo>
                    <a:pt x="804" y="0"/>
                  </a:lnTo>
                  <a:lnTo>
                    <a:pt x="80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61" name="Freeform 57"/>
            <p:cNvSpPr>
              <a:spLocks/>
            </p:cNvSpPr>
            <p:nvPr/>
          </p:nvSpPr>
          <p:spPr bwMode="auto">
            <a:xfrm>
              <a:off x="4054" y="2985"/>
              <a:ext cx="508" cy="665"/>
            </a:xfrm>
            <a:custGeom>
              <a:avLst/>
              <a:gdLst>
                <a:gd name="T0" fmla="*/ 0 w 1015"/>
                <a:gd name="T1" fmla="*/ 414 h 1330"/>
                <a:gd name="T2" fmla="*/ 141 w 1015"/>
                <a:gd name="T3" fmla="*/ 621 h 1330"/>
                <a:gd name="T4" fmla="*/ 185 w 1015"/>
                <a:gd name="T5" fmla="*/ 659 h 1330"/>
                <a:gd name="T6" fmla="*/ 230 w 1015"/>
                <a:gd name="T7" fmla="*/ 701 h 1330"/>
                <a:gd name="T8" fmla="*/ 289 w 1015"/>
                <a:gd name="T9" fmla="*/ 750 h 1330"/>
                <a:gd name="T10" fmla="*/ 354 w 1015"/>
                <a:gd name="T11" fmla="*/ 807 h 1330"/>
                <a:gd name="T12" fmla="*/ 420 w 1015"/>
                <a:gd name="T13" fmla="*/ 864 h 1330"/>
                <a:gd name="T14" fmla="*/ 485 w 1015"/>
                <a:gd name="T15" fmla="*/ 918 h 1330"/>
                <a:gd name="T16" fmla="*/ 542 w 1015"/>
                <a:gd name="T17" fmla="*/ 963 h 1330"/>
                <a:gd name="T18" fmla="*/ 591 w 1015"/>
                <a:gd name="T19" fmla="*/ 999 h 1330"/>
                <a:gd name="T20" fmla="*/ 629 w 1015"/>
                <a:gd name="T21" fmla="*/ 1024 h 1330"/>
                <a:gd name="T22" fmla="*/ 683 w 1015"/>
                <a:gd name="T23" fmla="*/ 1053 h 1330"/>
                <a:gd name="T24" fmla="*/ 715 w 1015"/>
                <a:gd name="T25" fmla="*/ 1058 h 1330"/>
                <a:gd name="T26" fmla="*/ 609 w 1015"/>
                <a:gd name="T27" fmla="*/ 798 h 1330"/>
                <a:gd name="T28" fmla="*/ 542 w 1015"/>
                <a:gd name="T29" fmla="*/ 479 h 1330"/>
                <a:gd name="T30" fmla="*/ 690 w 1015"/>
                <a:gd name="T31" fmla="*/ 893 h 1330"/>
                <a:gd name="T32" fmla="*/ 926 w 1015"/>
                <a:gd name="T33" fmla="*/ 1288 h 1330"/>
                <a:gd name="T34" fmla="*/ 780 w 1015"/>
                <a:gd name="T35" fmla="*/ 851 h 1330"/>
                <a:gd name="T36" fmla="*/ 656 w 1015"/>
                <a:gd name="T37" fmla="*/ 385 h 1330"/>
                <a:gd name="T38" fmla="*/ 447 w 1015"/>
                <a:gd name="T39" fmla="*/ 9 h 1330"/>
                <a:gd name="T40" fmla="*/ 485 w 1015"/>
                <a:gd name="T41" fmla="*/ 0 h 1330"/>
                <a:gd name="T42" fmla="*/ 648 w 1015"/>
                <a:gd name="T43" fmla="*/ 231 h 1330"/>
                <a:gd name="T44" fmla="*/ 749 w 1015"/>
                <a:gd name="T45" fmla="*/ 490 h 1330"/>
                <a:gd name="T46" fmla="*/ 886 w 1015"/>
                <a:gd name="T47" fmla="*/ 982 h 1330"/>
                <a:gd name="T48" fmla="*/ 1015 w 1015"/>
                <a:gd name="T49" fmla="*/ 1330 h 1330"/>
                <a:gd name="T50" fmla="*/ 897 w 1015"/>
                <a:gd name="T51" fmla="*/ 1330 h 1330"/>
                <a:gd name="T52" fmla="*/ 721 w 1015"/>
                <a:gd name="T53" fmla="*/ 1300 h 1330"/>
                <a:gd name="T54" fmla="*/ 472 w 1015"/>
                <a:gd name="T55" fmla="*/ 1075 h 1330"/>
                <a:gd name="T56" fmla="*/ 272 w 1015"/>
                <a:gd name="T57" fmla="*/ 857 h 1330"/>
                <a:gd name="T58" fmla="*/ 396 w 1015"/>
                <a:gd name="T59" fmla="*/ 1070 h 1330"/>
                <a:gd name="T60" fmla="*/ 614 w 1015"/>
                <a:gd name="T61" fmla="*/ 1324 h 1330"/>
                <a:gd name="T62" fmla="*/ 496 w 1015"/>
                <a:gd name="T63" fmla="*/ 1324 h 1330"/>
                <a:gd name="T64" fmla="*/ 242 w 1015"/>
                <a:gd name="T65" fmla="*/ 994 h 1330"/>
                <a:gd name="T66" fmla="*/ 0 w 1015"/>
                <a:gd name="T67" fmla="*/ 633 h 1330"/>
                <a:gd name="T68" fmla="*/ 0 w 1015"/>
                <a:gd name="T69" fmla="*/ 414 h 1330"/>
                <a:gd name="T70" fmla="*/ 0 w 1015"/>
                <a:gd name="T71" fmla="*/ 414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5" h="1330">
                  <a:moveTo>
                    <a:pt x="0" y="414"/>
                  </a:moveTo>
                  <a:lnTo>
                    <a:pt x="141" y="621"/>
                  </a:lnTo>
                  <a:lnTo>
                    <a:pt x="185" y="659"/>
                  </a:lnTo>
                  <a:lnTo>
                    <a:pt x="230" y="701"/>
                  </a:lnTo>
                  <a:lnTo>
                    <a:pt x="289" y="750"/>
                  </a:lnTo>
                  <a:lnTo>
                    <a:pt x="354" y="807"/>
                  </a:lnTo>
                  <a:lnTo>
                    <a:pt x="420" y="864"/>
                  </a:lnTo>
                  <a:lnTo>
                    <a:pt x="485" y="918"/>
                  </a:lnTo>
                  <a:lnTo>
                    <a:pt x="542" y="963"/>
                  </a:lnTo>
                  <a:lnTo>
                    <a:pt x="591" y="999"/>
                  </a:lnTo>
                  <a:lnTo>
                    <a:pt x="629" y="1024"/>
                  </a:lnTo>
                  <a:lnTo>
                    <a:pt x="683" y="1053"/>
                  </a:lnTo>
                  <a:lnTo>
                    <a:pt x="715" y="1058"/>
                  </a:lnTo>
                  <a:lnTo>
                    <a:pt x="609" y="798"/>
                  </a:lnTo>
                  <a:lnTo>
                    <a:pt x="542" y="479"/>
                  </a:lnTo>
                  <a:lnTo>
                    <a:pt x="690" y="893"/>
                  </a:lnTo>
                  <a:lnTo>
                    <a:pt x="926" y="1288"/>
                  </a:lnTo>
                  <a:lnTo>
                    <a:pt x="780" y="851"/>
                  </a:lnTo>
                  <a:lnTo>
                    <a:pt x="656" y="385"/>
                  </a:lnTo>
                  <a:lnTo>
                    <a:pt x="447" y="9"/>
                  </a:lnTo>
                  <a:lnTo>
                    <a:pt x="485" y="0"/>
                  </a:lnTo>
                  <a:lnTo>
                    <a:pt x="648" y="231"/>
                  </a:lnTo>
                  <a:lnTo>
                    <a:pt x="749" y="490"/>
                  </a:lnTo>
                  <a:lnTo>
                    <a:pt x="886" y="982"/>
                  </a:lnTo>
                  <a:lnTo>
                    <a:pt x="1015" y="1330"/>
                  </a:lnTo>
                  <a:lnTo>
                    <a:pt x="897" y="1330"/>
                  </a:lnTo>
                  <a:lnTo>
                    <a:pt x="721" y="1300"/>
                  </a:lnTo>
                  <a:lnTo>
                    <a:pt x="472" y="1075"/>
                  </a:lnTo>
                  <a:lnTo>
                    <a:pt x="272" y="857"/>
                  </a:lnTo>
                  <a:lnTo>
                    <a:pt x="396" y="1070"/>
                  </a:lnTo>
                  <a:lnTo>
                    <a:pt x="614" y="1324"/>
                  </a:lnTo>
                  <a:lnTo>
                    <a:pt x="496" y="1324"/>
                  </a:lnTo>
                  <a:lnTo>
                    <a:pt x="242" y="994"/>
                  </a:lnTo>
                  <a:lnTo>
                    <a:pt x="0" y="633"/>
                  </a:lnTo>
                  <a:lnTo>
                    <a:pt x="0" y="414"/>
                  </a:lnTo>
                  <a:lnTo>
                    <a:pt x="0" y="4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62" name="Freeform 58"/>
            <p:cNvSpPr>
              <a:spLocks/>
            </p:cNvSpPr>
            <p:nvPr/>
          </p:nvSpPr>
          <p:spPr bwMode="auto">
            <a:xfrm>
              <a:off x="4273" y="3623"/>
              <a:ext cx="283" cy="86"/>
            </a:xfrm>
            <a:custGeom>
              <a:avLst/>
              <a:gdLst>
                <a:gd name="T0" fmla="*/ 71 w 567"/>
                <a:gd name="T1" fmla="*/ 0 h 171"/>
                <a:gd name="T2" fmla="*/ 360 w 567"/>
                <a:gd name="T3" fmla="*/ 6 h 171"/>
                <a:gd name="T4" fmla="*/ 460 w 567"/>
                <a:gd name="T5" fmla="*/ 53 h 171"/>
                <a:gd name="T6" fmla="*/ 130 w 567"/>
                <a:gd name="T7" fmla="*/ 70 h 171"/>
                <a:gd name="T8" fmla="*/ 172 w 567"/>
                <a:gd name="T9" fmla="*/ 101 h 171"/>
                <a:gd name="T10" fmla="*/ 348 w 567"/>
                <a:gd name="T11" fmla="*/ 118 h 171"/>
                <a:gd name="T12" fmla="*/ 567 w 567"/>
                <a:gd name="T13" fmla="*/ 143 h 171"/>
                <a:gd name="T14" fmla="*/ 460 w 567"/>
                <a:gd name="T15" fmla="*/ 171 h 171"/>
                <a:gd name="T16" fmla="*/ 59 w 567"/>
                <a:gd name="T17" fmla="*/ 154 h 171"/>
                <a:gd name="T18" fmla="*/ 0 w 567"/>
                <a:gd name="T19" fmla="*/ 23 h 171"/>
                <a:gd name="T20" fmla="*/ 71 w 567"/>
                <a:gd name="T21" fmla="*/ 0 h 171"/>
                <a:gd name="T22" fmla="*/ 71 w 567"/>
                <a:gd name="T2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7" h="171">
                  <a:moveTo>
                    <a:pt x="71" y="0"/>
                  </a:moveTo>
                  <a:lnTo>
                    <a:pt x="360" y="6"/>
                  </a:lnTo>
                  <a:lnTo>
                    <a:pt x="460" y="53"/>
                  </a:lnTo>
                  <a:lnTo>
                    <a:pt x="130" y="70"/>
                  </a:lnTo>
                  <a:lnTo>
                    <a:pt x="172" y="101"/>
                  </a:lnTo>
                  <a:lnTo>
                    <a:pt x="348" y="118"/>
                  </a:lnTo>
                  <a:lnTo>
                    <a:pt x="567" y="143"/>
                  </a:lnTo>
                  <a:lnTo>
                    <a:pt x="460" y="171"/>
                  </a:lnTo>
                  <a:lnTo>
                    <a:pt x="59" y="154"/>
                  </a:lnTo>
                  <a:lnTo>
                    <a:pt x="0" y="23"/>
                  </a:lnTo>
                  <a:lnTo>
                    <a:pt x="71" y="0"/>
                  </a:lnTo>
                  <a:lnTo>
                    <a:pt x="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63" name="Freeform 59"/>
            <p:cNvSpPr>
              <a:spLocks/>
            </p:cNvSpPr>
            <p:nvPr/>
          </p:nvSpPr>
          <p:spPr bwMode="auto">
            <a:xfrm>
              <a:off x="4391" y="3629"/>
              <a:ext cx="366" cy="179"/>
            </a:xfrm>
            <a:custGeom>
              <a:avLst/>
              <a:gdLst>
                <a:gd name="T0" fmla="*/ 289 w 734"/>
                <a:gd name="T1" fmla="*/ 0 h 358"/>
                <a:gd name="T2" fmla="*/ 396 w 734"/>
                <a:gd name="T3" fmla="*/ 17 h 358"/>
                <a:gd name="T4" fmla="*/ 449 w 734"/>
                <a:gd name="T5" fmla="*/ 118 h 358"/>
                <a:gd name="T6" fmla="*/ 413 w 734"/>
                <a:gd name="T7" fmla="*/ 149 h 358"/>
                <a:gd name="T8" fmla="*/ 576 w 734"/>
                <a:gd name="T9" fmla="*/ 265 h 358"/>
                <a:gd name="T10" fmla="*/ 734 w 734"/>
                <a:gd name="T11" fmla="*/ 310 h 358"/>
                <a:gd name="T12" fmla="*/ 717 w 734"/>
                <a:gd name="T13" fmla="*/ 358 h 358"/>
                <a:gd name="T14" fmla="*/ 439 w 734"/>
                <a:gd name="T15" fmla="*/ 356 h 358"/>
                <a:gd name="T16" fmla="*/ 327 w 734"/>
                <a:gd name="T17" fmla="*/ 308 h 358"/>
                <a:gd name="T18" fmla="*/ 272 w 734"/>
                <a:gd name="T19" fmla="*/ 282 h 358"/>
                <a:gd name="T20" fmla="*/ 173 w 734"/>
                <a:gd name="T21" fmla="*/ 234 h 358"/>
                <a:gd name="T22" fmla="*/ 156 w 734"/>
                <a:gd name="T23" fmla="*/ 278 h 358"/>
                <a:gd name="T24" fmla="*/ 42 w 734"/>
                <a:gd name="T25" fmla="*/ 257 h 358"/>
                <a:gd name="T26" fmla="*/ 0 w 734"/>
                <a:gd name="T27" fmla="*/ 128 h 358"/>
                <a:gd name="T28" fmla="*/ 390 w 734"/>
                <a:gd name="T29" fmla="*/ 118 h 358"/>
                <a:gd name="T30" fmla="*/ 371 w 734"/>
                <a:gd name="T31" fmla="*/ 54 h 358"/>
                <a:gd name="T32" fmla="*/ 224 w 734"/>
                <a:gd name="T33" fmla="*/ 42 h 358"/>
                <a:gd name="T34" fmla="*/ 289 w 734"/>
                <a:gd name="T35" fmla="*/ 0 h 358"/>
                <a:gd name="T36" fmla="*/ 289 w 734"/>
                <a:gd name="T3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4" h="358">
                  <a:moveTo>
                    <a:pt x="289" y="0"/>
                  </a:moveTo>
                  <a:lnTo>
                    <a:pt x="396" y="17"/>
                  </a:lnTo>
                  <a:lnTo>
                    <a:pt x="449" y="118"/>
                  </a:lnTo>
                  <a:lnTo>
                    <a:pt x="413" y="149"/>
                  </a:lnTo>
                  <a:lnTo>
                    <a:pt x="576" y="265"/>
                  </a:lnTo>
                  <a:lnTo>
                    <a:pt x="734" y="310"/>
                  </a:lnTo>
                  <a:lnTo>
                    <a:pt x="717" y="358"/>
                  </a:lnTo>
                  <a:lnTo>
                    <a:pt x="439" y="356"/>
                  </a:lnTo>
                  <a:lnTo>
                    <a:pt x="327" y="308"/>
                  </a:lnTo>
                  <a:lnTo>
                    <a:pt x="272" y="282"/>
                  </a:lnTo>
                  <a:lnTo>
                    <a:pt x="173" y="234"/>
                  </a:lnTo>
                  <a:lnTo>
                    <a:pt x="156" y="278"/>
                  </a:lnTo>
                  <a:lnTo>
                    <a:pt x="42" y="257"/>
                  </a:lnTo>
                  <a:lnTo>
                    <a:pt x="0" y="128"/>
                  </a:lnTo>
                  <a:lnTo>
                    <a:pt x="390" y="118"/>
                  </a:lnTo>
                  <a:lnTo>
                    <a:pt x="371" y="54"/>
                  </a:lnTo>
                  <a:lnTo>
                    <a:pt x="224" y="42"/>
                  </a:lnTo>
                  <a:lnTo>
                    <a:pt x="289" y="0"/>
                  </a:lnTo>
                  <a:lnTo>
                    <a:pt x="28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64" name="Freeform 60"/>
            <p:cNvSpPr>
              <a:spLocks/>
            </p:cNvSpPr>
            <p:nvPr/>
          </p:nvSpPr>
          <p:spPr bwMode="auto">
            <a:xfrm>
              <a:off x="4004" y="2885"/>
              <a:ext cx="50" cy="41"/>
            </a:xfrm>
            <a:custGeom>
              <a:avLst/>
              <a:gdLst>
                <a:gd name="T0" fmla="*/ 47 w 100"/>
                <a:gd name="T1" fmla="*/ 0 h 82"/>
                <a:gd name="T2" fmla="*/ 0 w 100"/>
                <a:gd name="T3" fmla="*/ 29 h 82"/>
                <a:gd name="T4" fmla="*/ 36 w 100"/>
                <a:gd name="T5" fmla="*/ 82 h 82"/>
                <a:gd name="T6" fmla="*/ 100 w 100"/>
                <a:gd name="T7" fmla="*/ 65 h 82"/>
                <a:gd name="T8" fmla="*/ 95 w 100"/>
                <a:gd name="T9" fmla="*/ 34 h 82"/>
                <a:gd name="T10" fmla="*/ 47 w 100"/>
                <a:gd name="T11" fmla="*/ 0 h 82"/>
                <a:gd name="T12" fmla="*/ 47 w 100"/>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00" h="82">
                  <a:moveTo>
                    <a:pt x="47" y="0"/>
                  </a:moveTo>
                  <a:lnTo>
                    <a:pt x="0" y="29"/>
                  </a:lnTo>
                  <a:lnTo>
                    <a:pt x="36" y="82"/>
                  </a:lnTo>
                  <a:lnTo>
                    <a:pt x="100" y="65"/>
                  </a:lnTo>
                  <a:lnTo>
                    <a:pt x="95" y="34"/>
                  </a:lnTo>
                  <a:lnTo>
                    <a:pt x="47" y="0"/>
                  </a:lnTo>
                  <a:lnTo>
                    <a:pt x="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65" name="Freeform 61"/>
            <p:cNvSpPr>
              <a:spLocks/>
            </p:cNvSpPr>
            <p:nvPr/>
          </p:nvSpPr>
          <p:spPr bwMode="auto">
            <a:xfrm>
              <a:off x="4124" y="2899"/>
              <a:ext cx="42" cy="42"/>
            </a:xfrm>
            <a:custGeom>
              <a:avLst/>
              <a:gdLst>
                <a:gd name="T0" fmla="*/ 25 w 84"/>
                <a:gd name="T1" fmla="*/ 19 h 83"/>
                <a:gd name="T2" fmla="*/ 0 w 84"/>
                <a:gd name="T3" fmla="*/ 77 h 83"/>
                <a:gd name="T4" fmla="*/ 53 w 84"/>
                <a:gd name="T5" fmla="*/ 83 h 83"/>
                <a:gd name="T6" fmla="*/ 84 w 84"/>
                <a:gd name="T7" fmla="*/ 53 h 83"/>
                <a:gd name="T8" fmla="*/ 84 w 84"/>
                <a:gd name="T9" fmla="*/ 0 h 83"/>
                <a:gd name="T10" fmla="*/ 25 w 84"/>
                <a:gd name="T11" fmla="*/ 19 h 83"/>
                <a:gd name="T12" fmla="*/ 25 w 84"/>
                <a:gd name="T13" fmla="*/ 19 h 83"/>
              </a:gdLst>
              <a:ahLst/>
              <a:cxnLst>
                <a:cxn ang="0">
                  <a:pos x="T0" y="T1"/>
                </a:cxn>
                <a:cxn ang="0">
                  <a:pos x="T2" y="T3"/>
                </a:cxn>
                <a:cxn ang="0">
                  <a:pos x="T4" y="T5"/>
                </a:cxn>
                <a:cxn ang="0">
                  <a:pos x="T6" y="T7"/>
                </a:cxn>
                <a:cxn ang="0">
                  <a:pos x="T8" y="T9"/>
                </a:cxn>
                <a:cxn ang="0">
                  <a:pos x="T10" y="T11"/>
                </a:cxn>
                <a:cxn ang="0">
                  <a:pos x="T12" y="T13"/>
                </a:cxn>
              </a:cxnLst>
              <a:rect l="0" t="0" r="r" b="b"/>
              <a:pathLst>
                <a:path w="84" h="83">
                  <a:moveTo>
                    <a:pt x="25" y="19"/>
                  </a:moveTo>
                  <a:lnTo>
                    <a:pt x="0" y="77"/>
                  </a:lnTo>
                  <a:lnTo>
                    <a:pt x="53" y="83"/>
                  </a:lnTo>
                  <a:lnTo>
                    <a:pt x="84" y="53"/>
                  </a:lnTo>
                  <a:lnTo>
                    <a:pt x="84" y="0"/>
                  </a:lnTo>
                  <a:lnTo>
                    <a:pt x="25" y="19"/>
                  </a:lnTo>
                  <a:lnTo>
                    <a:pt x="2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66" name="Freeform 62"/>
            <p:cNvSpPr>
              <a:spLocks/>
            </p:cNvSpPr>
            <p:nvPr/>
          </p:nvSpPr>
          <p:spPr bwMode="auto">
            <a:xfrm>
              <a:off x="4042" y="2684"/>
              <a:ext cx="271" cy="180"/>
            </a:xfrm>
            <a:custGeom>
              <a:avLst/>
              <a:gdLst>
                <a:gd name="T0" fmla="*/ 541 w 541"/>
                <a:gd name="T1" fmla="*/ 0 h 361"/>
                <a:gd name="T2" fmla="*/ 361 w 541"/>
                <a:gd name="T3" fmla="*/ 65 h 361"/>
                <a:gd name="T4" fmla="*/ 302 w 541"/>
                <a:gd name="T5" fmla="*/ 76 h 361"/>
                <a:gd name="T6" fmla="*/ 192 w 541"/>
                <a:gd name="T7" fmla="*/ 91 h 361"/>
                <a:gd name="T8" fmla="*/ 93 w 541"/>
                <a:gd name="T9" fmla="*/ 86 h 361"/>
                <a:gd name="T10" fmla="*/ 104 w 541"/>
                <a:gd name="T11" fmla="*/ 101 h 361"/>
                <a:gd name="T12" fmla="*/ 117 w 541"/>
                <a:gd name="T13" fmla="*/ 127 h 361"/>
                <a:gd name="T14" fmla="*/ 87 w 541"/>
                <a:gd name="T15" fmla="*/ 154 h 361"/>
                <a:gd name="T16" fmla="*/ 64 w 541"/>
                <a:gd name="T17" fmla="*/ 162 h 361"/>
                <a:gd name="T18" fmla="*/ 47 w 541"/>
                <a:gd name="T19" fmla="*/ 152 h 361"/>
                <a:gd name="T20" fmla="*/ 32 w 541"/>
                <a:gd name="T21" fmla="*/ 91 h 361"/>
                <a:gd name="T22" fmla="*/ 0 w 541"/>
                <a:gd name="T23" fmla="*/ 122 h 361"/>
                <a:gd name="T24" fmla="*/ 3 w 541"/>
                <a:gd name="T25" fmla="*/ 169 h 361"/>
                <a:gd name="T26" fmla="*/ 11 w 541"/>
                <a:gd name="T27" fmla="*/ 203 h 361"/>
                <a:gd name="T28" fmla="*/ 24 w 541"/>
                <a:gd name="T29" fmla="*/ 236 h 361"/>
                <a:gd name="T30" fmla="*/ 47 w 541"/>
                <a:gd name="T31" fmla="*/ 272 h 361"/>
                <a:gd name="T32" fmla="*/ 81 w 541"/>
                <a:gd name="T33" fmla="*/ 306 h 361"/>
                <a:gd name="T34" fmla="*/ 117 w 541"/>
                <a:gd name="T35" fmla="*/ 335 h 361"/>
                <a:gd name="T36" fmla="*/ 157 w 541"/>
                <a:gd name="T37" fmla="*/ 361 h 361"/>
                <a:gd name="T38" fmla="*/ 106 w 541"/>
                <a:gd name="T39" fmla="*/ 281 h 361"/>
                <a:gd name="T40" fmla="*/ 89 w 541"/>
                <a:gd name="T41" fmla="*/ 213 h 361"/>
                <a:gd name="T42" fmla="*/ 104 w 541"/>
                <a:gd name="T43" fmla="*/ 240 h 361"/>
                <a:gd name="T44" fmla="*/ 131 w 541"/>
                <a:gd name="T45" fmla="*/ 262 h 361"/>
                <a:gd name="T46" fmla="*/ 173 w 541"/>
                <a:gd name="T47" fmla="*/ 278 h 361"/>
                <a:gd name="T48" fmla="*/ 292 w 541"/>
                <a:gd name="T49" fmla="*/ 281 h 361"/>
                <a:gd name="T50" fmla="*/ 361 w 541"/>
                <a:gd name="T51" fmla="*/ 272 h 361"/>
                <a:gd name="T52" fmla="*/ 230 w 541"/>
                <a:gd name="T53" fmla="*/ 243 h 361"/>
                <a:gd name="T54" fmla="*/ 154 w 541"/>
                <a:gd name="T55" fmla="*/ 179 h 361"/>
                <a:gd name="T56" fmla="*/ 290 w 541"/>
                <a:gd name="T57" fmla="*/ 152 h 361"/>
                <a:gd name="T58" fmla="*/ 425 w 541"/>
                <a:gd name="T59" fmla="*/ 91 h 361"/>
                <a:gd name="T60" fmla="*/ 541 w 541"/>
                <a:gd name="T61" fmla="*/ 0 h 361"/>
                <a:gd name="T62" fmla="*/ 541 w 541"/>
                <a:gd name="T63"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1" h="361">
                  <a:moveTo>
                    <a:pt x="541" y="0"/>
                  </a:moveTo>
                  <a:lnTo>
                    <a:pt x="361" y="65"/>
                  </a:lnTo>
                  <a:lnTo>
                    <a:pt x="302" y="76"/>
                  </a:lnTo>
                  <a:lnTo>
                    <a:pt x="192" y="91"/>
                  </a:lnTo>
                  <a:lnTo>
                    <a:pt x="93" y="86"/>
                  </a:lnTo>
                  <a:lnTo>
                    <a:pt x="104" y="101"/>
                  </a:lnTo>
                  <a:lnTo>
                    <a:pt x="117" y="127"/>
                  </a:lnTo>
                  <a:lnTo>
                    <a:pt x="87" y="154"/>
                  </a:lnTo>
                  <a:lnTo>
                    <a:pt x="64" y="162"/>
                  </a:lnTo>
                  <a:lnTo>
                    <a:pt x="47" y="152"/>
                  </a:lnTo>
                  <a:lnTo>
                    <a:pt x="32" y="91"/>
                  </a:lnTo>
                  <a:lnTo>
                    <a:pt x="0" y="122"/>
                  </a:lnTo>
                  <a:lnTo>
                    <a:pt x="3" y="169"/>
                  </a:lnTo>
                  <a:lnTo>
                    <a:pt x="11" y="203"/>
                  </a:lnTo>
                  <a:lnTo>
                    <a:pt x="24" y="236"/>
                  </a:lnTo>
                  <a:lnTo>
                    <a:pt x="47" y="272"/>
                  </a:lnTo>
                  <a:lnTo>
                    <a:pt x="81" y="306"/>
                  </a:lnTo>
                  <a:lnTo>
                    <a:pt x="117" y="335"/>
                  </a:lnTo>
                  <a:lnTo>
                    <a:pt x="157" y="361"/>
                  </a:lnTo>
                  <a:lnTo>
                    <a:pt x="106" y="281"/>
                  </a:lnTo>
                  <a:lnTo>
                    <a:pt x="89" y="213"/>
                  </a:lnTo>
                  <a:lnTo>
                    <a:pt x="104" y="240"/>
                  </a:lnTo>
                  <a:lnTo>
                    <a:pt x="131" y="262"/>
                  </a:lnTo>
                  <a:lnTo>
                    <a:pt x="173" y="278"/>
                  </a:lnTo>
                  <a:lnTo>
                    <a:pt x="292" y="281"/>
                  </a:lnTo>
                  <a:lnTo>
                    <a:pt x="361" y="272"/>
                  </a:lnTo>
                  <a:lnTo>
                    <a:pt x="230" y="243"/>
                  </a:lnTo>
                  <a:lnTo>
                    <a:pt x="154" y="179"/>
                  </a:lnTo>
                  <a:lnTo>
                    <a:pt x="290" y="152"/>
                  </a:lnTo>
                  <a:lnTo>
                    <a:pt x="425" y="91"/>
                  </a:lnTo>
                  <a:lnTo>
                    <a:pt x="541" y="0"/>
                  </a:lnTo>
                  <a:lnTo>
                    <a:pt x="5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67" name="Freeform 63"/>
            <p:cNvSpPr>
              <a:spLocks/>
            </p:cNvSpPr>
            <p:nvPr/>
          </p:nvSpPr>
          <p:spPr bwMode="auto">
            <a:xfrm>
              <a:off x="4693" y="1939"/>
              <a:ext cx="257" cy="87"/>
            </a:xfrm>
            <a:custGeom>
              <a:avLst/>
              <a:gdLst>
                <a:gd name="T0" fmla="*/ 0 w 515"/>
                <a:gd name="T1" fmla="*/ 161 h 173"/>
                <a:gd name="T2" fmla="*/ 60 w 515"/>
                <a:gd name="T3" fmla="*/ 129 h 173"/>
                <a:gd name="T4" fmla="*/ 119 w 515"/>
                <a:gd name="T5" fmla="*/ 99 h 173"/>
                <a:gd name="T6" fmla="*/ 182 w 515"/>
                <a:gd name="T7" fmla="*/ 68 h 173"/>
                <a:gd name="T8" fmla="*/ 243 w 515"/>
                <a:gd name="T9" fmla="*/ 41 h 173"/>
                <a:gd name="T10" fmla="*/ 296 w 515"/>
                <a:gd name="T11" fmla="*/ 21 h 173"/>
                <a:gd name="T12" fmla="*/ 389 w 515"/>
                <a:gd name="T13" fmla="*/ 0 h 173"/>
                <a:gd name="T14" fmla="*/ 460 w 515"/>
                <a:gd name="T15" fmla="*/ 7 h 173"/>
                <a:gd name="T16" fmla="*/ 503 w 515"/>
                <a:gd name="T17" fmla="*/ 30 h 173"/>
                <a:gd name="T18" fmla="*/ 515 w 515"/>
                <a:gd name="T19" fmla="*/ 61 h 173"/>
                <a:gd name="T20" fmla="*/ 501 w 515"/>
                <a:gd name="T21" fmla="*/ 93 h 173"/>
                <a:gd name="T22" fmla="*/ 473 w 515"/>
                <a:gd name="T23" fmla="*/ 125 h 173"/>
                <a:gd name="T24" fmla="*/ 429 w 515"/>
                <a:gd name="T25" fmla="*/ 150 h 173"/>
                <a:gd name="T26" fmla="*/ 268 w 515"/>
                <a:gd name="T27" fmla="*/ 159 h 173"/>
                <a:gd name="T28" fmla="*/ 34 w 515"/>
                <a:gd name="T29" fmla="*/ 173 h 173"/>
                <a:gd name="T30" fmla="*/ 0 w 515"/>
                <a:gd name="T31" fmla="*/ 167 h 173"/>
                <a:gd name="T32" fmla="*/ 0 w 515"/>
                <a:gd name="T33" fmla="*/ 161 h 173"/>
                <a:gd name="T34" fmla="*/ 0 w 515"/>
                <a:gd name="T35" fmla="*/ 16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5" h="173">
                  <a:moveTo>
                    <a:pt x="0" y="161"/>
                  </a:moveTo>
                  <a:lnTo>
                    <a:pt x="60" y="129"/>
                  </a:lnTo>
                  <a:lnTo>
                    <a:pt x="119" y="99"/>
                  </a:lnTo>
                  <a:lnTo>
                    <a:pt x="182" y="68"/>
                  </a:lnTo>
                  <a:lnTo>
                    <a:pt x="243" y="41"/>
                  </a:lnTo>
                  <a:lnTo>
                    <a:pt x="296" y="21"/>
                  </a:lnTo>
                  <a:lnTo>
                    <a:pt x="389" y="0"/>
                  </a:lnTo>
                  <a:lnTo>
                    <a:pt x="460" y="7"/>
                  </a:lnTo>
                  <a:lnTo>
                    <a:pt x="503" y="30"/>
                  </a:lnTo>
                  <a:lnTo>
                    <a:pt x="515" y="61"/>
                  </a:lnTo>
                  <a:lnTo>
                    <a:pt x="501" y="93"/>
                  </a:lnTo>
                  <a:lnTo>
                    <a:pt x="473" y="125"/>
                  </a:lnTo>
                  <a:lnTo>
                    <a:pt x="429" y="150"/>
                  </a:lnTo>
                  <a:lnTo>
                    <a:pt x="268" y="159"/>
                  </a:lnTo>
                  <a:lnTo>
                    <a:pt x="34" y="173"/>
                  </a:lnTo>
                  <a:lnTo>
                    <a:pt x="0" y="167"/>
                  </a:lnTo>
                  <a:lnTo>
                    <a:pt x="0" y="161"/>
                  </a:lnTo>
                  <a:lnTo>
                    <a:pt x="0" y="1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68" name="Freeform 64"/>
            <p:cNvSpPr>
              <a:spLocks/>
            </p:cNvSpPr>
            <p:nvPr/>
          </p:nvSpPr>
          <p:spPr bwMode="auto">
            <a:xfrm>
              <a:off x="4702" y="1742"/>
              <a:ext cx="177" cy="159"/>
            </a:xfrm>
            <a:custGeom>
              <a:avLst/>
              <a:gdLst>
                <a:gd name="T0" fmla="*/ 0 w 353"/>
                <a:gd name="T1" fmla="*/ 303 h 320"/>
                <a:gd name="T2" fmla="*/ 89 w 353"/>
                <a:gd name="T3" fmla="*/ 168 h 320"/>
                <a:gd name="T4" fmla="*/ 102 w 353"/>
                <a:gd name="T5" fmla="*/ 147 h 320"/>
                <a:gd name="T6" fmla="*/ 140 w 353"/>
                <a:gd name="T7" fmla="*/ 99 h 320"/>
                <a:gd name="T8" fmla="*/ 184 w 353"/>
                <a:gd name="T9" fmla="*/ 46 h 320"/>
                <a:gd name="T10" fmla="*/ 226 w 353"/>
                <a:gd name="T11" fmla="*/ 12 h 320"/>
                <a:gd name="T12" fmla="*/ 292 w 353"/>
                <a:gd name="T13" fmla="*/ 0 h 320"/>
                <a:gd name="T14" fmla="*/ 340 w 353"/>
                <a:gd name="T15" fmla="*/ 25 h 320"/>
                <a:gd name="T16" fmla="*/ 353 w 353"/>
                <a:gd name="T17" fmla="*/ 67 h 320"/>
                <a:gd name="T18" fmla="*/ 344 w 353"/>
                <a:gd name="T19" fmla="*/ 111 h 320"/>
                <a:gd name="T20" fmla="*/ 319 w 353"/>
                <a:gd name="T21" fmla="*/ 150 h 320"/>
                <a:gd name="T22" fmla="*/ 264 w 353"/>
                <a:gd name="T23" fmla="*/ 192 h 320"/>
                <a:gd name="T24" fmla="*/ 220 w 353"/>
                <a:gd name="T25" fmla="*/ 215 h 320"/>
                <a:gd name="T26" fmla="*/ 167 w 353"/>
                <a:gd name="T27" fmla="*/ 240 h 320"/>
                <a:gd name="T28" fmla="*/ 117 w 353"/>
                <a:gd name="T29" fmla="*/ 263 h 320"/>
                <a:gd name="T30" fmla="*/ 74 w 353"/>
                <a:gd name="T31" fmla="*/ 282 h 320"/>
                <a:gd name="T32" fmla="*/ 17 w 353"/>
                <a:gd name="T33" fmla="*/ 320 h 320"/>
                <a:gd name="T34" fmla="*/ 0 w 353"/>
                <a:gd name="T35" fmla="*/ 303 h 320"/>
                <a:gd name="T36" fmla="*/ 0 w 353"/>
                <a:gd name="T37" fmla="*/ 30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3" h="320">
                  <a:moveTo>
                    <a:pt x="0" y="303"/>
                  </a:moveTo>
                  <a:lnTo>
                    <a:pt x="89" y="168"/>
                  </a:lnTo>
                  <a:lnTo>
                    <a:pt x="102" y="147"/>
                  </a:lnTo>
                  <a:lnTo>
                    <a:pt x="140" y="99"/>
                  </a:lnTo>
                  <a:lnTo>
                    <a:pt x="184" y="46"/>
                  </a:lnTo>
                  <a:lnTo>
                    <a:pt x="226" y="12"/>
                  </a:lnTo>
                  <a:lnTo>
                    <a:pt x="292" y="0"/>
                  </a:lnTo>
                  <a:lnTo>
                    <a:pt x="340" y="25"/>
                  </a:lnTo>
                  <a:lnTo>
                    <a:pt x="353" y="67"/>
                  </a:lnTo>
                  <a:lnTo>
                    <a:pt x="344" y="111"/>
                  </a:lnTo>
                  <a:lnTo>
                    <a:pt x="319" y="150"/>
                  </a:lnTo>
                  <a:lnTo>
                    <a:pt x="264" y="192"/>
                  </a:lnTo>
                  <a:lnTo>
                    <a:pt x="220" y="215"/>
                  </a:lnTo>
                  <a:lnTo>
                    <a:pt x="167" y="240"/>
                  </a:lnTo>
                  <a:lnTo>
                    <a:pt x="117" y="263"/>
                  </a:lnTo>
                  <a:lnTo>
                    <a:pt x="74" y="282"/>
                  </a:lnTo>
                  <a:lnTo>
                    <a:pt x="17" y="320"/>
                  </a:lnTo>
                  <a:lnTo>
                    <a:pt x="0" y="303"/>
                  </a:lnTo>
                  <a:lnTo>
                    <a:pt x="0" y="3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69" name="Freeform 65"/>
            <p:cNvSpPr>
              <a:spLocks/>
            </p:cNvSpPr>
            <p:nvPr/>
          </p:nvSpPr>
          <p:spPr bwMode="auto">
            <a:xfrm>
              <a:off x="3996" y="1962"/>
              <a:ext cx="170" cy="191"/>
            </a:xfrm>
            <a:custGeom>
              <a:avLst/>
              <a:gdLst>
                <a:gd name="T0" fmla="*/ 0 w 341"/>
                <a:gd name="T1" fmla="*/ 382 h 382"/>
                <a:gd name="T2" fmla="*/ 112 w 341"/>
                <a:gd name="T3" fmla="*/ 23 h 382"/>
                <a:gd name="T4" fmla="*/ 170 w 341"/>
                <a:gd name="T5" fmla="*/ 0 h 382"/>
                <a:gd name="T6" fmla="*/ 301 w 341"/>
                <a:gd name="T7" fmla="*/ 12 h 382"/>
                <a:gd name="T8" fmla="*/ 323 w 341"/>
                <a:gd name="T9" fmla="*/ 38 h 382"/>
                <a:gd name="T10" fmla="*/ 341 w 341"/>
                <a:gd name="T11" fmla="*/ 236 h 382"/>
                <a:gd name="T12" fmla="*/ 310 w 341"/>
                <a:gd name="T13" fmla="*/ 297 h 382"/>
                <a:gd name="T14" fmla="*/ 240 w 341"/>
                <a:gd name="T15" fmla="*/ 320 h 382"/>
                <a:gd name="T16" fmla="*/ 209 w 341"/>
                <a:gd name="T17" fmla="*/ 367 h 382"/>
                <a:gd name="T18" fmla="*/ 150 w 341"/>
                <a:gd name="T19" fmla="*/ 360 h 382"/>
                <a:gd name="T20" fmla="*/ 206 w 341"/>
                <a:gd name="T21" fmla="*/ 297 h 382"/>
                <a:gd name="T22" fmla="*/ 232 w 341"/>
                <a:gd name="T23" fmla="*/ 171 h 382"/>
                <a:gd name="T24" fmla="*/ 266 w 341"/>
                <a:gd name="T25" fmla="*/ 187 h 382"/>
                <a:gd name="T26" fmla="*/ 289 w 341"/>
                <a:gd name="T27" fmla="*/ 187 h 382"/>
                <a:gd name="T28" fmla="*/ 284 w 341"/>
                <a:gd name="T29" fmla="*/ 86 h 382"/>
                <a:gd name="T30" fmla="*/ 278 w 341"/>
                <a:gd name="T31" fmla="*/ 42 h 382"/>
                <a:gd name="T32" fmla="*/ 156 w 341"/>
                <a:gd name="T33" fmla="*/ 44 h 382"/>
                <a:gd name="T34" fmla="*/ 120 w 341"/>
                <a:gd name="T35" fmla="*/ 105 h 382"/>
                <a:gd name="T36" fmla="*/ 152 w 341"/>
                <a:gd name="T37" fmla="*/ 145 h 382"/>
                <a:gd name="T38" fmla="*/ 135 w 341"/>
                <a:gd name="T39" fmla="*/ 246 h 382"/>
                <a:gd name="T40" fmla="*/ 128 w 341"/>
                <a:gd name="T41" fmla="*/ 217 h 382"/>
                <a:gd name="T42" fmla="*/ 111 w 341"/>
                <a:gd name="T43" fmla="*/ 187 h 382"/>
                <a:gd name="T44" fmla="*/ 90 w 341"/>
                <a:gd name="T45" fmla="*/ 219 h 382"/>
                <a:gd name="T46" fmla="*/ 80 w 341"/>
                <a:gd name="T47" fmla="*/ 251 h 382"/>
                <a:gd name="T48" fmla="*/ 44 w 341"/>
                <a:gd name="T49" fmla="*/ 373 h 382"/>
                <a:gd name="T50" fmla="*/ 0 w 341"/>
                <a:gd name="T51" fmla="*/ 382 h 382"/>
                <a:gd name="T52" fmla="*/ 0 w 341"/>
                <a:gd name="T53"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1" h="382">
                  <a:moveTo>
                    <a:pt x="0" y="382"/>
                  </a:moveTo>
                  <a:lnTo>
                    <a:pt x="112" y="23"/>
                  </a:lnTo>
                  <a:lnTo>
                    <a:pt x="170" y="0"/>
                  </a:lnTo>
                  <a:lnTo>
                    <a:pt x="301" y="12"/>
                  </a:lnTo>
                  <a:lnTo>
                    <a:pt x="323" y="38"/>
                  </a:lnTo>
                  <a:lnTo>
                    <a:pt x="341" y="236"/>
                  </a:lnTo>
                  <a:lnTo>
                    <a:pt x="310" y="297"/>
                  </a:lnTo>
                  <a:lnTo>
                    <a:pt x="240" y="320"/>
                  </a:lnTo>
                  <a:lnTo>
                    <a:pt x="209" y="367"/>
                  </a:lnTo>
                  <a:lnTo>
                    <a:pt x="150" y="360"/>
                  </a:lnTo>
                  <a:lnTo>
                    <a:pt x="206" y="297"/>
                  </a:lnTo>
                  <a:lnTo>
                    <a:pt x="232" y="171"/>
                  </a:lnTo>
                  <a:lnTo>
                    <a:pt x="266" y="187"/>
                  </a:lnTo>
                  <a:lnTo>
                    <a:pt x="289" y="187"/>
                  </a:lnTo>
                  <a:lnTo>
                    <a:pt x="284" y="86"/>
                  </a:lnTo>
                  <a:lnTo>
                    <a:pt x="278" y="42"/>
                  </a:lnTo>
                  <a:lnTo>
                    <a:pt x="156" y="44"/>
                  </a:lnTo>
                  <a:lnTo>
                    <a:pt x="120" y="105"/>
                  </a:lnTo>
                  <a:lnTo>
                    <a:pt x="152" y="145"/>
                  </a:lnTo>
                  <a:lnTo>
                    <a:pt x="135" y="246"/>
                  </a:lnTo>
                  <a:lnTo>
                    <a:pt x="128" y="217"/>
                  </a:lnTo>
                  <a:lnTo>
                    <a:pt x="111" y="187"/>
                  </a:lnTo>
                  <a:lnTo>
                    <a:pt x="90" y="219"/>
                  </a:lnTo>
                  <a:lnTo>
                    <a:pt x="80" y="251"/>
                  </a:lnTo>
                  <a:lnTo>
                    <a:pt x="44" y="373"/>
                  </a:lnTo>
                  <a:lnTo>
                    <a:pt x="0" y="382"/>
                  </a:lnTo>
                  <a:lnTo>
                    <a:pt x="0" y="3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70" name="Freeform 66"/>
            <p:cNvSpPr>
              <a:spLocks/>
            </p:cNvSpPr>
            <p:nvPr/>
          </p:nvSpPr>
          <p:spPr bwMode="auto">
            <a:xfrm>
              <a:off x="4042" y="2248"/>
              <a:ext cx="184" cy="187"/>
            </a:xfrm>
            <a:custGeom>
              <a:avLst/>
              <a:gdLst>
                <a:gd name="T0" fmla="*/ 167 w 368"/>
                <a:gd name="T1" fmla="*/ 0 h 375"/>
                <a:gd name="T2" fmla="*/ 201 w 368"/>
                <a:gd name="T3" fmla="*/ 25 h 375"/>
                <a:gd name="T4" fmla="*/ 342 w 368"/>
                <a:gd name="T5" fmla="*/ 56 h 375"/>
                <a:gd name="T6" fmla="*/ 368 w 368"/>
                <a:gd name="T7" fmla="*/ 191 h 375"/>
                <a:gd name="T8" fmla="*/ 319 w 368"/>
                <a:gd name="T9" fmla="*/ 375 h 375"/>
                <a:gd name="T10" fmla="*/ 131 w 368"/>
                <a:gd name="T11" fmla="*/ 369 h 375"/>
                <a:gd name="T12" fmla="*/ 0 w 368"/>
                <a:gd name="T13" fmla="*/ 274 h 375"/>
                <a:gd name="T14" fmla="*/ 13 w 368"/>
                <a:gd name="T15" fmla="*/ 234 h 375"/>
                <a:gd name="T16" fmla="*/ 98 w 368"/>
                <a:gd name="T17" fmla="*/ 284 h 375"/>
                <a:gd name="T18" fmla="*/ 144 w 368"/>
                <a:gd name="T19" fmla="*/ 263 h 375"/>
                <a:gd name="T20" fmla="*/ 173 w 368"/>
                <a:gd name="T21" fmla="*/ 213 h 375"/>
                <a:gd name="T22" fmla="*/ 188 w 368"/>
                <a:gd name="T23" fmla="*/ 318 h 375"/>
                <a:gd name="T24" fmla="*/ 283 w 368"/>
                <a:gd name="T25" fmla="*/ 322 h 375"/>
                <a:gd name="T26" fmla="*/ 311 w 368"/>
                <a:gd name="T27" fmla="*/ 187 h 375"/>
                <a:gd name="T28" fmla="*/ 294 w 368"/>
                <a:gd name="T29" fmla="*/ 86 h 375"/>
                <a:gd name="T30" fmla="*/ 195 w 368"/>
                <a:gd name="T31" fmla="*/ 80 h 375"/>
                <a:gd name="T32" fmla="*/ 133 w 368"/>
                <a:gd name="T33" fmla="*/ 67 h 375"/>
                <a:gd name="T34" fmla="*/ 167 w 368"/>
                <a:gd name="T35" fmla="*/ 0 h 375"/>
                <a:gd name="T36" fmla="*/ 167 w 368"/>
                <a:gd name="T37"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8" h="375">
                  <a:moveTo>
                    <a:pt x="167" y="0"/>
                  </a:moveTo>
                  <a:lnTo>
                    <a:pt x="201" y="25"/>
                  </a:lnTo>
                  <a:lnTo>
                    <a:pt x="342" y="56"/>
                  </a:lnTo>
                  <a:lnTo>
                    <a:pt x="368" y="191"/>
                  </a:lnTo>
                  <a:lnTo>
                    <a:pt x="319" y="375"/>
                  </a:lnTo>
                  <a:lnTo>
                    <a:pt x="131" y="369"/>
                  </a:lnTo>
                  <a:lnTo>
                    <a:pt x="0" y="274"/>
                  </a:lnTo>
                  <a:lnTo>
                    <a:pt x="13" y="234"/>
                  </a:lnTo>
                  <a:lnTo>
                    <a:pt x="98" y="284"/>
                  </a:lnTo>
                  <a:lnTo>
                    <a:pt x="144" y="263"/>
                  </a:lnTo>
                  <a:lnTo>
                    <a:pt x="173" y="213"/>
                  </a:lnTo>
                  <a:lnTo>
                    <a:pt x="188" y="318"/>
                  </a:lnTo>
                  <a:lnTo>
                    <a:pt x="283" y="322"/>
                  </a:lnTo>
                  <a:lnTo>
                    <a:pt x="311" y="187"/>
                  </a:lnTo>
                  <a:lnTo>
                    <a:pt x="294" y="86"/>
                  </a:lnTo>
                  <a:lnTo>
                    <a:pt x="195" y="80"/>
                  </a:lnTo>
                  <a:lnTo>
                    <a:pt x="133" y="67"/>
                  </a:lnTo>
                  <a:lnTo>
                    <a:pt x="167" y="0"/>
                  </a:lnTo>
                  <a:lnTo>
                    <a:pt x="16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71" name="Freeform 67"/>
            <p:cNvSpPr>
              <a:spLocks/>
            </p:cNvSpPr>
            <p:nvPr/>
          </p:nvSpPr>
          <p:spPr bwMode="auto">
            <a:xfrm>
              <a:off x="4105" y="2100"/>
              <a:ext cx="87" cy="113"/>
            </a:xfrm>
            <a:custGeom>
              <a:avLst/>
              <a:gdLst>
                <a:gd name="T0" fmla="*/ 38 w 175"/>
                <a:gd name="T1" fmla="*/ 0 h 226"/>
                <a:gd name="T2" fmla="*/ 89 w 175"/>
                <a:gd name="T3" fmla="*/ 89 h 226"/>
                <a:gd name="T4" fmla="*/ 143 w 175"/>
                <a:gd name="T5" fmla="*/ 89 h 226"/>
                <a:gd name="T6" fmla="*/ 175 w 175"/>
                <a:gd name="T7" fmla="*/ 72 h 226"/>
                <a:gd name="T8" fmla="*/ 171 w 175"/>
                <a:gd name="T9" fmla="*/ 112 h 226"/>
                <a:gd name="T10" fmla="*/ 116 w 175"/>
                <a:gd name="T11" fmla="*/ 137 h 226"/>
                <a:gd name="T12" fmla="*/ 91 w 175"/>
                <a:gd name="T13" fmla="*/ 154 h 226"/>
                <a:gd name="T14" fmla="*/ 53 w 175"/>
                <a:gd name="T15" fmla="*/ 226 h 226"/>
                <a:gd name="T16" fmla="*/ 30 w 175"/>
                <a:gd name="T17" fmla="*/ 161 h 226"/>
                <a:gd name="T18" fmla="*/ 29 w 175"/>
                <a:gd name="T19" fmla="*/ 112 h 226"/>
                <a:gd name="T20" fmla="*/ 0 w 175"/>
                <a:gd name="T21" fmla="*/ 63 h 226"/>
                <a:gd name="T22" fmla="*/ 6 w 175"/>
                <a:gd name="T23" fmla="*/ 9 h 226"/>
                <a:gd name="T24" fmla="*/ 38 w 175"/>
                <a:gd name="T25" fmla="*/ 0 h 226"/>
                <a:gd name="T26" fmla="*/ 38 w 175"/>
                <a:gd name="T2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5" h="226">
                  <a:moveTo>
                    <a:pt x="38" y="0"/>
                  </a:moveTo>
                  <a:lnTo>
                    <a:pt x="89" y="89"/>
                  </a:lnTo>
                  <a:lnTo>
                    <a:pt x="143" y="89"/>
                  </a:lnTo>
                  <a:lnTo>
                    <a:pt x="175" y="72"/>
                  </a:lnTo>
                  <a:lnTo>
                    <a:pt x="171" y="112"/>
                  </a:lnTo>
                  <a:lnTo>
                    <a:pt x="116" y="137"/>
                  </a:lnTo>
                  <a:lnTo>
                    <a:pt x="91" y="154"/>
                  </a:lnTo>
                  <a:lnTo>
                    <a:pt x="53" y="226"/>
                  </a:lnTo>
                  <a:lnTo>
                    <a:pt x="30" y="161"/>
                  </a:lnTo>
                  <a:lnTo>
                    <a:pt x="29" y="112"/>
                  </a:lnTo>
                  <a:lnTo>
                    <a:pt x="0" y="63"/>
                  </a:lnTo>
                  <a:lnTo>
                    <a:pt x="6" y="9"/>
                  </a:lnTo>
                  <a:lnTo>
                    <a:pt x="38" y="0"/>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72" name="Freeform 68"/>
            <p:cNvSpPr>
              <a:spLocks/>
            </p:cNvSpPr>
            <p:nvPr/>
          </p:nvSpPr>
          <p:spPr bwMode="auto">
            <a:xfrm>
              <a:off x="4652" y="2166"/>
              <a:ext cx="284" cy="71"/>
            </a:xfrm>
            <a:custGeom>
              <a:avLst/>
              <a:gdLst>
                <a:gd name="T0" fmla="*/ 0 w 568"/>
                <a:gd name="T1" fmla="*/ 13 h 143"/>
                <a:gd name="T2" fmla="*/ 156 w 568"/>
                <a:gd name="T3" fmla="*/ 6 h 143"/>
                <a:gd name="T4" fmla="*/ 412 w 568"/>
                <a:gd name="T5" fmla="*/ 0 h 143"/>
                <a:gd name="T6" fmla="*/ 534 w 568"/>
                <a:gd name="T7" fmla="*/ 8 h 143"/>
                <a:gd name="T8" fmla="*/ 568 w 568"/>
                <a:gd name="T9" fmla="*/ 49 h 143"/>
                <a:gd name="T10" fmla="*/ 561 w 568"/>
                <a:gd name="T11" fmla="*/ 103 h 143"/>
                <a:gd name="T12" fmla="*/ 540 w 568"/>
                <a:gd name="T13" fmla="*/ 120 h 143"/>
                <a:gd name="T14" fmla="*/ 507 w 568"/>
                <a:gd name="T15" fmla="*/ 137 h 143"/>
                <a:gd name="T16" fmla="*/ 445 w 568"/>
                <a:gd name="T17" fmla="*/ 143 h 143"/>
                <a:gd name="T18" fmla="*/ 357 w 568"/>
                <a:gd name="T19" fmla="*/ 124 h 143"/>
                <a:gd name="T20" fmla="*/ 203 w 568"/>
                <a:gd name="T21" fmla="*/ 91 h 143"/>
                <a:gd name="T22" fmla="*/ 125 w 568"/>
                <a:gd name="T23" fmla="*/ 70 h 143"/>
                <a:gd name="T24" fmla="*/ 59 w 568"/>
                <a:gd name="T25" fmla="*/ 49 h 143"/>
                <a:gd name="T26" fmla="*/ 0 w 568"/>
                <a:gd name="T27" fmla="*/ 23 h 143"/>
                <a:gd name="T28" fmla="*/ 0 w 568"/>
                <a:gd name="T29" fmla="*/ 13 h 143"/>
                <a:gd name="T30" fmla="*/ 0 w 568"/>
                <a:gd name="T31" fmla="*/ 1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8" h="143">
                  <a:moveTo>
                    <a:pt x="0" y="13"/>
                  </a:moveTo>
                  <a:lnTo>
                    <a:pt x="156" y="6"/>
                  </a:lnTo>
                  <a:lnTo>
                    <a:pt x="412" y="0"/>
                  </a:lnTo>
                  <a:lnTo>
                    <a:pt x="534" y="8"/>
                  </a:lnTo>
                  <a:lnTo>
                    <a:pt x="568" y="49"/>
                  </a:lnTo>
                  <a:lnTo>
                    <a:pt x="561" y="103"/>
                  </a:lnTo>
                  <a:lnTo>
                    <a:pt x="540" y="120"/>
                  </a:lnTo>
                  <a:lnTo>
                    <a:pt x="507" y="137"/>
                  </a:lnTo>
                  <a:lnTo>
                    <a:pt x="445" y="143"/>
                  </a:lnTo>
                  <a:lnTo>
                    <a:pt x="357" y="124"/>
                  </a:lnTo>
                  <a:lnTo>
                    <a:pt x="203" y="91"/>
                  </a:lnTo>
                  <a:lnTo>
                    <a:pt x="125" y="70"/>
                  </a:lnTo>
                  <a:lnTo>
                    <a:pt x="59" y="49"/>
                  </a:lnTo>
                  <a:lnTo>
                    <a:pt x="0" y="23"/>
                  </a:lnTo>
                  <a:lnTo>
                    <a:pt x="0" y="13"/>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73" name="Freeform 69"/>
            <p:cNvSpPr>
              <a:spLocks/>
            </p:cNvSpPr>
            <p:nvPr/>
          </p:nvSpPr>
          <p:spPr bwMode="auto">
            <a:xfrm>
              <a:off x="4691" y="2274"/>
              <a:ext cx="218" cy="141"/>
            </a:xfrm>
            <a:custGeom>
              <a:avLst/>
              <a:gdLst>
                <a:gd name="T0" fmla="*/ 2 w 437"/>
                <a:gd name="T1" fmla="*/ 0 h 281"/>
                <a:gd name="T2" fmla="*/ 376 w 437"/>
                <a:gd name="T3" fmla="*/ 137 h 281"/>
                <a:gd name="T4" fmla="*/ 437 w 437"/>
                <a:gd name="T5" fmla="*/ 199 h 281"/>
                <a:gd name="T6" fmla="*/ 431 w 437"/>
                <a:gd name="T7" fmla="*/ 228 h 281"/>
                <a:gd name="T8" fmla="*/ 414 w 437"/>
                <a:gd name="T9" fmla="*/ 254 h 281"/>
                <a:gd name="T10" fmla="*/ 393 w 437"/>
                <a:gd name="T11" fmla="*/ 273 h 281"/>
                <a:gd name="T12" fmla="*/ 370 w 437"/>
                <a:gd name="T13" fmla="*/ 279 h 281"/>
                <a:gd name="T14" fmla="*/ 338 w 437"/>
                <a:gd name="T15" fmla="*/ 281 h 281"/>
                <a:gd name="T16" fmla="*/ 275 w 437"/>
                <a:gd name="T17" fmla="*/ 247 h 281"/>
                <a:gd name="T18" fmla="*/ 217 w 437"/>
                <a:gd name="T19" fmla="*/ 205 h 281"/>
                <a:gd name="T20" fmla="*/ 150 w 437"/>
                <a:gd name="T21" fmla="*/ 154 h 281"/>
                <a:gd name="T22" fmla="*/ 87 w 437"/>
                <a:gd name="T23" fmla="*/ 101 h 281"/>
                <a:gd name="T24" fmla="*/ 38 w 437"/>
                <a:gd name="T25" fmla="*/ 55 h 281"/>
                <a:gd name="T26" fmla="*/ 0 w 437"/>
                <a:gd name="T27" fmla="*/ 7 h 281"/>
                <a:gd name="T28" fmla="*/ 2 w 437"/>
                <a:gd name="T29" fmla="*/ 0 h 281"/>
                <a:gd name="T30" fmla="*/ 2 w 437"/>
                <a:gd name="T31"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7" h="281">
                  <a:moveTo>
                    <a:pt x="2" y="0"/>
                  </a:moveTo>
                  <a:lnTo>
                    <a:pt x="376" y="137"/>
                  </a:lnTo>
                  <a:lnTo>
                    <a:pt x="437" y="199"/>
                  </a:lnTo>
                  <a:lnTo>
                    <a:pt x="431" y="228"/>
                  </a:lnTo>
                  <a:lnTo>
                    <a:pt x="414" y="254"/>
                  </a:lnTo>
                  <a:lnTo>
                    <a:pt x="393" y="273"/>
                  </a:lnTo>
                  <a:lnTo>
                    <a:pt x="370" y="279"/>
                  </a:lnTo>
                  <a:lnTo>
                    <a:pt x="338" y="281"/>
                  </a:lnTo>
                  <a:lnTo>
                    <a:pt x="275" y="247"/>
                  </a:lnTo>
                  <a:lnTo>
                    <a:pt x="217" y="205"/>
                  </a:lnTo>
                  <a:lnTo>
                    <a:pt x="150" y="154"/>
                  </a:lnTo>
                  <a:lnTo>
                    <a:pt x="87" y="101"/>
                  </a:lnTo>
                  <a:lnTo>
                    <a:pt x="38" y="55"/>
                  </a:lnTo>
                  <a:lnTo>
                    <a:pt x="0" y="7"/>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74" name="Freeform 70"/>
            <p:cNvSpPr>
              <a:spLocks/>
            </p:cNvSpPr>
            <p:nvPr/>
          </p:nvSpPr>
          <p:spPr bwMode="auto">
            <a:xfrm>
              <a:off x="4358" y="2678"/>
              <a:ext cx="124" cy="82"/>
            </a:xfrm>
            <a:custGeom>
              <a:avLst/>
              <a:gdLst>
                <a:gd name="T0" fmla="*/ 247 w 247"/>
                <a:gd name="T1" fmla="*/ 106 h 165"/>
                <a:gd name="T2" fmla="*/ 0 w 247"/>
                <a:gd name="T3" fmla="*/ 0 h 165"/>
                <a:gd name="T4" fmla="*/ 22 w 247"/>
                <a:gd name="T5" fmla="*/ 64 h 165"/>
                <a:gd name="T6" fmla="*/ 212 w 247"/>
                <a:gd name="T7" fmla="*/ 165 h 165"/>
                <a:gd name="T8" fmla="*/ 247 w 247"/>
                <a:gd name="T9" fmla="*/ 106 h 165"/>
                <a:gd name="T10" fmla="*/ 247 w 247"/>
                <a:gd name="T11" fmla="*/ 106 h 165"/>
              </a:gdLst>
              <a:ahLst/>
              <a:cxnLst>
                <a:cxn ang="0">
                  <a:pos x="T0" y="T1"/>
                </a:cxn>
                <a:cxn ang="0">
                  <a:pos x="T2" y="T3"/>
                </a:cxn>
                <a:cxn ang="0">
                  <a:pos x="T4" y="T5"/>
                </a:cxn>
                <a:cxn ang="0">
                  <a:pos x="T6" y="T7"/>
                </a:cxn>
                <a:cxn ang="0">
                  <a:pos x="T8" y="T9"/>
                </a:cxn>
                <a:cxn ang="0">
                  <a:pos x="T10" y="T11"/>
                </a:cxn>
              </a:cxnLst>
              <a:rect l="0" t="0" r="r" b="b"/>
              <a:pathLst>
                <a:path w="247" h="165">
                  <a:moveTo>
                    <a:pt x="247" y="106"/>
                  </a:moveTo>
                  <a:lnTo>
                    <a:pt x="0" y="0"/>
                  </a:lnTo>
                  <a:lnTo>
                    <a:pt x="22" y="64"/>
                  </a:lnTo>
                  <a:lnTo>
                    <a:pt x="212" y="165"/>
                  </a:lnTo>
                  <a:lnTo>
                    <a:pt x="247" y="106"/>
                  </a:lnTo>
                  <a:lnTo>
                    <a:pt x="247" y="1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75" name="Freeform 71"/>
            <p:cNvSpPr>
              <a:spLocks/>
            </p:cNvSpPr>
            <p:nvPr/>
          </p:nvSpPr>
          <p:spPr bwMode="auto">
            <a:xfrm>
              <a:off x="4364" y="2633"/>
              <a:ext cx="120" cy="99"/>
            </a:xfrm>
            <a:custGeom>
              <a:avLst/>
              <a:gdLst>
                <a:gd name="T0" fmla="*/ 0 w 239"/>
                <a:gd name="T1" fmla="*/ 69 h 198"/>
                <a:gd name="T2" fmla="*/ 13 w 239"/>
                <a:gd name="T3" fmla="*/ 59 h 198"/>
                <a:gd name="T4" fmla="*/ 46 w 239"/>
                <a:gd name="T5" fmla="*/ 38 h 198"/>
                <a:gd name="T6" fmla="*/ 85 w 239"/>
                <a:gd name="T7" fmla="*/ 15 h 198"/>
                <a:gd name="T8" fmla="*/ 122 w 239"/>
                <a:gd name="T9" fmla="*/ 0 h 198"/>
                <a:gd name="T10" fmla="*/ 154 w 239"/>
                <a:gd name="T11" fmla="*/ 17 h 198"/>
                <a:gd name="T12" fmla="*/ 173 w 239"/>
                <a:gd name="T13" fmla="*/ 48 h 198"/>
                <a:gd name="T14" fmla="*/ 213 w 239"/>
                <a:gd name="T15" fmla="*/ 48 h 198"/>
                <a:gd name="T16" fmla="*/ 239 w 239"/>
                <a:gd name="T17" fmla="*/ 40 h 198"/>
                <a:gd name="T18" fmla="*/ 236 w 239"/>
                <a:gd name="T19" fmla="*/ 169 h 198"/>
                <a:gd name="T20" fmla="*/ 192 w 239"/>
                <a:gd name="T21" fmla="*/ 198 h 198"/>
                <a:gd name="T22" fmla="*/ 207 w 239"/>
                <a:gd name="T23" fmla="*/ 78 h 198"/>
                <a:gd name="T24" fmla="*/ 129 w 239"/>
                <a:gd name="T25" fmla="*/ 99 h 198"/>
                <a:gd name="T26" fmla="*/ 122 w 239"/>
                <a:gd name="T27" fmla="*/ 31 h 198"/>
                <a:gd name="T28" fmla="*/ 28 w 239"/>
                <a:gd name="T29" fmla="*/ 80 h 198"/>
                <a:gd name="T30" fmla="*/ 0 w 239"/>
                <a:gd name="T31" fmla="*/ 69 h 198"/>
                <a:gd name="T32" fmla="*/ 0 w 239"/>
                <a:gd name="T33" fmla="*/ 6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98">
                  <a:moveTo>
                    <a:pt x="0" y="69"/>
                  </a:moveTo>
                  <a:lnTo>
                    <a:pt x="13" y="59"/>
                  </a:lnTo>
                  <a:lnTo>
                    <a:pt x="46" y="38"/>
                  </a:lnTo>
                  <a:lnTo>
                    <a:pt x="85" y="15"/>
                  </a:lnTo>
                  <a:lnTo>
                    <a:pt x="122" y="0"/>
                  </a:lnTo>
                  <a:lnTo>
                    <a:pt x="154" y="17"/>
                  </a:lnTo>
                  <a:lnTo>
                    <a:pt x="173" y="48"/>
                  </a:lnTo>
                  <a:lnTo>
                    <a:pt x="213" y="48"/>
                  </a:lnTo>
                  <a:lnTo>
                    <a:pt x="239" y="40"/>
                  </a:lnTo>
                  <a:lnTo>
                    <a:pt x="236" y="169"/>
                  </a:lnTo>
                  <a:lnTo>
                    <a:pt x="192" y="198"/>
                  </a:lnTo>
                  <a:lnTo>
                    <a:pt x="207" y="78"/>
                  </a:lnTo>
                  <a:lnTo>
                    <a:pt x="129" y="99"/>
                  </a:lnTo>
                  <a:lnTo>
                    <a:pt x="122" y="31"/>
                  </a:lnTo>
                  <a:lnTo>
                    <a:pt x="28" y="80"/>
                  </a:lnTo>
                  <a:lnTo>
                    <a:pt x="0" y="69"/>
                  </a:lnTo>
                  <a:lnTo>
                    <a:pt x="0"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76" name="Freeform 72"/>
            <p:cNvSpPr>
              <a:spLocks/>
            </p:cNvSpPr>
            <p:nvPr/>
          </p:nvSpPr>
          <p:spPr bwMode="auto">
            <a:xfrm>
              <a:off x="4992" y="2839"/>
              <a:ext cx="208" cy="135"/>
            </a:xfrm>
            <a:custGeom>
              <a:avLst/>
              <a:gdLst>
                <a:gd name="T0" fmla="*/ 23 w 417"/>
                <a:gd name="T1" fmla="*/ 0 h 270"/>
                <a:gd name="T2" fmla="*/ 417 w 417"/>
                <a:gd name="T3" fmla="*/ 205 h 270"/>
                <a:gd name="T4" fmla="*/ 379 w 417"/>
                <a:gd name="T5" fmla="*/ 270 h 270"/>
                <a:gd name="T6" fmla="*/ 0 w 417"/>
                <a:gd name="T7" fmla="*/ 32 h 270"/>
                <a:gd name="T8" fmla="*/ 23 w 417"/>
                <a:gd name="T9" fmla="*/ 0 h 270"/>
                <a:gd name="T10" fmla="*/ 23 w 417"/>
                <a:gd name="T11" fmla="*/ 0 h 270"/>
              </a:gdLst>
              <a:ahLst/>
              <a:cxnLst>
                <a:cxn ang="0">
                  <a:pos x="T0" y="T1"/>
                </a:cxn>
                <a:cxn ang="0">
                  <a:pos x="T2" y="T3"/>
                </a:cxn>
                <a:cxn ang="0">
                  <a:pos x="T4" y="T5"/>
                </a:cxn>
                <a:cxn ang="0">
                  <a:pos x="T6" y="T7"/>
                </a:cxn>
                <a:cxn ang="0">
                  <a:pos x="T8" y="T9"/>
                </a:cxn>
                <a:cxn ang="0">
                  <a:pos x="T10" y="T11"/>
                </a:cxn>
              </a:cxnLst>
              <a:rect l="0" t="0" r="r" b="b"/>
              <a:pathLst>
                <a:path w="417" h="270">
                  <a:moveTo>
                    <a:pt x="23" y="0"/>
                  </a:moveTo>
                  <a:lnTo>
                    <a:pt x="417" y="205"/>
                  </a:lnTo>
                  <a:lnTo>
                    <a:pt x="379" y="270"/>
                  </a:lnTo>
                  <a:lnTo>
                    <a:pt x="0" y="32"/>
                  </a:lnTo>
                  <a:lnTo>
                    <a:pt x="23"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77" name="Freeform 73"/>
            <p:cNvSpPr>
              <a:spLocks/>
            </p:cNvSpPr>
            <p:nvPr/>
          </p:nvSpPr>
          <p:spPr bwMode="auto">
            <a:xfrm>
              <a:off x="4987" y="2898"/>
              <a:ext cx="162" cy="136"/>
            </a:xfrm>
            <a:custGeom>
              <a:avLst/>
              <a:gdLst>
                <a:gd name="T0" fmla="*/ 15 w 323"/>
                <a:gd name="T1" fmla="*/ 0 h 271"/>
                <a:gd name="T2" fmla="*/ 323 w 323"/>
                <a:gd name="T3" fmla="*/ 222 h 271"/>
                <a:gd name="T4" fmla="*/ 296 w 323"/>
                <a:gd name="T5" fmla="*/ 271 h 271"/>
                <a:gd name="T6" fmla="*/ 0 w 323"/>
                <a:gd name="T7" fmla="*/ 38 h 271"/>
                <a:gd name="T8" fmla="*/ 15 w 323"/>
                <a:gd name="T9" fmla="*/ 0 h 271"/>
                <a:gd name="T10" fmla="*/ 15 w 323"/>
                <a:gd name="T11" fmla="*/ 0 h 271"/>
              </a:gdLst>
              <a:ahLst/>
              <a:cxnLst>
                <a:cxn ang="0">
                  <a:pos x="T0" y="T1"/>
                </a:cxn>
                <a:cxn ang="0">
                  <a:pos x="T2" y="T3"/>
                </a:cxn>
                <a:cxn ang="0">
                  <a:pos x="T4" y="T5"/>
                </a:cxn>
                <a:cxn ang="0">
                  <a:pos x="T6" y="T7"/>
                </a:cxn>
                <a:cxn ang="0">
                  <a:pos x="T8" y="T9"/>
                </a:cxn>
                <a:cxn ang="0">
                  <a:pos x="T10" y="T11"/>
                </a:cxn>
              </a:cxnLst>
              <a:rect l="0" t="0" r="r" b="b"/>
              <a:pathLst>
                <a:path w="323" h="271">
                  <a:moveTo>
                    <a:pt x="15" y="0"/>
                  </a:moveTo>
                  <a:lnTo>
                    <a:pt x="323" y="222"/>
                  </a:lnTo>
                  <a:lnTo>
                    <a:pt x="296" y="271"/>
                  </a:lnTo>
                  <a:lnTo>
                    <a:pt x="0" y="38"/>
                  </a:lnTo>
                  <a:lnTo>
                    <a:pt x="15"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78" name="Freeform 74"/>
            <p:cNvSpPr>
              <a:spLocks/>
            </p:cNvSpPr>
            <p:nvPr/>
          </p:nvSpPr>
          <p:spPr bwMode="auto">
            <a:xfrm>
              <a:off x="4963" y="2966"/>
              <a:ext cx="135" cy="111"/>
            </a:xfrm>
            <a:custGeom>
              <a:avLst/>
              <a:gdLst>
                <a:gd name="T0" fmla="*/ 33 w 270"/>
                <a:gd name="T1" fmla="*/ 0 h 222"/>
                <a:gd name="T2" fmla="*/ 270 w 270"/>
                <a:gd name="T3" fmla="*/ 190 h 222"/>
                <a:gd name="T4" fmla="*/ 244 w 270"/>
                <a:gd name="T5" fmla="*/ 222 h 222"/>
                <a:gd name="T6" fmla="*/ 0 w 270"/>
                <a:gd name="T7" fmla="*/ 43 h 222"/>
                <a:gd name="T8" fmla="*/ 33 w 270"/>
                <a:gd name="T9" fmla="*/ 0 h 222"/>
                <a:gd name="T10" fmla="*/ 33 w 270"/>
                <a:gd name="T11" fmla="*/ 0 h 222"/>
              </a:gdLst>
              <a:ahLst/>
              <a:cxnLst>
                <a:cxn ang="0">
                  <a:pos x="T0" y="T1"/>
                </a:cxn>
                <a:cxn ang="0">
                  <a:pos x="T2" y="T3"/>
                </a:cxn>
                <a:cxn ang="0">
                  <a:pos x="T4" y="T5"/>
                </a:cxn>
                <a:cxn ang="0">
                  <a:pos x="T6" y="T7"/>
                </a:cxn>
                <a:cxn ang="0">
                  <a:pos x="T8" y="T9"/>
                </a:cxn>
                <a:cxn ang="0">
                  <a:pos x="T10" y="T11"/>
                </a:cxn>
              </a:cxnLst>
              <a:rect l="0" t="0" r="r" b="b"/>
              <a:pathLst>
                <a:path w="270" h="222">
                  <a:moveTo>
                    <a:pt x="33" y="0"/>
                  </a:moveTo>
                  <a:lnTo>
                    <a:pt x="270" y="190"/>
                  </a:lnTo>
                  <a:lnTo>
                    <a:pt x="244" y="222"/>
                  </a:lnTo>
                  <a:lnTo>
                    <a:pt x="0" y="43"/>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79" name="Freeform 75"/>
            <p:cNvSpPr>
              <a:spLocks/>
            </p:cNvSpPr>
            <p:nvPr/>
          </p:nvSpPr>
          <p:spPr bwMode="auto">
            <a:xfrm>
              <a:off x="4917" y="3016"/>
              <a:ext cx="146" cy="112"/>
            </a:xfrm>
            <a:custGeom>
              <a:avLst/>
              <a:gdLst>
                <a:gd name="T0" fmla="*/ 33 w 291"/>
                <a:gd name="T1" fmla="*/ 0 h 225"/>
                <a:gd name="T2" fmla="*/ 291 w 291"/>
                <a:gd name="T3" fmla="*/ 192 h 225"/>
                <a:gd name="T4" fmla="*/ 264 w 291"/>
                <a:gd name="T5" fmla="*/ 225 h 225"/>
                <a:gd name="T6" fmla="*/ 0 w 291"/>
                <a:gd name="T7" fmla="*/ 25 h 225"/>
                <a:gd name="T8" fmla="*/ 33 w 291"/>
                <a:gd name="T9" fmla="*/ 0 h 225"/>
                <a:gd name="T10" fmla="*/ 33 w 291"/>
                <a:gd name="T11" fmla="*/ 0 h 225"/>
              </a:gdLst>
              <a:ahLst/>
              <a:cxnLst>
                <a:cxn ang="0">
                  <a:pos x="T0" y="T1"/>
                </a:cxn>
                <a:cxn ang="0">
                  <a:pos x="T2" y="T3"/>
                </a:cxn>
                <a:cxn ang="0">
                  <a:pos x="T4" y="T5"/>
                </a:cxn>
                <a:cxn ang="0">
                  <a:pos x="T6" y="T7"/>
                </a:cxn>
                <a:cxn ang="0">
                  <a:pos x="T8" y="T9"/>
                </a:cxn>
                <a:cxn ang="0">
                  <a:pos x="T10" y="T11"/>
                </a:cxn>
              </a:cxnLst>
              <a:rect l="0" t="0" r="r" b="b"/>
              <a:pathLst>
                <a:path w="291" h="225">
                  <a:moveTo>
                    <a:pt x="33" y="0"/>
                  </a:moveTo>
                  <a:lnTo>
                    <a:pt x="291" y="192"/>
                  </a:lnTo>
                  <a:lnTo>
                    <a:pt x="264" y="225"/>
                  </a:lnTo>
                  <a:lnTo>
                    <a:pt x="0" y="25"/>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80" name="Freeform 76"/>
            <p:cNvSpPr>
              <a:spLocks/>
            </p:cNvSpPr>
            <p:nvPr/>
          </p:nvSpPr>
          <p:spPr bwMode="auto">
            <a:xfrm>
              <a:off x="5109" y="2729"/>
              <a:ext cx="385" cy="567"/>
            </a:xfrm>
            <a:custGeom>
              <a:avLst/>
              <a:gdLst>
                <a:gd name="T0" fmla="*/ 473 w 770"/>
                <a:gd name="T1" fmla="*/ 31 h 1133"/>
                <a:gd name="T2" fmla="*/ 555 w 770"/>
                <a:gd name="T3" fmla="*/ 17 h 1133"/>
                <a:gd name="T4" fmla="*/ 696 w 770"/>
                <a:gd name="T5" fmla="*/ 0 h 1133"/>
                <a:gd name="T6" fmla="*/ 764 w 770"/>
                <a:gd name="T7" fmla="*/ 10 h 1133"/>
                <a:gd name="T8" fmla="*/ 770 w 770"/>
                <a:gd name="T9" fmla="*/ 42 h 1133"/>
                <a:gd name="T10" fmla="*/ 757 w 770"/>
                <a:gd name="T11" fmla="*/ 291 h 1133"/>
                <a:gd name="T12" fmla="*/ 743 w 770"/>
                <a:gd name="T13" fmla="*/ 519 h 1133"/>
                <a:gd name="T14" fmla="*/ 749 w 770"/>
                <a:gd name="T15" fmla="*/ 696 h 1133"/>
                <a:gd name="T16" fmla="*/ 415 w 770"/>
                <a:gd name="T17" fmla="*/ 1133 h 1133"/>
                <a:gd name="T18" fmla="*/ 0 w 770"/>
                <a:gd name="T19" fmla="*/ 934 h 1133"/>
                <a:gd name="T20" fmla="*/ 48 w 770"/>
                <a:gd name="T21" fmla="*/ 863 h 1133"/>
                <a:gd name="T22" fmla="*/ 382 w 770"/>
                <a:gd name="T23" fmla="*/ 1063 h 1133"/>
                <a:gd name="T24" fmla="*/ 356 w 770"/>
                <a:gd name="T25" fmla="*/ 793 h 1133"/>
                <a:gd name="T26" fmla="*/ 188 w 770"/>
                <a:gd name="T27" fmla="*/ 658 h 1133"/>
                <a:gd name="T28" fmla="*/ 242 w 770"/>
                <a:gd name="T29" fmla="*/ 626 h 1133"/>
                <a:gd name="T30" fmla="*/ 365 w 770"/>
                <a:gd name="T31" fmla="*/ 679 h 1133"/>
                <a:gd name="T32" fmla="*/ 420 w 770"/>
                <a:gd name="T33" fmla="*/ 740 h 1133"/>
                <a:gd name="T34" fmla="*/ 426 w 770"/>
                <a:gd name="T35" fmla="*/ 1036 h 1133"/>
                <a:gd name="T36" fmla="*/ 690 w 770"/>
                <a:gd name="T37" fmla="*/ 675 h 1133"/>
                <a:gd name="T38" fmla="*/ 382 w 770"/>
                <a:gd name="T39" fmla="*/ 437 h 1133"/>
                <a:gd name="T40" fmla="*/ 399 w 770"/>
                <a:gd name="T41" fmla="*/ 399 h 1133"/>
                <a:gd name="T42" fmla="*/ 415 w 770"/>
                <a:gd name="T43" fmla="*/ 306 h 1133"/>
                <a:gd name="T44" fmla="*/ 454 w 770"/>
                <a:gd name="T45" fmla="*/ 175 h 1133"/>
                <a:gd name="T46" fmla="*/ 447 w 770"/>
                <a:gd name="T47" fmla="*/ 97 h 1133"/>
                <a:gd name="T48" fmla="*/ 473 w 770"/>
                <a:gd name="T49" fmla="*/ 31 h 1133"/>
                <a:gd name="T50" fmla="*/ 473 w 770"/>
                <a:gd name="T51" fmla="*/ 31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0" h="1133">
                  <a:moveTo>
                    <a:pt x="473" y="31"/>
                  </a:moveTo>
                  <a:lnTo>
                    <a:pt x="555" y="17"/>
                  </a:lnTo>
                  <a:lnTo>
                    <a:pt x="696" y="0"/>
                  </a:lnTo>
                  <a:lnTo>
                    <a:pt x="764" y="10"/>
                  </a:lnTo>
                  <a:lnTo>
                    <a:pt x="770" y="42"/>
                  </a:lnTo>
                  <a:lnTo>
                    <a:pt x="757" y="291"/>
                  </a:lnTo>
                  <a:lnTo>
                    <a:pt x="743" y="519"/>
                  </a:lnTo>
                  <a:lnTo>
                    <a:pt x="749" y="696"/>
                  </a:lnTo>
                  <a:lnTo>
                    <a:pt x="415" y="1133"/>
                  </a:lnTo>
                  <a:lnTo>
                    <a:pt x="0" y="934"/>
                  </a:lnTo>
                  <a:lnTo>
                    <a:pt x="48" y="863"/>
                  </a:lnTo>
                  <a:lnTo>
                    <a:pt x="382" y="1063"/>
                  </a:lnTo>
                  <a:lnTo>
                    <a:pt x="356" y="793"/>
                  </a:lnTo>
                  <a:lnTo>
                    <a:pt x="188" y="658"/>
                  </a:lnTo>
                  <a:lnTo>
                    <a:pt x="242" y="626"/>
                  </a:lnTo>
                  <a:lnTo>
                    <a:pt x="365" y="679"/>
                  </a:lnTo>
                  <a:lnTo>
                    <a:pt x="420" y="740"/>
                  </a:lnTo>
                  <a:lnTo>
                    <a:pt x="426" y="1036"/>
                  </a:lnTo>
                  <a:lnTo>
                    <a:pt x="690" y="675"/>
                  </a:lnTo>
                  <a:lnTo>
                    <a:pt x="382" y="437"/>
                  </a:lnTo>
                  <a:lnTo>
                    <a:pt x="399" y="399"/>
                  </a:lnTo>
                  <a:lnTo>
                    <a:pt x="415" y="306"/>
                  </a:lnTo>
                  <a:lnTo>
                    <a:pt x="454" y="175"/>
                  </a:lnTo>
                  <a:lnTo>
                    <a:pt x="447" y="97"/>
                  </a:lnTo>
                  <a:lnTo>
                    <a:pt x="473" y="31"/>
                  </a:lnTo>
                  <a:lnTo>
                    <a:pt x="473"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81" name="Freeform 77"/>
            <p:cNvSpPr>
              <a:spLocks/>
            </p:cNvSpPr>
            <p:nvPr/>
          </p:nvSpPr>
          <p:spPr bwMode="auto">
            <a:xfrm>
              <a:off x="5278" y="3039"/>
              <a:ext cx="189" cy="63"/>
            </a:xfrm>
            <a:custGeom>
              <a:avLst/>
              <a:gdLst>
                <a:gd name="T0" fmla="*/ 0 w 378"/>
                <a:gd name="T1" fmla="*/ 70 h 125"/>
                <a:gd name="T2" fmla="*/ 64 w 378"/>
                <a:gd name="T3" fmla="*/ 0 h 125"/>
                <a:gd name="T4" fmla="*/ 184 w 378"/>
                <a:gd name="T5" fmla="*/ 11 h 125"/>
                <a:gd name="T6" fmla="*/ 340 w 378"/>
                <a:gd name="T7" fmla="*/ 17 h 125"/>
                <a:gd name="T8" fmla="*/ 378 w 378"/>
                <a:gd name="T9" fmla="*/ 82 h 125"/>
                <a:gd name="T10" fmla="*/ 269 w 378"/>
                <a:gd name="T11" fmla="*/ 65 h 125"/>
                <a:gd name="T12" fmla="*/ 114 w 378"/>
                <a:gd name="T13" fmla="*/ 65 h 125"/>
                <a:gd name="T14" fmla="*/ 43 w 378"/>
                <a:gd name="T15" fmla="*/ 125 h 125"/>
                <a:gd name="T16" fmla="*/ 0 w 378"/>
                <a:gd name="T17" fmla="*/ 70 h 125"/>
                <a:gd name="T18" fmla="*/ 0 w 378"/>
                <a:gd name="T19" fmla="*/ 7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 h="125">
                  <a:moveTo>
                    <a:pt x="0" y="70"/>
                  </a:moveTo>
                  <a:lnTo>
                    <a:pt x="64" y="0"/>
                  </a:lnTo>
                  <a:lnTo>
                    <a:pt x="184" y="11"/>
                  </a:lnTo>
                  <a:lnTo>
                    <a:pt x="340" y="17"/>
                  </a:lnTo>
                  <a:lnTo>
                    <a:pt x="378" y="82"/>
                  </a:lnTo>
                  <a:lnTo>
                    <a:pt x="269" y="65"/>
                  </a:lnTo>
                  <a:lnTo>
                    <a:pt x="114" y="65"/>
                  </a:lnTo>
                  <a:lnTo>
                    <a:pt x="43" y="125"/>
                  </a:lnTo>
                  <a:lnTo>
                    <a:pt x="0" y="70"/>
                  </a:lnTo>
                  <a:lnTo>
                    <a:pt x="0"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82" name="Freeform 78"/>
            <p:cNvSpPr>
              <a:spLocks/>
            </p:cNvSpPr>
            <p:nvPr/>
          </p:nvSpPr>
          <p:spPr bwMode="auto">
            <a:xfrm>
              <a:off x="4804" y="2494"/>
              <a:ext cx="609" cy="992"/>
            </a:xfrm>
            <a:custGeom>
              <a:avLst/>
              <a:gdLst>
                <a:gd name="T0" fmla="*/ 215 w 1218"/>
                <a:gd name="T1" fmla="*/ 695 h 1982"/>
                <a:gd name="T2" fmla="*/ 369 w 1218"/>
                <a:gd name="T3" fmla="*/ 502 h 1982"/>
                <a:gd name="T4" fmla="*/ 308 w 1218"/>
                <a:gd name="T5" fmla="*/ 74 h 1982"/>
                <a:gd name="T6" fmla="*/ 399 w 1218"/>
                <a:gd name="T7" fmla="*/ 47 h 1982"/>
                <a:gd name="T8" fmla="*/ 511 w 1218"/>
                <a:gd name="T9" fmla="*/ 26 h 1982"/>
                <a:gd name="T10" fmla="*/ 663 w 1218"/>
                <a:gd name="T11" fmla="*/ 9 h 1982"/>
                <a:gd name="T12" fmla="*/ 1026 w 1218"/>
                <a:gd name="T13" fmla="*/ 0 h 1982"/>
                <a:gd name="T14" fmla="*/ 1218 w 1218"/>
                <a:gd name="T15" fmla="*/ 4 h 1982"/>
                <a:gd name="T16" fmla="*/ 1163 w 1218"/>
                <a:gd name="T17" fmla="*/ 285 h 1982"/>
                <a:gd name="T18" fmla="*/ 1049 w 1218"/>
                <a:gd name="T19" fmla="*/ 908 h 1982"/>
                <a:gd name="T20" fmla="*/ 574 w 1218"/>
                <a:gd name="T21" fmla="*/ 1528 h 1982"/>
                <a:gd name="T22" fmla="*/ 555 w 1218"/>
                <a:gd name="T23" fmla="*/ 1982 h 1982"/>
                <a:gd name="T24" fmla="*/ 59 w 1218"/>
                <a:gd name="T25" fmla="*/ 1555 h 1982"/>
                <a:gd name="T26" fmla="*/ 0 w 1218"/>
                <a:gd name="T27" fmla="*/ 1106 h 1982"/>
                <a:gd name="T28" fmla="*/ 135 w 1218"/>
                <a:gd name="T29" fmla="*/ 857 h 1982"/>
                <a:gd name="T30" fmla="*/ 175 w 1218"/>
                <a:gd name="T31" fmla="*/ 906 h 1982"/>
                <a:gd name="T32" fmla="*/ 80 w 1218"/>
                <a:gd name="T33" fmla="*/ 1154 h 1982"/>
                <a:gd name="T34" fmla="*/ 481 w 1218"/>
                <a:gd name="T35" fmla="*/ 1467 h 1982"/>
                <a:gd name="T36" fmla="*/ 947 w 1218"/>
                <a:gd name="T37" fmla="*/ 905 h 1982"/>
                <a:gd name="T38" fmla="*/ 1154 w 1218"/>
                <a:gd name="T39" fmla="*/ 80 h 1982"/>
                <a:gd name="T40" fmla="*/ 751 w 1218"/>
                <a:gd name="T41" fmla="*/ 74 h 1982"/>
                <a:gd name="T42" fmla="*/ 382 w 1218"/>
                <a:gd name="T43" fmla="*/ 112 h 1982"/>
                <a:gd name="T44" fmla="*/ 437 w 1218"/>
                <a:gd name="T45" fmla="*/ 555 h 1982"/>
                <a:gd name="T46" fmla="*/ 795 w 1218"/>
                <a:gd name="T47" fmla="*/ 806 h 1982"/>
                <a:gd name="T48" fmla="*/ 399 w 1218"/>
                <a:gd name="T49" fmla="*/ 581 h 1982"/>
                <a:gd name="T50" fmla="*/ 260 w 1218"/>
                <a:gd name="T51" fmla="*/ 762 h 1982"/>
                <a:gd name="T52" fmla="*/ 215 w 1218"/>
                <a:gd name="T53" fmla="*/ 695 h 1982"/>
                <a:gd name="T54" fmla="*/ 215 w 1218"/>
                <a:gd name="T55" fmla="*/ 695 h 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8" h="1982">
                  <a:moveTo>
                    <a:pt x="215" y="695"/>
                  </a:moveTo>
                  <a:lnTo>
                    <a:pt x="369" y="502"/>
                  </a:lnTo>
                  <a:lnTo>
                    <a:pt x="308" y="74"/>
                  </a:lnTo>
                  <a:lnTo>
                    <a:pt x="399" y="47"/>
                  </a:lnTo>
                  <a:lnTo>
                    <a:pt x="511" y="26"/>
                  </a:lnTo>
                  <a:lnTo>
                    <a:pt x="663" y="9"/>
                  </a:lnTo>
                  <a:lnTo>
                    <a:pt x="1026" y="0"/>
                  </a:lnTo>
                  <a:lnTo>
                    <a:pt x="1218" y="4"/>
                  </a:lnTo>
                  <a:lnTo>
                    <a:pt x="1163" y="285"/>
                  </a:lnTo>
                  <a:lnTo>
                    <a:pt x="1049" y="908"/>
                  </a:lnTo>
                  <a:lnTo>
                    <a:pt x="574" y="1528"/>
                  </a:lnTo>
                  <a:lnTo>
                    <a:pt x="555" y="1982"/>
                  </a:lnTo>
                  <a:lnTo>
                    <a:pt x="59" y="1555"/>
                  </a:lnTo>
                  <a:lnTo>
                    <a:pt x="0" y="1106"/>
                  </a:lnTo>
                  <a:lnTo>
                    <a:pt x="135" y="857"/>
                  </a:lnTo>
                  <a:lnTo>
                    <a:pt x="175" y="906"/>
                  </a:lnTo>
                  <a:lnTo>
                    <a:pt x="80" y="1154"/>
                  </a:lnTo>
                  <a:lnTo>
                    <a:pt x="481" y="1467"/>
                  </a:lnTo>
                  <a:lnTo>
                    <a:pt x="947" y="905"/>
                  </a:lnTo>
                  <a:lnTo>
                    <a:pt x="1154" y="80"/>
                  </a:lnTo>
                  <a:lnTo>
                    <a:pt x="751" y="74"/>
                  </a:lnTo>
                  <a:lnTo>
                    <a:pt x="382" y="112"/>
                  </a:lnTo>
                  <a:lnTo>
                    <a:pt x="437" y="555"/>
                  </a:lnTo>
                  <a:lnTo>
                    <a:pt x="795" y="806"/>
                  </a:lnTo>
                  <a:lnTo>
                    <a:pt x="399" y="581"/>
                  </a:lnTo>
                  <a:lnTo>
                    <a:pt x="260" y="762"/>
                  </a:lnTo>
                  <a:lnTo>
                    <a:pt x="215" y="695"/>
                  </a:lnTo>
                  <a:lnTo>
                    <a:pt x="215" y="6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83" name="Freeform 79"/>
            <p:cNvSpPr>
              <a:spLocks/>
            </p:cNvSpPr>
            <p:nvPr/>
          </p:nvSpPr>
          <p:spPr bwMode="auto">
            <a:xfrm>
              <a:off x="4831" y="2841"/>
              <a:ext cx="130" cy="131"/>
            </a:xfrm>
            <a:custGeom>
              <a:avLst/>
              <a:gdLst>
                <a:gd name="T0" fmla="*/ 0 w 261"/>
                <a:gd name="T1" fmla="*/ 167 h 262"/>
                <a:gd name="T2" fmla="*/ 82 w 261"/>
                <a:gd name="T3" fmla="*/ 163 h 262"/>
                <a:gd name="T4" fmla="*/ 137 w 261"/>
                <a:gd name="T5" fmla="*/ 262 h 262"/>
                <a:gd name="T6" fmla="*/ 206 w 261"/>
                <a:gd name="T7" fmla="*/ 258 h 262"/>
                <a:gd name="T8" fmla="*/ 257 w 261"/>
                <a:gd name="T9" fmla="*/ 203 h 262"/>
                <a:gd name="T10" fmla="*/ 261 w 261"/>
                <a:gd name="T11" fmla="*/ 152 h 262"/>
                <a:gd name="T12" fmla="*/ 225 w 261"/>
                <a:gd name="T13" fmla="*/ 79 h 262"/>
                <a:gd name="T14" fmla="*/ 211 w 261"/>
                <a:gd name="T15" fmla="*/ 17 h 262"/>
                <a:gd name="T16" fmla="*/ 226 w 261"/>
                <a:gd name="T17" fmla="*/ 0 h 262"/>
                <a:gd name="T18" fmla="*/ 162 w 261"/>
                <a:gd name="T19" fmla="*/ 1 h 262"/>
                <a:gd name="T20" fmla="*/ 99 w 261"/>
                <a:gd name="T21" fmla="*/ 45 h 262"/>
                <a:gd name="T22" fmla="*/ 124 w 261"/>
                <a:gd name="T23" fmla="*/ 58 h 262"/>
                <a:gd name="T24" fmla="*/ 166 w 261"/>
                <a:gd name="T25" fmla="*/ 85 h 262"/>
                <a:gd name="T26" fmla="*/ 221 w 261"/>
                <a:gd name="T27" fmla="*/ 131 h 262"/>
                <a:gd name="T28" fmla="*/ 225 w 261"/>
                <a:gd name="T29" fmla="*/ 184 h 262"/>
                <a:gd name="T30" fmla="*/ 202 w 261"/>
                <a:gd name="T31" fmla="*/ 207 h 262"/>
                <a:gd name="T32" fmla="*/ 173 w 261"/>
                <a:gd name="T33" fmla="*/ 220 h 262"/>
                <a:gd name="T34" fmla="*/ 143 w 261"/>
                <a:gd name="T35" fmla="*/ 192 h 262"/>
                <a:gd name="T36" fmla="*/ 143 w 261"/>
                <a:gd name="T37" fmla="*/ 135 h 262"/>
                <a:gd name="T38" fmla="*/ 36 w 261"/>
                <a:gd name="T39" fmla="*/ 127 h 262"/>
                <a:gd name="T40" fmla="*/ 0 w 261"/>
                <a:gd name="T41" fmla="*/ 167 h 262"/>
                <a:gd name="T42" fmla="*/ 0 w 261"/>
                <a:gd name="T43" fmla="*/ 16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1" h="262">
                  <a:moveTo>
                    <a:pt x="0" y="167"/>
                  </a:moveTo>
                  <a:lnTo>
                    <a:pt x="82" y="163"/>
                  </a:lnTo>
                  <a:lnTo>
                    <a:pt x="137" y="262"/>
                  </a:lnTo>
                  <a:lnTo>
                    <a:pt x="206" y="258"/>
                  </a:lnTo>
                  <a:lnTo>
                    <a:pt x="257" y="203"/>
                  </a:lnTo>
                  <a:lnTo>
                    <a:pt x="261" y="152"/>
                  </a:lnTo>
                  <a:lnTo>
                    <a:pt x="225" y="79"/>
                  </a:lnTo>
                  <a:lnTo>
                    <a:pt x="211" y="17"/>
                  </a:lnTo>
                  <a:lnTo>
                    <a:pt x="226" y="0"/>
                  </a:lnTo>
                  <a:lnTo>
                    <a:pt x="162" y="1"/>
                  </a:lnTo>
                  <a:lnTo>
                    <a:pt x="99" y="45"/>
                  </a:lnTo>
                  <a:lnTo>
                    <a:pt x="124" y="58"/>
                  </a:lnTo>
                  <a:lnTo>
                    <a:pt x="166" y="85"/>
                  </a:lnTo>
                  <a:lnTo>
                    <a:pt x="221" y="131"/>
                  </a:lnTo>
                  <a:lnTo>
                    <a:pt x="225" y="184"/>
                  </a:lnTo>
                  <a:lnTo>
                    <a:pt x="202" y="207"/>
                  </a:lnTo>
                  <a:lnTo>
                    <a:pt x="173" y="220"/>
                  </a:lnTo>
                  <a:lnTo>
                    <a:pt x="143" y="192"/>
                  </a:lnTo>
                  <a:lnTo>
                    <a:pt x="143" y="135"/>
                  </a:lnTo>
                  <a:lnTo>
                    <a:pt x="36" y="127"/>
                  </a:lnTo>
                  <a:lnTo>
                    <a:pt x="0" y="167"/>
                  </a:lnTo>
                  <a:lnTo>
                    <a:pt x="0"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84" name="Freeform 80"/>
            <p:cNvSpPr>
              <a:spLocks/>
            </p:cNvSpPr>
            <p:nvPr/>
          </p:nvSpPr>
          <p:spPr bwMode="auto">
            <a:xfrm>
              <a:off x="3956" y="2069"/>
              <a:ext cx="70" cy="131"/>
            </a:xfrm>
            <a:custGeom>
              <a:avLst/>
              <a:gdLst>
                <a:gd name="T0" fmla="*/ 139 w 139"/>
                <a:gd name="T1" fmla="*/ 78 h 263"/>
                <a:gd name="T2" fmla="*/ 128 w 139"/>
                <a:gd name="T3" fmla="*/ 53 h 263"/>
                <a:gd name="T4" fmla="*/ 103 w 139"/>
                <a:gd name="T5" fmla="*/ 13 h 263"/>
                <a:gd name="T6" fmla="*/ 77 w 139"/>
                <a:gd name="T7" fmla="*/ 0 h 263"/>
                <a:gd name="T8" fmla="*/ 52 w 139"/>
                <a:gd name="T9" fmla="*/ 8 h 263"/>
                <a:gd name="T10" fmla="*/ 20 w 139"/>
                <a:gd name="T11" fmla="*/ 52 h 263"/>
                <a:gd name="T12" fmla="*/ 12 w 139"/>
                <a:gd name="T13" fmla="*/ 124 h 263"/>
                <a:gd name="T14" fmla="*/ 25 w 139"/>
                <a:gd name="T15" fmla="*/ 158 h 263"/>
                <a:gd name="T16" fmla="*/ 0 w 139"/>
                <a:gd name="T17" fmla="*/ 263 h 263"/>
                <a:gd name="T18" fmla="*/ 42 w 139"/>
                <a:gd name="T19" fmla="*/ 228 h 263"/>
                <a:gd name="T20" fmla="*/ 59 w 139"/>
                <a:gd name="T21" fmla="*/ 141 h 263"/>
                <a:gd name="T22" fmla="*/ 67 w 139"/>
                <a:gd name="T23" fmla="*/ 93 h 263"/>
                <a:gd name="T24" fmla="*/ 84 w 139"/>
                <a:gd name="T25" fmla="*/ 78 h 263"/>
                <a:gd name="T26" fmla="*/ 128 w 139"/>
                <a:gd name="T27" fmla="*/ 133 h 263"/>
                <a:gd name="T28" fmla="*/ 139 w 139"/>
                <a:gd name="T29" fmla="*/ 78 h 263"/>
                <a:gd name="T30" fmla="*/ 139 w 139"/>
                <a:gd name="T31" fmla="*/ 7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263">
                  <a:moveTo>
                    <a:pt x="139" y="78"/>
                  </a:moveTo>
                  <a:lnTo>
                    <a:pt x="128" y="53"/>
                  </a:lnTo>
                  <a:lnTo>
                    <a:pt x="103" y="13"/>
                  </a:lnTo>
                  <a:lnTo>
                    <a:pt x="77" y="0"/>
                  </a:lnTo>
                  <a:lnTo>
                    <a:pt x="52" y="8"/>
                  </a:lnTo>
                  <a:lnTo>
                    <a:pt x="20" y="52"/>
                  </a:lnTo>
                  <a:lnTo>
                    <a:pt x="12" y="124"/>
                  </a:lnTo>
                  <a:lnTo>
                    <a:pt x="25" y="158"/>
                  </a:lnTo>
                  <a:lnTo>
                    <a:pt x="0" y="263"/>
                  </a:lnTo>
                  <a:lnTo>
                    <a:pt x="42" y="228"/>
                  </a:lnTo>
                  <a:lnTo>
                    <a:pt x="59" y="141"/>
                  </a:lnTo>
                  <a:lnTo>
                    <a:pt x="67" y="93"/>
                  </a:lnTo>
                  <a:lnTo>
                    <a:pt x="84" y="78"/>
                  </a:lnTo>
                  <a:lnTo>
                    <a:pt x="128" y="133"/>
                  </a:lnTo>
                  <a:lnTo>
                    <a:pt x="139" y="78"/>
                  </a:lnTo>
                  <a:lnTo>
                    <a:pt x="139"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85" name="Freeform 81"/>
            <p:cNvSpPr>
              <a:spLocks/>
            </p:cNvSpPr>
            <p:nvPr/>
          </p:nvSpPr>
          <p:spPr bwMode="auto">
            <a:xfrm>
              <a:off x="3884" y="2128"/>
              <a:ext cx="259" cy="404"/>
            </a:xfrm>
            <a:custGeom>
              <a:avLst/>
              <a:gdLst>
                <a:gd name="T0" fmla="*/ 470 w 517"/>
                <a:gd name="T1" fmla="*/ 0 h 808"/>
                <a:gd name="T2" fmla="*/ 361 w 517"/>
                <a:gd name="T3" fmla="*/ 15 h 808"/>
                <a:gd name="T4" fmla="*/ 279 w 517"/>
                <a:gd name="T5" fmla="*/ 28 h 808"/>
                <a:gd name="T6" fmla="*/ 202 w 517"/>
                <a:gd name="T7" fmla="*/ 65 h 808"/>
                <a:gd name="T8" fmla="*/ 135 w 517"/>
                <a:gd name="T9" fmla="*/ 118 h 808"/>
                <a:gd name="T10" fmla="*/ 106 w 517"/>
                <a:gd name="T11" fmla="*/ 148 h 808"/>
                <a:gd name="T12" fmla="*/ 112 w 517"/>
                <a:gd name="T13" fmla="*/ 196 h 808"/>
                <a:gd name="T14" fmla="*/ 139 w 517"/>
                <a:gd name="T15" fmla="*/ 312 h 808"/>
                <a:gd name="T16" fmla="*/ 114 w 517"/>
                <a:gd name="T17" fmla="*/ 409 h 808"/>
                <a:gd name="T18" fmla="*/ 76 w 517"/>
                <a:gd name="T19" fmla="*/ 414 h 808"/>
                <a:gd name="T20" fmla="*/ 25 w 517"/>
                <a:gd name="T21" fmla="*/ 485 h 808"/>
                <a:gd name="T22" fmla="*/ 0 w 517"/>
                <a:gd name="T23" fmla="*/ 570 h 808"/>
                <a:gd name="T24" fmla="*/ 13 w 517"/>
                <a:gd name="T25" fmla="*/ 667 h 808"/>
                <a:gd name="T26" fmla="*/ 32 w 517"/>
                <a:gd name="T27" fmla="*/ 718 h 808"/>
                <a:gd name="T28" fmla="*/ 72 w 517"/>
                <a:gd name="T29" fmla="*/ 787 h 808"/>
                <a:gd name="T30" fmla="*/ 105 w 517"/>
                <a:gd name="T31" fmla="*/ 808 h 808"/>
                <a:gd name="T32" fmla="*/ 224 w 517"/>
                <a:gd name="T33" fmla="*/ 720 h 808"/>
                <a:gd name="T34" fmla="*/ 217 w 517"/>
                <a:gd name="T35" fmla="*/ 680 h 808"/>
                <a:gd name="T36" fmla="*/ 228 w 517"/>
                <a:gd name="T37" fmla="*/ 603 h 808"/>
                <a:gd name="T38" fmla="*/ 215 w 517"/>
                <a:gd name="T39" fmla="*/ 587 h 808"/>
                <a:gd name="T40" fmla="*/ 108 w 517"/>
                <a:gd name="T41" fmla="*/ 660 h 808"/>
                <a:gd name="T42" fmla="*/ 84 w 517"/>
                <a:gd name="T43" fmla="*/ 576 h 808"/>
                <a:gd name="T44" fmla="*/ 99 w 517"/>
                <a:gd name="T45" fmla="*/ 498 h 808"/>
                <a:gd name="T46" fmla="*/ 135 w 517"/>
                <a:gd name="T47" fmla="*/ 462 h 808"/>
                <a:gd name="T48" fmla="*/ 156 w 517"/>
                <a:gd name="T49" fmla="*/ 450 h 808"/>
                <a:gd name="T50" fmla="*/ 209 w 517"/>
                <a:gd name="T51" fmla="*/ 287 h 808"/>
                <a:gd name="T52" fmla="*/ 188 w 517"/>
                <a:gd name="T53" fmla="*/ 266 h 808"/>
                <a:gd name="T54" fmla="*/ 162 w 517"/>
                <a:gd name="T55" fmla="*/ 222 h 808"/>
                <a:gd name="T56" fmla="*/ 164 w 517"/>
                <a:gd name="T57" fmla="*/ 184 h 808"/>
                <a:gd name="T58" fmla="*/ 171 w 517"/>
                <a:gd name="T59" fmla="*/ 167 h 808"/>
                <a:gd name="T60" fmla="*/ 259 w 517"/>
                <a:gd name="T61" fmla="*/ 80 h 808"/>
                <a:gd name="T62" fmla="*/ 348 w 517"/>
                <a:gd name="T63" fmla="*/ 42 h 808"/>
                <a:gd name="T64" fmla="*/ 443 w 517"/>
                <a:gd name="T65" fmla="*/ 49 h 808"/>
                <a:gd name="T66" fmla="*/ 452 w 517"/>
                <a:gd name="T67" fmla="*/ 101 h 808"/>
                <a:gd name="T68" fmla="*/ 485 w 517"/>
                <a:gd name="T69" fmla="*/ 137 h 808"/>
                <a:gd name="T70" fmla="*/ 466 w 517"/>
                <a:gd name="T71" fmla="*/ 158 h 808"/>
                <a:gd name="T72" fmla="*/ 413 w 517"/>
                <a:gd name="T73" fmla="*/ 179 h 808"/>
                <a:gd name="T74" fmla="*/ 287 w 517"/>
                <a:gd name="T75" fmla="*/ 247 h 808"/>
                <a:gd name="T76" fmla="*/ 344 w 517"/>
                <a:gd name="T77" fmla="*/ 262 h 808"/>
                <a:gd name="T78" fmla="*/ 414 w 517"/>
                <a:gd name="T79" fmla="*/ 224 h 808"/>
                <a:gd name="T80" fmla="*/ 432 w 517"/>
                <a:gd name="T81" fmla="*/ 257 h 808"/>
                <a:gd name="T82" fmla="*/ 426 w 517"/>
                <a:gd name="T83" fmla="*/ 312 h 808"/>
                <a:gd name="T84" fmla="*/ 489 w 517"/>
                <a:gd name="T85" fmla="*/ 277 h 808"/>
                <a:gd name="T86" fmla="*/ 487 w 517"/>
                <a:gd name="T87" fmla="*/ 209 h 808"/>
                <a:gd name="T88" fmla="*/ 517 w 517"/>
                <a:gd name="T89" fmla="*/ 163 h 808"/>
                <a:gd name="T90" fmla="*/ 470 w 517"/>
                <a:gd name="T91" fmla="*/ 0 h 808"/>
                <a:gd name="T92" fmla="*/ 470 w 517"/>
                <a:gd name="T93" fmla="*/ 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7" h="808">
                  <a:moveTo>
                    <a:pt x="470" y="0"/>
                  </a:moveTo>
                  <a:lnTo>
                    <a:pt x="361" y="15"/>
                  </a:lnTo>
                  <a:lnTo>
                    <a:pt x="279" y="28"/>
                  </a:lnTo>
                  <a:lnTo>
                    <a:pt x="202" y="65"/>
                  </a:lnTo>
                  <a:lnTo>
                    <a:pt x="135" y="118"/>
                  </a:lnTo>
                  <a:lnTo>
                    <a:pt x="106" y="148"/>
                  </a:lnTo>
                  <a:lnTo>
                    <a:pt x="112" y="196"/>
                  </a:lnTo>
                  <a:lnTo>
                    <a:pt x="139" y="312"/>
                  </a:lnTo>
                  <a:lnTo>
                    <a:pt x="114" y="409"/>
                  </a:lnTo>
                  <a:lnTo>
                    <a:pt x="76" y="414"/>
                  </a:lnTo>
                  <a:lnTo>
                    <a:pt x="25" y="485"/>
                  </a:lnTo>
                  <a:lnTo>
                    <a:pt x="0" y="570"/>
                  </a:lnTo>
                  <a:lnTo>
                    <a:pt x="13" y="667"/>
                  </a:lnTo>
                  <a:lnTo>
                    <a:pt x="32" y="718"/>
                  </a:lnTo>
                  <a:lnTo>
                    <a:pt x="72" y="787"/>
                  </a:lnTo>
                  <a:lnTo>
                    <a:pt x="105" y="808"/>
                  </a:lnTo>
                  <a:lnTo>
                    <a:pt x="224" y="720"/>
                  </a:lnTo>
                  <a:lnTo>
                    <a:pt x="217" y="680"/>
                  </a:lnTo>
                  <a:lnTo>
                    <a:pt x="228" y="603"/>
                  </a:lnTo>
                  <a:lnTo>
                    <a:pt x="215" y="587"/>
                  </a:lnTo>
                  <a:lnTo>
                    <a:pt x="108" y="660"/>
                  </a:lnTo>
                  <a:lnTo>
                    <a:pt x="84" y="576"/>
                  </a:lnTo>
                  <a:lnTo>
                    <a:pt x="99" y="498"/>
                  </a:lnTo>
                  <a:lnTo>
                    <a:pt x="135" y="462"/>
                  </a:lnTo>
                  <a:lnTo>
                    <a:pt x="156" y="450"/>
                  </a:lnTo>
                  <a:lnTo>
                    <a:pt x="209" y="287"/>
                  </a:lnTo>
                  <a:lnTo>
                    <a:pt x="188" y="266"/>
                  </a:lnTo>
                  <a:lnTo>
                    <a:pt x="162" y="222"/>
                  </a:lnTo>
                  <a:lnTo>
                    <a:pt x="164" y="184"/>
                  </a:lnTo>
                  <a:lnTo>
                    <a:pt x="171" y="167"/>
                  </a:lnTo>
                  <a:lnTo>
                    <a:pt x="259" y="80"/>
                  </a:lnTo>
                  <a:lnTo>
                    <a:pt x="348" y="42"/>
                  </a:lnTo>
                  <a:lnTo>
                    <a:pt x="443" y="49"/>
                  </a:lnTo>
                  <a:lnTo>
                    <a:pt x="452" y="101"/>
                  </a:lnTo>
                  <a:lnTo>
                    <a:pt x="485" y="137"/>
                  </a:lnTo>
                  <a:lnTo>
                    <a:pt x="466" y="158"/>
                  </a:lnTo>
                  <a:lnTo>
                    <a:pt x="413" y="179"/>
                  </a:lnTo>
                  <a:lnTo>
                    <a:pt x="287" y="247"/>
                  </a:lnTo>
                  <a:lnTo>
                    <a:pt x="344" y="262"/>
                  </a:lnTo>
                  <a:lnTo>
                    <a:pt x="414" y="224"/>
                  </a:lnTo>
                  <a:lnTo>
                    <a:pt x="432" y="257"/>
                  </a:lnTo>
                  <a:lnTo>
                    <a:pt x="426" y="312"/>
                  </a:lnTo>
                  <a:lnTo>
                    <a:pt x="489" y="277"/>
                  </a:lnTo>
                  <a:lnTo>
                    <a:pt x="487" y="209"/>
                  </a:lnTo>
                  <a:lnTo>
                    <a:pt x="517" y="163"/>
                  </a:lnTo>
                  <a:lnTo>
                    <a:pt x="470" y="0"/>
                  </a:lnTo>
                  <a:lnTo>
                    <a:pt x="4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86" name="Freeform 82"/>
            <p:cNvSpPr>
              <a:spLocks/>
            </p:cNvSpPr>
            <p:nvPr/>
          </p:nvSpPr>
          <p:spPr bwMode="auto">
            <a:xfrm>
              <a:off x="3970" y="2241"/>
              <a:ext cx="152" cy="224"/>
            </a:xfrm>
            <a:custGeom>
              <a:avLst/>
              <a:gdLst>
                <a:gd name="T0" fmla="*/ 270 w 304"/>
                <a:gd name="T1" fmla="*/ 0 h 449"/>
                <a:gd name="T2" fmla="*/ 203 w 304"/>
                <a:gd name="T3" fmla="*/ 71 h 449"/>
                <a:gd name="T4" fmla="*/ 141 w 304"/>
                <a:gd name="T5" fmla="*/ 110 h 449"/>
                <a:gd name="T6" fmla="*/ 192 w 304"/>
                <a:gd name="T7" fmla="*/ 124 h 449"/>
                <a:gd name="T8" fmla="*/ 253 w 304"/>
                <a:gd name="T9" fmla="*/ 114 h 449"/>
                <a:gd name="T10" fmla="*/ 251 w 304"/>
                <a:gd name="T11" fmla="*/ 156 h 449"/>
                <a:gd name="T12" fmla="*/ 200 w 304"/>
                <a:gd name="T13" fmla="*/ 171 h 449"/>
                <a:gd name="T14" fmla="*/ 156 w 304"/>
                <a:gd name="T15" fmla="*/ 206 h 449"/>
                <a:gd name="T16" fmla="*/ 59 w 304"/>
                <a:gd name="T17" fmla="*/ 209 h 449"/>
                <a:gd name="T18" fmla="*/ 99 w 304"/>
                <a:gd name="T19" fmla="*/ 261 h 449"/>
                <a:gd name="T20" fmla="*/ 95 w 304"/>
                <a:gd name="T21" fmla="*/ 301 h 449"/>
                <a:gd name="T22" fmla="*/ 31 w 304"/>
                <a:gd name="T23" fmla="*/ 379 h 449"/>
                <a:gd name="T24" fmla="*/ 0 w 304"/>
                <a:gd name="T25" fmla="*/ 449 h 449"/>
                <a:gd name="T26" fmla="*/ 152 w 304"/>
                <a:gd name="T27" fmla="*/ 325 h 449"/>
                <a:gd name="T28" fmla="*/ 183 w 304"/>
                <a:gd name="T29" fmla="*/ 242 h 449"/>
                <a:gd name="T30" fmla="*/ 268 w 304"/>
                <a:gd name="T31" fmla="*/ 202 h 449"/>
                <a:gd name="T32" fmla="*/ 304 w 304"/>
                <a:gd name="T33" fmla="*/ 109 h 449"/>
                <a:gd name="T34" fmla="*/ 299 w 304"/>
                <a:gd name="T35" fmla="*/ 57 h 449"/>
                <a:gd name="T36" fmla="*/ 270 w 304"/>
                <a:gd name="T37" fmla="*/ 0 h 449"/>
                <a:gd name="T38" fmla="*/ 270 w 304"/>
                <a:gd name="T39"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4" h="449">
                  <a:moveTo>
                    <a:pt x="270" y="0"/>
                  </a:moveTo>
                  <a:lnTo>
                    <a:pt x="203" y="71"/>
                  </a:lnTo>
                  <a:lnTo>
                    <a:pt x="141" y="110"/>
                  </a:lnTo>
                  <a:lnTo>
                    <a:pt x="192" y="124"/>
                  </a:lnTo>
                  <a:lnTo>
                    <a:pt x="253" y="114"/>
                  </a:lnTo>
                  <a:lnTo>
                    <a:pt x="251" y="156"/>
                  </a:lnTo>
                  <a:lnTo>
                    <a:pt x="200" y="171"/>
                  </a:lnTo>
                  <a:lnTo>
                    <a:pt x="156" y="206"/>
                  </a:lnTo>
                  <a:lnTo>
                    <a:pt x="59" y="209"/>
                  </a:lnTo>
                  <a:lnTo>
                    <a:pt x="99" y="261"/>
                  </a:lnTo>
                  <a:lnTo>
                    <a:pt x="95" y="301"/>
                  </a:lnTo>
                  <a:lnTo>
                    <a:pt x="31" y="379"/>
                  </a:lnTo>
                  <a:lnTo>
                    <a:pt x="0" y="449"/>
                  </a:lnTo>
                  <a:lnTo>
                    <a:pt x="152" y="325"/>
                  </a:lnTo>
                  <a:lnTo>
                    <a:pt x="183" y="242"/>
                  </a:lnTo>
                  <a:lnTo>
                    <a:pt x="268" y="202"/>
                  </a:lnTo>
                  <a:lnTo>
                    <a:pt x="304" y="109"/>
                  </a:lnTo>
                  <a:lnTo>
                    <a:pt x="299" y="57"/>
                  </a:lnTo>
                  <a:lnTo>
                    <a:pt x="270" y="0"/>
                  </a:lnTo>
                  <a:lnTo>
                    <a:pt x="2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87" name="Freeform 83"/>
            <p:cNvSpPr>
              <a:spLocks/>
            </p:cNvSpPr>
            <p:nvPr/>
          </p:nvSpPr>
          <p:spPr bwMode="auto">
            <a:xfrm>
              <a:off x="4044" y="2394"/>
              <a:ext cx="361" cy="311"/>
            </a:xfrm>
            <a:custGeom>
              <a:avLst/>
              <a:gdLst>
                <a:gd name="T0" fmla="*/ 299 w 723"/>
                <a:gd name="T1" fmla="*/ 99 h 624"/>
                <a:gd name="T2" fmla="*/ 318 w 723"/>
                <a:gd name="T3" fmla="*/ 204 h 624"/>
                <a:gd name="T4" fmla="*/ 348 w 723"/>
                <a:gd name="T5" fmla="*/ 280 h 624"/>
                <a:gd name="T6" fmla="*/ 371 w 723"/>
                <a:gd name="T7" fmla="*/ 354 h 624"/>
                <a:gd name="T8" fmla="*/ 369 w 723"/>
                <a:gd name="T9" fmla="*/ 399 h 624"/>
                <a:gd name="T10" fmla="*/ 400 w 723"/>
                <a:gd name="T11" fmla="*/ 386 h 624"/>
                <a:gd name="T12" fmla="*/ 443 w 723"/>
                <a:gd name="T13" fmla="*/ 354 h 624"/>
                <a:gd name="T14" fmla="*/ 495 w 723"/>
                <a:gd name="T15" fmla="*/ 312 h 624"/>
                <a:gd name="T16" fmla="*/ 555 w 723"/>
                <a:gd name="T17" fmla="*/ 264 h 624"/>
                <a:gd name="T18" fmla="*/ 618 w 723"/>
                <a:gd name="T19" fmla="*/ 179 h 624"/>
                <a:gd name="T20" fmla="*/ 668 w 723"/>
                <a:gd name="T21" fmla="*/ 112 h 624"/>
                <a:gd name="T22" fmla="*/ 673 w 723"/>
                <a:gd name="T23" fmla="*/ 42 h 624"/>
                <a:gd name="T24" fmla="*/ 723 w 723"/>
                <a:gd name="T25" fmla="*/ 0 h 624"/>
                <a:gd name="T26" fmla="*/ 707 w 723"/>
                <a:gd name="T27" fmla="*/ 154 h 624"/>
                <a:gd name="T28" fmla="*/ 690 w 723"/>
                <a:gd name="T29" fmla="*/ 185 h 624"/>
                <a:gd name="T30" fmla="*/ 668 w 723"/>
                <a:gd name="T31" fmla="*/ 206 h 624"/>
                <a:gd name="T32" fmla="*/ 630 w 723"/>
                <a:gd name="T33" fmla="*/ 236 h 624"/>
                <a:gd name="T34" fmla="*/ 590 w 723"/>
                <a:gd name="T35" fmla="*/ 287 h 624"/>
                <a:gd name="T36" fmla="*/ 534 w 723"/>
                <a:gd name="T37" fmla="*/ 341 h 624"/>
                <a:gd name="T38" fmla="*/ 468 w 723"/>
                <a:gd name="T39" fmla="*/ 398 h 624"/>
                <a:gd name="T40" fmla="*/ 413 w 723"/>
                <a:gd name="T41" fmla="*/ 445 h 624"/>
                <a:gd name="T42" fmla="*/ 369 w 723"/>
                <a:gd name="T43" fmla="*/ 470 h 624"/>
                <a:gd name="T44" fmla="*/ 304 w 723"/>
                <a:gd name="T45" fmla="*/ 502 h 624"/>
                <a:gd name="T46" fmla="*/ 261 w 723"/>
                <a:gd name="T47" fmla="*/ 521 h 624"/>
                <a:gd name="T48" fmla="*/ 211 w 723"/>
                <a:gd name="T49" fmla="*/ 540 h 624"/>
                <a:gd name="T50" fmla="*/ 113 w 723"/>
                <a:gd name="T51" fmla="*/ 580 h 624"/>
                <a:gd name="T52" fmla="*/ 33 w 723"/>
                <a:gd name="T53" fmla="*/ 610 h 624"/>
                <a:gd name="T54" fmla="*/ 0 w 723"/>
                <a:gd name="T55" fmla="*/ 624 h 624"/>
                <a:gd name="T56" fmla="*/ 209 w 723"/>
                <a:gd name="T57" fmla="*/ 508 h 624"/>
                <a:gd name="T58" fmla="*/ 344 w 723"/>
                <a:gd name="T59" fmla="*/ 396 h 624"/>
                <a:gd name="T60" fmla="*/ 324 w 723"/>
                <a:gd name="T61" fmla="*/ 342 h 624"/>
                <a:gd name="T62" fmla="*/ 287 w 723"/>
                <a:gd name="T63" fmla="*/ 249 h 624"/>
                <a:gd name="T64" fmla="*/ 259 w 723"/>
                <a:gd name="T65" fmla="*/ 126 h 624"/>
                <a:gd name="T66" fmla="*/ 299 w 723"/>
                <a:gd name="T67" fmla="*/ 99 h 624"/>
                <a:gd name="T68" fmla="*/ 299 w 723"/>
                <a:gd name="T69" fmla="*/ 99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3" h="624">
                  <a:moveTo>
                    <a:pt x="299" y="99"/>
                  </a:moveTo>
                  <a:lnTo>
                    <a:pt x="318" y="204"/>
                  </a:lnTo>
                  <a:lnTo>
                    <a:pt x="348" y="280"/>
                  </a:lnTo>
                  <a:lnTo>
                    <a:pt x="371" y="354"/>
                  </a:lnTo>
                  <a:lnTo>
                    <a:pt x="369" y="399"/>
                  </a:lnTo>
                  <a:lnTo>
                    <a:pt x="400" y="386"/>
                  </a:lnTo>
                  <a:lnTo>
                    <a:pt x="443" y="354"/>
                  </a:lnTo>
                  <a:lnTo>
                    <a:pt x="495" y="312"/>
                  </a:lnTo>
                  <a:lnTo>
                    <a:pt x="555" y="264"/>
                  </a:lnTo>
                  <a:lnTo>
                    <a:pt x="618" y="179"/>
                  </a:lnTo>
                  <a:lnTo>
                    <a:pt x="668" y="112"/>
                  </a:lnTo>
                  <a:lnTo>
                    <a:pt x="673" y="42"/>
                  </a:lnTo>
                  <a:lnTo>
                    <a:pt x="723" y="0"/>
                  </a:lnTo>
                  <a:lnTo>
                    <a:pt x="707" y="154"/>
                  </a:lnTo>
                  <a:lnTo>
                    <a:pt x="690" y="185"/>
                  </a:lnTo>
                  <a:lnTo>
                    <a:pt x="668" y="206"/>
                  </a:lnTo>
                  <a:lnTo>
                    <a:pt x="630" y="236"/>
                  </a:lnTo>
                  <a:lnTo>
                    <a:pt x="590" y="287"/>
                  </a:lnTo>
                  <a:lnTo>
                    <a:pt x="534" y="341"/>
                  </a:lnTo>
                  <a:lnTo>
                    <a:pt x="468" y="398"/>
                  </a:lnTo>
                  <a:lnTo>
                    <a:pt x="413" y="445"/>
                  </a:lnTo>
                  <a:lnTo>
                    <a:pt x="369" y="470"/>
                  </a:lnTo>
                  <a:lnTo>
                    <a:pt x="304" y="502"/>
                  </a:lnTo>
                  <a:lnTo>
                    <a:pt x="261" y="521"/>
                  </a:lnTo>
                  <a:lnTo>
                    <a:pt x="211" y="540"/>
                  </a:lnTo>
                  <a:lnTo>
                    <a:pt x="113" y="580"/>
                  </a:lnTo>
                  <a:lnTo>
                    <a:pt x="33" y="610"/>
                  </a:lnTo>
                  <a:lnTo>
                    <a:pt x="0" y="624"/>
                  </a:lnTo>
                  <a:lnTo>
                    <a:pt x="209" y="508"/>
                  </a:lnTo>
                  <a:lnTo>
                    <a:pt x="344" y="396"/>
                  </a:lnTo>
                  <a:lnTo>
                    <a:pt x="324" y="342"/>
                  </a:lnTo>
                  <a:lnTo>
                    <a:pt x="287" y="249"/>
                  </a:lnTo>
                  <a:lnTo>
                    <a:pt x="259" y="126"/>
                  </a:lnTo>
                  <a:lnTo>
                    <a:pt x="299" y="99"/>
                  </a:lnTo>
                  <a:lnTo>
                    <a:pt x="299"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25588" name="Freeform 84"/>
            <p:cNvSpPr>
              <a:spLocks/>
            </p:cNvSpPr>
            <p:nvPr/>
          </p:nvSpPr>
          <p:spPr bwMode="auto">
            <a:xfrm>
              <a:off x="3732" y="3768"/>
              <a:ext cx="1674" cy="133"/>
            </a:xfrm>
            <a:custGeom>
              <a:avLst/>
              <a:gdLst>
                <a:gd name="T0" fmla="*/ 431 w 3347"/>
                <a:gd name="T1" fmla="*/ 4 h 266"/>
                <a:gd name="T2" fmla="*/ 661 w 3347"/>
                <a:gd name="T3" fmla="*/ 0 h 266"/>
                <a:gd name="T4" fmla="*/ 872 w 3347"/>
                <a:gd name="T5" fmla="*/ 11 h 266"/>
                <a:gd name="T6" fmla="*/ 1224 w 3347"/>
                <a:gd name="T7" fmla="*/ 23 h 266"/>
                <a:gd name="T8" fmla="*/ 1775 w 3347"/>
                <a:gd name="T9" fmla="*/ 28 h 266"/>
                <a:gd name="T10" fmla="*/ 2174 w 3347"/>
                <a:gd name="T11" fmla="*/ 78 h 266"/>
                <a:gd name="T12" fmla="*/ 2370 w 3347"/>
                <a:gd name="T13" fmla="*/ 103 h 266"/>
                <a:gd name="T14" fmla="*/ 2505 w 3347"/>
                <a:gd name="T15" fmla="*/ 118 h 266"/>
                <a:gd name="T16" fmla="*/ 2570 w 3347"/>
                <a:gd name="T17" fmla="*/ 120 h 266"/>
                <a:gd name="T18" fmla="*/ 2539 w 3347"/>
                <a:gd name="T19" fmla="*/ 104 h 266"/>
                <a:gd name="T20" fmla="*/ 2473 w 3347"/>
                <a:gd name="T21" fmla="*/ 80 h 266"/>
                <a:gd name="T22" fmla="*/ 2420 w 3347"/>
                <a:gd name="T23" fmla="*/ 53 h 266"/>
                <a:gd name="T24" fmla="*/ 2414 w 3347"/>
                <a:gd name="T25" fmla="*/ 44 h 266"/>
                <a:gd name="T26" fmla="*/ 2429 w 3347"/>
                <a:gd name="T27" fmla="*/ 34 h 266"/>
                <a:gd name="T28" fmla="*/ 2709 w 3347"/>
                <a:gd name="T29" fmla="*/ 34 h 266"/>
                <a:gd name="T30" fmla="*/ 3102 w 3347"/>
                <a:gd name="T31" fmla="*/ 64 h 266"/>
                <a:gd name="T32" fmla="*/ 3326 w 3347"/>
                <a:gd name="T33" fmla="*/ 106 h 266"/>
                <a:gd name="T34" fmla="*/ 3347 w 3347"/>
                <a:gd name="T35" fmla="*/ 127 h 266"/>
                <a:gd name="T36" fmla="*/ 3302 w 3347"/>
                <a:gd name="T37" fmla="*/ 144 h 266"/>
                <a:gd name="T38" fmla="*/ 3060 w 3347"/>
                <a:gd name="T39" fmla="*/ 167 h 266"/>
                <a:gd name="T40" fmla="*/ 2908 w 3347"/>
                <a:gd name="T41" fmla="*/ 186 h 266"/>
                <a:gd name="T42" fmla="*/ 2965 w 3347"/>
                <a:gd name="T43" fmla="*/ 198 h 266"/>
                <a:gd name="T44" fmla="*/ 3079 w 3347"/>
                <a:gd name="T45" fmla="*/ 209 h 266"/>
                <a:gd name="T46" fmla="*/ 3241 w 3347"/>
                <a:gd name="T47" fmla="*/ 236 h 266"/>
                <a:gd name="T48" fmla="*/ 3191 w 3347"/>
                <a:gd name="T49" fmla="*/ 247 h 266"/>
                <a:gd name="T50" fmla="*/ 3066 w 3347"/>
                <a:gd name="T51" fmla="*/ 256 h 266"/>
                <a:gd name="T52" fmla="*/ 2786 w 3347"/>
                <a:gd name="T53" fmla="*/ 266 h 266"/>
                <a:gd name="T54" fmla="*/ 2663 w 3347"/>
                <a:gd name="T55" fmla="*/ 255 h 266"/>
                <a:gd name="T56" fmla="*/ 2501 w 3347"/>
                <a:gd name="T57" fmla="*/ 217 h 266"/>
                <a:gd name="T58" fmla="*/ 2326 w 3347"/>
                <a:gd name="T59" fmla="*/ 186 h 266"/>
                <a:gd name="T60" fmla="*/ 2106 w 3347"/>
                <a:gd name="T61" fmla="*/ 154 h 266"/>
                <a:gd name="T62" fmla="*/ 1882 w 3347"/>
                <a:gd name="T63" fmla="*/ 123 h 266"/>
                <a:gd name="T64" fmla="*/ 1697 w 3347"/>
                <a:gd name="T65" fmla="*/ 101 h 266"/>
                <a:gd name="T66" fmla="*/ 1502 w 3347"/>
                <a:gd name="T67" fmla="*/ 93 h 266"/>
                <a:gd name="T68" fmla="*/ 1315 w 3347"/>
                <a:gd name="T69" fmla="*/ 108 h 266"/>
                <a:gd name="T70" fmla="*/ 937 w 3347"/>
                <a:gd name="T71" fmla="*/ 118 h 266"/>
                <a:gd name="T72" fmla="*/ 618 w 3347"/>
                <a:gd name="T73" fmla="*/ 108 h 266"/>
                <a:gd name="T74" fmla="*/ 580 w 3347"/>
                <a:gd name="T75" fmla="*/ 93 h 266"/>
                <a:gd name="T76" fmla="*/ 599 w 3347"/>
                <a:gd name="T77" fmla="*/ 76 h 266"/>
                <a:gd name="T78" fmla="*/ 618 w 3347"/>
                <a:gd name="T79" fmla="*/ 53 h 266"/>
                <a:gd name="T80" fmla="*/ 428 w 3347"/>
                <a:gd name="T81" fmla="*/ 64 h 266"/>
                <a:gd name="T82" fmla="*/ 279 w 3347"/>
                <a:gd name="T83" fmla="*/ 78 h 266"/>
                <a:gd name="T84" fmla="*/ 0 w 3347"/>
                <a:gd name="T85" fmla="*/ 72 h 266"/>
                <a:gd name="T86" fmla="*/ 171 w 3347"/>
                <a:gd name="T87" fmla="*/ 28 h 266"/>
                <a:gd name="T88" fmla="*/ 355 w 3347"/>
                <a:gd name="T89" fmla="*/ 40 h 266"/>
                <a:gd name="T90" fmla="*/ 431 w 3347"/>
                <a:gd name="T91" fmla="*/ 4 h 266"/>
                <a:gd name="T92" fmla="*/ 431 w 3347"/>
                <a:gd name="T93" fmla="*/ 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47" h="266">
                  <a:moveTo>
                    <a:pt x="431" y="4"/>
                  </a:moveTo>
                  <a:lnTo>
                    <a:pt x="661" y="0"/>
                  </a:lnTo>
                  <a:lnTo>
                    <a:pt x="872" y="11"/>
                  </a:lnTo>
                  <a:lnTo>
                    <a:pt x="1224" y="23"/>
                  </a:lnTo>
                  <a:lnTo>
                    <a:pt x="1775" y="28"/>
                  </a:lnTo>
                  <a:lnTo>
                    <a:pt x="2174" y="78"/>
                  </a:lnTo>
                  <a:lnTo>
                    <a:pt x="2370" y="103"/>
                  </a:lnTo>
                  <a:lnTo>
                    <a:pt x="2505" y="118"/>
                  </a:lnTo>
                  <a:lnTo>
                    <a:pt x="2570" y="120"/>
                  </a:lnTo>
                  <a:lnTo>
                    <a:pt x="2539" y="104"/>
                  </a:lnTo>
                  <a:lnTo>
                    <a:pt x="2473" y="80"/>
                  </a:lnTo>
                  <a:lnTo>
                    <a:pt x="2420" y="53"/>
                  </a:lnTo>
                  <a:lnTo>
                    <a:pt x="2414" y="44"/>
                  </a:lnTo>
                  <a:lnTo>
                    <a:pt x="2429" y="34"/>
                  </a:lnTo>
                  <a:lnTo>
                    <a:pt x="2709" y="34"/>
                  </a:lnTo>
                  <a:lnTo>
                    <a:pt x="3102" y="64"/>
                  </a:lnTo>
                  <a:lnTo>
                    <a:pt x="3326" y="106"/>
                  </a:lnTo>
                  <a:lnTo>
                    <a:pt x="3347" y="127"/>
                  </a:lnTo>
                  <a:lnTo>
                    <a:pt x="3302" y="144"/>
                  </a:lnTo>
                  <a:lnTo>
                    <a:pt x="3060" y="167"/>
                  </a:lnTo>
                  <a:lnTo>
                    <a:pt x="2908" y="186"/>
                  </a:lnTo>
                  <a:lnTo>
                    <a:pt x="2965" y="198"/>
                  </a:lnTo>
                  <a:lnTo>
                    <a:pt x="3079" y="209"/>
                  </a:lnTo>
                  <a:lnTo>
                    <a:pt x="3241" y="236"/>
                  </a:lnTo>
                  <a:lnTo>
                    <a:pt x="3191" y="247"/>
                  </a:lnTo>
                  <a:lnTo>
                    <a:pt x="3066" y="256"/>
                  </a:lnTo>
                  <a:lnTo>
                    <a:pt x="2786" y="266"/>
                  </a:lnTo>
                  <a:lnTo>
                    <a:pt x="2663" y="255"/>
                  </a:lnTo>
                  <a:lnTo>
                    <a:pt x="2501" y="217"/>
                  </a:lnTo>
                  <a:lnTo>
                    <a:pt x="2326" y="186"/>
                  </a:lnTo>
                  <a:lnTo>
                    <a:pt x="2106" y="154"/>
                  </a:lnTo>
                  <a:lnTo>
                    <a:pt x="1882" y="123"/>
                  </a:lnTo>
                  <a:lnTo>
                    <a:pt x="1697" y="101"/>
                  </a:lnTo>
                  <a:lnTo>
                    <a:pt x="1502" y="93"/>
                  </a:lnTo>
                  <a:lnTo>
                    <a:pt x="1315" y="108"/>
                  </a:lnTo>
                  <a:lnTo>
                    <a:pt x="937" y="118"/>
                  </a:lnTo>
                  <a:lnTo>
                    <a:pt x="618" y="108"/>
                  </a:lnTo>
                  <a:lnTo>
                    <a:pt x="580" y="93"/>
                  </a:lnTo>
                  <a:lnTo>
                    <a:pt x="599" y="76"/>
                  </a:lnTo>
                  <a:lnTo>
                    <a:pt x="618" y="53"/>
                  </a:lnTo>
                  <a:lnTo>
                    <a:pt x="428" y="64"/>
                  </a:lnTo>
                  <a:lnTo>
                    <a:pt x="279" y="78"/>
                  </a:lnTo>
                  <a:lnTo>
                    <a:pt x="0" y="72"/>
                  </a:lnTo>
                  <a:lnTo>
                    <a:pt x="171" y="28"/>
                  </a:lnTo>
                  <a:lnTo>
                    <a:pt x="355" y="40"/>
                  </a:lnTo>
                  <a:lnTo>
                    <a:pt x="431" y="4"/>
                  </a:lnTo>
                  <a:lnTo>
                    <a:pt x="43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grpSp>
      <p:sp>
        <p:nvSpPr>
          <p:cNvPr id="91" name="Rectangle 2"/>
          <p:cNvSpPr>
            <a:spLocks noChangeArrowheads="1"/>
          </p:cNvSpPr>
          <p:nvPr/>
        </p:nvSpPr>
        <p:spPr bwMode="auto">
          <a:xfrm>
            <a:off x="675272" y="1107953"/>
            <a:ext cx="4460163" cy="1236675"/>
          </a:xfrm>
          <a:prstGeom prst="rect">
            <a:avLst/>
          </a:prstGeom>
          <a:solidFill>
            <a:schemeClr val="accent2">
              <a:lumMod val="40000"/>
              <a:lumOff val="60000"/>
            </a:schemeClr>
          </a:solidFill>
          <a:ln w="25400">
            <a:solidFill>
              <a:srgbClr val="C00000"/>
            </a:solidFill>
            <a:headEnd/>
            <a:tailEnd/>
          </a:ln>
        </p:spPr>
        <p:style>
          <a:lnRef idx="1">
            <a:schemeClr val="accent6"/>
          </a:lnRef>
          <a:fillRef idx="2">
            <a:schemeClr val="accent6"/>
          </a:fillRef>
          <a:effectRef idx="1">
            <a:schemeClr val="accent6"/>
          </a:effectRef>
          <a:fontRef idx="minor">
            <a:schemeClr val="dk1"/>
          </a:fontRef>
        </p:style>
        <p:txBody>
          <a:bodyPr wrap="square" anchor="ctr">
            <a:noAutofit/>
          </a:bodyPr>
          <a:lstStyle/>
          <a:p>
            <a:pPr marL="133350" marR="0" lvl="0" indent="0" algn="l" defTabSz="685800" rtl="0" eaLnBrk="0" fontAlgn="base" latinLnBrk="0" hangingPunct="0">
              <a:lnSpc>
                <a:spcPct val="12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Arial" panose="020B0604020202020204"/>
                <a:ea typeface="+mn-ea"/>
                <a:cs typeface="+mn-cs"/>
              </a:rPr>
              <a:t>No one can show me how you came to your final decision.</a:t>
            </a:r>
          </a:p>
          <a:p>
            <a:endParaRPr lang="en-US" sz="1013" dirty="0"/>
          </a:p>
        </p:txBody>
      </p:sp>
      <p:sp>
        <p:nvSpPr>
          <p:cNvPr id="88" name="TextBox 87"/>
          <p:cNvSpPr txBox="1"/>
          <p:nvPr/>
        </p:nvSpPr>
        <p:spPr>
          <a:xfrm>
            <a:off x="941986" y="4767977"/>
            <a:ext cx="4176913" cy="400110"/>
          </a:xfrm>
          <a:prstGeom prst="rect">
            <a:avLst/>
          </a:prstGeom>
          <a:noFill/>
        </p:spPr>
        <p:txBody>
          <a:bodyPr wrap="square" rtlCol="0">
            <a:spAutoFit/>
          </a:bodyPr>
          <a:lstStyle/>
          <a:p>
            <a:r>
              <a:rPr lang="en-US" sz="1000" dirty="0"/>
              <a:t>Source: Public Information Meetings For Access Management Projects</a:t>
            </a:r>
          </a:p>
          <a:p>
            <a:r>
              <a:rPr lang="en-US" sz="1000" dirty="0"/>
              <a:t>David W. Gwynn, Jr., P.E</a:t>
            </a:r>
          </a:p>
        </p:txBody>
      </p:sp>
    </p:spTree>
    <p:extLst>
      <p:ext uri="{BB962C8B-B14F-4D97-AF65-F5344CB8AC3E}">
        <p14:creationId xmlns:p14="http://schemas.microsoft.com/office/powerpoint/2010/main" val="3455998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9844" name="Rectangle 4"/>
          <p:cNvSpPr>
            <a:spLocks noGrp="1" noChangeArrowheads="1"/>
          </p:cNvSpPr>
          <p:nvPr>
            <p:ph type="title"/>
          </p:nvPr>
        </p:nvSpPr>
        <p:spPr/>
        <p:txBody>
          <a:bodyPr>
            <a:normAutofit/>
          </a:bodyPr>
          <a:lstStyle/>
          <a:p>
            <a:r>
              <a:rPr lang="en-US" altLang="en-US" dirty="0"/>
              <a:t>Public Comment</a:t>
            </a:r>
          </a:p>
        </p:txBody>
      </p:sp>
      <p:sp>
        <p:nvSpPr>
          <p:cNvPr id="2339843" name="Rectangle 3"/>
          <p:cNvSpPr>
            <a:spLocks noGrp="1" noChangeArrowheads="1"/>
          </p:cNvSpPr>
          <p:nvPr>
            <p:ph idx="1"/>
          </p:nvPr>
        </p:nvSpPr>
        <p:spPr>
          <a:xfrm>
            <a:off x="704259" y="2251656"/>
            <a:ext cx="8304712" cy="1851422"/>
          </a:xfrm>
        </p:spPr>
        <p:txBody>
          <a:bodyPr>
            <a:noAutofit/>
          </a:bodyPr>
          <a:lstStyle/>
          <a:p>
            <a:pPr>
              <a:lnSpc>
                <a:spcPct val="110000"/>
              </a:lnSpc>
              <a:spcBef>
                <a:spcPts val="450"/>
              </a:spcBef>
            </a:pPr>
            <a:r>
              <a:rPr lang="en-US" altLang="en-US" sz="2000" b="1" dirty="0"/>
              <a:t>Use the media </a:t>
            </a:r>
            <a:r>
              <a:rPr lang="en-US" altLang="en-US" sz="2000" dirty="0"/>
              <a:t>for advertisements and articles</a:t>
            </a:r>
          </a:p>
          <a:p>
            <a:pPr>
              <a:lnSpc>
                <a:spcPct val="110000"/>
              </a:lnSpc>
              <a:spcBef>
                <a:spcPts val="450"/>
              </a:spcBef>
            </a:pPr>
            <a:r>
              <a:rPr lang="en-US" altLang="en-US" sz="2000" b="1" dirty="0"/>
              <a:t>Land</a:t>
            </a:r>
            <a:r>
              <a:rPr lang="en-US" altLang="en-US" sz="2000" dirty="0"/>
              <a:t> </a:t>
            </a:r>
            <a:r>
              <a:rPr lang="en-US" altLang="en-US" sz="2000" b="1" dirty="0"/>
              <a:t>owners and tenants </a:t>
            </a:r>
            <a:r>
              <a:rPr lang="en-US" altLang="en-US" sz="2000" dirty="0"/>
              <a:t>may not be the same</a:t>
            </a:r>
          </a:p>
          <a:p>
            <a:pPr>
              <a:lnSpc>
                <a:spcPct val="110000"/>
              </a:lnSpc>
              <a:spcBef>
                <a:spcPts val="450"/>
              </a:spcBef>
            </a:pPr>
            <a:r>
              <a:rPr lang="en-US" altLang="en-US" sz="2000" dirty="0"/>
              <a:t>Send out </a:t>
            </a:r>
            <a:r>
              <a:rPr lang="en-US" altLang="en-US" sz="2000" b="1" dirty="0"/>
              <a:t>newsletters</a:t>
            </a:r>
            <a:r>
              <a:rPr lang="en-US" altLang="en-US" sz="2000" dirty="0"/>
              <a:t> to property owners; </a:t>
            </a:r>
            <a:r>
              <a:rPr lang="en-US" altLang="en-US" sz="2000" b="1" dirty="0"/>
              <a:t>hand deliver flyers </a:t>
            </a:r>
            <a:r>
              <a:rPr lang="en-US" altLang="en-US" sz="2000" dirty="0"/>
              <a:t>to tenants</a:t>
            </a:r>
          </a:p>
          <a:p>
            <a:pPr>
              <a:lnSpc>
                <a:spcPct val="110000"/>
              </a:lnSpc>
              <a:spcBef>
                <a:spcPts val="450"/>
              </a:spcBef>
            </a:pPr>
            <a:r>
              <a:rPr lang="en-US" altLang="en-US" sz="2000" b="1" dirty="0"/>
              <a:t>Notify the Chamber of Commerce </a:t>
            </a:r>
            <a:r>
              <a:rPr lang="en-US" altLang="en-US" sz="2000" dirty="0"/>
              <a:t>and homeowner groups</a:t>
            </a:r>
          </a:p>
          <a:p>
            <a:pPr>
              <a:lnSpc>
                <a:spcPct val="110000"/>
              </a:lnSpc>
              <a:spcBef>
                <a:spcPts val="450"/>
              </a:spcBef>
            </a:pPr>
            <a:r>
              <a:rPr lang="en-US" altLang="en-US" sz="2000" dirty="0"/>
              <a:t>Keep a </a:t>
            </a:r>
            <a:r>
              <a:rPr lang="en-US" altLang="en-US" sz="2000" b="1" dirty="0"/>
              <a:t>comprehensive mailing list</a:t>
            </a:r>
          </a:p>
        </p:txBody>
      </p:sp>
      <p:sp>
        <p:nvSpPr>
          <p:cNvPr id="8" name="Slide Number Placeholder 5"/>
          <p:cNvSpPr>
            <a:spLocks noGrp="1"/>
          </p:cNvSpPr>
          <p:nvPr>
            <p:ph type="sldNum" sz="quarter" idx="12"/>
          </p:nvPr>
        </p:nvSpPr>
        <p:spPr/>
        <p:txBody>
          <a:bodyPr/>
          <a:lstStyle/>
          <a:p>
            <a:fld id="{E88E6502-3085-43DA-8DEB-AFF9D3B9232F}" type="slidenum">
              <a:rPr lang="en-US" altLang="en-US" smtClean="0"/>
              <a:pPr/>
              <a:t>25</a:t>
            </a:fld>
            <a:endParaRPr lang="en-US" altLang="en-US"/>
          </a:p>
        </p:txBody>
      </p:sp>
      <p:sp>
        <p:nvSpPr>
          <p:cNvPr id="2339845" name="Text Box 5"/>
          <p:cNvSpPr txBox="1">
            <a:spLocks noChangeArrowheads="1"/>
          </p:cNvSpPr>
          <p:nvPr/>
        </p:nvSpPr>
        <p:spPr bwMode="auto">
          <a:xfrm>
            <a:off x="5737623" y="4891088"/>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sz="1200" b="1">
              <a:solidFill>
                <a:srgbClr val="FFFFFF"/>
              </a:solidFill>
              <a:effectLst>
                <a:outerShdw blurRad="38100" dist="38100" dir="2700000" algn="tl">
                  <a:srgbClr val="C0C0C0"/>
                </a:outerShdw>
              </a:effectLst>
              <a:latin typeface="Verdana" panose="020B0604030504040204" pitchFamily="34" charset="0"/>
            </a:endParaRPr>
          </a:p>
        </p:txBody>
      </p:sp>
      <p:pic>
        <p:nvPicPr>
          <p:cNvPr id="2339846" name="Picture 6" descr="cxyaczfi[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220" y="586162"/>
            <a:ext cx="1956197" cy="19002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5094" y="4743390"/>
            <a:ext cx="4311521" cy="400110"/>
          </a:xfrm>
          <a:prstGeom prst="rect">
            <a:avLst/>
          </a:prstGeom>
          <a:noFill/>
        </p:spPr>
        <p:txBody>
          <a:bodyPr wrap="square" rtlCol="0">
            <a:spAutoFit/>
          </a:bodyPr>
          <a:lstStyle/>
          <a:p>
            <a:r>
              <a:rPr lang="en-US" sz="1000" dirty="0"/>
              <a:t>Source: Public Information Meetings For Access Management Projects</a:t>
            </a:r>
          </a:p>
          <a:p>
            <a:r>
              <a:rPr lang="en-US" sz="1000" dirty="0"/>
              <a:t>David W. Gwynn, Jr., P.E</a:t>
            </a:r>
          </a:p>
        </p:txBody>
      </p:sp>
      <p:sp>
        <p:nvSpPr>
          <p:cNvPr id="13" name="Rectangle 2"/>
          <p:cNvSpPr>
            <a:spLocks noChangeArrowheads="1"/>
          </p:cNvSpPr>
          <p:nvPr/>
        </p:nvSpPr>
        <p:spPr bwMode="auto">
          <a:xfrm>
            <a:off x="702128" y="1174715"/>
            <a:ext cx="4674544" cy="864397"/>
          </a:xfrm>
          <a:prstGeom prst="rect">
            <a:avLst/>
          </a:prstGeom>
          <a:solidFill>
            <a:schemeClr val="accent2">
              <a:lumMod val="40000"/>
              <a:lumOff val="60000"/>
            </a:schemeClr>
          </a:solidFill>
          <a:ln w="25400">
            <a:solidFill>
              <a:srgbClr val="C00000"/>
            </a:solidFill>
            <a:headEnd/>
            <a:tailEnd/>
          </a:ln>
        </p:spPr>
        <p:style>
          <a:lnRef idx="1">
            <a:schemeClr val="accent6"/>
          </a:lnRef>
          <a:fillRef idx="2">
            <a:schemeClr val="accent6"/>
          </a:fillRef>
          <a:effectRef idx="1">
            <a:schemeClr val="accent6"/>
          </a:effectRef>
          <a:fontRef idx="minor">
            <a:schemeClr val="dk1"/>
          </a:fontRef>
        </p:style>
        <p:txBody>
          <a:bodyPr wrap="square" anchor="ctr"/>
          <a:lstStyle/>
          <a:p>
            <a:r>
              <a:rPr lang="en-US" altLang="en-US" sz="2400" i="1" dirty="0">
                <a:solidFill>
                  <a:srgbClr val="000000"/>
                </a:solidFill>
              </a:rPr>
              <a:t>I wasn’t notified of the meeting.</a:t>
            </a:r>
          </a:p>
          <a:p>
            <a:endParaRPr lang="en-US" sz="1013" dirty="0"/>
          </a:p>
        </p:txBody>
      </p:sp>
    </p:spTree>
    <p:extLst>
      <p:ext uri="{BB962C8B-B14F-4D97-AF65-F5344CB8AC3E}">
        <p14:creationId xmlns:p14="http://schemas.microsoft.com/office/powerpoint/2010/main" val="253558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686925" y="1160740"/>
            <a:ext cx="3301523" cy="994172"/>
          </a:xfrm>
          <a:prstGeom prst="rect">
            <a:avLst/>
          </a:prstGeom>
          <a:solidFill>
            <a:schemeClr val="accent2">
              <a:lumMod val="40000"/>
              <a:lumOff val="60000"/>
            </a:schemeClr>
          </a:solidFill>
          <a:ln w="25400">
            <a:solidFill>
              <a:srgbClr val="C00000"/>
            </a:solidFill>
            <a:headEnd/>
            <a:tailEnd/>
          </a:ln>
        </p:spPr>
        <p:style>
          <a:lnRef idx="1">
            <a:schemeClr val="accent6"/>
          </a:lnRef>
          <a:fillRef idx="2">
            <a:schemeClr val="accent6"/>
          </a:fillRef>
          <a:effectRef idx="1">
            <a:schemeClr val="accent6"/>
          </a:effectRef>
          <a:fontRef idx="minor">
            <a:schemeClr val="dk1"/>
          </a:fontRef>
        </p:style>
        <p:txBody>
          <a:bodyPr wrap="square" anchor="ctr"/>
          <a:lstStyle/>
          <a:p>
            <a:r>
              <a:rPr lang="en-US" sz="2400" i="1" dirty="0">
                <a:solidFill>
                  <a:srgbClr val="000000"/>
                </a:solidFill>
              </a:rPr>
              <a:t>You don’t care what I have to say!</a:t>
            </a:r>
          </a:p>
          <a:p>
            <a:endParaRPr lang="en-US" sz="1013" dirty="0"/>
          </a:p>
        </p:txBody>
      </p:sp>
      <p:sp>
        <p:nvSpPr>
          <p:cNvPr id="2337796" name="Rectangle 4"/>
          <p:cNvSpPr>
            <a:spLocks noGrp="1" noChangeArrowheads="1"/>
          </p:cNvSpPr>
          <p:nvPr>
            <p:ph type="title"/>
          </p:nvPr>
        </p:nvSpPr>
        <p:spPr/>
        <p:txBody>
          <a:bodyPr>
            <a:normAutofit/>
          </a:bodyPr>
          <a:lstStyle/>
          <a:p>
            <a:r>
              <a:rPr lang="en-US" dirty="0"/>
              <a:t>Public Comment</a:t>
            </a:r>
            <a:endParaRPr lang="en-US" b="1" dirty="0"/>
          </a:p>
        </p:txBody>
      </p:sp>
      <p:sp>
        <p:nvSpPr>
          <p:cNvPr id="2337795" name="Rectangle 3"/>
          <p:cNvSpPr>
            <a:spLocks noGrp="1" noChangeArrowheads="1"/>
          </p:cNvSpPr>
          <p:nvPr>
            <p:ph idx="1"/>
          </p:nvPr>
        </p:nvSpPr>
        <p:spPr>
          <a:xfrm>
            <a:off x="628650" y="2571749"/>
            <a:ext cx="7886700" cy="2060973"/>
          </a:xfrm>
        </p:spPr>
        <p:txBody>
          <a:bodyPr>
            <a:normAutofit/>
          </a:bodyPr>
          <a:lstStyle/>
          <a:p>
            <a:pPr>
              <a:lnSpc>
                <a:spcPct val="80000"/>
              </a:lnSpc>
            </a:pPr>
            <a:r>
              <a:rPr lang="en-US" sz="2000" dirty="0"/>
              <a:t>Let people have their “say”</a:t>
            </a:r>
          </a:p>
          <a:p>
            <a:pPr>
              <a:lnSpc>
                <a:spcPct val="80000"/>
              </a:lnSpc>
            </a:pPr>
            <a:r>
              <a:rPr lang="en-US" sz="2000" dirty="0"/>
              <a:t>Reassure the person that we need their input</a:t>
            </a:r>
          </a:p>
          <a:p>
            <a:pPr>
              <a:lnSpc>
                <a:spcPct val="80000"/>
              </a:lnSpc>
            </a:pPr>
            <a:r>
              <a:rPr lang="en-US" sz="2000" dirty="0"/>
              <a:t>Listen well, do not interrupt </a:t>
            </a:r>
          </a:p>
          <a:p>
            <a:pPr>
              <a:lnSpc>
                <a:spcPct val="80000"/>
              </a:lnSpc>
            </a:pPr>
            <a:r>
              <a:rPr lang="en-US" sz="2000" dirty="0"/>
              <a:t>Do not argue</a:t>
            </a:r>
          </a:p>
          <a:p>
            <a:pPr>
              <a:lnSpc>
                <a:spcPct val="80000"/>
              </a:lnSpc>
            </a:pPr>
            <a:r>
              <a:rPr lang="en-US" sz="2000" dirty="0"/>
              <a:t>Send a personalized letter to each person making comments</a:t>
            </a:r>
          </a:p>
        </p:txBody>
      </p:sp>
      <p:sp>
        <p:nvSpPr>
          <p:cNvPr id="10" name="TextBox 9"/>
          <p:cNvSpPr txBox="1"/>
          <p:nvPr/>
        </p:nvSpPr>
        <p:spPr>
          <a:xfrm>
            <a:off x="840385" y="4728753"/>
            <a:ext cx="4679606" cy="400110"/>
          </a:xfrm>
          <a:prstGeom prst="rect">
            <a:avLst/>
          </a:prstGeom>
          <a:noFill/>
        </p:spPr>
        <p:txBody>
          <a:bodyPr wrap="square" rtlCol="0">
            <a:spAutoFit/>
          </a:bodyPr>
          <a:lstStyle/>
          <a:p>
            <a:r>
              <a:rPr lang="en-US" sz="1000" dirty="0"/>
              <a:t>Source: Public Information Meetings For Access Management Projects</a:t>
            </a:r>
          </a:p>
          <a:p>
            <a:r>
              <a:rPr lang="en-US" sz="1000" dirty="0"/>
              <a:t>David W. Gwynn, Jr., P.E.,</a:t>
            </a:r>
          </a:p>
        </p:txBody>
      </p:sp>
      <p:pic>
        <p:nvPicPr>
          <p:cNvPr id="4" name="Picture 3"/>
          <p:cNvPicPr>
            <a:picLocks noChangeAspect="1"/>
          </p:cNvPicPr>
          <p:nvPr/>
        </p:nvPicPr>
        <p:blipFill>
          <a:blip r:embed="rId3"/>
          <a:stretch>
            <a:fillRect/>
          </a:stretch>
        </p:blipFill>
        <p:spPr>
          <a:xfrm>
            <a:off x="4438986" y="293527"/>
            <a:ext cx="1975065" cy="2167316"/>
          </a:xfrm>
          <a:prstGeom prst="rect">
            <a:avLst/>
          </a:prstGeom>
        </p:spPr>
      </p:pic>
      <p:sp>
        <p:nvSpPr>
          <p:cNvPr id="2" name="Slide Number Placeholder 1">
            <a:extLst>
              <a:ext uri="{FF2B5EF4-FFF2-40B4-BE49-F238E27FC236}">
                <a16:creationId xmlns:a16="http://schemas.microsoft.com/office/drawing/2014/main" id="{E5A71E6C-9192-3B22-7929-06C9FA599877}"/>
              </a:ext>
            </a:extLst>
          </p:cNvPr>
          <p:cNvSpPr>
            <a:spLocks noGrp="1"/>
          </p:cNvSpPr>
          <p:nvPr>
            <p:ph type="sldNum" sz="quarter" idx="12"/>
          </p:nvPr>
        </p:nvSpPr>
        <p:spPr/>
        <p:txBody>
          <a:bodyPr/>
          <a:lstStyle/>
          <a:p>
            <a:fld id="{0F5EC011-0DA0-DB45-996E-85C7F379AB45}" type="slidenum">
              <a:rPr lang="en-US" smtClean="0"/>
              <a:t>26</a:t>
            </a:fld>
            <a:endParaRPr lang="en-US"/>
          </a:p>
        </p:txBody>
      </p:sp>
    </p:spTree>
    <p:extLst>
      <p:ext uri="{BB962C8B-B14F-4D97-AF65-F5344CB8AC3E}">
        <p14:creationId xmlns:p14="http://schemas.microsoft.com/office/powerpoint/2010/main" val="4227515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3700" name="Rectangle 4"/>
          <p:cNvSpPr>
            <a:spLocks noGrp="1" noChangeArrowheads="1"/>
          </p:cNvSpPr>
          <p:nvPr>
            <p:ph type="title"/>
          </p:nvPr>
        </p:nvSpPr>
        <p:spPr/>
        <p:txBody>
          <a:bodyPr>
            <a:normAutofit/>
          </a:bodyPr>
          <a:lstStyle/>
          <a:p>
            <a:r>
              <a:rPr lang="en-US" dirty="0"/>
              <a:t>Public Comment</a:t>
            </a:r>
            <a:endParaRPr lang="en-US" altLang="en-US" b="1" dirty="0"/>
          </a:p>
        </p:txBody>
      </p:sp>
      <p:sp>
        <p:nvSpPr>
          <p:cNvPr id="2333699" name="Rectangle 3"/>
          <p:cNvSpPr>
            <a:spLocks noGrp="1" noChangeArrowheads="1"/>
          </p:cNvSpPr>
          <p:nvPr>
            <p:ph idx="1"/>
          </p:nvPr>
        </p:nvSpPr>
        <p:spPr>
          <a:xfrm>
            <a:off x="611505" y="2609133"/>
            <a:ext cx="7886700" cy="2023590"/>
          </a:xfrm>
        </p:spPr>
        <p:txBody>
          <a:bodyPr>
            <a:normAutofit/>
          </a:bodyPr>
          <a:lstStyle/>
          <a:p>
            <a:pPr>
              <a:lnSpc>
                <a:spcPct val="90000"/>
              </a:lnSpc>
            </a:pPr>
            <a:r>
              <a:rPr lang="en-US" altLang="en-US" sz="2000" dirty="0"/>
              <a:t>Talk to business owners</a:t>
            </a:r>
          </a:p>
          <a:p>
            <a:pPr>
              <a:lnSpc>
                <a:spcPct val="90000"/>
              </a:lnSpc>
            </a:pPr>
            <a:r>
              <a:rPr lang="en-US" altLang="en-US" sz="2000" dirty="0"/>
              <a:t>Understand how trucks circulate and identify reroutes</a:t>
            </a:r>
          </a:p>
          <a:p>
            <a:pPr>
              <a:lnSpc>
                <a:spcPct val="90000"/>
              </a:lnSpc>
            </a:pPr>
            <a:r>
              <a:rPr lang="en-US" altLang="en-US" sz="2000" dirty="0"/>
              <a:t>Drive the new routes and look for problems</a:t>
            </a:r>
          </a:p>
        </p:txBody>
      </p:sp>
      <p:sp>
        <p:nvSpPr>
          <p:cNvPr id="38" name="Slide Number Placeholder 5"/>
          <p:cNvSpPr>
            <a:spLocks noGrp="1"/>
          </p:cNvSpPr>
          <p:nvPr>
            <p:ph type="sldNum" sz="quarter" idx="12"/>
          </p:nvPr>
        </p:nvSpPr>
        <p:spPr/>
        <p:txBody>
          <a:bodyPr/>
          <a:lstStyle/>
          <a:p>
            <a:fld id="{3EE89528-59D4-43FB-B273-4C372FD7C8C3}" type="slidenum">
              <a:rPr lang="en-US" altLang="en-US"/>
              <a:pPr/>
              <a:t>27</a:t>
            </a:fld>
            <a:endParaRPr lang="en-US" altLang="en-US"/>
          </a:p>
        </p:txBody>
      </p:sp>
      <p:sp>
        <p:nvSpPr>
          <p:cNvPr id="2333701" name="Text Box 5"/>
          <p:cNvSpPr txBox="1">
            <a:spLocks noChangeArrowheads="1"/>
          </p:cNvSpPr>
          <p:nvPr/>
        </p:nvSpPr>
        <p:spPr bwMode="auto">
          <a:xfrm>
            <a:off x="5737623" y="4891088"/>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sz="1200" b="1">
              <a:solidFill>
                <a:srgbClr val="FFFFFF"/>
              </a:solidFill>
              <a:effectLst>
                <a:outerShdw blurRad="38100" dist="38100" dir="2700000" algn="tl">
                  <a:srgbClr val="C0C0C0"/>
                </a:outerShdw>
              </a:effectLst>
              <a:latin typeface="Verdana" panose="020B0604030504040204" pitchFamily="34" charset="0"/>
            </a:endParaRPr>
          </a:p>
        </p:txBody>
      </p:sp>
      <p:grpSp>
        <p:nvGrpSpPr>
          <p:cNvPr id="2333703" name="Group 7"/>
          <p:cNvGrpSpPr>
            <a:grpSpLocks/>
          </p:cNvGrpSpPr>
          <p:nvPr/>
        </p:nvGrpSpPr>
        <p:grpSpPr bwMode="auto">
          <a:xfrm>
            <a:off x="4136300" y="721960"/>
            <a:ext cx="3437335" cy="2188369"/>
            <a:chOff x="2880" y="794"/>
            <a:chExt cx="2887" cy="1838"/>
          </a:xfrm>
        </p:grpSpPr>
        <p:sp>
          <p:nvSpPr>
            <p:cNvPr id="2333704" name="AutoShape 8"/>
            <p:cNvSpPr>
              <a:spLocks noChangeAspect="1" noChangeArrowheads="1" noTextEdit="1"/>
            </p:cNvSpPr>
            <p:nvPr/>
          </p:nvSpPr>
          <p:spPr bwMode="auto">
            <a:xfrm>
              <a:off x="2880" y="794"/>
              <a:ext cx="2887" cy="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05" name="Freeform 9"/>
            <p:cNvSpPr>
              <a:spLocks/>
            </p:cNvSpPr>
            <p:nvPr/>
          </p:nvSpPr>
          <p:spPr bwMode="auto">
            <a:xfrm>
              <a:off x="3036" y="822"/>
              <a:ext cx="2587" cy="1715"/>
            </a:xfrm>
            <a:custGeom>
              <a:avLst/>
              <a:gdLst>
                <a:gd name="T0" fmla="*/ 9 w 5175"/>
                <a:gd name="T1" fmla="*/ 1135 h 3431"/>
                <a:gd name="T2" fmla="*/ 0 w 5175"/>
                <a:gd name="T3" fmla="*/ 3391 h 3431"/>
                <a:gd name="T4" fmla="*/ 4405 w 5175"/>
                <a:gd name="T5" fmla="*/ 3391 h 3431"/>
                <a:gd name="T6" fmla="*/ 5175 w 5175"/>
                <a:gd name="T7" fmla="*/ 3431 h 3431"/>
                <a:gd name="T8" fmla="*/ 4905 w 5175"/>
                <a:gd name="T9" fmla="*/ 3305 h 3431"/>
                <a:gd name="T10" fmla="*/ 4852 w 5175"/>
                <a:gd name="T11" fmla="*/ 1144 h 3431"/>
                <a:gd name="T12" fmla="*/ 4861 w 5175"/>
                <a:gd name="T13" fmla="*/ 0 h 3431"/>
                <a:gd name="T14" fmla="*/ 935 w 5175"/>
                <a:gd name="T15" fmla="*/ 55 h 3431"/>
                <a:gd name="T16" fmla="*/ 9 w 5175"/>
                <a:gd name="T17" fmla="*/ 1135 h 3431"/>
                <a:gd name="T18" fmla="*/ 9 w 5175"/>
                <a:gd name="T19" fmla="*/ 1135 h 3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75" h="3431">
                  <a:moveTo>
                    <a:pt x="9" y="1135"/>
                  </a:moveTo>
                  <a:lnTo>
                    <a:pt x="0" y="3391"/>
                  </a:lnTo>
                  <a:lnTo>
                    <a:pt x="4405" y="3391"/>
                  </a:lnTo>
                  <a:lnTo>
                    <a:pt x="5175" y="3431"/>
                  </a:lnTo>
                  <a:lnTo>
                    <a:pt x="4905" y="3305"/>
                  </a:lnTo>
                  <a:lnTo>
                    <a:pt x="4852" y="1144"/>
                  </a:lnTo>
                  <a:lnTo>
                    <a:pt x="4861" y="0"/>
                  </a:lnTo>
                  <a:lnTo>
                    <a:pt x="935" y="55"/>
                  </a:lnTo>
                  <a:lnTo>
                    <a:pt x="9" y="1135"/>
                  </a:lnTo>
                  <a:lnTo>
                    <a:pt x="9" y="1135"/>
                  </a:lnTo>
                  <a:close/>
                </a:path>
              </a:pathLst>
            </a:custGeom>
            <a:gradFill rotWithShape="1">
              <a:gsLst>
                <a:gs pos="0">
                  <a:srgbClr val="BFBFFF"/>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06" name="Freeform 10"/>
            <p:cNvSpPr>
              <a:spLocks/>
            </p:cNvSpPr>
            <p:nvPr/>
          </p:nvSpPr>
          <p:spPr bwMode="auto">
            <a:xfrm>
              <a:off x="4779" y="2190"/>
              <a:ext cx="211" cy="248"/>
            </a:xfrm>
            <a:custGeom>
              <a:avLst/>
              <a:gdLst>
                <a:gd name="T0" fmla="*/ 9 w 422"/>
                <a:gd name="T1" fmla="*/ 396 h 496"/>
                <a:gd name="T2" fmla="*/ 0 w 422"/>
                <a:gd name="T3" fmla="*/ 217 h 496"/>
                <a:gd name="T4" fmla="*/ 89 w 422"/>
                <a:gd name="T5" fmla="*/ 55 h 496"/>
                <a:gd name="T6" fmla="*/ 233 w 422"/>
                <a:gd name="T7" fmla="*/ 0 h 496"/>
                <a:gd name="T8" fmla="*/ 376 w 422"/>
                <a:gd name="T9" fmla="*/ 61 h 496"/>
                <a:gd name="T10" fmla="*/ 422 w 422"/>
                <a:gd name="T11" fmla="*/ 289 h 496"/>
                <a:gd name="T12" fmla="*/ 294 w 422"/>
                <a:gd name="T13" fmla="*/ 460 h 496"/>
                <a:gd name="T14" fmla="*/ 180 w 422"/>
                <a:gd name="T15" fmla="*/ 496 h 496"/>
                <a:gd name="T16" fmla="*/ 9 w 422"/>
                <a:gd name="T17" fmla="*/ 396 h 496"/>
                <a:gd name="T18" fmla="*/ 9 w 422"/>
                <a:gd name="T19" fmla="*/ 3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2" h="496">
                  <a:moveTo>
                    <a:pt x="9" y="396"/>
                  </a:moveTo>
                  <a:lnTo>
                    <a:pt x="0" y="217"/>
                  </a:lnTo>
                  <a:lnTo>
                    <a:pt x="89" y="55"/>
                  </a:lnTo>
                  <a:lnTo>
                    <a:pt x="233" y="0"/>
                  </a:lnTo>
                  <a:lnTo>
                    <a:pt x="376" y="61"/>
                  </a:lnTo>
                  <a:lnTo>
                    <a:pt x="422" y="289"/>
                  </a:lnTo>
                  <a:lnTo>
                    <a:pt x="294" y="460"/>
                  </a:lnTo>
                  <a:lnTo>
                    <a:pt x="180" y="496"/>
                  </a:lnTo>
                  <a:lnTo>
                    <a:pt x="9" y="396"/>
                  </a:lnTo>
                  <a:lnTo>
                    <a:pt x="9" y="39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07" name="Freeform 11"/>
            <p:cNvSpPr>
              <a:spLocks/>
            </p:cNvSpPr>
            <p:nvPr/>
          </p:nvSpPr>
          <p:spPr bwMode="auto">
            <a:xfrm>
              <a:off x="3256" y="2163"/>
              <a:ext cx="153" cy="172"/>
            </a:xfrm>
            <a:custGeom>
              <a:avLst/>
              <a:gdLst>
                <a:gd name="T0" fmla="*/ 19 w 306"/>
                <a:gd name="T1" fmla="*/ 304 h 342"/>
                <a:gd name="T2" fmla="*/ 0 w 306"/>
                <a:gd name="T3" fmla="*/ 179 h 342"/>
                <a:gd name="T4" fmla="*/ 26 w 306"/>
                <a:gd name="T5" fmla="*/ 91 h 342"/>
                <a:gd name="T6" fmla="*/ 99 w 306"/>
                <a:gd name="T7" fmla="*/ 19 h 342"/>
                <a:gd name="T8" fmla="*/ 224 w 306"/>
                <a:gd name="T9" fmla="*/ 0 h 342"/>
                <a:gd name="T10" fmla="*/ 306 w 306"/>
                <a:gd name="T11" fmla="*/ 99 h 342"/>
                <a:gd name="T12" fmla="*/ 243 w 306"/>
                <a:gd name="T13" fmla="*/ 270 h 342"/>
                <a:gd name="T14" fmla="*/ 125 w 306"/>
                <a:gd name="T15" fmla="*/ 342 h 342"/>
                <a:gd name="T16" fmla="*/ 19 w 306"/>
                <a:gd name="T17" fmla="*/ 304 h 342"/>
                <a:gd name="T18" fmla="*/ 19 w 306"/>
                <a:gd name="T19" fmla="*/ 30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342">
                  <a:moveTo>
                    <a:pt x="19" y="304"/>
                  </a:moveTo>
                  <a:lnTo>
                    <a:pt x="0" y="179"/>
                  </a:lnTo>
                  <a:lnTo>
                    <a:pt x="26" y="91"/>
                  </a:lnTo>
                  <a:lnTo>
                    <a:pt x="99" y="19"/>
                  </a:lnTo>
                  <a:lnTo>
                    <a:pt x="224" y="0"/>
                  </a:lnTo>
                  <a:lnTo>
                    <a:pt x="306" y="99"/>
                  </a:lnTo>
                  <a:lnTo>
                    <a:pt x="243" y="270"/>
                  </a:lnTo>
                  <a:lnTo>
                    <a:pt x="125" y="342"/>
                  </a:lnTo>
                  <a:lnTo>
                    <a:pt x="19" y="304"/>
                  </a:lnTo>
                  <a:lnTo>
                    <a:pt x="19" y="30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08" name="Freeform 12"/>
            <p:cNvSpPr>
              <a:spLocks/>
            </p:cNvSpPr>
            <p:nvPr/>
          </p:nvSpPr>
          <p:spPr bwMode="auto">
            <a:xfrm>
              <a:off x="3059" y="2145"/>
              <a:ext cx="152" cy="157"/>
            </a:xfrm>
            <a:custGeom>
              <a:avLst/>
              <a:gdLst>
                <a:gd name="T0" fmla="*/ 46 w 305"/>
                <a:gd name="T1" fmla="*/ 313 h 313"/>
                <a:gd name="T2" fmla="*/ 0 w 305"/>
                <a:gd name="T3" fmla="*/ 188 h 313"/>
                <a:gd name="T4" fmla="*/ 63 w 305"/>
                <a:gd name="T5" fmla="*/ 72 h 313"/>
                <a:gd name="T6" fmla="*/ 172 w 305"/>
                <a:gd name="T7" fmla="*/ 0 h 313"/>
                <a:gd name="T8" fmla="*/ 278 w 305"/>
                <a:gd name="T9" fmla="*/ 36 h 313"/>
                <a:gd name="T10" fmla="*/ 305 w 305"/>
                <a:gd name="T11" fmla="*/ 159 h 313"/>
                <a:gd name="T12" fmla="*/ 225 w 305"/>
                <a:gd name="T13" fmla="*/ 313 h 313"/>
                <a:gd name="T14" fmla="*/ 46 w 305"/>
                <a:gd name="T15" fmla="*/ 313 h 313"/>
                <a:gd name="T16" fmla="*/ 46 w 305"/>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313">
                  <a:moveTo>
                    <a:pt x="46" y="313"/>
                  </a:moveTo>
                  <a:lnTo>
                    <a:pt x="0" y="188"/>
                  </a:lnTo>
                  <a:lnTo>
                    <a:pt x="63" y="72"/>
                  </a:lnTo>
                  <a:lnTo>
                    <a:pt x="172" y="0"/>
                  </a:lnTo>
                  <a:lnTo>
                    <a:pt x="278" y="36"/>
                  </a:lnTo>
                  <a:lnTo>
                    <a:pt x="305" y="159"/>
                  </a:lnTo>
                  <a:lnTo>
                    <a:pt x="225" y="313"/>
                  </a:lnTo>
                  <a:lnTo>
                    <a:pt x="46" y="313"/>
                  </a:lnTo>
                  <a:lnTo>
                    <a:pt x="46" y="3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09" name="Freeform 13"/>
            <p:cNvSpPr>
              <a:spLocks/>
            </p:cNvSpPr>
            <p:nvPr/>
          </p:nvSpPr>
          <p:spPr bwMode="auto">
            <a:xfrm>
              <a:off x="2880" y="1196"/>
              <a:ext cx="2685" cy="1183"/>
            </a:xfrm>
            <a:custGeom>
              <a:avLst/>
              <a:gdLst>
                <a:gd name="T0" fmla="*/ 0 w 5369"/>
                <a:gd name="T1" fmla="*/ 528 h 2366"/>
                <a:gd name="T2" fmla="*/ 3051 w 5369"/>
                <a:gd name="T3" fmla="*/ 0 h 2366"/>
                <a:gd name="T4" fmla="*/ 4002 w 5369"/>
                <a:gd name="T5" fmla="*/ 557 h 2366"/>
                <a:gd name="T6" fmla="*/ 4166 w 5369"/>
                <a:gd name="T7" fmla="*/ 648 h 2366"/>
                <a:gd name="T8" fmla="*/ 4238 w 5369"/>
                <a:gd name="T9" fmla="*/ 800 h 2366"/>
                <a:gd name="T10" fmla="*/ 4175 w 5369"/>
                <a:gd name="T11" fmla="*/ 1015 h 2366"/>
                <a:gd name="T12" fmla="*/ 5055 w 5369"/>
                <a:gd name="T13" fmla="*/ 990 h 2366"/>
                <a:gd name="T14" fmla="*/ 5245 w 5369"/>
                <a:gd name="T15" fmla="*/ 1089 h 2366"/>
                <a:gd name="T16" fmla="*/ 5306 w 5369"/>
                <a:gd name="T17" fmla="*/ 1215 h 2366"/>
                <a:gd name="T18" fmla="*/ 5209 w 5369"/>
                <a:gd name="T19" fmla="*/ 1323 h 2366"/>
                <a:gd name="T20" fmla="*/ 5204 w 5369"/>
                <a:gd name="T21" fmla="*/ 1559 h 2366"/>
                <a:gd name="T22" fmla="*/ 5363 w 5369"/>
                <a:gd name="T23" fmla="*/ 1874 h 2366"/>
                <a:gd name="T24" fmla="*/ 5291 w 5369"/>
                <a:gd name="T25" fmla="*/ 2165 h 2366"/>
                <a:gd name="T26" fmla="*/ 5369 w 5369"/>
                <a:gd name="T27" fmla="*/ 2195 h 2366"/>
                <a:gd name="T28" fmla="*/ 5342 w 5369"/>
                <a:gd name="T29" fmla="*/ 2340 h 2366"/>
                <a:gd name="T30" fmla="*/ 5164 w 5369"/>
                <a:gd name="T31" fmla="*/ 2366 h 2366"/>
                <a:gd name="T32" fmla="*/ 4318 w 5369"/>
                <a:gd name="T33" fmla="*/ 2311 h 2366"/>
                <a:gd name="T34" fmla="*/ 4139 w 5369"/>
                <a:gd name="T35" fmla="*/ 1981 h 2366"/>
                <a:gd name="T36" fmla="*/ 3951 w 5369"/>
                <a:gd name="T37" fmla="*/ 2017 h 2366"/>
                <a:gd name="T38" fmla="*/ 3761 w 5369"/>
                <a:gd name="T39" fmla="*/ 2222 h 2366"/>
                <a:gd name="T40" fmla="*/ 2721 w 5369"/>
                <a:gd name="T41" fmla="*/ 2026 h 2366"/>
                <a:gd name="T42" fmla="*/ 160 w 5369"/>
                <a:gd name="T43" fmla="*/ 1745 h 2366"/>
                <a:gd name="T44" fmla="*/ 0 w 5369"/>
                <a:gd name="T45" fmla="*/ 528 h 2366"/>
                <a:gd name="T46" fmla="*/ 0 w 5369"/>
                <a:gd name="T47" fmla="*/ 528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69" h="2366">
                  <a:moveTo>
                    <a:pt x="0" y="528"/>
                  </a:moveTo>
                  <a:lnTo>
                    <a:pt x="3051" y="0"/>
                  </a:lnTo>
                  <a:lnTo>
                    <a:pt x="4002" y="557"/>
                  </a:lnTo>
                  <a:lnTo>
                    <a:pt x="4166" y="648"/>
                  </a:lnTo>
                  <a:lnTo>
                    <a:pt x="4238" y="800"/>
                  </a:lnTo>
                  <a:lnTo>
                    <a:pt x="4175" y="1015"/>
                  </a:lnTo>
                  <a:lnTo>
                    <a:pt x="5055" y="990"/>
                  </a:lnTo>
                  <a:lnTo>
                    <a:pt x="5245" y="1089"/>
                  </a:lnTo>
                  <a:lnTo>
                    <a:pt x="5306" y="1215"/>
                  </a:lnTo>
                  <a:lnTo>
                    <a:pt x="5209" y="1323"/>
                  </a:lnTo>
                  <a:lnTo>
                    <a:pt x="5204" y="1559"/>
                  </a:lnTo>
                  <a:lnTo>
                    <a:pt x="5363" y="1874"/>
                  </a:lnTo>
                  <a:lnTo>
                    <a:pt x="5291" y="2165"/>
                  </a:lnTo>
                  <a:lnTo>
                    <a:pt x="5369" y="2195"/>
                  </a:lnTo>
                  <a:lnTo>
                    <a:pt x="5342" y="2340"/>
                  </a:lnTo>
                  <a:lnTo>
                    <a:pt x="5164" y="2366"/>
                  </a:lnTo>
                  <a:lnTo>
                    <a:pt x="4318" y="2311"/>
                  </a:lnTo>
                  <a:lnTo>
                    <a:pt x="4139" y="1981"/>
                  </a:lnTo>
                  <a:lnTo>
                    <a:pt x="3951" y="2017"/>
                  </a:lnTo>
                  <a:lnTo>
                    <a:pt x="3761" y="2222"/>
                  </a:lnTo>
                  <a:lnTo>
                    <a:pt x="2721" y="2026"/>
                  </a:lnTo>
                  <a:lnTo>
                    <a:pt x="160" y="1745"/>
                  </a:lnTo>
                  <a:lnTo>
                    <a:pt x="0" y="528"/>
                  </a:lnTo>
                  <a:lnTo>
                    <a:pt x="0" y="528"/>
                  </a:lnTo>
                  <a:close/>
                </a:path>
              </a:pathLst>
            </a:custGeom>
            <a:gradFill rotWithShape="1">
              <a:gsLst>
                <a:gs pos="0">
                  <a:srgbClr val="D6D100">
                    <a:gamma/>
                    <a:tint val="19216"/>
                    <a:invGamma/>
                  </a:srgbClr>
                </a:gs>
                <a:gs pos="100000">
                  <a:srgbClr val="D6D1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10" name="Freeform 14"/>
            <p:cNvSpPr>
              <a:spLocks/>
            </p:cNvSpPr>
            <p:nvPr/>
          </p:nvSpPr>
          <p:spPr bwMode="auto">
            <a:xfrm>
              <a:off x="4668" y="1550"/>
              <a:ext cx="882" cy="349"/>
            </a:xfrm>
            <a:custGeom>
              <a:avLst/>
              <a:gdLst>
                <a:gd name="T0" fmla="*/ 93 w 1765"/>
                <a:gd name="T1" fmla="*/ 0 h 698"/>
                <a:gd name="T2" fmla="*/ 0 w 1765"/>
                <a:gd name="T3" fmla="*/ 359 h 698"/>
                <a:gd name="T4" fmla="*/ 1027 w 1765"/>
                <a:gd name="T5" fmla="*/ 405 h 698"/>
                <a:gd name="T6" fmla="*/ 930 w 1765"/>
                <a:gd name="T7" fmla="*/ 637 h 698"/>
                <a:gd name="T8" fmla="*/ 1069 w 1765"/>
                <a:gd name="T9" fmla="*/ 601 h 698"/>
                <a:gd name="T10" fmla="*/ 1116 w 1765"/>
                <a:gd name="T11" fmla="*/ 428 h 698"/>
                <a:gd name="T12" fmla="*/ 1166 w 1765"/>
                <a:gd name="T13" fmla="*/ 371 h 698"/>
                <a:gd name="T14" fmla="*/ 1365 w 1765"/>
                <a:gd name="T15" fmla="*/ 327 h 698"/>
                <a:gd name="T16" fmla="*/ 1555 w 1765"/>
                <a:gd name="T17" fmla="*/ 359 h 698"/>
                <a:gd name="T18" fmla="*/ 1681 w 1765"/>
                <a:gd name="T19" fmla="*/ 443 h 698"/>
                <a:gd name="T20" fmla="*/ 1696 w 1765"/>
                <a:gd name="T21" fmla="*/ 572 h 698"/>
                <a:gd name="T22" fmla="*/ 1660 w 1765"/>
                <a:gd name="T23" fmla="*/ 698 h 698"/>
                <a:gd name="T24" fmla="*/ 1744 w 1765"/>
                <a:gd name="T25" fmla="*/ 620 h 698"/>
                <a:gd name="T26" fmla="*/ 1765 w 1765"/>
                <a:gd name="T27" fmla="*/ 523 h 698"/>
                <a:gd name="T28" fmla="*/ 1765 w 1765"/>
                <a:gd name="T29" fmla="*/ 450 h 698"/>
                <a:gd name="T30" fmla="*/ 1725 w 1765"/>
                <a:gd name="T31" fmla="*/ 380 h 698"/>
                <a:gd name="T32" fmla="*/ 1580 w 1765"/>
                <a:gd name="T33" fmla="*/ 285 h 698"/>
                <a:gd name="T34" fmla="*/ 1460 w 1765"/>
                <a:gd name="T35" fmla="*/ 260 h 698"/>
                <a:gd name="T36" fmla="*/ 1322 w 1765"/>
                <a:gd name="T37" fmla="*/ 253 h 698"/>
                <a:gd name="T38" fmla="*/ 536 w 1765"/>
                <a:gd name="T39" fmla="*/ 283 h 698"/>
                <a:gd name="T40" fmla="*/ 584 w 1765"/>
                <a:gd name="T41" fmla="*/ 105 h 698"/>
                <a:gd name="T42" fmla="*/ 93 w 1765"/>
                <a:gd name="T43" fmla="*/ 0 h 698"/>
                <a:gd name="T44" fmla="*/ 93 w 1765"/>
                <a:gd name="T45"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65" h="698">
                  <a:moveTo>
                    <a:pt x="93" y="0"/>
                  </a:moveTo>
                  <a:lnTo>
                    <a:pt x="0" y="359"/>
                  </a:lnTo>
                  <a:lnTo>
                    <a:pt x="1027" y="405"/>
                  </a:lnTo>
                  <a:lnTo>
                    <a:pt x="930" y="637"/>
                  </a:lnTo>
                  <a:lnTo>
                    <a:pt x="1069" y="601"/>
                  </a:lnTo>
                  <a:lnTo>
                    <a:pt x="1116" y="428"/>
                  </a:lnTo>
                  <a:lnTo>
                    <a:pt x="1166" y="371"/>
                  </a:lnTo>
                  <a:lnTo>
                    <a:pt x="1365" y="327"/>
                  </a:lnTo>
                  <a:lnTo>
                    <a:pt x="1555" y="359"/>
                  </a:lnTo>
                  <a:lnTo>
                    <a:pt x="1681" y="443"/>
                  </a:lnTo>
                  <a:lnTo>
                    <a:pt x="1696" y="572"/>
                  </a:lnTo>
                  <a:lnTo>
                    <a:pt x="1660" y="698"/>
                  </a:lnTo>
                  <a:lnTo>
                    <a:pt x="1744" y="620"/>
                  </a:lnTo>
                  <a:lnTo>
                    <a:pt x="1765" y="523"/>
                  </a:lnTo>
                  <a:lnTo>
                    <a:pt x="1765" y="450"/>
                  </a:lnTo>
                  <a:lnTo>
                    <a:pt x="1725" y="380"/>
                  </a:lnTo>
                  <a:lnTo>
                    <a:pt x="1580" y="285"/>
                  </a:lnTo>
                  <a:lnTo>
                    <a:pt x="1460" y="260"/>
                  </a:lnTo>
                  <a:lnTo>
                    <a:pt x="1322" y="253"/>
                  </a:lnTo>
                  <a:lnTo>
                    <a:pt x="536" y="283"/>
                  </a:lnTo>
                  <a:lnTo>
                    <a:pt x="584" y="105"/>
                  </a:lnTo>
                  <a:lnTo>
                    <a:pt x="93" y="0"/>
                  </a:lnTo>
                  <a:lnTo>
                    <a:pt x="9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11" name="Freeform 15"/>
            <p:cNvSpPr>
              <a:spLocks/>
            </p:cNvSpPr>
            <p:nvPr/>
          </p:nvSpPr>
          <p:spPr bwMode="auto">
            <a:xfrm>
              <a:off x="4503" y="1567"/>
              <a:ext cx="152" cy="189"/>
            </a:xfrm>
            <a:custGeom>
              <a:avLst/>
              <a:gdLst>
                <a:gd name="T0" fmla="*/ 56 w 305"/>
                <a:gd name="T1" fmla="*/ 12 h 379"/>
                <a:gd name="T2" fmla="*/ 0 w 305"/>
                <a:gd name="T3" fmla="*/ 379 h 379"/>
                <a:gd name="T4" fmla="*/ 229 w 305"/>
                <a:gd name="T5" fmla="*/ 375 h 379"/>
                <a:gd name="T6" fmla="*/ 305 w 305"/>
                <a:gd name="T7" fmla="*/ 0 h 379"/>
                <a:gd name="T8" fmla="*/ 56 w 305"/>
                <a:gd name="T9" fmla="*/ 12 h 379"/>
                <a:gd name="T10" fmla="*/ 56 w 305"/>
                <a:gd name="T11" fmla="*/ 12 h 379"/>
              </a:gdLst>
              <a:ahLst/>
              <a:cxnLst>
                <a:cxn ang="0">
                  <a:pos x="T0" y="T1"/>
                </a:cxn>
                <a:cxn ang="0">
                  <a:pos x="T2" y="T3"/>
                </a:cxn>
                <a:cxn ang="0">
                  <a:pos x="T4" y="T5"/>
                </a:cxn>
                <a:cxn ang="0">
                  <a:pos x="T6" y="T7"/>
                </a:cxn>
                <a:cxn ang="0">
                  <a:pos x="T8" y="T9"/>
                </a:cxn>
                <a:cxn ang="0">
                  <a:pos x="T10" y="T11"/>
                </a:cxn>
              </a:cxnLst>
              <a:rect l="0" t="0" r="r" b="b"/>
              <a:pathLst>
                <a:path w="305" h="379">
                  <a:moveTo>
                    <a:pt x="56" y="12"/>
                  </a:moveTo>
                  <a:lnTo>
                    <a:pt x="0" y="379"/>
                  </a:lnTo>
                  <a:lnTo>
                    <a:pt x="229" y="375"/>
                  </a:lnTo>
                  <a:lnTo>
                    <a:pt x="305" y="0"/>
                  </a:lnTo>
                  <a:lnTo>
                    <a:pt x="56" y="12"/>
                  </a:lnTo>
                  <a:lnTo>
                    <a:pt x="5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12" name="Freeform 16"/>
            <p:cNvSpPr>
              <a:spLocks/>
            </p:cNvSpPr>
            <p:nvPr/>
          </p:nvSpPr>
          <p:spPr bwMode="auto">
            <a:xfrm>
              <a:off x="4230" y="1181"/>
              <a:ext cx="658" cy="1037"/>
            </a:xfrm>
            <a:custGeom>
              <a:avLst/>
              <a:gdLst>
                <a:gd name="T0" fmla="*/ 1289 w 1315"/>
                <a:gd name="T1" fmla="*/ 623 h 2073"/>
                <a:gd name="T2" fmla="*/ 513 w 1315"/>
                <a:gd name="T3" fmla="*/ 678 h 2073"/>
                <a:gd name="T4" fmla="*/ 327 w 1315"/>
                <a:gd name="T5" fmla="*/ 1961 h 2073"/>
                <a:gd name="T6" fmla="*/ 0 w 1315"/>
                <a:gd name="T7" fmla="*/ 2073 h 2073"/>
                <a:gd name="T8" fmla="*/ 336 w 1315"/>
                <a:gd name="T9" fmla="*/ 0 h 2073"/>
                <a:gd name="T10" fmla="*/ 1315 w 1315"/>
                <a:gd name="T11" fmla="*/ 406 h 2073"/>
                <a:gd name="T12" fmla="*/ 1289 w 1315"/>
                <a:gd name="T13" fmla="*/ 623 h 2073"/>
                <a:gd name="T14" fmla="*/ 1289 w 1315"/>
                <a:gd name="T15" fmla="*/ 623 h 20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5" h="2073">
                  <a:moveTo>
                    <a:pt x="1289" y="623"/>
                  </a:moveTo>
                  <a:lnTo>
                    <a:pt x="513" y="678"/>
                  </a:lnTo>
                  <a:lnTo>
                    <a:pt x="327" y="1961"/>
                  </a:lnTo>
                  <a:lnTo>
                    <a:pt x="0" y="2073"/>
                  </a:lnTo>
                  <a:lnTo>
                    <a:pt x="336" y="0"/>
                  </a:lnTo>
                  <a:lnTo>
                    <a:pt x="1315" y="406"/>
                  </a:lnTo>
                  <a:lnTo>
                    <a:pt x="1289" y="623"/>
                  </a:lnTo>
                  <a:lnTo>
                    <a:pt x="1289" y="6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13" name="Freeform 17"/>
            <p:cNvSpPr>
              <a:spLocks/>
            </p:cNvSpPr>
            <p:nvPr/>
          </p:nvSpPr>
          <p:spPr bwMode="auto">
            <a:xfrm>
              <a:off x="4991" y="2276"/>
              <a:ext cx="757" cy="337"/>
            </a:xfrm>
            <a:custGeom>
              <a:avLst/>
              <a:gdLst>
                <a:gd name="T0" fmla="*/ 1110 w 1513"/>
                <a:gd name="T1" fmla="*/ 0 h 675"/>
                <a:gd name="T2" fmla="*/ 1154 w 1513"/>
                <a:gd name="T3" fmla="*/ 42 h 675"/>
                <a:gd name="T4" fmla="*/ 1173 w 1513"/>
                <a:gd name="T5" fmla="*/ 86 h 675"/>
                <a:gd name="T6" fmla="*/ 1180 w 1513"/>
                <a:gd name="T7" fmla="*/ 129 h 675"/>
                <a:gd name="T8" fmla="*/ 1165 w 1513"/>
                <a:gd name="T9" fmla="*/ 171 h 675"/>
                <a:gd name="T10" fmla="*/ 1129 w 1513"/>
                <a:gd name="T11" fmla="*/ 207 h 675"/>
                <a:gd name="T12" fmla="*/ 1087 w 1513"/>
                <a:gd name="T13" fmla="*/ 225 h 675"/>
                <a:gd name="T14" fmla="*/ 1003 w 1513"/>
                <a:gd name="T15" fmla="*/ 230 h 675"/>
                <a:gd name="T16" fmla="*/ 916 w 1513"/>
                <a:gd name="T17" fmla="*/ 219 h 675"/>
                <a:gd name="T18" fmla="*/ 783 w 1513"/>
                <a:gd name="T19" fmla="*/ 369 h 675"/>
                <a:gd name="T20" fmla="*/ 1513 w 1513"/>
                <a:gd name="T21" fmla="*/ 485 h 675"/>
                <a:gd name="T22" fmla="*/ 1253 w 1513"/>
                <a:gd name="T23" fmla="*/ 525 h 675"/>
                <a:gd name="T24" fmla="*/ 583 w 1513"/>
                <a:gd name="T25" fmla="*/ 428 h 675"/>
                <a:gd name="T26" fmla="*/ 1268 w 1513"/>
                <a:gd name="T27" fmla="*/ 616 h 675"/>
                <a:gd name="T28" fmla="*/ 1032 w 1513"/>
                <a:gd name="T29" fmla="*/ 675 h 675"/>
                <a:gd name="T30" fmla="*/ 0 w 1513"/>
                <a:gd name="T31" fmla="*/ 403 h 675"/>
                <a:gd name="T32" fmla="*/ 148 w 1513"/>
                <a:gd name="T33" fmla="*/ 312 h 675"/>
                <a:gd name="T34" fmla="*/ 425 w 1513"/>
                <a:gd name="T35" fmla="*/ 318 h 675"/>
                <a:gd name="T36" fmla="*/ 429 w 1513"/>
                <a:gd name="T37" fmla="*/ 194 h 675"/>
                <a:gd name="T38" fmla="*/ 214 w 1513"/>
                <a:gd name="T39" fmla="*/ 154 h 675"/>
                <a:gd name="T40" fmla="*/ 308 w 1513"/>
                <a:gd name="T41" fmla="*/ 124 h 675"/>
                <a:gd name="T42" fmla="*/ 469 w 1513"/>
                <a:gd name="T43" fmla="*/ 129 h 675"/>
                <a:gd name="T44" fmla="*/ 863 w 1513"/>
                <a:gd name="T45" fmla="*/ 167 h 675"/>
                <a:gd name="T46" fmla="*/ 986 w 1513"/>
                <a:gd name="T47" fmla="*/ 164 h 675"/>
                <a:gd name="T48" fmla="*/ 1034 w 1513"/>
                <a:gd name="T49" fmla="*/ 162 h 675"/>
                <a:gd name="T50" fmla="*/ 1070 w 1513"/>
                <a:gd name="T51" fmla="*/ 150 h 675"/>
                <a:gd name="T52" fmla="*/ 1095 w 1513"/>
                <a:gd name="T53" fmla="*/ 118 h 675"/>
                <a:gd name="T54" fmla="*/ 1116 w 1513"/>
                <a:gd name="T55" fmla="*/ 72 h 675"/>
                <a:gd name="T56" fmla="*/ 1110 w 1513"/>
                <a:gd name="T57" fmla="*/ 0 h 675"/>
                <a:gd name="T58" fmla="*/ 1110 w 1513"/>
                <a:gd name="T59" fmla="*/ 0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13" h="675">
                  <a:moveTo>
                    <a:pt x="1110" y="0"/>
                  </a:moveTo>
                  <a:lnTo>
                    <a:pt x="1154" y="42"/>
                  </a:lnTo>
                  <a:lnTo>
                    <a:pt x="1173" y="86"/>
                  </a:lnTo>
                  <a:lnTo>
                    <a:pt x="1180" y="129"/>
                  </a:lnTo>
                  <a:lnTo>
                    <a:pt x="1165" y="171"/>
                  </a:lnTo>
                  <a:lnTo>
                    <a:pt x="1129" y="207"/>
                  </a:lnTo>
                  <a:lnTo>
                    <a:pt x="1087" y="225"/>
                  </a:lnTo>
                  <a:lnTo>
                    <a:pt x="1003" y="230"/>
                  </a:lnTo>
                  <a:lnTo>
                    <a:pt x="916" y="219"/>
                  </a:lnTo>
                  <a:lnTo>
                    <a:pt x="783" y="369"/>
                  </a:lnTo>
                  <a:lnTo>
                    <a:pt x="1513" y="485"/>
                  </a:lnTo>
                  <a:lnTo>
                    <a:pt x="1253" y="525"/>
                  </a:lnTo>
                  <a:lnTo>
                    <a:pt x="583" y="428"/>
                  </a:lnTo>
                  <a:lnTo>
                    <a:pt x="1268" y="616"/>
                  </a:lnTo>
                  <a:lnTo>
                    <a:pt x="1032" y="675"/>
                  </a:lnTo>
                  <a:lnTo>
                    <a:pt x="0" y="403"/>
                  </a:lnTo>
                  <a:lnTo>
                    <a:pt x="148" y="312"/>
                  </a:lnTo>
                  <a:lnTo>
                    <a:pt x="425" y="318"/>
                  </a:lnTo>
                  <a:lnTo>
                    <a:pt x="429" y="194"/>
                  </a:lnTo>
                  <a:lnTo>
                    <a:pt x="214" y="154"/>
                  </a:lnTo>
                  <a:lnTo>
                    <a:pt x="308" y="124"/>
                  </a:lnTo>
                  <a:lnTo>
                    <a:pt x="469" y="129"/>
                  </a:lnTo>
                  <a:lnTo>
                    <a:pt x="863" y="167"/>
                  </a:lnTo>
                  <a:lnTo>
                    <a:pt x="986" y="164"/>
                  </a:lnTo>
                  <a:lnTo>
                    <a:pt x="1034" y="162"/>
                  </a:lnTo>
                  <a:lnTo>
                    <a:pt x="1070" y="150"/>
                  </a:lnTo>
                  <a:lnTo>
                    <a:pt x="1095" y="118"/>
                  </a:lnTo>
                  <a:lnTo>
                    <a:pt x="1116" y="72"/>
                  </a:lnTo>
                  <a:lnTo>
                    <a:pt x="1110" y="0"/>
                  </a:lnTo>
                  <a:lnTo>
                    <a:pt x="11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14" name="Freeform 18"/>
            <p:cNvSpPr>
              <a:spLocks/>
            </p:cNvSpPr>
            <p:nvPr/>
          </p:nvSpPr>
          <p:spPr bwMode="auto">
            <a:xfrm>
              <a:off x="4819" y="1454"/>
              <a:ext cx="198" cy="275"/>
            </a:xfrm>
            <a:custGeom>
              <a:avLst/>
              <a:gdLst>
                <a:gd name="T0" fmla="*/ 0 w 396"/>
                <a:gd name="T1" fmla="*/ 67 h 551"/>
                <a:gd name="T2" fmla="*/ 179 w 396"/>
                <a:gd name="T3" fmla="*/ 107 h 551"/>
                <a:gd name="T4" fmla="*/ 261 w 396"/>
                <a:gd name="T5" fmla="*/ 148 h 551"/>
                <a:gd name="T6" fmla="*/ 303 w 396"/>
                <a:gd name="T7" fmla="*/ 228 h 551"/>
                <a:gd name="T8" fmla="*/ 310 w 396"/>
                <a:gd name="T9" fmla="*/ 331 h 551"/>
                <a:gd name="T10" fmla="*/ 246 w 396"/>
                <a:gd name="T11" fmla="*/ 527 h 551"/>
                <a:gd name="T12" fmla="*/ 322 w 396"/>
                <a:gd name="T13" fmla="*/ 551 h 551"/>
                <a:gd name="T14" fmla="*/ 373 w 396"/>
                <a:gd name="T15" fmla="*/ 426 h 551"/>
                <a:gd name="T16" fmla="*/ 396 w 396"/>
                <a:gd name="T17" fmla="*/ 312 h 551"/>
                <a:gd name="T18" fmla="*/ 379 w 396"/>
                <a:gd name="T19" fmla="*/ 209 h 551"/>
                <a:gd name="T20" fmla="*/ 337 w 396"/>
                <a:gd name="T21" fmla="*/ 129 h 551"/>
                <a:gd name="T22" fmla="*/ 282 w 396"/>
                <a:gd name="T23" fmla="*/ 78 h 551"/>
                <a:gd name="T24" fmla="*/ 227 w 396"/>
                <a:gd name="T25" fmla="*/ 40 h 551"/>
                <a:gd name="T26" fmla="*/ 153 w 396"/>
                <a:gd name="T27" fmla="*/ 23 h 551"/>
                <a:gd name="T28" fmla="*/ 10 w 396"/>
                <a:gd name="T29" fmla="*/ 0 h 551"/>
                <a:gd name="T30" fmla="*/ 0 w 396"/>
                <a:gd name="T31" fmla="*/ 67 h 551"/>
                <a:gd name="T32" fmla="*/ 0 w 396"/>
                <a:gd name="T33" fmla="*/ 67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6" h="551">
                  <a:moveTo>
                    <a:pt x="0" y="67"/>
                  </a:moveTo>
                  <a:lnTo>
                    <a:pt x="179" y="107"/>
                  </a:lnTo>
                  <a:lnTo>
                    <a:pt x="261" y="148"/>
                  </a:lnTo>
                  <a:lnTo>
                    <a:pt x="303" y="228"/>
                  </a:lnTo>
                  <a:lnTo>
                    <a:pt x="310" y="331"/>
                  </a:lnTo>
                  <a:lnTo>
                    <a:pt x="246" y="527"/>
                  </a:lnTo>
                  <a:lnTo>
                    <a:pt x="322" y="551"/>
                  </a:lnTo>
                  <a:lnTo>
                    <a:pt x="373" y="426"/>
                  </a:lnTo>
                  <a:lnTo>
                    <a:pt x="396" y="312"/>
                  </a:lnTo>
                  <a:lnTo>
                    <a:pt x="379" y="209"/>
                  </a:lnTo>
                  <a:lnTo>
                    <a:pt x="337" y="129"/>
                  </a:lnTo>
                  <a:lnTo>
                    <a:pt x="282" y="78"/>
                  </a:lnTo>
                  <a:lnTo>
                    <a:pt x="227" y="40"/>
                  </a:lnTo>
                  <a:lnTo>
                    <a:pt x="153" y="23"/>
                  </a:lnTo>
                  <a:lnTo>
                    <a:pt x="10" y="0"/>
                  </a:lnTo>
                  <a:lnTo>
                    <a:pt x="0" y="67"/>
                  </a:lnTo>
                  <a:lnTo>
                    <a:pt x="0"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15" name="Freeform 19"/>
            <p:cNvSpPr>
              <a:spLocks/>
            </p:cNvSpPr>
            <p:nvPr/>
          </p:nvSpPr>
          <p:spPr bwMode="auto">
            <a:xfrm>
              <a:off x="3044" y="813"/>
              <a:ext cx="2429" cy="817"/>
            </a:xfrm>
            <a:custGeom>
              <a:avLst/>
              <a:gdLst>
                <a:gd name="T0" fmla="*/ 0 w 4860"/>
                <a:gd name="T1" fmla="*/ 4 h 1635"/>
                <a:gd name="T2" fmla="*/ 0 w 4860"/>
                <a:gd name="T3" fmla="*/ 1209 h 1635"/>
                <a:gd name="T4" fmla="*/ 2300 w 4860"/>
                <a:gd name="T5" fmla="*/ 635 h 1635"/>
                <a:gd name="T6" fmla="*/ 2173 w 4860"/>
                <a:gd name="T7" fmla="*/ 232 h 1635"/>
                <a:gd name="T8" fmla="*/ 2574 w 4860"/>
                <a:gd name="T9" fmla="*/ 635 h 1635"/>
                <a:gd name="T10" fmla="*/ 2527 w 4860"/>
                <a:gd name="T11" fmla="*/ 129 h 1635"/>
                <a:gd name="T12" fmla="*/ 2829 w 4860"/>
                <a:gd name="T13" fmla="*/ 686 h 1635"/>
                <a:gd name="T14" fmla="*/ 2903 w 4860"/>
                <a:gd name="T15" fmla="*/ 91 h 1635"/>
                <a:gd name="T16" fmla="*/ 3055 w 4860"/>
                <a:gd name="T17" fmla="*/ 751 h 1635"/>
                <a:gd name="T18" fmla="*/ 3230 w 4860"/>
                <a:gd name="T19" fmla="*/ 105 h 1635"/>
                <a:gd name="T20" fmla="*/ 3293 w 4860"/>
                <a:gd name="T21" fmla="*/ 838 h 1635"/>
                <a:gd name="T22" fmla="*/ 3546 w 4860"/>
                <a:gd name="T23" fmla="*/ 105 h 1635"/>
                <a:gd name="T24" fmla="*/ 3572 w 4860"/>
                <a:gd name="T25" fmla="*/ 952 h 1635"/>
                <a:gd name="T26" fmla="*/ 3899 w 4860"/>
                <a:gd name="T27" fmla="*/ 118 h 1635"/>
                <a:gd name="T28" fmla="*/ 3785 w 4860"/>
                <a:gd name="T29" fmla="*/ 1051 h 1635"/>
                <a:gd name="T30" fmla="*/ 4264 w 4860"/>
                <a:gd name="T31" fmla="*/ 129 h 1635"/>
                <a:gd name="T32" fmla="*/ 3974 w 4860"/>
                <a:gd name="T33" fmla="*/ 1216 h 1635"/>
                <a:gd name="T34" fmla="*/ 4719 w 4860"/>
                <a:gd name="T35" fmla="*/ 169 h 1635"/>
                <a:gd name="T36" fmla="*/ 4139 w 4860"/>
                <a:gd name="T37" fmla="*/ 1367 h 1635"/>
                <a:gd name="T38" fmla="*/ 4706 w 4860"/>
                <a:gd name="T39" fmla="*/ 800 h 1635"/>
                <a:gd name="T40" fmla="*/ 4264 w 4860"/>
                <a:gd name="T41" fmla="*/ 1469 h 1635"/>
                <a:gd name="T42" fmla="*/ 4681 w 4860"/>
                <a:gd name="T43" fmla="*/ 1254 h 1635"/>
                <a:gd name="T44" fmla="*/ 4365 w 4860"/>
                <a:gd name="T45" fmla="*/ 1608 h 1635"/>
                <a:gd name="T46" fmla="*/ 4860 w 4860"/>
                <a:gd name="T47" fmla="*/ 1635 h 1635"/>
                <a:gd name="T48" fmla="*/ 4860 w 4860"/>
                <a:gd name="T49" fmla="*/ 0 h 1635"/>
                <a:gd name="T50" fmla="*/ 0 w 4860"/>
                <a:gd name="T51" fmla="*/ 4 h 1635"/>
                <a:gd name="T52" fmla="*/ 0 w 4860"/>
                <a:gd name="T53" fmla="*/ 4 h 1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60" h="1635">
                  <a:moveTo>
                    <a:pt x="0" y="4"/>
                  </a:moveTo>
                  <a:lnTo>
                    <a:pt x="0" y="1209"/>
                  </a:lnTo>
                  <a:lnTo>
                    <a:pt x="2300" y="635"/>
                  </a:lnTo>
                  <a:lnTo>
                    <a:pt x="2173" y="232"/>
                  </a:lnTo>
                  <a:lnTo>
                    <a:pt x="2574" y="635"/>
                  </a:lnTo>
                  <a:lnTo>
                    <a:pt x="2527" y="129"/>
                  </a:lnTo>
                  <a:lnTo>
                    <a:pt x="2829" y="686"/>
                  </a:lnTo>
                  <a:lnTo>
                    <a:pt x="2903" y="91"/>
                  </a:lnTo>
                  <a:lnTo>
                    <a:pt x="3055" y="751"/>
                  </a:lnTo>
                  <a:lnTo>
                    <a:pt x="3230" y="105"/>
                  </a:lnTo>
                  <a:lnTo>
                    <a:pt x="3293" y="838"/>
                  </a:lnTo>
                  <a:lnTo>
                    <a:pt x="3546" y="105"/>
                  </a:lnTo>
                  <a:lnTo>
                    <a:pt x="3572" y="952"/>
                  </a:lnTo>
                  <a:lnTo>
                    <a:pt x="3899" y="118"/>
                  </a:lnTo>
                  <a:lnTo>
                    <a:pt x="3785" y="1051"/>
                  </a:lnTo>
                  <a:lnTo>
                    <a:pt x="4264" y="129"/>
                  </a:lnTo>
                  <a:lnTo>
                    <a:pt x="3974" y="1216"/>
                  </a:lnTo>
                  <a:lnTo>
                    <a:pt x="4719" y="169"/>
                  </a:lnTo>
                  <a:lnTo>
                    <a:pt x="4139" y="1367"/>
                  </a:lnTo>
                  <a:lnTo>
                    <a:pt x="4706" y="800"/>
                  </a:lnTo>
                  <a:lnTo>
                    <a:pt x="4264" y="1469"/>
                  </a:lnTo>
                  <a:lnTo>
                    <a:pt x="4681" y="1254"/>
                  </a:lnTo>
                  <a:lnTo>
                    <a:pt x="4365" y="1608"/>
                  </a:lnTo>
                  <a:lnTo>
                    <a:pt x="4860" y="1635"/>
                  </a:lnTo>
                  <a:lnTo>
                    <a:pt x="4860" y="0"/>
                  </a:lnTo>
                  <a:lnTo>
                    <a:pt x="0"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16" name="Freeform 20"/>
            <p:cNvSpPr>
              <a:spLocks/>
            </p:cNvSpPr>
            <p:nvPr/>
          </p:nvSpPr>
          <p:spPr bwMode="auto">
            <a:xfrm>
              <a:off x="3055" y="2125"/>
              <a:ext cx="184" cy="224"/>
            </a:xfrm>
            <a:custGeom>
              <a:avLst/>
              <a:gdLst>
                <a:gd name="T0" fmla="*/ 112 w 369"/>
                <a:gd name="T1" fmla="*/ 441 h 447"/>
                <a:gd name="T2" fmla="*/ 70 w 369"/>
                <a:gd name="T3" fmla="*/ 420 h 447"/>
                <a:gd name="T4" fmla="*/ 36 w 369"/>
                <a:gd name="T5" fmla="*/ 384 h 447"/>
                <a:gd name="T6" fmla="*/ 11 w 369"/>
                <a:gd name="T7" fmla="*/ 334 h 447"/>
                <a:gd name="T8" fmla="*/ 0 w 369"/>
                <a:gd name="T9" fmla="*/ 277 h 447"/>
                <a:gd name="T10" fmla="*/ 0 w 369"/>
                <a:gd name="T11" fmla="*/ 239 h 447"/>
                <a:gd name="T12" fmla="*/ 55 w 369"/>
                <a:gd name="T13" fmla="*/ 245 h 447"/>
                <a:gd name="T14" fmla="*/ 63 w 369"/>
                <a:gd name="T15" fmla="*/ 272 h 447"/>
                <a:gd name="T16" fmla="*/ 93 w 369"/>
                <a:gd name="T17" fmla="*/ 314 h 447"/>
                <a:gd name="T18" fmla="*/ 139 w 369"/>
                <a:gd name="T19" fmla="*/ 325 h 447"/>
                <a:gd name="T20" fmla="*/ 188 w 369"/>
                <a:gd name="T21" fmla="*/ 302 h 447"/>
                <a:gd name="T22" fmla="*/ 226 w 369"/>
                <a:gd name="T23" fmla="*/ 255 h 447"/>
                <a:gd name="T24" fmla="*/ 241 w 369"/>
                <a:gd name="T25" fmla="*/ 194 h 447"/>
                <a:gd name="T26" fmla="*/ 228 w 369"/>
                <a:gd name="T27" fmla="*/ 139 h 447"/>
                <a:gd name="T28" fmla="*/ 192 w 369"/>
                <a:gd name="T29" fmla="*/ 104 h 447"/>
                <a:gd name="T30" fmla="*/ 142 w 369"/>
                <a:gd name="T31" fmla="*/ 101 h 447"/>
                <a:gd name="T32" fmla="*/ 118 w 369"/>
                <a:gd name="T33" fmla="*/ 112 h 447"/>
                <a:gd name="T34" fmla="*/ 95 w 369"/>
                <a:gd name="T35" fmla="*/ 129 h 447"/>
                <a:gd name="T36" fmla="*/ 78 w 369"/>
                <a:gd name="T37" fmla="*/ 154 h 447"/>
                <a:gd name="T38" fmla="*/ 63 w 369"/>
                <a:gd name="T39" fmla="*/ 184 h 447"/>
                <a:gd name="T40" fmla="*/ 7 w 369"/>
                <a:gd name="T41" fmla="*/ 201 h 447"/>
                <a:gd name="T42" fmla="*/ 21 w 369"/>
                <a:gd name="T43" fmla="*/ 160 h 447"/>
                <a:gd name="T44" fmla="*/ 49 w 369"/>
                <a:gd name="T45" fmla="*/ 104 h 447"/>
                <a:gd name="T46" fmla="*/ 87 w 369"/>
                <a:gd name="T47" fmla="*/ 57 h 447"/>
                <a:gd name="T48" fmla="*/ 133 w 369"/>
                <a:gd name="T49" fmla="*/ 23 h 447"/>
                <a:gd name="T50" fmla="*/ 184 w 369"/>
                <a:gd name="T51" fmla="*/ 4 h 447"/>
                <a:gd name="T52" fmla="*/ 234 w 369"/>
                <a:gd name="T53" fmla="*/ 0 h 447"/>
                <a:gd name="T54" fmla="*/ 279 w 369"/>
                <a:gd name="T55" fmla="*/ 13 h 447"/>
                <a:gd name="T56" fmla="*/ 319 w 369"/>
                <a:gd name="T57" fmla="*/ 44 h 447"/>
                <a:gd name="T58" fmla="*/ 348 w 369"/>
                <a:gd name="T59" fmla="*/ 84 h 447"/>
                <a:gd name="T60" fmla="*/ 365 w 369"/>
                <a:gd name="T61" fmla="*/ 139 h 447"/>
                <a:gd name="T62" fmla="*/ 369 w 369"/>
                <a:gd name="T63" fmla="*/ 196 h 447"/>
                <a:gd name="T64" fmla="*/ 359 w 369"/>
                <a:gd name="T65" fmla="*/ 257 h 447"/>
                <a:gd name="T66" fmla="*/ 334 w 369"/>
                <a:gd name="T67" fmla="*/ 315 h 447"/>
                <a:gd name="T68" fmla="*/ 302 w 369"/>
                <a:gd name="T69" fmla="*/ 367 h 447"/>
                <a:gd name="T70" fmla="*/ 258 w 369"/>
                <a:gd name="T71" fmla="*/ 407 h 447"/>
                <a:gd name="T72" fmla="*/ 209 w 369"/>
                <a:gd name="T73" fmla="*/ 435 h 447"/>
                <a:gd name="T74" fmla="*/ 160 w 369"/>
                <a:gd name="T75" fmla="*/ 447 h 447"/>
                <a:gd name="T76" fmla="*/ 112 w 369"/>
                <a:gd name="T77" fmla="*/ 441 h 447"/>
                <a:gd name="T78" fmla="*/ 112 w 369"/>
                <a:gd name="T79" fmla="*/ 4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447">
                  <a:moveTo>
                    <a:pt x="112" y="441"/>
                  </a:moveTo>
                  <a:lnTo>
                    <a:pt x="70" y="420"/>
                  </a:lnTo>
                  <a:lnTo>
                    <a:pt x="36" y="384"/>
                  </a:lnTo>
                  <a:lnTo>
                    <a:pt x="11" y="334"/>
                  </a:lnTo>
                  <a:lnTo>
                    <a:pt x="0" y="277"/>
                  </a:lnTo>
                  <a:lnTo>
                    <a:pt x="0" y="239"/>
                  </a:lnTo>
                  <a:lnTo>
                    <a:pt x="55" y="245"/>
                  </a:lnTo>
                  <a:lnTo>
                    <a:pt x="63" y="272"/>
                  </a:lnTo>
                  <a:lnTo>
                    <a:pt x="93" y="314"/>
                  </a:lnTo>
                  <a:lnTo>
                    <a:pt x="139" y="325"/>
                  </a:lnTo>
                  <a:lnTo>
                    <a:pt x="188" y="302"/>
                  </a:lnTo>
                  <a:lnTo>
                    <a:pt x="226" y="255"/>
                  </a:lnTo>
                  <a:lnTo>
                    <a:pt x="241" y="194"/>
                  </a:lnTo>
                  <a:lnTo>
                    <a:pt x="228" y="139"/>
                  </a:lnTo>
                  <a:lnTo>
                    <a:pt x="192" y="104"/>
                  </a:lnTo>
                  <a:lnTo>
                    <a:pt x="142" y="101"/>
                  </a:lnTo>
                  <a:lnTo>
                    <a:pt x="118" y="112"/>
                  </a:lnTo>
                  <a:lnTo>
                    <a:pt x="95" y="129"/>
                  </a:lnTo>
                  <a:lnTo>
                    <a:pt x="78" y="154"/>
                  </a:lnTo>
                  <a:lnTo>
                    <a:pt x="63" y="184"/>
                  </a:lnTo>
                  <a:lnTo>
                    <a:pt x="7" y="201"/>
                  </a:lnTo>
                  <a:lnTo>
                    <a:pt x="21" y="160"/>
                  </a:lnTo>
                  <a:lnTo>
                    <a:pt x="49" y="104"/>
                  </a:lnTo>
                  <a:lnTo>
                    <a:pt x="87" y="57"/>
                  </a:lnTo>
                  <a:lnTo>
                    <a:pt x="133" y="23"/>
                  </a:lnTo>
                  <a:lnTo>
                    <a:pt x="184" y="4"/>
                  </a:lnTo>
                  <a:lnTo>
                    <a:pt x="234" y="0"/>
                  </a:lnTo>
                  <a:lnTo>
                    <a:pt x="279" y="13"/>
                  </a:lnTo>
                  <a:lnTo>
                    <a:pt x="319" y="44"/>
                  </a:lnTo>
                  <a:lnTo>
                    <a:pt x="348" y="84"/>
                  </a:lnTo>
                  <a:lnTo>
                    <a:pt x="365" y="139"/>
                  </a:lnTo>
                  <a:lnTo>
                    <a:pt x="369" y="196"/>
                  </a:lnTo>
                  <a:lnTo>
                    <a:pt x="359" y="257"/>
                  </a:lnTo>
                  <a:lnTo>
                    <a:pt x="334" y="315"/>
                  </a:lnTo>
                  <a:lnTo>
                    <a:pt x="302" y="367"/>
                  </a:lnTo>
                  <a:lnTo>
                    <a:pt x="258" y="407"/>
                  </a:lnTo>
                  <a:lnTo>
                    <a:pt x="209" y="435"/>
                  </a:lnTo>
                  <a:lnTo>
                    <a:pt x="160" y="447"/>
                  </a:lnTo>
                  <a:lnTo>
                    <a:pt x="112" y="441"/>
                  </a:lnTo>
                  <a:lnTo>
                    <a:pt x="112" y="4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17" name="Freeform 21"/>
            <p:cNvSpPr>
              <a:spLocks/>
            </p:cNvSpPr>
            <p:nvPr/>
          </p:nvSpPr>
          <p:spPr bwMode="auto">
            <a:xfrm>
              <a:off x="3055" y="2211"/>
              <a:ext cx="33" cy="38"/>
            </a:xfrm>
            <a:custGeom>
              <a:avLst/>
              <a:gdLst>
                <a:gd name="T0" fmla="*/ 11 w 66"/>
                <a:gd name="T1" fmla="*/ 25 h 76"/>
                <a:gd name="T2" fmla="*/ 4 w 66"/>
                <a:gd name="T3" fmla="*/ 51 h 76"/>
                <a:gd name="T4" fmla="*/ 0 w 66"/>
                <a:gd name="T5" fmla="*/ 72 h 76"/>
                <a:gd name="T6" fmla="*/ 55 w 66"/>
                <a:gd name="T7" fmla="*/ 76 h 76"/>
                <a:gd name="T8" fmla="*/ 55 w 66"/>
                <a:gd name="T9" fmla="*/ 51 h 76"/>
                <a:gd name="T10" fmla="*/ 59 w 66"/>
                <a:gd name="T11" fmla="*/ 28 h 76"/>
                <a:gd name="T12" fmla="*/ 66 w 66"/>
                <a:gd name="T13" fmla="*/ 0 h 76"/>
                <a:gd name="T14" fmla="*/ 11 w 66"/>
                <a:gd name="T15" fmla="*/ 25 h 76"/>
                <a:gd name="T16" fmla="*/ 11 w 66"/>
                <a:gd name="T17" fmla="*/ 2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6">
                  <a:moveTo>
                    <a:pt x="11" y="25"/>
                  </a:moveTo>
                  <a:lnTo>
                    <a:pt x="4" y="51"/>
                  </a:lnTo>
                  <a:lnTo>
                    <a:pt x="0" y="72"/>
                  </a:lnTo>
                  <a:lnTo>
                    <a:pt x="55" y="76"/>
                  </a:lnTo>
                  <a:lnTo>
                    <a:pt x="55" y="51"/>
                  </a:lnTo>
                  <a:lnTo>
                    <a:pt x="59" y="28"/>
                  </a:lnTo>
                  <a:lnTo>
                    <a:pt x="66" y="0"/>
                  </a:lnTo>
                  <a:lnTo>
                    <a:pt x="11" y="25"/>
                  </a:lnTo>
                  <a:lnTo>
                    <a:pt x="1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18" name="Freeform 22"/>
            <p:cNvSpPr>
              <a:spLocks/>
            </p:cNvSpPr>
            <p:nvPr/>
          </p:nvSpPr>
          <p:spPr bwMode="auto">
            <a:xfrm>
              <a:off x="3247" y="2131"/>
              <a:ext cx="194" cy="237"/>
            </a:xfrm>
            <a:custGeom>
              <a:avLst/>
              <a:gdLst>
                <a:gd name="T0" fmla="*/ 118 w 388"/>
                <a:gd name="T1" fmla="*/ 466 h 474"/>
                <a:gd name="T2" fmla="*/ 72 w 388"/>
                <a:gd name="T3" fmla="*/ 445 h 474"/>
                <a:gd name="T4" fmla="*/ 36 w 388"/>
                <a:gd name="T5" fmla="*/ 407 h 474"/>
                <a:gd name="T6" fmla="*/ 11 w 388"/>
                <a:gd name="T7" fmla="*/ 356 h 474"/>
                <a:gd name="T8" fmla="*/ 0 w 388"/>
                <a:gd name="T9" fmla="*/ 297 h 474"/>
                <a:gd name="T10" fmla="*/ 0 w 388"/>
                <a:gd name="T11" fmla="*/ 253 h 474"/>
                <a:gd name="T12" fmla="*/ 57 w 388"/>
                <a:gd name="T13" fmla="*/ 259 h 474"/>
                <a:gd name="T14" fmla="*/ 63 w 388"/>
                <a:gd name="T15" fmla="*/ 289 h 474"/>
                <a:gd name="T16" fmla="*/ 97 w 388"/>
                <a:gd name="T17" fmla="*/ 333 h 474"/>
                <a:gd name="T18" fmla="*/ 146 w 388"/>
                <a:gd name="T19" fmla="*/ 344 h 474"/>
                <a:gd name="T20" fmla="*/ 199 w 388"/>
                <a:gd name="T21" fmla="*/ 322 h 474"/>
                <a:gd name="T22" fmla="*/ 239 w 388"/>
                <a:gd name="T23" fmla="*/ 270 h 474"/>
                <a:gd name="T24" fmla="*/ 255 w 388"/>
                <a:gd name="T25" fmla="*/ 204 h 474"/>
                <a:gd name="T26" fmla="*/ 241 w 388"/>
                <a:gd name="T27" fmla="*/ 149 h 474"/>
                <a:gd name="T28" fmla="*/ 203 w 388"/>
                <a:gd name="T29" fmla="*/ 111 h 474"/>
                <a:gd name="T30" fmla="*/ 150 w 388"/>
                <a:gd name="T31" fmla="*/ 109 h 474"/>
                <a:gd name="T32" fmla="*/ 101 w 388"/>
                <a:gd name="T33" fmla="*/ 141 h 474"/>
                <a:gd name="T34" fmla="*/ 65 w 388"/>
                <a:gd name="T35" fmla="*/ 194 h 474"/>
                <a:gd name="T36" fmla="*/ 6 w 388"/>
                <a:gd name="T37" fmla="*/ 215 h 474"/>
                <a:gd name="T38" fmla="*/ 21 w 388"/>
                <a:gd name="T39" fmla="*/ 169 h 474"/>
                <a:gd name="T40" fmla="*/ 51 w 388"/>
                <a:gd name="T41" fmla="*/ 111 h 474"/>
                <a:gd name="T42" fmla="*/ 91 w 388"/>
                <a:gd name="T43" fmla="*/ 61 h 474"/>
                <a:gd name="T44" fmla="*/ 141 w 388"/>
                <a:gd name="T45" fmla="*/ 25 h 474"/>
                <a:gd name="T46" fmla="*/ 194 w 388"/>
                <a:gd name="T47" fmla="*/ 4 h 474"/>
                <a:gd name="T48" fmla="*/ 245 w 388"/>
                <a:gd name="T49" fmla="*/ 0 h 474"/>
                <a:gd name="T50" fmla="*/ 295 w 388"/>
                <a:gd name="T51" fmla="*/ 16 h 474"/>
                <a:gd name="T52" fmla="*/ 336 w 388"/>
                <a:gd name="T53" fmla="*/ 48 h 474"/>
                <a:gd name="T54" fmla="*/ 365 w 388"/>
                <a:gd name="T55" fmla="*/ 92 h 474"/>
                <a:gd name="T56" fmla="*/ 382 w 388"/>
                <a:gd name="T57" fmla="*/ 147 h 474"/>
                <a:gd name="T58" fmla="*/ 388 w 388"/>
                <a:gd name="T59" fmla="*/ 207 h 474"/>
                <a:gd name="T60" fmla="*/ 378 w 388"/>
                <a:gd name="T61" fmla="*/ 272 h 474"/>
                <a:gd name="T62" fmla="*/ 352 w 388"/>
                <a:gd name="T63" fmla="*/ 335 h 474"/>
                <a:gd name="T64" fmla="*/ 319 w 388"/>
                <a:gd name="T65" fmla="*/ 388 h 474"/>
                <a:gd name="T66" fmla="*/ 274 w 388"/>
                <a:gd name="T67" fmla="*/ 432 h 474"/>
                <a:gd name="T68" fmla="*/ 222 w 388"/>
                <a:gd name="T69" fmla="*/ 460 h 474"/>
                <a:gd name="T70" fmla="*/ 169 w 388"/>
                <a:gd name="T71" fmla="*/ 474 h 474"/>
                <a:gd name="T72" fmla="*/ 118 w 388"/>
                <a:gd name="T73" fmla="*/ 466 h 474"/>
                <a:gd name="T74" fmla="*/ 118 w 388"/>
                <a:gd name="T75" fmla="*/ 46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8" h="474">
                  <a:moveTo>
                    <a:pt x="118" y="466"/>
                  </a:moveTo>
                  <a:lnTo>
                    <a:pt x="72" y="445"/>
                  </a:lnTo>
                  <a:lnTo>
                    <a:pt x="36" y="407"/>
                  </a:lnTo>
                  <a:lnTo>
                    <a:pt x="11" y="356"/>
                  </a:lnTo>
                  <a:lnTo>
                    <a:pt x="0" y="297"/>
                  </a:lnTo>
                  <a:lnTo>
                    <a:pt x="0" y="253"/>
                  </a:lnTo>
                  <a:lnTo>
                    <a:pt x="57" y="259"/>
                  </a:lnTo>
                  <a:lnTo>
                    <a:pt x="63" y="289"/>
                  </a:lnTo>
                  <a:lnTo>
                    <a:pt x="97" y="333"/>
                  </a:lnTo>
                  <a:lnTo>
                    <a:pt x="146" y="344"/>
                  </a:lnTo>
                  <a:lnTo>
                    <a:pt x="199" y="322"/>
                  </a:lnTo>
                  <a:lnTo>
                    <a:pt x="239" y="270"/>
                  </a:lnTo>
                  <a:lnTo>
                    <a:pt x="255" y="204"/>
                  </a:lnTo>
                  <a:lnTo>
                    <a:pt x="241" y="149"/>
                  </a:lnTo>
                  <a:lnTo>
                    <a:pt x="203" y="111"/>
                  </a:lnTo>
                  <a:lnTo>
                    <a:pt x="150" y="109"/>
                  </a:lnTo>
                  <a:lnTo>
                    <a:pt x="101" y="141"/>
                  </a:lnTo>
                  <a:lnTo>
                    <a:pt x="65" y="194"/>
                  </a:lnTo>
                  <a:lnTo>
                    <a:pt x="6" y="215"/>
                  </a:lnTo>
                  <a:lnTo>
                    <a:pt x="21" y="169"/>
                  </a:lnTo>
                  <a:lnTo>
                    <a:pt x="51" y="111"/>
                  </a:lnTo>
                  <a:lnTo>
                    <a:pt x="91" y="61"/>
                  </a:lnTo>
                  <a:lnTo>
                    <a:pt x="141" y="25"/>
                  </a:lnTo>
                  <a:lnTo>
                    <a:pt x="194" y="4"/>
                  </a:lnTo>
                  <a:lnTo>
                    <a:pt x="245" y="0"/>
                  </a:lnTo>
                  <a:lnTo>
                    <a:pt x="295" y="16"/>
                  </a:lnTo>
                  <a:lnTo>
                    <a:pt x="336" y="48"/>
                  </a:lnTo>
                  <a:lnTo>
                    <a:pt x="365" y="92"/>
                  </a:lnTo>
                  <a:lnTo>
                    <a:pt x="382" y="147"/>
                  </a:lnTo>
                  <a:lnTo>
                    <a:pt x="388" y="207"/>
                  </a:lnTo>
                  <a:lnTo>
                    <a:pt x="378" y="272"/>
                  </a:lnTo>
                  <a:lnTo>
                    <a:pt x="352" y="335"/>
                  </a:lnTo>
                  <a:lnTo>
                    <a:pt x="319" y="388"/>
                  </a:lnTo>
                  <a:lnTo>
                    <a:pt x="274" y="432"/>
                  </a:lnTo>
                  <a:lnTo>
                    <a:pt x="222" y="460"/>
                  </a:lnTo>
                  <a:lnTo>
                    <a:pt x="169" y="474"/>
                  </a:lnTo>
                  <a:lnTo>
                    <a:pt x="118" y="466"/>
                  </a:lnTo>
                  <a:lnTo>
                    <a:pt x="118" y="4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19" name="Freeform 23"/>
            <p:cNvSpPr>
              <a:spLocks/>
            </p:cNvSpPr>
            <p:nvPr/>
          </p:nvSpPr>
          <p:spPr bwMode="auto">
            <a:xfrm>
              <a:off x="3247" y="2222"/>
              <a:ext cx="34" cy="41"/>
            </a:xfrm>
            <a:custGeom>
              <a:avLst/>
              <a:gdLst>
                <a:gd name="T0" fmla="*/ 9 w 68"/>
                <a:gd name="T1" fmla="*/ 24 h 82"/>
                <a:gd name="T2" fmla="*/ 4 w 68"/>
                <a:gd name="T3" fmla="*/ 51 h 82"/>
                <a:gd name="T4" fmla="*/ 0 w 68"/>
                <a:gd name="T5" fmla="*/ 76 h 82"/>
                <a:gd name="T6" fmla="*/ 57 w 68"/>
                <a:gd name="T7" fmla="*/ 82 h 82"/>
                <a:gd name="T8" fmla="*/ 57 w 68"/>
                <a:gd name="T9" fmla="*/ 53 h 82"/>
                <a:gd name="T10" fmla="*/ 61 w 68"/>
                <a:gd name="T11" fmla="*/ 28 h 82"/>
                <a:gd name="T12" fmla="*/ 68 w 68"/>
                <a:gd name="T13" fmla="*/ 0 h 82"/>
                <a:gd name="T14" fmla="*/ 9 w 68"/>
                <a:gd name="T15" fmla="*/ 24 h 82"/>
                <a:gd name="T16" fmla="*/ 9 w 68"/>
                <a:gd name="T17" fmla="*/ 2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82">
                  <a:moveTo>
                    <a:pt x="9" y="24"/>
                  </a:moveTo>
                  <a:lnTo>
                    <a:pt x="4" y="51"/>
                  </a:lnTo>
                  <a:lnTo>
                    <a:pt x="0" y="76"/>
                  </a:lnTo>
                  <a:lnTo>
                    <a:pt x="57" y="82"/>
                  </a:lnTo>
                  <a:lnTo>
                    <a:pt x="57" y="53"/>
                  </a:lnTo>
                  <a:lnTo>
                    <a:pt x="61" y="28"/>
                  </a:lnTo>
                  <a:lnTo>
                    <a:pt x="68" y="0"/>
                  </a:lnTo>
                  <a:lnTo>
                    <a:pt x="9" y="24"/>
                  </a:lnTo>
                  <a:lnTo>
                    <a:pt x="9"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20" name="Freeform 24"/>
            <p:cNvSpPr>
              <a:spLocks/>
            </p:cNvSpPr>
            <p:nvPr/>
          </p:nvSpPr>
          <p:spPr bwMode="auto">
            <a:xfrm>
              <a:off x="5074" y="1986"/>
              <a:ext cx="109" cy="309"/>
            </a:xfrm>
            <a:custGeom>
              <a:avLst/>
              <a:gdLst>
                <a:gd name="T0" fmla="*/ 219 w 219"/>
                <a:gd name="T1" fmla="*/ 532 h 617"/>
                <a:gd name="T2" fmla="*/ 141 w 219"/>
                <a:gd name="T3" fmla="*/ 537 h 617"/>
                <a:gd name="T4" fmla="*/ 97 w 219"/>
                <a:gd name="T5" fmla="*/ 556 h 617"/>
                <a:gd name="T6" fmla="*/ 13 w 219"/>
                <a:gd name="T7" fmla="*/ 617 h 617"/>
                <a:gd name="T8" fmla="*/ 63 w 219"/>
                <a:gd name="T9" fmla="*/ 450 h 617"/>
                <a:gd name="T10" fmla="*/ 78 w 219"/>
                <a:gd name="T11" fmla="*/ 344 h 617"/>
                <a:gd name="T12" fmla="*/ 86 w 219"/>
                <a:gd name="T13" fmla="*/ 279 h 617"/>
                <a:gd name="T14" fmla="*/ 145 w 219"/>
                <a:gd name="T15" fmla="*/ 290 h 617"/>
                <a:gd name="T16" fmla="*/ 150 w 219"/>
                <a:gd name="T17" fmla="*/ 191 h 617"/>
                <a:gd name="T18" fmla="*/ 67 w 219"/>
                <a:gd name="T19" fmla="*/ 163 h 617"/>
                <a:gd name="T20" fmla="*/ 63 w 219"/>
                <a:gd name="T21" fmla="*/ 146 h 617"/>
                <a:gd name="T22" fmla="*/ 0 w 219"/>
                <a:gd name="T23" fmla="*/ 0 h 617"/>
                <a:gd name="T24" fmla="*/ 48 w 219"/>
                <a:gd name="T25" fmla="*/ 22 h 617"/>
                <a:gd name="T26" fmla="*/ 125 w 219"/>
                <a:gd name="T27" fmla="*/ 100 h 617"/>
                <a:gd name="T28" fmla="*/ 179 w 219"/>
                <a:gd name="T29" fmla="*/ 195 h 617"/>
                <a:gd name="T30" fmla="*/ 205 w 219"/>
                <a:gd name="T31" fmla="*/ 323 h 617"/>
                <a:gd name="T32" fmla="*/ 219 w 219"/>
                <a:gd name="T33" fmla="*/ 421 h 617"/>
                <a:gd name="T34" fmla="*/ 219 w 219"/>
                <a:gd name="T35" fmla="*/ 532 h 617"/>
                <a:gd name="T36" fmla="*/ 219 w 219"/>
                <a:gd name="T37" fmla="*/ 53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9" h="617">
                  <a:moveTo>
                    <a:pt x="219" y="532"/>
                  </a:moveTo>
                  <a:lnTo>
                    <a:pt x="141" y="537"/>
                  </a:lnTo>
                  <a:lnTo>
                    <a:pt x="97" y="556"/>
                  </a:lnTo>
                  <a:lnTo>
                    <a:pt x="13" y="617"/>
                  </a:lnTo>
                  <a:lnTo>
                    <a:pt x="63" y="450"/>
                  </a:lnTo>
                  <a:lnTo>
                    <a:pt x="78" y="344"/>
                  </a:lnTo>
                  <a:lnTo>
                    <a:pt x="86" y="279"/>
                  </a:lnTo>
                  <a:lnTo>
                    <a:pt x="145" y="290"/>
                  </a:lnTo>
                  <a:lnTo>
                    <a:pt x="150" y="191"/>
                  </a:lnTo>
                  <a:lnTo>
                    <a:pt x="67" y="163"/>
                  </a:lnTo>
                  <a:lnTo>
                    <a:pt x="63" y="146"/>
                  </a:lnTo>
                  <a:lnTo>
                    <a:pt x="0" y="0"/>
                  </a:lnTo>
                  <a:lnTo>
                    <a:pt x="48" y="22"/>
                  </a:lnTo>
                  <a:lnTo>
                    <a:pt x="125" y="100"/>
                  </a:lnTo>
                  <a:lnTo>
                    <a:pt x="179" y="195"/>
                  </a:lnTo>
                  <a:lnTo>
                    <a:pt x="205" y="323"/>
                  </a:lnTo>
                  <a:lnTo>
                    <a:pt x="219" y="421"/>
                  </a:lnTo>
                  <a:lnTo>
                    <a:pt x="219" y="532"/>
                  </a:lnTo>
                  <a:lnTo>
                    <a:pt x="219" y="5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21" name="Freeform 25"/>
            <p:cNvSpPr>
              <a:spLocks/>
            </p:cNvSpPr>
            <p:nvPr/>
          </p:nvSpPr>
          <p:spPr bwMode="auto">
            <a:xfrm>
              <a:off x="5016" y="2045"/>
              <a:ext cx="102" cy="80"/>
            </a:xfrm>
            <a:custGeom>
              <a:avLst/>
              <a:gdLst>
                <a:gd name="T0" fmla="*/ 38 w 203"/>
                <a:gd name="T1" fmla="*/ 0 h 162"/>
                <a:gd name="T2" fmla="*/ 183 w 203"/>
                <a:gd name="T3" fmla="*/ 46 h 162"/>
                <a:gd name="T4" fmla="*/ 203 w 203"/>
                <a:gd name="T5" fmla="*/ 124 h 162"/>
                <a:gd name="T6" fmla="*/ 202 w 203"/>
                <a:gd name="T7" fmla="*/ 162 h 162"/>
                <a:gd name="T8" fmla="*/ 0 w 203"/>
                <a:gd name="T9" fmla="*/ 124 h 162"/>
                <a:gd name="T10" fmla="*/ 38 w 203"/>
                <a:gd name="T11" fmla="*/ 0 h 162"/>
                <a:gd name="T12" fmla="*/ 38 w 203"/>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203" h="162">
                  <a:moveTo>
                    <a:pt x="38" y="0"/>
                  </a:moveTo>
                  <a:lnTo>
                    <a:pt x="183" y="46"/>
                  </a:lnTo>
                  <a:lnTo>
                    <a:pt x="203" y="124"/>
                  </a:lnTo>
                  <a:lnTo>
                    <a:pt x="202" y="162"/>
                  </a:lnTo>
                  <a:lnTo>
                    <a:pt x="0" y="124"/>
                  </a:lnTo>
                  <a:lnTo>
                    <a:pt x="38" y="0"/>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22" name="Freeform 26"/>
            <p:cNvSpPr>
              <a:spLocks/>
            </p:cNvSpPr>
            <p:nvPr/>
          </p:nvSpPr>
          <p:spPr bwMode="auto">
            <a:xfrm>
              <a:off x="5472" y="1993"/>
              <a:ext cx="100" cy="295"/>
            </a:xfrm>
            <a:custGeom>
              <a:avLst/>
              <a:gdLst>
                <a:gd name="T0" fmla="*/ 40 w 199"/>
                <a:gd name="T1" fmla="*/ 0 h 589"/>
                <a:gd name="T2" fmla="*/ 123 w 199"/>
                <a:gd name="T3" fmla="*/ 74 h 589"/>
                <a:gd name="T4" fmla="*/ 175 w 199"/>
                <a:gd name="T5" fmla="*/ 167 h 589"/>
                <a:gd name="T6" fmla="*/ 199 w 199"/>
                <a:gd name="T7" fmla="*/ 275 h 589"/>
                <a:gd name="T8" fmla="*/ 195 w 199"/>
                <a:gd name="T9" fmla="*/ 363 h 589"/>
                <a:gd name="T10" fmla="*/ 173 w 199"/>
                <a:gd name="T11" fmla="*/ 450 h 589"/>
                <a:gd name="T12" fmla="*/ 133 w 199"/>
                <a:gd name="T13" fmla="*/ 541 h 589"/>
                <a:gd name="T14" fmla="*/ 102 w 199"/>
                <a:gd name="T15" fmla="*/ 589 h 589"/>
                <a:gd name="T16" fmla="*/ 0 w 199"/>
                <a:gd name="T17" fmla="*/ 587 h 589"/>
                <a:gd name="T18" fmla="*/ 57 w 199"/>
                <a:gd name="T19" fmla="*/ 427 h 589"/>
                <a:gd name="T20" fmla="*/ 78 w 199"/>
                <a:gd name="T21" fmla="*/ 353 h 589"/>
                <a:gd name="T22" fmla="*/ 140 w 199"/>
                <a:gd name="T23" fmla="*/ 348 h 589"/>
                <a:gd name="T24" fmla="*/ 140 w 199"/>
                <a:gd name="T25" fmla="*/ 256 h 589"/>
                <a:gd name="T26" fmla="*/ 87 w 199"/>
                <a:gd name="T27" fmla="*/ 251 h 589"/>
                <a:gd name="T28" fmla="*/ 87 w 199"/>
                <a:gd name="T29" fmla="*/ 249 h 589"/>
                <a:gd name="T30" fmla="*/ 78 w 199"/>
                <a:gd name="T31" fmla="*/ 188 h 589"/>
                <a:gd name="T32" fmla="*/ 53 w 199"/>
                <a:gd name="T33" fmla="*/ 133 h 589"/>
                <a:gd name="T34" fmla="*/ 21 w 199"/>
                <a:gd name="T35" fmla="*/ 78 h 589"/>
                <a:gd name="T36" fmla="*/ 40 w 199"/>
                <a:gd name="T37" fmla="*/ 0 h 589"/>
                <a:gd name="T38" fmla="*/ 40 w 199"/>
                <a:gd name="T39"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9" h="589">
                  <a:moveTo>
                    <a:pt x="40" y="0"/>
                  </a:moveTo>
                  <a:lnTo>
                    <a:pt x="123" y="74"/>
                  </a:lnTo>
                  <a:lnTo>
                    <a:pt x="175" y="167"/>
                  </a:lnTo>
                  <a:lnTo>
                    <a:pt x="199" y="275"/>
                  </a:lnTo>
                  <a:lnTo>
                    <a:pt x="195" y="363"/>
                  </a:lnTo>
                  <a:lnTo>
                    <a:pt x="173" y="450"/>
                  </a:lnTo>
                  <a:lnTo>
                    <a:pt x="133" y="541"/>
                  </a:lnTo>
                  <a:lnTo>
                    <a:pt x="102" y="589"/>
                  </a:lnTo>
                  <a:lnTo>
                    <a:pt x="0" y="587"/>
                  </a:lnTo>
                  <a:lnTo>
                    <a:pt x="57" y="427"/>
                  </a:lnTo>
                  <a:lnTo>
                    <a:pt x="78" y="353"/>
                  </a:lnTo>
                  <a:lnTo>
                    <a:pt x="140" y="348"/>
                  </a:lnTo>
                  <a:lnTo>
                    <a:pt x="140" y="256"/>
                  </a:lnTo>
                  <a:lnTo>
                    <a:pt x="87" y="251"/>
                  </a:lnTo>
                  <a:lnTo>
                    <a:pt x="87" y="249"/>
                  </a:lnTo>
                  <a:lnTo>
                    <a:pt x="78" y="188"/>
                  </a:lnTo>
                  <a:lnTo>
                    <a:pt x="53" y="133"/>
                  </a:lnTo>
                  <a:lnTo>
                    <a:pt x="21" y="78"/>
                  </a:lnTo>
                  <a:lnTo>
                    <a:pt x="40" y="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23" name="Freeform 27"/>
            <p:cNvSpPr>
              <a:spLocks/>
            </p:cNvSpPr>
            <p:nvPr/>
          </p:nvSpPr>
          <p:spPr bwMode="auto">
            <a:xfrm>
              <a:off x="5460" y="2112"/>
              <a:ext cx="56" cy="63"/>
            </a:xfrm>
            <a:custGeom>
              <a:avLst/>
              <a:gdLst>
                <a:gd name="T0" fmla="*/ 25 w 112"/>
                <a:gd name="T1" fmla="*/ 0 h 126"/>
                <a:gd name="T2" fmla="*/ 112 w 112"/>
                <a:gd name="T3" fmla="*/ 14 h 126"/>
                <a:gd name="T4" fmla="*/ 104 w 112"/>
                <a:gd name="T5" fmla="*/ 103 h 126"/>
                <a:gd name="T6" fmla="*/ 103 w 112"/>
                <a:gd name="T7" fmla="*/ 116 h 126"/>
                <a:gd name="T8" fmla="*/ 0 w 112"/>
                <a:gd name="T9" fmla="*/ 126 h 126"/>
                <a:gd name="T10" fmla="*/ 25 w 112"/>
                <a:gd name="T11" fmla="*/ 0 h 126"/>
                <a:gd name="T12" fmla="*/ 25 w 112"/>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12" h="126">
                  <a:moveTo>
                    <a:pt x="25" y="0"/>
                  </a:moveTo>
                  <a:lnTo>
                    <a:pt x="112" y="14"/>
                  </a:lnTo>
                  <a:lnTo>
                    <a:pt x="104" y="103"/>
                  </a:lnTo>
                  <a:lnTo>
                    <a:pt x="103" y="116"/>
                  </a:lnTo>
                  <a:lnTo>
                    <a:pt x="0" y="126"/>
                  </a:lnTo>
                  <a:lnTo>
                    <a:pt x="25"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24" name="Freeform 28"/>
            <p:cNvSpPr>
              <a:spLocks/>
            </p:cNvSpPr>
            <p:nvPr/>
          </p:nvSpPr>
          <p:spPr bwMode="auto">
            <a:xfrm>
              <a:off x="4589" y="1792"/>
              <a:ext cx="430" cy="333"/>
            </a:xfrm>
            <a:custGeom>
              <a:avLst/>
              <a:gdLst>
                <a:gd name="T0" fmla="*/ 130 w 860"/>
                <a:gd name="T1" fmla="*/ 0 h 667"/>
                <a:gd name="T2" fmla="*/ 0 w 860"/>
                <a:gd name="T3" fmla="*/ 667 h 667"/>
                <a:gd name="T4" fmla="*/ 761 w 860"/>
                <a:gd name="T5" fmla="*/ 332 h 667"/>
                <a:gd name="T6" fmla="*/ 242 w 860"/>
                <a:gd name="T7" fmla="*/ 393 h 667"/>
                <a:gd name="T8" fmla="*/ 850 w 860"/>
                <a:gd name="T9" fmla="*/ 241 h 667"/>
                <a:gd name="T10" fmla="*/ 261 w 860"/>
                <a:gd name="T11" fmla="*/ 253 h 667"/>
                <a:gd name="T12" fmla="*/ 845 w 860"/>
                <a:gd name="T13" fmla="*/ 144 h 667"/>
                <a:gd name="T14" fmla="*/ 278 w 860"/>
                <a:gd name="T15" fmla="*/ 129 h 667"/>
                <a:gd name="T16" fmla="*/ 860 w 860"/>
                <a:gd name="T17" fmla="*/ 32 h 667"/>
                <a:gd name="T18" fmla="*/ 130 w 860"/>
                <a:gd name="T19" fmla="*/ 0 h 667"/>
                <a:gd name="T20" fmla="*/ 130 w 860"/>
                <a:gd name="T21"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0" h="667">
                  <a:moveTo>
                    <a:pt x="130" y="0"/>
                  </a:moveTo>
                  <a:lnTo>
                    <a:pt x="0" y="667"/>
                  </a:lnTo>
                  <a:lnTo>
                    <a:pt x="761" y="332"/>
                  </a:lnTo>
                  <a:lnTo>
                    <a:pt x="242" y="393"/>
                  </a:lnTo>
                  <a:lnTo>
                    <a:pt x="850" y="241"/>
                  </a:lnTo>
                  <a:lnTo>
                    <a:pt x="261" y="253"/>
                  </a:lnTo>
                  <a:lnTo>
                    <a:pt x="845" y="144"/>
                  </a:lnTo>
                  <a:lnTo>
                    <a:pt x="278" y="129"/>
                  </a:lnTo>
                  <a:lnTo>
                    <a:pt x="860" y="32"/>
                  </a:lnTo>
                  <a:lnTo>
                    <a:pt x="130" y="0"/>
                  </a:lnTo>
                  <a:lnTo>
                    <a:pt x="1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25" name="Freeform 29"/>
            <p:cNvSpPr>
              <a:spLocks/>
            </p:cNvSpPr>
            <p:nvPr/>
          </p:nvSpPr>
          <p:spPr bwMode="auto">
            <a:xfrm>
              <a:off x="5127" y="2288"/>
              <a:ext cx="330" cy="52"/>
            </a:xfrm>
            <a:custGeom>
              <a:avLst/>
              <a:gdLst>
                <a:gd name="T0" fmla="*/ 0 w 660"/>
                <a:gd name="T1" fmla="*/ 72 h 104"/>
                <a:gd name="T2" fmla="*/ 101 w 660"/>
                <a:gd name="T3" fmla="*/ 55 h 104"/>
                <a:gd name="T4" fmla="*/ 187 w 660"/>
                <a:gd name="T5" fmla="*/ 61 h 104"/>
                <a:gd name="T6" fmla="*/ 308 w 660"/>
                <a:gd name="T7" fmla="*/ 76 h 104"/>
                <a:gd name="T8" fmla="*/ 472 w 660"/>
                <a:gd name="T9" fmla="*/ 95 h 104"/>
                <a:gd name="T10" fmla="*/ 660 w 660"/>
                <a:gd name="T11" fmla="*/ 104 h 104"/>
                <a:gd name="T12" fmla="*/ 449 w 660"/>
                <a:gd name="T13" fmla="*/ 70 h 104"/>
                <a:gd name="T14" fmla="*/ 348 w 660"/>
                <a:gd name="T15" fmla="*/ 53 h 104"/>
                <a:gd name="T16" fmla="*/ 229 w 660"/>
                <a:gd name="T17" fmla="*/ 21 h 104"/>
                <a:gd name="T18" fmla="*/ 160 w 660"/>
                <a:gd name="T19" fmla="*/ 0 h 104"/>
                <a:gd name="T20" fmla="*/ 86 w 660"/>
                <a:gd name="T21" fmla="*/ 2 h 104"/>
                <a:gd name="T22" fmla="*/ 46 w 660"/>
                <a:gd name="T23" fmla="*/ 21 h 104"/>
                <a:gd name="T24" fmla="*/ 14 w 660"/>
                <a:gd name="T25" fmla="*/ 49 h 104"/>
                <a:gd name="T26" fmla="*/ 0 w 660"/>
                <a:gd name="T27" fmla="*/ 72 h 104"/>
                <a:gd name="T28" fmla="*/ 0 w 660"/>
                <a:gd name="T29" fmla="*/ 7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104">
                  <a:moveTo>
                    <a:pt x="0" y="72"/>
                  </a:moveTo>
                  <a:lnTo>
                    <a:pt x="101" y="55"/>
                  </a:lnTo>
                  <a:lnTo>
                    <a:pt x="187" y="61"/>
                  </a:lnTo>
                  <a:lnTo>
                    <a:pt x="308" y="76"/>
                  </a:lnTo>
                  <a:lnTo>
                    <a:pt x="472" y="95"/>
                  </a:lnTo>
                  <a:lnTo>
                    <a:pt x="660" y="104"/>
                  </a:lnTo>
                  <a:lnTo>
                    <a:pt x="449" y="70"/>
                  </a:lnTo>
                  <a:lnTo>
                    <a:pt x="348" y="53"/>
                  </a:lnTo>
                  <a:lnTo>
                    <a:pt x="229" y="21"/>
                  </a:lnTo>
                  <a:lnTo>
                    <a:pt x="160" y="0"/>
                  </a:lnTo>
                  <a:lnTo>
                    <a:pt x="86" y="2"/>
                  </a:lnTo>
                  <a:lnTo>
                    <a:pt x="46" y="21"/>
                  </a:lnTo>
                  <a:lnTo>
                    <a:pt x="14" y="49"/>
                  </a:lnTo>
                  <a:lnTo>
                    <a:pt x="0" y="72"/>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26" name="Freeform 30"/>
            <p:cNvSpPr>
              <a:spLocks/>
            </p:cNvSpPr>
            <p:nvPr/>
          </p:nvSpPr>
          <p:spPr bwMode="auto">
            <a:xfrm>
              <a:off x="4476" y="1796"/>
              <a:ext cx="96" cy="35"/>
            </a:xfrm>
            <a:custGeom>
              <a:avLst/>
              <a:gdLst>
                <a:gd name="T0" fmla="*/ 0 w 192"/>
                <a:gd name="T1" fmla="*/ 0 h 71"/>
                <a:gd name="T2" fmla="*/ 192 w 192"/>
                <a:gd name="T3" fmla="*/ 8 h 71"/>
                <a:gd name="T4" fmla="*/ 135 w 192"/>
                <a:gd name="T5" fmla="*/ 50 h 71"/>
                <a:gd name="T6" fmla="*/ 70 w 192"/>
                <a:gd name="T7" fmla="*/ 71 h 71"/>
                <a:gd name="T8" fmla="*/ 6 w 192"/>
                <a:gd name="T9" fmla="*/ 50 h 71"/>
                <a:gd name="T10" fmla="*/ 0 w 192"/>
                <a:gd name="T11" fmla="*/ 0 h 71"/>
                <a:gd name="T12" fmla="*/ 0 w 192"/>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192" h="71">
                  <a:moveTo>
                    <a:pt x="0" y="0"/>
                  </a:moveTo>
                  <a:lnTo>
                    <a:pt x="192" y="8"/>
                  </a:lnTo>
                  <a:lnTo>
                    <a:pt x="135" y="50"/>
                  </a:lnTo>
                  <a:lnTo>
                    <a:pt x="70" y="71"/>
                  </a:lnTo>
                  <a:lnTo>
                    <a:pt x="6" y="5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27" name="Freeform 31"/>
            <p:cNvSpPr>
              <a:spLocks/>
            </p:cNvSpPr>
            <p:nvPr/>
          </p:nvSpPr>
          <p:spPr bwMode="auto">
            <a:xfrm>
              <a:off x="4466" y="2080"/>
              <a:ext cx="505" cy="177"/>
            </a:xfrm>
            <a:custGeom>
              <a:avLst/>
              <a:gdLst>
                <a:gd name="T0" fmla="*/ 900 w 1012"/>
                <a:gd name="T1" fmla="*/ 0 h 353"/>
                <a:gd name="T2" fmla="*/ 803 w 1012"/>
                <a:gd name="T3" fmla="*/ 0 h 353"/>
                <a:gd name="T4" fmla="*/ 694 w 1012"/>
                <a:gd name="T5" fmla="*/ 22 h 353"/>
                <a:gd name="T6" fmla="*/ 582 w 1012"/>
                <a:gd name="T7" fmla="*/ 87 h 353"/>
                <a:gd name="T8" fmla="*/ 517 w 1012"/>
                <a:gd name="T9" fmla="*/ 157 h 353"/>
                <a:gd name="T10" fmla="*/ 474 w 1012"/>
                <a:gd name="T11" fmla="*/ 277 h 353"/>
                <a:gd name="T12" fmla="*/ 0 w 1012"/>
                <a:gd name="T13" fmla="*/ 262 h 353"/>
                <a:gd name="T14" fmla="*/ 552 w 1012"/>
                <a:gd name="T15" fmla="*/ 353 h 353"/>
                <a:gd name="T16" fmla="*/ 609 w 1012"/>
                <a:gd name="T17" fmla="*/ 199 h 353"/>
                <a:gd name="T18" fmla="*/ 673 w 1012"/>
                <a:gd name="T19" fmla="*/ 121 h 353"/>
                <a:gd name="T20" fmla="*/ 787 w 1012"/>
                <a:gd name="T21" fmla="*/ 57 h 353"/>
                <a:gd name="T22" fmla="*/ 907 w 1012"/>
                <a:gd name="T23" fmla="*/ 36 h 353"/>
                <a:gd name="T24" fmla="*/ 1012 w 1012"/>
                <a:gd name="T25" fmla="*/ 43 h 353"/>
                <a:gd name="T26" fmla="*/ 900 w 1012"/>
                <a:gd name="T27" fmla="*/ 0 h 353"/>
                <a:gd name="T28" fmla="*/ 900 w 1012"/>
                <a:gd name="T29"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353">
                  <a:moveTo>
                    <a:pt x="900" y="0"/>
                  </a:moveTo>
                  <a:lnTo>
                    <a:pt x="803" y="0"/>
                  </a:lnTo>
                  <a:lnTo>
                    <a:pt x="694" y="22"/>
                  </a:lnTo>
                  <a:lnTo>
                    <a:pt x="582" y="87"/>
                  </a:lnTo>
                  <a:lnTo>
                    <a:pt x="517" y="157"/>
                  </a:lnTo>
                  <a:lnTo>
                    <a:pt x="474" y="277"/>
                  </a:lnTo>
                  <a:lnTo>
                    <a:pt x="0" y="262"/>
                  </a:lnTo>
                  <a:lnTo>
                    <a:pt x="552" y="353"/>
                  </a:lnTo>
                  <a:lnTo>
                    <a:pt x="609" y="199"/>
                  </a:lnTo>
                  <a:lnTo>
                    <a:pt x="673" y="121"/>
                  </a:lnTo>
                  <a:lnTo>
                    <a:pt x="787" y="57"/>
                  </a:lnTo>
                  <a:lnTo>
                    <a:pt x="907" y="36"/>
                  </a:lnTo>
                  <a:lnTo>
                    <a:pt x="1012" y="43"/>
                  </a:lnTo>
                  <a:lnTo>
                    <a:pt x="900" y="0"/>
                  </a:lnTo>
                  <a:lnTo>
                    <a:pt x="9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28" name="Freeform 32"/>
            <p:cNvSpPr>
              <a:spLocks/>
            </p:cNvSpPr>
            <p:nvPr/>
          </p:nvSpPr>
          <p:spPr bwMode="auto">
            <a:xfrm>
              <a:off x="5191" y="1769"/>
              <a:ext cx="334" cy="522"/>
            </a:xfrm>
            <a:custGeom>
              <a:avLst/>
              <a:gdLst>
                <a:gd name="T0" fmla="*/ 142 w 667"/>
                <a:gd name="T1" fmla="*/ 0 h 1044"/>
                <a:gd name="T2" fmla="*/ 0 w 667"/>
                <a:gd name="T3" fmla="*/ 968 h 1044"/>
                <a:gd name="T4" fmla="*/ 431 w 667"/>
                <a:gd name="T5" fmla="*/ 1044 h 1044"/>
                <a:gd name="T6" fmla="*/ 667 w 667"/>
                <a:gd name="T7" fmla="*/ 112 h 1044"/>
                <a:gd name="T8" fmla="*/ 142 w 667"/>
                <a:gd name="T9" fmla="*/ 0 h 1044"/>
                <a:gd name="T10" fmla="*/ 142 w 667"/>
                <a:gd name="T11" fmla="*/ 0 h 1044"/>
              </a:gdLst>
              <a:ahLst/>
              <a:cxnLst>
                <a:cxn ang="0">
                  <a:pos x="T0" y="T1"/>
                </a:cxn>
                <a:cxn ang="0">
                  <a:pos x="T2" y="T3"/>
                </a:cxn>
                <a:cxn ang="0">
                  <a:pos x="T4" y="T5"/>
                </a:cxn>
                <a:cxn ang="0">
                  <a:pos x="T6" y="T7"/>
                </a:cxn>
                <a:cxn ang="0">
                  <a:pos x="T8" y="T9"/>
                </a:cxn>
                <a:cxn ang="0">
                  <a:pos x="T10" y="T11"/>
                </a:cxn>
              </a:cxnLst>
              <a:rect l="0" t="0" r="r" b="b"/>
              <a:pathLst>
                <a:path w="667" h="1044">
                  <a:moveTo>
                    <a:pt x="142" y="0"/>
                  </a:moveTo>
                  <a:lnTo>
                    <a:pt x="0" y="968"/>
                  </a:lnTo>
                  <a:lnTo>
                    <a:pt x="431" y="1044"/>
                  </a:lnTo>
                  <a:lnTo>
                    <a:pt x="667" y="112"/>
                  </a:lnTo>
                  <a:lnTo>
                    <a:pt x="142" y="0"/>
                  </a:lnTo>
                  <a:lnTo>
                    <a:pt x="1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29" name="Freeform 33"/>
            <p:cNvSpPr>
              <a:spLocks/>
            </p:cNvSpPr>
            <p:nvPr/>
          </p:nvSpPr>
          <p:spPr bwMode="auto">
            <a:xfrm>
              <a:off x="4767" y="2144"/>
              <a:ext cx="291" cy="354"/>
            </a:xfrm>
            <a:custGeom>
              <a:avLst/>
              <a:gdLst>
                <a:gd name="T0" fmla="*/ 177 w 582"/>
                <a:gd name="T1" fmla="*/ 697 h 707"/>
                <a:gd name="T2" fmla="*/ 110 w 582"/>
                <a:gd name="T3" fmla="*/ 665 h 707"/>
                <a:gd name="T4" fmla="*/ 55 w 582"/>
                <a:gd name="T5" fmla="*/ 608 h 707"/>
                <a:gd name="T6" fmla="*/ 17 w 582"/>
                <a:gd name="T7" fmla="*/ 532 h 707"/>
                <a:gd name="T8" fmla="*/ 0 w 582"/>
                <a:gd name="T9" fmla="*/ 443 h 707"/>
                <a:gd name="T10" fmla="*/ 0 w 582"/>
                <a:gd name="T11" fmla="*/ 380 h 707"/>
                <a:gd name="T12" fmla="*/ 87 w 582"/>
                <a:gd name="T13" fmla="*/ 388 h 707"/>
                <a:gd name="T14" fmla="*/ 97 w 582"/>
                <a:gd name="T15" fmla="*/ 431 h 707"/>
                <a:gd name="T16" fmla="*/ 118 w 582"/>
                <a:gd name="T17" fmla="*/ 469 h 707"/>
                <a:gd name="T18" fmla="*/ 146 w 582"/>
                <a:gd name="T19" fmla="*/ 498 h 707"/>
                <a:gd name="T20" fmla="*/ 182 w 582"/>
                <a:gd name="T21" fmla="*/ 513 h 707"/>
                <a:gd name="T22" fmla="*/ 222 w 582"/>
                <a:gd name="T23" fmla="*/ 515 h 707"/>
                <a:gd name="T24" fmla="*/ 260 w 582"/>
                <a:gd name="T25" fmla="*/ 504 h 707"/>
                <a:gd name="T26" fmla="*/ 300 w 582"/>
                <a:gd name="T27" fmla="*/ 479 h 707"/>
                <a:gd name="T28" fmla="*/ 331 w 582"/>
                <a:gd name="T29" fmla="*/ 447 h 707"/>
                <a:gd name="T30" fmla="*/ 357 w 582"/>
                <a:gd name="T31" fmla="*/ 403 h 707"/>
                <a:gd name="T32" fmla="*/ 374 w 582"/>
                <a:gd name="T33" fmla="*/ 355 h 707"/>
                <a:gd name="T34" fmla="*/ 382 w 582"/>
                <a:gd name="T35" fmla="*/ 306 h 707"/>
                <a:gd name="T36" fmla="*/ 376 w 582"/>
                <a:gd name="T37" fmla="*/ 258 h 707"/>
                <a:gd name="T38" fmla="*/ 361 w 582"/>
                <a:gd name="T39" fmla="*/ 217 h 707"/>
                <a:gd name="T40" fmla="*/ 336 w 582"/>
                <a:gd name="T41" fmla="*/ 184 h 707"/>
                <a:gd name="T42" fmla="*/ 304 w 582"/>
                <a:gd name="T43" fmla="*/ 163 h 707"/>
                <a:gd name="T44" fmla="*/ 268 w 582"/>
                <a:gd name="T45" fmla="*/ 156 h 707"/>
                <a:gd name="T46" fmla="*/ 228 w 582"/>
                <a:gd name="T47" fmla="*/ 160 h 707"/>
                <a:gd name="T48" fmla="*/ 188 w 582"/>
                <a:gd name="T49" fmla="*/ 177 h 707"/>
                <a:gd name="T50" fmla="*/ 152 w 582"/>
                <a:gd name="T51" fmla="*/ 205 h 707"/>
                <a:gd name="T52" fmla="*/ 120 w 582"/>
                <a:gd name="T53" fmla="*/ 245 h 707"/>
                <a:gd name="T54" fmla="*/ 99 w 582"/>
                <a:gd name="T55" fmla="*/ 289 h 707"/>
                <a:gd name="T56" fmla="*/ 11 w 582"/>
                <a:gd name="T57" fmla="*/ 319 h 707"/>
                <a:gd name="T58" fmla="*/ 32 w 582"/>
                <a:gd name="T59" fmla="*/ 249 h 707"/>
                <a:gd name="T60" fmla="*/ 76 w 582"/>
                <a:gd name="T61" fmla="*/ 161 h 707"/>
                <a:gd name="T62" fmla="*/ 139 w 582"/>
                <a:gd name="T63" fmla="*/ 89 h 707"/>
                <a:gd name="T64" fmla="*/ 211 w 582"/>
                <a:gd name="T65" fmla="*/ 36 h 707"/>
                <a:gd name="T66" fmla="*/ 291 w 582"/>
                <a:gd name="T67" fmla="*/ 6 h 707"/>
                <a:gd name="T68" fmla="*/ 367 w 582"/>
                <a:gd name="T69" fmla="*/ 0 h 707"/>
                <a:gd name="T70" fmla="*/ 441 w 582"/>
                <a:gd name="T71" fmla="*/ 21 h 707"/>
                <a:gd name="T72" fmla="*/ 504 w 582"/>
                <a:gd name="T73" fmla="*/ 68 h 707"/>
                <a:gd name="T74" fmla="*/ 549 w 582"/>
                <a:gd name="T75" fmla="*/ 133 h 707"/>
                <a:gd name="T76" fmla="*/ 576 w 582"/>
                <a:gd name="T77" fmla="*/ 217 h 707"/>
                <a:gd name="T78" fmla="*/ 582 w 582"/>
                <a:gd name="T79" fmla="*/ 310 h 707"/>
                <a:gd name="T80" fmla="*/ 566 w 582"/>
                <a:gd name="T81" fmla="*/ 407 h 707"/>
                <a:gd name="T82" fmla="*/ 532 w 582"/>
                <a:gd name="T83" fmla="*/ 500 h 707"/>
                <a:gd name="T84" fmla="*/ 477 w 582"/>
                <a:gd name="T85" fmla="*/ 582 h 707"/>
                <a:gd name="T86" fmla="*/ 409 w 582"/>
                <a:gd name="T87" fmla="*/ 646 h 707"/>
                <a:gd name="T88" fmla="*/ 333 w 582"/>
                <a:gd name="T89" fmla="*/ 690 h 707"/>
                <a:gd name="T90" fmla="*/ 255 w 582"/>
                <a:gd name="T91" fmla="*/ 707 h 707"/>
                <a:gd name="T92" fmla="*/ 177 w 582"/>
                <a:gd name="T93" fmla="*/ 697 h 707"/>
                <a:gd name="T94" fmla="*/ 177 w 582"/>
                <a:gd name="T95" fmla="*/ 697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2" h="707">
                  <a:moveTo>
                    <a:pt x="177" y="697"/>
                  </a:moveTo>
                  <a:lnTo>
                    <a:pt x="110" y="665"/>
                  </a:lnTo>
                  <a:lnTo>
                    <a:pt x="55" y="608"/>
                  </a:lnTo>
                  <a:lnTo>
                    <a:pt x="17" y="532"/>
                  </a:lnTo>
                  <a:lnTo>
                    <a:pt x="0" y="443"/>
                  </a:lnTo>
                  <a:lnTo>
                    <a:pt x="0" y="380"/>
                  </a:lnTo>
                  <a:lnTo>
                    <a:pt x="87" y="388"/>
                  </a:lnTo>
                  <a:lnTo>
                    <a:pt x="97" y="431"/>
                  </a:lnTo>
                  <a:lnTo>
                    <a:pt x="118" y="469"/>
                  </a:lnTo>
                  <a:lnTo>
                    <a:pt x="146" y="498"/>
                  </a:lnTo>
                  <a:lnTo>
                    <a:pt x="182" y="513"/>
                  </a:lnTo>
                  <a:lnTo>
                    <a:pt x="222" y="515"/>
                  </a:lnTo>
                  <a:lnTo>
                    <a:pt x="260" y="504"/>
                  </a:lnTo>
                  <a:lnTo>
                    <a:pt x="300" y="479"/>
                  </a:lnTo>
                  <a:lnTo>
                    <a:pt x="331" y="447"/>
                  </a:lnTo>
                  <a:lnTo>
                    <a:pt x="357" y="403"/>
                  </a:lnTo>
                  <a:lnTo>
                    <a:pt x="374" y="355"/>
                  </a:lnTo>
                  <a:lnTo>
                    <a:pt x="382" y="306"/>
                  </a:lnTo>
                  <a:lnTo>
                    <a:pt x="376" y="258"/>
                  </a:lnTo>
                  <a:lnTo>
                    <a:pt x="361" y="217"/>
                  </a:lnTo>
                  <a:lnTo>
                    <a:pt x="336" y="184"/>
                  </a:lnTo>
                  <a:lnTo>
                    <a:pt x="304" y="163"/>
                  </a:lnTo>
                  <a:lnTo>
                    <a:pt x="268" y="156"/>
                  </a:lnTo>
                  <a:lnTo>
                    <a:pt x="228" y="160"/>
                  </a:lnTo>
                  <a:lnTo>
                    <a:pt x="188" y="177"/>
                  </a:lnTo>
                  <a:lnTo>
                    <a:pt x="152" y="205"/>
                  </a:lnTo>
                  <a:lnTo>
                    <a:pt x="120" y="245"/>
                  </a:lnTo>
                  <a:lnTo>
                    <a:pt x="99" y="289"/>
                  </a:lnTo>
                  <a:lnTo>
                    <a:pt x="11" y="319"/>
                  </a:lnTo>
                  <a:lnTo>
                    <a:pt x="32" y="249"/>
                  </a:lnTo>
                  <a:lnTo>
                    <a:pt x="76" y="161"/>
                  </a:lnTo>
                  <a:lnTo>
                    <a:pt x="139" y="89"/>
                  </a:lnTo>
                  <a:lnTo>
                    <a:pt x="211" y="36"/>
                  </a:lnTo>
                  <a:lnTo>
                    <a:pt x="291" y="6"/>
                  </a:lnTo>
                  <a:lnTo>
                    <a:pt x="367" y="0"/>
                  </a:lnTo>
                  <a:lnTo>
                    <a:pt x="441" y="21"/>
                  </a:lnTo>
                  <a:lnTo>
                    <a:pt x="504" y="68"/>
                  </a:lnTo>
                  <a:lnTo>
                    <a:pt x="549" y="133"/>
                  </a:lnTo>
                  <a:lnTo>
                    <a:pt x="576" y="217"/>
                  </a:lnTo>
                  <a:lnTo>
                    <a:pt x="582" y="310"/>
                  </a:lnTo>
                  <a:lnTo>
                    <a:pt x="566" y="407"/>
                  </a:lnTo>
                  <a:lnTo>
                    <a:pt x="532" y="500"/>
                  </a:lnTo>
                  <a:lnTo>
                    <a:pt x="477" y="582"/>
                  </a:lnTo>
                  <a:lnTo>
                    <a:pt x="409" y="646"/>
                  </a:lnTo>
                  <a:lnTo>
                    <a:pt x="333" y="690"/>
                  </a:lnTo>
                  <a:lnTo>
                    <a:pt x="255" y="707"/>
                  </a:lnTo>
                  <a:lnTo>
                    <a:pt x="177" y="697"/>
                  </a:lnTo>
                  <a:lnTo>
                    <a:pt x="177" y="6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30" name="Freeform 34"/>
            <p:cNvSpPr>
              <a:spLocks/>
            </p:cNvSpPr>
            <p:nvPr/>
          </p:nvSpPr>
          <p:spPr bwMode="auto">
            <a:xfrm>
              <a:off x="4767" y="2280"/>
              <a:ext cx="52" cy="61"/>
            </a:xfrm>
            <a:custGeom>
              <a:avLst/>
              <a:gdLst>
                <a:gd name="T0" fmla="*/ 15 w 104"/>
                <a:gd name="T1" fmla="*/ 38 h 121"/>
                <a:gd name="T2" fmla="*/ 6 w 104"/>
                <a:gd name="T3" fmla="*/ 80 h 121"/>
                <a:gd name="T4" fmla="*/ 0 w 104"/>
                <a:gd name="T5" fmla="*/ 112 h 121"/>
                <a:gd name="T6" fmla="*/ 87 w 104"/>
                <a:gd name="T7" fmla="*/ 121 h 121"/>
                <a:gd name="T8" fmla="*/ 87 w 104"/>
                <a:gd name="T9" fmla="*/ 81 h 121"/>
                <a:gd name="T10" fmla="*/ 93 w 104"/>
                <a:gd name="T11" fmla="*/ 45 h 121"/>
                <a:gd name="T12" fmla="*/ 104 w 104"/>
                <a:gd name="T13" fmla="*/ 0 h 121"/>
                <a:gd name="T14" fmla="*/ 15 w 104"/>
                <a:gd name="T15" fmla="*/ 38 h 121"/>
                <a:gd name="T16" fmla="*/ 15 w 104"/>
                <a:gd name="T17" fmla="*/ 3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21">
                  <a:moveTo>
                    <a:pt x="15" y="38"/>
                  </a:moveTo>
                  <a:lnTo>
                    <a:pt x="6" y="80"/>
                  </a:lnTo>
                  <a:lnTo>
                    <a:pt x="0" y="112"/>
                  </a:lnTo>
                  <a:lnTo>
                    <a:pt x="87" y="121"/>
                  </a:lnTo>
                  <a:lnTo>
                    <a:pt x="87" y="81"/>
                  </a:lnTo>
                  <a:lnTo>
                    <a:pt x="93" y="45"/>
                  </a:lnTo>
                  <a:lnTo>
                    <a:pt x="104" y="0"/>
                  </a:lnTo>
                  <a:lnTo>
                    <a:pt x="15" y="38"/>
                  </a:lnTo>
                  <a:lnTo>
                    <a:pt x="15"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31" name="Freeform 35"/>
            <p:cNvSpPr>
              <a:spLocks/>
            </p:cNvSpPr>
            <p:nvPr/>
          </p:nvSpPr>
          <p:spPr bwMode="auto">
            <a:xfrm>
              <a:off x="2880" y="1204"/>
              <a:ext cx="1483" cy="1001"/>
            </a:xfrm>
            <a:custGeom>
              <a:avLst/>
              <a:gdLst>
                <a:gd name="T0" fmla="*/ 0 w 2966"/>
                <a:gd name="T1" fmla="*/ 515 h 2004"/>
                <a:gd name="T2" fmla="*/ 158 w 2966"/>
                <a:gd name="T3" fmla="*/ 1743 h 2004"/>
                <a:gd name="T4" fmla="*/ 2692 w 2966"/>
                <a:gd name="T5" fmla="*/ 2004 h 2004"/>
                <a:gd name="T6" fmla="*/ 1346 w 2966"/>
                <a:gd name="T7" fmla="*/ 1728 h 2004"/>
                <a:gd name="T8" fmla="*/ 2662 w 2966"/>
                <a:gd name="T9" fmla="*/ 1802 h 2004"/>
                <a:gd name="T10" fmla="*/ 1190 w 2966"/>
                <a:gd name="T11" fmla="*/ 1496 h 2004"/>
                <a:gd name="T12" fmla="*/ 2692 w 2966"/>
                <a:gd name="T13" fmla="*/ 1473 h 2004"/>
                <a:gd name="T14" fmla="*/ 1093 w 2966"/>
                <a:gd name="T15" fmla="*/ 1287 h 2004"/>
                <a:gd name="T16" fmla="*/ 2768 w 2966"/>
                <a:gd name="T17" fmla="*/ 1144 h 2004"/>
                <a:gd name="T18" fmla="*/ 922 w 2966"/>
                <a:gd name="T19" fmla="*/ 1055 h 2004"/>
                <a:gd name="T20" fmla="*/ 2618 w 2966"/>
                <a:gd name="T21" fmla="*/ 833 h 2004"/>
                <a:gd name="T22" fmla="*/ 842 w 2966"/>
                <a:gd name="T23" fmla="*/ 840 h 2004"/>
                <a:gd name="T24" fmla="*/ 2692 w 2966"/>
                <a:gd name="T25" fmla="*/ 475 h 2004"/>
                <a:gd name="T26" fmla="*/ 707 w 2966"/>
                <a:gd name="T27" fmla="*/ 626 h 2004"/>
                <a:gd name="T28" fmla="*/ 2966 w 2966"/>
                <a:gd name="T29" fmla="*/ 0 h 2004"/>
                <a:gd name="T30" fmla="*/ 0 w 2966"/>
                <a:gd name="T31" fmla="*/ 515 h 2004"/>
                <a:gd name="T32" fmla="*/ 0 w 2966"/>
                <a:gd name="T33" fmla="*/ 515 h 2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66" h="2004">
                  <a:moveTo>
                    <a:pt x="0" y="515"/>
                  </a:moveTo>
                  <a:lnTo>
                    <a:pt x="158" y="1743"/>
                  </a:lnTo>
                  <a:lnTo>
                    <a:pt x="2692" y="2004"/>
                  </a:lnTo>
                  <a:lnTo>
                    <a:pt x="1346" y="1728"/>
                  </a:lnTo>
                  <a:lnTo>
                    <a:pt x="2662" y="1802"/>
                  </a:lnTo>
                  <a:lnTo>
                    <a:pt x="1190" y="1496"/>
                  </a:lnTo>
                  <a:lnTo>
                    <a:pt x="2692" y="1473"/>
                  </a:lnTo>
                  <a:lnTo>
                    <a:pt x="1093" y="1287"/>
                  </a:lnTo>
                  <a:lnTo>
                    <a:pt x="2768" y="1144"/>
                  </a:lnTo>
                  <a:lnTo>
                    <a:pt x="922" y="1055"/>
                  </a:lnTo>
                  <a:lnTo>
                    <a:pt x="2618" y="833"/>
                  </a:lnTo>
                  <a:lnTo>
                    <a:pt x="842" y="840"/>
                  </a:lnTo>
                  <a:lnTo>
                    <a:pt x="2692" y="475"/>
                  </a:lnTo>
                  <a:lnTo>
                    <a:pt x="707" y="626"/>
                  </a:lnTo>
                  <a:lnTo>
                    <a:pt x="2966" y="0"/>
                  </a:lnTo>
                  <a:lnTo>
                    <a:pt x="0" y="515"/>
                  </a:lnTo>
                  <a:lnTo>
                    <a:pt x="0" y="5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32" name="Freeform 36"/>
            <p:cNvSpPr>
              <a:spLocks/>
            </p:cNvSpPr>
            <p:nvPr/>
          </p:nvSpPr>
          <p:spPr bwMode="auto">
            <a:xfrm>
              <a:off x="3394" y="2223"/>
              <a:ext cx="1389" cy="227"/>
            </a:xfrm>
            <a:custGeom>
              <a:avLst/>
              <a:gdLst>
                <a:gd name="T0" fmla="*/ 0 w 2777"/>
                <a:gd name="T1" fmla="*/ 252 h 454"/>
                <a:gd name="T2" fmla="*/ 266 w 2777"/>
                <a:gd name="T3" fmla="*/ 97 h 454"/>
                <a:gd name="T4" fmla="*/ 690 w 2777"/>
                <a:gd name="T5" fmla="*/ 176 h 454"/>
                <a:gd name="T6" fmla="*/ 1203 w 2777"/>
                <a:gd name="T7" fmla="*/ 169 h 454"/>
                <a:gd name="T8" fmla="*/ 2422 w 2777"/>
                <a:gd name="T9" fmla="*/ 357 h 454"/>
                <a:gd name="T10" fmla="*/ 1945 w 2777"/>
                <a:gd name="T11" fmla="*/ 0 h 454"/>
                <a:gd name="T12" fmla="*/ 2695 w 2777"/>
                <a:gd name="T13" fmla="*/ 133 h 454"/>
                <a:gd name="T14" fmla="*/ 2576 w 2777"/>
                <a:gd name="T15" fmla="*/ 237 h 454"/>
                <a:gd name="T16" fmla="*/ 2777 w 2777"/>
                <a:gd name="T17" fmla="*/ 454 h 454"/>
                <a:gd name="T18" fmla="*/ 1716 w 2777"/>
                <a:gd name="T19" fmla="*/ 435 h 454"/>
                <a:gd name="T20" fmla="*/ 361 w 2777"/>
                <a:gd name="T21" fmla="*/ 224 h 454"/>
                <a:gd name="T22" fmla="*/ 0 w 2777"/>
                <a:gd name="T23" fmla="*/ 252 h 454"/>
                <a:gd name="T24" fmla="*/ 0 w 2777"/>
                <a:gd name="T25" fmla="*/ 252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7" h="454">
                  <a:moveTo>
                    <a:pt x="0" y="252"/>
                  </a:moveTo>
                  <a:lnTo>
                    <a:pt x="266" y="97"/>
                  </a:lnTo>
                  <a:lnTo>
                    <a:pt x="690" y="176"/>
                  </a:lnTo>
                  <a:lnTo>
                    <a:pt x="1203" y="169"/>
                  </a:lnTo>
                  <a:lnTo>
                    <a:pt x="2422" y="357"/>
                  </a:lnTo>
                  <a:lnTo>
                    <a:pt x="1945" y="0"/>
                  </a:lnTo>
                  <a:lnTo>
                    <a:pt x="2695" y="133"/>
                  </a:lnTo>
                  <a:lnTo>
                    <a:pt x="2576" y="237"/>
                  </a:lnTo>
                  <a:lnTo>
                    <a:pt x="2777" y="454"/>
                  </a:lnTo>
                  <a:lnTo>
                    <a:pt x="1716" y="435"/>
                  </a:lnTo>
                  <a:lnTo>
                    <a:pt x="361" y="224"/>
                  </a:lnTo>
                  <a:lnTo>
                    <a:pt x="0" y="252"/>
                  </a:lnTo>
                  <a:lnTo>
                    <a:pt x="0" y="2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sp>
          <p:nvSpPr>
            <p:cNvPr id="2333733" name="Freeform 37"/>
            <p:cNvSpPr>
              <a:spLocks/>
            </p:cNvSpPr>
            <p:nvPr/>
          </p:nvSpPr>
          <p:spPr bwMode="auto">
            <a:xfrm>
              <a:off x="3041" y="2357"/>
              <a:ext cx="1723" cy="173"/>
            </a:xfrm>
            <a:custGeom>
              <a:avLst/>
              <a:gdLst>
                <a:gd name="T0" fmla="*/ 0 w 3447"/>
                <a:gd name="T1" fmla="*/ 0 h 346"/>
                <a:gd name="T2" fmla="*/ 0 w 3447"/>
                <a:gd name="T3" fmla="*/ 346 h 346"/>
                <a:gd name="T4" fmla="*/ 3447 w 3447"/>
                <a:gd name="T5" fmla="*/ 346 h 346"/>
                <a:gd name="T6" fmla="*/ 1791 w 3447"/>
                <a:gd name="T7" fmla="*/ 194 h 346"/>
                <a:gd name="T8" fmla="*/ 1569 w 3447"/>
                <a:gd name="T9" fmla="*/ 247 h 346"/>
                <a:gd name="T10" fmla="*/ 1234 w 3447"/>
                <a:gd name="T11" fmla="*/ 133 h 346"/>
                <a:gd name="T12" fmla="*/ 692 w 3447"/>
                <a:gd name="T13" fmla="*/ 194 h 346"/>
                <a:gd name="T14" fmla="*/ 386 w 3447"/>
                <a:gd name="T15" fmla="*/ 66 h 346"/>
                <a:gd name="T16" fmla="*/ 0 w 3447"/>
                <a:gd name="T17" fmla="*/ 0 h 346"/>
                <a:gd name="T18" fmla="*/ 0 w 3447"/>
                <a:gd name="T19"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7" h="346">
                  <a:moveTo>
                    <a:pt x="0" y="0"/>
                  </a:moveTo>
                  <a:lnTo>
                    <a:pt x="0" y="346"/>
                  </a:lnTo>
                  <a:lnTo>
                    <a:pt x="3447" y="346"/>
                  </a:lnTo>
                  <a:lnTo>
                    <a:pt x="1791" y="194"/>
                  </a:lnTo>
                  <a:lnTo>
                    <a:pt x="1569" y="247"/>
                  </a:lnTo>
                  <a:lnTo>
                    <a:pt x="1234" y="133"/>
                  </a:lnTo>
                  <a:lnTo>
                    <a:pt x="692" y="194"/>
                  </a:lnTo>
                  <a:lnTo>
                    <a:pt x="386" y="66"/>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500" b="1">
                <a:solidFill>
                  <a:srgbClr val="FFFFFF"/>
                </a:solidFill>
              </a:endParaRPr>
            </a:p>
          </p:txBody>
        </p:sp>
      </p:grpSp>
      <p:sp>
        <p:nvSpPr>
          <p:cNvPr id="39" name="Rectangle 2"/>
          <p:cNvSpPr>
            <a:spLocks noChangeArrowheads="1"/>
          </p:cNvSpPr>
          <p:nvPr/>
        </p:nvSpPr>
        <p:spPr bwMode="auto">
          <a:xfrm>
            <a:off x="674293" y="1200591"/>
            <a:ext cx="3125345" cy="925701"/>
          </a:xfrm>
          <a:prstGeom prst="rect">
            <a:avLst/>
          </a:prstGeom>
          <a:solidFill>
            <a:schemeClr val="accent2">
              <a:lumMod val="40000"/>
              <a:lumOff val="60000"/>
            </a:schemeClr>
          </a:solidFill>
          <a:ln w="25400">
            <a:solidFill>
              <a:srgbClr val="C00000"/>
            </a:solidFill>
            <a:headEnd/>
            <a:tailEnd/>
          </a:ln>
        </p:spPr>
        <p:style>
          <a:lnRef idx="1">
            <a:schemeClr val="accent6"/>
          </a:lnRef>
          <a:fillRef idx="2">
            <a:schemeClr val="accent6"/>
          </a:fillRef>
          <a:effectRef idx="1">
            <a:schemeClr val="accent6"/>
          </a:effectRef>
          <a:fontRef idx="minor">
            <a:schemeClr val="dk1"/>
          </a:fontRef>
        </p:style>
        <p:txBody>
          <a:bodyPr wrap="square" anchor="ctr"/>
          <a:lstStyle/>
          <a:p>
            <a:r>
              <a:rPr lang="en-US" altLang="en-US" sz="2400" i="1" dirty="0">
                <a:solidFill>
                  <a:srgbClr val="000000"/>
                </a:solidFill>
                <a:latin typeface="+mn-lt"/>
              </a:rPr>
              <a:t>What about the trucks?</a:t>
            </a:r>
            <a:endParaRPr lang="en-US" sz="3000" i="1" dirty="0"/>
          </a:p>
        </p:txBody>
      </p:sp>
      <p:sp>
        <p:nvSpPr>
          <p:cNvPr id="40" name="TextBox 39"/>
          <p:cNvSpPr txBox="1"/>
          <p:nvPr/>
        </p:nvSpPr>
        <p:spPr>
          <a:xfrm>
            <a:off x="1092117" y="4241885"/>
            <a:ext cx="4679606" cy="369332"/>
          </a:xfrm>
          <a:prstGeom prst="rect">
            <a:avLst/>
          </a:prstGeom>
          <a:noFill/>
        </p:spPr>
        <p:txBody>
          <a:bodyPr wrap="square" rtlCol="0">
            <a:spAutoFit/>
          </a:bodyPr>
          <a:lstStyle/>
          <a:p>
            <a:r>
              <a:rPr lang="en-US" sz="900" dirty="0"/>
              <a:t>Source: Public Information Meetings For Access Management Projects</a:t>
            </a:r>
          </a:p>
          <a:p>
            <a:r>
              <a:rPr lang="en-US" sz="900" dirty="0"/>
              <a:t>David W. Gwynn, Jr., P.E.,</a:t>
            </a:r>
          </a:p>
        </p:txBody>
      </p:sp>
    </p:spTree>
    <p:extLst>
      <p:ext uri="{BB962C8B-B14F-4D97-AF65-F5344CB8AC3E}">
        <p14:creationId xmlns:p14="http://schemas.microsoft.com/office/powerpoint/2010/main" val="1053902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7556" name="Rectangle 4"/>
          <p:cNvSpPr>
            <a:spLocks noGrp="1" noChangeArrowheads="1"/>
          </p:cNvSpPr>
          <p:nvPr>
            <p:ph type="title"/>
          </p:nvPr>
        </p:nvSpPr>
        <p:spPr/>
        <p:txBody>
          <a:bodyPr>
            <a:normAutofit/>
          </a:bodyPr>
          <a:lstStyle/>
          <a:p>
            <a:r>
              <a:rPr lang="en-US" altLang="en-US" dirty="0"/>
              <a:t>Public Comment</a:t>
            </a:r>
            <a:endParaRPr lang="en-US" altLang="en-US" b="1" dirty="0"/>
          </a:p>
        </p:txBody>
      </p:sp>
      <p:sp>
        <p:nvSpPr>
          <p:cNvPr id="2327555" name="Rectangle 3"/>
          <p:cNvSpPr>
            <a:spLocks noGrp="1" noChangeArrowheads="1"/>
          </p:cNvSpPr>
          <p:nvPr>
            <p:ph idx="1"/>
          </p:nvPr>
        </p:nvSpPr>
        <p:spPr>
          <a:xfrm>
            <a:off x="628650" y="2411625"/>
            <a:ext cx="7646670" cy="2221098"/>
          </a:xfrm>
        </p:spPr>
        <p:txBody>
          <a:bodyPr>
            <a:noAutofit/>
          </a:bodyPr>
          <a:lstStyle/>
          <a:p>
            <a:r>
              <a:rPr lang="en-US" sz="2000" dirty="0"/>
              <a:t>Show number of left-turn and angle crashes</a:t>
            </a:r>
          </a:p>
          <a:p>
            <a:r>
              <a:rPr lang="en-US" sz="2000" dirty="0"/>
              <a:t>Show research on the benefits of U-turn movements and reduction in crashes/conflicts</a:t>
            </a:r>
          </a:p>
          <a:p>
            <a:r>
              <a:rPr lang="en-US" sz="2000" dirty="0"/>
              <a:t>Make sure the receiving pavement width is adequate</a:t>
            </a:r>
          </a:p>
          <a:p>
            <a:r>
              <a:rPr lang="en-US" sz="2000" dirty="0"/>
              <a:t>Will U-turns cause right-turn conflicts?</a:t>
            </a:r>
          </a:p>
          <a:p>
            <a:r>
              <a:rPr lang="en-US" sz="2000" dirty="0"/>
              <a:t>Use local law enforcement to back up your case</a:t>
            </a:r>
          </a:p>
          <a:p>
            <a:pPr>
              <a:lnSpc>
                <a:spcPct val="80000"/>
              </a:lnSpc>
              <a:buFont typeface="Wingdings" panose="05000000000000000000" pitchFamily="2" charset="2"/>
              <a:buNone/>
            </a:pPr>
            <a:endParaRPr lang="en-US" altLang="en-US" sz="2000" b="1" dirty="0"/>
          </a:p>
        </p:txBody>
      </p:sp>
      <p:sp>
        <p:nvSpPr>
          <p:cNvPr id="8" name="Slide Number Placeholder 5"/>
          <p:cNvSpPr>
            <a:spLocks noGrp="1"/>
          </p:cNvSpPr>
          <p:nvPr>
            <p:ph type="sldNum" sz="quarter" idx="12"/>
          </p:nvPr>
        </p:nvSpPr>
        <p:spPr/>
        <p:txBody>
          <a:bodyPr/>
          <a:lstStyle/>
          <a:p>
            <a:fld id="{35C651EB-BEBD-4C34-B875-DEA484FC41F3}" type="slidenum">
              <a:rPr lang="en-US" altLang="en-US"/>
              <a:pPr/>
              <a:t>28</a:t>
            </a:fld>
            <a:endParaRPr lang="en-US" altLang="en-US"/>
          </a:p>
        </p:txBody>
      </p:sp>
      <p:sp>
        <p:nvSpPr>
          <p:cNvPr id="2327557" name="Text Box 5"/>
          <p:cNvSpPr txBox="1">
            <a:spLocks noChangeArrowheads="1"/>
          </p:cNvSpPr>
          <p:nvPr/>
        </p:nvSpPr>
        <p:spPr bwMode="auto">
          <a:xfrm>
            <a:off x="5737623" y="4891088"/>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sz="1200" b="1">
              <a:solidFill>
                <a:srgbClr val="FFFFFF"/>
              </a:solidFill>
              <a:effectLst>
                <a:outerShdw blurRad="38100" dist="38100" dir="2700000" algn="tl">
                  <a:srgbClr val="C0C0C0"/>
                </a:outerShdw>
              </a:effectLst>
              <a:latin typeface="Verdana" panose="020B0604030504040204" pitchFamily="34" charset="0"/>
            </a:endParaRPr>
          </a:p>
        </p:txBody>
      </p:sp>
      <p:pic>
        <p:nvPicPr>
          <p:cNvPr id="2327558" name="Picture 6" descr="ayclidfj[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4323" y="212779"/>
            <a:ext cx="1919288" cy="223242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730141" y="1032187"/>
            <a:ext cx="4244195" cy="994172"/>
          </a:xfrm>
          <a:prstGeom prst="rect">
            <a:avLst/>
          </a:prstGeom>
          <a:solidFill>
            <a:schemeClr val="accent2">
              <a:lumMod val="40000"/>
              <a:lumOff val="60000"/>
            </a:schemeClr>
          </a:solidFill>
          <a:ln w="25400">
            <a:solidFill>
              <a:srgbClr val="C00000"/>
            </a:solidFill>
            <a:headEnd/>
            <a:tailEnd/>
          </a:ln>
        </p:spPr>
        <p:style>
          <a:lnRef idx="1">
            <a:schemeClr val="accent6"/>
          </a:lnRef>
          <a:fillRef idx="2">
            <a:schemeClr val="accent6"/>
          </a:fillRef>
          <a:effectRef idx="1">
            <a:schemeClr val="accent6"/>
          </a:effectRef>
          <a:fontRef idx="minor">
            <a:schemeClr val="dk1"/>
          </a:fontRef>
        </p:style>
        <p:txBody>
          <a:bodyPr wrap="square" anchor="ctr"/>
          <a:lstStyle/>
          <a:p>
            <a:r>
              <a:rPr lang="en-US" altLang="en-US" sz="2400" i="1" dirty="0">
                <a:solidFill>
                  <a:srgbClr val="000000"/>
                </a:solidFill>
                <a:latin typeface="+mn-lt"/>
              </a:rPr>
              <a:t>The U-turns will cause a safety problem.</a:t>
            </a:r>
          </a:p>
          <a:p>
            <a:endParaRPr lang="en-US" sz="1013" dirty="0"/>
          </a:p>
        </p:txBody>
      </p:sp>
      <p:sp>
        <p:nvSpPr>
          <p:cNvPr id="11" name="TextBox 10"/>
          <p:cNvSpPr txBox="1"/>
          <p:nvPr/>
        </p:nvSpPr>
        <p:spPr>
          <a:xfrm>
            <a:off x="897043" y="4750181"/>
            <a:ext cx="4679606" cy="369332"/>
          </a:xfrm>
          <a:prstGeom prst="rect">
            <a:avLst/>
          </a:prstGeom>
          <a:noFill/>
        </p:spPr>
        <p:txBody>
          <a:bodyPr wrap="square" rtlCol="0">
            <a:spAutoFit/>
          </a:bodyPr>
          <a:lstStyle/>
          <a:p>
            <a:r>
              <a:rPr lang="en-US" sz="900" dirty="0"/>
              <a:t>Source: Public Information Meetings For Access Management Projects</a:t>
            </a:r>
          </a:p>
          <a:p>
            <a:r>
              <a:rPr lang="en-US" sz="900" dirty="0"/>
              <a:t>David W. Gwynn, Jr., P.E.,</a:t>
            </a:r>
          </a:p>
        </p:txBody>
      </p:sp>
    </p:spTree>
    <p:extLst>
      <p:ext uri="{BB962C8B-B14F-4D97-AF65-F5344CB8AC3E}">
        <p14:creationId xmlns:p14="http://schemas.microsoft.com/office/powerpoint/2010/main" val="1925775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3939" name="Rectangle 3"/>
          <p:cNvSpPr>
            <a:spLocks noGrp="1" noChangeArrowheads="1"/>
          </p:cNvSpPr>
          <p:nvPr>
            <p:ph type="title"/>
          </p:nvPr>
        </p:nvSpPr>
        <p:spPr/>
        <p:txBody>
          <a:bodyPr/>
          <a:lstStyle/>
          <a:p>
            <a:r>
              <a:rPr lang="en-US" altLang="en-US" sz="2700" dirty="0">
                <a:latin typeface="Verdana" panose="020B0604030504040204" pitchFamily="34" charset="0"/>
              </a:rPr>
              <a:t>Do Access Management Projects Harm Business?</a:t>
            </a:r>
          </a:p>
        </p:txBody>
      </p:sp>
      <p:sp>
        <p:nvSpPr>
          <p:cNvPr id="2343940" name="Rectangle 4"/>
          <p:cNvSpPr>
            <a:spLocks noGrp="1" noChangeArrowheads="1"/>
          </p:cNvSpPr>
          <p:nvPr>
            <p:ph idx="1"/>
          </p:nvPr>
        </p:nvSpPr>
        <p:spPr>
          <a:xfrm>
            <a:off x="628650" y="1369219"/>
            <a:ext cx="4376739" cy="3263504"/>
          </a:xfrm>
        </p:spPr>
        <p:txBody>
          <a:bodyPr>
            <a:normAutofit/>
          </a:bodyPr>
          <a:lstStyle/>
          <a:p>
            <a:pPr marL="0" indent="0">
              <a:buNone/>
            </a:pPr>
            <a:r>
              <a:rPr lang="en-US" altLang="en-US" sz="2700" dirty="0"/>
              <a:t>Most businesses see no loss in business due to access management projects.</a:t>
            </a:r>
          </a:p>
        </p:txBody>
      </p:sp>
      <p:sp>
        <p:nvSpPr>
          <p:cNvPr id="54" name="Slide Number Placeholder 5"/>
          <p:cNvSpPr>
            <a:spLocks noGrp="1"/>
          </p:cNvSpPr>
          <p:nvPr>
            <p:ph type="sldNum" sz="quarter" idx="12"/>
          </p:nvPr>
        </p:nvSpPr>
        <p:spPr/>
        <p:txBody>
          <a:bodyPr/>
          <a:lstStyle/>
          <a:p>
            <a:fld id="{92B7AED2-9421-4667-942F-485E10866FF3}" type="slidenum">
              <a:rPr lang="en-US" altLang="en-US"/>
              <a:pPr/>
              <a:t>29</a:t>
            </a:fld>
            <a:endParaRPr lang="en-US" altLang="en-US"/>
          </a:p>
        </p:txBody>
      </p:sp>
      <p:sp>
        <p:nvSpPr>
          <p:cNvPr id="2343941" name="Text Box 5"/>
          <p:cNvSpPr txBox="1">
            <a:spLocks noChangeArrowheads="1"/>
          </p:cNvSpPr>
          <p:nvPr/>
        </p:nvSpPr>
        <p:spPr bwMode="auto">
          <a:xfrm>
            <a:off x="5737623" y="4891088"/>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sz="1200" b="1">
              <a:solidFill>
                <a:srgbClr val="FFFFFF"/>
              </a:solidFill>
              <a:effectLst>
                <a:outerShdw blurRad="38100" dist="38100" dir="2700000" algn="tl">
                  <a:srgbClr val="C0C0C0"/>
                </a:outerShdw>
              </a:effectLst>
              <a:latin typeface="Verdana" panose="020B0604030504040204" pitchFamily="34" charset="0"/>
            </a:endParaRPr>
          </a:p>
        </p:txBody>
      </p:sp>
      <p:grpSp>
        <p:nvGrpSpPr>
          <p:cNvPr id="55" name="Group 6"/>
          <p:cNvGrpSpPr>
            <a:grpSpLocks/>
          </p:cNvGrpSpPr>
          <p:nvPr/>
        </p:nvGrpSpPr>
        <p:grpSpPr bwMode="auto">
          <a:xfrm>
            <a:off x="5586414" y="1280944"/>
            <a:ext cx="1797844" cy="1716881"/>
            <a:chOff x="3859" y="822"/>
            <a:chExt cx="1510" cy="1442"/>
          </a:xfrm>
        </p:grpSpPr>
        <p:sp>
          <p:nvSpPr>
            <p:cNvPr id="56" name="AutoShape 7"/>
            <p:cNvSpPr>
              <a:spLocks noChangeAspect="1" noChangeArrowheads="1" noTextEdit="1"/>
            </p:cNvSpPr>
            <p:nvPr/>
          </p:nvSpPr>
          <p:spPr bwMode="auto">
            <a:xfrm>
              <a:off x="3859" y="822"/>
              <a:ext cx="1510" cy="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57" name="Rectangle 8"/>
            <p:cNvSpPr>
              <a:spLocks noChangeArrowheads="1"/>
            </p:cNvSpPr>
            <p:nvPr/>
          </p:nvSpPr>
          <p:spPr bwMode="auto">
            <a:xfrm>
              <a:off x="3870" y="998"/>
              <a:ext cx="1488" cy="1162"/>
            </a:xfrm>
            <a:prstGeom prst="rect">
              <a:avLst/>
            </a:prstGeom>
            <a:solidFill>
              <a:srgbClr val="7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58" name="Freeform 9"/>
            <p:cNvSpPr>
              <a:spLocks/>
            </p:cNvSpPr>
            <p:nvPr/>
          </p:nvSpPr>
          <p:spPr bwMode="auto">
            <a:xfrm>
              <a:off x="4334" y="1882"/>
              <a:ext cx="1024" cy="278"/>
            </a:xfrm>
            <a:custGeom>
              <a:avLst/>
              <a:gdLst>
                <a:gd name="T0" fmla="*/ 568 w 1024"/>
                <a:gd name="T1" fmla="*/ 116 h 278"/>
                <a:gd name="T2" fmla="*/ 563 w 1024"/>
                <a:gd name="T3" fmla="*/ 131 h 278"/>
                <a:gd name="T4" fmla="*/ 560 w 1024"/>
                <a:gd name="T5" fmla="*/ 146 h 278"/>
                <a:gd name="T6" fmla="*/ 558 w 1024"/>
                <a:gd name="T7" fmla="*/ 162 h 278"/>
                <a:gd name="T8" fmla="*/ 558 w 1024"/>
                <a:gd name="T9" fmla="*/ 178 h 278"/>
                <a:gd name="T10" fmla="*/ 545 w 1024"/>
                <a:gd name="T11" fmla="*/ 186 h 278"/>
                <a:gd name="T12" fmla="*/ 531 w 1024"/>
                <a:gd name="T13" fmla="*/ 194 h 278"/>
                <a:gd name="T14" fmla="*/ 518 w 1024"/>
                <a:gd name="T15" fmla="*/ 204 h 278"/>
                <a:gd name="T16" fmla="*/ 504 w 1024"/>
                <a:gd name="T17" fmla="*/ 213 h 278"/>
                <a:gd name="T18" fmla="*/ 491 w 1024"/>
                <a:gd name="T19" fmla="*/ 223 h 278"/>
                <a:gd name="T20" fmla="*/ 479 w 1024"/>
                <a:gd name="T21" fmla="*/ 234 h 278"/>
                <a:gd name="T22" fmla="*/ 467 w 1024"/>
                <a:gd name="T23" fmla="*/ 244 h 278"/>
                <a:gd name="T24" fmla="*/ 454 w 1024"/>
                <a:gd name="T25" fmla="*/ 256 h 278"/>
                <a:gd name="T26" fmla="*/ 445 w 1024"/>
                <a:gd name="T27" fmla="*/ 239 h 278"/>
                <a:gd name="T28" fmla="*/ 437 w 1024"/>
                <a:gd name="T29" fmla="*/ 221 h 278"/>
                <a:gd name="T30" fmla="*/ 428 w 1024"/>
                <a:gd name="T31" fmla="*/ 204 h 278"/>
                <a:gd name="T32" fmla="*/ 420 w 1024"/>
                <a:gd name="T33" fmla="*/ 187 h 278"/>
                <a:gd name="T34" fmla="*/ 412 w 1024"/>
                <a:gd name="T35" fmla="*/ 170 h 278"/>
                <a:gd name="T36" fmla="*/ 404 w 1024"/>
                <a:gd name="T37" fmla="*/ 152 h 278"/>
                <a:gd name="T38" fmla="*/ 362 w 1024"/>
                <a:gd name="T39" fmla="*/ 106 h 278"/>
                <a:gd name="T40" fmla="*/ 339 w 1024"/>
                <a:gd name="T41" fmla="*/ 55 h 278"/>
                <a:gd name="T42" fmla="*/ 97 w 1024"/>
                <a:gd name="T43" fmla="*/ 199 h 278"/>
                <a:gd name="T44" fmla="*/ 0 w 1024"/>
                <a:gd name="T45" fmla="*/ 278 h 278"/>
                <a:gd name="T46" fmla="*/ 1024 w 1024"/>
                <a:gd name="T47" fmla="*/ 278 h 278"/>
                <a:gd name="T48" fmla="*/ 1014 w 1024"/>
                <a:gd name="T49" fmla="*/ 110 h 278"/>
                <a:gd name="T50" fmla="*/ 851 w 1024"/>
                <a:gd name="T51" fmla="*/ 0 h 278"/>
                <a:gd name="T52" fmla="*/ 408 w 1024"/>
                <a:gd name="T53" fmla="*/ 29 h 278"/>
                <a:gd name="T54" fmla="*/ 417 w 1024"/>
                <a:gd name="T55" fmla="*/ 35 h 278"/>
                <a:gd name="T56" fmla="*/ 425 w 1024"/>
                <a:gd name="T57" fmla="*/ 41 h 278"/>
                <a:gd name="T58" fmla="*/ 434 w 1024"/>
                <a:gd name="T59" fmla="*/ 47 h 278"/>
                <a:gd name="T60" fmla="*/ 441 w 1024"/>
                <a:gd name="T61" fmla="*/ 53 h 278"/>
                <a:gd name="T62" fmla="*/ 450 w 1024"/>
                <a:gd name="T63" fmla="*/ 59 h 278"/>
                <a:gd name="T64" fmla="*/ 458 w 1024"/>
                <a:gd name="T65" fmla="*/ 66 h 278"/>
                <a:gd name="T66" fmla="*/ 467 w 1024"/>
                <a:gd name="T67" fmla="*/ 72 h 278"/>
                <a:gd name="T68" fmla="*/ 475 w 1024"/>
                <a:gd name="T69" fmla="*/ 78 h 278"/>
                <a:gd name="T70" fmla="*/ 484 w 1024"/>
                <a:gd name="T71" fmla="*/ 84 h 278"/>
                <a:gd name="T72" fmla="*/ 492 w 1024"/>
                <a:gd name="T73" fmla="*/ 90 h 278"/>
                <a:gd name="T74" fmla="*/ 501 w 1024"/>
                <a:gd name="T75" fmla="*/ 96 h 278"/>
                <a:gd name="T76" fmla="*/ 510 w 1024"/>
                <a:gd name="T77" fmla="*/ 101 h 278"/>
                <a:gd name="T78" fmla="*/ 519 w 1024"/>
                <a:gd name="T79" fmla="*/ 106 h 278"/>
                <a:gd name="T80" fmla="*/ 529 w 1024"/>
                <a:gd name="T81" fmla="*/ 111 h 278"/>
                <a:gd name="T82" fmla="*/ 538 w 1024"/>
                <a:gd name="T83" fmla="*/ 115 h 278"/>
                <a:gd name="T84" fmla="*/ 548 w 1024"/>
                <a:gd name="T85" fmla="*/ 119 h 278"/>
                <a:gd name="T86" fmla="*/ 553 w 1024"/>
                <a:gd name="T87" fmla="*/ 120 h 278"/>
                <a:gd name="T88" fmla="*/ 558 w 1024"/>
                <a:gd name="T89" fmla="*/ 119 h 278"/>
                <a:gd name="T90" fmla="*/ 563 w 1024"/>
                <a:gd name="T91" fmla="*/ 117 h 278"/>
                <a:gd name="T92" fmla="*/ 568 w 1024"/>
                <a:gd name="T93" fmla="*/ 11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24" h="278">
                  <a:moveTo>
                    <a:pt x="568" y="116"/>
                  </a:moveTo>
                  <a:lnTo>
                    <a:pt x="563" y="131"/>
                  </a:lnTo>
                  <a:lnTo>
                    <a:pt x="560" y="146"/>
                  </a:lnTo>
                  <a:lnTo>
                    <a:pt x="558" y="162"/>
                  </a:lnTo>
                  <a:lnTo>
                    <a:pt x="558" y="178"/>
                  </a:lnTo>
                  <a:lnTo>
                    <a:pt x="545" y="186"/>
                  </a:lnTo>
                  <a:lnTo>
                    <a:pt x="531" y="194"/>
                  </a:lnTo>
                  <a:lnTo>
                    <a:pt x="518" y="204"/>
                  </a:lnTo>
                  <a:lnTo>
                    <a:pt x="504" y="213"/>
                  </a:lnTo>
                  <a:lnTo>
                    <a:pt x="491" y="223"/>
                  </a:lnTo>
                  <a:lnTo>
                    <a:pt x="479" y="234"/>
                  </a:lnTo>
                  <a:lnTo>
                    <a:pt x="467" y="244"/>
                  </a:lnTo>
                  <a:lnTo>
                    <a:pt x="454" y="256"/>
                  </a:lnTo>
                  <a:lnTo>
                    <a:pt x="445" y="239"/>
                  </a:lnTo>
                  <a:lnTo>
                    <a:pt x="437" y="221"/>
                  </a:lnTo>
                  <a:lnTo>
                    <a:pt x="428" y="204"/>
                  </a:lnTo>
                  <a:lnTo>
                    <a:pt x="420" y="187"/>
                  </a:lnTo>
                  <a:lnTo>
                    <a:pt x="412" y="170"/>
                  </a:lnTo>
                  <a:lnTo>
                    <a:pt x="404" y="152"/>
                  </a:lnTo>
                  <a:lnTo>
                    <a:pt x="362" y="106"/>
                  </a:lnTo>
                  <a:lnTo>
                    <a:pt x="339" y="55"/>
                  </a:lnTo>
                  <a:lnTo>
                    <a:pt x="97" y="199"/>
                  </a:lnTo>
                  <a:lnTo>
                    <a:pt x="0" y="278"/>
                  </a:lnTo>
                  <a:lnTo>
                    <a:pt x="1024" y="278"/>
                  </a:lnTo>
                  <a:lnTo>
                    <a:pt x="1014" y="110"/>
                  </a:lnTo>
                  <a:lnTo>
                    <a:pt x="851" y="0"/>
                  </a:lnTo>
                  <a:lnTo>
                    <a:pt x="408" y="29"/>
                  </a:lnTo>
                  <a:lnTo>
                    <a:pt x="417" y="35"/>
                  </a:lnTo>
                  <a:lnTo>
                    <a:pt x="425" y="41"/>
                  </a:lnTo>
                  <a:lnTo>
                    <a:pt x="434" y="47"/>
                  </a:lnTo>
                  <a:lnTo>
                    <a:pt x="441" y="53"/>
                  </a:lnTo>
                  <a:lnTo>
                    <a:pt x="450" y="59"/>
                  </a:lnTo>
                  <a:lnTo>
                    <a:pt x="458" y="66"/>
                  </a:lnTo>
                  <a:lnTo>
                    <a:pt x="467" y="72"/>
                  </a:lnTo>
                  <a:lnTo>
                    <a:pt x="475" y="78"/>
                  </a:lnTo>
                  <a:lnTo>
                    <a:pt x="484" y="84"/>
                  </a:lnTo>
                  <a:lnTo>
                    <a:pt x="492" y="90"/>
                  </a:lnTo>
                  <a:lnTo>
                    <a:pt x="501" y="96"/>
                  </a:lnTo>
                  <a:lnTo>
                    <a:pt x="510" y="101"/>
                  </a:lnTo>
                  <a:lnTo>
                    <a:pt x="519" y="106"/>
                  </a:lnTo>
                  <a:lnTo>
                    <a:pt x="529" y="111"/>
                  </a:lnTo>
                  <a:lnTo>
                    <a:pt x="538" y="115"/>
                  </a:lnTo>
                  <a:lnTo>
                    <a:pt x="548" y="119"/>
                  </a:lnTo>
                  <a:lnTo>
                    <a:pt x="553" y="120"/>
                  </a:lnTo>
                  <a:lnTo>
                    <a:pt x="558" y="119"/>
                  </a:lnTo>
                  <a:lnTo>
                    <a:pt x="563" y="117"/>
                  </a:lnTo>
                  <a:lnTo>
                    <a:pt x="568" y="116"/>
                  </a:lnTo>
                  <a:close/>
                </a:path>
              </a:pathLst>
            </a:custGeom>
            <a:solidFill>
              <a:srgbClr val="66CCFF"/>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59" name="Freeform 10"/>
            <p:cNvSpPr>
              <a:spLocks/>
            </p:cNvSpPr>
            <p:nvPr/>
          </p:nvSpPr>
          <p:spPr bwMode="auto">
            <a:xfrm>
              <a:off x="4269" y="826"/>
              <a:ext cx="1092" cy="1338"/>
            </a:xfrm>
            <a:custGeom>
              <a:avLst/>
              <a:gdLst>
                <a:gd name="T0" fmla="*/ 1636 w 2185"/>
                <a:gd name="T1" fmla="*/ 92 h 2676"/>
                <a:gd name="T2" fmla="*/ 1741 w 2185"/>
                <a:gd name="T3" fmla="*/ 279 h 2676"/>
                <a:gd name="T4" fmla="*/ 1875 w 2185"/>
                <a:gd name="T5" fmla="*/ 525 h 2676"/>
                <a:gd name="T6" fmla="*/ 1910 w 2185"/>
                <a:gd name="T7" fmla="*/ 750 h 2676"/>
                <a:gd name="T8" fmla="*/ 1983 w 2185"/>
                <a:gd name="T9" fmla="*/ 795 h 2676"/>
                <a:gd name="T10" fmla="*/ 2044 w 2185"/>
                <a:gd name="T11" fmla="*/ 950 h 2676"/>
                <a:gd name="T12" fmla="*/ 1989 w 2185"/>
                <a:gd name="T13" fmla="*/ 1201 h 2676"/>
                <a:gd name="T14" fmla="*/ 1950 w 2185"/>
                <a:gd name="T15" fmla="*/ 1354 h 2676"/>
                <a:gd name="T16" fmla="*/ 1895 w 2185"/>
                <a:gd name="T17" fmla="*/ 1454 h 2676"/>
                <a:gd name="T18" fmla="*/ 1855 w 2185"/>
                <a:gd name="T19" fmla="*/ 1768 h 2676"/>
                <a:gd name="T20" fmla="*/ 1869 w 2185"/>
                <a:gd name="T21" fmla="*/ 2115 h 2676"/>
                <a:gd name="T22" fmla="*/ 1997 w 2185"/>
                <a:gd name="T23" fmla="*/ 2197 h 2676"/>
                <a:gd name="T24" fmla="*/ 2125 w 2185"/>
                <a:gd name="T25" fmla="*/ 2280 h 2676"/>
                <a:gd name="T26" fmla="*/ 2160 w 2185"/>
                <a:gd name="T27" fmla="*/ 2360 h 2676"/>
                <a:gd name="T28" fmla="*/ 2051 w 2185"/>
                <a:gd name="T29" fmla="*/ 2304 h 2676"/>
                <a:gd name="T30" fmla="*/ 1926 w 2185"/>
                <a:gd name="T31" fmla="*/ 2224 h 2676"/>
                <a:gd name="T32" fmla="*/ 1818 w 2185"/>
                <a:gd name="T33" fmla="*/ 2227 h 2676"/>
                <a:gd name="T34" fmla="*/ 1713 w 2185"/>
                <a:gd name="T35" fmla="*/ 2608 h 2676"/>
                <a:gd name="T36" fmla="*/ 1562 w 2185"/>
                <a:gd name="T37" fmla="*/ 2579 h 2676"/>
                <a:gd name="T38" fmla="*/ 1496 w 2185"/>
                <a:gd name="T39" fmla="*/ 2586 h 2676"/>
                <a:gd name="T40" fmla="*/ 1521 w 2185"/>
                <a:gd name="T41" fmla="*/ 2670 h 2676"/>
                <a:gd name="T42" fmla="*/ 1402 w 2185"/>
                <a:gd name="T43" fmla="*/ 2665 h 2676"/>
                <a:gd name="T44" fmla="*/ 1276 w 2185"/>
                <a:gd name="T45" fmla="*/ 2674 h 2676"/>
                <a:gd name="T46" fmla="*/ 1225 w 2185"/>
                <a:gd name="T47" fmla="*/ 2623 h 2676"/>
                <a:gd name="T48" fmla="*/ 1240 w 2185"/>
                <a:gd name="T49" fmla="*/ 2549 h 2676"/>
                <a:gd name="T50" fmla="*/ 1069 w 2185"/>
                <a:gd name="T51" fmla="*/ 2631 h 2676"/>
                <a:gd name="T52" fmla="*/ 987 w 2185"/>
                <a:gd name="T53" fmla="*/ 2589 h 2676"/>
                <a:gd name="T54" fmla="*/ 849 w 2185"/>
                <a:gd name="T55" fmla="*/ 2278 h 2676"/>
                <a:gd name="T56" fmla="*/ 725 w 2185"/>
                <a:gd name="T57" fmla="*/ 2295 h 2676"/>
                <a:gd name="T58" fmla="*/ 608 w 2185"/>
                <a:gd name="T59" fmla="*/ 2386 h 2676"/>
                <a:gd name="T60" fmla="*/ 499 w 2185"/>
                <a:gd name="T61" fmla="*/ 2454 h 2676"/>
                <a:gd name="T62" fmla="*/ 302 w 2185"/>
                <a:gd name="T63" fmla="*/ 2534 h 2676"/>
                <a:gd name="T64" fmla="*/ 49 w 2185"/>
                <a:gd name="T65" fmla="*/ 2643 h 2676"/>
                <a:gd name="T66" fmla="*/ 40 w 2185"/>
                <a:gd name="T67" fmla="*/ 2622 h 2676"/>
                <a:gd name="T68" fmla="*/ 308 w 2185"/>
                <a:gd name="T69" fmla="*/ 2465 h 2676"/>
                <a:gd name="T70" fmla="*/ 544 w 2185"/>
                <a:gd name="T71" fmla="*/ 2343 h 2676"/>
                <a:gd name="T72" fmla="*/ 705 w 2185"/>
                <a:gd name="T73" fmla="*/ 2221 h 2676"/>
                <a:gd name="T74" fmla="*/ 824 w 2185"/>
                <a:gd name="T75" fmla="*/ 2044 h 2676"/>
                <a:gd name="T76" fmla="*/ 816 w 2185"/>
                <a:gd name="T77" fmla="*/ 1758 h 2676"/>
                <a:gd name="T78" fmla="*/ 776 w 2185"/>
                <a:gd name="T79" fmla="*/ 1627 h 2676"/>
                <a:gd name="T80" fmla="*/ 693 w 2185"/>
                <a:gd name="T81" fmla="*/ 1593 h 2676"/>
                <a:gd name="T82" fmla="*/ 628 w 2185"/>
                <a:gd name="T83" fmla="*/ 1503 h 2676"/>
                <a:gd name="T84" fmla="*/ 531 w 2185"/>
                <a:gd name="T85" fmla="*/ 1365 h 2676"/>
                <a:gd name="T86" fmla="*/ 473 w 2185"/>
                <a:gd name="T87" fmla="*/ 1189 h 2676"/>
                <a:gd name="T88" fmla="*/ 551 w 2185"/>
                <a:gd name="T89" fmla="*/ 1134 h 2676"/>
                <a:gd name="T90" fmla="*/ 550 w 2185"/>
                <a:gd name="T91" fmla="*/ 1041 h 2676"/>
                <a:gd name="T92" fmla="*/ 471 w 2185"/>
                <a:gd name="T93" fmla="*/ 827 h 2676"/>
                <a:gd name="T94" fmla="*/ 497 w 2185"/>
                <a:gd name="T95" fmla="*/ 610 h 2676"/>
                <a:gd name="T96" fmla="*/ 544 w 2185"/>
                <a:gd name="T97" fmla="*/ 460 h 2676"/>
                <a:gd name="T98" fmla="*/ 611 w 2185"/>
                <a:gd name="T99" fmla="*/ 359 h 2676"/>
                <a:gd name="T100" fmla="*/ 655 w 2185"/>
                <a:gd name="T101" fmla="*/ 246 h 2676"/>
                <a:gd name="T102" fmla="*/ 755 w 2185"/>
                <a:gd name="T103" fmla="*/ 145 h 2676"/>
                <a:gd name="T104" fmla="*/ 875 w 2185"/>
                <a:gd name="T105" fmla="*/ 75 h 2676"/>
                <a:gd name="T106" fmla="*/ 989 w 2185"/>
                <a:gd name="T107" fmla="*/ 57 h 2676"/>
                <a:gd name="T108" fmla="*/ 1086 w 2185"/>
                <a:gd name="T109" fmla="*/ 63 h 2676"/>
                <a:gd name="T110" fmla="*/ 1178 w 2185"/>
                <a:gd name="T111" fmla="*/ 49 h 2676"/>
                <a:gd name="T112" fmla="*/ 1297 w 2185"/>
                <a:gd name="T113" fmla="*/ 3 h 2676"/>
                <a:gd name="T114" fmla="*/ 1434 w 2185"/>
                <a:gd name="T115" fmla="*/ 10 h 2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5" h="2676">
                  <a:moveTo>
                    <a:pt x="1539" y="38"/>
                  </a:moveTo>
                  <a:lnTo>
                    <a:pt x="1559" y="47"/>
                  </a:lnTo>
                  <a:lnTo>
                    <a:pt x="1579" y="57"/>
                  </a:lnTo>
                  <a:lnTo>
                    <a:pt x="1599" y="67"/>
                  </a:lnTo>
                  <a:lnTo>
                    <a:pt x="1618" y="80"/>
                  </a:lnTo>
                  <a:lnTo>
                    <a:pt x="1636" y="92"/>
                  </a:lnTo>
                  <a:lnTo>
                    <a:pt x="1653" y="108"/>
                  </a:lnTo>
                  <a:lnTo>
                    <a:pt x="1668" y="126"/>
                  </a:lnTo>
                  <a:lnTo>
                    <a:pt x="1682" y="145"/>
                  </a:lnTo>
                  <a:lnTo>
                    <a:pt x="1698" y="191"/>
                  </a:lnTo>
                  <a:lnTo>
                    <a:pt x="1718" y="235"/>
                  </a:lnTo>
                  <a:lnTo>
                    <a:pt x="1741" y="279"/>
                  </a:lnTo>
                  <a:lnTo>
                    <a:pt x="1765" y="320"/>
                  </a:lnTo>
                  <a:lnTo>
                    <a:pt x="1792" y="362"/>
                  </a:lnTo>
                  <a:lnTo>
                    <a:pt x="1816" y="403"/>
                  </a:lnTo>
                  <a:lnTo>
                    <a:pt x="1841" y="446"/>
                  </a:lnTo>
                  <a:lnTo>
                    <a:pt x="1863" y="491"/>
                  </a:lnTo>
                  <a:lnTo>
                    <a:pt x="1875" y="525"/>
                  </a:lnTo>
                  <a:lnTo>
                    <a:pt x="1886" y="562"/>
                  </a:lnTo>
                  <a:lnTo>
                    <a:pt x="1893" y="597"/>
                  </a:lnTo>
                  <a:lnTo>
                    <a:pt x="1900" y="634"/>
                  </a:lnTo>
                  <a:lnTo>
                    <a:pt x="1904" y="673"/>
                  </a:lnTo>
                  <a:lnTo>
                    <a:pt x="1907" y="711"/>
                  </a:lnTo>
                  <a:lnTo>
                    <a:pt x="1910" y="750"/>
                  </a:lnTo>
                  <a:lnTo>
                    <a:pt x="1912" y="788"/>
                  </a:lnTo>
                  <a:lnTo>
                    <a:pt x="1926" y="787"/>
                  </a:lnTo>
                  <a:lnTo>
                    <a:pt x="1941" y="787"/>
                  </a:lnTo>
                  <a:lnTo>
                    <a:pt x="1955" y="788"/>
                  </a:lnTo>
                  <a:lnTo>
                    <a:pt x="1970" y="790"/>
                  </a:lnTo>
                  <a:lnTo>
                    <a:pt x="1983" y="795"/>
                  </a:lnTo>
                  <a:lnTo>
                    <a:pt x="1995" y="801"/>
                  </a:lnTo>
                  <a:lnTo>
                    <a:pt x="2006" y="809"/>
                  </a:lnTo>
                  <a:lnTo>
                    <a:pt x="2014" y="821"/>
                  </a:lnTo>
                  <a:lnTo>
                    <a:pt x="2031" y="862"/>
                  </a:lnTo>
                  <a:lnTo>
                    <a:pt x="2043" y="906"/>
                  </a:lnTo>
                  <a:lnTo>
                    <a:pt x="2044" y="950"/>
                  </a:lnTo>
                  <a:lnTo>
                    <a:pt x="2035" y="995"/>
                  </a:lnTo>
                  <a:lnTo>
                    <a:pt x="2014" y="1033"/>
                  </a:lnTo>
                  <a:lnTo>
                    <a:pt x="2000" y="1075"/>
                  </a:lnTo>
                  <a:lnTo>
                    <a:pt x="1992" y="1117"/>
                  </a:lnTo>
                  <a:lnTo>
                    <a:pt x="1989" y="1158"/>
                  </a:lnTo>
                  <a:lnTo>
                    <a:pt x="1989" y="1201"/>
                  </a:lnTo>
                  <a:lnTo>
                    <a:pt x="1987" y="1245"/>
                  </a:lnTo>
                  <a:lnTo>
                    <a:pt x="1986" y="1286"/>
                  </a:lnTo>
                  <a:lnTo>
                    <a:pt x="1978" y="1328"/>
                  </a:lnTo>
                  <a:lnTo>
                    <a:pt x="1970" y="1338"/>
                  </a:lnTo>
                  <a:lnTo>
                    <a:pt x="1961" y="1346"/>
                  </a:lnTo>
                  <a:lnTo>
                    <a:pt x="1950" y="1354"/>
                  </a:lnTo>
                  <a:lnTo>
                    <a:pt x="1940" y="1360"/>
                  </a:lnTo>
                  <a:lnTo>
                    <a:pt x="1927" y="1366"/>
                  </a:lnTo>
                  <a:lnTo>
                    <a:pt x="1916" y="1372"/>
                  </a:lnTo>
                  <a:lnTo>
                    <a:pt x="1904" y="1379"/>
                  </a:lnTo>
                  <a:lnTo>
                    <a:pt x="1895" y="1386"/>
                  </a:lnTo>
                  <a:lnTo>
                    <a:pt x="1895" y="1454"/>
                  </a:lnTo>
                  <a:lnTo>
                    <a:pt x="1896" y="1523"/>
                  </a:lnTo>
                  <a:lnTo>
                    <a:pt x="1896" y="1594"/>
                  </a:lnTo>
                  <a:lnTo>
                    <a:pt x="1889" y="1664"/>
                  </a:lnTo>
                  <a:lnTo>
                    <a:pt x="1878" y="1699"/>
                  </a:lnTo>
                  <a:lnTo>
                    <a:pt x="1866" y="1733"/>
                  </a:lnTo>
                  <a:lnTo>
                    <a:pt x="1855" y="1768"/>
                  </a:lnTo>
                  <a:lnTo>
                    <a:pt x="1853" y="1805"/>
                  </a:lnTo>
                  <a:lnTo>
                    <a:pt x="1850" y="1879"/>
                  </a:lnTo>
                  <a:lnTo>
                    <a:pt x="1847" y="1953"/>
                  </a:lnTo>
                  <a:lnTo>
                    <a:pt x="1844" y="2027"/>
                  </a:lnTo>
                  <a:lnTo>
                    <a:pt x="1847" y="2101"/>
                  </a:lnTo>
                  <a:lnTo>
                    <a:pt x="1869" y="2115"/>
                  </a:lnTo>
                  <a:lnTo>
                    <a:pt x="1890" y="2129"/>
                  </a:lnTo>
                  <a:lnTo>
                    <a:pt x="1910" y="2143"/>
                  </a:lnTo>
                  <a:lnTo>
                    <a:pt x="1932" y="2155"/>
                  </a:lnTo>
                  <a:lnTo>
                    <a:pt x="1953" y="2169"/>
                  </a:lnTo>
                  <a:lnTo>
                    <a:pt x="1975" y="2183"/>
                  </a:lnTo>
                  <a:lnTo>
                    <a:pt x="1997" y="2197"/>
                  </a:lnTo>
                  <a:lnTo>
                    <a:pt x="2018" y="2209"/>
                  </a:lnTo>
                  <a:lnTo>
                    <a:pt x="2040" y="2223"/>
                  </a:lnTo>
                  <a:lnTo>
                    <a:pt x="2061" y="2237"/>
                  </a:lnTo>
                  <a:lnTo>
                    <a:pt x="2083" y="2251"/>
                  </a:lnTo>
                  <a:lnTo>
                    <a:pt x="2103" y="2266"/>
                  </a:lnTo>
                  <a:lnTo>
                    <a:pt x="2125" y="2280"/>
                  </a:lnTo>
                  <a:lnTo>
                    <a:pt x="2145" y="2295"/>
                  </a:lnTo>
                  <a:lnTo>
                    <a:pt x="2165" y="2311"/>
                  </a:lnTo>
                  <a:lnTo>
                    <a:pt x="2185" y="2326"/>
                  </a:lnTo>
                  <a:lnTo>
                    <a:pt x="2169" y="2326"/>
                  </a:lnTo>
                  <a:lnTo>
                    <a:pt x="2163" y="2344"/>
                  </a:lnTo>
                  <a:lnTo>
                    <a:pt x="2160" y="2360"/>
                  </a:lnTo>
                  <a:lnTo>
                    <a:pt x="2146" y="2354"/>
                  </a:lnTo>
                  <a:lnTo>
                    <a:pt x="2129" y="2346"/>
                  </a:lnTo>
                  <a:lnTo>
                    <a:pt x="2111" y="2337"/>
                  </a:lnTo>
                  <a:lnTo>
                    <a:pt x="2092" y="2326"/>
                  </a:lnTo>
                  <a:lnTo>
                    <a:pt x="2072" y="2315"/>
                  </a:lnTo>
                  <a:lnTo>
                    <a:pt x="2051" y="2304"/>
                  </a:lnTo>
                  <a:lnTo>
                    <a:pt x="2031" y="2292"/>
                  </a:lnTo>
                  <a:lnTo>
                    <a:pt x="2009" y="2278"/>
                  </a:lnTo>
                  <a:lnTo>
                    <a:pt x="1987" y="2266"/>
                  </a:lnTo>
                  <a:lnTo>
                    <a:pt x="1966" y="2252"/>
                  </a:lnTo>
                  <a:lnTo>
                    <a:pt x="1946" y="2238"/>
                  </a:lnTo>
                  <a:lnTo>
                    <a:pt x="1926" y="2224"/>
                  </a:lnTo>
                  <a:lnTo>
                    <a:pt x="1906" y="2212"/>
                  </a:lnTo>
                  <a:lnTo>
                    <a:pt x="1887" y="2200"/>
                  </a:lnTo>
                  <a:lnTo>
                    <a:pt x="1869" y="2187"/>
                  </a:lnTo>
                  <a:lnTo>
                    <a:pt x="1853" y="2175"/>
                  </a:lnTo>
                  <a:lnTo>
                    <a:pt x="1838" y="2164"/>
                  </a:lnTo>
                  <a:lnTo>
                    <a:pt x="1818" y="2227"/>
                  </a:lnTo>
                  <a:lnTo>
                    <a:pt x="1798" y="2289"/>
                  </a:lnTo>
                  <a:lnTo>
                    <a:pt x="1779" y="2352"/>
                  </a:lnTo>
                  <a:lnTo>
                    <a:pt x="1761" y="2415"/>
                  </a:lnTo>
                  <a:lnTo>
                    <a:pt x="1742" y="2479"/>
                  </a:lnTo>
                  <a:lnTo>
                    <a:pt x="1727" y="2543"/>
                  </a:lnTo>
                  <a:lnTo>
                    <a:pt x="1713" y="2608"/>
                  </a:lnTo>
                  <a:lnTo>
                    <a:pt x="1702" y="2673"/>
                  </a:lnTo>
                  <a:lnTo>
                    <a:pt x="1676" y="2651"/>
                  </a:lnTo>
                  <a:lnTo>
                    <a:pt x="1648" y="2633"/>
                  </a:lnTo>
                  <a:lnTo>
                    <a:pt x="1621" y="2613"/>
                  </a:lnTo>
                  <a:lnTo>
                    <a:pt x="1591" y="2596"/>
                  </a:lnTo>
                  <a:lnTo>
                    <a:pt x="1562" y="2579"/>
                  </a:lnTo>
                  <a:lnTo>
                    <a:pt x="1533" y="2563"/>
                  </a:lnTo>
                  <a:lnTo>
                    <a:pt x="1502" y="2549"/>
                  </a:lnTo>
                  <a:lnTo>
                    <a:pt x="1471" y="2537"/>
                  </a:lnTo>
                  <a:lnTo>
                    <a:pt x="1476" y="2552"/>
                  </a:lnTo>
                  <a:lnTo>
                    <a:pt x="1485" y="2569"/>
                  </a:lnTo>
                  <a:lnTo>
                    <a:pt x="1496" y="2586"/>
                  </a:lnTo>
                  <a:lnTo>
                    <a:pt x="1507" y="2603"/>
                  </a:lnTo>
                  <a:lnTo>
                    <a:pt x="1517" y="2622"/>
                  </a:lnTo>
                  <a:lnTo>
                    <a:pt x="1528" y="2640"/>
                  </a:lnTo>
                  <a:lnTo>
                    <a:pt x="1534" y="2657"/>
                  </a:lnTo>
                  <a:lnTo>
                    <a:pt x="1537" y="2674"/>
                  </a:lnTo>
                  <a:lnTo>
                    <a:pt x="1521" y="2670"/>
                  </a:lnTo>
                  <a:lnTo>
                    <a:pt x="1502" y="2666"/>
                  </a:lnTo>
                  <a:lnTo>
                    <a:pt x="1484" y="2665"/>
                  </a:lnTo>
                  <a:lnTo>
                    <a:pt x="1463" y="2663"/>
                  </a:lnTo>
                  <a:lnTo>
                    <a:pt x="1443" y="2663"/>
                  </a:lnTo>
                  <a:lnTo>
                    <a:pt x="1423" y="2663"/>
                  </a:lnTo>
                  <a:lnTo>
                    <a:pt x="1402" y="2665"/>
                  </a:lnTo>
                  <a:lnTo>
                    <a:pt x="1380" y="2666"/>
                  </a:lnTo>
                  <a:lnTo>
                    <a:pt x="1359" y="2668"/>
                  </a:lnTo>
                  <a:lnTo>
                    <a:pt x="1337" y="2670"/>
                  </a:lnTo>
                  <a:lnTo>
                    <a:pt x="1317" y="2671"/>
                  </a:lnTo>
                  <a:lnTo>
                    <a:pt x="1296" y="2674"/>
                  </a:lnTo>
                  <a:lnTo>
                    <a:pt x="1276" y="2674"/>
                  </a:lnTo>
                  <a:lnTo>
                    <a:pt x="1255" y="2676"/>
                  </a:lnTo>
                  <a:lnTo>
                    <a:pt x="1237" y="2676"/>
                  </a:lnTo>
                  <a:lnTo>
                    <a:pt x="1220" y="2676"/>
                  </a:lnTo>
                  <a:lnTo>
                    <a:pt x="1217" y="2659"/>
                  </a:lnTo>
                  <a:lnTo>
                    <a:pt x="1219" y="2642"/>
                  </a:lnTo>
                  <a:lnTo>
                    <a:pt x="1225" y="2623"/>
                  </a:lnTo>
                  <a:lnTo>
                    <a:pt x="1234" y="2605"/>
                  </a:lnTo>
                  <a:lnTo>
                    <a:pt x="1245" y="2586"/>
                  </a:lnTo>
                  <a:lnTo>
                    <a:pt x="1255" y="2568"/>
                  </a:lnTo>
                  <a:lnTo>
                    <a:pt x="1263" y="2551"/>
                  </a:lnTo>
                  <a:lnTo>
                    <a:pt x="1269" y="2536"/>
                  </a:lnTo>
                  <a:lnTo>
                    <a:pt x="1240" y="2549"/>
                  </a:lnTo>
                  <a:lnTo>
                    <a:pt x="1212" y="2562"/>
                  </a:lnTo>
                  <a:lnTo>
                    <a:pt x="1183" y="2574"/>
                  </a:lnTo>
                  <a:lnTo>
                    <a:pt x="1154" y="2586"/>
                  </a:lnTo>
                  <a:lnTo>
                    <a:pt x="1125" y="2600"/>
                  </a:lnTo>
                  <a:lnTo>
                    <a:pt x="1097" y="2614"/>
                  </a:lnTo>
                  <a:lnTo>
                    <a:pt x="1069" y="2631"/>
                  </a:lnTo>
                  <a:lnTo>
                    <a:pt x="1043" y="2648"/>
                  </a:lnTo>
                  <a:lnTo>
                    <a:pt x="1035" y="2650"/>
                  </a:lnTo>
                  <a:lnTo>
                    <a:pt x="1026" y="2648"/>
                  </a:lnTo>
                  <a:lnTo>
                    <a:pt x="1018" y="2645"/>
                  </a:lnTo>
                  <a:lnTo>
                    <a:pt x="1012" y="2640"/>
                  </a:lnTo>
                  <a:lnTo>
                    <a:pt x="987" y="2589"/>
                  </a:lnTo>
                  <a:lnTo>
                    <a:pt x="963" y="2539"/>
                  </a:lnTo>
                  <a:lnTo>
                    <a:pt x="938" y="2486"/>
                  </a:lnTo>
                  <a:lnTo>
                    <a:pt x="915" y="2435"/>
                  </a:lnTo>
                  <a:lnTo>
                    <a:pt x="892" y="2383"/>
                  </a:lnTo>
                  <a:lnTo>
                    <a:pt x="870" y="2331"/>
                  </a:lnTo>
                  <a:lnTo>
                    <a:pt x="849" y="2278"/>
                  </a:lnTo>
                  <a:lnTo>
                    <a:pt x="829" y="2226"/>
                  </a:lnTo>
                  <a:lnTo>
                    <a:pt x="807" y="2238"/>
                  </a:lnTo>
                  <a:lnTo>
                    <a:pt x="787" y="2252"/>
                  </a:lnTo>
                  <a:lnTo>
                    <a:pt x="766" y="2266"/>
                  </a:lnTo>
                  <a:lnTo>
                    <a:pt x="745" y="2280"/>
                  </a:lnTo>
                  <a:lnTo>
                    <a:pt x="725" y="2295"/>
                  </a:lnTo>
                  <a:lnTo>
                    <a:pt x="705" y="2309"/>
                  </a:lnTo>
                  <a:lnTo>
                    <a:pt x="687" y="2324"/>
                  </a:lnTo>
                  <a:lnTo>
                    <a:pt x="667" y="2340"/>
                  </a:lnTo>
                  <a:lnTo>
                    <a:pt x="647" y="2355"/>
                  </a:lnTo>
                  <a:lnTo>
                    <a:pt x="628" y="2371"/>
                  </a:lnTo>
                  <a:lnTo>
                    <a:pt x="608" y="2386"/>
                  </a:lnTo>
                  <a:lnTo>
                    <a:pt x="588" y="2400"/>
                  </a:lnTo>
                  <a:lnTo>
                    <a:pt x="568" y="2414"/>
                  </a:lnTo>
                  <a:lnTo>
                    <a:pt x="547" y="2428"/>
                  </a:lnTo>
                  <a:lnTo>
                    <a:pt x="527" y="2440"/>
                  </a:lnTo>
                  <a:lnTo>
                    <a:pt x="505" y="2452"/>
                  </a:lnTo>
                  <a:lnTo>
                    <a:pt x="499" y="2454"/>
                  </a:lnTo>
                  <a:lnTo>
                    <a:pt x="484" y="2458"/>
                  </a:lnTo>
                  <a:lnTo>
                    <a:pt x="459" y="2469"/>
                  </a:lnTo>
                  <a:lnTo>
                    <a:pt x="427" y="2482"/>
                  </a:lnTo>
                  <a:lnTo>
                    <a:pt x="388" y="2497"/>
                  </a:lnTo>
                  <a:lnTo>
                    <a:pt x="346" y="2516"/>
                  </a:lnTo>
                  <a:lnTo>
                    <a:pt x="302" y="2534"/>
                  </a:lnTo>
                  <a:lnTo>
                    <a:pt x="255" y="2554"/>
                  </a:lnTo>
                  <a:lnTo>
                    <a:pt x="208" y="2574"/>
                  </a:lnTo>
                  <a:lnTo>
                    <a:pt x="163" y="2594"/>
                  </a:lnTo>
                  <a:lnTo>
                    <a:pt x="120" y="2613"/>
                  </a:lnTo>
                  <a:lnTo>
                    <a:pt x="83" y="2630"/>
                  </a:lnTo>
                  <a:lnTo>
                    <a:pt x="49" y="2643"/>
                  </a:lnTo>
                  <a:lnTo>
                    <a:pt x="24" y="2656"/>
                  </a:lnTo>
                  <a:lnTo>
                    <a:pt x="7" y="2663"/>
                  </a:lnTo>
                  <a:lnTo>
                    <a:pt x="0" y="2668"/>
                  </a:lnTo>
                  <a:lnTo>
                    <a:pt x="1" y="2657"/>
                  </a:lnTo>
                  <a:lnTo>
                    <a:pt x="17" y="2640"/>
                  </a:lnTo>
                  <a:lnTo>
                    <a:pt x="40" y="2622"/>
                  </a:lnTo>
                  <a:lnTo>
                    <a:pt x="72" y="2599"/>
                  </a:lnTo>
                  <a:lnTo>
                    <a:pt x="112" y="2574"/>
                  </a:lnTo>
                  <a:lnTo>
                    <a:pt x="157" y="2548"/>
                  </a:lnTo>
                  <a:lnTo>
                    <a:pt x="205" y="2520"/>
                  </a:lnTo>
                  <a:lnTo>
                    <a:pt x="255" y="2492"/>
                  </a:lnTo>
                  <a:lnTo>
                    <a:pt x="308" y="2465"/>
                  </a:lnTo>
                  <a:lnTo>
                    <a:pt x="359" y="2438"/>
                  </a:lnTo>
                  <a:lnTo>
                    <a:pt x="406" y="2414"/>
                  </a:lnTo>
                  <a:lnTo>
                    <a:pt x="451" y="2391"/>
                  </a:lnTo>
                  <a:lnTo>
                    <a:pt x="490" y="2371"/>
                  </a:lnTo>
                  <a:lnTo>
                    <a:pt x="521" y="2354"/>
                  </a:lnTo>
                  <a:lnTo>
                    <a:pt x="544" y="2343"/>
                  </a:lnTo>
                  <a:lnTo>
                    <a:pt x="556" y="2335"/>
                  </a:lnTo>
                  <a:lnTo>
                    <a:pt x="587" y="2315"/>
                  </a:lnTo>
                  <a:lnTo>
                    <a:pt x="616" y="2292"/>
                  </a:lnTo>
                  <a:lnTo>
                    <a:pt x="645" y="2269"/>
                  </a:lnTo>
                  <a:lnTo>
                    <a:pt x="675" y="2244"/>
                  </a:lnTo>
                  <a:lnTo>
                    <a:pt x="705" y="2221"/>
                  </a:lnTo>
                  <a:lnTo>
                    <a:pt x="735" y="2200"/>
                  </a:lnTo>
                  <a:lnTo>
                    <a:pt x="766" y="2178"/>
                  </a:lnTo>
                  <a:lnTo>
                    <a:pt x="798" y="2160"/>
                  </a:lnTo>
                  <a:lnTo>
                    <a:pt x="810" y="2123"/>
                  </a:lnTo>
                  <a:lnTo>
                    <a:pt x="818" y="2084"/>
                  </a:lnTo>
                  <a:lnTo>
                    <a:pt x="824" y="2044"/>
                  </a:lnTo>
                  <a:lnTo>
                    <a:pt x="835" y="2006"/>
                  </a:lnTo>
                  <a:lnTo>
                    <a:pt x="835" y="1949"/>
                  </a:lnTo>
                  <a:lnTo>
                    <a:pt x="833" y="1890"/>
                  </a:lnTo>
                  <a:lnTo>
                    <a:pt x="833" y="1831"/>
                  </a:lnTo>
                  <a:lnTo>
                    <a:pt x="833" y="1774"/>
                  </a:lnTo>
                  <a:lnTo>
                    <a:pt x="816" y="1758"/>
                  </a:lnTo>
                  <a:lnTo>
                    <a:pt x="806" y="1737"/>
                  </a:lnTo>
                  <a:lnTo>
                    <a:pt x="796" y="1716"/>
                  </a:lnTo>
                  <a:lnTo>
                    <a:pt x="789" y="1694"/>
                  </a:lnTo>
                  <a:lnTo>
                    <a:pt x="784" y="1673"/>
                  </a:lnTo>
                  <a:lnTo>
                    <a:pt x="781" y="1650"/>
                  </a:lnTo>
                  <a:lnTo>
                    <a:pt x="776" y="1627"/>
                  </a:lnTo>
                  <a:lnTo>
                    <a:pt x="772" y="1603"/>
                  </a:lnTo>
                  <a:lnTo>
                    <a:pt x="756" y="1600"/>
                  </a:lnTo>
                  <a:lnTo>
                    <a:pt x="741" y="1599"/>
                  </a:lnTo>
                  <a:lnTo>
                    <a:pt x="724" y="1597"/>
                  </a:lnTo>
                  <a:lnTo>
                    <a:pt x="708" y="1596"/>
                  </a:lnTo>
                  <a:lnTo>
                    <a:pt x="693" y="1593"/>
                  </a:lnTo>
                  <a:lnTo>
                    <a:pt x="679" y="1588"/>
                  </a:lnTo>
                  <a:lnTo>
                    <a:pt x="665" y="1580"/>
                  </a:lnTo>
                  <a:lnTo>
                    <a:pt x="655" y="1568"/>
                  </a:lnTo>
                  <a:lnTo>
                    <a:pt x="644" y="1548"/>
                  </a:lnTo>
                  <a:lnTo>
                    <a:pt x="636" y="1525"/>
                  </a:lnTo>
                  <a:lnTo>
                    <a:pt x="628" y="1503"/>
                  </a:lnTo>
                  <a:lnTo>
                    <a:pt x="619" y="1482"/>
                  </a:lnTo>
                  <a:lnTo>
                    <a:pt x="604" y="1457"/>
                  </a:lnTo>
                  <a:lnTo>
                    <a:pt x="587" y="1434"/>
                  </a:lnTo>
                  <a:lnTo>
                    <a:pt x="570" y="1411"/>
                  </a:lnTo>
                  <a:lnTo>
                    <a:pt x="551" y="1388"/>
                  </a:lnTo>
                  <a:lnTo>
                    <a:pt x="531" y="1365"/>
                  </a:lnTo>
                  <a:lnTo>
                    <a:pt x="513" y="1343"/>
                  </a:lnTo>
                  <a:lnTo>
                    <a:pt x="494" y="1318"/>
                  </a:lnTo>
                  <a:lnTo>
                    <a:pt x="476" y="1295"/>
                  </a:lnTo>
                  <a:lnTo>
                    <a:pt x="462" y="1261"/>
                  </a:lnTo>
                  <a:lnTo>
                    <a:pt x="462" y="1224"/>
                  </a:lnTo>
                  <a:lnTo>
                    <a:pt x="473" y="1189"/>
                  </a:lnTo>
                  <a:lnTo>
                    <a:pt x="488" y="1158"/>
                  </a:lnTo>
                  <a:lnTo>
                    <a:pt x="499" y="1147"/>
                  </a:lnTo>
                  <a:lnTo>
                    <a:pt x="510" y="1140"/>
                  </a:lnTo>
                  <a:lnTo>
                    <a:pt x="524" y="1135"/>
                  </a:lnTo>
                  <a:lnTo>
                    <a:pt x="537" y="1134"/>
                  </a:lnTo>
                  <a:lnTo>
                    <a:pt x="551" y="1134"/>
                  </a:lnTo>
                  <a:lnTo>
                    <a:pt x="567" y="1137"/>
                  </a:lnTo>
                  <a:lnTo>
                    <a:pt x="581" y="1140"/>
                  </a:lnTo>
                  <a:lnTo>
                    <a:pt x="594" y="1143"/>
                  </a:lnTo>
                  <a:lnTo>
                    <a:pt x="579" y="1109"/>
                  </a:lnTo>
                  <a:lnTo>
                    <a:pt x="564" y="1075"/>
                  </a:lnTo>
                  <a:lnTo>
                    <a:pt x="550" y="1041"/>
                  </a:lnTo>
                  <a:lnTo>
                    <a:pt x="537" y="1007"/>
                  </a:lnTo>
                  <a:lnTo>
                    <a:pt x="525" y="972"/>
                  </a:lnTo>
                  <a:lnTo>
                    <a:pt x="513" y="938"/>
                  </a:lnTo>
                  <a:lnTo>
                    <a:pt x="500" y="902"/>
                  </a:lnTo>
                  <a:lnTo>
                    <a:pt x="488" y="869"/>
                  </a:lnTo>
                  <a:lnTo>
                    <a:pt x="471" y="827"/>
                  </a:lnTo>
                  <a:lnTo>
                    <a:pt x="470" y="782"/>
                  </a:lnTo>
                  <a:lnTo>
                    <a:pt x="474" y="736"/>
                  </a:lnTo>
                  <a:lnTo>
                    <a:pt x="482" y="691"/>
                  </a:lnTo>
                  <a:lnTo>
                    <a:pt x="487" y="664"/>
                  </a:lnTo>
                  <a:lnTo>
                    <a:pt x="491" y="638"/>
                  </a:lnTo>
                  <a:lnTo>
                    <a:pt x="497" y="610"/>
                  </a:lnTo>
                  <a:lnTo>
                    <a:pt x="505" y="584"/>
                  </a:lnTo>
                  <a:lnTo>
                    <a:pt x="513" y="557"/>
                  </a:lnTo>
                  <a:lnTo>
                    <a:pt x="521" y="531"/>
                  </a:lnTo>
                  <a:lnTo>
                    <a:pt x="528" y="505"/>
                  </a:lnTo>
                  <a:lnTo>
                    <a:pt x="536" y="479"/>
                  </a:lnTo>
                  <a:lnTo>
                    <a:pt x="544" y="460"/>
                  </a:lnTo>
                  <a:lnTo>
                    <a:pt x="553" y="442"/>
                  </a:lnTo>
                  <a:lnTo>
                    <a:pt x="565" y="426"/>
                  </a:lnTo>
                  <a:lnTo>
                    <a:pt x="578" y="410"/>
                  </a:lnTo>
                  <a:lnTo>
                    <a:pt x="590" y="393"/>
                  </a:lnTo>
                  <a:lnTo>
                    <a:pt x="602" y="377"/>
                  </a:lnTo>
                  <a:lnTo>
                    <a:pt x="611" y="359"/>
                  </a:lnTo>
                  <a:lnTo>
                    <a:pt x="619" y="340"/>
                  </a:lnTo>
                  <a:lnTo>
                    <a:pt x="622" y="320"/>
                  </a:lnTo>
                  <a:lnTo>
                    <a:pt x="625" y="300"/>
                  </a:lnTo>
                  <a:lnTo>
                    <a:pt x="630" y="282"/>
                  </a:lnTo>
                  <a:lnTo>
                    <a:pt x="639" y="265"/>
                  </a:lnTo>
                  <a:lnTo>
                    <a:pt x="655" y="246"/>
                  </a:lnTo>
                  <a:lnTo>
                    <a:pt x="670" y="226"/>
                  </a:lnTo>
                  <a:lnTo>
                    <a:pt x="685" y="209"/>
                  </a:lnTo>
                  <a:lnTo>
                    <a:pt x="702" y="191"/>
                  </a:lnTo>
                  <a:lnTo>
                    <a:pt x="719" y="175"/>
                  </a:lnTo>
                  <a:lnTo>
                    <a:pt x="736" y="158"/>
                  </a:lnTo>
                  <a:lnTo>
                    <a:pt x="755" y="145"/>
                  </a:lnTo>
                  <a:lnTo>
                    <a:pt x="773" y="129"/>
                  </a:lnTo>
                  <a:lnTo>
                    <a:pt x="793" y="117"/>
                  </a:lnTo>
                  <a:lnTo>
                    <a:pt x="812" y="104"/>
                  </a:lnTo>
                  <a:lnTo>
                    <a:pt x="833" y="94"/>
                  </a:lnTo>
                  <a:lnTo>
                    <a:pt x="853" y="84"/>
                  </a:lnTo>
                  <a:lnTo>
                    <a:pt x="875" y="75"/>
                  </a:lnTo>
                  <a:lnTo>
                    <a:pt x="896" y="67"/>
                  </a:lnTo>
                  <a:lnTo>
                    <a:pt x="918" y="63"/>
                  </a:lnTo>
                  <a:lnTo>
                    <a:pt x="941" y="58"/>
                  </a:lnTo>
                  <a:lnTo>
                    <a:pt x="957" y="57"/>
                  </a:lnTo>
                  <a:lnTo>
                    <a:pt x="972" y="57"/>
                  </a:lnTo>
                  <a:lnTo>
                    <a:pt x="989" y="57"/>
                  </a:lnTo>
                  <a:lnTo>
                    <a:pt x="1004" y="57"/>
                  </a:lnTo>
                  <a:lnTo>
                    <a:pt x="1021" y="58"/>
                  </a:lnTo>
                  <a:lnTo>
                    <a:pt x="1037" y="60"/>
                  </a:lnTo>
                  <a:lnTo>
                    <a:pt x="1054" y="61"/>
                  </a:lnTo>
                  <a:lnTo>
                    <a:pt x="1069" y="61"/>
                  </a:lnTo>
                  <a:lnTo>
                    <a:pt x="1086" y="63"/>
                  </a:lnTo>
                  <a:lnTo>
                    <a:pt x="1101" y="63"/>
                  </a:lnTo>
                  <a:lnTo>
                    <a:pt x="1117" y="63"/>
                  </a:lnTo>
                  <a:lnTo>
                    <a:pt x="1132" y="61"/>
                  </a:lnTo>
                  <a:lnTo>
                    <a:pt x="1148" y="58"/>
                  </a:lnTo>
                  <a:lnTo>
                    <a:pt x="1163" y="54"/>
                  </a:lnTo>
                  <a:lnTo>
                    <a:pt x="1178" y="49"/>
                  </a:lnTo>
                  <a:lnTo>
                    <a:pt x="1192" y="41"/>
                  </a:lnTo>
                  <a:lnTo>
                    <a:pt x="1212" y="31"/>
                  </a:lnTo>
                  <a:lnTo>
                    <a:pt x="1232" y="21"/>
                  </a:lnTo>
                  <a:lnTo>
                    <a:pt x="1254" y="14"/>
                  </a:lnTo>
                  <a:lnTo>
                    <a:pt x="1276" y="7"/>
                  </a:lnTo>
                  <a:lnTo>
                    <a:pt x="1297" y="3"/>
                  </a:lnTo>
                  <a:lnTo>
                    <a:pt x="1320" y="0"/>
                  </a:lnTo>
                  <a:lnTo>
                    <a:pt x="1343" y="0"/>
                  </a:lnTo>
                  <a:lnTo>
                    <a:pt x="1368" y="1"/>
                  </a:lnTo>
                  <a:lnTo>
                    <a:pt x="1390" y="4"/>
                  </a:lnTo>
                  <a:lnTo>
                    <a:pt x="1411" y="7"/>
                  </a:lnTo>
                  <a:lnTo>
                    <a:pt x="1434" y="10"/>
                  </a:lnTo>
                  <a:lnTo>
                    <a:pt x="1456" y="15"/>
                  </a:lnTo>
                  <a:lnTo>
                    <a:pt x="1477" y="20"/>
                  </a:lnTo>
                  <a:lnTo>
                    <a:pt x="1497" y="24"/>
                  </a:lnTo>
                  <a:lnTo>
                    <a:pt x="1519" y="31"/>
                  </a:lnTo>
                  <a:lnTo>
                    <a:pt x="1539"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60" name="Freeform 11"/>
            <p:cNvSpPr>
              <a:spLocks/>
            </p:cNvSpPr>
            <p:nvPr/>
          </p:nvSpPr>
          <p:spPr bwMode="auto">
            <a:xfrm>
              <a:off x="4576" y="917"/>
              <a:ext cx="690" cy="864"/>
            </a:xfrm>
            <a:custGeom>
              <a:avLst/>
              <a:gdLst>
                <a:gd name="T0" fmla="*/ 1020 w 1379"/>
                <a:gd name="T1" fmla="*/ 175 h 1729"/>
                <a:gd name="T2" fmla="*/ 1112 w 1379"/>
                <a:gd name="T3" fmla="*/ 364 h 1729"/>
                <a:gd name="T4" fmla="*/ 1200 w 1379"/>
                <a:gd name="T5" fmla="*/ 554 h 1729"/>
                <a:gd name="T6" fmla="*/ 1177 w 1379"/>
                <a:gd name="T7" fmla="*/ 591 h 1729"/>
                <a:gd name="T8" fmla="*/ 1093 w 1379"/>
                <a:gd name="T9" fmla="*/ 524 h 1729"/>
                <a:gd name="T10" fmla="*/ 1177 w 1379"/>
                <a:gd name="T11" fmla="*/ 615 h 1729"/>
                <a:gd name="T12" fmla="*/ 1238 w 1379"/>
                <a:gd name="T13" fmla="*/ 735 h 1729"/>
                <a:gd name="T14" fmla="*/ 1260 w 1379"/>
                <a:gd name="T15" fmla="*/ 893 h 1729"/>
                <a:gd name="T16" fmla="*/ 1291 w 1379"/>
                <a:gd name="T17" fmla="*/ 678 h 1729"/>
                <a:gd name="T18" fmla="*/ 1328 w 1379"/>
                <a:gd name="T19" fmla="*/ 652 h 1729"/>
                <a:gd name="T20" fmla="*/ 1368 w 1379"/>
                <a:gd name="T21" fmla="*/ 651 h 1729"/>
                <a:gd name="T22" fmla="*/ 1368 w 1379"/>
                <a:gd name="T23" fmla="*/ 834 h 1729"/>
                <a:gd name="T24" fmla="*/ 1317 w 1379"/>
                <a:gd name="T25" fmla="*/ 1108 h 1729"/>
                <a:gd name="T26" fmla="*/ 1281 w 1379"/>
                <a:gd name="T27" fmla="*/ 1082 h 1729"/>
                <a:gd name="T28" fmla="*/ 1244 w 1379"/>
                <a:gd name="T29" fmla="*/ 1179 h 1729"/>
                <a:gd name="T30" fmla="*/ 1171 w 1379"/>
                <a:gd name="T31" fmla="*/ 1469 h 1729"/>
                <a:gd name="T32" fmla="*/ 1087 w 1379"/>
                <a:gd name="T33" fmla="*/ 1583 h 1729"/>
                <a:gd name="T34" fmla="*/ 1047 w 1379"/>
                <a:gd name="T35" fmla="*/ 1618 h 1729"/>
                <a:gd name="T36" fmla="*/ 1038 w 1379"/>
                <a:gd name="T37" fmla="*/ 1516 h 1729"/>
                <a:gd name="T38" fmla="*/ 1018 w 1379"/>
                <a:gd name="T39" fmla="*/ 1479 h 1729"/>
                <a:gd name="T40" fmla="*/ 970 w 1379"/>
                <a:gd name="T41" fmla="*/ 1610 h 1729"/>
                <a:gd name="T42" fmla="*/ 848 w 1379"/>
                <a:gd name="T43" fmla="*/ 1681 h 1729"/>
                <a:gd name="T44" fmla="*/ 693 w 1379"/>
                <a:gd name="T45" fmla="*/ 1700 h 1729"/>
                <a:gd name="T46" fmla="*/ 539 w 1379"/>
                <a:gd name="T47" fmla="*/ 1700 h 1729"/>
                <a:gd name="T48" fmla="*/ 429 w 1379"/>
                <a:gd name="T49" fmla="*/ 1501 h 1729"/>
                <a:gd name="T50" fmla="*/ 343 w 1379"/>
                <a:gd name="T51" fmla="*/ 1298 h 1729"/>
                <a:gd name="T52" fmla="*/ 268 w 1379"/>
                <a:gd name="T53" fmla="*/ 1222 h 1729"/>
                <a:gd name="T54" fmla="*/ 212 w 1379"/>
                <a:gd name="T55" fmla="*/ 1108 h 1729"/>
                <a:gd name="T56" fmla="*/ 189 w 1379"/>
                <a:gd name="T57" fmla="*/ 968 h 1729"/>
                <a:gd name="T58" fmla="*/ 158 w 1379"/>
                <a:gd name="T59" fmla="*/ 1108 h 1729"/>
                <a:gd name="T60" fmla="*/ 232 w 1379"/>
                <a:gd name="T61" fmla="*/ 1245 h 1729"/>
                <a:gd name="T62" fmla="*/ 365 w 1379"/>
                <a:gd name="T63" fmla="*/ 1375 h 1729"/>
                <a:gd name="T64" fmla="*/ 426 w 1379"/>
                <a:gd name="T65" fmla="*/ 1597 h 1729"/>
                <a:gd name="T66" fmla="*/ 537 w 1379"/>
                <a:gd name="T67" fmla="*/ 1720 h 1729"/>
                <a:gd name="T68" fmla="*/ 425 w 1379"/>
                <a:gd name="T69" fmla="*/ 1666 h 1729"/>
                <a:gd name="T70" fmla="*/ 315 w 1379"/>
                <a:gd name="T71" fmla="*/ 1600 h 1729"/>
                <a:gd name="T72" fmla="*/ 220 w 1379"/>
                <a:gd name="T73" fmla="*/ 1520 h 1729"/>
                <a:gd name="T74" fmla="*/ 172 w 1379"/>
                <a:gd name="T75" fmla="*/ 1265 h 1729"/>
                <a:gd name="T76" fmla="*/ 140 w 1379"/>
                <a:gd name="T77" fmla="*/ 1216 h 1729"/>
                <a:gd name="T78" fmla="*/ 50 w 1379"/>
                <a:gd name="T79" fmla="*/ 1071 h 1729"/>
                <a:gd name="T80" fmla="*/ 3 w 1379"/>
                <a:gd name="T81" fmla="*/ 834 h 1729"/>
                <a:gd name="T82" fmla="*/ 33 w 1379"/>
                <a:gd name="T83" fmla="*/ 725 h 1729"/>
                <a:gd name="T84" fmla="*/ 12 w 1379"/>
                <a:gd name="T85" fmla="*/ 580 h 1729"/>
                <a:gd name="T86" fmla="*/ 32 w 1379"/>
                <a:gd name="T87" fmla="*/ 401 h 1729"/>
                <a:gd name="T88" fmla="*/ 93 w 1379"/>
                <a:gd name="T89" fmla="*/ 242 h 1729"/>
                <a:gd name="T90" fmla="*/ 235 w 1379"/>
                <a:gd name="T91" fmla="*/ 142 h 1729"/>
                <a:gd name="T92" fmla="*/ 363 w 1379"/>
                <a:gd name="T93" fmla="*/ 101 h 1729"/>
                <a:gd name="T94" fmla="*/ 442 w 1379"/>
                <a:gd name="T95" fmla="*/ 118 h 1729"/>
                <a:gd name="T96" fmla="*/ 520 w 1379"/>
                <a:gd name="T97" fmla="*/ 136 h 1729"/>
                <a:gd name="T98" fmla="*/ 605 w 1379"/>
                <a:gd name="T99" fmla="*/ 108 h 1729"/>
                <a:gd name="T100" fmla="*/ 708 w 1379"/>
                <a:gd name="T101" fmla="*/ 16 h 1729"/>
                <a:gd name="T102" fmla="*/ 839 w 1379"/>
                <a:gd name="T103" fmla="*/ 2 h 1729"/>
                <a:gd name="T104" fmla="*/ 970 w 1379"/>
                <a:gd name="T105" fmla="*/ 14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79" h="1729">
                  <a:moveTo>
                    <a:pt x="970" y="14"/>
                  </a:moveTo>
                  <a:lnTo>
                    <a:pt x="979" y="56"/>
                  </a:lnTo>
                  <a:lnTo>
                    <a:pt x="990" y="96"/>
                  </a:lnTo>
                  <a:lnTo>
                    <a:pt x="1004" y="136"/>
                  </a:lnTo>
                  <a:lnTo>
                    <a:pt x="1020" y="175"/>
                  </a:lnTo>
                  <a:lnTo>
                    <a:pt x="1036" y="213"/>
                  </a:lnTo>
                  <a:lnTo>
                    <a:pt x="1053" y="252"/>
                  </a:lnTo>
                  <a:lnTo>
                    <a:pt x="1072" y="290"/>
                  </a:lnTo>
                  <a:lnTo>
                    <a:pt x="1092" y="327"/>
                  </a:lnTo>
                  <a:lnTo>
                    <a:pt x="1112" y="364"/>
                  </a:lnTo>
                  <a:lnTo>
                    <a:pt x="1130" y="403"/>
                  </a:lnTo>
                  <a:lnTo>
                    <a:pt x="1149" y="440"/>
                  </a:lnTo>
                  <a:lnTo>
                    <a:pt x="1167" y="478"/>
                  </a:lnTo>
                  <a:lnTo>
                    <a:pt x="1184" y="515"/>
                  </a:lnTo>
                  <a:lnTo>
                    <a:pt x="1200" y="554"/>
                  </a:lnTo>
                  <a:lnTo>
                    <a:pt x="1214" y="594"/>
                  </a:lnTo>
                  <a:lnTo>
                    <a:pt x="1226" y="634"/>
                  </a:lnTo>
                  <a:lnTo>
                    <a:pt x="1211" y="618"/>
                  </a:lnTo>
                  <a:lnTo>
                    <a:pt x="1194" y="604"/>
                  </a:lnTo>
                  <a:lnTo>
                    <a:pt x="1177" y="591"/>
                  </a:lnTo>
                  <a:lnTo>
                    <a:pt x="1160" y="578"/>
                  </a:lnTo>
                  <a:lnTo>
                    <a:pt x="1143" y="566"/>
                  </a:lnTo>
                  <a:lnTo>
                    <a:pt x="1126" y="554"/>
                  </a:lnTo>
                  <a:lnTo>
                    <a:pt x="1109" y="540"/>
                  </a:lnTo>
                  <a:lnTo>
                    <a:pt x="1093" y="524"/>
                  </a:lnTo>
                  <a:lnTo>
                    <a:pt x="1107" y="544"/>
                  </a:lnTo>
                  <a:lnTo>
                    <a:pt x="1123" y="563"/>
                  </a:lnTo>
                  <a:lnTo>
                    <a:pt x="1140" y="581"/>
                  </a:lnTo>
                  <a:lnTo>
                    <a:pt x="1158" y="597"/>
                  </a:lnTo>
                  <a:lnTo>
                    <a:pt x="1177" y="615"/>
                  </a:lnTo>
                  <a:lnTo>
                    <a:pt x="1192" y="632"/>
                  </a:lnTo>
                  <a:lnTo>
                    <a:pt x="1208" y="652"/>
                  </a:lnTo>
                  <a:lnTo>
                    <a:pt x="1218" y="675"/>
                  </a:lnTo>
                  <a:lnTo>
                    <a:pt x="1229" y="705"/>
                  </a:lnTo>
                  <a:lnTo>
                    <a:pt x="1238" y="735"/>
                  </a:lnTo>
                  <a:lnTo>
                    <a:pt x="1244" y="766"/>
                  </a:lnTo>
                  <a:lnTo>
                    <a:pt x="1249" y="797"/>
                  </a:lnTo>
                  <a:lnTo>
                    <a:pt x="1252" y="829"/>
                  </a:lnTo>
                  <a:lnTo>
                    <a:pt x="1257" y="860"/>
                  </a:lnTo>
                  <a:lnTo>
                    <a:pt x="1260" y="893"/>
                  </a:lnTo>
                  <a:lnTo>
                    <a:pt x="1266" y="923"/>
                  </a:lnTo>
                  <a:lnTo>
                    <a:pt x="1272" y="863"/>
                  </a:lnTo>
                  <a:lnTo>
                    <a:pt x="1277" y="800"/>
                  </a:lnTo>
                  <a:lnTo>
                    <a:pt x="1280" y="738"/>
                  </a:lnTo>
                  <a:lnTo>
                    <a:pt x="1291" y="678"/>
                  </a:lnTo>
                  <a:lnTo>
                    <a:pt x="1297" y="671"/>
                  </a:lnTo>
                  <a:lnTo>
                    <a:pt x="1305" y="664"/>
                  </a:lnTo>
                  <a:lnTo>
                    <a:pt x="1311" y="660"/>
                  </a:lnTo>
                  <a:lnTo>
                    <a:pt x="1320" y="655"/>
                  </a:lnTo>
                  <a:lnTo>
                    <a:pt x="1328" y="652"/>
                  </a:lnTo>
                  <a:lnTo>
                    <a:pt x="1337" y="649"/>
                  </a:lnTo>
                  <a:lnTo>
                    <a:pt x="1345" y="646"/>
                  </a:lnTo>
                  <a:lnTo>
                    <a:pt x="1354" y="644"/>
                  </a:lnTo>
                  <a:lnTo>
                    <a:pt x="1362" y="646"/>
                  </a:lnTo>
                  <a:lnTo>
                    <a:pt x="1368" y="651"/>
                  </a:lnTo>
                  <a:lnTo>
                    <a:pt x="1371" y="658"/>
                  </a:lnTo>
                  <a:lnTo>
                    <a:pt x="1374" y="664"/>
                  </a:lnTo>
                  <a:lnTo>
                    <a:pt x="1379" y="721"/>
                  </a:lnTo>
                  <a:lnTo>
                    <a:pt x="1375" y="777"/>
                  </a:lnTo>
                  <a:lnTo>
                    <a:pt x="1368" y="834"/>
                  </a:lnTo>
                  <a:lnTo>
                    <a:pt x="1357" y="891"/>
                  </a:lnTo>
                  <a:lnTo>
                    <a:pt x="1345" y="946"/>
                  </a:lnTo>
                  <a:lnTo>
                    <a:pt x="1332" y="1002"/>
                  </a:lnTo>
                  <a:lnTo>
                    <a:pt x="1323" y="1056"/>
                  </a:lnTo>
                  <a:lnTo>
                    <a:pt x="1317" y="1108"/>
                  </a:lnTo>
                  <a:lnTo>
                    <a:pt x="1309" y="1113"/>
                  </a:lnTo>
                  <a:lnTo>
                    <a:pt x="1303" y="1116"/>
                  </a:lnTo>
                  <a:lnTo>
                    <a:pt x="1295" y="1121"/>
                  </a:lnTo>
                  <a:lnTo>
                    <a:pt x="1288" y="1124"/>
                  </a:lnTo>
                  <a:lnTo>
                    <a:pt x="1281" y="1082"/>
                  </a:lnTo>
                  <a:lnTo>
                    <a:pt x="1275" y="1040"/>
                  </a:lnTo>
                  <a:lnTo>
                    <a:pt x="1268" y="1000"/>
                  </a:lnTo>
                  <a:lnTo>
                    <a:pt x="1255" y="960"/>
                  </a:lnTo>
                  <a:lnTo>
                    <a:pt x="1249" y="1070"/>
                  </a:lnTo>
                  <a:lnTo>
                    <a:pt x="1244" y="1179"/>
                  </a:lnTo>
                  <a:lnTo>
                    <a:pt x="1235" y="1290"/>
                  </a:lnTo>
                  <a:lnTo>
                    <a:pt x="1220" y="1398"/>
                  </a:lnTo>
                  <a:lnTo>
                    <a:pt x="1204" y="1422"/>
                  </a:lnTo>
                  <a:lnTo>
                    <a:pt x="1187" y="1446"/>
                  </a:lnTo>
                  <a:lnTo>
                    <a:pt x="1171" y="1469"/>
                  </a:lnTo>
                  <a:lnTo>
                    <a:pt x="1152" y="1490"/>
                  </a:lnTo>
                  <a:lnTo>
                    <a:pt x="1134" y="1513"/>
                  </a:lnTo>
                  <a:lnTo>
                    <a:pt x="1117" y="1535"/>
                  </a:lnTo>
                  <a:lnTo>
                    <a:pt x="1101" y="1558"/>
                  </a:lnTo>
                  <a:lnTo>
                    <a:pt x="1087" y="1583"/>
                  </a:lnTo>
                  <a:lnTo>
                    <a:pt x="1081" y="1592"/>
                  </a:lnTo>
                  <a:lnTo>
                    <a:pt x="1073" y="1601"/>
                  </a:lnTo>
                  <a:lnTo>
                    <a:pt x="1066" y="1607"/>
                  </a:lnTo>
                  <a:lnTo>
                    <a:pt x="1057" y="1614"/>
                  </a:lnTo>
                  <a:lnTo>
                    <a:pt x="1047" y="1618"/>
                  </a:lnTo>
                  <a:lnTo>
                    <a:pt x="1036" y="1623"/>
                  </a:lnTo>
                  <a:lnTo>
                    <a:pt x="1026" y="1627"/>
                  </a:lnTo>
                  <a:lnTo>
                    <a:pt x="1016" y="1630"/>
                  </a:lnTo>
                  <a:lnTo>
                    <a:pt x="1029" y="1573"/>
                  </a:lnTo>
                  <a:lnTo>
                    <a:pt x="1038" y="1516"/>
                  </a:lnTo>
                  <a:lnTo>
                    <a:pt x="1044" y="1458"/>
                  </a:lnTo>
                  <a:lnTo>
                    <a:pt x="1050" y="1401"/>
                  </a:lnTo>
                  <a:lnTo>
                    <a:pt x="1040" y="1427"/>
                  </a:lnTo>
                  <a:lnTo>
                    <a:pt x="1029" y="1453"/>
                  </a:lnTo>
                  <a:lnTo>
                    <a:pt x="1018" y="1479"/>
                  </a:lnTo>
                  <a:lnTo>
                    <a:pt x="1006" y="1504"/>
                  </a:lnTo>
                  <a:lnTo>
                    <a:pt x="996" y="1530"/>
                  </a:lnTo>
                  <a:lnTo>
                    <a:pt x="986" y="1556"/>
                  </a:lnTo>
                  <a:lnTo>
                    <a:pt x="978" y="1583"/>
                  </a:lnTo>
                  <a:lnTo>
                    <a:pt x="970" y="1610"/>
                  </a:lnTo>
                  <a:lnTo>
                    <a:pt x="956" y="1638"/>
                  </a:lnTo>
                  <a:lnTo>
                    <a:pt x="935" y="1658"/>
                  </a:lnTo>
                  <a:lnTo>
                    <a:pt x="910" y="1671"/>
                  </a:lnTo>
                  <a:lnTo>
                    <a:pt x="881" y="1678"/>
                  </a:lnTo>
                  <a:lnTo>
                    <a:pt x="848" y="1681"/>
                  </a:lnTo>
                  <a:lnTo>
                    <a:pt x="816" y="1683"/>
                  </a:lnTo>
                  <a:lnTo>
                    <a:pt x="784" y="1684"/>
                  </a:lnTo>
                  <a:lnTo>
                    <a:pt x="753" y="1687"/>
                  </a:lnTo>
                  <a:lnTo>
                    <a:pt x="724" y="1692"/>
                  </a:lnTo>
                  <a:lnTo>
                    <a:pt x="693" y="1700"/>
                  </a:lnTo>
                  <a:lnTo>
                    <a:pt x="662" y="1706"/>
                  </a:lnTo>
                  <a:lnTo>
                    <a:pt x="631" y="1712"/>
                  </a:lnTo>
                  <a:lnTo>
                    <a:pt x="599" y="1714"/>
                  </a:lnTo>
                  <a:lnTo>
                    <a:pt x="568" y="1709"/>
                  </a:lnTo>
                  <a:lnTo>
                    <a:pt x="539" y="1700"/>
                  </a:lnTo>
                  <a:lnTo>
                    <a:pt x="511" y="1681"/>
                  </a:lnTo>
                  <a:lnTo>
                    <a:pt x="486" y="1638"/>
                  </a:lnTo>
                  <a:lnTo>
                    <a:pt x="465" y="1593"/>
                  </a:lnTo>
                  <a:lnTo>
                    <a:pt x="446" y="1547"/>
                  </a:lnTo>
                  <a:lnTo>
                    <a:pt x="429" y="1501"/>
                  </a:lnTo>
                  <a:lnTo>
                    <a:pt x="412" y="1453"/>
                  </a:lnTo>
                  <a:lnTo>
                    <a:pt x="395" y="1407"/>
                  </a:lnTo>
                  <a:lnTo>
                    <a:pt x="377" y="1359"/>
                  </a:lnTo>
                  <a:lnTo>
                    <a:pt x="355" y="1315"/>
                  </a:lnTo>
                  <a:lnTo>
                    <a:pt x="343" y="1298"/>
                  </a:lnTo>
                  <a:lnTo>
                    <a:pt x="329" y="1282"/>
                  </a:lnTo>
                  <a:lnTo>
                    <a:pt x="314" y="1267"/>
                  </a:lnTo>
                  <a:lnTo>
                    <a:pt x="298" y="1251"/>
                  </a:lnTo>
                  <a:lnTo>
                    <a:pt x="283" y="1238"/>
                  </a:lnTo>
                  <a:lnTo>
                    <a:pt x="268" y="1222"/>
                  </a:lnTo>
                  <a:lnTo>
                    <a:pt x="255" y="1205"/>
                  </a:lnTo>
                  <a:lnTo>
                    <a:pt x="244" y="1187"/>
                  </a:lnTo>
                  <a:lnTo>
                    <a:pt x="232" y="1162"/>
                  </a:lnTo>
                  <a:lnTo>
                    <a:pt x="221" y="1136"/>
                  </a:lnTo>
                  <a:lnTo>
                    <a:pt x="212" y="1108"/>
                  </a:lnTo>
                  <a:lnTo>
                    <a:pt x="203" y="1080"/>
                  </a:lnTo>
                  <a:lnTo>
                    <a:pt x="197" y="1053"/>
                  </a:lnTo>
                  <a:lnTo>
                    <a:pt x="192" y="1025"/>
                  </a:lnTo>
                  <a:lnTo>
                    <a:pt x="191" y="996"/>
                  </a:lnTo>
                  <a:lnTo>
                    <a:pt x="189" y="968"/>
                  </a:lnTo>
                  <a:lnTo>
                    <a:pt x="183" y="996"/>
                  </a:lnTo>
                  <a:lnTo>
                    <a:pt x="174" y="1023"/>
                  </a:lnTo>
                  <a:lnTo>
                    <a:pt x="167" y="1051"/>
                  </a:lnTo>
                  <a:lnTo>
                    <a:pt x="161" y="1080"/>
                  </a:lnTo>
                  <a:lnTo>
                    <a:pt x="158" y="1108"/>
                  </a:lnTo>
                  <a:lnTo>
                    <a:pt x="158" y="1137"/>
                  </a:lnTo>
                  <a:lnTo>
                    <a:pt x="166" y="1165"/>
                  </a:lnTo>
                  <a:lnTo>
                    <a:pt x="180" y="1191"/>
                  </a:lnTo>
                  <a:lnTo>
                    <a:pt x="204" y="1221"/>
                  </a:lnTo>
                  <a:lnTo>
                    <a:pt x="232" y="1245"/>
                  </a:lnTo>
                  <a:lnTo>
                    <a:pt x="261" y="1270"/>
                  </a:lnTo>
                  <a:lnTo>
                    <a:pt x="292" y="1293"/>
                  </a:lnTo>
                  <a:lnTo>
                    <a:pt x="320" y="1318"/>
                  </a:lnTo>
                  <a:lnTo>
                    <a:pt x="345" y="1344"/>
                  </a:lnTo>
                  <a:lnTo>
                    <a:pt x="365" y="1375"/>
                  </a:lnTo>
                  <a:lnTo>
                    <a:pt x="375" y="1410"/>
                  </a:lnTo>
                  <a:lnTo>
                    <a:pt x="385" y="1456"/>
                  </a:lnTo>
                  <a:lnTo>
                    <a:pt x="395" y="1504"/>
                  </a:lnTo>
                  <a:lnTo>
                    <a:pt x="409" y="1552"/>
                  </a:lnTo>
                  <a:lnTo>
                    <a:pt x="426" y="1597"/>
                  </a:lnTo>
                  <a:lnTo>
                    <a:pt x="449" y="1638"/>
                  </a:lnTo>
                  <a:lnTo>
                    <a:pt x="479" y="1675"/>
                  </a:lnTo>
                  <a:lnTo>
                    <a:pt x="516" y="1706"/>
                  </a:lnTo>
                  <a:lnTo>
                    <a:pt x="560" y="1729"/>
                  </a:lnTo>
                  <a:lnTo>
                    <a:pt x="537" y="1720"/>
                  </a:lnTo>
                  <a:lnTo>
                    <a:pt x="516" y="1711"/>
                  </a:lnTo>
                  <a:lnTo>
                    <a:pt x="493" y="1700"/>
                  </a:lnTo>
                  <a:lnTo>
                    <a:pt x="469" y="1689"/>
                  </a:lnTo>
                  <a:lnTo>
                    <a:pt x="446" y="1678"/>
                  </a:lnTo>
                  <a:lnTo>
                    <a:pt x="425" y="1666"/>
                  </a:lnTo>
                  <a:lnTo>
                    <a:pt x="402" y="1654"/>
                  </a:lnTo>
                  <a:lnTo>
                    <a:pt x="380" y="1641"/>
                  </a:lnTo>
                  <a:lnTo>
                    <a:pt x="359" y="1627"/>
                  </a:lnTo>
                  <a:lnTo>
                    <a:pt x="337" y="1614"/>
                  </a:lnTo>
                  <a:lnTo>
                    <a:pt x="315" y="1600"/>
                  </a:lnTo>
                  <a:lnTo>
                    <a:pt x="295" y="1584"/>
                  </a:lnTo>
                  <a:lnTo>
                    <a:pt x="275" y="1569"/>
                  </a:lnTo>
                  <a:lnTo>
                    <a:pt x="257" y="1553"/>
                  </a:lnTo>
                  <a:lnTo>
                    <a:pt x="238" y="1536"/>
                  </a:lnTo>
                  <a:lnTo>
                    <a:pt x="220" y="1520"/>
                  </a:lnTo>
                  <a:lnTo>
                    <a:pt x="201" y="1463"/>
                  </a:lnTo>
                  <a:lnTo>
                    <a:pt x="189" y="1402"/>
                  </a:lnTo>
                  <a:lnTo>
                    <a:pt x="181" y="1341"/>
                  </a:lnTo>
                  <a:lnTo>
                    <a:pt x="175" y="1278"/>
                  </a:lnTo>
                  <a:lnTo>
                    <a:pt x="172" y="1265"/>
                  </a:lnTo>
                  <a:lnTo>
                    <a:pt x="167" y="1255"/>
                  </a:lnTo>
                  <a:lnTo>
                    <a:pt x="161" y="1245"/>
                  </a:lnTo>
                  <a:lnTo>
                    <a:pt x="155" y="1235"/>
                  </a:lnTo>
                  <a:lnTo>
                    <a:pt x="147" y="1225"/>
                  </a:lnTo>
                  <a:lnTo>
                    <a:pt x="140" y="1216"/>
                  </a:lnTo>
                  <a:lnTo>
                    <a:pt x="132" y="1207"/>
                  </a:lnTo>
                  <a:lnTo>
                    <a:pt x="124" y="1196"/>
                  </a:lnTo>
                  <a:lnTo>
                    <a:pt x="97" y="1156"/>
                  </a:lnTo>
                  <a:lnTo>
                    <a:pt x="72" y="1114"/>
                  </a:lnTo>
                  <a:lnTo>
                    <a:pt x="50" y="1071"/>
                  </a:lnTo>
                  <a:lnTo>
                    <a:pt x="32" y="1028"/>
                  </a:lnTo>
                  <a:lnTo>
                    <a:pt x="16" y="982"/>
                  </a:lnTo>
                  <a:lnTo>
                    <a:pt x="6" y="934"/>
                  </a:lnTo>
                  <a:lnTo>
                    <a:pt x="1" y="885"/>
                  </a:lnTo>
                  <a:lnTo>
                    <a:pt x="3" y="834"/>
                  </a:lnTo>
                  <a:lnTo>
                    <a:pt x="7" y="812"/>
                  </a:lnTo>
                  <a:lnTo>
                    <a:pt x="13" y="789"/>
                  </a:lnTo>
                  <a:lnTo>
                    <a:pt x="20" y="768"/>
                  </a:lnTo>
                  <a:lnTo>
                    <a:pt x="27" y="746"/>
                  </a:lnTo>
                  <a:lnTo>
                    <a:pt x="33" y="725"/>
                  </a:lnTo>
                  <a:lnTo>
                    <a:pt x="38" y="703"/>
                  </a:lnTo>
                  <a:lnTo>
                    <a:pt x="38" y="680"/>
                  </a:lnTo>
                  <a:lnTo>
                    <a:pt x="33" y="657"/>
                  </a:lnTo>
                  <a:lnTo>
                    <a:pt x="21" y="618"/>
                  </a:lnTo>
                  <a:lnTo>
                    <a:pt x="12" y="580"/>
                  </a:lnTo>
                  <a:lnTo>
                    <a:pt x="4" y="540"/>
                  </a:lnTo>
                  <a:lnTo>
                    <a:pt x="0" y="500"/>
                  </a:lnTo>
                  <a:lnTo>
                    <a:pt x="9" y="466"/>
                  </a:lnTo>
                  <a:lnTo>
                    <a:pt x="20" y="433"/>
                  </a:lnTo>
                  <a:lnTo>
                    <a:pt x="32" y="401"/>
                  </a:lnTo>
                  <a:lnTo>
                    <a:pt x="44" y="370"/>
                  </a:lnTo>
                  <a:lnTo>
                    <a:pt x="58" y="338"/>
                  </a:lnTo>
                  <a:lnTo>
                    <a:pt x="72" y="307"/>
                  </a:lnTo>
                  <a:lnTo>
                    <a:pt x="83" y="275"/>
                  </a:lnTo>
                  <a:lnTo>
                    <a:pt x="93" y="242"/>
                  </a:lnTo>
                  <a:lnTo>
                    <a:pt x="120" y="219"/>
                  </a:lnTo>
                  <a:lnTo>
                    <a:pt x="146" y="198"/>
                  </a:lnTo>
                  <a:lnTo>
                    <a:pt x="175" y="178"/>
                  </a:lnTo>
                  <a:lnTo>
                    <a:pt x="204" y="159"/>
                  </a:lnTo>
                  <a:lnTo>
                    <a:pt x="235" y="142"/>
                  </a:lnTo>
                  <a:lnTo>
                    <a:pt x="266" y="127"/>
                  </a:lnTo>
                  <a:lnTo>
                    <a:pt x="298" y="114"/>
                  </a:lnTo>
                  <a:lnTo>
                    <a:pt x="332" y="105"/>
                  </a:lnTo>
                  <a:lnTo>
                    <a:pt x="348" y="102"/>
                  </a:lnTo>
                  <a:lnTo>
                    <a:pt x="363" y="101"/>
                  </a:lnTo>
                  <a:lnTo>
                    <a:pt x="380" y="102"/>
                  </a:lnTo>
                  <a:lnTo>
                    <a:pt x="395" y="105"/>
                  </a:lnTo>
                  <a:lnTo>
                    <a:pt x="411" y="108"/>
                  </a:lnTo>
                  <a:lnTo>
                    <a:pt x="426" y="113"/>
                  </a:lnTo>
                  <a:lnTo>
                    <a:pt x="442" y="118"/>
                  </a:lnTo>
                  <a:lnTo>
                    <a:pt x="457" y="122"/>
                  </a:lnTo>
                  <a:lnTo>
                    <a:pt x="473" y="128"/>
                  </a:lnTo>
                  <a:lnTo>
                    <a:pt x="488" y="131"/>
                  </a:lnTo>
                  <a:lnTo>
                    <a:pt x="503" y="135"/>
                  </a:lnTo>
                  <a:lnTo>
                    <a:pt x="520" y="136"/>
                  </a:lnTo>
                  <a:lnTo>
                    <a:pt x="536" y="136"/>
                  </a:lnTo>
                  <a:lnTo>
                    <a:pt x="551" y="135"/>
                  </a:lnTo>
                  <a:lnTo>
                    <a:pt x="568" y="130"/>
                  </a:lnTo>
                  <a:lnTo>
                    <a:pt x="583" y="122"/>
                  </a:lnTo>
                  <a:lnTo>
                    <a:pt x="605" y="108"/>
                  </a:lnTo>
                  <a:lnTo>
                    <a:pt x="627" y="90"/>
                  </a:lnTo>
                  <a:lnTo>
                    <a:pt x="647" y="70"/>
                  </a:lnTo>
                  <a:lnTo>
                    <a:pt x="665" y="50"/>
                  </a:lnTo>
                  <a:lnTo>
                    <a:pt x="687" y="31"/>
                  </a:lnTo>
                  <a:lnTo>
                    <a:pt x="708" y="16"/>
                  </a:lnTo>
                  <a:lnTo>
                    <a:pt x="733" y="7"/>
                  </a:lnTo>
                  <a:lnTo>
                    <a:pt x="761" y="4"/>
                  </a:lnTo>
                  <a:lnTo>
                    <a:pt x="787" y="5"/>
                  </a:lnTo>
                  <a:lnTo>
                    <a:pt x="813" y="5"/>
                  </a:lnTo>
                  <a:lnTo>
                    <a:pt x="839" y="2"/>
                  </a:lnTo>
                  <a:lnTo>
                    <a:pt x="865" y="0"/>
                  </a:lnTo>
                  <a:lnTo>
                    <a:pt x="892" y="0"/>
                  </a:lnTo>
                  <a:lnTo>
                    <a:pt x="919" y="2"/>
                  </a:lnTo>
                  <a:lnTo>
                    <a:pt x="944" y="5"/>
                  </a:lnTo>
                  <a:lnTo>
                    <a:pt x="970" y="14"/>
                  </a:lnTo>
                  <a:close/>
                </a:path>
              </a:pathLst>
            </a:custGeom>
            <a:gradFill rotWithShape="1">
              <a:gsLst>
                <a:gs pos="0">
                  <a:srgbClr val="FFCC66"/>
                </a:gs>
                <a:gs pos="100000">
                  <a:srgbClr val="FF9966"/>
                </a:gs>
              </a:gsLst>
              <a:path path="rect">
                <a:fillToRect l="50000" t="50000" r="50000" b="50000"/>
              </a:path>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61" name="Freeform 12"/>
            <p:cNvSpPr>
              <a:spLocks/>
            </p:cNvSpPr>
            <p:nvPr/>
          </p:nvSpPr>
          <p:spPr bwMode="auto">
            <a:xfrm>
              <a:off x="4959" y="972"/>
              <a:ext cx="83" cy="46"/>
            </a:xfrm>
            <a:custGeom>
              <a:avLst/>
              <a:gdLst>
                <a:gd name="T0" fmla="*/ 142 w 167"/>
                <a:gd name="T1" fmla="*/ 48 h 93"/>
                <a:gd name="T2" fmla="*/ 167 w 167"/>
                <a:gd name="T3" fmla="*/ 93 h 93"/>
                <a:gd name="T4" fmla="*/ 154 w 167"/>
                <a:gd name="T5" fmla="*/ 81 h 93"/>
                <a:gd name="T6" fmla="*/ 142 w 167"/>
                <a:gd name="T7" fmla="*/ 70 h 93"/>
                <a:gd name="T8" fmla="*/ 128 w 167"/>
                <a:gd name="T9" fmla="*/ 61 h 93"/>
                <a:gd name="T10" fmla="*/ 116 w 167"/>
                <a:gd name="T11" fmla="*/ 51 h 93"/>
                <a:gd name="T12" fmla="*/ 102 w 167"/>
                <a:gd name="T13" fmla="*/ 44 h 93"/>
                <a:gd name="T14" fmla="*/ 87 w 167"/>
                <a:gd name="T15" fmla="*/ 37 h 93"/>
                <a:gd name="T16" fmla="*/ 71 w 167"/>
                <a:gd name="T17" fmla="*/ 33 h 93"/>
                <a:gd name="T18" fmla="*/ 56 w 167"/>
                <a:gd name="T19" fmla="*/ 30 h 93"/>
                <a:gd name="T20" fmla="*/ 0 w 167"/>
                <a:gd name="T21" fmla="*/ 28 h 93"/>
                <a:gd name="T22" fmla="*/ 3 w 167"/>
                <a:gd name="T23" fmla="*/ 22 h 93"/>
                <a:gd name="T24" fmla="*/ 10 w 167"/>
                <a:gd name="T25" fmla="*/ 17 h 93"/>
                <a:gd name="T26" fmla="*/ 16 w 167"/>
                <a:gd name="T27" fmla="*/ 13 h 93"/>
                <a:gd name="T28" fmla="*/ 22 w 167"/>
                <a:gd name="T29" fmla="*/ 10 h 93"/>
                <a:gd name="T30" fmla="*/ 39 w 167"/>
                <a:gd name="T31" fmla="*/ 3 h 93"/>
                <a:gd name="T32" fmla="*/ 56 w 167"/>
                <a:gd name="T33" fmla="*/ 0 h 93"/>
                <a:gd name="T34" fmla="*/ 73 w 167"/>
                <a:gd name="T35" fmla="*/ 2 h 93"/>
                <a:gd name="T36" fmla="*/ 88 w 167"/>
                <a:gd name="T37" fmla="*/ 5 h 93"/>
                <a:gd name="T38" fmla="*/ 104 w 167"/>
                <a:gd name="T39" fmla="*/ 13 h 93"/>
                <a:gd name="T40" fmla="*/ 119 w 167"/>
                <a:gd name="T41" fmla="*/ 22 h 93"/>
                <a:gd name="T42" fmla="*/ 131 w 167"/>
                <a:gd name="T43" fmla="*/ 34 h 93"/>
                <a:gd name="T44" fmla="*/ 142 w 167"/>
                <a:gd name="T45" fmla="*/ 4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93">
                  <a:moveTo>
                    <a:pt x="142" y="48"/>
                  </a:moveTo>
                  <a:lnTo>
                    <a:pt x="167" y="93"/>
                  </a:lnTo>
                  <a:lnTo>
                    <a:pt x="154" y="81"/>
                  </a:lnTo>
                  <a:lnTo>
                    <a:pt x="142" y="70"/>
                  </a:lnTo>
                  <a:lnTo>
                    <a:pt x="128" y="61"/>
                  </a:lnTo>
                  <a:lnTo>
                    <a:pt x="116" y="51"/>
                  </a:lnTo>
                  <a:lnTo>
                    <a:pt x="102" y="44"/>
                  </a:lnTo>
                  <a:lnTo>
                    <a:pt x="87" y="37"/>
                  </a:lnTo>
                  <a:lnTo>
                    <a:pt x="71" y="33"/>
                  </a:lnTo>
                  <a:lnTo>
                    <a:pt x="56" y="30"/>
                  </a:lnTo>
                  <a:lnTo>
                    <a:pt x="0" y="28"/>
                  </a:lnTo>
                  <a:lnTo>
                    <a:pt x="3" y="22"/>
                  </a:lnTo>
                  <a:lnTo>
                    <a:pt x="10" y="17"/>
                  </a:lnTo>
                  <a:lnTo>
                    <a:pt x="16" y="13"/>
                  </a:lnTo>
                  <a:lnTo>
                    <a:pt x="22" y="10"/>
                  </a:lnTo>
                  <a:lnTo>
                    <a:pt x="39" y="3"/>
                  </a:lnTo>
                  <a:lnTo>
                    <a:pt x="56" y="0"/>
                  </a:lnTo>
                  <a:lnTo>
                    <a:pt x="73" y="2"/>
                  </a:lnTo>
                  <a:lnTo>
                    <a:pt x="88" y="5"/>
                  </a:lnTo>
                  <a:lnTo>
                    <a:pt x="104" y="13"/>
                  </a:lnTo>
                  <a:lnTo>
                    <a:pt x="119" y="22"/>
                  </a:lnTo>
                  <a:lnTo>
                    <a:pt x="131" y="34"/>
                  </a:lnTo>
                  <a:lnTo>
                    <a:pt x="142"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62" name="Freeform 13"/>
            <p:cNvSpPr>
              <a:spLocks/>
            </p:cNvSpPr>
            <p:nvPr/>
          </p:nvSpPr>
          <p:spPr bwMode="auto">
            <a:xfrm>
              <a:off x="4882" y="1031"/>
              <a:ext cx="210" cy="79"/>
            </a:xfrm>
            <a:custGeom>
              <a:avLst/>
              <a:gdLst>
                <a:gd name="T0" fmla="*/ 355 w 421"/>
                <a:gd name="T1" fmla="*/ 58 h 158"/>
                <a:gd name="T2" fmla="*/ 362 w 421"/>
                <a:gd name="T3" fmla="*/ 70 h 158"/>
                <a:gd name="T4" fmla="*/ 370 w 421"/>
                <a:gd name="T5" fmla="*/ 83 h 158"/>
                <a:gd name="T6" fmla="*/ 378 w 421"/>
                <a:gd name="T7" fmla="*/ 97 h 158"/>
                <a:gd name="T8" fmla="*/ 385 w 421"/>
                <a:gd name="T9" fmla="*/ 109 h 158"/>
                <a:gd name="T10" fmla="*/ 395 w 421"/>
                <a:gd name="T11" fmla="*/ 121 h 158"/>
                <a:gd name="T12" fmla="*/ 402 w 421"/>
                <a:gd name="T13" fmla="*/ 134 h 158"/>
                <a:gd name="T14" fmla="*/ 412 w 421"/>
                <a:gd name="T15" fmla="*/ 146 h 158"/>
                <a:gd name="T16" fmla="*/ 421 w 421"/>
                <a:gd name="T17" fmla="*/ 158 h 158"/>
                <a:gd name="T18" fmla="*/ 399 w 421"/>
                <a:gd name="T19" fmla="*/ 152 h 158"/>
                <a:gd name="T20" fmla="*/ 381 w 421"/>
                <a:gd name="T21" fmla="*/ 141 h 158"/>
                <a:gd name="T22" fmla="*/ 364 w 421"/>
                <a:gd name="T23" fmla="*/ 126 h 158"/>
                <a:gd name="T24" fmla="*/ 348 w 421"/>
                <a:gd name="T25" fmla="*/ 109 h 158"/>
                <a:gd name="T26" fmla="*/ 331 w 421"/>
                <a:gd name="T27" fmla="*/ 92 h 158"/>
                <a:gd name="T28" fmla="*/ 315 w 421"/>
                <a:gd name="T29" fmla="*/ 77 h 158"/>
                <a:gd name="T30" fmla="*/ 296 w 421"/>
                <a:gd name="T31" fmla="*/ 64 h 158"/>
                <a:gd name="T32" fmla="*/ 274 w 421"/>
                <a:gd name="T33" fmla="*/ 58 h 158"/>
                <a:gd name="T34" fmla="*/ 242 w 421"/>
                <a:gd name="T35" fmla="*/ 60 h 158"/>
                <a:gd name="T36" fmla="*/ 214 w 421"/>
                <a:gd name="T37" fmla="*/ 69 h 158"/>
                <a:gd name="T38" fmla="*/ 188 w 421"/>
                <a:gd name="T39" fmla="*/ 84 h 158"/>
                <a:gd name="T40" fmla="*/ 164 w 421"/>
                <a:gd name="T41" fmla="*/ 103 h 158"/>
                <a:gd name="T42" fmla="*/ 137 w 421"/>
                <a:gd name="T43" fmla="*/ 120 h 158"/>
                <a:gd name="T44" fmla="*/ 111 w 421"/>
                <a:gd name="T45" fmla="*/ 134 h 158"/>
                <a:gd name="T46" fmla="*/ 83 w 421"/>
                <a:gd name="T47" fmla="*/ 140 h 158"/>
                <a:gd name="T48" fmla="*/ 51 w 421"/>
                <a:gd name="T49" fmla="*/ 138 h 158"/>
                <a:gd name="T50" fmla="*/ 43 w 421"/>
                <a:gd name="T51" fmla="*/ 137 h 158"/>
                <a:gd name="T52" fmla="*/ 37 w 421"/>
                <a:gd name="T53" fmla="*/ 135 h 158"/>
                <a:gd name="T54" fmla="*/ 29 w 421"/>
                <a:gd name="T55" fmla="*/ 134 h 158"/>
                <a:gd name="T56" fmla="*/ 22 w 421"/>
                <a:gd name="T57" fmla="*/ 130 h 158"/>
                <a:gd name="T58" fmla="*/ 16 w 421"/>
                <a:gd name="T59" fmla="*/ 127 h 158"/>
                <a:gd name="T60" fmla="*/ 9 w 421"/>
                <a:gd name="T61" fmla="*/ 124 h 158"/>
                <a:gd name="T62" fmla="*/ 5 w 421"/>
                <a:gd name="T63" fmla="*/ 118 h 158"/>
                <a:gd name="T64" fmla="*/ 0 w 421"/>
                <a:gd name="T65" fmla="*/ 110 h 158"/>
                <a:gd name="T66" fmla="*/ 26 w 421"/>
                <a:gd name="T67" fmla="*/ 97 h 158"/>
                <a:gd name="T68" fmla="*/ 53 w 421"/>
                <a:gd name="T69" fmla="*/ 80 h 158"/>
                <a:gd name="T70" fmla="*/ 77 w 421"/>
                <a:gd name="T71" fmla="*/ 61 h 158"/>
                <a:gd name="T72" fmla="*/ 102 w 421"/>
                <a:gd name="T73" fmla="*/ 41 h 158"/>
                <a:gd name="T74" fmla="*/ 127 w 421"/>
                <a:gd name="T75" fmla="*/ 24 h 158"/>
                <a:gd name="T76" fmla="*/ 154 w 421"/>
                <a:gd name="T77" fmla="*/ 10 h 158"/>
                <a:gd name="T78" fmla="*/ 184 w 421"/>
                <a:gd name="T79" fmla="*/ 1 h 158"/>
                <a:gd name="T80" fmla="*/ 216 w 421"/>
                <a:gd name="T81" fmla="*/ 0 h 158"/>
                <a:gd name="T82" fmla="*/ 236 w 421"/>
                <a:gd name="T83" fmla="*/ 1 h 158"/>
                <a:gd name="T84" fmla="*/ 258 w 421"/>
                <a:gd name="T85" fmla="*/ 3 h 158"/>
                <a:gd name="T86" fmla="*/ 276 w 421"/>
                <a:gd name="T87" fmla="*/ 6 h 158"/>
                <a:gd name="T88" fmla="*/ 295 w 421"/>
                <a:gd name="T89" fmla="*/ 12 h 158"/>
                <a:gd name="T90" fmla="*/ 313 w 421"/>
                <a:gd name="T91" fmla="*/ 18 h 158"/>
                <a:gd name="T92" fmla="*/ 328 w 421"/>
                <a:gd name="T93" fmla="*/ 29 h 158"/>
                <a:gd name="T94" fmla="*/ 342 w 421"/>
                <a:gd name="T95" fmla="*/ 41 h 158"/>
                <a:gd name="T96" fmla="*/ 355 w 421"/>
                <a:gd name="T97" fmla="*/ 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1" h="158">
                  <a:moveTo>
                    <a:pt x="355" y="58"/>
                  </a:moveTo>
                  <a:lnTo>
                    <a:pt x="362" y="70"/>
                  </a:lnTo>
                  <a:lnTo>
                    <a:pt x="370" y="83"/>
                  </a:lnTo>
                  <a:lnTo>
                    <a:pt x="378" y="97"/>
                  </a:lnTo>
                  <a:lnTo>
                    <a:pt x="385" y="109"/>
                  </a:lnTo>
                  <a:lnTo>
                    <a:pt x="395" y="121"/>
                  </a:lnTo>
                  <a:lnTo>
                    <a:pt x="402" y="134"/>
                  </a:lnTo>
                  <a:lnTo>
                    <a:pt x="412" y="146"/>
                  </a:lnTo>
                  <a:lnTo>
                    <a:pt x="421" y="158"/>
                  </a:lnTo>
                  <a:lnTo>
                    <a:pt x="399" y="152"/>
                  </a:lnTo>
                  <a:lnTo>
                    <a:pt x="381" y="141"/>
                  </a:lnTo>
                  <a:lnTo>
                    <a:pt x="364" y="126"/>
                  </a:lnTo>
                  <a:lnTo>
                    <a:pt x="348" y="109"/>
                  </a:lnTo>
                  <a:lnTo>
                    <a:pt x="331" y="92"/>
                  </a:lnTo>
                  <a:lnTo>
                    <a:pt x="315" y="77"/>
                  </a:lnTo>
                  <a:lnTo>
                    <a:pt x="296" y="64"/>
                  </a:lnTo>
                  <a:lnTo>
                    <a:pt x="274" y="58"/>
                  </a:lnTo>
                  <a:lnTo>
                    <a:pt x="242" y="60"/>
                  </a:lnTo>
                  <a:lnTo>
                    <a:pt x="214" y="69"/>
                  </a:lnTo>
                  <a:lnTo>
                    <a:pt x="188" y="84"/>
                  </a:lnTo>
                  <a:lnTo>
                    <a:pt x="164" y="103"/>
                  </a:lnTo>
                  <a:lnTo>
                    <a:pt x="137" y="120"/>
                  </a:lnTo>
                  <a:lnTo>
                    <a:pt x="111" y="134"/>
                  </a:lnTo>
                  <a:lnTo>
                    <a:pt x="83" y="140"/>
                  </a:lnTo>
                  <a:lnTo>
                    <a:pt x="51" y="138"/>
                  </a:lnTo>
                  <a:lnTo>
                    <a:pt x="43" y="137"/>
                  </a:lnTo>
                  <a:lnTo>
                    <a:pt x="37" y="135"/>
                  </a:lnTo>
                  <a:lnTo>
                    <a:pt x="29" y="134"/>
                  </a:lnTo>
                  <a:lnTo>
                    <a:pt x="22" y="130"/>
                  </a:lnTo>
                  <a:lnTo>
                    <a:pt x="16" y="127"/>
                  </a:lnTo>
                  <a:lnTo>
                    <a:pt x="9" y="124"/>
                  </a:lnTo>
                  <a:lnTo>
                    <a:pt x="5" y="118"/>
                  </a:lnTo>
                  <a:lnTo>
                    <a:pt x="0" y="110"/>
                  </a:lnTo>
                  <a:lnTo>
                    <a:pt x="26" y="97"/>
                  </a:lnTo>
                  <a:lnTo>
                    <a:pt x="53" y="80"/>
                  </a:lnTo>
                  <a:lnTo>
                    <a:pt x="77" y="61"/>
                  </a:lnTo>
                  <a:lnTo>
                    <a:pt x="102" y="41"/>
                  </a:lnTo>
                  <a:lnTo>
                    <a:pt x="127" y="24"/>
                  </a:lnTo>
                  <a:lnTo>
                    <a:pt x="154" y="10"/>
                  </a:lnTo>
                  <a:lnTo>
                    <a:pt x="184" y="1"/>
                  </a:lnTo>
                  <a:lnTo>
                    <a:pt x="216" y="0"/>
                  </a:lnTo>
                  <a:lnTo>
                    <a:pt x="236" y="1"/>
                  </a:lnTo>
                  <a:lnTo>
                    <a:pt x="258" y="3"/>
                  </a:lnTo>
                  <a:lnTo>
                    <a:pt x="276" y="6"/>
                  </a:lnTo>
                  <a:lnTo>
                    <a:pt x="295" y="12"/>
                  </a:lnTo>
                  <a:lnTo>
                    <a:pt x="313" y="18"/>
                  </a:lnTo>
                  <a:lnTo>
                    <a:pt x="328" y="29"/>
                  </a:lnTo>
                  <a:lnTo>
                    <a:pt x="342" y="41"/>
                  </a:lnTo>
                  <a:lnTo>
                    <a:pt x="355"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63" name="Freeform 14"/>
            <p:cNvSpPr>
              <a:spLocks/>
            </p:cNvSpPr>
            <p:nvPr/>
          </p:nvSpPr>
          <p:spPr bwMode="auto">
            <a:xfrm>
              <a:off x="4602" y="1066"/>
              <a:ext cx="140" cy="104"/>
            </a:xfrm>
            <a:custGeom>
              <a:avLst/>
              <a:gdLst>
                <a:gd name="T0" fmla="*/ 281 w 281"/>
                <a:gd name="T1" fmla="*/ 0 h 208"/>
                <a:gd name="T2" fmla="*/ 262 w 281"/>
                <a:gd name="T3" fmla="*/ 10 h 208"/>
                <a:gd name="T4" fmla="*/ 244 w 281"/>
                <a:gd name="T5" fmla="*/ 19 h 208"/>
                <a:gd name="T6" fmla="*/ 224 w 281"/>
                <a:gd name="T7" fmla="*/ 27 h 208"/>
                <a:gd name="T8" fmla="*/ 205 w 281"/>
                <a:gd name="T9" fmla="*/ 36 h 208"/>
                <a:gd name="T10" fmla="*/ 185 w 281"/>
                <a:gd name="T11" fmla="*/ 44 h 208"/>
                <a:gd name="T12" fmla="*/ 165 w 281"/>
                <a:gd name="T13" fmla="*/ 51 h 208"/>
                <a:gd name="T14" fmla="*/ 147 w 281"/>
                <a:gd name="T15" fmla="*/ 59 h 208"/>
                <a:gd name="T16" fmla="*/ 127 w 281"/>
                <a:gd name="T17" fmla="*/ 67 h 208"/>
                <a:gd name="T18" fmla="*/ 110 w 281"/>
                <a:gd name="T19" fmla="*/ 82 h 208"/>
                <a:gd name="T20" fmla="*/ 93 w 281"/>
                <a:gd name="T21" fmla="*/ 99 h 208"/>
                <a:gd name="T22" fmla="*/ 77 w 281"/>
                <a:gd name="T23" fmla="*/ 117 h 208"/>
                <a:gd name="T24" fmla="*/ 62 w 281"/>
                <a:gd name="T25" fmla="*/ 134 h 208"/>
                <a:gd name="T26" fmla="*/ 45 w 281"/>
                <a:gd name="T27" fmla="*/ 153 h 208"/>
                <a:gd name="T28" fmla="*/ 31 w 281"/>
                <a:gd name="T29" fmla="*/ 171 h 208"/>
                <a:gd name="T30" fmla="*/ 16 w 281"/>
                <a:gd name="T31" fmla="*/ 190 h 208"/>
                <a:gd name="T32" fmla="*/ 0 w 281"/>
                <a:gd name="T33" fmla="*/ 208 h 208"/>
                <a:gd name="T34" fmla="*/ 3 w 281"/>
                <a:gd name="T35" fmla="*/ 188 h 208"/>
                <a:gd name="T36" fmla="*/ 10 w 281"/>
                <a:gd name="T37" fmla="*/ 168 h 208"/>
                <a:gd name="T38" fmla="*/ 17 w 281"/>
                <a:gd name="T39" fmla="*/ 148 h 208"/>
                <a:gd name="T40" fmla="*/ 25 w 281"/>
                <a:gd name="T41" fmla="*/ 130 h 208"/>
                <a:gd name="T42" fmla="*/ 34 w 281"/>
                <a:gd name="T43" fmla="*/ 111 h 208"/>
                <a:gd name="T44" fmla="*/ 45 w 281"/>
                <a:gd name="T45" fmla="*/ 96 h 208"/>
                <a:gd name="T46" fmla="*/ 57 w 281"/>
                <a:gd name="T47" fmla="*/ 82 h 208"/>
                <a:gd name="T48" fmla="*/ 70 w 281"/>
                <a:gd name="T49" fmla="*/ 70 h 208"/>
                <a:gd name="T50" fmla="*/ 85 w 281"/>
                <a:gd name="T51" fmla="*/ 59 h 208"/>
                <a:gd name="T52" fmla="*/ 101 w 281"/>
                <a:gd name="T53" fmla="*/ 50 h 208"/>
                <a:gd name="T54" fmla="*/ 117 w 281"/>
                <a:gd name="T55" fmla="*/ 42 h 208"/>
                <a:gd name="T56" fmla="*/ 134 w 281"/>
                <a:gd name="T57" fmla="*/ 34 h 208"/>
                <a:gd name="T58" fmla="*/ 153 w 281"/>
                <a:gd name="T59" fmla="*/ 28 h 208"/>
                <a:gd name="T60" fmla="*/ 170 w 281"/>
                <a:gd name="T61" fmla="*/ 23 h 208"/>
                <a:gd name="T62" fmla="*/ 190 w 281"/>
                <a:gd name="T63" fmla="*/ 19 h 208"/>
                <a:gd name="T64" fmla="*/ 208 w 281"/>
                <a:gd name="T65" fmla="*/ 14 h 208"/>
                <a:gd name="T66" fmla="*/ 227 w 281"/>
                <a:gd name="T67" fmla="*/ 11 h 208"/>
                <a:gd name="T68" fmla="*/ 245 w 281"/>
                <a:gd name="T69" fmla="*/ 7 h 208"/>
                <a:gd name="T70" fmla="*/ 264 w 281"/>
                <a:gd name="T71" fmla="*/ 3 h 208"/>
                <a:gd name="T72" fmla="*/ 281 w 281"/>
                <a:gd name="T73"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1" h="208">
                  <a:moveTo>
                    <a:pt x="281" y="0"/>
                  </a:moveTo>
                  <a:lnTo>
                    <a:pt x="262" y="10"/>
                  </a:lnTo>
                  <a:lnTo>
                    <a:pt x="244" y="19"/>
                  </a:lnTo>
                  <a:lnTo>
                    <a:pt x="224" y="27"/>
                  </a:lnTo>
                  <a:lnTo>
                    <a:pt x="205" y="36"/>
                  </a:lnTo>
                  <a:lnTo>
                    <a:pt x="185" y="44"/>
                  </a:lnTo>
                  <a:lnTo>
                    <a:pt x="165" y="51"/>
                  </a:lnTo>
                  <a:lnTo>
                    <a:pt x="147" y="59"/>
                  </a:lnTo>
                  <a:lnTo>
                    <a:pt x="127" y="67"/>
                  </a:lnTo>
                  <a:lnTo>
                    <a:pt x="110" y="82"/>
                  </a:lnTo>
                  <a:lnTo>
                    <a:pt x="93" y="99"/>
                  </a:lnTo>
                  <a:lnTo>
                    <a:pt x="77" y="117"/>
                  </a:lnTo>
                  <a:lnTo>
                    <a:pt x="62" y="134"/>
                  </a:lnTo>
                  <a:lnTo>
                    <a:pt x="45" y="153"/>
                  </a:lnTo>
                  <a:lnTo>
                    <a:pt x="31" y="171"/>
                  </a:lnTo>
                  <a:lnTo>
                    <a:pt x="16" y="190"/>
                  </a:lnTo>
                  <a:lnTo>
                    <a:pt x="0" y="208"/>
                  </a:lnTo>
                  <a:lnTo>
                    <a:pt x="3" y="188"/>
                  </a:lnTo>
                  <a:lnTo>
                    <a:pt x="10" y="168"/>
                  </a:lnTo>
                  <a:lnTo>
                    <a:pt x="17" y="148"/>
                  </a:lnTo>
                  <a:lnTo>
                    <a:pt x="25" y="130"/>
                  </a:lnTo>
                  <a:lnTo>
                    <a:pt x="34" y="111"/>
                  </a:lnTo>
                  <a:lnTo>
                    <a:pt x="45" y="96"/>
                  </a:lnTo>
                  <a:lnTo>
                    <a:pt x="57" y="82"/>
                  </a:lnTo>
                  <a:lnTo>
                    <a:pt x="70" y="70"/>
                  </a:lnTo>
                  <a:lnTo>
                    <a:pt x="85" y="59"/>
                  </a:lnTo>
                  <a:lnTo>
                    <a:pt x="101" y="50"/>
                  </a:lnTo>
                  <a:lnTo>
                    <a:pt x="117" y="42"/>
                  </a:lnTo>
                  <a:lnTo>
                    <a:pt x="134" y="34"/>
                  </a:lnTo>
                  <a:lnTo>
                    <a:pt x="153" y="28"/>
                  </a:lnTo>
                  <a:lnTo>
                    <a:pt x="170" y="23"/>
                  </a:lnTo>
                  <a:lnTo>
                    <a:pt x="190" y="19"/>
                  </a:lnTo>
                  <a:lnTo>
                    <a:pt x="208" y="14"/>
                  </a:lnTo>
                  <a:lnTo>
                    <a:pt x="227" y="11"/>
                  </a:lnTo>
                  <a:lnTo>
                    <a:pt x="245" y="7"/>
                  </a:lnTo>
                  <a:lnTo>
                    <a:pt x="264" y="3"/>
                  </a:lnTo>
                  <a:lnTo>
                    <a:pt x="2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64" name="Freeform 15"/>
            <p:cNvSpPr>
              <a:spLocks/>
            </p:cNvSpPr>
            <p:nvPr/>
          </p:nvSpPr>
          <p:spPr bwMode="auto">
            <a:xfrm>
              <a:off x="4894" y="1091"/>
              <a:ext cx="146" cy="37"/>
            </a:xfrm>
            <a:custGeom>
              <a:avLst/>
              <a:gdLst>
                <a:gd name="T0" fmla="*/ 293 w 293"/>
                <a:gd name="T1" fmla="*/ 40 h 74"/>
                <a:gd name="T2" fmla="*/ 273 w 293"/>
                <a:gd name="T3" fmla="*/ 40 h 74"/>
                <a:gd name="T4" fmla="*/ 251 w 293"/>
                <a:gd name="T5" fmla="*/ 35 h 74"/>
                <a:gd name="T6" fmla="*/ 231 w 293"/>
                <a:gd name="T7" fmla="*/ 30 h 74"/>
                <a:gd name="T8" fmla="*/ 211 w 293"/>
                <a:gd name="T9" fmla="*/ 26 h 74"/>
                <a:gd name="T10" fmla="*/ 191 w 293"/>
                <a:gd name="T11" fmla="*/ 23 h 74"/>
                <a:gd name="T12" fmla="*/ 171 w 293"/>
                <a:gd name="T13" fmla="*/ 23 h 74"/>
                <a:gd name="T14" fmla="*/ 151 w 293"/>
                <a:gd name="T15" fmla="*/ 27 h 74"/>
                <a:gd name="T16" fmla="*/ 131 w 293"/>
                <a:gd name="T17" fmla="*/ 37 h 74"/>
                <a:gd name="T18" fmla="*/ 124 w 293"/>
                <a:gd name="T19" fmla="*/ 43 h 74"/>
                <a:gd name="T20" fmla="*/ 116 w 293"/>
                <a:gd name="T21" fmla="*/ 49 h 74"/>
                <a:gd name="T22" fmla="*/ 108 w 293"/>
                <a:gd name="T23" fmla="*/ 55 h 74"/>
                <a:gd name="T24" fmla="*/ 102 w 293"/>
                <a:gd name="T25" fmla="*/ 61 h 74"/>
                <a:gd name="T26" fmla="*/ 94 w 293"/>
                <a:gd name="T27" fmla="*/ 67 h 74"/>
                <a:gd name="T28" fmla="*/ 85 w 293"/>
                <a:gd name="T29" fmla="*/ 71 h 74"/>
                <a:gd name="T30" fmla="*/ 76 w 293"/>
                <a:gd name="T31" fmla="*/ 74 h 74"/>
                <a:gd name="T32" fmla="*/ 67 w 293"/>
                <a:gd name="T33" fmla="*/ 74 h 74"/>
                <a:gd name="T34" fmla="*/ 57 w 293"/>
                <a:gd name="T35" fmla="*/ 72 h 74"/>
                <a:gd name="T36" fmla="*/ 48 w 293"/>
                <a:gd name="T37" fmla="*/ 71 h 74"/>
                <a:gd name="T38" fmla="*/ 40 w 293"/>
                <a:gd name="T39" fmla="*/ 69 h 74"/>
                <a:gd name="T40" fmla="*/ 31 w 293"/>
                <a:gd name="T41" fmla="*/ 67 h 74"/>
                <a:gd name="T42" fmla="*/ 23 w 293"/>
                <a:gd name="T43" fmla="*/ 64 h 74"/>
                <a:gd name="T44" fmla="*/ 16 w 293"/>
                <a:gd name="T45" fmla="*/ 61 h 74"/>
                <a:gd name="T46" fmla="*/ 8 w 293"/>
                <a:gd name="T47" fmla="*/ 58 h 74"/>
                <a:gd name="T48" fmla="*/ 0 w 293"/>
                <a:gd name="T49" fmla="*/ 54 h 74"/>
                <a:gd name="T50" fmla="*/ 20 w 293"/>
                <a:gd name="T51" fmla="*/ 52 h 74"/>
                <a:gd name="T52" fmla="*/ 39 w 293"/>
                <a:gd name="T53" fmla="*/ 47 h 74"/>
                <a:gd name="T54" fmla="*/ 56 w 293"/>
                <a:gd name="T55" fmla="*/ 41 h 74"/>
                <a:gd name="T56" fmla="*/ 74 w 293"/>
                <a:gd name="T57" fmla="*/ 34 h 74"/>
                <a:gd name="T58" fmla="*/ 90 w 293"/>
                <a:gd name="T59" fmla="*/ 26 h 74"/>
                <a:gd name="T60" fmla="*/ 107 w 293"/>
                <a:gd name="T61" fmla="*/ 18 h 74"/>
                <a:gd name="T62" fmla="*/ 125 w 293"/>
                <a:gd name="T63" fmla="*/ 10 h 74"/>
                <a:gd name="T64" fmla="*/ 142 w 293"/>
                <a:gd name="T65" fmla="*/ 4 h 74"/>
                <a:gd name="T66" fmla="*/ 162 w 293"/>
                <a:gd name="T67" fmla="*/ 1 h 74"/>
                <a:gd name="T68" fmla="*/ 181 w 293"/>
                <a:gd name="T69" fmla="*/ 0 h 74"/>
                <a:gd name="T70" fmla="*/ 201 w 293"/>
                <a:gd name="T71" fmla="*/ 3 h 74"/>
                <a:gd name="T72" fmla="*/ 221 w 293"/>
                <a:gd name="T73" fmla="*/ 7 h 74"/>
                <a:gd name="T74" fmla="*/ 239 w 293"/>
                <a:gd name="T75" fmla="*/ 14 h 74"/>
                <a:gd name="T76" fmla="*/ 258 w 293"/>
                <a:gd name="T77" fmla="*/ 23 h 74"/>
                <a:gd name="T78" fmla="*/ 276 w 293"/>
                <a:gd name="T79" fmla="*/ 30 h 74"/>
                <a:gd name="T80" fmla="*/ 293 w 293"/>
                <a:gd name="T81"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3" h="74">
                  <a:moveTo>
                    <a:pt x="293" y="40"/>
                  </a:moveTo>
                  <a:lnTo>
                    <a:pt x="273" y="40"/>
                  </a:lnTo>
                  <a:lnTo>
                    <a:pt x="251" y="35"/>
                  </a:lnTo>
                  <a:lnTo>
                    <a:pt x="231" y="30"/>
                  </a:lnTo>
                  <a:lnTo>
                    <a:pt x="211" y="26"/>
                  </a:lnTo>
                  <a:lnTo>
                    <a:pt x="191" y="23"/>
                  </a:lnTo>
                  <a:lnTo>
                    <a:pt x="171" y="23"/>
                  </a:lnTo>
                  <a:lnTo>
                    <a:pt x="151" y="27"/>
                  </a:lnTo>
                  <a:lnTo>
                    <a:pt x="131" y="37"/>
                  </a:lnTo>
                  <a:lnTo>
                    <a:pt x="124" y="43"/>
                  </a:lnTo>
                  <a:lnTo>
                    <a:pt x="116" y="49"/>
                  </a:lnTo>
                  <a:lnTo>
                    <a:pt x="108" y="55"/>
                  </a:lnTo>
                  <a:lnTo>
                    <a:pt x="102" y="61"/>
                  </a:lnTo>
                  <a:lnTo>
                    <a:pt x="94" y="67"/>
                  </a:lnTo>
                  <a:lnTo>
                    <a:pt x="85" y="71"/>
                  </a:lnTo>
                  <a:lnTo>
                    <a:pt x="76" y="74"/>
                  </a:lnTo>
                  <a:lnTo>
                    <a:pt x="67" y="74"/>
                  </a:lnTo>
                  <a:lnTo>
                    <a:pt x="57" y="72"/>
                  </a:lnTo>
                  <a:lnTo>
                    <a:pt x="48" y="71"/>
                  </a:lnTo>
                  <a:lnTo>
                    <a:pt x="40" y="69"/>
                  </a:lnTo>
                  <a:lnTo>
                    <a:pt x="31" y="67"/>
                  </a:lnTo>
                  <a:lnTo>
                    <a:pt x="23" y="64"/>
                  </a:lnTo>
                  <a:lnTo>
                    <a:pt x="16" y="61"/>
                  </a:lnTo>
                  <a:lnTo>
                    <a:pt x="8" y="58"/>
                  </a:lnTo>
                  <a:lnTo>
                    <a:pt x="0" y="54"/>
                  </a:lnTo>
                  <a:lnTo>
                    <a:pt x="20" y="52"/>
                  </a:lnTo>
                  <a:lnTo>
                    <a:pt x="39" y="47"/>
                  </a:lnTo>
                  <a:lnTo>
                    <a:pt x="56" y="41"/>
                  </a:lnTo>
                  <a:lnTo>
                    <a:pt x="74" y="34"/>
                  </a:lnTo>
                  <a:lnTo>
                    <a:pt x="90" y="26"/>
                  </a:lnTo>
                  <a:lnTo>
                    <a:pt x="107" y="18"/>
                  </a:lnTo>
                  <a:lnTo>
                    <a:pt x="125" y="10"/>
                  </a:lnTo>
                  <a:lnTo>
                    <a:pt x="142" y="4"/>
                  </a:lnTo>
                  <a:lnTo>
                    <a:pt x="162" y="1"/>
                  </a:lnTo>
                  <a:lnTo>
                    <a:pt x="181" y="0"/>
                  </a:lnTo>
                  <a:lnTo>
                    <a:pt x="201" y="3"/>
                  </a:lnTo>
                  <a:lnTo>
                    <a:pt x="221" y="7"/>
                  </a:lnTo>
                  <a:lnTo>
                    <a:pt x="239" y="14"/>
                  </a:lnTo>
                  <a:lnTo>
                    <a:pt x="258" y="23"/>
                  </a:lnTo>
                  <a:lnTo>
                    <a:pt x="276" y="30"/>
                  </a:lnTo>
                  <a:lnTo>
                    <a:pt x="293"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65" name="Freeform 16"/>
            <p:cNvSpPr>
              <a:spLocks/>
            </p:cNvSpPr>
            <p:nvPr/>
          </p:nvSpPr>
          <p:spPr bwMode="auto">
            <a:xfrm>
              <a:off x="4919" y="1109"/>
              <a:ext cx="158" cy="38"/>
            </a:xfrm>
            <a:custGeom>
              <a:avLst/>
              <a:gdLst>
                <a:gd name="T0" fmla="*/ 316 w 316"/>
                <a:gd name="T1" fmla="*/ 44 h 75"/>
                <a:gd name="T2" fmla="*/ 296 w 316"/>
                <a:gd name="T3" fmla="*/ 43 h 75"/>
                <a:gd name="T4" fmla="*/ 276 w 316"/>
                <a:gd name="T5" fmla="*/ 41 h 75"/>
                <a:gd name="T6" fmla="*/ 256 w 316"/>
                <a:gd name="T7" fmla="*/ 43 h 75"/>
                <a:gd name="T8" fmla="*/ 236 w 316"/>
                <a:gd name="T9" fmla="*/ 44 h 75"/>
                <a:gd name="T10" fmla="*/ 216 w 316"/>
                <a:gd name="T11" fmla="*/ 46 h 75"/>
                <a:gd name="T12" fmla="*/ 196 w 316"/>
                <a:gd name="T13" fmla="*/ 49 h 75"/>
                <a:gd name="T14" fmla="*/ 177 w 316"/>
                <a:gd name="T15" fmla="*/ 54 h 75"/>
                <a:gd name="T16" fmla="*/ 157 w 316"/>
                <a:gd name="T17" fmla="*/ 57 h 75"/>
                <a:gd name="T18" fmla="*/ 137 w 316"/>
                <a:gd name="T19" fmla="*/ 61 h 75"/>
                <a:gd name="T20" fmla="*/ 117 w 316"/>
                <a:gd name="T21" fmla="*/ 64 h 75"/>
                <a:gd name="T22" fmla="*/ 99 w 316"/>
                <a:gd name="T23" fmla="*/ 69 h 75"/>
                <a:gd name="T24" fmla="*/ 79 w 316"/>
                <a:gd name="T25" fmla="*/ 72 h 75"/>
                <a:gd name="T26" fmla="*/ 59 w 316"/>
                <a:gd name="T27" fmla="*/ 74 h 75"/>
                <a:gd name="T28" fmla="*/ 39 w 316"/>
                <a:gd name="T29" fmla="*/ 75 h 75"/>
                <a:gd name="T30" fmla="*/ 20 w 316"/>
                <a:gd name="T31" fmla="*/ 75 h 75"/>
                <a:gd name="T32" fmla="*/ 0 w 316"/>
                <a:gd name="T33" fmla="*/ 74 h 75"/>
                <a:gd name="T34" fmla="*/ 16 w 316"/>
                <a:gd name="T35" fmla="*/ 63 h 75"/>
                <a:gd name="T36" fmla="*/ 33 w 316"/>
                <a:gd name="T37" fmla="*/ 54 h 75"/>
                <a:gd name="T38" fmla="*/ 48 w 316"/>
                <a:gd name="T39" fmla="*/ 43 h 75"/>
                <a:gd name="T40" fmla="*/ 65 w 316"/>
                <a:gd name="T41" fmla="*/ 34 h 75"/>
                <a:gd name="T42" fmla="*/ 82 w 316"/>
                <a:gd name="T43" fmla="*/ 26 h 75"/>
                <a:gd name="T44" fmla="*/ 99 w 316"/>
                <a:gd name="T45" fmla="*/ 18 h 75"/>
                <a:gd name="T46" fmla="*/ 116 w 316"/>
                <a:gd name="T47" fmla="*/ 10 h 75"/>
                <a:gd name="T48" fmla="*/ 134 w 316"/>
                <a:gd name="T49" fmla="*/ 4 h 75"/>
                <a:gd name="T50" fmla="*/ 157 w 316"/>
                <a:gd name="T51" fmla="*/ 0 h 75"/>
                <a:gd name="T52" fmla="*/ 180 w 316"/>
                <a:gd name="T53" fmla="*/ 0 h 75"/>
                <a:gd name="T54" fmla="*/ 204 w 316"/>
                <a:gd name="T55" fmla="*/ 4 h 75"/>
                <a:gd name="T56" fmla="*/ 227 w 316"/>
                <a:gd name="T57" fmla="*/ 10 h 75"/>
                <a:gd name="T58" fmla="*/ 250 w 316"/>
                <a:gd name="T59" fmla="*/ 18 h 75"/>
                <a:gd name="T60" fmla="*/ 271 w 316"/>
                <a:gd name="T61" fmla="*/ 27 h 75"/>
                <a:gd name="T62" fmla="*/ 294 w 316"/>
                <a:gd name="T63" fmla="*/ 37 h 75"/>
                <a:gd name="T64" fmla="*/ 316 w 316"/>
                <a:gd name="T65" fmla="*/ 4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6" h="75">
                  <a:moveTo>
                    <a:pt x="316" y="44"/>
                  </a:moveTo>
                  <a:lnTo>
                    <a:pt x="296" y="43"/>
                  </a:lnTo>
                  <a:lnTo>
                    <a:pt x="276" y="41"/>
                  </a:lnTo>
                  <a:lnTo>
                    <a:pt x="256" y="43"/>
                  </a:lnTo>
                  <a:lnTo>
                    <a:pt x="236" y="44"/>
                  </a:lnTo>
                  <a:lnTo>
                    <a:pt x="216" y="46"/>
                  </a:lnTo>
                  <a:lnTo>
                    <a:pt x="196" y="49"/>
                  </a:lnTo>
                  <a:lnTo>
                    <a:pt x="177" y="54"/>
                  </a:lnTo>
                  <a:lnTo>
                    <a:pt x="157" y="57"/>
                  </a:lnTo>
                  <a:lnTo>
                    <a:pt x="137" y="61"/>
                  </a:lnTo>
                  <a:lnTo>
                    <a:pt x="117" y="64"/>
                  </a:lnTo>
                  <a:lnTo>
                    <a:pt x="99" y="69"/>
                  </a:lnTo>
                  <a:lnTo>
                    <a:pt x="79" y="72"/>
                  </a:lnTo>
                  <a:lnTo>
                    <a:pt x="59" y="74"/>
                  </a:lnTo>
                  <a:lnTo>
                    <a:pt x="39" y="75"/>
                  </a:lnTo>
                  <a:lnTo>
                    <a:pt x="20" y="75"/>
                  </a:lnTo>
                  <a:lnTo>
                    <a:pt x="0" y="74"/>
                  </a:lnTo>
                  <a:lnTo>
                    <a:pt x="16" y="63"/>
                  </a:lnTo>
                  <a:lnTo>
                    <a:pt x="33" y="54"/>
                  </a:lnTo>
                  <a:lnTo>
                    <a:pt x="48" y="43"/>
                  </a:lnTo>
                  <a:lnTo>
                    <a:pt x="65" y="34"/>
                  </a:lnTo>
                  <a:lnTo>
                    <a:pt x="82" y="26"/>
                  </a:lnTo>
                  <a:lnTo>
                    <a:pt x="99" y="18"/>
                  </a:lnTo>
                  <a:lnTo>
                    <a:pt x="116" y="10"/>
                  </a:lnTo>
                  <a:lnTo>
                    <a:pt x="134" y="4"/>
                  </a:lnTo>
                  <a:lnTo>
                    <a:pt x="157" y="0"/>
                  </a:lnTo>
                  <a:lnTo>
                    <a:pt x="180" y="0"/>
                  </a:lnTo>
                  <a:lnTo>
                    <a:pt x="204" y="4"/>
                  </a:lnTo>
                  <a:lnTo>
                    <a:pt x="227" y="10"/>
                  </a:lnTo>
                  <a:lnTo>
                    <a:pt x="250" y="18"/>
                  </a:lnTo>
                  <a:lnTo>
                    <a:pt x="271" y="27"/>
                  </a:lnTo>
                  <a:lnTo>
                    <a:pt x="294" y="37"/>
                  </a:lnTo>
                  <a:lnTo>
                    <a:pt x="316"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66" name="Freeform 17"/>
            <p:cNvSpPr>
              <a:spLocks/>
            </p:cNvSpPr>
            <p:nvPr/>
          </p:nvSpPr>
          <p:spPr bwMode="auto">
            <a:xfrm>
              <a:off x="4881" y="1112"/>
              <a:ext cx="124" cy="171"/>
            </a:xfrm>
            <a:custGeom>
              <a:avLst/>
              <a:gdLst>
                <a:gd name="T0" fmla="*/ 42 w 248"/>
                <a:gd name="T1" fmla="*/ 50 h 344"/>
                <a:gd name="T2" fmla="*/ 49 w 248"/>
                <a:gd name="T3" fmla="*/ 59 h 344"/>
                <a:gd name="T4" fmla="*/ 56 w 248"/>
                <a:gd name="T5" fmla="*/ 71 h 344"/>
                <a:gd name="T6" fmla="*/ 62 w 248"/>
                <a:gd name="T7" fmla="*/ 82 h 344"/>
                <a:gd name="T8" fmla="*/ 73 w 248"/>
                <a:gd name="T9" fmla="*/ 90 h 344"/>
                <a:gd name="T10" fmla="*/ 94 w 248"/>
                <a:gd name="T11" fmla="*/ 97 h 344"/>
                <a:gd name="T12" fmla="*/ 116 w 248"/>
                <a:gd name="T13" fmla="*/ 100 h 344"/>
                <a:gd name="T14" fmla="*/ 139 w 248"/>
                <a:gd name="T15" fmla="*/ 102 h 344"/>
                <a:gd name="T16" fmla="*/ 160 w 248"/>
                <a:gd name="T17" fmla="*/ 100 h 344"/>
                <a:gd name="T18" fmla="*/ 182 w 248"/>
                <a:gd name="T19" fmla="*/ 97 h 344"/>
                <a:gd name="T20" fmla="*/ 205 w 248"/>
                <a:gd name="T21" fmla="*/ 94 h 344"/>
                <a:gd name="T22" fmla="*/ 227 w 248"/>
                <a:gd name="T23" fmla="*/ 90 h 344"/>
                <a:gd name="T24" fmla="*/ 248 w 248"/>
                <a:gd name="T25" fmla="*/ 87 h 344"/>
                <a:gd name="T26" fmla="*/ 240 w 248"/>
                <a:gd name="T27" fmla="*/ 91 h 344"/>
                <a:gd name="T28" fmla="*/ 234 w 248"/>
                <a:gd name="T29" fmla="*/ 97 h 344"/>
                <a:gd name="T30" fmla="*/ 227 w 248"/>
                <a:gd name="T31" fmla="*/ 103 h 344"/>
                <a:gd name="T32" fmla="*/ 219 w 248"/>
                <a:gd name="T33" fmla="*/ 108 h 344"/>
                <a:gd name="T34" fmla="*/ 213 w 248"/>
                <a:gd name="T35" fmla="*/ 114 h 344"/>
                <a:gd name="T36" fmla="*/ 205 w 248"/>
                <a:gd name="T37" fmla="*/ 120 h 344"/>
                <a:gd name="T38" fmla="*/ 197 w 248"/>
                <a:gd name="T39" fmla="*/ 127 h 344"/>
                <a:gd name="T40" fmla="*/ 190 w 248"/>
                <a:gd name="T41" fmla="*/ 131 h 344"/>
                <a:gd name="T42" fmla="*/ 179 w 248"/>
                <a:gd name="T43" fmla="*/ 136 h 344"/>
                <a:gd name="T44" fmla="*/ 165 w 248"/>
                <a:gd name="T45" fmla="*/ 139 h 344"/>
                <a:gd name="T46" fmla="*/ 153 w 248"/>
                <a:gd name="T47" fmla="*/ 140 h 344"/>
                <a:gd name="T48" fmla="*/ 139 w 248"/>
                <a:gd name="T49" fmla="*/ 140 h 344"/>
                <a:gd name="T50" fmla="*/ 126 w 248"/>
                <a:gd name="T51" fmla="*/ 139 h 344"/>
                <a:gd name="T52" fmla="*/ 113 w 248"/>
                <a:gd name="T53" fmla="*/ 136 h 344"/>
                <a:gd name="T54" fmla="*/ 100 w 248"/>
                <a:gd name="T55" fmla="*/ 134 h 344"/>
                <a:gd name="T56" fmla="*/ 88 w 248"/>
                <a:gd name="T57" fmla="*/ 131 h 344"/>
                <a:gd name="T58" fmla="*/ 89 w 248"/>
                <a:gd name="T59" fmla="*/ 187 h 344"/>
                <a:gd name="T60" fmla="*/ 97 w 248"/>
                <a:gd name="T61" fmla="*/ 241 h 344"/>
                <a:gd name="T62" fmla="*/ 110 w 248"/>
                <a:gd name="T63" fmla="*/ 293 h 344"/>
                <a:gd name="T64" fmla="*/ 126 w 248"/>
                <a:gd name="T65" fmla="*/ 344 h 344"/>
                <a:gd name="T66" fmla="*/ 94 w 248"/>
                <a:gd name="T67" fmla="*/ 308 h 344"/>
                <a:gd name="T68" fmla="*/ 73 w 248"/>
                <a:gd name="T69" fmla="*/ 268 h 344"/>
                <a:gd name="T70" fmla="*/ 57 w 248"/>
                <a:gd name="T71" fmla="*/ 225 h 344"/>
                <a:gd name="T72" fmla="*/ 48 w 248"/>
                <a:gd name="T73" fmla="*/ 179 h 344"/>
                <a:gd name="T74" fmla="*/ 39 w 248"/>
                <a:gd name="T75" fmla="*/ 133 h 344"/>
                <a:gd name="T76" fmla="*/ 31 w 248"/>
                <a:gd name="T77" fmla="*/ 88 h 344"/>
                <a:gd name="T78" fmla="*/ 19 w 248"/>
                <a:gd name="T79" fmla="*/ 43 h 344"/>
                <a:gd name="T80" fmla="*/ 0 w 248"/>
                <a:gd name="T81" fmla="*/ 0 h 344"/>
                <a:gd name="T82" fmla="*/ 11 w 248"/>
                <a:gd name="T83" fmla="*/ 11 h 344"/>
                <a:gd name="T84" fmla="*/ 20 w 248"/>
                <a:gd name="T85" fmla="*/ 23 h 344"/>
                <a:gd name="T86" fmla="*/ 29 w 248"/>
                <a:gd name="T87" fmla="*/ 37 h 344"/>
                <a:gd name="T88" fmla="*/ 42 w 248"/>
                <a:gd name="T89" fmla="*/ 5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8" h="344">
                  <a:moveTo>
                    <a:pt x="42" y="50"/>
                  </a:moveTo>
                  <a:lnTo>
                    <a:pt x="49" y="59"/>
                  </a:lnTo>
                  <a:lnTo>
                    <a:pt x="56" y="71"/>
                  </a:lnTo>
                  <a:lnTo>
                    <a:pt x="62" y="82"/>
                  </a:lnTo>
                  <a:lnTo>
                    <a:pt x="73" y="90"/>
                  </a:lnTo>
                  <a:lnTo>
                    <a:pt x="94" y="97"/>
                  </a:lnTo>
                  <a:lnTo>
                    <a:pt x="116" y="100"/>
                  </a:lnTo>
                  <a:lnTo>
                    <a:pt x="139" y="102"/>
                  </a:lnTo>
                  <a:lnTo>
                    <a:pt x="160" y="100"/>
                  </a:lnTo>
                  <a:lnTo>
                    <a:pt x="182" y="97"/>
                  </a:lnTo>
                  <a:lnTo>
                    <a:pt x="205" y="94"/>
                  </a:lnTo>
                  <a:lnTo>
                    <a:pt x="227" y="90"/>
                  </a:lnTo>
                  <a:lnTo>
                    <a:pt x="248" y="87"/>
                  </a:lnTo>
                  <a:lnTo>
                    <a:pt x="240" y="91"/>
                  </a:lnTo>
                  <a:lnTo>
                    <a:pt x="234" y="97"/>
                  </a:lnTo>
                  <a:lnTo>
                    <a:pt x="227" y="103"/>
                  </a:lnTo>
                  <a:lnTo>
                    <a:pt x="219" y="108"/>
                  </a:lnTo>
                  <a:lnTo>
                    <a:pt x="213" y="114"/>
                  </a:lnTo>
                  <a:lnTo>
                    <a:pt x="205" y="120"/>
                  </a:lnTo>
                  <a:lnTo>
                    <a:pt x="197" y="127"/>
                  </a:lnTo>
                  <a:lnTo>
                    <a:pt x="190" y="131"/>
                  </a:lnTo>
                  <a:lnTo>
                    <a:pt x="179" y="136"/>
                  </a:lnTo>
                  <a:lnTo>
                    <a:pt x="165" y="139"/>
                  </a:lnTo>
                  <a:lnTo>
                    <a:pt x="153" y="140"/>
                  </a:lnTo>
                  <a:lnTo>
                    <a:pt x="139" y="140"/>
                  </a:lnTo>
                  <a:lnTo>
                    <a:pt x="126" y="139"/>
                  </a:lnTo>
                  <a:lnTo>
                    <a:pt x="113" y="136"/>
                  </a:lnTo>
                  <a:lnTo>
                    <a:pt x="100" y="134"/>
                  </a:lnTo>
                  <a:lnTo>
                    <a:pt x="88" y="131"/>
                  </a:lnTo>
                  <a:lnTo>
                    <a:pt x="89" y="187"/>
                  </a:lnTo>
                  <a:lnTo>
                    <a:pt x="97" y="241"/>
                  </a:lnTo>
                  <a:lnTo>
                    <a:pt x="110" y="293"/>
                  </a:lnTo>
                  <a:lnTo>
                    <a:pt x="126" y="344"/>
                  </a:lnTo>
                  <a:lnTo>
                    <a:pt x="94" y="308"/>
                  </a:lnTo>
                  <a:lnTo>
                    <a:pt x="73" y="268"/>
                  </a:lnTo>
                  <a:lnTo>
                    <a:pt x="57" y="225"/>
                  </a:lnTo>
                  <a:lnTo>
                    <a:pt x="48" y="179"/>
                  </a:lnTo>
                  <a:lnTo>
                    <a:pt x="39" y="133"/>
                  </a:lnTo>
                  <a:lnTo>
                    <a:pt x="31" y="88"/>
                  </a:lnTo>
                  <a:lnTo>
                    <a:pt x="19" y="43"/>
                  </a:lnTo>
                  <a:lnTo>
                    <a:pt x="0" y="0"/>
                  </a:lnTo>
                  <a:lnTo>
                    <a:pt x="11" y="11"/>
                  </a:lnTo>
                  <a:lnTo>
                    <a:pt x="20" y="23"/>
                  </a:lnTo>
                  <a:lnTo>
                    <a:pt x="29" y="37"/>
                  </a:lnTo>
                  <a:lnTo>
                    <a:pt x="42"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67" name="Freeform 18"/>
            <p:cNvSpPr>
              <a:spLocks/>
            </p:cNvSpPr>
            <p:nvPr/>
          </p:nvSpPr>
          <p:spPr bwMode="auto">
            <a:xfrm>
              <a:off x="4607" y="1112"/>
              <a:ext cx="271" cy="139"/>
            </a:xfrm>
            <a:custGeom>
              <a:avLst/>
              <a:gdLst>
                <a:gd name="T0" fmla="*/ 371 w 543"/>
                <a:gd name="T1" fmla="*/ 20 h 277"/>
                <a:gd name="T2" fmla="*/ 388 w 543"/>
                <a:gd name="T3" fmla="*/ 31 h 277"/>
                <a:gd name="T4" fmla="*/ 407 w 543"/>
                <a:gd name="T5" fmla="*/ 41 h 277"/>
                <a:gd name="T6" fmla="*/ 419 w 543"/>
                <a:gd name="T7" fmla="*/ 55 h 277"/>
                <a:gd name="T8" fmla="*/ 435 w 543"/>
                <a:gd name="T9" fmla="*/ 55 h 277"/>
                <a:gd name="T10" fmla="*/ 464 w 543"/>
                <a:gd name="T11" fmla="*/ 41 h 277"/>
                <a:gd name="T12" fmla="*/ 496 w 543"/>
                <a:gd name="T13" fmla="*/ 38 h 277"/>
                <a:gd name="T14" fmla="*/ 529 w 543"/>
                <a:gd name="T15" fmla="*/ 43 h 277"/>
                <a:gd name="T16" fmla="*/ 529 w 543"/>
                <a:gd name="T17" fmla="*/ 49 h 277"/>
                <a:gd name="T18" fmla="*/ 502 w 543"/>
                <a:gd name="T19" fmla="*/ 51 h 277"/>
                <a:gd name="T20" fmla="*/ 479 w 543"/>
                <a:gd name="T21" fmla="*/ 58 h 277"/>
                <a:gd name="T22" fmla="*/ 458 w 543"/>
                <a:gd name="T23" fmla="*/ 72 h 277"/>
                <a:gd name="T24" fmla="*/ 439 w 543"/>
                <a:gd name="T25" fmla="*/ 92 h 277"/>
                <a:gd name="T26" fmla="*/ 428 w 543"/>
                <a:gd name="T27" fmla="*/ 114 h 277"/>
                <a:gd name="T28" fmla="*/ 419 w 543"/>
                <a:gd name="T29" fmla="*/ 118 h 277"/>
                <a:gd name="T30" fmla="*/ 405 w 543"/>
                <a:gd name="T31" fmla="*/ 105 h 277"/>
                <a:gd name="T32" fmla="*/ 387 w 543"/>
                <a:gd name="T33" fmla="*/ 115 h 277"/>
                <a:gd name="T34" fmla="*/ 368 w 543"/>
                <a:gd name="T35" fmla="*/ 135 h 277"/>
                <a:gd name="T36" fmla="*/ 351 w 543"/>
                <a:gd name="T37" fmla="*/ 126 h 277"/>
                <a:gd name="T38" fmla="*/ 353 w 543"/>
                <a:gd name="T39" fmla="*/ 100 h 277"/>
                <a:gd name="T40" fmla="*/ 328 w 543"/>
                <a:gd name="T41" fmla="*/ 89 h 277"/>
                <a:gd name="T42" fmla="*/ 270 w 543"/>
                <a:gd name="T43" fmla="*/ 91 h 277"/>
                <a:gd name="T44" fmla="*/ 213 w 543"/>
                <a:gd name="T45" fmla="*/ 95 h 277"/>
                <a:gd name="T46" fmla="*/ 157 w 543"/>
                <a:gd name="T47" fmla="*/ 103 h 277"/>
                <a:gd name="T48" fmla="*/ 103 w 543"/>
                <a:gd name="T49" fmla="*/ 122 h 277"/>
                <a:gd name="T50" fmla="*/ 63 w 543"/>
                <a:gd name="T51" fmla="*/ 157 h 277"/>
                <a:gd name="T52" fmla="*/ 34 w 543"/>
                <a:gd name="T53" fmla="*/ 203 h 277"/>
                <a:gd name="T54" fmla="*/ 11 w 543"/>
                <a:gd name="T55" fmla="*/ 252 h 277"/>
                <a:gd name="T56" fmla="*/ 2 w 543"/>
                <a:gd name="T57" fmla="*/ 246 h 277"/>
                <a:gd name="T58" fmla="*/ 6 w 543"/>
                <a:gd name="T59" fmla="*/ 186 h 277"/>
                <a:gd name="T60" fmla="*/ 17 w 543"/>
                <a:gd name="T61" fmla="*/ 129 h 277"/>
                <a:gd name="T62" fmla="*/ 43 w 543"/>
                <a:gd name="T63" fmla="*/ 78 h 277"/>
                <a:gd name="T64" fmla="*/ 77 w 543"/>
                <a:gd name="T65" fmla="*/ 44 h 277"/>
                <a:gd name="T66" fmla="*/ 108 w 543"/>
                <a:gd name="T67" fmla="*/ 28 h 277"/>
                <a:gd name="T68" fmla="*/ 139 w 543"/>
                <a:gd name="T69" fmla="*/ 17 h 277"/>
                <a:gd name="T70" fmla="*/ 173 w 543"/>
                <a:gd name="T71" fmla="*/ 14 h 277"/>
                <a:gd name="T72" fmla="*/ 207 w 543"/>
                <a:gd name="T73" fmla="*/ 12 h 277"/>
                <a:gd name="T74" fmla="*/ 241 w 543"/>
                <a:gd name="T75" fmla="*/ 12 h 277"/>
                <a:gd name="T76" fmla="*/ 274 w 543"/>
                <a:gd name="T77" fmla="*/ 9 h 277"/>
                <a:gd name="T78" fmla="*/ 307 w 543"/>
                <a:gd name="T79" fmla="*/ 4 h 277"/>
                <a:gd name="T80" fmla="*/ 333 w 543"/>
                <a:gd name="T81" fmla="*/ 0 h 277"/>
                <a:gd name="T82" fmla="*/ 356 w 543"/>
                <a:gd name="T83" fmla="*/ 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3" h="277">
                  <a:moveTo>
                    <a:pt x="365" y="12"/>
                  </a:moveTo>
                  <a:lnTo>
                    <a:pt x="371" y="20"/>
                  </a:lnTo>
                  <a:lnTo>
                    <a:pt x="379" y="26"/>
                  </a:lnTo>
                  <a:lnTo>
                    <a:pt x="388" y="31"/>
                  </a:lnTo>
                  <a:lnTo>
                    <a:pt x="398" y="35"/>
                  </a:lnTo>
                  <a:lnTo>
                    <a:pt x="407" y="41"/>
                  </a:lnTo>
                  <a:lnTo>
                    <a:pt x="413" y="48"/>
                  </a:lnTo>
                  <a:lnTo>
                    <a:pt x="419" y="55"/>
                  </a:lnTo>
                  <a:lnTo>
                    <a:pt x="421" y="65"/>
                  </a:lnTo>
                  <a:lnTo>
                    <a:pt x="435" y="55"/>
                  </a:lnTo>
                  <a:lnTo>
                    <a:pt x="449" y="48"/>
                  </a:lnTo>
                  <a:lnTo>
                    <a:pt x="464" y="41"/>
                  </a:lnTo>
                  <a:lnTo>
                    <a:pt x="481" y="38"/>
                  </a:lnTo>
                  <a:lnTo>
                    <a:pt x="496" y="38"/>
                  </a:lnTo>
                  <a:lnTo>
                    <a:pt x="513" y="40"/>
                  </a:lnTo>
                  <a:lnTo>
                    <a:pt x="529" y="43"/>
                  </a:lnTo>
                  <a:lnTo>
                    <a:pt x="543" y="49"/>
                  </a:lnTo>
                  <a:lnTo>
                    <a:pt x="529" y="49"/>
                  </a:lnTo>
                  <a:lnTo>
                    <a:pt x="515" y="49"/>
                  </a:lnTo>
                  <a:lnTo>
                    <a:pt x="502" y="51"/>
                  </a:lnTo>
                  <a:lnTo>
                    <a:pt x="490" y="54"/>
                  </a:lnTo>
                  <a:lnTo>
                    <a:pt x="479" y="58"/>
                  </a:lnTo>
                  <a:lnTo>
                    <a:pt x="467" y="65"/>
                  </a:lnTo>
                  <a:lnTo>
                    <a:pt x="458" y="72"/>
                  </a:lnTo>
                  <a:lnTo>
                    <a:pt x="449" y="81"/>
                  </a:lnTo>
                  <a:lnTo>
                    <a:pt x="439" y="92"/>
                  </a:lnTo>
                  <a:lnTo>
                    <a:pt x="433" y="103"/>
                  </a:lnTo>
                  <a:lnTo>
                    <a:pt x="428" y="114"/>
                  </a:lnTo>
                  <a:lnTo>
                    <a:pt x="425" y="125"/>
                  </a:lnTo>
                  <a:lnTo>
                    <a:pt x="419" y="118"/>
                  </a:lnTo>
                  <a:lnTo>
                    <a:pt x="412" y="111"/>
                  </a:lnTo>
                  <a:lnTo>
                    <a:pt x="405" y="105"/>
                  </a:lnTo>
                  <a:lnTo>
                    <a:pt x="398" y="106"/>
                  </a:lnTo>
                  <a:lnTo>
                    <a:pt x="387" y="115"/>
                  </a:lnTo>
                  <a:lnTo>
                    <a:pt x="379" y="126"/>
                  </a:lnTo>
                  <a:lnTo>
                    <a:pt x="368" y="135"/>
                  </a:lnTo>
                  <a:lnTo>
                    <a:pt x="356" y="138"/>
                  </a:lnTo>
                  <a:lnTo>
                    <a:pt x="351" y="126"/>
                  </a:lnTo>
                  <a:lnTo>
                    <a:pt x="351" y="112"/>
                  </a:lnTo>
                  <a:lnTo>
                    <a:pt x="353" y="100"/>
                  </a:lnTo>
                  <a:lnTo>
                    <a:pt x="356" y="86"/>
                  </a:lnTo>
                  <a:lnTo>
                    <a:pt x="328" y="89"/>
                  </a:lnTo>
                  <a:lnTo>
                    <a:pt x="299" y="89"/>
                  </a:lnTo>
                  <a:lnTo>
                    <a:pt x="270" y="91"/>
                  </a:lnTo>
                  <a:lnTo>
                    <a:pt x="241" y="92"/>
                  </a:lnTo>
                  <a:lnTo>
                    <a:pt x="213" y="95"/>
                  </a:lnTo>
                  <a:lnTo>
                    <a:pt x="183" y="98"/>
                  </a:lnTo>
                  <a:lnTo>
                    <a:pt x="157" y="103"/>
                  </a:lnTo>
                  <a:lnTo>
                    <a:pt x="130" y="111"/>
                  </a:lnTo>
                  <a:lnTo>
                    <a:pt x="103" y="122"/>
                  </a:lnTo>
                  <a:lnTo>
                    <a:pt x="82" y="137"/>
                  </a:lnTo>
                  <a:lnTo>
                    <a:pt x="63" y="157"/>
                  </a:lnTo>
                  <a:lnTo>
                    <a:pt x="48" y="179"/>
                  </a:lnTo>
                  <a:lnTo>
                    <a:pt x="34" y="203"/>
                  </a:lnTo>
                  <a:lnTo>
                    <a:pt x="22" y="228"/>
                  </a:lnTo>
                  <a:lnTo>
                    <a:pt x="11" y="252"/>
                  </a:lnTo>
                  <a:lnTo>
                    <a:pt x="0" y="277"/>
                  </a:lnTo>
                  <a:lnTo>
                    <a:pt x="2" y="246"/>
                  </a:lnTo>
                  <a:lnTo>
                    <a:pt x="3" y="217"/>
                  </a:lnTo>
                  <a:lnTo>
                    <a:pt x="6" y="186"/>
                  </a:lnTo>
                  <a:lnTo>
                    <a:pt x="11" y="157"/>
                  </a:lnTo>
                  <a:lnTo>
                    <a:pt x="17" y="129"/>
                  </a:lnTo>
                  <a:lnTo>
                    <a:pt x="28" y="103"/>
                  </a:lnTo>
                  <a:lnTo>
                    <a:pt x="43" y="78"/>
                  </a:lnTo>
                  <a:lnTo>
                    <a:pt x="63" y="57"/>
                  </a:lnTo>
                  <a:lnTo>
                    <a:pt x="77" y="44"/>
                  </a:lnTo>
                  <a:lnTo>
                    <a:pt x="93" y="35"/>
                  </a:lnTo>
                  <a:lnTo>
                    <a:pt x="108" y="28"/>
                  </a:lnTo>
                  <a:lnTo>
                    <a:pt x="123" y="21"/>
                  </a:lnTo>
                  <a:lnTo>
                    <a:pt x="139" y="17"/>
                  </a:lnTo>
                  <a:lnTo>
                    <a:pt x="156" y="15"/>
                  </a:lnTo>
                  <a:lnTo>
                    <a:pt x="173" y="14"/>
                  </a:lnTo>
                  <a:lnTo>
                    <a:pt x="190" y="12"/>
                  </a:lnTo>
                  <a:lnTo>
                    <a:pt x="207" y="12"/>
                  </a:lnTo>
                  <a:lnTo>
                    <a:pt x="224" y="12"/>
                  </a:lnTo>
                  <a:lnTo>
                    <a:pt x="241" y="12"/>
                  </a:lnTo>
                  <a:lnTo>
                    <a:pt x="257" y="11"/>
                  </a:lnTo>
                  <a:lnTo>
                    <a:pt x="274" y="9"/>
                  </a:lnTo>
                  <a:lnTo>
                    <a:pt x="291" y="8"/>
                  </a:lnTo>
                  <a:lnTo>
                    <a:pt x="307" y="4"/>
                  </a:lnTo>
                  <a:lnTo>
                    <a:pt x="322" y="0"/>
                  </a:lnTo>
                  <a:lnTo>
                    <a:pt x="333" y="0"/>
                  </a:lnTo>
                  <a:lnTo>
                    <a:pt x="345" y="0"/>
                  </a:lnTo>
                  <a:lnTo>
                    <a:pt x="356" y="3"/>
                  </a:lnTo>
                  <a:lnTo>
                    <a:pt x="36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68" name="Freeform 19"/>
            <p:cNvSpPr>
              <a:spLocks/>
            </p:cNvSpPr>
            <p:nvPr/>
          </p:nvSpPr>
          <p:spPr bwMode="auto">
            <a:xfrm>
              <a:off x="5082" y="1116"/>
              <a:ext cx="32" cy="11"/>
            </a:xfrm>
            <a:custGeom>
              <a:avLst/>
              <a:gdLst>
                <a:gd name="T0" fmla="*/ 63 w 63"/>
                <a:gd name="T1" fmla="*/ 18 h 21"/>
                <a:gd name="T2" fmla="*/ 54 w 63"/>
                <a:gd name="T3" fmla="*/ 20 h 21"/>
                <a:gd name="T4" fmla="*/ 45 w 63"/>
                <a:gd name="T5" fmla="*/ 21 h 21"/>
                <a:gd name="T6" fmla="*/ 35 w 63"/>
                <a:gd name="T7" fmla="*/ 20 h 21"/>
                <a:gd name="T8" fmla="*/ 26 w 63"/>
                <a:gd name="T9" fmla="*/ 18 h 21"/>
                <a:gd name="T10" fmla="*/ 17 w 63"/>
                <a:gd name="T11" fmla="*/ 16 h 21"/>
                <a:gd name="T12" fmla="*/ 9 w 63"/>
                <a:gd name="T13" fmla="*/ 12 h 21"/>
                <a:gd name="T14" fmla="*/ 3 w 63"/>
                <a:gd name="T15" fmla="*/ 6 h 21"/>
                <a:gd name="T16" fmla="*/ 0 w 63"/>
                <a:gd name="T17" fmla="*/ 0 h 21"/>
                <a:gd name="T18" fmla="*/ 9 w 63"/>
                <a:gd name="T19" fmla="*/ 0 h 21"/>
                <a:gd name="T20" fmla="*/ 17 w 63"/>
                <a:gd name="T21" fmla="*/ 0 h 21"/>
                <a:gd name="T22" fmla="*/ 26 w 63"/>
                <a:gd name="T23" fmla="*/ 1 h 21"/>
                <a:gd name="T24" fmla="*/ 34 w 63"/>
                <a:gd name="T25" fmla="*/ 3 h 21"/>
                <a:gd name="T26" fmla="*/ 41 w 63"/>
                <a:gd name="T27" fmla="*/ 6 h 21"/>
                <a:gd name="T28" fmla="*/ 49 w 63"/>
                <a:gd name="T29" fmla="*/ 9 h 21"/>
                <a:gd name="T30" fmla="*/ 57 w 63"/>
                <a:gd name="T31" fmla="*/ 13 h 21"/>
                <a:gd name="T32" fmla="*/ 63 w 63"/>
                <a:gd name="T3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21">
                  <a:moveTo>
                    <a:pt x="63" y="18"/>
                  </a:moveTo>
                  <a:lnTo>
                    <a:pt x="54" y="20"/>
                  </a:lnTo>
                  <a:lnTo>
                    <a:pt x="45" y="21"/>
                  </a:lnTo>
                  <a:lnTo>
                    <a:pt x="35" y="20"/>
                  </a:lnTo>
                  <a:lnTo>
                    <a:pt x="26" y="18"/>
                  </a:lnTo>
                  <a:lnTo>
                    <a:pt x="17" y="16"/>
                  </a:lnTo>
                  <a:lnTo>
                    <a:pt x="9" y="12"/>
                  </a:lnTo>
                  <a:lnTo>
                    <a:pt x="3" y="6"/>
                  </a:lnTo>
                  <a:lnTo>
                    <a:pt x="0" y="0"/>
                  </a:lnTo>
                  <a:lnTo>
                    <a:pt x="9" y="0"/>
                  </a:lnTo>
                  <a:lnTo>
                    <a:pt x="17" y="0"/>
                  </a:lnTo>
                  <a:lnTo>
                    <a:pt x="26" y="1"/>
                  </a:lnTo>
                  <a:lnTo>
                    <a:pt x="34" y="3"/>
                  </a:lnTo>
                  <a:lnTo>
                    <a:pt x="41" y="6"/>
                  </a:lnTo>
                  <a:lnTo>
                    <a:pt x="49" y="9"/>
                  </a:lnTo>
                  <a:lnTo>
                    <a:pt x="57" y="13"/>
                  </a:lnTo>
                  <a:lnTo>
                    <a:pt x="63"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69" name="Freeform 20"/>
            <p:cNvSpPr>
              <a:spLocks/>
            </p:cNvSpPr>
            <p:nvPr/>
          </p:nvSpPr>
          <p:spPr bwMode="auto">
            <a:xfrm>
              <a:off x="5034" y="1141"/>
              <a:ext cx="110" cy="17"/>
            </a:xfrm>
            <a:custGeom>
              <a:avLst/>
              <a:gdLst>
                <a:gd name="T0" fmla="*/ 220 w 220"/>
                <a:gd name="T1" fmla="*/ 26 h 34"/>
                <a:gd name="T2" fmla="*/ 192 w 220"/>
                <a:gd name="T3" fmla="*/ 18 h 34"/>
                <a:gd name="T4" fmla="*/ 163 w 220"/>
                <a:gd name="T5" fmla="*/ 18 h 34"/>
                <a:gd name="T6" fmla="*/ 135 w 220"/>
                <a:gd name="T7" fmla="*/ 21 h 34"/>
                <a:gd name="T8" fmla="*/ 108 w 220"/>
                <a:gd name="T9" fmla="*/ 28 h 34"/>
                <a:gd name="T10" fmla="*/ 81 w 220"/>
                <a:gd name="T11" fmla="*/ 32 h 34"/>
                <a:gd name="T12" fmla="*/ 54 w 220"/>
                <a:gd name="T13" fmla="*/ 34 h 34"/>
                <a:gd name="T14" fmla="*/ 26 w 220"/>
                <a:gd name="T15" fmla="*/ 31 h 34"/>
                <a:gd name="T16" fmla="*/ 0 w 220"/>
                <a:gd name="T17" fmla="*/ 20 h 34"/>
                <a:gd name="T18" fmla="*/ 15 w 220"/>
                <a:gd name="T19" fmla="*/ 17 h 34"/>
                <a:gd name="T20" fmla="*/ 32 w 220"/>
                <a:gd name="T21" fmla="*/ 12 h 34"/>
                <a:gd name="T22" fmla="*/ 48 w 220"/>
                <a:gd name="T23" fmla="*/ 8 h 34"/>
                <a:gd name="T24" fmla="*/ 64 w 220"/>
                <a:gd name="T25" fmla="*/ 4 h 34"/>
                <a:gd name="T26" fmla="*/ 81 w 220"/>
                <a:gd name="T27" fmla="*/ 1 h 34"/>
                <a:gd name="T28" fmla="*/ 98 w 220"/>
                <a:gd name="T29" fmla="*/ 0 h 34"/>
                <a:gd name="T30" fmla="*/ 115 w 220"/>
                <a:gd name="T31" fmla="*/ 0 h 34"/>
                <a:gd name="T32" fmla="*/ 134 w 220"/>
                <a:gd name="T33" fmla="*/ 3 h 34"/>
                <a:gd name="T34" fmla="*/ 145 w 220"/>
                <a:gd name="T35" fmla="*/ 4 h 34"/>
                <a:gd name="T36" fmla="*/ 155 w 220"/>
                <a:gd name="T37" fmla="*/ 8 h 34"/>
                <a:gd name="T38" fmla="*/ 166 w 220"/>
                <a:gd name="T39" fmla="*/ 9 h 34"/>
                <a:gd name="T40" fmla="*/ 177 w 220"/>
                <a:gd name="T41" fmla="*/ 12 h 34"/>
                <a:gd name="T42" fmla="*/ 188 w 220"/>
                <a:gd name="T43" fmla="*/ 15 h 34"/>
                <a:gd name="T44" fmla="*/ 199 w 220"/>
                <a:gd name="T45" fmla="*/ 18 h 34"/>
                <a:gd name="T46" fmla="*/ 209 w 220"/>
                <a:gd name="T47" fmla="*/ 21 h 34"/>
                <a:gd name="T48" fmla="*/ 220 w 220"/>
                <a:gd name="T49"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0" h="34">
                  <a:moveTo>
                    <a:pt x="220" y="26"/>
                  </a:moveTo>
                  <a:lnTo>
                    <a:pt x="192" y="18"/>
                  </a:lnTo>
                  <a:lnTo>
                    <a:pt x="163" y="18"/>
                  </a:lnTo>
                  <a:lnTo>
                    <a:pt x="135" y="21"/>
                  </a:lnTo>
                  <a:lnTo>
                    <a:pt x="108" y="28"/>
                  </a:lnTo>
                  <a:lnTo>
                    <a:pt x="81" y="32"/>
                  </a:lnTo>
                  <a:lnTo>
                    <a:pt x="54" y="34"/>
                  </a:lnTo>
                  <a:lnTo>
                    <a:pt x="26" y="31"/>
                  </a:lnTo>
                  <a:lnTo>
                    <a:pt x="0" y="20"/>
                  </a:lnTo>
                  <a:lnTo>
                    <a:pt x="15" y="17"/>
                  </a:lnTo>
                  <a:lnTo>
                    <a:pt x="32" y="12"/>
                  </a:lnTo>
                  <a:lnTo>
                    <a:pt x="48" y="8"/>
                  </a:lnTo>
                  <a:lnTo>
                    <a:pt x="64" y="4"/>
                  </a:lnTo>
                  <a:lnTo>
                    <a:pt x="81" y="1"/>
                  </a:lnTo>
                  <a:lnTo>
                    <a:pt x="98" y="0"/>
                  </a:lnTo>
                  <a:lnTo>
                    <a:pt x="115" y="0"/>
                  </a:lnTo>
                  <a:lnTo>
                    <a:pt x="134" y="3"/>
                  </a:lnTo>
                  <a:lnTo>
                    <a:pt x="145" y="4"/>
                  </a:lnTo>
                  <a:lnTo>
                    <a:pt x="155" y="8"/>
                  </a:lnTo>
                  <a:lnTo>
                    <a:pt x="166" y="9"/>
                  </a:lnTo>
                  <a:lnTo>
                    <a:pt x="177" y="12"/>
                  </a:lnTo>
                  <a:lnTo>
                    <a:pt x="188" y="15"/>
                  </a:lnTo>
                  <a:lnTo>
                    <a:pt x="199" y="18"/>
                  </a:lnTo>
                  <a:lnTo>
                    <a:pt x="209" y="21"/>
                  </a:lnTo>
                  <a:lnTo>
                    <a:pt x="22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70" name="Freeform 21"/>
            <p:cNvSpPr>
              <a:spLocks/>
            </p:cNvSpPr>
            <p:nvPr/>
          </p:nvSpPr>
          <p:spPr bwMode="auto">
            <a:xfrm>
              <a:off x="4824" y="1163"/>
              <a:ext cx="27" cy="104"/>
            </a:xfrm>
            <a:custGeom>
              <a:avLst/>
              <a:gdLst>
                <a:gd name="T0" fmla="*/ 46 w 54"/>
                <a:gd name="T1" fmla="*/ 48 h 208"/>
                <a:gd name="T2" fmla="*/ 48 w 54"/>
                <a:gd name="T3" fmla="*/ 48 h 208"/>
                <a:gd name="T4" fmla="*/ 54 w 54"/>
                <a:gd name="T5" fmla="*/ 70 h 208"/>
                <a:gd name="T6" fmla="*/ 52 w 54"/>
                <a:gd name="T7" fmla="*/ 90 h 208"/>
                <a:gd name="T8" fmla="*/ 48 w 54"/>
                <a:gd name="T9" fmla="*/ 108 h 208"/>
                <a:gd name="T10" fmla="*/ 40 w 54"/>
                <a:gd name="T11" fmla="*/ 128 h 208"/>
                <a:gd name="T12" fmla="*/ 32 w 54"/>
                <a:gd name="T13" fmla="*/ 147 h 208"/>
                <a:gd name="T14" fmla="*/ 28 w 54"/>
                <a:gd name="T15" fmla="*/ 167 h 208"/>
                <a:gd name="T16" fmla="*/ 26 w 54"/>
                <a:gd name="T17" fmla="*/ 187 h 208"/>
                <a:gd name="T18" fmla="*/ 34 w 54"/>
                <a:gd name="T19" fmla="*/ 208 h 208"/>
                <a:gd name="T20" fmla="*/ 17 w 54"/>
                <a:gd name="T21" fmla="*/ 192 h 208"/>
                <a:gd name="T22" fmla="*/ 6 w 54"/>
                <a:gd name="T23" fmla="*/ 173 h 208"/>
                <a:gd name="T24" fmla="*/ 0 w 54"/>
                <a:gd name="T25" fmla="*/ 151 h 208"/>
                <a:gd name="T26" fmla="*/ 0 w 54"/>
                <a:gd name="T27" fmla="*/ 128 h 208"/>
                <a:gd name="T28" fmla="*/ 9 w 54"/>
                <a:gd name="T29" fmla="*/ 96 h 208"/>
                <a:gd name="T30" fmla="*/ 22 w 54"/>
                <a:gd name="T31" fmla="*/ 67 h 208"/>
                <a:gd name="T32" fmla="*/ 31 w 54"/>
                <a:gd name="T33" fmla="*/ 34 h 208"/>
                <a:gd name="T34" fmla="*/ 32 w 54"/>
                <a:gd name="T35" fmla="*/ 0 h 208"/>
                <a:gd name="T36" fmla="*/ 34 w 54"/>
                <a:gd name="T37" fmla="*/ 13 h 208"/>
                <a:gd name="T38" fmla="*/ 39 w 54"/>
                <a:gd name="T39" fmla="*/ 25 h 208"/>
                <a:gd name="T40" fmla="*/ 42 w 54"/>
                <a:gd name="T41" fmla="*/ 37 h 208"/>
                <a:gd name="T42" fmla="*/ 46 w 54"/>
                <a:gd name="T43" fmla="*/ 4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208">
                  <a:moveTo>
                    <a:pt x="46" y="48"/>
                  </a:moveTo>
                  <a:lnTo>
                    <a:pt x="48" y="48"/>
                  </a:lnTo>
                  <a:lnTo>
                    <a:pt x="54" y="70"/>
                  </a:lnTo>
                  <a:lnTo>
                    <a:pt x="52" y="90"/>
                  </a:lnTo>
                  <a:lnTo>
                    <a:pt x="48" y="108"/>
                  </a:lnTo>
                  <a:lnTo>
                    <a:pt x="40" y="128"/>
                  </a:lnTo>
                  <a:lnTo>
                    <a:pt x="32" y="147"/>
                  </a:lnTo>
                  <a:lnTo>
                    <a:pt x="28" y="167"/>
                  </a:lnTo>
                  <a:lnTo>
                    <a:pt x="26" y="187"/>
                  </a:lnTo>
                  <a:lnTo>
                    <a:pt x="34" y="208"/>
                  </a:lnTo>
                  <a:lnTo>
                    <a:pt x="17" y="192"/>
                  </a:lnTo>
                  <a:lnTo>
                    <a:pt x="6" y="173"/>
                  </a:lnTo>
                  <a:lnTo>
                    <a:pt x="0" y="151"/>
                  </a:lnTo>
                  <a:lnTo>
                    <a:pt x="0" y="128"/>
                  </a:lnTo>
                  <a:lnTo>
                    <a:pt x="9" y="96"/>
                  </a:lnTo>
                  <a:lnTo>
                    <a:pt x="22" y="67"/>
                  </a:lnTo>
                  <a:lnTo>
                    <a:pt x="31" y="34"/>
                  </a:lnTo>
                  <a:lnTo>
                    <a:pt x="32" y="0"/>
                  </a:lnTo>
                  <a:lnTo>
                    <a:pt x="34" y="13"/>
                  </a:lnTo>
                  <a:lnTo>
                    <a:pt x="39" y="25"/>
                  </a:lnTo>
                  <a:lnTo>
                    <a:pt x="42" y="37"/>
                  </a:lnTo>
                  <a:lnTo>
                    <a:pt x="46"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71" name="Freeform 22"/>
            <p:cNvSpPr>
              <a:spLocks/>
            </p:cNvSpPr>
            <p:nvPr/>
          </p:nvSpPr>
          <p:spPr bwMode="auto">
            <a:xfrm>
              <a:off x="4622" y="1172"/>
              <a:ext cx="160" cy="72"/>
            </a:xfrm>
            <a:custGeom>
              <a:avLst/>
              <a:gdLst>
                <a:gd name="T0" fmla="*/ 158 w 321"/>
                <a:gd name="T1" fmla="*/ 0 h 143"/>
                <a:gd name="T2" fmla="*/ 147 w 321"/>
                <a:gd name="T3" fmla="*/ 5 h 143"/>
                <a:gd name="T4" fmla="*/ 136 w 321"/>
                <a:gd name="T5" fmla="*/ 12 h 143"/>
                <a:gd name="T6" fmla="*/ 127 w 321"/>
                <a:gd name="T7" fmla="*/ 20 h 143"/>
                <a:gd name="T8" fmla="*/ 116 w 321"/>
                <a:gd name="T9" fmla="*/ 28 h 143"/>
                <a:gd name="T10" fmla="*/ 107 w 321"/>
                <a:gd name="T11" fmla="*/ 38 h 143"/>
                <a:gd name="T12" fmla="*/ 97 w 321"/>
                <a:gd name="T13" fmla="*/ 48 h 143"/>
                <a:gd name="T14" fmla="*/ 88 w 321"/>
                <a:gd name="T15" fmla="*/ 57 h 143"/>
                <a:gd name="T16" fmla="*/ 79 w 321"/>
                <a:gd name="T17" fmla="*/ 66 h 143"/>
                <a:gd name="T18" fmla="*/ 107 w 321"/>
                <a:gd name="T19" fmla="*/ 51 h 143"/>
                <a:gd name="T20" fmla="*/ 136 w 321"/>
                <a:gd name="T21" fmla="*/ 38 h 143"/>
                <a:gd name="T22" fmla="*/ 165 w 321"/>
                <a:gd name="T23" fmla="*/ 31 h 143"/>
                <a:gd name="T24" fmla="*/ 196 w 321"/>
                <a:gd name="T25" fmla="*/ 25 h 143"/>
                <a:gd name="T26" fmla="*/ 228 w 321"/>
                <a:gd name="T27" fmla="*/ 22 h 143"/>
                <a:gd name="T28" fmla="*/ 259 w 321"/>
                <a:gd name="T29" fmla="*/ 23 h 143"/>
                <a:gd name="T30" fmla="*/ 290 w 321"/>
                <a:gd name="T31" fmla="*/ 26 h 143"/>
                <a:gd name="T32" fmla="*/ 321 w 321"/>
                <a:gd name="T33" fmla="*/ 34 h 143"/>
                <a:gd name="T34" fmla="*/ 299 w 321"/>
                <a:gd name="T35" fmla="*/ 38 h 143"/>
                <a:gd name="T36" fmla="*/ 279 w 321"/>
                <a:gd name="T37" fmla="*/ 43 h 143"/>
                <a:gd name="T38" fmla="*/ 259 w 321"/>
                <a:gd name="T39" fmla="*/ 49 h 143"/>
                <a:gd name="T40" fmla="*/ 239 w 321"/>
                <a:gd name="T41" fmla="*/ 55 h 143"/>
                <a:gd name="T42" fmla="*/ 219 w 321"/>
                <a:gd name="T43" fmla="*/ 63 h 143"/>
                <a:gd name="T44" fmla="*/ 199 w 321"/>
                <a:gd name="T45" fmla="*/ 71 h 143"/>
                <a:gd name="T46" fmla="*/ 179 w 321"/>
                <a:gd name="T47" fmla="*/ 79 h 143"/>
                <a:gd name="T48" fmla="*/ 159 w 321"/>
                <a:gd name="T49" fmla="*/ 88 h 143"/>
                <a:gd name="T50" fmla="*/ 139 w 321"/>
                <a:gd name="T51" fmla="*/ 95 h 143"/>
                <a:gd name="T52" fmla="*/ 119 w 321"/>
                <a:gd name="T53" fmla="*/ 103 h 143"/>
                <a:gd name="T54" fmla="*/ 101 w 321"/>
                <a:gd name="T55" fmla="*/ 112 h 143"/>
                <a:gd name="T56" fmla="*/ 81 w 321"/>
                <a:gd name="T57" fmla="*/ 119 h 143"/>
                <a:gd name="T58" fmla="*/ 61 w 321"/>
                <a:gd name="T59" fmla="*/ 126 h 143"/>
                <a:gd name="T60" fmla="*/ 40 w 321"/>
                <a:gd name="T61" fmla="*/ 132 h 143"/>
                <a:gd name="T62" fmla="*/ 20 w 321"/>
                <a:gd name="T63" fmla="*/ 139 h 143"/>
                <a:gd name="T64" fmla="*/ 0 w 321"/>
                <a:gd name="T65" fmla="*/ 143 h 143"/>
                <a:gd name="T66" fmla="*/ 11 w 321"/>
                <a:gd name="T67" fmla="*/ 132 h 143"/>
                <a:gd name="T68" fmla="*/ 20 w 321"/>
                <a:gd name="T69" fmla="*/ 120 h 143"/>
                <a:gd name="T70" fmla="*/ 27 w 321"/>
                <a:gd name="T71" fmla="*/ 108 h 143"/>
                <a:gd name="T72" fmla="*/ 33 w 321"/>
                <a:gd name="T73" fmla="*/ 94 h 143"/>
                <a:gd name="T74" fmla="*/ 37 w 321"/>
                <a:gd name="T75" fmla="*/ 80 h 143"/>
                <a:gd name="T76" fmla="*/ 44 w 321"/>
                <a:gd name="T77" fmla="*/ 68 h 143"/>
                <a:gd name="T78" fmla="*/ 53 w 321"/>
                <a:gd name="T79" fmla="*/ 55 h 143"/>
                <a:gd name="T80" fmla="*/ 64 w 321"/>
                <a:gd name="T81" fmla="*/ 43 h 143"/>
                <a:gd name="T82" fmla="*/ 74 w 321"/>
                <a:gd name="T83" fmla="*/ 34 h 143"/>
                <a:gd name="T84" fmla="*/ 85 w 321"/>
                <a:gd name="T85" fmla="*/ 26 h 143"/>
                <a:gd name="T86" fmla="*/ 96 w 321"/>
                <a:gd name="T87" fmla="*/ 18 h 143"/>
                <a:gd name="T88" fmla="*/ 108 w 321"/>
                <a:gd name="T89" fmla="*/ 12 h 143"/>
                <a:gd name="T90" fmla="*/ 119 w 321"/>
                <a:gd name="T91" fmla="*/ 8 h 143"/>
                <a:gd name="T92" fmla="*/ 131 w 321"/>
                <a:gd name="T93" fmla="*/ 3 h 143"/>
                <a:gd name="T94" fmla="*/ 145 w 321"/>
                <a:gd name="T95" fmla="*/ 2 h 143"/>
                <a:gd name="T96" fmla="*/ 158 w 321"/>
                <a:gd name="T9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1" h="143">
                  <a:moveTo>
                    <a:pt x="158" y="0"/>
                  </a:moveTo>
                  <a:lnTo>
                    <a:pt x="147" y="5"/>
                  </a:lnTo>
                  <a:lnTo>
                    <a:pt x="136" y="12"/>
                  </a:lnTo>
                  <a:lnTo>
                    <a:pt x="127" y="20"/>
                  </a:lnTo>
                  <a:lnTo>
                    <a:pt x="116" y="28"/>
                  </a:lnTo>
                  <a:lnTo>
                    <a:pt x="107" y="38"/>
                  </a:lnTo>
                  <a:lnTo>
                    <a:pt x="97" y="48"/>
                  </a:lnTo>
                  <a:lnTo>
                    <a:pt x="88" y="57"/>
                  </a:lnTo>
                  <a:lnTo>
                    <a:pt x="79" y="66"/>
                  </a:lnTo>
                  <a:lnTo>
                    <a:pt x="107" y="51"/>
                  </a:lnTo>
                  <a:lnTo>
                    <a:pt x="136" y="38"/>
                  </a:lnTo>
                  <a:lnTo>
                    <a:pt x="165" y="31"/>
                  </a:lnTo>
                  <a:lnTo>
                    <a:pt x="196" y="25"/>
                  </a:lnTo>
                  <a:lnTo>
                    <a:pt x="228" y="22"/>
                  </a:lnTo>
                  <a:lnTo>
                    <a:pt x="259" y="23"/>
                  </a:lnTo>
                  <a:lnTo>
                    <a:pt x="290" y="26"/>
                  </a:lnTo>
                  <a:lnTo>
                    <a:pt x="321" y="34"/>
                  </a:lnTo>
                  <a:lnTo>
                    <a:pt x="299" y="38"/>
                  </a:lnTo>
                  <a:lnTo>
                    <a:pt x="279" y="43"/>
                  </a:lnTo>
                  <a:lnTo>
                    <a:pt x="259" y="49"/>
                  </a:lnTo>
                  <a:lnTo>
                    <a:pt x="239" y="55"/>
                  </a:lnTo>
                  <a:lnTo>
                    <a:pt x="219" y="63"/>
                  </a:lnTo>
                  <a:lnTo>
                    <a:pt x="199" y="71"/>
                  </a:lnTo>
                  <a:lnTo>
                    <a:pt x="179" y="79"/>
                  </a:lnTo>
                  <a:lnTo>
                    <a:pt x="159" y="88"/>
                  </a:lnTo>
                  <a:lnTo>
                    <a:pt x="139" y="95"/>
                  </a:lnTo>
                  <a:lnTo>
                    <a:pt x="119" y="103"/>
                  </a:lnTo>
                  <a:lnTo>
                    <a:pt x="101" y="112"/>
                  </a:lnTo>
                  <a:lnTo>
                    <a:pt x="81" y="119"/>
                  </a:lnTo>
                  <a:lnTo>
                    <a:pt x="61" y="126"/>
                  </a:lnTo>
                  <a:lnTo>
                    <a:pt x="40" y="132"/>
                  </a:lnTo>
                  <a:lnTo>
                    <a:pt x="20" y="139"/>
                  </a:lnTo>
                  <a:lnTo>
                    <a:pt x="0" y="143"/>
                  </a:lnTo>
                  <a:lnTo>
                    <a:pt x="11" y="132"/>
                  </a:lnTo>
                  <a:lnTo>
                    <a:pt x="20" y="120"/>
                  </a:lnTo>
                  <a:lnTo>
                    <a:pt x="27" y="108"/>
                  </a:lnTo>
                  <a:lnTo>
                    <a:pt x="33" y="94"/>
                  </a:lnTo>
                  <a:lnTo>
                    <a:pt x="37" y="80"/>
                  </a:lnTo>
                  <a:lnTo>
                    <a:pt x="44" y="68"/>
                  </a:lnTo>
                  <a:lnTo>
                    <a:pt x="53" y="55"/>
                  </a:lnTo>
                  <a:lnTo>
                    <a:pt x="64" y="43"/>
                  </a:lnTo>
                  <a:lnTo>
                    <a:pt x="74" y="34"/>
                  </a:lnTo>
                  <a:lnTo>
                    <a:pt x="85" y="26"/>
                  </a:lnTo>
                  <a:lnTo>
                    <a:pt x="96" y="18"/>
                  </a:lnTo>
                  <a:lnTo>
                    <a:pt x="108" y="12"/>
                  </a:lnTo>
                  <a:lnTo>
                    <a:pt x="119" y="8"/>
                  </a:lnTo>
                  <a:lnTo>
                    <a:pt x="131" y="3"/>
                  </a:lnTo>
                  <a:lnTo>
                    <a:pt x="145" y="2"/>
                  </a:lnTo>
                  <a:lnTo>
                    <a:pt x="1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72" name="Freeform 23"/>
            <p:cNvSpPr>
              <a:spLocks/>
            </p:cNvSpPr>
            <p:nvPr/>
          </p:nvSpPr>
          <p:spPr bwMode="auto">
            <a:xfrm>
              <a:off x="4706" y="1186"/>
              <a:ext cx="88" cy="47"/>
            </a:xfrm>
            <a:custGeom>
              <a:avLst/>
              <a:gdLst>
                <a:gd name="T0" fmla="*/ 134 w 176"/>
                <a:gd name="T1" fmla="*/ 60 h 92"/>
                <a:gd name="T2" fmla="*/ 126 w 176"/>
                <a:gd name="T3" fmla="*/ 69 h 92"/>
                <a:gd name="T4" fmla="*/ 119 w 176"/>
                <a:gd name="T5" fmla="*/ 77 h 92"/>
                <a:gd name="T6" fmla="*/ 108 w 176"/>
                <a:gd name="T7" fmla="*/ 83 h 92"/>
                <a:gd name="T8" fmla="*/ 99 w 176"/>
                <a:gd name="T9" fmla="*/ 88 h 92"/>
                <a:gd name="T10" fmla="*/ 88 w 176"/>
                <a:gd name="T11" fmla="*/ 91 h 92"/>
                <a:gd name="T12" fmla="*/ 75 w 176"/>
                <a:gd name="T13" fmla="*/ 92 h 92"/>
                <a:gd name="T14" fmla="*/ 65 w 176"/>
                <a:gd name="T15" fmla="*/ 92 h 92"/>
                <a:gd name="T16" fmla="*/ 52 w 176"/>
                <a:gd name="T17" fmla="*/ 91 h 92"/>
                <a:gd name="T18" fmla="*/ 46 w 176"/>
                <a:gd name="T19" fmla="*/ 89 h 92"/>
                <a:gd name="T20" fmla="*/ 38 w 176"/>
                <a:gd name="T21" fmla="*/ 86 h 92"/>
                <a:gd name="T22" fmla="*/ 32 w 176"/>
                <a:gd name="T23" fmla="*/ 84 h 92"/>
                <a:gd name="T24" fmla="*/ 26 w 176"/>
                <a:gd name="T25" fmla="*/ 81 h 92"/>
                <a:gd name="T26" fmla="*/ 20 w 176"/>
                <a:gd name="T27" fmla="*/ 78 h 92"/>
                <a:gd name="T28" fmla="*/ 14 w 176"/>
                <a:gd name="T29" fmla="*/ 75 h 92"/>
                <a:gd name="T30" fmla="*/ 8 w 176"/>
                <a:gd name="T31" fmla="*/ 74 h 92"/>
                <a:gd name="T32" fmla="*/ 0 w 176"/>
                <a:gd name="T33" fmla="*/ 74 h 92"/>
                <a:gd name="T34" fmla="*/ 23 w 176"/>
                <a:gd name="T35" fmla="*/ 69 h 92"/>
                <a:gd name="T36" fmla="*/ 48 w 176"/>
                <a:gd name="T37" fmla="*/ 64 h 92"/>
                <a:gd name="T38" fmla="*/ 71 w 176"/>
                <a:gd name="T39" fmla="*/ 58 h 92"/>
                <a:gd name="T40" fmla="*/ 94 w 176"/>
                <a:gd name="T41" fmla="*/ 49 h 92"/>
                <a:gd name="T42" fmla="*/ 115 w 176"/>
                <a:gd name="T43" fmla="*/ 40 h 92"/>
                <a:gd name="T44" fmla="*/ 137 w 176"/>
                <a:gd name="T45" fmla="*/ 27 h 92"/>
                <a:gd name="T46" fmla="*/ 157 w 176"/>
                <a:gd name="T47" fmla="*/ 15 h 92"/>
                <a:gd name="T48" fmla="*/ 176 w 176"/>
                <a:gd name="T49" fmla="*/ 0 h 92"/>
                <a:gd name="T50" fmla="*/ 166 w 176"/>
                <a:gd name="T51" fmla="*/ 14 h 92"/>
                <a:gd name="T52" fmla="*/ 157 w 176"/>
                <a:gd name="T53" fmla="*/ 29 h 92"/>
                <a:gd name="T54" fmla="*/ 145 w 176"/>
                <a:gd name="T55" fmla="*/ 46 h 92"/>
                <a:gd name="T56" fmla="*/ 134 w 176"/>
                <a:gd name="T57" fmla="*/ 6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92">
                  <a:moveTo>
                    <a:pt x="134" y="60"/>
                  </a:moveTo>
                  <a:lnTo>
                    <a:pt x="126" y="69"/>
                  </a:lnTo>
                  <a:lnTo>
                    <a:pt x="119" y="77"/>
                  </a:lnTo>
                  <a:lnTo>
                    <a:pt x="108" y="83"/>
                  </a:lnTo>
                  <a:lnTo>
                    <a:pt x="99" y="88"/>
                  </a:lnTo>
                  <a:lnTo>
                    <a:pt x="88" y="91"/>
                  </a:lnTo>
                  <a:lnTo>
                    <a:pt x="75" y="92"/>
                  </a:lnTo>
                  <a:lnTo>
                    <a:pt x="65" y="92"/>
                  </a:lnTo>
                  <a:lnTo>
                    <a:pt x="52" y="91"/>
                  </a:lnTo>
                  <a:lnTo>
                    <a:pt x="46" y="89"/>
                  </a:lnTo>
                  <a:lnTo>
                    <a:pt x="38" y="86"/>
                  </a:lnTo>
                  <a:lnTo>
                    <a:pt x="32" y="84"/>
                  </a:lnTo>
                  <a:lnTo>
                    <a:pt x="26" y="81"/>
                  </a:lnTo>
                  <a:lnTo>
                    <a:pt x="20" y="78"/>
                  </a:lnTo>
                  <a:lnTo>
                    <a:pt x="14" y="75"/>
                  </a:lnTo>
                  <a:lnTo>
                    <a:pt x="8" y="74"/>
                  </a:lnTo>
                  <a:lnTo>
                    <a:pt x="0" y="74"/>
                  </a:lnTo>
                  <a:lnTo>
                    <a:pt x="23" y="69"/>
                  </a:lnTo>
                  <a:lnTo>
                    <a:pt x="48" y="64"/>
                  </a:lnTo>
                  <a:lnTo>
                    <a:pt x="71" y="58"/>
                  </a:lnTo>
                  <a:lnTo>
                    <a:pt x="94" y="49"/>
                  </a:lnTo>
                  <a:lnTo>
                    <a:pt x="115" y="40"/>
                  </a:lnTo>
                  <a:lnTo>
                    <a:pt x="137" y="27"/>
                  </a:lnTo>
                  <a:lnTo>
                    <a:pt x="157" y="15"/>
                  </a:lnTo>
                  <a:lnTo>
                    <a:pt x="176" y="0"/>
                  </a:lnTo>
                  <a:lnTo>
                    <a:pt x="166" y="14"/>
                  </a:lnTo>
                  <a:lnTo>
                    <a:pt x="157" y="29"/>
                  </a:lnTo>
                  <a:lnTo>
                    <a:pt x="145" y="46"/>
                  </a:lnTo>
                  <a:lnTo>
                    <a:pt x="134"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73" name="Freeform 24"/>
            <p:cNvSpPr>
              <a:spLocks/>
            </p:cNvSpPr>
            <p:nvPr/>
          </p:nvSpPr>
          <p:spPr bwMode="auto">
            <a:xfrm>
              <a:off x="4946" y="1217"/>
              <a:ext cx="78" cy="51"/>
            </a:xfrm>
            <a:custGeom>
              <a:avLst/>
              <a:gdLst>
                <a:gd name="T0" fmla="*/ 154 w 156"/>
                <a:gd name="T1" fmla="*/ 97 h 102"/>
                <a:gd name="T2" fmla="*/ 156 w 156"/>
                <a:gd name="T3" fmla="*/ 102 h 102"/>
                <a:gd name="T4" fmla="*/ 139 w 156"/>
                <a:gd name="T5" fmla="*/ 88 h 102"/>
                <a:gd name="T6" fmla="*/ 119 w 156"/>
                <a:gd name="T7" fmla="*/ 77 h 102"/>
                <a:gd name="T8" fmla="*/ 99 w 156"/>
                <a:gd name="T9" fmla="*/ 67 h 102"/>
                <a:gd name="T10" fmla="*/ 79 w 156"/>
                <a:gd name="T11" fmla="*/ 57 h 102"/>
                <a:gd name="T12" fmla="*/ 57 w 156"/>
                <a:gd name="T13" fmla="*/ 47 h 102"/>
                <a:gd name="T14" fmla="*/ 37 w 156"/>
                <a:gd name="T15" fmla="*/ 36 h 102"/>
                <a:gd name="T16" fmla="*/ 17 w 156"/>
                <a:gd name="T17" fmla="*/ 20 h 102"/>
                <a:gd name="T18" fmla="*/ 0 w 156"/>
                <a:gd name="T19" fmla="*/ 3 h 102"/>
                <a:gd name="T20" fmla="*/ 25 w 156"/>
                <a:gd name="T21" fmla="*/ 0 h 102"/>
                <a:gd name="T22" fmla="*/ 48 w 156"/>
                <a:gd name="T23" fmla="*/ 3 h 102"/>
                <a:gd name="T24" fmla="*/ 69 w 156"/>
                <a:gd name="T25" fmla="*/ 13 h 102"/>
                <a:gd name="T26" fmla="*/ 88 w 156"/>
                <a:gd name="T27" fmla="*/ 27 h 102"/>
                <a:gd name="T28" fmla="*/ 106 w 156"/>
                <a:gd name="T29" fmla="*/ 42 h 102"/>
                <a:gd name="T30" fmla="*/ 123 w 156"/>
                <a:gd name="T31" fmla="*/ 60 h 102"/>
                <a:gd name="T32" fmla="*/ 139 w 156"/>
                <a:gd name="T33" fmla="*/ 79 h 102"/>
                <a:gd name="T34" fmla="*/ 154 w 156"/>
                <a:gd name="T35" fmla="*/ 9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6" h="102">
                  <a:moveTo>
                    <a:pt x="154" y="97"/>
                  </a:moveTo>
                  <a:lnTo>
                    <a:pt x="156" y="102"/>
                  </a:lnTo>
                  <a:lnTo>
                    <a:pt x="139" y="88"/>
                  </a:lnTo>
                  <a:lnTo>
                    <a:pt x="119" y="77"/>
                  </a:lnTo>
                  <a:lnTo>
                    <a:pt x="99" y="67"/>
                  </a:lnTo>
                  <a:lnTo>
                    <a:pt x="79" y="57"/>
                  </a:lnTo>
                  <a:lnTo>
                    <a:pt x="57" y="47"/>
                  </a:lnTo>
                  <a:lnTo>
                    <a:pt x="37" y="36"/>
                  </a:lnTo>
                  <a:lnTo>
                    <a:pt x="17" y="20"/>
                  </a:lnTo>
                  <a:lnTo>
                    <a:pt x="0" y="3"/>
                  </a:lnTo>
                  <a:lnTo>
                    <a:pt x="25" y="0"/>
                  </a:lnTo>
                  <a:lnTo>
                    <a:pt x="48" y="3"/>
                  </a:lnTo>
                  <a:lnTo>
                    <a:pt x="69" y="13"/>
                  </a:lnTo>
                  <a:lnTo>
                    <a:pt x="88" y="27"/>
                  </a:lnTo>
                  <a:lnTo>
                    <a:pt x="106" y="42"/>
                  </a:lnTo>
                  <a:lnTo>
                    <a:pt x="123" y="60"/>
                  </a:lnTo>
                  <a:lnTo>
                    <a:pt x="139" y="79"/>
                  </a:lnTo>
                  <a:lnTo>
                    <a:pt x="154"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74" name="Freeform 25"/>
            <p:cNvSpPr>
              <a:spLocks/>
            </p:cNvSpPr>
            <p:nvPr/>
          </p:nvSpPr>
          <p:spPr bwMode="auto">
            <a:xfrm>
              <a:off x="4884" y="1229"/>
              <a:ext cx="30" cy="109"/>
            </a:xfrm>
            <a:custGeom>
              <a:avLst/>
              <a:gdLst>
                <a:gd name="T0" fmla="*/ 56 w 60"/>
                <a:gd name="T1" fmla="*/ 121 h 219"/>
                <a:gd name="T2" fmla="*/ 51 w 60"/>
                <a:gd name="T3" fmla="*/ 133 h 219"/>
                <a:gd name="T4" fmla="*/ 45 w 60"/>
                <a:gd name="T5" fmla="*/ 147 h 219"/>
                <a:gd name="T6" fmla="*/ 39 w 60"/>
                <a:gd name="T7" fmla="*/ 159 h 219"/>
                <a:gd name="T8" fmla="*/ 33 w 60"/>
                <a:gd name="T9" fmla="*/ 171 h 219"/>
                <a:gd name="T10" fmla="*/ 26 w 60"/>
                <a:gd name="T11" fmla="*/ 184 h 219"/>
                <a:gd name="T12" fmla="*/ 19 w 60"/>
                <a:gd name="T13" fmla="*/ 195 h 219"/>
                <a:gd name="T14" fmla="*/ 13 w 60"/>
                <a:gd name="T15" fmla="*/ 207 h 219"/>
                <a:gd name="T16" fmla="*/ 5 w 60"/>
                <a:gd name="T17" fmla="*/ 219 h 219"/>
                <a:gd name="T18" fmla="*/ 6 w 60"/>
                <a:gd name="T19" fmla="*/ 187 h 219"/>
                <a:gd name="T20" fmla="*/ 14 w 60"/>
                <a:gd name="T21" fmla="*/ 158 h 219"/>
                <a:gd name="T22" fmla="*/ 22 w 60"/>
                <a:gd name="T23" fmla="*/ 127 h 219"/>
                <a:gd name="T24" fmla="*/ 26 w 60"/>
                <a:gd name="T25" fmla="*/ 96 h 219"/>
                <a:gd name="T26" fmla="*/ 25 w 60"/>
                <a:gd name="T27" fmla="*/ 71 h 219"/>
                <a:gd name="T28" fmla="*/ 17 w 60"/>
                <a:gd name="T29" fmla="*/ 47 h 219"/>
                <a:gd name="T30" fmla="*/ 8 w 60"/>
                <a:gd name="T31" fmla="*/ 24 h 219"/>
                <a:gd name="T32" fmla="*/ 0 w 60"/>
                <a:gd name="T33" fmla="*/ 0 h 219"/>
                <a:gd name="T34" fmla="*/ 8 w 60"/>
                <a:gd name="T35" fmla="*/ 16 h 219"/>
                <a:gd name="T36" fmla="*/ 17 w 60"/>
                <a:gd name="T37" fmla="*/ 30 h 219"/>
                <a:gd name="T38" fmla="*/ 30 w 60"/>
                <a:gd name="T39" fmla="*/ 44 h 219"/>
                <a:gd name="T40" fmla="*/ 40 w 60"/>
                <a:gd name="T41" fmla="*/ 57 h 219"/>
                <a:gd name="T42" fmla="*/ 51 w 60"/>
                <a:gd name="T43" fmla="*/ 71 h 219"/>
                <a:gd name="T44" fmla="*/ 57 w 60"/>
                <a:gd name="T45" fmla="*/ 87 h 219"/>
                <a:gd name="T46" fmla="*/ 60 w 60"/>
                <a:gd name="T47" fmla="*/ 102 h 219"/>
                <a:gd name="T48" fmla="*/ 56 w 60"/>
                <a:gd name="T49" fmla="*/ 1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219">
                  <a:moveTo>
                    <a:pt x="56" y="121"/>
                  </a:moveTo>
                  <a:lnTo>
                    <a:pt x="51" y="133"/>
                  </a:lnTo>
                  <a:lnTo>
                    <a:pt x="45" y="147"/>
                  </a:lnTo>
                  <a:lnTo>
                    <a:pt x="39" y="159"/>
                  </a:lnTo>
                  <a:lnTo>
                    <a:pt x="33" y="171"/>
                  </a:lnTo>
                  <a:lnTo>
                    <a:pt x="26" y="184"/>
                  </a:lnTo>
                  <a:lnTo>
                    <a:pt x="19" y="195"/>
                  </a:lnTo>
                  <a:lnTo>
                    <a:pt x="13" y="207"/>
                  </a:lnTo>
                  <a:lnTo>
                    <a:pt x="5" y="219"/>
                  </a:lnTo>
                  <a:lnTo>
                    <a:pt x="6" y="187"/>
                  </a:lnTo>
                  <a:lnTo>
                    <a:pt x="14" y="158"/>
                  </a:lnTo>
                  <a:lnTo>
                    <a:pt x="22" y="127"/>
                  </a:lnTo>
                  <a:lnTo>
                    <a:pt x="26" y="96"/>
                  </a:lnTo>
                  <a:lnTo>
                    <a:pt x="25" y="71"/>
                  </a:lnTo>
                  <a:lnTo>
                    <a:pt x="17" y="47"/>
                  </a:lnTo>
                  <a:lnTo>
                    <a:pt x="8" y="24"/>
                  </a:lnTo>
                  <a:lnTo>
                    <a:pt x="0" y="0"/>
                  </a:lnTo>
                  <a:lnTo>
                    <a:pt x="8" y="16"/>
                  </a:lnTo>
                  <a:lnTo>
                    <a:pt x="17" y="30"/>
                  </a:lnTo>
                  <a:lnTo>
                    <a:pt x="30" y="44"/>
                  </a:lnTo>
                  <a:lnTo>
                    <a:pt x="40" y="57"/>
                  </a:lnTo>
                  <a:lnTo>
                    <a:pt x="51" y="71"/>
                  </a:lnTo>
                  <a:lnTo>
                    <a:pt x="57" y="87"/>
                  </a:lnTo>
                  <a:lnTo>
                    <a:pt x="60" y="102"/>
                  </a:lnTo>
                  <a:lnTo>
                    <a:pt x="56"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75" name="Freeform 26"/>
            <p:cNvSpPr>
              <a:spLocks/>
            </p:cNvSpPr>
            <p:nvPr/>
          </p:nvSpPr>
          <p:spPr bwMode="auto">
            <a:xfrm>
              <a:off x="4614" y="1249"/>
              <a:ext cx="73" cy="81"/>
            </a:xfrm>
            <a:custGeom>
              <a:avLst/>
              <a:gdLst>
                <a:gd name="T0" fmla="*/ 146 w 146"/>
                <a:gd name="T1" fmla="*/ 0 h 164"/>
                <a:gd name="T2" fmla="*/ 126 w 146"/>
                <a:gd name="T3" fmla="*/ 19 h 164"/>
                <a:gd name="T4" fmla="*/ 105 w 146"/>
                <a:gd name="T5" fmla="*/ 37 h 164"/>
                <a:gd name="T6" fmla="*/ 83 w 146"/>
                <a:gd name="T7" fmla="*/ 56 h 164"/>
                <a:gd name="T8" fmla="*/ 63 w 146"/>
                <a:gd name="T9" fmla="*/ 74 h 164"/>
                <a:gd name="T10" fmla="*/ 45 w 146"/>
                <a:gd name="T11" fmla="*/ 96 h 164"/>
                <a:gd name="T12" fmla="*/ 28 w 146"/>
                <a:gd name="T13" fmla="*/ 118 h 164"/>
                <a:gd name="T14" fmla="*/ 14 w 146"/>
                <a:gd name="T15" fmla="*/ 139 h 164"/>
                <a:gd name="T16" fmla="*/ 3 w 146"/>
                <a:gd name="T17" fmla="*/ 164 h 164"/>
                <a:gd name="T18" fmla="*/ 0 w 146"/>
                <a:gd name="T19" fmla="*/ 138 h 164"/>
                <a:gd name="T20" fmla="*/ 3 w 146"/>
                <a:gd name="T21" fmla="*/ 111 h 164"/>
                <a:gd name="T22" fmla="*/ 11 w 146"/>
                <a:gd name="T23" fmla="*/ 87 h 164"/>
                <a:gd name="T24" fmla="*/ 26 w 146"/>
                <a:gd name="T25" fmla="*/ 64 h 164"/>
                <a:gd name="T26" fmla="*/ 39 w 146"/>
                <a:gd name="T27" fmla="*/ 51 h 164"/>
                <a:gd name="T28" fmla="*/ 51 w 146"/>
                <a:gd name="T29" fmla="*/ 41 h 164"/>
                <a:gd name="T30" fmla="*/ 66 w 146"/>
                <a:gd name="T31" fmla="*/ 31 h 164"/>
                <a:gd name="T32" fmla="*/ 82 w 146"/>
                <a:gd name="T33" fmla="*/ 24 h 164"/>
                <a:gd name="T34" fmla="*/ 97 w 146"/>
                <a:gd name="T35" fmla="*/ 16 h 164"/>
                <a:gd name="T36" fmla="*/ 114 w 146"/>
                <a:gd name="T37" fmla="*/ 11 h 164"/>
                <a:gd name="T38" fmla="*/ 129 w 146"/>
                <a:gd name="T39" fmla="*/ 5 h 164"/>
                <a:gd name="T40" fmla="*/ 146 w 146"/>
                <a:gd name="T4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64">
                  <a:moveTo>
                    <a:pt x="146" y="0"/>
                  </a:moveTo>
                  <a:lnTo>
                    <a:pt x="126" y="19"/>
                  </a:lnTo>
                  <a:lnTo>
                    <a:pt x="105" y="37"/>
                  </a:lnTo>
                  <a:lnTo>
                    <a:pt x="83" y="56"/>
                  </a:lnTo>
                  <a:lnTo>
                    <a:pt x="63" y="74"/>
                  </a:lnTo>
                  <a:lnTo>
                    <a:pt x="45" y="96"/>
                  </a:lnTo>
                  <a:lnTo>
                    <a:pt x="28" y="118"/>
                  </a:lnTo>
                  <a:lnTo>
                    <a:pt x="14" y="139"/>
                  </a:lnTo>
                  <a:lnTo>
                    <a:pt x="3" y="164"/>
                  </a:lnTo>
                  <a:lnTo>
                    <a:pt x="0" y="138"/>
                  </a:lnTo>
                  <a:lnTo>
                    <a:pt x="3" y="111"/>
                  </a:lnTo>
                  <a:lnTo>
                    <a:pt x="11" y="87"/>
                  </a:lnTo>
                  <a:lnTo>
                    <a:pt x="26" y="64"/>
                  </a:lnTo>
                  <a:lnTo>
                    <a:pt x="39" y="51"/>
                  </a:lnTo>
                  <a:lnTo>
                    <a:pt x="51" y="41"/>
                  </a:lnTo>
                  <a:lnTo>
                    <a:pt x="66" y="31"/>
                  </a:lnTo>
                  <a:lnTo>
                    <a:pt x="82" y="24"/>
                  </a:lnTo>
                  <a:lnTo>
                    <a:pt x="97" y="16"/>
                  </a:lnTo>
                  <a:lnTo>
                    <a:pt x="114" y="11"/>
                  </a:lnTo>
                  <a:lnTo>
                    <a:pt x="129" y="5"/>
                  </a:lnTo>
                  <a:lnTo>
                    <a:pt x="1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76" name="Freeform 27"/>
            <p:cNvSpPr>
              <a:spLocks/>
            </p:cNvSpPr>
            <p:nvPr/>
          </p:nvSpPr>
          <p:spPr bwMode="auto">
            <a:xfrm>
              <a:off x="4955" y="1250"/>
              <a:ext cx="136" cy="209"/>
            </a:xfrm>
            <a:custGeom>
              <a:avLst/>
              <a:gdLst>
                <a:gd name="T0" fmla="*/ 113 w 273"/>
                <a:gd name="T1" fmla="*/ 55 h 417"/>
                <a:gd name="T2" fmla="*/ 131 w 273"/>
                <a:gd name="T3" fmla="*/ 64 h 417"/>
                <a:gd name="T4" fmla="*/ 153 w 273"/>
                <a:gd name="T5" fmla="*/ 74 h 417"/>
                <a:gd name="T6" fmla="*/ 173 w 273"/>
                <a:gd name="T7" fmla="*/ 81 h 417"/>
                <a:gd name="T8" fmla="*/ 194 w 273"/>
                <a:gd name="T9" fmla="*/ 89 h 417"/>
                <a:gd name="T10" fmla="*/ 213 w 273"/>
                <a:gd name="T11" fmla="*/ 100 h 417"/>
                <a:gd name="T12" fmla="*/ 231 w 273"/>
                <a:gd name="T13" fmla="*/ 112 h 417"/>
                <a:gd name="T14" fmla="*/ 245 w 273"/>
                <a:gd name="T15" fmla="*/ 127 h 417"/>
                <a:gd name="T16" fmla="*/ 256 w 273"/>
                <a:gd name="T17" fmla="*/ 147 h 417"/>
                <a:gd name="T18" fmla="*/ 271 w 273"/>
                <a:gd name="T19" fmla="*/ 211 h 417"/>
                <a:gd name="T20" fmla="*/ 273 w 273"/>
                <a:gd name="T21" fmla="*/ 278 h 417"/>
                <a:gd name="T22" fmla="*/ 270 w 273"/>
                <a:gd name="T23" fmla="*/ 348 h 417"/>
                <a:gd name="T24" fmla="*/ 273 w 273"/>
                <a:gd name="T25" fmla="*/ 417 h 417"/>
                <a:gd name="T26" fmla="*/ 264 w 273"/>
                <a:gd name="T27" fmla="*/ 391 h 417"/>
                <a:gd name="T28" fmla="*/ 259 w 273"/>
                <a:gd name="T29" fmla="*/ 363 h 417"/>
                <a:gd name="T30" fmla="*/ 254 w 273"/>
                <a:gd name="T31" fmla="*/ 335 h 417"/>
                <a:gd name="T32" fmla="*/ 250 w 273"/>
                <a:gd name="T33" fmla="*/ 308 h 417"/>
                <a:gd name="T34" fmla="*/ 245 w 273"/>
                <a:gd name="T35" fmla="*/ 280 h 417"/>
                <a:gd name="T36" fmla="*/ 237 w 273"/>
                <a:gd name="T37" fmla="*/ 252 h 417"/>
                <a:gd name="T38" fmla="*/ 228 w 273"/>
                <a:gd name="T39" fmla="*/ 226 h 417"/>
                <a:gd name="T40" fmla="*/ 213 w 273"/>
                <a:gd name="T41" fmla="*/ 201 h 417"/>
                <a:gd name="T42" fmla="*/ 200 w 273"/>
                <a:gd name="T43" fmla="*/ 183 h 417"/>
                <a:gd name="T44" fmla="*/ 188 w 273"/>
                <a:gd name="T45" fmla="*/ 164 h 417"/>
                <a:gd name="T46" fmla="*/ 176 w 273"/>
                <a:gd name="T47" fmla="*/ 146 h 417"/>
                <a:gd name="T48" fmla="*/ 163 w 273"/>
                <a:gd name="T49" fmla="*/ 127 h 417"/>
                <a:gd name="T50" fmla="*/ 150 w 273"/>
                <a:gd name="T51" fmla="*/ 110 h 417"/>
                <a:gd name="T52" fmla="*/ 136 w 273"/>
                <a:gd name="T53" fmla="*/ 94 h 417"/>
                <a:gd name="T54" fmla="*/ 119 w 273"/>
                <a:gd name="T55" fmla="*/ 80 h 417"/>
                <a:gd name="T56" fmla="*/ 99 w 273"/>
                <a:gd name="T57" fmla="*/ 67 h 417"/>
                <a:gd name="T58" fmla="*/ 96 w 273"/>
                <a:gd name="T59" fmla="*/ 83 h 417"/>
                <a:gd name="T60" fmla="*/ 89 w 273"/>
                <a:gd name="T61" fmla="*/ 97 h 417"/>
                <a:gd name="T62" fmla="*/ 80 w 273"/>
                <a:gd name="T63" fmla="*/ 109 h 417"/>
                <a:gd name="T64" fmla="*/ 71 w 273"/>
                <a:gd name="T65" fmla="*/ 120 h 417"/>
                <a:gd name="T66" fmla="*/ 60 w 273"/>
                <a:gd name="T67" fmla="*/ 132 h 417"/>
                <a:gd name="T68" fmla="*/ 48 w 273"/>
                <a:gd name="T69" fmla="*/ 141 h 417"/>
                <a:gd name="T70" fmla="*/ 37 w 273"/>
                <a:gd name="T71" fmla="*/ 151 h 417"/>
                <a:gd name="T72" fmla="*/ 25 w 273"/>
                <a:gd name="T73" fmla="*/ 160 h 417"/>
                <a:gd name="T74" fmla="*/ 26 w 273"/>
                <a:gd name="T75" fmla="*/ 146 h 417"/>
                <a:gd name="T76" fmla="*/ 31 w 273"/>
                <a:gd name="T77" fmla="*/ 131 h 417"/>
                <a:gd name="T78" fmla="*/ 37 w 273"/>
                <a:gd name="T79" fmla="*/ 115 h 417"/>
                <a:gd name="T80" fmla="*/ 43 w 273"/>
                <a:gd name="T81" fmla="*/ 100 h 417"/>
                <a:gd name="T82" fmla="*/ 46 w 273"/>
                <a:gd name="T83" fmla="*/ 84 h 417"/>
                <a:gd name="T84" fmla="*/ 46 w 273"/>
                <a:gd name="T85" fmla="*/ 70 h 417"/>
                <a:gd name="T86" fmla="*/ 42 w 273"/>
                <a:gd name="T87" fmla="*/ 58 h 417"/>
                <a:gd name="T88" fmla="*/ 28 w 273"/>
                <a:gd name="T89" fmla="*/ 46 h 417"/>
                <a:gd name="T90" fmla="*/ 22 w 273"/>
                <a:gd name="T91" fmla="*/ 43 h 417"/>
                <a:gd name="T92" fmla="*/ 14 w 273"/>
                <a:gd name="T93" fmla="*/ 40 h 417"/>
                <a:gd name="T94" fmla="*/ 8 w 273"/>
                <a:gd name="T95" fmla="*/ 37 h 417"/>
                <a:gd name="T96" fmla="*/ 0 w 273"/>
                <a:gd name="T97" fmla="*/ 32 h 417"/>
                <a:gd name="T98" fmla="*/ 17 w 273"/>
                <a:gd name="T99" fmla="*/ 0 h 417"/>
                <a:gd name="T100" fmla="*/ 31 w 273"/>
                <a:gd name="T101" fmla="*/ 3 h 417"/>
                <a:gd name="T102" fmla="*/ 43 w 273"/>
                <a:gd name="T103" fmla="*/ 9 h 417"/>
                <a:gd name="T104" fmla="*/ 56 w 273"/>
                <a:gd name="T105" fmla="*/ 15 h 417"/>
                <a:gd name="T106" fmla="*/ 66 w 273"/>
                <a:gd name="T107" fmla="*/ 23 h 417"/>
                <a:gd name="T108" fmla="*/ 77 w 273"/>
                <a:gd name="T109" fmla="*/ 30 h 417"/>
                <a:gd name="T110" fmla="*/ 89 w 273"/>
                <a:gd name="T111" fmla="*/ 40 h 417"/>
                <a:gd name="T112" fmla="*/ 100 w 273"/>
                <a:gd name="T113" fmla="*/ 47 h 417"/>
                <a:gd name="T114" fmla="*/ 113 w 273"/>
                <a:gd name="T115" fmla="*/ 5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3" h="417">
                  <a:moveTo>
                    <a:pt x="113" y="55"/>
                  </a:moveTo>
                  <a:lnTo>
                    <a:pt x="131" y="64"/>
                  </a:lnTo>
                  <a:lnTo>
                    <a:pt x="153" y="74"/>
                  </a:lnTo>
                  <a:lnTo>
                    <a:pt x="173" y="81"/>
                  </a:lnTo>
                  <a:lnTo>
                    <a:pt x="194" y="89"/>
                  </a:lnTo>
                  <a:lnTo>
                    <a:pt x="213" y="100"/>
                  </a:lnTo>
                  <a:lnTo>
                    <a:pt x="231" y="112"/>
                  </a:lnTo>
                  <a:lnTo>
                    <a:pt x="245" y="127"/>
                  </a:lnTo>
                  <a:lnTo>
                    <a:pt x="256" y="147"/>
                  </a:lnTo>
                  <a:lnTo>
                    <a:pt x="271" y="211"/>
                  </a:lnTo>
                  <a:lnTo>
                    <a:pt x="273" y="278"/>
                  </a:lnTo>
                  <a:lnTo>
                    <a:pt x="270" y="348"/>
                  </a:lnTo>
                  <a:lnTo>
                    <a:pt x="273" y="417"/>
                  </a:lnTo>
                  <a:lnTo>
                    <a:pt x="264" y="391"/>
                  </a:lnTo>
                  <a:lnTo>
                    <a:pt x="259" y="363"/>
                  </a:lnTo>
                  <a:lnTo>
                    <a:pt x="254" y="335"/>
                  </a:lnTo>
                  <a:lnTo>
                    <a:pt x="250" y="308"/>
                  </a:lnTo>
                  <a:lnTo>
                    <a:pt x="245" y="280"/>
                  </a:lnTo>
                  <a:lnTo>
                    <a:pt x="237" y="252"/>
                  </a:lnTo>
                  <a:lnTo>
                    <a:pt x="228" y="226"/>
                  </a:lnTo>
                  <a:lnTo>
                    <a:pt x="213" y="201"/>
                  </a:lnTo>
                  <a:lnTo>
                    <a:pt x="200" y="183"/>
                  </a:lnTo>
                  <a:lnTo>
                    <a:pt x="188" y="164"/>
                  </a:lnTo>
                  <a:lnTo>
                    <a:pt x="176" y="146"/>
                  </a:lnTo>
                  <a:lnTo>
                    <a:pt x="163" y="127"/>
                  </a:lnTo>
                  <a:lnTo>
                    <a:pt x="150" y="110"/>
                  </a:lnTo>
                  <a:lnTo>
                    <a:pt x="136" y="94"/>
                  </a:lnTo>
                  <a:lnTo>
                    <a:pt x="119" y="80"/>
                  </a:lnTo>
                  <a:lnTo>
                    <a:pt x="99" y="67"/>
                  </a:lnTo>
                  <a:lnTo>
                    <a:pt x="96" y="83"/>
                  </a:lnTo>
                  <a:lnTo>
                    <a:pt x="89" y="97"/>
                  </a:lnTo>
                  <a:lnTo>
                    <a:pt x="80" y="109"/>
                  </a:lnTo>
                  <a:lnTo>
                    <a:pt x="71" y="120"/>
                  </a:lnTo>
                  <a:lnTo>
                    <a:pt x="60" y="132"/>
                  </a:lnTo>
                  <a:lnTo>
                    <a:pt x="48" y="141"/>
                  </a:lnTo>
                  <a:lnTo>
                    <a:pt x="37" y="151"/>
                  </a:lnTo>
                  <a:lnTo>
                    <a:pt x="25" y="160"/>
                  </a:lnTo>
                  <a:lnTo>
                    <a:pt x="26" y="146"/>
                  </a:lnTo>
                  <a:lnTo>
                    <a:pt x="31" y="131"/>
                  </a:lnTo>
                  <a:lnTo>
                    <a:pt x="37" y="115"/>
                  </a:lnTo>
                  <a:lnTo>
                    <a:pt x="43" y="100"/>
                  </a:lnTo>
                  <a:lnTo>
                    <a:pt x="46" y="84"/>
                  </a:lnTo>
                  <a:lnTo>
                    <a:pt x="46" y="70"/>
                  </a:lnTo>
                  <a:lnTo>
                    <a:pt x="42" y="58"/>
                  </a:lnTo>
                  <a:lnTo>
                    <a:pt x="28" y="46"/>
                  </a:lnTo>
                  <a:lnTo>
                    <a:pt x="22" y="43"/>
                  </a:lnTo>
                  <a:lnTo>
                    <a:pt x="14" y="40"/>
                  </a:lnTo>
                  <a:lnTo>
                    <a:pt x="8" y="37"/>
                  </a:lnTo>
                  <a:lnTo>
                    <a:pt x="0" y="32"/>
                  </a:lnTo>
                  <a:lnTo>
                    <a:pt x="17" y="0"/>
                  </a:lnTo>
                  <a:lnTo>
                    <a:pt x="31" y="3"/>
                  </a:lnTo>
                  <a:lnTo>
                    <a:pt x="43" y="9"/>
                  </a:lnTo>
                  <a:lnTo>
                    <a:pt x="56" y="15"/>
                  </a:lnTo>
                  <a:lnTo>
                    <a:pt x="66" y="23"/>
                  </a:lnTo>
                  <a:lnTo>
                    <a:pt x="77" y="30"/>
                  </a:lnTo>
                  <a:lnTo>
                    <a:pt x="89" y="40"/>
                  </a:lnTo>
                  <a:lnTo>
                    <a:pt x="100" y="47"/>
                  </a:lnTo>
                  <a:lnTo>
                    <a:pt x="113"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77" name="Freeform 28"/>
            <p:cNvSpPr>
              <a:spLocks/>
            </p:cNvSpPr>
            <p:nvPr/>
          </p:nvSpPr>
          <p:spPr bwMode="auto">
            <a:xfrm>
              <a:off x="5219" y="1255"/>
              <a:ext cx="35" cy="206"/>
            </a:xfrm>
            <a:custGeom>
              <a:avLst/>
              <a:gdLst>
                <a:gd name="T0" fmla="*/ 70 w 70"/>
                <a:gd name="T1" fmla="*/ 68 h 413"/>
                <a:gd name="T2" fmla="*/ 69 w 70"/>
                <a:gd name="T3" fmla="*/ 112 h 413"/>
                <a:gd name="T4" fmla="*/ 61 w 70"/>
                <a:gd name="T5" fmla="*/ 155 h 413"/>
                <a:gd name="T6" fmla="*/ 52 w 70"/>
                <a:gd name="T7" fmla="*/ 199 h 413"/>
                <a:gd name="T8" fmla="*/ 44 w 70"/>
                <a:gd name="T9" fmla="*/ 242 h 413"/>
                <a:gd name="T10" fmla="*/ 35 w 70"/>
                <a:gd name="T11" fmla="*/ 223 h 413"/>
                <a:gd name="T12" fmla="*/ 30 w 70"/>
                <a:gd name="T13" fmla="*/ 202 h 413"/>
                <a:gd name="T14" fmla="*/ 29 w 70"/>
                <a:gd name="T15" fmla="*/ 180 h 413"/>
                <a:gd name="T16" fmla="*/ 26 w 70"/>
                <a:gd name="T17" fmla="*/ 160 h 413"/>
                <a:gd name="T18" fmla="*/ 16 w 70"/>
                <a:gd name="T19" fmla="*/ 189 h 413"/>
                <a:gd name="T20" fmla="*/ 15 w 70"/>
                <a:gd name="T21" fmla="*/ 220 h 413"/>
                <a:gd name="T22" fmla="*/ 16 w 70"/>
                <a:gd name="T23" fmla="*/ 251 h 413"/>
                <a:gd name="T24" fmla="*/ 16 w 70"/>
                <a:gd name="T25" fmla="*/ 283 h 413"/>
                <a:gd name="T26" fmla="*/ 23 w 70"/>
                <a:gd name="T27" fmla="*/ 279 h 413"/>
                <a:gd name="T28" fmla="*/ 26 w 70"/>
                <a:gd name="T29" fmla="*/ 271 h 413"/>
                <a:gd name="T30" fmla="*/ 29 w 70"/>
                <a:gd name="T31" fmla="*/ 265 h 413"/>
                <a:gd name="T32" fmla="*/ 33 w 70"/>
                <a:gd name="T33" fmla="*/ 260 h 413"/>
                <a:gd name="T34" fmla="*/ 41 w 70"/>
                <a:gd name="T35" fmla="*/ 299 h 413"/>
                <a:gd name="T36" fmla="*/ 35 w 70"/>
                <a:gd name="T37" fmla="*/ 337 h 413"/>
                <a:gd name="T38" fmla="*/ 26 w 70"/>
                <a:gd name="T39" fmla="*/ 374 h 413"/>
                <a:gd name="T40" fmla="*/ 18 w 70"/>
                <a:gd name="T41" fmla="*/ 413 h 413"/>
                <a:gd name="T42" fmla="*/ 12 w 70"/>
                <a:gd name="T43" fmla="*/ 363 h 413"/>
                <a:gd name="T44" fmla="*/ 7 w 70"/>
                <a:gd name="T45" fmla="*/ 313 h 413"/>
                <a:gd name="T46" fmla="*/ 3 w 70"/>
                <a:gd name="T47" fmla="*/ 262 h 413"/>
                <a:gd name="T48" fmla="*/ 0 w 70"/>
                <a:gd name="T49" fmla="*/ 211 h 413"/>
                <a:gd name="T50" fmla="*/ 0 w 70"/>
                <a:gd name="T51" fmla="*/ 183 h 413"/>
                <a:gd name="T52" fmla="*/ 3 w 70"/>
                <a:gd name="T53" fmla="*/ 155 h 413"/>
                <a:gd name="T54" fmla="*/ 7 w 70"/>
                <a:gd name="T55" fmla="*/ 128 h 413"/>
                <a:gd name="T56" fmla="*/ 15 w 70"/>
                <a:gd name="T57" fmla="*/ 100 h 413"/>
                <a:gd name="T58" fmla="*/ 23 w 70"/>
                <a:gd name="T59" fmla="*/ 74 h 413"/>
                <a:gd name="T60" fmla="*/ 33 w 70"/>
                <a:gd name="T61" fmla="*/ 49 h 413"/>
                <a:gd name="T62" fmla="*/ 46 w 70"/>
                <a:gd name="T63" fmla="*/ 23 h 413"/>
                <a:gd name="T64" fmla="*/ 61 w 70"/>
                <a:gd name="T65" fmla="*/ 0 h 413"/>
                <a:gd name="T66" fmla="*/ 67 w 70"/>
                <a:gd name="T67" fmla="*/ 15 h 413"/>
                <a:gd name="T68" fmla="*/ 70 w 70"/>
                <a:gd name="T69" fmla="*/ 32 h 413"/>
                <a:gd name="T70" fmla="*/ 70 w 70"/>
                <a:gd name="T71" fmla="*/ 51 h 413"/>
                <a:gd name="T72" fmla="*/ 70 w 70"/>
                <a:gd name="T73" fmla="*/ 6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 h="413">
                  <a:moveTo>
                    <a:pt x="70" y="68"/>
                  </a:moveTo>
                  <a:lnTo>
                    <a:pt x="69" y="112"/>
                  </a:lnTo>
                  <a:lnTo>
                    <a:pt x="61" y="155"/>
                  </a:lnTo>
                  <a:lnTo>
                    <a:pt x="52" y="199"/>
                  </a:lnTo>
                  <a:lnTo>
                    <a:pt x="44" y="242"/>
                  </a:lnTo>
                  <a:lnTo>
                    <a:pt x="35" y="223"/>
                  </a:lnTo>
                  <a:lnTo>
                    <a:pt x="30" y="202"/>
                  </a:lnTo>
                  <a:lnTo>
                    <a:pt x="29" y="180"/>
                  </a:lnTo>
                  <a:lnTo>
                    <a:pt x="26" y="160"/>
                  </a:lnTo>
                  <a:lnTo>
                    <a:pt x="16" y="189"/>
                  </a:lnTo>
                  <a:lnTo>
                    <a:pt x="15" y="220"/>
                  </a:lnTo>
                  <a:lnTo>
                    <a:pt x="16" y="251"/>
                  </a:lnTo>
                  <a:lnTo>
                    <a:pt x="16" y="283"/>
                  </a:lnTo>
                  <a:lnTo>
                    <a:pt x="23" y="279"/>
                  </a:lnTo>
                  <a:lnTo>
                    <a:pt x="26" y="271"/>
                  </a:lnTo>
                  <a:lnTo>
                    <a:pt x="29" y="265"/>
                  </a:lnTo>
                  <a:lnTo>
                    <a:pt x="33" y="260"/>
                  </a:lnTo>
                  <a:lnTo>
                    <a:pt x="41" y="299"/>
                  </a:lnTo>
                  <a:lnTo>
                    <a:pt x="35" y="337"/>
                  </a:lnTo>
                  <a:lnTo>
                    <a:pt x="26" y="374"/>
                  </a:lnTo>
                  <a:lnTo>
                    <a:pt x="18" y="413"/>
                  </a:lnTo>
                  <a:lnTo>
                    <a:pt x="12" y="363"/>
                  </a:lnTo>
                  <a:lnTo>
                    <a:pt x="7" y="313"/>
                  </a:lnTo>
                  <a:lnTo>
                    <a:pt x="3" y="262"/>
                  </a:lnTo>
                  <a:lnTo>
                    <a:pt x="0" y="211"/>
                  </a:lnTo>
                  <a:lnTo>
                    <a:pt x="0" y="183"/>
                  </a:lnTo>
                  <a:lnTo>
                    <a:pt x="3" y="155"/>
                  </a:lnTo>
                  <a:lnTo>
                    <a:pt x="7" y="128"/>
                  </a:lnTo>
                  <a:lnTo>
                    <a:pt x="15" y="100"/>
                  </a:lnTo>
                  <a:lnTo>
                    <a:pt x="23" y="74"/>
                  </a:lnTo>
                  <a:lnTo>
                    <a:pt x="33" y="49"/>
                  </a:lnTo>
                  <a:lnTo>
                    <a:pt x="46" y="23"/>
                  </a:lnTo>
                  <a:lnTo>
                    <a:pt x="61" y="0"/>
                  </a:lnTo>
                  <a:lnTo>
                    <a:pt x="67" y="15"/>
                  </a:lnTo>
                  <a:lnTo>
                    <a:pt x="70" y="32"/>
                  </a:lnTo>
                  <a:lnTo>
                    <a:pt x="70" y="51"/>
                  </a:lnTo>
                  <a:lnTo>
                    <a:pt x="70"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78" name="Freeform 29"/>
            <p:cNvSpPr>
              <a:spLocks/>
            </p:cNvSpPr>
            <p:nvPr/>
          </p:nvSpPr>
          <p:spPr bwMode="auto">
            <a:xfrm>
              <a:off x="4790" y="1291"/>
              <a:ext cx="48" cy="66"/>
            </a:xfrm>
            <a:custGeom>
              <a:avLst/>
              <a:gdLst>
                <a:gd name="T0" fmla="*/ 65 w 95"/>
                <a:gd name="T1" fmla="*/ 31 h 131"/>
                <a:gd name="T2" fmla="*/ 60 w 95"/>
                <a:gd name="T3" fmla="*/ 46 h 131"/>
                <a:gd name="T4" fmla="*/ 57 w 95"/>
                <a:gd name="T5" fmla="*/ 62 h 131"/>
                <a:gd name="T6" fmla="*/ 57 w 95"/>
                <a:gd name="T7" fmla="*/ 79 h 131"/>
                <a:gd name="T8" fmla="*/ 63 w 95"/>
                <a:gd name="T9" fmla="*/ 93 h 131"/>
                <a:gd name="T10" fmla="*/ 72 w 95"/>
                <a:gd name="T11" fmla="*/ 102 h 131"/>
                <a:gd name="T12" fmla="*/ 80 w 95"/>
                <a:gd name="T13" fmla="*/ 111 h 131"/>
                <a:gd name="T14" fmla="*/ 88 w 95"/>
                <a:gd name="T15" fmla="*/ 122 h 131"/>
                <a:gd name="T16" fmla="*/ 95 w 95"/>
                <a:gd name="T17" fmla="*/ 131 h 131"/>
                <a:gd name="T18" fmla="*/ 82 w 95"/>
                <a:gd name="T19" fmla="*/ 131 h 131"/>
                <a:gd name="T20" fmla="*/ 68 w 95"/>
                <a:gd name="T21" fmla="*/ 130 h 131"/>
                <a:gd name="T22" fmla="*/ 54 w 95"/>
                <a:gd name="T23" fmla="*/ 125 h 131"/>
                <a:gd name="T24" fmla="*/ 41 w 95"/>
                <a:gd name="T25" fmla="*/ 120 h 131"/>
                <a:gd name="T26" fmla="*/ 28 w 95"/>
                <a:gd name="T27" fmla="*/ 114 h 131"/>
                <a:gd name="T28" fmla="*/ 17 w 95"/>
                <a:gd name="T29" fmla="*/ 105 h 131"/>
                <a:gd name="T30" fmla="*/ 8 w 95"/>
                <a:gd name="T31" fmla="*/ 96 h 131"/>
                <a:gd name="T32" fmla="*/ 0 w 95"/>
                <a:gd name="T33" fmla="*/ 85 h 131"/>
                <a:gd name="T34" fmla="*/ 3 w 95"/>
                <a:gd name="T35" fmla="*/ 73 h 131"/>
                <a:gd name="T36" fmla="*/ 8 w 95"/>
                <a:gd name="T37" fmla="*/ 62 h 131"/>
                <a:gd name="T38" fmla="*/ 15 w 95"/>
                <a:gd name="T39" fmla="*/ 51 h 131"/>
                <a:gd name="T40" fmla="*/ 21 w 95"/>
                <a:gd name="T41" fmla="*/ 40 h 131"/>
                <a:gd name="T42" fmla="*/ 31 w 95"/>
                <a:gd name="T43" fmla="*/ 29 h 131"/>
                <a:gd name="T44" fmla="*/ 38 w 95"/>
                <a:gd name="T45" fmla="*/ 19 h 131"/>
                <a:gd name="T46" fmla="*/ 48 w 95"/>
                <a:gd name="T47" fmla="*/ 9 h 131"/>
                <a:gd name="T48" fmla="*/ 57 w 95"/>
                <a:gd name="T49" fmla="*/ 0 h 131"/>
                <a:gd name="T50" fmla="*/ 61 w 95"/>
                <a:gd name="T51" fmla="*/ 6 h 131"/>
                <a:gd name="T52" fmla="*/ 65 w 95"/>
                <a:gd name="T53" fmla="*/ 14 h 131"/>
                <a:gd name="T54" fmla="*/ 65 w 95"/>
                <a:gd name="T55" fmla="*/ 22 h 131"/>
                <a:gd name="T56" fmla="*/ 65 w 95"/>
                <a:gd name="T57" fmla="*/ 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131">
                  <a:moveTo>
                    <a:pt x="65" y="31"/>
                  </a:moveTo>
                  <a:lnTo>
                    <a:pt x="60" y="46"/>
                  </a:lnTo>
                  <a:lnTo>
                    <a:pt x="57" y="62"/>
                  </a:lnTo>
                  <a:lnTo>
                    <a:pt x="57" y="79"/>
                  </a:lnTo>
                  <a:lnTo>
                    <a:pt x="63" y="93"/>
                  </a:lnTo>
                  <a:lnTo>
                    <a:pt x="72" y="102"/>
                  </a:lnTo>
                  <a:lnTo>
                    <a:pt x="80" y="111"/>
                  </a:lnTo>
                  <a:lnTo>
                    <a:pt x="88" y="122"/>
                  </a:lnTo>
                  <a:lnTo>
                    <a:pt x="95" y="131"/>
                  </a:lnTo>
                  <a:lnTo>
                    <a:pt x="82" y="131"/>
                  </a:lnTo>
                  <a:lnTo>
                    <a:pt x="68" y="130"/>
                  </a:lnTo>
                  <a:lnTo>
                    <a:pt x="54" y="125"/>
                  </a:lnTo>
                  <a:lnTo>
                    <a:pt x="41" y="120"/>
                  </a:lnTo>
                  <a:lnTo>
                    <a:pt x="28" y="114"/>
                  </a:lnTo>
                  <a:lnTo>
                    <a:pt x="17" y="105"/>
                  </a:lnTo>
                  <a:lnTo>
                    <a:pt x="8" y="96"/>
                  </a:lnTo>
                  <a:lnTo>
                    <a:pt x="0" y="85"/>
                  </a:lnTo>
                  <a:lnTo>
                    <a:pt x="3" y="73"/>
                  </a:lnTo>
                  <a:lnTo>
                    <a:pt x="8" y="62"/>
                  </a:lnTo>
                  <a:lnTo>
                    <a:pt x="15" y="51"/>
                  </a:lnTo>
                  <a:lnTo>
                    <a:pt x="21" y="40"/>
                  </a:lnTo>
                  <a:lnTo>
                    <a:pt x="31" y="29"/>
                  </a:lnTo>
                  <a:lnTo>
                    <a:pt x="38" y="19"/>
                  </a:lnTo>
                  <a:lnTo>
                    <a:pt x="48" y="9"/>
                  </a:lnTo>
                  <a:lnTo>
                    <a:pt x="57" y="0"/>
                  </a:lnTo>
                  <a:lnTo>
                    <a:pt x="61" y="6"/>
                  </a:lnTo>
                  <a:lnTo>
                    <a:pt x="65" y="14"/>
                  </a:lnTo>
                  <a:lnTo>
                    <a:pt x="65" y="22"/>
                  </a:lnTo>
                  <a:lnTo>
                    <a:pt x="6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79" name="Freeform 30"/>
            <p:cNvSpPr>
              <a:spLocks/>
            </p:cNvSpPr>
            <p:nvPr/>
          </p:nvSpPr>
          <p:spPr bwMode="auto">
            <a:xfrm>
              <a:off x="4911" y="1295"/>
              <a:ext cx="44" cy="18"/>
            </a:xfrm>
            <a:custGeom>
              <a:avLst/>
              <a:gdLst>
                <a:gd name="T0" fmla="*/ 86 w 86"/>
                <a:gd name="T1" fmla="*/ 23 h 37"/>
                <a:gd name="T2" fmla="*/ 81 w 86"/>
                <a:gd name="T3" fmla="*/ 31 h 37"/>
                <a:gd name="T4" fmla="*/ 74 w 86"/>
                <a:gd name="T5" fmla="*/ 35 h 37"/>
                <a:gd name="T6" fmla="*/ 63 w 86"/>
                <a:gd name="T7" fmla="*/ 37 h 37"/>
                <a:gd name="T8" fmla="*/ 52 w 86"/>
                <a:gd name="T9" fmla="*/ 37 h 37"/>
                <a:gd name="T10" fmla="*/ 40 w 86"/>
                <a:gd name="T11" fmla="*/ 35 h 37"/>
                <a:gd name="T12" fmla="*/ 27 w 86"/>
                <a:gd name="T13" fmla="*/ 35 h 37"/>
                <a:gd name="T14" fmla="*/ 17 w 86"/>
                <a:gd name="T15" fmla="*/ 34 h 37"/>
                <a:gd name="T16" fmla="*/ 6 w 86"/>
                <a:gd name="T17" fmla="*/ 35 h 37"/>
                <a:gd name="T18" fmla="*/ 1 w 86"/>
                <a:gd name="T19" fmla="*/ 32 h 37"/>
                <a:gd name="T20" fmla="*/ 0 w 86"/>
                <a:gd name="T21" fmla="*/ 28 h 37"/>
                <a:gd name="T22" fmla="*/ 1 w 86"/>
                <a:gd name="T23" fmla="*/ 23 h 37"/>
                <a:gd name="T24" fmla="*/ 3 w 86"/>
                <a:gd name="T25" fmla="*/ 18 h 37"/>
                <a:gd name="T26" fmla="*/ 9 w 86"/>
                <a:gd name="T27" fmla="*/ 12 h 37"/>
                <a:gd name="T28" fmla="*/ 15 w 86"/>
                <a:gd name="T29" fmla="*/ 8 h 37"/>
                <a:gd name="T30" fmla="*/ 23 w 86"/>
                <a:gd name="T31" fmla="*/ 5 h 37"/>
                <a:gd name="T32" fmla="*/ 31 w 86"/>
                <a:gd name="T33" fmla="*/ 1 h 37"/>
                <a:gd name="T34" fmla="*/ 38 w 86"/>
                <a:gd name="T35" fmla="*/ 0 h 37"/>
                <a:gd name="T36" fmla="*/ 46 w 86"/>
                <a:gd name="T37" fmla="*/ 0 h 37"/>
                <a:gd name="T38" fmla="*/ 54 w 86"/>
                <a:gd name="T39" fmla="*/ 0 h 37"/>
                <a:gd name="T40" fmla="*/ 61 w 86"/>
                <a:gd name="T41" fmla="*/ 3 h 37"/>
                <a:gd name="T42" fmla="*/ 68 w 86"/>
                <a:gd name="T43" fmla="*/ 6 h 37"/>
                <a:gd name="T44" fmla="*/ 75 w 86"/>
                <a:gd name="T45" fmla="*/ 11 h 37"/>
                <a:gd name="T46" fmla="*/ 81 w 86"/>
                <a:gd name="T47" fmla="*/ 17 h 37"/>
                <a:gd name="T48" fmla="*/ 86 w 86"/>
                <a:gd name="T49"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7">
                  <a:moveTo>
                    <a:pt x="86" y="23"/>
                  </a:moveTo>
                  <a:lnTo>
                    <a:pt x="81" y="31"/>
                  </a:lnTo>
                  <a:lnTo>
                    <a:pt x="74" y="35"/>
                  </a:lnTo>
                  <a:lnTo>
                    <a:pt x="63" y="37"/>
                  </a:lnTo>
                  <a:lnTo>
                    <a:pt x="52" y="37"/>
                  </a:lnTo>
                  <a:lnTo>
                    <a:pt x="40" y="35"/>
                  </a:lnTo>
                  <a:lnTo>
                    <a:pt x="27" y="35"/>
                  </a:lnTo>
                  <a:lnTo>
                    <a:pt x="17" y="34"/>
                  </a:lnTo>
                  <a:lnTo>
                    <a:pt x="6" y="35"/>
                  </a:lnTo>
                  <a:lnTo>
                    <a:pt x="1" y="32"/>
                  </a:lnTo>
                  <a:lnTo>
                    <a:pt x="0" y="28"/>
                  </a:lnTo>
                  <a:lnTo>
                    <a:pt x="1" y="23"/>
                  </a:lnTo>
                  <a:lnTo>
                    <a:pt x="3" y="18"/>
                  </a:lnTo>
                  <a:lnTo>
                    <a:pt x="9" y="12"/>
                  </a:lnTo>
                  <a:lnTo>
                    <a:pt x="15" y="8"/>
                  </a:lnTo>
                  <a:lnTo>
                    <a:pt x="23" y="5"/>
                  </a:lnTo>
                  <a:lnTo>
                    <a:pt x="31" y="1"/>
                  </a:lnTo>
                  <a:lnTo>
                    <a:pt x="38" y="0"/>
                  </a:lnTo>
                  <a:lnTo>
                    <a:pt x="46" y="0"/>
                  </a:lnTo>
                  <a:lnTo>
                    <a:pt x="54" y="0"/>
                  </a:lnTo>
                  <a:lnTo>
                    <a:pt x="61" y="3"/>
                  </a:lnTo>
                  <a:lnTo>
                    <a:pt x="68" y="6"/>
                  </a:lnTo>
                  <a:lnTo>
                    <a:pt x="75" y="11"/>
                  </a:lnTo>
                  <a:lnTo>
                    <a:pt x="81" y="17"/>
                  </a:lnTo>
                  <a:lnTo>
                    <a:pt x="8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80" name="Freeform 31"/>
            <p:cNvSpPr>
              <a:spLocks/>
            </p:cNvSpPr>
            <p:nvPr/>
          </p:nvSpPr>
          <p:spPr bwMode="auto">
            <a:xfrm>
              <a:off x="5115" y="1298"/>
              <a:ext cx="47" cy="269"/>
            </a:xfrm>
            <a:custGeom>
              <a:avLst/>
              <a:gdLst>
                <a:gd name="T0" fmla="*/ 86 w 94"/>
                <a:gd name="T1" fmla="*/ 43 h 538"/>
                <a:gd name="T2" fmla="*/ 92 w 94"/>
                <a:gd name="T3" fmla="*/ 109 h 538"/>
                <a:gd name="T4" fmla="*/ 94 w 94"/>
                <a:gd name="T5" fmla="*/ 179 h 538"/>
                <a:gd name="T6" fmla="*/ 84 w 94"/>
                <a:gd name="T7" fmla="*/ 245 h 538"/>
                <a:gd name="T8" fmla="*/ 64 w 94"/>
                <a:gd name="T9" fmla="*/ 307 h 538"/>
                <a:gd name="T10" fmla="*/ 52 w 94"/>
                <a:gd name="T11" fmla="*/ 334 h 538"/>
                <a:gd name="T12" fmla="*/ 43 w 94"/>
                <a:gd name="T13" fmla="*/ 362 h 538"/>
                <a:gd name="T14" fmla="*/ 33 w 94"/>
                <a:gd name="T15" fmla="*/ 391 h 538"/>
                <a:gd name="T16" fmla="*/ 26 w 94"/>
                <a:gd name="T17" fmla="*/ 421 h 538"/>
                <a:gd name="T18" fmla="*/ 20 w 94"/>
                <a:gd name="T19" fmla="*/ 450 h 538"/>
                <a:gd name="T20" fmla="*/ 13 w 94"/>
                <a:gd name="T21" fmla="*/ 479 h 538"/>
                <a:gd name="T22" fmla="*/ 7 w 94"/>
                <a:gd name="T23" fmla="*/ 508 h 538"/>
                <a:gd name="T24" fmla="*/ 0 w 94"/>
                <a:gd name="T25" fmla="*/ 538 h 538"/>
                <a:gd name="T26" fmla="*/ 6 w 94"/>
                <a:gd name="T27" fmla="*/ 487 h 538"/>
                <a:gd name="T28" fmla="*/ 12 w 94"/>
                <a:gd name="T29" fmla="*/ 435 h 538"/>
                <a:gd name="T30" fmla="*/ 16 w 94"/>
                <a:gd name="T31" fmla="*/ 382 h 538"/>
                <a:gd name="T32" fmla="*/ 21 w 94"/>
                <a:gd name="T33" fmla="*/ 331 h 538"/>
                <a:gd name="T34" fmla="*/ 26 w 94"/>
                <a:gd name="T35" fmla="*/ 279 h 538"/>
                <a:gd name="T36" fmla="*/ 32 w 94"/>
                <a:gd name="T37" fmla="*/ 227 h 538"/>
                <a:gd name="T38" fmla="*/ 38 w 94"/>
                <a:gd name="T39" fmla="*/ 176 h 538"/>
                <a:gd name="T40" fmla="*/ 47 w 94"/>
                <a:gd name="T41" fmla="*/ 125 h 538"/>
                <a:gd name="T42" fmla="*/ 58 w 94"/>
                <a:gd name="T43" fmla="*/ 94 h 538"/>
                <a:gd name="T44" fmla="*/ 67 w 94"/>
                <a:gd name="T45" fmla="*/ 63 h 538"/>
                <a:gd name="T46" fmla="*/ 75 w 94"/>
                <a:gd name="T47" fmla="*/ 32 h 538"/>
                <a:gd name="T48" fmla="*/ 81 w 94"/>
                <a:gd name="T49" fmla="*/ 0 h 538"/>
                <a:gd name="T50" fmla="*/ 84 w 94"/>
                <a:gd name="T51" fmla="*/ 11 h 538"/>
                <a:gd name="T52" fmla="*/ 84 w 94"/>
                <a:gd name="T53" fmla="*/ 22 h 538"/>
                <a:gd name="T54" fmla="*/ 84 w 94"/>
                <a:gd name="T55" fmla="*/ 32 h 538"/>
                <a:gd name="T56" fmla="*/ 86 w 94"/>
                <a:gd name="T57" fmla="*/ 4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538">
                  <a:moveTo>
                    <a:pt x="86" y="43"/>
                  </a:moveTo>
                  <a:lnTo>
                    <a:pt x="92" y="109"/>
                  </a:lnTo>
                  <a:lnTo>
                    <a:pt x="94" y="179"/>
                  </a:lnTo>
                  <a:lnTo>
                    <a:pt x="84" y="245"/>
                  </a:lnTo>
                  <a:lnTo>
                    <a:pt x="64" y="307"/>
                  </a:lnTo>
                  <a:lnTo>
                    <a:pt x="52" y="334"/>
                  </a:lnTo>
                  <a:lnTo>
                    <a:pt x="43" y="362"/>
                  </a:lnTo>
                  <a:lnTo>
                    <a:pt x="33" y="391"/>
                  </a:lnTo>
                  <a:lnTo>
                    <a:pt x="26" y="421"/>
                  </a:lnTo>
                  <a:lnTo>
                    <a:pt x="20" y="450"/>
                  </a:lnTo>
                  <a:lnTo>
                    <a:pt x="13" y="479"/>
                  </a:lnTo>
                  <a:lnTo>
                    <a:pt x="7" y="508"/>
                  </a:lnTo>
                  <a:lnTo>
                    <a:pt x="0" y="538"/>
                  </a:lnTo>
                  <a:lnTo>
                    <a:pt x="6" y="487"/>
                  </a:lnTo>
                  <a:lnTo>
                    <a:pt x="12" y="435"/>
                  </a:lnTo>
                  <a:lnTo>
                    <a:pt x="16" y="382"/>
                  </a:lnTo>
                  <a:lnTo>
                    <a:pt x="21" y="331"/>
                  </a:lnTo>
                  <a:lnTo>
                    <a:pt x="26" y="279"/>
                  </a:lnTo>
                  <a:lnTo>
                    <a:pt x="32" y="227"/>
                  </a:lnTo>
                  <a:lnTo>
                    <a:pt x="38" y="176"/>
                  </a:lnTo>
                  <a:lnTo>
                    <a:pt x="47" y="125"/>
                  </a:lnTo>
                  <a:lnTo>
                    <a:pt x="58" y="94"/>
                  </a:lnTo>
                  <a:lnTo>
                    <a:pt x="67" y="63"/>
                  </a:lnTo>
                  <a:lnTo>
                    <a:pt x="75" y="32"/>
                  </a:lnTo>
                  <a:lnTo>
                    <a:pt x="81" y="0"/>
                  </a:lnTo>
                  <a:lnTo>
                    <a:pt x="84" y="11"/>
                  </a:lnTo>
                  <a:lnTo>
                    <a:pt x="84" y="22"/>
                  </a:lnTo>
                  <a:lnTo>
                    <a:pt x="84" y="32"/>
                  </a:lnTo>
                  <a:lnTo>
                    <a:pt x="86"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81" name="Freeform 32"/>
            <p:cNvSpPr>
              <a:spLocks/>
            </p:cNvSpPr>
            <p:nvPr/>
          </p:nvSpPr>
          <p:spPr bwMode="auto">
            <a:xfrm>
              <a:off x="4834" y="1306"/>
              <a:ext cx="42" cy="27"/>
            </a:xfrm>
            <a:custGeom>
              <a:avLst/>
              <a:gdLst>
                <a:gd name="T0" fmla="*/ 85 w 85"/>
                <a:gd name="T1" fmla="*/ 8 h 54"/>
                <a:gd name="T2" fmla="*/ 77 w 85"/>
                <a:gd name="T3" fmla="*/ 14 h 54"/>
                <a:gd name="T4" fmla="*/ 71 w 85"/>
                <a:gd name="T5" fmla="*/ 24 h 54"/>
                <a:gd name="T6" fmla="*/ 66 w 85"/>
                <a:gd name="T7" fmla="*/ 31 h 54"/>
                <a:gd name="T8" fmla="*/ 60 w 85"/>
                <a:gd name="T9" fmla="*/ 41 h 54"/>
                <a:gd name="T10" fmla="*/ 53 w 85"/>
                <a:gd name="T11" fmla="*/ 48 h 54"/>
                <a:gd name="T12" fmla="*/ 45 w 85"/>
                <a:gd name="T13" fmla="*/ 53 h 54"/>
                <a:gd name="T14" fmla="*/ 34 w 85"/>
                <a:gd name="T15" fmla="*/ 54 h 54"/>
                <a:gd name="T16" fmla="*/ 22 w 85"/>
                <a:gd name="T17" fmla="*/ 53 h 54"/>
                <a:gd name="T18" fmla="*/ 16 w 85"/>
                <a:gd name="T19" fmla="*/ 51 h 54"/>
                <a:gd name="T20" fmla="*/ 8 w 85"/>
                <a:gd name="T21" fmla="*/ 50 h 54"/>
                <a:gd name="T22" fmla="*/ 2 w 85"/>
                <a:gd name="T23" fmla="*/ 48 h 54"/>
                <a:gd name="T24" fmla="*/ 0 w 85"/>
                <a:gd name="T25" fmla="*/ 42 h 54"/>
                <a:gd name="T26" fmla="*/ 2 w 85"/>
                <a:gd name="T27" fmla="*/ 33 h 54"/>
                <a:gd name="T28" fmla="*/ 6 w 85"/>
                <a:gd name="T29" fmla="*/ 25 h 54"/>
                <a:gd name="T30" fmla="*/ 12 w 85"/>
                <a:gd name="T31" fmla="*/ 19 h 54"/>
                <a:gd name="T32" fmla="*/ 19 w 85"/>
                <a:gd name="T33" fmla="*/ 14 h 54"/>
                <a:gd name="T34" fmla="*/ 28 w 85"/>
                <a:gd name="T35" fmla="*/ 10 h 54"/>
                <a:gd name="T36" fmla="*/ 36 w 85"/>
                <a:gd name="T37" fmla="*/ 7 h 54"/>
                <a:gd name="T38" fmla="*/ 45 w 85"/>
                <a:gd name="T39" fmla="*/ 4 h 54"/>
                <a:gd name="T40" fmla="*/ 54 w 85"/>
                <a:gd name="T41" fmla="*/ 2 h 54"/>
                <a:gd name="T42" fmla="*/ 62 w 85"/>
                <a:gd name="T43" fmla="*/ 0 h 54"/>
                <a:gd name="T44" fmla="*/ 71 w 85"/>
                <a:gd name="T45" fmla="*/ 0 h 54"/>
                <a:gd name="T46" fmla="*/ 79 w 85"/>
                <a:gd name="T47" fmla="*/ 4 h 54"/>
                <a:gd name="T48" fmla="*/ 85 w 85"/>
                <a:gd name="T49"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54">
                  <a:moveTo>
                    <a:pt x="85" y="8"/>
                  </a:moveTo>
                  <a:lnTo>
                    <a:pt x="77" y="14"/>
                  </a:lnTo>
                  <a:lnTo>
                    <a:pt x="71" y="24"/>
                  </a:lnTo>
                  <a:lnTo>
                    <a:pt x="66" y="31"/>
                  </a:lnTo>
                  <a:lnTo>
                    <a:pt x="60" y="41"/>
                  </a:lnTo>
                  <a:lnTo>
                    <a:pt x="53" y="48"/>
                  </a:lnTo>
                  <a:lnTo>
                    <a:pt x="45" y="53"/>
                  </a:lnTo>
                  <a:lnTo>
                    <a:pt x="34" y="54"/>
                  </a:lnTo>
                  <a:lnTo>
                    <a:pt x="22" y="53"/>
                  </a:lnTo>
                  <a:lnTo>
                    <a:pt x="16" y="51"/>
                  </a:lnTo>
                  <a:lnTo>
                    <a:pt x="8" y="50"/>
                  </a:lnTo>
                  <a:lnTo>
                    <a:pt x="2" y="48"/>
                  </a:lnTo>
                  <a:lnTo>
                    <a:pt x="0" y="42"/>
                  </a:lnTo>
                  <a:lnTo>
                    <a:pt x="2" y="33"/>
                  </a:lnTo>
                  <a:lnTo>
                    <a:pt x="6" y="25"/>
                  </a:lnTo>
                  <a:lnTo>
                    <a:pt x="12" y="19"/>
                  </a:lnTo>
                  <a:lnTo>
                    <a:pt x="19" y="14"/>
                  </a:lnTo>
                  <a:lnTo>
                    <a:pt x="28" y="10"/>
                  </a:lnTo>
                  <a:lnTo>
                    <a:pt x="36" y="7"/>
                  </a:lnTo>
                  <a:lnTo>
                    <a:pt x="45" y="4"/>
                  </a:lnTo>
                  <a:lnTo>
                    <a:pt x="54" y="2"/>
                  </a:lnTo>
                  <a:lnTo>
                    <a:pt x="62" y="0"/>
                  </a:lnTo>
                  <a:lnTo>
                    <a:pt x="71" y="0"/>
                  </a:lnTo>
                  <a:lnTo>
                    <a:pt x="79" y="4"/>
                  </a:lnTo>
                  <a:lnTo>
                    <a:pt x="8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82" name="Freeform 33"/>
            <p:cNvSpPr>
              <a:spLocks/>
            </p:cNvSpPr>
            <p:nvPr/>
          </p:nvSpPr>
          <p:spPr bwMode="auto">
            <a:xfrm>
              <a:off x="4686" y="1344"/>
              <a:ext cx="81" cy="72"/>
            </a:xfrm>
            <a:custGeom>
              <a:avLst/>
              <a:gdLst>
                <a:gd name="T0" fmla="*/ 59 w 164"/>
                <a:gd name="T1" fmla="*/ 141 h 143"/>
                <a:gd name="T2" fmla="*/ 51 w 164"/>
                <a:gd name="T3" fmla="*/ 143 h 143"/>
                <a:gd name="T4" fmla="*/ 43 w 164"/>
                <a:gd name="T5" fmla="*/ 143 h 143"/>
                <a:gd name="T6" fmla="*/ 36 w 164"/>
                <a:gd name="T7" fmla="*/ 141 h 143"/>
                <a:gd name="T8" fmla="*/ 30 w 164"/>
                <a:gd name="T9" fmla="*/ 141 h 143"/>
                <a:gd name="T10" fmla="*/ 22 w 164"/>
                <a:gd name="T11" fmla="*/ 140 h 143"/>
                <a:gd name="T12" fmla="*/ 14 w 164"/>
                <a:gd name="T13" fmla="*/ 140 h 143"/>
                <a:gd name="T14" fmla="*/ 8 w 164"/>
                <a:gd name="T15" fmla="*/ 138 h 143"/>
                <a:gd name="T16" fmla="*/ 0 w 164"/>
                <a:gd name="T17" fmla="*/ 137 h 143"/>
                <a:gd name="T18" fmla="*/ 23 w 164"/>
                <a:gd name="T19" fmla="*/ 123 h 143"/>
                <a:gd name="T20" fmla="*/ 47 w 164"/>
                <a:gd name="T21" fmla="*/ 107 h 143"/>
                <a:gd name="T22" fmla="*/ 67 w 164"/>
                <a:gd name="T23" fmla="*/ 90 h 143"/>
                <a:gd name="T24" fmla="*/ 87 w 164"/>
                <a:gd name="T25" fmla="*/ 72 h 143"/>
                <a:gd name="T26" fmla="*/ 105 w 164"/>
                <a:gd name="T27" fmla="*/ 53 h 143"/>
                <a:gd name="T28" fmla="*/ 125 w 164"/>
                <a:gd name="T29" fmla="*/ 35 h 143"/>
                <a:gd name="T30" fmla="*/ 144 w 164"/>
                <a:gd name="T31" fmla="*/ 16 h 143"/>
                <a:gd name="T32" fmla="*/ 164 w 164"/>
                <a:gd name="T33" fmla="*/ 0 h 143"/>
                <a:gd name="T34" fmla="*/ 154 w 164"/>
                <a:gd name="T35" fmla="*/ 20 h 143"/>
                <a:gd name="T36" fmla="*/ 147 w 164"/>
                <a:gd name="T37" fmla="*/ 43 h 143"/>
                <a:gd name="T38" fmla="*/ 137 w 164"/>
                <a:gd name="T39" fmla="*/ 64 h 143"/>
                <a:gd name="T40" fmla="*/ 128 w 164"/>
                <a:gd name="T41" fmla="*/ 86 h 143"/>
                <a:gd name="T42" fmla="*/ 117 w 164"/>
                <a:gd name="T43" fmla="*/ 106 h 143"/>
                <a:gd name="T44" fmla="*/ 102 w 164"/>
                <a:gd name="T45" fmla="*/ 123 h 143"/>
                <a:gd name="T46" fmla="*/ 84 w 164"/>
                <a:gd name="T47" fmla="*/ 135 h 143"/>
                <a:gd name="T48" fmla="*/ 59 w 164"/>
                <a:gd name="T49" fmla="*/ 14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143">
                  <a:moveTo>
                    <a:pt x="59" y="141"/>
                  </a:moveTo>
                  <a:lnTo>
                    <a:pt x="51" y="143"/>
                  </a:lnTo>
                  <a:lnTo>
                    <a:pt x="43" y="143"/>
                  </a:lnTo>
                  <a:lnTo>
                    <a:pt x="36" y="141"/>
                  </a:lnTo>
                  <a:lnTo>
                    <a:pt x="30" y="141"/>
                  </a:lnTo>
                  <a:lnTo>
                    <a:pt x="22" y="140"/>
                  </a:lnTo>
                  <a:lnTo>
                    <a:pt x="14" y="140"/>
                  </a:lnTo>
                  <a:lnTo>
                    <a:pt x="8" y="138"/>
                  </a:lnTo>
                  <a:lnTo>
                    <a:pt x="0" y="137"/>
                  </a:lnTo>
                  <a:lnTo>
                    <a:pt x="23" y="123"/>
                  </a:lnTo>
                  <a:lnTo>
                    <a:pt x="47" y="107"/>
                  </a:lnTo>
                  <a:lnTo>
                    <a:pt x="67" y="90"/>
                  </a:lnTo>
                  <a:lnTo>
                    <a:pt x="87" y="72"/>
                  </a:lnTo>
                  <a:lnTo>
                    <a:pt x="105" y="53"/>
                  </a:lnTo>
                  <a:lnTo>
                    <a:pt x="125" y="35"/>
                  </a:lnTo>
                  <a:lnTo>
                    <a:pt x="144" y="16"/>
                  </a:lnTo>
                  <a:lnTo>
                    <a:pt x="164" y="0"/>
                  </a:lnTo>
                  <a:lnTo>
                    <a:pt x="154" y="20"/>
                  </a:lnTo>
                  <a:lnTo>
                    <a:pt x="147" y="43"/>
                  </a:lnTo>
                  <a:lnTo>
                    <a:pt x="137" y="64"/>
                  </a:lnTo>
                  <a:lnTo>
                    <a:pt x="128" y="86"/>
                  </a:lnTo>
                  <a:lnTo>
                    <a:pt x="117" y="106"/>
                  </a:lnTo>
                  <a:lnTo>
                    <a:pt x="102" y="123"/>
                  </a:lnTo>
                  <a:lnTo>
                    <a:pt x="84" y="135"/>
                  </a:lnTo>
                  <a:lnTo>
                    <a:pt x="59"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83" name="Freeform 34"/>
            <p:cNvSpPr>
              <a:spLocks/>
            </p:cNvSpPr>
            <p:nvPr/>
          </p:nvSpPr>
          <p:spPr bwMode="auto">
            <a:xfrm>
              <a:off x="4743" y="1353"/>
              <a:ext cx="328" cy="252"/>
            </a:xfrm>
            <a:custGeom>
              <a:avLst/>
              <a:gdLst>
                <a:gd name="T0" fmla="*/ 641 w 655"/>
                <a:gd name="T1" fmla="*/ 65 h 504"/>
                <a:gd name="T2" fmla="*/ 655 w 655"/>
                <a:gd name="T3" fmla="*/ 118 h 504"/>
                <a:gd name="T4" fmla="*/ 645 w 655"/>
                <a:gd name="T5" fmla="*/ 176 h 504"/>
                <a:gd name="T6" fmla="*/ 630 w 655"/>
                <a:gd name="T7" fmla="*/ 233 h 504"/>
                <a:gd name="T8" fmla="*/ 616 w 655"/>
                <a:gd name="T9" fmla="*/ 238 h 504"/>
                <a:gd name="T10" fmla="*/ 621 w 655"/>
                <a:gd name="T11" fmla="*/ 188 h 504"/>
                <a:gd name="T12" fmla="*/ 613 w 655"/>
                <a:gd name="T13" fmla="*/ 188 h 504"/>
                <a:gd name="T14" fmla="*/ 599 w 655"/>
                <a:gd name="T15" fmla="*/ 239 h 504"/>
                <a:gd name="T16" fmla="*/ 584 w 655"/>
                <a:gd name="T17" fmla="*/ 290 h 504"/>
                <a:gd name="T18" fmla="*/ 562 w 655"/>
                <a:gd name="T19" fmla="*/ 336 h 504"/>
                <a:gd name="T20" fmla="*/ 530 w 655"/>
                <a:gd name="T21" fmla="*/ 359 h 504"/>
                <a:gd name="T22" fmla="*/ 496 w 655"/>
                <a:gd name="T23" fmla="*/ 369 h 504"/>
                <a:gd name="T24" fmla="*/ 461 w 655"/>
                <a:gd name="T25" fmla="*/ 379 h 504"/>
                <a:gd name="T26" fmla="*/ 425 w 655"/>
                <a:gd name="T27" fmla="*/ 390 h 504"/>
                <a:gd name="T28" fmla="*/ 391 w 655"/>
                <a:gd name="T29" fmla="*/ 401 h 504"/>
                <a:gd name="T30" fmla="*/ 356 w 655"/>
                <a:gd name="T31" fmla="*/ 409 h 504"/>
                <a:gd name="T32" fmla="*/ 320 w 655"/>
                <a:gd name="T33" fmla="*/ 415 h 504"/>
                <a:gd name="T34" fmla="*/ 285 w 655"/>
                <a:gd name="T35" fmla="*/ 416 h 504"/>
                <a:gd name="T36" fmla="*/ 237 w 655"/>
                <a:gd name="T37" fmla="*/ 403 h 504"/>
                <a:gd name="T38" fmla="*/ 180 w 655"/>
                <a:gd name="T39" fmla="*/ 370 h 504"/>
                <a:gd name="T40" fmla="*/ 126 w 655"/>
                <a:gd name="T41" fmla="*/ 332 h 504"/>
                <a:gd name="T42" fmla="*/ 75 w 655"/>
                <a:gd name="T43" fmla="*/ 289 h 504"/>
                <a:gd name="T44" fmla="*/ 43 w 655"/>
                <a:gd name="T45" fmla="*/ 295 h 504"/>
                <a:gd name="T46" fmla="*/ 52 w 655"/>
                <a:gd name="T47" fmla="*/ 347 h 504"/>
                <a:gd name="T48" fmla="*/ 68 w 655"/>
                <a:gd name="T49" fmla="*/ 389 h 504"/>
                <a:gd name="T50" fmla="*/ 83 w 655"/>
                <a:gd name="T51" fmla="*/ 421 h 504"/>
                <a:gd name="T52" fmla="*/ 98 w 655"/>
                <a:gd name="T53" fmla="*/ 455 h 504"/>
                <a:gd name="T54" fmla="*/ 112 w 655"/>
                <a:gd name="T55" fmla="*/ 487 h 504"/>
                <a:gd name="T56" fmla="*/ 100 w 655"/>
                <a:gd name="T57" fmla="*/ 480 h 504"/>
                <a:gd name="T58" fmla="*/ 69 w 655"/>
                <a:gd name="T59" fmla="*/ 427 h 504"/>
                <a:gd name="T60" fmla="*/ 43 w 655"/>
                <a:gd name="T61" fmla="*/ 373 h 504"/>
                <a:gd name="T62" fmla="*/ 18 w 655"/>
                <a:gd name="T63" fmla="*/ 318 h 504"/>
                <a:gd name="T64" fmla="*/ 1 w 655"/>
                <a:gd name="T65" fmla="*/ 267 h 504"/>
                <a:gd name="T66" fmla="*/ 1 w 655"/>
                <a:gd name="T67" fmla="*/ 222 h 504"/>
                <a:gd name="T68" fmla="*/ 14 w 655"/>
                <a:gd name="T69" fmla="*/ 179 h 504"/>
                <a:gd name="T70" fmla="*/ 29 w 655"/>
                <a:gd name="T71" fmla="*/ 138 h 504"/>
                <a:gd name="T72" fmla="*/ 40 w 655"/>
                <a:gd name="T73" fmla="*/ 144 h 504"/>
                <a:gd name="T74" fmla="*/ 43 w 655"/>
                <a:gd name="T75" fmla="*/ 207 h 504"/>
                <a:gd name="T76" fmla="*/ 66 w 655"/>
                <a:gd name="T77" fmla="*/ 221 h 504"/>
                <a:gd name="T78" fmla="*/ 102 w 655"/>
                <a:gd name="T79" fmla="*/ 184 h 504"/>
                <a:gd name="T80" fmla="*/ 135 w 655"/>
                <a:gd name="T81" fmla="*/ 147 h 504"/>
                <a:gd name="T82" fmla="*/ 169 w 655"/>
                <a:gd name="T83" fmla="*/ 108 h 504"/>
                <a:gd name="T84" fmla="*/ 206 w 655"/>
                <a:gd name="T85" fmla="*/ 64 h 504"/>
                <a:gd name="T86" fmla="*/ 259 w 655"/>
                <a:gd name="T87" fmla="*/ 45 h 504"/>
                <a:gd name="T88" fmla="*/ 317 w 655"/>
                <a:gd name="T89" fmla="*/ 44 h 504"/>
                <a:gd name="T90" fmla="*/ 376 w 655"/>
                <a:gd name="T91" fmla="*/ 31 h 504"/>
                <a:gd name="T92" fmla="*/ 431 w 655"/>
                <a:gd name="T93" fmla="*/ 5 h 504"/>
                <a:gd name="T94" fmla="*/ 490 w 655"/>
                <a:gd name="T95" fmla="*/ 8 h 504"/>
                <a:gd name="T96" fmla="*/ 544 w 655"/>
                <a:gd name="T97" fmla="*/ 31 h 504"/>
                <a:gd name="T98" fmla="*/ 593 w 655"/>
                <a:gd name="T99" fmla="*/ 68 h 504"/>
                <a:gd name="T100" fmla="*/ 616 w 655"/>
                <a:gd name="T101" fmla="*/ 78 h 504"/>
                <a:gd name="T102" fmla="*/ 607 w 655"/>
                <a:gd name="T103" fmla="*/ 53 h 504"/>
                <a:gd name="T104" fmla="*/ 593 w 655"/>
                <a:gd name="T105" fmla="*/ 31 h 504"/>
                <a:gd name="T106" fmla="*/ 576 w 655"/>
                <a:gd name="T107" fmla="*/ 11 h 504"/>
                <a:gd name="T108" fmla="*/ 576 w 655"/>
                <a:gd name="T109" fmla="*/ 4 h 504"/>
                <a:gd name="T110" fmla="*/ 590 w 655"/>
                <a:gd name="T111" fmla="*/ 14 h 504"/>
                <a:gd name="T112" fmla="*/ 602 w 655"/>
                <a:gd name="T113" fmla="*/ 25 h 504"/>
                <a:gd name="T114" fmla="*/ 615 w 655"/>
                <a:gd name="T115" fmla="*/ 3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55" h="504">
                  <a:moveTo>
                    <a:pt x="621" y="42"/>
                  </a:moveTo>
                  <a:lnTo>
                    <a:pt x="641" y="65"/>
                  </a:lnTo>
                  <a:lnTo>
                    <a:pt x="652" y="90"/>
                  </a:lnTo>
                  <a:lnTo>
                    <a:pt x="655" y="118"/>
                  </a:lnTo>
                  <a:lnTo>
                    <a:pt x="652" y="147"/>
                  </a:lnTo>
                  <a:lnTo>
                    <a:pt x="645" y="176"/>
                  </a:lnTo>
                  <a:lnTo>
                    <a:pt x="638" y="205"/>
                  </a:lnTo>
                  <a:lnTo>
                    <a:pt x="630" y="233"/>
                  </a:lnTo>
                  <a:lnTo>
                    <a:pt x="625" y="259"/>
                  </a:lnTo>
                  <a:lnTo>
                    <a:pt x="616" y="238"/>
                  </a:lnTo>
                  <a:lnTo>
                    <a:pt x="618" y="213"/>
                  </a:lnTo>
                  <a:lnTo>
                    <a:pt x="621" y="188"/>
                  </a:lnTo>
                  <a:lnTo>
                    <a:pt x="621" y="164"/>
                  </a:lnTo>
                  <a:lnTo>
                    <a:pt x="613" y="188"/>
                  </a:lnTo>
                  <a:lnTo>
                    <a:pt x="607" y="213"/>
                  </a:lnTo>
                  <a:lnTo>
                    <a:pt x="599" y="239"/>
                  </a:lnTo>
                  <a:lnTo>
                    <a:pt x="593" y="264"/>
                  </a:lnTo>
                  <a:lnTo>
                    <a:pt x="584" y="290"/>
                  </a:lnTo>
                  <a:lnTo>
                    <a:pt x="575" y="313"/>
                  </a:lnTo>
                  <a:lnTo>
                    <a:pt x="562" y="336"/>
                  </a:lnTo>
                  <a:lnTo>
                    <a:pt x="547" y="356"/>
                  </a:lnTo>
                  <a:lnTo>
                    <a:pt x="530" y="359"/>
                  </a:lnTo>
                  <a:lnTo>
                    <a:pt x="513" y="364"/>
                  </a:lnTo>
                  <a:lnTo>
                    <a:pt x="496" y="369"/>
                  </a:lnTo>
                  <a:lnTo>
                    <a:pt x="478" y="373"/>
                  </a:lnTo>
                  <a:lnTo>
                    <a:pt x="461" y="379"/>
                  </a:lnTo>
                  <a:lnTo>
                    <a:pt x="444" y="384"/>
                  </a:lnTo>
                  <a:lnTo>
                    <a:pt x="425" y="390"/>
                  </a:lnTo>
                  <a:lnTo>
                    <a:pt x="408" y="395"/>
                  </a:lnTo>
                  <a:lnTo>
                    <a:pt x="391" y="401"/>
                  </a:lnTo>
                  <a:lnTo>
                    <a:pt x="373" y="406"/>
                  </a:lnTo>
                  <a:lnTo>
                    <a:pt x="356" y="409"/>
                  </a:lnTo>
                  <a:lnTo>
                    <a:pt x="337" y="412"/>
                  </a:lnTo>
                  <a:lnTo>
                    <a:pt x="320" y="415"/>
                  </a:lnTo>
                  <a:lnTo>
                    <a:pt x="302" y="416"/>
                  </a:lnTo>
                  <a:lnTo>
                    <a:pt x="285" y="416"/>
                  </a:lnTo>
                  <a:lnTo>
                    <a:pt x="266" y="415"/>
                  </a:lnTo>
                  <a:lnTo>
                    <a:pt x="237" y="403"/>
                  </a:lnTo>
                  <a:lnTo>
                    <a:pt x="208" y="387"/>
                  </a:lnTo>
                  <a:lnTo>
                    <a:pt x="180" y="370"/>
                  </a:lnTo>
                  <a:lnTo>
                    <a:pt x="154" y="352"/>
                  </a:lnTo>
                  <a:lnTo>
                    <a:pt x="126" y="332"/>
                  </a:lnTo>
                  <a:lnTo>
                    <a:pt x="102" y="310"/>
                  </a:lnTo>
                  <a:lnTo>
                    <a:pt x="75" y="289"/>
                  </a:lnTo>
                  <a:lnTo>
                    <a:pt x="49" y="267"/>
                  </a:lnTo>
                  <a:lnTo>
                    <a:pt x="43" y="295"/>
                  </a:lnTo>
                  <a:lnTo>
                    <a:pt x="45" y="321"/>
                  </a:lnTo>
                  <a:lnTo>
                    <a:pt x="52" y="347"/>
                  </a:lnTo>
                  <a:lnTo>
                    <a:pt x="61" y="372"/>
                  </a:lnTo>
                  <a:lnTo>
                    <a:pt x="68" y="389"/>
                  </a:lnTo>
                  <a:lnTo>
                    <a:pt x="75" y="406"/>
                  </a:lnTo>
                  <a:lnTo>
                    <a:pt x="83" y="421"/>
                  </a:lnTo>
                  <a:lnTo>
                    <a:pt x="91" y="438"/>
                  </a:lnTo>
                  <a:lnTo>
                    <a:pt x="98" y="455"/>
                  </a:lnTo>
                  <a:lnTo>
                    <a:pt x="106" y="470"/>
                  </a:lnTo>
                  <a:lnTo>
                    <a:pt x="112" y="487"/>
                  </a:lnTo>
                  <a:lnTo>
                    <a:pt x="117" y="504"/>
                  </a:lnTo>
                  <a:lnTo>
                    <a:pt x="100" y="480"/>
                  </a:lnTo>
                  <a:lnTo>
                    <a:pt x="85" y="453"/>
                  </a:lnTo>
                  <a:lnTo>
                    <a:pt x="69" y="427"/>
                  </a:lnTo>
                  <a:lnTo>
                    <a:pt x="55" y="399"/>
                  </a:lnTo>
                  <a:lnTo>
                    <a:pt x="43" y="373"/>
                  </a:lnTo>
                  <a:lnTo>
                    <a:pt x="31" y="346"/>
                  </a:lnTo>
                  <a:lnTo>
                    <a:pt x="18" y="318"/>
                  </a:lnTo>
                  <a:lnTo>
                    <a:pt x="8" y="290"/>
                  </a:lnTo>
                  <a:lnTo>
                    <a:pt x="1" y="267"/>
                  </a:lnTo>
                  <a:lnTo>
                    <a:pt x="0" y="245"/>
                  </a:lnTo>
                  <a:lnTo>
                    <a:pt x="1" y="222"/>
                  </a:lnTo>
                  <a:lnTo>
                    <a:pt x="8" y="201"/>
                  </a:lnTo>
                  <a:lnTo>
                    <a:pt x="14" y="179"/>
                  </a:lnTo>
                  <a:lnTo>
                    <a:pt x="21" y="159"/>
                  </a:lnTo>
                  <a:lnTo>
                    <a:pt x="29" y="138"/>
                  </a:lnTo>
                  <a:lnTo>
                    <a:pt x="35" y="116"/>
                  </a:lnTo>
                  <a:lnTo>
                    <a:pt x="40" y="144"/>
                  </a:lnTo>
                  <a:lnTo>
                    <a:pt x="41" y="175"/>
                  </a:lnTo>
                  <a:lnTo>
                    <a:pt x="43" y="207"/>
                  </a:lnTo>
                  <a:lnTo>
                    <a:pt x="49" y="238"/>
                  </a:lnTo>
                  <a:lnTo>
                    <a:pt x="66" y="221"/>
                  </a:lnTo>
                  <a:lnTo>
                    <a:pt x="83" y="202"/>
                  </a:lnTo>
                  <a:lnTo>
                    <a:pt x="102" y="184"/>
                  </a:lnTo>
                  <a:lnTo>
                    <a:pt x="119" y="165"/>
                  </a:lnTo>
                  <a:lnTo>
                    <a:pt x="135" y="147"/>
                  </a:lnTo>
                  <a:lnTo>
                    <a:pt x="152" y="127"/>
                  </a:lnTo>
                  <a:lnTo>
                    <a:pt x="169" y="108"/>
                  </a:lnTo>
                  <a:lnTo>
                    <a:pt x="186" y="90"/>
                  </a:lnTo>
                  <a:lnTo>
                    <a:pt x="206" y="64"/>
                  </a:lnTo>
                  <a:lnTo>
                    <a:pt x="231" y="50"/>
                  </a:lnTo>
                  <a:lnTo>
                    <a:pt x="259" y="45"/>
                  </a:lnTo>
                  <a:lnTo>
                    <a:pt x="288" y="44"/>
                  </a:lnTo>
                  <a:lnTo>
                    <a:pt x="317" y="44"/>
                  </a:lnTo>
                  <a:lnTo>
                    <a:pt x="347" y="41"/>
                  </a:lnTo>
                  <a:lnTo>
                    <a:pt x="376" y="31"/>
                  </a:lnTo>
                  <a:lnTo>
                    <a:pt x="400" y="13"/>
                  </a:lnTo>
                  <a:lnTo>
                    <a:pt x="431" y="5"/>
                  </a:lnTo>
                  <a:lnTo>
                    <a:pt x="461" y="4"/>
                  </a:lnTo>
                  <a:lnTo>
                    <a:pt x="490" y="8"/>
                  </a:lnTo>
                  <a:lnTo>
                    <a:pt x="518" y="17"/>
                  </a:lnTo>
                  <a:lnTo>
                    <a:pt x="544" y="31"/>
                  </a:lnTo>
                  <a:lnTo>
                    <a:pt x="570" y="50"/>
                  </a:lnTo>
                  <a:lnTo>
                    <a:pt x="593" y="68"/>
                  </a:lnTo>
                  <a:lnTo>
                    <a:pt x="616" y="90"/>
                  </a:lnTo>
                  <a:lnTo>
                    <a:pt x="616" y="78"/>
                  </a:lnTo>
                  <a:lnTo>
                    <a:pt x="613" y="65"/>
                  </a:lnTo>
                  <a:lnTo>
                    <a:pt x="607" y="53"/>
                  </a:lnTo>
                  <a:lnTo>
                    <a:pt x="601" y="42"/>
                  </a:lnTo>
                  <a:lnTo>
                    <a:pt x="593" y="31"/>
                  </a:lnTo>
                  <a:lnTo>
                    <a:pt x="585" y="21"/>
                  </a:lnTo>
                  <a:lnTo>
                    <a:pt x="576" y="11"/>
                  </a:lnTo>
                  <a:lnTo>
                    <a:pt x="568" y="0"/>
                  </a:lnTo>
                  <a:lnTo>
                    <a:pt x="576" y="4"/>
                  </a:lnTo>
                  <a:lnTo>
                    <a:pt x="582" y="8"/>
                  </a:lnTo>
                  <a:lnTo>
                    <a:pt x="590" y="14"/>
                  </a:lnTo>
                  <a:lnTo>
                    <a:pt x="596" y="19"/>
                  </a:lnTo>
                  <a:lnTo>
                    <a:pt x="602" y="25"/>
                  </a:lnTo>
                  <a:lnTo>
                    <a:pt x="608" y="30"/>
                  </a:lnTo>
                  <a:lnTo>
                    <a:pt x="615" y="36"/>
                  </a:lnTo>
                  <a:lnTo>
                    <a:pt x="621"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84" name="Freeform 35"/>
            <p:cNvSpPr>
              <a:spLocks/>
            </p:cNvSpPr>
            <p:nvPr/>
          </p:nvSpPr>
          <p:spPr bwMode="auto">
            <a:xfrm>
              <a:off x="4787" y="1382"/>
              <a:ext cx="252" cy="98"/>
            </a:xfrm>
            <a:custGeom>
              <a:avLst/>
              <a:gdLst>
                <a:gd name="T0" fmla="*/ 494 w 504"/>
                <a:gd name="T1" fmla="*/ 49 h 196"/>
                <a:gd name="T2" fmla="*/ 502 w 504"/>
                <a:gd name="T3" fmla="*/ 59 h 196"/>
                <a:gd name="T4" fmla="*/ 504 w 504"/>
                <a:gd name="T5" fmla="*/ 71 h 196"/>
                <a:gd name="T6" fmla="*/ 500 w 504"/>
                <a:gd name="T7" fmla="*/ 85 h 196"/>
                <a:gd name="T8" fmla="*/ 497 w 504"/>
                <a:gd name="T9" fmla="*/ 97 h 196"/>
                <a:gd name="T10" fmla="*/ 484 w 504"/>
                <a:gd name="T11" fmla="*/ 89 h 196"/>
                <a:gd name="T12" fmla="*/ 470 w 504"/>
                <a:gd name="T13" fmla="*/ 82 h 196"/>
                <a:gd name="T14" fmla="*/ 454 w 504"/>
                <a:gd name="T15" fmla="*/ 72 h 196"/>
                <a:gd name="T16" fmla="*/ 440 w 504"/>
                <a:gd name="T17" fmla="*/ 65 h 196"/>
                <a:gd name="T18" fmla="*/ 425 w 504"/>
                <a:gd name="T19" fmla="*/ 59 h 196"/>
                <a:gd name="T20" fmla="*/ 411 w 504"/>
                <a:gd name="T21" fmla="*/ 55 h 196"/>
                <a:gd name="T22" fmla="*/ 396 w 504"/>
                <a:gd name="T23" fmla="*/ 57 h 196"/>
                <a:gd name="T24" fmla="*/ 382 w 504"/>
                <a:gd name="T25" fmla="*/ 62 h 196"/>
                <a:gd name="T26" fmla="*/ 357 w 504"/>
                <a:gd name="T27" fmla="*/ 72 h 196"/>
                <a:gd name="T28" fmla="*/ 331 w 504"/>
                <a:gd name="T29" fmla="*/ 80 h 196"/>
                <a:gd name="T30" fmla="*/ 305 w 504"/>
                <a:gd name="T31" fmla="*/ 88 h 196"/>
                <a:gd name="T32" fmla="*/ 277 w 504"/>
                <a:gd name="T33" fmla="*/ 92 h 196"/>
                <a:gd name="T34" fmla="*/ 251 w 504"/>
                <a:gd name="T35" fmla="*/ 97 h 196"/>
                <a:gd name="T36" fmla="*/ 225 w 504"/>
                <a:gd name="T37" fmla="*/ 103 h 196"/>
                <a:gd name="T38" fmla="*/ 198 w 504"/>
                <a:gd name="T39" fmla="*/ 108 h 196"/>
                <a:gd name="T40" fmla="*/ 172 w 504"/>
                <a:gd name="T41" fmla="*/ 116 h 196"/>
                <a:gd name="T42" fmla="*/ 149 w 504"/>
                <a:gd name="T43" fmla="*/ 123 h 196"/>
                <a:gd name="T44" fmla="*/ 128 w 504"/>
                <a:gd name="T45" fmla="*/ 133 h 196"/>
                <a:gd name="T46" fmla="*/ 106 w 504"/>
                <a:gd name="T47" fmla="*/ 146 h 196"/>
                <a:gd name="T48" fmla="*/ 86 w 504"/>
                <a:gd name="T49" fmla="*/ 159 h 196"/>
                <a:gd name="T50" fmla="*/ 64 w 504"/>
                <a:gd name="T51" fmla="*/ 173 h 196"/>
                <a:gd name="T52" fmla="*/ 44 w 504"/>
                <a:gd name="T53" fmla="*/ 183 h 196"/>
                <a:gd name="T54" fmla="*/ 23 w 504"/>
                <a:gd name="T55" fmla="*/ 191 h 196"/>
                <a:gd name="T56" fmla="*/ 0 w 504"/>
                <a:gd name="T57" fmla="*/ 196 h 196"/>
                <a:gd name="T58" fmla="*/ 18 w 504"/>
                <a:gd name="T59" fmla="*/ 176 h 196"/>
                <a:gd name="T60" fmla="*/ 37 w 504"/>
                <a:gd name="T61" fmla="*/ 154 h 196"/>
                <a:gd name="T62" fmla="*/ 55 w 504"/>
                <a:gd name="T63" fmla="*/ 133 h 196"/>
                <a:gd name="T64" fmla="*/ 75 w 504"/>
                <a:gd name="T65" fmla="*/ 112 h 196"/>
                <a:gd name="T66" fmla="*/ 95 w 504"/>
                <a:gd name="T67" fmla="*/ 94 h 196"/>
                <a:gd name="T68" fmla="*/ 117 w 504"/>
                <a:gd name="T69" fmla="*/ 77 h 196"/>
                <a:gd name="T70" fmla="*/ 140 w 504"/>
                <a:gd name="T71" fmla="*/ 63 h 196"/>
                <a:gd name="T72" fmla="*/ 165 w 504"/>
                <a:gd name="T73" fmla="*/ 52 h 196"/>
                <a:gd name="T74" fmla="*/ 191 w 504"/>
                <a:gd name="T75" fmla="*/ 45 h 196"/>
                <a:gd name="T76" fmla="*/ 215 w 504"/>
                <a:gd name="T77" fmla="*/ 39 h 196"/>
                <a:gd name="T78" fmla="*/ 242 w 504"/>
                <a:gd name="T79" fmla="*/ 32 h 196"/>
                <a:gd name="T80" fmla="*/ 268 w 504"/>
                <a:gd name="T81" fmla="*/ 26 h 196"/>
                <a:gd name="T82" fmla="*/ 292 w 504"/>
                <a:gd name="T83" fmla="*/ 20 h 196"/>
                <a:gd name="T84" fmla="*/ 319 w 504"/>
                <a:gd name="T85" fmla="*/ 14 h 196"/>
                <a:gd name="T86" fmla="*/ 343 w 504"/>
                <a:gd name="T87" fmla="*/ 8 h 196"/>
                <a:gd name="T88" fmla="*/ 369 w 504"/>
                <a:gd name="T89" fmla="*/ 2 h 196"/>
                <a:gd name="T90" fmla="*/ 386 w 504"/>
                <a:gd name="T91" fmla="*/ 0 h 196"/>
                <a:gd name="T92" fmla="*/ 403 w 504"/>
                <a:gd name="T93" fmla="*/ 2 h 196"/>
                <a:gd name="T94" fmla="*/ 419 w 504"/>
                <a:gd name="T95" fmla="*/ 8 h 196"/>
                <a:gd name="T96" fmla="*/ 434 w 504"/>
                <a:gd name="T97" fmla="*/ 15 h 196"/>
                <a:gd name="T98" fmla="*/ 450 w 504"/>
                <a:gd name="T99" fmla="*/ 25 h 196"/>
                <a:gd name="T100" fmla="*/ 463 w 504"/>
                <a:gd name="T101" fmla="*/ 34 h 196"/>
                <a:gd name="T102" fmla="*/ 479 w 504"/>
                <a:gd name="T103" fmla="*/ 42 h 196"/>
                <a:gd name="T104" fmla="*/ 494 w 504"/>
                <a:gd name="T105" fmla="*/ 4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4" h="196">
                  <a:moveTo>
                    <a:pt x="494" y="49"/>
                  </a:moveTo>
                  <a:lnTo>
                    <a:pt x="502" y="59"/>
                  </a:lnTo>
                  <a:lnTo>
                    <a:pt x="504" y="71"/>
                  </a:lnTo>
                  <a:lnTo>
                    <a:pt x="500" y="85"/>
                  </a:lnTo>
                  <a:lnTo>
                    <a:pt x="497" y="97"/>
                  </a:lnTo>
                  <a:lnTo>
                    <a:pt x="484" y="89"/>
                  </a:lnTo>
                  <a:lnTo>
                    <a:pt x="470" y="82"/>
                  </a:lnTo>
                  <a:lnTo>
                    <a:pt x="454" y="72"/>
                  </a:lnTo>
                  <a:lnTo>
                    <a:pt x="440" y="65"/>
                  </a:lnTo>
                  <a:lnTo>
                    <a:pt x="425" y="59"/>
                  </a:lnTo>
                  <a:lnTo>
                    <a:pt x="411" y="55"/>
                  </a:lnTo>
                  <a:lnTo>
                    <a:pt x="396" y="57"/>
                  </a:lnTo>
                  <a:lnTo>
                    <a:pt x="382" y="62"/>
                  </a:lnTo>
                  <a:lnTo>
                    <a:pt x="357" y="72"/>
                  </a:lnTo>
                  <a:lnTo>
                    <a:pt x="331" y="80"/>
                  </a:lnTo>
                  <a:lnTo>
                    <a:pt x="305" y="88"/>
                  </a:lnTo>
                  <a:lnTo>
                    <a:pt x="277" y="92"/>
                  </a:lnTo>
                  <a:lnTo>
                    <a:pt x="251" y="97"/>
                  </a:lnTo>
                  <a:lnTo>
                    <a:pt x="225" y="103"/>
                  </a:lnTo>
                  <a:lnTo>
                    <a:pt x="198" y="108"/>
                  </a:lnTo>
                  <a:lnTo>
                    <a:pt x="172" y="116"/>
                  </a:lnTo>
                  <a:lnTo>
                    <a:pt x="149" y="123"/>
                  </a:lnTo>
                  <a:lnTo>
                    <a:pt x="128" y="133"/>
                  </a:lnTo>
                  <a:lnTo>
                    <a:pt x="106" y="146"/>
                  </a:lnTo>
                  <a:lnTo>
                    <a:pt x="86" y="159"/>
                  </a:lnTo>
                  <a:lnTo>
                    <a:pt x="64" y="173"/>
                  </a:lnTo>
                  <a:lnTo>
                    <a:pt x="44" y="183"/>
                  </a:lnTo>
                  <a:lnTo>
                    <a:pt x="23" y="191"/>
                  </a:lnTo>
                  <a:lnTo>
                    <a:pt x="0" y="196"/>
                  </a:lnTo>
                  <a:lnTo>
                    <a:pt x="18" y="176"/>
                  </a:lnTo>
                  <a:lnTo>
                    <a:pt x="37" y="154"/>
                  </a:lnTo>
                  <a:lnTo>
                    <a:pt x="55" y="133"/>
                  </a:lnTo>
                  <a:lnTo>
                    <a:pt x="75" y="112"/>
                  </a:lnTo>
                  <a:lnTo>
                    <a:pt x="95" y="94"/>
                  </a:lnTo>
                  <a:lnTo>
                    <a:pt x="117" y="77"/>
                  </a:lnTo>
                  <a:lnTo>
                    <a:pt x="140" y="63"/>
                  </a:lnTo>
                  <a:lnTo>
                    <a:pt x="165" y="52"/>
                  </a:lnTo>
                  <a:lnTo>
                    <a:pt x="191" y="45"/>
                  </a:lnTo>
                  <a:lnTo>
                    <a:pt x="215" y="39"/>
                  </a:lnTo>
                  <a:lnTo>
                    <a:pt x="242" y="32"/>
                  </a:lnTo>
                  <a:lnTo>
                    <a:pt x="268" y="26"/>
                  </a:lnTo>
                  <a:lnTo>
                    <a:pt x="292" y="20"/>
                  </a:lnTo>
                  <a:lnTo>
                    <a:pt x="319" y="14"/>
                  </a:lnTo>
                  <a:lnTo>
                    <a:pt x="343" y="8"/>
                  </a:lnTo>
                  <a:lnTo>
                    <a:pt x="369" y="2"/>
                  </a:lnTo>
                  <a:lnTo>
                    <a:pt x="386" y="0"/>
                  </a:lnTo>
                  <a:lnTo>
                    <a:pt x="403" y="2"/>
                  </a:lnTo>
                  <a:lnTo>
                    <a:pt x="419" y="8"/>
                  </a:lnTo>
                  <a:lnTo>
                    <a:pt x="434" y="15"/>
                  </a:lnTo>
                  <a:lnTo>
                    <a:pt x="450" y="25"/>
                  </a:lnTo>
                  <a:lnTo>
                    <a:pt x="463" y="34"/>
                  </a:lnTo>
                  <a:lnTo>
                    <a:pt x="479" y="42"/>
                  </a:lnTo>
                  <a:lnTo>
                    <a:pt x="494"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85" name="Freeform 36"/>
            <p:cNvSpPr>
              <a:spLocks/>
            </p:cNvSpPr>
            <p:nvPr/>
          </p:nvSpPr>
          <p:spPr bwMode="auto">
            <a:xfrm>
              <a:off x="4519" y="1416"/>
              <a:ext cx="126" cy="182"/>
            </a:xfrm>
            <a:custGeom>
              <a:avLst/>
              <a:gdLst>
                <a:gd name="T0" fmla="*/ 111 w 252"/>
                <a:gd name="T1" fmla="*/ 74 h 363"/>
                <a:gd name="T2" fmla="*/ 145 w 252"/>
                <a:gd name="T3" fmla="*/ 149 h 363"/>
                <a:gd name="T4" fmla="*/ 196 w 252"/>
                <a:gd name="T5" fmla="*/ 215 h 363"/>
                <a:gd name="T6" fmla="*/ 239 w 252"/>
                <a:gd name="T7" fmla="*/ 286 h 363"/>
                <a:gd name="T8" fmla="*/ 245 w 252"/>
                <a:gd name="T9" fmla="*/ 331 h 363"/>
                <a:gd name="T10" fmla="*/ 235 w 252"/>
                <a:gd name="T11" fmla="*/ 346 h 363"/>
                <a:gd name="T12" fmla="*/ 225 w 252"/>
                <a:gd name="T13" fmla="*/ 360 h 363"/>
                <a:gd name="T14" fmla="*/ 212 w 252"/>
                <a:gd name="T15" fmla="*/ 363 h 363"/>
                <a:gd name="T16" fmla="*/ 176 w 252"/>
                <a:gd name="T17" fmla="*/ 351 h 363"/>
                <a:gd name="T18" fmla="*/ 161 w 252"/>
                <a:gd name="T19" fmla="*/ 314 h 363"/>
                <a:gd name="T20" fmla="*/ 144 w 252"/>
                <a:gd name="T21" fmla="*/ 274 h 363"/>
                <a:gd name="T22" fmla="*/ 125 w 252"/>
                <a:gd name="T23" fmla="*/ 237 h 363"/>
                <a:gd name="T24" fmla="*/ 98 w 252"/>
                <a:gd name="T25" fmla="*/ 205 h 363"/>
                <a:gd name="T26" fmla="*/ 7 w 252"/>
                <a:gd name="T27" fmla="*/ 94 h 363"/>
                <a:gd name="T28" fmla="*/ 0 w 252"/>
                <a:gd name="T29" fmla="*/ 60 h 363"/>
                <a:gd name="T30" fmla="*/ 14 w 252"/>
                <a:gd name="T31" fmla="*/ 63 h 363"/>
                <a:gd name="T32" fmla="*/ 36 w 252"/>
                <a:gd name="T33" fmla="*/ 108 h 363"/>
                <a:gd name="T34" fmla="*/ 62 w 252"/>
                <a:gd name="T35" fmla="*/ 151 h 363"/>
                <a:gd name="T36" fmla="*/ 96 w 252"/>
                <a:gd name="T37" fmla="*/ 188 h 363"/>
                <a:gd name="T38" fmla="*/ 110 w 252"/>
                <a:gd name="T39" fmla="*/ 188 h 363"/>
                <a:gd name="T40" fmla="*/ 94 w 252"/>
                <a:gd name="T41" fmla="*/ 160 h 363"/>
                <a:gd name="T42" fmla="*/ 78 w 252"/>
                <a:gd name="T43" fmla="*/ 132 h 363"/>
                <a:gd name="T44" fmla="*/ 65 w 252"/>
                <a:gd name="T45" fmla="*/ 103 h 363"/>
                <a:gd name="T46" fmla="*/ 87 w 252"/>
                <a:gd name="T47" fmla="*/ 114 h 363"/>
                <a:gd name="T48" fmla="*/ 124 w 252"/>
                <a:gd name="T49" fmla="*/ 175 h 363"/>
                <a:gd name="T50" fmla="*/ 155 w 252"/>
                <a:gd name="T51" fmla="*/ 240 h 363"/>
                <a:gd name="T52" fmla="*/ 192 w 252"/>
                <a:gd name="T53" fmla="*/ 300 h 363"/>
                <a:gd name="T54" fmla="*/ 201 w 252"/>
                <a:gd name="T55" fmla="*/ 299 h 363"/>
                <a:gd name="T56" fmla="*/ 179 w 252"/>
                <a:gd name="T57" fmla="*/ 240 h 363"/>
                <a:gd name="T58" fmla="*/ 159 w 252"/>
                <a:gd name="T59" fmla="*/ 179 h 363"/>
                <a:gd name="T60" fmla="*/ 131 w 252"/>
                <a:gd name="T61" fmla="*/ 122 h 363"/>
                <a:gd name="T62" fmla="*/ 105 w 252"/>
                <a:gd name="T63" fmla="*/ 81 h 363"/>
                <a:gd name="T64" fmla="*/ 87 w 252"/>
                <a:gd name="T65" fmla="*/ 55 h 363"/>
                <a:gd name="T66" fmla="*/ 59 w 252"/>
                <a:gd name="T67" fmla="*/ 35 h 363"/>
                <a:gd name="T68" fmla="*/ 28 w 252"/>
                <a:gd name="T69" fmla="*/ 23 h 363"/>
                <a:gd name="T70" fmla="*/ 13 w 252"/>
                <a:gd name="T71" fmla="*/ 12 h 363"/>
                <a:gd name="T72" fmla="*/ 24 w 252"/>
                <a:gd name="T73" fmla="*/ 1 h 363"/>
                <a:gd name="T74" fmla="*/ 42 w 252"/>
                <a:gd name="T75" fmla="*/ 0 h 363"/>
                <a:gd name="T76" fmla="*/ 64 w 252"/>
                <a:gd name="T77" fmla="*/ 1 h 363"/>
                <a:gd name="T78" fmla="*/ 84 w 252"/>
                <a:gd name="T79" fmla="*/ 9 h 363"/>
                <a:gd name="T80" fmla="*/ 101 w 252"/>
                <a:gd name="T81" fmla="*/ 2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 h="363">
                  <a:moveTo>
                    <a:pt x="108" y="29"/>
                  </a:moveTo>
                  <a:lnTo>
                    <a:pt x="111" y="74"/>
                  </a:lnTo>
                  <a:lnTo>
                    <a:pt x="125" y="112"/>
                  </a:lnTo>
                  <a:lnTo>
                    <a:pt x="145" y="149"/>
                  </a:lnTo>
                  <a:lnTo>
                    <a:pt x="170" y="183"/>
                  </a:lnTo>
                  <a:lnTo>
                    <a:pt x="196" y="215"/>
                  </a:lnTo>
                  <a:lnTo>
                    <a:pt x="221" y="251"/>
                  </a:lnTo>
                  <a:lnTo>
                    <a:pt x="239" y="286"/>
                  </a:lnTo>
                  <a:lnTo>
                    <a:pt x="252" y="326"/>
                  </a:lnTo>
                  <a:lnTo>
                    <a:pt x="245" y="331"/>
                  </a:lnTo>
                  <a:lnTo>
                    <a:pt x="239" y="339"/>
                  </a:lnTo>
                  <a:lnTo>
                    <a:pt x="235" y="346"/>
                  </a:lnTo>
                  <a:lnTo>
                    <a:pt x="230" y="354"/>
                  </a:lnTo>
                  <a:lnTo>
                    <a:pt x="225" y="360"/>
                  </a:lnTo>
                  <a:lnTo>
                    <a:pt x="219" y="363"/>
                  </a:lnTo>
                  <a:lnTo>
                    <a:pt x="212" y="363"/>
                  </a:lnTo>
                  <a:lnTo>
                    <a:pt x="201" y="360"/>
                  </a:lnTo>
                  <a:lnTo>
                    <a:pt x="176" y="351"/>
                  </a:lnTo>
                  <a:lnTo>
                    <a:pt x="168" y="333"/>
                  </a:lnTo>
                  <a:lnTo>
                    <a:pt x="161" y="314"/>
                  </a:lnTo>
                  <a:lnTo>
                    <a:pt x="153" y="294"/>
                  </a:lnTo>
                  <a:lnTo>
                    <a:pt x="144" y="274"/>
                  </a:lnTo>
                  <a:lnTo>
                    <a:pt x="135" y="256"/>
                  </a:lnTo>
                  <a:lnTo>
                    <a:pt x="125" y="237"/>
                  </a:lnTo>
                  <a:lnTo>
                    <a:pt x="113" y="220"/>
                  </a:lnTo>
                  <a:lnTo>
                    <a:pt x="98" y="205"/>
                  </a:lnTo>
                  <a:lnTo>
                    <a:pt x="13" y="109"/>
                  </a:lnTo>
                  <a:lnTo>
                    <a:pt x="7" y="94"/>
                  </a:lnTo>
                  <a:lnTo>
                    <a:pt x="2" y="77"/>
                  </a:lnTo>
                  <a:lnTo>
                    <a:pt x="0" y="60"/>
                  </a:lnTo>
                  <a:lnTo>
                    <a:pt x="4" y="43"/>
                  </a:lnTo>
                  <a:lnTo>
                    <a:pt x="14" y="63"/>
                  </a:lnTo>
                  <a:lnTo>
                    <a:pt x="25" y="85"/>
                  </a:lnTo>
                  <a:lnTo>
                    <a:pt x="36" y="108"/>
                  </a:lnTo>
                  <a:lnTo>
                    <a:pt x="48" y="129"/>
                  </a:lnTo>
                  <a:lnTo>
                    <a:pt x="62" y="151"/>
                  </a:lnTo>
                  <a:lnTo>
                    <a:pt x="78" y="171"/>
                  </a:lnTo>
                  <a:lnTo>
                    <a:pt x="96" y="188"/>
                  </a:lnTo>
                  <a:lnTo>
                    <a:pt x="118" y="202"/>
                  </a:lnTo>
                  <a:lnTo>
                    <a:pt x="110" y="188"/>
                  </a:lnTo>
                  <a:lnTo>
                    <a:pt x="102" y="174"/>
                  </a:lnTo>
                  <a:lnTo>
                    <a:pt x="94" y="160"/>
                  </a:lnTo>
                  <a:lnTo>
                    <a:pt x="85" y="146"/>
                  </a:lnTo>
                  <a:lnTo>
                    <a:pt x="78" y="132"/>
                  </a:lnTo>
                  <a:lnTo>
                    <a:pt x="71" y="118"/>
                  </a:lnTo>
                  <a:lnTo>
                    <a:pt x="65" y="103"/>
                  </a:lnTo>
                  <a:lnTo>
                    <a:pt x="61" y="88"/>
                  </a:lnTo>
                  <a:lnTo>
                    <a:pt x="87" y="114"/>
                  </a:lnTo>
                  <a:lnTo>
                    <a:pt x="107" y="143"/>
                  </a:lnTo>
                  <a:lnTo>
                    <a:pt x="124" y="175"/>
                  </a:lnTo>
                  <a:lnTo>
                    <a:pt x="139" y="208"/>
                  </a:lnTo>
                  <a:lnTo>
                    <a:pt x="155" y="240"/>
                  </a:lnTo>
                  <a:lnTo>
                    <a:pt x="172" y="271"/>
                  </a:lnTo>
                  <a:lnTo>
                    <a:pt x="192" y="300"/>
                  </a:lnTo>
                  <a:lnTo>
                    <a:pt x="218" y="326"/>
                  </a:lnTo>
                  <a:lnTo>
                    <a:pt x="201" y="299"/>
                  </a:lnTo>
                  <a:lnTo>
                    <a:pt x="188" y="269"/>
                  </a:lnTo>
                  <a:lnTo>
                    <a:pt x="179" y="240"/>
                  </a:lnTo>
                  <a:lnTo>
                    <a:pt x="170" y="209"/>
                  </a:lnTo>
                  <a:lnTo>
                    <a:pt x="159" y="179"/>
                  </a:lnTo>
                  <a:lnTo>
                    <a:pt x="147" y="149"/>
                  </a:lnTo>
                  <a:lnTo>
                    <a:pt x="131" y="122"/>
                  </a:lnTo>
                  <a:lnTo>
                    <a:pt x="111" y="95"/>
                  </a:lnTo>
                  <a:lnTo>
                    <a:pt x="105" y="81"/>
                  </a:lnTo>
                  <a:lnTo>
                    <a:pt x="98" y="68"/>
                  </a:lnTo>
                  <a:lnTo>
                    <a:pt x="87" y="55"/>
                  </a:lnTo>
                  <a:lnTo>
                    <a:pt x="73" y="43"/>
                  </a:lnTo>
                  <a:lnTo>
                    <a:pt x="59" y="35"/>
                  </a:lnTo>
                  <a:lnTo>
                    <a:pt x="44" y="28"/>
                  </a:lnTo>
                  <a:lnTo>
                    <a:pt x="28" y="23"/>
                  </a:lnTo>
                  <a:lnTo>
                    <a:pt x="11" y="20"/>
                  </a:lnTo>
                  <a:lnTo>
                    <a:pt x="13" y="12"/>
                  </a:lnTo>
                  <a:lnTo>
                    <a:pt x="17" y="6"/>
                  </a:lnTo>
                  <a:lnTo>
                    <a:pt x="24" y="1"/>
                  </a:lnTo>
                  <a:lnTo>
                    <a:pt x="31" y="0"/>
                  </a:lnTo>
                  <a:lnTo>
                    <a:pt x="42" y="0"/>
                  </a:lnTo>
                  <a:lnTo>
                    <a:pt x="54" y="0"/>
                  </a:lnTo>
                  <a:lnTo>
                    <a:pt x="64" y="1"/>
                  </a:lnTo>
                  <a:lnTo>
                    <a:pt x="74" y="4"/>
                  </a:lnTo>
                  <a:lnTo>
                    <a:pt x="84" y="9"/>
                  </a:lnTo>
                  <a:lnTo>
                    <a:pt x="93" y="15"/>
                  </a:lnTo>
                  <a:lnTo>
                    <a:pt x="101" y="21"/>
                  </a:lnTo>
                  <a:lnTo>
                    <a:pt x="108" y="29"/>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86" name="Freeform 37"/>
            <p:cNvSpPr>
              <a:spLocks/>
            </p:cNvSpPr>
            <p:nvPr/>
          </p:nvSpPr>
          <p:spPr bwMode="auto">
            <a:xfrm>
              <a:off x="4803" y="1497"/>
              <a:ext cx="256" cy="145"/>
            </a:xfrm>
            <a:custGeom>
              <a:avLst/>
              <a:gdLst>
                <a:gd name="T0" fmla="*/ 494 w 511"/>
                <a:gd name="T1" fmla="*/ 57 h 289"/>
                <a:gd name="T2" fmla="*/ 480 w 511"/>
                <a:gd name="T3" fmla="*/ 100 h 289"/>
                <a:gd name="T4" fmla="*/ 468 w 511"/>
                <a:gd name="T5" fmla="*/ 144 h 289"/>
                <a:gd name="T6" fmla="*/ 454 w 511"/>
                <a:gd name="T7" fmla="*/ 188 h 289"/>
                <a:gd name="T8" fmla="*/ 426 w 511"/>
                <a:gd name="T9" fmla="*/ 209 h 289"/>
                <a:gd name="T10" fmla="*/ 388 w 511"/>
                <a:gd name="T11" fmla="*/ 214 h 289"/>
                <a:gd name="T12" fmla="*/ 349 w 511"/>
                <a:gd name="T13" fmla="*/ 224 h 289"/>
                <a:gd name="T14" fmla="*/ 312 w 511"/>
                <a:gd name="T15" fmla="*/ 238 h 289"/>
                <a:gd name="T16" fmla="*/ 274 w 511"/>
                <a:gd name="T17" fmla="*/ 255 h 289"/>
                <a:gd name="T18" fmla="*/ 237 w 511"/>
                <a:gd name="T19" fmla="*/ 269 h 289"/>
                <a:gd name="T20" fmla="*/ 198 w 511"/>
                <a:gd name="T21" fmla="*/ 281 h 289"/>
                <a:gd name="T22" fmla="*/ 160 w 511"/>
                <a:gd name="T23" fmla="*/ 288 h 289"/>
                <a:gd name="T24" fmla="*/ 130 w 511"/>
                <a:gd name="T25" fmla="*/ 286 h 289"/>
                <a:gd name="T26" fmla="*/ 112 w 511"/>
                <a:gd name="T27" fmla="*/ 278 h 289"/>
                <a:gd name="T28" fmla="*/ 95 w 511"/>
                <a:gd name="T29" fmla="*/ 268 h 289"/>
                <a:gd name="T30" fmla="*/ 83 w 511"/>
                <a:gd name="T31" fmla="*/ 252 h 289"/>
                <a:gd name="T32" fmla="*/ 72 w 511"/>
                <a:gd name="T33" fmla="*/ 215 h 289"/>
                <a:gd name="T34" fmla="*/ 58 w 511"/>
                <a:gd name="T35" fmla="*/ 160 h 289"/>
                <a:gd name="T36" fmla="*/ 30 w 511"/>
                <a:gd name="T37" fmla="*/ 126 h 289"/>
                <a:gd name="T38" fmla="*/ 6 w 511"/>
                <a:gd name="T39" fmla="*/ 112 h 289"/>
                <a:gd name="T40" fmla="*/ 15 w 511"/>
                <a:gd name="T41" fmla="*/ 104 h 289"/>
                <a:gd name="T42" fmla="*/ 46 w 511"/>
                <a:gd name="T43" fmla="*/ 118 h 289"/>
                <a:gd name="T44" fmla="*/ 75 w 511"/>
                <a:gd name="T45" fmla="*/ 135 h 289"/>
                <a:gd name="T46" fmla="*/ 104 w 511"/>
                <a:gd name="T47" fmla="*/ 155 h 289"/>
                <a:gd name="T48" fmla="*/ 134 w 511"/>
                <a:gd name="T49" fmla="*/ 172 h 289"/>
                <a:gd name="T50" fmla="*/ 164 w 511"/>
                <a:gd name="T51" fmla="*/ 184 h 289"/>
                <a:gd name="T52" fmla="*/ 197 w 511"/>
                <a:gd name="T53" fmla="*/ 192 h 289"/>
                <a:gd name="T54" fmla="*/ 231 w 511"/>
                <a:gd name="T55" fmla="*/ 189 h 289"/>
                <a:gd name="T56" fmla="*/ 271 w 511"/>
                <a:gd name="T57" fmla="*/ 178 h 289"/>
                <a:gd name="T58" fmla="*/ 315 w 511"/>
                <a:gd name="T59" fmla="*/ 172 h 289"/>
                <a:gd name="T60" fmla="*/ 359 w 511"/>
                <a:gd name="T61" fmla="*/ 164 h 289"/>
                <a:gd name="T62" fmla="*/ 399 w 511"/>
                <a:gd name="T63" fmla="*/ 144 h 289"/>
                <a:gd name="T64" fmla="*/ 425 w 511"/>
                <a:gd name="T65" fmla="*/ 107 h 289"/>
                <a:gd name="T66" fmla="*/ 453 w 511"/>
                <a:gd name="T67" fmla="*/ 78 h 289"/>
                <a:gd name="T68" fmla="*/ 483 w 511"/>
                <a:gd name="T69" fmla="*/ 52 h 289"/>
                <a:gd name="T70" fmla="*/ 506 w 511"/>
                <a:gd name="T71" fmla="*/ 20 h 289"/>
                <a:gd name="T72" fmla="*/ 510 w 511"/>
                <a:gd name="T73" fmla="*/ 7 h 289"/>
                <a:gd name="T74" fmla="*/ 505 w 511"/>
                <a:gd name="T75" fmla="*/ 2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1" h="289">
                  <a:moveTo>
                    <a:pt x="502" y="35"/>
                  </a:moveTo>
                  <a:lnTo>
                    <a:pt x="494" y="57"/>
                  </a:lnTo>
                  <a:lnTo>
                    <a:pt x="486" y="78"/>
                  </a:lnTo>
                  <a:lnTo>
                    <a:pt x="480" y="100"/>
                  </a:lnTo>
                  <a:lnTo>
                    <a:pt x="474" y="121"/>
                  </a:lnTo>
                  <a:lnTo>
                    <a:pt x="468" y="144"/>
                  </a:lnTo>
                  <a:lnTo>
                    <a:pt x="462" y="166"/>
                  </a:lnTo>
                  <a:lnTo>
                    <a:pt x="454" y="188"/>
                  </a:lnTo>
                  <a:lnTo>
                    <a:pt x="446" y="209"/>
                  </a:lnTo>
                  <a:lnTo>
                    <a:pt x="426" y="209"/>
                  </a:lnTo>
                  <a:lnTo>
                    <a:pt x="406" y="211"/>
                  </a:lnTo>
                  <a:lnTo>
                    <a:pt x="388" y="214"/>
                  </a:lnTo>
                  <a:lnTo>
                    <a:pt x="368" y="218"/>
                  </a:lnTo>
                  <a:lnTo>
                    <a:pt x="349" y="224"/>
                  </a:lnTo>
                  <a:lnTo>
                    <a:pt x="331" y="232"/>
                  </a:lnTo>
                  <a:lnTo>
                    <a:pt x="312" y="238"/>
                  </a:lnTo>
                  <a:lnTo>
                    <a:pt x="294" y="246"/>
                  </a:lnTo>
                  <a:lnTo>
                    <a:pt x="274" y="255"/>
                  </a:lnTo>
                  <a:lnTo>
                    <a:pt x="255" y="261"/>
                  </a:lnTo>
                  <a:lnTo>
                    <a:pt x="237" y="269"/>
                  </a:lnTo>
                  <a:lnTo>
                    <a:pt x="218" y="275"/>
                  </a:lnTo>
                  <a:lnTo>
                    <a:pt x="198" y="281"/>
                  </a:lnTo>
                  <a:lnTo>
                    <a:pt x="180" y="286"/>
                  </a:lnTo>
                  <a:lnTo>
                    <a:pt x="160" y="288"/>
                  </a:lnTo>
                  <a:lnTo>
                    <a:pt x="140" y="289"/>
                  </a:lnTo>
                  <a:lnTo>
                    <a:pt x="130" y="286"/>
                  </a:lnTo>
                  <a:lnTo>
                    <a:pt x="121" y="283"/>
                  </a:lnTo>
                  <a:lnTo>
                    <a:pt x="112" y="278"/>
                  </a:lnTo>
                  <a:lnTo>
                    <a:pt x="104" y="272"/>
                  </a:lnTo>
                  <a:lnTo>
                    <a:pt x="95" y="268"/>
                  </a:lnTo>
                  <a:lnTo>
                    <a:pt x="89" y="260"/>
                  </a:lnTo>
                  <a:lnTo>
                    <a:pt x="83" y="252"/>
                  </a:lnTo>
                  <a:lnTo>
                    <a:pt x="78" y="243"/>
                  </a:lnTo>
                  <a:lnTo>
                    <a:pt x="72" y="215"/>
                  </a:lnTo>
                  <a:lnTo>
                    <a:pt x="66" y="186"/>
                  </a:lnTo>
                  <a:lnTo>
                    <a:pt x="58" y="160"/>
                  </a:lnTo>
                  <a:lnTo>
                    <a:pt x="43" y="135"/>
                  </a:lnTo>
                  <a:lnTo>
                    <a:pt x="30" y="126"/>
                  </a:lnTo>
                  <a:lnTo>
                    <a:pt x="18" y="120"/>
                  </a:lnTo>
                  <a:lnTo>
                    <a:pt x="6" y="112"/>
                  </a:lnTo>
                  <a:lnTo>
                    <a:pt x="0" y="100"/>
                  </a:lnTo>
                  <a:lnTo>
                    <a:pt x="15" y="104"/>
                  </a:lnTo>
                  <a:lnTo>
                    <a:pt x="30" y="110"/>
                  </a:lnTo>
                  <a:lnTo>
                    <a:pt x="46" y="118"/>
                  </a:lnTo>
                  <a:lnTo>
                    <a:pt x="61" y="126"/>
                  </a:lnTo>
                  <a:lnTo>
                    <a:pt x="75" y="135"/>
                  </a:lnTo>
                  <a:lnTo>
                    <a:pt x="90" y="144"/>
                  </a:lnTo>
                  <a:lnTo>
                    <a:pt x="104" y="155"/>
                  </a:lnTo>
                  <a:lnTo>
                    <a:pt x="120" y="163"/>
                  </a:lnTo>
                  <a:lnTo>
                    <a:pt x="134" y="172"/>
                  </a:lnTo>
                  <a:lnTo>
                    <a:pt x="149" y="180"/>
                  </a:lnTo>
                  <a:lnTo>
                    <a:pt x="164" y="184"/>
                  </a:lnTo>
                  <a:lnTo>
                    <a:pt x="180" y="189"/>
                  </a:lnTo>
                  <a:lnTo>
                    <a:pt x="197" y="192"/>
                  </a:lnTo>
                  <a:lnTo>
                    <a:pt x="214" y="192"/>
                  </a:lnTo>
                  <a:lnTo>
                    <a:pt x="231" y="189"/>
                  </a:lnTo>
                  <a:lnTo>
                    <a:pt x="249" y="184"/>
                  </a:lnTo>
                  <a:lnTo>
                    <a:pt x="271" y="178"/>
                  </a:lnTo>
                  <a:lnTo>
                    <a:pt x="292" y="174"/>
                  </a:lnTo>
                  <a:lnTo>
                    <a:pt x="315" y="172"/>
                  </a:lnTo>
                  <a:lnTo>
                    <a:pt x="337" y="169"/>
                  </a:lnTo>
                  <a:lnTo>
                    <a:pt x="359" y="164"/>
                  </a:lnTo>
                  <a:lnTo>
                    <a:pt x="380" y="157"/>
                  </a:lnTo>
                  <a:lnTo>
                    <a:pt x="399" y="144"/>
                  </a:lnTo>
                  <a:lnTo>
                    <a:pt x="416" y="126"/>
                  </a:lnTo>
                  <a:lnTo>
                    <a:pt x="425" y="107"/>
                  </a:lnTo>
                  <a:lnTo>
                    <a:pt x="439" y="92"/>
                  </a:lnTo>
                  <a:lnTo>
                    <a:pt x="453" y="78"/>
                  </a:lnTo>
                  <a:lnTo>
                    <a:pt x="468" y="66"/>
                  </a:lnTo>
                  <a:lnTo>
                    <a:pt x="483" y="52"/>
                  </a:lnTo>
                  <a:lnTo>
                    <a:pt x="496" y="37"/>
                  </a:lnTo>
                  <a:lnTo>
                    <a:pt x="506" y="20"/>
                  </a:lnTo>
                  <a:lnTo>
                    <a:pt x="511" y="0"/>
                  </a:lnTo>
                  <a:lnTo>
                    <a:pt x="510" y="7"/>
                  </a:lnTo>
                  <a:lnTo>
                    <a:pt x="508" y="17"/>
                  </a:lnTo>
                  <a:lnTo>
                    <a:pt x="505" y="26"/>
                  </a:lnTo>
                  <a:lnTo>
                    <a:pt x="502"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87" name="Freeform 38"/>
            <p:cNvSpPr>
              <a:spLocks/>
            </p:cNvSpPr>
            <p:nvPr/>
          </p:nvSpPr>
          <p:spPr bwMode="auto">
            <a:xfrm>
              <a:off x="4859" y="1504"/>
              <a:ext cx="147" cy="45"/>
            </a:xfrm>
            <a:custGeom>
              <a:avLst/>
              <a:gdLst>
                <a:gd name="T0" fmla="*/ 294 w 294"/>
                <a:gd name="T1" fmla="*/ 5 h 89"/>
                <a:gd name="T2" fmla="*/ 291 w 294"/>
                <a:gd name="T3" fmla="*/ 17 h 89"/>
                <a:gd name="T4" fmla="*/ 285 w 294"/>
                <a:gd name="T5" fmla="*/ 29 h 89"/>
                <a:gd name="T6" fmla="*/ 277 w 294"/>
                <a:gd name="T7" fmla="*/ 38 h 89"/>
                <a:gd name="T8" fmla="*/ 267 w 294"/>
                <a:gd name="T9" fmla="*/ 46 h 89"/>
                <a:gd name="T10" fmla="*/ 250 w 294"/>
                <a:gd name="T11" fmla="*/ 45 h 89"/>
                <a:gd name="T12" fmla="*/ 231 w 294"/>
                <a:gd name="T13" fmla="*/ 45 h 89"/>
                <a:gd name="T14" fmla="*/ 214 w 294"/>
                <a:gd name="T15" fmla="*/ 48 h 89"/>
                <a:gd name="T16" fmla="*/ 197 w 294"/>
                <a:gd name="T17" fmla="*/ 51 h 89"/>
                <a:gd name="T18" fmla="*/ 182 w 294"/>
                <a:gd name="T19" fmla="*/ 57 h 89"/>
                <a:gd name="T20" fmla="*/ 165 w 294"/>
                <a:gd name="T21" fmla="*/ 62 h 89"/>
                <a:gd name="T22" fmla="*/ 148 w 294"/>
                <a:gd name="T23" fmla="*/ 68 h 89"/>
                <a:gd name="T24" fmla="*/ 131 w 294"/>
                <a:gd name="T25" fmla="*/ 74 h 89"/>
                <a:gd name="T26" fmla="*/ 116 w 294"/>
                <a:gd name="T27" fmla="*/ 79 h 89"/>
                <a:gd name="T28" fmla="*/ 99 w 294"/>
                <a:gd name="T29" fmla="*/ 83 h 89"/>
                <a:gd name="T30" fmla="*/ 83 w 294"/>
                <a:gd name="T31" fmla="*/ 88 h 89"/>
                <a:gd name="T32" fmla="*/ 66 w 294"/>
                <a:gd name="T33" fmla="*/ 89 h 89"/>
                <a:gd name="T34" fmla="*/ 49 w 294"/>
                <a:gd name="T35" fmla="*/ 89 h 89"/>
                <a:gd name="T36" fmla="*/ 34 w 294"/>
                <a:gd name="T37" fmla="*/ 86 h 89"/>
                <a:gd name="T38" fmla="*/ 17 w 294"/>
                <a:gd name="T39" fmla="*/ 80 h 89"/>
                <a:gd name="T40" fmla="*/ 0 w 294"/>
                <a:gd name="T41" fmla="*/ 72 h 89"/>
                <a:gd name="T42" fmla="*/ 15 w 294"/>
                <a:gd name="T43" fmla="*/ 60 h 89"/>
                <a:gd name="T44" fmla="*/ 32 w 294"/>
                <a:gd name="T45" fmla="*/ 49 h 89"/>
                <a:gd name="T46" fmla="*/ 51 w 294"/>
                <a:gd name="T47" fmla="*/ 42 h 89"/>
                <a:gd name="T48" fmla="*/ 69 w 294"/>
                <a:gd name="T49" fmla="*/ 34 h 89"/>
                <a:gd name="T50" fmla="*/ 88 w 294"/>
                <a:gd name="T51" fmla="*/ 29 h 89"/>
                <a:gd name="T52" fmla="*/ 106 w 294"/>
                <a:gd name="T53" fmla="*/ 23 h 89"/>
                <a:gd name="T54" fmla="*/ 126 w 294"/>
                <a:gd name="T55" fmla="*/ 18 h 89"/>
                <a:gd name="T56" fmla="*/ 145 w 294"/>
                <a:gd name="T57" fmla="*/ 14 h 89"/>
                <a:gd name="T58" fmla="*/ 163 w 294"/>
                <a:gd name="T59" fmla="*/ 9 h 89"/>
                <a:gd name="T60" fmla="*/ 182 w 294"/>
                <a:gd name="T61" fmla="*/ 6 h 89"/>
                <a:gd name="T62" fmla="*/ 202 w 294"/>
                <a:gd name="T63" fmla="*/ 3 h 89"/>
                <a:gd name="T64" fmla="*/ 220 w 294"/>
                <a:gd name="T65" fmla="*/ 2 h 89"/>
                <a:gd name="T66" fmla="*/ 240 w 294"/>
                <a:gd name="T67" fmla="*/ 0 h 89"/>
                <a:gd name="T68" fmla="*/ 259 w 294"/>
                <a:gd name="T69" fmla="*/ 0 h 89"/>
                <a:gd name="T70" fmla="*/ 277 w 294"/>
                <a:gd name="T71" fmla="*/ 2 h 89"/>
                <a:gd name="T72" fmla="*/ 294 w 294"/>
                <a:gd name="T73" fmla="*/ 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4" h="89">
                  <a:moveTo>
                    <a:pt x="294" y="5"/>
                  </a:moveTo>
                  <a:lnTo>
                    <a:pt x="291" y="17"/>
                  </a:lnTo>
                  <a:lnTo>
                    <a:pt x="285" y="29"/>
                  </a:lnTo>
                  <a:lnTo>
                    <a:pt x="277" y="38"/>
                  </a:lnTo>
                  <a:lnTo>
                    <a:pt x="267" y="46"/>
                  </a:lnTo>
                  <a:lnTo>
                    <a:pt x="250" y="45"/>
                  </a:lnTo>
                  <a:lnTo>
                    <a:pt x="231" y="45"/>
                  </a:lnTo>
                  <a:lnTo>
                    <a:pt x="214" y="48"/>
                  </a:lnTo>
                  <a:lnTo>
                    <a:pt x="197" y="51"/>
                  </a:lnTo>
                  <a:lnTo>
                    <a:pt x="182" y="57"/>
                  </a:lnTo>
                  <a:lnTo>
                    <a:pt x="165" y="62"/>
                  </a:lnTo>
                  <a:lnTo>
                    <a:pt x="148" y="68"/>
                  </a:lnTo>
                  <a:lnTo>
                    <a:pt x="131" y="74"/>
                  </a:lnTo>
                  <a:lnTo>
                    <a:pt x="116" y="79"/>
                  </a:lnTo>
                  <a:lnTo>
                    <a:pt x="99" y="83"/>
                  </a:lnTo>
                  <a:lnTo>
                    <a:pt x="83" y="88"/>
                  </a:lnTo>
                  <a:lnTo>
                    <a:pt x="66" y="89"/>
                  </a:lnTo>
                  <a:lnTo>
                    <a:pt x="49" y="89"/>
                  </a:lnTo>
                  <a:lnTo>
                    <a:pt x="34" y="86"/>
                  </a:lnTo>
                  <a:lnTo>
                    <a:pt x="17" y="80"/>
                  </a:lnTo>
                  <a:lnTo>
                    <a:pt x="0" y="72"/>
                  </a:lnTo>
                  <a:lnTo>
                    <a:pt x="15" y="60"/>
                  </a:lnTo>
                  <a:lnTo>
                    <a:pt x="32" y="49"/>
                  </a:lnTo>
                  <a:lnTo>
                    <a:pt x="51" y="42"/>
                  </a:lnTo>
                  <a:lnTo>
                    <a:pt x="69" y="34"/>
                  </a:lnTo>
                  <a:lnTo>
                    <a:pt x="88" y="29"/>
                  </a:lnTo>
                  <a:lnTo>
                    <a:pt x="106" y="23"/>
                  </a:lnTo>
                  <a:lnTo>
                    <a:pt x="126" y="18"/>
                  </a:lnTo>
                  <a:lnTo>
                    <a:pt x="145" y="14"/>
                  </a:lnTo>
                  <a:lnTo>
                    <a:pt x="163" y="9"/>
                  </a:lnTo>
                  <a:lnTo>
                    <a:pt x="182" y="6"/>
                  </a:lnTo>
                  <a:lnTo>
                    <a:pt x="202" y="3"/>
                  </a:lnTo>
                  <a:lnTo>
                    <a:pt x="220" y="2"/>
                  </a:lnTo>
                  <a:lnTo>
                    <a:pt x="240" y="0"/>
                  </a:lnTo>
                  <a:lnTo>
                    <a:pt x="259" y="0"/>
                  </a:lnTo>
                  <a:lnTo>
                    <a:pt x="277" y="2"/>
                  </a:lnTo>
                  <a:lnTo>
                    <a:pt x="29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88" name="Freeform 39"/>
            <p:cNvSpPr>
              <a:spLocks/>
            </p:cNvSpPr>
            <p:nvPr/>
          </p:nvSpPr>
          <p:spPr bwMode="auto">
            <a:xfrm>
              <a:off x="5049" y="1531"/>
              <a:ext cx="27" cy="97"/>
            </a:xfrm>
            <a:custGeom>
              <a:avLst/>
              <a:gdLst>
                <a:gd name="T0" fmla="*/ 0 w 53"/>
                <a:gd name="T1" fmla="*/ 194 h 194"/>
                <a:gd name="T2" fmla="*/ 7 w 53"/>
                <a:gd name="T3" fmla="*/ 145 h 194"/>
                <a:gd name="T4" fmla="*/ 13 w 53"/>
                <a:gd name="T5" fmla="*/ 96 h 194"/>
                <a:gd name="T6" fmla="*/ 24 w 53"/>
                <a:gd name="T7" fmla="*/ 47 h 194"/>
                <a:gd name="T8" fmla="*/ 44 w 53"/>
                <a:gd name="T9" fmla="*/ 0 h 194"/>
                <a:gd name="T10" fmla="*/ 50 w 53"/>
                <a:gd name="T11" fmla="*/ 27 h 194"/>
                <a:gd name="T12" fmla="*/ 53 w 53"/>
                <a:gd name="T13" fmla="*/ 54 h 194"/>
                <a:gd name="T14" fmla="*/ 50 w 53"/>
                <a:gd name="T15" fmla="*/ 79 h 194"/>
                <a:gd name="T16" fmla="*/ 44 w 53"/>
                <a:gd name="T17" fmla="*/ 104 h 194"/>
                <a:gd name="T18" fmla="*/ 35 w 53"/>
                <a:gd name="T19" fmla="*/ 128 h 194"/>
                <a:gd name="T20" fmla="*/ 24 w 53"/>
                <a:gd name="T21" fmla="*/ 151 h 194"/>
                <a:gd name="T22" fmla="*/ 12 w 53"/>
                <a:gd name="T23" fmla="*/ 173 h 194"/>
                <a:gd name="T24" fmla="*/ 0 w 53"/>
                <a:gd name="T25"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194">
                  <a:moveTo>
                    <a:pt x="0" y="194"/>
                  </a:moveTo>
                  <a:lnTo>
                    <a:pt x="7" y="145"/>
                  </a:lnTo>
                  <a:lnTo>
                    <a:pt x="13" y="96"/>
                  </a:lnTo>
                  <a:lnTo>
                    <a:pt x="24" y="47"/>
                  </a:lnTo>
                  <a:lnTo>
                    <a:pt x="44" y="0"/>
                  </a:lnTo>
                  <a:lnTo>
                    <a:pt x="50" y="27"/>
                  </a:lnTo>
                  <a:lnTo>
                    <a:pt x="53" y="54"/>
                  </a:lnTo>
                  <a:lnTo>
                    <a:pt x="50" y="79"/>
                  </a:lnTo>
                  <a:lnTo>
                    <a:pt x="44" y="104"/>
                  </a:lnTo>
                  <a:lnTo>
                    <a:pt x="35" y="128"/>
                  </a:lnTo>
                  <a:lnTo>
                    <a:pt x="24" y="151"/>
                  </a:lnTo>
                  <a:lnTo>
                    <a:pt x="12" y="173"/>
                  </a:lnTo>
                  <a:lnTo>
                    <a:pt x="0"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89" name="Freeform 40"/>
            <p:cNvSpPr>
              <a:spLocks/>
            </p:cNvSpPr>
            <p:nvPr/>
          </p:nvSpPr>
          <p:spPr bwMode="auto">
            <a:xfrm>
              <a:off x="4820" y="1665"/>
              <a:ext cx="82" cy="100"/>
            </a:xfrm>
            <a:custGeom>
              <a:avLst/>
              <a:gdLst>
                <a:gd name="T0" fmla="*/ 105 w 163"/>
                <a:gd name="T1" fmla="*/ 159 h 199"/>
                <a:gd name="T2" fmla="*/ 112 w 163"/>
                <a:gd name="T3" fmla="*/ 163 h 199"/>
                <a:gd name="T4" fmla="*/ 120 w 163"/>
                <a:gd name="T5" fmla="*/ 168 h 199"/>
                <a:gd name="T6" fmla="*/ 128 w 163"/>
                <a:gd name="T7" fmla="*/ 173 h 199"/>
                <a:gd name="T8" fmla="*/ 134 w 163"/>
                <a:gd name="T9" fmla="*/ 179 h 199"/>
                <a:gd name="T10" fmla="*/ 142 w 163"/>
                <a:gd name="T11" fmla="*/ 183 h 199"/>
                <a:gd name="T12" fmla="*/ 149 w 163"/>
                <a:gd name="T13" fmla="*/ 189 h 199"/>
                <a:gd name="T14" fmla="*/ 156 w 163"/>
                <a:gd name="T15" fmla="*/ 194 h 199"/>
                <a:gd name="T16" fmla="*/ 163 w 163"/>
                <a:gd name="T17" fmla="*/ 199 h 199"/>
                <a:gd name="T18" fmla="*/ 142 w 163"/>
                <a:gd name="T19" fmla="*/ 196 h 199"/>
                <a:gd name="T20" fmla="*/ 120 w 163"/>
                <a:gd name="T21" fmla="*/ 191 h 199"/>
                <a:gd name="T22" fmla="*/ 99 w 163"/>
                <a:gd name="T23" fmla="*/ 185 h 199"/>
                <a:gd name="T24" fmla="*/ 79 w 163"/>
                <a:gd name="T25" fmla="*/ 177 h 199"/>
                <a:gd name="T26" fmla="*/ 60 w 163"/>
                <a:gd name="T27" fmla="*/ 166 h 199"/>
                <a:gd name="T28" fmla="*/ 43 w 163"/>
                <a:gd name="T29" fmla="*/ 156 h 199"/>
                <a:gd name="T30" fmla="*/ 26 w 163"/>
                <a:gd name="T31" fmla="*/ 142 h 199"/>
                <a:gd name="T32" fmla="*/ 12 w 163"/>
                <a:gd name="T33" fmla="*/ 125 h 199"/>
                <a:gd name="T34" fmla="*/ 0 w 163"/>
                <a:gd name="T35" fmla="*/ 95 h 199"/>
                <a:gd name="T36" fmla="*/ 1 w 163"/>
                <a:gd name="T37" fmla="*/ 65 h 199"/>
                <a:gd name="T38" fmla="*/ 8 w 163"/>
                <a:gd name="T39" fmla="*/ 32 h 199"/>
                <a:gd name="T40" fmla="*/ 12 w 163"/>
                <a:gd name="T41" fmla="*/ 0 h 199"/>
                <a:gd name="T42" fmla="*/ 20 w 163"/>
                <a:gd name="T43" fmla="*/ 22 h 199"/>
                <a:gd name="T44" fmla="*/ 28 w 163"/>
                <a:gd name="T45" fmla="*/ 43 h 199"/>
                <a:gd name="T46" fmla="*/ 35 w 163"/>
                <a:gd name="T47" fmla="*/ 65 h 199"/>
                <a:gd name="T48" fmla="*/ 45 w 163"/>
                <a:gd name="T49" fmla="*/ 86 h 199"/>
                <a:gd name="T50" fmla="*/ 55 w 163"/>
                <a:gd name="T51" fmla="*/ 106 h 199"/>
                <a:gd name="T52" fmla="*/ 68 w 163"/>
                <a:gd name="T53" fmla="*/ 126 h 199"/>
                <a:gd name="T54" fmla="*/ 85 w 163"/>
                <a:gd name="T55" fmla="*/ 143 h 199"/>
                <a:gd name="T56" fmla="*/ 105 w 163"/>
                <a:gd name="T57" fmla="*/ 15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3" h="199">
                  <a:moveTo>
                    <a:pt x="105" y="159"/>
                  </a:moveTo>
                  <a:lnTo>
                    <a:pt x="112" y="163"/>
                  </a:lnTo>
                  <a:lnTo>
                    <a:pt x="120" y="168"/>
                  </a:lnTo>
                  <a:lnTo>
                    <a:pt x="128" y="173"/>
                  </a:lnTo>
                  <a:lnTo>
                    <a:pt x="134" y="179"/>
                  </a:lnTo>
                  <a:lnTo>
                    <a:pt x="142" y="183"/>
                  </a:lnTo>
                  <a:lnTo>
                    <a:pt x="149" y="189"/>
                  </a:lnTo>
                  <a:lnTo>
                    <a:pt x="156" y="194"/>
                  </a:lnTo>
                  <a:lnTo>
                    <a:pt x="163" y="199"/>
                  </a:lnTo>
                  <a:lnTo>
                    <a:pt x="142" y="196"/>
                  </a:lnTo>
                  <a:lnTo>
                    <a:pt x="120" y="191"/>
                  </a:lnTo>
                  <a:lnTo>
                    <a:pt x="99" y="185"/>
                  </a:lnTo>
                  <a:lnTo>
                    <a:pt x="79" y="177"/>
                  </a:lnTo>
                  <a:lnTo>
                    <a:pt x="60" y="166"/>
                  </a:lnTo>
                  <a:lnTo>
                    <a:pt x="43" y="156"/>
                  </a:lnTo>
                  <a:lnTo>
                    <a:pt x="26" y="142"/>
                  </a:lnTo>
                  <a:lnTo>
                    <a:pt x="12" y="125"/>
                  </a:lnTo>
                  <a:lnTo>
                    <a:pt x="0" y="95"/>
                  </a:lnTo>
                  <a:lnTo>
                    <a:pt x="1" y="65"/>
                  </a:lnTo>
                  <a:lnTo>
                    <a:pt x="8" y="32"/>
                  </a:lnTo>
                  <a:lnTo>
                    <a:pt x="12" y="0"/>
                  </a:lnTo>
                  <a:lnTo>
                    <a:pt x="20" y="22"/>
                  </a:lnTo>
                  <a:lnTo>
                    <a:pt x="28" y="43"/>
                  </a:lnTo>
                  <a:lnTo>
                    <a:pt x="35" y="65"/>
                  </a:lnTo>
                  <a:lnTo>
                    <a:pt x="45" y="86"/>
                  </a:lnTo>
                  <a:lnTo>
                    <a:pt x="55" y="106"/>
                  </a:lnTo>
                  <a:lnTo>
                    <a:pt x="68" y="126"/>
                  </a:lnTo>
                  <a:lnTo>
                    <a:pt x="85" y="143"/>
                  </a:lnTo>
                  <a:lnTo>
                    <a:pt x="105"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90" name="Freeform 41"/>
            <p:cNvSpPr>
              <a:spLocks/>
            </p:cNvSpPr>
            <p:nvPr/>
          </p:nvSpPr>
          <p:spPr bwMode="auto">
            <a:xfrm>
              <a:off x="4717" y="1733"/>
              <a:ext cx="135" cy="225"/>
            </a:xfrm>
            <a:custGeom>
              <a:avLst/>
              <a:gdLst>
                <a:gd name="T0" fmla="*/ 159 w 270"/>
                <a:gd name="T1" fmla="*/ 94 h 449"/>
                <a:gd name="T2" fmla="*/ 175 w 270"/>
                <a:gd name="T3" fmla="*/ 110 h 449"/>
                <a:gd name="T4" fmla="*/ 184 w 270"/>
                <a:gd name="T5" fmla="*/ 130 h 449"/>
                <a:gd name="T6" fmla="*/ 190 w 270"/>
                <a:gd name="T7" fmla="*/ 152 h 449"/>
                <a:gd name="T8" fmla="*/ 192 w 270"/>
                <a:gd name="T9" fmla="*/ 177 h 449"/>
                <a:gd name="T10" fmla="*/ 193 w 270"/>
                <a:gd name="T11" fmla="*/ 203 h 449"/>
                <a:gd name="T12" fmla="*/ 192 w 270"/>
                <a:gd name="T13" fmla="*/ 228 h 449"/>
                <a:gd name="T14" fmla="*/ 193 w 270"/>
                <a:gd name="T15" fmla="*/ 254 h 449"/>
                <a:gd name="T16" fmla="*/ 195 w 270"/>
                <a:gd name="T17" fmla="*/ 278 h 449"/>
                <a:gd name="T18" fmla="*/ 199 w 270"/>
                <a:gd name="T19" fmla="*/ 301 h 449"/>
                <a:gd name="T20" fmla="*/ 204 w 270"/>
                <a:gd name="T21" fmla="*/ 325 h 449"/>
                <a:gd name="T22" fmla="*/ 210 w 270"/>
                <a:gd name="T23" fmla="*/ 348 h 449"/>
                <a:gd name="T24" fmla="*/ 218 w 270"/>
                <a:gd name="T25" fmla="*/ 369 h 449"/>
                <a:gd name="T26" fmla="*/ 227 w 270"/>
                <a:gd name="T27" fmla="*/ 391 h 449"/>
                <a:gd name="T28" fmla="*/ 239 w 270"/>
                <a:gd name="T29" fmla="*/ 411 h 449"/>
                <a:gd name="T30" fmla="*/ 253 w 270"/>
                <a:gd name="T31" fmla="*/ 431 h 449"/>
                <a:gd name="T32" fmla="*/ 270 w 270"/>
                <a:gd name="T33" fmla="*/ 449 h 449"/>
                <a:gd name="T34" fmla="*/ 253 w 270"/>
                <a:gd name="T35" fmla="*/ 439 h 449"/>
                <a:gd name="T36" fmla="*/ 236 w 270"/>
                <a:gd name="T37" fmla="*/ 428 h 449"/>
                <a:gd name="T38" fmla="*/ 218 w 270"/>
                <a:gd name="T39" fmla="*/ 417 h 449"/>
                <a:gd name="T40" fmla="*/ 201 w 270"/>
                <a:gd name="T41" fmla="*/ 408 h 449"/>
                <a:gd name="T42" fmla="*/ 184 w 270"/>
                <a:gd name="T43" fmla="*/ 397 h 449"/>
                <a:gd name="T44" fmla="*/ 165 w 270"/>
                <a:gd name="T45" fmla="*/ 386 h 449"/>
                <a:gd name="T46" fmla="*/ 148 w 270"/>
                <a:gd name="T47" fmla="*/ 375 h 449"/>
                <a:gd name="T48" fmla="*/ 131 w 270"/>
                <a:gd name="T49" fmla="*/ 365 h 449"/>
                <a:gd name="T50" fmla="*/ 114 w 270"/>
                <a:gd name="T51" fmla="*/ 354 h 449"/>
                <a:gd name="T52" fmla="*/ 98 w 270"/>
                <a:gd name="T53" fmla="*/ 343 h 449"/>
                <a:gd name="T54" fmla="*/ 81 w 270"/>
                <a:gd name="T55" fmla="*/ 331 h 449"/>
                <a:gd name="T56" fmla="*/ 65 w 270"/>
                <a:gd name="T57" fmla="*/ 318 h 449"/>
                <a:gd name="T58" fmla="*/ 50 w 270"/>
                <a:gd name="T59" fmla="*/ 306 h 449"/>
                <a:gd name="T60" fmla="*/ 34 w 270"/>
                <a:gd name="T61" fmla="*/ 292 h 449"/>
                <a:gd name="T62" fmla="*/ 19 w 270"/>
                <a:gd name="T63" fmla="*/ 278 h 449"/>
                <a:gd name="T64" fmla="*/ 5 w 270"/>
                <a:gd name="T65" fmla="*/ 263 h 449"/>
                <a:gd name="T66" fmla="*/ 0 w 270"/>
                <a:gd name="T67" fmla="*/ 0 h 449"/>
                <a:gd name="T68" fmla="*/ 21 w 270"/>
                <a:gd name="T69" fmla="*/ 9 h 449"/>
                <a:gd name="T70" fmla="*/ 42 w 270"/>
                <a:gd name="T71" fmla="*/ 20 h 449"/>
                <a:gd name="T72" fmla="*/ 62 w 270"/>
                <a:gd name="T73" fmla="*/ 30 h 449"/>
                <a:gd name="T74" fmla="*/ 82 w 270"/>
                <a:gd name="T75" fmla="*/ 41 h 449"/>
                <a:gd name="T76" fmla="*/ 102 w 270"/>
                <a:gd name="T77" fmla="*/ 53 h 449"/>
                <a:gd name="T78" fmla="*/ 122 w 270"/>
                <a:gd name="T79" fmla="*/ 67 h 449"/>
                <a:gd name="T80" fmla="*/ 141 w 270"/>
                <a:gd name="T81" fmla="*/ 80 h 449"/>
                <a:gd name="T82" fmla="*/ 159 w 270"/>
                <a:gd name="T83" fmla="*/ 9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0" h="449">
                  <a:moveTo>
                    <a:pt x="159" y="94"/>
                  </a:moveTo>
                  <a:lnTo>
                    <a:pt x="175" y="110"/>
                  </a:lnTo>
                  <a:lnTo>
                    <a:pt x="184" y="130"/>
                  </a:lnTo>
                  <a:lnTo>
                    <a:pt x="190" y="152"/>
                  </a:lnTo>
                  <a:lnTo>
                    <a:pt x="192" y="177"/>
                  </a:lnTo>
                  <a:lnTo>
                    <a:pt x="193" y="203"/>
                  </a:lnTo>
                  <a:lnTo>
                    <a:pt x="192" y="228"/>
                  </a:lnTo>
                  <a:lnTo>
                    <a:pt x="193" y="254"/>
                  </a:lnTo>
                  <a:lnTo>
                    <a:pt x="195" y="278"/>
                  </a:lnTo>
                  <a:lnTo>
                    <a:pt x="199" y="301"/>
                  </a:lnTo>
                  <a:lnTo>
                    <a:pt x="204" y="325"/>
                  </a:lnTo>
                  <a:lnTo>
                    <a:pt x="210" y="348"/>
                  </a:lnTo>
                  <a:lnTo>
                    <a:pt x="218" y="369"/>
                  </a:lnTo>
                  <a:lnTo>
                    <a:pt x="227" y="391"/>
                  </a:lnTo>
                  <a:lnTo>
                    <a:pt x="239" y="411"/>
                  </a:lnTo>
                  <a:lnTo>
                    <a:pt x="253" y="431"/>
                  </a:lnTo>
                  <a:lnTo>
                    <a:pt x="270" y="449"/>
                  </a:lnTo>
                  <a:lnTo>
                    <a:pt x="253" y="439"/>
                  </a:lnTo>
                  <a:lnTo>
                    <a:pt x="236" y="428"/>
                  </a:lnTo>
                  <a:lnTo>
                    <a:pt x="218" y="417"/>
                  </a:lnTo>
                  <a:lnTo>
                    <a:pt x="201" y="408"/>
                  </a:lnTo>
                  <a:lnTo>
                    <a:pt x="184" y="397"/>
                  </a:lnTo>
                  <a:lnTo>
                    <a:pt x="165" y="386"/>
                  </a:lnTo>
                  <a:lnTo>
                    <a:pt x="148" y="375"/>
                  </a:lnTo>
                  <a:lnTo>
                    <a:pt x="131" y="365"/>
                  </a:lnTo>
                  <a:lnTo>
                    <a:pt x="114" y="354"/>
                  </a:lnTo>
                  <a:lnTo>
                    <a:pt x="98" y="343"/>
                  </a:lnTo>
                  <a:lnTo>
                    <a:pt x="81" y="331"/>
                  </a:lnTo>
                  <a:lnTo>
                    <a:pt x="65" y="318"/>
                  </a:lnTo>
                  <a:lnTo>
                    <a:pt x="50" y="306"/>
                  </a:lnTo>
                  <a:lnTo>
                    <a:pt x="34" y="292"/>
                  </a:lnTo>
                  <a:lnTo>
                    <a:pt x="19" y="278"/>
                  </a:lnTo>
                  <a:lnTo>
                    <a:pt x="5" y="263"/>
                  </a:lnTo>
                  <a:lnTo>
                    <a:pt x="0" y="0"/>
                  </a:lnTo>
                  <a:lnTo>
                    <a:pt x="21" y="9"/>
                  </a:lnTo>
                  <a:lnTo>
                    <a:pt x="42" y="20"/>
                  </a:lnTo>
                  <a:lnTo>
                    <a:pt x="62" y="30"/>
                  </a:lnTo>
                  <a:lnTo>
                    <a:pt x="82" y="41"/>
                  </a:lnTo>
                  <a:lnTo>
                    <a:pt x="102" y="53"/>
                  </a:lnTo>
                  <a:lnTo>
                    <a:pt x="122" y="67"/>
                  </a:lnTo>
                  <a:lnTo>
                    <a:pt x="141" y="80"/>
                  </a:lnTo>
                  <a:lnTo>
                    <a:pt x="159" y="94"/>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91" name="Freeform 42"/>
            <p:cNvSpPr>
              <a:spLocks/>
            </p:cNvSpPr>
            <p:nvPr/>
          </p:nvSpPr>
          <p:spPr bwMode="auto">
            <a:xfrm>
              <a:off x="4840" y="1740"/>
              <a:ext cx="333" cy="238"/>
            </a:xfrm>
            <a:custGeom>
              <a:avLst/>
              <a:gdLst>
                <a:gd name="T0" fmla="*/ 665 w 666"/>
                <a:gd name="T1" fmla="*/ 81 h 476"/>
                <a:gd name="T2" fmla="*/ 663 w 666"/>
                <a:gd name="T3" fmla="*/ 239 h 476"/>
                <a:gd name="T4" fmla="*/ 628 w 666"/>
                <a:gd name="T5" fmla="*/ 327 h 476"/>
                <a:gd name="T6" fmla="*/ 591 w 666"/>
                <a:gd name="T7" fmla="*/ 347 h 476"/>
                <a:gd name="T8" fmla="*/ 554 w 666"/>
                <a:gd name="T9" fmla="*/ 367 h 476"/>
                <a:gd name="T10" fmla="*/ 517 w 666"/>
                <a:gd name="T11" fmla="*/ 386 h 476"/>
                <a:gd name="T12" fmla="*/ 480 w 666"/>
                <a:gd name="T13" fmla="*/ 406 h 476"/>
                <a:gd name="T14" fmla="*/ 443 w 666"/>
                <a:gd name="T15" fmla="*/ 424 h 476"/>
                <a:gd name="T16" fmla="*/ 406 w 666"/>
                <a:gd name="T17" fmla="*/ 444 h 476"/>
                <a:gd name="T18" fmla="*/ 369 w 666"/>
                <a:gd name="T19" fmla="*/ 461 h 476"/>
                <a:gd name="T20" fmla="*/ 321 w 666"/>
                <a:gd name="T21" fmla="*/ 464 h 476"/>
                <a:gd name="T22" fmla="*/ 261 w 666"/>
                <a:gd name="T23" fmla="*/ 461 h 476"/>
                <a:gd name="T24" fmla="*/ 201 w 666"/>
                <a:gd name="T25" fmla="*/ 466 h 476"/>
                <a:gd name="T26" fmla="*/ 141 w 666"/>
                <a:gd name="T27" fmla="*/ 473 h 476"/>
                <a:gd name="T28" fmla="*/ 93 w 666"/>
                <a:gd name="T29" fmla="*/ 464 h 476"/>
                <a:gd name="T30" fmla="*/ 78 w 666"/>
                <a:gd name="T31" fmla="*/ 424 h 476"/>
                <a:gd name="T32" fmla="*/ 65 w 666"/>
                <a:gd name="T33" fmla="*/ 372 h 476"/>
                <a:gd name="T34" fmla="*/ 57 w 666"/>
                <a:gd name="T35" fmla="*/ 310 h 476"/>
                <a:gd name="T36" fmla="*/ 51 w 666"/>
                <a:gd name="T37" fmla="*/ 247 h 476"/>
                <a:gd name="T38" fmla="*/ 36 w 666"/>
                <a:gd name="T39" fmla="*/ 187 h 476"/>
                <a:gd name="T40" fmla="*/ 0 w 666"/>
                <a:gd name="T41" fmla="*/ 127 h 476"/>
                <a:gd name="T42" fmla="*/ 31 w 666"/>
                <a:gd name="T43" fmla="*/ 145 h 476"/>
                <a:gd name="T44" fmla="*/ 64 w 666"/>
                <a:gd name="T45" fmla="*/ 164 h 476"/>
                <a:gd name="T46" fmla="*/ 98 w 666"/>
                <a:gd name="T47" fmla="*/ 178 h 476"/>
                <a:gd name="T48" fmla="*/ 135 w 666"/>
                <a:gd name="T49" fmla="*/ 178 h 476"/>
                <a:gd name="T50" fmla="*/ 175 w 666"/>
                <a:gd name="T51" fmla="*/ 168 h 476"/>
                <a:gd name="T52" fmla="*/ 216 w 666"/>
                <a:gd name="T53" fmla="*/ 162 h 476"/>
                <a:gd name="T54" fmla="*/ 259 w 666"/>
                <a:gd name="T55" fmla="*/ 159 h 476"/>
                <a:gd name="T56" fmla="*/ 302 w 666"/>
                <a:gd name="T57" fmla="*/ 159 h 476"/>
                <a:gd name="T58" fmla="*/ 361 w 666"/>
                <a:gd name="T59" fmla="*/ 168 h 476"/>
                <a:gd name="T60" fmla="*/ 420 w 666"/>
                <a:gd name="T61" fmla="*/ 184 h 476"/>
                <a:gd name="T62" fmla="*/ 478 w 666"/>
                <a:gd name="T63" fmla="*/ 190 h 476"/>
                <a:gd name="T64" fmla="*/ 534 w 666"/>
                <a:gd name="T65" fmla="*/ 178 h 476"/>
                <a:gd name="T66" fmla="*/ 575 w 666"/>
                <a:gd name="T67" fmla="*/ 141 h 476"/>
                <a:gd name="T68" fmla="*/ 603 w 666"/>
                <a:gd name="T69" fmla="*/ 93 h 476"/>
                <a:gd name="T70" fmla="*/ 629 w 666"/>
                <a:gd name="T71" fmla="*/ 44 h 476"/>
                <a:gd name="T72" fmla="*/ 666 w 666"/>
                <a:gd name="T73"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6" h="476">
                  <a:moveTo>
                    <a:pt x="666" y="0"/>
                  </a:moveTo>
                  <a:lnTo>
                    <a:pt x="665" y="81"/>
                  </a:lnTo>
                  <a:lnTo>
                    <a:pt x="666" y="161"/>
                  </a:lnTo>
                  <a:lnTo>
                    <a:pt x="663" y="239"/>
                  </a:lnTo>
                  <a:lnTo>
                    <a:pt x="646" y="318"/>
                  </a:lnTo>
                  <a:lnTo>
                    <a:pt x="628" y="327"/>
                  </a:lnTo>
                  <a:lnTo>
                    <a:pt x="609" y="336"/>
                  </a:lnTo>
                  <a:lnTo>
                    <a:pt x="591" y="347"/>
                  </a:lnTo>
                  <a:lnTo>
                    <a:pt x="572" y="356"/>
                  </a:lnTo>
                  <a:lnTo>
                    <a:pt x="554" y="367"/>
                  </a:lnTo>
                  <a:lnTo>
                    <a:pt x="535" y="376"/>
                  </a:lnTo>
                  <a:lnTo>
                    <a:pt x="517" y="386"/>
                  </a:lnTo>
                  <a:lnTo>
                    <a:pt x="498" y="396"/>
                  </a:lnTo>
                  <a:lnTo>
                    <a:pt x="480" y="406"/>
                  </a:lnTo>
                  <a:lnTo>
                    <a:pt x="461" y="415"/>
                  </a:lnTo>
                  <a:lnTo>
                    <a:pt x="443" y="424"/>
                  </a:lnTo>
                  <a:lnTo>
                    <a:pt x="424" y="435"/>
                  </a:lnTo>
                  <a:lnTo>
                    <a:pt x="406" y="444"/>
                  </a:lnTo>
                  <a:lnTo>
                    <a:pt x="387" y="452"/>
                  </a:lnTo>
                  <a:lnTo>
                    <a:pt x="369" y="461"/>
                  </a:lnTo>
                  <a:lnTo>
                    <a:pt x="350" y="470"/>
                  </a:lnTo>
                  <a:lnTo>
                    <a:pt x="321" y="464"/>
                  </a:lnTo>
                  <a:lnTo>
                    <a:pt x="290" y="461"/>
                  </a:lnTo>
                  <a:lnTo>
                    <a:pt x="261" y="461"/>
                  </a:lnTo>
                  <a:lnTo>
                    <a:pt x="230" y="463"/>
                  </a:lnTo>
                  <a:lnTo>
                    <a:pt x="201" y="466"/>
                  </a:lnTo>
                  <a:lnTo>
                    <a:pt x="170" y="470"/>
                  </a:lnTo>
                  <a:lnTo>
                    <a:pt x="141" y="473"/>
                  </a:lnTo>
                  <a:lnTo>
                    <a:pt x="111" y="476"/>
                  </a:lnTo>
                  <a:lnTo>
                    <a:pt x="93" y="464"/>
                  </a:lnTo>
                  <a:lnTo>
                    <a:pt x="84" y="446"/>
                  </a:lnTo>
                  <a:lnTo>
                    <a:pt x="78" y="424"/>
                  </a:lnTo>
                  <a:lnTo>
                    <a:pt x="73" y="402"/>
                  </a:lnTo>
                  <a:lnTo>
                    <a:pt x="65" y="372"/>
                  </a:lnTo>
                  <a:lnTo>
                    <a:pt x="61" y="341"/>
                  </a:lnTo>
                  <a:lnTo>
                    <a:pt x="57" y="310"/>
                  </a:lnTo>
                  <a:lnTo>
                    <a:pt x="54" y="278"/>
                  </a:lnTo>
                  <a:lnTo>
                    <a:pt x="51" y="247"/>
                  </a:lnTo>
                  <a:lnTo>
                    <a:pt x="45" y="216"/>
                  </a:lnTo>
                  <a:lnTo>
                    <a:pt x="36" y="187"/>
                  </a:lnTo>
                  <a:lnTo>
                    <a:pt x="24" y="158"/>
                  </a:lnTo>
                  <a:lnTo>
                    <a:pt x="0" y="127"/>
                  </a:lnTo>
                  <a:lnTo>
                    <a:pt x="16" y="136"/>
                  </a:lnTo>
                  <a:lnTo>
                    <a:pt x="31" y="145"/>
                  </a:lnTo>
                  <a:lnTo>
                    <a:pt x="47" y="154"/>
                  </a:lnTo>
                  <a:lnTo>
                    <a:pt x="64" y="164"/>
                  </a:lnTo>
                  <a:lnTo>
                    <a:pt x="81" y="171"/>
                  </a:lnTo>
                  <a:lnTo>
                    <a:pt x="98" y="178"/>
                  </a:lnTo>
                  <a:lnTo>
                    <a:pt x="116" y="179"/>
                  </a:lnTo>
                  <a:lnTo>
                    <a:pt x="135" y="178"/>
                  </a:lnTo>
                  <a:lnTo>
                    <a:pt x="155" y="173"/>
                  </a:lnTo>
                  <a:lnTo>
                    <a:pt x="175" y="168"/>
                  </a:lnTo>
                  <a:lnTo>
                    <a:pt x="196" y="165"/>
                  </a:lnTo>
                  <a:lnTo>
                    <a:pt x="216" y="162"/>
                  </a:lnTo>
                  <a:lnTo>
                    <a:pt x="238" y="161"/>
                  </a:lnTo>
                  <a:lnTo>
                    <a:pt x="259" y="159"/>
                  </a:lnTo>
                  <a:lnTo>
                    <a:pt x="281" y="159"/>
                  </a:lnTo>
                  <a:lnTo>
                    <a:pt x="302" y="159"/>
                  </a:lnTo>
                  <a:lnTo>
                    <a:pt x="332" y="162"/>
                  </a:lnTo>
                  <a:lnTo>
                    <a:pt x="361" y="168"/>
                  </a:lnTo>
                  <a:lnTo>
                    <a:pt x="390" y="176"/>
                  </a:lnTo>
                  <a:lnTo>
                    <a:pt x="420" y="184"/>
                  </a:lnTo>
                  <a:lnTo>
                    <a:pt x="449" y="188"/>
                  </a:lnTo>
                  <a:lnTo>
                    <a:pt x="478" y="190"/>
                  </a:lnTo>
                  <a:lnTo>
                    <a:pt x="506" y="187"/>
                  </a:lnTo>
                  <a:lnTo>
                    <a:pt x="534" y="178"/>
                  </a:lnTo>
                  <a:lnTo>
                    <a:pt x="557" y="161"/>
                  </a:lnTo>
                  <a:lnTo>
                    <a:pt x="575" y="141"/>
                  </a:lnTo>
                  <a:lnTo>
                    <a:pt x="591" y="119"/>
                  </a:lnTo>
                  <a:lnTo>
                    <a:pt x="603" y="93"/>
                  </a:lnTo>
                  <a:lnTo>
                    <a:pt x="615" y="68"/>
                  </a:lnTo>
                  <a:lnTo>
                    <a:pt x="629" y="44"/>
                  </a:lnTo>
                  <a:lnTo>
                    <a:pt x="645" y="20"/>
                  </a:lnTo>
                  <a:lnTo>
                    <a:pt x="666" y="0"/>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92" name="Freeform 43"/>
            <p:cNvSpPr>
              <a:spLocks/>
            </p:cNvSpPr>
            <p:nvPr/>
          </p:nvSpPr>
          <p:spPr bwMode="auto">
            <a:xfrm>
              <a:off x="4984" y="1844"/>
              <a:ext cx="48" cy="115"/>
            </a:xfrm>
            <a:custGeom>
              <a:avLst/>
              <a:gdLst>
                <a:gd name="T0" fmla="*/ 75 w 95"/>
                <a:gd name="T1" fmla="*/ 14 h 230"/>
                <a:gd name="T2" fmla="*/ 81 w 95"/>
                <a:gd name="T3" fmla="*/ 42 h 230"/>
                <a:gd name="T4" fmla="*/ 91 w 95"/>
                <a:gd name="T5" fmla="*/ 70 h 230"/>
                <a:gd name="T6" fmla="*/ 95 w 95"/>
                <a:gd name="T7" fmla="*/ 99 h 230"/>
                <a:gd name="T8" fmla="*/ 92 w 95"/>
                <a:gd name="T9" fmla="*/ 128 h 230"/>
                <a:gd name="T10" fmla="*/ 86 w 95"/>
                <a:gd name="T11" fmla="*/ 147 h 230"/>
                <a:gd name="T12" fmla="*/ 77 w 95"/>
                <a:gd name="T13" fmla="*/ 161 h 230"/>
                <a:gd name="T14" fmla="*/ 63 w 95"/>
                <a:gd name="T15" fmla="*/ 171 h 230"/>
                <a:gd name="T16" fmla="*/ 47 w 95"/>
                <a:gd name="T17" fmla="*/ 181 h 230"/>
                <a:gd name="T18" fmla="*/ 32 w 95"/>
                <a:gd name="T19" fmla="*/ 188 h 230"/>
                <a:gd name="T20" fmla="*/ 18 w 95"/>
                <a:gd name="T21" fmla="*/ 199 h 230"/>
                <a:gd name="T22" fmla="*/ 6 w 95"/>
                <a:gd name="T23" fmla="*/ 213 h 230"/>
                <a:gd name="T24" fmla="*/ 0 w 95"/>
                <a:gd name="T25" fmla="*/ 230 h 230"/>
                <a:gd name="T26" fmla="*/ 1 w 95"/>
                <a:gd name="T27" fmla="*/ 199 h 230"/>
                <a:gd name="T28" fmla="*/ 7 w 95"/>
                <a:gd name="T29" fmla="*/ 170 h 230"/>
                <a:gd name="T30" fmla="*/ 20 w 95"/>
                <a:gd name="T31" fmla="*/ 142 h 230"/>
                <a:gd name="T32" fmla="*/ 32 w 95"/>
                <a:gd name="T33" fmla="*/ 114 h 230"/>
                <a:gd name="T34" fmla="*/ 44 w 95"/>
                <a:gd name="T35" fmla="*/ 88 h 230"/>
                <a:gd name="T36" fmla="*/ 57 w 95"/>
                <a:gd name="T37" fmla="*/ 60 h 230"/>
                <a:gd name="T38" fmla="*/ 63 w 95"/>
                <a:gd name="T39" fmla="*/ 31 h 230"/>
                <a:gd name="T40" fmla="*/ 64 w 95"/>
                <a:gd name="T41" fmla="*/ 0 h 230"/>
                <a:gd name="T42" fmla="*/ 75 w 95"/>
                <a:gd name="T43" fmla="*/ 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230">
                  <a:moveTo>
                    <a:pt x="75" y="14"/>
                  </a:moveTo>
                  <a:lnTo>
                    <a:pt x="81" y="42"/>
                  </a:lnTo>
                  <a:lnTo>
                    <a:pt x="91" y="70"/>
                  </a:lnTo>
                  <a:lnTo>
                    <a:pt x="95" y="99"/>
                  </a:lnTo>
                  <a:lnTo>
                    <a:pt x="92" y="128"/>
                  </a:lnTo>
                  <a:lnTo>
                    <a:pt x="86" y="147"/>
                  </a:lnTo>
                  <a:lnTo>
                    <a:pt x="77" y="161"/>
                  </a:lnTo>
                  <a:lnTo>
                    <a:pt x="63" y="171"/>
                  </a:lnTo>
                  <a:lnTo>
                    <a:pt x="47" y="181"/>
                  </a:lnTo>
                  <a:lnTo>
                    <a:pt x="32" y="188"/>
                  </a:lnTo>
                  <a:lnTo>
                    <a:pt x="18" y="199"/>
                  </a:lnTo>
                  <a:lnTo>
                    <a:pt x="6" y="213"/>
                  </a:lnTo>
                  <a:lnTo>
                    <a:pt x="0" y="230"/>
                  </a:lnTo>
                  <a:lnTo>
                    <a:pt x="1" y="199"/>
                  </a:lnTo>
                  <a:lnTo>
                    <a:pt x="7" y="170"/>
                  </a:lnTo>
                  <a:lnTo>
                    <a:pt x="20" y="142"/>
                  </a:lnTo>
                  <a:lnTo>
                    <a:pt x="32" y="114"/>
                  </a:lnTo>
                  <a:lnTo>
                    <a:pt x="44" y="88"/>
                  </a:lnTo>
                  <a:lnTo>
                    <a:pt x="57" y="60"/>
                  </a:lnTo>
                  <a:lnTo>
                    <a:pt x="63" y="31"/>
                  </a:lnTo>
                  <a:lnTo>
                    <a:pt x="64" y="0"/>
                  </a:lnTo>
                  <a:lnTo>
                    <a:pt x="7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93" name="Freeform 44"/>
            <p:cNvSpPr>
              <a:spLocks/>
            </p:cNvSpPr>
            <p:nvPr/>
          </p:nvSpPr>
          <p:spPr bwMode="auto">
            <a:xfrm>
              <a:off x="4998" y="1927"/>
              <a:ext cx="155" cy="205"/>
            </a:xfrm>
            <a:custGeom>
              <a:avLst/>
              <a:gdLst>
                <a:gd name="T0" fmla="*/ 310 w 310"/>
                <a:gd name="T1" fmla="*/ 0 h 410"/>
                <a:gd name="T2" fmla="*/ 297 w 310"/>
                <a:gd name="T3" fmla="*/ 40 h 410"/>
                <a:gd name="T4" fmla="*/ 285 w 310"/>
                <a:gd name="T5" fmla="*/ 78 h 410"/>
                <a:gd name="T6" fmla="*/ 273 w 310"/>
                <a:gd name="T7" fmla="*/ 118 h 410"/>
                <a:gd name="T8" fmla="*/ 262 w 310"/>
                <a:gd name="T9" fmla="*/ 158 h 410"/>
                <a:gd name="T10" fmla="*/ 249 w 310"/>
                <a:gd name="T11" fmla="*/ 198 h 410"/>
                <a:gd name="T12" fmla="*/ 239 w 310"/>
                <a:gd name="T13" fmla="*/ 239 h 410"/>
                <a:gd name="T14" fmla="*/ 226 w 310"/>
                <a:gd name="T15" fmla="*/ 279 h 410"/>
                <a:gd name="T16" fmla="*/ 216 w 310"/>
                <a:gd name="T17" fmla="*/ 319 h 410"/>
                <a:gd name="T18" fmla="*/ 211 w 310"/>
                <a:gd name="T19" fmla="*/ 340 h 410"/>
                <a:gd name="T20" fmla="*/ 211 w 310"/>
                <a:gd name="T21" fmla="*/ 363 h 410"/>
                <a:gd name="T22" fmla="*/ 211 w 310"/>
                <a:gd name="T23" fmla="*/ 388 h 410"/>
                <a:gd name="T24" fmla="*/ 208 w 310"/>
                <a:gd name="T25" fmla="*/ 410 h 410"/>
                <a:gd name="T26" fmla="*/ 186 w 310"/>
                <a:gd name="T27" fmla="*/ 394 h 410"/>
                <a:gd name="T28" fmla="*/ 163 w 310"/>
                <a:gd name="T29" fmla="*/ 380 h 410"/>
                <a:gd name="T30" fmla="*/ 140 w 310"/>
                <a:gd name="T31" fmla="*/ 368 h 410"/>
                <a:gd name="T32" fmla="*/ 117 w 310"/>
                <a:gd name="T33" fmla="*/ 356 h 410"/>
                <a:gd name="T34" fmla="*/ 94 w 310"/>
                <a:gd name="T35" fmla="*/ 343 h 410"/>
                <a:gd name="T36" fmla="*/ 71 w 310"/>
                <a:gd name="T37" fmla="*/ 331 h 410"/>
                <a:gd name="T38" fmla="*/ 49 w 310"/>
                <a:gd name="T39" fmla="*/ 316 h 410"/>
                <a:gd name="T40" fmla="*/ 31 w 310"/>
                <a:gd name="T41" fmla="*/ 297 h 410"/>
                <a:gd name="T42" fmla="*/ 12 w 310"/>
                <a:gd name="T43" fmla="*/ 266 h 410"/>
                <a:gd name="T44" fmla="*/ 3 w 310"/>
                <a:gd name="T45" fmla="*/ 229 h 410"/>
                <a:gd name="T46" fmla="*/ 0 w 310"/>
                <a:gd name="T47" fmla="*/ 189 h 410"/>
                <a:gd name="T48" fmla="*/ 0 w 310"/>
                <a:gd name="T49" fmla="*/ 148 h 410"/>
                <a:gd name="T50" fmla="*/ 23 w 310"/>
                <a:gd name="T51" fmla="*/ 149 h 410"/>
                <a:gd name="T52" fmla="*/ 45 w 310"/>
                <a:gd name="T53" fmla="*/ 149 h 410"/>
                <a:gd name="T54" fmla="*/ 66 w 310"/>
                <a:gd name="T55" fmla="*/ 146 h 410"/>
                <a:gd name="T56" fmla="*/ 86 w 310"/>
                <a:gd name="T57" fmla="*/ 140 h 410"/>
                <a:gd name="T58" fmla="*/ 106 w 310"/>
                <a:gd name="T59" fmla="*/ 132 h 410"/>
                <a:gd name="T60" fmla="*/ 126 w 310"/>
                <a:gd name="T61" fmla="*/ 121 h 410"/>
                <a:gd name="T62" fmla="*/ 145 w 310"/>
                <a:gd name="T63" fmla="*/ 111 h 410"/>
                <a:gd name="T64" fmla="*/ 163 w 310"/>
                <a:gd name="T65" fmla="*/ 98 h 410"/>
                <a:gd name="T66" fmla="*/ 180 w 310"/>
                <a:gd name="T67" fmla="*/ 86 h 410"/>
                <a:gd name="T68" fmla="*/ 199 w 310"/>
                <a:gd name="T69" fmla="*/ 72 h 410"/>
                <a:gd name="T70" fmla="*/ 217 w 310"/>
                <a:gd name="T71" fmla="*/ 58 h 410"/>
                <a:gd name="T72" fmla="*/ 234 w 310"/>
                <a:gd name="T73" fmla="*/ 44 h 410"/>
                <a:gd name="T74" fmla="*/ 253 w 310"/>
                <a:gd name="T75" fmla="*/ 32 h 410"/>
                <a:gd name="T76" fmla="*/ 271 w 310"/>
                <a:gd name="T77" fmla="*/ 20 h 410"/>
                <a:gd name="T78" fmla="*/ 290 w 310"/>
                <a:gd name="T79" fmla="*/ 9 h 410"/>
                <a:gd name="T80" fmla="*/ 310 w 310"/>
                <a:gd name="T81"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0" h="410">
                  <a:moveTo>
                    <a:pt x="310" y="0"/>
                  </a:moveTo>
                  <a:lnTo>
                    <a:pt x="297" y="40"/>
                  </a:lnTo>
                  <a:lnTo>
                    <a:pt x="285" y="78"/>
                  </a:lnTo>
                  <a:lnTo>
                    <a:pt x="273" y="118"/>
                  </a:lnTo>
                  <a:lnTo>
                    <a:pt x="262" y="158"/>
                  </a:lnTo>
                  <a:lnTo>
                    <a:pt x="249" y="198"/>
                  </a:lnTo>
                  <a:lnTo>
                    <a:pt x="239" y="239"/>
                  </a:lnTo>
                  <a:lnTo>
                    <a:pt x="226" y="279"/>
                  </a:lnTo>
                  <a:lnTo>
                    <a:pt x="216" y="319"/>
                  </a:lnTo>
                  <a:lnTo>
                    <a:pt x="211" y="340"/>
                  </a:lnTo>
                  <a:lnTo>
                    <a:pt x="211" y="363"/>
                  </a:lnTo>
                  <a:lnTo>
                    <a:pt x="211" y="388"/>
                  </a:lnTo>
                  <a:lnTo>
                    <a:pt x="208" y="410"/>
                  </a:lnTo>
                  <a:lnTo>
                    <a:pt x="186" y="394"/>
                  </a:lnTo>
                  <a:lnTo>
                    <a:pt x="163" y="380"/>
                  </a:lnTo>
                  <a:lnTo>
                    <a:pt x="140" y="368"/>
                  </a:lnTo>
                  <a:lnTo>
                    <a:pt x="117" y="356"/>
                  </a:lnTo>
                  <a:lnTo>
                    <a:pt x="94" y="343"/>
                  </a:lnTo>
                  <a:lnTo>
                    <a:pt x="71" y="331"/>
                  </a:lnTo>
                  <a:lnTo>
                    <a:pt x="49" y="316"/>
                  </a:lnTo>
                  <a:lnTo>
                    <a:pt x="31" y="297"/>
                  </a:lnTo>
                  <a:lnTo>
                    <a:pt x="12" y="266"/>
                  </a:lnTo>
                  <a:lnTo>
                    <a:pt x="3" y="229"/>
                  </a:lnTo>
                  <a:lnTo>
                    <a:pt x="0" y="189"/>
                  </a:lnTo>
                  <a:lnTo>
                    <a:pt x="0" y="148"/>
                  </a:lnTo>
                  <a:lnTo>
                    <a:pt x="23" y="149"/>
                  </a:lnTo>
                  <a:lnTo>
                    <a:pt x="45" y="149"/>
                  </a:lnTo>
                  <a:lnTo>
                    <a:pt x="66" y="146"/>
                  </a:lnTo>
                  <a:lnTo>
                    <a:pt x="86" y="140"/>
                  </a:lnTo>
                  <a:lnTo>
                    <a:pt x="106" y="132"/>
                  </a:lnTo>
                  <a:lnTo>
                    <a:pt x="126" y="121"/>
                  </a:lnTo>
                  <a:lnTo>
                    <a:pt x="145" y="111"/>
                  </a:lnTo>
                  <a:lnTo>
                    <a:pt x="163" y="98"/>
                  </a:lnTo>
                  <a:lnTo>
                    <a:pt x="180" y="86"/>
                  </a:lnTo>
                  <a:lnTo>
                    <a:pt x="199" y="72"/>
                  </a:lnTo>
                  <a:lnTo>
                    <a:pt x="217" y="58"/>
                  </a:lnTo>
                  <a:lnTo>
                    <a:pt x="234" y="44"/>
                  </a:lnTo>
                  <a:lnTo>
                    <a:pt x="253" y="32"/>
                  </a:lnTo>
                  <a:lnTo>
                    <a:pt x="271" y="20"/>
                  </a:lnTo>
                  <a:lnTo>
                    <a:pt x="290" y="9"/>
                  </a:lnTo>
                  <a:lnTo>
                    <a:pt x="310" y="0"/>
                  </a:ln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94" name="Freeform 45"/>
            <p:cNvSpPr>
              <a:spLocks/>
            </p:cNvSpPr>
            <p:nvPr/>
          </p:nvSpPr>
          <p:spPr bwMode="auto">
            <a:xfrm>
              <a:off x="4913" y="1987"/>
              <a:ext cx="75" cy="98"/>
            </a:xfrm>
            <a:custGeom>
              <a:avLst/>
              <a:gdLst>
                <a:gd name="T0" fmla="*/ 139 w 151"/>
                <a:gd name="T1" fmla="*/ 13 h 196"/>
                <a:gd name="T2" fmla="*/ 146 w 151"/>
                <a:gd name="T3" fmla="*/ 48 h 196"/>
                <a:gd name="T4" fmla="*/ 149 w 151"/>
                <a:gd name="T5" fmla="*/ 84 h 196"/>
                <a:gd name="T6" fmla="*/ 151 w 151"/>
                <a:gd name="T7" fmla="*/ 121 h 196"/>
                <a:gd name="T8" fmla="*/ 151 w 151"/>
                <a:gd name="T9" fmla="*/ 159 h 196"/>
                <a:gd name="T10" fmla="*/ 137 w 151"/>
                <a:gd name="T11" fmla="*/ 164 h 196"/>
                <a:gd name="T12" fmla="*/ 123 w 151"/>
                <a:gd name="T13" fmla="*/ 170 h 196"/>
                <a:gd name="T14" fmla="*/ 111 w 151"/>
                <a:gd name="T15" fmla="*/ 176 h 196"/>
                <a:gd name="T16" fmla="*/ 97 w 151"/>
                <a:gd name="T17" fmla="*/ 182 h 196"/>
                <a:gd name="T18" fmla="*/ 83 w 151"/>
                <a:gd name="T19" fmla="*/ 187 h 196"/>
                <a:gd name="T20" fmla="*/ 69 w 151"/>
                <a:gd name="T21" fmla="*/ 191 h 196"/>
                <a:gd name="T22" fmla="*/ 55 w 151"/>
                <a:gd name="T23" fmla="*/ 195 h 196"/>
                <a:gd name="T24" fmla="*/ 40 w 151"/>
                <a:gd name="T25" fmla="*/ 196 h 196"/>
                <a:gd name="T26" fmla="*/ 31 w 151"/>
                <a:gd name="T27" fmla="*/ 185 h 196"/>
                <a:gd name="T28" fmla="*/ 18 w 151"/>
                <a:gd name="T29" fmla="*/ 178 h 196"/>
                <a:gd name="T30" fmla="*/ 6 w 151"/>
                <a:gd name="T31" fmla="*/ 170 h 196"/>
                <a:gd name="T32" fmla="*/ 0 w 151"/>
                <a:gd name="T33" fmla="*/ 159 h 196"/>
                <a:gd name="T34" fmla="*/ 0 w 151"/>
                <a:gd name="T35" fmla="*/ 122 h 196"/>
                <a:gd name="T36" fmla="*/ 3 w 151"/>
                <a:gd name="T37" fmla="*/ 85 h 196"/>
                <a:gd name="T38" fmla="*/ 12 w 151"/>
                <a:gd name="T39" fmla="*/ 50 h 196"/>
                <a:gd name="T40" fmla="*/ 23 w 151"/>
                <a:gd name="T41" fmla="*/ 16 h 196"/>
                <a:gd name="T42" fmla="*/ 26 w 151"/>
                <a:gd name="T43" fmla="*/ 11 h 196"/>
                <a:gd name="T44" fmla="*/ 31 w 151"/>
                <a:gd name="T45" fmla="*/ 7 h 196"/>
                <a:gd name="T46" fmla="*/ 35 w 151"/>
                <a:gd name="T47" fmla="*/ 3 h 196"/>
                <a:gd name="T48" fmla="*/ 43 w 151"/>
                <a:gd name="T49" fmla="*/ 2 h 196"/>
                <a:gd name="T50" fmla="*/ 49 w 151"/>
                <a:gd name="T51" fmla="*/ 2 h 196"/>
                <a:gd name="T52" fmla="*/ 57 w 151"/>
                <a:gd name="T53" fmla="*/ 0 h 196"/>
                <a:gd name="T54" fmla="*/ 65 w 151"/>
                <a:gd name="T55" fmla="*/ 0 h 196"/>
                <a:gd name="T56" fmla="*/ 71 w 151"/>
                <a:gd name="T57" fmla="*/ 0 h 196"/>
                <a:gd name="T58" fmla="*/ 78 w 151"/>
                <a:gd name="T59" fmla="*/ 0 h 196"/>
                <a:gd name="T60" fmla="*/ 88 w 151"/>
                <a:gd name="T61" fmla="*/ 0 h 196"/>
                <a:gd name="T62" fmla="*/ 97 w 151"/>
                <a:gd name="T63" fmla="*/ 2 h 196"/>
                <a:gd name="T64" fmla="*/ 105 w 151"/>
                <a:gd name="T65" fmla="*/ 3 h 196"/>
                <a:gd name="T66" fmla="*/ 114 w 151"/>
                <a:gd name="T67" fmla="*/ 5 h 196"/>
                <a:gd name="T68" fmla="*/ 123 w 151"/>
                <a:gd name="T69" fmla="*/ 7 h 196"/>
                <a:gd name="T70" fmla="*/ 131 w 151"/>
                <a:gd name="T71" fmla="*/ 10 h 196"/>
                <a:gd name="T72" fmla="*/ 139 w 151"/>
                <a:gd name="T73" fmla="*/ 1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96">
                  <a:moveTo>
                    <a:pt x="139" y="13"/>
                  </a:moveTo>
                  <a:lnTo>
                    <a:pt x="146" y="48"/>
                  </a:lnTo>
                  <a:lnTo>
                    <a:pt x="149" y="84"/>
                  </a:lnTo>
                  <a:lnTo>
                    <a:pt x="151" y="121"/>
                  </a:lnTo>
                  <a:lnTo>
                    <a:pt x="151" y="159"/>
                  </a:lnTo>
                  <a:lnTo>
                    <a:pt x="137" y="164"/>
                  </a:lnTo>
                  <a:lnTo>
                    <a:pt x="123" y="170"/>
                  </a:lnTo>
                  <a:lnTo>
                    <a:pt x="111" y="176"/>
                  </a:lnTo>
                  <a:lnTo>
                    <a:pt x="97" y="182"/>
                  </a:lnTo>
                  <a:lnTo>
                    <a:pt x="83" y="187"/>
                  </a:lnTo>
                  <a:lnTo>
                    <a:pt x="69" y="191"/>
                  </a:lnTo>
                  <a:lnTo>
                    <a:pt x="55" y="195"/>
                  </a:lnTo>
                  <a:lnTo>
                    <a:pt x="40" y="196"/>
                  </a:lnTo>
                  <a:lnTo>
                    <a:pt x="31" y="185"/>
                  </a:lnTo>
                  <a:lnTo>
                    <a:pt x="18" y="178"/>
                  </a:lnTo>
                  <a:lnTo>
                    <a:pt x="6" y="170"/>
                  </a:lnTo>
                  <a:lnTo>
                    <a:pt x="0" y="159"/>
                  </a:lnTo>
                  <a:lnTo>
                    <a:pt x="0" y="122"/>
                  </a:lnTo>
                  <a:lnTo>
                    <a:pt x="3" y="85"/>
                  </a:lnTo>
                  <a:lnTo>
                    <a:pt x="12" y="50"/>
                  </a:lnTo>
                  <a:lnTo>
                    <a:pt x="23" y="16"/>
                  </a:lnTo>
                  <a:lnTo>
                    <a:pt x="26" y="11"/>
                  </a:lnTo>
                  <a:lnTo>
                    <a:pt x="31" y="7"/>
                  </a:lnTo>
                  <a:lnTo>
                    <a:pt x="35" y="3"/>
                  </a:lnTo>
                  <a:lnTo>
                    <a:pt x="43" y="2"/>
                  </a:lnTo>
                  <a:lnTo>
                    <a:pt x="49" y="2"/>
                  </a:lnTo>
                  <a:lnTo>
                    <a:pt x="57" y="0"/>
                  </a:lnTo>
                  <a:lnTo>
                    <a:pt x="65" y="0"/>
                  </a:lnTo>
                  <a:lnTo>
                    <a:pt x="71" y="0"/>
                  </a:lnTo>
                  <a:lnTo>
                    <a:pt x="78" y="0"/>
                  </a:lnTo>
                  <a:lnTo>
                    <a:pt x="88" y="0"/>
                  </a:lnTo>
                  <a:lnTo>
                    <a:pt x="97" y="2"/>
                  </a:lnTo>
                  <a:lnTo>
                    <a:pt x="105" y="3"/>
                  </a:lnTo>
                  <a:lnTo>
                    <a:pt x="114" y="5"/>
                  </a:lnTo>
                  <a:lnTo>
                    <a:pt x="123" y="7"/>
                  </a:lnTo>
                  <a:lnTo>
                    <a:pt x="131" y="10"/>
                  </a:lnTo>
                  <a:lnTo>
                    <a:pt x="139" y="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95" name="Freeform 46"/>
            <p:cNvSpPr>
              <a:spLocks/>
            </p:cNvSpPr>
            <p:nvPr/>
          </p:nvSpPr>
          <p:spPr bwMode="auto">
            <a:xfrm>
              <a:off x="4898" y="2091"/>
              <a:ext cx="114" cy="74"/>
            </a:xfrm>
            <a:custGeom>
              <a:avLst/>
              <a:gdLst>
                <a:gd name="T0" fmla="*/ 160 w 226"/>
                <a:gd name="T1" fmla="*/ 5 h 150"/>
                <a:gd name="T2" fmla="*/ 166 w 226"/>
                <a:gd name="T3" fmla="*/ 19 h 150"/>
                <a:gd name="T4" fmla="*/ 174 w 226"/>
                <a:gd name="T5" fmla="*/ 36 h 150"/>
                <a:gd name="T6" fmla="*/ 183 w 226"/>
                <a:gd name="T7" fmla="*/ 56 h 150"/>
                <a:gd name="T8" fmla="*/ 194 w 226"/>
                <a:gd name="T9" fmla="*/ 76 h 150"/>
                <a:gd name="T10" fmla="*/ 203 w 226"/>
                <a:gd name="T11" fmla="*/ 96 h 150"/>
                <a:gd name="T12" fmla="*/ 212 w 226"/>
                <a:gd name="T13" fmla="*/ 116 h 150"/>
                <a:gd name="T14" fmla="*/ 220 w 226"/>
                <a:gd name="T15" fmla="*/ 133 h 150"/>
                <a:gd name="T16" fmla="*/ 226 w 226"/>
                <a:gd name="T17" fmla="*/ 147 h 150"/>
                <a:gd name="T18" fmla="*/ 200 w 226"/>
                <a:gd name="T19" fmla="*/ 150 h 150"/>
                <a:gd name="T20" fmla="*/ 172 w 226"/>
                <a:gd name="T21" fmla="*/ 150 h 150"/>
                <a:gd name="T22" fmla="*/ 143 w 226"/>
                <a:gd name="T23" fmla="*/ 150 h 150"/>
                <a:gd name="T24" fmla="*/ 114 w 226"/>
                <a:gd name="T25" fmla="*/ 148 h 150"/>
                <a:gd name="T26" fmla="*/ 83 w 226"/>
                <a:gd name="T27" fmla="*/ 147 h 150"/>
                <a:gd name="T28" fmla="*/ 53 w 226"/>
                <a:gd name="T29" fmla="*/ 144 h 150"/>
                <a:gd name="T30" fmla="*/ 26 w 226"/>
                <a:gd name="T31" fmla="*/ 142 h 150"/>
                <a:gd name="T32" fmla="*/ 0 w 226"/>
                <a:gd name="T33" fmla="*/ 142 h 150"/>
                <a:gd name="T34" fmla="*/ 4 w 226"/>
                <a:gd name="T35" fmla="*/ 128 h 150"/>
                <a:gd name="T36" fmla="*/ 9 w 226"/>
                <a:gd name="T37" fmla="*/ 113 h 150"/>
                <a:gd name="T38" fmla="*/ 15 w 226"/>
                <a:gd name="T39" fmla="*/ 94 h 150"/>
                <a:gd name="T40" fmla="*/ 21 w 226"/>
                <a:gd name="T41" fmla="*/ 76 h 150"/>
                <a:gd name="T42" fmla="*/ 27 w 226"/>
                <a:gd name="T43" fmla="*/ 57 h 150"/>
                <a:gd name="T44" fmla="*/ 35 w 226"/>
                <a:gd name="T45" fmla="*/ 40 h 150"/>
                <a:gd name="T46" fmla="*/ 40 w 226"/>
                <a:gd name="T47" fmla="*/ 25 h 150"/>
                <a:gd name="T48" fmla="*/ 46 w 226"/>
                <a:gd name="T49" fmla="*/ 11 h 150"/>
                <a:gd name="T50" fmla="*/ 61 w 226"/>
                <a:gd name="T51" fmla="*/ 16 h 150"/>
                <a:gd name="T52" fmla="*/ 77 w 226"/>
                <a:gd name="T53" fmla="*/ 16 h 150"/>
                <a:gd name="T54" fmla="*/ 90 w 226"/>
                <a:gd name="T55" fmla="*/ 13 h 150"/>
                <a:gd name="T56" fmla="*/ 106 w 226"/>
                <a:gd name="T57" fmla="*/ 8 h 150"/>
                <a:gd name="T58" fmla="*/ 120 w 226"/>
                <a:gd name="T59" fmla="*/ 3 h 150"/>
                <a:gd name="T60" fmla="*/ 134 w 226"/>
                <a:gd name="T61" fmla="*/ 0 h 150"/>
                <a:gd name="T62" fmla="*/ 147 w 226"/>
                <a:gd name="T63" fmla="*/ 0 h 150"/>
                <a:gd name="T64" fmla="*/ 160 w 226"/>
                <a:gd name="T65" fmla="*/ 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6" h="150">
                  <a:moveTo>
                    <a:pt x="160" y="5"/>
                  </a:moveTo>
                  <a:lnTo>
                    <a:pt x="166" y="19"/>
                  </a:lnTo>
                  <a:lnTo>
                    <a:pt x="174" y="36"/>
                  </a:lnTo>
                  <a:lnTo>
                    <a:pt x="183" y="56"/>
                  </a:lnTo>
                  <a:lnTo>
                    <a:pt x="194" y="76"/>
                  </a:lnTo>
                  <a:lnTo>
                    <a:pt x="203" y="96"/>
                  </a:lnTo>
                  <a:lnTo>
                    <a:pt x="212" y="116"/>
                  </a:lnTo>
                  <a:lnTo>
                    <a:pt x="220" y="133"/>
                  </a:lnTo>
                  <a:lnTo>
                    <a:pt x="226" y="147"/>
                  </a:lnTo>
                  <a:lnTo>
                    <a:pt x="200" y="150"/>
                  </a:lnTo>
                  <a:lnTo>
                    <a:pt x="172" y="150"/>
                  </a:lnTo>
                  <a:lnTo>
                    <a:pt x="143" y="150"/>
                  </a:lnTo>
                  <a:lnTo>
                    <a:pt x="114" y="148"/>
                  </a:lnTo>
                  <a:lnTo>
                    <a:pt x="83" y="147"/>
                  </a:lnTo>
                  <a:lnTo>
                    <a:pt x="53" y="144"/>
                  </a:lnTo>
                  <a:lnTo>
                    <a:pt x="26" y="142"/>
                  </a:lnTo>
                  <a:lnTo>
                    <a:pt x="0" y="142"/>
                  </a:lnTo>
                  <a:lnTo>
                    <a:pt x="4" y="128"/>
                  </a:lnTo>
                  <a:lnTo>
                    <a:pt x="9" y="113"/>
                  </a:lnTo>
                  <a:lnTo>
                    <a:pt x="15" y="94"/>
                  </a:lnTo>
                  <a:lnTo>
                    <a:pt x="21" y="76"/>
                  </a:lnTo>
                  <a:lnTo>
                    <a:pt x="27" y="57"/>
                  </a:lnTo>
                  <a:lnTo>
                    <a:pt x="35" y="40"/>
                  </a:lnTo>
                  <a:lnTo>
                    <a:pt x="40" y="25"/>
                  </a:lnTo>
                  <a:lnTo>
                    <a:pt x="46" y="11"/>
                  </a:lnTo>
                  <a:lnTo>
                    <a:pt x="61" y="16"/>
                  </a:lnTo>
                  <a:lnTo>
                    <a:pt x="77" y="16"/>
                  </a:lnTo>
                  <a:lnTo>
                    <a:pt x="90" y="13"/>
                  </a:lnTo>
                  <a:lnTo>
                    <a:pt x="106" y="8"/>
                  </a:lnTo>
                  <a:lnTo>
                    <a:pt x="120" y="3"/>
                  </a:lnTo>
                  <a:lnTo>
                    <a:pt x="134" y="0"/>
                  </a:lnTo>
                  <a:lnTo>
                    <a:pt x="147" y="0"/>
                  </a:lnTo>
                  <a:lnTo>
                    <a:pt x="16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96" name="Freeform 47"/>
            <p:cNvSpPr>
              <a:spLocks/>
            </p:cNvSpPr>
            <p:nvPr/>
          </p:nvSpPr>
          <p:spPr bwMode="auto">
            <a:xfrm>
              <a:off x="4739" y="1908"/>
              <a:ext cx="3" cy="2"/>
            </a:xfrm>
            <a:custGeom>
              <a:avLst/>
              <a:gdLst>
                <a:gd name="T0" fmla="*/ 6 w 6"/>
                <a:gd name="T1" fmla="*/ 5 h 5"/>
                <a:gd name="T2" fmla="*/ 4 w 6"/>
                <a:gd name="T3" fmla="*/ 3 h 5"/>
                <a:gd name="T4" fmla="*/ 3 w 6"/>
                <a:gd name="T5" fmla="*/ 2 h 5"/>
                <a:gd name="T6" fmla="*/ 1 w 6"/>
                <a:gd name="T7" fmla="*/ 2 h 5"/>
                <a:gd name="T8" fmla="*/ 0 w 6"/>
                <a:gd name="T9" fmla="*/ 0 h 5"/>
                <a:gd name="T10" fmla="*/ 0 w 6"/>
                <a:gd name="T11" fmla="*/ 5 h 5"/>
                <a:gd name="T12" fmla="*/ 6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5"/>
                  </a:moveTo>
                  <a:lnTo>
                    <a:pt x="4" y="3"/>
                  </a:lnTo>
                  <a:lnTo>
                    <a:pt x="3" y="2"/>
                  </a:lnTo>
                  <a:lnTo>
                    <a:pt x="1" y="2"/>
                  </a:lnTo>
                  <a:lnTo>
                    <a:pt x="0" y="0"/>
                  </a:lnTo>
                  <a:lnTo>
                    <a:pt x="0" y="5"/>
                  </a:lnTo>
                  <a:lnTo>
                    <a:pt x="6" y="5"/>
                  </a:lnTo>
                  <a:close/>
                </a:path>
              </a:pathLst>
            </a:custGeom>
            <a:solidFill>
              <a:srgbClr val="7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97" name="Freeform 48"/>
            <p:cNvSpPr>
              <a:spLocks/>
            </p:cNvSpPr>
            <p:nvPr/>
          </p:nvSpPr>
          <p:spPr bwMode="auto">
            <a:xfrm>
              <a:off x="4723" y="1910"/>
              <a:ext cx="178" cy="228"/>
            </a:xfrm>
            <a:custGeom>
              <a:avLst/>
              <a:gdLst>
                <a:gd name="T0" fmla="*/ 0 w 356"/>
                <a:gd name="T1" fmla="*/ 175 h 454"/>
                <a:gd name="T2" fmla="*/ 14 w 356"/>
                <a:gd name="T3" fmla="*/ 211 h 454"/>
                <a:gd name="T4" fmla="*/ 29 w 356"/>
                <a:gd name="T5" fmla="*/ 246 h 454"/>
                <a:gd name="T6" fmla="*/ 44 w 356"/>
                <a:gd name="T7" fmla="*/ 282 h 454"/>
                <a:gd name="T8" fmla="*/ 60 w 356"/>
                <a:gd name="T9" fmla="*/ 316 h 454"/>
                <a:gd name="T10" fmla="*/ 77 w 356"/>
                <a:gd name="T11" fmla="*/ 351 h 454"/>
                <a:gd name="T12" fmla="*/ 94 w 356"/>
                <a:gd name="T13" fmla="*/ 385 h 454"/>
                <a:gd name="T14" fmla="*/ 111 w 356"/>
                <a:gd name="T15" fmla="*/ 420 h 454"/>
                <a:gd name="T16" fmla="*/ 129 w 356"/>
                <a:gd name="T17" fmla="*/ 454 h 454"/>
                <a:gd name="T18" fmla="*/ 154 w 356"/>
                <a:gd name="T19" fmla="*/ 431 h 454"/>
                <a:gd name="T20" fmla="*/ 179 w 356"/>
                <a:gd name="T21" fmla="*/ 410 h 454"/>
                <a:gd name="T22" fmla="*/ 203 w 356"/>
                <a:gd name="T23" fmla="*/ 388 h 454"/>
                <a:gd name="T24" fmla="*/ 229 w 356"/>
                <a:gd name="T25" fmla="*/ 368 h 454"/>
                <a:gd name="T26" fmla="*/ 256 w 356"/>
                <a:gd name="T27" fmla="*/ 350 h 454"/>
                <a:gd name="T28" fmla="*/ 282 w 356"/>
                <a:gd name="T29" fmla="*/ 331 h 454"/>
                <a:gd name="T30" fmla="*/ 310 w 356"/>
                <a:gd name="T31" fmla="*/ 314 h 454"/>
                <a:gd name="T32" fmla="*/ 337 w 356"/>
                <a:gd name="T33" fmla="*/ 299 h 454"/>
                <a:gd name="T34" fmla="*/ 336 w 356"/>
                <a:gd name="T35" fmla="*/ 266 h 454"/>
                <a:gd name="T36" fmla="*/ 340 w 356"/>
                <a:gd name="T37" fmla="*/ 234 h 454"/>
                <a:gd name="T38" fmla="*/ 346 w 356"/>
                <a:gd name="T39" fmla="*/ 205 h 454"/>
                <a:gd name="T40" fmla="*/ 356 w 356"/>
                <a:gd name="T41" fmla="*/ 174 h 454"/>
                <a:gd name="T42" fmla="*/ 346 w 356"/>
                <a:gd name="T43" fmla="*/ 177 h 454"/>
                <a:gd name="T44" fmla="*/ 337 w 356"/>
                <a:gd name="T45" fmla="*/ 180 h 454"/>
                <a:gd name="T46" fmla="*/ 326 w 356"/>
                <a:gd name="T47" fmla="*/ 183 h 454"/>
                <a:gd name="T48" fmla="*/ 317 w 356"/>
                <a:gd name="T49" fmla="*/ 180 h 454"/>
                <a:gd name="T50" fmla="*/ 297 w 356"/>
                <a:gd name="T51" fmla="*/ 172 h 454"/>
                <a:gd name="T52" fmla="*/ 279 w 356"/>
                <a:gd name="T53" fmla="*/ 165 h 454"/>
                <a:gd name="T54" fmla="*/ 259 w 356"/>
                <a:gd name="T55" fmla="*/ 155 h 454"/>
                <a:gd name="T56" fmla="*/ 240 w 356"/>
                <a:gd name="T57" fmla="*/ 145 h 454"/>
                <a:gd name="T58" fmla="*/ 223 w 356"/>
                <a:gd name="T59" fmla="*/ 134 h 454"/>
                <a:gd name="T60" fmla="*/ 205 w 356"/>
                <a:gd name="T61" fmla="*/ 123 h 454"/>
                <a:gd name="T62" fmla="*/ 188 w 356"/>
                <a:gd name="T63" fmla="*/ 111 h 454"/>
                <a:gd name="T64" fmla="*/ 171 w 356"/>
                <a:gd name="T65" fmla="*/ 98 h 454"/>
                <a:gd name="T66" fmla="*/ 154 w 356"/>
                <a:gd name="T67" fmla="*/ 86 h 454"/>
                <a:gd name="T68" fmla="*/ 137 w 356"/>
                <a:gd name="T69" fmla="*/ 74 h 454"/>
                <a:gd name="T70" fmla="*/ 120 w 356"/>
                <a:gd name="T71" fmla="*/ 61 h 454"/>
                <a:gd name="T72" fmla="*/ 103 w 356"/>
                <a:gd name="T73" fmla="*/ 49 h 454"/>
                <a:gd name="T74" fmla="*/ 88 w 356"/>
                <a:gd name="T75" fmla="*/ 37 h 454"/>
                <a:gd name="T76" fmla="*/ 71 w 356"/>
                <a:gd name="T77" fmla="*/ 25 h 454"/>
                <a:gd name="T78" fmla="*/ 54 w 356"/>
                <a:gd name="T79" fmla="*/ 12 h 454"/>
                <a:gd name="T80" fmla="*/ 37 w 356"/>
                <a:gd name="T81" fmla="*/ 0 h 454"/>
                <a:gd name="T82" fmla="*/ 31 w 356"/>
                <a:gd name="T83" fmla="*/ 0 h 454"/>
                <a:gd name="T84" fmla="*/ 0 w 356"/>
                <a:gd name="T85" fmla="*/ 17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6" h="454">
                  <a:moveTo>
                    <a:pt x="0" y="175"/>
                  </a:moveTo>
                  <a:lnTo>
                    <a:pt x="14" y="211"/>
                  </a:lnTo>
                  <a:lnTo>
                    <a:pt x="29" y="246"/>
                  </a:lnTo>
                  <a:lnTo>
                    <a:pt x="44" y="282"/>
                  </a:lnTo>
                  <a:lnTo>
                    <a:pt x="60" y="316"/>
                  </a:lnTo>
                  <a:lnTo>
                    <a:pt x="77" y="351"/>
                  </a:lnTo>
                  <a:lnTo>
                    <a:pt x="94" y="385"/>
                  </a:lnTo>
                  <a:lnTo>
                    <a:pt x="111" y="420"/>
                  </a:lnTo>
                  <a:lnTo>
                    <a:pt x="129" y="454"/>
                  </a:lnTo>
                  <a:lnTo>
                    <a:pt x="154" y="431"/>
                  </a:lnTo>
                  <a:lnTo>
                    <a:pt x="179" y="410"/>
                  </a:lnTo>
                  <a:lnTo>
                    <a:pt x="203" y="388"/>
                  </a:lnTo>
                  <a:lnTo>
                    <a:pt x="229" y="368"/>
                  </a:lnTo>
                  <a:lnTo>
                    <a:pt x="256" y="350"/>
                  </a:lnTo>
                  <a:lnTo>
                    <a:pt x="282" y="331"/>
                  </a:lnTo>
                  <a:lnTo>
                    <a:pt x="310" y="314"/>
                  </a:lnTo>
                  <a:lnTo>
                    <a:pt x="337" y="299"/>
                  </a:lnTo>
                  <a:lnTo>
                    <a:pt x="336" y="266"/>
                  </a:lnTo>
                  <a:lnTo>
                    <a:pt x="340" y="234"/>
                  </a:lnTo>
                  <a:lnTo>
                    <a:pt x="346" y="205"/>
                  </a:lnTo>
                  <a:lnTo>
                    <a:pt x="356" y="174"/>
                  </a:lnTo>
                  <a:lnTo>
                    <a:pt x="346" y="177"/>
                  </a:lnTo>
                  <a:lnTo>
                    <a:pt x="337" y="180"/>
                  </a:lnTo>
                  <a:lnTo>
                    <a:pt x="326" y="183"/>
                  </a:lnTo>
                  <a:lnTo>
                    <a:pt x="317" y="180"/>
                  </a:lnTo>
                  <a:lnTo>
                    <a:pt x="297" y="172"/>
                  </a:lnTo>
                  <a:lnTo>
                    <a:pt x="279" y="165"/>
                  </a:lnTo>
                  <a:lnTo>
                    <a:pt x="259" y="155"/>
                  </a:lnTo>
                  <a:lnTo>
                    <a:pt x="240" y="145"/>
                  </a:lnTo>
                  <a:lnTo>
                    <a:pt x="223" y="134"/>
                  </a:lnTo>
                  <a:lnTo>
                    <a:pt x="205" y="123"/>
                  </a:lnTo>
                  <a:lnTo>
                    <a:pt x="188" y="111"/>
                  </a:lnTo>
                  <a:lnTo>
                    <a:pt x="171" y="98"/>
                  </a:lnTo>
                  <a:lnTo>
                    <a:pt x="154" y="86"/>
                  </a:lnTo>
                  <a:lnTo>
                    <a:pt x="137" y="74"/>
                  </a:lnTo>
                  <a:lnTo>
                    <a:pt x="120" y="61"/>
                  </a:lnTo>
                  <a:lnTo>
                    <a:pt x="103" y="49"/>
                  </a:lnTo>
                  <a:lnTo>
                    <a:pt x="88" y="37"/>
                  </a:lnTo>
                  <a:lnTo>
                    <a:pt x="71" y="25"/>
                  </a:lnTo>
                  <a:lnTo>
                    <a:pt x="54" y="12"/>
                  </a:lnTo>
                  <a:lnTo>
                    <a:pt x="37" y="0"/>
                  </a:lnTo>
                  <a:lnTo>
                    <a:pt x="31" y="0"/>
                  </a:lnTo>
                  <a:lnTo>
                    <a:pt x="0" y="175"/>
                  </a:ln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98" name="Freeform 49"/>
            <p:cNvSpPr>
              <a:spLocks/>
            </p:cNvSpPr>
            <p:nvPr/>
          </p:nvSpPr>
          <p:spPr bwMode="auto">
            <a:xfrm>
              <a:off x="3885" y="1282"/>
              <a:ext cx="637" cy="883"/>
            </a:xfrm>
            <a:custGeom>
              <a:avLst/>
              <a:gdLst>
                <a:gd name="T0" fmla="*/ 1262 w 1275"/>
                <a:gd name="T1" fmla="*/ 1126 h 1765"/>
                <a:gd name="T2" fmla="*/ 1216 w 1275"/>
                <a:gd name="T3" fmla="*/ 1010 h 1765"/>
                <a:gd name="T4" fmla="*/ 1190 w 1275"/>
                <a:gd name="T5" fmla="*/ 924 h 1765"/>
                <a:gd name="T6" fmla="*/ 1102 w 1275"/>
                <a:gd name="T7" fmla="*/ 847 h 1765"/>
                <a:gd name="T8" fmla="*/ 1114 w 1275"/>
                <a:gd name="T9" fmla="*/ 736 h 1765"/>
                <a:gd name="T10" fmla="*/ 1030 w 1275"/>
                <a:gd name="T11" fmla="*/ 604 h 1765"/>
                <a:gd name="T12" fmla="*/ 963 w 1275"/>
                <a:gd name="T13" fmla="*/ 297 h 1765"/>
                <a:gd name="T14" fmla="*/ 888 w 1275"/>
                <a:gd name="T15" fmla="*/ 231 h 1765"/>
                <a:gd name="T16" fmla="*/ 763 w 1275"/>
                <a:gd name="T17" fmla="*/ 272 h 1765"/>
                <a:gd name="T18" fmla="*/ 683 w 1275"/>
                <a:gd name="T19" fmla="*/ 37 h 1765"/>
                <a:gd name="T20" fmla="*/ 624 w 1275"/>
                <a:gd name="T21" fmla="*/ 40 h 1765"/>
                <a:gd name="T22" fmla="*/ 503 w 1275"/>
                <a:gd name="T23" fmla="*/ 108 h 1765"/>
                <a:gd name="T24" fmla="*/ 355 w 1275"/>
                <a:gd name="T25" fmla="*/ 188 h 1765"/>
                <a:gd name="T26" fmla="*/ 211 w 1275"/>
                <a:gd name="T27" fmla="*/ 322 h 1765"/>
                <a:gd name="T28" fmla="*/ 219 w 1275"/>
                <a:gd name="T29" fmla="*/ 403 h 1765"/>
                <a:gd name="T30" fmla="*/ 154 w 1275"/>
                <a:gd name="T31" fmla="*/ 557 h 1765"/>
                <a:gd name="T32" fmla="*/ 64 w 1275"/>
                <a:gd name="T33" fmla="*/ 659 h 1765"/>
                <a:gd name="T34" fmla="*/ 145 w 1275"/>
                <a:gd name="T35" fmla="*/ 711 h 1765"/>
                <a:gd name="T36" fmla="*/ 22 w 1275"/>
                <a:gd name="T37" fmla="*/ 861 h 1765"/>
                <a:gd name="T38" fmla="*/ 161 w 1275"/>
                <a:gd name="T39" fmla="*/ 899 h 1765"/>
                <a:gd name="T40" fmla="*/ 134 w 1275"/>
                <a:gd name="T41" fmla="*/ 1010 h 1765"/>
                <a:gd name="T42" fmla="*/ 267 w 1275"/>
                <a:gd name="T43" fmla="*/ 993 h 1765"/>
                <a:gd name="T44" fmla="*/ 375 w 1275"/>
                <a:gd name="T45" fmla="*/ 1060 h 1765"/>
                <a:gd name="T46" fmla="*/ 399 w 1275"/>
                <a:gd name="T47" fmla="*/ 1232 h 1765"/>
                <a:gd name="T48" fmla="*/ 463 w 1275"/>
                <a:gd name="T49" fmla="*/ 1758 h 1765"/>
                <a:gd name="T50" fmla="*/ 680 w 1275"/>
                <a:gd name="T51" fmla="*/ 1742 h 1765"/>
                <a:gd name="T52" fmla="*/ 791 w 1275"/>
                <a:gd name="T53" fmla="*/ 1764 h 1765"/>
                <a:gd name="T54" fmla="*/ 660 w 1275"/>
                <a:gd name="T55" fmla="*/ 1725 h 1765"/>
                <a:gd name="T56" fmla="*/ 529 w 1275"/>
                <a:gd name="T57" fmla="*/ 1685 h 1765"/>
                <a:gd name="T58" fmla="*/ 490 w 1275"/>
                <a:gd name="T59" fmla="*/ 1519 h 1765"/>
                <a:gd name="T60" fmla="*/ 540 w 1275"/>
                <a:gd name="T61" fmla="*/ 1442 h 1765"/>
                <a:gd name="T62" fmla="*/ 524 w 1275"/>
                <a:gd name="T63" fmla="*/ 1359 h 1765"/>
                <a:gd name="T64" fmla="*/ 432 w 1275"/>
                <a:gd name="T65" fmla="*/ 1095 h 1765"/>
                <a:gd name="T66" fmla="*/ 628 w 1275"/>
                <a:gd name="T67" fmla="*/ 873 h 1765"/>
                <a:gd name="T68" fmla="*/ 775 w 1275"/>
                <a:gd name="T69" fmla="*/ 770 h 1765"/>
                <a:gd name="T70" fmla="*/ 919 w 1275"/>
                <a:gd name="T71" fmla="*/ 664 h 1765"/>
                <a:gd name="T72" fmla="*/ 1017 w 1275"/>
                <a:gd name="T73" fmla="*/ 653 h 1765"/>
                <a:gd name="T74" fmla="*/ 959 w 1275"/>
                <a:gd name="T75" fmla="*/ 869 h 1765"/>
                <a:gd name="T76" fmla="*/ 812 w 1275"/>
                <a:gd name="T77" fmla="*/ 983 h 1765"/>
                <a:gd name="T78" fmla="*/ 848 w 1275"/>
                <a:gd name="T79" fmla="*/ 980 h 1765"/>
                <a:gd name="T80" fmla="*/ 973 w 1275"/>
                <a:gd name="T81" fmla="*/ 906 h 1765"/>
                <a:gd name="T82" fmla="*/ 1031 w 1275"/>
                <a:gd name="T83" fmla="*/ 886 h 1765"/>
                <a:gd name="T84" fmla="*/ 1094 w 1275"/>
                <a:gd name="T85" fmla="*/ 933 h 1765"/>
                <a:gd name="T86" fmla="*/ 1067 w 1275"/>
                <a:gd name="T87" fmla="*/ 1032 h 1765"/>
                <a:gd name="T88" fmla="*/ 954 w 1275"/>
                <a:gd name="T89" fmla="*/ 1107 h 1765"/>
                <a:gd name="T90" fmla="*/ 954 w 1275"/>
                <a:gd name="T91" fmla="*/ 1131 h 1765"/>
                <a:gd name="T92" fmla="*/ 1081 w 1275"/>
                <a:gd name="T93" fmla="*/ 1061 h 1765"/>
                <a:gd name="T94" fmla="*/ 1181 w 1275"/>
                <a:gd name="T95" fmla="*/ 1047 h 1765"/>
                <a:gd name="T96" fmla="*/ 1139 w 1275"/>
                <a:gd name="T97" fmla="*/ 1163 h 1765"/>
                <a:gd name="T98" fmla="*/ 1014 w 1275"/>
                <a:gd name="T99" fmla="*/ 1257 h 1765"/>
                <a:gd name="T100" fmla="*/ 1167 w 1275"/>
                <a:gd name="T101" fmla="*/ 1195 h 1765"/>
                <a:gd name="T102" fmla="*/ 1196 w 1275"/>
                <a:gd name="T103" fmla="*/ 1300 h 1765"/>
                <a:gd name="T104" fmla="*/ 1056 w 1275"/>
                <a:gd name="T105" fmla="*/ 1443 h 1765"/>
                <a:gd name="T106" fmla="*/ 994 w 1275"/>
                <a:gd name="T107" fmla="*/ 1502 h 1765"/>
                <a:gd name="T108" fmla="*/ 1007 w 1275"/>
                <a:gd name="T109" fmla="*/ 1591 h 1765"/>
                <a:gd name="T110" fmla="*/ 840 w 1275"/>
                <a:gd name="T111" fmla="*/ 1690 h 1765"/>
                <a:gd name="T112" fmla="*/ 842 w 1275"/>
                <a:gd name="T113" fmla="*/ 1765 h 1765"/>
                <a:gd name="T114" fmla="*/ 1031 w 1275"/>
                <a:gd name="T115" fmla="*/ 1764 h 1765"/>
                <a:gd name="T116" fmla="*/ 1108 w 1275"/>
                <a:gd name="T117" fmla="*/ 1762 h 1765"/>
                <a:gd name="T118" fmla="*/ 1208 w 1275"/>
                <a:gd name="T119" fmla="*/ 1399 h 1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5" h="1765">
                  <a:moveTo>
                    <a:pt x="1275" y="1252"/>
                  </a:moveTo>
                  <a:lnTo>
                    <a:pt x="1273" y="1228"/>
                  </a:lnTo>
                  <a:lnTo>
                    <a:pt x="1270" y="1204"/>
                  </a:lnTo>
                  <a:lnTo>
                    <a:pt x="1264" y="1181"/>
                  </a:lnTo>
                  <a:lnTo>
                    <a:pt x="1253" y="1158"/>
                  </a:lnTo>
                  <a:lnTo>
                    <a:pt x="1255" y="1147"/>
                  </a:lnTo>
                  <a:lnTo>
                    <a:pt x="1258" y="1137"/>
                  </a:lnTo>
                  <a:lnTo>
                    <a:pt x="1262" y="1126"/>
                  </a:lnTo>
                  <a:lnTo>
                    <a:pt x="1267" y="1115"/>
                  </a:lnTo>
                  <a:lnTo>
                    <a:pt x="1268" y="1098"/>
                  </a:lnTo>
                  <a:lnTo>
                    <a:pt x="1267" y="1081"/>
                  </a:lnTo>
                  <a:lnTo>
                    <a:pt x="1261" y="1064"/>
                  </a:lnTo>
                  <a:lnTo>
                    <a:pt x="1252" y="1049"/>
                  </a:lnTo>
                  <a:lnTo>
                    <a:pt x="1241" y="1035"/>
                  </a:lnTo>
                  <a:lnTo>
                    <a:pt x="1230" y="1021"/>
                  </a:lnTo>
                  <a:lnTo>
                    <a:pt x="1216" y="1010"/>
                  </a:lnTo>
                  <a:lnTo>
                    <a:pt x="1204" y="1000"/>
                  </a:lnTo>
                  <a:lnTo>
                    <a:pt x="1205" y="997"/>
                  </a:lnTo>
                  <a:lnTo>
                    <a:pt x="1205" y="992"/>
                  </a:lnTo>
                  <a:lnTo>
                    <a:pt x="1205" y="987"/>
                  </a:lnTo>
                  <a:lnTo>
                    <a:pt x="1207" y="983"/>
                  </a:lnTo>
                  <a:lnTo>
                    <a:pt x="1205" y="961"/>
                  </a:lnTo>
                  <a:lnTo>
                    <a:pt x="1199" y="943"/>
                  </a:lnTo>
                  <a:lnTo>
                    <a:pt x="1190" y="924"/>
                  </a:lnTo>
                  <a:lnTo>
                    <a:pt x="1178" y="909"/>
                  </a:lnTo>
                  <a:lnTo>
                    <a:pt x="1162" y="895"/>
                  </a:lnTo>
                  <a:lnTo>
                    <a:pt x="1145" y="883"/>
                  </a:lnTo>
                  <a:lnTo>
                    <a:pt x="1128" y="872"/>
                  </a:lnTo>
                  <a:lnTo>
                    <a:pt x="1110" y="864"/>
                  </a:lnTo>
                  <a:lnTo>
                    <a:pt x="1105" y="859"/>
                  </a:lnTo>
                  <a:lnTo>
                    <a:pt x="1102" y="853"/>
                  </a:lnTo>
                  <a:lnTo>
                    <a:pt x="1102" y="847"/>
                  </a:lnTo>
                  <a:lnTo>
                    <a:pt x="1102" y="841"/>
                  </a:lnTo>
                  <a:lnTo>
                    <a:pt x="1104" y="835"/>
                  </a:lnTo>
                  <a:lnTo>
                    <a:pt x="1105" y="829"/>
                  </a:lnTo>
                  <a:lnTo>
                    <a:pt x="1105" y="822"/>
                  </a:lnTo>
                  <a:lnTo>
                    <a:pt x="1107" y="816"/>
                  </a:lnTo>
                  <a:lnTo>
                    <a:pt x="1111" y="790"/>
                  </a:lnTo>
                  <a:lnTo>
                    <a:pt x="1114" y="762"/>
                  </a:lnTo>
                  <a:lnTo>
                    <a:pt x="1114" y="736"/>
                  </a:lnTo>
                  <a:lnTo>
                    <a:pt x="1111" y="710"/>
                  </a:lnTo>
                  <a:lnTo>
                    <a:pt x="1105" y="685"/>
                  </a:lnTo>
                  <a:lnTo>
                    <a:pt x="1096" y="661"/>
                  </a:lnTo>
                  <a:lnTo>
                    <a:pt x="1081" y="639"/>
                  </a:lnTo>
                  <a:lnTo>
                    <a:pt x="1060" y="621"/>
                  </a:lnTo>
                  <a:lnTo>
                    <a:pt x="1051" y="613"/>
                  </a:lnTo>
                  <a:lnTo>
                    <a:pt x="1040" y="608"/>
                  </a:lnTo>
                  <a:lnTo>
                    <a:pt x="1030" y="604"/>
                  </a:lnTo>
                  <a:lnTo>
                    <a:pt x="1019" y="602"/>
                  </a:lnTo>
                  <a:lnTo>
                    <a:pt x="1007" y="601"/>
                  </a:lnTo>
                  <a:lnTo>
                    <a:pt x="996" y="599"/>
                  </a:lnTo>
                  <a:lnTo>
                    <a:pt x="983" y="599"/>
                  </a:lnTo>
                  <a:lnTo>
                    <a:pt x="973" y="599"/>
                  </a:lnTo>
                  <a:lnTo>
                    <a:pt x="965" y="499"/>
                  </a:lnTo>
                  <a:lnTo>
                    <a:pt x="960" y="399"/>
                  </a:lnTo>
                  <a:lnTo>
                    <a:pt x="963" y="297"/>
                  </a:lnTo>
                  <a:lnTo>
                    <a:pt x="983" y="195"/>
                  </a:lnTo>
                  <a:lnTo>
                    <a:pt x="980" y="192"/>
                  </a:lnTo>
                  <a:lnTo>
                    <a:pt x="965" y="200"/>
                  </a:lnTo>
                  <a:lnTo>
                    <a:pt x="950" y="206"/>
                  </a:lnTo>
                  <a:lnTo>
                    <a:pt x="934" y="212"/>
                  </a:lnTo>
                  <a:lnTo>
                    <a:pt x="919" y="219"/>
                  </a:lnTo>
                  <a:lnTo>
                    <a:pt x="903" y="225"/>
                  </a:lnTo>
                  <a:lnTo>
                    <a:pt x="888" y="231"/>
                  </a:lnTo>
                  <a:lnTo>
                    <a:pt x="872" y="235"/>
                  </a:lnTo>
                  <a:lnTo>
                    <a:pt x="857" y="242"/>
                  </a:lnTo>
                  <a:lnTo>
                    <a:pt x="842" y="246"/>
                  </a:lnTo>
                  <a:lnTo>
                    <a:pt x="826" y="252"/>
                  </a:lnTo>
                  <a:lnTo>
                    <a:pt x="811" y="257"/>
                  </a:lnTo>
                  <a:lnTo>
                    <a:pt x="794" y="262"/>
                  </a:lnTo>
                  <a:lnTo>
                    <a:pt x="779" y="266"/>
                  </a:lnTo>
                  <a:lnTo>
                    <a:pt x="763" y="272"/>
                  </a:lnTo>
                  <a:lnTo>
                    <a:pt x="748" y="277"/>
                  </a:lnTo>
                  <a:lnTo>
                    <a:pt x="732" y="282"/>
                  </a:lnTo>
                  <a:lnTo>
                    <a:pt x="728" y="280"/>
                  </a:lnTo>
                  <a:lnTo>
                    <a:pt x="715" y="223"/>
                  </a:lnTo>
                  <a:lnTo>
                    <a:pt x="705" y="166"/>
                  </a:lnTo>
                  <a:lnTo>
                    <a:pt x="695" y="108"/>
                  </a:lnTo>
                  <a:lnTo>
                    <a:pt x="686" y="51"/>
                  </a:lnTo>
                  <a:lnTo>
                    <a:pt x="683" y="37"/>
                  </a:lnTo>
                  <a:lnTo>
                    <a:pt x="681" y="24"/>
                  </a:lnTo>
                  <a:lnTo>
                    <a:pt x="678" y="11"/>
                  </a:lnTo>
                  <a:lnTo>
                    <a:pt x="674" y="0"/>
                  </a:lnTo>
                  <a:lnTo>
                    <a:pt x="663" y="6"/>
                  </a:lnTo>
                  <a:lnTo>
                    <a:pt x="652" y="14"/>
                  </a:lnTo>
                  <a:lnTo>
                    <a:pt x="643" y="23"/>
                  </a:lnTo>
                  <a:lnTo>
                    <a:pt x="634" y="31"/>
                  </a:lnTo>
                  <a:lnTo>
                    <a:pt x="624" y="40"/>
                  </a:lnTo>
                  <a:lnTo>
                    <a:pt x="615" y="47"/>
                  </a:lnTo>
                  <a:lnTo>
                    <a:pt x="606" y="55"/>
                  </a:lnTo>
                  <a:lnTo>
                    <a:pt x="595" y="63"/>
                  </a:lnTo>
                  <a:lnTo>
                    <a:pt x="577" y="72"/>
                  </a:lnTo>
                  <a:lnTo>
                    <a:pt x="558" y="80"/>
                  </a:lnTo>
                  <a:lnTo>
                    <a:pt x="540" y="89"/>
                  </a:lnTo>
                  <a:lnTo>
                    <a:pt x="521" y="98"/>
                  </a:lnTo>
                  <a:lnTo>
                    <a:pt x="503" y="108"/>
                  </a:lnTo>
                  <a:lnTo>
                    <a:pt x="484" y="117"/>
                  </a:lnTo>
                  <a:lnTo>
                    <a:pt x="466" y="126"/>
                  </a:lnTo>
                  <a:lnTo>
                    <a:pt x="447" y="137"/>
                  </a:lnTo>
                  <a:lnTo>
                    <a:pt x="427" y="146"/>
                  </a:lnTo>
                  <a:lnTo>
                    <a:pt x="409" y="157"/>
                  </a:lnTo>
                  <a:lnTo>
                    <a:pt x="392" y="166"/>
                  </a:lnTo>
                  <a:lnTo>
                    <a:pt x="373" y="177"/>
                  </a:lnTo>
                  <a:lnTo>
                    <a:pt x="355" y="188"/>
                  </a:lnTo>
                  <a:lnTo>
                    <a:pt x="338" y="198"/>
                  </a:lnTo>
                  <a:lnTo>
                    <a:pt x="319" y="211"/>
                  </a:lnTo>
                  <a:lnTo>
                    <a:pt x="302" y="222"/>
                  </a:lnTo>
                  <a:lnTo>
                    <a:pt x="281" y="240"/>
                  </a:lnTo>
                  <a:lnTo>
                    <a:pt x="262" y="259"/>
                  </a:lnTo>
                  <a:lnTo>
                    <a:pt x="245" y="279"/>
                  </a:lnTo>
                  <a:lnTo>
                    <a:pt x="228" y="300"/>
                  </a:lnTo>
                  <a:lnTo>
                    <a:pt x="211" y="322"/>
                  </a:lnTo>
                  <a:lnTo>
                    <a:pt x="196" y="343"/>
                  </a:lnTo>
                  <a:lnTo>
                    <a:pt x="179" y="363"/>
                  </a:lnTo>
                  <a:lnTo>
                    <a:pt x="162" y="382"/>
                  </a:lnTo>
                  <a:lnTo>
                    <a:pt x="175" y="385"/>
                  </a:lnTo>
                  <a:lnTo>
                    <a:pt x="185" y="388"/>
                  </a:lnTo>
                  <a:lnTo>
                    <a:pt x="198" y="393"/>
                  </a:lnTo>
                  <a:lnTo>
                    <a:pt x="208" y="397"/>
                  </a:lnTo>
                  <a:lnTo>
                    <a:pt x="219" y="403"/>
                  </a:lnTo>
                  <a:lnTo>
                    <a:pt x="228" y="410"/>
                  </a:lnTo>
                  <a:lnTo>
                    <a:pt x="238" y="417"/>
                  </a:lnTo>
                  <a:lnTo>
                    <a:pt x="247" y="423"/>
                  </a:lnTo>
                  <a:lnTo>
                    <a:pt x="232" y="453"/>
                  </a:lnTo>
                  <a:lnTo>
                    <a:pt x="215" y="480"/>
                  </a:lnTo>
                  <a:lnTo>
                    <a:pt x="196" y="508"/>
                  </a:lnTo>
                  <a:lnTo>
                    <a:pt x="176" y="533"/>
                  </a:lnTo>
                  <a:lnTo>
                    <a:pt x="154" y="557"/>
                  </a:lnTo>
                  <a:lnTo>
                    <a:pt x="133" y="582"/>
                  </a:lnTo>
                  <a:lnTo>
                    <a:pt x="110" y="605"/>
                  </a:lnTo>
                  <a:lnTo>
                    <a:pt x="88" y="630"/>
                  </a:lnTo>
                  <a:lnTo>
                    <a:pt x="77" y="638"/>
                  </a:lnTo>
                  <a:lnTo>
                    <a:pt x="67" y="644"/>
                  </a:lnTo>
                  <a:lnTo>
                    <a:pt x="57" y="651"/>
                  </a:lnTo>
                  <a:lnTo>
                    <a:pt x="50" y="659"/>
                  </a:lnTo>
                  <a:lnTo>
                    <a:pt x="64" y="659"/>
                  </a:lnTo>
                  <a:lnTo>
                    <a:pt x="79" y="659"/>
                  </a:lnTo>
                  <a:lnTo>
                    <a:pt x="93" y="662"/>
                  </a:lnTo>
                  <a:lnTo>
                    <a:pt x="108" y="665"/>
                  </a:lnTo>
                  <a:lnTo>
                    <a:pt x="122" y="670"/>
                  </a:lnTo>
                  <a:lnTo>
                    <a:pt x="136" y="676"/>
                  </a:lnTo>
                  <a:lnTo>
                    <a:pt x="150" y="682"/>
                  </a:lnTo>
                  <a:lnTo>
                    <a:pt x="162" y="688"/>
                  </a:lnTo>
                  <a:lnTo>
                    <a:pt x="145" y="711"/>
                  </a:lnTo>
                  <a:lnTo>
                    <a:pt x="127" y="735"/>
                  </a:lnTo>
                  <a:lnTo>
                    <a:pt x="107" y="756"/>
                  </a:lnTo>
                  <a:lnTo>
                    <a:pt x="87" y="778"/>
                  </a:lnTo>
                  <a:lnTo>
                    <a:pt x="65" y="798"/>
                  </a:lnTo>
                  <a:lnTo>
                    <a:pt x="44" y="818"/>
                  </a:lnTo>
                  <a:lnTo>
                    <a:pt x="22" y="838"/>
                  </a:lnTo>
                  <a:lnTo>
                    <a:pt x="0" y="858"/>
                  </a:lnTo>
                  <a:lnTo>
                    <a:pt x="22" y="861"/>
                  </a:lnTo>
                  <a:lnTo>
                    <a:pt x="42" y="862"/>
                  </a:lnTo>
                  <a:lnTo>
                    <a:pt x="64" y="864"/>
                  </a:lnTo>
                  <a:lnTo>
                    <a:pt x="85" y="866"/>
                  </a:lnTo>
                  <a:lnTo>
                    <a:pt x="105" y="867"/>
                  </a:lnTo>
                  <a:lnTo>
                    <a:pt x="127" y="870"/>
                  </a:lnTo>
                  <a:lnTo>
                    <a:pt x="147" y="876"/>
                  </a:lnTo>
                  <a:lnTo>
                    <a:pt x="168" y="884"/>
                  </a:lnTo>
                  <a:lnTo>
                    <a:pt x="161" y="899"/>
                  </a:lnTo>
                  <a:lnTo>
                    <a:pt x="154" y="916"/>
                  </a:lnTo>
                  <a:lnTo>
                    <a:pt x="148" y="933"/>
                  </a:lnTo>
                  <a:lnTo>
                    <a:pt x="142" y="950"/>
                  </a:lnTo>
                  <a:lnTo>
                    <a:pt x="138" y="967"/>
                  </a:lnTo>
                  <a:lnTo>
                    <a:pt x="131" y="984"/>
                  </a:lnTo>
                  <a:lnTo>
                    <a:pt x="125" y="1001"/>
                  </a:lnTo>
                  <a:lnTo>
                    <a:pt x="119" y="1018"/>
                  </a:lnTo>
                  <a:lnTo>
                    <a:pt x="134" y="1010"/>
                  </a:lnTo>
                  <a:lnTo>
                    <a:pt x="151" y="1003"/>
                  </a:lnTo>
                  <a:lnTo>
                    <a:pt x="167" y="998"/>
                  </a:lnTo>
                  <a:lnTo>
                    <a:pt x="184" y="995"/>
                  </a:lnTo>
                  <a:lnTo>
                    <a:pt x="199" y="992"/>
                  </a:lnTo>
                  <a:lnTo>
                    <a:pt x="216" y="990"/>
                  </a:lnTo>
                  <a:lnTo>
                    <a:pt x="233" y="990"/>
                  </a:lnTo>
                  <a:lnTo>
                    <a:pt x="250" y="992"/>
                  </a:lnTo>
                  <a:lnTo>
                    <a:pt x="267" y="993"/>
                  </a:lnTo>
                  <a:lnTo>
                    <a:pt x="284" y="995"/>
                  </a:lnTo>
                  <a:lnTo>
                    <a:pt x="301" y="998"/>
                  </a:lnTo>
                  <a:lnTo>
                    <a:pt x="318" y="1003"/>
                  </a:lnTo>
                  <a:lnTo>
                    <a:pt x="335" y="1006"/>
                  </a:lnTo>
                  <a:lnTo>
                    <a:pt x="353" y="1010"/>
                  </a:lnTo>
                  <a:lnTo>
                    <a:pt x="370" y="1015"/>
                  </a:lnTo>
                  <a:lnTo>
                    <a:pt x="387" y="1020"/>
                  </a:lnTo>
                  <a:lnTo>
                    <a:pt x="375" y="1060"/>
                  </a:lnTo>
                  <a:lnTo>
                    <a:pt x="367" y="1083"/>
                  </a:lnTo>
                  <a:lnTo>
                    <a:pt x="364" y="1104"/>
                  </a:lnTo>
                  <a:lnTo>
                    <a:pt x="364" y="1126"/>
                  </a:lnTo>
                  <a:lnTo>
                    <a:pt x="369" y="1147"/>
                  </a:lnTo>
                  <a:lnTo>
                    <a:pt x="375" y="1169"/>
                  </a:lnTo>
                  <a:lnTo>
                    <a:pt x="383" y="1191"/>
                  </a:lnTo>
                  <a:lnTo>
                    <a:pt x="392" y="1211"/>
                  </a:lnTo>
                  <a:lnTo>
                    <a:pt x="399" y="1232"/>
                  </a:lnTo>
                  <a:lnTo>
                    <a:pt x="440" y="1462"/>
                  </a:lnTo>
                  <a:lnTo>
                    <a:pt x="470" y="1611"/>
                  </a:lnTo>
                  <a:lnTo>
                    <a:pt x="490" y="1697"/>
                  </a:lnTo>
                  <a:lnTo>
                    <a:pt x="503" y="1738"/>
                  </a:lnTo>
                  <a:lnTo>
                    <a:pt x="506" y="1747"/>
                  </a:lnTo>
                  <a:lnTo>
                    <a:pt x="500" y="1742"/>
                  </a:lnTo>
                  <a:lnTo>
                    <a:pt x="486" y="1741"/>
                  </a:lnTo>
                  <a:lnTo>
                    <a:pt x="463" y="1758"/>
                  </a:lnTo>
                  <a:lnTo>
                    <a:pt x="507" y="1762"/>
                  </a:lnTo>
                  <a:lnTo>
                    <a:pt x="544" y="1764"/>
                  </a:lnTo>
                  <a:lnTo>
                    <a:pt x="577" y="1764"/>
                  </a:lnTo>
                  <a:lnTo>
                    <a:pt x="604" y="1761"/>
                  </a:lnTo>
                  <a:lnTo>
                    <a:pt x="629" y="1758"/>
                  </a:lnTo>
                  <a:lnTo>
                    <a:pt x="648" y="1753"/>
                  </a:lnTo>
                  <a:lnTo>
                    <a:pt x="664" y="1747"/>
                  </a:lnTo>
                  <a:lnTo>
                    <a:pt x="680" y="1742"/>
                  </a:lnTo>
                  <a:lnTo>
                    <a:pt x="692" y="1738"/>
                  </a:lnTo>
                  <a:lnTo>
                    <a:pt x="705" y="1734"/>
                  </a:lnTo>
                  <a:lnTo>
                    <a:pt x="717" y="1733"/>
                  </a:lnTo>
                  <a:lnTo>
                    <a:pt x="728" y="1733"/>
                  </a:lnTo>
                  <a:lnTo>
                    <a:pt x="742" y="1736"/>
                  </a:lnTo>
                  <a:lnTo>
                    <a:pt x="755" y="1741"/>
                  </a:lnTo>
                  <a:lnTo>
                    <a:pt x="772" y="1750"/>
                  </a:lnTo>
                  <a:lnTo>
                    <a:pt x="791" y="1764"/>
                  </a:lnTo>
                  <a:lnTo>
                    <a:pt x="791" y="1765"/>
                  </a:lnTo>
                  <a:lnTo>
                    <a:pt x="785" y="1765"/>
                  </a:lnTo>
                  <a:lnTo>
                    <a:pt x="774" y="1762"/>
                  </a:lnTo>
                  <a:lnTo>
                    <a:pt x="757" y="1758"/>
                  </a:lnTo>
                  <a:lnTo>
                    <a:pt x="735" y="1750"/>
                  </a:lnTo>
                  <a:lnTo>
                    <a:pt x="712" y="1742"/>
                  </a:lnTo>
                  <a:lnTo>
                    <a:pt x="686" y="1734"/>
                  </a:lnTo>
                  <a:lnTo>
                    <a:pt x="660" y="1725"/>
                  </a:lnTo>
                  <a:lnTo>
                    <a:pt x="632" y="1716"/>
                  </a:lnTo>
                  <a:lnTo>
                    <a:pt x="607" y="1708"/>
                  </a:lnTo>
                  <a:lnTo>
                    <a:pt x="583" y="1701"/>
                  </a:lnTo>
                  <a:lnTo>
                    <a:pt x="563" y="1693"/>
                  </a:lnTo>
                  <a:lnTo>
                    <a:pt x="546" y="1688"/>
                  </a:lnTo>
                  <a:lnTo>
                    <a:pt x="534" y="1685"/>
                  </a:lnTo>
                  <a:lnTo>
                    <a:pt x="527" y="1684"/>
                  </a:lnTo>
                  <a:lnTo>
                    <a:pt x="529" y="1685"/>
                  </a:lnTo>
                  <a:lnTo>
                    <a:pt x="527" y="1679"/>
                  </a:lnTo>
                  <a:lnTo>
                    <a:pt x="526" y="1674"/>
                  </a:lnTo>
                  <a:lnTo>
                    <a:pt x="523" y="1670"/>
                  </a:lnTo>
                  <a:lnTo>
                    <a:pt x="521" y="1664"/>
                  </a:lnTo>
                  <a:lnTo>
                    <a:pt x="512" y="1628"/>
                  </a:lnTo>
                  <a:lnTo>
                    <a:pt x="504" y="1591"/>
                  </a:lnTo>
                  <a:lnTo>
                    <a:pt x="497" y="1556"/>
                  </a:lnTo>
                  <a:lnTo>
                    <a:pt x="490" y="1519"/>
                  </a:lnTo>
                  <a:lnTo>
                    <a:pt x="486" y="1482"/>
                  </a:lnTo>
                  <a:lnTo>
                    <a:pt x="480" y="1445"/>
                  </a:lnTo>
                  <a:lnTo>
                    <a:pt x="475" y="1409"/>
                  </a:lnTo>
                  <a:lnTo>
                    <a:pt x="469" y="1372"/>
                  </a:lnTo>
                  <a:lnTo>
                    <a:pt x="486" y="1391"/>
                  </a:lnTo>
                  <a:lnTo>
                    <a:pt x="503" y="1409"/>
                  </a:lnTo>
                  <a:lnTo>
                    <a:pt x="521" y="1426"/>
                  </a:lnTo>
                  <a:lnTo>
                    <a:pt x="540" y="1442"/>
                  </a:lnTo>
                  <a:lnTo>
                    <a:pt x="560" y="1456"/>
                  </a:lnTo>
                  <a:lnTo>
                    <a:pt x="581" y="1468"/>
                  </a:lnTo>
                  <a:lnTo>
                    <a:pt x="604" y="1479"/>
                  </a:lnTo>
                  <a:lnTo>
                    <a:pt x="629" y="1486"/>
                  </a:lnTo>
                  <a:lnTo>
                    <a:pt x="603" y="1457"/>
                  </a:lnTo>
                  <a:lnTo>
                    <a:pt x="575" y="1426"/>
                  </a:lnTo>
                  <a:lnTo>
                    <a:pt x="549" y="1394"/>
                  </a:lnTo>
                  <a:lnTo>
                    <a:pt x="524" y="1359"/>
                  </a:lnTo>
                  <a:lnTo>
                    <a:pt x="500" y="1323"/>
                  </a:lnTo>
                  <a:lnTo>
                    <a:pt x="480" y="1286"/>
                  </a:lnTo>
                  <a:lnTo>
                    <a:pt x="461" y="1248"/>
                  </a:lnTo>
                  <a:lnTo>
                    <a:pt x="447" y="1208"/>
                  </a:lnTo>
                  <a:lnTo>
                    <a:pt x="440" y="1180"/>
                  </a:lnTo>
                  <a:lnTo>
                    <a:pt x="435" y="1151"/>
                  </a:lnTo>
                  <a:lnTo>
                    <a:pt x="432" y="1123"/>
                  </a:lnTo>
                  <a:lnTo>
                    <a:pt x="432" y="1095"/>
                  </a:lnTo>
                  <a:lnTo>
                    <a:pt x="446" y="1058"/>
                  </a:lnTo>
                  <a:lnTo>
                    <a:pt x="464" y="1026"/>
                  </a:lnTo>
                  <a:lnTo>
                    <a:pt x="486" y="995"/>
                  </a:lnTo>
                  <a:lnTo>
                    <a:pt x="510" y="967"/>
                  </a:lnTo>
                  <a:lnTo>
                    <a:pt x="538" y="943"/>
                  </a:lnTo>
                  <a:lnTo>
                    <a:pt x="567" y="919"/>
                  </a:lnTo>
                  <a:lnTo>
                    <a:pt x="597" y="896"/>
                  </a:lnTo>
                  <a:lnTo>
                    <a:pt x="628" y="873"/>
                  </a:lnTo>
                  <a:lnTo>
                    <a:pt x="646" y="861"/>
                  </a:lnTo>
                  <a:lnTo>
                    <a:pt x="664" y="847"/>
                  </a:lnTo>
                  <a:lnTo>
                    <a:pt x="683" y="835"/>
                  </a:lnTo>
                  <a:lnTo>
                    <a:pt x="701" y="822"/>
                  </a:lnTo>
                  <a:lnTo>
                    <a:pt x="720" y="809"/>
                  </a:lnTo>
                  <a:lnTo>
                    <a:pt x="738" y="796"/>
                  </a:lnTo>
                  <a:lnTo>
                    <a:pt x="757" y="782"/>
                  </a:lnTo>
                  <a:lnTo>
                    <a:pt x="775" y="770"/>
                  </a:lnTo>
                  <a:lnTo>
                    <a:pt x="792" y="756"/>
                  </a:lnTo>
                  <a:lnTo>
                    <a:pt x="811" y="744"/>
                  </a:lnTo>
                  <a:lnTo>
                    <a:pt x="829" y="730"/>
                  </a:lnTo>
                  <a:lnTo>
                    <a:pt x="846" y="716"/>
                  </a:lnTo>
                  <a:lnTo>
                    <a:pt x="865" y="704"/>
                  </a:lnTo>
                  <a:lnTo>
                    <a:pt x="883" y="690"/>
                  </a:lnTo>
                  <a:lnTo>
                    <a:pt x="900" y="678"/>
                  </a:lnTo>
                  <a:lnTo>
                    <a:pt x="919" y="664"/>
                  </a:lnTo>
                  <a:lnTo>
                    <a:pt x="931" y="656"/>
                  </a:lnTo>
                  <a:lnTo>
                    <a:pt x="943" y="650"/>
                  </a:lnTo>
                  <a:lnTo>
                    <a:pt x="956" y="645"/>
                  </a:lnTo>
                  <a:lnTo>
                    <a:pt x="968" y="642"/>
                  </a:lnTo>
                  <a:lnTo>
                    <a:pt x="982" y="641"/>
                  </a:lnTo>
                  <a:lnTo>
                    <a:pt x="994" y="642"/>
                  </a:lnTo>
                  <a:lnTo>
                    <a:pt x="1007" y="645"/>
                  </a:lnTo>
                  <a:lnTo>
                    <a:pt x="1017" y="653"/>
                  </a:lnTo>
                  <a:lnTo>
                    <a:pt x="1027" y="681"/>
                  </a:lnTo>
                  <a:lnTo>
                    <a:pt x="1033" y="711"/>
                  </a:lnTo>
                  <a:lnTo>
                    <a:pt x="1036" y="741"/>
                  </a:lnTo>
                  <a:lnTo>
                    <a:pt x="1040" y="770"/>
                  </a:lnTo>
                  <a:lnTo>
                    <a:pt x="1031" y="802"/>
                  </a:lnTo>
                  <a:lnTo>
                    <a:pt x="1013" y="829"/>
                  </a:lnTo>
                  <a:lnTo>
                    <a:pt x="987" y="850"/>
                  </a:lnTo>
                  <a:lnTo>
                    <a:pt x="959" y="869"/>
                  </a:lnTo>
                  <a:lnTo>
                    <a:pt x="926" y="887"/>
                  </a:lnTo>
                  <a:lnTo>
                    <a:pt x="896" y="904"/>
                  </a:lnTo>
                  <a:lnTo>
                    <a:pt x="868" y="923"/>
                  </a:lnTo>
                  <a:lnTo>
                    <a:pt x="843" y="946"/>
                  </a:lnTo>
                  <a:lnTo>
                    <a:pt x="836" y="955"/>
                  </a:lnTo>
                  <a:lnTo>
                    <a:pt x="828" y="964"/>
                  </a:lnTo>
                  <a:lnTo>
                    <a:pt x="820" y="973"/>
                  </a:lnTo>
                  <a:lnTo>
                    <a:pt x="812" y="983"/>
                  </a:lnTo>
                  <a:lnTo>
                    <a:pt x="803" y="990"/>
                  </a:lnTo>
                  <a:lnTo>
                    <a:pt x="795" y="998"/>
                  </a:lnTo>
                  <a:lnTo>
                    <a:pt x="786" y="1007"/>
                  </a:lnTo>
                  <a:lnTo>
                    <a:pt x="777" y="1015"/>
                  </a:lnTo>
                  <a:lnTo>
                    <a:pt x="795" y="1009"/>
                  </a:lnTo>
                  <a:lnTo>
                    <a:pt x="814" y="1001"/>
                  </a:lnTo>
                  <a:lnTo>
                    <a:pt x="831" y="990"/>
                  </a:lnTo>
                  <a:lnTo>
                    <a:pt x="848" y="980"/>
                  </a:lnTo>
                  <a:lnTo>
                    <a:pt x="863" y="967"/>
                  </a:lnTo>
                  <a:lnTo>
                    <a:pt x="880" y="956"/>
                  </a:lnTo>
                  <a:lnTo>
                    <a:pt x="897" y="944"/>
                  </a:lnTo>
                  <a:lnTo>
                    <a:pt x="916" y="935"/>
                  </a:lnTo>
                  <a:lnTo>
                    <a:pt x="930" y="927"/>
                  </a:lnTo>
                  <a:lnTo>
                    <a:pt x="945" y="919"/>
                  </a:lnTo>
                  <a:lnTo>
                    <a:pt x="959" y="912"/>
                  </a:lnTo>
                  <a:lnTo>
                    <a:pt x="973" y="906"/>
                  </a:lnTo>
                  <a:lnTo>
                    <a:pt x="987" y="899"/>
                  </a:lnTo>
                  <a:lnTo>
                    <a:pt x="1002" y="893"/>
                  </a:lnTo>
                  <a:lnTo>
                    <a:pt x="1016" y="889"/>
                  </a:lnTo>
                  <a:lnTo>
                    <a:pt x="1031" y="886"/>
                  </a:lnTo>
                  <a:lnTo>
                    <a:pt x="1031" y="886"/>
                  </a:lnTo>
                  <a:lnTo>
                    <a:pt x="1031" y="886"/>
                  </a:lnTo>
                  <a:lnTo>
                    <a:pt x="1031" y="886"/>
                  </a:lnTo>
                  <a:lnTo>
                    <a:pt x="1031" y="886"/>
                  </a:lnTo>
                  <a:lnTo>
                    <a:pt x="1042" y="887"/>
                  </a:lnTo>
                  <a:lnTo>
                    <a:pt x="1051" y="890"/>
                  </a:lnTo>
                  <a:lnTo>
                    <a:pt x="1060" y="895"/>
                  </a:lnTo>
                  <a:lnTo>
                    <a:pt x="1068" y="901"/>
                  </a:lnTo>
                  <a:lnTo>
                    <a:pt x="1076" y="909"/>
                  </a:lnTo>
                  <a:lnTo>
                    <a:pt x="1082" y="916"/>
                  </a:lnTo>
                  <a:lnTo>
                    <a:pt x="1088" y="924"/>
                  </a:lnTo>
                  <a:lnTo>
                    <a:pt x="1094" y="933"/>
                  </a:lnTo>
                  <a:lnTo>
                    <a:pt x="1099" y="949"/>
                  </a:lnTo>
                  <a:lnTo>
                    <a:pt x="1104" y="964"/>
                  </a:lnTo>
                  <a:lnTo>
                    <a:pt x="1108" y="981"/>
                  </a:lnTo>
                  <a:lnTo>
                    <a:pt x="1110" y="997"/>
                  </a:lnTo>
                  <a:lnTo>
                    <a:pt x="1101" y="1006"/>
                  </a:lnTo>
                  <a:lnTo>
                    <a:pt x="1090" y="1015"/>
                  </a:lnTo>
                  <a:lnTo>
                    <a:pt x="1079" y="1024"/>
                  </a:lnTo>
                  <a:lnTo>
                    <a:pt x="1067" y="1032"/>
                  </a:lnTo>
                  <a:lnTo>
                    <a:pt x="1054" y="1040"/>
                  </a:lnTo>
                  <a:lnTo>
                    <a:pt x="1042" y="1046"/>
                  </a:lnTo>
                  <a:lnTo>
                    <a:pt x="1030" y="1055"/>
                  </a:lnTo>
                  <a:lnTo>
                    <a:pt x="1017" y="1063"/>
                  </a:lnTo>
                  <a:lnTo>
                    <a:pt x="1000" y="1074"/>
                  </a:lnTo>
                  <a:lnTo>
                    <a:pt x="985" y="1084"/>
                  </a:lnTo>
                  <a:lnTo>
                    <a:pt x="970" y="1095"/>
                  </a:lnTo>
                  <a:lnTo>
                    <a:pt x="954" y="1107"/>
                  </a:lnTo>
                  <a:lnTo>
                    <a:pt x="940" y="1121"/>
                  </a:lnTo>
                  <a:lnTo>
                    <a:pt x="926" y="1134"/>
                  </a:lnTo>
                  <a:lnTo>
                    <a:pt x="913" y="1147"/>
                  </a:lnTo>
                  <a:lnTo>
                    <a:pt x="900" y="1161"/>
                  </a:lnTo>
                  <a:lnTo>
                    <a:pt x="916" y="1157"/>
                  </a:lnTo>
                  <a:lnTo>
                    <a:pt x="930" y="1149"/>
                  </a:lnTo>
                  <a:lnTo>
                    <a:pt x="942" y="1141"/>
                  </a:lnTo>
                  <a:lnTo>
                    <a:pt x="954" y="1131"/>
                  </a:lnTo>
                  <a:lnTo>
                    <a:pt x="966" y="1121"/>
                  </a:lnTo>
                  <a:lnTo>
                    <a:pt x="980" y="1112"/>
                  </a:lnTo>
                  <a:lnTo>
                    <a:pt x="993" y="1103"/>
                  </a:lnTo>
                  <a:lnTo>
                    <a:pt x="1008" y="1095"/>
                  </a:lnTo>
                  <a:lnTo>
                    <a:pt x="1027" y="1087"/>
                  </a:lnTo>
                  <a:lnTo>
                    <a:pt x="1045" y="1078"/>
                  </a:lnTo>
                  <a:lnTo>
                    <a:pt x="1064" y="1070"/>
                  </a:lnTo>
                  <a:lnTo>
                    <a:pt x="1081" y="1061"/>
                  </a:lnTo>
                  <a:lnTo>
                    <a:pt x="1099" y="1050"/>
                  </a:lnTo>
                  <a:lnTo>
                    <a:pt x="1116" y="1041"/>
                  </a:lnTo>
                  <a:lnTo>
                    <a:pt x="1134" y="1032"/>
                  </a:lnTo>
                  <a:lnTo>
                    <a:pt x="1151" y="1023"/>
                  </a:lnTo>
                  <a:lnTo>
                    <a:pt x="1159" y="1029"/>
                  </a:lnTo>
                  <a:lnTo>
                    <a:pt x="1167" y="1033"/>
                  </a:lnTo>
                  <a:lnTo>
                    <a:pt x="1173" y="1041"/>
                  </a:lnTo>
                  <a:lnTo>
                    <a:pt x="1181" y="1047"/>
                  </a:lnTo>
                  <a:lnTo>
                    <a:pt x="1185" y="1055"/>
                  </a:lnTo>
                  <a:lnTo>
                    <a:pt x="1191" y="1064"/>
                  </a:lnTo>
                  <a:lnTo>
                    <a:pt x="1196" y="1072"/>
                  </a:lnTo>
                  <a:lnTo>
                    <a:pt x="1201" y="1081"/>
                  </a:lnTo>
                  <a:lnTo>
                    <a:pt x="1187" y="1103"/>
                  </a:lnTo>
                  <a:lnTo>
                    <a:pt x="1171" y="1124"/>
                  </a:lnTo>
                  <a:lnTo>
                    <a:pt x="1156" y="1144"/>
                  </a:lnTo>
                  <a:lnTo>
                    <a:pt x="1139" y="1163"/>
                  </a:lnTo>
                  <a:lnTo>
                    <a:pt x="1119" y="1181"/>
                  </a:lnTo>
                  <a:lnTo>
                    <a:pt x="1099" y="1198"/>
                  </a:lnTo>
                  <a:lnTo>
                    <a:pt x="1077" y="1215"/>
                  </a:lnTo>
                  <a:lnTo>
                    <a:pt x="1054" y="1229"/>
                  </a:lnTo>
                  <a:lnTo>
                    <a:pt x="1044" y="1235"/>
                  </a:lnTo>
                  <a:lnTo>
                    <a:pt x="1033" y="1241"/>
                  </a:lnTo>
                  <a:lnTo>
                    <a:pt x="1022" y="1248"/>
                  </a:lnTo>
                  <a:lnTo>
                    <a:pt x="1014" y="1257"/>
                  </a:lnTo>
                  <a:lnTo>
                    <a:pt x="1016" y="1260"/>
                  </a:lnTo>
                  <a:lnTo>
                    <a:pt x="1037" y="1252"/>
                  </a:lnTo>
                  <a:lnTo>
                    <a:pt x="1059" y="1245"/>
                  </a:lnTo>
                  <a:lnTo>
                    <a:pt x="1081" y="1235"/>
                  </a:lnTo>
                  <a:lnTo>
                    <a:pt x="1104" y="1226"/>
                  </a:lnTo>
                  <a:lnTo>
                    <a:pt x="1125" y="1217"/>
                  </a:lnTo>
                  <a:lnTo>
                    <a:pt x="1147" y="1206"/>
                  </a:lnTo>
                  <a:lnTo>
                    <a:pt x="1167" y="1195"/>
                  </a:lnTo>
                  <a:lnTo>
                    <a:pt x="1187" y="1183"/>
                  </a:lnTo>
                  <a:lnTo>
                    <a:pt x="1196" y="1201"/>
                  </a:lnTo>
                  <a:lnTo>
                    <a:pt x="1199" y="1223"/>
                  </a:lnTo>
                  <a:lnTo>
                    <a:pt x="1201" y="1243"/>
                  </a:lnTo>
                  <a:lnTo>
                    <a:pt x="1204" y="1263"/>
                  </a:lnTo>
                  <a:lnTo>
                    <a:pt x="1204" y="1275"/>
                  </a:lnTo>
                  <a:lnTo>
                    <a:pt x="1201" y="1289"/>
                  </a:lnTo>
                  <a:lnTo>
                    <a:pt x="1196" y="1300"/>
                  </a:lnTo>
                  <a:lnTo>
                    <a:pt x="1188" y="1309"/>
                  </a:lnTo>
                  <a:lnTo>
                    <a:pt x="1171" y="1331"/>
                  </a:lnTo>
                  <a:lnTo>
                    <a:pt x="1154" y="1351"/>
                  </a:lnTo>
                  <a:lnTo>
                    <a:pt x="1136" y="1371"/>
                  </a:lnTo>
                  <a:lnTo>
                    <a:pt x="1117" y="1391"/>
                  </a:lnTo>
                  <a:lnTo>
                    <a:pt x="1099" y="1409"/>
                  </a:lnTo>
                  <a:lnTo>
                    <a:pt x="1079" y="1428"/>
                  </a:lnTo>
                  <a:lnTo>
                    <a:pt x="1056" y="1443"/>
                  </a:lnTo>
                  <a:lnTo>
                    <a:pt x="1033" y="1459"/>
                  </a:lnTo>
                  <a:lnTo>
                    <a:pt x="946" y="1496"/>
                  </a:lnTo>
                  <a:lnTo>
                    <a:pt x="946" y="1499"/>
                  </a:lnTo>
                  <a:lnTo>
                    <a:pt x="956" y="1499"/>
                  </a:lnTo>
                  <a:lnTo>
                    <a:pt x="966" y="1500"/>
                  </a:lnTo>
                  <a:lnTo>
                    <a:pt x="976" y="1500"/>
                  </a:lnTo>
                  <a:lnTo>
                    <a:pt x="985" y="1502"/>
                  </a:lnTo>
                  <a:lnTo>
                    <a:pt x="994" y="1502"/>
                  </a:lnTo>
                  <a:lnTo>
                    <a:pt x="1003" y="1502"/>
                  </a:lnTo>
                  <a:lnTo>
                    <a:pt x="1013" y="1502"/>
                  </a:lnTo>
                  <a:lnTo>
                    <a:pt x="1022" y="1502"/>
                  </a:lnTo>
                  <a:lnTo>
                    <a:pt x="1031" y="1519"/>
                  </a:lnTo>
                  <a:lnTo>
                    <a:pt x="1033" y="1540"/>
                  </a:lnTo>
                  <a:lnTo>
                    <a:pt x="1028" y="1559"/>
                  </a:lnTo>
                  <a:lnTo>
                    <a:pt x="1019" y="1576"/>
                  </a:lnTo>
                  <a:lnTo>
                    <a:pt x="1007" y="1591"/>
                  </a:lnTo>
                  <a:lnTo>
                    <a:pt x="990" y="1605"/>
                  </a:lnTo>
                  <a:lnTo>
                    <a:pt x="971" y="1617"/>
                  </a:lnTo>
                  <a:lnTo>
                    <a:pt x="950" y="1628"/>
                  </a:lnTo>
                  <a:lnTo>
                    <a:pt x="928" y="1640"/>
                  </a:lnTo>
                  <a:lnTo>
                    <a:pt x="905" y="1651"/>
                  </a:lnTo>
                  <a:lnTo>
                    <a:pt x="882" y="1664"/>
                  </a:lnTo>
                  <a:lnTo>
                    <a:pt x="860" y="1676"/>
                  </a:lnTo>
                  <a:lnTo>
                    <a:pt x="840" y="1690"/>
                  </a:lnTo>
                  <a:lnTo>
                    <a:pt x="823" y="1705"/>
                  </a:lnTo>
                  <a:lnTo>
                    <a:pt x="808" y="1722"/>
                  </a:lnTo>
                  <a:lnTo>
                    <a:pt x="797" y="1742"/>
                  </a:lnTo>
                  <a:lnTo>
                    <a:pt x="791" y="1764"/>
                  </a:lnTo>
                  <a:lnTo>
                    <a:pt x="797" y="1764"/>
                  </a:lnTo>
                  <a:lnTo>
                    <a:pt x="808" y="1765"/>
                  </a:lnTo>
                  <a:lnTo>
                    <a:pt x="823" y="1765"/>
                  </a:lnTo>
                  <a:lnTo>
                    <a:pt x="842" y="1765"/>
                  </a:lnTo>
                  <a:lnTo>
                    <a:pt x="863" y="1765"/>
                  </a:lnTo>
                  <a:lnTo>
                    <a:pt x="886" y="1765"/>
                  </a:lnTo>
                  <a:lnTo>
                    <a:pt x="911" y="1765"/>
                  </a:lnTo>
                  <a:lnTo>
                    <a:pt x="937" y="1764"/>
                  </a:lnTo>
                  <a:lnTo>
                    <a:pt x="962" y="1764"/>
                  </a:lnTo>
                  <a:lnTo>
                    <a:pt x="987" y="1764"/>
                  </a:lnTo>
                  <a:lnTo>
                    <a:pt x="1010" y="1764"/>
                  </a:lnTo>
                  <a:lnTo>
                    <a:pt x="1031" y="1764"/>
                  </a:lnTo>
                  <a:lnTo>
                    <a:pt x="1050" y="1764"/>
                  </a:lnTo>
                  <a:lnTo>
                    <a:pt x="1065" y="1764"/>
                  </a:lnTo>
                  <a:lnTo>
                    <a:pt x="1076" y="1764"/>
                  </a:lnTo>
                  <a:lnTo>
                    <a:pt x="1082" y="1764"/>
                  </a:lnTo>
                  <a:lnTo>
                    <a:pt x="1094" y="1728"/>
                  </a:lnTo>
                  <a:lnTo>
                    <a:pt x="1102" y="1731"/>
                  </a:lnTo>
                  <a:lnTo>
                    <a:pt x="1107" y="1750"/>
                  </a:lnTo>
                  <a:lnTo>
                    <a:pt x="1108" y="1762"/>
                  </a:lnTo>
                  <a:lnTo>
                    <a:pt x="1114" y="1694"/>
                  </a:lnTo>
                  <a:lnTo>
                    <a:pt x="1110" y="1631"/>
                  </a:lnTo>
                  <a:lnTo>
                    <a:pt x="1097" y="1568"/>
                  </a:lnTo>
                  <a:lnTo>
                    <a:pt x="1082" y="1502"/>
                  </a:lnTo>
                  <a:lnTo>
                    <a:pt x="1116" y="1479"/>
                  </a:lnTo>
                  <a:lnTo>
                    <a:pt x="1148" y="1454"/>
                  </a:lnTo>
                  <a:lnTo>
                    <a:pt x="1179" y="1428"/>
                  </a:lnTo>
                  <a:lnTo>
                    <a:pt x="1208" y="1399"/>
                  </a:lnTo>
                  <a:lnTo>
                    <a:pt x="1232" y="1368"/>
                  </a:lnTo>
                  <a:lnTo>
                    <a:pt x="1252" y="1334"/>
                  </a:lnTo>
                  <a:lnTo>
                    <a:pt x="1267" y="1295"/>
                  </a:lnTo>
                  <a:lnTo>
                    <a:pt x="1275" y="12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99" name="Freeform 50"/>
            <p:cNvSpPr>
              <a:spLocks/>
            </p:cNvSpPr>
            <p:nvPr/>
          </p:nvSpPr>
          <p:spPr bwMode="auto">
            <a:xfrm>
              <a:off x="4101" y="1602"/>
              <a:ext cx="386" cy="562"/>
            </a:xfrm>
            <a:custGeom>
              <a:avLst/>
              <a:gdLst>
                <a:gd name="T0" fmla="*/ 693 w 772"/>
                <a:gd name="T1" fmla="*/ 576 h 1123"/>
                <a:gd name="T2" fmla="*/ 605 w 772"/>
                <a:gd name="T3" fmla="*/ 611 h 1123"/>
                <a:gd name="T4" fmla="*/ 601 w 772"/>
                <a:gd name="T5" fmla="*/ 600 h 1123"/>
                <a:gd name="T6" fmla="*/ 667 w 772"/>
                <a:gd name="T7" fmla="*/ 557 h 1123"/>
                <a:gd name="T8" fmla="*/ 739 w 772"/>
                <a:gd name="T9" fmla="*/ 483 h 1123"/>
                <a:gd name="T10" fmla="*/ 759 w 772"/>
                <a:gd name="T11" fmla="*/ 423 h 1123"/>
                <a:gd name="T12" fmla="*/ 735 w 772"/>
                <a:gd name="T13" fmla="*/ 392 h 1123"/>
                <a:gd name="T14" fmla="*/ 684 w 772"/>
                <a:gd name="T15" fmla="*/ 400 h 1123"/>
                <a:gd name="T16" fmla="*/ 613 w 772"/>
                <a:gd name="T17" fmla="*/ 437 h 1123"/>
                <a:gd name="T18" fmla="*/ 548 w 772"/>
                <a:gd name="T19" fmla="*/ 471 h 1123"/>
                <a:gd name="T20" fmla="*/ 498 w 772"/>
                <a:gd name="T21" fmla="*/ 508 h 1123"/>
                <a:gd name="T22" fmla="*/ 494 w 772"/>
                <a:gd name="T23" fmla="*/ 493 h 1123"/>
                <a:gd name="T24" fmla="*/ 553 w 772"/>
                <a:gd name="T25" fmla="*/ 443 h 1123"/>
                <a:gd name="T26" fmla="*/ 610 w 772"/>
                <a:gd name="T27" fmla="*/ 405 h 1123"/>
                <a:gd name="T28" fmla="*/ 658 w 772"/>
                <a:gd name="T29" fmla="*/ 374 h 1123"/>
                <a:gd name="T30" fmla="*/ 672 w 772"/>
                <a:gd name="T31" fmla="*/ 323 h 1123"/>
                <a:gd name="T32" fmla="*/ 650 w 772"/>
                <a:gd name="T33" fmla="*/ 275 h 1123"/>
                <a:gd name="T34" fmla="*/ 619 w 772"/>
                <a:gd name="T35" fmla="*/ 249 h 1123"/>
                <a:gd name="T36" fmla="*/ 599 w 772"/>
                <a:gd name="T37" fmla="*/ 245 h 1123"/>
                <a:gd name="T38" fmla="*/ 570 w 772"/>
                <a:gd name="T39" fmla="*/ 252 h 1123"/>
                <a:gd name="T40" fmla="*/ 513 w 772"/>
                <a:gd name="T41" fmla="*/ 278 h 1123"/>
                <a:gd name="T42" fmla="*/ 448 w 772"/>
                <a:gd name="T43" fmla="*/ 315 h 1123"/>
                <a:gd name="T44" fmla="*/ 382 w 772"/>
                <a:gd name="T45" fmla="*/ 360 h 1123"/>
                <a:gd name="T46" fmla="*/ 363 w 772"/>
                <a:gd name="T47" fmla="*/ 357 h 1123"/>
                <a:gd name="T48" fmla="*/ 396 w 772"/>
                <a:gd name="T49" fmla="*/ 323 h 1123"/>
                <a:gd name="T50" fmla="*/ 464 w 772"/>
                <a:gd name="T51" fmla="*/ 263 h 1123"/>
                <a:gd name="T52" fmla="*/ 581 w 772"/>
                <a:gd name="T53" fmla="*/ 188 h 1123"/>
                <a:gd name="T54" fmla="*/ 601 w 772"/>
                <a:gd name="T55" fmla="*/ 70 h 1123"/>
                <a:gd name="T56" fmla="*/ 562 w 772"/>
                <a:gd name="T57" fmla="*/ 1 h 1123"/>
                <a:gd name="T58" fmla="*/ 511 w 772"/>
                <a:gd name="T59" fmla="*/ 9 h 1123"/>
                <a:gd name="T60" fmla="*/ 451 w 772"/>
                <a:gd name="T61" fmla="*/ 49 h 1123"/>
                <a:gd name="T62" fmla="*/ 379 w 772"/>
                <a:gd name="T63" fmla="*/ 103 h 1123"/>
                <a:gd name="T64" fmla="*/ 306 w 772"/>
                <a:gd name="T65" fmla="*/ 155 h 1123"/>
                <a:gd name="T66" fmla="*/ 232 w 772"/>
                <a:gd name="T67" fmla="*/ 206 h 1123"/>
                <a:gd name="T68" fmla="*/ 135 w 772"/>
                <a:gd name="T69" fmla="*/ 278 h 1123"/>
                <a:gd name="T70" fmla="*/ 32 w 772"/>
                <a:gd name="T71" fmla="*/ 385 h 1123"/>
                <a:gd name="T72" fmla="*/ 3 w 772"/>
                <a:gd name="T73" fmla="*/ 510 h 1123"/>
                <a:gd name="T74" fmla="*/ 48 w 772"/>
                <a:gd name="T75" fmla="*/ 645 h 1123"/>
                <a:gd name="T76" fmla="*/ 143 w 772"/>
                <a:gd name="T77" fmla="*/ 785 h 1123"/>
                <a:gd name="T78" fmla="*/ 149 w 772"/>
                <a:gd name="T79" fmla="*/ 827 h 1123"/>
                <a:gd name="T80" fmla="*/ 71 w 772"/>
                <a:gd name="T81" fmla="*/ 768 h 1123"/>
                <a:gd name="T82" fmla="*/ 48 w 772"/>
                <a:gd name="T83" fmla="*/ 804 h 1123"/>
                <a:gd name="T84" fmla="*/ 72 w 772"/>
                <a:gd name="T85" fmla="*/ 950 h 1123"/>
                <a:gd name="T86" fmla="*/ 103 w 772"/>
                <a:gd name="T87" fmla="*/ 1069 h 1123"/>
                <a:gd name="T88" fmla="*/ 172 w 772"/>
                <a:gd name="T89" fmla="*/ 1118 h 1123"/>
                <a:gd name="T90" fmla="*/ 291 w 772"/>
                <a:gd name="T91" fmla="*/ 1113 h 1123"/>
                <a:gd name="T92" fmla="*/ 416 w 772"/>
                <a:gd name="T93" fmla="*/ 1107 h 1123"/>
                <a:gd name="T94" fmla="*/ 547 w 772"/>
                <a:gd name="T95" fmla="*/ 1112 h 1123"/>
                <a:gd name="T96" fmla="*/ 624 w 772"/>
                <a:gd name="T97" fmla="*/ 999 h 1123"/>
                <a:gd name="T98" fmla="*/ 581 w 772"/>
                <a:gd name="T99" fmla="*/ 861 h 1123"/>
                <a:gd name="T100" fmla="*/ 544 w 772"/>
                <a:gd name="T101" fmla="*/ 859 h 1123"/>
                <a:gd name="T102" fmla="*/ 514 w 772"/>
                <a:gd name="T103" fmla="*/ 855 h 1123"/>
                <a:gd name="T104" fmla="*/ 667 w 772"/>
                <a:gd name="T105" fmla="*/ 768 h 1123"/>
                <a:gd name="T106" fmla="*/ 739 w 772"/>
                <a:gd name="T107" fmla="*/ 690 h 1123"/>
                <a:gd name="T108" fmla="*/ 772 w 772"/>
                <a:gd name="T109" fmla="*/ 634 h 1123"/>
                <a:gd name="T110" fmla="*/ 764 w 772"/>
                <a:gd name="T111" fmla="*/ 560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72" h="1123">
                  <a:moveTo>
                    <a:pt x="755" y="542"/>
                  </a:moveTo>
                  <a:lnTo>
                    <a:pt x="735" y="554"/>
                  </a:lnTo>
                  <a:lnTo>
                    <a:pt x="715" y="565"/>
                  </a:lnTo>
                  <a:lnTo>
                    <a:pt x="693" y="576"/>
                  </a:lnTo>
                  <a:lnTo>
                    <a:pt x="672" y="585"/>
                  </a:lnTo>
                  <a:lnTo>
                    <a:pt x="649" y="594"/>
                  </a:lnTo>
                  <a:lnTo>
                    <a:pt x="627" y="604"/>
                  </a:lnTo>
                  <a:lnTo>
                    <a:pt x="605" y="611"/>
                  </a:lnTo>
                  <a:lnTo>
                    <a:pt x="584" y="619"/>
                  </a:lnTo>
                  <a:lnTo>
                    <a:pt x="582" y="616"/>
                  </a:lnTo>
                  <a:lnTo>
                    <a:pt x="590" y="607"/>
                  </a:lnTo>
                  <a:lnTo>
                    <a:pt x="601" y="600"/>
                  </a:lnTo>
                  <a:lnTo>
                    <a:pt x="612" y="594"/>
                  </a:lnTo>
                  <a:lnTo>
                    <a:pt x="622" y="588"/>
                  </a:lnTo>
                  <a:lnTo>
                    <a:pt x="645" y="574"/>
                  </a:lnTo>
                  <a:lnTo>
                    <a:pt x="667" y="557"/>
                  </a:lnTo>
                  <a:lnTo>
                    <a:pt x="687" y="540"/>
                  </a:lnTo>
                  <a:lnTo>
                    <a:pt x="707" y="522"/>
                  </a:lnTo>
                  <a:lnTo>
                    <a:pt x="724" y="503"/>
                  </a:lnTo>
                  <a:lnTo>
                    <a:pt x="739" y="483"/>
                  </a:lnTo>
                  <a:lnTo>
                    <a:pt x="755" y="462"/>
                  </a:lnTo>
                  <a:lnTo>
                    <a:pt x="769" y="440"/>
                  </a:lnTo>
                  <a:lnTo>
                    <a:pt x="764" y="431"/>
                  </a:lnTo>
                  <a:lnTo>
                    <a:pt x="759" y="423"/>
                  </a:lnTo>
                  <a:lnTo>
                    <a:pt x="753" y="414"/>
                  </a:lnTo>
                  <a:lnTo>
                    <a:pt x="749" y="406"/>
                  </a:lnTo>
                  <a:lnTo>
                    <a:pt x="741" y="400"/>
                  </a:lnTo>
                  <a:lnTo>
                    <a:pt x="735" y="392"/>
                  </a:lnTo>
                  <a:lnTo>
                    <a:pt x="727" y="388"/>
                  </a:lnTo>
                  <a:lnTo>
                    <a:pt x="719" y="382"/>
                  </a:lnTo>
                  <a:lnTo>
                    <a:pt x="702" y="391"/>
                  </a:lnTo>
                  <a:lnTo>
                    <a:pt x="684" y="400"/>
                  </a:lnTo>
                  <a:lnTo>
                    <a:pt x="667" y="409"/>
                  </a:lnTo>
                  <a:lnTo>
                    <a:pt x="649" y="420"/>
                  </a:lnTo>
                  <a:lnTo>
                    <a:pt x="632" y="429"/>
                  </a:lnTo>
                  <a:lnTo>
                    <a:pt x="613" y="437"/>
                  </a:lnTo>
                  <a:lnTo>
                    <a:pt x="595" y="446"/>
                  </a:lnTo>
                  <a:lnTo>
                    <a:pt x="576" y="454"/>
                  </a:lnTo>
                  <a:lnTo>
                    <a:pt x="561" y="462"/>
                  </a:lnTo>
                  <a:lnTo>
                    <a:pt x="548" y="471"/>
                  </a:lnTo>
                  <a:lnTo>
                    <a:pt x="534" y="480"/>
                  </a:lnTo>
                  <a:lnTo>
                    <a:pt x="522" y="490"/>
                  </a:lnTo>
                  <a:lnTo>
                    <a:pt x="510" y="500"/>
                  </a:lnTo>
                  <a:lnTo>
                    <a:pt x="498" y="508"/>
                  </a:lnTo>
                  <a:lnTo>
                    <a:pt x="484" y="516"/>
                  </a:lnTo>
                  <a:lnTo>
                    <a:pt x="468" y="520"/>
                  </a:lnTo>
                  <a:lnTo>
                    <a:pt x="481" y="506"/>
                  </a:lnTo>
                  <a:lnTo>
                    <a:pt x="494" y="493"/>
                  </a:lnTo>
                  <a:lnTo>
                    <a:pt x="508" y="480"/>
                  </a:lnTo>
                  <a:lnTo>
                    <a:pt x="522" y="466"/>
                  </a:lnTo>
                  <a:lnTo>
                    <a:pt x="538" y="454"/>
                  </a:lnTo>
                  <a:lnTo>
                    <a:pt x="553" y="443"/>
                  </a:lnTo>
                  <a:lnTo>
                    <a:pt x="568" y="433"/>
                  </a:lnTo>
                  <a:lnTo>
                    <a:pt x="585" y="422"/>
                  </a:lnTo>
                  <a:lnTo>
                    <a:pt x="598" y="414"/>
                  </a:lnTo>
                  <a:lnTo>
                    <a:pt x="610" y="405"/>
                  </a:lnTo>
                  <a:lnTo>
                    <a:pt x="622" y="399"/>
                  </a:lnTo>
                  <a:lnTo>
                    <a:pt x="635" y="391"/>
                  </a:lnTo>
                  <a:lnTo>
                    <a:pt x="647" y="383"/>
                  </a:lnTo>
                  <a:lnTo>
                    <a:pt x="658" y="374"/>
                  </a:lnTo>
                  <a:lnTo>
                    <a:pt x="669" y="365"/>
                  </a:lnTo>
                  <a:lnTo>
                    <a:pt x="678" y="356"/>
                  </a:lnTo>
                  <a:lnTo>
                    <a:pt x="676" y="340"/>
                  </a:lnTo>
                  <a:lnTo>
                    <a:pt x="672" y="323"/>
                  </a:lnTo>
                  <a:lnTo>
                    <a:pt x="667" y="308"/>
                  </a:lnTo>
                  <a:lnTo>
                    <a:pt x="662" y="292"/>
                  </a:lnTo>
                  <a:lnTo>
                    <a:pt x="656" y="283"/>
                  </a:lnTo>
                  <a:lnTo>
                    <a:pt x="650" y="275"/>
                  </a:lnTo>
                  <a:lnTo>
                    <a:pt x="644" y="268"/>
                  </a:lnTo>
                  <a:lnTo>
                    <a:pt x="636" y="260"/>
                  </a:lnTo>
                  <a:lnTo>
                    <a:pt x="628" y="254"/>
                  </a:lnTo>
                  <a:lnTo>
                    <a:pt x="619" y="249"/>
                  </a:lnTo>
                  <a:lnTo>
                    <a:pt x="610" y="246"/>
                  </a:lnTo>
                  <a:lnTo>
                    <a:pt x="599" y="245"/>
                  </a:lnTo>
                  <a:lnTo>
                    <a:pt x="599" y="245"/>
                  </a:lnTo>
                  <a:lnTo>
                    <a:pt x="599" y="245"/>
                  </a:lnTo>
                  <a:lnTo>
                    <a:pt x="599" y="245"/>
                  </a:lnTo>
                  <a:lnTo>
                    <a:pt x="599" y="245"/>
                  </a:lnTo>
                  <a:lnTo>
                    <a:pt x="584" y="248"/>
                  </a:lnTo>
                  <a:lnTo>
                    <a:pt x="570" y="252"/>
                  </a:lnTo>
                  <a:lnTo>
                    <a:pt x="555" y="258"/>
                  </a:lnTo>
                  <a:lnTo>
                    <a:pt x="541" y="265"/>
                  </a:lnTo>
                  <a:lnTo>
                    <a:pt x="527" y="271"/>
                  </a:lnTo>
                  <a:lnTo>
                    <a:pt x="513" y="278"/>
                  </a:lnTo>
                  <a:lnTo>
                    <a:pt x="498" y="286"/>
                  </a:lnTo>
                  <a:lnTo>
                    <a:pt x="484" y="294"/>
                  </a:lnTo>
                  <a:lnTo>
                    <a:pt x="465" y="303"/>
                  </a:lnTo>
                  <a:lnTo>
                    <a:pt x="448" y="315"/>
                  </a:lnTo>
                  <a:lnTo>
                    <a:pt x="431" y="326"/>
                  </a:lnTo>
                  <a:lnTo>
                    <a:pt x="416" y="339"/>
                  </a:lnTo>
                  <a:lnTo>
                    <a:pt x="399" y="349"/>
                  </a:lnTo>
                  <a:lnTo>
                    <a:pt x="382" y="360"/>
                  </a:lnTo>
                  <a:lnTo>
                    <a:pt x="363" y="368"/>
                  </a:lnTo>
                  <a:lnTo>
                    <a:pt x="345" y="374"/>
                  </a:lnTo>
                  <a:lnTo>
                    <a:pt x="354" y="366"/>
                  </a:lnTo>
                  <a:lnTo>
                    <a:pt x="363" y="357"/>
                  </a:lnTo>
                  <a:lnTo>
                    <a:pt x="371" y="349"/>
                  </a:lnTo>
                  <a:lnTo>
                    <a:pt x="380" y="342"/>
                  </a:lnTo>
                  <a:lnTo>
                    <a:pt x="388" y="332"/>
                  </a:lnTo>
                  <a:lnTo>
                    <a:pt x="396" y="323"/>
                  </a:lnTo>
                  <a:lnTo>
                    <a:pt x="404" y="314"/>
                  </a:lnTo>
                  <a:lnTo>
                    <a:pt x="411" y="305"/>
                  </a:lnTo>
                  <a:lnTo>
                    <a:pt x="436" y="282"/>
                  </a:lnTo>
                  <a:lnTo>
                    <a:pt x="464" y="263"/>
                  </a:lnTo>
                  <a:lnTo>
                    <a:pt x="494" y="246"/>
                  </a:lnTo>
                  <a:lnTo>
                    <a:pt x="527" y="228"/>
                  </a:lnTo>
                  <a:lnTo>
                    <a:pt x="555" y="209"/>
                  </a:lnTo>
                  <a:lnTo>
                    <a:pt x="581" y="188"/>
                  </a:lnTo>
                  <a:lnTo>
                    <a:pt x="599" y="161"/>
                  </a:lnTo>
                  <a:lnTo>
                    <a:pt x="608" y="129"/>
                  </a:lnTo>
                  <a:lnTo>
                    <a:pt x="604" y="100"/>
                  </a:lnTo>
                  <a:lnTo>
                    <a:pt x="601" y="70"/>
                  </a:lnTo>
                  <a:lnTo>
                    <a:pt x="595" y="40"/>
                  </a:lnTo>
                  <a:lnTo>
                    <a:pt x="585" y="12"/>
                  </a:lnTo>
                  <a:lnTo>
                    <a:pt x="575" y="4"/>
                  </a:lnTo>
                  <a:lnTo>
                    <a:pt x="562" y="1"/>
                  </a:lnTo>
                  <a:lnTo>
                    <a:pt x="550" y="0"/>
                  </a:lnTo>
                  <a:lnTo>
                    <a:pt x="536" y="1"/>
                  </a:lnTo>
                  <a:lnTo>
                    <a:pt x="524" y="4"/>
                  </a:lnTo>
                  <a:lnTo>
                    <a:pt x="511" y="9"/>
                  </a:lnTo>
                  <a:lnTo>
                    <a:pt x="499" y="15"/>
                  </a:lnTo>
                  <a:lnTo>
                    <a:pt x="487" y="23"/>
                  </a:lnTo>
                  <a:lnTo>
                    <a:pt x="468" y="37"/>
                  </a:lnTo>
                  <a:lnTo>
                    <a:pt x="451" y="49"/>
                  </a:lnTo>
                  <a:lnTo>
                    <a:pt x="433" y="63"/>
                  </a:lnTo>
                  <a:lnTo>
                    <a:pt x="414" y="75"/>
                  </a:lnTo>
                  <a:lnTo>
                    <a:pt x="397" y="89"/>
                  </a:lnTo>
                  <a:lnTo>
                    <a:pt x="379" y="103"/>
                  </a:lnTo>
                  <a:lnTo>
                    <a:pt x="360" y="115"/>
                  </a:lnTo>
                  <a:lnTo>
                    <a:pt x="343" y="129"/>
                  </a:lnTo>
                  <a:lnTo>
                    <a:pt x="325" y="141"/>
                  </a:lnTo>
                  <a:lnTo>
                    <a:pt x="306" y="155"/>
                  </a:lnTo>
                  <a:lnTo>
                    <a:pt x="288" y="168"/>
                  </a:lnTo>
                  <a:lnTo>
                    <a:pt x="269" y="181"/>
                  </a:lnTo>
                  <a:lnTo>
                    <a:pt x="251" y="194"/>
                  </a:lnTo>
                  <a:lnTo>
                    <a:pt x="232" y="206"/>
                  </a:lnTo>
                  <a:lnTo>
                    <a:pt x="214" y="220"/>
                  </a:lnTo>
                  <a:lnTo>
                    <a:pt x="196" y="232"/>
                  </a:lnTo>
                  <a:lnTo>
                    <a:pt x="165" y="255"/>
                  </a:lnTo>
                  <a:lnTo>
                    <a:pt x="135" y="278"/>
                  </a:lnTo>
                  <a:lnTo>
                    <a:pt x="106" y="302"/>
                  </a:lnTo>
                  <a:lnTo>
                    <a:pt x="78" y="326"/>
                  </a:lnTo>
                  <a:lnTo>
                    <a:pt x="54" y="354"/>
                  </a:lnTo>
                  <a:lnTo>
                    <a:pt x="32" y="385"/>
                  </a:lnTo>
                  <a:lnTo>
                    <a:pt x="14" y="417"/>
                  </a:lnTo>
                  <a:lnTo>
                    <a:pt x="0" y="454"/>
                  </a:lnTo>
                  <a:lnTo>
                    <a:pt x="0" y="482"/>
                  </a:lnTo>
                  <a:lnTo>
                    <a:pt x="3" y="510"/>
                  </a:lnTo>
                  <a:lnTo>
                    <a:pt x="8" y="539"/>
                  </a:lnTo>
                  <a:lnTo>
                    <a:pt x="15" y="567"/>
                  </a:lnTo>
                  <a:lnTo>
                    <a:pt x="29" y="607"/>
                  </a:lnTo>
                  <a:lnTo>
                    <a:pt x="48" y="645"/>
                  </a:lnTo>
                  <a:lnTo>
                    <a:pt x="68" y="682"/>
                  </a:lnTo>
                  <a:lnTo>
                    <a:pt x="92" y="718"/>
                  </a:lnTo>
                  <a:lnTo>
                    <a:pt x="117" y="753"/>
                  </a:lnTo>
                  <a:lnTo>
                    <a:pt x="143" y="785"/>
                  </a:lnTo>
                  <a:lnTo>
                    <a:pt x="171" y="816"/>
                  </a:lnTo>
                  <a:lnTo>
                    <a:pt x="197" y="845"/>
                  </a:lnTo>
                  <a:lnTo>
                    <a:pt x="172" y="838"/>
                  </a:lnTo>
                  <a:lnTo>
                    <a:pt x="149" y="827"/>
                  </a:lnTo>
                  <a:lnTo>
                    <a:pt x="128" y="815"/>
                  </a:lnTo>
                  <a:lnTo>
                    <a:pt x="108" y="801"/>
                  </a:lnTo>
                  <a:lnTo>
                    <a:pt x="89" y="785"/>
                  </a:lnTo>
                  <a:lnTo>
                    <a:pt x="71" y="768"/>
                  </a:lnTo>
                  <a:lnTo>
                    <a:pt x="54" y="750"/>
                  </a:lnTo>
                  <a:lnTo>
                    <a:pt x="37" y="731"/>
                  </a:lnTo>
                  <a:lnTo>
                    <a:pt x="43" y="768"/>
                  </a:lnTo>
                  <a:lnTo>
                    <a:pt x="48" y="804"/>
                  </a:lnTo>
                  <a:lnTo>
                    <a:pt x="54" y="841"/>
                  </a:lnTo>
                  <a:lnTo>
                    <a:pt x="58" y="878"/>
                  </a:lnTo>
                  <a:lnTo>
                    <a:pt x="65" y="915"/>
                  </a:lnTo>
                  <a:lnTo>
                    <a:pt x="72" y="950"/>
                  </a:lnTo>
                  <a:lnTo>
                    <a:pt x="80" y="987"/>
                  </a:lnTo>
                  <a:lnTo>
                    <a:pt x="89" y="1023"/>
                  </a:lnTo>
                  <a:lnTo>
                    <a:pt x="94" y="1040"/>
                  </a:lnTo>
                  <a:lnTo>
                    <a:pt x="103" y="1069"/>
                  </a:lnTo>
                  <a:lnTo>
                    <a:pt x="111" y="1100"/>
                  </a:lnTo>
                  <a:lnTo>
                    <a:pt x="115" y="1117"/>
                  </a:lnTo>
                  <a:lnTo>
                    <a:pt x="143" y="1118"/>
                  </a:lnTo>
                  <a:lnTo>
                    <a:pt x="172" y="1118"/>
                  </a:lnTo>
                  <a:lnTo>
                    <a:pt x="202" y="1118"/>
                  </a:lnTo>
                  <a:lnTo>
                    <a:pt x="231" y="1117"/>
                  </a:lnTo>
                  <a:lnTo>
                    <a:pt x="260" y="1115"/>
                  </a:lnTo>
                  <a:lnTo>
                    <a:pt x="291" y="1113"/>
                  </a:lnTo>
                  <a:lnTo>
                    <a:pt x="322" y="1110"/>
                  </a:lnTo>
                  <a:lnTo>
                    <a:pt x="353" y="1109"/>
                  </a:lnTo>
                  <a:lnTo>
                    <a:pt x="385" y="1107"/>
                  </a:lnTo>
                  <a:lnTo>
                    <a:pt x="416" y="1107"/>
                  </a:lnTo>
                  <a:lnTo>
                    <a:pt x="448" y="1106"/>
                  </a:lnTo>
                  <a:lnTo>
                    <a:pt x="481" y="1107"/>
                  </a:lnTo>
                  <a:lnTo>
                    <a:pt x="514" y="1109"/>
                  </a:lnTo>
                  <a:lnTo>
                    <a:pt x="547" y="1112"/>
                  </a:lnTo>
                  <a:lnTo>
                    <a:pt x="581" y="1117"/>
                  </a:lnTo>
                  <a:lnTo>
                    <a:pt x="615" y="1123"/>
                  </a:lnTo>
                  <a:lnTo>
                    <a:pt x="624" y="1049"/>
                  </a:lnTo>
                  <a:lnTo>
                    <a:pt x="624" y="999"/>
                  </a:lnTo>
                  <a:lnTo>
                    <a:pt x="615" y="950"/>
                  </a:lnTo>
                  <a:lnTo>
                    <a:pt x="599" y="878"/>
                  </a:lnTo>
                  <a:lnTo>
                    <a:pt x="590" y="861"/>
                  </a:lnTo>
                  <a:lnTo>
                    <a:pt x="581" y="861"/>
                  </a:lnTo>
                  <a:lnTo>
                    <a:pt x="571" y="861"/>
                  </a:lnTo>
                  <a:lnTo>
                    <a:pt x="562" y="861"/>
                  </a:lnTo>
                  <a:lnTo>
                    <a:pt x="553" y="861"/>
                  </a:lnTo>
                  <a:lnTo>
                    <a:pt x="544" y="859"/>
                  </a:lnTo>
                  <a:lnTo>
                    <a:pt x="534" y="859"/>
                  </a:lnTo>
                  <a:lnTo>
                    <a:pt x="524" y="858"/>
                  </a:lnTo>
                  <a:lnTo>
                    <a:pt x="514" y="858"/>
                  </a:lnTo>
                  <a:lnTo>
                    <a:pt x="514" y="855"/>
                  </a:lnTo>
                  <a:lnTo>
                    <a:pt x="601" y="818"/>
                  </a:lnTo>
                  <a:lnTo>
                    <a:pt x="624" y="802"/>
                  </a:lnTo>
                  <a:lnTo>
                    <a:pt x="647" y="787"/>
                  </a:lnTo>
                  <a:lnTo>
                    <a:pt x="667" y="768"/>
                  </a:lnTo>
                  <a:lnTo>
                    <a:pt x="685" y="750"/>
                  </a:lnTo>
                  <a:lnTo>
                    <a:pt x="704" y="730"/>
                  </a:lnTo>
                  <a:lnTo>
                    <a:pt x="722" y="710"/>
                  </a:lnTo>
                  <a:lnTo>
                    <a:pt x="739" y="690"/>
                  </a:lnTo>
                  <a:lnTo>
                    <a:pt x="756" y="668"/>
                  </a:lnTo>
                  <a:lnTo>
                    <a:pt x="764" y="659"/>
                  </a:lnTo>
                  <a:lnTo>
                    <a:pt x="769" y="648"/>
                  </a:lnTo>
                  <a:lnTo>
                    <a:pt x="772" y="634"/>
                  </a:lnTo>
                  <a:lnTo>
                    <a:pt x="772" y="622"/>
                  </a:lnTo>
                  <a:lnTo>
                    <a:pt x="769" y="602"/>
                  </a:lnTo>
                  <a:lnTo>
                    <a:pt x="767" y="582"/>
                  </a:lnTo>
                  <a:lnTo>
                    <a:pt x="764" y="560"/>
                  </a:lnTo>
                  <a:lnTo>
                    <a:pt x="755" y="542"/>
                  </a:lnTo>
                  <a:close/>
                </a:path>
              </a:pathLst>
            </a:custGeom>
            <a:gradFill rotWithShape="1">
              <a:gsLst>
                <a:gs pos="0">
                  <a:srgbClr val="FFCC66"/>
                </a:gs>
                <a:gs pos="100000">
                  <a:srgbClr val="FF9966"/>
                </a:gs>
              </a:gsLst>
              <a:path path="rect">
                <a:fillToRect l="50000" t="50000" r="50000" b="50000"/>
              </a:path>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100" name="Freeform 51"/>
            <p:cNvSpPr>
              <a:spLocks/>
            </p:cNvSpPr>
            <p:nvPr/>
          </p:nvSpPr>
          <p:spPr bwMode="auto">
            <a:xfrm>
              <a:off x="3999" y="1307"/>
              <a:ext cx="291" cy="335"/>
            </a:xfrm>
            <a:custGeom>
              <a:avLst/>
              <a:gdLst>
                <a:gd name="T0" fmla="*/ 430 w 583"/>
                <a:gd name="T1" fmla="*/ 49 h 672"/>
                <a:gd name="T2" fmla="*/ 440 w 583"/>
                <a:gd name="T3" fmla="*/ 148 h 672"/>
                <a:gd name="T4" fmla="*/ 460 w 583"/>
                <a:gd name="T5" fmla="*/ 245 h 672"/>
                <a:gd name="T6" fmla="*/ 481 w 583"/>
                <a:gd name="T7" fmla="*/ 342 h 672"/>
                <a:gd name="T8" fmla="*/ 498 w 583"/>
                <a:gd name="T9" fmla="*/ 421 h 672"/>
                <a:gd name="T10" fmla="*/ 517 w 583"/>
                <a:gd name="T11" fmla="*/ 482 h 672"/>
                <a:gd name="T12" fmla="*/ 540 w 583"/>
                <a:gd name="T13" fmla="*/ 542 h 672"/>
                <a:gd name="T14" fmla="*/ 567 w 583"/>
                <a:gd name="T15" fmla="*/ 602 h 672"/>
                <a:gd name="T16" fmla="*/ 524 w 583"/>
                <a:gd name="T17" fmla="*/ 672 h 672"/>
                <a:gd name="T18" fmla="*/ 506 w 583"/>
                <a:gd name="T19" fmla="*/ 656 h 672"/>
                <a:gd name="T20" fmla="*/ 490 w 583"/>
                <a:gd name="T21" fmla="*/ 638 h 672"/>
                <a:gd name="T22" fmla="*/ 446 w 583"/>
                <a:gd name="T23" fmla="*/ 592 h 672"/>
                <a:gd name="T24" fmla="*/ 403 w 583"/>
                <a:gd name="T25" fmla="*/ 541 h 672"/>
                <a:gd name="T26" fmla="*/ 363 w 583"/>
                <a:gd name="T27" fmla="*/ 488 h 672"/>
                <a:gd name="T28" fmla="*/ 324 w 583"/>
                <a:gd name="T29" fmla="*/ 431 h 672"/>
                <a:gd name="T30" fmla="*/ 289 w 583"/>
                <a:gd name="T31" fmla="*/ 374 h 672"/>
                <a:gd name="T32" fmla="*/ 255 w 583"/>
                <a:gd name="T33" fmla="*/ 314 h 672"/>
                <a:gd name="T34" fmla="*/ 225 w 583"/>
                <a:gd name="T35" fmla="*/ 254 h 672"/>
                <a:gd name="T36" fmla="*/ 198 w 583"/>
                <a:gd name="T37" fmla="*/ 194 h 672"/>
                <a:gd name="T38" fmla="*/ 116 w 583"/>
                <a:gd name="T39" fmla="*/ 359 h 672"/>
                <a:gd name="T40" fmla="*/ 93 w 583"/>
                <a:gd name="T41" fmla="*/ 334 h 672"/>
                <a:gd name="T42" fmla="*/ 65 w 583"/>
                <a:gd name="T43" fmla="*/ 314 h 672"/>
                <a:gd name="T44" fmla="*/ 34 w 583"/>
                <a:gd name="T45" fmla="*/ 300 h 672"/>
                <a:gd name="T46" fmla="*/ 0 w 583"/>
                <a:gd name="T47" fmla="*/ 290 h 672"/>
                <a:gd name="T48" fmla="*/ 30 w 583"/>
                <a:gd name="T49" fmla="*/ 267 h 672"/>
                <a:gd name="T50" fmla="*/ 57 w 583"/>
                <a:gd name="T51" fmla="*/ 242 h 672"/>
                <a:gd name="T52" fmla="*/ 87 w 583"/>
                <a:gd name="T53" fmla="*/ 217 h 672"/>
                <a:gd name="T54" fmla="*/ 116 w 583"/>
                <a:gd name="T55" fmla="*/ 193 h 672"/>
                <a:gd name="T56" fmla="*/ 145 w 583"/>
                <a:gd name="T57" fmla="*/ 171 h 672"/>
                <a:gd name="T58" fmla="*/ 178 w 583"/>
                <a:gd name="T59" fmla="*/ 151 h 672"/>
                <a:gd name="T60" fmla="*/ 213 w 583"/>
                <a:gd name="T61" fmla="*/ 134 h 672"/>
                <a:gd name="T62" fmla="*/ 250 w 583"/>
                <a:gd name="T63" fmla="*/ 120 h 672"/>
                <a:gd name="T64" fmla="*/ 302 w 583"/>
                <a:gd name="T65" fmla="*/ 100 h 672"/>
                <a:gd name="T66" fmla="*/ 353 w 583"/>
                <a:gd name="T67" fmla="*/ 76 h 672"/>
                <a:gd name="T68" fmla="*/ 400 w 583"/>
                <a:gd name="T69" fmla="*/ 42 h 672"/>
                <a:gd name="T70" fmla="*/ 433 w 583"/>
                <a:gd name="T71"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3" h="672">
                  <a:moveTo>
                    <a:pt x="433" y="0"/>
                  </a:moveTo>
                  <a:lnTo>
                    <a:pt x="430" y="49"/>
                  </a:lnTo>
                  <a:lnTo>
                    <a:pt x="433" y="99"/>
                  </a:lnTo>
                  <a:lnTo>
                    <a:pt x="440" y="148"/>
                  </a:lnTo>
                  <a:lnTo>
                    <a:pt x="449" y="197"/>
                  </a:lnTo>
                  <a:lnTo>
                    <a:pt x="460" y="245"/>
                  </a:lnTo>
                  <a:lnTo>
                    <a:pt x="470" y="293"/>
                  </a:lnTo>
                  <a:lnTo>
                    <a:pt x="481" y="342"/>
                  </a:lnTo>
                  <a:lnTo>
                    <a:pt x="490" y="390"/>
                  </a:lnTo>
                  <a:lnTo>
                    <a:pt x="498" y="421"/>
                  </a:lnTo>
                  <a:lnTo>
                    <a:pt x="507" y="451"/>
                  </a:lnTo>
                  <a:lnTo>
                    <a:pt x="517" y="482"/>
                  </a:lnTo>
                  <a:lnTo>
                    <a:pt x="527" y="513"/>
                  </a:lnTo>
                  <a:lnTo>
                    <a:pt x="540" y="542"/>
                  </a:lnTo>
                  <a:lnTo>
                    <a:pt x="554" y="573"/>
                  </a:lnTo>
                  <a:lnTo>
                    <a:pt x="567" y="602"/>
                  </a:lnTo>
                  <a:lnTo>
                    <a:pt x="583" y="633"/>
                  </a:lnTo>
                  <a:lnTo>
                    <a:pt x="524" y="672"/>
                  </a:lnTo>
                  <a:lnTo>
                    <a:pt x="515" y="662"/>
                  </a:lnTo>
                  <a:lnTo>
                    <a:pt x="506" y="656"/>
                  </a:lnTo>
                  <a:lnTo>
                    <a:pt x="495" y="649"/>
                  </a:lnTo>
                  <a:lnTo>
                    <a:pt x="490" y="638"/>
                  </a:lnTo>
                  <a:lnTo>
                    <a:pt x="467" y="615"/>
                  </a:lnTo>
                  <a:lnTo>
                    <a:pt x="446" y="592"/>
                  </a:lnTo>
                  <a:lnTo>
                    <a:pt x="424" y="567"/>
                  </a:lnTo>
                  <a:lnTo>
                    <a:pt x="403" y="541"/>
                  </a:lnTo>
                  <a:lnTo>
                    <a:pt x="383" y="515"/>
                  </a:lnTo>
                  <a:lnTo>
                    <a:pt x="363" y="488"/>
                  </a:lnTo>
                  <a:lnTo>
                    <a:pt x="342" y="461"/>
                  </a:lnTo>
                  <a:lnTo>
                    <a:pt x="324" y="431"/>
                  </a:lnTo>
                  <a:lnTo>
                    <a:pt x="306" y="404"/>
                  </a:lnTo>
                  <a:lnTo>
                    <a:pt x="289" y="374"/>
                  </a:lnTo>
                  <a:lnTo>
                    <a:pt x="272" y="345"/>
                  </a:lnTo>
                  <a:lnTo>
                    <a:pt x="255" y="314"/>
                  </a:lnTo>
                  <a:lnTo>
                    <a:pt x="239" y="285"/>
                  </a:lnTo>
                  <a:lnTo>
                    <a:pt x="225" y="254"/>
                  </a:lnTo>
                  <a:lnTo>
                    <a:pt x="212" y="225"/>
                  </a:lnTo>
                  <a:lnTo>
                    <a:pt x="198" y="194"/>
                  </a:lnTo>
                  <a:lnTo>
                    <a:pt x="191" y="197"/>
                  </a:lnTo>
                  <a:lnTo>
                    <a:pt x="116" y="359"/>
                  </a:lnTo>
                  <a:lnTo>
                    <a:pt x="105" y="347"/>
                  </a:lnTo>
                  <a:lnTo>
                    <a:pt x="93" y="334"/>
                  </a:lnTo>
                  <a:lnTo>
                    <a:pt x="79" y="324"/>
                  </a:lnTo>
                  <a:lnTo>
                    <a:pt x="65" y="314"/>
                  </a:lnTo>
                  <a:lnTo>
                    <a:pt x="50" y="307"/>
                  </a:lnTo>
                  <a:lnTo>
                    <a:pt x="34" y="300"/>
                  </a:lnTo>
                  <a:lnTo>
                    <a:pt x="17" y="294"/>
                  </a:lnTo>
                  <a:lnTo>
                    <a:pt x="0" y="290"/>
                  </a:lnTo>
                  <a:lnTo>
                    <a:pt x="14" y="277"/>
                  </a:lnTo>
                  <a:lnTo>
                    <a:pt x="30" y="267"/>
                  </a:lnTo>
                  <a:lnTo>
                    <a:pt x="44" y="254"/>
                  </a:lnTo>
                  <a:lnTo>
                    <a:pt x="57" y="242"/>
                  </a:lnTo>
                  <a:lnTo>
                    <a:pt x="71" y="230"/>
                  </a:lnTo>
                  <a:lnTo>
                    <a:pt x="87" y="217"/>
                  </a:lnTo>
                  <a:lnTo>
                    <a:pt x="101" y="205"/>
                  </a:lnTo>
                  <a:lnTo>
                    <a:pt x="116" y="193"/>
                  </a:lnTo>
                  <a:lnTo>
                    <a:pt x="130" y="182"/>
                  </a:lnTo>
                  <a:lnTo>
                    <a:pt x="145" y="171"/>
                  </a:lnTo>
                  <a:lnTo>
                    <a:pt x="162" y="160"/>
                  </a:lnTo>
                  <a:lnTo>
                    <a:pt x="178" y="151"/>
                  </a:lnTo>
                  <a:lnTo>
                    <a:pt x="195" y="142"/>
                  </a:lnTo>
                  <a:lnTo>
                    <a:pt x="213" y="134"/>
                  </a:lnTo>
                  <a:lnTo>
                    <a:pt x="232" y="126"/>
                  </a:lnTo>
                  <a:lnTo>
                    <a:pt x="250" y="120"/>
                  </a:lnTo>
                  <a:lnTo>
                    <a:pt x="276" y="111"/>
                  </a:lnTo>
                  <a:lnTo>
                    <a:pt x="302" y="100"/>
                  </a:lnTo>
                  <a:lnTo>
                    <a:pt x="329" y="89"/>
                  </a:lnTo>
                  <a:lnTo>
                    <a:pt x="353" y="76"/>
                  </a:lnTo>
                  <a:lnTo>
                    <a:pt x="378" y="60"/>
                  </a:lnTo>
                  <a:lnTo>
                    <a:pt x="400" y="42"/>
                  </a:lnTo>
                  <a:lnTo>
                    <a:pt x="418" y="23"/>
                  </a:lnTo>
                  <a:lnTo>
                    <a:pt x="433" y="0"/>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101" name="Freeform 52"/>
            <p:cNvSpPr>
              <a:spLocks/>
            </p:cNvSpPr>
            <p:nvPr/>
          </p:nvSpPr>
          <p:spPr bwMode="auto">
            <a:xfrm>
              <a:off x="3911" y="1446"/>
              <a:ext cx="325" cy="312"/>
            </a:xfrm>
            <a:custGeom>
              <a:avLst/>
              <a:gdLst>
                <a:gd name="T0" fmla="*/ 531 w 648"/>
                <a:gd name="T1" fmla="*/ 302 h 624"/>
                <a:gd name="T2" fmla="*/ 562 w 648"/>
                <a:gd name="T3" fmla="*/ 342 h 624"/>
                <a:gd name="T4" fmla="*/ 595 w 648"/>
                <a:gd name="T5" fmla="*/ 379 h 624"/>
                <a:gd name="T6" fmla="*/ 630 w 648"/>
                <a:gd name="T7" fmla="*/ 413 h 624"/>
                <a:gd name="T8" fmla="*/ 630 w 648"/>
                <a:gd name="T9" fmla="*/ 439 h 624"/>
                <a:gd name="T10" fmla="*/ 595 w 648"/>
                <a:gd name="T11" fmla="*/ 462 h 624"/>
                <a:gd name="T12" fmla="*/ 561 w 648"/>
                <a:gd name="T13" fmla="*/ 485 h 624"/>
                <a:gd name="T14" fmla="*/ 527 w 648"/>
                <a:gd name="T15" fmla="*/ 510 h 624"/>
                <a:gd name="T16" fmla="*/ 493 w 648"/>
                <a:gd name="T17" fmla="*/ 534 h 624"/>
                <a:gd name="T18" fmla="*/ 459 w 648"/>
                <a:gd name="T19" fmla="*/ 559 h 624"/>
                <a:gd name="T20" fmla="*/ 427 w 648"/>
                <a:gd name="T21" fmla="*/ 585 h 624"/>
                <a:gd name="T22" fmla="*/ 396 w 648"/>
                <a:gd name="T23" fmla="*/ 610 h 624"/>
                <a:gd name="T24" fmla="*/ 360 w 648"/>
                <a:gd name="T25" fmla="*/ 612 h 624"/>
                <a:gd name="T26" fmla="*/ 316 w 648"/>
                <a:gd name="T27" fmla="*/ 590 h 624"/>
                <a:gd name="T28" fmla="*/ 269 w 648"/>
                <a:gd name="T29" fmla="*/ 571 h 624"/>
                <a:gd name="T30" fmla="*/ 222 w 648"/>
                <a:gd name="T31" fmla="*/ 555 h 624"/>
                <a:gd name="T32" fmla="*/ 172 w 648"/>
                <a:gd name="T33" fmla="*/ 539 h 624"/>
                <a:gd name="T34" fmla="*/ 123 w 648"/>
                <a:gd name="T35" fmla="*/ 528 h 624"/>
                <a:gd name="T36" fmla="*/ 72 w 648"/>
                <a:gd name="T37" fmla="*/ 519 h 624"/>
                <a:gd name="T38" fmla="*/ 24 w 648"/>
                <a:gd name="T39" fmla="*/ 514 h 624"/>
                <a:gd name="T40" fmla="*/ 23 w 648"/>
                <a:gd name="T41" fmla="*/ 497 h 624"/>
                <a:gd name="T42" fmla="*/ 64 w 648"/>
                <a:gd name="T43" fmla="*/ 464 h 624"/>
                <a:gd name="T44" fmla="*/ 106 w 648"/>
                <a:gd name="T45" fmla="*/ 430 h 624"/>
                <a:gd name="T46" fmla="*/ 143 w 648"/>
                <a:gd name="T47" fmla="*/ 393 h 624"/>
                <a:gd name="T48" fmla="*/ 179 w 648"/>
                <a:gd name="T49" fmla="*/ 354 h 624"/>
                <a:gd name="T50" fmla="*/ 212 w 648"/>
                <a:gd name="T51" fmla="*/ 313 h 624"/>
                <a:gd name="T52" fmla="*/ 243 w 648"/>
                <a:gd name="T53" fmla="*/ 271 h 624"/>
                <a:gd name="T54" fmla="*/ 271 w 648"/>
                <a:gd name="T55" fmla="*/ 226 h 624"/>
                <a:gd name="T56" fmla="*/ 296 w 648"/>
                <a:gd name="T57" fmla="*/ 185 h 624"/>
                <a:gd name="T58" fmla="*/ 316 w 648"/>
                <a:gd name="T59" fmla="*/ 145 h 624"/>
                <a:gd name="T60" fmla="*/ 333 w 648"/>
                <a:gd name="T61" fmla="*/ 105 h 624"/>
                <a:gd name="T62" fmla="*/ 348 w 648"/>
                <a:gd name="T63" fmla="*/ 62 h 624"/>
                <a:gd name="T64" fmla="*/ 357 w 648"/>
                <a:gd name="T65" fmla="*/ 29 h 624"/>
                <a:gd name="T66" fmla="*/ 359 w 648"/>
                <a:gd name="T67" fmla="*/ 11 h 624"/>
                <a:gd name="T68" fmla="*/ 376 w 648"/>
                <a:gd name="T69" fmla="*/ 37 h 624"/>
                <a:gd name="T70" fmla="*/ 408 w 648"/>
                <a:gd name="T71" fmla="*/ 111 h 624"/>
                <a:gd name="T72" fmla="*/ 448 w 648"/>
                <a:gd name="T73" fmla="*/ 182 h 624"/>
                <a:gd name="T74" fmla="*/ 494 w 648"/>
                <a:gd name="T75" fmla="*/ 249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8" h="624">
                  <a:moveTo>
                    <a:pt x="516" y="282"/>
                  </a:moveTo>
                  <a:lnTo>
                    <a:pt x="531" y="302"/>
                  </a:lnTo>
                  <a:lnTo>
                    <a:pt x="547" y="322"/>
                  </a:lnTo>
                  <a:lnTo>
                    <a:pt x="562" y="342"/>
                  </a:lnTo>
                  <a:lnTo>
                    <a:pt x="578" y="360"/>
                  </a:lnTo>
                  <a:lnTo>
                    <a:pt x="595" y="379"/>
                  </a:lnTo>
                  <a:lnTo>
                    <a:pt x="611" y="396"/>
                  </a:lnTo>
                  <a:lnTo>
                    <a:pt x="630" y="413"/>
                  </a:lnTo>
                  <a:lnTo>
                    <a:pt x="648" y="428"/>
                  </a:lnTo>
                  <a:lnTo>
                    <a:pt x="630" y="439"/>
                  </a:lnTo>
                  <a:lnTo>
                    <a:pt x="613" y="451"/>
                  </a:lnTo>
                  <a:lnTo>
                    <a:pt x="595" y="462"/>
                  </a:lnTo>
                  <a:lnTo>
                    <a:pt x="578" y="474"/>
                  </a:lnTo>
                  <a:lnTo>
                    <a:pt x="561" y="485"/>
                  </a:lnTo>
                  <a:lnTo>
                    <a:pt x="544" y="497"/>
                  </a:lnTo>
                  <a:lnTo>
                    <a:pt x="527" y="510"/>
                  </a:lnTo>
                  <a:lnTo>
                    <a:pt x="510" y="522"/>
                  </a:lnTo>
                  <a:lnTo>
                    <a:pt x="493" y="534"/>
                  </a:lnTo>
                  <a:lnTo>
                    <a:pt x="476" y="547"/>
                  </a:lnTo>
                  <a:lnTo>
                    <a:pt x="459" y="559"/>
                  </a:lnTo>
                  <a:lnTo>
                    <a:pt x="444" y="571"/>
                  </a:lnTo>
                  <a:lnTo>
                    <a:pt x="427" y="585"/>
                  </a:lnTo>
                  <a:lnTo>
                    <a:pt x="411" y="598"/>
                  </a:lnTo>
                  <a:lnTo>
                    <a:pt x="396" y="610"/>
                  </a:lnTo>
                  <a:lnTo>
                    <a:pt x="380" y="624"/>
                  </a:lnTo>
                  <a:lnTo>
                    <a:pt x="360" y="612"/>
                  </a:lnTo>
                  <a:lnTo>
                    <a:pt x="339" y="601"/>
                  </a:lnTo>
                  <a:lnTo>
                    <a:pt x="316" y="590"/>
                  </a:lnTo>
                  <a:lnTo>
                    <a:pt x="293" y="581"/>
                  </a:lnTo>
                  <a:lnTo>
                    <a:pt x="269" y="571"/>
                  </a:lnTo>
                  <a:lnTo>
                    <a:pt x="246" y="562"/>
                  </a:lnTo>
                  <a:lnTo>
                    <a:pt x="222" y="555"/>
                  </a:lnTo>
                  <a:lnTo>
                    <a:pt x="197" y="547"/>
                  </a:lnTo>
                  <a:lnTo>
                    <a:pt x="172" y="539"/>
                  </a:lnTo>
                  <a:lnTo>
                    <a:pt x="148" y="533"/>
                  </a:lnTo>
                  <a:lnTo>
                    <a:pt x="123" y="528"/>
                  </a:lnTo>
                  <a:lnTo>
                    <a:pt x="97" y="524"/>
                  </a:lnTo>
                  <a:lnTo>
                    <a:pt x="72" y="519"/>
                  </a:lnTo>
                  <a:lnTo>
                    <a:pt x="48" y="516"/>
                  </a:lnTo>
                  <a:lnTo>
                    <a:pt x="24" y="514"/>
                  </a:lnTo>
                  <a:lnTo>
                    <a:pt x="0" y="513"/>
                  </a:lnTo>
                  <a:lnTo>
                    <a:pt x="23" y="497"/>
                  </a:lnTo>
                  <a:lnTo>
                    <a:pt x="44" y="481"/>
                  </a:lnTo>
                  <a:lnTo>
                    <a:pt x="64" y="464"/>
                  </a:lnTo>
                  <a:lnTo>
                    <a:pt x="86" y="447"/>
                  </a:lnTo>
                  <a:lnTo>
                    <a:pt x="106" y="430"/>
                  </a:lnTo>
                  <a:lnTo>
                    <a:pt x="125" y="411"/>
                  </a:lnTo>
                  <a:lnTo>
                    <a:pt x="143" y="393"/>
                  </a:lnTo>
                  <a:lnTo>
                    <a:pt x="162" y="373"/>
                  </a:lnTo>
                  <a:lnTo>
                    <a:pt x="179" y="354"/>
                  </a:lnTo>
                  <a:lnTo>
                    <a:pt x="195" y="334"/>
                  </a:lnTo>
                  <a:lnTo>
                    <a:pt x="212" y="313"/>
                  </a:lnTo>
                  <a:lnTo>
                    <a:pt x="228" y="293"/>
                  </a:lnTo>
                  <a:lnTo>
                    <a:pt x="243" y="271"/>
                  </a:lnTo>
                  <a:lnTo>
                    <a:pt x="257" y="248"/>
                  </a:lnTo>
                  <a:lnTo>
                    <a:pt x="271" y="226"/>
                  </a:lnTo>
                  <a:lnTo>
                    <a:pt x="285" y="203"/>
                  </a:lnTo>
                  <a:lnTo>
                    <a:pt x="296" y="185"/>
                  </a:lnTo>
                  <a:lnTo>
                    <a:pt x="306" y="165"/>
                  </a:lnTo>
                  <a:lnTo>
                    <a:pt x="316" y="145"/>
                  </a:lnTo>
                  <a:lnTo>
                    <a:pt x="325" y="125"/>
                  </a:lnTo>
                  <a:lnTo>
                    <a:pt x="333" y="105"/>
                  </a:lnTo>
                  <a:lnTo>
                    <a:pt x="340" y="83"/>
                  </a:lnTo>
                  <a:lnTo>
                    <a:pt x="348" y="62"/>
                  </a:lnTo>
                  <a:lnTo>
                    <a:pt x="356" y="40"/>
                  </a:lnTo>
                  <a:lnTo>
                    <a:pt x="357" y="29"/>
                  </a:lnTo>
                  <a:lnTo>
                    <a:pt x="357" y="20"/>
                  </a:lnTo>
                  <a:lnTo>
                    <a:pt x="359" y="11"/>
                  </a:lnTo>
                  <a:lnTo>
                    <a:pt x="363" y="0"/>
                  </a:lnTo>
                  <a:lnTo>
                    <a:pt x="376" y="37"/>
                  </a:lnTo>
                  <a:lnTo>
                    <a:pt x="390" y="74"/>
                  </a:lnTo>
                  <a:lnTo>
                    <a:pt x="408" y="111"/>
                  </a:lnTo>
                  <a:lnTo>
                    <a:pt x="428" y="146"/>
                  </a:lnTo>
                  <a:lnTo>
                    <a:pt x="448" y="182"/>
                  </a:lnTo>
                  <a:lnTo>
                    <a:pt x="471" y="216"/>
                  </a:lnTo>
                  <a:lnTo>
                    <a:pt x="494" y="249"/>
                  </a:lnTo>
                  <a:lnTo>
                    <a:pt x="516" y="282"/>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sp>
          <p:nvSpPr>
            <p:cNvPr id="102" name="Freeform 53"/>
            <p:cNvSpPr>
              <a:spLocks/>
            </p:cNvSpPr>
            <p:nvPr/>
          </p:nvSpPr>
          <p:spPr bwMode="auto">
            <a:xfrm>
              <a:off x="3859" y="988"/>
              <a:ext cx="1510" cy="1183"/>
            </a:xfrm>
            <a:custGeom>
              <a:avLst/>
              <a:gdLst>
                <a:gd name="T0" fmla="*/ 2582 w 3020"/>
                <a:gd name="T1" fmla="*/ 0 h 2367"/>
                <a:gd name="T2" fmla="*/ 2582 w 3020"/>
                <a:gd name="T3" fmla="*/ 42 h 2367"/>
                <a:gd name="T4" fmla="*/ 2977 w 3020"/>
                <a:gd name="T5" fmla="*/ 42 h 2367"/>
                <a:gd name="T6" fmla="*/ 2977 w 3020"/>
                <a:gd name="T7" fmla="*/ 2323 h 2367"/>
                <a:gd name="T8" fmla="*/ 43 w 3020"/>
                <a:gd name="T9" fmla="*/ 2323 h 2367"/>
                <a:gd name="T10" fmla="*/ 43 w 3020"/>
                <a:gd name="T11" fmla="*/ 42 h 2367"/>
                <a:gd name="T12" fmla="*/ 1478 w 3020"/>
                <a:gd name="T13" fmla="*/ 42 h 2367"/>
                <a:gd name="T14" fmla="*/ 1478 w 3020"/>
                <a:gd name="T15" fmla="*/ 0 h 2367"/>
                <a:gd name="T16" fmla="*/ 0 w 3020"/>
                <a:gd name="T17" fmla="*/ 0 h 2367"/>
                <a:gd name="T18" fmla="*/ 0 w 3020"/>
                <a:gd name="T19" fmla="*/ 2367 h 2367"/>
                <a:gd name="T20" fmla="*/ 3020 w 3020"/>
                <a:gd name="T21" fmla="*/ 2367 h 2367"/>
                <a:gd name="T22" fmla="*/ 3020 w 3020"/>
                <a:gd name="T23" fmla="*/ 0 h 2367"/>
                <a:gd name="T24" fmla="*/ 2582 w 3020"/>
                <a:gd name="T25" fmla="*/ 0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0" h="2367">
                  <a:moveTo>
                    <a:pt x="2582" y="0"/>
                  </a:moveTo>
                  <a:lnTo>
                    <a:pt x="2582" y="42"/>
                  </a:lnTo>
                  <a:lnTo>
                    <a:pt x="2977" y="42"/>
                  </a:lnTo>
                  <a:lnTo>
                    <a:pt x="2977" y="2323"/>
                  </a:lnTo>
                  <a:lnTo>
                    <a:pt x="43" y="2323"/>
                  </a:lnTo>
                  <a:lnTo>
                    <a:pt x="43" y="42"/>
                  </a:lnTo>
                  <a:lnTo>
                    <a:pt x="1478" y="42"/>
                  </a:lnTo>
                  <a:lnTo>
                    <a:pt x="1478" y="0"/>
                  </a:lnTo>
                  <a:lnTo>
                    <a:pt x="0" y="0"/>
                  </a:lnTo>
                  <a:lnTo>
                    <a:pt x="0" y="2367"/>
                  </a:lnTo>
                  <a:lnTo>
                    <a:pt x="3020" y="2367"/>
                  </a:lnTo>
                  <a:lnTo>
                    <a:pt x="3020" y="0"/>
                  </a:lnTo>
                  <a:lnTo>
                    <a:pt x="25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1500" b="1" kern="0">
                <a:solidFill>
                  <a:srgbClr val="FFFFFF"/>
                </a:solidFill>
                <a:latin typeface="Arial"/>
              </a:endParaRPr>
            </a:p>
          </p:txBody>
        </p:sp>
      </p:grpSp>
    </p:spTree>
    <p:extLst>
      <p:ext uri="{BB962C8B-B14F-4D97-AF65-F5344CB8AC3E}">
        <p14:creationId xmlns:p14="http://schemas.microsoft.com/office/powerpoint/2010/main" val="2664530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3259" name="Picture 11" descr="S:\hunt\up against the wall.jpg"/>
          <p:cNvPicPr>
            <a:picLocks noChangeAspect="1" noChangeArrowheads="1"/>
          </p:cNvPicPr>
          <p:nvPr/>
        </p:nvPicPr>
        <p:blipFill>
          <a:blip r:embed="rId3" cstate="print"/>
          <a:srcRect/>
          <a:stretch>
            <a:fillRect/>
          </a:stretch>
        </p:blipFill>
        <p:spPr bwMode="auto">
          <a:xfrm>
            <a:off x="5847389" y="1388729"/>
            <a:ext cx="3074119" cy="2930717"/>
          </a:xfrm>
          <a:prstGeom prst="rect">
            <a:avLst/>
          </a:prstGeom>
          <a:ln>
            <a:noFill/>
          </a:ln>
          <a:effectLst>
            <a:outerShdw blurRad="190500" algn="tl" rotWithShape="0">
              <a:srgbClr val="000000">
                <a:alpha val="70000"/>
              </a:srgbClr>
            </a:outerShdw>
          </a:effectLst>
        </p:spPr>
      </p:pic>
      <p:sp>
        <p:nvSpPr>
          <p:cNvPr id="32771" name="Rectangle 2"/>
          <p:cNvSpPr>
            <a:spLocks noGrp="1" noChangeArrowheads="1"/>
          </p:cNvSpPr>
          <p:nvPr>
            <p:ph type="title"/>
          </p:nvPr>
        </p:nvSpPr>
        <p:spPr/>
        <p:txBody>
          <a:bodyPr>
            <a:normAutofit/>
          </a:bodyPr>
          <a:lstStyle/>
          <a:p>
            <a:r>
              <a:rPr lang="en-US" dirty="0"/>
              <a:t>Access Management Can be Controversial</a:t>
            </a:r>
          </a:p>
        </p:txBody>
      </p:sp>
      <p:pic>
        <p:nvPicPr>
          <p:cNvPr id="693254" name="Picture 6" descr="C:\My Documents\scan results\clippings.tif"/>
          <p:cNvPicPr>
            <a:picLocks noGrp="1" noChangeAspect="1" noChangeArrowheads="1"/>
          </p:cNvPicPr>
          <p:nvPr>
            <p:ph idx="1"/>
          </p:nvPr>
        </p:nvPicPr>
        <p:blipFill>
          <a:blip r:embed="rId4" cstate="print"/>
          <a:stretch>
            <a:fillRect/>
          </a:stretch>
        </p:blipFill>
        <p:spPr>
          <a:xfrm>
            <a:off x="3485058" y="2248831"/>
            <a:ext cx="2173883" cy="1504676"/>
          </a:xfrm>
        </p:spPr>
      </p:pic>
      <p:pic>
        <p:nvPicPr>
          <p:cNvPr id="693253" name="Picture 5" descr="C:\My Documents\scan results\clippings.tif"/>
          <p:cNvPicPr>
            <a:picLocks noChangeAspect="1" noChangeArrowheads="1"/>
          </p:cNvPicPr>
          <p:nvPr/>
        </p:nvPicPr>
        <p:blipFill>
          <a:blip r:embed="rId5" cstate="print"/>
          <a:srcRect/>
          <a:stretch>
            <a:fillRect/>
          </a:stretch>
        </p:blipFill>
        <p:spPr bwMode="auto">
          <a:xfrm rot="297912">
            <a:off x="566493" y="1398010"/>
            <a:ext cx="1379935" cy="1398985"/>
          </a:xfrm>
          <a:prstGeom prst="rect">
            <a:avLst/>
          </a:prstGeom>
          <a:ln>
            <a:noFill/>
          </a:ln>
          <a:effectLst>
            <a:outerShdw blurRad="190500" algn="tl" rotWithShape="0">
              <a:srgbClr val="000000">
                <a:alpha val="70000"/>
              </a:srgbClr>
            </a:outerShdw>
          </a:effectLst>
        </p:spPr>
      </p:pic>
      <p:pic>
        <p:nvPicPr>
          <p:cNvPr id="693255" name="Picture 7" descr="C:\My Documents\scan results\clippings.tif"/>
          <p:cNvPicPr>
            <a:picLocks noChangeAspect="1" noChangeArrowheads="1"/>
          </p:cNvPicPr>
          <p:nvPr/>
        </p:nvPicPr>
        <p:blipFill>
          <a:blip r:embed="rId6" cstate="print"/>
          <a:srcRect/>
          <a:stretch>
            <a:fillRect/>
          </a:stretch>
        </p:blipFill>
        <p:spPr bwMode="auto">
          <a:xfrm rot="21149027">
            <a:off x="2966443" y="1471755"/>
            <a:ext cx="2074069" cy="1120379"/>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57297">
            <a:off x="345162" y="3280451"/>
            <a:ext cx="2015058" cy="1484236"/>
          </a:xfrm>
          <a:prstGeom prst="rect">
            <a:avLst/>
          </a:prstGeom>
        </p:spPr>
      </p:pic>
      <p:sp>
        <p:nvSpPr>
          <p:cNvPr id="2" name="Slide Number Placeholder 1">
            <a:extLst>
              <a:ext uri="{FF2B5EF4-FFF2-40B4-BE49-F238E27FC236}">
                <a16:creationId xmlns:a16="http://schemas.microsoft.com/office/drawing/2014/main" id="{52B5BA12-906F-313C-8F44-54F4BADC2A05}"/>
              </a:ext>
            </a:extLst>
          </p:cNvPr>
          <p:cNvSpPr>
            <a:spLocks noGrp="1"/>
          </p:cNvSpPr>
          <p:nvPr>
            <p:ph type="sldNum" sz="quarter" idx="12"/>
          </p:nvPr>
        </p:nvSpPr>
        <p:spPr/>
        <p:txBody>
          <a:bodyPr/>
          <a:lstStyle/>
          <a:p>
            <a:fld id="{0F5EC011-0DA0-DB45-996E-85C7F379AB45}" type="slidenum">
              <a:rPr lang="en-US" smtClean="0"/>
              <a:t>3</a:t>
            </a:fld>
            <a:endParaRPr lang="en-US"/>
          </a:p>
        </p:txBody>
      </p:sp>
    </p:spTree>
    <p:extLst>
      <p:ext uri="{BB962C8B-B14F-4D97-AF65-F5344CB8AC3E}">
        <p14:creationId xmlns:p14="http://schemas.microsoft.com/office/powerpoint/2010/main" val="1359660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2130" name="Rectangle 2"/>
          <p:cNvSpPr>
            <a:spLocks noGrp="1" noChangeArrowheads="1"/>
          </p:cNvSpPr>
          <p:nvPr>
            <p:ph type="title"/>
          </p:nvPr>
        </p:nvSpPr>
        <p:spPr/>
        <p:txBody>
          <a:bodyPr/>
          <a:lstStyle/>
          <a:p>
            <a:r>
              <a:rPr lang="en-US" altLang="en-US" dirty="0"/>
              <a:t>Example: Florida Business Owner Surveys</a:t>
            </a:r>
          </a:p>
        </p:txBody>
      </p:sp>
      <p:sp>
        <p:nvSpPr>
          <p:cNvPr id="2352131" name="Rectangle 3"/>
          <p:cNvSpPr>
            <a:spLocks noGrp="1" noChangeArrowheads="1"/>
          </p:cNvSpPr>
          <p:nvPr>
            <p:ph idx="1"/>
          </p:nvPr>
        </p:nvSpPr>
        <p:spPr/>
        <p:txBody>
          <a:bodyPr/>
          <a:lstStyle/>
          <a:p>
            <a:pPr>
              <a:lnSpc>
                <a:spcPct val="90000"/>
              </a:lnSpc>
              <a:spcAft>
                <a:spcPct val="40000"/>
              </a:spcAft>
            </a:pPr>
            <a:r>
              <a:rPr lang="en-US" altLang="en-US" sz="2700" dirty="0"/>
              <a:t>Median reconstruction projects in the Orlando metro area:</a:t>
            </a:r>
          </a:p>
          <a:p>
            <a:pPr lvl="1">
              <a:lnSpc>
                <a:spcPct val="90000"/>
              </a:lnSpc>
              <a:spcAft>
                <a:spcPct val="40000"/>
              </a:spcAft>
              <a:buFontTx/>
              <a:buNone/>
            </a:pPr>
            <a:r>
              <a:rPr lang="en-US" altLang="en-US" sz="3000" b="1" dirty="0"/>
              <a:t>64%</a:t>
            </a:r>
            <a:r>
              <a:rPr lang="en-US" altLang="en-US" sz="2400" dirty="0"/>
              <a:t> felt they were not impacted at all</a:t>
            </a:r>
          </a:p>
          <a:p>
            <a:pPr lvl="1">
              <a:lnSpc>
                <a:spcPct val="90000"/>
              </a:lnSpc>
              <a:spcAft>
                <a:spcPct val="40000"/>
              </a:spcAft>
              <a:buFontTx/>
              <a:buNone/>
            </a:pPr>
            <a:r>
              <a:rPr lang="en-US" altLang="en-US" sz="3000" b="1" dirty="0"/>
              <a:t>59%</a:t>
            </a:r>
            <a:r>
              <a:rPr lang="en-US" altLang="en-US" sz="2400" dirty="0"/>
              <a:t> had no problem with the changes</a:t>
            </a:r>
          </a:p>
          <a:p>
            <a:pPr lvl="1">
              <a:lnSpc>
                <a:spcPct val="90000"/>
              </a:lnSpc>
              <a:spcAft>
                <a:spcPct val="40000"/>
              </a:spcAft>
              <a:buFontTx/>
              <a:buNone/>
            </a:pPr>
            <a:r>
              <a:rPr lang="en-US" altLang="en-US" sz="3000" b="1" dirty="0"/>
              <a:t>57%</a:t>
            </a:r>
            <a:r>
              <a:rPr lang="en-US" altLang="en-US" sz="2400" dirty="0"/>
              <a:t> reported no decrease in business activity, similar to the economy as a whole</a:t>
            </a:r>
          </a:p>
        </p:txBody>
      </p:sp>
      <p:sp>
        <p:nvSpPr>
          <p:cNvPr id="7" name="Slide Number Placeholder 5"/>
          <p:cNvSpPr>
            <a:spLocks noGrp="1"/>
          </p:cNvSpPr>
          <p:nvPr>
            <p:ph type="sldNum" sz="quarter" idx="12"/>
          </p:nvPr>
        </p:nvSpPr>
        <p:spPr/>
        <p:txBody>
          <a:bodyPr/>
          <a:lstStyle/>
          <a:p>
            <a:fld id="{937C962C-DDC4-41FF-B3BD-E843334BBCD2}" type="slidenum">
              <a:rPr lang="en-US" altLang="en-US"/>
              <a:pPr/>
              <a:t>30</a:t>
            </a:fld>
            <a:endParaRPr lang="en-US" altLang="en-US"/>
          </a:p>
        </p:txBody>
      </p:sp>
      <p:sp>
        <p:nvSpPr>
          <p:cNvPr id="2352133" name="Text Box 5"/>
          <p:cNvSpPr txBox="1">
            <a:spLocks noChangeArrowheads="1"/>
          </p:cNvSpPr>
          <p:nvPr/>
        </p:nvSpPr>
        <p:spPr bwMode="auto">
          <a:xfrm>
            <a:off x="5737623" y="4891088"/>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sz="1200" b="1">
              <a:solidFill>
                <a:srgbClr val="FFFFFF"/>
              </a:solidFill>
              <a:effectLst>
                <a:outerShdw blurRad="38100" dist="38100" dir="2700000" algn="tl">
                  <a:srgbClr val="C0C0C0"/>
                </a:outerShdw>
              </a:effectLst>
              <a:latin typeface="Verdana" panose="020B0604030504040204" pitchFamily="34" charset="0"/>
            </a:endParaRPr>
          </a:p>
        </p:txBody>
      </p:sp>
      <p:sp>
        <p:nvSpPr>
          <p:cNvPr id="2352134" name="Rectangle 6"/>
          <p:cNvSpPr>
            <a:spLocks noChangeArrowheads="1"/>
          </p:cNvSpPr>
          <p:nvPr/>
        </p:nvSpPr>
        <p:spPr bwMode="auto">
          <a:xfrm>
            <a:off x="1210691" y="4788770"/>
            <a:ext cx="452399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20000"/>
              </a:spcBef>
              <a:spcAft>
                <a:spcPct val="0"/>
              </a:spcAft>
              <a:buClr>
                <a:srgbClr val="FF0000"/>
              </a:buClr>
              <a:buSzPct val="60000"/>
              <a:buFont typeface="Wingdings" panose="05000000000000000000" pitchFamily="2" charset="2"/>
              <a:buNone/>
            </a:pPr>
            <a:r>
              <a:rPr lang="en-US" altLang="en-US" sz="1000" dirty="0">
                <a:solidFill>
                  <a:srgbClr val="000000"/>
                </a:solidFill>
                <a:latin typeface="Verdana" panose="020B0604030504040204" pitchFamily="34" charset="0"/>
              </a:rPr>
              <a:t>Source: FDOT District 5 Study – Ivey, Harris, and Walls; TEI, 1995</a:t>
            </a:r>
          </a:p>
        </p:txBody>
      </p:sp>
    </p:spTree>
    <p:extLst>
      <p:ext uri="{BB962C8B-B14F-4D97-AF65-F5344CB8AC3E}">
        <p14:creationId xmlns:p14="http://schemas.microsoft.com/office/powerpoint/2010/main" val="2180784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0082" name="Rectangle 2"/>
          <p:cNvSpPr>
            <a:spLocks noGrp="1" noChangeArrowheads="1"/>
          </p:cNvSpPr>
          <p:nvPr>
            <p:ph type="title"/>
          </p:nvPr>
        </p:nvSpPr>
        <p:spPr/>
        <p:txBody>
          <a:bodyPr>
            <a:normAutofit/>
          </a:bodyPr>
          <a:lstStyle/>
          <a:p>
            <a:r>
              <a:rPr lang="en-US" altLang="en-US" dirty="0"/>
              <a:t>How Do Customers Respond to Access Management?</a:t>
            </a:r>
          </a:p>
        </p:txBody>
      </p:sp>
      <p:sp>
        <p:nvSpPr>
          <p:cNvPr id="7" name="Slide Number Placeholder 5"/>
          <p:cNvSpPr>
            <a:spLocks noGrp="1"/>
          </p:cNvSpPr>
          <p:nvPr>
            <p:ph type="sldNum" sz="quarter" idx="12"/>
          </p:nvPr>
        </p:nvSpPr>
        <p:spPr/>
        <p:txBody>
          <a:bodyPr/>
          <a:lstStyle/>
          <a:p>
            <a:fld id="{97D91E6B-AC5B-4157-B30B-6B78D88A7362}" type="slidenum">
              <a:rPr lang="en-US" altLang="en-US" smtClean="0"/>
              <a:pPr/>
              <a:t>31</a:t>
            </a:fld>
            <a:endParaRPr lang="en-US" altLang="en-US"/>
          </a:p>
        </p:txBody>
      </p:sp>
      <p:pic>
        <p:nvPicPr>
          <p:cNvPr id="2350083" name="Picture 3"/>
          <p:cNvPicPr>
            <a:picLocks noChangeAspect="1" noChangeArrowheads="1"/>
          </p:cNvPicPr>
          <p:nvPr/>
        </p:nvPicPr>
        <p:blipFill>
          <a:blip r:embed="rId3">
            <a:extLst>
              <a:ext uri="{28A0092B-C50C-407E-A947-70E740481C1C}">
                <a14:useLocalDpi xmlns:a14="http://schemas.microsoft.com/office/drawing/2010/main" val="0"/>
              </a:ext>
            </a:extLst>
          </a:blip>
          <a:srcRect l="1219" r="19057" b="18866"/>
          <a:stretch>
            <a:fillRect/>
          </a:stretch>
        </p:blipFill>
        <p:spPr bwMode="auto">
          <a:xfrm>
            <a:off x="3426620" y="975123"/>
            <a:ext cx="4108847" cy="312062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0084" name="Text Box 4"/>
          <p:cNvSpPr txBox="1">
            <a:spLocks noChangeArrowheads="1"/>
          </p:cNvSpPr>
          <p:nvPr/>
        </p:nvSpPr>
        <p:spPr bwMode="auto">
          <a:xfrm>
            <a:off x="5737623" y="4891088"/>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sz="1200" b="1">
              <a:solidFill>
                <a:srgbClr val="FFFFFF"/>
              </a:solidFill>
              <a:effectLst>
                <a:outerShdw blurRad="38100" dist="38100" dir="2700000" algn="tl">
                  <a:srgbClr val="C0C0C0"/>
                </a:outerShdw>
              </a:effectLst>
              <a:latin typeface="Verdana" panose="020B0604030504040204" pitchFamily="34" charset="0"/>
            </a:endParaRPr>
          </a:p>
        </p:txBody>
      </p:sp>
      <p:pic>
        <p:nvPicPr>
          <p:cNvPr id="2350085" name="Picture 5" descr="kosif1j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4950" y="2340770"/>
            <a:ext cx="1963341" cy="1565672"/>
          </a:xfrm>
          <a:prstGeom prst="rect">
            <a:avLst/>
          </a:prstGeom>
          <a:noFill/>
          <a:extLst>
            <a:ext uri="{909E8E84-426E-40DD-AFC4-6F175D3DCCD1}">
              <a14:hiddenFill xmlns:a14="http://schemas.microsoft.com/office/drawing/2010/main">
                <a:solidFill>
                  <a:srgbClr val="FFFFFF"/>
                </a:solidFill>
              </a14:hiddenFill>
            </a:ext>
          </a:extLst>
        </p:spPr>
      </p:pic>
      <p:sp>
        <p:nvSpPr>
          <p:cNvPr id="2350086" name="Text Box 6"/>
          <p:cNvSpPr txBox="1">
            <a:spLocks noChangeArrowheads="1"/>
          </p:cNvSpPr>
          <p:nvPr/>
        </p:nvSpPr>
        <p:spPr bwMode="auto">
          <a:xfrm>
            <a:off x="1570292" y="4160273"/>
            <a:ext cx="42178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dirty="0">
                <a:solidFill>
                  <a:srgbClr val="000000"/>
                </a:solidFill>
                <a:latin typeface="Verdana" panose="020B0604030504040204" pitchFamily="34" charset="0"/>
              </a:rPr>
              <a:t>Drivers surveyed along 5 improved corridors </a:t>
            </a:r>
            <a:br>
              <a:rPr lang="en-US" altLang="en-US" sz="1000" dirty="0">
                <a:solidFill>
                  <a:srgbClr val="000000"/>
                </a:solidFill>
                <a:latin typeface="Verdana" panose="020B0604030504040204" pitchFamily="34" charset="0"/>
              </a:rPr>
            </a:br>
            <a:r>
              <a:rPr lang="en-US" altLang="en-US" sz="1000" dirty="0">
                <a:solidFill>
                  <a:srgbClr val="000000"/>
                </a:solidFill>
                <a:latin typeface="Verdana" panose="020B0604030504040204" pitchFamily="34" charset="0"/>
              </a:rPr>
              <a:t>in Central Florida FDOT District 5 (Ivey Harris &amp; Walls – 1995)</a:t>
            </a:r>
          </a:p>
        </p:txBody>
      </p:sp>
    </p:spTree>
    <p:extLst>
      <p:ext uri="{BB962C8B-B14F-4D97-AF65-F5344CB8AC3E}">
        <p14:creationId xmlns:p14="http://schemas.microsoft.com/office/powerpoint/2010/main" val="3606907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a:extLst>
              <a:ext uri="{FF2B5EF4-FFF2-40B4-BE49-F238E27FC236}">
                <a16:creationId xmlns:a16="http://schemas.microsoft.com/office/drawing/2014/main" id="{98EB561F-4C06-2BE2-3A86-3B8F105BA056}"/>
              </a:ext>
            </a:extLst>
          </p:cNvPr>
          <p:cNvSpPr>
            <a:spLocks noGrp="1" noChangeArrowheads="1"/>
          </p:cNvSpPr>
          <p:nvPr>
            <p:ph type="title"/>
          </p:nvPr>
        </p:nvSpPr>
        <p:spPr/>
        <p:txBody>
          <a:bodyPr/>
          <a:lstStyle/>
          <a:p>
            <a:r>
              <a:rPr lang="en-US" altLang="en-US"/>
              <a:t> Overall Objectives</a:t>
            </a:r>
          </a:p>
        </p:txBody>
      </p:sp>
      <p:sp>
        <p:nvSpPr>
          <p:cNvPr id="866307" name="Rectangle 3">
            <a:extLst>
              <a:ext uri="{FF2B5EF4-FFF2-40B4-BE49-F238E27FC236}">
                <a16:creationId xmlns:a16="http://schemas.microsoft.com/office/drawing/2014/main" id="{6948F10F-89D6-A45A-E5B9-1F0FD3A96D56}"/>
              </a:ext>
            </a:extLst>
          </p:cNvPr>
          <p:cNvSpPr>
            <a:spLocks noChangeArrowheads="1"/>
          </p:cNvSpPr>
          <p:nvPr/>
        </p:nvSpPr>
        <p:spPr bwMode="auto">
          <a:xfrm>
            <a:off x="2151460" y="4869656"/>
            <a:ext cx="1518047" cy="1191"/>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08" name="Rectangle 4">
            <a:extLst>
              <a:ext uri="{FF2B5EF4-FFF2-40B4-BE49-F238E27FC236}">
                <a16:creationId xmlns:a16="http://schemas.microsoft.com/office/drawing/2014/main" id="{6E71CEA2-86FC-6BAB-3EFD-1128D24371C4}"/>
              </a:ext>
            </a:extLst>
          </p:cNvPr>
          <p:cNvSpPr>
            <a:spLocks noChangeArrowheads="1"/>
          </p:cNvSpPr>
          <p:nvPr/>
        </p:nvSpPr>
        <p:spPr bwMode="auto">
          <a:xfrm>
            <a:off x="3669506" y="4869656"/>
            <a:ext cx="1852613" cy="1191"/>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09" name="Rectangle 5">
            <a:extLst>
              <a:ext uri="{FF2B5EF4-FFF2-40B4-BE49-F238E27FC236}">
                <a16:creationId xmlns:a16="http://schemas.microsoft.com/office/drawing/2014/main" id="{269269F8-E78C-0FF5-36A7-CAA1DABAF5EB}"/>
              </a:ext>
            </a:extLst>
          </p:cNvPr>
          <p:cNvSpPr>
            <a:spLocks noChangeArrowheads="1"/>
          </p:cNvSpPr>
          <p:nvPr/>
        </p:nvSpPr>
        <p:spPr bwMode="auto">
          <a:xfrm>
            <a:off x="5522119" y="4869656"/>
            <a:ext cx="1569244" cy="1191"/>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grpSp>
        <p:nvGrpSpPr>
          <p:cNvPr id="866310" name="Group 6">
            <a:extLst>
              <a:ext uri="{FF2B5EF4-FFF2-40B4-BE49-F238E27FC236}">
                <a16:creationId xmlns:a16="http://schemas.microsoft.com/office/drawing/2014/main" id="{F69037B7-618C-0676-E8DD-AFA9DF9B0AC6}"/>
              </a:ext>
            </a:extLst>
          </p:cNvPr>
          <p:cNvGrpSpPr>
            <a:grpSpLocks/>
          </p:cNvGrpSpPr>
          <p:nvPr/>
        </p:nvGrpSpPr>
        <p:grpSpPr bwMode="auto">
          <a:xfrm>
            <a:off x="1896666" y="1290638"/>
            <a:ext cx="5314950" cy="3555206"/>
            <a:chOff x="702" y="1104"/>
            <a:chExt cx="4947" cy="2986"/>
          </a:xfrm>
        </p:grpSpPr>
        <p:sp>
          <p:nvSpPr>
            <p:cNvPr id="866311" name="Rectangle 7">
              <a:extLst>
                <a:ext uri="{FF2B5EF4-FFF2-40B4-BE49-F238E27FC236}">
                  <a16:creationId xmlns:a16="http://schemas.microsoft.com/office/drawing/2014/main" id="{F23F54AE-49AC-DE6F-07BD-69770BBD7B8C}"/>
                </a:ext>
              </a:extLst>
            </p:cNvPr>
            <p:cNvSpPr>
              <a:spLocks noChangeArrowheads="1"/>
            </p:cNvSpPr>
            <p:nvPr/>
          </p:nvSpPr>
          <p:spPr bwMode="auto">
            <a:xfrm>
              <a:off x="702" y="1104"/>
              <a:ext cx="1538" cy="230"/>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12" name="Rectangle 8">
              <a:extLst>
                <a:ext uri="{FF2B5EF4-FFF2-40B4-BE49-F238E27FC236}">
                  <a16:creationId xmlns:a16="http://schemas.microsoft.com/office/drawing/2014/main" id="{AB290810-4932-3105-F8E6-D8FBE2890B43}"/>
                </a:ext>
              </a:extLst>
            </p:cNvPr>
            <p:cNvSpPr>
              <a:spLocks noChangeArrowheads="1"/>
            </p:cNvSpPr>
            <p:nvPr/>
          </p:nvSpPr>
          <p:spPr bwMode="auto">
            <a:xfrm>
              <a:off x="702" y="1314"/>
              <a:ext cx="1538" cy="133"/>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13" name="Rectangle 9">
              <a:extLst>
                <a:ext uri="{FF2B5EF4-FFF2-40B4-BE49-F238E27FC236}">
                  <a16:creationId xmlns:a16="http://schemas.microsoft.com/office/drawing/2014/main" id="{2EAD4F89-6D5D-5843-43AF-6448539948FA}"/>
                </a:ext>
              </a:extLst>
            </p:cNvPr>
            <p:cNvSpPr>
              <a:spLocks noChangeArrowheads="1"/>
            </p:cNvSpPr>
            <p:nvPr/>
          </p:nvSpPr>
          <p:spPr bwMode="auto">
            <a:xfrm>
              <a:off x="2240" y="1114"/>
              <a:ext cx="1875" cy="230"/>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14" name="Rectangle 10">
              <a:extLst>
                <a:ext uri="{FF2B5EF4-FFF2-40B4-BE49-F238E27FC236}">
                  <a16:creationId xmlns:a16="http://schemas.microsoft.com/office/drawing/2014/main" id="{0774FD3C-7304-2430-C3FA-DA0240471A95}"/>
                </a:ext>
              </a:extLst>
            </p:cNvPr>
            <p:cNvSpPr>
              <a:spLocks noChangeArrowheads="1"/>
            </p:cNvSpPr>
            <p:nvPr/>
          </p:nvSpPr>
          <p:spPr bwMode="auto">
            <a:xfrm>
              <a:off x="2240" y="1314"/>
              <a:ext cx="1875" cy="133"/>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15" name="Rectangle 11">
              <a:extLst>
                <a:ext uri="{FF2B5EF4-FFF2-40B4-BE49-F238E27FC236}">
                  <a16:creationId xmlns:a16="http://schemas.microsoft.com/office/drawing/2014/main" id="{8D6E3F78-9DDC-F0E6-C4B6-441873DE2894}"/>
                </a:ext>
              </a:extLst>
            </p:cNvPr>
            <p:cNvSpPr>
              <a:spLocks noChangeArrowheads="1"/>
            </p:cNvSpPr>
            <p:nvPr/>
          </p:nvSpPr>
          <p:spPr bwMode="auto">
            <a:xfrm>
              <a:off x="4114" y="1104"/>
              <a:ext cx="1532" cy="230"/>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16" name="Rectangle 12">
              <a:extLst>
                <a:ext uri="{FF2B5EF4-FFF2-40B4-BE49-F238E27FC236}">
                  <a16:creationId xmlns:a16="http://schemas.microsoft.com/office/drawing/2014/main" id="{6CA83137-0244-AE7E-1E41-6325355708EA}"/>
                </a:ext>
              </a:extLst>
            </p:cNvPr>
            <p:cNvSpPr>
              <a:spLocks noChangeArrowheads="1"/>
            </p:cNvSpPr>
            <p:nvPr/>
          </p:nvSpPr>
          <p:spPr bwMode="auto">
            <a:xfrm>
              <a:off x="4115" y="1296"/>
              <a:ext cx="1534" cy="151"/>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17" name="Rectangle 13">
              <a:extLst>
                <a:ext uri="{FF2B5EF4-FFF2-40B4-BE49-F238E27FC236}">
                  <a16:creationId xmlns:a16="http://schemas.microsoft.com/office/drawing/2014/main" id="{100630B2-F02B-FBAD-D14C-C6BCF2C8873A}"/>
                </a:ext>
              </a:extLst>
            </p:cNvPr>
            <p:cNvSpPr>
              <a:spLocks noChangeArrowheads="1"/>
            </p:cNvSpPr>
            <p:nvPr/>
          </p:nvSpPr>
          <p:spPr bwMode="auto">
            <a:xfrm>
              <a:off x="702" y="1447"/>
              <a:ext cx="1538" cy="211"/>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18" name="Rectangle 14">
              <a:extLst>
                <a:ext uri="{FF2B5EF4-FFF2-40B4-BE49-F238E27FC236}">
                  <a16:creationId xmlns:a16="http://schemas.microsoft.com/office/drawing/2014/main" id="{77A13E47-C565-6F22-C904-4154ABE39011}"/>
                </a:ext>
              </a:extLst>
            </p:cNvPr>
            <p:cNvSpPr>
              <a:spLocks noChangeArrowheads="1"/>
            </p:cNvSpPr>
            <p:nvPr/>
          </p:nvSpPr>
          <p:spPr bwMode="auto">
            <a:xfrm>
              <a:off x="702" y="1658"/>
              <a:ext cx="1538" cy="212"/>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19" name="Rectangle 15">
              <a:extLst>
                <a:ext uri="{FF2B5EF4-FFF2-40B4-BE49-F238E27FC236}">
                  <a16:creationId xmlns:a16="http://schemas.microsoft.com/office/drawing/2014/main" id="{CD03CC2E-91E8-43E5-EB2E-7E080F108A70}"/>
                </a:ext>
              </a:extLst>
            </p:cNvPr>
            <p:cNvSpPr>
              <a:spLocks noChangeArrowheads="1"/>
            </p:cNvSpPr>
            <p:nvPr/>
          </p:nvSpPr>
          <p:spPr bwMode="auto">
            <a:xfrm>
              <a:off x="745" y="1658"/>
              <a:ext cx="108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50">
                  <a:solidFill>
                    <a:srgbClr val="010000"/>
                  </a:solidFill>
                  <a:latin typeface="Tahoma" panose="020B0604030504040204" pitchFamily="34" charset="0"/>
                </a:rPr>
                <a:t>….of Agency</a:t>
              </a:r>
              <a:endParaRPr lang="en-US" altLang="en-US" sz="1800">
                <a:latin typeface="Times New Roman" panose="02020603050405020304" pitchFamily="18" charset="0"/>
              </a:endParaRPr>
            </a:p>
          </p:txBody>
        </p:sp>
        <p:sp>
          <p:nvSpPr>
            <p:cNvPr id="866320" name="Rectangle 16">
              <a:extLst>
                <a:ext uri="{FF2B5EF4-FFF2-40B4-BE49-F238E27FC236}">
                  <a16:creationId xmlns:a16="http://schemas.microsoft.com/office/drawing/2014/main" id="{4C224277-4C4D-8B68-F620-F6CADD9CDAE6}"/>
                </a:ext>
              </a:extLst>
            </p:cNvPr>
            <p:cNvSpPr>
              <a:spLocks noChangeArrowheads="1"/>
            </p:cNvSpPr>
            <p:nvPr/>
          </p:nvSpPr>
          <p:spPr bwMode="auto">
            <a:xfrm>
              <a:off x="702" y="1870"/>
              <a:ext cx="1538" cy="212"/>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21" name="Rectangle 17">
              <a:extLst>
                <a:ext uri="{FF2B5EF4-FFF2-40B4-BE49-F238E27FC236}">
                  <a16:creationId xmlns:a16="http://schemas.microsoft.com/office/drawing/2014/main" id="{39B9E783-A3C5-AB17-706A-CAC5106BD18D}"/>
                </a:ext>
              </a:extLst>
            </p:cNvPr>
            <p:cNvSpPr>
              <a:spLocks noChangeArrowheads="1"/>
            </p:cNvSpPr>
            <p:nvPr/>
          </p:nvSpPr>
          <p:spPr bwMode="auto">
            <a:xfrm>
              <a:off x="2240" y="1447"/>
              <a:ext cx="1875" cy="211"/>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22" name="Rectangle 18">
              <a:extLst>
                <a:ext uri="{FF2B5EF4-FFF2-40B4-BE49-F238E27FC236}">
                  <a16:creationId xmlns:a16="http://schemas.microsoft.com/office/drawing/2014/main" id="{F94133D7-7B5C-03E3-8148-6FF2001B7D86}"/>
                </a:ext>
              </a:extLst>
            </p:cNvPr>
            <p:cNvSpPr>
              <a:spLocks noChangeArrowheads="1"/>
            </p:cNvSpPr>
            <p:nvPr/>
          </p:nvSpPr>
          <p:spPr bwMode="auto">
            <a:xfrm>
              <a:off x="2240" y="1658"/>
              <a:ext cx="1875" cy="212"/>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23" name="Rectangle 19">
              <a:extLst>
                <a:ext uri="{FF2B5EF4-FFF2-40B4-BE49-F238E27FC236}">
                  <a16:creationId xmlns:a16="http://schemas.microsoft.com/office/drawing/2014/main" id="{90312C38-B069-74D2-8454-906F941B4F2D}"/>
                </a:ext>
              </a:extLst>
            </p:cNvPr>
            <p:cNvSpPr>
              <a:spLocks noChangeArrowheads="1"/>
            </p:cNvSpPr>
            <p:nvPr/>
          </p:nvSpPr>
          <p:spPr bwMode="auto">
            <a:xfrm>
              <a:off x="2393" y="1658"/>
              <a:ext cx="162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50">
                  <a:solidFill>
                    <a:srgbClr val="010000"/>
                  </a:solidFill>
                  <a:latin typeface="Tahoma" panose="020B0604030504040204" pitchFamily="34" charset="0"/>
                </a:rPr>
                <a:t>Know the interests</a:t>
              </a:r>
              <a:endParaRPr lang="en-US" altLang="en-US" sz="1800">
                <a:latin typeface="Times New Roman" panose="02020603050405020304" pitchFamily="18" charset="0"/>
              </a:endParaRPr>
            </a:p>
          </p:txBody>
        </p:sp>
        <p:sp>
          <p:nvSpPr>
            <p:cNvPr id="866324" name="Rectangle 20">
              <a:extLst>
                <a:ext uri="{FF2B5EF4-FFF2-40B4-BE49-F238E27FC236}">
                  <a16:creationId xmlns:a16="http://schemas.microsoft.com/office/drawing/2014/main" id="{5CDC202C-0522-FC39-12AA-AE05A753D0D7}"/>
                </a:ext>
              </a:extLst>
            </p:cNvPr>
            <p:cNvSpPr>
              <a:spLocks noChangeArrowheads="1"/>
            </p:cNvSpPr>
            <p:nvPr/>
          </p:nvSpPr>
          <p:spPr bwMode="auto">
            <a:xfrm>
              <a:off x="2240" y="1870"/>
              <a:ext cx="1875" cy="212"/>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25" name="Rectangle 21">
              <a:extLst>
                <a:ext uri="{FF2B5EF4-FFF2-40B4-BE49-F238E27FC236}">
                  <a16:creationId xmlns:a16="http://schemas.microsoft.com/office/drawing/2014/main" id="{5805E051-EA16-CDBE-9644-CFEBBB8EDBB2}"/>
                </a:ext>
              </a:extLst>
            </p:cNvPr>
            <p:cNvSpPr>
              <a:spLocks noChangeArrowheads="1"/>
            </p:cNvSpPr>
            <p:nvPr/>
          </p:nvSpPr>
          <p:spPr bwMode="auto">
            <a:xfrm>
              <a:off x="4115" y="1447"/>
              <a:ext cx="1534" cy="211"/>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26" name="Rectangle 22">
              <a:extLst>
                <a:ext uri="{FF2B5EF4-FFF2-40B4-BE49-F238E27FC236}">
                  <a16:creationId xmlns:a16="http://schemas.microsoft.com/office/drawing/2014/main" id="{E5A3D0F9-8FBF-910F-A160-B3607629828F}"/>
                </a:ext>
              </a:extLst>
            </p:cNvPr>
            <p:cNvSpPr>
              <a:spLocks noChangeArrowheads="1"/>
            </p:cNvSpPr>
            <p:nvPr/>
          </p:nvSpPr>
          <p:spPr bwMode="auto">
            <a:xfrm>
              <a:off x="4115" y="1658"/>
              <a:ext cx="1534" cy="212"/>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27" name="Rectangle 23">
              <a:extLst>
                <a:ext uri="{FF2B5EF4-FFF2-40B4-BE49-F238E27FC236}">
                  <a16:creationId xmlns:a16="http://schemas.microsoft.com/office/drawing/2014/main" id="{92651283-841A-D1FA-AA44-E4C156DB52AC}"/>
                </a:ext>
              </a:extLst>
            </p:cNvPr>
            <p:cNvSpPr>
              <a:spLocks noChangeArrowheads="1"/>
            </p:cNvSpPr>
            <p:nvPr/>
          </p:nvSpPr>
          <p:spPr bwMode="auto">
            <a:xfrm>
              <a:off x="4158" y="1658"/>
              <a:ext cx="106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50">
                  <a:solidFill>
                    <a:srgbClr val="010000"/>
                  </a:solidFill>
                  <a:latin typeface="Tahoma" panose="020B0604030504040204" pitchFamily="34" charset="0"/>
                </a:rPr>
                <a:t>Protect your</a:t>
              </a:r>
              <a:endParaRPr lang="en-US" altLang="en-US" sz="1800">
                <a:latin typeface="Times New Roman" panose="02020603050405020304" pitchFamily="18" charset="0"/>
              </a:endParaRPr>
            </a:p>
          </p:txBody>
        </p:sp>
        <p:sp>
          <p:nvSpPr>
            <p:cNvPr id="866328" name="Rectangle 24">
              <a:extLst>
                <a:ext uri="{FF2B5EF4-FFF2-40B4-BE49-F238E27FC236}">
                  <a16:creationId xmlns:a16="http://schemas.microsoft.com/office/drawing/2014/main" id="{0FF3132F-A2EA-C02C-1BD7-03D47F986A59}"/>
                </a:ext>
              </a:extLst>
            </p:cNvPr>
            <p:cNvSpPr>
              <a:spLocks noChangeArrowheads="1"/>
            </p:cNvSpPr>
            <p:nvPr/>
          </p:nvSpPr>
          <p:spPr bwMode="auto">
            <a:xfrm>
              <a:off x="4115" y="1870"/>
              <a:ext cx="1534" cy="212"/>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29" name="Rectangle 25">
              <a:extLst>
                <a:ext uri="{FF2B5EF4-FFF2-40B4-BE49-F238E27FC236}">
                  <a16:creationId xmlns:a16="http://schemas.microsoft.com/office/drawing/2014/main" id="{5D01D50D-C85F-C0F4-BC24-5D72A92D0395}"/>
                </a:ext>
              </a:extLst>
            </p:cNvPr>
            <p:cNvSpPr>
              <a:spLocks noChangeArrowheads="1"/>
            </p:cNvSpPr>
            <p:nvPr/>
          </p:nvSpPr>
          <p:spPr bwMode="auto">
            <a:xfrm>
              <a:off x="4158" y="1871"/>
              <a:ext cx="82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50">
                  <a:solidFill>
                    <a:srgbClr val="010000"/>
                  </a:solidFill>
                  <a:latin typeface="Tahoma" panose="020B0604030504040204" pitchFamily="34" charset="0"/>
                </a:rPr>
                <a:t>credibility</a:t>
              </a:r>
              <a:endParaRPr lang="en-US" altLang="en-US" sz="1800">
                <a:latin typeface="Times New Roman" panose="02020603050405020304" pitchFamily="18" charset="0"/>
              </a:endParaRPr>
            </a:p>
          </p:txBody>
        </p:sp>
        <p:sp>
          <p:nvSpPr>
            <p:cNvPr id="866330" name="Rectangle 26">
              <a:extLst>
                <a:ext uri="{FF2B5EF4-FFF2-40B4-BE49-F238E27FC236}">
                  <a16:creationId xmlns:a16="http://schemas.microsoft.com/office/drawing/2014/main" id="{33B5D63B-FD7B-2234-9AFD-ED68321BB7C5}"/>
                </a:ext>
              </a:extLst>
            </p:cNvPr>
            <p:cNvSpPr>
              <a:spLocks noChangeArrowheads="1"/>
            </p:cNvSpPr>
            <p:nvPr/>
          </p:nvSpPr>
          <p:spPr bwMode="auto">
            <a:xfrm>
              <a:off x="702" y="2082"/>
              <a:ext cx="1538" cy="212"/>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31" name="Rectangle 27">
              <a:extLst>
                <a:ext uri="{FF2B5EF4-FFF2-40B4-BE49-F238E27FC236}">
                  <a16:creationId xmlns:a16="http://schemas.microsoft.com/office/drawing/2014/main" id="{E17CC508-46ED-7985-8101-0ABD0E602562}"/>
                </a:ext>
              </a:extLst>
            </p:cNvPr>
            <p:cNvSpPr>
              <a:spLocks noChangeArrowheads="1"/>
            </p:cNvSpPr>
            <p:nvPr/>
          </p:nvSpPr>
          <p:spPr bwMode="auto">
            <a:xfrm>
              <a:off x="702" y="2294"/>
              <a:ext cx="1538" cy="212"/>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32" name="Rectangle 28">
              <a:extLst>
                <a:ext uri="{FF2B5EF4-FFF2-40B4-BE49-F238E27FC236}">
                  <a16:creationId xmlns:a16="http://schemas.microsoft.com/office/drawing/2014/main" id="{C75D2C91-8F9C-6DE5-A3DC-491503FE4680}"/>
                </a:ext>
              </a:extLst>
            </p:cNvPr>
            <p:cNvSpPr>
              <a:spLocks noChangeArrowheads="1"/>
            </p:cNvSpPr>
            <p:nvPr/>
          </p:nvSpPr>
          <p:spPr bwMode="auto">
            <a:xfrm>
              <a:off x="745" y="2295"/>
              <a:ext cx="104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50">
                  <a:solidFill>
                    <a:srgbClr val="010000"/>
                  </a:solidFill>
                  <a:latin typeface="Tahoma" panose="020B0604030504040204" pitchFamily="34" charset="0"/>
                </a:rPr>
                <a:t>…of Process</a:t>
              </a:r>
              <a:endParaRPr lang="en-US" altLang="en-US" sz="1800">
                <a:latin typeface="Times New Roman" panose="02020603050405020304" pitchFamily="18" charset="0"/>
              </a:endParaRPr>
            </a:p>
          </p:txBody>
        </p:sp>
        <p:sp>
          <p:nvSpPr>
            <p:cNvPr id="866333" name="Rectangle 29">
              <a:extLst>
                <a:ext uri="{FF2B5EF4-FFF2-40B4-BE49-F238E27FC236}">
                  <a16:creationId xmlns:a16="http://schemas.microsoft.com/office/drawing/2014/main" id="{6C9C3CE5-E7E8-6549-0AEF-BFF0A48258EF}"/>
                </a:ext>
              </a:extLst>
            </p:cNvPr>
            <p:cNvSpPr>
              <a:spLocks noChangeArrowheads="1"/>
            </p:cNvSpPr>
            <p:nvPr/>
          </p:nvSpPr>
          <p:spPr bwMode="auto">
            <a:xfrm>
              <a:off x="702" y="2506"/>
              <a:ext cx="1538" cy="212"/>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34" name="Rectangle 30">
              <a:extLst>
                <a:ext uri="{FF2B5EF4-FFF2-40B4-BE49-F238E27FC236}">
                  <a16:creationId xmlns:a16="http://schemas.microsoft.com/office/drawing/2014/main" id="{35650BD8-F7C9-7CA9-2767-624851181C88}"/>
                </a:ext>
              </a:extLst>
            </p:cNvPr>
            <p:cNvSpPr>
              <a:spLocks noChangeArrowheads="1"/>
            </p:cNvSpPr>
            <p:nvPr/>
          </p:nvSpPr>
          <p:spPr bwMode="auto">
            <a:xfrm>
              <a:off x="2240" y="2082"/>
              <a:ext cx="1875" cy="212"/>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35" name="Rectangle 31">
              <a:extLst>
                <a:ext uri="{FF2B5EF4-FFF2-40B4-BE49-F238E27FC236}">
                  <a16:creationId xmlns:a16="http://schemas.microsoft.com/office/drawing/2014/main" id="{B1723AF7-55CA-0F5F-5F67-D65120B8E349}"/>
                </a:ext>
              </a:extLst>
            </p:cNvPr>
            <p:cNvSpPr>
              <a:spLocks noChangeArrowheads="1"/>
            </p:cNvSpPr>
            <p:nvPr/>
          </p:nvSpPr>
          <p:spPr bwMode="auto">
            <a:xfrm>
              <a:off x="2240" y="2294"/>
              <a:ext cx="1875" cy="212"/>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36" name="Rectangle 32">
              <a:extLst>
                <a:ext uri="{FF2B5EF4-FFF2-40B4-BE49-F238E27FC236}">
                  <a16:creationId xmlns:a16="http://schemas.microsoft.com/office/drawing/2014/main" id="{9EB70BA4-562B-098D-2BC4-77DBB213C3E0}"/>
                </a:ext>
              </a:extLst>
            </p:cNvPr>
            <p:cNvSpPr>
              <a:spLocks noChangeArrowheads="1"/>
            </p:cNvSpPr>
            <p:nvPr/>
          </p:nvSpPr>
          <p:spPr bwMode="auto">
            <a:xfrm>
              <a:off x="2240" y="2506"/>
              <a:ext cx="1875" cy="212"/>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37" name="Rectangle 33">
              <a:extLst>
                <a:ext uri="{FF2B5EF4-FFF2-40B4-BE49-F238E27FC236}">
                  <a16:creationId xmlns:a16="http://schemas.microsoft.com/office/drawing/2014/main" id="{23ACAD1E-CD5B-2121-415E-4ED842268938}"/>
                </a:ext>
              </a:extLst>
            </p:cNvPr>
            <p:cNvSpPr>
              <a:spLocks noChangeArrowheads="1"/>
            </p:cNvSpPr>
            <p:nvPr/>
          </p:nvSpPr>
          <p:spPr bwMode="auto">
            <a:xfrm>
              <a:off x="4115" y="2082"/>
              <a:ext cx="1534" cy="212"/>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38" name="Rectangle 34">
              <a:extLst>
                <a:ext uri="{FF2B5EF4-FFF2-40B4-BE49-F238E27FC236}">
                  <a16:creationId xmlns:a16="http://schemas.microsoft.com/office/drawing/2014/main" id="{5BE12EFC-3E8D-5666-8614-9E040A3BA5BC}"/>
                </a:ext>
              </a:extLst>
            </p:cNvPr>
            <p:cNvSpPr>
              <a:spLocks noChangeArrowheads="1"/>
            </p:cNvSpPr>
            <p:nvPr/>
          </p:nvSpPr>
          <p:spPr bwMode="auto">
            <a:xfrm>
              <a:off x="4115" y="2294"/>
              <a:ext cx="1534" cy="212"/>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39" name="Rectangle 35">
              <a:extLst>
                <a:ext uri="{FF2B5EF4-FFF2-40B4-BE49-F238E27FC236}">
                  <a16:creationId xmlns:a16="http://schemas.microsoft.com/office/drawing/2014/main" id="{A86C7271-8FD6-AA37-BC7A-8FD15BA55E15}"/>
                </a:ext>
              </a:extLst>
            </p:cNvPr>
            <p:cNvSpPr>
              <a:spLocks noChangeArrowheads="1"/>
            </p:cNvSpPr>
            <p:nvPr/>
          </p:nvSpPr>
          <p:spPr bwMode="auto">
            <a:xfrm>
              <a:off x="4158" y="2256"/>
              <a:ext cx="131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50">
                  <a:solidFill>
                    <a:srgbClr val="010000"/>
                  </a:solidFill>
                  <a:latin typeface="Tahoma" panose="020B0604030504040204" pitchFamily="34" charset="0"/>
                </a:rPr>
                <a:t>Maintain 2-way</a:t>
              </a:r>
              <a:endParaRPr lang="en-US" altLang="en-US" sz="1800">
                <a:latin typeface="Times New Roman" panose="02020603050405020304" pitchFamily="18" charset="0"/>
              </a:endParaRPr>
            </a:p>
          </p:txBody>
        </p:sp>
        <p:sp>
          <p:nvSpPr>
            <p:cNvPr id="866340" name="Rectangle 36">
              <a:extLst>
                <a:ext uri="{FF2B5EF4-FFF2-40B4-BE49-F238E27FC236}">
                  <a16:creationId xmlns:a16="http://schemas.microsoft.com/office/drawing/2014/main" id="{691B6878-48C3-FF5F-84DE-01C2037F3E92}"/>
                </a:ext>
              </a:extLst>
            </p:cNvPr>
            <p:cNvSpPr>
              <a:spLocks noChangeArrowheads="1"/>
            </p:cNvSpPr>
            <p:nvPr/>
          </p:nvSpPr>
          <p:spPr bwMode="auto">
            <a:xfrm>
              <a:off x="4115" y="2506"/>
              <a:ext cx="1534" cy="212"/>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41" name="Rectangle 37">
              <a:extLst>
                <a:ext uri="{FF2B5EF4-FFF2-40B4-BE49-F238E27FC236}">
                  <a16:creationId xmlns:a16="http://schemas.microsoft.com/office/drawing/2014/main" id="{EF56BCB4-21A1-E57C-3D7E-EE636F25CC0E}"/>
                </a:ext>
              </a:extLst>
            </p:cNvPr>
            <p:cNvSpPr>
              <a:spLocks noChangeArrowheads="1"/>
            </p:cNvSpPr>
            <p:nvPr/>
          </p:nvSpPr>
          <p:spPr bwMode="auto">
            <a:xfrm>
              <a:off x="4158" y="2467"/>
              <a:ext cx="131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50">
                  <a:solidFill>
                    <a:srgbClr val="010000"/>
                  </a:solidFill>
                  <a:latin typeface="Tahoma" panose="020B0604030504040204" pitchFamily="34" charset="0"/>
                </a:rPr>
                <a:t>communication</a:t>
              </a:r>
              <a:endParaRPr lang="en-US" altLang="en-US" sz="1800">
                <a:latin typeface="Times New Roman" panose="02020603050405020304" pitchFamily="18" charset="0"/>
              </a:endParaRPr>
            </a:p>
          </p:txBody>
        </p:sp>
        <p:sp>
          <p:nvSpPr>
            <p:cNvPr id="866342" name="Rectangle 38">
              <a:extLst>
                <a:ext uri="{FF2B5EF4-FFF2-40B4-BE49-F238E27FC236}">
                  <a16:creationId xmlns:a16="http://schemas.microsoft.com/office/drawing/2014/main" id="{72CFB265-A90A-F09F-1BD3-2B847525DAC9}"/>
                </a:ext>
              </a:extLst>
            </p:cNvPr>
            <p:cNvSpPr>
              <a:spLocks noChangeArrowheads="1"/>
            </p:cNvSpPr>
            <p:nvPr/>
          </p:nvSpPr>
          <p:spPr bwMode="auto">
            <a:xfrm>
              <a:off x="702" y="2718"/>
              <a:ext cx="1538" cy="211"/>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43" name="Rectangle 39">
              <a:extLst>
                <a:ext uri="{FF2B5EF4-FFF2-40B4-BE49-F238E27FC236}">
                  <a16:creationId xmlns:a16="http://schemas.microsoft.com/office/drawing/2014/main" id="{306BC7E4-B6A1-B3D0-304B-F3CF67DBF700}"/>
                </a:ext>
              </a:extLst>
            </p:cNvPr>
            <p:cNvSpPr>
              <a:spLocks noChangeArrowheads="1"/>
            </p:cNvSpPr>
            <p:nvPr/>
          </p:nvSpPr>
          <p:spPr bwMode="auto">
            <a:xfrm>
              <a:off x="702" y="2929"/>
              <a:ext cx="1538" cy="213"/>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44" name="Rectangle 40">
              <a:extLst>
                <a:ext uri="{FF2B5EF4-FFF2-40B4-BE49-F238E27FC236}">
                  <a16:creationId xmlns:a16="http://schemas.microsoft.com/office/drawing/2014/main" id="{6C76C8BA-6990-033C-BCA9-1BE8DC453B01}"/>
                </a:ext>
              </a:extLst>
            </p:cNvPr>
            <p:cNvSpPr>
              <a:spLocks noChangeArrowheads="1"/>
            </p:cNvSpPr>
            <p:nvPr/>
          </p:nvSpPr>
          <p:spPr bwMode="auto">
            <a:xfrm>
              <a:off x="745" y="2930"/>
              <a:ext cx="148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50">
                  <a:solidFill>
                    <a:srgbClr val="010000"/>
                  </a:solidFill>
                  <a:latin typeface="Tahoma" panose="020B0604030504040204" pitchFamily="34" charset="0"/>
                </a:rPr>
                <a:t>…of Assumptions</a:t>
              </a:r>
              <a:endParaRPr lang="en-US" altLang="en-US" sz="1800">
                <a:latin typeface="Times New Roman" panose="02020603050405020304" pitchFamily="18" charset="0"/>
              </a:endParaRPr>
            </a:p>
          </p:txBody>
        </p:sp>
        <p:sp>
          <p:nvSpPr>
            <p:cNvPr id="866345" name="Rectangle 41">
              <a:extLst>
                <a:ext uri="{FF2B5EF4-FFF2-40B4-BE49-F238E27FC236}">
                  <a16:creationId xmlns:a16="http://schemas.microsoft.com/office/drawing/2014/main" id="{D76A974D-E1C3-8734-4A57-8F15C15D2878}"/>
                </a:ext>
              </a:extLst>
            </p:cNvPr>
            <p:cNvSpPr>
              <a:spLocks noChangeArrowheads="1"/>
            </p:cNvSpPr>
            <p:nvPr/>
          </p:nvSpPr>
          <p:spPr bwMode="auto">
            <a:xfrm>
              <a:off x="702" y="3142"/>
              <a:ext cx="1538" cy="211"/>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46" name="Rectangle 42">
              <a:extLst>
                <a:ext uri="{FF2B5EF4-FFF2-40B4-BE49-F238E27FC236}">
                  <a16:creationId xmlns:a16="http://schemas.microsoft.com/office/drawing/2014/main" id="{40ED77DC-3764-B19B-7B96-6A5B6FF4C5CF}"/>
                </a:ext>
              </a:extLst>
            </p:cNvPr>
            <p:cNvSpPr>
              <a:spLocks noChangeArrowheads="1"/>
            </p:cNvSpPr>
            <p:nvPr/>
          </p:nvSpPr>
          <p:spPr bwMode="auto">
            <a:xfrm>
              <a:off x="2240" y="2718"/>
              <a:ext cx="1875" cy="211"/>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47" name="Rectangle 43">
              <a:extLst>
                <a:ext uri="{FF2B5EF4-FFF2-40B4-BE49-F238E27FC236}">
                  <a16:creationId xmlns:a16="http://schemas.microsoft.com/office/drawing/2014/main" id="{652B71E9-B112-6919-5EBD-C554A0720A70}"/>
                </a:ext>
              </a:extLst>
            </p:cNvPr>
            <p:cNvSpPr>
              <a:spLocks noChangeArrowheads="1"/>
            </p:cNvSpPr>
            <p:nvPr/>
          </p:nvSpPr>
          <p:spPr bwMode="auto">
            <a:xfrm>
              <a:off x="2240" y="2929"/>
              <a:ext cx="1875" cy="213"/>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48" name="Rectangle 44">
              <a:extLst>
                <a:ext uri="{FF2B5EF4-FFF2-40B4-BE49-F238E27FC236}">
                  <a16:creationId xmlns:a16="http://schemas.microsoft.com/office/drawing/2014/main" id="{4624D57B-C4C7-BA52-04A2-AA6D3A90FC7E}"/>
                </a:ext>
              </a:extLst>
            </p:cNvPr>
            <p:cNvSpPr>
              <a:spLocks noChangeArrowheads="1"/>
            </p:cNvSpPr>
            <p:nvPr/>
          </p:nvSpPr>
          <p:spPr bwMode="auto">
            <a:xfrm>
              <a:off x="2399" y="2930"/>
              <a:ext cx="158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50">
                  <a:solidFill>
                    <a:srgbClr val="010000"/>
                  </a:solidFill>
                  <a:latin typeface="Tahoma" panose="020B0604030504040204" pitchFamily="34" charset="0"/>
                </a:rPr>
                <a:t>Identify problems </a:t>
              </a:r>
              <a:endParaRPr lang="en-US" altLang="en-US" sz="1800">
                <a:latin typeface="Times New Roman" panose="02020603050405020304" pitchFamily="18" charset="0"/>
              </a:endParaRPr>
            </a:p>
          </p:txBody>
        </p:sp>
        <p:sp>
          <p:nvSpPr>
            <p:cNvPr id="866349" name="Rectangle 45">
              <a:extLst>
                <a:ext uri="{FF2B5EF4-FFF2-40B4-BE49-F238E27FC236}">
                  <a16:creationId xmlns:a16="http://schemas.microsoft.com/office/drawing/2014/main" id="{573F3FFE-BEB8-F5F7-4495-04FBD855C540}"/>
                </a:ext>
              </a:extLst>
            </p:cNvPr>
            <p:cNvSpPr>
              <a:spLocks noChangeArrowheads="1"/>
            </p:cNvSpPr>
            <p:nvPr/>
          </p:nvSpPr>
          <p:spPr bwMode="auto">
            <a:xfrm>
              <a:off x="2240" y="3142"/>
              <a:ext cx="1875" cy="211"/>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50" name="Rectangle 46">
              <a:extLst>
                <a:ext uri="{FF2B5EF4-FFF2-40B4-BE49-F238E27FC236}">
                  <a16:creationId xmlns:a16="http://schemas.microsoft.com/office/drawing/2014/main" id="{5F8205BD-CDAF-6B81-3B76-026F1919E94D}"/>
                </a:ext>
              </a:extLst>
            </p:cNvPr>
            <p:cNvSpPr>
              <a:spLocks noChangeArrowheads="1"/>
            </p:cNvSpPr>
            <p:nvPr/>
          </p:nvSpPr>
          <p:spPr bwMode="auto">
            <a:xfrm>
              <a:off x="2393" y="3142"/>
              <a:ext cx="115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50">
                  <a:solidFill>
                    <a:srgbClr val="010000"/>
                  </a:solidFill>
                  <a:latin typeface="Tahoma" panose="020B0604030504040204" pitchFamily="34" charset="0"/>
                </a:rPr>
                <a:t>and solutions</a:t>
              </a:r>
              <a:endParaRPr lang="en-US" altLang="en-US" sz="1800">
                <a:latin typeface="Times New Roman" panose="02020603050405020304" pitchFamily="18" charset="0"/>
              </a:endParaRPr>
            </a:p>
          </p:txBody>
        </p:sp>
        <p:sp>
          <p:nvSpPr>
            <p:cNvPr id="866351" name="Rectangle 47">
              <a:extLst>
                <a:ext uri="{FF2B5EF4-FFF2-40B4-BE49-F238E27FC236}">
                  <a16:creationId xmlns:a16="http://schemas.microsoft.com/office/drawing/2014/main" id="{A26E44B8-FC05-7B4B-45E5-66F14CA0DEBC}"/>
                </a:ext>
              </a:extLst>
            </p:cNvPr>
            <p:cNvSpPr>
              <a:spLocks noChangeArrowheads="1"/>
            </p:cNvSpPr>
            <p:nvPr/>
          </p:nvSpPr>
          <p:spPr bwMode="auto">
            <a:xfrm>
              <a:off x="4115" y="2718"/>
              <a:ext cx="1534" cy="211"/>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52" name="Rectangle 48">
              <a:extLst>
                <a:ext uri="{FF2B5EF4-FFF2-40B4-BE49-F238E27FC236}">
                  <a16:creationId xmlns:a16="http://schemas.microsoft.com/office/drawing/2014/main" id="{74970FC1-10B6-78D8-54C9-2CD445DF8E71}"/>
                </a:ext>
              </a:extLst>
            </p:cNvPr>
            <p:cNvSpPr>
              <a:spLocks noChangeArrowheads="1"/>
            </p:cNvSpPr>
            <p:nvPr/>
          </p:nvSpPr>
          <p:spPr bwMode="auto">
            <a:xfrm>
              <a:off x="4115" y="2929"/>
              <a:ext cx="1534" cy="213"/>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53" name="Rectangle 49">
              <a:extLst>
                <a:ext uri="{FF2B5EF4-FFF2-40B4-BE49-F238E27FC236}">
                  <a16:creationId xmlns:a16="http://schemas.microsoft.com/office/drawing/2014/main" id="{1A1427F0-93C2-56BB-8144-5F8DCCF8A930}"/>
                </a:ext>
              </a:extLst>
            </p:cNvPr>
            <p:cNvSpPr>
              <a:spLocks noChangeArrowheads="1"/>
            </p:cNvSpPr>
            <p:nvPr/>
          </p:nvSpPr>
          <p:spPr bwMode="auto">
            <a:xfrm>
              <a:off x="4159" y="2930"/>
              <a:ext cx="120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650">
                  <a:solidFill>
                    <a:srgbClr val="010000"/>
                  </a:solidFill>
                  <a:latin typeface="Tahoma" panose="020B0604030504040204" pitchFamily="34" charset="0"/>
                </a:rPr>
                <a:t>Find the basis</a:t>
              </a:r>
            </a:p>
            <a:p>
              <a:pPr eaLnBrk="0" hangingPunct="0"/>
              <a:endParaRPr lang="en-US" altLang="en-US" sz="1800">
                <a:latin typeface="Times New Roman" panose="02020603050405020304" pitchFamily="18" charset="0"/>
              </a:endParaRPr>
            </a:p>
          </p:txBody>
        </p:sp>
        <p:sp>
          <p:nvSpPr>
            <p:cNvPr id="866354" name="Rectangle 50">
              <a:extLst>
                <a:ext uri="{FF2B5EF4-FFF2-40B4-BE49-F238E27FC236}">
                  <a16:creationId xmlns:a16="http://schemas.microsoft.com/office/drawing/2014/main" id="{517A14A4-7E52-C505-3537-8763597EA4A1}"/>
                </a:ext>
              </a:extLst>
            </p:cNvPr>
            <p:cNvSpPr>
              <a:spLocks noChangeArrowheads="1"/>
            </p:cNvSpPr>
            <p:nvPr/>
          </p:nvSpPr>
          <p:spPr bwMode="auto">
            <a:xfrm>
              <a:off x="4115" y="3142"/>
              <a:ext cx="1534" cy="211"/>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55" name="Rectangle 51">
              <a:extLst>
                <a:ext uri="{FF2B5EF4-FFF2-40B4-BE49-F238E27FC236}">
                  <a16:creationId xmlns:a16="http://schemas.microsoft.com/office/drawing/2014/main" id="{D636405F-84BC-B016-AE36-8FC8D0B8AC9F}"/>
                </a:ext>
              </a:extLst>
            </p:cNvPr>
            <p:cNvSpPr>
              <a:spLocks noChangeArrowheads="1"/>
            </p:cNvSpPr>
            <p:nvPr/>
          </p:nvSpPr>
          <p:spPr bwMode="auto">
            <a:xfrm>
              <a:off x="4158" y="3142"/>
              <a:ext cx="123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50">
                  <a:solidFill>
                    <a:srgbClr val="010000"/>
                  </a:solidFill>
                  <a:latin typeface="Tahoma" panose="020B0604030504040204" pitchFamily="34" charset="0"/>
                </a:rPr>
                <a:t>for agreement</a:t>
              </a:r>
              <a:endParaRPr lang="en-US" altLang="en-US" sz="1800">
                <a:latin typeface="Times New Roman" panose="02020603050405020304" pitchFamily="18" charset="0"/>
              </a:endParaRPr>
            </a:p>
          </p:txBody>
        </p:sp>
        <p:sp>
          <p:nvSpPr>
            <p:cNvPr id="866356" name="Rectangle 52">
              <a:extLst>
                <a:ext uri="{FF2B5EF4-FFF2-40B4-BE49-F238E27FC236}">
                  <a16:creationId xmlns:a16="http://schemas.microsoft.com/office/drawing/2014/main" id="{AB198E4B-F2B6-6FF5-217A-858004191C42}"/>
                </a:ext>
              </a:extLst>
            </p:cNvPr>
            <p:cNvSpPr>
              <a:spLocks noChangeArrowheads="1"/>
            </p:cNvSpPr>
            <p:nvPr/>
          </p:nvSpPr>
          <p:spPr bwMode="auto">
            <a:xfrm>
              <a:off x="702" y="3353"/>
              <a:ext cx="1538" cy="213"/>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57" name="Rectangle 53">
              <a:extLst>
                <a:ext uri="{FF2B5EF4-FFF2-40B4-BE49-F238E27FC236}">
                  <a16:creationId xmlns:a16="http://schemas.microsoft.com/office/drawing/2014/main" id="{1A3DA1F6-93F1-9064-BD5F-283181F458F9}"/>
                </a:ext>
              </a:extLst>
            </p:cNvPr>
            <p:cNvSpPr>
              <a:spLocks noChangeArrowheads="1"/>
            </p:cNvSpPr>
            <p:nvPr/>
          </p:nvSpPr>
          <p:spPr bwMode="auto">
            <a:xfrm>
              <a:off x="702" y="3566"/>
              <a:ext cx="1538" cy="211"/>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58" name="Rectangle 54">
              <a:extLst>
                <a:ext uri="{FF2B5EF4-FFF2-40B4-BE49-F238E27FC236}">
                  <a16:creationId xmlns:a16="http://schemas.microsoft.com/office/drawing/2014/main" id="{EDA541B6-2C75-D85B-A0B2-4F47E3BBA9FC}"/>
                </a:ext>
              </a:extLst>
            </p:cNvPr>
            <p:cNvSpPr>
              <a:spLocks noChangeArrowheads="1"/>
            </p:cNvSpPr>
            <p:nvPr/>
          </p:nvSpPr>
          <p:spPr bwMode="auto">
            <a:xfrm>
              <a:off x="745" y="3566"/>
              <a:ext cx="120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50">
                  <a:solidFill>
                    <a:srgbClr val="010000"/>
                  </a:solidFill>
                  <a:latin typeface="Tahoma" panose="020B0604030504040204" pitchFamily="34" charset="0"/>
                </a:rPr>
                <a:t>…of Decisions</a:t>
              </a:r>
              <a:endParaRPr lang="en-US" altLang="en-US" sz="1800">
                <a:latin typeface="Times New Roman" panose="02020603050405020304" pitchFamily="18" charset="0"/>
              </a:endParaRPr>
            </a:p>
          </p:txBody>
        </p:sp>
        <p:sp>
          <p:nvSpPr>
            <p:cNvPr id="866359" name="Rectangle 55">
              <a:extLst>
                <a:ext uri="{FF2B5EF4-FFF2-40B4-BE49-F238E27FC236}">
                  <a16:creationId xmlns:a16="http://schemas.microsoft.com/office/drawing/2014/main" id="{86A109CD-1E18-9E12-F45F-82A5B08E3184}"/>
                </a:ext>
              </a:extLst>
            </p:cNvPr>
            <p:cNvSpPr>
              <a:spLocks noChangeArrowheads="1"/>
            </p:cNvSpPr>
            <p:nvPr/>
          </p:nvSpPr>
          <p:spPr bwMode="auto">
            <a:xfrm>
              <a:off x="702" y="3777"/>
              <a:ext cx="1538" cy="43"/>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60" name="Rectangle 56">
              <a:extLst>
                <a:ext uri="{FF2B5EF4-FFF2-40B4-BE49-F238E27FC236}">
                  <a16:creationId xmlns:a16="http://schemas.microsoft.com/office/drawing/2014/main" id="{FA096636-0845-1F1C-ECA5-23054BDF1748}"/>
                </a:ext>
              </a:extLst>
            </p:cNvPr>
            <p:cNvSpPr>
              <a:spLocks noChangeArrowheads="1"/>
            </p:cNvSpPr>
            <p:nvPr/>
          </p:nvSpPr>
          <p:spPr bwMode="auto">
            <a:xfrm>
              <a:off x="2240" y="3353"/>
              <a:ext cx="1875" cy="213"/>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61" name="Rectangle 57">
              <a:extLst>
                <a:ext uri="{FF2B5EF4-FFF2-40B4-BE49-F238E27FC236}">
                  <a16:creationId xmlns:a16="http://schemas.microsoft.com/office/drawing/2014/main" id="{CD89CCEE-6B7A-6196-03D3-8829FD5DCFD4}"/>
                </a:ext>
              </a:extLst>
            </p:cNvPr>
            <p:cNvSpPr>
              <a:spLocks noChangeArrowheads="1"/>
            </p:cNvSpPr>
            <p:nvPr/>
          </p:nvSpPr>
          <p:spPr bwMode="auto">
            <a:xfrm>
              <a:off x="2240" y="3566"/>
              <a:ext cx="1875" cy="211"/>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62" name="Rectangle 58">
              <a:extLst>
                <a:ext uri="{FF2B5EF4-FFF2-40B4-BE49-F238E27FC236}">
                  <a16:creationId xmlns:a16="http://schemas.microsoft.com/office/drawing/2014/main" id="{248B67FC-3F5A-6457-615D-4A6947D4BFC9}"/>
                </a:ext>
              </a:extLst>
            </p:cNvPr>
            <p:cNvSpPr>
              <a:spLocks noChangeArrowheads="1"/>
            </p:cNvSpPr>
            <p:nvPr/>
          </p:nvSpPr>
          <p:spPr bwMode="auto">
            <a:xfrm>
              <a:off x="2393" y="3566"/>
              <a:ext cx="148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50">
                  <a:solidFill>
                    <a:srgbClr val="010000"/>
                  </a:solidFill>
                  <a:latin typeface="Tahoma" panose="020B0604030504040204" pitchFamily="34" charset="0"/>
                </a:rPr>
                <a:t>Clarify key issues</a:t>
              </a:r>
              <a:endParaRPr lang="en-US" altLang="en-US" sz="1800">
                <a:latin typeface="Times New Roman" panose="02020603050405020304" pitchFamily="18" charset="0"/>
              </a:endParaRPr>
            </a:p>
          </p:txBody>
        </p:sp>
        <p:sp>
          <p:nvSpPr>
            <p:cNvPr id="866363" name="Rectangle 59">
              <a:extLst>
                <a:ext uri="{FF2B5EF4-FFF2-40B4-BE49-F238E27FC236}">
                  <a16:creationId xmlns:a16="http://schemas.microsoft.com/office/drawing/2014/main" id="{81E4D891-B3F9-ACD4-57B2-658981641AC7}"/>
                </a:ext>
              </a:extLst>
            </p:cNvPr>
            <p:cNvSpPr>
              <a:spLocks noChangeArrowheads="1"/>
            </p:cNvSpPr>
            <p:nvPr/>
          </p:nvSpPr>
          <p:spPr bwMode="auto">
            <a:xfrm>
              <a:off x="2240" y="3777"/>
              <a:ext cx="1875" cy="43"/>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64" name="Rectangle 60">
              <a:extLst>
                <a:ext uri="{FF2B5EF4-FFF2-40B4-BE49-F238E27FC236}">
                  <a16:creationId xmlns:a16="http://schemas.microsoft.com/office/drawing/2014/main" id="{37621854-B6CA-4B28-7F90-713E6AA7768B}"/>
                </a:ext>
              </a:extLst>
            </p:cNvPr>
            <p:cNvSpPr>
              <a:spLocks noChangeArrowheads="1"/>
            </p:cNvSpPr>
            <p:nvPr/>
          </p:nvSpPr>
          <p:spPr bwMode="auto">
            <a:xfrm>
              <a:off x="4115" y="3353"/>
              <a:ext cx="1534" cy="213"/>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65" name="Rectangle 61">
              <a:extLst>
                <a:ext uri="{FF2B5EF4-FFF2-40B4-BE49-F238E27FC236}">
                  <a16:creationId xmlns:a16="http://schemas.microsoft.com/office/drawing/2014/main" id="{1F9BC179-D133-DAD9-77D2-DC359519678E}"/>
                </a:ext>
              </a:extLst>
            </p:cNvPr>
            <p:cNvSpPr>
              <a:spLocks noChangeArrowheads="1"/>
            </p:cNvSpPr>
            <p:nvPr/>
          </p:nvSpPr>
          <p:spPr bwMode="auto">
            <a:xfrm>
              <a:off x="4115" y="3566"/>
              <a:ext cx="1534" cy="211"/>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66" name="Rectangle 62">
              <a:extLst>
                <a:ext uri="{FF2B5EF4-FFF2-40B4-BE49-F238E27FC236}">
                  <a16:creationId xmlns:a16="http://schemas.microsoft.com/office/drawing/2014/main" id="{3416CD58-694C-7E27-F7D1-C5245C40D65B}"/>
                </a:ext>
              </a:extLst>
            </p:cNvPr>
            <p:cNvSpPr>
              <a:spLocks noChangeArrowheads="1"/>
            </p:cNvSpPr>
            <p:nvPr/>
          </p:nvSpPr>
          <p:spPr bwMode="auto">
            <a:xfrm>
              <a:off x="4158" y="3566"/>
              <a:ext cx="6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50">
                  <a:solidFill>
                    <a:srgbClr val="010000"/>
                  </a:solidFill>
                  <a:latin typeface="Tahoma" panose="020B0604030504040204" pitchFamily="34" charset="0"/>
                </a:rPr>
                <a:t>Mediate</a:t>
              </a:r>
              <a:endParaRPr lang="en-US" altLang="en-US" sz="1800">
                <a:latin typeface="Times New Roman" panose="02020603050405020304" pitchFamily="18" charset="0"/>
              </a:endParaRPr>
            </a:p>
          </p:txBody>
        </p:sp>
        <p:sp>
          <p:nvSpPr>
            <p:cNvPr id="866367" name="Rectangle 63">
              <a:extLst>
                <a:ext uri="{FF2B5EF4-FFF2-40B4-BE49-F238E27FC236}">
                  <a16:creationId xmlns:a16="http://schemas.microsoft.com/office/drawing/2014/main" id="{AF80308D-AFF0-170B-0A00-3F9577A9B440}"/>
                </a:ext>
              </a:extLst>
            </p:cNvPr>
            <p:cNvSpPr>
              <a:spLocks noChangeArrowheads="1"/>
            </p:cNvSpPr>
            <p:nvPr/>
          </p:nvSpPr>
          <p:spPr bwMode="auto">
            <a:xfrm>
              <a:off x="4115" y="3773"/>
              <a:ext cx="1534" cy="47"/>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68" name="Rectangle 64">
              <a:extLst>
                <a:ext uri="{FF2B5EF4-FFF2-40B4-BE49-F238E27FC236}">
                  <a16:creationId xmlns:a16="http://schemas.microsoft.com/office/drawing/2014/main" id="{19EDBE6F-1558-33BA-1516-01CB14D8A773}"/>
                </a:ext>
              </a:extLst>
            </p:cNvPr>
            <p:cNvSpPr>
              <a:spLocks noChangeArrowheads="1"/>
            </p:cNvSpPr>
            <p:nvPr/>
          </p:nvSpPr>
          <p:spPr bwMode="auto">
            <a:xfrm>
              <a:off x="702" y="3821"/>
              <a:ext cx="1538" cy="269"/>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69" name="Rectangle 65">
              <a:extLst>
                <a:ext uri="{FF2B5EF4-FFF2-40B4-BE49-F238E27FC236}">
                  <a16:creationId xmlns:a16="http://schemas.microsoft.com/office/drawing/2014/main" id="{01418E12-92FC-1D96-41A4-BB16E013F409}"/>
                </a:ext>
              </a:extLst>
            </p:cNvPr>
            <p:cNvSpPr>
              <a:spLocks noChangeArrowheads="1"/>
            </p:cNvSpPr>
            <p:nvPr/>
          </p:nvSpPr>
          <p:spPr bwMode="auto">
            <a:xfrm>
              <a:off x="2240" y="3821"/>
              <a:ext cx="1875" cy="269"/>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70" name="Rectangle 66">
              <a:extLst>
                <a:ext uri="{FF2B5EF4-FFF2-40B4-BE49-F238E27FC236}">
                  <a16:creationId xmlns:a16="http://schemas.microsoft.com/office/drawing/2014/main" id="{51FC938A-A000-C343-0377-DDEC77F7911E}"/>
                </a:ext>
              </a:extLst>
            </p:cNvPr>
            <p:cNvSpPr>
              <a:spLocks noChangeArrowheads="1"/>
            </p:cNvSpPr>
            <p:nvPr/>
          </p:nvSpPr>
          <p:spPr bwMode="auto">
            <a:xfrm>
              <a:off x="4115" y="3821"/>
              <a:ext cx="1534" cy="269"/>
            </a:xfrm>
            <a:prstGeom prst="rect">
              <a:avLst/>
            </a:prstGeom>
            <a:solidFill>
              <a:srgbClr val="7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13"/>
            </a:p>
          </p:txBody>
        </p:sp>
        <p:sp>
          <p:nvSpPr>
            <p:cNvPr id="866371" name="Rectangle 67">
              <a:extLst>
                <a:ext uri="{FF2B5EF4-FFF2-40B4-BE49-F238E27FC236}">
                  <a16:creationId xmlns:a16="http://schemas.microsoft.com/office/drawing/2014/main" id="{890FCFCA-4444-4CE4-D03E-CF1A6C7E162A}"/>
                </a:ext>
              </a:extLst>
            </p:cNvPr>
            <p:cNvSpPr>
              <a:spLocks noChangeArrowheads="1"/>
            </p:cNvSpPr>
            <p:nvPr/>
          </p:nvSpPr>
          <p:spPr bwMode="auto">
            <a:xfrm>
              <a:off x="2393" y="2208"/>
              <a:ext cx="1641"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50">
                  <a:solidFill>
                    <a:srgbClr val="010000"/>
                  </a:solidFill>
                  <a:latin typeface="Tahoma" panose="020B0604030504040204" pitchFamily="34" charset="0"/>
                </a:rPr>
                <a:t>Ability to see from </a:t>
              </a:r>
            </a:p>
            <a:p>
              <a:pPr eaLnBrk="0" hangingPunct="0"/>
              <a:r>
                <a:rPr lang="en-US" altLang="en-US" sz="1650">
                  <a:solidFill>
                    <a:srgbClr val="010000"/>
                  </a:solidFill>
                  <a:latin typeface="Tahoma" panose="020B0604030504040204" pitchFamily="34" charset="0"/>
                </a:rPr>
                <a:t>their point of view</a:t>
              </a:r>
              <a:endParaRPr lang="en-US" altLang="en-US" sz="1800">
                <a:latin typeface="Times New Roman" panose="02020603050405020304" pitchFamily="18" charset="0"/>
              </a:endParaRPr>
            </a:p>
          </p:txBody>
        </p:sp>
        <p:sp>
          <p:nvSpPr>
            <p:cNvPr id="866372" name="Rectangle 68">
              <a:extLst>
                <a:ext uri="{FF2B5EF4-FFF2-40B4-BE49-F238E27FC236}">
                  <a16:creationId xmlns:a16="http://schemas.microsoft.com/office/drawing/2014/main" id="{402129AA-5881-D8EA-C34B-1F9D1F066F68}"/>
                </a:ext>
              </a:extLst>
            </p:cNvPr>
            <p:cNvSpPr>
              <a:spLocks noChangeArrowheads="1"/>
            </p:cNvSpPr>
            <p:nvPr/>
          </p:nvSpPr>
          <p:spPr bwMode="auto">
            <a:xfrm>
              <a:off x="762" y="1210"/>
              <a:ext cx="117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800" b="1" dirty="0">
                  <a:solidFill>
                    <a:srgbClr val="000000"/>
                  </a:solidFill>
                  <a:latin typeface="Tahoma" panose="020B0604030504040204" pitchFamily="34" charset="0"/>
                </a:rPr>
                <a:t>Legitimacy</a:t>
              </a:r>
              <a:endParaRPr lang="en-US" altLang="en-US" sz="1800" b="1" dirty="0">
                <a:latin typeface="Times New Roman" panose="02020603050405020304" pitchFamily="18" charset="0"/>
              </a:endParaRPr>
            </a:p>
          </p:txBody>
        </p:sp>
        <p:sp>
          <p:nvSpPr>
            <p:cNvPr id="866373" name="Rectangle 69">
              <a:extLst>
                <a:ext uri="{FF2B5EF4-FFF2-40B4-BE49-F238E27FC236}">
                  <a16:creationId xmlns:a16="http://schemas.microsoft.com/office/drawing/2014/main" id="{FD5687EC-AE23-10E0-41A4-13BDED41D8DC}"/>
                </a:ext>
              </a:extLst>
            </p:cNvPr>
            <p:cNvSpPr>
              <a:spLocks noChangeArrowheads="1"/>
            </p:cNvSpPr>
            <p:nvPr/>
          </p:nvSpPr>
          <p:spPr bwMode="auto">
            <a:xfrm>
              <a:off x="2322" y="1210"/>
              <a:ext cx="171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800" b="1" dirty="0">
                  <a:solidFill>
                    <a:srgbClr val="010000"/>
                  </a:solidFill>
                  <a:latin typeface="Tahoma" panose="020B0604030504040204" pitchFamily="34" charset="0"/>
                </a:rPr>
                <a:t>Responsiveness</a:t>
              </a:r>
              <a:endParaRPr lang="en-US" altLang="en-US" sz="1800" b="1" dirty="0">
                <a:latin typeface="Times New Roman" panose="02020603050405020304" pitchFamily="18" charset="0"/>
              </a:endParaRPr>
            </a:p>
          </p:txBody>
        </p:sp>
        <p:sp>
          <p:nvSpPr>
            <p:cNvPr id="866374" name="Rectangle 70">
              <a:extLst>
                <a:ext uri="{FF2B5EF4-FFF2-40B4-BE49-F238E27FC236}">
                  <a16:creationId xmlns:a16="http://schemas.microsoft.com/office/drawing/2014/main" id="{06106EF0-6EB7-C440-1397-CDE12C2AC9E9}"/>
                </a:ext>
              </a:extLst>
            </p:cNvPr>
            <p:cNvSpPr>
              <a:spLocks noChangeArrowheads="1"/>
            </p:cNvSpPr>
            <p:nvPr/>
          </p:nvSpPr>
          <p:spPr bwMode="auto">
            <a:xfrm>
              <a:off x="4158" y="1210"/>
              <a:ext cx="143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800" b="1" dirty="0">
                  <a:solidFill>
                    <a:srgbClr val="010000"/>
                  </a:solidFill>
                  <a:latin typeface="Tahoma" panose="020B0604030504040204" pitchFamily="34" charset="0"/>
                </a:rPr>
                <a:t>Effectiveness</a:t>
              </a:r>
              <a:endParaRPr lang="en-US" altLang="en-US" sz="1800" b="1" dirty="0">
                <a:latin typeface="Times New Roman" panose="02020603050405020304" pitchFamily="18" charset="0"/>
              </a:endParaRPr>
            </a:p>
          </p:txBody>
        </p:sp>
      </p:grpSp>
      <p:sp>
        <p:nvSpPr>
          <p:cNvPr id="3" name="Slide Number Placeholder 2">
            <a:extLst>
              <a:ext uri="{FF2B5EF4-FFF2-40B4-BE49-F238E27FC236}">
                <a16:creationId xmlns:a16="http://schemas.microsoft.com/office/drawing/2014/main" id="{D1E709F8-CBFD-15F4-D1DF-2CC824559CD5}"/>
              </a:ext>
            </a:extLst>
          </p:cNvPr>
          <p:cNvSpPr>
            <a:spLocks noGrp="1"/>
          </p:cNvSpPr>
          <p:nvPr>
            <p:ph type="sldNum" sz="quarter" idx="12"/>
          </p:nvPr>
        </p:nvSpPr>
        <p:spPr/>
        <p:txBody>
          <a:bodyPr/>
          <a:lstStyle/>
          <a:p>
            <a:fld id="{0F5EC011-0DA0-DB45-996E-85C7F379AB45}" type="slidenum">
              <a:rPr lang="en-US" smtClean="0"/>
              <a:t>32</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409AF-78F3-DE8C-3D0D-E7F65AD1EB9C}"/>
              </a:ext>
            </a:extLst>
          </p:cNvPr>
          <p:cNvSpPr>
            <a:spLocks noGrp="1"/>
          </p:cNvSpPr>
          <p:nvPr>
            <p:ph type="title"/>
          </p:nvPr>
        </p:nvSpPr>
        <p:spPr/>
        <p:txBody>
          <a:bodyPr/>
          <a:lstStyle/>
          <a:p>
            <a:r>
              <a:rPr lang="en-US" dirty="0"/>
              <a:t>Choosing the Appropriate Level of Public Outreach</a:t>
            </a:r>
          </a:p>
        </p:txBody>
      </p:sp>
    </p:spTree>
    <p:extLst>
      <p:ext uri="{BB962C8B-B14F-4D97-AF65-F5344CB8AC3E}">
        <p14:creationId xmlns:p14="http://schemas.microsoft.com/office/powerpoint/2010/main" val="3212370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a:extLst>
              <a:ext uri="{FF2B5EF4-FFF2-40B4-BE49-F238E27FC236}">
                <a16:creationId xmlns:a16="http://schemas.microsoft.com/office/drawing/2014/main" id="{638045CF-4612-73E9-7047-443376A32E3D}"/>
              </a:ext>
            </a:extLst>
          </p:cNvPr>
          <p:cNvSpPr>
            <a:spLocks noGrp="1" noChangeArrowheads="1"/>
          </p:cNvSpPr>
          <p:nvPr>
            <p:ph type="title"/>
          </p:nvPr>
        </p:nvSpPr>
        <p:spPr/>
        <p:txBody>
          <a:bodyPr/>
          <a:lstStyle/>
          <a:p>
            <a:r>
              <a:rPr lang="en-US" altLang="en-US" dirty="0"/>
              <a:t>Tug-of-War</a:t>
            </a:r>
          </a:p>
        </p:txBody>
      </p:sp>
      <p:sp>
        <p:nvSpPr>
          <p:cNvPr id="830467" name="Rectangle 3">
            <a:extLst>
              <a:ext uri="{FF2B5EF4-FFF2-40B4-BE49-F238E27FC236}">
                <a16:creationId xmlns:a16="http://schemas.microsoft.com/office/drawing/2014/main" id="{4A1FA17C-20DF-DF40-4D33-FAF3AF3357E6}"/>
              </a:ext>
            </a:extLst>
          </p:cNvPr>
          <p:cNvSpPr>
            <a:spLocks noChangeArrowheads="1"/>
          </p:cNvSpPr>
          <p:nvPr/>
        </p:nvSpPr>
        <p:spPr bwMode="auto">
          <a:xfrm>
            <a:off x="6824663" y="1635919"/>
            <a:ext cx="620363"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025" dirty="0">
                <a:latin typeface="Arial" panose="020B0604020202020204" pitchFamily="34" charset="0"/>
              </a:rPr>
              <a:t>Local</a:t>
            </a:r>
            <a:endParaRPr lang="en-US" altLang="en-US" sz="1200" dirty="0">
              <a:latin typeface="Arial" panose="020B0604020202020204" pitchFamily="34" charset="0"/>
            </a:endParaRPr>
          </a:p>
        </p:txBody>
      </p:sp>
      <p:sp>
        <p:nvSpPr>
          <p:cNvPr id="830468" name="Rectangle 4">
            <a:extLst>
              <a:ext uri="{FF2B5EF4-FFF2-40B4-BE49-F238E27FC236}">
                <a16:creationId xmlns:a16="http://schemas.microsoft.com/office/drawing/2014/main" id="{E710382A-F619-404B-1335-F55F031CE361}"/>
              </a:ext>
            </a:extLst>
          </p:cNvPr>
          <p:cNvSpPr>
            <a:spLocks noChangeArrowheads="1"/>
          </p:cNvSpPr>
          <p:nvPr/>
        </p:nvSpPr>
        <p:spPr bwMode="auto">
          <a:xfrm>
            <a:off x="2201467" y="2150269"/>
            <a:ext cx="605935"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025" dirty="0">
                <a:latin typeface="Arial" panose="020B0604020202020204" pitchFamily="34" charset="0"/>
              </a:rPr>
              <a:t>State</a:t>
            </a:r>
            <a:endParaRPr lang="en-US" altLang="en-US" sz="1200" dirty="0">
              <a:latin typeface="Arial" panose="020B0604020202020204" pitchFamily="34" charset="0"/>
            </a:endParaRPr>
          </a:p>
        </p:txBody>
      </p:sp>
      <p:sp>
        <p:nvSpPr>
          <p:cNvPr id="830469" name="Rectangle 5">
            <a:extLst>
              <a:ext uri="{FF2B5EF4-FFF2-40B4-BE49-F238E27FC236}">
                <a16:creationId xmlns:a16="http://schemas.microsoft.com/office/drawing/2014/main" id="{1E3D157D-82BB-EE83-F4C4-0224F33D6DF2}"/>
              </a:ext>
            </a:extLst>
          </p:cNvPr>
          <p:cNvSpPr>
            <a:spLocks noChangeArrowheads="1"/>
          </p:cNvSpPr>
          <p:nvPr/>
        </p:nvSpPr>
        <p:spPr bwMode="auto">
          <a:xfrm>
            <a:off x="4669632" y="4426744"/>
            <a:ext cx="3274935"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025" dirty="0">
                <a:latin typeface="Arial" panose="020B0604020202020204" pitchFamily="34" charset="0"/>
              </a:rPr>
              <a:t>Property owner or developer</a:t>
            </a:r>
            <a:endParaRPr lang="en-US" altLang="en-US" sz="1200" dirty="0">
              <a:latin typeface="Arial" panose="020B0604020202020204" pitchFamily="34" charset="0"/>
            </a:endParaRPr>
          </a:p>
        </p:txBody>
      </p:sp>
      <p:grpSp>
        <p:nvGrpSpPr>
          <p:cNvPr id="830470" name="Group 6">
            <a:extLst>
              <a:ext uri="{FF2B5EF4-FFF2-40B4-BE49-F238E27FC236}">
                <a16:creationId xmlns:a16="http://schemas.microsoft.com/office/drawing/2014/main" id="{FA7E7C96-07E5-8077-208E-48BDA5522BB7}"/>
              </a:ext>
            </a:extLst>
          </p:cNvPr>
          <p:cNvGrpSpPr>
            <a:grpSpLocks/>
          </p:cNvGrpSpPr>
          <p:nvPr/>
        </p:nvGrpSpPr>
        <p:grpSpPr bwMode="auto">
          <a:xfrm>
            <a:off x="2372916" y="714375"/>
            <a:ext cx="4805363" cy="3639741"/>
            <a:chOff x="745" y="528"/>
            <a:chExt cx="4729" cy="3471"/>
          </a:xfrm>
        </p:grpSpPr>
        <p:sp>
          <p:nvSpPr>
            <p:cNvPr id="830471" name="Freeform 7">
              <a:extLst>
                <a:ext uri="{FF2B5EF4-FFF2-40B4-BE49-F238E27FC236}">
                  <a16:creationId xmlns:a16="http://schemas.microsoft.com/office/drawing/2014/main" id="{54A46F15-BB62-0754-5BCE-016CCFAD8397}"/>
                </a:ext>
              </a:extLst>
            </p:cNvPr>
            <p:cNvSpPr>
              <a:spLocks/>
            </p:cNvSpPr>
            <p:nvPr/>
          </p:nvSpPr>
          <p:spPr bwMode="auto">
            <a:xfrm>
              <a:off x="4234" y="1000"/>
              <a:ext cx="718" cy="824"/>
            </a:xfrm>
            <a:custGeom>
              <a:avLst/>
              <a:gdLst>
                <a:gd name="T0" fmla="*/ 88 w 718"/>
                <a:gd name="T1" fmla="*/ 221 h 824"/>
                <a:gd name="T2" fmla="*/ 109 w 718"/>
                <a:gd name="T3" fmla="*/ 180 h 824"/>
                <a:gd name="T4" fmla="*/ 138 w 718"/>
                <a:gd name="T5" fmla="*/ 159 h 824"/>
                <a:gd name="T6" fmla="*/ 190 w 718"/>
                <a:gd name="T7" fmla="*/ 142 h 824"/>
                <a:gd name="T8" fmla="*/ 284 w 718"/>
                <a:gd name="T9" fmla="*/ 104 h 824"/>
                <a:gd name="T10" fmla="*/ 370 w 718"/>
                <a:gd name="T11" fmla="*/ 71 h 824"/>
                <a:gd name="T12" fmla="*/ 414 w 718"/>
                <a:gd name="T13" fmla="*/ 63 h 824"/>
                <a:gd name="T14" fmla="*/ 466 w 718"/>
                <a:gd name="T15" fmla="*/ 33 h 824"/>
                <a:gd name="T16" fmla="*/ 493 w 718"/>
                <a:gd name="T17" fmla="*/ 10 h 824"/>
                <a:gd name="T18" fmla="*/ 503 w 718"/>
                <a:gd name="T19" fmla="*/ 0 h 824"/>
                <a:gd name="T20" fmla="*/ 716 w 718"/>
                <a:gd name="T21" fmla="*/ 267 h 824"/>
                <a:gd name="T22" fmla="*/ 714 w 718"/>
                <a:gd name="T23" fmla="*/ 271 h 824"/>
                <a:gd name="T24" fmla="*/ 687 w 718"/>
                <a:gd name="T25" fmla="*/ 294 h 824"/>
                <a:gd name="T26" fmla="*/ 629 w 718"/>
                <a:gd name="T27" fmla="*/ 342 h 824"/>
                <a:gd name="T28" fmla="*/ 608 w 718"/>
                <a:gd name="T29" fmla="*/ 357 h 824"/>
                <a:gd name="T30" fmla="*/ 581 w 718"/>
                <a:gd name="T31" fmla="*/ 399 h 824"/>
                <a:gd name="T32" fmla="*/ 551 w 718"/>
                <a:gd name="T33" fmla="*/ 486 h 824"/>
                <a:gd name="T34" fmla="*/ 516 w 718"/>
                <a:gd name="T35" fmla="*/ 628 h 824"/>
                <a:gd name="T36" fmla="*/ 480 w 718"/>
                <a:gd name="T37" fmla="*/ 710 h 824"/>
                <a:gd name="T38" fmla="*/ 458 w 718"/>
                <a:gd name="T39" fmla="*/ 745 h 824"/>
                <a:gd name="T40" fmla="*/ 445 w 718"/>
                <a:gd name="T41" fmla="*/ 791 h 824"/>
                <a:gd name="T42" fmla="*/ 420 w 718"/>
                <a:gd name="T43" fmla="*/ 816 h 824"/>
                <a:gd name="T44" fmla="*/ 382 w 718"/>
                <a:gd name="T45" fmla="*/ 824 h 824"/>
                <a:gd name="T46" fmla="*/ 355 w 718"/>
                <a:gd name="T47" fmla="*/ 812 h 824"/>
                <a:gd name="T48" fmla="*/ 338 w 718"/>
                <a:gd name="T49" fmla="*/ 799 h 824"/>
                <a:gd name="T50" fmla="*/ 316 w 718"/>
                <a:gd name="T51" fmla="*/ 808 h 824"/>
                <a:gd name="T52" fmla="*/ 288 w 718"/>
                <a:gd name="T53" fmla="*/ 818 h 824"/>
                <a:gd name="T54" fmla="*/ 261 w 718"/>
                <a:gd name="T55" fmla="*/ 808 h 824"/>
                <a:gd name="T56" fmla="*/ 243 w 718"/>
                <a:gd name="T57" fmla="*/ 795 h 824"/>
                <a:gd name="T58" fmla="*/ 222 w 718"/>
                <a:gd name="T59" fmla="*/ 804 h 824"/>
                <a:gd name="T60" fmla="*/ 192 w 718"/>
                <a:gd name="T61" fmla="*/ 816 h 824"/>
                <a:gd name="T62" fmla="*/ 165 w 718"/>
                <a:gd name="T63" fmla="*/ 804 h 824"/>
                <a:gd name="T64" fmla="*/ 155 w 718"/>
                <a:gd name="T65" fmla="*/ 795 h 824"/>
                <a:gd name="T66" fmla="*/ 142 w 718"/>
                <a:gd name="T67" fmla="*/ 795 h 824"/>
                <a:gd name="T68" fmla="*/ 132 w 718"/>
                <a:gd name="T69" fmla="*/ 804 h 824"/>
                <a:gd name="T70" fmla="*/ 109 w 718"/>
                <a:gd name="T71" fmla="*/ 816 h 824"/>
                <a:gd name="T72" fmla="*/ 82 w 718"/>
                <a:gd name="T73" fmla="*/ 812 h 824"/>
                <a:gd name="T74" fmla="*/ 69 w 718"/>
                <a:gd name="T75" fmla="*/ 803 h 824"/>
                <a:gd name="T76" fmla="*/ 46 w 718"/>
                <a:gd name="T77" fmla="*/ 783 h 824"/>
                <a:gd name="T78" fmla="*/ 17 w 718"/>
                <a:gd name="T79" fmla="*/ 743 h 824"/>
                <a:gd name="T80" fmla="*/ 3 w 718"/>
                <a:gd name="T81" fmla="*/ 697 h 824"/>
                <a:gd name="T82" fmla="*/ 2 w 718"/>
                <a:gd name="T83" fmla="*/ 624 h 824"/>
                <a:gd name="T84" fmla="*/ 19 w 718"/>
                <a:gd name="T85" fmla="*/ 538 h 824"/>
                <a:gd name="T86" fmla="*/ 34 w 718"/>
                <a:gd name="T87" fmla="*/ 497 h 824"/>
                <a:gd name="T88" fmla="*/ 42 w 718"/>
                <a:gd name="T89" fmla="*/ 478 h 824"/>
                <a:gd name="T90" fmla="*/ 42 w 718"/>
                <a:gd name="T91" fmla="*/ 449 h 824"/>
                <a:gd name="T92" fmla="*/ 21 w 718"/>
                <a:gd name="T93" fmla="*/ 424 h 824"/>
                <a:gd name="T94" fmla="*/ 2 w 718"/>
                <a:gd name="T95" fmla="*/ 405 h 824"/>
                <a:gd name="T96" fmla="*/ 7 w 718"/>
                <a:gd name="T97" fmla="*/ 386 h 824"/>
                <a:gd name="T98" fmla="*/ 36 w 718"/>
                <a:gd name="T99" fmla="*/ 351 h 824"/>
                <a:gd name="T100" fmla="*/ 69 w 718"/>
                <a:gd name="T101" fmla="*/ 282 h 824"/>
                <a:gd name="T102" fmla="*/ 78 w 718"/>
                <a:gd name="T103" fmla="*/ 251 h 824"/>
                <a:gd name="T104" fmla="*/ 80 w 718"/>
                <a:gd name="T105" fmla="*/ 25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18" h="824">
                  <a:moveTo>
                    <a:pt x="80" y="248"/>
                  </a:moveTo>
                  <a:lnTo>
                    <a:pt x="88" y="221"/>
                  </a:lnTo>
                  <a:lnTo>
                    <a:pt x="99" y="194"/>
                  </a:lnTo>
                  <a:lnTo>
                    <a:pt x="109" y="180"/>
                  </a:lnTo>
                  <a:lnTo>
                    <a:pt x="122" y="169"/>
                  </a:lnTo>
                  <a:lnTo>
                    <a:pt x="138" y="159"/>
                  </a:lnTo>
                  <a:lnTo>
                    <a:pt x="161" y="152"/>
                  </a:lnTo>
                  <a:lnTo>
                    <a:pt x="190" y="142"/>
                  </a:lnTo>
                  <a:lnTo>
                    <a:pt x="220" y="131"/>
                  </a:lnTo>
                  <a:lnTo>
                    <a:pt x="284" y="104"/>
                  </a:lnTo>
                  <a:lnTo>
                    <a:pt x="343" y="79"/>
                  </a:lnTo>
                  <a:lnTo>
                    <a:pt x="370" y="71"/>
                  </a:lnTo>
                  <a:lnTo>
                    <a:pt x="395" y="67"/>
                  </a:lnTo>
                  <a:lnTo>
                    <a:pt x="414" y="63"/>
                  </a:lnTo>
                  <a:lnTo>
                    <a:pt x="432" y="56"/>
                  </a:lnTo>
                  <a:lnTo>
                    <a:pt x="466" y="33"/>
                  </a:lnTo>
                  <a:lnTo>
                    <a:pt x="482" y="21"/>
                  </a:lnTo>
                  <a:lnTo>
                    <a:pt x="493" y="10"/>
                  </a:lnTo>
                  <a:lnTo>
                    <a:pt x="501" y="2"/>
                  </a:lnTo>
                  <a:lnTo>
                    <a:pt x="503" y="0"/>
                  </a:lnTo>
                  <a:lnTo>
                    <a:pt x="501" y="0"/>
                  </a:lnTo>
                  <a:lnTo>
                    <a:pt x="716" y="267"/>
                  </a:lnTo>
                  <a:lnTo>
                    <a:pt x="718" y="267"/>
                  </a:lnTo>
                  <a:lnTo>
                    <a:pt x="714" y="271"/>
                  </a:lnTo>
                  <a:lnTo>
                    <a:pt x="702" y="280"/>
                  </a:lnTo>
                  <a:lnTo>
                    <a:pt x="687" y="294"/>
                  </a:lnTo>
                  <a:lnTo>
                    <a:pt x="668" y="311"/>
                  </a:lnTo>
                  <a:lnTo>
                    <a:pt x="629" y="342"/>
                  </a:lnTo>
                  <a:lnTo>
                    <a:pt x="616" y="351"/>
                  </a:lnTo>
                  <a:lnTo>
                    <a:pt x="608" y="357"/>
                  </a:lnTo>
                  <a:lnTo>
                    <a:pt x="593" y="378"/>
                  </a:lnTo>
                  <a:lnTo>
                    <a:pt x="581" y="399"/>
                  </a:lnTo>
                  <a:lnTo>
                    <a:pt x="562" y="442"/>
                  </a:lnTo>
                  <a:lnTo>
                    <a:pt x="551" y="486"/>
                  </a:lnTo>
                  <a:lnTo>
                    <a:pt x="531" y="578"/>
                  </a:lnTo>
                  <a:lnTo>
                    <a:pt x="516" y="628"/>
                  </a:lnTo>
                  <a:lnTo>
                    <a:pt x="495" y="682"/>
                  </a:lnTo>
                  <a:lnTo>
                    <a:pt x="480" y="710"/>
                  </a:lnTo>
                  <a:lnTo>
                    <a:pt x="460" y="739"/>
                  </a:lnTo>
                  <a:lnTo>
                    <a:pt x="458" y="745"/>
                  </a:lnTo>
                  <a:lnTo>
                    <a:pt x="457" y="758"/>
                  </a:lnTo>
                  <a:lnTo>
                    <a:pt x="445" y="791"/>
                  </a:lnTo>
                  <a:lnTo>
                    <a:pt x="435" y="804"/>
                  </a:lnTo>
                  <a:lnTo>
                    <a:pt x="420" y="816"/>
                  </a:lnTo>
                  <a:lnTo>
                    <a:pt x="401" y="822"/>
                  </a:lnTo>
                  <a:lnTo>
                    <a:pt x="382" y="824"/>
                  </a:lnTo>
                  <a:lnTo>
                    <a:pt x="366" y="820"/>
                  </a:lnTo>
                  <a:lnTo>
                    <a:pt x="355" y="812"/>
                  </a:lnTo>
                  <a:lnTo>
                    <a:pt x="345" y="803"/>
                  </a:lnTo>
                  <a:lnTo>
                    <a:pt x="338" y="799"/>
                  </a:lnTo>
                  <a:lnTo>
                    <a:pt x="328" y="803"/>
                  </a:lnTo>
                  <a:lnTo>
                    <a:pt x="316" y="808"/>
                  </a:lnTo>
                  <a:lnTo>
                    <a:pt x="303" y="816"/>
                  </a:lnTo>
                  <a:lnTo>
                    <a:pt x="288" y="818"/>
                  </a:lnTo>
                  <a:lnTo>
                    <a:pt x="272" y="814"/>
                  </a:lnTo>
                  <a:lnTo>
                    <a:pt x="261" y="808"/>
                  </a:lnTo>
                  <a:lnTo>
                    <a:pt x="251" y="801"/>
                  </a:lnTo>
                  <a:lnTo>
                    <a:pt x="243" y="795"/>
                  </a:lnTo>
                  <a:lnTo>
                    <a:pt x="234" y="797"/>
                  </a:lnTo>
                  <a:lnTo>
                    <a:pt x="222" y="804"/>
                  </a:lnTo>
                  <a:lnTo>
                    <a:pt x="209" y="812"/>
                  </a:lnTo>
                  <a:lnTo>
                    <a:pt x="192" y="816"/>
                  </a:lnTo>
                  <a:lnTo>
                    <a:pt x="176" y="812"/>
                  </a:lnTo>
                  <a:lnTo>
                    <a:pt x="165" y="804"/>
                  </a:lnTo>
                  <a:lnTo>
                    <a:pt x="159" y="801"/>
                  </a:lnTo>
                  <a:lnTo>
                    <a:pt x="155" y="795"/>
                  </a:lnTo>
                  <a:lnTo>
                    <a:pt x="147" y="791"/>
                  </a:lnTo>
                  <a:lnTo>
                    <a:pt x="142" y="795"/>
                  </a:lnTo>
                  <a:lnTo>
                    <a:pt x="138" y="799"/>
                  </a:lnTo>
                  <a:lnTo>
                    <a:pt x="132" y="804"/>
                  </a:lnTo>
                  <a:lnTo>
                    <a:pt x="119" y="814"/>
                  </a:lnTo>
                  <a:lnTo>
                    <a:pt x="109" y="816"/>
                  </a:lnTo>
                  <a:lnTo>
                    <a:pt x="98" y="816"/>
                  </a:lnTo>
                  <a:lnTo>
                    <a:pt x="82" y="812"/>
                  </a:lnTo>
                  <a:lnTo>
                    <a:pt x="73" y="806"/>
                  </a:lnTo>
                  <a:lnTo>
                    <a:pt x="69" y="803"/>
                  </a:lnTo>
                  <a:lnTo>
                    <a:pt x="67" y="801"/>
                  </a:lnTo>
                  <a:lnTo>
                    <a:pt x="46" y="783"/>
                  </a:lnTo>
                  <a:lnTo>
                    <a:pt x="30" y="764"/>
                  </a:lnTo>
                  <a:lnTo>
                    <a:pt x="17" y="743"/>
                  </a:lnTo>
                  <a:lnTo>
                    <a:pt x="9" y="720"/>
                  </a:lnTo>
                  <a:lnTo>
                    <a:pt x="3" y="697"/>
                  </a:lnTo>
                  <a:lnTo>
                    <a:pt x="0" y="672"/>
                  </a:lnTo>
                  <a:lnTo>
                    <a:pt x="2" y="624"/>
                  </a:lnTo>
                  <a:lnTo>
                    <a:pt x="9" y="578"/>
                  </a:lnTo>
                  <a:lnTo>
                    <a:pt x="19" y="538"/>
                  </a:lnTo>
                  <a:lnTo>
                    <a:pt x="30" y="507"/>
                  </a:lnTo>
                  <a:lnTo>
                    <a:pt x="34" y="497"/>
                  </a:lnTo>
                  <a:lnTo>
                    <a:pt x="38" y="490"/>
                  </a:lnTo>
                  <a:lnTo>
                    <a:pt x="42" y="478"/>
                  </a:lnTo>
                  <a:lnTo>
                    <a:pt x="44" y="467"/>
                  </a:lnTo>
                  <a:lnTo>
                    <a:pt x="42" y="449"/>
                  </a:lnTo>
                  <a:lnTo>
                    <a:pt x="32" y="434"/>
                  </a:lnTo>
                  <a:lnTo>
                    <a:pt x="21" y="424"/>
                  </a:lnTo>
                  <a:lnTo>
                    <a:pt x="9" y="413"/>
                  </a:lnTo>
                  <a:lnTo>
                    <a:pt x="2" y="405"/>
                  </a:lnTo>
                  <a:lnTo>
                    <a:pt x="0" y="395"/>
                  </a:lnTo>
                  <a:lnTo>
                    <a:pt x="7" y="386"/>
                  </a:lnTo>
                  <a:lnTo>
                    <a:pt x="23" y="371"/>
                  </a:lnTo>
                  <a:lnTo>
                    <a:pt x="36" y="351"/>
                  </a:lnTo>
                  <a:lnTo>
                    <a:pt x="59" y="305"/>
                  </a:lnTo>
                  <a:lnTo>
                    <a:pt x="69" y="282"/>
                  </a:lnTo>
                  <a:lnTo>
                    <a:pt x="74" y="265"/>
                  </a:lnTo>
                  <a:lnTo>
                    <a:pt x="78" y="251"/>
                  </a:lnTo>
                  <a:lnTo>
                    <a:pt x="80" y="248"/>
                  </a:lnTo>
                  <a:lnTo>
                    <a:pt x="80" y="250"/>
                  </a:lnTo>
                  <a:lnTo>
                    <a:pt x="80"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72" name="Freeform 8">
              <a:extLst>
                <a:ext uri="{FF2B5EF4-FFF2-40B4-BE49-F238E27FC236}">
                  <a16:creationId xmlns:a16="http://schemas.microsoft.com/office/drawing/2014/main" id="{5A9C7254-1CF2-19A7-13EB-BA14AADFE1C7}"/>
                </a:ext>
              </a:extLst>
            </p:cNvPr>
            <p:cNvSpPr>
              <a:spLocks/>
            </p:cNvSpPr>
            <p:nvPr/>
          </p:nvSpPr>
          <p:spPr bwMode="auto">
            <a:xfrm>
              <a:off x="4236" y="1165"/>
              <a:ext cx="360" cy="273"/>
            </a:xfrm>
            <a:custGeom>
              <a:avLst/>
              <a:gdLst>
                <a:gd name="T0" fmla="*/ 128 w 360"/>
                <a:gd name="T1" fmla="*/ 0 h 273"/>
                <a:gd name="T2" fmla="*/ 119 w 360"/>
                <a:gd name="T3" fmla="*/ 4 h 273"/>
                <a:gd name="T4" fmla="*/ 126 w 360"/>
                <a:gd name="T5" fmla="*/ 2 h 273"/>
                <a:gd name="T6" fmla="*/ 120 w 360"/>
                <a:gd name="T7" fmla="*/ 4 h 273"/>
                <a:gd name="T8" fmla="*/ 117 w 360"/>
                <a:gd name="T9" fmla="*/ 8 h 273"/>
                <a:gd name="T10" fmla="*/ 103 w 360"/>
                <a:gd name="T11" fmla="*/ 21 h 273"/>
                <a:gd name="T12" fmla="*/ 94 w 360"/>
                <a:gd name="T13" fmla="*/ 37 h 273"/>
                <a:gd name="T14" fmla="*/ 90 w 360"/>
                <a:gd name="T15" fmla="*/ 48 h 273"/>
                <a:gd name="T16" fmla="*/ 88 w 360"/>
                <a:gd name="T17" fmla="*/ 48 h 273"/>
                <a:gd name="T18" fmla="*/ 82 w 360"/>
                <a:gd name="T19" fmla="*/ 83 h 273"/>
                <a:gd name="T20" fmla="*/ 69 w 360"/>
                <a:gd name="T21" fmla="*/ 115 h 273"/>
                <a:gd name="T22" fmla="*/ 51 w 360"/>
                <a:gd name="T23" fmla="*/ 148 h 273"/>
                <a:gd name="T24" fmla="*/ 36 w 360"/>
                <a:gd name="T25" fmla="*/ 179 h 273"/>
                <a:gd name="T26" fmla="*/ 32 w 360"/>
                <a:gd name="T27" fmla="*/ 184 h 273"/>
                <a:gd name="T28" fmla="*/ 24 w 360"/>
                <a:gd name="T29" fmla="*/ 192 h 273"/>
                <a:gd name="T30" fmla="*/ 19 w 360"/>
                <a:gd name="T31" fmla="*/ 200 h 273"/>
                <a:gd name="T32" fmla="*/ 11 w 360"/>
                <a:gd name="T33" fmla="*/ 207 h 273"/>
                <a:gd name="T34" fmla="*/ 1 w 360"/>
                <a:gd name="T35" fmla="*/ 225 h 273"/>
                <a:gd name="T36" fmla="*/ 0 w 360"/>
                <a:gd name="T37" fmla="*/ 232 h 273"/>
                <a:gd name="T38" fmla="*/ 1 w 360"/>
                <a:gd name="T39" fmla="*/ 242 h 273"/>
                <a:gd name="T40" fmla="*/ 9 w 360"/>
                <a:gd name="T41" fmla="*/ 252 h 273"/>
                <a:gd name="T42" fmla="*/ 17 w 360"/>
                <a:gd name="T43" fmla="*/ 259 h 273"/>
                <a:gd name="T44" fmla="*/ 40 w 360"/>
                <a:gd name="T45" fmla="*/ 269 h 273"/>
                <a:gd name="T46" fmla="*/ 67 w 360"/>
                <a:gd name="T47" fmla="*/ 273 h 273"/>
                <a:gd name="T48" fmla="*/ 92 w 360"/>
                <a:gd name="T49" fmla="*/ 273 h 273"/>
                <a:gd name="T50" fmla="*/ 117 w 360"/>
                <a:gd name="T51" fmla="*/ 269 h 273"/>
                <a:gd name="T52" fmla="*/ 142 w 360"/>
                <a:gd name="T53" fmla="*/ 261 h 273"/>
                <a:gd name="T54" fmla="*/ 163 w 360"/>
                <a:gd name="T55" fmla="*/ 250 h 273"/>
                <a:gd name="T56" fmla="*/ 184 w 360"/>
                <a:gd name="T57" fmla="*/ 236 h 273"/>
                <a:gd name="T58" fmla="*/ 218 w 360"/>
                <a:gd name="T59" fmla="*/ 202 h 273"/>
                <a:gd name="T60" fmla="*/ 247 w 360"/>
                <a:gd name="T61" fmla="*/ 161 h 273"/>
                <a:gd name="T62" fmla="*/ 253 w 360"/>
                <a:gd name="T63" fmla="*/ 152 h 273"/>
                <a:gd name="T64" fmla="*/ 259 w 360"/>
                <a:gd name="T65" fmla="*/ 140 h 273"/>
                <a:gd name="T66" fmla="*/ 270 w 360"/>
                <a:gd name="T67" fmla="*/ 111 h 273"/>
                <a:gd name="T68" fmla="*/ 286 w 360"/>
                <a:gd name="T69" fmla="*/ 86 h 273"/>
                <a:gd name="T70" fmla="*/ 295 w 360"/>
                <a:gd name="T71" fmla="*/ 79 h 273"/>
                <a:gd name="T72" fmla="*/ 305 w 360"/>
                <a:gd name="T73" fmla="*/ 75 h 273"/>
                <a:gd name="T74" fmla="*/ 305 w 360"/>
                <a:gd name="T75" fmla="*/ 73 h 273"/>
                <a:gd name="T76" fmla="*/ 309 w 360"/>
                <a:gd name="T77" fmla="*/ 71 h 273"/>
                <a:gd name="T78" fmla="*/ 316 w 360"/>
                <a:gd name="T79" fmla="*/ 67 h 273"/>
                <a:gd name="T80" fmla="*/ 334 w 360"/>
                <a:gd name="T81" fmla="*/ 56 h 273"/>
                <a:gd name="T82" fmla="*/ 349 w 360"/>
                <a:gd name="T83" fmla="*/ 42 h 273"/>
                <a:gd name="T84" fmla="*/ 357 w 360"/>
                <a:gd name="T85" fmla="*/ 38 h 273"/>
                <a:gd name="T86" fmla="*/ 360 w 360"/>
                <a:gd name="T87" fmla="*/ 37 h 273"/>
                <a:gd name="T88" fmla="*/ 128 w 360"/>
                <a:gd name="T8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0" h="273">
                  <a:moveTo>
                    <a:pt x="128" y="0"/>
                  </a:moveTo>
                  <a:lnTo>
                    <a:pt x="119" y="4"/>
                  </a:lnTo>
                  <a:lnTo>
                    <a:pt x="126" y="2"/>
                  </a:lnTo>
                  <a:lnTo>
                    <a:pt x="120" y="4"/>
                  </a:lnTo>
                  <a:lnTo>
                    <a:pt x="117" y="8"/>
                  </a:lnTo>
                  <a:lnTo>
                    <a:pt x="103" y="21"/>
                  </a:lnTo>
                  <a:lnTo>
                    <a:pt x="94" y="37"/>
                  </a:lnTo>
                  <a:lnTo>
                    <a:pt x="90" y="48"/>
                  </a:lnTo>
                  <a:lnTo>
                    <a:pt x="88" y="48"/>
                  </a:lnTo>
                  <a:lnTo>
                    <a:pt x="82" y="83"/>
                  </a:lnTo>
                  <a:lnTo>
                    <a:pt x="69" y="115"/>
                  </a:lnTo>
                  <a:lnTo>
                    <a:pt x="51" y="148"/>
                  </a:lnTo>
                  <a:lnTo>
                    <a:pt x="36" y="179"/>
                  </a:lnTo>
                  <a:lnTo>
                    <a:pt x="32" y="184"/>
                  </a:lnTo>
                  <a:lnTo>
                    <a:pt x="24" y="192"/>
                  </a:lnTo>
                  <a:lnTo>
                    <a:pt x="19" y="200"/>
                  </a:lnTo>
                  <a:lnTo>
                    <a:pt x="11" y="207"/>
                  </a:lnTo>
                  <a:lnTo>
                    <a:pt x="1" y="225"/>
                  </a:lnTo>
                  <a:lnTo>
                    <a:pt x="0" y="232"/>
                  </a:lnTo>
                  <a:lnTo>
                    <a:pt x="1" y="242"/>
                  </a:lnTo>
                  <a:lnTo>
                    <a:pt x="9" y="252"/>
                  </a:lnTo>
                  <a:lnTo>
                    <a:pt x="17" y="259"/>
                  </a:lnTo>
                  <a:lnTo>
                    <a:pt x="40" y="269"/>
                  </a:lnTo>
                  <a:lnTo>
                    <a:pt x="67" y="273"/>
                  </a:lnTo>
                  <a:lnTo>
                    <a:pt x="92" y="273"/>
                  </a:lnTo>
                  <a:lnTo>
                    <a:pt x="117" y="269"/>
                  </a:lnTo>
                  <a:lnTo>
                    <a:pt x="142" y="261"/>
                  </a:lnTo>
                  <a:lnTo>
                    <a:pt x="163" y="250"/>
                  </a:lnTo>
                  <a:lnTo>
                    <a:pt x="184" y="236"/>
                  </a:lnTo>
                  <a:lnTo>
                    <a:pt x="218" y="202"/>
                  </a:lnTo>
                  <a:lnTo>
                    <a:pt x="247" y="161"/>
                  </a:lnTo>
                  <a:lnTo>
                    <a:pt x="253" y="152"/>
                  </a:lnTo>
                  <a:lnTo>
                    <a:pt x="259" y="140"/>
                  </a:lnTo>
                  <a:lnTo>
                    <a:pt x="270" y="111"/>
                  </a:lnTo>
                  <a:lnTo>
                    <a:pt x="286" y="86"/>
                  </a:lnTo>
                  <a:lnTo>
                    <a:pt x="295" y="79"/>
                  </a:lnTo>
                  <a:lnTo>
                    <a:pt x="305" y="75"/>
                  </a:lnTo>
                  <a:lnTo>
                    <a:pt x="305" y="73"/>
                  </a:lnTo>
                  <a:lnTo>
                    <a:pt x="309" y="71"/>
                  </a:lnTo>
                  <a:lnTo>
                    <a:pt x="316" y="67"/>
                  </a:lnTo>
                  <a:lnTo>
                    <a:pt x="334" y="56"/>
                  </a:lnTo>
                  <a:lnTo>
                    <a:pt x="349" y="42"/>
                  </a:lnTo>
                  <a:lnTo>
                    <a:pt x="357" y="38"/>
                  </a:lnTo>
                  <a:lnTo>
                    <a:pt x="360" y="37"/>
                  </a:lnTo>
                  <a:lnTo>
                    <a:pt x="128" y="0"/>
                  </a:lnTo>
                  <a:close/>
                </a:path>
              </a:pathLst>
            </a:custGeom>
            <a:solidFill>
              <a:srgbClr val="000000"/>
            </a:solidFill>
            <a:ln w="0">
              <a:solidFill>
                <a:srgbClr val="000000"/>
              </a:solidFill>
              <a:prstDash val="solid"/>
              <a:round/>
              <a:headEnd/>
              <a:tailEnd/>
            </a:ln>
          </p:spPr>
          <p:txBody>
            <a:bodyPr/>
            <a:lstStyle/>
            <a:p>
              <a:endParaRPr lang="en-US" sz="1013"/>
            </a:p>
          </p:txBody>
        </p:sp>
        <p:sp>
          <p:nvSpPr>
            <p:cNvPr id="830473" name="Freeform 9">
              <a:extLst>
                <a:ext uri="{FF2B5EF4-FFF2-40B4-BE49-F238E27FC236}">
                  <a16:creationId xmlns:a16="http://schemas.microsoft.com/office/drawing/2014/main" id="{E4A57FE3-E8B6-CE7F-9A6D-9D1F8403EFBF}"/>
                </a:ext>
              </a:extLst>
            </p:cNvPr>
            <p:cNvSpPr>
              <a:spLocks/>
            </p:cNvSpPr>
            <p:nvPr/>
          </p:nvSpPr>
          <p:spPr bwMode="auto">
            <a:xfrm>
              <a:off x="4706" y="528"/>
              <a:ext cx="768" cy="821"/>
            </a:xfrm>
            <a:custGeom>
              <a:avLst/>
              <a:gdLst>
                <a:gd name="T0" fmla="*/ 618 w 768"/>
                <a:gd name="T1" fmla="*/ 626 h 821"/>
                <a:gd name="T2" fmla="*/ 451 w 768"/>
                <a:gd name="T3" fmla="*/ 760 h 821"/>
                <a:gd name="T4" fmla="*/ 453 w 768"/>
                <a:gd name="T5" fmla="*/ 760 h 821"/>
                <a:gd name="T6" fmla="*/ 442 w 768"/>
                <a:gd name="T7" fmla="*/ 768 h 821"/>
                <a:gd name="T8" fmla="*/ 432 w 768"/>
                <a:gd name="T9" fmla="*/ 770 h 821"/>
                <a:gd name="T10" fmla="*/ 424 w 768"/>
                <a:gd name="T11" fmla="*/ 768 h 821"/>
                <a:gd name="T12" fmla="*/ 417 w 768"/>
                <a:gd name="T13" fmla="*/ 760 h 821"/>
                <a:gd name="T14" fmla="*/ 415 w 768"/>
                <a:gd name="T15" fmla="*/ 762 h 821"/>
                <a:gd name="T16" fmla="*/ 411 w 768"/>
                <a:gd name="T17" fmla="*/ 764 h 821"/>
                <a:gd name="T18" fmla="*/ 395 w 768"/>
                <a:gd name="T19" fmla="*/ 775 h 821"/>
                <a:gd name="T20" fmla="*/ 357 w 768"/>
                <a:gd name="T21" fmla="*/ 808 h 821"/>
                <a:gd name="T22" fmla="*/ 340 w 768"/>
                <a:gd name="T23" fmla="*/ 819 h 821"/>
                <a:gd name="T24" fmla="*/ 324 w 768"/>
                <a:gd name="T25" fmla="*/ 821 h 821"/>
                <a:gd name="T26" fmla="*/ 309 w 768"/>
                <a:gd name="T27" fmla="*/ 818 h 821"/>
                <a:gd name="T28" fmla="*/ 296 w 768"/>
                <a:gd name="T29" fmla="*/ 804 h 821"/>
                <a:gd name="T30" fmla="*/ 292 w 768"/>
                <a:gd name="T31" fmla="*/ 800 h 821"/>
                <a:gd name="T32" fmla="*/ 284 w 768"/>
                <a:gd name="T33" fmla="*/ 791 h 821"/>
                <a:gd name="T34" fmla="*/ 271 w 768"/>
                <a:gd name="T35" fmla="*/ 773 h 821"/>
                <a:gd name="T36" fmla="*/ 253 w 768"/>
                <a:gd name="T37" fmla="*/ 752 h 821"/>
                <a:gd name="T38" fmla="*/ 234 w 768"/>
                <a:gd name="T39" fmla="*/ 727 h 821"/>
                <a:gd name="T40" fmla="*/ 211 w 768"/>
                <a:gd name="T41" fmla="*/ 700 h 821"/>
                <a:gd name="T42" fmla="*/ 161 w 768"/>
                <a:gd name="T43" fmla="*/ 639 h 821"/>
                <a:gd name="T44" fmla="*/ 111 w 768"/>
                <a:gd name="T45" fmla="*/ 576 h 821"/>
                <a:gd name="T46" fmla="*/ 86 w 768"/>
                <a:gd name="T47" fmla="*/ 547 h 821"/>
                <a:gd name="T48" fmla="*/ 65 w 768"/>
                <a:gd name="T49" fmla="*/ 520 h 821"/>
                <a:gd name="T50" fmla="*/ 46 w 768"/>
                <a:gd name="T51" fmla="*/ 497 h 821"/>
                <a:gd name="T52" fmla="*/ 33 w 768"/>
                <a:gd name="T53" fmla="*/ 480 h 821"/>
                <a:gd name="T54" fmla="*/ 21 w 768"/>
                <a:gd name="T55" fmla="*/ 466 h 821"/>
                <a:gd name="T56" fmla="*/ 15 w 768"/>
                <a:gd name="T57" fmla="*/ 459 h 821"/>
                <a:gd name="T58" fmla="*/ 6 w 768"/>
                <a:gd name="T59" fmla="*/ 443 h 821"/>
                <a:gd name="T60" fmla="*/ 0 w 768"/>
                <a:gd name="T61" fmla="*/ 432 h 821"/>
                <a:gd name="T62" fmla="*/ 2 w 768"/>
                <a:gd name="T63" fmla="*/ 420 h 821"/>
                <a:gd name="T64" fmla="*/ 10 w 768"/>
                <a:gd name="T65" fmla="*/ 411 h 821"/>
                <a:gd name="T66" fmla="*/ 33 w 768"/>
                <a:gd name="T67" fmla="*/ 391 h 821"/>
                <a:gd name="T68" fmla="*/ 38 w 768"/>
                <a:gd name="T69" fmla="*/ 384 h 821"/>
                <a:gd name="T70" fmla="*/ 42 w 768"/>
                <a:gd name="T71" fmla="*/ 382 h 821"/>
                <a:gd name="T72" fmla="*/ 34 w 768"/>
                <a:gd name="T73" fmla="*/ 372 h 821"/>
                <a:gd name="T74" fmla="*/ 31 w 768"/>
                <a:gd name="T75" fmla="*/ 363 h 821"/>
                <a:gd name="T76" fmla="*/ 29 w 768"/>
                <a:gd name="T77" fmla="*/ 351 h 821"/>
                <a:gd name="T78" fmla="*/ 31 w 768"/>
                <a:gd name="T79" fmla="*/ 341 h 821"/>
                <a:gd name="T80" fmla="*/ 36 w 768"/>
                <a:gd name="T81" fmla="*/ 330 h 821"/>
                <a:gd name="T82" fmla="*/ 48 w 768"/>
                <a:gd name="T83" fmla="*/ 318 h 821"/>
                <a:gd name="T84" fmla="*/ 61 w 768"/>
                <a:gd name="T85" fmla="*/ 303 h 821"/>
                <a:gd name="T86" fmla="*/ 82 w 768"/>
                <a:gd name="T87" fmla="*/ 286 h 821"/>
                <a:gd name="T88" fmla="*/ 107 w 768"/>
                <a:gd name="T89" fmla="*/ 265 h 821"/>
                <a:gd name="T90" fmla="*/ 140 w 768"/>
                <a:gd name="T91" fmla="*/ 240 h 821"/>
                <a:gd name="T92" fmla="*/ 175 w 768"/>
                <a:gd name="T93" fmla="*/ 211 h 821"/>
                <a:gd name="T94" fmla="*/ 213 w 768"/>
                <a:gd name="T95" fmla="*/ 180 h 821"/>
                <a:gd name="T96" fmla="*/ 290 w 768"/>
                <a:gd name="T97" fmla="*/ 119 h 821"/>
                <a:gd name="T98" fmla="*/ 324 w 768"/>
                <a:gd name="T99" fmla="*/ 88 h 821"/>
                <a:gd name="T100" fmla="*/ 357 w 768"/>
                <a:gd name="T101" fmla="*/ 63 h 821"/>
                <a:gd name="T102" fmla="*/ 386 w 768"/>
                <a:gd name="T103" fmla="*/ 42 h 821"/>
                <a:gd name="T104" fmla="*/ 415 w 768"/>
                <a:gd name="T105" fmla="*/ 25 h 821"/>
                <a:gd name="T106" fmla="*/ 440 w 768"/>
                <a:gd name="T107" fmla="*/ 11 h 821"/>
                <a:gd name="T108" fmla="*/ 466 w 768"/>
                <a:gd name="T109" fmla="*/ 3 h 821"/>
                <a:gd name="T110" fmla="*/ 490 w 768"/>
                <a:gd name="T111" fmla="*/ 0 h 821"/>
                <a:gd name="T112" fmla="*/ 514 w 768"/>
                <a:gd name="T113" fmla="*/ 0 h 821"/>
                <a:gd name="T114" fmla="*/ 538 w 768"/>
                <a:gd name="T115" fmla="*/ 2 h 821"/>
                <a:gd name="T116" fmla="*/ 562 w 768"/>
                <a:gd name="T117" fmla="*/ 7 h 821"/>
                <a:gd name="T118" fmla="*/ 768 w 768"/>
                <a:gd name="T119" fmla="*/ 86 h 821"/>
                <a:gd name="T120" fmla="*/ 618 w 768"/>
                <a:gd name="T121" fmla="*/ 626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8" h="821">
                  <a:moveTo>
                    <a:pt x="618" y="626"/>
                  </a:moveTo>
                  <a:lnTo>
                    <a:pt x="451" y="760"/>
                  </a:lnTo>
                  <a:lnTo>
                    <a:pt x="453" y="760"/>
                  </a:lnTo>
                  <a:lnTo>
                    <a:pt x="442" y="768"/>
                  </a:lnTo>
                  <a:lnTo>
                    <a:pt x="432" y="770"/>
                  </a:lnTo>
                  <a:lnTo>
                    <a:pt x="424" y="768"/>
                  </a:lnTo>
                  <a:lnTo>
                    <a:pt x="417" y="760"/>
                  </a:lnTo>
                  <a:lnTo>
                    <a:pt x="415" y="762"/>
                  </a:lnTo>
                  <a:lnTo>
                    <a:pt x="411" y="764"/>
                  </a:lnTo>
                  <a:lnTo>
                    <a:pt x="395" y="775"/>
                  </a:lnTo>
                  <a:lnTo>
                    <a:pt x="357" y="808"/>
                  </a:lnTo>
                  <a:lnTo>
                    <a:pt x="340" y="819"/>
                  </a:lnTo>
                  <a:lnTo>
                    <a:pt x="324" y="821"/>
                  </a:lnTo>
                  <a:lnTo>
                    <a:pt x="309" y="818"/>
                  </a:lnTo>
                  <a:lnTo>
                    <a:pt x="296" y="804"/>
                  </a:lnTo>
                  <a:lnTo>
                    <a:pt x="292" y="800"/>
                  </a:lnTo>
                  <a:lnTo>
                    <a:pt x="284" y="791"/>
                  </a:lnTo>
                  <a:lnTo>
                    <a:pt x="271" y="773"/>
                  </a:lnTo>
                  <a:lnTo>
                    <a:pt x="253" y="752"/>
                  </a:lnTo>
                  <a:lnTo>
                    <a:pt x="234" y="727"/>
                  </a:lnTo>
                  <a:lnTo>
                    <a:pt x="211" y="700"/>
                  </a:lnTo>
                  <a:lnTo>
                    <a:pt x="161" y="639"/>
                  </a:lnTo>
                  <a:lnTo>
                    <a:pt x="111" y="576"/>
                  </a:lnTo>
                  <a:lnTo>
                    <a:pt x="86" y="547"/>
                  </a:lnTo>
                  <a:lnTo>
                    <a:pt x="65" y="520"/>
                  </a:lnTo>
                  <a:lnTo>
                    <a:pt x="46" y="497"/>
                  </a:lnTo>
                  <a:lnTo>
                    <a:pt x="33" y="480"/>
                  </a:lnTo>
                  <a:lnTo>
                    <a:pt x="21" y="466"/>
                  </a:lnTo>
                  <a:lnTo>
                    <a:pt x="15" y="459"/>
                  </a:lnTo>
                  <a:lnTo>
                    <a:pt x="6" y="443"/>
                  </a:lnTo>
                  <a:lnTo>
                    <a:pt x="0" y="432"/>
                  </a:lnTo>
                  <a:lnTo>
                    <a:pt x="2" y="420"/>
                  </a:lnTo>
                  <a:lnTo>
                    <a:pt x="10" y="411"/>
                  </a:lnTo>
                  <a:lnTo>
                    <a:pt x="33" y="391"/>
                  </a:lnTo>
                  <a:lnTo>
                    <a:pt x="38" y="384"/>
                  </a:lnTo>
                  <a:lnTo>
                    <a:pt x="42" y="382"/>
                  </a:lnTo>
                  <a:lnTo>
                    <a:pt x="34" y="372"/>
                  </a:lnTo>
                  <a:lnTo>
                    <a:pt x="31" y="363"/>
                  </a:lnTo>
                  <a:lnTo>
                    <a:pt x="29" y="351"/>
                  </a:lnTo>
                  <a:lnTo>
                    <a:pt x="31" y="341"/>
                  </a:lnTo>
                  <a:lnTo>
                    <a:pt x="36" y="330"/>
                  </a:lnTo>
                  <a:lnTo>
                    <a:pt x="48" y="318"/>
                  </a:lnTo>
                  <a:lnTo>
                    <a:pt x="61" y="303"/>
                  </a:lnTo>
                  <a:lnTo>
                    <a:pt x="82" y="286"/>
                  </a:lnTo>
                  <a:lnTo>
                    <a:pt x="107" y="265"/>
                  </a:lnTo>
                  <a:lnTo>
                    <a:pt x="140" y="240"/>
                  </a:lnTo>
                  <a:lnTo>
                    <a:pt x="175" y="211"/>
                  </a:lnTo>
                  <a:lnTo>
                    <a:pt x="213" y="180"/>
                  </a:lnTo>
                  <a:lnTo>
                    <a:pt x="290" y="119"/>
                  </a:lnTo>
                  <a:lnTo>
                    <a:pt x="324" y="88"/>
                  </a:lnTo>
                  <a:lnTo>
                    <a:pt x="357" y="63"/>
                  </a:lnTo>
                  <a:lnTo>
                    <a:pt x="386" y="42"/>
                  </a:lnTo>
                  <a:lnTo>
                    <a:pt x="415" y="25"/>
                  </a:lnTo>
                  <a:lnTo>
                    <a:pt x="440" y="11"/>
                  </a:lnTo>
                  <a:lnTo>
                    <a:pt x="466" y="3"/>
                  </a:lnTo>
                  <a:lnTo>
                    <a:pt x="490" y="0"/>
                  </a:lnTo>
                  <a:lnTo>
                    <a:pt x="514" y="0"/>
                  </a:lnTo>
                  <a:lnTo>
                    <a:pt x="538" y="2"/>
                  </a:lnTo>
                  <a:lnTo>
                    <a:pt x="562" y="7"/>
                  </a:lnTo>
                  <a:lnTo>
                    <a:pt x="768" y="86"/>
                  </a:lnTo>
                  <a:lnTo>
                    <a:pt x="618" y="6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74" name="Freeform 10">
              <a:extLst>
                <a:ext uri="{FF2B5EF4-FFF2-40B4-BE49-F238E27FC236}">
                  <a16:creationId xmlns:a16="http://schemas.microsoft.com/office/drawing/2014/main" id="{C00C2961-2B98-9361-7103-67528AD19769}"/>
                </a:ext>
              </a:extLst>
            </p:cNvPr>
            <p:cNvSpPr>
              <a:spLocks/>
            </p:cNvSpPr>
            <p:nvPr/>
          </p:nvSpPr>
          <p:spPr bwMode="auto">
            <a:xfrm>
              <a:off x="4241" y="1620"/>
              <a:ext cx="463" cy="202"/>
            </a:xfrm>
            <a:custGeom>
              <a:avLst/>
              <a:gdLst>
                <a:gd name="T0" fmla="*/ 442 w 463"/>
                <a:gd name="T1" fmla="*/ 125 h 202"/>
                <a:gd name="T2" fmla="*/ 451 w 463"/>
                <a:gd name="T3" fmla="*/ 100 h 202"/>
                <a:gd name="T4" fmla="*/ 463 w 463"/>
                <a:gd name="T5" fmla="*/ 90 h 202"/>
                <a:gd name="T6" fmla="*/ 451 w 463"/>
                <a:gd name="T7" fmla="*/ 83 h 202"/>
                <a:gd name="T8" fmla="*/ 442 w 463"/>
                <a:gd name="T9" fmla="*/ 75 h 202"/>
                <a:gd name="T10" fmla="*/ 434 w 463"/>
                <a:gd name="T11" fmla="*/ 60 h 202"/>
                <a:gd name="T12" fmla="*/ 390 w 463"/>
                <a:gd name="T13" fmla="*/ 52 h 202"/>
                <a:gd name="T14" fmla="*/ 363 w 463"/>
                <a:gd name="T15" fmla="*/ 31 h 202"/>
                <a:gd name="T16" fmla="*/ 332 w 463"/>
                <a:gd name="T17" fmla="*/ 4 h 202"/>
                <a:gd name="T18" fmla="*/ 292 w 463"/>
                <a:gd name="T19" fmla="*/ 0 h 202"/>
                <a:gd name="T20" fmla="*/ 252 w 463"/>
                <a:gd name="T21" fmla="*/ 16 h 202"/>
                <a:gd name="T22" fmla="*/ 223 w 463"/>
                <a:gd name="T23" fmla="*/ 21 h 202"/>
                <a:gd name="T24" fmla="*/ 196 w 463"/>
                <a:gd name="T25" fmla="*/ 8 h 202"/>
                <a:gd name="T26" fmla="*/ 167 w 463"/>
                <a:gd name="T27" fmla="*/ 6 h 202"/>
                <a:gd name="T28" fmla="*/ 137 w 463"/>
                <a:gd name="T29" fmla="*/ 19 h 202"/>
                <a:gd name="T30" fmla="*/ 104 w 463"/>
                <a:gd name="T31" fmla="*/ 17 h 202"/>
                <a:gd name="T32" fmla="*/ 64 w 463"/>
                <a:gd name="T33" fmla="*/ 6 h 202"/>
                <a:gd name="T34" fmla="*/ 27 w 463"/>
                <a:gd name="T35" fmla="*/ 16 h 202"/>
                <a:gd name="T36" fmla="*/ 4 w 463"/>
                <a:gd name="T37" fmla="*/ 48 h 202"/>
                <a:gd name="T38" fmla="*/ 19 w 463"/>
                <a:gd name="T39" fmla="*/ 138 h 202"/>
                <a:gd name="T40" fmla="*/ 27 w 463"/>
                <a:gd name="T41" fmla="*/ 146 h 202"/>
                <a:gd name="T42" fmla="*/ 66 w 463"/>
                <a:gd name="T43" fmla="*/ 184 h 202"/>
                <a:gd name="T44" fmla="*/ 89 w 463"/>
                <a:gd name="T45" fmla="*/ 196 h 202"/>
                <a:gd name="T46" fmla="*/ 110 w 463"/>
                <a:gd name="T47" fmla="*/ 196 h 202"/>
                <a:gd name="T48" fmla="*/ 135 w 463"/>
                <a:gd name="T49" fmla="*/ 175 h 202"/>
                <a:gd name="T50" fmla="*/ 139 w 463"/>
                <a:gd name="T51" fmla="*/ 169 h 202"/>
                <a:gd name="T52" fmla="*/ 152 w 463"/>
                <a:gd name="T53" fmla="*/ 181 h 202"/>
                <a:gd name="T54" fmla="*/ 181 w 463"/>
                <a:gd name="T55" fmla="*/ 194 h 202"/>
                <a:gd name="T56" fmla="*/ 215 w 463"/>
                <a:gd name="T57" fmla="*/ 184 h 202"/>
                <a:gd name="T58" fmla="*/ 231 w 463"/>
                <a:gd name="T59" fmla="*/ 173 h 202"/>
                <a:gd name="T60" fmla="*/ 236 w 463"/>
                <a:gd name="T61" fmla="*/ 177 h 202"/>
                <a:gd name="T62" fmla="*/ 265 w 463"/>
                <a:gd name="T63" fmla="*/ 196 h 202"/>
                <a:gd name="T64" fmla="*/ 300 w 463"/>
                <a:gd name="T65" fmla="*/ 198 h 202"/>
                <a:gd name="T66" fmla="*/ 323 w 463"/>
                <a:gd name="T67" fmla="*/ 181 h 202"/>
                <a:gd name="T68" fmla="*/ 331 w 463"/>
                <a:gd name="T69" fmla="*/ 181 h 202"/>
                <a:gd name="T70" fmla="*/ 354 w 463"/>
                <a:gd name="T71" fmla="*/ 196 h 202"/>
                <a:gd name="T72" fmla="*/ 388 w 463"/>
                <a:gd name="T73" fmla="*/ 200 h 202"/>
                <a:gd name="T74" fmla="*/ 417 w 463"/>
                <a:gd name="T75" fmla="*/ 192 h 202"/>
                <a:gd name="T76" fmla="*/ 444 w 463"/>
                <a:gd name="T77" fmla="*/ 13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3" h="202">
                  <a:moveTo>
                    <a:pt x="444" y="138"/>
                  </a:moveTo>
                  <a:lnTo>
                    <a:pt x="442" y="125"/>
                  </a:lnTo>
                  <a:lnTo>
                    <a:pt x="444" y="113"/>
                  </a:lnTo>
                  <a:lnTo>
                    <a:pt x="451" y="100"/>
                  </a:lnTo>
                  <a:lnTo>
                    <a:pt x="459" y="92"/>
                  </a:lnTo>
                  <a:lnTo>
                    <a:pt x="463" y="90"/>
                  </a:lnTo>
                  <a:lnTo>
                    <a:pt x="455" y="88"/>
                  </a:lnTo>
                  <a:lnTo>
                    <a:pt x="451" y="83"/>
                  </a:lnTo>
                  <a:lnTo>
                    <a:pt x="450" y="77"/>
                  </a:lnTo>
                  <a:lnTo>
                    <a:pt x="442" y="75"/>
                  </a:lnTo>
                  <a:lnTo>
                    <a:pt x="440" y="65"/>
                  </a:lnTo>
                  <a:lnTo>
                    <a:pt x="434" y="60"/>
                  </a:lnTo>
                  <a:lnTo>
                    <a:pt x="415" y="54"/>
                  </a:lnTo>
                  <a:lnTo>
                    <a:pt x="390" y="52"/>
                  </a:lnTo>
                  <a:lnTo>
                    <a:pt x="371" y="54"/>
                  </a:lnTo>
                  <a:lnTo>
                    <a:pt x="363" y="31"/>
                  </a:lnTo>
                  <a:lnTo>
                    <a:pt x="350" y="16"/>
                  </a:lnTo>
                  <a:lnTo>
                    <a:pt x="332" y="4"/>
                  </a:lnTo>
                  <a:lnTo>
                    <a:pt x="313" y="0"/>
                  </a:lnTo>
                  <a:lnTo>
                    <a:pt x="292" y="0"/>
                  </a:lnTo>
                  <a:lnTo>
                    <a:pt x="273" y="6"/>
                  </a:lnTo>
                  <a:lnTo>
                    <a:pt x="252" y="16"/>
                  </a:lnTo>
                  <a:lnTo>
                    <a:pt x="235" y="31"/>
                  </a:lnTo>
                  <a:lnTo>
                    <a:pt x="223" y="21"/>
                  </a:lnTo>
                  <a:lnTo>
                    <a:pt x="210" y="12"/>
                  </a:lnTo>
                  <a:lnTo>
                    <a:pt x="196" y="8"/>
                  </a:lnTo>
                  <a:lnTo>
                    <a:pt x="181" y="6"/>
                  </a:lnTo>
                  <a:lnTo>
                    <a:pt x="167" y="6"/>
                  </a:lnTo>
                  <a:lnTo>
                    <a:pt x="152" y="10"/>
                  </a:lnTo>
                  <a:lnTo>
                    <a:pt x="137" y="19"/>
                  </a:lnTo>
                  <a:lnTo>
                    <a:pt x="121" y="31"/>
                  </a:lnTo>
                  <a:lnTo>
                    <a:pt x="104" y="17"/>
                  </a:lnTo>
                  <a:lnTo>
                    <a:pt x="83" y="8"/>
                  </a:lnTo>
                  <a:lnTo>
                    <a:pt x="64" y="6"/>
                  </a:lnTo>
                  <a:lnTo>
                    <a:pt x="44" y="8"/>
                  </a:lnTo>
                  <a:lnTo>
                    <a:pt x="27" y="16"/>
                  </a:lnTo>
                  <a:lnTo>
                    <a:pt x="14" y="29"/>
                  </a:lnTo>
                  <a:lnTo>
                    <a:pt x="4" y="48"/>
                  </a:lnTo>
                  <a:lnTo>
                    <a:pt x="0" y="73"/>
                  </a:lnTo>
                  <a:lnTo>
                    <a:pt x="19" y="138"/>
                  </a:lnTo>
                  <a:lnTo>
                    <a:pt x="21" y="140"/>
                  </a:lnTo>
                  <a:lnTo>
                    <a:pt x="27" y="146"/>
                  </a:lnTo>
                  <a:lnTo>
                    <a:pt x="43" y="165"/>
                  </a:lnTo>
                  <a:lnTo>
                    <a:pt x="66" y="184"/>
                  </a:lnTo>
                  <a:lnTo>
                    <a:pt x="77" y="192"/>
                  </a:lnTo>
                  <a:lnTo>
                    <a:pt x="89" y="196"/>
                  </a:lnTo>
                  <a:lnTo>
                    <a:pt x="100" y="198"/>
                  </a:lnTo>
                  <a:lnTo>
                    <a:pt x="110" y="196"/>
                  </a:lnTo>
                  <a:lnTo>
                    <a:pt x="125" y="186"/>
                  </a:lnTo>
                  <a:lnTo>
                    <a:pt x="135" y="175"/>
                  </a:lnTo>
                  <a:lnTo>
                    <a:pt x="139" y="171"/>
                  </a:lnTo>
                  <a:lnTo>
                    <a:pt x="139" y="169"/>
                  </a:lnTo>
                  <a:lnTo>
                    <a:pt x="142" y="173"/>
                  </a:lnTo>
                  <a:lnTo>
                    <a:pt x="152" y="181"/>
                  </a:lnTo>
                  <a:lnTo>
                    <a:pt x="165" y="190"/>
                  </a:lnTo>
                  <a:lnTo>
                    <a:pt x="181" y="194"/>
                  </a:lnTo>
                  <a:lnTo>
                    <a:pt x="198" y="190"/>
                  </a:lnTo>
                  <a:lnTo>
                    <a:pt x="215" y="184"/>
                  </a:lnTo>
                  <a:lnTo>
                    <a:pt x="227" y="177"/>
                  </a:lnTo>
                  <a:lnTo>
                    <a:pt x="231" y="173"/>
                  </a:lnTo>
                  <a:lnTo>
                    <a:pt x="233" y="175"/>
                  </a:lnTo>
                  <a:lnTo>
                    <a:pt x="236" y="177"/>
                  </a:lnTo>
                  <a:lnTo>
                    <a:pt x="248" y="186"/>
                  </a:lnTo>
                  <a:lnTo>
                    <a:pt x="265" y="196"/>
                  </a:lnTo>
                  <a:lnTo>
                    <a:pt x="283" y="202"/>
                  </a:lnTo>
                  <a:lnTo>
                    <a:pt x="300" y="198"/>
                  </a:lnTo>
                  <a:lnTo>
                    <a:pt x="313" y="190"/>
                  </a:lnTo>
                  <a:lnTo>
                    <a:pt x="323" y="181"/>
                  </a:lnTo>
                  <a:lnTo>
                    <a:pt x="327" y="177"/>
                  </a:lnTo>
                  <a:lnTo>
                    <a:pt x="331" y="181"/>
                  </a:lnTo>
                  <a:lnTo>
                    <a:pt x="340" y="188"/>
                  </a:lnTo>
                  <a:lnTo>
                    <a:pt x="354" y="196"/>
                  </a:lnTo>
                  <a:lnTo>
                    <a:pt x="369" y="202"/>
                  </a:lnTo>
                  <a:lnTo>
                    <a:pt x="388" y="200"/>
                  </a:lnTo>
                  <a:lnTo>
                    <a:pt x="405" y="196"/>
                  </a:lnTo>
                  <a:lnTo>
                    <a:pt x="417" y="192"/>
                  </a:lnTo>
                  <a:lnTo>
                    <a:pt x="423" y="190"/>
                  </a:lnTo>
                  <a:lnTo>
                    <a:pt x="444" y="138"/>
                  </a:lnTo>
                  <a:close/>
                </a:path>
              </a:pathLst>
            </a:custGeom>
            <a:solidFill>
              <a:srgbClr val="000000"/>
            </a:solidFill>
            <a:ln w="0">
              <a:solidFill>
                <a:srgbClr val="000000"/>
              </a:solidFill>
              <a:prstDash val="solid"/>
              <a:round/>
              <a:headEnd/>
              <a:tailEnd/>
            </a:ln>
          </p:spPr>
          <p:txBody>
            <a:bodyPr/>
            <a:lstStyle/>
            <a:p>
              <a:endParaRPr lang="en-US" sz="1013"/>
            </a:p>
          </p:txBody>
        </p:sp>
        <p:sp>
          <p:nvSpPr>
            <p:cNvPr id="830475" name="Freeform 11">
              <a:extLst>
                <a:ext uri="{FF2B5EF4-FFF2-40B4-BE49-F238E27FC236}">
                  <a16:creationId xmlns:a16="http://schemas.microsoft.com/office/drawing/2014/main" id="{BC49AC9D-6026-4FD5-9F0D-6AF65EFB8E62}"/>
                </a:ext>
              </a:extLst>
            </p:cNvPr>
            <p:cNvSpPr>
              <a:spLocks/>
            </p:cNvSpPr>
            <p:nvPr/>
          </p:nvSpPr>
          <p:spPr bwMode="auto">
            <a:xfrm>
              <a:off x="4266" y="1670"/>
              <a:ext cx="83" cy="63"/>
            </a:xfrm>
            <a:custGeom>
              <a:avLst/>
              <a:gdLst>
                <a:gd name="T0" fmla="*/ 58 w 83"/>
                <a:gd name="T1" fmla="*/ 62 h 63"/>
                <a:gd name="T2" fmla="*/ 69 w 83"/>
                <a:gd name="T3" fmla="*/ 58 h 63"/>
                <a:gd name="T4" fmla="*/ 77 w 83"/>
                <a:gd name="T5" fmla="*/ 50 h 63"/>
                <a:gd name="T6" fmla="*/ 83 w 83"/>
                <a:gd name="T7" fmla="*/ 40 h 63"/>
                <a:gd name="T8" fmla="*/ 83 w 83"/>
                <a:gd name="T9" fmla="*/ 29 h 63"/>
                <a:gd name="T10" fmla="*/ 81 w 83"/>
                <a:gd name="T11" fmla="*/ 27 h 63"/>
                <a:gd name="T12" fmla="*/ 83 w 83"/>
                <a:gd name="T13" fmla="*/ 29 h 63"/>
                <a:gd name="T14" fmla="*/ 77 w 83"/>
                <a:gd name="T15" fmla="*/ 17 h 63"/>
                <a:gd name="T16" fmla="*/ 69 w 83"/>
                <a:gd name="T17" fmla="*/ 8 h 63"/>
                <a:gd name="T18" fmla="*/ 58 w 83"/>
                <a:gd name="T19" fmla="*/ 2 h 63"/>
                <a:gd name="T20" fmla="*/ 44 w 83"/>
                <a:gd name="T21" fmla="*/ 0 h 63"/>
                <a:gd name="T22" fmla="*/ 25 w 83"/>
                <a:gd name="T23" fmla="*/ 2 h 63"/>
                <a:gd name="T24" fmla="*/ 27 w 83"/>
                <a:gd name="T25" fmla="*/ 2 h 63"/>
                <a:gd name="T26" fmla="*/ 16 w 83"/>
                <a:gd name="T27" fmla="*/ 6 h 63"/>
                <a:gd name="T28" fmla="*/ 6 w 83"/>
                <a:gd name="T29" fmla="*/ 14 h 63"/>
                <a:gd name="T30" fmla="*/ 2 w 83"/>
                <a:gd name="T31" fmla="*/ 25 h 63"/>
                <a:gd name="T32" fmla="*/ 2 w 83"/>
                <a:gd name="T33" fmla="*/ 37 h 63"/>
                <a:gd name="T34" fmla="*/ 0 w 83"/>
                <a:gd name="T35" fmla="*/ 35 h 63"/>
                <a:gd name="T36" fmla="*/ 2 w 83"/>
                <a:gd name="T37" fmla="*/ 37 h 63"/>
                <a:gd name="T38" fmla="*/ 8 w 83"/>
                <a:gd name="T39" fmla="*/ 48 h 63"/>
                <a:gd name="T40" fmla="*/ 16 w 83"/>
                <a:gd name="T41" fmla="*/ 56 h 63"/>
                <a:gd name="T42" fmla="*/ 27 w 83"/>
                <a:gd name="T43" fmla="*/ 62 h 63"/>
                <a:gd name="T44" fmla="*/ 39 w 83"/>
                <a:gd name="T45" fmla="*/ 63 h 63"/>
                <a:gd name="T46" fmla="*/ 58 w 83"/>
                <a:gd name="T4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63">
                  <a:moveTo>
                    <a:pt x="58" y="62"/>
                  </a:moveTo>
                  <a:lnTo>
                    <a:pt x="69" y="58"/>
                  </a:lnTo>
                  <a:lnTo>
                    <a:pt x="77" y="50"/>
                  </a:lnTo>
                  <a:lnTo>
                    <a:pt x="83" y="40"/>
                  </a:lnTo>
                  <a:lnTo>
                    <a:pt x="83" y="29"/>
                  </a:lnTo>
                  <a:lnTo>
                    <a:pt x="81" y="27"/>
                  </a:lnTo>
                  <a:lnTo>
                    <a:pt x="83" y="29"/>
                  </a:lnTo>
                  <a:lnTo>
                    <a:pt x="77" y="17"/>
                  </a:lnTo>
                  <a:lnTo>
                    <a:pt x="69" y="8"/>
                  </a:lnTo>
                  <a:lnTo>
                    <a:pt x="58" y="2"/>
                  </a:lnTo>
                  <a:lnTo>
                    <a:pt x="44" y="0"/>
                  </a:lnTo>
                  <a:lnTo>
                    <a:pt x="25" y="2"/>
                  </a:lnTo>
                  <a:lnTo>
                    <a:pt x="27" y="2"/>
                  </a:lnTo>
                  <a:lnTo>
                    <a:pt x="16" y="6"/>
                  </a:lnTo>
                  <a:lnTo>
                    <a:pt x="6" y="14"/>
                  </a:lnTo>
                  <a:lnTo>
                    <a:pt x="2" y="25"/>
                  </a:lnTo>
                  <a:lnTo>
                    <a:pt x="2" y="37"/>
                  </a:lnTo>
                  <a:lnTo>
                    <a:pt x="0" y="35"/>
                  </a:lnTo>
                  <a:lnTo>
                    <a:pt x="2" y="37"/>
                  </a:lnTo>
                  <a:lnTo>
                    <a:pt x="8" y="48"/>
                  </a:lnTo>
                  <a:lnTo>
                    <a:pt x="16" y="56"/>
                  </a:lnTo>
                  <a:lnTo>
                    <a:pt x="27" y="62"/>
                  </a:lnTo>
                  <a:lnTo>
                    <a:pt x="39" y="63"/>
                  </a:lnTo>
                  <a:lnTo>
                    <a:pt x="58" y="62"/>
                  </a:lnTo>
                  <a:close/>
                </a:path>
              </a:pathLst>
            </a:custGeom>
            <a:solidFill>
              <a:srgbClr val="FFAB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76" name="Freeform 12">
              <a:extLst>
                <a:ext uri="{FF2B5EF4-FFF2-40B4-BE49-F238E27FC236}">
                  <a16:creationId xmlns:a16="http://schemas.microsoft.com/office/drawing/2014/main" id="{BD3D2A08-D362-A05C-BDE3-B930D7E16AB7}"/>
                </a:ext>
              </a:extLst>
            </p:cNvPr>
            <p:cNvSpPr>
              <a:spLocks/>
            </p:cNvSpPr>
            <p:nvPr/>
          </p:nvSpPr>
          <p:spPr bwMode="auto">
            <a:xfrm>
              <a:off x="4381" y="1668"/>
              <a:ext cx="81" cy="64"/>
            </a:xfrm>
            <a:custGeom>
              <a:avLst/>
              <a:gdLst>
                <a:gd name="T0" fmla="*/ 58 w 81"/>
                <a:gd name="T1" fmla="*/ 62 h 64"/>
                <a:gd name="T2" fmla="*/ 70 w 81"/>
                <a:gd name="T3" fmla="*/ 58 h 64"/>
                <a:gd name="T4" fmla="*/ 77 w 81"/>
                <a:gd name="T5" fmla="*/ 52 h 64"/>
                <a:gd name="T6" fmla="*/ 81 w 81"/>
                <a:gd name="T7" fmla="*/ 40 h 64"/>
                <a:gd name="T8" fmla="*/ 81 w 81"/>
                <a:gd name="T9" fmla="*/ 29 h 64"/>
                <a:gd name="T10" fmla="*/ 75 w 81"/>
                <a:gd name="T11" fmla="*/ 17 h 64"/>
                <a:gd name="T12" fmla="*/ 68 w 81"/>
                <a:gd name="T13" fmla="*/ 8 h 64"/>
                <a:gd name="T14" fmla="*/ 56 w 81"/>
                <a:gd name="T15" fmla="*/ 4 h 64"/>
                <a:gd name="T16" fmla="*/ 45 w 81"/>
                <a:gd name="T17" fmla="*/ 2 h 64"/>
                <a:gd name="T18" fmla="*/ 45 w 81"/>
                <a:gd name="T19" fmla="*/ 0 h 64"/>
                <a:gd name="T20" fmla="*/ 25 w 81"/>
                <a:gd name="T21" fmla="*/ 4 h 64"/>
                <a:gd name="T22" fmla="*/ 14 w 81"/>
                <a:gd name="T23" fmla="*/ 8 h 64"/>
                <a:gd name="T24" fmla="*/ 6 w 81"/>
                <a:gd name="T25" fmla="*/ 16 h 64"/>
                <a:gd name="T26" fmla="*/ 2 w 81"/>
                <a:gd name="T27" fmla="*/ 25 h 64"/>
                <a:gd name="T28" fmla="*/ 2 w 81"/>
                <a:gd name="T29" fmla="*/ 37 h 64"/>
                <a:gd name="T30" fmla="*/ 0 w 81"/>
                <a:gd name="T31" fmla="*/ 37 h 64"/>
                <a:gd name="T32" fmla="*/ 2 w 81"/>
                <a:gd name="T33" fmla="*/ 37 h 64"/>
                <a:gd name="T34" fmla="*/ 6 w 81"/>
                <a:gd name="T35" fmla="*/ 48 h 64"/>
                <a:gd name="T36" fmla="*/ 16 w 81"/>
                <a:gd name="T37" fmla="*/ 58 h 64"/>
                <a:gd name="T38" fmla="*/ 25 w 81"/>
                <a:gd name="T39" fmla="*/ 64 h 64"/>
                <a:gd name="T40" fmla="*/ 39 w 81"/>
                <a:gd name="T41" fmla="*/ 64 h 64"/>
                <a:gd name="T42" fmla="*/ 56 w 81"/>
                <a:gd name="T43" fmla="*/ 62 h 64"/>
                <a:gd name="T44" fmla="*/ 58 w 81"/>
                <a:gd name="T45" fmla="*/ 6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64">
                  <a:moveTo>
                    <a:pt x="58" y="62"/>
                  </a:moveTo>
                  <a:lnTo>
                    <a:pt x="70" y="58"/>
                  </a:lnTo>
                  <a:lnTo>
                    <a:pt x="77" y="52"/>
                  </a:lnTo>
                  <a:lnTo>
                    <a:pt x="81" y="40"/>
                  </a:lnTo>
                  <a:lnTo>
                    <a:pt x="81" y="29"/>
                  </a:lnTo>
                  <a:lnTo>
                    <a:pt x="75" y="17"/>
                  </a:lnTo>
                  <a:lnTo>
                    <a:pt x="68" y="8"/>
                  </a:lnTo>
                  <a:lnTo>
                    <a:pt x="56" y="4"/>
                  </a:lnTo>
                  <a:lnTo>
                    <a:pt x="45" y="2"/>
                  </a:lnTo>
                  <a:lnTo>
                    <a:pt x="45" y="0"/>
                  </a:lnTo>
                  <a:lnTo>
                    <a:pt x="25" y="4"/>
                  </a:lnTo>
                  <a:lnTo>
                    <a:pt x="14" y="8"/>
                  </a:lnTo>
                  <a:lnTo>
                    <a:pt x="6" y="16"/>
                  </a:lnTo>
                  <a:lnTo>
                    <a:pt x="2" y="25"/>
                  </a:lnTo>
                  <a:lnTo>
                    <a:pt x="2" y="37"/>
                  </a:lnTo>
                  <a:lnTo>
                    <a:pt x="0" y="37"/>
                  </a:lnTo>
                  <a:lnTo>
                    <a:pt x="2" y="37"/>
                  </a:lnTo>
                  <a:lnTo>
                    <a:pt x="6" y="48"/>
                  </a:lnTo>
                  <a:lnTo>
                    <a:pt x="16" y="58"/>
                  </a:lnTo>
                  <a:lnTo>
                    <a:pt x="25" y="64"/>
                  </a:lnTo>
                  <a:lnTo>
                    <a:pt x="39" y="64"/>
                  </a:lnTo>
                  <a:lnTo>
                    <a:pt x="56" y="62"/>
                  </a:lnTo>
                  <a:lnTo>
                    <a:pt x="58" y="62"/>
                  </a:lnTo>
                  <a:close/>
                </a:path>
              </a:pathLst>
            </a:custGeom>
            <a:solidFill>
              <a:srgbClr val="FFAB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77" name="Freeform 13">
              <a:extLst>
                <a:ext uri="{FF2B5EF4-FFF2-40B4-BE49-F238E27FC236}">
                  <a16:creationId xmlns:a16="http://schemas.microsoft.com/office/drawing/2014/main" id="{7FE18327-4C29-9B22-66A9-AF3367C4BC14}"/>
                </a:ext>
              </a:extLst>
            </p:cNvPr>
            <p:cNvSpPr>
              <a:spLocks/>
            </p:cNvSpPr>
            <p:nvPr/>
          </p:nvSpPr>
          <p:spPr bwMode="auto">
            <a:xfrm>
              <a:off x="4497" y="1668"/>
              <a:ext cx="80" cy="64"/>
            </a:xfrm>
            <a:custGeom>
              <a:avLst/>
              <a:gdLst>
                <a:gd name="T0" fmla="*/ 55 w 80"/>
                <a:gd name="T1" fmla="*/ 62 h 64"/>
                <a:gd name="T2" fmla="*/ 67 w 80"/>
                <a:gd name="T3" fmla="*/ 58 h 64"/>
                <a:gd name="T4" fmla="*/ 76 w 80"/>
                <a:gd name="T5" fmla="*/ 50 h 64"/>
                <a:gd name="T6" fmla="*/ 80 w 80"/>
                <a:gd name="T7" fmla="*/ 39 h 64"/>
                <a:gd name="T8" fmla="*/ 80 w 80"/>
                <a:gd name="T9" fmla="*/ 27 h 64"/>
                <a:gd name="T10" fmla="*/ 75 w 80"/>
                <a:gd name="T11" fmla="*/ 16 h 64"/>
                <a:gd name="T12" fmla="*/ 67 w 80"/>
                <a:gd name="T13" fmla="*/ 6 h 64"/>
                <a:gd name="T14" fmla="*/ 55 w 80"/>
                <a:gd name="T15" fmla="*/ 2 h 64"/>
                <a:gd name="T16" fmla="*/ 44 w 80"/>
                <a:gd name="T17" fmla="*/ 0 h 64"/>
                <a:gd name="T18" fmla="*/ 42 w 80"/>
                <a:gd name="T19" fmla="*/ 0 h 64"/>
                <a:gd name="T20" fmla="*/ 25 w 80"/>
                <a:gd name="T21" fmla="*/ 2 h 64"/>
                <a:gd name="T22" fmla="*/ 13 w 80"/>
                <a:gd name="T23" fmla="*/ 6 h 64"/>
                <a:gd name="T24" fmla="*/ 3 w 80"/>
                <a:gd name="T25" fmla="*/ 14 h 64"/>
                <a:gd name="T26" fmla="*/ 0 w 80"/>
                <a:gd name="T27" fmla="*/ 23 h 64"/>
                <a:gd name="T28" fmla="*/ 0 w 80"/>
                <a:gd name="T29" fmla="*/ 35 h 64"/>
                <a:gd name="T30" fmla="*/ 5 w 80"/>
                <a:gd name="T31" fmla="*/ 46 h 64"/>
                <a:gd name="T32" fmla="*/ 13 w 80"/>
                <a:gd name="T33" fmla="*/ 56 h 64"/>
                <a:gd name="T34" fmla="*/ 25 w 80"/>
                <a:gd name="T35" fmla="*/ 62 h 64"/>
                <a:gd name="T36" fmla="*/ 36 w 80"/>
                <a:gd name="T37" fmla="*/ 62 h 64"/>
                <a:gd name="T38" fmla="*/ 36 w 80"/>
                <a:gd name="T39" fmla="*/ 64 h 64"/>
                <a:gd name="T40" fmla="*/ 55 w 80"/>
                <a:gd name="T41" fmla="*/ 60 h 64"/>
                <a:gd name="T42" fmla="*/ 55 w 80"/>
                <a:gd name="T43" fmla="*/ 6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64">
                  <a:moveTo>
                    <a:pt x="55" y="62"/>
                  </a:moveTo>
                  <a:lnTo>
                    <a:pt x="67" y="58"/>
                  </a:lnTo>
                  <a:lnTo>
                    <a:pt x="76" y="50"/>
                  </a:lnTo>
                  <a:lnTo>
                    <a:pt x="80" y="39"/>
                  </a:lnTo>
                  <a:lnTo>
                    <a:pt x="80" y="27"/>
                  </a:lnTo>
                  <a:lnTo>
                    <a:pt x="75" y="16"/>
                  </a:lnTo>
                  <a:lnTo>
                    <a:pt x="67" y="6"/>
                  </a:lnTo>
                  <a:lnTo>
                    <a:pt x="55" y="2"/>
                  </a:lnTo>
                  <a:lnTo>
                    <a:pt x="44" y="0"/>
                  </a:lnTo>
                  <a:lnTo>
                    <a:pt x="42" y="0"/>
                  </a:lnTo>
                  <a:lnTo>
                    <a:pt x="25" y="2"/>
                  </a:lnTo>
                  <a:lnTo>
                    <a:pt x="13" y="6"/>
                  </a:lnTo>
                  <a:lnTo>
                    <a:pt x="3" y="14"/>
                  </a:lnTo>
                  <a:lnTo>
                    <a:pt x="0" y="23"/>
                  </a:lnTo>
                  <a:lnTo>
                    <a:pt x="0" y="35"/>
                  </a:lnTo>
                  <a:lnTo>
                    <a:pt x="5" y="46"/>
                  </a:lnTo>
                  <a:lnTo>
                    <a:pt x="13" y="56"/>
                  </a:lnTo>
                  <a:lnTo>
                    <a:pt x="25" y="62"/>
                  </a:lnTo>
                  <a:lnTo>
                    <a:pt x="36" y="62"/>
                  </a:lnTo>
                  <a:lnTo>
                    <a:pt x="36" y="64"/>
                  </a:lnTo>
                  <a:lnTo>
                    <a:pt x="55" y="60"/>
                  </a:lnTo>
                  <a:lnTo>
                    <a:pt x="55" y="62"/>
                  </a:lnTo>
                  <a:close/>
                </a:path>
              </a:pathLst>
            </a:custGeom>
            <a:solidFill>
              <a:srgbClr val="FFAB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78" name="Freeform 14">
              <a:extLst>
                <a:ext uri="{FF2B5EF4-FFF2-40B4-BE49-F238E27FC236}">
                  <a16:creationId xmlns:a16="http://schemas.microsoft.com/office/drawing/2014/main" id="{0041D906-918D-94C1-4128-F8A42802B7EE}"/>
                </a:ext>
              </a:extLst>
            </p:cNvPr>
            <p:cNvSpPr>
              <a:spLocks/>
            </p:cNvSpPr>
            <p:nvPr/>
          </p:nvSpPr>
          <p:spPr bwMode="auto">
            <a:xfrm>
              <a:off x="4602" y="1701"/>
              <a:ext cx="66" cy="52"/>
            </a:xfrm>
            <a:custGeom>
              <a:avLst/>
              <a:gdLst>
                <a:gd name="T0" fmla="*/ 46 w 66"/>
                <a:gd name="T1" fmla="*/ 50 h 52"/>
                <a:gd name="T2" fmla="*/ 56 w 66"/>
                <a:gd name="T3" fmla="*/ 46 h 52"/>
                <a:gd name="T4" fmla="*/ 62 w 66"/>
                <a:gd name="T5" fmla="*/ 40 h 52"/>
                <a:gd name="T6" fmla="*/ 66 w 66"/>
                <a:gd name="T7" fmla="*/ 32 h 52"/>
                <a:gd name="T8" fmla="*/ 66 w 66"/>
                <a:gd name="T9" fmla="*/ 23 h 52"/>
                <a:gd name="T10" fmla="*/ 66 w 66"/>
                <a:gd name="T11" fmla="*/ 21 h 52"/>
                <a:gd name="T12" fmla="*/ 66 w 66"/>
                <a:gd name="T13" fmla="*/ 23 h 52"/>
                <a:gd name="T14" fmla="*/ 62 w 66"/>
                <a:gd name="T15" fmla="*/ 13 h 52"/>
                <a:gd name="T16" fmla="*/ 56 w 66"/>
                <a:gd name="T17" fmla="*/ 6 h 52"/>
                <a:gd name="T18" fmla="*/ 46 w 66"/>
                <a:gd name="T19" fmla="*/ 2 h 52"/>
                <a:gd name="T20" fmla="*/ 37 w 66"/>
                <a:gd name="T21" fmla="*/ 0 h 52"/>
                <a:gd name="T22" fmla="*/ 21 w 66"/>
                <a:gd name="T23" fmla="*/ 2 h 52"/>
                <a:gd name="T24" fmla="*/ 12 w 66"/>
                <a:gd name="T25" fmla="*/ 6 h 52"/>
                <a:gd name="T26" fmla="*/ 6 w 66"/>
                <a:gd name="T27" fmla="*/ 11 h 52"/>
                <a:gd name="T28" fmla="*/ 2 w 66"/>
                <a:gd name="T29" fmla="*/ 19 h 52"/>
                <a:gd name="T30" fmla="*/ 2 w 66"/>
                <a:gd name="T31" fmla="*/ 31 h 52"/>
                <a:gd name="T32" fmla="*/ 0 w 66"/>
                <a:gd name="T33" fmla="*/ 29 h 52"/>
                <a:gd name="T34" fmla="*/ 2 w 66"/>
                <a:gd name="T35" fmla="*/ 31 h 52"/>
                <a:gd name="T36" fmla="*/ 6 w 66"/>
                <a:gd name="T37" fmla="*/ 40 h 52"/>
                <a:gd name="T38" fmla="*/ 12 w 66"/>
                <a:gd name="T39" fmla="*/ 46 h 52"/>
                <a:gd name="T40" fmla="*/ 21 w 66"/>
                <a:gd name="T41" fmla="*/ 50 h 52"/>
                <a:gd name="T42" fmla="*/ 31 w 66"/>
                <a:gd name="T43" fmla="*/ 50 h 52"/>
                <a:gd name="T44" fmla="*/ 31 w 66"/>
                <a:gd name="T45" fmla="*/ 52 h 52"/>
                <a:gd name="T46" fmla="*/ 46 w 66"/>
                <a:gd name="T47"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 h="52">
                  <a:moveTo>
                    <a:pt x="46" y="50"/>
                  </a:moveTo>
                  <a:lnTo>
                    <a:pt x="56" y="46"/>
                  </a:lnTo>
                  <a:lnTo>
                    <a:pt x="62" y="40"/>
                  </a:lnTo>
                  <a:lnTo>
                    <a:pt x="66" y="32"/>
                  </a:lnTo>
                  <a:lnTo>
                    <a:pt x="66" y="23"/>
                  </a:lnTo>
                  <a:lnTo>
                    <a:pt x="66" y="21"/>
                  </a:lnTo>
                  <a:lnTo>
                    <a:pt x="66" y="23"/>
                  </a:lnTo>
                  <a:lnTo>
                    <a:pt x="62" y="13"/>
                  </a:lnTo>
                  <a:lnTo>
                    <a:pt x="56" y="6"/>
                  </a:lnTo>
                  <a:lnTo>
                    <a:pt x="46" y="2"/>
                  </a:lnTo>
                  <a:lnTo>
                    <a:pt x="37" y="0"/>
                  </a:lnTo>
                  <a:lnTo>
                    <a:pt x="21" y="2"/>
                  </a:lnTo>
                  <a:lnTo>
                    <a:pt x="12" y="6"/>
                  </a:lnTo>
                  <a:lnTo>
                    <a:pt x="6" y="11"/>
                  </a:lnTo>
                  <a:lnTo>
                    <a:pt x="2" y="19"/>
                  </a:lnTo>
                  <a:lnTo>
                    <a:pt x="2" y="31"/>
                  </a:lnTo>
                  <a:lnTo>
                    <a:pt x="0" y="29"/>
                  </a:lnTo>
                  <a:lnTo>
                    <a:pt x="2" y="31"/>
                  </a:lnTo>
                  <a:lnTo>
                    <a:pt x="6" y="40"/>
                  </a:lnTo>
                  <a:lnTo>
                    <a:pt x="12" y="46"/>
                  </a:lnTo>
                  <a:lnTo>
                    <a:pt x="21" y="50"/>
                  </a:lnTo>
                  <a:lnTo>
                    <a:pt x="31" y="50"/>
                  </a:lnTo>
                  <a:lnTo>
                    <a:pt x="31" y="52"/>
                  </a:lnTo>
                  <a:lnTo>
                    <a:pt x="46" y="50"/>
                  </a:lnTo>
                  <a:close/>
                </a:path>
              </a:pathLst>
            </a:custGeom>
            <a:solidFill>
              <a:srgbClr val="FFAB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79" name="Freeform 15">
              <a:extLst>
                <a:ext uri="{FF2B5EF4-FFF2-40B4-BE49-F238E27FC236}">
                  <a16:creationId xmlns:a16="http://schemas.microsoft.com/office/drawing/2014/main" id="{4A8D8BC9-9120-8D9E-0872-EE220546D0BE}"/>
                </a:ext>
              </a:extLst>
            </p:cNvPr>
            <p:cNvSpPr>
              <a:spLocks/>
            </p:cNvSpPr>
            <p:nvPr/>
          </p:nvSpPr>
          <p:spPr bwMode="auto">
            <a:xfrm>
              <a:off x="4264" y="1033"/>
              <a:ext cx="484" cy="372"/>
            </a:xfrm>
            <a:custGeom>
              <a:avLst/>
              <a:gdLst>
                <a:gd name="T0" fmla="*/ 419 w 484"/>
                <a:gd name="T1" fmla="*/ 40 h 372"/>
                <a:gd name="T2" fmla="*/ 453 w 484"/>
                <a:gd name="T3" fmla="*/ 13 h 372"/>
                <a:gd name="T4" fmla="*/ 465 w 484"/>
                <a:gd name="T5" fmla="*/ 3 h 372"/>
                <a:gd name="T6" fmla="*/ 469 w 484"/>
                <a:gd name="T7" fmla="*/ 0 h 372"/>
                <a:gd name="T8" fmla="*/ 467 w 484"/>
                <a:gd name="T9" fmla="*/ 0 h 372"/>
                <a:gd name="T10" fmla="*/ 484 w 484"/>
                <a:gd name="T11" fmla="*/ 19 h 372"/>
                <a:gd name="T12" fmla="*/ 413 w 484"/>
                <a:gd name="T13" fmla="*/ 76 h 372"/>
                <a:gd name="T14" fmla="*/ 409 w 484"/>
                <a:gd name="T15" fmla="*/ 80 h 372"/>
                <a:gd name="T16" fmla="*/ 400 w 484"/>
                <a:gd name="T17" fmla="*/ 92 h 372"/>
                <a:gd name="T18" fmla="*/ 382 w 484"/>
                <a:gd name="T19" fmla="*/ 107 h 372"/>
                <a:gd name="T20" fmla="*/ 359 w 484"/>
                <a:gd name="T21" fmla="*/ 124 h 372"/>
                <a:gd name="T22" fmla="*/ 332 w 484"/>
                <a:gd name="T23" fmla="*/ 140 h 372"/>
                <a:gd name="T24" fmla="*/ 300 w 484"/>
                <a:gd name="T25" fmla="*/ 155 h 372"/>
                <a:gd name="T26" fmla="*/ 263 w 484"/>
                <a:gd name="T27" fmla="*/ 167 h 372"/>
                <a:gd name="T28" fmla="*/ 223 w 484"/>
                <a:gd name="T29" fmla="*/ 170 h 372"/>
                <a:gd name="T30" fmla="*/ 196 w 484"/>
                <a:gd name="T31" fmla="*/ 170 h 372"/>
                <a:gd name="T32" fmla="*/ 175 w 484"/>
                <a:gd name="T33" fmla="*/ 172 h 372"/>
                <a:gd name="T34" fmla="*/ 158 w 484"/>
                <a:gd name="T35" fmla="*/ 176 h 372"/>
                <a:gd name="T36" fmla="*/ 142 w 484"/>
                <a:gd name="T37" fmla="*/ 182 h 372"/>
                <a:gd name="T38" fmla="*/ 133 w 484"/>
                <a:gd name="T39" fmla="*/ 190 h 372"/>
                <a:gd name="T40" fmla="*/ 125 w 484"/>
                <a:gd name="T41" fmla="*/ 197 h 372"/>
                <a:gd name="T42" fmla="*/ 121 w 484"/>
                <a:gd name="T43" fmla="*/ 207 h 372"/>
                <a:gd name="T44" fmla="*/ 119 w 484"/>
                <a:gd name="T45" fmla="*/ 218 h 372"/>
                <a:gd name="T46" fmla="*/ 114 w 484"/>
                <a:gd name="T47" fmla="*/ 249 h 372"/>
                <a:gd name="T48" fmla="*/ 108 w 484"/>
                <a:gd name="T49" fmla="*/ 263 h 372"/>
                <a:gd name="T50" fmla="*/ 96 w 484"/>
                <a:gd name="T51" fmla="*/ 278 h 372"/>
                <a:gd name="T52" fmla="*/ 96 w 484"/>
                <a:gd name="T53" fmla="*/ 288 h 372"/>
                <a:gd name="T54" fmla="*/ 94 w 484"/>
                <a:gd name="T55" fmla="*/ 297 h 372"/>
                <a:gd name="T56" fmla="*/ 89 w 484"/>
                <a:gd name="T57" fmla="*/ 311 h 372"/>
                <a:gd name="T58" fmla="*/ 81 w 484"/>
                <a:gd name="T59" fmla="*/ 326 h 372"/>
                <a:gd name="T60" fmla="*/ 66 w 484"/>
                <a:gd name="T61" fmla="*/ 341 h 372"/>
                <a:gd name="T62" fmla="*/ 46 w 484"/>
                <a:gd name="T63" fmla="*/ 357 h 372"/>
                <a:gd name="T64" fmla="*/ 20 w 484"/>
                <a:gd name="T65" fmla="*/ 372 h 372"/>
                <a:gd name="T66" fmla="*/ 16 w 484"/>
                <a:gd name="T67" fmla="*/ 370 h 372"/>
                <a:gd name="T68" fmla="*/ 8 w 484"/>
                <a:gd name="T69" fmla="*/ 366 h 372"/>
                <a:gd name="T70" fmla="*/ 0 w 484"/>
                <a:gd name="T71" fmla="*/ 361 h 372"/>
                <a:gd name="T72" fmla="*/ 0 w 484"/>
                <a:gd name="T73" fmla="*/ 353 h 372"/>
                <a:gd name="T74" fmla="*/ 27 w 484"/>
                <a:gd name="T75" fmla="*/ 318 h 372"/>
                <a:gd name="T76" fmla="*/ 29 w 484"/>
                <a:gd name="T77" fmla="*/ 318 h 372"/>
                <a:gd name="T78" fmla="*/ 41 w 484"/>
                <a:gd name="T79" fmla="*/ 290 h 372"/>
                <a:gd name="T80" fmla="*/ 52 w 484"/>
                <a:gd name="T81" fmla="*/ 263 h 372"/>
                <a:gd name="T82" fmla="*/ 62 w 484"/>
                <a:gd name="T83" fmla="*/ 240 h 372"/>
                <a:gd name="T84" fmla="*/ 69 w 484"/>
                <a:gd name="T85" fmla="*/ 224 h 372"/>
                <a:gd name="T86" fmla="*/ 77 w 484"/>
                <a:gd name="T87" fmla="*/ 203 h 372"/>
                <a:gd name="T88" fmla="*/ 85 w 484"/>
                <a:gd name="T89" fmla="*/ 180 h 372"/>
                <a:gd name="T90" fmla="*/ 98 w 484"/>
                <a:gd name="T91" fmla="*/ 157 h 372"/>
                <a:gd name="T92" fmla="*/ 108 w 484"/>
                <a:gd name="T93" fmla="*/ 147 h 372"/>
                <a:gd name="T94" fmla="*/ 123 w 484"/>
                <a:gd name="T95" fmla="*/ 142 h 372"/>
                <a:gd name="T96" fmla="*/ 162 w 484"/>
                <a:gd name="T97" fmla="*/ 130 h 372"/>
                <a:gd name="T98" fmla="*/ 206 w 484"/>
                <a:gd name="T99" fmla="*/ 115 h 372"/>
                <a:gd name="T100" fmla="*/ 248 w 484"/>
                <a:gd name="T101" fmla="*/ 98 h 372"/>
                <a:gd name="T102" fmla="*/ 286 w 484"/>
                <a:gd name="T103" fmla="*/ 80 h 372"/>
                <a:gd name="T104" fmla="*/ 308 w 484"/>
                <a:gd name="T105" fmla="*/ 71 h 372"/>
                <a:gd name="T106" fmla="*/ 327 w 484"/>
                <a:gd name="T107" fmla="*/ 65 h 372"/>
                <a:gd name="T108" fmla="*/ 359 w 484"/>
                <a:gd name="T109" fmla="*/ 61 h 372"/>
                <a:gd name="T110" fmla="*/ 388 w 484"/>
                <a:gd name="T111" fmla="*/ 55 h 372"/>
                <a:gd name="T112" fmla="*/ 402 w 484"/>
                <a:gd name="T113" fmla="*/ 50 h 372"/>
                <a:gd name="T114" fmla="*/ 419 w 484"/>
                <a:gd name="T115" fmla="*/ 40 h 372"/>
                <a:gd name="T116" fmla="*/ 417 w 484"/>
                <a:gd name="T117" fmla="*/ 40 h 372"/>
                <a:gd name="T118" fmla="*/ 419 w 484"/>
                <a:gd name="T119" fmla="*/ 4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4" h="372">
                  <a:moveTo>
                    <a:pt x="419" y="40"/>
                  </a:moveTo>
                  <a:lnTo>
                    <a:pt x="453" y="13"/>
                  </a:lnTo>
                  <a:lnTo>
                    <a:pt x="465" y="3"/>
                  </a:lnTo>
                  <a:lnTo>
                    <a:pt x="469" y="0"/>
                  </a:lnTo>
                  <a:lnTo>
                    <a:pt x="467" y="0"/>
                  </a:lnTo>
                  <a:lnTo>
                    <a:pt x="484" y="19"/>
                  </a:lnTo>
                  <a:lnTo>
                    <a:pt x="413" y="76"/>
                  </a:lnTo>
                  <a:lnTo>
                    <a:pt x="409" y="80"/>
                  </a:lnTo>
                  <a:lnTo>
                    <a:pt x="400" y="92"/>
                  </a:lnTo>
                  <a:lnTo>
                    <a:pt x="382" y="107"/>
                  </a:lnTo>
                  <a:lnTo>
                    <a:pt x="359" y="124"/>
                  </a:lnTo>
                  <a:lnTo>
                    <a:pt x="332" y="140"/>
                  </a:lnTo>
                  <a:lnTo>
                    <a:pt x="300" y="155"/>
                  </a:lnTo>
                  <a:lnTo>
                    <a:pt x="263" y="167"/>
                  </a:lnTo>
                  <a:lnTo>
                    <a:pt x="223" y="170"/>
                  </a:lnTo>
                  <a:lnTo>
                    <a:pt x="196" y="170"/>
                  </a:lnTo>
                  <a:lnTo>
                    <a:pt x="175" y="172"/>
                  </a:lnTo>
                  <a:lnTo>
                    <a:pt x="158" y="176"/>
                  </a:lnTo>
                  <a:lnTo>
                    <a:pt x="142" y="182"/>
                  </a:lnTo>
                  <a:lnTo>
                    <a:pt x="133" y="190"/>
                  </a:lnTo>
                  <a:lnTo>
                    <a:pt x="125" y="197"/>
                  </a:lnTo>
                  <a:lnTo>
                    <a:pt x="121" y="207"/>
                  </a:lnTo>
                  <a:lnTo>
                    <a:pt x="119" y="218"/>
                  </a:lnTo>
                  <a:lnTo>
                    <a:pt x="114" y="249"/>
                  </a:lnTo>
                  <a:lnTo>
                    <a:pt x="108" y="263"/>
                  </a:lnTo>
                  <a:lnTo>
                    <a:pt x="96" y="278"/>
                  </a:lnTo>
                  <a:lnTo>
                    <a:pt x="96" y="288"/>
                  </a:lnTo>
                  <a:lnTo>
                    <a:pt x="94" y="297"/>
                  </a:lnTo>
                  <a:lnTo>
                    <a:pt x="89" y="311"/>
                  </a:lnTo>
                  <a:lnTo>
                    <a:pt x="81" y="326"/>
                  </a:lnTo>
                  <a:lnTo>
                    <a:pt x="66" y="341"/>
                  </a:lnTo>
                  <a:lnTo>
                    <a:pt x="46" y="357"/>
                  </a:lnTo>
                  <a:lnTo>
                    <a:pt x="20" y="372"/>
                  </a:lnTo>
                  <a:lnTo>
                    <a:pt x="16" y="370"/>
                  </a:lnTo>
                  <a:lnTo>
                    <a:pt x="8" y="366"/>
                  </a:lnTo>
                  <a:lnTo>
                    <a:pt x="0" y="361"/>
                  </a:lnTo>
                  <a:lnTo>
                    <a:pt x="0" y="353"/>
                  </a:lnTo>
                  <a:lnTo>
                    <a:pt x="27" y="318"/>
                  </a:lnTo>
                  <a:lnTo>
                    <a:pt x="29" y="318"/>
                  </a:lnTo>
                  <a:lnTo>
                    <a:pt x="41" y="290"/>
                  </a:lnTo>
                  <a:lnTo>
                    <a:pt x="52" y="263"/>
                  </a:lnTo>
                  <a:lnTo>
                    <a:pt x="62" y="240"/>
                  </a:lnTo>
                  <a:lnTo>
                    <a:pt x="69" y="224"/>
                  </a:lnTo>
                  <a:lnTo>
                    <a:pt x="77" y="203"/>
                  </a:lnTo>
                  <a:lnTo>
                    <a:pt x="85" y="180"/>
                  </a:lnTo>
                  <a:lnTo>
                    <a:pt x="98" y="157"/>
                  </a:lnTo>
                  <a:lnTo>
                    <a:pt x="108" y="147"/>
                  </a:lnTo>
                  <a:lnTo>
                    <a:pt x="123" y="142"/>
                  </a:lnTo>
                  <a:lnTo>
                    <a:pt x="162" y="130"/>
                  </a:lnTo>
                  <a:lnTo>
                    <a:pt x="206" y="115"/>
                  </a:lnTo>
                  <a:lnTo>
                    <a:pt x="248" y="98"/>
                  </a:lnTo>
                  <a:lnTo>
                    <a:pt x="286" y="80"/>
                  </a:lnTo>
                  <a:lnTo>
                    <a:pt x="308" y="71"/>
                  </a:lnTo>
                  <a:lnTo>
                    <a:pt x="327" y="65"/>
                  </a:lnTo>
                  <a:lnTo>
                    <a:pt x="359" y="61"/>
                  </a:lnTo>
                  <a:lnTo>
                    <a:pt x="388" y="55"/>
                  </a:lnTo>
                  <a:lnTo>
                    <a:pt x="402" y="50"/>
                  </a:lnTo>
                  <a:lnTo>
                    <a:pt x="419" y="40"/>
                  </a:lnTo>
                  <a:lnTo>
                    <a:pt x="417" y="40"/>
                  </a:lnTo>
                  <a:lnTo>
                    <a:pt x="419" y="40"/>
                  </a:lnTo>
                  <a:close/>
                </a:path>
              </a:pathLst>
            </a:custGeom>
            <a:solidFill>
              <a:srgbClr val="FFAB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80" name="Freeform 16">
              <a:extLst>
                <a:ext uri="{FF2B5EF4-FFF2-40B4-BE49-F238E27FC236}">
                  <a16:creationId xmlns:a16="http://schemas.microsoft.com/office/drawing/2014/main" id="{46D318A0-8010-598E-8764-8B35D39928DE}"/>
                </a:ext>
              </a:extLst>
            </p:cNvPr>
            <p:cNvSpPr>
              <a:spLocks/>
            </p:cNvSpPr>
            <p:nvPr/>
          </p:nvSpPr>
          <p:spPr bwMode="auto">
            <a:xfrm>
              <a:off x="4740" y="925"/>
              <a:ext cx="336" cy="340"/>
            </a:xfrm>
            <a:custGeom>
              <a:avLst/>
              <a:gdLst>
                <a:gd name="T0" fmla="*/ 336 w 336"/>
                <a:gd name="T1" fmla="*/ 328 h 340"/>
                <a:gd name="T2" fmla="*/ 331 w 336"/>
                <a:gd name="T3" fmla="*/ 323 h 340"/>
                <a:gd name="T4" fmla="*/ 323 w 336"/>
                <a:gd name="T5" fmla="*/ 313 h 340"/>
                <a:gd name="T6" fmla="*/ 312 w 336"/>
                <a:gd name="T7" fmla="*/ 300 h 340"/>
                <a:gd name="T8" fmla="*/ 300 w 336"/>
                <a:gd name="T9" fmla="*/ 282 h 340"/>
                <a:gd name="T10" fmla="*/ 267 w 336"/>
                <a:gd name="T11" fmla="*/ 244 h 340"/>
                <a:gd name="T12" fmla="*/ 198 w 336"/>
                <a:gd name="T13" fmla="*/ 159 h 340"/>
                <a:gd name="T14" fmla="*/ 169 w 336"/>
                <a:gd name="T15" fmla="*/ 123 h 340"/>
                <a:gd name="T16" fmla="*/ 156 w 336"/>
                <a:gd name="T17" fmla="*/ 108 h 340"/>
                <a:gd name="T18" fmla="*/ 146 w 336"/>
                <a:gd name="T19" fmla="*/ 94 h 340"/>
                <a:gd name="T20" fmla="*/ 141 w 336"/>
                <a:gd name="T21" fmla="*/ 86 h 340"/>
                <a:gd name="T22" fmla="*/ 137 w 336"/>
                <a:gd name="T23" fmla="*/ 83 h 340"/>
                <a:gd name="T24" fmla="*/ 131 w 336"/>
                <a:gd name="T25" fmla="*/ 79 h 340"/>
                <a:gd name="T26" fmla="*/ 127 w 336"/>
                <a:gd name="T27" fmla="*/ 77 h 340"/>
                <a:gd name="T28" fmla="*/ 108 w 336"/>
                <a:gd name="T29" fmla="*/ 88 h 340"/>
                <a:gd name="T30" fmla="*/ 102 w 336"/>
                <a:gd name="T31" fmla="*/ 86 h 340"/>
                <a:gd name="T32" fmla="*/ 96 w 336"/>
                <a:gd name="T33" fmla="*/ 81 h 340"/>
                <a:gd name="T34" fmla="*/ 77 w 336"/>
                <a:gd name="T35" fmla="*/ 58 h 340"/>
                <a:gd name="T36" fmla="*/ 56 w 336"/>
                <a:gd name="T37" fmla="*/ 31 h 340"/>
                <a:gd name="T38" fmla="*/ 47 w 336"/>
                <a:gd name="T39" fmla="*/ 19 h 340"/>
                <a:gd name="T40" fmla="*/ 39 w 336"/>
                <a:gd name="T41" fmla="*/ 10 h 340"/>
                <a:gd name="T42" fmla="*/ 33 w 336"/>
                <a:gd name="T43" fmla="*/ 2 h 340"/>
                <a:gd name="T44" fmla="*/ 31 w 336"/>
                <a:gd name="T45" fmla="*/ 0 h 340"/>
                <a:gd name="T46" fmla="*/ 29 w 336"/>
                <a:gd name="T47" fmla="*/ 2 h 340"/>
                <a:gd name="T48" fmla="*/ 24 w 336"/>
                <a:gd name="T49" fmla="*/ 6 h 340"/>
                <a:gd name="T50" fmla="*/ 6 w 336"/>
                <a:gd name="T51" fmla="*/ 19 h 340"/>
                <a:gd name="T52" fmla="*/ 0 w 336"/>
                <a:gd name="T53" fmla="*/ 29 h 340"/>
                <a:gd name="T54" fmla="*/ 0 w 336"/>
                <a:gd name="T55" fmla="*/ 38 h 340"/>
                <a:gd name="T56" fmla="*/ 6 w 336"/>
                <a:gd name="T57" fmla="*/ 50 h 340"/>
                <a:gd name="T58" fmla="*/ 16 w 336"/>
                <a:gd name="T59" fmla="*/ 63 h 340"/>
                <a:gd name="T60" fmla="*/ 24 w 336"/>
                <a:gd name="T61" fmla="*/ 73 h 340"/>
                <a:gd name="T62" fmla="*/ 33 w 336"/>
                <a:gd name="T63" fmla="*/ 86 h 340"/>
                <a:gd name="T64" fmla="*/ 60 w 336"/>
                <a:gd name="T65" fmla="*/ 117 h 340"/>
                <a:gd name="T66" fmla="*/ 83 w 336"/>
                <a:gd name="T67" fmla="*/ 148 h 340"/>
                <a:gd name="T68" fmla="*/ 93 w 336"/>
                <a:gd name="T69" fmla="*/ 158 h 340"/>
                <a:gd name="T70" fmla="*/ 98 w 336"/>
                <a:gd name="T71" fmla="*/ 165 h 340"/>
                <a:gd name="T72" fmla="*/ 106 w 336"/>
                <a:gd name="T73" fmla="*/ 171 h 340"/>
                <a:gd name="T74" fmla="*/ 114 w 336"/>
                <a:gd name="T75" fmla="*/ 173 h 340"/>
                <a:gd name="T76" fmla="*/ 123 w 336"/>
                <a:gd name="T77" fmla="*/ 169 h 340"/>
                <a:gd name="T78" fmla="*/ 133 w 336"/>
                <a:gd name="T79" fmla="*/ 161 h 340"/>
                <a:gd name="T80" fmla="*/ 144 w 336"/>
                <a:gd name="T81" fmla="*/ 154 h 340"/>
                <a:gd name="T82" fmla="*/ 152 w 336"/>
                <a:gd name="T83" fmla="*/ 148 h 340"/>
                <a:gd name="T84" fmla="*/ 156 w 336"/>
                <a:gd name="T85" fmla="*/ 144 h 340"/>
                <a:gd name="T86" fmla="*/ 158 w 336"/>
                <a:gd name="T87" fmla="*/ 142 h 340"/>
                <a:gd name="T88" fmla="*/ 317 w 336"/>
                <a:gd name="T89" fmla="*/ 340 h 340"/>
                <a:gd name="T90" fmla="*/ 335 w 336"/>
                <a:gd name="T91" fmla="*/ 328 h 340"/>
                <a:gd name="T92" fmla="*/ 336 w 336"/>
                <a:gd name="T93" fmla="*/ 32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6" h="340">
                  <a:moveTo>
                    <a:pt x="336" y="328"/>
                  </a:moveTo>
                  <a:lnTo>
                    <a:pt x="331" y="323"/>
                  </a:lnTo>
                  <a:lnTo>
                    <a:pt x="323" y="313"/>
                  </a:lnTo>
                  <a:lnTo>
                    <a:pt x="312" y="300"/>
                  </a:lnTo>
                  <a:lnTo>
                    <a:pt x="300" y="282"/>
                  </a:lnTo>
                  <a:lnTo>
                    <a:pt x="267" y="244"/>
                  </a:lnTo>
                  <a:lnTo>
                    <a:pt x="198" y="159"/>
                  </a:lnTo>
                  <a:lnTo>
                    <a:pt x="169" y="123"/>
                  </a:lnTo>
                  <a:lnTo>
                    <a:pt x="156" y="108"/>
                  </a:lnTo>
                  <a:lnTo>
                    <a:pt x="146" y="94"/>
                  </a:lnTo>
                  <a:lnTo>
                    <a:pt x="141" y="86"/>
                  </a:lnTo>
                  <a:lnTo>
                    <a:pt x="137" y="83"/>
                  </a:lnTo>
                  <a:lnTo>
                    <a:pt x="131" y="79"/>
                  </a:lnTo>
                  <a:lnTo>
                    <a:pt x="127" y="77"/>
                  </a:lnTo>
                  <a:lnTo>
                    <a:pt x="108" y="88"/>
                  </a:lnTo>
                  <a:lnTo>
                    <a:pt x="102" y="86"/>
                  </a:lnTo>
                  <a:lnTo>
                    <a:pt x="96" y="81"/>
                  </a:lnTo>
                  <a:lnTo>
                    <a:pt x="77" y="58"/>
                  </a:lnTo>
                  <a:lnTo>
                    <a:pt x="56" y="31"/>
                  </a:lnTo>
                  <a:lnTo>
                    <a:pt x="47" y="19"/>
                  </a:lnTo>
                  <a:lnTo>
                    <a:pt x="39" y="10"/>
                  </a:lnTo>
                  <a:lnTo>
                    <a:pt x="33" y="2"/>
                  </a:lnTo>
                  <a:lnTo>
                    <a:pt x="31" y="0"/>
                  </a:lnTo>
                  <a:lnTo>
                    <a:pt x="29" y="2"/>
                  </a:lnTo>
                  <a:lnTo>
                    <a:pt x="24" y="6"/>
                  </a:lnTo>
                  <a:lnTo>
                    <a:pt x="6" y="19"/>
                  </a:lnTo>
                  <a:lnTo>
                    <a:pt x="0" y="29"/>
                  </a:lnTo>
                  <a:lnTo>
                    <a:pt x="0" y="38"/>
                  </a:lnTo>
                  <a:lnTo>
                    <a:pt x="6" y="50"/>
                  </a:lnTo>
                  <a:lnTo>
                    <a:pt x="16" y="63"/>
                  </a:lnTo>
                  <a:lnTo>
                    <a:pt x="24" y="73"/>
                  </a:lnTo>
                  <a:lnTo>
                    <a:pt x="33" y="86"/>
                  </a:lnTo>
                  <a:lnTo>
                    <a:pt x="60" y="117"/>
                  </a:lnTo>
                  <a:lnTo>
                    <a:pt x="83" y="148"/>
                  </a:lnTo>
                  <a:lnTo>
                    <a:pt x="93" y="158"/>
                  </a:lnTo>
                  <a:lnTo>
                    <a:pt x="98" y="165"/>
                  </a:lnTo>
                  <a:lnTo>
                    <a:pt x="106" y="171"/>
                  </a:lnTo>
                  <a:lnTo>
                    <a:pt x="114" y="173"/>
                  </a:lnTo>
                  <a:lnTo>
                    <a:pt x="123" y="169"/>
                  </a:lnTo>
                  <a:lnTo>
                    <a:pt x="133" y="161"/>
                  </a:lnTo>
                  <a:lnTo>
                    <a:pt x="144" y="154"/>
                  </a:lnTo>
                  <a:lnTo>
                    <a:pt x="152" y="148"/>
                  </a:lnTo>
                  <a:lnTo>
                    <a:pt x="156" y="144"/>
                  </a:lnTo>
                  <a:lnTo>
                    <a:pt x="158" y="142"/>
                  </a:lnTo>
                  <a:lnTo>
                    <a:pt x="317" y="340"/>
                  </a:lnTo>
                  <a:lnTo>
                    <a:pt x="335" y="328"/>
                  </a:lnTo>
                  <a:lnTo>
                    <a:pt x="336" y="3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81" name="Freeform 17">
              <a:extLst>
                <a:ext uri="{FF2B5EF4-FFF2-40B4-BE49-F238E27FC236}">
                  <a16:creationId xmlns:a16="http://schemas.microsoft.com/office/drawing/2014/main" id="{668D1627-A787-9205-ECBD-084656604843}"/>
                </a:ext>
              </a:extLst>
            </p:cNvPr>
            <p:cNvSpPr>
              <a:spLocks/>
            </p:cNvSpPr>
            <p:nvPr/>
          </p:nvSpPr>
          <p:spPr bwMode="auto">
            <a:xfrm>
              <a:off x="4804" y="556"/>
              <a:ext cx="603" cy="584"/>
            </a:xfrm>
            <a:custGeom>
              <a:avLst/>
              <a:gdLst>
                <a:gd name="T0" fmla="*/ 219 w 603"/>
                <a:gd name="T1" fmla="*/ 576 h 584"/>
                <a:gd name="T2" fmla="*/ 232 w 603"/>
                <a:gd name="T3" fmla="*/ 584 h 584"/>
                <a:gd name="T4" fmla="*/ 253 w 603"/>
                <a:gd name="T5" fmla="*/ 575 h 584"/>
                <a:gd name="T6" fmla="*/ 255 w 603"/>
                <a:gd name="T7" fmla="*/ 559 h 584"/>
                <a:gd name="T8" fmla="*/ 240 w 603"/>
                <a:gd name="T9" fmla="*/ 538 h 584"/>
                <a:gd name="T10" fmla="*/ 184 w 603"/>
                <a:gd name="T11" fmla="*/ 469 h 584"/>
                <a:gd name="T12" fmla="*/ 148 w 603"/>
                <a:gd name="T13" fmla="*/ 423 h 584"/>
                <a:gd name="T14" fmla="*/ 134 w 603"/>
                <a:gd name="T15" fmla="*/ 406 h 584"/>
                <a:gd name="T16" fmla="*/ 125 w 603"/>
                <a:gd name="T17" fmla="*/ 388 h 584"/>
                <a:gd name="T18" fmla="*/ 132 w 603"/>
                <a:gd name="T19" fmla="*/ 358 h 584"/>
                <a:gd name="T20" fmla="*/ 150 w 603"/>
                <a:gd name="T21" fmla="*/ 340 h 584"/>
                <a:gd name="T22" fmla="*/ 176 w 603"/>
                <a:gd name="T23" fmla="*/ 319 h 584"/>
                <a:gd name="T24" fmla="*/ 217 w 603"/>
                <a:gd name="T25" fmla="*/ 287 h 584"/>
                <a:gd name="T26" fmla="*/ 294 w 603"/>
                <a:gd name="T27" fmla="*/ 225 h 584"/>
                <a:gd name="T28" fmla="*/ 345 w 603"/>
                <a:gd name="T29" fmla="*/ 183 h 584"/>
                <a:gd name="T30" fmla="*/ 415 w 603"/>
                <a:gd name="T31" fmla="*/ 127 h 584"/>
                <a:gd name="T32" fmla="*/ 445 w 603"/>
                <a:gd name="T33" fmla="*/ 102 h 584"/>
                <a:gd name="T34" fmla="*/ 455 w 603"/>
                <a:gd name="T35" fmla="*/ 94 h 584"/>
                <a:gd name="T36" fmla="*/ 484 w 603"/>
                <a:gd name="T37" fmla="*/ 96 h 584"/>
                <a:gd name="T38" fmla="*/ 582 w 603"/>
                <a:gd name="T39" fmla="*/ 93 h 584"/>
                <a:gd name="T40" fmla="*/ 603 w 603"/>
                <a:gd name="T41" fmla="*/ 85 h 584"/>
                <a:gd name="T42" fmla="*/ 595 w 603"/>
                <a:gd name="T43" fmla="*/ 68 h 584"/>
                <a:gd name="T44" fmla="*/ 576 w 603"/>
                <a:gd name="T45" fmla="*/ 56 h 584"/>
                <a:gd name="T46" fmla="*/ 545 w 603"/>
                <a:gd name="T47" fmla="*/ 43 h 584"/>
                <a:gd name="T48" fmla="*/ 503 w 603"/>
                <a:gd name="T49" fmla="*/ 25 h 584"/>
                <a:gd name="T50" fmla="*/ 445 w 603"/>
                <a:gd name="T51" fmla="*/ 4 h 584"/>
                <a:gd name="T52" fmla="*/ 407 w 603"/>
                <a:gd name="T53" fmla="*/ 0 h 584"/>
                <a:gd name="T54" fmla="*/ 367 w 603"/>
                <a:gd name="T55" fmla="*/ 8 h 584"/>
                <a:gd name="T56" fmla="*/ 286 w 603"/>
                <a:gd name="T57" fmla="*/ 52 h 584"/>
                <a:gd name="T58" fmla="*/ 261 w 603"/>
                <a:gd name="T59" fmla="*/ 73 h 584"/>
                <a:gd name="T60" fmla="*/ 223 w 603"/>
                <a:gd name="T61" fmla="*/ 102 h 584"/>
                <a:gd name="T62" fmla="*/ 132 w 603"/>
                <a:gd name="T63" fmla="*/ 177 h 584"/>
                <a:gd name="T64" fmla="*/ 67 w 603"/>
                <a:gd name="T65" fmla="*/ 229 h 584"/>
                <a:gd name="T66" fmla="*/ 34 w 603"/>
                <a:gd name="T67" fmla="*/ 256 h 584"/>
                <a:gd name="T68" fmla="*/ 15 w 603"/>
                <a:gd name="T69" fmla="*/ 271 h 584"/>
                <a:gd name="T70" fmla="*/ 4 w 603"/>
                <a:gd name="T71" fmla="*/ 283 h 584"/>
                <a:gd name="T72" fmla="*/ 2 w 603"/>
                <a:gd name="T73" fmla="*/ 306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 h="584">
                  <a:moveTo>
                    <a:pt x="9" y="317"/>
                  </a:moveTo>
                  <a:lnTo>
                    <a:pt x="219" y="576"/>
                  </a:lnTo>
                  <a:lnTo>
                    <a:pt x="224" y="582"/>
                  </a:lnTo>
                  <a:lnTo>
                    <a:pt x="232" y="584"/>
                  </a:lnTo>
                  <a:lnTo>
                    <a:pt x="248" y="578"/>
                  </a:lnTo>
                  <a:lnTo>
                    <a:pt x="253" y="575"/>
                  </a:lnTo>
                  <a:lnTo>
                    <a:pt x="255" y="567"/>
                  </a:lnTo>
                  <a:lnTo>
                    <a:pt x="255" y="559"/>
                  </a:lnTo>
                  <a:lnTo>
                    <a:pt x="251" y="551"/>
                  </a:lnTo>
                  <a:lnTo>
                    <a:pt x="240" y="538"/>
                  </a:lnTo>
                  <a:lnTo>
                    <a:pt x="224" y="519"/>
                  </a:lnTo>
                  <a:lnTo>
                    <a:pt x="184" y="469"/>
                  </a:lnTo>
                  <a:lnTo>
                    <a:pt x="165" y="444"/>
                  </a:lnTo>
                  <a:lnTo>
                    <a:pt x="148" y="423"/>
                  </a:lnTo>
                  <a:lnTo>
                    <a:pt x="136" y="409"/>
                  </a:lnTo>
                  <a:lnTo>
                    <a:pt x="134" y="406"/>
                  </a:lnTo>
                  <a:lnTo>
                    <a:pt x="132" y="404"/>
                  </a:lnTo>
                  <a:lnTo>
                    <a:pt x="125" y="388"/>
                  </a:lnTo>
                  <a:lnTo>
                    <a:pt x="125" y="373"/>
                  </a:lnTo>
                  <a:lnTo>
                    <a:pt x="132" y="358"/>
                  </a:lnTo>
                  <a:lnTo>
                    <a:pt x="144" y="346"/>
                  </a:lnTo>
                  <a:lnTo>
                    <a:pt x="150" y="340"/>
                  </a:lnTo>
                  <a:lnTo>
                    <a:pt x="161" y="333"/>
                  </a:lnTo>
                  <a:lnTo>
                    <a:pt x="176" y="319"/>
                  </a:lnTo>
                  <a:lnTo>
                    <a:pt x="196" y="304"/>
                  </a:lnTo>
                  <a:lnTo>
                    <a:pt x="217" y="287"/>
                  </a:lnTo>
                  <a:lnTo>
                    <a:pt x="242" y="267"/>
                  </a:lnTo>
                  <a:lnTo>
                    <a:pt x="294" y="225"/>
                  </a:lnTo>
                  <a:lnTo>
                    <a:pt x="319" y="204"/>
                  </a:lnTo>
                  <a:lnTo>
                    <a:pt x="345" y="183"/>
                  </a:lnTo>
                  <a:lnTo>
                    <a:pt x="393" y="144"/>
                  </a:lnTo>
                  <a:lnTo>
                    <a:pt x="415" y="127"/>
                  </a:lnTo>
                  <a:lnTo>
                    <a:pt x="432" y="114"/>
                  </a:lnTo>
                  <a:lnTo>
                    <a:pt x="445" y="102"/>
                  </a:lnTo>
                  <a:lnTo>
                    <a:pt x="451" y="98"/>
                  </a:lnTo>
                  <a:lnTo>
                    <a:pt x="455" y="94"/>
                  </a:lnTo>
                  <a:lnTo>
                    <a:pt x="468" y="94"/>
                  </a:lnTo>
                  <a:lnTo>
                    <a:pt x="484" y="96"/>
                  </a:lnTo>
                  <a:lnTo>
                    <a:pt x="564" y="96"/>
                  </a:lnTo>
                  <a:lnTo>
                    <a:pt x="582" y="93"/>
                  </a:lnTo>
                  <a:lnTo>
                    <a:pt x="595" y="89"/>
                  </a:lnTo>
                  <a:lnTo>
                    <a:pt x="603" y="85"/>
                  </a:lnTo>
                  <a:lnTo>
                    <a:pt x="603" y="77"/>
                  </a:lnTo>
                  <a:lnTo>
                    <a:pt x="595" y="68"/>
                  </a:lnTo>
                  <a:lnTo>
                    <a:pt x="587" y="62"/>
                  </a:lnTo>
                  <a:lnTo>
                    <a:pt x="576" y="56"/>
                  </a:lnTo>
                  <a:lnTo>
                    <a:pt x="562" y="48"/>
                  </a:lnTo>
                  <a:lnTo>
                    <a:pt x="545" y="43"/>
                  </a:lnTo>
                  <a:lnTo>
                    <a:pt x="526" y="33"/>
                  </a:lnTo>
                  <a:lnTo>
                    <a:pt x="503" y="25"/>
                  </a:lnTo>
                  <a:lnTo>
                    <a:pt x="476" y="16"/>
                  </a:lnTo>
                  <a:lnTo>
                    <a:pt x="445" y="4"/>
                  </a:lnTo>
                  <a:lnTo>
                    <a:pt x="428" y="0"/>
                  </a:lnTo>
                  <a:lnTo>
                    <a:pt x="407" y="0"/>
                  </a:lnTo>
                  <a:lnTo>
                    <a:pt x="388" y="2"/>
                  </a:lnTo>
                  <a:lnTo>
                    <a:pt x="367" y="8"/>
                  </a:lnTo>
                  <a:lnTo>
                    <a:pt x="324" y="27"/>
                  </a:lnTo>
                  <a:lnTo>
                    <a:pt x="286" y="52"/>
                  </a:lnTo>
                  <a:lnTo>
                    <a:pt x="274" y="62"/>
                  </a:lnTo>
                  <a:lnTo>
                    <a:pt x="261" y="73"/>
                  </a:lnTo>
                  <a:lnTo>
                    <a:pt x="244" y="87"/>
                  </a:lnTo>
                  <a:lnTo>
                    <a:pt x="223" y="102"/>
                  </a:lnTo>
                  <a:lnTo>
                    <a:pt x="178" y="139"/>
                  </a:lnTo>
                  <a:lnTo>
                    <a:pt x="132" y="177"/>
                  </a:lnTo>
                  <a:lnTo>
                    <a:pt x="86" y="214"/>
                  </a:lnTo>
                  <a:lnTo>
                    <a:pt x="67" y="229"/>
                  </a:lnTo>
                  <a:lnTo>
                    <a:pt x="50" y="244"/>
                  </a:lnTo>
                  <a:lnTo>
                    <a:pt x="34" y="256"/>
                  </a:lnTo>
                  <a:lnTo>
                    <a:pt x="23" y="265"/>
                  </a:lnTo>
                  <a:lnTo>
                    <a:pt x="15" y="271"/>
                  </a:lnTo>
                  <a:lnTo>
                    <a:pt x="13" y="273"/>
                  </a:lnTo>
                  <a:lnTo>
                    <a:pt x="4" y="283"/>
                  </a:lnTo>
                  <a:lnTo>
                    <a:pt x="0" y="294"/>
                  </a:lnTo>
                  <a:lnTo>
                    <a:pt x="2" y="306"/>
                  </a:lnTo>
                  <a:lnTo>
                    <a:pt x="9" y="317"/>
                  </a:lnTo>
                  <a:close/>
                </a:path>
              </a:pathLst>
            </a:custGeom>
            <a:solidFill>
              <a:srgbClr val="A1A1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82" name="Freeform 18">
              <a:extLst>
                <a:ext uri="{FF2B5EF4-FFF2-40B4-BE49-F238E27FC236}">
                  <a16:creationId xmlns:a16="http://schemas.microsoft.com/office/drawing/2014/main" id="{48ACABF6-FE90-D4A9-329C-82E2A06A4F48}"/>
                </a:ext>
              </a:extLst>
            </p:cNvPr>
            <p:cNvSpPr>
              <a:spLocks/>
            </p:cNvSpPr>
            <p:nvPr/>
          </p:nvSpPr>
          <p:spPr bwMode="auto">
            <a:xfrm>
              <a:off x="2233" y="1242"/>
              <a:ext cx="2634" cy="1903"/>
            </a:xfrm>
            <a:custGeom>
              <a:avLst/>
              <a:gdLst>
                <a:gd name="T0" fmla="*/ 94 w 2634"/>
                <a:gd name="T1" fmla="*/ 384 h 1903"/>
                <a:gd name="T2" fmla="*/ 194 w 2634"/>
                <a:gd name="T3" fmla="*/ 390 h 1903"/>
                <a:gd name="T4" fmla="*/ 361 w 2634"/>
                <a:gd name="T5" fmla="*/ 397 h 1903"/>
                <a:gd name="T6" fmla="*/ 578 w 2634"/>
                <a:gd name="T7" fmla="*/ 409 h 1903"/>
                <a:gd name="T8" fmla="*/ 998 w 2634"/>
                <a:gd name="T9" fmla="*/ 428 h 1903"/>
                <a:gd name="T10" fmla="*/ 1427 w 2634"/>
                <a:gd name="T11" fmla="*/ 442 h 1903"/>
                <a:gd name="T12" fmla="*/ 1778 w 2634"/>
                <a:gd name="T13" fmla="*/ 442 h 1903"/>
                <a:gd name="T14" fmla="*/ 1916 w 2634"/>
                <a:gd name="T15" fmla="*/ 434 h 1903"/>
                <a:gd name="T16" fmla="*/ 1981 w 2634"/>
                <a:gd name="T17" fmla="*/ 417 h 1903"/>
                <a:gd name="T18" fmla="*/ 2045 w 2634"/>
                <a:gd name="T19" fmla="*/ 409 h 1903"/>
                <a:gd name="T20" fmla="*/ 2206 w 2634"/>
                <a:gd name="T21" fmla="*/ 403 h 1903"/>
                <a:gd name="T22" fmla="*/ 2323 w 2634"/>
                <a:gd name="T23" fmla="*/ 413 h 1903"/>
                <a:gd name="T24" fmla="*/ 2365 w 2634"/>
                <a:gd name="T25" fmla="*/ 434 h 1903"/>
                <a:gd name="T26" fmla="*/ 2417 w 2634"/>
                <a:gd name="T27" fmla="*/ 449 h 1903"/>
                <a:gd name="T28" fmla="*/ 2458 w 2634"/>
                <a:gd name="T29" fmla="*/ 463 h 1903"/>
                <a:gd name="T30" fmla="*/ 2463 w 2634"/>
                <a:gd name="T31" fmla="*/ 495 h 1903"/>
                <a:gd name="T32" fmla="*/ 2435 w 2634"/>
                <a:gd name="T33" fmla="*/ 545 h 1903"/>
                <a:gd name="T34" fmla="*/ 2371 w 2634"/>
                <a:gd name="T35" fmla="*/ 609 h 1903"/>
                <a:gd name="T36" fmla="*/ 1296 w 2634"/>
                <a:gd name="T37" fmla="*/ 1476 h 1903"/>
                <a:gd name="T38" fmla="*/ 2507 w 2634"/>
                <a:gd name="T39" fmla="*/ 703 h 1903"/>
                <a:gd name="T40" fmla="*/ 2600 w 2634"/>
                <a:gd name="T41" fmla="*/ 564 h 1903"/>
                <a:gd name="T42" fmla="*/ 2634 w 2634"/>
                <a:gd name="T43" fmla="*/ 438 h 1903"/>
                <a:gd name="T44" fmla="*/ 2611 w 2634"/>
                <a:gd name="T45" fmla="*/ 317 h 1903"/>
                <a:gd name="T46" fmla="*/ 2531 w 2634"/>
                <a:gd name="T47" fmla="*/ 207 h 1903"/>
                <a:gd name="T48" fmla="*/ 2392 w 2634"/>
                <a:gd name="T49" fmla="*/ 105 h 1903"/>
                <a:gd name="T50" fmla="*/ 2352 w 2634"/>
                <a:gd name="T51" fmla="*/ 90 h 1903"/>
                <a:gd name="T52" fmla="*/ 2233 w 2634"/>
                <a:gd name="T53" fmla="*/ 61 h 1903"/>
                <a:gd name="T54" fmla="*/ 2145 w 2634"/>
                <a:gd name="T55" fmla="*/ 136 h 1903"/>
                <a:gd name="T56" fmla="*/ 2074 w 2634"/>
                <a:gd name="T57" fmla="*/ 192 h 1903"/>
                <a:gd name="T58" fmla="*/ 2012 w 2634"/>
                <a:gd name="T59" fmla="*/ 177 h 1903"/>
                <a:gd name="T60" fmla="*/ 2014 w 2634"/>
                <a:gd name="T61" fmla="*/ 132 h 1903"/>
                <a:gd name="T62" fmla="*/ 2060 w 2634"/>
                <a:gd name="T63" fmla="*/ 61 h 1903"/>
                <a:gd name="T64" fmla="*/ 2049 w 2634"/>
                <a:gd name="T65" fmla="*/ 0 h 1903"/>
                <a:gd name="T66" fmla="*/ 1970 w 2634"/>
                <a:gd name="T67" fmla="*/ 4 h 1903"/>
                <a:gd name="T68" fmla="*/ 1868 w 2634"/>
                <a:gd name="T69" fmla="*/ 9 h 1903"/>
                <a:gd name="T70" fmla="*/ 1701 w 2634"/>
                <a:gd name="T71" fmla="*/ 17 h 1903"/>
                <a:gd name="T72" fmla="*/ 1392 w 2634"/>
                <a:gd name="T73" fmla="*/ 36 h 1903"/>
                <a:gd name="T74" fmla="*/ 858 w 2634"/>
                <a:gd name="T75" fmla="*/ 92 h 1903"/>
                <a:gd name="T76" fmla="*/ 476 w 2634"/>
                <a:gd name="T77" fmla="*/ 142 h 1903"/>
                <a:gd name="T78" fmla="*/ 261 w 2634"/>
                <a:gd name="T79" fmla="*/ 171 h 1903"/>
                <a:gd name="T80" fmla="*/ 134 w 2634"/>
                <a:gd name="T81" fmla="*/ 190 h 1903"/>
                <a:gd name="T82" fmla="*/ 46 w 2634"/>
                <a:gd name="T83" fmla="*/ 203 h 1903"/>
                <a:gd name="T84" fmla="*/ 4 w 2634"/>
                <a:gd name="T85" fmla="*/ 211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4" h="1903">
                  <a:moveTo>
                    <a:pt x="73" y="382"/>
                  </a:moveTo>
                  <a:lnTo>
                    <a:pt x="79" y="382"/>
                  </a:lnTo>
                  <a:lnTo>
                    <a:pt x="94" y="384"/>
                  </a:lnTo>
                  <a:lnTo>
                    <a:pt x="119" y="384"/>
                  </a:lnTo>
                  <a:lnTo>
                    <a:pt x="152" y="386"/>
                  </a:lnTo>
                  <a:lnTo>
                    <a:pt x="194" y="390"/>
                  </a:lnTo>
                  <a:lnTo>
                    <a:pt x="242" y="392"/>
                  </a:lnTo>
                  <a:lnTo>
                    <a:pt x="300" y="395"/>
                  </a:lnTo>
                  <a:lnTo>
                    <a:pt x="361" y="397"/>
                  </a:lnTo>
                  <a:lnTo>
                    <a:pt x="428" y="401"/>
                  </a:lnTo>
                  <a:lnTo>
                    <a:pt x="501" y="405"/>
                  </a:lnTo>
                  <a:lnTo>
                    <a:pt x="578" y="409"/>
                  </a:lnTo>
                  <a:lnTo>
                    <a:pt x="657" y="413"/>
                  </a:lnTo>
                  <a:lnTo>
                    <a:pt x="826" y="420"/>
                  </a:lnTo>
                  <a:lnTo>
                    <a:pt x="998" y="428"/>
                  </a:lnTo>
                  <a:lnTo>
                    <a:pt x="1175" y="434"/>
                  </a:lnTo>
                  <a:lnTo>
                    <a:pt x="1344" y="440"/>
                  </a:lnTo>
                  <a:lnTo>
                    <a:pt x="1427" y="442"/>
                  </a:lnTo>
                  <a:lnTo>
                    <a:pt x="1505" y="443"/>
                  </a:lnTo>
                  <a:lnTo>
                    <a:pt x="1716" y="443"/>
                  </a:lnTo>
                  <a:lnTo>
                    <a:pt x="1778" y="442"/>
                  </a:lnTo>
                  <a:lnTo>
                    <a:pt x="1832" y="440"/>
                  </a:lnTo>
                  <a:lnTo>
                    <a:pt x="1878" y="438"/>
                  </a:lnTo>
                  <a:lnTo>
                    <a:pt x="1916" y="434"/>
                  </a:lnTo>
                  <a:lnTo>
                    <a:pt x="1947" y="428"/>
                  </a:lnTo>
                  <a:lnTo>
                    <a:pt x="1970" y="422"/>
                  </a:lnTo>
                  <a:lnTo>
                    <a:pt x="1981" y="417"/>
                  </a:lnTo>
                  <a:lnTo>
                    <a:pt x="1999" y="415"/>
                  </a:lnTo>
                  <a:lnTo>
                    <a:pt x="2020" y="411"/>
                  </a:lnTo>
                  <a:lnTo>
                    <a:pt x="2045" y="409"/>
                  </a:lnTo>
                  <a:lnTo>
                    <a:pt x="2074" y="407"/>
                  </a:lnTo>
                  <a:lnTo>
                    <a:pt x="2139" y="403"/>
                  </a:lnTo>
                  <a:lnTo>
                    <a:pt x="2206" y="403"/>
                  </a:lnTo>
                  <a:lnTo>
                    <a:pt x="2269" y="407"/>
                  </a:lnTo>
                  <a:lnTo>
                    <a:pt x="2298" y="409"/>
                  </a:lnTo>
                  <a:lnTo>
                    <a:pt x="2323" y="413"/>
                  </a:lnTo>
                  <a:lnTo>
                    <a:pt x="2342" y="418"/>
                  </a:lnTo>
                  <a:lnTo>
                    <a:pt x="2358" y="426"/>
                  </a:lnTo>
                  <a:lnTo>
                    <a:pt x="2365" y="434"/>
                  </a:lnTo>
                  <a:lnTo>
                    <a:pt x="2367" y="443"/>
                  </a:lnTo>
                  <a:lnTo>
                    <a:pt x="2394" y="445"/>
                  </a:lnTo>
                  <a:lnTo>
                    <a:pt x="2417" y="449"/>
                  </a:lnTo>
                  <a:lnTo>
                    <a:pt x="2435" y="453"/>
                  </a:lnTo>
                  <a:lnTo>
                    <a:pt x="2448" y="457"/>
                  </a:lnTo>
                  <a:lnTo>
                    <a:pt x="2458" y="463"/>
                  </a:lnTo>
                  <a:lnTo>
                    <a:pt x="2463" y="472"/>
                  </a:lnTo>
                  <a:lnTo>
                    <a:pt x="2465" y="482"/>
                  </a:lnTo>
                  <a:lnTo>
                    <a:pt x="2463" y="495"/>
                  </a:lnTo>
                  <a:lnTo>
                    <a:pt x="2458" y="511"/>
                  </a:lnTo>
                  <a:lnTo>
                    <a:pt x="2448" y="528"/>
                  </a:lnTo>
                  <a:lnTo>
                    <a:pt x="2435" y="545"/>
                  </a:lnTo>
                  <a:lnTo>
                    <a:pt x="2417" y="564"/>
                  </a:lnTo>
                  <a:lnTo>
                    <a:pt x="2396" y="586"/>
                  </a:lnTo>
                  <a:lnTo>
                    <a:pt x="2371" y="609"/>
                  </a:lnTo>
                  <a:lnTo>
                    <a:pt x="2342" y="634"/>
                  </a:lnTo>
                  <a:lnTo>
                    <a:pt x="2308" y="658"/>
                  </a:lnTo>
                  <a:lnTo>
                    <a:pt x="1296" y="1476"/>
                  </a:lnTo>
                  <a:lnTo>
                    <a:pt x="1511" y="1903"/>
                  </a:lnTo>
                  <a:lnTo>
                    <a:pt x="2463" y="751"/>
                  </a:lnTo>
                  <a:lnTo>
                    <a:pt x="2507" y="703"/>
                  </a:lnTo>
                  <a:lnTo>
                    <a:pt x="2544" y="655"/>
                  </a:lnTo>
                  <a:lnTo>
                    <a:pt x="2575" y="610"/>
                  </a:lnTo>
                  <a:lnTo>
                    <a:pt x="2600" y="564"/>
                  </a:lnTo>
                  <a:lnTo>
                    <a:pt x="2617" y="522"/>
                  </a:lnTo>
                  <a:lnTo>
                    <a:pt x="2628" y="478"/>
                  </a:lnTo>
                  <a:lnTo>
                    <a:pt x="2634" y="438"/>
                  </a:lnTo>
                  <a:lnTo>
                    <a:pt x="2632" y="395"/>
                  </a:lnTo>
                  <a:lnTo>
                    <a:pt x="2625" y="355"/>
                  </a:lnTo>
                  <a:lnTo>
                    <a:pt x="2611" y="317"/>
                  </a:lnTo>
                  <a:lnTo>
                    <a:pt x="2590" y="280"/>
                  </a:lnTo>
                  <a:lnTo>
                    <a:pt x="2565" y="244"/>
                  </a:lnTo>
                  <a:lnTo>
                    <a:pt x="2531" y="207"/>
                  </a:lnTo>
                  <a:lnTo>
                    <a:pt x="2492" y="173"/>
                  </a:lnTo>
                  <a:lnTo>
                    <a:pt x="2446" y="138"/>
                  </a:lnTo>
                  <a:lnTo>
                    <a:pt x="2392" y="105"/>
                  </a:lnTo>
                  <a:lnTo>
                    <a:pt x="2387" y="104"/>
                  </a:lnTo>
                  <a:lnTo>
                    <a:pt x="2373" y="98"/>
                  </a:lnTo>
                  <a:lnTo>
                    <a:pt x="2352" y="90"/>
                  </a:lnTo>
                  <a:lnTo>
                    <a:pt x="2327" y="81"/>
                  </a:lnTo>
                  <a:lnTo>
                    <a:pt x="2266" y="65"/>
                  </a:lnTo>
                  <a:lnTo>
                    <a:pt x="2233" y="61"/>
                  </a:lnTo>
                  <a:lnTo>
                    <a:pt x="2202" y="61"/>
                  </a:lnTo>
                  <a:lnTo>
                    <a:pt x="2175" y="98"/>
                  </a:lnTo>
                  <a:lnTo>
                    <a:pt x="2145" y="136"/>
                  </a:lnTo>
                  <a:lnTo>
                    <a:pt x="2110" y="169"/>
                  </a:lnTo>
                  <a:lnTo>
                    <a:pt x="2093" y="182"/>
                  </a:lnTo>
                  <a:lnTo>
                    <a:pt x="2074" y="192"/>
                  </a:lnTo>
                  <a:lnTo>
                    <a:pt x="2045" y="192"/>
                  </a:lnTo>
                  <a:lnTo>
                    <a:pt x="2022" y="184"/>
                  </a:lnTo>
                  <a:lnTo>
                    <a:pt x="2012" y="177"/>
                  </a:lnTo>
                  <a:lnTo>
                    <a:pt x="2004" y="165"/>
                  </a:lnTo>
                  <a:lnTo>
                    <a:pt x="2008" y="148"/>
                  </a:lnTo>
                  <a:lnTo>
                    <a:pt x="2014" y="132"/>
                  </a:lnTo>
                  <a:lnTo>
                    <a:pt x="2037" y="102"/>
                  </a:lnTo>
                  <a:lnTo>
                    <a:pt x="2049" y="82"/>
                  </a:lnTo>
                  <a:lnTo>
                    <a:pt x="2060" y="61"/>
                  </a:lnTo>
                  <a:lnTo>
                    <a:pt x="2070" y="36"/>
                  </a:lnTo>
                  <a:lnTo>
                    <a:pt x="2077" y="4"/>
                  </a:lnTo>
                  <a:lnTo>
                    <a:pt x="2049" y="0"/>
                  </a:lnTo>
                  <a:lnTo>
                    <a:pt x="2012" y="0"/>
                  </a:lnTo>
                  <a:lnTo>
                    <a:pt x="1993" y="2"/>
                  </a:lnTo>
                  <a:lnTo>
                    <a:pt x="1970" y="4"/>
                  </a:lnTo>
                  <a:lnTo>
                    <a:pt x="1941" y="6"/>
                  </a:lnTo>
                  <a:lnTo>
                    <a:pt x="1908" y="8"/>
                  </a:lnTo>
                  <a:lnTo>
                    <a:pt x="1868" y="9"/>
                  </a:lnTo>
                  <a:lnTo>
                    <a:pt x="1820" y="11"/>
                  </a:lnTo>
                  <a:lnTo>
                    <a:pt x="1764" y="15"/>
                  </a:lnTo>
                  <a:lnTo>
                    <a:pt x="1701" y="17"/>
                  </a:lnTo>
                  <a:lnTo>
                    <a:pt x="1628" y="21"/>
                  </a:lnTo>
                  <a:lnTo>
                    <a:pt x="1515" y="27"/>
                  </a:lnTo>
                  <a:lnTo>
                    <a:pt x="1392" y="36"/>
                  </a:lnTo>
                  <a:lnTo>
                    <a:pt x="1263" y="48"/>
                  </a:lnTo>
                  <a:lnTo>
                    <a:pt x="1131" y="61"/>
                  </a:lnTo>
                  <a:lnTo>
                    <a:pt x="858" y="92"/>
                  </a:lnTo>
                  <a:lnTo>
                    <a:pt x="726" y="107"/>
                  </a:lnTo>
                  <a:lnTo>
                    <a:pt x="597" y="125"/>
                  </a:lnTo>
                  <a:lnTo>
                    <a:pt x="476" y="142"/>
                  </a:lnTo>
                  <a:lnTo>
                    <a:pt x="363" y="157"/>
                  </a:lnTo>
                  <a:lnTo>
                    <a:pt x="311" y="165"/>
                  </a:lnTo>
                  <a:lnTo>
                    <a:pt x="261" y="171"/>
                  </a:lnTo>
                  <a:lnTo>
                    <a:pt x="215" y="178"/>
                  </a:lnTo>
                  <a:lnTo>
                    <a:pt x="173" y="184"/>
                  </a:lnTo>
                  <a:lnTo>
                    <a:pt x="134" y="190"/>
                  </a:lnTo>
                  <a:lnTo>
                    <a:pt x="100" y="196"/>
                  </a:lnTo>
                  <a:lnTo>
                    <a:pt x="71" y="200"/>
                  </a:lnTo>
                  <a:lnTo>
                    <a:pt x="46" y="203"/>
                  </a:lnTo>
                  <a:lnTo>
                    <a:pt x="27" y="207"/>
                  </a:lnTo>
                  <a:lnTo>
                    <a:pt x="12" y="209"/>
                  </a:lnTo>
                  <a:lnTo>
                    <a:pt x="4" y="211"/>
                  </a:lnTo>
                  <a:lnTo>
                    <a:pt x="0" y="211"/>
                  </a:lnTo>
                  <a:lnTo>
                    <a:pt x="73" y="382"/>
                  </a:lnTo>
                  <a:close/>
                </a:path>
              </a:pathLst>
            </a:custGeom>
            <a:solidFill>
              <a:srgbClr val="A1A1A1"/>
            </a:solidFill>
            <a:ln w="0">
              <a:solidFill>
                <a:srgbClr val="000000"/>
              </a:solidFill>
              <a:prstDash val="solid"/>
              <a:round/>
              <a:headEnd/>
              <a:tailEnd/>
            </a:ln>
          </p:spPr>
          <p:txBody>
            <a:bodyPr/>
            <a:lstStyle/>
            <a:p>
              <a:endParaRPr lang="en-US" sz="1013"/>
            </a:p>
          </p:txBody>
        </p:sp>
        <p:sp>
          <p:nvSpPr>
            <p:cNvPr id="830483" name="Freeform 19">
              <a:extLst>
                <a:ext uri="{FF2B5EF4-FFF2-40B4-BE49-F238E27FC236}">
                  <a16:creationId xmlns:a16="http://schemas.microsoft.com/office/drawing/2014/main" id="{701DE7A2-D268-FCC9-4D0A-6CCE41CD86E0}"/>
                </a:ext>
              </a:extLst>
            </p:cNvPr>
            <p:cNvSpPr>
              <a:spLocks/>
            </p:cNvSpPr>
            <p:nvPr/>
          </p:nvSpPr>
          <p:spPr bwMode="auto">
            <a:xfrm>
              <a:off x="1895" y="1797"/>
              <a:ext cx="1525" cy="1384"/>
            </a:xfrm>
            <a:custGeom>
              <a:avLst/>
              <a:gdLst>
                <a:gd name="T0" fmla="*/ 6 w 1525"/>
                <a:gd name="T1" fmla="*/ 67 h 1384"/>
                <a:gd name="T2" fmla="*/ 27 w 1525"/>
                <a:gd name="T3" fmla="*/ 127 h 1384"/>
                <a:gd name="T4" fmla="*/ 60 w 1525"/>
                <a:gd name="T5" fmla="*/ 209 h 1384"/>
                <a:gd name="T6" fmla="*/ 108 w 1525"/>
                <a:gd name="T7" fmla="*/ 311 h 1384"/>
                <a:gd name="T8" fmla="*/ 169 w 1525"/>
                <a:gd name="T9" fmla="*/ 428 h 1384"/>
                <a:gd name="T10" fmla="*/ 242 w 1525"/>
                <a:gd name="T11" fmla="*/ 553 h 1384"/>
                <a:gd name="T12" fmla="*/ 380 w 1525"/>
                <a:gd name="T13" fmla="*/ 749 h 1384"/>
                <a:gd name="T14" fmla="*/ 488 w 1525"/>
                <a:gd name="T15" fmla="*/ 873 h 1384"/>
                <a:gd name="T16" fmla="*/ 661 w 1525"/>
                <a:gd name="T17" fmla="*/ 994 h 1384"/>
                <a:gd name="T18" fmla="*/ 831 w 1525"/>
                <a:gd name="T19" fmla="*/ 1098 h 1384"/>
                <a:gd name="T20" fmla="*/ 997 w 1525"/>
                <a:gd name="T21" fmla="*/ 1184 h 1384"/>
                <a:gd name="T22" fmla="*/ 1146 w 1525"/>
                <a:gd name="T23" fmla="*/ 1256 h 1384"/>
                <a:gd name="T24" fmla="*/ 1279 w 1525"/>
                <a:gd name="T25" fmla="*/ 1309 h 1384"/>
                <a:gd name="T26" fmla="*/ 1386 w 1525"/>
                <a:gd name="T27" fmla="*/ 1350 h 1384"/>
                <a:gd name="T28" fmla="*/ 1463 w 1525"/>
                <a:gd name="T29" fmla="*/ 1375 h 1384"/>
                <a:gd name="T30" fmla="*/ 1498 w 1525"/>
                <a:gd name="T31" fmla="*/ 1382 h 1384"/>
                <a:gd name="T32" fmla="*/ 1513 w 1525"/>
                <a:gd name="T33" fmla="*/ 1384 h 1384"/>
                <a:gd name="T34" fmla="*/ 1525 w 1525"/>
                <a:gd name="T35" fmla="*/ 1375 h 1384"/>
                <a:gd name="T36" fmla="*/ 1513 w 1525"/>
                <a:gd name="T37" fmla="*/ 1350 h 1384"/>
                <a:gd name="T38" fmla="*/ 1488 w 1525"/>
                <a:gd name="T39" fmla="*/ 1315 h 1384"/>
                <a:gd name="T40" fmla="*/ 1471 w 1525"/>
                <a:gd name="T41" fmla="*/ 1279 h 1384"/>
                <a:gd name="T42" fmla="*/ 1452 w 1525"/>
                <a:gd name="T43" fmla="*/ 1248 h 1384"/>
                <a:gd name="T44" fmla="*/ 1419 w 1525"/>
                <a:gd name="T45" fmla="*/ 1167 h 1384"/>
                <a:gd name="T46" fmla="*/ 1382 w 1525"/>
                <a:gd name="T47" fmla="*/ 1087 h 1384"/>
                <a:gd name="T48" fmla="*/ 1371 w 1525"/>
                <a:gd name="T49" fmla="*/ 1037 h 1384"/>
                <a:gd name="T50" fmla="*/ 1369 w 1525"/>
                <a:gd name="T51" fmla="*/ 1016 h 1384"/>
                <a:gd name="T52" fmla="*/ 1336 w 1525"/>
                <a:gd name="T53" fmla="*/ 985 h 1384"/>
                <a:gd name="T54" fmla="*/ 1292 w 1525"/>
                <a:gd name="T55" fmla="*/ 954 h 1384"/>
                <a:gd name="T56" fmla="*/ 1238 w 1525"/>
                <a:gd name="T57" fmla="*/ 918 h 1384"/>
                <a:gd name="T58" fmla="*/ 1175 w 1525"/>
                <a:gd name="T59" fmla="*/ 872 h 1384"/>
                <a:gd name="T60" fmla="*/ 1098 w 1525"/>
                <a:gd name="T61" fmla="*/ 814 h 1384"/>
                <a:gd name="T62" fmla="*/ 1012 w 1525"/>
                <a:gd name="T63" fmla="*/ 741 h 1384"/>
                <a:gd name="T64" fmla="*/ 912 w 1525"/>
                <a:gd name="T65" fmla="*/ 649 h 1384"/>
                <a:gd name="T66" fmla="*/ 799 w 1525"/>
                <a:gd name="T67" fmla="*/ 536 h 1384"/>
                <a:gd name="T68" fmla="*/ 707 w 1525"/>
                <a:gd name="T69" fmla="*/ 438 h 1384"/>
                <a:gd name="T70" fmla="*/ 630 w 1525"/>
                <a:gd name="T71" fmla="*/ 353 h 1384"/>
                <a:gd name="T72" fmla="*/ 566 w 1525"/>
                <a:gd name="T73" fmla="*/ 280 h 1384"/>
                <a:gd name="T74" fmla="*/ 513 w 1525"/>
                <a:gd name="T75" fmla="*/ 223 h 1384"/>
                <a:gd name="T76" fmla="*/ 467 w 1525"/>
                <a:gd name="T77" fmla="*/ 178 h 1384"/>
                <a:gd name="T78" fmla="*/ 430 w 1525"/>
                <a:gd name="T79" fmla="*/ 148 h 1384"/>
                <a:gd name="T80" fmla="*/ 396 w 1525"/>
                <a:gd name="T81" fmla="*/ 132 h 1384"/>
                <a:gd name="T82" fmla="*/ 367 w 1525"/>
                <a:gd name="T83" fmla="*/ 132 h 1384"/>
                <a:gd name="T84" fmla="*/ 359 w 1525"/>
                <a:gd name="T85" fmla="*/ 130 h 1384"/>
                <a:gd name="T86" fmla="*/ 317 w 1525"/>
                <a:gd name="T87" fmla="*/ 109 h 1384"/>
                <a:gd name="T88" fmla="*/ 227 w 1525"/>
                <a:gd name="T89" fmla="*/ 67 h 1384"/>
                <a:gd name="T90" fmla="*/ 167 w 1525"/>
                <a:gd name="T91" fmla="*/ 52 h 1384"/>
                <a:gd name="T92" fmla="*/ 79 w 1525"/>
                <a:gd name="T93" fmla="*/ 11 h 1384"/>
                <a:gd name="T94" fmla="*/ 27 w 1525"/>
                <a:gd name="T95" fmla="*/ 0 h 1384"/>
                <a:gd name="T96" fmla="*/ 10 w 1525"/>
                <a:gd name="T97" fmla="*/ 7 h 1384"/>
                <a:gd name="T98" fmla="*/ 0 w 1525"/>
                <a:gd name="T99" fmla="*/ 23 h 1384"/>
                <a:gd name="T100" fmla="*/ 2 w 1525"/>
                <a:gd name="T101" fmla="*/ 5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25" h="1384">
                  <a:moveTo>
                    <a:pt x="2" y="50"/>
                  </a:moveTo>
                  <a:lnTo>
                    <a:pt x="6" y="67"/>
                  </a:lnTo>
                  <a:lnTo>
                    <a:pt x="15" y="94"/>
                  </a:lnTo>
                  <a:lnTo>
                    <a:pt x="27" y="127"/>
                  </a:lnTo>
                  <a:lnTo>
                    <a:pt x="42" y="165"/>
                  </a:lnTo>
                  <a:lnTo>
                    <a:pt x="60" y="209"/>
                  </a:lnTo>
                  <a:lnTo>
                    <a:pt x="83" y="257"/>
                  </a:lnTo>
                  <a:lnTo>
                    <a:pt x="108" y="311"/>
                  </a:lnTo>
                  <a:lnTo>
                    <a:pt x="136" y="368"/>
                  </a:lnTo>
                  <a:lnTo>
                    <a:pt x="169" y="428"/>
                  </a:lnTo>
                  <a:lnTo>
                    <a:pt x="204" y="489"/>
                  </a:lnTo>
                  <a:lnTo>
                    <a:pt x="242" y="553"/>
                  </a:lnTo>
                  <a:lnTo>
                    <a:pt x="330" y="683"/>
                  </a:lnTo>
                  <a:lnTo>
                    <a:pt x="380" y="749"/>
                  </a:lnTo>
                  <a:lnTo>
                    <a:pt x="432" y="812"/>
                  </a:lnTo>
                  <a:lnTo>
                    <a:pt x="488" y="873"/>
                  </a:lnTo>
                  <a:lnTo>
                    <a:pt x="574" y="937"/>
                  </a:lnTo>
                  <a:lnTo>
                    <a:pt x="661" y="994"/>
                  </a:lnTo>
                  <a:lnTo>
                    <a:pt x="747" y="1048"/>
                  </a:lnTo>
                  <a:lnTo>
                    <a:pt x="831" y="1098"/>
                  </a:lnTo>
                  <a:lnTo>
                    <a:pt x="916" y="1144"/>
                  </a:lnTo>
                  <a:lnTo>
                    <a:pt x="997" y="1184"/>
                  </a:lnTo>
                  <a:lnTo>
                    <a:pt x="1073" y="1223"/>
                  </a:lnTo>
                  <a:lnTo>
                    <a:pt x="1146" y="1256"/>
                  </a:lnTo>
                  <a:lnTo>
                    <a:pt x="1215" y="1284"/>
                  </a:lnTo>
                  <a:lnTo>
                    <a:pt x="1279" y="1309"/>
                  </a:lnTo>
                  <a:lnTo>
                    <a:pt x="1336" y="1332"/>
                  </a:lnTo>
                  <a:lnTo>
                    <a:pt x="1386" y="1350"/>
                  </a:lnTo>
                  <a:lnTo>
                    <a:pt x="1429" y="1363"/>
                  </a:lnTo>
                  <a:lnTo>
                    <a:pt x="1463" y="1375"/>
                  </a:lnTo>
                  <a:lnTo>
                    <a:pt x="1488" y="1380"/>
                  </a:lnTo>
                  <a:lnTo>
                    <a:pt x="1498" y="1382"/>
                  </a:lnTo>
                  <a:lnTo>
                    <a:pt x="1503" y="1384"/>
                  </a:lnTo>
                  <a:lnTo>
                    <a:pt x="1513" y="1384"/>
                  </a:lnTo>
                  <a:lnTo>
                    <a:pt x="1519" y="1382"/>
                  </a:lnTo>
                  <a:lnTo>
                    <a:pt x="1525" y="1375"/>
                  </a:lnTo>
                  <a:lnTo>
                    <a:pt x="1523" y="1363"/>
                  </a:lnTo>
                  <a:lnTo>
                    <a:pt x="1513" y="1350"/>
                  </a:lnTo>
                  <a:lnTo>
                    <a:pt x="1501" y="1332"/>
                  </a:lnTo>
                  <a:lnTo>
                    <a:pt x="1488" y="1315"/>
                  </a:lnTo>
                  <a:lnTo>
                    <a:pt x="1477" y="1296"/>
                  </a:lnTo>
                  <a:lnTo>
                    <a:pt x="1471" y="1279"/>
                  </a:lnTo>
                  <a:lnTo>
                    <a:pt x="1461" y="1265"/>
                  </a:lnTo>
                  <a:lnTo>
                    <a:pt x="1452" y="1248"/>
                  </a:lnTo>
                  <a:lnTo>
                    <a:pt x="1436" y="1209"/>
                  </a:lnTo>
                  <a:lnTo>
                    <a:pt x="1419" y="1167"/>
                  </a:lnTo>
                  <a:lnTo>
                    <a:pt x="1398" y="1127"/>
                  </a:lnTo>
                  <a:lnTo>
                    <a:pt x="1382" y="1087"/>
                  </a:lnTo>
                  <a:lnTo>
                    <a:pt x="1375" y="1050"/>
                  </a:lnTo>
                  <a:lnTo>
                    <a:pt x="1371" y="1037"/>
                  </a:lnTo>
                  <a:lnTo>
                    <a:pt x="1371" y="1023"/>
                  </a:lnTo>
                  <a:lnTo>
                    <a:pt x="1369" y="1016"/>
                  </a:lnTo>
                  <a:lnTo>
                    <a:pt x="1369" y="1014"/>
                  </a:lnTo>
                  <a:lnTo>
                    <a:pt x="1336" y="985"/>
                  </a:lnTo>
                  <a:lnTo>
                    <a:pt x="1315" y="971"/>
                  </a:lnTo>
                  <a:lnTo>
                    <a:pt x="1292" y="954"/>
                  </a:lnTo>
                  <a:lnTo>
                    <a:pt x="1267" y="937"/>
                  </a:lnTo>
                  <a:lnTo>
                    <a:pt x="1238" y="918"/>
                  </a:lnTo>
                  <a:lnTo>
                    <a:pt x="1208" y="896"/>
                  </a:lnTo>
                  <a:lnTo>
                    <a:pt x="1175" y="872"/>
                  </a:lnTo>
                  <a:lnTo>
                    <a:pt x="1139" y="845"/>
                  </a:lnTo>
                  <a:lnTo>
                    <a:pt x="1098" y="814"/>
                  </a:lnTo>
                  <a:lnTo>
                    <a:pt x="1056" y="779"/>
                  </a:lnTo>
                  <a:lnTo>
                    <a:pt x="1012" y="741"/>
                  </a:lnTo>
                  <a:lnTo>
                    <a:pt x="964" y="697"/>
                  </a:lnTo>
                  <a:lnTo>
                    <a:pt x="912" y="649"/>
                  </a:lnTo>
                  <a:lnTo>
                    <a:pt x="856" y="595"/>
                  </a:lnTo>
                  <a:lnTo>
                    <a:pt x="799" y="536"/>
                  </a:lnTo>
                  <a:lnTo>
                    <a:pt x="751" y="486"/>
                  </a:lnTo>
                  <a:lnTo>
                    <a:pt x="707" y="438"/>
                  </a:lnTo>
                  <a:lnTo>
                    <a:pt x="666" y="393"/>
                  </a:lnTo>
                  <a:lnTo>
                    <a:pt x="630" y="353"/>
                  </a:lnTo>
                  <a:lnTo>
                    <a:pt x="597" y="315"/>
                  </a:lnTo>
                  <a:lnTo>
                    <a:pt x="566" y="280"/>
                  </a:lnTo>
                  <a:lnTo>
                    <a:pt x="538" y="249"/>
                  </a:lnTo>
                  <a:lnTo>
                    <a:pt x="513" y="223"/>
                  </a:lnTo>
                  <a:lnTo>
                    <a:pt x="490" y="198"/>
                  </a:lnTo>
                  <a:lnTo>
                    <a:pt x="467" y="178"/>
                  </a:lnTo>
                  <a:lnTo>
                    <a:pt x="447" y="161"/>
                  </a:lnTo>
                  <a:lnTo>
                    <a:pt x="430" y="148"/>
                  </a:lnTo>
                  <a:lnTo>
                    <a:pt x="413" y="138"/>
                  </a:lnTo>
                  <a:lnTo>
                    <a:pt x="396" y="132"/>
                  </a:lnTo>
                  <a:lnTo>
                    <a:pt x="382" y="130"/>
                  </a:lnTo>
                  <a:lnTo>
                    <a:pt x="367" y="132"/>
                  </a:lnTo>
                  <a:lnTo>
                    <a:pt x="363" y="132"/>
                  </a:lnTo>
                  <a:lnTo>
                    <a:pt x="359" y="130"/>
                  </a:lnTo>
                  <a:lnTo>
                    <a:pt x="342" y="121"/>
                  </a:lnTo>
                  <a:lnTo>
                    <a:pt x="317" y="109"/>
                  </a:lnTo>
                  <a:lnTo>
                    <a:pt x="290" y="94"/>
                  </a:lnTo>
                  <a:lnTo>
                    <a:pt x="227" y="67"/>
                  </a:lnTo>
                  <a:lnTo>
                    <a:pt x="196" y="55"/>
                  </a:lnTo>
                  <a:lnTo>
                    <a:pt x="167" y="52"/>
                  </a:lnTo>
                  <a:lnTo>
                    <a:pt x="108" y="23"/>
                  </a:lnTo>
                  <a:lnTo>
                    <a:pt x="79" y="11"/>
                  </a:lnTo>
                  <a:lnTo>
                    <a:pt x="50" y="2"/>
                  </a:lnTo>
                  <a:lnTo>
                    <a:pt x="27" y="0"/>
                  </a:lnTo>
                  <a:lnTo>
                    <a:pt x="17" y="2"/>
                  </a:lnTo>
                  <a:lnTo>
                    <a:pt x="10" y="7"/>
                  </a:lnTo>
                  <a:lnTo>
                    <a:pt x="4" y="13"/>
                  </a:lnTo>
                  <a:lnTo>
                    <a:pt x="0" y="23"/>
                  </a:lnTo>
                  <a:lnTo>
                    <a:pt x="0" y="34"/>
                  </a:lnTo>
                  <a:lnTo>
                    <a:pt x="2" y="50"/>
                  </a:lnTo>
                  <a:close/>
                </a:path>
              </a:pathLst>
            </a:custGeom>
            <a:solidFill>
              <a:srgbClr val="A1A1A1"/>
            </a:solidFill>
            <a:ln w="0">
              <a:solidFill>
                <a:srgbClr val="000000"/>
              </a:solidFill>
              <a:prstDash val="solid"/>
              <a:round/>
              <a:headEnd/>
              <a:tailEnd/>
            </a:ln>
          </p:spPr>
          <p:txBody>
            <a:bodyPr/>
            <a:lstStyle/>
            <a:p>
              <a:endParaRPr lang="en-US" sz="1013"/>
            </a:p>
          </p:txBody>
        </p:sp>
        <p:sp>
          <p:nvSpPr>
            <p:cNvPr id="830484" name="Freeform 20">
              <a:extLst>
                <a:ext uri="{FF2B5EF4-FFF2-40B4-BE49-F238E27FC236}">
                  <a16:creationId xmlns:a16="http://schemas.microsoft.com/office/drawing/2014/main" id="{F31EDE68-57BF-9349-3238-05D4B8BA1BA7}"/>
                </a:ext>
              </a:extLst>
            </p:cNvPr>
            <p:cNvSpPr>
              <a:spLocks/>
            </p:cNvSpPr>
            <p:nvPr/>
          </p:nvSpPr>
          <p:spPr bwMode="auto">
            <a:xfrm>
              <a:off x="3972" y="1307"/>
              <a:ext cx="901" cy="906"/>
            </a:xfrm>
            <a:custGeom>
              <a:avLst/>
              <a:gdLst>
                <a:gd name="T0" fmla="*/ 217 w 901"/>
                <a:gd name="T1" fmla="*/ 300 h 906"/>
                <a:gd name="T2" fmla="*/ 373 w 901"/>
                <a:gd name="T3" fmla="*/ 288 h 906"/>
                <a:gd name="T4" fmla="*/ 411 w 901"/>
                <a:gd name="T5" fmla="*/ 277 h 906"/>
                <a:gd name="T6" fmla="*/ 344 w 901"/>
                <a:gd name="T7" fmla="*/ 256 h 906"/>
                <a:gd name="T8" fmla="*/ 331 w 901"/>
                <a:gd name="T9" fmla="*/ 234 h 906"/>
                <a:gd name="T10" fmla="*/ 386 w 901"/>
                <a:gd name="T11" fmla="*/ 213 h 906"/>
                <a:gd name="T12" fmla="*/ 344 w 901"/>
                <a:gd name="T13" fmla="*/ 213 h 906"/>
                <a:gd name="T14" fmla="*/ 269 w 901"/>
                <a:gd name="T15" fmla="*/ 217 h 906"/>
                <a:gd name="T16" fmla="*/ 152 w 901"/>
                <a:gd name="T17" fmla="*/ 225 h 906"/>
                <a:gd name="T18" fmla="*/ 175 w 901"/>
                <a:gd name="T19" fmla="*/ 217 h 906"/>
                <a:gd name="T20" fmla="*/ 312 w 901"/>
                <a:gd name="T21" fmla="*/ 188 h 906"/>
                <a:gd name="T22" fmla="*/ 383 w 901"/>
                <a:gd name="T23" fmla="*/ 169 h 906"/>
                <a:gd name="T24" fmla="*/ 384 w 901"/>
                <a:gd name="T25" fmla="*/ 140 h 906"/>
                <a:gd name="T26" fmla="*/ 312 w 901"/>
                <a:gd name="T27" fmla="*/ 138 h 906"/>
                <a:gd name="T28" fmla="*/ 120 w 901"/>
                <a:gd name="T29" fmla="*/ 150 h 906"/>
                <a:gd name="T30" fmla="*/ 18 w 901"/>
                <a:gd name="T31" fmla="*/ 156 h 906"/>
                <a:gd name="T32" fmla="*/ 22 w 901"/>
                <a:gd name="T33" fmla="*/ 154 h 906"/>
                <a:gd name="T34" fmla="*/ 177 w 901"/>
                <a:gd name="T35" fmla="*/ 133 h 906"/>
                <a:gd name="T36" fmla="*/ 264 w 901"/>
                <a:gd name="T37" fmla="*/ 121 h 906"/>
                <a:gd name="T38" fmla="*/ 298 w 901"/>
                <a:gd name="T39" fmla="*/ 119 h 906"/>
                <a:gd name="T40" fmla="*/ 360 w 901"/>
                <a:gd name="T41" fmla="*/ 112 h 906"/>
                <a:gd name="T42" fmla="*/ 429 w 901"/>
                <a:gd name="T43" fmla="*/ 35 h 906"/>
                <a:gd name="T44" fmla="*/ 492 w 901"/>
                <a:gd name="T45" fmla="*/ 0 h 906"/>
                <a:gd name="T46" fmla="*/ 565 w 901"/>
                <a:gd name="T47" fmla="*/ 8 h 906"/>
                <a:gd name="T48" fmla="*/ 713 w 901"/>
                <a:gd name="T49" fmla="*/ 73 h 906"/>
                <a:gd name="T50" fmla="*/ 834 w 901"/>
                <a:gd name="T51" fmla="*/ 192 h 906"/>
                <a:gd name="T52" fmla="*/ 899 w 901"/>
                <a:gd name="T53" fmla="*/ 327 h 906"/>
                <a:gd name="T54" fmla="*/ 876 w 901"/>
                <a:gd name="T55" fmla="*/ 465 h 906"/>
                <a:gd name="T56" fmla="*/ 767 w 901"/>
                <a:gd name="T57" fmla="*/ 636 h 906"/>
                <a:gd name="T58" fmla="*/ 722 w 901"/>
                <a:gd name="T59" fmla="*/ 684 h 906"/>
                <a:gd name="T60" fmla="*/ 661 w 901"/>
                <a:gd name="T61" fmla="*/ 722 h 906"/>
                <a:gd name="T62" fmla="*/ 690 w 901"/>
                <a:gd name="T63" fmla="*/ 668 h 906"/>
                <a:gd name="T64" fmla="*/ 749 w 901"/>
                <a:gd name="T65" fmla="*/ 586 h 906"/>
                <a:gd name="T66" fmla="*/ 784 w 901"/>
                <a:gd name="T67" fmla="*/ 538 h 906"/>
                <a:gd name="T68" fmla="*/ 759 w 901"/>
                <a:gd name="T69" fmla="*/ 553 h 906"/>
                <a:gd name="T70" fmla="*/ 684 w 901"/>
                <a:gd name="T71" fmla="*/ 640 h 906"/>
                <a:gd name="T72" fmla="*/ 578 w 901"/>
                <a:gd name="T73" fmla="*/ 764 h 906"/>
                <a:gd name="T74" fmla="*/ 452 w 901"/>
                <a:gd name="T75" fmla="*/ 870 h 906"/>
                <a:gd name="T76" fmla="*/ 402 w 901"/>
                <a:gd name="T77" fmla="*/ 906 h 906"/>
                <a:gd name="T78" fmla="*/ 427 w 901"/>
                <a:gd name="T79" fmla="*/ 874 h 906"/>
                <a:gd name="T80" fmla="*/ 530 w 901"/>
                <a:gd name="T81" fmla="*/ 764 h 906"/>
                <a:gd name="T82" fmla="*/ 644 w 901"/>
                <a:gd name="T83" fmla="*/ 636 h 906"/>
                <a:gd name="T84" fmla="*/ 688 w 901"/>
                <a:gd name="T85" fmla="*/ 582 h 906"/>
                <a:gd name="T86" fmla="*/ 667 w 901"/>
                <a:gd name="T87" fmla="*/ 593 h 906"/>
                <a:gd name="T88" fmla="*/ 594 w 901"/>
                <a:gd name="T89" fmla="*/ 653 h 906"/>
                <a:gd name="T90" fmla="*/ 525 w 901"/>
                <a:gd name="T91" fmla="*/ 697 h 906"/>
                <a:gd name="T92" fmla="*/ 580 w 901"/>
                <a:gd name="T93" fmla="*/ 618 h 906"/>
                <a:gd name="T94" fmla="*/ 646 w 901"/>
                <a:gd name="T95" fmla="*/ 551 h 906"/>
                <a:gd name="T96" fmla="*/ 663 w 901"/>
                <a:gd name="T97" fmla="*/ 532 h 906"/>
                <a:gd name="T98" fmla="*/ 738 w 901"/>
                <a:gd name="T99" fmla="*/ 434 h 906"/>
                <a:gd name="T100" fmla="*/ 740 w 901"/>
                <a:gd name="T101" fmla="*/ 388 h 906"/>
                <a:gd name="T102" fmla="*/ 649 w 901"/>
                <a:gd name="T103" fmla="*/ 348 h 906"/>
                <a:gd name="T104" fmla="*/ 586 w 901"/>
                <a:gd name="T105" fmla="*/ 327 h 906"/>
                <a:gd name="T106" fmla="*/ 511 w 901"/>
                <a:gd name="T107" fmla="*/ 321 h 906"/>
                <a:gd name="T108" fmla="*/ 212 w 901"/>
                <a:gd name="T109" fmla="*/ 307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1" h="906">
                  <a:moveTo>
                    <a:pt x="162" y="307"/>
                  </a:moveTo>
                  <a:lnTo>
                    <a:pt x="171" y="305"/>
                  </a:lnTo>
                  <a:lnTo>
                    <a:pt x="185" y="304"/>
                  </a:lnTo>
                  <a:lnTo>
                    <a:pt x="217" y="300"/>
                  </a:lnTo>
                  <a:lnTo>
                    <a:pt x="258" y="296"/>
                  </a:lnTo>
                  <a:lnTo>
                    <a:pt x="298" y="294"/>
                  </a:lnTo>
                  <a:lnTo>
                    <a:pt x="338" y="290"/>
                  </a:lnTo>
                  <a:lnTo>
                    <a:pt x="373" y="288"/>
                  </a:lnTo>
                  <a:lnTo>
                    <a:pt x="400" y="284"/>
                  </a:lnTo>
                  <a:lnTo>
                    <a:pt x="408" y="282"/>
                  </a:lnTo>
                  <a:lnTo>
                    <a:pt x="411" y="281"/>
                  </a:lnTo>
                  <a:lnTo>
                    <a:pt x="411" y="277"/>
                  </a:lnTo>
                  <a:lnTo>
                    <a:pt x="406" y="273"/>
                  </a:lnTo>
                  <a:lnTo>
                    <a:pt x="392" y="269"/>
                  </a:lnTo>
                  <a:lnTo>
                    <a:pt x="377" y="265"/>
                  </a:lnTo>
                  <a:lnTo>
                    <a:pt x="344" y="256"/>
                  </a:lnTo>
                  <a:lnTo>
                    <a:pt x="329" y="254"/>
                  </a:lnTo>
                  <a:lnTo>
                    <a:pt x="317" y="250"/>
                  </a:lnTo>
                  <a:lnTo>
                    <a:pt x="321" y="242"/>
                  </a:lnTo>
                  <a:lnTo>
                    <a:pt x="331" y="234"/>
                  </a:lnTo>
                  <a:lnTo>
                    <a:pt x="358" y="225"/>
                  </a:lnTo>
                  <a:lnTo>
                    <a:pt x="371" y="219"/>
                  </a:lnTo>
                  <a:lnTo>
                    <a:pt x="381" y="217"/>
                  </a:lnTo>
                  <a:lnTo>
                    <a:pt x="386" y="213"/>
                  </a:lnTo>
                  <a:lnTo>
                    <a:pt x="386" y="211"/>
                  </a:lnTo>
                  <a:lnTo>
                    <a:pt x="375" y="209"/>
                  </a:lnTo>
                  <a:lnTo>
                    <a:pt x="360" y="209"/>
                  </a:lnTo>
                  <a:lnTo>
                    <a:pt x="344" y="213"/>
                  </a:lnTo>
                  <a:lnTo>
                    <a:pt x="333" y="213"/>
                  </a:lnTo>
                  <a:lnTo>
                    <a:pt x="321" y="213"/>
                  </a:lnTo>
                  <a:lnTo>
                    <a:pt x="300" y="215"/>
                  </a:lnTo>
                  <a:lnTo>
                    <a:pt x="269" y="217"/>
                  </a:lnTo>
                  <a:lnTo>
                    <a:pt x="235" y="219"/>
                  </a:lnTo>
                  <a:lnTo>
                    <a:pt x="202" y="223"/>
                  </a:lnTo>
                  <a:lnTo>
                    <a:pt x="175" y="225"/>
                  </a:lnTo>
                  <a:lnTo>
                    <a:pt x="152" y="225"/>
                  </a:lnTo>
                  <a:lnTo>
                    <a:pt x="152" y="223"/>
                  </a:lnTo>
                  <a:lnTo>
                    <a:pt x="156" y="221"/>
                  </a:lnTo>
                  <a:lnTo>
                    <a:pt x="164" y="219"/>
                  </a:lnTo>
                  <a:lnTo>
                    <a:pt x="175" y="217"/>
                  </a:lnTo>
                  <a:lnTo>
                    <a:pt x="191" y="213"/>
                  </a:lnTo>
                  <a:lnTo>
                    <a:pt x="227" y="206"/>
                  </a:lnTo>
                  <a:lnTo>
                    <a:pt x="269" y="196"/>
                  </a:lnTo>
                  <a:lnTo>
                    <a:pt x="312" y="188"/>
                  </a:lnTo>
                  <a:lnTo>
                    <a:pt x="348" y="179"/>
                  </a:lnTo>
                  <a:lnTo>
                    <a:pt x="363" y="175"/>
                  </a:lnTo>
                  <a:lnTo>
                    <a:pt x="375" y="173"/>
                  </a:lnTo>
                  <a:lnTo>
                    <a:pt x="383" y="169"/>
                  </a:lnTo>
                  <a:lnTo>
                    <a:pt x="386" y="167"/>
                  </a:lnTo>
                  <a:lnTo>
                    <a:pt x="390" y="160"/>
                  </a:lnTo>
                  <a:lnTo>
                    <a:pt x="390" y="150"/>
                  </a:lnTo>
                  <a:lnTo>
                    <a:pt x="384" y="140"/>
                  </a:lnTo>
                  <a:lnTo>
                    <a:pt x="375" y="136"/>
                  </a:lnTo>
                  <a:lnTo>
                    <a:pt x="356" y="136"/>
                  </a:lnTo>
                  <a:lnTo>
                    <a:pt x="335" y="138"/>
                  </a:lnTo>
                  <a:lnTo>
                    <a:pt x="312" y="138"/>
                  </a:lnTo>
                  <a:lnTo>
                    <a:pt x="283" y="140"/>
                  </a:lnTo>
                  <a:lnTo>
                    <a:pt x="252" y="142"/>
                  </a:lnTo>
                  <a:lnTo>
                    <a:pt x="185" y="146"/>
                  </a:lnTo>
                  <a:lnTo>
                    <a:pt x="120" y="150"/>
                  </a:lnTo>
                  <a:lnTo>
                    <a:pt x="89" y="150"/>
                  </a:lnTo>
                  <a:lnTo>
                    <a:pt x="60" y="152"/>
                  </a:lnTo>
                  <a:lnTo>
                    <a:pt x="37" y="154"/>
                  </a:lnTo>
                  <a:lnTo>
                    <a:pt x="18" y="156"/>
                  </a:lnTo>
                  <a:lnTo>
                    <a:pt x="0" y="156"/>
                  </a:lnTo>
                  <a:lnTo>
                    <a:pt x="2" y="156"/>
                  </a:lnTo>
                  <a:lnTo>
                    <a:pt x="8" y="154"/>
                  </a:lnTo>
                  <a:lnTo>
                    <a:pt x="22" y="154"/>
                  </a:lnTo>
                  <a:lnTo>
                    <a:pt x="37" y="150"/>
                  </a:lnTo>
                  <a:lnTo>
                    <a:pt x="79" y="146"/>
                  </a:lnTo>
                  <a:lnTo>
                    <a:pt x="127" y="140"/>
                  </a:lnTo>
                  <a:lnTo>
                    <a:pt x="177" y="133"/>
                  </a:lnTo>
                  <a:lnTo>
                    <a:pt x="221" y="127"/>
                  </a:lnTo>
                  <a:lnTo>
                    <a:pt x="239" y="125"/>
                  </a:lnTo>
                  <a:lnTo>
                    <a:pt x="254" y="123"/>
                  </a:lnTo>
                  <a:lnTo>
                    <a:pt x="264" y="121"/>
                  </a:lnTo>
                  <a:lnTo>
                    <a:pt x="269" y="119"/>
                  </a:lnTo>
                  <a:lnTo>
                    <a:pt x="277" y="117"/>
                  </a:lnTo>
                  <a:lnTo>
                    <a:pt x="287" y="119"/>
                  </a:lnTo>
                  <a:lnTo>
                    <a:pt x="298" y="119"/>
                  </a:lnTo>
                  <a:lnTo>
                    <a:pt x="312" y="121"/>
                  </a:lnTo>
                  <a:lnTo>
                    <a:pt x="338" y="119"/>
                  </a:lnTo>
                  <a:lnTo>
                    <a:pt x="350" y="117"/>
                  </a:lnTo>
                  <a:lnTo>
                    <a:pt x="360" y="112"/>
                  </a:lnTo>
                  <a:lnTo>
                    <a:pt x="369" y="102"/>
                  </a:lnTo>
                  <a:lnTo>
                    <a:pt x="379" y="90"/>
                  </a:lnTo>
                  <a:lnTo>
                    <a:pt x="404" y="64"/>
                  </a:lnTo>
                  <a:lnTo>
                    <a:pt x="429" y="35"/>
                  </a:lnTo>
                  <a:lnTo>
                    <a:pt x="442" y="23"/>
                  </a:lnTo>
                  <a:lnTo>
                    <a:pt x="454" y="14"/>
                  </a:lnTo>
                  <a:lnTo>
                    <a:pt x="473" y="4"/>
                  </a:lnTo>
                  <a:lnTo>
                    <a:pt x="492" y="0"/>
                  </a:lnTo>
                  <a:lnTo>
                    <a:pt x="515" y="2"/>
                  </a:lnTo>
                  <a:lnTo>
                    <a:pt x="530" y="4"/>
                  </a:lnTo>
                  <a:lnTo>
                    <a:pt x="552" y="6"/>
                  </a:lnTo>
                  <a:lnTo>
                    <a:pt x="565" y="8"/>
                  </a:lnTo>
                  <a:lnTo>
                    <a:pt x="580" y="12"/>
                  </a:lnTo>
                  <a:lnTo>
                    <a:pt x="619" y="25"/>
                  </a:lnTo>
                  <a:lnTo>
                    <a:pt x="663" y="44"/>
                  </a:lnTo>
                  <a:lnTo>
                    <a:pt x="713" y="73"/>
                  </a:lnTo>
                  <a:lnTo>
                    <a:pt x="763" y="112"/>
                  </a:lnTo>
                  <a:lnTo>
                    <a:pt x="788" y="136"/>
                  </a:lnTo>
                  <a:lnTo>
                    <a:pt x="811" y="161"/>
                  </a:lnTo>
                  <a:lnTo>
                    <a:pt x="834" y="192"/>
                  </a:lnTo>
                  <a:lnTo>
                    <a:pt x="855" y="225"/>
                  </a:lnTo>
                  <a:lnTo>
                    <a:pt x="876" y="259"/>
                  </a:lnTo>
                  <a:lnTo>
                    <a:pt x="893" y="300"/>
                  </a:lnTo>
                  <a:lnTo>
                    <a:pt x="899" y="327"/>
                  </a:lnTo>
                  <a:lnTo>
                    <a:pt x="901" y="355"/>
                  </a:lnTo>
                  <a:lnTo>
                    <a:pt x="899" y="382"/>
                  </a:lnTo>
                  <a:lnTo>
                    <a:pt x="895" y="411"/>
                  </a:lnTo>
                  <a:lnTo>
                    <a:pt x="876" y="465"/>
                  </a:lnTo>
                  <a:lnTo>
                    <a:pt x="851" y="517"/>
                  </a:lnTo>
                  <a:lnTo>
                    <a:pt x="822" y="563"/>
                  </a:lnTo>
                  <a:lnTo>
                    <a:pt x="793" y="603"/>
                  </a:lnTo>
                  <a:lnTo>
                    <a:pt x="767" y="636"/>
                  </a:lnTo>
                  <a:lnTo>
                    <a:pt x="755" y="647"/>
                  </a:lnTo>
                  <a:lnTo>
                    <a:pt x="747" y="657"/>
                  </a:lnTo>
                  <a:lnTo>
                    <a:pt x="736" y="668"/>
                  </a:lnTo>
                  <a:lnTo>
                    <a:pt x="722" y="684"/>
                  </a:lnTo>
                  <a:lnTo>
                    <a:pt x="690" y="711"/>
                  </a:lnTo>
                  <a:lnTo>
                    <a:pt x="674" y="720"/>
                  </a:lnTo>
                  <a:lnTo>
                    <a:pt x="665" y="724"/>
                  </a:lnTo>
                  <a:lnTo>
                    <a:pt x="661" y="722"/>
                  </a:lnTo>
                  <a:lnTo>
                    <a:pt x="661" y="714"/>
                  </a:lnTo>
                  <a:lnTo>
                    <a:pt x="665" y="707"/>
                  </a:lnTo>
                  <a:lnTo>
                    <a:pt x="674" y="691"/>
                  </a:lnTo>
                  <a:lnTo>
                    <a:pt x="690" y="668"/>
                  </a:lnTo>
                  <a:lnTo>
                    <a:pt x="697" y="655"/>
                  </a:lnTo>
                  <a:lnTo>
                    <a:pt x="709" y="641"/>
                  </a:lnTo>
                  <a:lnTo>
                    <a:pt x="730" y="613"/>
                  </a:lnTo>
                  <a:lnTo>
                    <a:pt x="749" y="586"/>
                  </a:lnTo>
                  <a:lnTo>
                    <a:pt x="767" y="563"/>
                  </a:lnTo>
                  <a:lnTo>
                    <a:pt x="780" y="545"/>
                  </a:lnTo>
                  <a:lnTo>
                    <a:pt x="782" y="540"/>
                  </a:lnTo>
                  <a:lnTo>
                    <a:pt x="784" y="538"/>
                  </a:lnTo>
                  <a:lnTo>
                    <a:pt x="782" y="536"/>
                  </a:lnTo>
                  <a:lnTo>
                    <a:pt x="776" y="538"/>
                  </a:lnTo>
                  <a:lnTo>
                    <a:pt x="768" y="544"/>
                  </a:lnTo>
                  <a:lnTo>
                    <a:pt x="759" y="553"/>
                  </a:lnTo>
                  <a:lnTo>
                    <a:pt x="736" y="578"/>
                  </a:lnTo>
                  <a:lnTo>
                    <a:pt x="711" y="605"/>
                  </a:lnTo>
                  <a:lnTo>
                    <a:pt x="699" y="620"/>
                  </a:lnTo>
                  <a:lnTo>
                    <a:pt x="684" y="640"/>
                  </a:lnTo>
                  <a:lnTo>
                    <a:pt x="648" y="684"/>
                  </a:lnTo>
                  <a:lnTo>
                    <a:pt x="611" y="730"/>
                  </a:lnTo>
                  <a:lnTo>
                    <a:pt x="594" y="749"/>
                  </a:lnTo>
                  <a:lnTo>
                    <a:pt x="578" y="764"/>
                  </a:lnTo>
                  <a:lnTo>
                    <a:pt x="561" y="782"/>
                  </a:lnTo>
                  <a:lnTo>
                    <a:pt x="536" y="803"/>
                  </a:lnTo>
                  <a:lnTo>
                    <a:pt x="480" y="849"/>
                  </a:lnTo>
                  <a:lnTo>
                    <a:pt x="452" y="870"/>
                  </a:lnTo>
                  <a:lnTo>
                    <a:pt x="429" y="887"/>
                  </a:lnTo>
                  <a:lnTo>
                    <a:pt x="411" y="901"/>
                  </a:lnTo>
                  <a:lnTo>
                    <a:pt x="406" y="905"/>
                  </a:lnTo>
                  <a:lnTo>
                    <a:pt x="402" y="906"/>
                  </a:lnTo>
                  <a:lnTo>
                    <a:pt x="400" y="906"/>
                  </a:lnTo>
                  <a:lnTo>
                    <a:pt x="402" y="903"/>
                  </a:lnTo>
                  <a:lnTo>
                    <a:pt x="411" y="891"/>
                  </a:lnTo>
                  <a:lnTo>
                    <a:pt x="427" y="874"/>
                  </a:lnTo>
                  <a:lnTo>
                    <a:pt x="448" y="851"/>
                  </a:lnTo>
                  <a:lnTo>
                    <a:pt x="494" y="805"/>
                  </a:lnTo>
                  <a:lnTo>
                    <a:pt x="515" y="782"/>
                  </a:lnTo>
                  <a:lnTo>
                    <a:pt x="530" y="764"/>
                  </a:lnTo>
                  <a:lnTo>
                    <a:pt x="546" y="745"/>
                  </a:lnTo>
                  <a:lnTo>
                    <a:pt x="569" y="720"/>
                  </a:lnTo>
                  <a:lnTo>
                    <a:pt x="619" y="665"/>
                  </a:lnTo>
                  <a:lnTo>
                    <a:pt x="644" y="636"/>
                  </a:lnTo>
                  <a:lnTo>
                    <a:pt x="665" y="611"/>
                  </a:lnTo>
                  <a:lnTo>
                    <a:pt x="680" y="593"/>
                  </a:lnTo>
                  <a:lnTo>
                    <a:pt x="686" y="586"/>
                  </a:lnTo>
                  <a:lnTo>
                    <a:pt x="688" y="582"/>
                  </a:lnTo>
                  <a:lnTo>
                    <a:pt x="688" y="580"/>
                  </a:lnTo>
                  <a:lnTo>
                    <a:pt x="684" y="582"/>
                  </a:lnTo>
                  <a:lnTo>
                    <a:pt x="674" y="588"/>
                  </a:lnTo>
                  <a:lnTo>
                    <a:pt x="667" y="593"/>
                  </a:lnTo>
                  <a:lnTo>
                    <a:pt x="657" y="601"/>
                  </a:lnTo>
                  <a:lnTo>
                    <a:pt x="638" y="617"/>
                  </a:lnTo>
                  <a:lnTo>
                    <a:pt x="615" y="636"/>
                  </a:lnTo>
                  <a:lnTo>
                    <a:pt x="594" y="653"/>
                  </a:lnTo>
                  <a:lnTo>
                    <a:pt x="576" y="666"/>
                  </a:lnTo>
                  <a:lnTo>
                    <a:pt x="561" y="678"/>
                  </a:lnTo>
                  <a:lnTo>
                    <a:pt x="540" y="689"/>
                  </a:lnTo>
                  <a:lnTo>
                    <a:pt x="525" y="697"/>
                  </a:lnTo>
                  <a:lnTo>
                    <a:pt x="511" y="699"/>
                  </a:lnTo>
                  <a:lnTo>
                    <a:pt x="504" y="697"/>
                  </a:lnTo>
                  <a:lnTo>
                    <a:pt x="546" y="655"/>
                  </a:lnTo>
                  <a:lnTo>
                    <a:pt x="580" y="618"/>
                  </a:lnTo>
                  <a:lnTo>
                    <a:pt x="611" y="590"/>
                  </a:lnTo>
                  <a:lnTo>
                    <a:pt x="634" y="565"/>
                  </a:lnTo>
                  <a:lnTo>
                    <a:pt x="642" y="557"/>
                  </a:lnTo>
                  <a:lnTo>
                    <a:pt x="646" y="551"/>
                  </a:lnTo>
                  <a:lnTo>
                    <a:pt x="651" y="547"/>
                  </a:lnTo>
                  <a:lnTo>
                    <a:pt x="653" y="544"/>
                  </a:lnTo>
                  <a:lnTo>
                    <a:pt x="657" y="540"/>
                  </a:lnTo>
                  <a:lnTo>
                    <a:pt x="663" y="532"/>
                  </a:lnTo>
                  <a:lnTo>
                    <a:pt x="672" y="521"/>
                  </a:lnTo>
                  <a:lnTo>
                    <a:pt x="684" y="505"/>
                  </a:lnTo>
                  <a:lnTo>
                    <a:pt x="713" y="471"/>
                  </a:lnTo>
                  <a:lnTo>
                    <a:pt x="738" y="434"/>
                  </a:lnTo>
                  <a:lnTo>
                    <a:pt x="745" y="419"/>
                  </a:lnTo>
                  <a:lnTo>
                    <a:pt x="749" y="405"/>
                  </a:lnTo>
                  <a:lnTo>
                    <a:pt x="747" y="396"/>
                  </a:lnTo>
                  <a:lnTo>
                    <a:pt x="740" y="388"/>
                  </a:lnTo>
                  <a:lnTo>
                    <a:pt x="717" y="375"/>
                  </a:lnTo>
                  <a:lnTo>
                    <a:pt x="690" y="365"/>
                  </a:lnTo>
                  <a:lnTo>
                    <a:pt x="665" y="357"/>
                  </a:lnTo>
                  <a:lnTo>
                    <a:pt x="649" y="348"/>
                  </a:lnTo>
                  <a:lnTo>
                    <a:pt x="636" y="340"/>
                  </a:lnTo>
                  <a:lnTo>
                    <a:pt x="619" y="332"/>
                  </a:lnTo>
                  <a:lnTo>
                    <a:pt x="605" y="330"/>
                  </a:lnTo>
                  <a:lnTo>
                    <a:pt x="586" y="327"/>
                  </a:lnTo>
                  <a:lnTo>
                    <a:pt x="573" y="325"/>
                  </a:lnTo>
                  <a:lnTo>
                    <a:pt x="555" y="325"/>
                  </a:lnTo>
                  <a:lnTo>
                    <a:pt x="536" y="323"/>
                  </a:lnTo>
                  <a:lnTo>
                    <a:pt x="511" y="321"/>
                  </a:lnTo>
                  <a:lnTo>
                    <a:pt x="457" y="319"/>
                  </a:lnTo>
                  <a:lnTo>
                    <a:pt x="396" y="315"/>
                  </a:lnTo>
                  <a:lnTo>
                    <a:pt x="269" y="309"/>
                  </a:lnTo>
                  <a:lnTo>
                    <a:pt x="212" y="307"/>
                  </a:lnTo>
                  <a:lnTo>
                    <a:pt x="162" y="30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85" name="Freeform 21">
              <a:extLst>
                <a:ext uri="{FF2B5EF4-FFF2-40B4-BE49-F238E27FC236}">
                  <a16:creationId xmlns:a16="http://schemas.microsoft.com/office/drawing/2014/main" id="{B3C5019F-0075-EA6A-B8FE-71C7AECA9B55}"/>
                </a:ext>
              </a:extLst>
            </p:cNvPr>
            <p:cNvSpPr>
              <a:spLocks/>
            </p:cNvSpPr>
            <p:nvPr/>
          </p:nvSpPr>
          <p:spPr bwMode="auto">
            <a:xfrm>
              <a:off x="1922" y="1808"/>
              <a:ext cx="731" cy="603"/>
            </a:xfrm>
            <a:custGeom>
              <a:avLst/>
              <a:gdLst>
                <a:gd name="T0" fmla="*/ 8 w 731"/>
                <a:gd name="T1" fmla="*/ 52 h 603"/>
                <a:gd name="T2" fmla="*/ 35 w 731"/>
                <a:gd name="T3" fmla="*/ 110 h 603"/>
                <a:gd name="T4" fmla="*/ 69 w 731"/>
                <a:gd name="T5" fmla="*/ 188 h 603"/>
                <a:gd name="T6" fmla="*/ 109 w 731"/>
                <a:gd name="T7" fmla="*/ 277 h 603"/>
                <a:gd name="T8" fmla="*/ 152 w 731"/>
                <a:gd name="T9" fmla="*/ 361 h 603"/>
                <a:gd name="T10" fmla="*/ 177 w 731"/>
                <a:gd name="T11" fmla="*/ 392 h 603"/>
                <a:gd name="T12" fmla="*/ 175 w 731"/>
                <a:gd name="T13" fmla="*/ 331 h 603"/>
                <a:gd name="T14" fmla="*/ 144 w 731"/>
                <a:gd name="T15" fmla="*/ 260 h 603"/>
                <a:gd name="T16" fmla="*/ 102 w 731"/>
                <a:gd name="T17" fmla="*/ 169 h 603"/>
                <a:gd name="T18" fmla="*/ 81 w 731"/>
                <a:gd name="T19" fmla="*/ 100 h 603"/>
                <a:gd name="T20" fmla="*/ 106 w 731"/>
                <a:gd name="T21" fmla="*/ 91 h 603"/>
                <a:gd name="T22" fmla="*/ 127 w 731"/>
                <a:gd name="T23" fmla="*/ 117 h 603"/>
                <a:gd name="T24" fmla="*/ 157 w 731"/>
                <a:gd name="T25" fmla="*/ 185 h 603"/>
                <a:gd name="T26" fmla="*/ 194 w 731"/>
                <a:gd name="T27" fmla="*/ 263 h 603"/>
                <a:gd name="T28" fmla="*/ 234 w 731"/>
                <a:gd name="T29" fmla="*/ 346 h 603"/>
                <a:gd name="T30" fmla="*/ 273 w 731"/>
                <a:gd name="T31" fmla="*/ 419 h 603"/>
                <a:gd name="T32" fmla="*/ 307 w 731"/>
                <a:gd name="T33" fmla="*/ 482 h 603"/>
                <a:gd name="T34" fmla="*/ 334 w 731"/>
                <a:gd name="T35" fmla="*/ 515 h 603"/>
                <a:gd name="T36" fmla="*/ 349 w 731"/>
                <a:gd name="T37" fmla="*/ 482 h 603"/>
                <a:gd name="T38" fmla="*/ 326 w 731"/>
                <a:gd name="T39" fmla="*/ 438 h 603"/>
                <a:gd name="T40" fmla="*/ 282 w 731"/>
                <a:gd name="T41" fmla="*/ 365 h 603"/>
                <a:gd name="T42" fmla="*/ 236 w 731"/>
                <a:gd name="T43" fmla="*/ 269 h 603"/>
                <a:gd name="T44" fmla="*/ 209 w 731"/>
                <a:gd name="T45" fmla="*/ 202 h 603"/>
                <a:gd name="T46" fmla="*/ 196 w 731"/>
                <a:gd name="T47" fmla="*/ 154 h 603"/>
                <a:gd name="T48" fmla="*/ 219 w 731"/>
                <a:gd name="T49" fmla="*/ 137 h 603"/>
                <a:gd name="T50" fmla="*/ 232 w 731"/>
                <a:gd name="T51" fmla="*/ 150 h 603"/>
                <a:gd name="T52" fmla="*/ 250 w 731"/>
                <a:gd name="T53" fmla="*/ 175 h 603"/>
                <a:gd name="T54" fmla="*/ 265 w 731"/>
                <a:gd name="T55" fmla="*/ 206 h 603"/>
                <a:gd name="T56" fmla="*/ 282 w 731"/>
                <a:gd name="T57" fmla="*/ 244 h 603"/>
                <a:gd name="T58" fmla="*/ 299 w 731"/>
                <a:gd name="T59" fmla="*/ 281 h 603"/>
                <a:gd name="T60" fmla="*/ 334 w 731"/>
                <a:gd name="T61" fmla="*/ 334 h 603"/>
                <a:gd name="T62" fmla="*/ 372 w 731"/>
                <a:gd name="T63" fmla="*/ 392 h 603"/>
                <a:gd name="T64" fmla="*/ 413 w 731"/>
                <a:gd name="T65" fmla="*/ 444 h 603"/>
                <a:gd name="T66" fmla="*/ 445 w 731"/>
                <a:gd name="T67" fmla="*/ 471 h 603"/>
                <a:gd name="T68" fmla="*/ 432 w 731"/>
                <a:gd name="T69" fmla="*/ 434 h 603"/>
                <a:gd name="T70" fmla="*/ 395 w 731"/>
                <a:gd name="T71" fmla="*/ 382 h 603"/>
                <a:gd name="T72" fmla="*/ 349 w 731"/>
                <a:gd name="T73" fmla="*/ 317 h 603"/>
                <a:gd name="T74" fmla="*/ 313 w 731"/>
                <a:gd name="T75" fmla="*/ 263 h 603"/>
                <a:gd name="T76" fmla="*/ 271 w 731"/>
                <a:gd name="T77" fmla="*/ 177 h 603"/>
                <a:gd name="T78" fmla="*/ 248 w 731"/>
                <a:gd name="T79" fmla="*/ 117 h 603"/>
                <a:gd name="T80" fmla="*/ 251 w 731"/>
                <a:gd name="T81" fmla="*/ 98 h 603"/>
                <a:gd name="T82" fmla="*/ 269 w 731"/>
                <a:gd name="T83" fmla="*/ 116 h 603"/>
                <a:gd name="T84" fmla="*/ 299 w 731"/>
                <a:gd name="T85" fmla="*/ 154 h 603"/>
                <a:gd name="T86" fmla="*/ 330 w 731"/>
                <a:gd name="T87" fmla="*/ 198 h 603"/>
                <a:gd name="T88" fmla="*/ 384 w 731"/>
                <a:gd name="T89" fmla="*/ 265 h 603"/>
                <a:gd name="T90" fmla="*/ 478 w 731"/>
                <a:gd name="T91" fmla="*/ 363 h 603"/>
                <a:gd name="T92" fmla="*/ 595 w 731"/>
                <a:gd name="T93" fmla="*/ 478 h 603"/>
                <a:gd name="T94" fmla="*/ 701 w 731"/>
                <a:gd name="T95" fmla="*/ 578 h 603"/>
                <a:gd name="T96" fmla="*/ 726 w 731"/>
                <a:gd name="T97" fmla="*/ 592 h 603"/>
                <a:gd name="T98" fmla="*/ 647 w 731"/>
                <a:gd name="T99" fmla="*/ 486 h 603"/>
                <a:gd name="T100" fmla="*/ 561 w 731"/>
                <a:gd name="T101" fmla="*/ 380 h 603"/>
                <a:gd name="T102" fmla="*/ 490 w 731"/>
                <a:gd name="T103" fmla="*/ 290 h 603"/>
                <a:gd name="T104" fmla="*/ 440 w 731"/>
                <a:gd name="T105" fmla="*/ 225 h 603"/>
                <a:gd name="T106" fmla="*/ 397 w 731"/>
                <a:gd name="T107" fmla="*/ 175 h 603"/>
                <a:gd name="T108" fmla="*/ 342 w 731"/>
                <a:gd name="T109" fmla="*/ 129 h 603"/>
                <a:gd name="T110" fmla="*/ 275 w 731"/>
                <a:gd name="T111" fmla="*/ 89 h 603"/>
                <a:gd name="T112" fmla="*/ 194 w 731"/>
                <a:gd name="T113" fmla="*/ 56 h 603"/>
                <a:gd name="T114" fmla="*/ 125 w 731"/>
                <a:gd name="T115" fmla="*/ 29 h 603"/>
                <a:gd name="T116" fmla="*/ 58 w 731"/>
                <a:gd name="T117" fmla="*/ 6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1" h="603">
                  <a:moveTo>
                    <a:pt x="6" y="6"/>
                  </a:moveTo>
                  <a:lnTo>
                    <a:pt x="4" y="6"/>
                  </a:lnTo>
                  <a:lnTo>
                    <a:pt x="2" y="8"/>
                  </a:lnTo>
                  <a:lnTo>
                    <a:pt x="2" y="10"/>
                  </a:lnTo>
                  <a:lnTo>
                    <a:pt x="0" y="12"/>
                  </a:lnTo>
                  <a:lnTo>
                    <a:pt x="0" y="29"/>
                  </a:lnTo>
                  <a:lnTo>
                    <a:pt x="2" y="33"/>
                  </a:lnTo>
                  <a:lnTo>
                    <a:pt x="2" y="37"/>
                  </a:lnTo>
                  <a:lnTo>
                    <a:pt x="4" y="41"/>
                  </a:lnTo>
                  <a:lnTo>
                    <a:pt x="4" y="43"/>
                  </a:lnTo>
                  <a:lnTo>
                    <a:pt x="6" y="46"/>
                  </a:lnTo>
                  <a:lnTo>
                    <a:pt x="6" y="48"/>
                  </a:lnTo>
                  <a:lnTo>
                    <a:pt x="8" y="52"/>
                  </a:lnTo>
                  <a:lnTo>
                    <a:pt x="10" y="54"/>
                  </a:lnTo>
                  <a:lnTo>
                    <a:pt x="10" y="58"/>
                  </a:lnTo>
                  <a:lnTo>
                    <a:pt x="11" y="60"/>
                  </a:lnTo>
                  <a:lnTo>
                    <a:pt x="13" y="64"/>
                  </a:lnTo>
                  <a:lnTo>
                    <a:pt x="13" y="68"/>
                  </a:lnTo>
                  <a:lnTo>
                    <a:pt x="15" y="71"/>
                  </a:lnTo>
                  <a:lnTo>
                    <a:pt x="17" y="73"/>
                  </a:lnTo>
                  <a:lnTo>
                    <a:pt x="21" y="81"/>
                  </a:lnTo>
                  <a:lnTo>
                    <a:pt x="21" y="85"/>
                  </a:lnTo>
                  <a:lnTo>
                    <a:pt x="25" y="92"/>
                  </a:lnTo>
                  <a:lnTo>
                    <a:pt x="27" y="94"/>
                  </a:lnTo>
                  <a:lnTo>
                    <a:pt x="31" y="102"/>
                  </a:lnTo>
                  <a:lnTo>
                    <a:pt x="35" y="110"/>
                  </a:lnTo>
                  <a:lnTo>
                    <a:pt x="38" y="117"/>
                  </a:lnTo>
                  <a:lnTo>
                    <a:pt x="38" y="121"/>
                  </a:lnTo>
                  <a:lnTo>
                    <a:pt x="42" y="129"/>
                  </a:lnTo>
                  <a:lnTo>
                    <a:pt x="46" y="137"/>
                  </a:lnTo>
                  <a:lnTo>
                    <a:pt x="48" y="140"/>
                  </a:lnTo>
                  <a:lnTo>
                    <a:pt x="48" y="144"/>
                  </a:lnTo>
                  <a:lnTo>
                    <a:pt x="52" y="152"/>
                  </a:lnTo>
                  <a:lnTo>
                    <a:pt x="54" y="158"/>
                  </a:lnTo>
                  <a:lnTo>
                    <a:pt x="58" y="162"/>
                  </a:lnTo>
                  <a:lnTo>
                    <a:pt x="59" y="167"/>
                  </a:lnTo>
                  <a:lnTo>
                    <a:pt x="61" y="171"/>
                  </a:lnTo>
                  <a:lnTo>
                    <a:pt x="65" y="183"/>
                  </a:lnTo>
                  <a:lnTo>
                    <a:pt x="69" y="188"/>
                  </a:lnTo>
                  <a:lnTo>
                    <a:pt x="73" y="200"/>
                  </a:lnTo>
                  <a:lnTo>
                    <a:pt x="77" y="206"/>
                  </a:lnTo>
                  <a:lnTo>
                    <a:pt x="81" y="217"/>
                  </a:lnTo>
                  <a:lnTo>
                    <a:pt x="84" y="223"/>
                  </a:lnTo>
                  <a:lnTo>
                    <a:pt x="86" y="229"/>
                  </a:lnTo>
                  <a:lnTo>
                    <a:pt x="90" y="235"/>
                  </a:lnTo>
                  <a:lnTo>
                    <a:pt x="92" y="240"/>
                  </a:lnTo>
                  <a:lnTo>
                    <a:pt x="96" y="246"/>
                  </a:lnTo>
                  <a:lnTo>
                    <a:pt x="98" y="254"/>
                  </a:lnTo>
                  <a:lnTo>
                    <a:pt x="102" y="260"/>
                  </a:lnTo>
                  <a:lnTo>
                    <a:pt x="104" y="265"/>
                  </a:lnTo>
                  <a:lnTo>
                    <a:pt x="107" y="271"/>
                  </a:lnTo>
                  <a:lnTo>
                    <a:pt x="109" y="277"/>
                  </a:lnTo>
                  <a:lnTo>
                    <a:pt x="113" y="283"/>
                  </a:lnTo>
                  <a:lnTo>
                    <a:pt x="115" y="288"/>
                  </a:lnTo>
                  <a:lnTo>
                    <a:pt x="119" y="294"/>
                  </a:lnTo>
                  <a:lnTo>
                    <a:pt x="121" y="300"/>
                  </a:lnTo>
                  <a:lnTo>
                    <a:pt x="125" y="306"/>
                  </a:lnTo>
                  <a:lnTo>
                    <a:pt x="129" y="317"/>
                  </a:lnTo>
                  <a:lnTo>
                    <a:pt x="132" y="321"/>
                  </a:lnTo>
                  <a:lnTo>
                    <a:pt x="136" y="332"/>
                  </a:lnTo>
                  <a:lnTo>
                    <a:pt x="140" y="336"/>
                  </a:lnTo>
                  <a:lnTo>
                    <a:pt x="142" y="340"/>
                  </a:lnTo>
                  <a:lnTo>
                    <a:pt x="144" y="346"/>
                  </a:lnTo>
                  <a:lnTo>
                    <a:pt x="148" y="354"/>
                  </a:lnTo>
                  <a:lnTo>
                    <a:pt x="152" y="361"/>
                  </a:lnTo>
                  <a:lnTo>
                    <a:pt x="154" y="363"/>
                  </a:lnTo>
                  <a:lnTo>
                    <a:pt x="157" y="371"/>
                  </a:lnTo>
                  <a:lnTo>
                    <a:pt x="161" y="375"/>
                  </a:lnTo>
                  <a:lnTo>
                    <a:pt x="161" y="377"/>
                  </a:lnTo>
                  <a:lnTo>
                    <a:pt x="165" y="380"/>
                  </a:lnTo>
                  <a:lnTo>
                    <a:pt x="165" y="382"/>
                  </a:lnTo>
                  <a:lnTo>
                    <a:pt x="167" y="382"/>
                  </a:lnTo>
                  <a:lnTo>
                    <a:pt x="169" y="384"/>
                  </a:lnTo>
                  <a:lnTo>
                    <a:pt x="169" y="386"/>
                  </a:lnTo>
                  <a:lnTo>
                    <a:pt x="171" y="386"/>
                  </a:lnTo>
                  <a:lnTo>
                    <a:pt x="175" y="390"/>
                  </a:lnTo>
                  <a:lnTo>
                    <a:pt x="177" y="390"/>
                  </a:lnTo>
                  <a:lnTo>
                    <a:pt x="177" y="392"/>
                  </a:lnTo>
                  <a:lnTo>
                    <a:pt x="180" y="392"/>
                  </a:lnTo>
                  <a:lnTo>
                    <a:pt x="182" y="390"/>
                  </a:lnTo>
                  <a:lnTo>
                    <a:pt x="184" y="390"/>
                  </a:lnTo>
                  <a:lnTo>
                    <a:pt x="184" y="388"/>
                  </a:lnTo>
                  <a:lnTo>
                    <a:pt x="186" y="386"/>
                  </a:lnTo>
                  <a:lnTo>
                    <a:pt x="186" y="363"/>
                  </a:lnTo>
                  <a:lnTo>
                    <a:pt x="184" y="361"/>
                  </a:lnTo>
                  <a:lnTo>
                    <a:pt x="184" y="356"/>
                  </a:lnTo>
                  <a:lnTo>
                    <a:pt x="182" y="354"/>
                  </a:lnTo>
                  <a:lnTo>
                    <a:pt x="182" y="348"/>
                  </a:lnTo>
                  <a:lnTo>
                    <a:pt x="179" y="340"/>
                  </a:lnTo>
                  <a:lnTo>
                    <a:pt x="179" y="338"/>
                  </a:lnTo>
                  <a:lnTo>
                    <a:pt x="175" y="331"/>
                  </a:lnTo>
                  <a:lnTo>
                    <a:pt x="173" y="327"/>
                  </a:lnTo>
                  <a:lnTo>
                    <a:pt x="173" y="323"/>
                  </a:lnTo>
                  <a:lnTo>
                    <a:pt x="171" y="317"/>
                  </a:lnTo>
                  <a:lnTo>
                    <a:pt x="169" y="313"/>
                  </a:lnTo>
                  <a:lnTo>
                    <a:pt x="165" y="308"/>
                  </a:lnTo>
                  <a:lnTo>
                    <a:pt x="163" y="304"/>
                  </a:lnTo>
                  <a:lnTo>
                    <a:pt x="161" y="298"/>
                  </a:lnTo>
                  <a:lnTo>
                    <a:pt x="159" y="294"/>
                  </a:lnTo>
                  <a:lnTo>
                    <a:pt x="157" y="288"/>
                  </a:lnTo>
                  <a:lnTo>
                    <a:pt x="154" y="283"/>
                  </a:lnTo>
                  <a:lnTo>
                    <a:pt x="150" y="271"/>
                  </a:lnTo>
                  <a:lnTo>
                    <a:pt x="146" y="265"/>
                  </a:lnTo>
                  <a:lnTo>
                    <a:pt x="144" y="260"/>
                  </a:lnTo>
                  <a:lnTo>
                    <a:pt x="140" y="254"/>
                  </a:lnTo>
                  <a:lnTo>
                    <a:pt x="138" y="248"/>
                  </a:lnTo>
                  <a:lnTo>
                    <a:pt x="134" y="242"/>
                  </a:lnTo>
                  <a:lnTo>
                    <a:pt x="131" y="231"/>
                  </a:lnTo>
                  <a:lnTo>
                    <a:pt x="127" y="225"/>
                  </a:lnTo>
                  <a:lnTo>
                    <a:pt x="125" y="219"/>
                  </a:lnTo>
                  <a:lnTo>
                    <a:pt x="121" y="213"/>
                  </a:lnTo>
                  <a:lnTo>
                    <a:pt x="119" y="208"/>
                  </a:lnTo>
                  <a:lnTo>
                    <a:pt x="115" y="202"/>
                  </a:lnTo>
                  <a:lnTo>
                    <a:pt x="111" y="190"/>
                  </a:lnTo>
                  <a:lnTo>
                    <a:pt x="107" y="185"/>
                  </a:lnTo>
                  <a:lnTo>
                    <a:pt x="106" y="181"/>
                  </a:lnTo>
                  <a:lnTo>
                    <a:pt x="102" y="169"/>
                  </a:lnTo>
                  <a:lnTo>
                    <a:pt x="100" y="165"/>
                  </a:lnTo>
                  <a:lnTo>
                    <a:pt x="98" y="160"/>
                  </a:lnTo>
                  <a:lnTo>
                    <a:pt x="94" y="152"/>
                  </a:lnTo>
                  <a:lnTo>
                    <a:pt x="92" y="146"/>
                  </a:lnTo>
                  <a:lnTo>
                    <a:pt x="88" y="139"/>
                  </a:lnTo>
                  <a:lnTo>
                    <a:pt x="86" y="135"/>
                  </a:lnTo>
                  <a:lnTo>
                    <a:pt x="86" y="131"/>
                  </a:lnTo>
                  <a:lnTo>
                    <a:pt x="84" y="129"/>
                  </a:lnTo>
                  <a:lnTo>
                    <a:pt x="84" y="125"/>
                  </a:lnTo>
                  <a:lnTo>
                    <a:pt x="83" y="121"/>
                  </a:lnTo>
                  <a:lnTo>
                    <a:pt x="83" y="117"/>
                  </a:lnTo>
                  <a:lnTo>
                    <a:pt x="81" y="114"/>
                  </a:lnTo>
                  <a:lnTo>
                    <a:pt x="81" y="100"/>
                  </a:lnTo>
                  <a:lnTo>
                    <a:pt x="83" y="98"/>
                  </a:lnTo>
                  <a:lnTo>
                    <a:pt x="83" y="94"/>
                  </a:lnTo>
                  <a:lnTo>
                    <a:pt x="84" y="92"/>
                  </a:lnTo>
                  <a:lnTo>
                    <a:pt x="84" y="91"/>
                  </a:lnTo>
                  <a:lnTo>
                    <a:pt x="86" y="91"/>
                  </a:lnTo>
                  <a:lnTo>
                    <a:pt x="86" y="89"/>
                  </a:lnTo>
                  <a:lnTo>
                    <a:pt x="90" y="89"/>
                  </a:lnTo>
                  <a:lnTo>
                    <a:pt x="90" y="87"/>
                  </a:lnTo>
                  <a:lnTo>
                    <a:pt x="98" y="87"/>
                  </a:lnTo>
                  <a:lnTo>
                    <a:pt x="100" y="89"/>
                  </a:lnTo>
                  <a:lnTo>
                    <a:pt x="104" y="89"/>
                  </a:lnTo>
                  <a:lnTo>
                    <a:pt x="104" y="91"/>
                  </a:lnTo>
                  <a:lnTo>
                    <a:pt x="106" y="91"/>
                  </a:lnTo>
                  <a:lnTo>
                    <a:pt x="109" y="94"/>
                  </a:lnTo>
                  <a:lnTo>
                    <a:pt x="111" y="94"/>
                  </a:lnTo>
                  <a:lnTo>
                    <a:pt x="111" y="96"/>
                  </a:lnTo>
                  <a:lnTo>
                    <a:pt x="113" y="98"/>
                  </a:lnTo>
                  <a:lnTo>
                    <a:pt x="115" y="98"/>
                  </a:lnTo>
                  <a:lnTo>
                    <a:pt x="115" y="100"/>
                  </a:lnTo>
                  <a:lnTo>
                    <a:pt x="119" y="104"/>
                  </a:lnTo>
                  <a:lnTo>
                    <a:pt x="119" y="106"/>
                  </a:lnTo>
                  <a:lnTo>
                    <a:pt x="121" y="108"/>
                  </a:lnTo>
                  <a:lnTo>
                    <a:pt x="123" y="112"/>
                  </a:lnTo>
                  <a:lnTo>
                    <a:pt x="125" y="114"/>
                  </a:lnTo>
                  <a:lnTo>
                    <a:pt x="125" y="116"/>
                  </a:lnTo>
                  <a:lnTo>
                    <a:pt x="127" y="117"/>
                  </a:lnTo>
                  <a:lnTo>
                    <a:pt x="129" y="121"/>
                  </a:lnTo>
                  <a:lnTo>
                    <a:pt x="131" y="123"/>
                  </a:lnTo>
                  <a:lnTo>
                    <a:pt x="131" y="127"/>
                  </a:lnTo>
                  <a:lnTo>
                    <a:pt x="132" y="129"/>
                  </a:lnTo>
                  <a:lnTo>
                    <a:pt x="136" y="137"/>
                  </a:lnTo>
                  <a:lnTo>
                    <a:pt x="136" y="139"/>
                  </a:lnTo>
                  <a:lnTo>
                    <a:pt x="140" y="146"/>
                  </a:lnTo>
                  <a:lnTo>
                    <a:pt x="144" y="154"/>
                  </a:lnTo>
                  <a:lnTo>
                    <a:pt x="148" y="162"/>
                  </a:lnTo>
                  <a:lnTo>
                    <a:pt x="150" y="165"/>
                  </a:lnTo>
                  <a:lnTo>
                    <a:pt x="150" y="169"/>
                  </a:lnTo>
                  <a:lnTo>
                    <a:pt x="154" y="177"/>
                  </a:lnTo>
                  <a:lnTo>
                    <a:pt x="157" y="185"/>
                  </a:lnTo>
                  <a:lnTo>
                    <a:pt x="159" y="190"/>
                  </a:lnTo>
                  <a:lnTo>
                    <a:pt x="163" y="198"/>
                  </a:lnTo>
                  <a:lnTo>
                    <a:pt x="165" y="202"/>
                  </a:lnTo>
                  <a:lnTo>
                    <a:pt x="167" y="208"/>
                  </a:lnTo>
                  <a:lnTo>
                    <a:pt x="171" y="215"/>
                  </a:lnTo>
                  <a:lnTo>
                    <a:pt x="173" y="219"/>
                  </a:lnTo>
                  <a:lnTo>
                    <a:pt x="175" y="225"/>
                  </a:lnTo>
                  <a:lnTo>
                    <a:pt x="179" y="233"/>
                  </a:lnTo>
                  <a:lnTo>
                    <a:pt x="180" y="236"/>
                  </a:lnTo>
                  <a:lnTo>
                    <a:pt x="182" y="242"/>
                  </a:lnTo>
                  <a:lnTo>
                    <a:pt x="186" y="250"/>
                  </a:lnTo>
                  <a:lnTo>
                    <a:pt x="190" y="256"/>
                  </a:lnTo>
                  <a:lnTo>
                    <a:pt x="194" y="263"/>
                  </a:lnTo>
                  <a:lnTo>
                    <a:pt x="198" y="271"/>
                  </a:lnTo>
                  <a:lnTo>
                    <a:pt x="202" y="279"/>
                  </a:lnTo>
                  <a:lnTo>
                    <a:pt x="203" y="283"/>
                  </a:lnTo>
                  <a:lnTo>
                    <a:pt x="205" y="288"/>
                  </a:lnTo>
                  <a:lnTo>
                    <a:pt x="209" y="292"/>
                  </a:lnTo>
                  <a:lnTo>
                    <a:pt x="213" y="304"/>
                  </a:lnTo>
                  <a:lnTo>
                    <a:pt x="215" y="308"/>
                  </a:lnTo>
                  <a:lnTo>
                    <a:pt x="219" y="313"/>
                  </a:lnTo>
                  <a:lnTo>
                    <a:pt x="221" y="319"/>
                  </a:lnTo>
                  <a:lnTo>
                    <a:pt x="225" y="325"/>
                  </a:lnTo>
                  <a:lnTo>
                    <a:pt x="227" y="331"/>
                  </a:lnTo>
                  <a:lnTo>
                    <a:pt x="230" y="334"/>
                  </a:lnTo>
                  <a:lnTo>
                    <a:pt x="234" y="346"/>
                  </a:lnTo>
                  <a:lnTo>
                    <a:pt x="238" y="352"/>
                  </a:lnTo>
                  <a:lnTo>
                    <a:pt x="240" y="357"/>
                  </a:lnTo>
                  <a:lnTo>
                    <a:pt x="244" y="363"/>
                  </a:lnTo>
                  <a:lnTo>
                    <a:pt x="246" y="369"/>
                  </a:lnTo>
                  <a:lnTo>
                    <a:pt x="250" y="375"/>
                  </a:lnTo>
                  <a:lnTo>
                    <a:pt x="251" y="380"/>
                  </a:lnTo>
                  <a:lnTo>
                    <a:pt x="255" y="386"/>
                  </a:lnTo>
                  <a:lnTo>
                    <a:pt x="257" y="392"/>
                  </a:lnTo>
                  <a:lnTo>
                    <a:pt x="261" y="398"/>
                  </a:lnTo>
                  <a:lnTo>
                    <a:pt x="263" y="404"/>
                  </a:lnTo>
                  <a:lnTo>
                    <a:pt x="267" y="407"/>
                  </a:lnTo>
                  <a:lnTo>
                    <a:pt x="269" y="413"/>
                  </a:lnTo>
                  <a:lnTo>
                    <a:pt x="273" y="419"/>
                  </a:lnTo>
                  <a:lnTo>
                    <a:pt x="275" y="425"/>
                  </a:lnTo>
                  <a:lnTo>
                    <a:pt x="278" y="428"/>
                  </a:lnTo>
                  <a:lnTo>
                    <a:pt x="280" y="434"/>
                  </a:lnTo>
                  <a:lnTo>
                    <a:pt x="284" y="440"/>
                  </a:lnTo>
                  <a:lnTo>
                    <a:pt x="286" y="444"/>
                  </a:lnTo>
                  <a:lnTo>
                    <a:pt x="288" y="450"/>
                  </a:lnTo>
                  <a:lnTo>
                    <a:pt x="292" y="453"/>
                  </a:lnTo>
                  <a:lnTo>
                    <a:pt x="294" y="457"/>
                  </a:lnTo>
                  <a:lnTo>
                    <a:pt x="296" y="463"/>
                  </a:lnTo>
                  <a:lnTo>
                    <a:pt x="298" y="467"/>
                  </a:lnTo>
                  <a:lnTo>
                    <a:pt x="301" y="471"/>
                  </a:lnTo>
                  <a:lnTo>
                    <a:pt x="305" y="478"/>
                  </a:lnTo>
                  <a:lnTo>
                    <a:pt x="307" y="482"/>
                  </a:lnTo>
                  <a:lnTo>
                    <a:pt x="309" y="484"/>
                  </a:lnTo>
                  <a:lnTo>
                    <a:pt x="311" y="488"/>
                  </a:lnTo>
                  <a:lnTo>
                    <a:pt x="313" y="490"/>
                  </a:lnTo>
                  <a:lnTo>
                    <a:pt x="315" y="494"/>
                  </a:lnTo>
                  <a:lnTo>
                    <a:pt x="317" y="496"/>
                  </a:lnTo>
                  <a:lnTo>
                    <a:pt x="317" y="498"/>
                  </a:lnTo>
                  <a:lnTo>
                    <a:pt x="321" y="501"/>
                  </a:lnTo>
                  <a:lnTo>
                    <a:pt x="324" y="505"/>
                  </a:lnTo>
                  <a:lnTo>
                    <a:pt x="326" y="507"/>
                  </a:lnTo>
                  <a:lnTo>
                    <a:pt x="326" y="509"/>
                  </a:lnTo>
                  <a:lnTo>
                    <a:pt x="328" y="509"/>
                  </a:lnTo>
                  <a:lnTo>
                    <a:pt x="332" y="513"/>
                  </a:lnTo>
                  <a:lnTo>
                    <a:pt x="334" y="515"/>
                  </a:lnTo>
                  <a:lnTo>
                    <a:pt x="338" y="515"/>
                  </a:lnTo>
                  <a:lnTo>
                    <a:pt x="338" y="517"/>
                  </a:lnTo>
                  <a:lnTo>
                    <a:pt x="349" y="517"/>
                  </a:lnTo>
                  <a:lnTo>
                    <a:pt x="351" y="515"/>
                  </a:lnTo>
                  <a:lnTo>
                    <a:pt x="353" y="515"/>
                  </a:lnTo>
                  <a:lnTo>
                    <a:pt x="353" y="513"/>
                  </a:lnTo>
                  <a:lnTo>
                    <a:pt x="355" y="511"/>
                  </a:lnTo>
                  <a:lnTo>
                    <a:pt x="355" y="494"/>
                  </a:lnTo>
                  <a:lnTo>
                    <a:pt x="353" y="492"/>
                  </a:lnTo>
                  <a:lnTo>
                    <a:pt x="353" y="490"/>
                  </a:lnTo>
                  <a:lnTo>
                    <a:pt x="351" y="488"/>
                  </a:lnTo>
                  <a:lnTo>
                    <a:pt x="351" y="486"/>
                  </a:lnTo>
                  <a:lnTo>
                    <a:pt x="349" y="482"/>
                  </a:lnTo>
                  <a:lnTo>
                    <a:pt x="349" y="480"/>
                  </a:lnTo>
                  <a:lnTo>
                    <a:pt x="347" y="478"/>
                  </a:lnTo>
                  <a:lnTo>
                    <a:pt x="347" y="476"/>
                  </a:lnTo>
                  <a:lnTo>
                    <a:pt x="346" y="473"/>
                  </a:lnTo>
                  <a:lnTo>
                    <a:pt x="344" y="471"/>
                  </a:lnTo>
                  <a:lnTo>
                    <a:pt x="342" y="467"/>
                  </a:lnTo>
                  <a:lnTo>
                    <a:pt x="342" y="465"/>
                  </a:lnTo>
                  <a:lnTo>
                    <a:pt x="340" y="461"/>
                  </a:lnTo>
                  <a:lnTo>
                    <a:pt x="338" y="459"/>
                  </a:lnTo>
                  <a:lnTo>
                    <a:pt x="334" y="452"/>
                  </a:lnTo>
                  <a:lnTo>
                    <a:pt x="332" y="450"/>
                  </a:lnTo>
                  <a:lnTo>
                    <a:pt x="328" y="442"/>
                  </a:lnTo>
                  <a:lnTo>
                    <a:pt x="326" y="438"/>
                  </a:lnTo>
                  <a:lnTo>
                    <a:pt x="324" y="436"/>
                  </a:lnTo>
                  <a:lnTo>
                    <a:pt x="321" y="432"/>
                  </a:lnTo>
                  <a:lnTo>
                    <a:pt x="317" y="425"/>
                  </a:lnTo>
                  <a:lnTo>
                    <a:pt x="313" y="417"/>
                  </a:lnTo>
                  <a:lnTo>
                    <a:pt x="309" y="409"/>
                  </a:lnTo>
                  <a:lnTo>
                    <a:pt x="305" y="405"/>
                  </a:lnTo>
                  <a:lnTo>
                    <a:pt x="301" y="398"/>
                  </a:lnTo>
                  <a:lnTo>
                    <a:pt x="298" y="390"/>
                  </a:lnTo>
                  <a:lnTo>
                    <a:pt x="294" y="386"/>
                  </a:lnTo>
                  <a:lnTo>
                    <a:pt x="290" y="379"/>
                  </a:lnTo>
                  <a:lnTo>
                    <a:pt x="288" y="375"/>
                  </a:lnTo>
                  <a:lnTo>
                    <a:pt x="286" y="373"/>
                  </a:lnTo>
                  <a:lnTo>
                    <a:pt x="282" y="365"/>
                  </a:lnTo>
                  <a:lnTo>
                    <a:pt x="278" y="357"/>
                  </a:lnTo>
                  <a:lnTo>
                    <a:pt x="275" y="350"/>
                  </a:lnTo>
                  <a:lnTo>
                    <a:pt x="271" y="342"/>
                  </a:lnTo>
                  <a:lnTo>
                    <a:pt x="267" y="334"/>
                  </a:lnTo>
                  <a:lnTo>
                    <a:pt x="263" y="327"/>
                  </a:lnTo>
                  <a:lnTo>
                    <a:pt x="259" y="319"/>
                  </a:lnTo>
                  <a:lnTo>
                    <a:pt x="255" y="311"/>
                  </a:lnTo>
                  <a:lnTo>
                    <a:pt x="251" y="304"/>
                  </a:lnTo>
                  <a:lnTo>
                    <a:pt x="251" y="300"/>
                  </a:lnTo>
                  <a:lnTo>
                    <a:pt x="248" y="292"/>
                  </a:lnTo>
                  <a:lnTo>
                    <a:pt x="244" y="284"/>
                  </a:lnTo>
                  <a:lnTo>
                    <a:pt x="240" y="277"/>
                  </a:lnTo>
                  <a:lnTo>
                    <a:pt x="236" y="269"/>
                  </a:lnTo>
                  <a:lnTo>
                    <a:pt x="232" y="261"/>
                  </a:lnTo>
                  <a:lnTo>
                    <a:pt x="232" y="258"/>
                  </a:lnTo>
                  <a:lnTo>
                    <a:pt x="228" y="250"/>
                  </a:lnTo>
                  <a:lnTo>
                    <a:pt x="225" y="242"/>
                  </a:lnTo>
                  <a:lnTo>
                    <a:pt x="223" y="238"/>
                  </a:lnTo>
                  <a:lnTo>
                    <a:pt x="223" y="235"/>
                  </a:lnTo>
                  <a:lnTo>
                    <a:pt x="219" y="227"/>
                  </a:lnTo>
                  <a:lnTo>
                    <a:pt x="215" y="219"/>
                  </a:lnTo>
                  <a:lnTo>
                    <a:pt x="215" y="215"/>
                  </a:lnTo>
                  <a:lnTo>
                    <a:pt x="213" y="212"/>
                  </a:lnTo>
                  <a:lnTo>
                    <a:pt x="211" y="210"/>
                  </a:lnTo>
                  <a:lnTo>
                    <a:pt x="211" y="206"/>
                  </a:lnTo>
                  <a:lnTo>
                    <a:pt x="209" y="202"/>
                  </a:lnTo>
                  <a:lnTo>
                    <a:pt x="207" y="200"/>
                  </a:lnTo>
                  <a:lnTo>
                    <a:pt x="207" y="196"/>
                  </a:lnTo>
                  <a:lnTo>
                    <a:pt x="205" y="192"/>
                  </a:lnTo>
                  <a:lnTo>
                    <a:pt x="205" y="190"/>
                  </a:lnTo>
                  <a:lnTo>
                    <a:pt x="203" y="187"/>
                  </a:lnTo>
                  <a:lnTo>
                    <a:pt x="203" y="185"/>
                  </a:lnTo>
                  <a:lnTo>
                    <a:pt x="202" y="183"/>
                  </a:lnTo>
                  <a:lnTo>
                    <a:pt x="202" y="177"/>
                  </a:lnTo>
                  <a:lnTo>
                    <a:pt x="200" y="173"/>
                  </a:lnTo>
                  <a:lnTo>
                    <a:pt x="200" y="169"/>
                  </a:lnTo>
                  <a:lnTo>
                    <a:pt x="198" y="167"/>
                  </a:lnTo>
                  <a:lnTo>
                    <a:pt x="198" y="156"/>
                  </a:lnTo>
                  <a:lnTo>
                    <a:pt x="196" y="154"/>
                  </a:lnTo>
                  <a:lnTo>
                    <a:pt x="196" y="150"/>
                  </a:lnTo>
                  <a:lnTo>
                    <a:pt x="198" y="150"/>
                  </a:lnTo>
                  <a:lnTo>
                    <a:pt x="198" y="140"/>
                  </a:lnTo>
                  <a:lnTo>
                    <a:pt x="200" y="140"/>
                  </a:lnTo>
                  <a:lnTo>
                    <a:pt x="200" y="137"/>
                  </a:lnTo>
                  <a:lnTo>
                    <a:pt x="202" y="137"/>
                  </a:lnTo>
                  <a:lnTo>
                    <a:pt x="202" y="135"/>
                  </a:lnTo>
                  <a:lnTo>
                    <a:pt x="203" y="135"/>
                  </a:lnTo>
                  <a:lnTo>
                    <a:pt x="203" y="133"/>
                  </a:lnTo>
                  <a:lnTo>
                    <a:pt x="215" y="133"/>
                  </a:lnTo>
                  <a:lnTo>
                    <a:pt x="217" y="135"/>
                  </a:lnTo>
                  <a:lnTo>
                    <a:pt x="219" y="135"/>
                  </a:lnTo>
                  <a:lnTo>
                    <a:pt x="219" y="137"/>
                  </a:lnTo>
                  <a:lnTo>
                    <a:pt x="221" y="137"/>
                  </a:lnTo>
                  <a:lnTo>
                    <a:pt x="223" y="139"/>
                  </a:lnTo>
                  <a:lnTo>
                    <a:pt x="223" y="140"/>
                  </a:lnTo>
                  <a:lnTo>
                    <a:pt x="225" y="140"/>
                  </a:lnTo>
                  <a:lnTo>
                    <a:pt x="225" y="142"/>
                  </a:lnTo>
                  <a:lnTo>
                    <a:pt x="227" y="142"/>
                  </a:lnTo>
                  <a:lnTo>
                    <a:pt x="227" y="144"/>
                  </a:lnTo>
                  <a:lnTo>
                    <a:pt x="228" y="144"/>
                  </a:lnTo>
                  <a:lnTo>
                    <a:pt x="228" y="146"/>
                  </a:lnTo>
                  <a:lnTo>
                    <a:pt x="230" y="146"/>
                  </a:lnTo>
                  <a:lnTo>
                    <a:pt x="230" y="148"/>
                  </a:lnTo>
                  <a:lnTo>
                    <a:pt x="232" y="148"/>
                  </a:lnTo>
                  <a:lnTo>
                    <a:pt x="232" y="150"/>
                  </a:lnTo>
                  <a:lnTo>
                    <a:pt x="236" y="154"/>
                  </a:lnTo>
                  <a:lnTo>
                    <a:pt x="236" y="156"/>
                  </a:lnTo>
                  <a:lnTo>
                    <a:pt x="238" y="156"/>
                  </a:lnTo>
                  <a:lnTo>
                    <a:pt x="238" y="158"/>
                  </a:lnTo>
                  <a:lnTo>
                    <a:pt x="242" y="162"/>
                  </a:lnTo>
                  <a:lnTo>
                    <a:pt x="242" y="164"/>
                  </a:lnTo>
                  <a:lnTo>
                    <a:pt x="244" y="165"/>
                  </a:lnTo>
                  <a:lnTo>
                    <a:pt x="244" y="167"/>
                  </a:lnTo>
                  <a:lnTo>
                    <a:pt x="246" y="169"/>
                  </a:lnTo>
                  <a:lnTo>
                    <a:pt x="248" y="169"/>
                  </a:lnTo>
                  <a:lnTo>
                    <a:pt x="248" y="171"/>
                  </a:lnTo>
                  <a:lnTo>
                    <a:pt x="250" y="173"/>
                  </a:lnTo>
                  <a:lnTo>
                    <a:pt x="250" y="175"/>
                  </a:lnTo>
                  <a:lnTo>
                    <a:pt x="253" y="179"/>
                  </a:lnTo>
                  <a:lnTo>
                    <a:pt x="253" y="181"/>
                  </a:lnTo>
                  <a:lnTo>
                    <a:pt x="255" y="183"/>
                  </a:lnTo>
                  <a:lnTo>
                    <a:pt x="255" y="185"/>
                  </a:lnTo>
                  <a:lnTo>
                    <a:pt x="257" y="187"/>
                  </a:lnTo>
                  <a:lnTo>
                    <a:pt x="257" y="188"/>
                  </a:lnTo>
                  <a:lnTo>
                    <a:pt x="259" y="192"/>
                  </a:lnTo>
                  <a:lnTo>
                    <a:pt x="259" y="194"/>
                  </a:lnTo>
                  <a:lnTo>
                    <a:pt x="261" y="196"/>
                  </a:lnTo>
                  <a:lnTo>
                    <a:pt x="261" y="198"/>
                  </a:lnTo>
                  <a:lnTo>
                    <a:pt x="263" y="200"/>
                  </a:lnTo>
                  <a:lnTo>
                    <a:pt x="263" y="202"/>
                  </a:lnTo>
                  <a:lnTo>
                    <a:pt x="265" y="206"/>
                  </a:lnTo>
                  <a:lnTo>
                    <a:pt x="265" y="208"/>
                  </a:lnTo>
                  <a:lnTo>
                    <a:pt x="269" y="212"/>
                  </a:lnTo>
                  <a:lnTo>
                    <a:pt x="269" y="215"/>
                  </a:lnTo>
                  <a:lnTo>
                    <a:pt x="271" y="217"/>
                  </a:lnTo>
                  <a:lnTo>
                    <a:pt x="271" y="219"/>
                  </a:lnTo>
                  <a:lnTo>
                    <a:pt x="273" y="223"/>
                  </a:lnTo>
                  <a:lnTo>
                    <a:pt x="273" y="225"/>
                  </a:lnTo>
                  <a:lnTo>
                    <a:pt x="275" y="227"/>
                  </a:lnTo>
                  <a:lnTo>
                    <a:pt x="275" y="231"/>
                  </a:lnTo>
                  <a:lnTo>
                    <a:pt x="278" y="235"/>
                  </a:lnTo>
                  <a:lnTo>
                    <a:pt x="278" y="238"/>
                  </a:lnTo>
                  <a:lnTo>
                    <a:pt x="280" y="240"/>
                  </a:lnTo>
                  <a:lnTo>
                    <a:pt x="282" y="244"/>
                  </a:lnTo>
                  <a:lnTo>
                    <a:pt x="282" y="246"/>
                  </a:lnTo>
                  <a:lnTo>
                    <a:pt x="284" y="250"/>
                  </a:lnTo>
                  <a:lnTo>
                    <a:pt x="286" y="252"/>
                  </a:lnTo>
                  <a:lnTo>
                    <a:pt x="286" y="256"/>
                  </a:lnTo>
                  <a:lnTo>
                    <a:pt x="288" y="258"/>
                  </a:lnTo>
                  <a:lnTo>
                    <a:pt x="290" y="261"/>
                  </a:lnTo>
                  <a:lnTo>
                    <a:pt x="290" y="263"/>
                  </a:lnTo>
                  <a:lnTo>
                    <a:pt x="292" y="267"/>
                  </a:lnTo>
                  <a:lnTo>
                    <a:pt x="294" y="269"/>
                  </a:lnTo>
                  <a:lnTo>
                    <a:pt x="296" y="273"/>
                  </a:lnTo>
                  <a:lnTo>
                    <a:pt x="298" y="275"/>
                  </a:lnTo>
                  <a:lnTo>
                    <a:pt x="298" y="279"/>
                  </a:lnTo>
                  <a:lnTo>
                    <a:pt x="299" y="281"/>
                  </a:lnTo>
                  <a:lnTo>
                    <a:pt x="301" y="284"/>
                  </a:lnTo>
                  <a:lnTo>
                    <a:pt x="303" y="286"/>
                  </a:lnTo>
                  <a:lnTo>
                    <a:pt x="307" y="294"/>
                  </a:lnTo>
                  <a:lnTo>
                    <a:pt x="309" y="296"/>
                  </a:lnTo>
                  <a:lnTo>
                    <a:pt x="309" y="298"/>
                  </a:lnTo>
                  <a:lnTo>
                    <a:pt x="313" y="302"/>
                  </a:lnTo>
                  <a:lnTo>
                    <a:pt x="315" y="306"/>
                  </a:lnTo>
                  <a:lnTo>
                    <a:pt x="317" y="308"/>
                  </a:lnTo>
                  <a:lnTo>
                    <a:pt x="321" y="315"/>
                  </a:lnTo>
                  <a:lnTo>
                    <a:pt x="323" y="319"/>
                  </a:lnTo>
                  <a:lnTo>
                    <a:pt x="326" y="323"/>
                  </a:lnTo>
                  <a:lnTo>
                    <a:pt x="330" y="331"/>
                  </a:lnTo>
                  <a:lnTo>
                    <a:pt x="334" y="334"/>
                  </a:lnTo>
                  <a:lnTo>
                    <a:pt x="336" y="338"/>
                  </a:lnTo>
                  <a:lnTo>
                    <a:pt x="340" y="342"/>
                  </a:lnTo>
                  <a:lnTo>
                    <a:pt x="344" y="350"/>
                  </a:lnTo>
                  <a:lnTo>
                    <a:pt x="347" y="356"/>
                  </a:lnTo>
                  <a:lnTo>
                    <a:pt x="349" y="359"/>
                  </a:lnTo>
                  <a:lnTo>
                    <a:pt x="353" y="363"/>
                  </a:lnTo>
                  <a:lnTo>
                    <a:pt x="355" y="367"/>
                  </a:lnTo>
                  <a:lnTo>
                    <a:pt x="359" y="371"/>
                  </a:lnTo>
                  <a:lnTo>
                    <a:pt x="361" y="375"/>
                  </a:lnTo>
                  <a:lnTo>
                    <a:pt x="365" y="380"/>
                  </a:lnTo>
                  <a:lnTo>
                    <a:pt x="367" y="384"/>
                  </a:lnTo>
                  <a:lnTo>
                    <a:pt x="371" y="388"/>
                  </a:lnTo>
                  <a:lnTo>
                    <a:pt x="372" y="392"/>
                  </a:lnTo>
                  <a:lnTo>
                    <a:pt x="376" y="396"/>
                  </a:lnTo>
                  <a:lnTo>
                    <a:pt x="378" y="400"/>
                  </a:lnTo>
                  <a:lnTo>
                    <a:pt x="382" y="404"/>
                  </a:lnTo>
                  <a:lnTo>
                    <a:pt x="384" y="407"/>
                  </a:lnTo>
                  <a:lnTo>
                    <a:pt x="388" y="411"/>
                  </a:lnTo>
                  <a:lnTo>
                    <a:pt x="390" y="415"/>
                  </a:lnTo>
                  <a:lnTo>
                    <a:pt x="394" y="419"/>
                  </a:lnTo>
                  <a:lnTo>
                    <a:pt x="397" y="427"/>
                  </a:lnTo>
                  <a:lnTo>
                    <a:pt x="401" y="428"/>
                  </a:lnTo>
                  <a:lnTo>
                    <a:pt x="405" y="436"/>
                  </a:lnTo>
                  <a:lnTo>
                    <a:pt x="407" y="438"/>
                  </a:lnTo>
                  <a:lnTo>
                    <a:pt x="409" y="442"/>
                  </a:lnTo>
                  <a:lnTo>
                    <a:pt x="413" y="444"/>
                  </a:lnTo>
                  <a:lnTo>
                    <a:pt x="415" y="448"/>
                  </a:lnTo>
                  <a:lnTo>
                    <a:pt x="419" y="452"/>
                  </a:lnTo>
                  <a:lnTo>
                    <a:pt x="419" y="453"/>
                  </a:lnTo>
                  <a:lnTo>
                    <a:pt x="422" y="457"/>
                  </a:lnTo>
                  <a:lnTo>
                    <a:pt x="426" y="461"/>
                  </a:lnTo>
                  <a:lnTo>
                    <a:pt x="430" y="465"/>
                  </a:lnTo>
                  <a:lnTo>
                    <a:pt x="434" y="469"/>
                  </a:lnTo>
                  <a:lnTo>
                    <a:pt x="436" y="469"/>
                  </a:lnTo>
                  <a:lnTo>
                    <a:pt x="438" y="471"/>
                  </a:lnTo>
                  <a:lnTo>
                    <a:pt x="440" y="471"/>
                  </a:lnTo>
                  <a:lnTo>
                    <a:pt x="440" y="473"/>
                  </a:lnTo>
                  <a:lnTo>
                    <a:pt x="445" y="473"/>
                  </a:lnTo>
                  <a:lnTo>
                    <a:pt x="445" y="471"/>
                  </a:lnTo>
                  <a:lnTo>
                    <a:pt x="447" y="471"/>
                  </a:lnTo>
                  <a:lnTo>
                    <a:pt x="447" y="461"/>
                  </a:lnTo>
                  <a:lnTo>
                    <a:pt x="445" y="459"/>
                  </a:lnTo>
                  <a:lnTo>
                    <a:pt x="445" y="455"/>
                  </a:lnTo>
                  <a:lnTo>
                    <a:pt x="443" y="453"/>
                  </a:lnTo>
                  <a:lnTo>
                    <a:pt x="443" y="452"/>
                  </a:lnTo>
                  <a:lnTo>
                    <a:pt x="442" y="450"/>
                  </a:lnTo>
                  <a:lnTo>
                    <a:pt x="442" y="448"/>
                  </a:lnTo>
                  <a:lnTo>
                    <a:pt x="440" y="446"/>
                  </a:lnTo>
                  <a:lnTo>
                    <a:pt x="440" y="444"/>
                  </a:lnTo>
                  <a:lnTo>
                    <a:pt x="438" y="440"/>
                  </a:lnTo>
                  <a:lnTo>
                    <a:pt x="434" y="436"/>
                  </a:lnTo>
                  <a:lnTo>
                    <a:pt x="432" y="434"/>
                  </a:lnTo>
                  <a:lnTo>
                    <a:pt x="432" y="430"/>
                  </a:lnTo>
                  <a:lnTo>
                    <a:pt x="430" y="428"/>
                  </a:lnTo>
                  <a:lnTo>
                    <a:pt x="428" y="425"/>
                  </a:lnTo>
                  <a:lnTo>
                    <a:pt x="424" y="423"/>
                  </a:lnTo>
                  <a:lnTo>
                    <a:pt x="420" y="415"/>
                  </a:lnTo>
                  <a:lnTo>
                    <a:pt x="419" y="411"/>
                  </a:lnTo>
                  <a:lnTo>
                    <a:pt x="415" y="409"/>
                  </a:lnTo>
                  <a:lnTo>
                    <a:pt x="411" y="402"/>
                  </a:lnTo>
                  <a:lnTo>
                    <a:pt x="407" y="398"/>
                  </a:lnTo>
                  <a:lnTo>
                    <a:pt x="405" y="394"/>
                  </a:lnTo>
                  <a:lnTo>
                    <a:pt x="401" y="390"/>
                  </a:lnTo>
                  <a:lnTo>
                    <a:pt x="399" y="386"/>
                  </a:lnTo>
                  <a:lnTo>
                    <a:pt x="395" y="382"/>
                  </a:lnTo>
                  <a:lnTo>
                    <a:pt x="394" y="377"/>
                  </a:lnTo>
                  <a:lnTo>
                    <a:pt x="386" y="369"/>
                  </a:lnTo>
                  <a:lnTo>
                    <a:pt x="384" y="365"/>
                  </a:lnTo>
                  <a:lnTo>
                    <a:pt x="380" y="361"/>
                  </a:lnTo>
                  <a:lnTo>
                    <a:pt x="378" y="356"/>
                  </a:lnTo>
                  <a:lnTo>
                    <a:pt x="371" y="348"/>
                  </a:lnTo>
                  <a:lnTo>
                    <a:pt x="369" y="344"/>
                  </a:lnTo>
                  <a:lnTo>
                    <a:pt x="365" y="338"/>
                  </a:lnTo>
                  <a:lnTo>
                    <a:pt x="361" y="334"/>
                  </a:lnTo>
                  <a:lnTo>
                    <a:pt x="359" y="331"/>
                  </a:lnTo>
                  <a:lnTo>
                    <a:pt x="355" y="327"/>
                  </a:lnTo>
                  <a:lnTo>
                    <a:pt x="351" y="321"/>
                  </a:lnTo>
                  <a:lnTo>
                    <a:pt x="349" y="317"/>
                  </a:lnTo>
                  <a:lnTo>
                    <a:pt x="346" y="313"/>
                  </a:lnTo>
                  <a:lnTo>
                    <a:pt x="344" y="309"/>
                  </a:lnTo>
                  <a:lnTo>
                    <a:pt x="340" y="304"/>
                  </a:lnTo>
                  <a:lnTo>
                    <a:pt x="338" y="300"/>
                  </a:lnTo>
                  <a:lnTo>
                    <a:pt x="334" y="296"/>
                  </a:lnTo>
                  <a:lnTo>
                    <a:pt x="332" y="292"/>
                  </a:lnTo>
                  <a:lnTo>
                    <a:pt x="328" y="288"/>
                  </a:lnTo>
                  <a:lnTo>
                    <a:pt x="324" y="281"/>
                  </a:lnTo>
                  <a:lnTo>
                    <a:pt x="321" y="275"/>
                  </a:lnTo>
                  <a:lnTo>
                    <a:pt x="319" y="271"/>
                  </a:lnTo>
                  <a:lnTo>
                    <a:pt x="317" y="269"/>
                  </a:lnTo>
                  <a:lnTo>
                    <a:pt x="317" y="267"/>
                  </a:lnTo>
                  <a:lnTo>
                    <a:pt x="313" y="263"/>
                  </a:lnTo>
                  <a:lnTo>
                    <a:pt x="309" y="256"/>
                  </a:lnTo>
                  <a:lnTo>
                    <a:pt x="305" y="248"/>
                  </a:lnTo>
                  <a:lnTo>
                    <a:pt x="303" y="242"/>
                  </a:lnTo>
                  <a:lnTo>
                    <a:pt x="299" y="235"/>
                  </a:lnTo>
                  <a:lnTo>
                    <a:pt x="296" y="227"/>
                  </a:lnTo>
                  <a:lnTo>
                    <a:pt x="292" y="223"/>
                  </a:lnTo>
                  <a:lnTo>
                    <a:pt x="290" y="219"/>
                  </a:lnTo>
                  <a:lnTo>
                    <a:pt x="288" y="213"/>
                  </a:lnTo>
                  <a:lnTo>
                    <a:pt x="284" y="206"/>
                  </a:lnTo>
                  <a:lnTo>
                    <a:pt x="280" y="198"/>
                  </a:lnTo>
                  <a:lnTo>
                    <a:pt x="278" y="192"/>
                  </a:lnTo>
                  <a:lnTo>
                    <a:pt x="275" y="185"/>
                  </a:lnTo>
                  <a:lnTo>
                    <a:pt x="271" y="177"/>
                  </a:lnTo>
                  <a:lnTo>
                    <a:pt x="267" y="169"/>
                  </a:lnTo>
                  <a:lnTo>
                    <a:pt x="267" y="165"/>
                  </a:lnTo>
                  <a:lnTo>
                    <a:pt x="263" y="158"/>
                  </a:lnTo>
                  <a:lnTo>
                    <a:pt x="259" y="150"/>
                  </a:lnTo>
                  <a:lnTo>
                    <a:pt x="257" y="146"/>
                  </a:lnTo>
                  <a:lnTo>
                    <a:pt x="257" y="142"/>
                  </a:lnTo>
                  <a:lnTo>
                    <a:pt x="253" y="135"/>
                  </a:lnTo>
                  <a:lnTo>
                    <a:pt x="253" y="133"/>
                  </a:lnTo>
                  <a:lnTo>
                    <a:pt x="251" y="129"/>
                  </a:lnTo>
                  <a:lnTo>
                    <a:pt x="250" y="127"/>
                  </a:lnTo>
                  <a:lnTo>
                    <a:pt x="250" y="123"/>
                  </a:lnTo>
                  <a:lnTo>
                    <a:pt x="248" y="121"/>
                  </a:lnTo>
                  <a:lnTo>
                    <a:pt x="248" y="117"/>
                  </a:lnTo>
                  <a:lnTo>
                    <a:pt x="246" y="116"/>
                  </a:lnTo>
                  <a:lnTo>
                    <a:pt x="246" y="112"/>
                  </a:lnTo>
                  <a:lnTo>
                    <a:pt x="244" y="110"/>
                  </a:lnTo>
                  <a:lnTo>
                    <a:pt x="244" y="104"/>
                  </a:lnTo>
                  <a:lnTo>
                    <a:pt x="242" y="102"/>
                  </a:lnTo>
                  <a:lnTo>
                    <a:pt x="242" y="96"/>
                  </a:lnTo>
                  <a:lnTo>
                    <a:pt x="244" y="96"/>
                  </a:lnTo>
                  <a:lnTo>
                    <a:pt x="244" y="94"/>
                  </a:lnTo>
                  <a:lnTo>
                    <a:pt x="246" y="94"/>
                  </a:lnTo>
                  <a:lnTo>
                    <a:pt x="246" y="96"/>
                  </a:lnTo>
                  <a:lnTo>
                    <a:pt x="248" y="96"/>
                  </a:lnTo>
                  <a:lnTo>
                    <a:pt x="250" y="98"/>
                  </a:lnTo>
                  <a:lnTo>
                    <a:pt x="251" y="98"/>
                  </a:lnTo>
                  <a:lnTo>
                    <a:pt x="251" y="100"/>
                  </a:lnTo>
                  <a:lnTo>
                    <a:pt x="253" y="100"/>
                  </a:lnTo>
                  <a:lnTo>
                    <a:pt x="253" y="102"/>
                  </a:lnTo>
                  <a:lnTo>
                    <a:pt x="255" y="102"/>
                  </a:lnTo>
                  <a:lnTo>
                    <a:pt x="255" y="104"/>
                  </a:lnTo>
                  <a:lnTo>
                    <a:pt x="257" y="104"/>
                  </a:lnTo>
                  <a:lnTo>
                    <a:pt x="259" y="106"/>
                  </a:lnTo>
                  <a:lnTo>
                    <a:pt x="259" y="108"/>
                  </a:lnTo>
                  <a:lnTo>
                    <a:pt x="261" y="108"/>
                  </a:lnTo>
                  <a:lnTo>
                    <a:pt x="263" y="110"/>
                  </a:lnTo>
                  <a:lnTo>
                    <a:pt x="263" y="112"/>
                  </a:lnTo>
                  <a:lnTo>
                    <a:pt x="267" y="116"/>
                  </a:lnTo>
                  <a:lnTo>
                    <a:pt x="269" y="116"/>
                  </a:lnTo>
                  <a:lnTo>
                    <a:pt x="271" y="117"/>
                  </a:lnTo>
                  <a:lnTo>
                    <a:pt x="271" y="119"/>
                  </a:lnTo>
                  <a:lnTo>
                    <a:pt x="275" y="123"/>
                  </a:lnTo>
                  <a:lnTo>
                    <a:pt x="278" y="127"/>
                  </a:lnTo>
                  <a:lnTo>
                    <a:pt x="278" y="129"/>
                  </a:lnTo>
                  <a:lnTo>
                    <a:pt x="282" y="133"/>
                  </a:lnTo>
                  <a:lnTo>
                    <a:pt x="286" y="137"/>
                  </a:lnTo>
                  <a:lnTo>
                    <a:pt x="288" y="139"/>
                  </a:lnTo>
                  <a:lnTo>
                    <a:pt x="288" y="140"/>
                  </a:lnTo>
                  <a:lnTo>
                    <a:pt x="292" y="144"/>
                  </a:lnTo>
                  <a:lnTo>
                    <a:pt x="296" y="148"/>
                  </a:lnTo>
                  <a:lnTo>
                    <a:pt x="299" y="152"/>
                  </a:lnTo>
                  <a:lnTo>
                    <a:pt x="299" y="154"/>
                  </a:lnTo>
                  <a:lnTo>
                    <a:pt x="301" y="158"/>
                  </a:lnTo>
                  <a:lnTo>
                    <a:pt x="305" y="162"/>
                  </a:lnTo>
                  <a:lnTo>
                    <a:pt x="307" y="164"/>
                  </a:lnTo>
                  <a:lnTo>
                    <a:pt x="309" y="167"/>
                  </a:lnTo>
                  <a:lnTo>
                    <a:pt x="313" y="171"/>
                  </a:lnTo>
                  <a:lnTo>
                    <a:pt x="313" y="175"/>
                  </a:lnTo>
                  <a:lnTo>
                    <a:pt x="317" y="179"/>
                  </a:lnTo>
                  <a:lnTo>
                    <a:pt x="319" y="183"/>
                  </a:lnTo>
                  <a:lnTo>
                    <a:pt x="321" y="185"/>
                  </a:lnTo>
                  <a:lnTo>
                    <a:pt x="323" y="188"/>
                  </a:lnTo>
                  <a:lnTo>
                    <a:pt x="324" y="190"/>
                  </a:lnTo>
                  <a:lnTo>
                    <a:pt x="328" y="194"/>
                  </a:lnTo>
                  <a:lnTo>
                    <a:pt x="330" y="198"/>
                  </a:lnTo>
                  <a:lnTo>
                    <a:pt x="332" y="200"/>
                  </a:lnTo>
                  <a:lnTo>
                    <a:pt x="336" y="208"/>
                  </a:lnTo>
                  <a:lnTo>
                    <a:pt x="340" y="210"/>
                  </a:lnTo>
                  <a:lnTo>
                    <a:pt x="344" y="217"/>
                  </a:lnTo>
                  <a:lnTo>
                    <a:pt x="347" y="221"/>
                  </a:lnTo>
                  <a:lnTo>
                    <a:pt x="349" y="225"/>
                  </a:lnTo>
                  <a:lnTo>
                    <a:pt x="353" y="229"/>
                  </a:lnTo>
                  <a:lnTo>
                    <a:pt x="355" y="233"/>
                  </a:lnTo>
                  <a:lnTo>
                    <a:pt x="363" y="240"/>
                  </a:lnTo>
                  <a:lnTo>
                    <a:pt x="365" y="244"/>
                  </a:lnTo>
                  <a:lnTo>
                    <a:pt x="372" y="252"/>
                  </a:lnTo>
                  <a:lnTo>
                    <a:pt x="376" y="258"/>
                  </a:lnTo>
                  <a:lnTo>
                    <a:pt x="384" y="265"/>
                  </a:lnTo>
                  <a:lnTo>
                    <a:pt x="388" y="271"/>
                  </a:lnTo>
                  <a:lnTo>
                    <a:pt x="392" y="275"/>
                  </a:lnTo>
                  <a:lnTo>
                    <a:pt x="397" y="281"/>
                  </a:lnTo>
                  <a:lnTo>
                    <a:pt x="405" y="288"/>
                  </a:lnTo>
                  <a:lnTo>
                    <a:pt x="409" y="292"/>
                  </a:lnTo>
                  <a:lnTo>
                    <a:pt x="420" y="304"/>
                  </a:lnTo>
                  <a:lnTo>
                    <a:pt x="426" y="311"/>
                  </a:lnTo>
                  <a:lnTo>
                    <a:pt x="434" y="317"/>
                  </a:lnTo>
                  <a:lnTo>
                    <a:pt x="440" y="325"/>
                  </a:lnTo>
                  <a:lnTo>
                    <a:pt x="447" y="331"/>
                  </a:lnTo>
                  <a:lnTo>
                    <a:pt x="455" y="338"/>
                  </a:lnTo>
                  <a:lnTo>
                    <a:pt x="463" y="348"/>
                  </a:lnTo>
                  <a:lnTo>
                    <a:pt x="478" y="363"/>
                  </a:lnTo>
                  <a:lnTo>
                    <a:pt x="488" y="371"/>
                  </a:lnTo>
                  <a:lnTo>
                    <a:pt x="495" y="380"/>
                  </a:lnTo>
                  <a:lnTo>
                    <a:pt x="505" y="388"/>
                  </a:lnTo>
                  <a:lnTo>
                    <a:pt x="513" y="398"/>
                  </a:lnTo>
                  <a:lnTo>
                    <a:pt x="522" y="407"/>
                  </a:lnTo>
                  <a:lnTo>
                    <a:pt x="532" y="415"/>
                  </a:lnTo>
                  <a:lnTo>
                    <a:pt x="539" y="425"/>
                  </a:lnTo>
                  <a:lnTo>
                    <a:pt x="549" y="434"/>
                  </a:lnTo>
                  <a:lnTo>
                    <a:pt x="559" y="442"/>
                  </a:lnTo>
                  <a:lnTo>
                    <a:pt x="568" y="452"/>
                  </a:lnTo>
                  <a:lnTo>
                    <a:pt x="576" y="461"/>
                  </a:lnTo>
                  <a:lnTo>
                    <a:pt x="586" y="469"/>
                  </a:lnTo>
                  <a:lnTo>
                    <a:pt x="595" y="478"/>
                  </a:lnTo>
                  <a:lnTo>
                    <a:pt x="603" y="486"/>
                  </a:lnTo>
                  <a:lnTo>
                    <a:pt x="612" y="496"/>
                  </a:lnTo>
                  <a:lnTo>
                    <a:pt x="622" y="503"/>
                  </a:lnTo>
                  <a:lnTo>
                    <a:pt x="630" y="513"/>
                  </a:lnTo>
                  <a:lnTo>
                    <a:pt x="637" y="521"/>
                  </a:lnTo>
                  <a:lnTo>
                    <a:pt x="647" y="528"/>
                  </a:lnTo>
                  <a:lnTo>
                    <a:pt x="655" y="536"/>
                  </a:lnTo>
                  <a:lnTo>
                    <a:pt x="662" y="542"/>
                  </a:lnTo>
                  <a:lnTo>
                    <a:pt x="670" y="549"/>
                  </a:lnTo>
                  <a:lnTo>
                    <a:pt x="676" y="555"/>
                  </a:lnTo>
                  <a:lnTo>
                    <a:pt x="683" y="563"/>
                  </a:lnTo>
                  <a:lnTo>
                    <a:pt x="695" y="574"/>
                  </a:lnTo>
                  <a:lnTo>
                    <a:pt x="701" y="578"/>
                  </a:lnTo>
                  <a:lnTo>
                    <a:pt x="707" y="584"/>
                  </a:lnTo>
                  <a:lnTo>
                    <a:pt x="710" y="588"/>
                  </a:lnTo>
                  <a:lnTo>
                    <a:pt x="716" y="592"/>
                  </a:lnTo>
                  <a:lnTo>
                    <a:pt x="720" y="596"/>
                  </a:lnTo>
                  <a:lnTo>
                    <a:pt x="722" y="597"/>
                  </a:lnTo>
                  <a:lnTo>
                    <a:pt x="726" y="599"/>
                  </a:lnTo>
                  <a:lnTo>
                    <a:pt x="728" y="601"/>
                  </a:lnTo>
                  <a:lnTo>
                    <a:pt x="730" y="601"/>
                  </a:lnTo>
                  <a:lnTo>
                    <a:pt x="731" y="603"/>
                  </a:lnTo>
                  <a:lnTo>
                    <a:pt x="731" y="599"/>
                  </a:lnTo>
                  <a:lnTo>
                    <a:pt x="730" y="597"/>
                  </a:lnTo>
                  <a:lnTo>
                    <a:pt x="728" y="594"/>
                  </a:lnTo>
                  <a:lnTo>
                    <a:pt x="726" y="592"/>
                  </a:lnTo>
                  <a:lnTo>
                    <a:pt x="722" y="584"/>
                  </a:lnTo>
                  <a:lnTo>
                    <a:pt x="718" y="578"/>
                  </a:lnTo>
                  <a:lnTo>
                    <a:pt x="714" y="574"/>
                  </a:lnTo>
                  <a:lnTo>
                    <a:pt x="707" y="563"/>
                  </a:lnTo>
                  <a:lnTo>
                    <a:pt x="699" y="551"/>
                  </a:lnTo>
                  <a:lnTo>
                    <a:pt x="693" y="546"/>
                  </a:lnTo>
                  <a:lnTo>
                    <a:pt x="687" y="538"/>
                  </a:lnTo>
                  <a:lnTo>
                    <a:pt x="683" y="530"/>
                  </a:lnTo>
                  <a:lnTo>
                    <a:pt x="678" y="525"/>
                  </a:lnTo>
                  <a:lnTo>
                    <a:pt x="672" y="517"/>
                  </a:lnTo>
                  <a:lnTo>
                    <a:pt x="664" y="509"/>
                  </a:lnTo>
                  <a:lnTo>
                    <a:pt x="653" y="494"/>
                  </a:lnTo>
                  <a:lnTo>
                    <a:pt x="647" y="486"/>
                  </a:lnTo>
                  <a:lnTo>
                    <a:pt x="639" y="476"/>
                  </a:lnTo>
                  <a:lnTo>
                    <a:pt x="634" y="469"/>
                  </a:lnTo>
                  <a:lnTo>
                    <a:pt x="626" y="461"/>
                  </a:lnTo>
                  <a:lnTo>
                    <a:pt x="620" y="452"/>
                  </a:lnTo>
                  <a:lnTo>
                    <a:pt x="614" y="444"/>
                  </a:lnTo>
                  <a:lnTo>
                    <a:pt x="607" y="436"/>
                  </a:lnTo>
                  <a:lnTo>
                    <a:pt x="601" y="427"/>
                  </a:lnTo>
                  <a:lnTo>
                    <a:pt x="593" y="419"/>
                  </a:lnTo>
                  <a:lnTo>
                    <a:pt x="587" y="411"/>
                  </a:lnTo>
                  <a:lnTo>
                    <a:pt x="580" y="404"/>
                  </a:lnTo>
                  <a:lnTo>
                    <a:pt x="574" y="396"/>
                  </a:lnTo>
                  <a:lnTo>
                    <a:pt x="568" y="386"/>
                  </a:lnTo>
                  <a:lnTo>
                    <a:pt x="561" y="380"/>
                  </a:lnTo>
                  <a:lnTo>
                    <a:pt x="549" y="365"/>
                  </a:lnTo>
                  <a:lnTo>
                    <a:pt x="543" y="357"/>
                  </a:lnTo>
                  <a:lnTo>
                    <a:pt x="538" y="352"/>
                  </a:lnTo>
                  <a:lnTo>
                    <a:pt x="534" y="344"/>
                  </a:lnTo>
                  <a:lnTo>
                    <a:pt x="522" y="332"/>
                  </a:lnTo>
                  <a:lnTo>
                    <a:pt x="515" y="321"/>
                  </a:lnTo>
                  <a:lnTo>
                    <a:pt x="513" y="319"/>
                  </a:lnTo>
                  <a:lnTo>
                    <a:pt x="507" y="313"/>
                  </a:lnTo>
                  <a:lnTo>
                    <a:pt x="503" y="308"/>
                  </a:lnTo>
                  <a:lnTo>
                    <a:pt x="499" y="304"/>
                  </a:lnTo>
                  <a:lnTo>
                    <a:pt x="495" y="298"/>
                  </a:lnTo>
                  <a:lnTo>
                    <a:pt x="493" y="294"/>
                  </a:lnTo>
                  <a:lnTo>
                    <a:pt x="490" y="290"/>
                  </a:lnTo>
                  <a:lnTo>
                    <a:pt x="486" y="284"/>
                  </a:lnTo>
                  <a:lnTo>
                    <a:pt x="482" y="281"/>
                  </a:lnTo>
                  <a:lnTo>
                    <a:pt x="478" y="275"/>
                  </a:lnTo>
                  <a:lnTo>
                    <a:pt x="474" y="271"/>
                  </a:lnTo>
                  <a:lnTo>
                    <a:pt x="472" y="267"/>
                  </a:lnTo>
                  <a:lnTo>
                    <a:pt x="468" y="263"/>
                  </a:lnTo>
                  <a:lnTo>
                    <a:pt x="465" y="258"/>
                  </a:lnTo>
                  <a:lnTo>
                    <a:pt x="463" y="254"/>
                  </a:lnTo>
                  <a:lnTo>
                    <a:pt x="455" y="246"/>
                  </a:lnTo>
                  <a:lnTo>
                    <a:pt x="453" y="242"/>
                  </a:lnTo>
                  <a:lnTo>
                    <a:pt x="449" y="238"/>
                  </a:lnTo>
                  <a:lnTo>
                    <a:pt x="447" y="233"/>
                  </a:lnTo>
                  <a:lnTo>
                    <a:pt x="440" y="225"/>
                  </a:lnTo>
                  <a:lnTo>
                    <a:pt x="438" y="221"/>
                  </a:lnTo>
                  <a:lnTo>
                    <a:pt x="434" y="217"/>
                  </a:lnTo>
                  <a:lnTo>
                    <a:pt x="432" y="213"/>
                  </a:lnTo>
                  <a:lnTo>
                    <a:pt x="428" y="212"/>
                  </a:lnTo>
                  <a:lnTo>
                    <a:pt x="426" y="208"/>
                  </a:lnTo>
                  <a:lnTo>
                    <a:pt x="419" y="200"/>
                  </a:lnTo>
                  <a:lnTo>
                    <a:pt x="417" y="196"/>
                  </a:lnTo>
                  <a:lnTo>
                    <a:pt x="413" y="192"/>
                  </a:lnTo>
                  <a:lnTo>
                    <a:pt x="411" y="188"/>
                  </a:lnTo>
                  <a:lnTo>
                    <a:pt x="407" y="187"/>
                  </a:lnTo>
                  <a:lnTo>
                    <a:pt x="403" y="183"/>
                  </a:lnTo>
                  <a:lnTo>
                    <a:pt x="401" y="179"/>
                  </a:lnTo>
                  <a:lnTo>
                    <a:pt x="397" y="175"/>
                  </a:lnTo>
                  <a:lnTo>
                    <a:pt x="395" y="173"/>
                  </a:lnTo>
                  <a:lnTo>
                    <a:pt x="388" y="165"/>
                  </a:lnTo>
                  <a:lnTo>
                    <a:pt x="384" y="164"/>
                  </a:lnTo>
                  <a:lnTo>
                    <a:pt x="382" y="160"/>
                  </a:lnTo>
                  <a:lnTo>
                    <a:pt x="378" y="156"/>
                  </a:lnTo>
                  <a:lnTo>
                    <a:pt x="374" y="154"/>
                  </a:lnTo>
                  <a:lnTo>
                    <a:pt x="367" y="146"/>
                  </a:lnTo>
                  <a:lnTo>
                    <a:pt x="363" y="144"/>
                  </a:lnTo>
                  <a:lnTo>
                    <a:pt x="361" y="140"/>
                  </a:lnTo>
                  <a:lnTo>
                    <a:pt x="359" y="140"/>
                  </a:lnTo>
                  <a:lnTo>
                    <a:pt x="351" y="133"/>
                  </a:lnTo>
                  <a:lnTo>
                    <a:pt x="346" y="131"/>
                  </a:lnTo>
                  <a:lnTo>
                    <a:pt x="342" y="129"/>
                  </a:lnTo>
                  <a:lnTo>
                    <a:pt x="338" y="125"/>
                  </a:lnTo>
                  <a:lnTo>
                    <a:pt x="334" y="123"/>
                  </a:lnTo>
                  <a:lnTo>
                    <a:pt x="330" y="119"/>
                  </a:lnTo>
                  <a:lnTo>
                    <a:pt x="323" y="116"/>
                  </a:lnTo>
                  <a:lnTo>
                    <a:pt x="317" y="112"/>
                  </a:lnTo>
                  <a:lnTo>
                    <a:pt x="309" y="108"/>
                  </a:lnTo>
                  <a:lnTo>
                    <a:pt x="305" y="106"/>
                  </a:lnTo>
                  <a:lnTo>
                    <a:pt x="301" y="102"/>
                  </a:lnTo>
                  <a:lnTo>
                    <a:pt x="296" y="100"/>
                  </a:lnTo>
                  <a:lnTo>
                    <a:pt x="288" y="96"/>
                  </a:lnTo>
                  <a:lnTo>
                    <a:pt x="282" y="94"/>
                  </a:lnTo>
                  <a:lnTo>
                    <a:pt x="278" y="92"/>
                  </a:lnTo>
                  <a:lnTo>
                    <a:pt x="275" y="89"/>
                  </a:lnTo>
                  <a:lnTo>
                    <a:pt x="269" y="87"/>
                  </a:lnTo>
                  <a:lnTo>
                    <a:pt x="261" y="83"/>
                  </a:lnTo>
                  <a:lnTo>
                    <a:pt x="255" y="81"/>
                  </a:lnTo>
                  <a:lnTo>
                    <a:pt x="248" y="77"/>
                  </a:lnTo>
                  <a:lnTo>
                    <a:pt x="242" y="75"/>
                  </a:lnTo>
                  <a:lnTo>
                    <a:pt x="234" y="71"/>
                  </a:lnTo>
                  <a:lnTo>
                    <a:pt x="228" y="69"/>
                  </a:lnTo>
                  <a:lnTo>
                    <a:pt x="221" y="66"/>
                  </a:lnTo>
                  <a:lnTo>
                    <a:pt x="217" y="66"/>
                  </a:lnTo>
                  <a:lnTo>
                    <a:pt x="211" y="64"/>
                  </a:lnTo>
                  <a:lnTo>
                    <a:pt x="203" y="60"/>
                  </a:lnTo>
                  <a:lnTo>
                    <a:pt x="200" y="58"/>
                  </a:lnTo>
                  <a:lnTo>
                    <a:pt x="194" y="56"/>
                  </a:lnTo>
                  <a:lnTo>
                    <a:pt x="190" y="54"/>
                  </a:lnTo>
                  <a:lnTo>
                    <a:pt x="186" y="54"/>
                  </a:lnTo>
                  <a:lnTo>
                    <a:pt x="179" y="50"/>
                  </a:lnTo>
                  <a:lnTo>
                    <a:pt x="171" y="46"/>
                  </a:lnTo>
                  <a:lnTo>
                    <a:pt x="167" y="46"/>
                  </a:lnTo>
                  <a:lnTo>
                    <a:pt x="163" y="44"/>
                  </a:lnTo>
                  <a:lnTo>
                    <a:pt x="161" y="44"/>
                  </a:lnTo>
                  <a:lnTo>
                    <a:pt x="157" y="43"/>
                  </a:lnTo>
                  <a:lnTo>
                    <a:pt x="152" y="41"/>
                  </a:lnTo>
                  <a:lnTo>
                    <a:pt x="144" y="37"/>
                  </a:lnTo>
                  <a:lnTo>
                    <a:pt x="140" y="37"/>
                  </a:lnTo>
                  <a:lnTo>
                    <a:pt x="132" y="33"/>
                  </a:lnTo>
                  <a:lnTo>
                    <a:pt x="125" y="29"/>
                  </a:lnTo>
                  <a:lnTo>
                    <a:pt x="121" y="29"/>
                  </a:lnTo>
                  <a:lnTo>
                    <a:pt x="113" y="25"/>
                  </a:lnTo>
                  <a:lnTo>
                    <a:pt x="107" y="23"/>
                  </a:lnTo>
                  <a:lnTo>
                    <a:pt x="104" y="21"/>
                  </a:lnTo>
                  <a:lnTo>
                    <a:pt x="100" y="21"/>
                  </a:lnTo>
                  <a:lnTo>
                    <a:pt x="92" y="18"/>
                  </a:lnTo>
                  <a:lnTo>
                    <a:pt x="88" y="16"/>
                  </a:lnTo>
                  <a:lnTo>
                    <a:pt x="84" y="16"/>
                  </a:lnTo>
                  <a:lnTo>
                    <a:pt x="77" y="12"/>
                  </a:lnTo>
                  <a:lnTo>
                    <a:pt x="73" y="12"/>
                  </a:lnTo>
                  <a:lnTo>
                    <a:pt x="69" y="10"/>
                  </a:lnTo>
                  <a:lnTo>
                    <a:pt x="65" y="10"/>
                  </a:lnTo>
                  <a:lnTo>
                    <a:pt x="58" y="6"/>
                  </a:lnTo>
                  <a:lnTo>
                    <a:pt x="50" y="6"/>
                  </a:lnTo>
                  <a:lnTo>
                    <a:pt x="48" y="4"/>
                  </a:lnTo>
                  <a:lnTo>
                    <a:pt x="44" y="4"/>
                  </a:lnTo>
                  <a:lnTo>
                    <a:pt x="40" y="2"/>
                  </a:lnTo>
                  <a:lnTo>
                    <a:pt x="31" y="2"/>
                  </a:lnTo>
                  <a:lnTo>
                    <a:pt x="29" y="0"/>
                  </a:lnTo>
                  <a:lnTo>
                    <a:pt x="15" y="0"/>
                  </a:lnTo>
                  <a:lnTo>
                    <a:pt x="13" y="2"/>
                  </a:lnTo>
                  <a:lnTo>
                    <a:pt x="8" y="2"/>
                  </a:lnTo>
                  <a:lnTo>
                    <a:pt x="8" y="4"/>
                  </a:lnTo>
                  <a:lnTo>
                    <a:pt x="6" y="4"/>
                  </a:lnTo>
                  <a:lnTo>
                    <a:pt x="6" y="6"/>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86" name="Freeform 22">
              <a:extLst>
                <a:ext uri="{FF2B5EF4-FFF2-40B4-BE49-F238E27FC236}">
                  <a16:creationId xmlns:a16="http://schemas.microsoft.com/office/drawing/2014/main" id="{C202CCDA-A64A-0154-0B6F-91B16C343EAF}"/>
                </a:ext>
              </a:extLst>
            </p:cNvPr>
            <p:cNvSpPr>
              <a:spLocks/>
            </p:cNvSpPr>
            <p:nvPr/>
          </p:nvSpPr>
          <p:spPr bwMode="auto">
            <a:xfrm>
              <a:off x="2421" y="1463"/>
              <a:ext cx="2360" cy="1401"/>
            </a:xfrm>
            <a:custGeom>
              <a:avLst/>
              <a:gdLst>
                <a:gd name="T0" fmla="*/ 931 w 2360"/>
                <a:gd name="T1" fmla="*/ 28 h 1401"/>
                <a:gd name="T2" fmla="*/ 962 w 2360"/>
                <a:gd name="T3" fmla="*/ 32 h 1401"/>
                <a:gd name="T4" fmla="*/ 993 w 2360"/>
                <a:gd name="T5" fmla="*/ 34 h 1401"/>
                <a:gd name="T6" fmla="*/ 1023 w 2360"/>
                <a:gd name="T7" fmla="*/ 38 h 1401"/>
                <a:gd name="T8" fmla="*/ 1054 w 2360"/>
                <a:gd name="T9" fmla="*/ 40 h 1401"/>
                <a:gd name="T10" fmla="*/ 1087 w 2360"/>
                <a:gd name="T11" fmla="*/ 44 h 1401"/>
                <a:gd name="T12" fmla="*/ 1143 w 2360"/>
                <a:gd name="T13" fmla="*/ 46 h 1401"/>
                <a:gd name="T14" fmla="*/ 1187 w 2360"/>
                <a:gd name="T15" fmla="*/ 50 h 1401"/>
                <a:gd name="T16" fmla="*/ 1442 w 2360"/>
                <a:gd name="T17" fmla="*/ 52 h 1401"/>
                <a:gd name="T18" fmla="*/ 1494 w 2360"/>
                <a:gd name="T19" fmla="*/ 48 h 1401"/>
                <a:gd name="T20" fmla="*/ 1534 w 2360"/>
                <a:gd name="T21" fmla="*/ 46 h 1401"/>
                <a:gd name="T22" fmla="*/ 1576 w 2360"/>
                <a:gd name="T23" fmla="*/ 40 h 1401"/>
                <a:gd name="T24" fmla="*/ 1621 w 2360"/>
                <a:gd name="T25" fmla="*/ 36 h 1401"/>
                <a:gd name="T26" fmla="*/ 1695 w 2360"/>
                <a:gd name="T27" fmla="*/ 27 h 1401"/>
                <a:gd name="T28" fmla="*/ 1788 w 2360"/>
                <a:gd name="T29" fmla="*/ 15 h 1401"/>
                <a:gd name="T30" fmla="*/ 1845 w 2360"/>
                <a:gd name="T31" fmla="*/ 9 h 1401"/>
                <a:gd name="T32" fmla="*/ 1903 w 2360"/>
                <a:gd name="T33" fmla="*/ 4 h 1401"/>
                <a:gd name="T34" fmla="*/ 1945 w 2360"/>
                <a:gd name="T35" fmla="*/ 0 h 1401"/>
                <a:gd name="T36" fmla="*/ 2064 w 2360"/>
                <a:gd name="T37" fmla="*/ 2 h 1401"/>
                <a:gd name="T38" fmla="*/ 2091 w 2360"/>
                <a:gd name="T39" fmla="*/ 5 h 1401"/>
                <a:gd name="T40" fmla="*/ 2137 w 2360"/>
                <a:gd name="T41" fmla="*/ 17 h 1401"/>
                <a:gd name="T42" fmla="*/ 2164 w 2360"/>
                <a:gd name="T43" fmla="*/ 25 h 1401"/>
                <a:gd name="T44" fmla="*/ 2189 w 2360"/>
                <a:gd name="T45" fmla="*/ 34 h 1401"/>
                <a:gd name="T46" fmla="*/ 2235 w 2360"/>
                <a:gd name="T47" fmla="*/ 57 h 1401"/>
                <a:gd name="T48" fmla="*/ 2256 w 2360"/>
                <a:gd name="T49" fmla="*/ 69 h 1401"/>
                <a:gd name="T50" fmla="*/ 2275 w 2360"/>
                <a:gd name="T51" fmla="*/ 82 h 1401"/>
                <a:gd name="T52" fmla="*/ 2293 w 2360"/>
                <a:gd name="T53" fmla="*/ 98 h 1401"/>
                <a:gd name="T54" fmla="*/ 2308 w 2360"/>
                <a:gd name="T55" fmla="*/ 111 h 1401"/>
                <a:gd name="T56" fmla="*/ 2321 w 2360"/>
                <a:gd name="T57" fmla="*/ 128 h 1401"/>
                <a:gd name="T58" fmla="*/ 2337 w 2360"/>
                <a:gd name="T59" fmla="*/ 149 h 1401"/>
                <a:gd name="T60" fmla="*/ 2344 w 2360"/>
                <a:gd name="T61" fmla="*/ 165 h 1401"/>
                <a:gd name="T62" fmla="*/ 2356 w 2360"/>
                <a:gd name="T63" fmla="*/ 194 h 1401"/>
                <a:gd name="T64" fmla="*/ 2358 w 2360"/>
                <a:gd name="T65" fmla="*/ 213 h 1401"/>
                <a:gd name="T66" fmla="*/ 2358 w 2360"/>
                <a:gd name="T67" fmla="*/ 267 h 1401"/>
                <a:gd name="T68" fmla="*/ 2352 w 2360"/>
                <a:gd name="T69" fmla="*/ 286 h 1401"/>
                <a:gd name="T70" fmla="*/ 2341 w 2360"/>
                <a:gd name="T71" fmla="*/ 315 h 1401"/>
                <a:gd name="T72" fmla="*/ 2327 w 2360"/>
                <a:gd name="T73" fmla="*/ 338 h 1401"/>
                <a:gd name="T74" fmla="*/ 2316 w 2360"/>
                <a:gd name="T75" fmla="*/ 359 h 1401"/>
                <a:gd name="T76" fmla="*/ 2293 w 2360"/>
                <a:gd name="T77" fmla="*/ 388 h 1401"/>
                <a:gd name="T78" fmla="*/ 2273 w 2360"/>
                <a:gd name="T79" fmla="*/ 413 h 1401"/>
                <a:gd name="T80" fmla="*/ 2245 w 2360"/>
                <a:gd name="T81" fmla="*/ 451 h 1401"/>
                <a:gd name="T82" fmla="*/ 2218 w 2360"/>
                <a:gd name="T83" fmla="*/ 482 h 1401"/>
                <a:gd name="T84" fmla="*/ 2177 w 2360"/>
                <a:gd name="T85" fmla="*/ 530 h 1401"/>
                <a:gd name="T86" fmla="*/ 2126 w 2360"/>
                <a:gd name="T87" fmla="*/ 591 h 1401"/>
                <a:gd name="T88" fmla="*/ 2087 w 2360"/>
                <a:gd name="T89" fmla="*/ 633 h 1401"/>
                <a:gd name="T90" fmla="*/ 2031 w 2360"/>
                <a:gd name="T91" fmla="*/ 693 h 1401"/>
                <a:gd name="T92" fmla="*/ 1955 w 2360"/>
                <a:gd name="T93" fmla="*/ 775 h 1401"/>
                <a:gd name="T94" fmla="*/ 1887 w 2360"/>
                <a:gd name="T95" fmla="*/ 845 h 1401"/>
                <a:gd name="T96" fmla="*/ 1816 w 2360"/>
                <a:gd name="T97" fmla="*/ 918 h 1401"/>
                <a:gd name="T98" fmla="*/ 1761 w 2360"/>
                <a:gd name="T99" fmla="*/ 973 h 1401"/>
                <a:gd name="T100" fmla="*/ 1659 w 2360"/>
                <a:gd name="T101" fmla="*/ 1075 h 1401"/>
                <a:gd name="T102" fmla="*/ 1573 w 2360"/>
                <a:gd name="T103" fmla="*/ 1159 h 1401"/>
                <a:gd name="T104" fmla="*/ 1505 w 2360"/>
                <a:gd name="T105" fmla="*/ 1225 h 1401"/>
                <a:gd name="T106" fmla="*/ 1411 w 2360"/>
                <a:gd name="T107" fmla="*/ 1317 h 1401"/>
                <a:gd name="T108" fmla="*/ 1336 w 2360"/>
                <a:gd name="T109" fmla="*/ 1388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60" h="1401">
                  <a:moveTo>
                    <a:pt x="0" y="52"/>
                  </a:moveTo>
                  <a:lnTo>
                    <a:pt x="922" y="27"/>
                  </a:lnTo>
                  <a:lnTo>
                    <a:pt x="931" y="28"/>
                  </a:lnTo>
                  <a:lnTo>
                    <a:pt x="941" y="28"/>
                  </a:lnTo>
                  <a:lnTo>
                    <a:pt x="952" y="30"/>
                  </a:lnTo>
                  <a:lnTo>
                    <a:pt x="962" y="32"/>
                  </a:lnTo>
                  <a:lnTo>
                    <a:pt x="972" y="32"/>
                  </a:lnTo>
                  <a:lnTo>
                    <a:pt x="981" y="34"/>
                  </a:lnTo>
                  <a:lnTo>
                    <a:pt x="993" y="34"/>
                  </a:lnTo>
                  <a:lnTo>
                    <a:pt x="1002" y="36"/>
                  </a:lnTo>
                  <a:lnTo>
                    <a:pt x="1014" y="36"/>
                  </a:lnTo>
                  <a:lnTo>
                    <a:pt x="1023" y="38"/>
                  </a:lnTo>
                  <a:lnTo>
                    <a:pt x="1033" y="38"/>
                  </a:lnTo>
                  <a:lnTo>
                    <a:pt x="1045" y="40"/>
                  </a:lnTo>
                  <a:lnTo>
                    <a:pt x="1054" y="40"/>
                  </a:lnTo>
                  <a:lnTo>
                    <a:pt x="1066" y="42"/>
                  </a:lnTo>
                  <a:lnTo>
                    <a:pt x="1077" y="42"/>
                  </a:lnTo>
                  <a:lnTo>
                    <a:pt x="1087" y="44"/>
                  </a:lnTo>
                  <a:lnTo>
                    <a:pt x="1108" y="44"/>
                  </a:lnTo>
                  <a:lnTo>
                    <a:pt x="1119" y="46"/>
                  </a:lnTo>
                  <a:lnTo>
                    <a:pt x="1143" y="46"/>
                  </a:lnTo>
                  <a:lnTo>
                    <a:pt x="1152" y="48"/>
                  </a:lnTo>
                  <a:lnTo>
                    <a:pt x="1175" y="48"/>
                  </a:lnTo>
                  <a:lnTo>
                    <a:pt x="1187" y="50"/>
                  </a:lnTo>
                  <a:lnTo>
                    <a:pt x="1233" y="50"/>
                  </a:lnTo>
                  <a:lnTo>
                    <a:pt x="1244" y="52"/>
                  </a:lnTo>
                  <a:lnTo>
                    <a:pt x="1442" y="52"/>
                  </a:lnTo>
                  <a:lnTo>
                    <a:pt x="1454" y="50"/>
                  </a:lnTo>
                  <a:lnTo>
                    <a:pt x="1480" y="50"/>
                  </a:lnTo>
                  <a:lnTo>
                    <a:pt x="1494" y="48"/>
                  </a:lnTo>
                  <a:lnTo>
                    <a:pt x="1507" y="48"/>
                  </a:lnTo>
                  <a:lnTo>
                    <a:pt x="1521" y="46"/>
                  </a:lnTo>
                  <a:lnTo>
                    <a:pt x="1534" y="46"/>
                  </a:lnTo>
                  <a:lnTo>
                    <a:pt x="1548" y="44"/>
                  </a:lnTo>
                  <a:lnTo>
                    <a:pt x="1563" y="42"/>
                  </a:lnTo>
                  <a:lnTo>
                    <a:pt x="1576" y="40"/>
                  </a:lnTo>
                  <a:lnTo>
                    <a:pt x="1592" y="40"/>
                  </a:lnTo>
                  <a:lnTo>
                    <a:pt x="1607" y="38"/>
                  </a:lnTo>
                  <a:lnTo>
                    <a:pt x="1621" y="36"/>
                  </a:lnTo>
                  <a:lnTo>
                    <a:pt x="1651" y="32"/>
                  </a:lnTo>
                  <a:lnTo>
                    <a:pt x="1682" y="28"/>
                  </a:lnTo>
                  <a:lnTo>
                    <a:pt x="1695" y="27"/>
                  </a:lnTo>
                  <a:lnTo>
                    <a:pt x="1726" y="23"/>
                  </a:lnTo>
                  <a:lnTo>
                    <a:pt x="1757" y="19"/>
                  </a:lnTo>
                  <a:lnTo>
                    <a:pt x="1788" y="15"/>
                  </a:lnTo>
                  <a:lnTo>
                    <a:pt x="1801" y="13"/>
                  </a:lnTo>
                  <a:lnTo>
                    <a:pt x="1832" y="9"/>
                  </a:lnTo>
                  <a:lnTo>
                    <a:pt x="1845" y="9"/>
                  </a:lnTo>
                  <a:lnTo>
                    <a:pt x="1876" y="5"/>
                  </a:lnTo>
                  <a:lnTo>
                    <a:pt x="1889" y="4"/>
                  </a:lnTo>
                  <a:lnTo>
                    <a:pt x="1903" y="4"/>
                  </a:lnTo>
                  <a:lnTo>
                    <a:pt x="1918" y="2"/>
                  </a:lnTo>
                  <a:lnTo>
                    <a:pt x="1932" y="2"/>
                  </a:lnTo>
                  <a:lnTo>
                    <a:pt x="1945" y="0"/>
                  </a:lnTo>
                  <a:lnTo>
                    <a:pt x="2043" y="0"/>
                  </a:lnTo>
                  <a:lnTo>
                    <a:pt x="2055" y="2"/>
                  </a:lnTo>
                  <a:lnTo>
                    <a:pt x="2064" y="2"/>
                  </a:lnTo>
                  <a:lnTo>
                    <a:pt x="2076" y="4"/>
                  </a:lnTo>
                  <a:lnTo>
                    <a:pt x="2081" y="5"/>
                  </a:lnTo>
                  <a:lnTo>
                    <a:pt x="2091" y="5"/>
                  </a:lnTo>
                  <a:lnTo>
                    <a:pt x="2110" y="9"/>
                  </a:lnTo>
                  <a:lnTo>
                    <a:pt x="2118" y="13"/>
                  </a:lnTo>
                  <a:lnTo>
                    <a:pt x="2137" y="17"/>
                  </a:lnTo>
                  <a:lnTo>
                    <a:pt x="2147" y="19"/>
                  </a:lnTo>
                  <a:lnTo>
                    <a:pt x="2154" y="23"/>
                  </a:lnTo>
                  <a:lnTo>
                    <a:pt x="2164" y="25"/>
                  </a:lnTo>
                  <a:lnTo>
                    <a:pt x="2172" y="28"/>
                  </a:lnTo>
                  <a:lnTo>
                    <a:pt x="2181" y="32"/>
                  </a:lnTo>
                  <a:lnTo>
                    <a:pt x="2189" y="34"/>
                  </a:lnTo>
                  <a:lnTo>
                    <a:pt x="2204" y="42"/>
                  </a:lnTo>
                  <a:lnTo>
                    <a:pt x="2220" y="50"/>
                  </a:lnTo>
                  <a:lnTo>
                    <a:pt x="2235" y="57"/>
                  </a:lnTo>
                  <a:lnTo>
                    <a:pt x="2243" y="61"/>
                  </a:lnTo>
                  <a:lnTo>
                    <a:pt x="2248" y="65"/>
                  </a:lnTo>
                  <a:lnTo>
                    <a:pt x="2256" y="69"/>
                  </a:lnTo>
                  <a:lnTo>
                    <a:pt x="2262" y="75"/>
                  </a:lnTo>
                  <a:lnTo>
                    <a:pt x="2268" y="78"/>
                  </a:lnTo>
                  <a:lnTo>
                    <a:pt x="2275" y="82"/>
                  </a:lnTo>
                  <a:lnTo>
                    <a:pt x="2281" y="88"/>
                  </a:lnTo>
                  <a:lnTo>
                    <a:pt x="2287" y="92"/>
                  </a:lnTo>
                  <a:lnTo>
                    <a:pt x="2293" y="98"/>
                  </a:lnTo>
                  <a:lnTo>
                    <a:pt x="2298" y="101"/>
                  </a:lnTo>
                  <a:lnTo>
                    <a:pt x="2302" y="107"/>
                  </a:lnTo>
                  <a:lnTo>
                    <a:pt x="2308" y="111"/>
                  </a:lnTo>
                  <a:lnTo>
                    <a:pt x="2312" y="117"/>
                  </a:lnTo>
                  <a:lnTo>
                    <a:pt x="2318" y="123"/>
                  </a:lnTo>
                  <a:lnTo>
                    <a:pt x="2321" y="128"/>
                  </a:lnTo>
                  <a:lnTo>
                    <a:pt x="2325" y="132"/>
                  </a:lnTo>
                  <a:lnTo>
                    <a:pt x="2333" y="144"/>
                  </a:lnTo>
                  <a:lnTo>
                    <a:pt x="2337" y="149"/>
                  </a:lnTo>
                  <a:lnTo>
                    <a:pt x="2339" y="153"/>
                  </a:lnTo>
                  <a:lnTo>
                    <a:pt x="2343" y="159"/>
                  </a:lnTo>
                  <a:lnTo>
                    <a:pt x="2344" y="165"/>
                  </a:lnTo>
                  <a:lnTo>
                    <a:pt x="2348" y="171"/>
                  </a:lnTo>
                  <a:lnTo>
                    <a:pt x="2352" y="182"/>
                  </a:lnTo>
                  <a:lnTo>
                    <a:pt x="2356" y="194"/>
                  </a:lnTo>
                  <a:lnTo>
                    <a:pt x="2356" y="199"/>
                  </a:lnTo>
                  <a:lnTo>
                    <a:pt x="2358" y="203"/>
                  </a:lnTo>
                  <a:lnTo>
                    <a:pt x="2358" y="213"/>
                  </a:lnTo>
                  <a:lnTo>
                    <a:pt x="2360" y="219"/>
                  </a:lnTo>
                  <a:lnTo>
                    <a:pt x="2360" y="261"/>
                  </a:lnTo>
                  <a:lnTo>
                    <a:pt x="2358" y="267"/>
                  </a:lnTo>
                  <a:lnTo>
                    <a:pt x="2358" y="270"/>
                  </a:lnTo>
                  <a:lnTo>
                    <a:pt x="2354" y="282"/>
                  </a:lnTo>
                  <a:lnTo>
                    <a:pt x="2352" y="286"/>
                  </a:lnTo>
                  <a:lnTo>
                    <a:pt x="2348" y="297"/>
                  </a:lnTo>
                  <a:lnTo>
                    <a:pt x="2344" y="309"/>
                  </a:lnTo>
                  <a:lnTo>
                    <a:pt x="2341" y="315"/>
                  </a:lnTo>
                  <a:lnTo>
                    <a:pt x="2339" y="320"/>
                  </a:lnTo>
                  <a:lnTo>
                    <a:pt x="2331" y="332"/>
                  </a:lnTo>
                  <a:lnTo>
                    <a:pt x="2327" y="338"/>
                  </a:lnTo>
                  <a:lnTo>
                    <a:pt x="2323" y="345"/>
                  </a:lnTo>
                  <a:lnTo>
                    <a:pt x="2319" y="351"/>
                  </a:lnTo>
                  <a:lnTo>
                    <a:pt x="2316" y="359"/>
                  </a:lnTo>
                  <a:lnTo>
                    <a:pt x="2310" y="366"/>
                  </a:lnTo>
                  <a:lnTo>
                    <a:pt x="2304" y="372"/>
                  </a:lnTo>
                  <a:lnTo>
                    <a:pt x="2293" y="388"/>
                  </a:lnTo>
                  <a:lnTo>
                    <a:pt x="2287" y="397"/>
                  </a:lnTo>
                  <a:lnTo>
                    <a:pt x="2281" y="405"/>
                  </a:lnTo>
                  <a:lnTo>
                    <a:pt x="2273" y="413"/>
                  </a:lnTo>
                  <a:lnTo>
                    <a:pt x="2268" y="422"/>
                  </a:lnTo>
                  <a:lnTo>
                    <a:pt x="2252" y="441"/>
                  </a:lnTo>
                  <a:lnTo>
                    <a:pt x="2245" y="451"/>
                  </a:lnTo>
                  <a:lnTo>
                    <a:pt x="2235" y="461"/>
                  </a:lnTo>
                  <a:lnTo>
                    <a:pt x="2227" y="472"/>
                  </a:lnTo>
                  <a:lnTo>
                    <a:pt x="2218" y="482"/>
                  </a:lnTo>
                  <a:lnTo>
                    <a:pt x="2199" y="505"/>
                  </a:lnTo>
                  <a:lnTo>
                    <a:pt x="2187" y="516"/>
                  </a:lnTo>
                  <a:lnTo>
                    <a:pt x="2177" y="530"/>
                  </a:lnTo>
                  <a:lnTo>
                    <a:pt x="2172" y="537"/>
                  </a:lnTo>
                  <a:lnTo>
                    <a:pt x="2149" y="564"/>
                  </a:lnTo>
                  <a:lnTo>
                    <a:pt x="2126" y="591"/>
                  </a:lnTo>
                  <a:lnTo>
                    <a:pt x="2112" y="605"/>
                  </a:lnTo>
                  <a:lnTo>
                    <a:pt x="2099" y="620"/>
                  </a:lnTo>
                  <a:lnTo>
                    <a:pt x="2087" y="633"/>
                  </a:lnTo>
                  <a:lnTo>
                    <a:pt x="2074" y="649"/>
                  </a:lnTo>
                  <a:lnTo>
                    <a:pt x="2058" y="662"/>
                  </a:lnTo>
                  <a:lnTo>
                    <a:pt x="2031" y="693"/>
                  </a:lnTo>
                  <a:lnTo>
                    <a:pt x="2016" y="710"/>
                  </a:lnTo>
                  <a:lnTo>
                    <a:pt x="1985" y="741"/>
                  </a:lnTo>
                  <a:lnTo>
                    <a:pt x="1955" y="775"/>
                  </a:lnTo>
                  <a:lnTo>
                    <a:pt x="1939" y="791"/>
                  </a:lnTo>
                  <a:lnTo>
                    <a:pt x="1905" y="825"/>
                  </a:lnTo>
                  <a:lnTo>
                    <a:pt x="1887" y="845"/>
                  </a:lnTo>
                  <a:lnTo>
                    <a:pt x="1853" y="879"/>
                  </a:lnTo>
                  <a:lnTo>
                    <a:pt x="1836" y="898"/>
                  </a:lnTo>
                  <a:lnTo>
                    <a:pt x="1816" y="918"/>
                  </a:lnTo>
                  <a:lnTo>
                    <a:pt x="1797" y="935"/>
                  </a:lnTo>
                  <a:lnTo>
                    <a:pt x="1780" y="954"/>
                  </a:lnTo>
                  <a:lnTo>
                    <a:pt x="1761" y="973"/>
                  </a:lnTo>
                  <a:lnTo>
                    <a:pt x="1740" y="994"/>
                  </a:lnTo>
                  <a:lnTo>
                    <a:pt x="1701" y="1033"/>
                  </a:lnTo>
                  <a:lnTo>
                    <a:pt x="1659" y="1075"/>
                  </a:lnTo>
                  <a:lnTo>
                    <a:pt x="1617" y="1117"/>
                  </a:lnTo>
                  <a:lnTo>
                    <a:pt x="1596" y="1138"/>
                  </a:lnTo>
                  <a:lnTo>
                    <a:pt x="1573" y="1159"/>
                  </a:lnTo>
                  <a:lnTo>
                    <a:pt x="1551" y="1181"/>
                  </a:lnTo>
                  <a:lnTo>
                    <a:pt x="1528" y="1204"/>
                  </a:lnTo>
                  <a:lnTo>
                    <a:pt x="1505" y="1225"/>
                  </a:lnTo>
                  <a:lnTo>
                    <a:pt x="1459" y="1271"/>
                  </a:lnTo>
                  <a:lnTo>
                    <a:pt x="1434" y="1294"/>
                  </a:lnTo>
                  <a:lnTo>
                    <a:pt x="1411" y="1317"/>
                  </a:lnTo>
                  <a:lnTo>
                    <a:pt x="1386" y="1340"/>
                  </a:lnTo>
                  <a:lnTo>
                    <a:pt x="1361" y="1365"/>
                  </a:lnTo>
                  <a:lnTo>
                    <a:pt x="1336" y="1388"/>
                  </a:lnTo>
                  <a:lnTo>
                    <a:pt x="1323" y="1401"/>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13"/>
            </a:p>
          </p:txBody>
        </p:sp>
        <p:sp>
          <p:nvSpPr>
            <p:cNvPr id="830487" name="Freeform 23">
              <a:extLst>
                <a:ext uri="{FF2B5EF4-FFF2-40B4-BE49-F238E27FC236}">
                  <a16:creationId xmlns:a16="http://schemas.microsoft.com/office/drawing/2014/main" id="{9684D8B8-7A74-63B4-CCA1-9AC2074343E3}"/>
                </a:ext>
              </a:extLst>
            </p:cNvPr>
            <p:cNvSpPr>
              <a:spLocks/>
            </p:cNvSpPr>
            <p:nvPr/>
          </p:nvSpPr>
          <p:spPr bwMode="auto">
            <a:xfrm>
              <a:off x="2118" y="1849"/>
              <a:ext cx="1219" cy="1171"/>
            </a:xfrm>
            <a:custGeom>
              <a:avLst/>
              <a:gdLst>
                <a:gd name="T0" fmla="*/ 2 w 1219"/>
                <a:gd name="T1" fmla="*/ 17 h 1171"/>
                <a:gd name="T2" fmla="*/ 7 w 1219"/>
                <a:gd name="T3" fmla="*/ 50 h 1171"/>
                <a:gd name="T4" fmla="*/ 13 w 1219"/>
                <a:gd name="T5" fmla="*/ 80 h 1171"/>
                <a:gd name="T6" fmla="*/ 23 w 1219"/>
                <a:gd name="T7" fmla="*/ 128 h 1171"/>
                <a:gd name="T8" fmla="*/ 31 w 1219"/>
                <a:gd name="T9" fmla="*/ 161 h 1171"/>
                <a:gd name="T10" fmla="*/ 40 w 1219"/>
                <a:gd name="T11" fmla="*/ 192 h 1171"/>
                <a:gd name="T12" fmla="*/ 50 w 1219"/>
                <a:gd name="T13" fmla="*/ 222 h 1171"/>
                <a:gd name="T14" fmla="*/ 67 w 1219"/>
                <a:gd name="T15" fmla="*/ 267 h 1171"/>
                <a:gd name="T16" fmla="*/ 80 w 1219"/>
                <a:gd name="T17" fmla="*/ 297 h 1171"/>
                <a:gd name="T18" fmla="*/ 94 w 1219"/>
                <a:gd name="T19" fmla="*/ 326 h 1171"/>
                <a:gd name="T20" fmla="*/ 107 w 1219"/>
                <a:gd name="T21" fmla="*/ 357 h 1171"/>
                <a:gd name="T22" fmla="*/ 123 w 1219"/>
                <a:gd name="T23" fmla="*/ 386 h 1171"/>
                <a:gd name="T24" fmla="*/ 140 w 1219"/>
                <a:gd name="T25" fmla="*/ 414 h 1171"/>
                <a:gd name="T26" fmla="*/ 157 w 1219"/>
                <a:gd name="T27" fmla="*/ 441 h 1171"/>
                <a:gd name="T28" fmla="*/ 184 w 1219"/>
                <a:gd name="T29" fmla="*/ 484 h 1171"/>
                <a:gd name="T30" fmla="*/ 215 w 1219"/>
                <a:gd name="T31" fmla="*/ 524 h 1171"/>
                <a:gd name="T32" fmla="*/ 236 w 1219"/>
                <a:gd name="T33" fmla="*/ 551 h 1171"/>
                <a:gd name="T34" fmla="*/ 269 w 1219"/>
                <a:gd name="T35" fmla="*/ 591 h 1171"/>
                <a:gd name="T36" fmla="*/ 305 w 1219"/>
                <a:gd name="T37" fmla="*/ 629 h 1171"/>
                <a:gd name="T38" fmla="*/ 330 w 1219"/>
                <a:gd name="T39" fmla="*/ 656 h 1171"/>
                <a:gd name="T40" fmla="*/ 349 w 1219"/>
                <a:gd name="T41" fmla="*/ 676 h 1171"/>
                <a:gd name="T42" fmla="*/ 390 w 1219"/>
                <a:gd name="T43" fmla="*/ 712 h 1171"/>
                <a:gd name="T44" fmla="*/ 418 w 1219"/>
                <a:gd name="T45" fmla="*/ 737 h 1171"/>
                <a:gd name="T46" fmla="*/ 463 w 1219"/>
                <a:gd name="T47" fmla="*/ 773 h 1171"/>
                <a:gd name="T48" fmla="*/ 491 w 1219"/>
                <a:gd name="T49" fmla="*/ 796 h 1171"/>
                <a:gd name="T50" fmla="*/ 524 w 1219"/>
                <a:gd name="T51" fmla="*/ 821 h 1171"/>
                <a:gd name="T52" fmla="*/ 557 w 1219"/>
                <a:gd name="T53" fmla="*/ 843 h 1171"/>
                <a:gd name="T54" fmla="*/ 607 w 1219"/>
                <a:gd name="T55" fmla="*/ 877 h 1171"/>
                <a:gd name="T56" fmla="*/ 658 w 1219"/>
                <a:gd name="T57" fmla="*/ 910 h 1171"/>
                <a:gd name="T58" fmla="*/ 695 w 1219"/>
                <a:gd name="T59" fmla="*/ 933 h 1171"/>
                <a:gd name="T60" fmla="*/ 733 w 1219"/>
                <a:gd name="T61" fmla="*/ 954 h 1171"/>
                <a:gd name="T62" fmla="*/ 772 w 1219"/>
                <a:gd name="T63" fmla="*/ 975 h 1171"/>
                <a:gd name="T64" fmla="*/ 829 w 1219"/>
                <a:gd name="T65" fmla="*/ 1006 h 1171"/>
                <a:gd name="T66" fmla="*/ 891 w 1219"/>
                <a:gd name="T67" fmla="*/ 1035 h 1171"/>
                <a:gd name="T68" fmla="*/ 954 w 1219"/>
                <a:gd name="T69" fmla="*/ 1065 h 1171"/>
                <a:gd name="T70" fmla="*/ 998 w 1219"/>
                <a:gd name="T71" fmla="*/ 1084 h 1171"/>
                <a:gd name="T72" fmla="*/ 1042 w 1219"/>
                <a:gd name="T73" fmla="*/ 1104 h 1171"/>
                <a:gd name="T74" fmla="*/ 1111 w 1219"/>
                <a:gd name="T75" fmla="*/ 1131 h 1171"/>
                <a:gd name="T76" fmla="*/ 1158 w 1219"/>
                <a:gd name="T77" fmla="*/ 1148 h 1171"/>
                <a:gd name="T78" fmla="*/ 1206 w 1219"/>
                <a:gd name="T79" fmla="*/ 1167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9" h="1171">
                  <a:moveTo>
                    <a:pt x="0" y="0"/>
                  </a:moveTo>
                  <a:lnTo>
                    <a:pt x="2" y="17"/>
                  </a:lnTo>
                  <a:lnTo>
                    <a:pt x="4" y="32"/>
                  </a:lnTo>
                  <a:lnTo>
                    <a:pt x="7" y="50"/>
                  </a:lnTo>
                  <a:lnTo>
                    <a:pt x="9" y="65"/>
                  </a:lnTo>
                  <a:lnTo>
                    <a:pt x="13" y="80"/>
                  </a:lnTo>
                  <a:lnTo>
                    <a:pt x="15" y="98"/>
                  </a:lnTo>
                  <a:lnTo>
                    <a:pt x="23" y="128"/>
                  </a:lnTo>
                  <a:lnTo>
                    <a:pt x="27" y="144"/>
                  </a:lnTo>
                  <a:lnTo>
                    <a:pt x="31" y="161"/>
                  </a:lnTo>
                  <a:lnTo>
                    <a:pt x="36" y="176"/>
                  </a:lnTo>
                  <a:lnTo>
                    <a:pt x="40" y="192"/>
                  </a:lnTo>
                  <a:lnTo>
                    <a:pt x="46" y="207"/>
                  </a:lnTo>
                  <a:lnTo>
                    <a:pt x="50" y="222"/>
                  </a:lnTo>
                  <a:lnTo>
                    <a:pt x="61" y="253"/>
                  </a:lnTo>
                  <a:lnTo>
                    <a:pt x="67" y="267"/>
                  </a:lnTo>
                  <a:lnTo>
                    <a:pt x="73" y="282"/>
                  </a:lnTo>
                  <a:lnTo>
                    <a:pt x="80" y="297"/>
                  </a:lnTo>
                  <a:lnTo>
                    <a:pt x="86" y="313"/>
                  </a:lnTo>
                  <a:lnTo>
                    <a:pt x="94" y="326"/>
                  </a:lnTo>
                  <a:lnTo>
                    <a:pt x="100" y="341"/>
                  </a:lnTo>
                  <a:lnTo>
                    <a:pt x="107" y="357"/>
                  </a:lnTo>
                  <a:lnTo>
                    <a:pt x="115" y="370"/>
                  </a:lnTo>
                  <a:lnTo>
                    <a:pt x="123" y="386"/>
                  </a:lnTo>
                  <a:lnTo>
                    <a:pt x="130" y="399"/>
                  </a:lnTo>
                  <a:lnTo>
                    <a:pt x="140" y="414"/>
                  </a:lnTo>
                  <a:lnTo>
                    <a:pt x="148" y="428"/>
                  </a:lnTo>
                  <a:lnTo>
                    <a:pt x="157" y="441"/>
                  </a:lnTo>
                  <a:lnTo>
                    <a:pt x="165" y="457"/>
                  </a:lnTo>
                  <a:lnTo>
                    <a:pt x="184" y="484"/>
                  </a:lnTo>
                  <a:lnTo>
                    <a:pt x="203" y="510"/>
                  </a:lnTo>
                  <a:lnTo>
                    <a:pt x="215" y="524"/>
                  </a:lnTo>
                  <a:lnTo>
                    <a:pt x="224" y="537"/>
                  </a:lnTo>
                  <a:lnTo>
                    <a:pt x="236" y="551"/>
                  </a:lnTo>
                  <a:lnTo>
                    <a:pt x="246" y="564"/>
                  </a:lnTo>
                  <a:lnTo>
                    <a:pt x="269" y="591"/>
                  </a:lnTo>
                  <a:lnTo>
                    <a:pt x="292" y="618"/>
                  </a:lnTo>
                  <a:lnTo>
                    <a:pt x="305" y="629"/>
                  </a:lnTo>
                  <a:lnTo>
                    <a:pt x="317" y="643"/>
                  </a:lnTo>
                  <a:lnTo>
                    <a:pt x="330" y="656"/>
                  </a:lnTo>
                  <a:lnTo>
                    <a:pt x="342" y="668"/>
                  </a:lnTo>
                  <a:lnTo>
                    <a:pt x="349" y="676"/>
                  </a:lnTo>
                  <a:lnTo>
                    <a:pt x="363" y="689"/>
                  </a:lnTo>
                  <a:lnTo>
                    <a:pt x="390" y="712"/>
                  </a:lnTo>
                  <a:lnTo>
                    <a:pt x="403" y="725"/>
                  </a:lnTo>
                  <a:lnTo>
                    <a:pt x="418" y="737"/>
                  </a:lnTo>
                  <a:lnTo>
                    <a:pt x="432" y="750"/>
                  </a:lnTo>
                  <a:lnTo>
                    <a:pt x="463" y="773"/>
                  </a:lnTo>
                  <a:lnTo>
                    <a:pt x="476" y="785"/>
                  </a:lnTo>
                  <a:lnTo>
                    <a:pt x="491" y="796"/>
                  </a:lnTo>
                  <a:lnTo>
                    <a:pt x="509" y="808"/>
                  </a:lnTo>
                  <a:lnTo>
                    <a:pt x="524" y="821"/>
                  </a:lnTo>
                  <a:lnTo>
                    <a:pt x="539" y="833"/>
                  </a:lnTo>
                  <a:lnTo>
                    <a:pt x="557" y="843"/>
                  </a:lnTo>
                  <a:lnTo>
                    <a:pt x="572" y="854"/>
                  </a:lnTo>
                  <a:lnTo>
                    <a:pt x="607" y="877"/>
                  </a:lnTo>
                  <a:lnTo>
                    <a:pt x="641" y="900"/>
                  </a:lnTo>
                  <a:lnTo>
                    <a:pt x="658" y="910"/>
                  </a:lnTo>
                  <a:lnTo>
                    <a:pt x="678" y="921"/>
                  </a:lnTo>
                  <a:lnTo>
                    <a:pt x="695" y="933"/>
                  </a:lnTo>
                  <a:lnTo>
                    <a:pt x="714" y="942"/>
                  </a:lnTo>
                  <a:lnTo>
                    <a:pt x="733" y="954"/>
                  </a:lnTo>
                  <a:lnTo>
                    <a:pt x="752" y="964"/>
                  </a:lnTo>
                  <a:lnTo>
                    <a:pt x="772" y="975"/>
                  </a:lnTo>
                  <a:lnTo>
                    <a:pt x="810" y="994"/>
                  </a:lnTo>
                  <a:lnTo>
                    <a:pt x="829" y="1006"/>
                  </a:lnTo>
                  <a:lnTo>
                    <a:pt x="871" y="1025"/>
                  </a:lnTo>
                  <a:lnTo>
                    <a:pt x="891" y="1035"/>
                  </a:lnTo>
                  <a:lnTo>
                    <a:pt x="912" y="1046"/>
                  </a:lnTo>
                  <a:lnTo>
                    <a:pt x="954" y="1065"/>
                  </a:lnTo>
                  <a:lnTo>
                    <a:pt x="977" y="1075"/>
                  </a:lnTo>
                  <a:lnTo>
                    <a:pt x="998" y="1084"/>
                  </a:lnTo>
                  <a:lnTo>
                    <a:pt x="1021" y="1094"/>
                  </a:lnTo>
                  <a:lnTo>
                    <a:pt x="1042" y="1104"/>
                  </a:lnTo>
                  <a:lnTo>
                    <a:pt x="1065" y="1111"/>
                  </a:lnTo>
                  <a:lnTo>
                    <a:pt x="1111" y="1131"/>
                  </a:lnTo>
                  <a:lnTo>
                    <a:pt x="1134" y="1140"/>
                  </a:lnTo>
                  <a:lnTo>
                    <a:pt x="1158" y="1148"/>
                  </a:lnTo>
                  <a:lnTo>
                    <a:pt x="1182" y="1157"/>
                  </a:lnTo>
                  <a:lnTo>
                    <a:pt x="1206" y="1167"/>
                  </a:lnTo>
                  <a:lnTo>
                    <a:pt x="1219" y="1171"/>
                  </a:lnTo>
                </a:path>
              </a:pathLst>
            </a:custGeom>
            <a:noFill/>
            <a:ln w="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13"/>
            </a:p>
          </p:txBody>
        </p:sp>
        <p:sp>
          <p:nvSpPr>
            <p:cNvPr id="830488" name="Freeform 24">
              <a:extLst>
                <a:ext uri="{FF2B5EF4-FFF2-40B4-BE49-F238E27FC236}">
                  <a16:creationId xmlns:a16="http://schemas.microsoft.com/office/drawing/2014/main" id="{F79A9601-FD4F-C6EC-45D3-468D17D780BE}"/>
                </a:ext>
              </a:extLst>
            </p:cNvPr>
            <p:cNvSpPr>
              <a:spLocks/>
            </p:cNvSpPr>
            <p:nvPr/>
          </p:nvSpPr>
          <p:spPr bwMode="auto">
            <a:xfrm>
              <a:off x="3377" y="3352"/>
              <a:ext cx="734" cy="647"/>
            </a:xfrm>
            <a:custGeom>
              <a:avLst/>
              <a:gdLst>
                <a:gd name="T0" fmla="*/ 722 w 734"/>
                <a:gd name="T1" fmla="*/ 532 h 647"/>
                <a:gd name="T2" fmla="*/ 695 w 734"/>
                <a:gd name="T3" fmla="*/ 540 h 647"/>
                <a:gd name="T4" fmla="*/ 663 w 734"/>
                <a:gd name="T5" fmla="*/ 551 h 647"/>
                <a:gd name="T6" fmla="*/ 590 w 734"/>
                <a:gd name="T7" fmla="*/ 578 h 647"/>
                <a:gd name="T8" fmla="*/ 511 w 734"/>
                <a:gd name="T9" fmla="*/ 603 h 647"/>
                <a:gd name="T10" fmla="*/ 475 w 734"/>
                <a:gd name="T11" fmla="*/ 613 h 647"/>
                <a:gd name="T12" fmla="*/ 440 w 734"/>
                <a:gd name="T13" fmla="*/ 618 h 647"/>
                <a:gd name="T14" fmla="*/ 394 w 734"/>
                <a:gd name="T15" fmla="*/ 624 h 647"/>
                <a:gd name="T16" fmla="*/ 342 w 734"/>
                <a:gd name="T17" fmla="*/ 634 h 647"/>
                <a:gd name="T18" fmla="*/ 292 w 734"/>
                <a:gd name="T19" fmla="*/ 641 h 647"/>
                <a:gd name="T20" fmla="*/ 240 w 734"/>
                <a:gd name="T21" fmla="*/ 647 h 647"/>
                <a:gd name="T22" fmla="*/ 194 w 734"/>
                <a:gd name="T23" fmla="*/ 647 h 647"/>
                <a:gd name="T24" fmla="*/ 171 w 734"/>
                <a:gd name="T25" fmla="*/ 643 h 647"/>
                <a:gd name="T26" fmla="*/ 152 w 734"/>
                <a:gd name="T27" fmla="*/ 638 h 647"/>
                <a:gd name="T28" fmla="*/ 133 w 734"/>
                <a:gd name="T29" fmla="*/ 630 h 647"/>
                <a:gd name="T30" fmla="*/ 117 w 734"/>
                <a:gd name="T31" fmla="*/ 616 h 647"/>
                <a:gd name="T32" fmla="*/ 104 w 734"/>
                <a:gd name="T33" fmla="*/ 601 h 647"/>
                <a:gd name="T34" fmla="*/ 92 w 734"/>
                <a:gd name="T35" fmla="*/ 582 h 647"/>
                <a:gd name="T36" fmla="*/ 92 w 734"/>
                <a:gd name="T37" fmla="*/ 580 h 647"/>
                <a:gd name="T38" fmla="*/ 89 w 734"/>
                <a:gd name="T39" fmla="*/ 572 h 647"/>
                <a:gd name="T40" fmla="*/ 87 w 734"/>
                <a:gd name="T41" fmla="*/ 561 h 647"/>
                <a:gd name="T42" fmla="*/ 81 w 734"/>
                <a:gd name="T43" fmla="*/ 547 h 647"/>
                <a:gd name="T44" fmla="*/ 71 w 734"/>
                <a:gd name="T45" fmla="*/ 509 h 647"/>
                <a:gd name="T46" fmla="*/ 58 w 734"/>
                <a:gd name="T47" fmla="*/ 467 h 647"/>
                <a:gd name="T48" fmla="*/ 43 w 734"/>
                <a:gd name="T49" fmla="*/ 421 h 647"/>
                <a:gd name="T50" fmla="*/ 29 w 734"/>
                <a:gd name="T51" fmla="*/ 380 h 647"/>
                <a:gd name="T52" fmla="*/ 23 w 734"/>
                <a:gd name="T53" fmla="*/ 361 h 647"/>
                <a:gd name="T54" fmla="*/ 18 w 734"/>
                <a:gd name="T55" fmla="*/ 346 h 647"/>
                <a:gd name="T56" fmla="*/ 14 w 734"/>
                <a:gd name="T57" fmla="*/ 332 h 647"/>
                <a:gd name="T58" fmla="*/ 10 w 734"/>
                <a:gd name="T59" fmla="*/ 325 h 647"/>
                <a:gd name="T60" fmla="*/ 2 w 734"/>
                <a:gd name="T61" fmla="*/ 303 h 647"/>
                <a:gd name="T62" fmla="*/ 0 w 734"/>
                <a:gd name="T63" fmla="*/ 282 h 647"/>
                <a:gd name="T64" fmla="*/ 2 w 734"/>
                <a:gd name="T65" fmla="*/ 263 h 647"/>
                <a:gd name="T66" fmla="*/ 8 w 734"/>
                <a:gd name="T67" fmla="*/ 246 h 647"/>
                <a:gd name="T68" fmla="*/ 18 w 734"/>
                <a:gd name="T69" fmla="*/ 229 h 647"/>
                <a:gd name="T70" fmla="*/ 33 w 734"/>
                <a:gd name="T71" fmla="*/ 215 h 647"/>
                <a:gd name="T72" fmla="*/ 50 w 734"/>
                <a:gd name="T73" fmla="*/ 202 h 647"/>
                <a:gd name="T74" fmla="*/ 71 w 734"/>
                <a:gd name="T75" fmla="*/ 190 h 647"/>
                <a:gd name="T76" fmla="*/ 58 w 734"/>
                <a:gd name="T77" fmla="*/ 158 h 647"/>
                <a:gd name="T78" fmla="*/ 56 w 734"/>
                <a:gd name="T79" fmla="*/ 158 h 647"/>
                <a:gd name="T80" fmla="*/ 52 w 734"/>
                <a:gd name="T81" fmla="*/ 148 h 647"/>
                <a:gd name="T82" fmla="*/ 50 w 734"/>
                <a:gd name="T83" fmla="*/ 140 h 647"/>
                <a:gd name="T84" fmla="*/ 54 w 734"/>
                <a:gd name="T85" fmla="*/ 131 h 647"/>
                <a:gd name="T86" fmla="*/ 64 w 734"/>
                <a:gd name="T87" fmla="*/ 123 h 647"/>
                <a:gd name="T88" fmla="*/ 79 w 734"/>
                <a:gd name="T89" fmla="*/ 115 h 647"/>
                <a:gd name="T90" fmla="*/ 455 w 734"/>
                <a:gd name="T91" fmla="*/ 2 h 647"/>
                <a:gd name="T92" fmla="*/ 467 w 734"/>
                <a:gd name="T93" fmla="*/ 0 h 647"/>
                <a:gd name="T94" fmla="*/ 480 w 734"/>
                <a:gd name="T95" fmla="*/ 0 h 647"/>
                <a:gd name="T96" fmla="*/ 490 w 734"/>
                <a:gd name="T97" fmla="*/ 6 h 647"/>
                <a:gd name="T98" fmla="*/ 498 w 734"/>
                <a:gd name="T99" fmla="*/ 15 h 647"/>
                <a:gd name="T100" fmla="*/ 521 w 734"/>
                <a:gd name="T101" fmla="*/ 65 h 647"/>
                <a:gd name="T102" fmla="*/ 536 w 734"/>
                <a:gd name="T103" fmla="*/ 63 h 647"/>
                <a:gd name="T104" fmla="*/ 549 w 734"/>
                <a:gd name="T105" fmla="*/ 67 h 647"/>
                <a:gd name="T106" fmla="*/ 561 w 734"/>
                <a:gd name="T107" fmla="*/ 77 h 647"/>
                <a:gd name="T108" fmla="*/ 569 w 734"/>
                <a:gd name="T109" fmla="*/ 90 h 647"/>
                <a:gd name="T110" fmla="*/ 734 w 734"/>
                <a:gd name="T111" fmla="*/ 513 h 647"/>
                <a:gd name="T112" fmla="*/ 722 w 734"/>
                <a:gd name="T113" fmla="*/ 53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4" h="647">
                  <a:moveTo>
                    <a:pt x="722" y="532"/>
                  </a:moveTo>
                  <a:lnTo>
                    <a:pt x="695" y="540"/>
                  </a:lnTo>
                  <a:lnTo>
                    <a:pt x="663" y="551"/>
                  </a:lnTo>
                  <a:lnTo>
                    <a:pt x="590" y="578"/>
                  </a:lnTo>
                  <a:lnTo>
                    <a:pt x="511" y="603"/>
                  </a:lnTo>
                  <a:lnTo>
                    <a:pt x="475" y="613"/>
                  </a:lnTo>
                  <a:lnTo>
                    <a:pt x="440" y="618"/>
                  </a:lnTo>
                  <a:lnTo>
                    <a:pt x="394" y="624"/>
                  </a:lnTo>
                  <a:lnTo>
                    <a:pt x="342" y="634"/>
                  </a:lnTo>
                  <a:lnTo>
                    <a:pt x="292" y="641"/>
                  </a:lnTo>
                  <a:lnTo>
                    <a:pt x="240" y="647"/>
                  </a:lnTo>
                  <a:lnTo>
                    <a:pt x="194" y="647"/>
                  </a:lnTo>
                  <a:lnTo>
                    <a:pt x="171" y="643"/>
                  </a:lnTo>
                  <a:lnTo>
                    <a:pt x="152" y="638"/>
                  </a:lnTo>
                  <a:lnTo>
                    <a:pt x="133" y="630"/>
                  </a:lnTo>
                  <a:lnTo>
                    <a:pt x="117" y="616"/>
                  </a:lnTo>
                  <a:lnTo>
                    <a:pt x="104" y="601"/>
                  </a:lnTo>
                  <a:lnTo>
                    <a:pt x="92" y="582"/>
                  </a:lnTo>
                  <a:lnTo>
                    <a:pt x="92" y="580"/>
                  </a:lnTo>
                  <a:lnTo>
                    <a:pt x="89" y="572"/>
                  </a:lnTo>
                  <a:lnTo>
                    <a:pt x="87" y="561"/>
                  </a:lnTo>
                  <a:lnTo>
                    <a:pt x="81" y="547"/>
                  </a:lnTo>
                  <a:lnTo>
                    <a:pt x="71" y="509"/>
                  </a:lnTo>
                  <a:lnTo>
                    <a:pt x="58" y="467"/>
                  </a:lnTo>
                  <a:lnTo>
                    <a:pt x="43" y="421"/>
                  </a:lnTo>
                  <a:lnTo>
                    <a:pt x="29" y="380"/>
                  </a:lnTo>
                  <a:lnTo>
                    <a:pt x="23" y="361"/>
                  </a:lnTo>
                  <a:lnTo>
                    <a:pt x="18" y="346"/>
                  </a:lnTo>
                  <a:lnTo>
                    <a:pt x="14" y="332"/>
                  </a:lnTo>
                  <a:lnTo>
                    <a:pt x="10" y="325"/>
                  </a:lnTo>
                  <a:lnTo>
                    <a:pt x="2" y="303"/>
                  </a:lnTo>
                  <a:lnTo>
                    <a:pt x="0" y="282"/>
                  </a:lnTo>
                  <a:lnTo>
                    <a:pt x="2" y="263"/>
                  </a:lnTo>
                  <a:lnTo>
                    <a:pt x="8" y="246"/>
                  </a:lnTo>
                  <a:lnTo>
                    <a:pt x="18" y="229"/>
                  </a:lnTo>
                  <a:lnTo>
                    <a:pt x="33" y="215"/>
                  </a:lnTo>
                  <a:lnTo>
                    <a:pt x="50" y="202"/>
                  </a:lnTo>
                  <a:lnTo>
                    <a:pt x="71" y="190"/>
                  </a:lnTo>
                  <a:lnTo>
                    <a:pt x="58" y="158"/>
                  </a:lnTo>
                  <a:lnTo>
                    <a:pt x="56" y="158"/>
                  </a:lnTo>
                  <a:lnTo>
                    <a:pt x="52" y="148"/>
                  </a:lnTo>
                  <a:lnTo>
                    <a:pt x="50" y="140"/>
                  </a:lnTo>
                  <a:lnTo>
                    <a:pt x="54" y="131"/>
                  </a:lnTo>
                  <a:lnTo>
                    <a:pt x="64" y="123"/>
                  </a:lnTo>
                  <a:lnTo>
                    <a:pt x="79" y="115"/>
                  </a:lnTo>
                  <a:lnTo>
                    <a:pt x="455" y="2"/>
                  </a:lnTo>
                  <a:lnTo>
                    <a:pt x="467" y="0"/>
                  </a:lnTo>
                  <a:lnTo>
                    <a:pt x="480" y="0"/>
                  </a:lnTo>
                  <a:lnTo>
                    <a:pt x="490" y="6"/>
                  </a:lnTo>
                  <a:lnTo>
                    <a:pt x="498" y="15"/>
                  </a:lnTo>
                  <a:lnTo>
                    <a:pt x="521" y="65"/>
                  </a:lnTo>
                  <a:lnTo>
                    <a:pt x="536" y="63"/>
                  </a:lnTo>
                  <a:lnTo>
                    <a:pt x="549" y="67"/>
                  </a:lnTo>
                  <a:lnTo>
                    <a:pt x="561" y="77"/>
                  </a:lnTo>
                  <a:lnTo>
                    <a:pt x="569" y="90"/>
                  </a:lnTo>
                  <a:lnTo>
                    <a:pt x="734" y="513"/>
                  </a:lnTo>
                  <a:lnTo>
                    <a:pt x="722" y="532"/>
                  </a:lnTo>
                  <a:close/>
                </a:path>
              </a:pathLst>
            </a:custGeom>
            <a:solidFill>
              <a:srgbClr val="572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89" name="Freeform 25">
              <a:extLst>
                <a:ext uri="{FF2B5EF4-FFF2-40B4-BE49-F238E27FC236}">
                  <a16:creationId xmlns:a16="http://schemas.microsoft.com/office/drawing/2014/main" id="{4CFAFB91-B6C3-3401-0BE5-C2313BB917E9}"/>
                </a:ext>
              </a:extLst>
            </p:cNvPr>
            <p:cNvSpPr>
              <a:spLocks/>
            </p:cNvSpPr>
            <p:nvPr/>
          </p:nvSpPr>
          <p:spPr bwMode="auto">
            <a:xfrm>
              <a:off x="3525" y="3892"/>
              <a:ext cx="88" cy="90"/>
            </a:xfrm>
            <a:custGeom>
              <a:avLst/>
              <a:gdLst>
                <a:gd name="T0" fmla="*/ 2 w 88"/>
                <a:gd name="T1" fmla="*/ 30 h 90"/>
                <a:gd name="T2" fmla="*/ 0 w 88"/>
                <a:gd name="T3" fmla="*/ 48 h 90"/>
                <a:gd name="T4" fmla="*/ 4 w 88"/>
                <a:gd name="T5" fmla="*/ 65 h 90"/>
                <a:gd name="T6" fmla="*/ 12 w 88"/>
                <a:gd name="T7" fmla="*/ 78 h 90"/>
                <a:gd name="T8" fmla="*/ 27 w 88"/>
                <a:gd name="T9" fmla="*/ 88 h 90"/>
                <a:gd name="T10" fmla="*/ 44 w 88"/>
                <a:gd name="T11" fmla="*/ 90 h 90"/>
                <a:gd name="T12" fmla="*/ 62 w 88"/>
                <a:gd name="T13" fmla="*/ 86 h 90"/>
                <a:gd name="T14" fmla="*/ 77 w 88"/>
                <a:gd name="T15" fmla="*/ 76 h 90"/>
                <a:gd name="T16" fmla="*/ 87 w 88"/>
                <a:gd name="T17" fmla="*/ 61 h 90"/>
                <a:gd name="T18" fmla="*/ 88 w 88"/>
                <a:gd name="T19" fmla="*/ 44 h 90"/>
                <a:gd name="T20" fmla="*/ 85 w 88"/>
                <a:gd name="T21" fmla="*/ 27 h 90"/>
                <a:gd name="T22" fmla="*/ 75 w 88"/>
                <a:gd name="T23" fmla="*/ 13 h 90"/>
                <a:gd name="T24" fmla="*/ 60 w 88"/>
                <a:gd name="T25" fmla="*/ 3 h 90"/>
                <a:gd name="T26" fmla="*/ 42 w 88"/>
                <a:gd name="T27" fmla="*/ 0 h 90"/>
                <a:gd name="T28" fmla="*/ 25 w 88"/>
                <a:gd name="T29" fmla="*/ 5 h 90"/>
                <a:gd name="T30" fmla="*/ 12 w 88"/>
                <a:gd name="T31" fmla="*/ 15 h 90"/>
                <a:gd name="T32" fmla="*/ 2 w 88"/>
                <a:gd name="T33" fmla="*/ 3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90">
                  <a:moveTo>
                    <a:pt x="2" y="30"/>
                  </a:moveTo>
                  <a:lnTo>
                    <a:pt x="0" y="48"/>
                  </a:lnTo>
                  <a:lnTo>
                    <a:pt x="4" y="65"/>
                  </a:lnTo>
                  <a:lnTo>
                    <a:pt x="12" y="78"/>
                  </a:lnTo>
                  <a:lnTo>
                    <a:pt x="27" y="88"/>
                  </a:lnTo>
                  <a:lnTo>
                    <a:pt x="44" y="90"/>
                  </a:lnTo>
                  <a:lnTo>
                    <a:pt x="62" y="86"/>
                  </a:lnTo>
                  <a:lnTo>
                    <a:pt x="77" y="76"/>
                  </a:lnTo>
                  <a:lnTo>
                    <a:pt x="87" y="61"/>
                  </a:lnTo>
                  <a:lnTo>
                    <a:pt x="88" y="44"/>
                  </a:lnTo>
                  <a:lnTo>
                    <a:pt x="85" y="27"/>
                  </a:lnTo>
                  <a:lnTo>
                    <a:pt x="75" y="13"/>
                  </a:lnTo>
                  <a:lnTo>
                    <a:pt x="60" y="3"/>
                  </a:lnTo>
                  <a:lnTo>
                    <a:pt x="42" y="0"/>
                  </a:lnTo>
                  <a:lnTo>
                    <a:pt x="25" y="5"/>
                  </a:lnTo>
                  <a:lnTo>
                    <a:pt x="12" y="15"/>
                  </a:lnTo>
                  <a:lnTo>
                    <a:pt x="2" y="30"/>
                  </a:lnTo>
                  <a:close/>
                </a:path>
              </a:pathLst>
            </a:custGeom>
            <a:solidFill>
              <a:srgbClr val="D7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90" name="Freeform 26">
              <a:extLst>
                <a:ext uri="{FF2B5EF4-FFF2-40B4-BE49-F238E27FC236}">
                  <a16:creationId xmlns:a16="http://schemas.microsoft.com/office/drawing/2014/main" id="{E2EDA355-0C84-2ED7-F0E3-FE76615B4287}"/>
                </a:ext>
              </a:extLst>
            </p:cNvPr>
            <p:cNvSpPr>
              <a:spLocks/>
            </p:cNvSpPr>
            <p:nvPr/>
          </p:nvSpPr>
          <p:spPr bwMode="auto">
            <a:xfrm>
              <a:off x="3521" y="3888"/>
              <a:ext cx="96" cy="98"/>
            </a:xfrm>
            <a:custGeom>
              <a:avLst/>
              <a:gdLst>
                <a:gd name="T0" fmla="*/ 2 w 96"/>
                <a:gd name="T1" fmla="*/ 32 h 98"/>
                <a:gd name="T2" fmla="*/ 0 w 96"/>
                <a:gd name="T3" fmla="*/ 52 h 98"/>
                <a:gd name="T4" fmla="*/ 4 w 96"/>
                <a:gd name="T5" fmla="*/ 71 h 98"/>
                <a:gd name="T6" fmla="*/ 14 w 96"/>
                <a:gd name="T7" fmla="*/ 84 h 98"/>
                <a:gd name="T8" fmla="*/ 29 w 96"/>
                <a:gd name="T9" fmla="*/ 96 h 98"/>
                <a:gd name="T10" fmla="*/ 48 w 96"/>
                <a:gd name="T11" fmla="*/ 98 h 98"/>
                <a:gd name="T12" fmla="*/ 67 w 96"/>
                <a:gd name="T13" fmla="*/ 94 h 98"/>
                <a:gd name="T14" fmla="*/ 83 w 96"/>
                <a:gd name="T15" fmla="*/ 82 h 98"/>
                <a:gd name="T16" fmla="*/ 94 w 96"/>
                <a:gd name="T17" fmla="*/ 67 h 98"/>
                <a:gd name="T18" fmla="*/ 96 w 96"/>
                <a:gd name="T19" fmla="*/ 48 h 98"/>
                <a:gd name="T20" fmla="*/ 92 w 96"/>
                <a:gd name="T21" fmla="*/ 29 h 98"/>
                <a:gd name="T22" fmla="*/ 81 w 96"/>
                <a:gd name="T23" fmla="*/ 15 h 98"/>
                <a:gd name="T24" fmla="*/ 66 w 96"/>
                <a:gd name="T25" fmla="*/ 4 h 98"/>
                <a:gd name="T26" fmla="*/ 46 w 96"/>
                <a:gd name="T27" fmla="*/ 0 h 98"/>
                <a:gd name="T28" fmla="*/ 27 w 96"/>
                <a:gd name="T29" fmla="*/ 6 h 98"/>
                <a:gd name="T30" fmla="*/ 14 w 96"/>
                <a:gd name="T31" fmla="*/ 17 h 98"/>
                <a:gd name="T32" fmla="*/ 2 w 96"/>
                <a:gd name="T33" fmla="*/ 32 h 98"/>
                <a:gd name="T34" fmla="*/ 10 w 96"/>
                <a:gd name="T35" fmla="*/ 36 h 98"/>
                <a:gd name="T36" fmla="*/ 19 w 96"/>
                <a:gd name="T37" fmla="*/ 21 h 98"/>
                <a:gd name="T38" fmla="*/ 18 w 96"/>
                <a:gd name="T39" fmla="*/ 23 h 98"/>
                <a:gd name="T40" fmla="*/ 31 w 96"/>
                <a:gd name="T41" fmla="*/ 13 h 98"/>
                <a:gd name="T42" fmla="*/ 48 w 96"/>
                <a:gd name="T43" fmla="*/ 7 h 98"/>
                <a:gd name="T44" fmla="*/ 46 w 96"/>
                <a:gd name="T45" fmla="*/ 7 h 98"/>
                <a:gd name="T46" fmla="*/ 64 w 96"/>
                <a:gd name="T47" fmla="*/ 11 h 98"/>
                <a:gd name="T48" fmla="*/ 62 w 96"/>
                <a:gd name="T49" fmla="*/ 11 h 98"/>
                <a:gd name="T50" fmla="*/ 77 w 96"/>
                <a:gd name="T51" fmla="*/ 21 h 98"/>
                <a:gd name="T52" fmla="*/ 75 w 96"/>
                <a:gd name="T53" fmla="*/ 19 h 98"/>
                <a:gd name="T54" fmla="*/ 85 w 96"/>
                <a:gd name="T55" fmla="*/ 32 h 98"/>
                <a:gd name="T56" fmla="*/ 85 w 96"/>
                <a:gd name="T57" fmla="*/ 31 h 98"/>
                <a:gd name="T58" fmla="*/ 89 w 96"/>
                <a:gd name="T59" fmla="*/ 48 h 98"/>
                <a:gd name="T60" fmla="*/ 87 w 96"/>
                <a:gd name="T61" fmla="*/ 65 h 98"/>
                <a:gd name="T62" fmla="*/ 87 w 96"/>
                <a:gd name="T63" fmla="*/ 63 h 98"/>
                <a:gd name="T64" fmla="*/ 77 w 96"/>
                <a:gd name="T65" fmla="*/ 79 h 98"/>
                <a:gd name="T66" fmla="*/ 79 w 96"/>
                <a:gd name="T67" fmla="*/ 77 h 98"/>
                <a:gd name="T68" fmla="*/ 64 w 96"/>
                <a:gd name="T69" fmla="*/ 86 h 98"/>
                <a:gd name="T70" fmla="*/ 66 w 96"/>
                <a:gd name="T71" fmla="*/ 86 h 98"/>
                <a:gd name="T72" fmla="*/ 48 w 96"/>
                <a:gd name="T73" fmla="*/ 90 h 98"/>
                <a:gd name="T74" fmla="*/ 31 w 96"/>
                <a:gd name="T75" fmla="*/ 88 h 98"/>
                <a:gd name="T76" fmla="*/ 33 w 96"/>
                <a:gd name="T77" fmla="*/ 88 h 98"/>
                <a:gd name="T78" fmla="*/ 18 w 96"/>
                <a:gd name="T79" fmla="*/ 79 h 98"/>
                <a:gd name="T80" fmla="*/ 19 w 96"/>
                <a:gd name="T81" fmla="*/ 80 h 98"/>
                <a:gd name="T82" fmla="*/ 12 w 96"/>
                <a:gd name="T83" fmla="*/ 67 h 98"/>
                <a:gd name="T84" fmla="*/ 12 w 96"/>
                <a:gd name="T85" fmla="*/ 69 h 98"/>
                <a:gd name="T86" fmla="*/ 8 w 96"/>
                <a:gd name="T87" fmla="*/ 52 h 98"/>
                <a:gd name="T88" fmla="*/ 10 w 96"/>
                <a:gd name="T89" fmla="*/ 34 h 98"/>
                <a:gd name="T90" fmla="*/ 10 w 96"/>
                <a:gd name="T91" fmla="*/ 36 h 98"/>
                <a:gd name="T92" fmla="*/ 2 w 96"/>
                <a:gd name="T93"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98">
                  <a:moveTo>
                    <a:pt x="2" y="32"/>
                  </a:moveTo>
                  <a:lnTo>
                    <a:pt x="0" y="52"/>
                  </a:lnTo>
                  <a:lnTo>
                    <a:pt x="4" y="71"/>
                  </a:lnTo>
                  <a:lnTo>
                    <a:pt x="14" y="84"/>
                  </a:lnTo>
                  <a:lnTo>
                    <a:pt x="29" y="96"/>
                  </a:lnTo>
                  <a:lnTo>
                    <a:pt x="48" y="98"/>
                  </a:lnTo>
                  <a:lnTo>
                    <a:pt x="67" y="94"/>
                  </a:lnTo>
                  <a:lnTo>
                    <a:pt x="83" y="82"/>
                  </a:lnTo>
                  <a:lnTo>
                    <a:pt x="94" y="67"/>
                  </a:lnTo>
                  <a:lnTo>
                    <a:pt x="96" y="48"/>
                  </a:lnTo>
                  <a:lnTo>
                    <a:pt x="92" y="29"/>
                  </a:lnTo>
                  <a:lnTo>
                    <a:pt x="81" y="15"/>
                  </a:lnTo>
                  <a:lnTo>
                    <a:pt x="66" y="4"/>
                  </a:lnTo>
                  <a:lnTo>
                    <a:pt x="46" y="0"/>
                  </a:lnTo>
                  <a:lnTo>
                    <a:pt x="27" y="6"/>
                  </a:lnTo>
                  <a:lnTo>
                    <a:pt x="14" y="17"/>
                  </a:lnTo>
                  <a:lnTo>
                    <a:pt x="2" y="32"/>
                  </a:lnTo>
                  <a:lnTo>
                    <a:pt x="10" y="36"/>
                  </a:lnTo>
                  <a:lnTo>
                    <a:pt x="19" y="21"/>
                  </a:lnTo>
                  <a:lnTo>
                    <a:pt x="18" y="23"/>
                  </a:lnTo>
                  <a:lnTo>
                    <a:pt x="31" y="13"/>
                  </a:lnTo>
                  <a:lnTo>
                    <a:pt x="48" y="7"/>
                  </a:lnTo>
                  <a:lnTo>
                    <a:pt x="46" y="7"/>
                  </a:lnTo>
                  <a:lnTo>
                    <a:pt x="64" y="11"/>
                  </a:lnTo>
                  <a:lnTo>
                    <a:pt x="62" y="11"/>
                  </a:lnTo>
                  <a:lnTo>
                    <a:pt x="77" y="21"/>
                  </a:lnTo>
                  <a:lnTo>
                    <a:pt x="75" y="19"/>
                  </a:lnTo>
                  <a:lnTo>
                    <a:pt x="85" y="32"/>
                  </a:lnTo>
                  <a:lnTo>
                    <a:pt x="85" y="31"/>
                  </a:lnTo>
                  <a:lnTo>
                    <a:pt x="89" y="48"/>
                  </a:lnTo>
                  <a:lnTo>
                    <a:pt x="87" y="65"/>
                  </a:lnTo>
                  <a:lnTo>
                    <a:pt x="87" y="63"/>
                  </a:lnTo>
                  <a:lnTo>
                    <a:pt x="77" y="79"/>
                  </a:lnTo>
                  <a:lnTo>
                    <a:pt x="79" y="77"/>
                  </a:lnTo>
                  <a:lnTo>
                    <a:pt x="64" y="86"/>
                  </a:lnTo>
                  <a:lnTo>
                    <a:pt x="66" y="86"/>
                  </a:lnTo>
                  <a:lnTo>
                    <a:pt x="48" y="90"/>
                  </a:lnTo>
                  <a:lnTo>
                    <a:pt x="31" y="88"/>
                  </a:lnTo>
                  <a:lnTo>
                    <a:pt x="33" y="88"/>
                  </a:lnTo>
                  <a:lnTo>
                    <a:pt x="18" y="79"/>
                  </a:lnTo>
                  <a:lnTo>
                    <a:pt x="19" y="80"/>
                  </a:lnTo>
                  <a:lnTo>
                    <a:pt x="12" y="67"/>
                  </a:lnTo>
                  <a:lnTo>
                    <a:pt x="12" y="69"/>
                  </a:lnTo>
                  <a:lnTo>
                    <a:pt x="8" y="52"/>
                  </a:lnTo>
                  <a:lnTo>
                    <a:pt x="10" y="34"/>
                  </a:lnTo>
                  <a:lnTo>
                    <a:pt x="10" y="36"/>
                  </a:lnTo>
                  <a:lnTo>
                    <a:pt x="2" y="32"/>
                  </a:lnTo>
                  <a:close/>
                </a:path>
              </a:pathLst>
            </a:custGeom>
            <a:solidFill>
              <a:srgbClr val="DEDE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91" name="Freeform 27">
              <a:extLst>
                <a:ext uri="{FF2B5EF4-FFF2-40B4-BE49-F238E27FC236}">
                  <a16:creationId xmlns:a16="http://schemas.microsoft.com/office/drawing/2014/main" id="{2BCD310E-32D6-834E-A056-0AB712D45F5B}"/>
                </a:ext>
              </a:extLst>
            </p:cNvPr>
            <p:cNvSpPr>
              <a:spLocks/>
            </p:cNvSpPr>
            <p:nvPr/>
          </p:nvSpPr>
          <p:spPr bwMode="auto">
            <a:xfrm>
              <a:off x="3527" y="3905"/>
              <a:ext cx="71" cy="75"/>
            </a:xfrm>
            <a:custGeom>
              <a:avLst/>
              <a:gdLst>
                <a:gd name="T0" fmla="*/ 2 w 71"/>
                <a:gd name="T1" fmla="*/ 25 h 75"/>
                <a:gd name="T2" fmla="*/ 0 w 71"/>
                <a:gd name="T3" fmla="*/ 40 h 75"/>
                <a:gd name="T4" fmla="*/ 2 w 71"/>
                <a:gd name="T5" fmla="*/ 54 h 75"/>
                <a:gd name="T6" fmla="*/ 12 w 71"/>
                <a:gd name="T7" fmla="*/ 65 h 75"/>
                <a:gd name="T8" fmla="*/ 23 w 71"/>
                <a:gd name="T9" fmla="*/ 73 h 75"/>
                <a:gd name="T10" fmla="*/ 37 w 71"/>
                <a:gd name="T11" fmla="*/ 75 h 75"/>
                <a:gd name="T12" fmla="*/ 50 w 71"/>
                <a:gd name="T13" fmla="*/ 71 h 75"/>
                <a:gd name="T14" fmla="*/ 61 w 71"/>
                <a:gd name="T15" fmla="*/ 63 h 75"/>
                <a:gd name="T16" fmla="*/ 69 w 71"/>
                <a:gd name="T17" fmla="*/ 52 h 75"/>
                <a:gd name="T18" fmla="*/ 71 w 71"/>
                <a:gd name="T19" fmla="*/ 37 h 75"/>
                <a:gd name="T20" fmla="*/ 69 w 71"/>
                <a:gd name="T21" fmla="*/ 23 h 75"/>
                <a:gd name="T22" fmla="*/ 61 w 71"/>
                <a:gd name="T23" fmla="*/ 10 h 75"/>
                <a:gd name="T24" fmla="*/ 50 w 71"/>
                <a:gd name="T25" fmla="*/ 2 h 75"/>
                <a:gd name="T26" fmla="*/ 35 w 71"/>
                <a:gd name="T27" fmla="*/ 0 h 75"/>
                <a:gd name="T28" fmla="*/ 21 w 71"/>
                <a:gd name="T29" fmla="*/ 4 h 75"/>
                <a:gd name="T30" fmla="*/ 10 w 71"/>
                <a:gd name="T31" fmla="*/ 12 h 75"/>
                <a:gd name="T32" fmla="*/ 2 w 71"/>
                <a:gd name="T33" fmla="*/ 25 h 75"/>
                <a:gd name="T34" fmla="*/ 2 w 71"/>
                <a:gd name="T35" fmla="*/ 23 h 75"/>
                <a:gd name="T36" fmla="*/ 2 w 71"/>
                <a:gd name="T37"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75">
                  <a:moveTo>
                    <a:pt x="2" y="25"/>
                  </a:moveTo>
                  <a:lnTo>
                    <a:pt x="0" y="40"/>
                  </a:lnTo>
                  <a:lnTo>
                    <a:pt x="2" y="54"/>
                  </a:lnTo>
                  <a:lnTo>
                    <a:pt x="12" y="65"/>
                  </a:lnTo>
                  <a:lnTo>
                    <a:pt x="23" y="73"/>
                  </a:lnTo>
                  <a:lnTo>
                    <a:pt x="37" y="75"/>
                  </a:lnTo>
                  <a:lnTo>
                    <a:pt x="50" y="71"/>
                  </a:lnTo>
                  <a:lnTo>
                    <a:pt x="61" y="63"/>
                  </a:lnTo>
                  <a:lnTo>
                    <a:pt x="69" y="52"/>
                  </a:lnTo>
                  <a:lnTo>
                    <a:pt x="71" y="37"/>
                  </a:lnTo>
                  <a:lnTo>
                    <a:pt x="69" y="23"/>
                  </a:lnTo>
                  <a:lnTo>
                    <a:pt x="61" y="10"/>
                  </a:lnTo>
                  <a:lnTo>
                    <a:pt x="50" y="2"/>
                  </a:lnTo>
                  <a:lnTo>
                    <a:pt x="35" y="0"/>
                  </a:lnTo>
                  <a:lnTo>
                    <a:pt x="21" y="4"/>
                  </a:lnTo>
                  <a:lnTo>
                    <a:pt x="10" y="12"/>
                  </a:lnTo>
                  <a:lnTo>
                    <a:pt x="2" y="25"/>
                  </a:lnTo>
                  <a:lnTo>
                    <a:pt x="2" y="23"/>
                  </a:lnTo>
                  <a:lnTo>
                    <a:pt x="2"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92" name="Freeform 28">
              <a:extLst>
                <a:ext uri="{FF2B5EF4-FFF2-40B4-BE49-F238E27FC236}">
                  <a16:creationId xmlns:a16="http://schemas.microsoft.com/office/drawing/2014/main" id="{6067C90D-5E9C-79BC-2946-173C9EFA8C59}"/>
                </a:ext>
              </a:extLst>
            </p:cNvPr>
            <p:cNvSpPr>
              <a:spLocks/>
            </p:cNvSpPr>
            <p:nvPr/>
          </p:nvSpPr>
          <p:spPr bwMode="auto">
            <a:xfrm>
              <a:off x="3435" y="3688"/>
              <a:ext cx="90" cy="92"/>
            </a:xfrm>
            <a:custGeom>
              <a:avLst/>
              <a:gdLst>
                <a:gd name="T0" fmla="*/ 4 w 90"/>
                <a:gd name="T1" fmla="*/ 31 h 92"/>
                <a:gd name="T2" fmla="*/ 0 w 90"/>
                <a:gd name="T3" fmla="*/ 48 h 92"/>
                <a:gd name="T4" fmla="*/ 4 w 90"/>
                <a:gd name="T5" fmla="*/ 65 h 92"/>
                <a:gd name="T6" fmla="*/ 13 w 90"/>
                <a:gd name="T7" fmla="*/ 81 h 92"/>
                <a:gd name="T8" fmla="*/ 29 w 90"/>
                <a:gd name="T9" fmla="*/ 90 h 92"/>
                <a:gd name="T10" fmla="*/ 46 w 90"/>
                <a:gd name="T11" fmla="*/ 92 h 92"/>
                <a:gd name="T12" fmla="*/ 63 w 90"/>
                <a:gd name="T13" fmla="*/ 88 h 92"/>
                <a:gd name="T14" fmla="*/ 77 w 90"/>
                <a:gd name="T15" fmla="*/ 79 h 92"/>
                <a:gd name="T16" fmla="*/ 86 w 90"/>
                <a:gd name="T17" fmla="*/ 63 h 92"/>
                <a:gd name="T18" fmla="*/ 90 w 90"/>
                <a:gd name="T19" fmla="*/ 46 h 92"/>
                <a:gd name="T20" fmla="*/ 86 w 90"/>
                <a:gd name="T21" fmla="*/ 29 h 92"/>
                <a:gd name="T22" fmla="*/ 77 w 90"/>
                <a:gd name="T23" fmla="*/ 14 h 92"/>
                <a:gd name="T24" fmla="*/ 61 w 90"/>
                <a:gd name="T25" fmla="*/ 4 h 92"/>
                <a:gd name="T26" fmla="*/ 44 w 90"/>
                <a:gd name="T27" fmla="*/ 0 h 92"/>
                <a:gd name="T28" fmla="*/ 27 w 90"/>
                <a:gd name="T29" fmla="*/ 6 h 92"/>
                <a:gd name="T30" fmla="*/ 13 w 90"/>
                <a:gd name="T31" fmla="*/ 15 h 92"/>
                <a:gd name="T32" fmla="*/ 4 w 90"/>
                <a:gd name="T33" fmla="*/ 3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2">
                  <a:moveTo>
                    <a:pt x="4" y="31"/>
                  </a:moveTo>
                  <a:lnTo>
                    <a:pt x="0" y="48"/>
                  </a:lnTo>
                  <a:lnTo>
                    <a:pt x="4" y="65"/>
                  </a:lnTo>
                  <a:lnTo>
                    <a:pt x="13" y="81"/>
                  </a:lnTo>
                  <a:lnTo>
                    <a:pt x="29" y="90"/>
                  </a:lnTo>
                  <a:lnTo>
                    <a:pt x="46" y="92"/>
                  </a:lnTo>
                  <a:lnTo>
                    <a:pt x="63" y="88"/>
                  </a:lnTo>
                  <a:lnTo>
                    <a:pt x="77" y="79"/>
                  </a:lnTo>
                  <a:lnTo>
                    <a:pt x="86" y="63"/>
                  </a:lnTo>
                  <a:lnTo>
                    <a:pt x="90" y="46"/>
                  </a:lnTo>
                  <a:lnTo>
                    <a:pt x="86" y="29"/>
                  </a:lnTo>
                  <a:lnTo>
                    <a:pt x="77" y="14"/>
                  </a:lnTo>
                  <a:lnTo>
                    <a:pt x="61" y="4"/>
                  </a:lnTo>
                  <a:lnTo>
                    <a:pt x="44" y="0"/>
                  </a:lnTo>
                  <a:lnTo>
                    <a:pt x="27" y="6"/>
                  </a:lnTo>
                  <a:lnTo>
                    <a:pt x="13" y="15"/>
                  </a:lnTo>
                  <a:lnTo>
                    <a:pt x="4" y="31"/>
                  </a:lnTo>
                  <a:close/>
                </a:path>
              </a:pathLst>
            </a:custGeom>
            <a:solidFill>
              <a:srgbClr val="D7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93" name="Freeform 29">
              <a:extLst>
                <a:ext uri="{FF2B5EF4-FFF2-40B4-BE49-F238E27FC236}">
                  <a16:creationId xmlns:a16="http://schemas.microsoft.com/office/drawing/2014/main" id="{955235F4-61AF-FAA7-D51F-4DDEBD99F93D}"/>
                </a:ext>
              </a:extLst>
            </p:cNvPr>
            <p:cNvSpPr>
              <a:spLocks/>
            </p:cNvSpPr>
            <p:nvPr/>
          </p:nvSpPr>
          <p:spPr bwMode="auto">
            <a:xfrm>
              <a:off x="3431" y="3684"/>
              <a:ext cx="98" cy="100"/>
            </a:xfrm>
            <a:custGeom>
              <a:avLst/>
              <a:gdLst>
                <a:gd name="T0" fmla="*/ 4 w 98"/>
                <a:gd name="T1" fmla="*/ 33 h 100"/>
                <a:gd name="T2" fmla="*/ 0 w 98"/>
                <a:gd name="T3" fmla="*/ 52 h 100"/>
                <a:gd name="T4" fmla="*/ 4 w 98"/>
                <a:gd name="T5" fmla="*/ 71 h 100"/>
                <a:gd name="T6" fmla="*/ 15 w 98"/>
                <a:gd name="T7" fmla="*/ 87 h 100"/>
                <a:gd name="T8" fmla="*/ 31 w 98"/>
                <a:gd name="T9" fmla="*/ 98 h 100"/>
                <a:gd name="T10" fmla="*/ 50 w 98"/>
                <a:gd name="T11" fmla="*/ 100 h 100"/>
                <a:gd name="T12" fmla="*/ 69 w 98"/>
                <a:gd name="T13" fmla="*/ 96 h 100"/>
                <a:gd name="T14" fmla="*/ 83 w 98"/>
                <a:gd name="T15" fmla="*/ 85 h 100"/>
                <a:gd name="T16" fmla="*/ 94 w 98"/>
                <a:gd name="T17" fmla="*/ 69 h 100"/>
                <a:gd name="T18" fmla="*/ 98 w 98"/>
                <a:gd name="T19" fmla="*/ 50 h 100"/>
                <a:gd name="T20" fmla="*/ 94 w 98"/>
                <a:gd name="T21" fmla="*/ 31 h 100"/>
                <a:gd name="T22" fmla="*/ 83 w 98"/>
                <a:gd name="T23" fmla="*/ 16 h 100"/>
                <a:gd name="T24" fmla="*/ 67 w 98"/>
                <a:gd name="T25" fmla="*/ 4 h 100"/>
                <a:gd name="T26" fmla="*/ 48 w 98"/>
                <a:gd name="T27" fmla="*/ 0 h 100"/>
                <a:gd name="T28" fmla="*/ 29 w 98"/>
                <a:gd name="T29" fmla="*/ 6 h 100"/>
                <a:gd name="T30" fmla="*/ 15 w 98"/>
                <a:gd name="T31" fmla="*/ 18 h 100"/>
                <a:gd name="T32" fmla="*/ 4 w 98"/>
                <a:gd name="T33" fmla="*/ 33 h 100"/>
                <a:gd name="T34" fmla="*/ 12 w 98"/>
                <a:gd name="T35" fmla="*/ 37 h 100"/>
                <a:gd name="T36" fmla="*/ 21 w 98"/>
                <a:gd name="T37" fmla="*/ 21 h 100"/>
                <a:gd name="T38" fmla="*/ 19 w 98"/>
                <a:gd name="T39" fmla="*/ 23 h 100"/>
                <a:gd name="T40" fmla="*/ 33 w 98"/>
                <a:gd name="T41" fmla="*/ 14 h 100"/>
                <a:gd name="T42" fmla="*/ 50 w 98"/>
                <a:gd name="T43" fmla="*/ 8 h 100"/>
                <a:gd name="T44" fmla="*/ 48 w 98"/>
                <a:gd name="T45" fmla="*/ 8 h 100"/>
                <a:gd name="T46" fmla="*/ 65 w 98"/>
                <a:gd name="T47" fmla="*/ 12 h 100"/>
                <a:gd name="T48" fmla="*/ 63 w 98"/>
                <a:gd name="T49" fmla="*/ 12 h 100"/>
                <a:gd name="T50" fmla="*/ 79 w 98"/>
                <a:gd name="T51" fmla="*/ 21 h 100"/>
                <a:gd name="T52" fmla="*/ 77 w 98"/>
                <a:gd name="T53" fmla="*/ 19 h 100"/>
                <a:gd name="T54" fmla="*/ 86 w 98"/>
                <a:gd name="T55" fmla="*/ 35 h 100"/>
                <a:gd name="T56" fmla="*/ 86 w 98"/>
                <a:gd name="T57" fmla="*/ 33 h 100"/>
                <a:gd name="T58" fmla="*/ 90 w 98"/>
                <a:gd name="T59" fmla="*/ 50 h 100"/>
                <a:gd name="T60" fmla="*/ 86 w 98"/>
                <a:gd name="T61" fmla="*/ 67 h 100"/>
                <a:gd name="T62" fmla="*/ 86 w 98"/>
                <a:gd name="T63" fmla="*/ 66 h 100"/>
                <a:gd name="T64" fmla="*/ 77 w 98"/>
                <a:gd name="T65" fmla="*/ 81 h 100"/>
                <a:gd name="T66" fmla="*/ 79 w 98"/>
                <a:gd name="T67" fmla="*/ 79 h 100"/>
                <a:gd name="T68" fmla="*/ 65 w 98"/>
                <a:gd name="T69" fmla="*/ 89 h 100"/>
                <a:gd name="T70" fmla="*/ 67 w 98"/>
                <a:gd name="T71" fmla="*/ 89 h 100"/>
                <a:gd name="T72" fmla="*/ 50 w 98"/>
                <a:gd name="T73" fmla="*/ 92 h 100"/>
                <a:gd name="T74" fmla="*/ 33 w 98"/>
                <a:gd name="T75" fmla="*/ 90 h 100"/>
                <a:gd name="T76" fmla="*/ 35 w 98"/>
                <a:gd name="T77" fmla="*/ 90 h 100"/>
                <a:gd name="T78" fmla="*/ 19 w 98"/>
                <a:gd name="T79" fmla="*/ 81 h 100"/>
                <a:gd name="T80" fmla="*/ 21 w 98"/>
                <a:gd name="T81" fmla="*/ 83 h 100"/>
                <a:gd name="T82" fmla="*/ 12 w 98"/>
                <a:gd name="T83" fmla="*/ 67 h 100"/>
                <a:gd name="T84" fmla="*/ 12 w 98"/>
                <a:gd name="T85" fmla="*/ 69 h 100"/>
                <a:gd name="T86" fmla="*/ 8 w 98"/>
                <a:gd name="T87" fmla="*/ 52 h 100"/>
                <a:gd name="T88" fmla="*/ 12 w 98"/>
                <a:gd name="T89" fmla="*/ 35 h 100"/>
                <a:gd name="T90" fmla="*/ 12 w 98"/>
                <a:gd name="T91" fmla="*/ 37 h 100"/>
                <a:gd name="T92" fmla="*/ 4 w 98"/>
                <a:gd name="T93" fmla="*/ 3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 h="100">
                  <a:moveTo>
                    <a:pt x="4" y="33"/>
                  </a:moveTo>
                  <a:lnTo>
                    <a:pt x="0" y="52"/>
                  </a:lnTo>
                  <a:lnTo>
                    <a:pt x="4" y="71"/>
                  </a:lnTo>
                  <a:lnTo>
                    <a:pt x="15" y="87"/>
                  </a:lnTo>
                  <a:lnTo>
                    <a:pt x="31" y="98"/>
                  </a:lnTo>
                  <a:lnTo>
                    <a:pt x="50" y="100"/>
                  </a:lnTo>
                  <a:lnTo>
                    <a:pt x="69" y="96"/>
                  </a:lnTo>
                  <a:lnTo>
                    <a:pt x="83" y="85"/>
                  </a:lnTo>
                  <a:lnTo>
                    <a:pt x="94" y="69"/>
                  </a:lnTo>
                  <a:lnTo>
                    <a:pt x="98" y="50"/>
                  </a:lnTo>
                  <a:lnTo>
                    <a:pt x="94" y="31"/>
                  </a:lnTo>
                  <a:lnTo>
                    <a:pt x="83" y="16"/>
                  </a:lnTo>
                  <a:lnTo>
                    <a:pt x="67" y="4"/>
                  </a:lnTo>
                  <a:lnTo>
                    <a:pt x="48" y="0"/>
                  </a:lnTo>
                  <a:lnTo>
                    <a:pt x="29" y="6"/>
                  </a:lnTo>
                  <a:lnTo>
                    <a:pt x="15" y="18"/>
                  </a:lnTo>
                  <a:lnTo>
                    <a:pt x="4" y="33"/>
                  </a:lnTo>
                  <a:lnTo>
                    <a:pt x="12" y="37"/>
                  </a:lnTo>
                  <a:lnTo>
                    <a:pt x="21" y="21"/>
                  </a:lnTo>
                  <a:lnTo>
                    <a:pt x="19" y="23"/>
                  </a:lnTo>
                  <a:lnTo>
                    <a:pt x="33" y="14"/>
                  </a:lnTo>
                  <a:lnTo>
                    <a:pt x="50" y="8"/>
                  </a:lnTo>
                  <a:lnTo>
                    <a:pt x="48" y="8"/>
                  </a:lnTo>
                  <a:lnTo>
                    <a:pt x="65" y="12"/>
                  </a:lnTo>
                  <a:lnTo>
                    <a:pt x="63" y="12"/>
                  </a:lnTo>
                  <a:lnTo>
                    <a:pt x="79" y="21"/>
                  </a:lnTo>
                  <a:lnTo>
                    <a:pt x="77" y="19"/>
                  </a:lnTo>
                  <a:lnTo>
                    <a:pt x="86" y="35"/>
                  </a:lnTo>
                  <a:lnTo>
                    <a:pt x="86" y="33"/>
                  </a:lnTo>
                  <a:lnTo>
                    <a:pt x="90" y="50"/>
                  </a:lnTo>
                  <a:lnTo>
                    <a:pt x="86" y="67"/>
                  </a:lnTo>
                  <a:lnTo>
                    <a:pt x="86" y="66"/>
                  </a:lnTo>
                  <a:lnTo>
                    <a:pt x="77" y="81"/>
                  </a:lnTo>
                  <a:lnTo>
                    <a:pt x="79" y="79"/>
                  </a:lnTo>
                  <a:lnTo>
                    <a:pt x="65" y="89"/>
                  </a:lnTo>
                  <a:lnTo>
                    <a:pt x="67" y="89"/>
                  </a:lnTo>
                  <a:lnTo>
                    <a:pt x="50" y="92"/>
                  </a:lnTo>
                  <a:lnTo>
                    <a:pt x="33" y="90"/>
                  </a:lnTo>
                  <a:lnTo>
                    <a:pt x="35" y="90"/>
                  </a:lnTo>
                  <a:lnTo>
                    <a:pt x="19" y="81"/>
                  </a:lnTo>
                  <a:lnTo>
                    <a:pt x="21" y="83"/>
                  </a:lnTo>
                  <a:lnTo>
                    <a:pt x="12" y="67"/>
                  </a:lnTo>
                  <a:lnTo>
                    <a:pt x="12" y="69"/>
                  </a:lnTo>
                  <a:lnTo>
                    <a:pt x="8" y="52"/>
                  </a:lnTo>
                  <a:lnTo>
                    <a:pt x="12" y="35"/>
                  </a:lnTo>
                  <a:lnTo>
                    <a:pt x="12" y="37"/>
                  </a:lnTo>
                  <a:lnTo>
                    <a:pt x="4" y="33"/>
                  </a:lnTo>
                  <a:close/>
                </a:path>
              </a:pathLst>
            </a:custGeom>
            <a:solidFill>
              <a:srgbClr val="DEDE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94" name="Freeform 30">
              <a:extLst>
                <a:ext uri="{FF2B5EF4-FFF2-40B4-BE49-F238E27FC236}">
                  <a16:creationId xmlns:a16="http://schemas.microsoft.com/office/drawing/2014/main" id="{D78FF435-704D-69FE-B274-668090B9C790}"/>
                </a:ext>
              </a:extLst>
            </p:cNvPr>
            <p:cNvSpPr>
              <a:spLocks/>
            </p:cNvSpPr>
            <p:nvPr/>
          </p:nvSpPr>
          <p:spPr bwMode="auto">
            <a:xfrm>
              <a:off x="3437" y="3703"/>
              <a:ext cx="73" cy="75"/>
            </a:xfrm>
            <a:custGeom>
              <a:avLst/>
              <a:gdLst>
                <a:gd name="T0" fmla="*/ 4 w 73"/>
                <a:gd name="T1" fmla="*/ 25 h 75"/>
                <a:gd name="T2" fmla="*/ 0 w 73"/>
                <a:gd name="T3" fmla="*/ 41 h 75"/>
                <a:gd name="T4" fmla="*/ 4 w 73"/>
                <a:gd name="T5" fmla="*/ 54 h 75"/>
                <a:gd name="T6" fmla="*/ 11 w 73"/>
                <a:gd name="T7" fmla="*/ 66 h 75"/>
                <a:gd name="T8" fmla="*/ 23 w 73"/>
                <a:gd name="T9" fmla="*/ 73 h 75"/>
                <a:gd name="T10" fmla="*/ 38 w 73"/>
                <a:gd name="T11" fmla="*/ 75 h 75"/>
                <a:gd name="T12" fmla="*/ 52 w 73"/>
                <a:gd name="T13" fmla="*/ 71 h 75"/>
                <a:gd name="T14" fmla="*/ 63 w 73"/>
                <a:gd name="T15" fmla="*/ 64 h 75"/>
                <a:gd name="T16" fmla="*/ 71 w 73"/>
                <a:gd name="T17" fmla="*/ 50 h 75"/>
                <a:gd name="T18" fmla="*/ 73 w 73"/>
                <a:gd name="T19" fmla="*/ 35 h 75"/>
                <a:gd name="T20" fmla="*/ 71 w 73"/>
                <a:gd name="T21" fmla="*/ 22 h 75"/>
                <a:gd name="T22" fmla="*/ 63 w 73"/>
                <a:gd name="T23" fmla="*/ 10 h 75"/>
                <a:gd name="T24" fmla="*/ 52 w 73"/>
                <a:gd name="T25" fmla="*/ 2 h 75"/>
                <a:gd name="T26" fmla="*/ 36 w 73"/>
                <a:gd name="T27" fmla="*/ 0 h 75"/>
                <a:gd name="T28" fmla="*/ 23 w 73"/>
                <a:gd name="T29" fmla="*/ 2 h 75"/>
                <a:gd name="T30" fmla="*/ 11 w 73"/>
                <a:gd name="T31" fmla="*/ 12 h 75"/>
                <a:gd name="T32" fmla="*/ 4 w 73"/>
                <a:gd name="T33" fmla="*/ 25 h 75"/>
                <a:gd name="T34" fmla="*/ 4 w 73"/>
                <a:gd name="T35" fmla="*/ 23 h 75"/>
                <a:gd name="T36" fmla="*/ 4 w 73"/>
                <a:gd name="T37"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75">
                  <a:moveTo>
                    <a:pt x="4" y="25"/>
                  </a:moveTo>
                  <a:lnTo>
                    <a:pt x="0" y="41"/>
                  </a:lnTo>
                  <a:lnTo>
                    <a:pt x="4" y="54"/>
                  </a:lnTo>
                  <a:lnTo>
                    <a:pt x="11" y="66"/>
                  </a:lnTo>
                  <a:lnTo>
                    <a:pt x="23" y="73"/>
                  </a:lnTo>
                  <a:lnTo>
                    <a:pt x="38" y="75"/>
                  </a:lnTo>
                  <a:lnTo>
                    <a:pt x="52" y="71"/>
                  </a:lnTo>
                  <a:lnTo>
                    <a:pt x="63" y="64"/>
                  </a:lnTo>
                  <a:lnTo>
                    <a:pt x="71" y="50"/>
                  </a:lnTo>
                  <a:lnTo>
                    <a:pt x="73" y="35"/>
                  </a:lnTo>
                  <a:lnTo>
                    <a:pt x="71" y="22"/>
                  </a:lnTo>
                  <a:lnTo>
                    <a:pt x="63" y="10"/>
                  </a:lnTo>
                  <a:lnTo>
                    <a:pt x="52" y="2"/>
                  </a:lnTo>
                  <a:lnTo>
                    <a:pt x="36" y="0"/>
                  </a:lnTo>
                  <a:lnTo>
                    <a:pt x="23" y="2"/>
                  </a:lnTo>
                  <a:lnTo>
                    <a:pt x="11" y="12"/>
                  </a:lnTo>
                  <a:lnTo>
                    <a:pt x="4" y="25"/>
                  </a:lnTo>
                  <a:lnTo>
                    <a:pt x="4" y="23"/>
                  </a:lnTo>
                  <a:lnTo>
                    <a:pt x="4"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95" name="Freeform 31">
              <a:extLst>
                <a:ext uri="{FF2B5EF4-FFF2-40B4-BE49-F238E27FC236}">
                  <a16:creationId xmlns:a16="http://schemas.microsoft.com/office/drawing/2014/main" id="{2B4188FC-F8EB-A612-EB29-D6D52B4E6F77}"/>
                </a:ext>
              </a:extLst>
            </p:cNvPr>
            <p:cNvSpPr>
              <a:spLocks/>
            </p:cNvSpPr>
            <p:nvPr/>
          </p:nvSpPr>
          <p:spPr bwMode="auto">
            <a:xfrm>
              <a:off x="3481" y="3792"/>
              <a:ext cx="88" cy="90"/>
            </a:xfrm>
            <a:custGeom>
              <a:avLst/>
              <a:gdLst>
                <a:gd name="T0" fmla="*/ 2 w 88"/>
                <a:gd name="T1" fmla="*/ 29 h 90"/>
                <a:gd name="T2" fmla="*/ 0 w 88"/>
                <a:gd name="T3" fmla="*/ 46 h 90"/>
                <a:gd name="T4" fmla="*/ 4 w 88"/>
                <a:gd name="T5" fmla="*/ 63 h 90"/>
                <a:gd name="T6" fmla="*/ 11 w 88"/>
                <a:gd name="T7" fmla="*/ 79 h 90"/>
                <a:gd name="T8" fmla="*/ 27 w 88"/>
                <a:gd name="T9" fmla="*/ 88 h 90"/>
                <a:gd name="T10" fmla="*/ 44 w 88"/>
                <a:gd name="T11" fmla="*/ 90 h 90"/>
                <a:gd name="T12" fmla="*/ 61 w 88"/>
                <a:gd name="T13" fmla="*/ 86 h 90"/>
                <a:gd name="T14" fmla="*/ 77 w 88"/>
                <a:gd name="T15" fmla="*/ 77 h 90"/>
                <a:gd name="T16" fmla="*/ 86 w 88"/>
                <a:gd name="T17" fmla="*/ 61 h 90"/>
                <a:gd name="T18" fmla="*/ 88 w 88"/>
                <a:gd name="T19" fmla="*/ 44 h 90"/>
                <a:gd name="T20" fmla="*/ 84 w 88"/>
                <a:gd name="T21" fmla="*/ 27 h 90"/>
                <a:gd name="T22" fmla="*/ 75 w 88"/>
                <a:gd name="T23" fmla="*/ 13 h 90"/>
                <a:gd name="T24" fmla="*/ 59 w 88"/>
                <a:gd name="T25" fmla="*/ 4 h 90"/>
                <a:gd name="T26" fmla="*/ 42 w 88"/>
                <a:gd name="T27" fmla="*/ 0 h 90"/>
                <a:gd name="T28" fmla="*/ 25 w 88"/>
                <a:gd name="T29" fmla="*/ 4 h 90"/>
                <a:gd name="T30" fmla="*/ 11 w 88"/>
                <a:gd name="T31" fmla="*/ 13 h 90"/>
                <a:gd name="T32" fmla="*/ 2 w 88"/>
                <a:gd name="T33" fmla="*/ 2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90">
                  <a:moveTo>
                    <a:pt x="2" y="29"/>
                  </a:moveTo>
                  <a:lnTo>
                    <a:pt x="0" y="46"/>
                  </a:lnTo>
                  <a:lnTo>
                    <a:pt x="4" y="63"/>
                  </a:lnTo>
                  <a:lnTo>
                    <a:pt x="11" y="79"/>
                  </a:lnTo>
                  <a:lnTo>
                    <a:pt x="27" y="88"/>
                  </a:lnTo>
                  <a:lnTo>
                    <a:pt x="44" y="90"/>
                  </a:lnTo>
                  <a:lnTo>
                    <a:pt x="61" y="86"/>
                  </a:lnTo>
                  <a:lnTo>
                    <a:pt x="77" y="77"/>
                  </a:lnTo>
                  <a:lnTo>
                    <a:pt x="86" y="61"/>
                  </a:lnTo>
                  <a:lnTo>
                    <a:pt x="88" y="44"/>
                  </a:lnTo>
                  <a:lnTo>
                    <a:pt x="84" y="27"/>
                  </a:lnTo>
                  <a:lnTo>
                    <a:pt x="75" y="13"/>
                  </a:lnTo>
                  <a:lnTo>
                    <a:pt x="59" y="4"/>
                  </a:lnTo>
                  <a:lnTo>
                    <a:pt x="42" y="0"/>
                  </a:lnTo>
                  <a:lnTo>
                    <a:pt x="25" y="4"/>
                  </a:lnTo>
                  <a:lnTo>
                    <a:pt x="11" y="13"/>
                  </a:lnTo>
                  <a:lnTo>
                    <a:pt x="2" y="29"/>
                  </a:lnTo>
                  <a:close/>
                </a:path>
              </a:pathLst>
            </a:custGeom>
            <a:solidFill>
              <a:srgbClr val="D7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96" name="Freeform 32">
              <a:extLst>
                <a:ext uri="{FF2B5EF4-FFF2-40B4-BE49-F238E27FC236}">
                  <a16:creationId xmlns:a16="http://schemas.microsoft.com/office/drawing/2014/main" id="{F6F502C0-3CB7-ED34-DD0F-5194457E4155}"/>
                </a:ext>
              </a:extLst>
            </p:cNvPr>
            <p:cNvSpPr>
              <a:spLocks/>
            </p:cNvSpPr>
            <p:nvPr/>
          </p:nvSpPr>
          <p:spPr bwMode="auto">
            <a:xfrm>
              <a:off x="3477" y="3788"/>
              <a:ext cx="96" cy="98"/>
            </a:xfrm>
            <a:custGeom>
              <a:avLst/>
              <a:gdLst>
                <a:gd name="T0" fmla="*/ 2 w 96"/>
                <a:gd name="T1" fmla="*/ 31 h 98"/>
                <a:gd name="T2" fmla="*/ 0 w 96"/>
                <a:gd name="T3" fmla="*/ 50 h 98"/>
                <a:gd name="T4" fmla="*/ 4 w 96"/>
                <a:gd name="T5" fmla="*/ 69 h 98"/>
                <a:gd name="T6" fmla="*/ 14 w 96"/>
                <a:gd name="T7" fmla="*/ 84 h 98"/>
                <a:gd name="T8" fmla="*/ 29 w 96"/>
                <a:gd name="T9" fmla="*/ 96 h 98"/>
                <a:gd name="T10" fmla="*/ 48 w 96"/>
                <a:gd name="T11" fmla="*/ 98 h 98"/>
                <a:gd name="T12" fmla="*/ 67 w 96"/>
                <a:gd name="T13" fmla="*/ 94 h 98"/>
                <a:gd name="T14" fmla="*/ 83 w 96"/>
                <a:gd name="T15" fmla="*/ 83 h 98"/>
                <a:gd name="T16" fmla="*/ 94 w 96"/>
                <a:gd name="T17" fmla="*/ 67 h 98"/>
                <a:gd name="T18" fmla="*/ 96 w 96"/>
                <a:gd name="T19" fmla="*/ 48 h 98"/>
                <a:gd name="T20" fmla="*/ 92 w 96"/>
                <a:gd name="T21" fmla="*/ 29 h 98"/>
                <a:gd name="T22" fmla="*/ 81 w 96"/>
                <a:gd name="T23" fmla="*/ 15 h 98"/>
                <a:gd name="T24" fmla="*/ 65 w 96"/>
                <a:gd name="T25" fmla="*/ 4 h 98"/>
                <a:gd name="T26" fmla="*/ 46 w 96"/>
                <a:gd name="T27" fmla="*/ 0 h 98"/>
                <a:gd name="T28" fmla="*/ 27 w 96"/>
                <a:gd name="T29" fmla="*/ 4 h 98"/>
                <a:gd name="T30" fmla="*/ 14 w 96"/>
                <a:gd name="T31" fmla="*/ 15 h 98"/>
                <a:gd name="T32" fmla="*/ 2 w 96"/>
                <a:gd name="T33" fmla="*/ 31 h 98"/>
                <a:gd name="T34" fmla="*/ 10 w 96"/>
                <a:gd name="T35" fmla="*/ 34 h 98"/>
                <a:gd name="T36" fmla="*/ 19 w 96"/>
                <a:gd name="T37" fmla="*/ 19 h 98"/>
                <a:gd name="T38" fmla="*/ 17 w 96"/>
                <a:gd name="T39" fmla="*/ 21 h 98"/>
                <a:gd name="T40" fmla="*/ 31 w 96"/>
                <a:gd name="T41" fmla="*/ 11 h 98"/>
                <a:gd name="T42" fmla="*/ 29 w 96"/>
                <a:gd name="T43" fmla="*/ 11 h 98"/>
                <a:gd name="T44" fmla="*/ 46 w 96"/>
                <a:gd name="T45" fmla="*/ 8 h 98"/>
                <a:gd name="T46" fmla="*/ 63 w 96"/>
                <a:gd name="T47" fmla="*/ 11 h 98"/>
                <a:gd name="T48" fmla="*/ 62 w 96"/>
                <a:gd name="T49" fmla="*/ 11 h 98"/>
                <a:gd name="T50" fmla="*/ 77 w 96"/>
                <a:gd name="T51" fmla="*/ 21 h 98"/>
                <a:gd name="T52" fmla="*/ 75 w 96"/>
                <a:gd name="T53" fmla="*/ 19 h 98"/>
                <a:gd name="T54" fmla="*/ 85 w 96"/>
                <a:gd name="T55" fmla="*/ 33 h 98"/>
                <a:gd name="T56" fmla="*/ 85 w 96"/>
                <a:gd name="T57" fmla="*/ 31 h 98"/>
                <a:gd name="T58" fmla="*/ 88 w 96"/>
                <a:gd name="T59" fmla="*/ 48 h 98"/>
                <a:gd name="T60" fmla="*/ 87 w 96"/>
                <a:gd name="T61" fmla="*/ 65 h 98"/>
                <a:gd name="T62" fmla="*/ 87 w 96"/>
                <a:gd name="T63" fmla="*/ 63 h 98"/>
                <a:gd name="T64" fmla="*/ 77 w 96"/>
                <a:gd name="T65" fmla="*/ 79 h 98"/>
                <a:gd name="T66" fmla="*/ 79 w 96"/>
                <a:gd name="T67" fmla="*/ 77 h 98"/>
                <a:gd name="T68" fmla="*/ 63 w 96"/>
                <a:gd name="T69" fmla="*/ 86 h 98"/>
                <a:gd name="T70" fmla="*/ 65 w 96"/>
                <a:gd name="T71" fmla="*/ 86 h 98"/>
                <a:gd name="T72" fmla="*/ 48 w 96"/>
                <a:gd name="T73" fmla="*/ 90 h 98"/>
                <a:gd name="T74" fmla="*/ 31 w 96"/>
                <a:gd name="T75" fmla="*/ 88 h 98"/>
                <a:gd name="T76" fmla="*/ 33 w 96"/>
                <a:gd name="T77" fmla="*/ 88 h 98"/>
                <a:gd name="T78" fmla="*/ 17 w 96"/>
                <a:gd name="T79" fmla="*/ 79 h 98"/>
                <a:gd name="T80" fmla="*/ 19 w 96"/>
                <a:gd name="T81" fmla="*/ 81 h 98"/>
                <a:gd name="T82" fmla="*/ 12 w 96"/>
                <a:gd name="T83" fmla="*/ 65 h 98"/>
                <a:gd name="T84" fmla="*/ 12 w 96"/>
                <a:gd name="T85" fmla="*/ 67 h 98"/>
                <a:gd name="T86" fmla="*/ 8 w 96"/>
                <a:gd name="T87" fmla="*/ 50 h 98"/>
                <a:gd name="T88" fmla="*/ 10 w 96"/>
                <a:gd name="T89" fmla="*/ 33 h 98"/>
                <a:gd name="T90" fmla="*/ 10 w 96"/>
                <a:gd name="T91" fmla="*/ 34 h 98"/>
                <a:gd name="T92" fmla="*/ 2 w 96"/>
                <a:gd name="T93" fmla="*/ 3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98">
                  <a:moveTo>
                    <a:pt x="2" y="31"/>
                  </a:moveTo>
                  <a:lnTo>
                    <a:pt x="0" y="50"/>
                  </a:lnTo>
                  <a:lnTo>
                    <a:pt x="4" y="69"/>
                  </a:lnTo>
                  <a:lnTo>
                    <a:pt x="14" y="84"/>
                  </a:lnTo>
                  <a:lnTo>
                    <a:pt x="29" y="96"/>
                  </a:lnTo>
                  <a:lnTo>
                    <a:pt x="48" y="98"/>
                  </a:lnTo>
                  <a:lnTo>
                    <a:pt x="67" y="94"/>
                  </a:lnTo>
                  <a:lnTo>
                    <a:pt x="83" y="83"/>
                  </a:lnTo>
                  <a:lnTo>
                    <a:pt x="94" y="67"/>
                  </a:lnTo>
                  <a:lnTo>
                    <a:pt x="96" y="48"/>
                  </a:lnTo>
                  <a:lnTo>
                    <a:pt x="92" y="29"/>
                  </a:lnTo>
                  <a:lnTo>
                    <a:pt x="81" y="15"/>
                  </a:lnTo>
                  <a:lnTo>
                    <a:pt x="65" y="4"/>
                  </a:lnTo>
                  <a:lnTo>
                    <a:pt x="46" y="0"/>
                  </a:lnTo>
                  <a:lnTo>
                    <a:pt x="27" y="4"/>
                  </a:lnTo>
                  <a:lnTo>
                    <a:pt x="14" y="15"/>
                  </a:lnTo>
                  <a:lnTo>
                    <a:pt x="2" y="31"/>
                  </a:lnTo>
                  <a:lnTo>
                    <a:pt x="10" y="34"/>
                  </a:lnTo>
                  <a:lnTo>
                    <a:pt x="19" y="19"/>
                  </a:lnTo>
                  <a:lnTo>
                    <a:pt x="17" y="21"/>
                  </a:lnTo>
                  <a:lnTo>
                    <a:pt x="31" y="11"/>
                  </a:lnTo>
                  <a:lnTo>
                    <a:pt x="29" y="11"/>
                  </a:lnTo>
                  <a:lnTo>
                    <a:pt x="46" y="8"/>
                  </a:lnTo>
                  <a:lnTo>
                    <a:pt x="63" y="11"/>
                  </a:lnTo>
                  <a:lnTo>
                    <a:pt x="62" y="11"/>
                  </a:lnTo>
                  <a:lnTo>
                    <a:pt x="77" y="21"/>
                  </a:lnTo>
                  <a:lnTo>
                    <a:pt x="75" y="19"/>
                  </a:lnTo>
                  <a:lnTo>
                    <a:pt x="85" y="33"/>
                  </a:lnTo>
                  <a:lnTo>
                    <a:pt x="85" y="31"/>
                  </a:lnTo>
                  <a:lnTo>
                    <a:pt x="88" y="48"/>
                  </a:lnTo>
                  <a:lnTo>
                    <a:pt x="87" y="65"/>
                  </a:lnTo>
                  <a:lnTo>
                    <a:pt x="87" y="63"/>
                  </a:lnTo>
                  <a:lnTo>
                    <a:pt x="77" y="79"/>
                  </a:lnTo>
                  <a:lnTo>
                    <a:pt x="79" y="77"/>
                  </a:lnTo>
                  <a:lnTo>
                    <a:pt x="63" y="86"/>
                  </a:lnTo>
                  <a:lnTo>
                    <a:pt x="65" y="86"/>
                  </a:lnTo>
                  <a:lnTo>
                    <a:pt x="48" y="90"/>
                  </a:lnTo>
                  <a:lnTo>
                    <a:pt x="31" y="88"/>
                  </a:lnTo>
                  <a:lnTo>
                    <a:pt x="33" y="88"/>
                  </a:lnTo>
                  <a:lnTo>
                    <a:pt x="17" y="79"/>
                  </a:lnTo>
                  <a:lnTo>
                    <a:pt x="19" y="81"/>
                  </a:lnTo>
                  <a:lnTo>
                    <a:pt x="12" y="65"/>
                  </a:lnTo>
                  <a:lnTo>
                    <a:pt x="12" y="67"/>
                  </a:lnTo>
                  <a:lnTo>
                    <a:pt x="8" y="50"/>
                  </a:lnTo>
                  <a:lnTo>
                    <a:pt x="10" y="33"/>
                  </a:lnTo>
                  <a:lnTo>
                    <a:pt x="10" y="34"/>
                  </a:lnTo>
                  <a:lnTo>
                    <a:pt x="2" y="31"/>
                  </a:lnTo>
                  <a:close/>
                </a:path>
              </a:pathLst>
            </a:custGeom>
            <a:solidFill>
              <a:srgbClr val="DEDE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97" name="Freeform 33">
              <a:extLst>
                <a:ext uri="{FF2B5EF4-FFF2-40B4-BE49-F238E27FC236}">
                  <a16:creationId xmlns:a16="http://schemas.microsoft.com/office/drawing/2014/main" id="{7E51EFB2-3020-A3EE-3913-B958EFD50A0A}"/>
                </a:ext>
              </a:extLst>
            </p:cNvPr>
            <p:cNvSpPr>
              <a:spLocks/>
            </p:cNvSpPr>
            <p:nvPr/>
          </p:nvSpPr>
          <p:spPr bwMode="auto">
            <a:xfrm>
              <a:off x="3483" y="3805"/>
              <a:ext cx="73" cy="75"/>
            </a:xfrm>
            <a:custGeom>
              <a:avLst/>
              <a:gdLst>
                <a:gd name="T0" fmla="*/ 2 w 73"/>
                <a:gd name="T1" fmla="*/ 25 h 75"/>
                <a:gd name="T2" fmla="*/ 0 w 73"/>
                <a:gd name="T3" fmla="*/ 41 h 75"/>
                <a:gd name="T4" fmla="*/ 2 w 73"/>
                <a:gd name="T5" fmla="*/ 54 h 75"/>
                <a:gd name="T6" fmla="*/ 11 w 73"/>
                <a:gd name="T7" fmla="*/ 66 h 75"/>
                <a:gd name="T8" fmla="*/ 23 w 73"/>
                <a:gd name="T9" fmla="*/ 73 h 75"/>
                <a:gd name="T10" fmla="*/ 36 w 73"/>
                <a:gd name="T11" fmla="*/ 75 h 75"/>
                <a:gd name="T12" fmla="*/ 50 w 73"/>
                <a:gd name="T13" fmla="*/ 71 h 75"/>
                <a:gd name="T14" fmla="*/ 61 w 73"/>
                <a:gd name="T15" fmla="*/ 64 h 75"/>
                <a:gd name="T16" fmla="*/ 69 w 73"/>
                <a:gd name="T17" fmla="*/ 50 h 75"/>
                <a:gd name="T18" fmla="*/ 73 w 73"/>
                <a:gd name="T19" fmla="*/ 35 h 75"/>
                <a:gd name="T20" fmla="*/ 69 w 73"/>
                <a:gd name="T21" fmla="*/ 21 h 75"/>
                <a:gd name="T22" fmla="*/ 61 w 73"/>
                <a:gd name="T23" fmla="*/ 10 h 75"/>
                <a:gd name="T24" fmla="*/ 50 w 73"/>
                <a:gd name="T25" fmla="*/ 2 h 75"/>
                <a:gd name="T26" fmla="*/ 34 w 73"/>
                <a:gd name="T27" fmla="*/ 0 h 75"/>
                <a:gd name="T28" fmla="*/ 21 w 73"/>
                <a:gd name="T29" fmla="*/ 4 h 75"/>
                <a:gd name="T30" fmla="*/ 9 w 73"/>
                <a:gd name="T31" fmla="*/ 12 h 75"/>
                <a:gd name="T32" fmla="*/ 2 w 73"/>
                <a:gd name="T33" fmla="*/ 25 h 75"/>
                <a:gd name="T34" fmla="*/ 2 w 73"/>
                <a:gd name="T35" fmla="*/ 23 h 75"/>
                <a:gd name="T36" fmla="*/ 2 w 73"/>
                <a:gd name="T37"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75">
                  <a:moveTo>
                    <a:pt x="2" y="25"/>
                  </a:moveTo>
                  <a:lnTo>
                    <a:pt x="0" y="41"/>
                  </a:lnTo>
                  <a:lnTo>
                    <a:pt x="2" y="54"/>
                  </a:lnTo>
                  <a:lnTo>
                    <a:pt x="11" y="66"/>
                  </a:lnTo>
                  <a:lnTo>
                    <a:pt x="23" y="73"/>
                  </a:lnTo>
                  <a:lnTo>
                    <a:pt x="36" y="75"/>
                  </a:lnTo>
                  <a:lnTo>
                    <a:pt x="50" y="71"/>
                  </a:lnTo>
                  <a:lnTo>
                    <a:pt x="61" y="64"/>
                  </a:lnTo>
                  <a:lnTo>
                    <a:pt x="69" y="50"/>
                  </a:lnTo>
                  <a:lnTo>
                    <a:pt x="73" y="35"/>
                  </a:lnTo>
                  <a:lnTo>
                    <a:pt x="69" y="21"/>
                  </a:lnTo>
                  <a:lnTo>
                    <a:pt x="61" y="10"/>
                  </a:lnTo>
                  <a:lnTo>
                    <a:pt x="50" y="2"/>
                  </a:lnTo>
                  <a:lnTo>
                    <a:pt x="34" y="0"/>
                  </a:lnTo>
                  <a:lnTo>
                    <a:pt x="21" y="4"/>
                  </a:lnTo>
                  <a:lnTo>
                    <a:pt x="9" y="12"/>
                  </a:lnTo>
                  <a:lnTo>
                    <a:pt x="2" y="25"/>
                  </a:lnTo>
                  <a:lnTo>
                    <a:pt x="2" y="23"/>
                  </a:lnTo>
                  <a:lnTo>
                    <a:pt x="2"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98" name="Freeform 34">
              <a:extLst>
                <a:ext uri="{FF2B5EF4-FFF2-40B4-BE49-F238E27FC236}">
                  <a16:creationId xmlns:a16="http://schemas.microsoft.com/office/drawing/2014/main" id="{6FF8B909-6145-34BA-8C1E-EA5A09FC5F00}"/>
                </a:ext>
              </a:extLst>
            </p:cNvPr>
            <p:cNvSpPr>
              <a:spLocks/>
            </p:cNvSpPr>
            <p:nvPr/>
          </p:nvSpPr>
          <p:spPr bwMode="auto">
            <a:xfrm>
              <a:off x="3268" y="2657"/>
              <a:ext cx="626" cy="816"/>
            </a:xfrm>
            <a:custGeom>
              <a:avLst/>
              <a:gdLst>
                <a:gd name="T0" fmla="*/ 514 w 626"/>
                <a:gd name="T1" fmla="*/ 282 h 816"/>
                <a:gd name="T2" fmla="*/ 457 w 626"/>
                <a:gd name="T3" fmla="*/ 180 h 816"/>
                <a:gd name="T4" fmla="*/ 340 w 626"/>
                <a:gd name="T5" fmla="*/ 67 h 816"/>
                <a:gd name="T6" fmla="*/ 223 w 626"/>
                <a:gd name="T7" fmla="*/ 8 h 816"/>
                <a:gd name="T8" fmla="*/ 180 w 626"/>
                <a:gd name="T9" fmla="*/ 31 h 816"/>
                <a:gd name="T10" fmla="*/ 144 w 626"/>
                <a:gd name="T11" fmla="*/ 10 h 816"/>
                <a:gd name="T12" fmla="*/ 90 w 626"/>
                <a:gd name="T13" fmla="*/ 17 h 816"/>
                <a:gd name="T14" fmla="*/ 92 w 626"/>
                <a:gd name="T15" fmla="*/ 56 h 816"/>
                <a:gd name="T16" fmla="*/ 61 w 626"/>
                <a:gd name="T17" fmla="*/ 38 h 816"/>
                <a:gd name="T18" fmla="*/ 31 w 626"/>
                <a:gd name="T19" fmla="*/ 69 h 816"/>
                <a:gd name="T20" fmla="*/ 44 w 626"/>
                <a:gd name="T21" fmla="*/ 127 h 816"/>
                <a:gd name="T22" fmla="*/ 31 w 626"/>
                <a:gd name="T23" fmla="*/ 129 h 816"/>
                <a:gd name="T24" fmla="*/ 4 w 626"/>
                <a:gd name="T25" fmla="*/ 152 h 816"/>
                <a:gd name="T26" fmla="*/ 15 w 626"/>
                <a:gd name="T27" fmla="*/ 232 h 816"/>
                <a:gd name="T28" fmla="*/ 46 w 626"/>
                <a:gd name="T29" fmla="*/ 300 h 816"/>
                <a:gd name="T30" fmla="*/ 92 w 626"/>
                <a:gd name="T31" fmla="*/ 411 h 816"/>
                <a:gd name="T32" fmla="*/ 102 w 626"/>
                <a:gd name="T33" fmla="*/ 455 h 816"/>
                <a:gd name="T34" fmla="*/ 157 w 626"/>
                <a:gd name="T35" fmla="*/ 611 h 816"/>
                <a:gd name="T36" fmla="*/ 223 w 626"/>
                <a:gd name="T37" fmla="*/ 753 h 816"/>
                <a:gd name="T38" fmla="*/ 282 w 626"/>
                <a:gd name="T39" fmla="*/ 812 h 816"/>
                <a:gd name="T40" fmla="*/ 290 w 626"/>
                <a:gd name="T41" fmla="*/ 810 h 816"/>
                <a:gd name="T42" fmla="*/ 618 w 626"/>
                <a:gd name="T43" fmla="*/ 737 h 816"/>
                <a:gd name="T44" fmla="*/ 578 w 626"/>
                <a:gd name="T45" fmla="*/ 643 h 816"/>
                <a:gd name="T46" fmla="*/ 582 w 626"/>
                <a:gd name="T47" fmla="*/ 495 h 816"/>
                <a:gd name="T48" fmla="*/ 572 w 626"/>
                <a:gd name="T49" fmla="*/ 422 h 816"/>
                <a:gd name="T50" fmla="*/ 578 w 626"/>
                <a:gd name="T51" fmla="*/ 426 h 816"/>
                <a:gd name="T52" fmla="*/ 570 w 626"/>
                <a:gd name="T53" fmla="*/ 422 h 816"/>
                <a:gd name="T54" fmla="*/ 574 w 626"/>
                <a:gd name="T55" fmla="*/ 445 h 816"/>
                <a:gd name="T56" fmla="*/ 570 w 626"/>
                <a:gd name="T57" fmla="*/ 605 h 816"/>
                <a:gd name="T58" fmla="*/ 601 w 626"/>
                <a:gd name="T59" fmla="*/ 724 h 816"/>
                <a:gd name="T60" fmla="*/ 284 w 626"/>
                <a:gd name="T61" fmla="*/ 808 h 816"/>
                <a:gd name="T62" fmla="*/ 286 w 626"/>
                <a:gd name="T63" fmla="*/ 806 h 816"/>
                <a:gd name="T64" fmla="*/ 219 w 626"/>
                <a:gd name="T65" fmla="*/ 733 h 816"/>
                <a:gd name="T66" fmla="*/ 163 w 626"/>
                <a:gd name="T67" fmla="*/ 601 h 816"/>
                <a:gd name="T68" fmla="*/ 104 w 626"/>
                <a:gd name="T69" fmla="*/ 430 h 816"/>
                <a:gd name="T70" fmla="*/ 100 w 626"/>
                <a:gd name="T71" fmla="*/ 407 h 816"/>
                <a:gd name="T72" fmla="*/ 54 w 626"/>
                <a:gd name="T73" fmla="*/ 303 h 816"/>
                <a:gd name="T74" fmla="*/ 42 w 626"/>
                <a:gd name="T75" fmla="*/ 276 h 816"/>
                <a:gd name="T76" fmla="*/ 8 w 626"/>
                <a:gd name="T77" fmla="*/ 171 h 816"/>
                <a:gd name="T78" fmla="*/ 25 w 626"/>
                <a:gd name="T79" fmla="*/ 140 h 816"/>
                <a:gd name="T80" fmla="*/ 52 w 626"/>
                <a:gd name="T81" fmla="*/ 132 h 816"/>
                <a:gd name="T82" fmla="*/ 46 w 626"/>
                <a:gd name="T83" fmla="*/ 109 h 816"/>
                <a:gd name="T84" fmla="*/ 46 w 626"/>
                <a:gd name="T85" fmla="*/ 60 h 816"/>
                <a:gd name="T86" fmla="*/ 71 w 626"/>
                <a:gd name="T87" fmla="*/ 48 h 816"/>
                <a:gd name="T88" fmla="*/ 88 w 626"/>
                <a:gd name="T89" fmla="*/ 61 h 816"/>
                <a:gd name="T90" fmla="*/ 94 w 626"/>
                <a:gd name="T91" fmla="*/ 52 h 816"/>
                <a:gd name="T92" fmla="*/ 105 w 626"/>
                <a:gd name="T93" fmla="*/ 15 h 816"/>
                <a:gd name="T94" fmla="*/ 175 w 626"/>
                <a:gd name="T95" fmla="*/ 35 h 816"/>
                <a:gd name="T96" fmla="*/ 188 w 626"/>
                <a:gd name="T97" fmla="*/ 36 h 816"/>
                <a:gd name="T98" fmla="*/ 194 w 626"/>
                <a:gd name="T99" fmla="*/ 19 h 816"/>
                <a:gd name="T100" fmla="*/ 230 w 626"/>
                <a:gd name="T101" fmla="*/ 23 h 816"/>
                <a:gd name="T102" fmla="*/ 349 w 626"/>
                <a:gd name="T103" fmla="*/ 84 h 816"/>
                <a:gd name="T104" fmla="*/ 451 w 626"/>
                <a:gd name="T105" fmla="*/ 184 h 816"/>
                <a:gd name="T106" fmla="*/ 518 w 626"/>
                <a:gd name="T107" fmla="*/ 311 h 816"/>
                <a:gd name="T108" fmla="*/ 572 w 626"/>
                <a:gd name="T109" fmla="*/ 43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6" h="816">
                  <a:moveTo>
                    <a:pt x="572" y="422"/>
                  </a:moveTo>
                  <a:lnTo>
                    <a:pt x="576" y="424"/>
                  </a:lnTo>
                  <a:lnTo>
                    <a:pt x="566" y="399"/>
                  </a:lnTo>
                  <a:lnTo>
                    <a:pt x="555" y="369"/>
                  </a:lnTo>
                  <a:lnTo>
                    <a:pt x="526" y="307"/>
                  </a:lnTo>
                  <a:lnTo>
                    <a:pt x="514" y="282"/>
                  </a:lnTo>
                  <a:lnTo>
                    <a:pt x="507" y="263"/>
                  </a:lnTo>
                  <a:lnTo>
                    <a:pt x="497" y="244"/>
                  </a:lnTo>
                  <a:lnTo>
                    <a:pt x="486" y="219"/>
                  </a:lnTo>
                  <a:lnTo>
                    <a:pt x="474" y="202"/>
                  </a:lnTo>
                  <a:lnTo>
                    <a:pt x="459" y="180"/>
                  </a:lnTo>
                  <a:lnTo>
                    <a:pt x="457" y="180"/>
                  </a:lnTo>
                  <a:lnTo>
                    <a:pt x="415" y="136"/>
                  </a:lnTo>
                  <a:lnTo>
                    <a:pt x="392" y="115"/>
                  </a:lnTo>
                  <a:lnTo>
                    <a:pt x="370" y="94"/>
                  </a:lnTo>
                  <a:lnTo>
                    <a:pt x="353" y="79"/>
                  </a:lnTo>
                  <a:lnTo>
                    <a:pt x="353" y="77"/>
                  </a:lnTo>
                  <a:lnTo>
                    <a:pt x="340" y="67"/>
                  </a:lnTo>
                  <a:lnTo>
                    <a:pt x="328" y="60"/>
                  </a:lnTo>
                  <a:lnTo>
                    <a:pt x="315" y="52"/>
                  </a:lnTo>
                  <a:lnTo>
                    <a:pt x="282" y="38"/>
                  </a:lnTo>
                  <a:lnTo>
                    <a:pt x="249" y="23"/>
                  </a:lnTo>
                  <a:lnTo>
                    <a:pt x="234" y="15"/>
                  </a:lnTo>
                  <a:lnTo>
                    <a:pt x="223" y="8"/>
                  </a:lnTo>
                  <a:lnTo>
                    <a:pt x="213" y="2"/>
                  </a:lnTo>
                  <a:lnTo>
                    <a:pt x="201" y="2"/>
                  </a:lnTo>
                  <a:lnTo>
                    <a:pt x="190" y="12"/>
                  </a:lnTo>
                  <a:lnTo>
                    <a:pt x="188" y="13"/>
                  </a:lnTo>
                  <a:lnTo>
                    <a:pt x="182" y="27"/>
                  </a:lnTo>
                  <a:lnTo>
                    <a:pt x="180" y="31"/>
                  </a:lnTo>
                  <a:lnTo>
                    <a:pt x="180" y="35"/>
                  </a:lnTo>
                  <a:lnTo>
                    <a:pt x="184" y="31"/>
                  </a:lnTo>
                  <a:lnTo>
                    <a:pt x="182" y="31"/>
                  </a:lnTo>
                  <a:lnTo>
                    <a:pt x="184" y="31"/>
                  </a:lnTo>
                  <a:lnTo>
                    <a:pt x="178" y="27"/>
                  </a:lnTo>
                  <a:lnTo>
                    <a:pt x="144" y="10"/>
                  </a:lnTo>
                  <a:lnTo>
                    <a:pt x="130" y="2"/>
                  </a:lnTo>
                  <a:lnTo>
                    <a:pt x="128" y="2"/>
                  </a:lnTo>
                  <a:lnTo>
                    <a:pt x="117" y="0"/>
                  </a:lnTo>
                  <a:lnTo>
                    <a:pt x="115" y="0"/>
                  </a:lnTo>
                  <a:lnTo>
                    <a:pt x="102" y="8"/>
                  </a:lnTo>
                  <a:lnTo>
                    <a:pt x="90" y="17"/>
                  </a:lnTo>
                  <a:lnTo>
                    <a:pt x="88" y="19"/>
                  </a:lnTo>
                  <a:lnTo>
                    <a:pt x="84" y="31"/>
                  </a:lnTo>
                  <a:lnTo>
                    <a:pt x="84" y="44"/>
                  </a:lnTo>
                  <a:lnTo>
                    <a:pt x="86" y="52"/>
                  </a:lnTo>
                  <a:lnTo>
                    <a:pt x="86" y="58"/>
                  </a:lnTo>
                  <a:lnTo>
                    <a:pt x="92" y="56"/>
                  </a:lnTo>
                  <a:lnTo>
                    <a:pt x="90" y="54"/>
                  </a:lnTo>
                  <a:lnTo>
                    <a:pt x="90" y="52"/>
                  </a:lnTo>
                  <a:lnTo>
                    <a:pt x="82" y="46"/>
                  </a:lnTo>
                  <a:lnTo>
                    <a:pt x="73" y="40"/>
                  </a:lnTo>
                  <a:lnTo>
                    <a:pt x="71" y="40"/>
                  </a:lnTo>
                  <a:lnTo>
                    <a:pt x="61" y="38"/>
                  </a:lnTo>
                  <a:lnTo>
                    <a:pt x="59" y="38"/>
                  </a:lnTo>
                  <a:lnTo>
                    <a:pt x="50" y="44"/>
                  </a:lnTo>
                  <a:lnTo>
                    <a:pt x="50" y="46"/>
                  </a:lnTo>
                  <a:lnTo>
                    <a:pt x="40" y="56"/>
                  </a:lnTo>
                  <a:lnTo>
                    <a:pt x="38" y="56"/>
                  </a:lnTo>
                  <a:lnTo>
                    <a:pt x="31" y="69"/>
                  </a:lnTo>
                  <a:lnTo>
                    <a:pt x="31" y="71"/>
                  </a:lnTo>
                  <a:lnTo>
                    <a:pt x="29" y="83"/>
                  </a:lnTo>
                  <a:lnTo>
                    <a:pt x="31" y="96"/>
                  </a:lnTo>
                  <a:lnTo>
                    <a:pt x="31" y="98"/>
                  </a:lnTo>
                  <a:lnTo>
                    <a:pt x="38" y="113"/>
                  </a:lnTo>
                  <a:lnTo>
                    <a:pt x="44" y="127"/>
                  </a:lnTo>
                  <a:lnTo>
                    <a:pt x="46" y="131"/>
                  </a:lnTo>
                  <a:lnTo>
                    <a:pt x="46" y="129"/>
                  </a:lnTo>
                  <a:lnTo>
                    <a:pt x="46" y="131"/>
                  </a:lnTo>
                  <a:lnTo>
                    <a:pt x="50" y="127"/>
                  </a:lnTo>
                  <a:lnTo>
                    <a:pt x="40" y="127"/>
                  </a:lnTo>
                  <a:lnTo>
                    <a:pt x="31" y="129"/>
                  </a:lnTo>
                  <a:lnTo>
                    <a:pt x="29" y="129"/>
                  </a:lnTo>
                  <a:lnTo>
                    <a:pt x="21" y="132"/>
                  </a:lnTo>
                  <a:lnTo>
                    <a:pt x="21" y="134"/>
                  </a:lnTo>
                  <a:lnTo>
                    <a:pt x="13" y="142"/>
                  </a:lnTo>
                  <a:lnTo>
                    <a:pt x="11" y="142"/>
                  </a:lnTo>
                  <a:lnTo>
                    <a:pt x="4" y="152"/>
                  </a:lnTo>
                  <a:lnTo>
                    <a:pt x="4" y="154"/>
                  </a:lnTo>
                  <a:lnTo>
                    <a:pt x="0" y="171"/>
                  </a:lnTo>
                  <a:lnTo>
                    <a:pt x="2" y="182"/>
                  </a:lnTo>
                  <a:lnTo>
                    <a:pt x="4" y="196"/>
                  </a:lnTo>
                  <a:lnTo>
                    <a:pt x="4" y="198"/>
                  </a:lnTo>
                  <a:lnTo>
                    <a:pt x="15" y="232"/>
                  </a:lnTo>
                  <a:lnTo>
                    <a:pt x="29" y="265"/>
                  </a:lnTo>
                  <a:lnTo>
                    <a:pt x="34" y="280"/>
                  </a:lnTo>
                  <a:lnTo>
                    <a:pt x="44" y="300"/>
                  </a:lnTo>
                  <a:lnTo>
                    <a:pt x="46" y="300"/>
                  </a:lnTo>
                  <a:lnTo>
                    <a:pt x="48" y="301"/>
                  </a:lnTo>
                  <a:lnTo>
                    <a:pt x="46" y="300"/>
                  </a:lnTo>
                  <a:lnTo>
                    <a:pt x="46" y="305"/>
                  </a:lnTo>
                  <a:lnTo>
                    <a:pt x="50" y="313"/>
                  </a:lnTo>
                  <a:lnTo>
                    <a:pt x="54" y="326"/>
                  </a:lnTo>
                  <a:lnTo>
                    <a:pt x="59" y="344"/>
                  </a:lnTo>
                  <a:lnTo>
                    <a:pt x="73" y="380"/>
                  </a:lnTo>
                  <a:lnTo>
                    <a:pt x="92" y="411"/>
                  </a:lnTo>
                  <a:lnTo>
                    <a:pt x="92" y="409"/>
                  </a:lnTo>
                  <a:lnTo>
                    <a:pt x="92" y="413"/>
                  </a:lnTo>
                  <a:lnTo>
                    <a:pt x="94" y="417"/>
                  </a:lnTo>
                  <a:lnTo>
                    <a:pt x="94" y="415"/>
                  </a:lnTo>
                  <a:lnTo>
                    <a:pt x="96" y="430"/>
                  </a:lnTo>
                  <a:lnTo>
                    <a:pt x="102" y="455"/>
                  </a:lnTo>
                  <a:lnTo>
                    <a:pt x="102" y="457"/>
                  </a:lnTo>
                  <a:lnTo>
                    <a:pt x="109" y="486"/>
                  </a:lnTo>
                  <a:lnTo>
                    <a:pt x="130" y="549"/>
                  </a:lnTo>
                  <a:lnTo>
                    <a:pt x="142" y="578"/>
                  </a:lnTo>
                  <a:lnTo>
                    <a:pt x="155" y="605"/>
                  </a:lnTo>
                  <a:lnTo>
                    <a:pt x="157" y="611"/>
                  </a:lnTo>
                  <a:lnTo>
                    <a:pt x="161" y="624"/>
                  </a:lnTo>
                  <a:lnTo>
                    <a:pt x="169" y="643"/>
                  </a:lnTo>
                  <a:lnTo>
                    <a:pt x="178" y="666"/>
                  </a:lnTo>
                  <a:lnTo>
                    <a:pt x="200" y="714"/>
                  </a:lnTo>
                  <a:lnTo>
                    <a:pt x="211" y="737"/>
                  </a:lnTo>
                  <a:lnTo>
                    <a:pt x="223" y="753"/>
                  </a:lnTo>
                  <a:lnTo>
                    <a:pt x="244" y="778"/>
                  </a:lnTo>
                  <a:lnTo>
                    <a:pt x="246" y="778"/>
                  </a:lnTo>
                  <a:lnTo>
                    <a:pt x="278" y="810"/>
                  </a:lnTo>
                  <a:lnTo>
                    <a:pt x="278" y="812"/>
                  </a:lnTo>
                  <a:lnTo>
                    <a:pt x="282" y="814"/>
                  </a:lnTo>
                  <a:lnTo>
                    <a:pt x="282" y="812"/>
                  </a:lnTo>
                  <a:lnTo>
                    <a:pt x="284" y="814"/>
                  </a:lnTo>
                  <a:lnTo>
                    <a:pt x="284" y="816"/>
                  </a:lnTo>
                  <a:lnTo>
                    <a:pt x="288" y="816"/>
                  </a:lnTo>
                  <a:lnTo>
                    <a:pt x="288" y="814"/>
                  </a:lnTo>
                  <a:lnTo>
                    <a:pt x="290" y="814"/>
                  </a:lnTo>
                  <a:lnTo>
                    <a:pt x="290" y="810"/>
                  </a:lnTo>
                  <a:lnTo>
                    <a:pt x="286" y="814"/>
                  </a:lnTo>
                  <a:lnTo>
                    <a:pt x="622" y="758"/>
                  </a:lnTo>
                  <a:lnTo>
                    <a:pt x="624" y="758"/>
                  </a:lnTo>
                  <a:lnTo>
                    <a:pt x="626" y="757"/>
                  </a:lnTo>
                  <a:lnTo>
                    <a:pt x="626" y="753"/>
                  </a:lnTo>
                  <a:lnTo>
                    <a:pt x="618" y="737"/>
                  </a:lnTo>
                  <a:lnTo>
                    <a:pt x="608" y="720"/>
                  </a:lnTo>
                  <a:lnTo>
                    <a:pt x="597" y="701"/>
                  </a:lnTo>
                  <a:lnTo>
                    <a:pt x="587" y="684"/>
                  </a:lnTo>
                  <a:lnTo>
                    <a:pt x="582" y="664"/>
                  </a:lnTo>
                  <a:lnTo>
                    <a:pt x="582" y="666"/>
                  </a:lnTo>
                  <a:lnTo>
                    <a:pt x="578" y="643"/>
                  </a:lnTo>
                  <a:lnTo>
                    <a:pt x="578" y="605"/>
                  </a:lnTo>
                  <a:lnTo>
                    <a:pt x="580" y="584"/>
                  </a:lnTo>
                  <a:lnTo>
                    <a:pt x="582" y="566"/>
                  </a:lnTo>
                  <a:lnTo>
                    <a:pt x="584" y="538"/>
                  </a:lnTo>
                  <a:lnTo>
                    <a:pt x="584" y="515"/>
                  </a:lnTo>
                  <a:lnTo>
                    <a:pt x="582" y="495"/>
                  </a:lnTo>
                  <a:lnTo>
                    <a:pt x="582" y="444"/>
                  </a:lnTo>
                  <a:lnTo>
                    <a:pt x="576" y="424"/>
                  </a:lnTo>
                  <a:lnTo>
                    <a:pt x="572" y="430"/>
                  </a:lnTo>
                  <a:lnTo>
                    <a:pt x="574" y="430"/>
                  </a:lnTo>
                  <a:lnTo>
                    <a:pt x="574" y="422"/>
                  </a:lnTo>
                  <a:lnTo>
                    <a:pt x="572" y="422"/>
                  </a:lnTo>
                  <a:lnTo>
                    <a:pt x="572" y="430"/>
                  </a:lnTo>
                  <a:lnTo>
                    <a:pt x="574" y="430"/>
                  </a:lnTo>
                  <a:lnTo>
                    <a:pt x="576" y="430"/>
                  </a:lnTo>
                  <a:lnTo>
                    <a:pt x="576" y="428"/>
                  </a:lnTo>
                  <a:lnTo>
                    <a:pt x="578" y="428"/>
                  </a:lnTo>
                  <a:lnTo>
                    <a:pt x="578" y="426"/>
                  </a:lnTo>
                  <a:lnTo>
                    <a:pt x="578" y="424"/>
                  </a:lnTo>
                  <a:lnTo>
                    <a:pt x="576" y="424"/>
                  </a:lnTo>
                  <a:lnTo>
                    <a:pt x="576" y="422"/>
                  </a:lnTo>
                  <a:lnTo>
                    <a:pt x="574" y="422"/>
                  </a:lnTo>
                  <a:lnTo>
                    <a:pt x="572" y="422"/>
                  </a:lnTo>
                  <a:lnTo>
                    <a:pt x="570" y="422"/>
                  </a:lnTo>
                  <a:lnTo>
                    <a:pt x="570" y="424"/>
                  </a:lnTo>
                  <a:lnTo>
                    <a:pt x="568" y="424"/>
                  </a:lnTo>
                  <a:lnTo>
                    <a:pt x="568" y="426"/>
                  </a:lnTo>
                  <a:lnTo>
                    <a:pt x="568" y="428"/>
                  </a:lnTo>
                  <a:lnTo>
                    <a:pt x="574" y="447"/>
                  </a:lnTo>
                  <a:lnTo>
                    <a:pt x="574" y="445"/>
                  </a:lnTo>
                  <a:lnTo>
                    <a:pt x="574" y="495"/>
                  </a:lnTo>
                  <a:lnTo>
                    <a:pt x="576" y="515"/>
                  </a:lnTo>
                  <a:lnTo>
                    <a:pt x="576" y="538"/>
                  </a:lnTo>
                  <a:lnTo>
                    <a:pt x="574" y="566"/>
                  </a:lnTo>
                  <a:lnTo>
                    <a:pt x="572" y="584"/>
                  </a:lnTo>
                  <a:lnTo>
                    <a:pt x="570" y="605"/>
                  </a:lnTo>
                  <a:lnTo>
                    <a:pt x="570" y="643"/>
                  </a:lnTo>
                  <a:lnTo>
                    <a:pt x="574" y="666"/>
                  </a:lnTo>
                  <a:lnTo>
                    <a:pt x="574" y="668"/>
                  </a:lnTo>
                  <a:lnTo>
                    <a:pt x="580" y="687"/>
                  </a:lnTo>
                  <a:lnTo>
                    <a:pt x="589" y="705"/>
                  </a:lnTo>
                  <a:lnTo>
                    <a:pt x="601" y="724"/>
                  </a:lnTo>
                  <a:lnTo>
                    <a:pt x="610" y="741"/>
                  </a:lnTo>
                  <a:lnTo>
                    <a:pt x="618" y="757"/>
                  </a:lnTo>
                  <a:lnTo>
                    <a:pt x="622" y="751"/>
                  </a:lnTo>
                  <a:lnTo>
                    <a:pt x="286" y="806"/>
                  </a:lnTo>
                  <a:lnTo>
                    <a:pt x="284" y="806"/>
                  </a:lnTo>
                  <a:lnTo>
                    <a:pt x="284" y="808"/>
                  </a:lnTo>
                  <a:lnTo>
                    <a:pt x="282" y="808"/>
                  </a:lnTo>
                  <a:lnTo>
                    <a:pt x="282" y="810"/>
                  </a:lnTo>
                  <a:lnTo>
                    <a:pt x="282" y="812"/>
                  </a:lnTo>
                  <a:lnTo>
                    <a:pt x="288" y="810"/>
                  </a:lnTo>
                  <a:lnTo>
                    <a:pt x="286" y="808"/>
                  </a:lnTo>
                  <a:lnTo>
                    <a:pt x="286" y="806"/>
                  </a:lnTo>
                  <a:lnTo>
                    <a:pt x="282" y="805"/>
                  </a:lnTo>
                  <a:lnTo>
                    <a:pt x="282" y="806"/>
                  </a:lnTo>
                  <a:lnTo>
                    <a:pt x="249" y="774"/>
                  </a:lnTo>
                  <a:lnTo>
                    <a:pt x="251" y="774"/>
                  </a:lnTo>
                  <a:lnTo>
                    <a:pt x="230" y="749"/>
                  </a:lnTo>
                  <a:lnTo>
                    <a:pt x="219" y="733"/>
                  </a:lnTo>
                  <a:lnTo>
                    <a:pt x="207" y="710"/>
                  </a:lnTo>
                  <a:lnTo>
                    <a:pt x="186" y="662"/>
                  </a:lnTo>
                  <a:lnTo>
                    <a:pt x="176" y="639"/>
                  </a:lnTo>
                  <a:lnTo>
                    <a:pt x="169" y="620"/>
                  </a:lnTo>
                  <a:lnTo>
                    <a:pt x="165" y="607"/>
                  </a:lnTo>
                  <a:lnTo>
                    <a:pt x="163" y="601"/>
                  </a:lnTo>
                  <a:lnTo>
                    <a:pt x="150" y="574"/>
                  </a:lnTo>
                  <a:lnTo>
                    <a:pt x="138" y="545"/>
                  </a:lnTo>
                  <a:lnTo>
                    <a:pt x="117" y="482"/>
                  </a:lnTo>
                  <a:lnTo>
                    <a:pt x="109" y="453"/>
                  </a:lnTo>
                  <a:lnTo>
                    <a:pt x="109" y="455"/>
                  </a:lnTo>
                  <a:lnTo>
                    <a:pt x="104" y="430"/>
                  </a:lnTo>
                  <a:lnTo>
                    <a:pt x="102" y="415"/>
                  </a:lnTo>
                  <a:lnTo>
                    <a:pt x="102" y="413"/>
                  </a:lnTo>
                  <a:lnTo>
                    <a:pt x="100" y="409"/>
                  </a:lnTo>
                  <a:lnTo>
                    <a:pt x="100" y="411"/>
                  </a:lnTo>
                  <a:lnTo>
                    <a:pt x="100" y="409"/>
                  </a:lnTo>
                  <a:lnTo>
                    <a:pt x="100" y="407"/>
                  </a:lnTo>
                  <a:lnTo>
                    <a:pt x="80" y="376"/>
                  </a:lnTo>
                  <a:lnTo>
                    <a:pt x="67" y="340"/>
                  </a:lnTo>
                  <a:lnTo>
                    <a:pt x="61" y="323"/>
                  </a:lnTo>
                  <a:lnTo>
                    <a:pt x="57" y="309"/>
                  </a:lnTo>
                  <a:lnTo>
                    <a:pt x="54" y="301"/>
                  </a:lnTo>
                  <a:lnTo>
                    <a:pt x="54" y="303"/>
                  </a:lnTo>
                  <a:lnTo>
                    <a:pt x="54" y="300"/>
                  </a:lnTo>
                  <a:lnTo>
                    <a:pt x="54" y="298"/>
                  </a:lnTo>
                  <a:lnTo>
                    <a:pt x="52" y="298"/>
                  </a:lnTo>
                  <a:lnTo>
                    <a:pt x="50" y="296"/>
                  </a:lnTo>
                  <a:lnTo>
                    <a:pt x="52" y="296"/>
                  </a:lnTo>
                  <a:lnTo>
                    <a:pt x="42" y="276"/>
                  </a:lnTo>
                  <a:lnTo>
                    <a:pt x="36" y="261"/>
                  </a:lnTo>
                  <a:lnTo>
                    <a:pt x="23" y="228"/>
                  </a:lnTo>
                  <a:lnTo>
                    <a:pt x="11" y="194"/>
                  </a:lnTo>
                  <a:lnTo>
                    <a:pt x="11" y="196"/>
                  </a:lnTo>
                  <a:lnTo>
                    <a:pt x="9" y="182"/>
                  </a:lnTo>
                  <a:lnTo>
                    <a:pt x="8" y="171"/>
                  </a:lnTo>
                  <a:lnTo>
                    <a:pt x="11" y="154"/>
                  </a:lnTo>
                  <a:lnTo>
                    <a:pt x="11" y="156"/>
                  </a:lnTo>
                  <a:lnTo>
                    <a:pt x="19" y="146"/>
                  </a:lnTo>
                  <a:lnTo>
                    <a:pt x="17" y="146"/>
                  </a:lnTo>
                  <a:lnTo>
                    <a:pt x="25" y="138"/>
                  </a:lnTo>
                  <a:lnTo>
                    <a:pt x="25" y="140"/>
                  </a:lnTo>
                  <a:lnTo>
                    <a:pt x="32" y="136"/>
                  </a:lnTo>
                  <a:lnTo>
                    <a:pt x="31" y="136"/>
                  </a:lnTo>
                  <a:lnTo>
                    <a:pt x="40" y="134"/>
                  </a:lnTo>
                  <a:lnTo>
                    <a:pt x="50" y="134"/>
                  </a:lnTo>
                  <a:lnTo>
                    <a:pt x="52" y="134"/>
                  </a:lnTo>
                  <a:lnTo>
                    <a:pt x="52" y="132"/>
                  </a:lnTo>
                  <a:lnTo>
                    <a:pt x="54" y="132"/>
                  </a:lnTo>
                  <a:lnTo>
                    <a:pt x="54" y="131"/>
                  </a:lnTo>
                  <a:lnTo>
                    <a:pt x="54" y="129"/>
                  </a:lnTo>
                  <a:lnTo>
                    <a:pt x="54" y="127"/>
                  </a:lnTo>
                  <a:lnTo>
                    <a:pt x="52" y="123"/>
                  </a:lnTo>
                  <a:lnTo>
                    <a:pt x="46" y="109"/>
                  </a:lnTo>
                  <a:lnTo>
                    <a:pt x="38" y="94"/>
                  </a:lnTo>
                  <a:lnTo>
                    <a:pt x="38" y="96"/>
                  </a:lnTo>
                  <a:lnTo>
                    <a:pt x="36" y="83"/>
                  </a:lnTo>
                  <a:lnTo>
                    <a:pt x="38" y="71"/>
                  </a:lnTo>
                  <a:lnTo>
                    <a:pt x="38" y="73"/>
                  </a:lnTo>
                  <a:lnTo>
                    <a:pt x="46" y="60"/>
                  </a:lnTo>
                  <a:lnTo>
                    <a:pt x="44" y="60"/>
                  </a:lnTo>
                  <a:lnTo>
                    <a:pt x="54" y="50"/>
                  </a:lnTo>
                  <a:lnTo>
                    <a:pt x="54" y="52"/>
                  </a:lnTo>
                  <a:lnTo>
                    <a:pt x="63" y="46"/>
                  </a:lnTo>
                  <a:lnTo>
                    <a:pt x="61" y="46"/>
                  </a:lnTo>
                  <a:lnTo>
                    <a:pt x="71" y="48"/>
                  </a:lnTo>
                  <a:lnTo>
                    <a:pt x="69" y="48"/>
                  </a:lnTo>
                  <a:lnTo>
                    <a:pt x="79" y="54"/>
                  </a:lnTo>
                  <a:lnTo>
                    <a:pt x="86" y="60"/>
                  </a:lnTo>
                  <a:lnTo>
                    <a:pt x="86" y="58"/>
                  </a:lnTo>
                  <a:lnTo>
                    <a:pt x="88" y="60"/>
                  </a:lnTo>
                  <a:lnTo>
                    <a:pt x="88" y="61"/>
                  </a:lnTo>
                  <a:lnTo>
                    <a:pt x="90" y="61"/>
                  </a:lnTo>
                  <a:lnTo>
                    <a:pt x="92" y="61"/>
                  </a:lnTo>
                  <a:lnTo>
                    <a:pt x="92" y="60"/>
                  </a:lnTo>
                  <a:lnTo>
                    <a:pt x="94" y="60"/>
                  </a:lnTo>
                  <a:lnTo>
                    <a:pt x="94" y="58"/>
                  </a:lnTo>
                  <a:lnTo>
                    <a:pt x="94" y="52"/>
                  </a:lnTo>
                  <a:lnTo>
                    <a:pt x="92" y="44"/>
                  </a:lnTo>
                  <a:lnTo>
                    <a:pt x="92" y="33"/>
                  </a:lnTo>
                  <a:lnTo>
                    <a:pt x="92" y="35"/>
                  </a:lnTo>
                  <a:lnTo>
                    <a:pt x="96" y="23"/>
                  </a:lnTo>
                  <a:lnTo>
                    <a:pt x="94" y="25"/>
                  </a:lnTo>
                  <a:lnTo>
                    <a:pt x="105" y="15"/>
                  </a:lnTo>
                  <a:lnTo>
                    <a:pt x="119" y="8"/>
                  </a:lnTo>
                  <a:lnTo>
                    <a:pt x="117" y="8"/>
                  </a:lnTo>
                  <a:lnTo>
                    <a:pt x="128" y="10"/>
                  </a:lnTo>
                  <a:lnTo>
                    <a:pt x="127" y="10"/>
                  </a:lnTo>
                  <a:lnTo>
                    <a:pt x="140" y="17"/>
                  </a:lnTo>
                  <a:lnTo>
                    <a:pt x="175" y="35"/>
                  </a:lnTo>
                  <a:lnTo>
                    <a:pt x="180" y="38"/>
                  </a:lnTo>
                  <a:lnTo>
                    <a:pt x="182" y="38"/>
                  </a:lnTo>
                  <a:lnTo>
                    <a:pt x="184" y="38"/>
                  </a:lnTo>
                  <a:lnTo>
                    <a:pt x="186" y="38"/>
                  </a:lnTo>
                  <a:lnTo>
                    <a:pt x="186" y="36"/>
                  </a:lnTo>
                  <a:lnTo>
                    <a:pt x="188" y="36"/>
                  </a:lnTo>
                  <a:lnTo>
                    <a:pt x="188" y="35"/>
                  </a:lnTo>
                  <a:lnTo>
                    <a:pt x="188" y="33"/>
                  </a:lnTo>
                  <a:lnTo>
                    <a:pt x="188" y="35"/>
                  </a:lnTo>
                  <a:lnTo>
                    <a:pt x="190" y="31"/>
                  </a:lnTo>
                  <a:lnTo>
                    <a:pt x="196" y="17"/>
                  </a:lnTo>
                  <a:lnTo>
                    <a:pt x="194" y="19"/>
                  </a:lnTo>
                  <a:lnTo>
                    <a:pt x="205" y="10"/>
                  </a:lnTo>
                  <a:lnTo>
                    <a:pt x="203" y="10"/>
                  </a:lnTo>
                  <a:lnTo>
                    <a:pt x="211" y="10"/>
                  </a:lnTo>
                  <a:lnTo>
                    <a:pt x="209" y="10"/>
                  </a:lnTo>
                  <a:lnTo>
                    <a:pt x="219" y="15"/>
                  </a:lnTo>
                  <a:lnTo>
                    <a:pt x="230" y="23"/>
                  </a:lnTo>
                  <a:lnTo>
                    <a:pt x="246" y="31"/>
                  </a:lnTo>
                  <a:lnTo>
                    <a:pt x="278" y="46"/>
                  </a:lnTo>
                  <a:lnTo>
                    <a:pt x="311" y="60"/>
                  </a:lnTo>
                  <a:lnTo>
                    <a:pt x="324" y="67"/>
                  </a:lnTo>
                  <a:lnTo>
                    <a:pt x="336" y="75"/>
                  </a:lnTo>
                  <a:lnTo>
                    <a:pt x="349" y="84"/>
                  </a:lnTo>
                  <a:lnTo>
                    <a:pt x="349" y="83"/>
                  </a:lnTo>
                  <a:lnTo>
                    <a:pt x="367" y="98"/>
                  </a:lnTo>
                  <a:lnTo>
                    <a:pt x="388" y="119"/>
                  </a:lnTo>
                  <a:lnTo>
                    <a:pt x="411" y="140"/>
                  </a:lnTo>
                  <a:lnTo>
                    <a:pt x="453" y="184"/>
                  </a:lnTo>
                  <a:lnTo>
                    <a:pt x="451" y="184"/>
                  </a:lnTo>
                  <a:lnTo>
                    <a:pt x="466" y="205"/>
                  </a:lnTo>
                  <a:lnTo>
                    <a:pt x="478" y="223"/>
                  </a:lnTo>
                  <a:lnTo>
                    <a:pt x="489" y="248"/>
                  </a:lnTo>
                  <a:lnTo>
                    <a:pt x="499" y="267"/>
                  </a:lnTo>
                  <a:lnTo>
                    <a:pt x="507" y="286"/>
                  </a:lnTo>
                  <a:lnTo>
                    <a:pt x="518" y="311"/>
                  </a:lnTo>
                  <a:lnTo>
                    <a:pt x="547" y="372"/>
                  </a:lnTo>
                  <a:lnTo>
                    <a:pt x="559" y="403"/>
                  </a:lnTo>
                  <a:lnTo>
                    <a:pt x="568" y="428"/>
                  </a:lnTo>
                  <a:lnTo>
                    <a:pt x="570" y="428"/>
                  </a:lnTo>
                  <a:lnTo>
                    <a:pt x="570" y="430"/>
                  </a:lnTo>
                  <a:lnTo>
                    <a:pt x="572" y="430"/>
                  </a:lnTo>
                  <a:lnTo>
                    <a:pt x="572" y="4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499" name="Freeform 35">
              <a:extLst>
                <a:ext uri="{FF2B5EF4-FFF2-40B4-BE49-F238E27FC236}">
                  <a16:creationId xmlns:a16="http://schemas.microsoft.com/office/drawing/2014/main" id="{F08D0306-6623-F944-D194-8F580D6FD8F2}"/>
                </a:ext>
              </a:extLst>
            </p:cNvPr>
            <p:cNvSpPr>
              <a:spLocks/>
            </p:cNvSpPr>
            <p:nvPr/>
          </p:nvSpPr>
          <p:spPr bwMode="auto">
            <a:xfrm>
              <a:off x="3272" y="2661"/>
              <a:ext cx="618" cy="808"/>
            </a:xfrm>
            <a:custGeom>
              <a:avLst/>
              <a:gdLst>
                <a:gd name="T0" fmla="*/ 558 w 618"/>
                <a:gd name="T1" fmla="*/ 397 h 808"/>
                <a:gd name="T2" fmla="*/ 518 w 618"/>
                <a:gd name="T3" fmla="*/ 305 h 808"/>
                <a:gd name="T4" fmla="*/ 499 w 618"/>
                <a:gd name="T5" fmla="*/ 261 h 808"/>
                <a:gd name="T6" fmla="*/ 478 w 618"/>
                <a:gd name="T7" fmla="*/ 217 h 808"/>
                <a:gd name="T8" fmla="*/ 451 w 618"/>
                <a:gd name="T9" fmla="*/ 178 h 808"/>
                <a:gd name="T10" fmla="*/ 386 w 618"/>
                <a:gd name="T11" fmla="*/ 113 h 808"/>
                <a:gd name="T12" fmla="*/ 347 w 618"/>
                <a:gd name="T13" fmla="*/ 77 h 808"/>
                <a:gd name="T14" fmla="*/ 322 w 618"/>
                <a:gd name="T15" fmla="*/ 59 h 808"/>
                <a:gd name="T16" fmla="*/ 276 w 618"/>
                <a:gd name="T17" fmla="*/ 38 h 808"/>
                <a:gd name="T18" fmla="*/ 228 w 618"/>
                <a:gd name="T19" fmla="*/ 15 h 808"/>
                <a:gd name="T20" fmla="*/ 207 w 618"/>
                <a:gd name="T21" fmla="*/ 2 h 808"/>
                <a:gd name="T22" fmla="*/ 188 w 618"/>
                <a:gd name="T23" fmla="*/ 11 h 808"/>
                <a:gd name="T24" fmla="*/ 180 w 618"/>
                <a:gd name="T25" fmla="*/ 29 h 808"/>
                <a:gd name="T26" fmla="*/ 178 w 618"/>
                <a:gd name="T27" fmla="*/ 31 h 808"/>
                <a:gd name="T28" fmla="*/ 157 w 618"/>
                <a:gd name="T29" fmla="*/ 19 h 808"/>
                <a:gd name="T30" fmla="*/ 124 w 618"/>
                <a:gd name="T31" fmla="*/ 2 h 808"/>
                <a:gd name="T32" fmla="*/ 100 w 618"/>
                <a:gd name="T33" fmla="*/ 8 h 808"/>
                <a:gd name="T34" fmla="*/ 84 w 618"/>
                <a:gd name="T35" fmla="*/ 29 h 808"/>
                <a:gd name="T36" fmla="*/ 86 w 618"/>
                <a:gd name="T37" fmla="*/ 48 h 808"/>
                <a:gd name="T38" fmla="*/ 84 w 618"/>
                <a:gd name="T39" fmla="*/ 52 h 808"/>
                <a:gd name="T40" fmla="*/ 67 w 618"/>
                <a:gd name="T41" fmla="*/ 40 h 808"/>
                <a:gd name="T42" fmla="*/ 48 w 618"/>
                <a:gd name="T43" fmla="*/ 44 h 808"/>
                <a:gd name="T44" fmla="*/ 30 w 618"/>
                <a:gd name="T45" fmla="*/ 67 h 808"/>
                <a:gd name="T46" fmla="*/ 30 w 618"/>
                <a:gd name="T47" fmla="*/ 92 h 808"/>
                <a:gd name="T48" fmla="*/ 44 w 618"/>
                <a:gd name="T49" fmla="*/ 121 h 808"/>
                <a:gd name="T50" fmla="*/ 46 w 618"/>
                <a:gd name="T51" fmla="*/ 127 h 808"/>
                <a:gd name="T52" fmla="*/ 27 w 618"/>
                <a:gd name="T53" fmla="*/ 128 h 808"/>
                <a:gd name="T54" fmla="*/ 11 w 618"/>
                <a:gd name="T55" fmla="*/ 140 h 808"/>
                <a:gd name="T56" fmla="*/ 0 w 618"/>
                <a:gd name="T57" fmla="*/ 167 h 808"/>
                <a:gd name="T58" fmla="*/ 4 w 618"/>
                <a:gd name="T59" fmla="*/ 192 h 808"/>
                <a:gd name="T60" fmla="*/ 28 w 618"/>
                <a:gd name="T61" fmla="*/ 259 h 808"/>
                <a:gd name="T62" fmla="*/ 40 w 618"/>
                <a:gd name="T63" fmla="*/ 286 h 808"/>
                <a:gd name="T64" fmla="*/ 46 w 618"/>
                <a:gd name="T65" fmla="*/ 296 h 808"/>
                <a:gd name="T66" fmla="*/ 50 w 618"/>
                <a:gd name="T67" fmla="*/ 307 h 808"/>
                <a:gd name="T68" fmla="*/ 59 w 618"/>
                <a:gd name="T69" fmla="*/ 338 h 808"/>
                <a:gd name="T70" fmla="*/ 92 w 618"/>
                <a:gd name="T71" fmla="*/ 405 h 808"/>
                <a:gd name="T72" fmla="*/ 94 w 618"/>
                <a:gd name="T73" fmla="*/ 411 h 808"/>
                <a:gd name="T74" fmla="*/ 101 w 618"/>
                <a:gd name="T75" fmla="*/ 451 h 808"/>
                <a:gd name="T76" fmla="*/ 130 w 618"/>
                <a:gd name="T77" fmla="*/ 543 h 808"/>
                <a:gd name="T78" fmla="*/ 155 w 618"/>
                <a:gd name="T79" fmla="*/ 599 h 808"/>
                <a:gd name="T80" fmla="*/ 161 w 618"/>
                <a:gd name="T81" fmla="*/ 618 h 808"/>
                <a:gd name="T82" fmla="*/ 178 w 618"/>
                <a:gd name="T83" fmla="*/ 660 h 808"/>
                <a:gd name="T84" fmla="*/ 211 w 618"/>
                <a:gd name="T85" fmla="*/ 731 h 808"/>
                <a:gd name="T86" fmla="*/ 244 w 618"/>
                <a:gd name="T87" fmla="*/ 772 h 808"/>
                <a:gd name="T88" fmla="*/ 276 w 618"/>
                <a:gd name="T89" fmla="*/ 804 h 808"/>
                <a:gd name="T90" fmla="*/ 282 w 618"/>
                <a:gd name="T91" fmla="*/ 808 h 808"/>
                <a:gd name="T92" fmla="*/ 618 w 618"/>
                <a:gd name="T93" fmla="*/ 751 h 808"/>
                <a:gd name="T94" fmla="*/ 610 w 618"/>
                <a:gd name="T95" fmla="*/ 735 h 808"/>
                <a:gd name="T96" fmla="*/ 589 w 618"/>
                <a:gd name="T97" fmla="*/ 699 h 808"/>
                <a:gd name="T98" fmla="*/ 574 w 618"/>
                <a:gd name="T99" fmla="*/ 662 h 808"/>
                <a:gd name="T100" fmla="*/ 570 w 618"/>
                <a:gd name="T101" fmla="*/ 601 h 808"/>
                <a:gd name="T102" fmla="*/ 574 w 618"/>
                <a:gd name="T103" fmla="*/ 562 h 808"/>
                <a:gd name="T104" fmla="*/ 576 w 618"/>
                <a:gd name="T105" fmla="*/ 511 h 808"/>
                <a:gd name="T106" fmla="*/ 574 w 618"/>
                <a:gd name="T107" fmla="*/ 441 h 808"/>
                <a:gd name="T108" fmla="*/ 570 w 618"/>
                <a:gd name="T109" fmla="*/ 422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8" h="808">
                  <a:moveTo>
                    <a:pt x="568" y="422"/>
                  </a:moveTo>
                  <a:lnTo>
                    <a:pt x="558" y="397"/>
                  </a:lnTo>
                  <a:lnTo>
                    <a:pt x="547" y="367"/>
                  </a:lnTo>
                  <a:lnTo>
                    <a:pt x="518" y="305"/>
                  </a:lnTo>
                  <a:lnTo>
                    <a:pt x="507" y="280"/>
                  </a:lnTo>
                  <a:lnTo>
                    <a:pt x="499" y="261"/>
                  </a:lnTo>
                  <a:lnTo>
                    <a:pt x="489" y="242"/>
                  </a:lnTo>
                  <a:lnTo>
                    <a:pt x="478" y="217"/>
                  </a:lnTo>
                  <a:lnTo>
                    <a:pt x="466" y="200"/>
                  </a:lnTo>
                  <a:lnTo>
                    <a:pt x="451" y="178"/>
                  </a:lnTo>
                  <a:lnTo>
                    <a:pt x="409" y="134"/>
                  </a:lnTo>
                  <a:lnTo>
                    <a:pt x="386" y="113"/>
                  </a:lnTo>
                  <a:lnTo>
                    <a:pt x="364" y="92"/>
                  </a:lnTo>
                  <a:lnTo>
                    <a:pt x="347" y="77"/>
                  </a:lnTo>
                  <a:lnTo>
                    <a:pt x="334" y="67"/>
                  </a:lnTo>
                  <a:lnTo>
                    <a:pt x="322" y="59"/>
                  </a:lnTo>
                  <a:lnTo>
                    <a:pt x="309" y="52"/>
                  </a:lnTo>
                  <a:lnTo>
                    <a:pt x="276" y="38"/>
                  </a:lnTo>
                  <a:lnTo>
                    <a:pt x="244" y="23"/>
                  </a:lnTo>
                  <a:lnTo>
                    <a:pt x="228" y="15"/>
                  </a:lnTo>
                  <a:lnTo>
                    <a:pt x="217" y="8"/>
                  </a:lnTo>
                  <a:lnTo>
                    <a:pt x="207" y="2"/>
                  </a:lnTo>
                  <a:lnTo>
                    <a:pt x="199" y="2"/>
                  </a:lnTo>
                  <a:lnTo>
                    <a:pt x="188" y="11"/>
                  </a:lnTo>
                  <a:lnTo>
                    <a:pt x="182" y="25"/>
                  </a:lnTo>
                  <a:lnTo>
                    <a:pt x="180" y="29"/>
                  </a:lnTo>
                  <a:lnTo>
                    <a:pt x="180" y="31"/>
                  </a:lnTo>
                  <a:lnTo>
                    <a:pt x="178" y="31"/>
                  </a:lnTo>
                  <a:lnTo>
                    <a:pt x="172" y="27"/>
                  </a:lnTo>
                  <a:lnTo>
                    <a:pt x="157" y="19"/>
                  </a:lnTo>
                  <a:lnTo>
                    <a:pt x="138" y="9"/>
                  </a:lnTo>
                  <a:lnTo>
                    <a:pt x="124" y="2"/>
                  </a:lnTo>
                  <a:lnTo>
                    <a:pt x="113" y="0"/>
                  </a:lnTo>
                  <a:lnTo>
                    <a:pt x="100" y="8"/>
                  </a:lnTo>
                  <a:lnTo>
                    <a:pt x="88" y="17"/>
                  </a:lnTo>
                  <a:lnTo>
                    <a:pt x="84" y="29"/>
                  </a:lnTo>
                  <a:lnTo>
                    <a:pt x="84" y="40"/>
                  </a:lnTo>
                  <a:lnTo>
                    <a:pt x="86" y="48"/>
                  </a:lnTo>
                  <a:lnTo>
                    <a:pt x="86" y="54"/>
                  </a:lnTo>
                  <a:lnTo>
                    <a:pt x="84" y="52"/>
                  </a:lnTo>
                  <a:lnTo>
                    <a:pt x="76" y="46"/>
                  </a:lnTo>
                  <a:lnTo>
                    <a:pt x="67" y="40"/>
                  </a:lnTo>
                  <a:lnTo>
                    <a:pt x="57" y="38"/>
                  </a:lnTo>
                  <a:lnTo>
                    <a:pt x="48" y="44"/>
                  </a:lnTo>
                  <a:lnTo>
                    <a:pt x="38" y="54"/>
                  </a:lnTo>
                  <a:lnTo>
                    <a:pt x="30" y="67"/>
                  </a:lnTo>
                  <a:lnTo>
                    <a:pt x="28" y="79"/>
                  </a:lnTo>
                  <a:lnTo>
                    <a:pt x="30" y="92"/>
                  </a:lnTo>
                  <a:lnTo>
                    <a:pt x="38" y="107"/>
                  </a:lnTo>
                  <a:lnTo>
                    <a:pt x="44" y="121"/>
                  </a:lnTo>
                  <a:lnTo>
                    <a:pt x="46" y="125"/>
                  </a:lnTo>
                  <a:lnTo>
                    <a:pt x="46" y="127"/>
                  </a:lnTo>
                  <a:lnTo>
                    <a:pt x="36" y="127"/>
                  </a:lnTo>
                  <a:lnTo>
                    <a:pt x="27" y="128"/>
                  </a:lnTo>
                  <a:lnTo>
                    <a:pt x="19" y="132"/>
                  </a:lnTo>
                  <a:lnTo>
                    <a:pt x="11" y="140"/>
                  </a:lnTo>
                  <a:lnTo>
                    <a:pt x="4" y="150"/>
                  </a:lnTo>
                  <a:lnTo>
                    <a:pt x="0" y="167"/>
                  </a:lnTo>
                  <a:lnTo>
                    <a:pt x="2" y="178"/>
                  </a:lnTo>
                  <a:lnTo>
                    <a:pt x="4" y="192"/>
                  </a:lnTo>
                  <a:lnTo>
                    <a:pt x="15" y="226"/>
                  </a:lnTo>
                  <a:lnTo>
                    <a:pt x="28" y="259"/>
                  </a:lnTo>
                  <a:lnTo>
                    <a:pt x="34" y="274"/>
                  </a:lnTo>
                  <a:lnTo>
                    <a:pt x="40" y="286"/>
                  </a:lnTo>
                  <a:lnTo>
                    <a:pt x="44" y="294"/>
                  </a:lnTo>
                  <a:lnTo>
                    <a:pt x="46" y="296"/>
                  </a:lnTo>
                  <a:lnTo>
                    <a:pt x="46" y="299"/>
                  </a:lnTo>
                  <a:lnTo>
                    <a:pt x="50" y="307"/>
                  </a:lnTo>
                  <a:lnTo>
                    <a:pt x="53" y="320"/>
                  </a:lnTo>
                  <a:lnTo>
                    <a:pt x="59" y="338"/>
                  </a:lnTo>
                  <a:lnTo>
                    <a:pt x="73" y="374"/>
                  </a:lnTo>
                  <a:lnTo>
                    <a:pt x="92" y="405"/>
                  </a:lnTo>
                  <a:lnTo>
                    <a:pt x="92" y="407"/>
                  </a:lnTo>
                  <a:lnTo>
                    <a:pt x="94" y="411"/>
                  </a:lnTo>
                  <a:lnTo>
                    <a:pt x="96" y="426"/>
                  </a:lnTo>
                  <a:lnTo>
                    <a:pt x="101" y="451"/>
                  </a:lnTo>
                  <a:lnTo>
                    <a:pt x="109" y="480"/>
                  </a:lnTo>
                  <a:lnTo>
                    <a:pt x="130" y="543"/>
                  </a:lnTo>
                  <a:lnTo>
                    <a:pt x="142" y="572"/>
                  </a:lnTo>
                  <a:lnTo>
                    <a:pt x="155" y="599"/>
                  </a:lnTo>
                  <a:lnTo>
                    <a:pt x="157" y="605"/>
                  </a:lnTo>
                  <a:lnTo>
                    <a:pt x="161" y="618"/>
                  </a:lnTo>
                  <a:lnTo>
                    <a:pt x="169" y="637"/>
                  </a:lnTo>
                  <a:lnTo>
                    <a:pt x="178" y="660"/>
                  </a:lnTo>
                  <a:lnTo>
                    <a:pt x="199" y="708"/>
                  </a:lnTo>
                  <a:lnTo>
                    <a:pt x="211" y="731"/>
                  </a:lnTo>
                  <a:lnTo>
                    <a:pt x="222" y="747"/>
                  </a:lnTo>
                  <a:lnTo>
                    <a:pt x="244" y="772"/>
                  </a:lnTo>
                  <a:lnTo>
                    <a:pt x="263" y="791"/>
                  </a:lnTo>
                  <a:lnTo>
                    <a:pt x="276" y="804"/>
                  </a:lnTo>
                  <a:lnTo>
                    <a:pt x="280" y="806"/>
                  </a:lnTo>
                  <a:lnTo>
                    <a:pt x="282" y="808"/>
                  </a:lnTo>
                  <a:lnTo>
                    <a:pt x="282" y="806"/>
                  </a:lnTo>
                  <a:lnTo>
                    <a:pt x="618" y="751"/>
                  </a:lnTo>
                  <a:lnTo>
                    <a:pt x="616" y="747"/>
                  </a:lnTo>
                  <a:lnTo>
                    <a:pt x="610" y="735"/>
                  </a:lnTo>
                  <a:lnTo>
                    <a:pt x="601" y="718"/>
                  </a:lnTo>
                  <a:lnTo>
                    <a:pt x="589" y="699"/>
                  </a:lnTo>
                  <a:lnTo>
                    <a:pt x="580" y="681"/>
                  </a:lnTo>
                  <a:lnTo>
                    <a:pt x="574" y="662"/>
                  </a:lnTo>
                  <a:lnTo>
                    <a:pt x="570" y="639"/>
                  </a:lnTo>
                  <a:lnTo>
                    <a:pt x="570" y="601"/>
                  </a:lnTo>
                  <a:lnTo>
                    <a:pt x="572" y="580"/>
                  </a:lnTo>
                  <a:lnTo>
                    <a:pt x="574" y="562"/>
                  </a:lnTo>
                  <a:lnTo>
                    <a:pt x="576" y="534"/>
                  </a:lnTo>
                  <a:lnTo>
                    <a:pt x="576" y="511"/>
                  </a:lnTo>
                  <a:lnTo>
                    <a:pt x="574" y="491"/>
                  </a:lnTo>
                  <a:lnTo>
                    <a:pt x="574" y="441"/>
                  </a:lnTo>
                  <a:lnTo>
                    <a:pt x="568" y="422"/>
                  </a:lnTo>
                  <a:lnTo>
                    <a:pt x="570" y="422"/>
                  </a:lnTo>
                  <a:lnTo>
                    <a:pt x="568" y="4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500" name="Freeform 36">
              <a:extLst>
                <a:ext uri="{FF2B5EF4-FFF2-40B4-BE49-F238E27FC236}">
                  <a16:creationId xmlns:a16="http://schemas.microsoft.com/office/drawing/2014/main" id="{A30811E1-247F-8CC5-7E7E-28B38B409044}"/>
                </a:ext>
              </a:extLst>
            </p:cNvPr>
            <p:cNvSpPr>
              <a:spLocks/>
            </p:cNvSpPr>
            <p:nvPr/>
          </p:nvSpPr>
          <p:spPr bwMode="auto">
            <a:xfrm>
              <a:off x="3579" y="2728"/>
              <a:ext cx="292" cy="687"/>
            </a:xfrm>
            <a:custGeom>
              <a:avLst/>
              <a:gdLst>
                <a:gd name="T0" fmla="*/ 288 w 292"/>
                <a:gd name="T1" fmla="*/ 682 h 687"/>
                <a:gd name="T2" fmla="*/ 273 w 292"/>
                <a:gd name="T3" fmla="*/ 653 h 687"/>
                <a:gd name="T4" fmla="*/ 251 w 292"/>
                <a:gd name="T5" fmla="*/ 616 h 687"/>
                <a:gd name="T6" fmla="*/ 242 w 292"/>
                <a:gd name="T7" fmla="*/ 574 h 687"/>
                <a:gd name="T8" fmla="*/ 244 w 292"/>
                <a:gd name="T9" fmla="*/ 515 h 687"/>
                <a:gd name="T10" fmla="*/ 248 w 292"/>
                <a:gd name="T11" fmla="*/ 480 h 687"/>
                <a:gd name="T12" fmla="*/ 249 w 292"/>
                <a:gd name="T13" fmla="*/ 444 h 687"/>
                <a:gd name="T14" fmla="*/ 246 w 292"/>
                <a:gd name="T15" fmla="*/ 407 h 687"/>
                <a:gd name="T16" fmla="*/ 248 w 292"/>
                <a:gd name="T17" fmla="*/ 374 h 687"/>
                <a:gd name="T18" fmla="*/ 232 w 292"/>
                <a:gd name="T19" fmla="*/ 330 h 687"/>
                <a:gd name="T20" fmla="*/ 190 w 292"/>
                <a:gd name="T21" fmla="*/ 238 h 687"/>
                <a:gd name="T22" fmla="*/ 163 w 292"/>
                <a:gd name="T23" fmla="*/ 175 h 687"/>
                <a:gd name="T24" fmla="*/ 152 w 292"/>
                <a:gd name="T25" fmla="*/ 150 h 687"/>
                <a:gd name="T26" fmla="*/ 123 w 292"/>
                <a:gd name="T27" fmla="*/ 113 h 687"/>
                <a:gd name="T28" fmla="*/ 57 w 292"/>
                <a:gd name="T29" fmla="*/ 46 h 687"/>
                <a:gd name="T30" fmla="*/ 19 w 292"/>
                <a:gd name="T31" fmla="*/ 10 h 687"/>
                <a:gd name="T32" fmla="*/ 8 w 292"/>
                <a:gd name="T33" fmla="*/ 0 h 687"/>
                <a:gd name="T34" fmla="*/ 4 w 292"/>
                <a:gd name="T35" fmla="*/ 15 h 687"/>
                <a:gd name="T36" fmla="*/ 31 w 292"/>
                <a:gd name="T37" fmla="*/ 38 h 687"/>
                <a:gd name="T38" fmla="*/ 79 w 292"/>
                <a:gd name="T39" fmla="*/ 88 h 687"/>
                <a:gd name="T40" fmla="*/ 92 w 292"/>
                <a:gd name="T41" fmla="*/ 109 h 687"/>
                <a:gd name="T42" fmla="*/ 90 w 292"/>
                <a:gd name="T43" fmla="*/ 121 h 687"/>
                <a:gd name="T44" fmla="*/ 102 w 292"/>
                <a:gd name="T45" fmla="*/ 123 h 687"/>
                <a:gd name="T46" fmla="*/ 115 w 292"/>
                <a:gd name="T47" fmla="*/ 134 h 687"/>
                <a:gd name="T48" fmla="*/ 146 w 292"/>
                <a:gd name="T49" fmla="*/ 190 h 687"/>
                <a:gd name="T50" fmla="*/ 155 w 292"/>
                <a:gd name="T51" fmla="*/ 207 h 687"/>
                <a:gd name="T52" fmla="*/ 161 w 292"/>
                <a:gd name="T53" fmla="*/ 232 h 687"/>
                <a:gd name="T54" fmla="*/ 175 w 292"/>
                <a:gd name="T55" fmla="*/ 261 h 687"/>
                <a:gd name="T56" fmla="*/ 194 w 292"/>
                <a:gd name="T57" fmla="*/ 284 h 687"/>
                <a:gd name="T58" fmla="*/ 213 w 292"/>
                <a:gd name="T59" fmla="*/ 309 h 687"/>
                <a:gd name="T60" fmla="*/ 217 w 292"/>
                <a:gd name="T61" fmla="*/ 330 h 687"/>
                <a:gd name="T62" fmla="*/ 207 w 292"/>
                <a:gd name="T63" fmla="*/ 348 h 687"/>
                <a:gd name="T64" fmla="*/ 184 w 292"/>
                <a:gd name="T65" fmla="*/ 351 h 687"/>
                <a:gd name="T66" fmla="*/ 159 w 292"/>
                <a:gd name="T67" fmla="*/ 348 h 687"/>
                <a:gd name="T68" fmla="*/ 146 w 292"/>
                <a:gd name="T69" fmla="*/ 355 h 687"/>
                <a:gd name="T70" fmla="*/ 138 w 292"/>
                <a:gd name="T71" fmla="*/ 376 h 687"/>
                <a:gd name="T72" fmla="*/ 130 w 292"/>
                <a:gd name="T73" fmla="*/ 398 h 687"/>
                <a:gd name="T74" fmla="*/ 109 w 292"/>
                <a:gd name="T75" fmla="*/ 415 h 687"/>
                <a:gd name="T76" fmla="*/ 107 w 292"/>
                <a:gd name="T77" fmla="*/ 417 h 687"/>
                <a:gd name="T78" fmla="*/ 117 w 292"/>
                <a:gd name="T79" fmla="*/ 430 h 687"/>
                <a:gd name="T80" fmla="*/ 134 w 292"/>
                <a:gd name="T81" fmla="*/ 461 h 687"/>
                <a:gd name="T82" fmla="*/ 157 w 292"/>
                <a:gd name="T83" fmla="*/ 505 h 687"/>
                <a:gd name="T84" fmla="*/ 182 w 292"/>
                <a:gd name="T85" fmla="*/ 561 h 687"/>
                <a:gd name="T86" fmla="*/ 211 w 292"/>
                <a:gd name="T87" fmla="*/ 609 h 687"/>
                <a:gd name="T88" fmla="*/ 240 w 292"/>
                <a:gd name="T89" fmla="*/ 645 h 687"/>
                <a:gd name="T90" fmla="*/ 261 w 292"/>
                <a:gd name="T91" fmla="*/ 668 h 687"/>
                <a:gd name="T92" fmla="*/ 276 w 292"/>
                <a:gd name="T93" fmla="*/ 678 h 687"/>
                <a:gd name="T94" fmla="*/ 278 w 292"/>
                <a:gd name="T95" fmla="*/ 687 h 687"/>
                <a:gd name="T96" fmla="*/ 292 w 292"/>
                <a:gd name="T97" fmla="*/ 686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2" h="687">
                  <a:moveTo>
                    <a:pt x="290" y="686"/>
                  </a:moveTo>
                  <a:lnTo>
                    <a:pt x="288" y="682"/>
                  </a:lnTo>
                  <a:lnTo>
                    <a:pt x="282" y="670"/>
                  </a:lnTo>
                  <a:lnTo>
                    <a:pt x="273" y="653"/>
                  </a:lnTo>
                  <a:lnTo>
                    <a:pt x="261" y="634"/>
                  </a:lnTo>
                  <a:lnTo>
                    <a:pt x="251" y="616"/>
                  </a:lnTo>
                  <a:lnTo>
                    <a:pt x="244" y="597"/>
                  </a:lnTo>
                  <a:lnTo>
                    <a:pt x="242" y="574"/>
                  </a:lnTo>
                  <a:lnTo>
                    <a:pt x="242" y="536"/>
                  </a:lnTo>
                  <a:lnTo>
                    <a:pt x="244" y="515"/>
                  </a:lnTo>
                  <a:lnTo>
                    <a:pt x="246" y="495"/>
                  </a:lnTo>
                  <a:lnTo>
                    <a:pt x="248" y="480"/>
                  </a:lnTo>
                  <a:lnTo>
                    <a:pt x="248" y="467"/>
                  </a:lnTo>
                  <a:lnTo>
                    <a:pt x="249" y="444"/>
                  </a:lnTo>
                  <a:lnTo>
                    <a:pt x="248" y="424"/>
                  </a:lnTo>
                  <a:lnTo>
                    <a:pt x="246" y="407"/>
                  </a:lnTo>
                  <a:lnTo>
                    <a:pt x="248" y="390"/>
                  </a:lnTo>
                  <a:lnTo>
                    <a:pt x="248" y="374"/>
                  </a:lnTo>
                  <a:lnTo>
                    <a:pt x="242" y="355"/>
                  </a:lnTo>
                  <a:lnTo>
                    <a:pt x="232" y="330"/>
                  </a:lnTo>
                  <a:lnTo>
                    <a:pt x="219" y="300"/>
                  </a:lnTo>
                  <a:lnTo>
                    <a:pt x="190" y="238"/>
                  </a:lnTo>
                  <a:lnTo>
                    <a:pt x="178" y="213"/>
                  </a:lnTo>
                  <a:lnTo>
                    <a:pt x="163" y="175"/>
                  </a:lnTo>
                  <a:lnTo>
                    <a:pt x="159" y="163"/>
                  </a:lnTo>
                  <a:lnTo>
                    <a:pt x="152" y="150"/>
                  </a:lnTo>
                  <a:lnTo>
                    <a:pt x="140" y="133"/>
                  </a:lnTo>
                  <a:lnTo>
                    <a:pt x="123" y="113"/>
                  </a:lnTo>
                  <a:lnTo>
                    <a:pt x="81" y="67"/>
                  </a:lnTo>
                  <a:lnTo>
                    <a:pt x="57" y="46"/>
                  </a:lnTo>
                  <a:lnTo>
                    <a:pt x="36" y="27"/>
                  </a:lnTo>
                  <a:lnTo>
                    <a:pt x="19" y="10"/>
                  </a:lnTo>
                  <a:lnTo>
                    <a:pt x="6" y="0"/>
                  </a:lnTo>
                  <a:lnTo>
                    <a:pt x="8" y="0"/>
                  </a:lnTo>
                  <a:lnTo>
                    <a:pt x="0" y="12"/>
                  </a:lnTo>
                  <a:lnTo>
                    <a:pt x="4" y="15"/>
                  </a:lnTo>
                  <a:lnTo>
                    <a:pt x="15" y="25"/>
                  </a:lnTo>
                  <a:lnTo>
                    <a:pt x="31" y="38"/>
                  </a:lnTo>
                  <a:lnTo>
                    <a:pt x="65" y="73"/>
                  </a:lnTo>
                  <a:lnTo>
                    <a:pt x="79" y="88"/>
                  </a:lnTo>
                  <a:lnTo>
                    <a:pt x="90" y="102"/>
                  </a:lnTo>
                  <a:lnTo>
                    <a:pt x="92" y="109"/>
                  </a:lnTo>
                  <a:lnTo>
                    <a:pt x="90" y="117"/>
                  </a:lnTo>
                  <a:lnTo>
                    <a:pt x="90" y="121"/>
                  </a:lnTo>
                  <a:lnTo>
                    <a:pt x="94" y="123"/>
                  </a:lnTo>
                  <a:lnTo>
                    <a:pt x="102" y="123"/>
                  </a:lnTo>
                  <a:lnTo>
                    <a:pt x="107" y="127"/>
                  </a:lnTo>
                  <a:lnTo>
                    <a:pt x="115" y="134"/>
                  </a:lnTo>
                  <a:lnTo>
                    <a:pt x="132" y="161"/>
                  </a:lnTo>
                  <a:lnTo>
                    <a:pt x="146" y="190"/>
                  </a:lnTo>
                  <a:lnTo>
                    <a:pt x="152" y="202"/>
                  </a:lnTo>
                  <a:lnTo>
                    <a:pt x="155" y="207"/>
                  </a:lnTo>
                  <a:lnTo>
                    <a:pt x="159" y="219"/>
                  </a:lnTo>
                  <a:lnTo>
                    <a:pt x="161" y="232"/>
                  </a:lnTo>
                  <a:lnTo>
                    <a:pt x="169" y="252"/>
                  </a:lnTo>
                  <a:lnTo>
                    <a:pt x="175" y="261"/>
                  </a:lnTo>
                  <a:lnTo>
                    <a:pt x="184" y="273"/>
                  </a:lnTo>
                  <a:lnTo>
                    <a:pt x="194" y="284"/>
                  </a:lnTo>
                  <a:lnTo>
                    <a:pt x="201" y="294"/>
                  </a:lnTo>
                  <a:lnTo>
                    <a:pt x="213" y="309"/>
                  </a:lnTo>
                  <a:lnTo>
                    <a:pt x="217" y="321"/>
                  </a:lnTo>
                  <a:lnTo>
                    <a:pt x="217" y="330"/>
                  </a:lnTo>
                  <a:lnTo>
                    <a:pt x="213" y="340"/>
                  </a:lnTo>
                  <a:lnTo>
                    <a:pt x="207" y="348"/>
                  </a:lnTo>
                  <a:lnTo>
                    <a:pt x="196" y="353"/>
                  </a:lnTo>
                  <a:lnTo>
                    <a:pt x="184" y="351"/>
                  </a:lnTo>
                  <a:lnTo>
                    <a:pt x="171" y="348"/>
                  </a:lnTo>
                  <a:lnTo>
                    <a:pt x="159" y="348"/>
                  </a:lnTo>
                  <a:lnTo>
                    <a:pt x="152" y="349"/>
                  </a:lnTo>
                  <a:lnTo>
                    <a:pt x="146" y="355"/>
                  </a:lnTo>
                  <a:lnTo>
                    <a:pt x="142" y="365"/>
                  </a:lnTo>
                  <a:lnTo>
                    <a:pt x="138" y="376"/>
                  </a:lnTo>
                  <a:lnTo>
                    <a:pt x="134" y="388"/>
                  </a:lnTo>
                  <a:lnTo>
                    <a:pt x="130" y="398"/>
                  </a:lnTo>
                  <a:lnTo>
                    <a:pt x="119" y="409"/>
                  </a:lnTo>
                  <a:lnTo>
                    <a:pt x="109" y="415"/>
                  </a:lnTo>
                  <a:lnTo>
                    <a:pt x="105" y="415"/>
                  </a:lnTo>
                  <a:lnTo>
                    <a:pt x="107" y="417"/>
                  </a:lnTo>
                  <a:lnTo>
                    <a:pt x="111" y="422"/>
                  </a:lnTo>
                  <a:lnTo>
                    <a:pt x="117" y="430"/>
                  </a:lnTo>
                  <a:lnTo>
                    <a:pt x="125" y="444"/>
                  </a:lnTo>
                  <a:lnTo>
                    <a:pt x="134" y="461"/>
                  </a:lnTo>
                  <a:lnTo>
                    <a:pt x="146" y="480"/>
                  </a:lnTo>
                  <a:lnTo>
                    <a:pt x="157" y="505"/>
                  </a:lnTo>
                  <a:lnTo>
                    <a:pt x="169" y="532"/>
                  </a:lnTo>
                  <a:lnTo>
                    <a:pt x="182" y="561"/>
                  </a:lnTo>
                  <a:lnTo>
                    <a:pt x="196" y="586"/>
                  </a:lnTo>
                  <a:lnTo>
                    <a:pt x="211" y="609"/>
                  </a:lnTo>
                  <a:lnTo>
                    <a:pt x="226" y="630"/>
                  </a:lnTo>
                  <a:lnTo>
                    <a:pt x="240" y="645"/>
                  </a:lnTo>
                  <a:lnTo>
                    <a:pt x="251" y="659"/>
                  </a:lnTo>
                  <a:lnTo>
                    <a:pt x="261" y="668"/>
                  </a:lnTo>
                  <a:lnTo>
                    <a:pt x="269" y="672"/>
                  </a:lnTo>
                  <a:lnTo>
                    <a:pt x="276" y="678"/>
                  </a:lnTo>
                  <a:lnTo>
                    <a:pt x="278" y="684"/>
                  </a:lnTo>
                  <a:lnTo>
                    <a:pt x="278" y="687"/>
                  </a:lnTo>
                  <a:lnTo>
                    <a:pt x="280" y="687"/>
                  </a:lnTo>
                  <a:lnTo>
                    <a:pt x="292" y="686"/>
                  </a:lnTo>
                  <a:lnTo>
                    <a:pt x="290" y="686"/>
                  </a:lnTo>
                  <a:close/>
                </a:path>
              </a:pathLst>
            </a:custGeom>
            <a:solidFill>
              <a:srgbClr val="FFAB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501" name="Freeform 37">
              <a:extLst>
                <a:ext uri="{FF2B5EF4-FFF2-40B4-BE49-F238E27FC236}">
                  <a16:creationId xmlns:a16="http://schemas.microsoft.com/office/drawing/2014/main" id="{0F726358-6010-38B7-B3C1-0CE5F626224A}"/>
                </a:ext>
              </a:extLst>
            </p:cNvPr>
            <p:cNvSpPr>
              <a:spLocks/>
            </p:cNvSpPr>
            <p:nvPr/>
          </p:nvSpPr>
          <p:spPr bwMode="auto">
            <a:xfrm>
              <a:off x="3537" y="2799"/>
              <a:ext cx="192" cy="219"/>
            </a:xfrm>
            <a:custGeom>
              <a:avLst/>
              <a:gdLst>
                <a:gd name="T0" fmla="*/ 0 w 192"/>
                <a:gd name="T1" fmla="*/ 0 h 219"/>
                <a:gd name="T2" fmla="*/ 2 w 192"/>
                <a:gd name="T3" fmla="*/ 2 h 219"/>
                <a:gd name="T4" fmla="*/ 7 w 192"/>
                <a:gd name="T5" fmla="*/ 8 h 219"/>
                <a:gd name="T6" fmla="*/ 17 w 192"/>
                <a:gd name="T7" fmla="*/ 15 h 219"/>
                <a:gd name="T8" fmla="*/ 28 w 192"/>
                <a:gd name="T9" fmla="*/ 27 h 219"/>
                <a:gd name="T10" fmla="*/ 55 w 192"/>
                <a:gd name="T11" fmla="*/ 48 h 219"/>
                <a:gd name="T12" fmla="*/ 82 w 192"/>
                <a:gd name="T13" fmla="*/ 67 h 219"/>
                <a:gd name="T14" fmla="*/ 101 w 192"/>
                <a:gd name="T15" fmla="*/ 81 h 219"/>
                <a:gd name="T16" fmla="*/ 115 w 192"/>
                <a:gd name="T17" fmla="*/ 96 h 219"/>
                <a:gd name="T18" fmla="*/ 124 w 192"/>
                <a:gd name="T19" fmla="*/ 111 h 219"/>
                <a:gd name="T20" fmla="*/ 132 w 192"/>
                <a:gd name="T21" fmla="*/ 129 h 219"/>
                <a:gd name="T22" fmla="*/ 138 w 192"/>
                <a:gd name="T23" fmla="*/ 140 h 219"/>
                <a:gd name="T24" fmla="*/ 146 w 192"/>
                <a:gd name="T25" fmla="*/ 154 h 219"/>
                <a:gd name="T26" fmla="*/ 167 w 192"/>
                <a:gd name="T27" fmla="*/ 182 h 219"/>
                <a:gd name="T28" fmla="*/ 176 w 192"/>
                <a:gd name="T29" fmla="*/ 198 h 219"/>
                <a:gd name="T30" fmla="*/ 184 w 192"/>
                <a:gd name="T31" fmla="*/ 207 h 219"/>
                <a:gd name="T32" fmla="*/ 190 w 192"/>
                <a:gd name="T33" fmla="*/ 217 h 219"/>
                <a:gd name="T34" fmla="*/ 192 w 192"/>
                <a:gd name="T35" fmla="*/ 219 h 219"/>
                <a:gd name="T36" fmla="*/ 146 w 192"/>
                <a:gd name="T37" fmla="*/ 184 h 219"/>
                <a:gd name="T38" fmla="*/ 144 w 192"/>
                <a:gd name="T39" fmla="*/ 186 h 219"/>
                <a:gd name="T40" fmla="*/ 142 w 192"/>
                <a:gd name="T41" fmla="*/ 184 h 219"/>
                <a:gd name="T42" fmla="*/ 138 w 192"/>
                <a:gd name="T43" fmla="*/ 177 h 219"/>
                <a:gd name="T44" fmla="*/ 132 w 192"/>
                <a:gd name="T45" fmla="*/ 165 h 219"/>
                <a:gd name="T46" fmla="*/ 126 w 192"/>
                <a:gd name="T47" fmla="*/ 152 h 219"/>
                <a:gd name="T48" fmla="*/ 107 w 192"/>
                <a:gd name="T49" fmla="*/ 123 h 219"/>
                <a:gd name="T50" fmla="*/ 99 w 192"/>
                <a:gd name="T51" fmla="*/ 110 h 219"/>
                <a:gd name="T52" fmla="*/ 90 w 192"/>
                <a:gd name="T53" fmla="*/ 100 h 219"/>
                <a:gd name="T54" fmla="*/ 80 w 192"/>
                <a:gd name="T55" fmla="*/ 90 h 219"/>
                <a:gd name="T56" fmla="*/ 67 w 192"/>
                <a:gd name="T57" fmla="*/ 79 h 219"/>
                <a:gd name="T58" fmla="*/ 36 w 192"/>
                <a:gd name="T59" fmla="*/ 54 h 219"/>
                <a:gd name="T60" fmla="*/ 11 w 192"/>
                <a:gd name="T61" fmla="*/ 25 h 219"/>
                <a:gd name="T62" fmla="*/ 3 w 192"/>
                <a:gd name="T63" fmla="*/ 12 h 219"/>
                <a:gd name="T64" fmla="*/ 0 w 192"/>
                <a:gd name="T65" fmla="*/ 0 h 219"/>
                <a:gd name="T66" fmla="*/ 2 w 192"/>
                <a:gd name="T67" fmla="*/ 0 h 219"/>
                <a:gd name="T68" fmla="*/ 0 w 192"/>
                <a:gd name="T69"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 h="219">
                  <a:moveTo>
                    <a:pt x="0" y="0"/>
                  </a:moveTo>
                  <a:lnTo>
                    <a:pt x="2" y="2"/>
                  </a:lnTo>
                  <a:lnTo>
                    <a:pt x="7" y="8"/>
                  </a:lnTo>
                  <a:lnTo>
                    <a:pt x="17" y="15"/>
                  </a:lnTo>
                  <a:lnTo>
                    <a:pt x="28" y="27"/>
                  </a:lnTo>
                  <a:lnTo>
                    <a:pt x="55" y="48"/>
                  </a:lnTo>
                  <a:lnTo>
                    <a:pt x="82" y="67"/>
                  </a:lnTo>
                  <a:lnTo>
                    <a:pt x="101" y="81"/>
                  </a:lnTo>
                  <a:lnTo>
                    <a:pt x="115" y="96"/>
                  </a:lnTo>
                  <a:lnTo>
                    <a:pt x="124" y="111"/>
                  </a:lnTo>
                  <a:lnTo>
                    <a:pt x="132" y="129"/>
                  </a:lnTo>
                  <a:lnTo>
                    <a:pt x="138" y="140"/>
                  </a:lnTo>
                  <a:lnTo>
                    <a:pt x="146" y="154"/>
                  </a:lnTo>
                  <a:lnTo>
                    <a:pt x="167" y="182"/>
                  </a:lnTo>
                  <a:lnTo>
                    <a:pt x="176" y="198"/>
                  </a:lnTo>
                  <a:lnTo>
                    <a:pt x="184" y="207"/>
                  </a:lnTo>
                  <a:lnTo>
                    <a:pt x="190" y="217"/>
                  </a:lnTo>
                  <a:lnTo>
                    <a:pt x="192" y="219"/>
                  </a:lnTo>
                  <a:lnTo>
                    <a:pt x="146" y="184"/>
                  </a:lnTo>
                  <a:lnTo>
                    <a:pt x="144" y="186"/>
                  </a:lnTo>
                  <a:lnTo>
                    <a:pt x="142" y="184"/>
                  </a:lnTo>
                  <a:lnTo>
                    <a:pt x="138" y="177"/>
                  </a:lnTo>
                  <a:lnTo>
                    <a:pt x="132" y="165"/>
                  </a:lnTo>
                  <a:lnTo>
                    <a:pt x="126" y="152"/>
                  </a:lnTo>
                  <a:lnTo>
                    <a:pt x="107" y="123"/>
                  </a:lnTo>
                  <a:lnTo>
                    <a:pt x="99" y="110"/>
                  </a:lnTo>
                  <a:lnTo>
                    <a:pt x="90" y="100"/>
                  </a:lnTo>
                  <a:lnTo>
                    <a:pt x="80" y="90"/>
                  </a:lnTo>
                  <a:lnTo>
                    <a:pt x="67" y="79"/>
                  </a:lnTo>
                  <a:lnTo>
                    <a:pt x="36" y="54"/>
                  </a:lnTo>
                  <a:lnTo>
                    <a:pt x="11" y="25"/>
                  </a:lnTo>
                  <a:lnTo>
                    <a:pt x="3" y="12"/>
                  </a:lnTo>
                  <a:lnTo>
                    <a:pt x="0" y="0"/>
                  </a:lnTo>
                  <a:lnTo>
                    <a:pt x="2" y="0"/>
                  </a:lnTo>
                  <a:lnTo>
                    <a:pt x="0" y="0"/>
                  </a:lnTo>
                  <a:close/>
                </a:path>
              </a:pathLst>
            </a:custGeom>
            <a:solidFill>
              <a:srgbClr val="FFAB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502" name="Freeform 38">
              <a:extLst>
                <a:ext uri="{FF2B5EF4-FFF2-40B4-BE49-F238E27FC236}">
                  <a16:creationId xmlns:a16="http://schemas.microsoft.com/office/drawing/2014/main" id="{802CAD8E-05F0-3EF4-FE9A-53A0E70655F8}"/>
                </a:ext>
              </a:extLst>
            </p:cNvPr>
            <p:cNvSpPr>
              <a:spLocks/>
            </p:cNvSpPr>
            <p:nvPr/>
          </p:nvSpPr>
          <p:spPr bwMode="auto">
            <a:xfrm>
              <a:off x="3468" y="2859"/>
              <a:ext cx="155" cy="174"/>
            </a:xfrm>
            <a:custGeom>
              <a:avLst/>
              <a:gdLst>
                <a:gd name="T0" fmla="*/ 0 w 155"/>
                <a:gd name="T1" fmla="*/ 3 h 174"/>
                <a:gd name="T2" fmla="*/ 3 w 155"/>
                <a:gd name="T3" fmla="*/ 7 h 174"/>
                <a:gd name="T4" fmla="*/ 3 w 155"/>
                <a:gd name="T5" fmla="*/ 9 h 174"/>
                <a:gd name="T6" fmla="*/ 13 w 155"/>
                <a:gd name="T7" fmla="*/ 17 h 174"/>
                <a:gd name="T8" fmla="*/ 26 w 155"/>
                <a:gd name="T9" fmla="*/ 28 h 174"/>
                <a:gd name="T10" fmla="*/ 42 w 155"/>
                <a:gd name="T11" fmla="*/ 42 h 174"/>
                <a:gd name="T12" fmla="*/ 42 w 155"/>
                <a:gd name="T13" fmla="*/ 40 h 174"/>
                <a:gd name="T14" fmla="*/ 72 w 155"/>
                <a:gd name="T15" fmla="*/ 73 h 174"/>
                <a:gd name="T16" fmla="*/ 71 w 155"/>
                <a:gd name="T17" fmla="*/ 73 h 174"/>
                <a:gd name="T18" fmla="*/ 84 w 155"/>
                <a:gd name="T19" fmla="*/ 88 h 174"/>
                <a:gd name="T20" fmla="*/ 92 w 155"/>
                <a:gd name="T21" fmla="*/ 99 h 174"/>
                <a:gd name="T22" fmla="*/ 107 w 155"/>
                <a:gd name="T23" fmla="*/ 124 h 174"/>
                <a:gd name="T24" fmla="*/ 126 w 155"/>
                <a:gd name="T25" fmla="*/ 149 h 174"/>
                <a:gd name="T26" fmla="*/ 128 w 155"/>
                <a:gd name="T27" fmla="*/ 149 h 174"/>
                <a:gd name="T28" fmla="*/ 144 w 155"/>
                <a:gd name="T29" fmla="*/ 167 h 174"/>
                <a:gd name="T30" fmla="*/ 151 w 155"/>
                <a:gd name="T31" fmla="*/ 174 h 174"/>
                <a:gd name="T32" fmla="*/ 155 w 155"/>
                <a:gd name="T33" fmla="*/ 170 h 174"/>
                <a:gd name="T34" fmla="*/ 147 w 155"/>
                <a:gd name="T35" fmla="*/ 163 h 174"/>
                <a:gd name="T36" fmla="*/ 132 w 155"/>
                <a:gd name="T37" fmla="*/ 146 h 174"/>
                <a:gd name="T38" fmla="*/ 134 w 155"/>
                <a:gd name="T39" fmla="*/ 146 h 174"/>
                <a:gd name="T40" fmla="*/ 115 w 155"/>
                <a:gd name="T41" fmla="*/ 121 h 174"/>
                <a:gd name="T42" fmla="*/ 99 w 155"/>
                <a:gd name="T43" fmla="*/ 96 h 174"/>
                <a:gd name="T44" fmla="*/ 92 w 155"/>
                <a:gd name="T45" fmla="*/ 84 h 174"/>
                <a:gd name="T46" fmla="*/ 78 w 155"/>
                <a:gd name="T47" fmla="*/ 69 h 174"/>
                <a:gd name="T48" fmla="*/ 76 w 155"/>
                <a:gd name="T49" fmla="*/ 69 h 174"/>
                <a:gd name="T50" fmla="*/ 46 w 155"/>
                <a:gd name="T51" fmla="*/ 36 h 174"/>
                <a:gd name="T52" fmla="*/ 46 w 155"/>
                <a:gd name="T53" fmla="*/ 34 h 174"/>
                <a:gd name="T54" fmla="*/ 30 w 155"/>
                <a:gd name="T55" fmla="*/ 21 h 174"/>
                <a:gd name="T56" fmla="*/ 17 w 155"/>
                <a:gd name="T57" fmla="*/ 9 h 174"/>
                <a:gd name="T58" fmla="*/ 7 w 155"/>
                <a:gd name="T59" fmla="*/ 2 h 174"/>
                <a:gd name="T60" fmla="*/ 7 w 155"/>
                <a:gd name="T61" fmla="*/ 3 h 174"/>
                <a:gd name="T62" fmla="*/ 3 w 155"/>
                <a:gd name="T63" fmla="*/ 0 h 174"/>
                <a:gd name="T64" fmla="*/ 0 w 155"/>
                <a:gd name="T65" fmla="*/ 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5" h="174">
                  <a:moveTo>
                    <a:pt x="0" y="3"/>
                  </a:moveTo>
                  <a:lnTo>
                    <a:pt x="3" y="7"/>
                  </a:lnTo>
                  <a:lnTo>
                    <a:pt x="3" y="9"/>
                  </a:lnTo>
                  <a:lnTo>
                    <a:pt x="13" y="17"/>
                  </a:lnTo>
                  <a:lnTo>
                    <a:pt x="26" y="28"/>
                  </a:lnTo>
                  <a:lnTo>
                    <a:pt x="42" y="42"/>
                  </a:lnTo>
                  <a:lnTo>
                    <a:pt x="42" y="40"/>
                  </a:lnTo>
                  <a:lnTo>
                    <a:pt x="72" y="73"/>
                  </a:lnTo>
                  <a:lnTo>
                    <a:pt x="71" y="73"/>
                  </a:lnTo>
                  <a:lnTo>
                    <a:pt x="84" y="88"/>
                  </a:lnTo>
                  <a:lnTo>
                    <a:pt x="92" y="99"/>
                  </a:lnTo>
                  <a:lnTo>
                    <a:pt x="107" y="124"/>
                  </a:lnTo>
                  <a:lnTo>
                    <a:pt x="126" y="149"/>
                  </a:lnTo>
                  <a:lnTo>
                    <a:pt x="128" y="149"/>
                  </a:lnTo>
                  <a:lnTo>
                    <a:pt x="144" y="167"/>
                  </a:lnTo>
                  <a:lnTo>
                    <a:pt x="151" y="174"/>
                  </a:lnTo>
                  <a:lnTo>
                    <a:pt x="155" y="170"/>
                  </a:lnTo>
                  <a:lnTo>
                    <a:pt x="147" y="163"/>
                  </a:lnTo>
                  <a:lnTo>
                    <a:pt x="132" y="146"/>
                  </a:lnTo>
                  <a:lnTo>
                    <a:pt x="134" y="146"/>
                  </a:lnTo>
                  <a:lnTo>
                    <a:pt x="115" y="121"/>
                  </a:lnTo>
                  <a:lnTo>
                    <a:pt x="99" y="96"/>
                  </a:lnTo>
                  <a:lnTo>
                    <a:pt x="92" y="84"/>
                  </a:lnTo>
                  <a:lnTo>
                    <a:pt x="78" y="69"/>
                  </a:lnTo>
                  <a:lnTo>
                    <a:pt x="76" y="69"/>
                  </a:lnTo>
                  <a:lnTo>
                    <a:pt x="46" y="36"/>
                  </a:lnTo>
                  <a:lnTo>
                    <a:pt x="46" y="34"/>
                  </a:lnTo>
                  <a:lnTo>
                    <a:pt x="30" y="21"/>
                  </a:lnTo>
                  <a:lnTo>
                    <a:pt x="17" y="9"/>
                  </a:lnTo>
                  <a:lnTo>
                    <a:pt x="7" y="2"/>
                  </a:lnTo>
                  <a:lnTo>
                    <a:pt x="7" y="3"/>
                  </a:lnTo>
                  <a:lnTo>
                    <a:pt x="3" y="0"/>
                  </a:lnTo>
                  <a:lnTo>
                    <a:pt x="0" y="3"/>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503" name="Freeform 39">
              <a:extLst>
                <a:ext uri="{FF2B5EF4-FFF2-40B4-BE49-F238E27FC236}">
                  <a16:creationId xmlns:a16="http://schemas.microsoft.com/office/drawing/2014/main" id="{273CF489-A7B4-AE30-3518-B9A07AB083C9}"/>
                </a:ext>
              </a:extLst>
            </p:cNvPr>
            <p:cNvSpPr>
              <a:spLocks/>
            </p:cNvSpPr>
            <p:nvPr/>
          </p:nvSpPr>
          <p:spPr bwMode="auto">
            <a:xfrm>
              <a:off x="3410" y="3331"/>
              <a:ext cx="493" cy="213"/>
            </a:xfrm>
            <a:custGeom>
              <a:avLst/>
              <a:gdLst>
                <a:gd name="T0" fmla="*/ 33 w 493"/>
                <a:gd name="T1" fmla="*/ 213 h 213"/>
                <a:gd name="T2" fmla="*/ 0 w 493"/>
                <a:gd name="T3" fmla="*/ 152 h 213"/>
                <a:gd name="T4" fmla="*/ 17 w 493"/>
                <a:gd name="T5" fmla="*/ 109 h 213"/>
                <a:gd name="T6" fmla="*/ 130 w 493"/>
                <a:gd name="T7" fmla="*/ 67 h 213"/>
                <a:gd name="T8" fmla="*/ 455 w 493"/>
                <a:gd name="T9" fmla="*/ 0 h 213"/>
                <a:gd name="T10" fmla="*/ 463 w 493"/>
                <a:gd name="T11" fmla="*/ 0 h 213"/>
                <a:gd name="T12" fmla="*/ 470 w 493"/>
                <a:gd name="T13" fmla="*/ 6 h 213"/>
                <a:gd name="T14" fmla="*/ 484 w 493"/>
                <a:gd name="T15" fmla="*/ 27 h 213"/>
                <a:gd name="T16" fmla="*/ 491 w 493"/>
                <a:gd name="T17" fmla="*/ 50 h 213"/>
                <a:gd name="T18" fmla="*/ 493 w 493"/>
                <a:gd name="T19" fmla="*/ 56 h 213"/>
                <a:gd name="T20" fmla="*/ 493 w 493"/>
                <a:gd name="T21" fmla="*/ 59 h 213"/>
                <a:gd name="T22" fmla="*/ 488 w 493"/>
                <a:gd name="T23" fmla="*/ 92 h 213"/>
                <a:gd name="T24" fmla="*/ 230 w 493"/>
                <a:gd name="T25" fmla="*/ 131 h 213"/>
                <a:gd name="T26" fmla="*/ 136 w 493"/>
                <a:gd name="T27" fmla="*/ 159 h 213"/>
                <a:gd name="T28" fmla="*/ 33 w 493"/>
                <a:gd name="T29"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3" h="213">
                  <a:moveTo>
                    <a:pt x="33" y="213"/>
                  </a:moveTo>
                  <a:lnTo>
                    <a:pt x="0" y="152"/>
                  </a:lnTo>
                  <a:lnTo>
                    <a:pt x="17" y="109"/>
                  </a:lnTo>
                  <a:lnTo>
                    <a:pt x="130" y="67"/>
                  </a:lnTo>
                  <a:lnTo>
                    <a:pt x="455" y="0"/>
                  </a:lnTo>
                  <a:lnTo>
                    <a:pt x="463" y="0"/>
                  </a:lnTo>
                  <a:lnTo>
                    <a:pt x="470" y="6"/>
                  </a:lnTo>
                  <a:lnTo>
                    <a:pt x="484" y="27"/>
                  </a:lnTo>
                  <a:lnTo>
                    <a:pt x="491" y="50"/>
                  </a:lnTo>
                  <a:lnTo>
                    <a:pt x="493" y="56"/>
                  </a:lnTo>
                  <a:lnTo>
                    <a:pt x="493" y="59"/>
                  </a:lnTo>
                  <a:lnTo>
                    <a:pt x="488" y="92"/>
                  </a:lnTo>
                  <a:lnTo>
                    <a:pt x="230" y="131"/>
                  </a:lnTo>
                  <a:lnTo>
                    <a:pt x="136" y="159"/>
                  </a:lnTo>
                  <a:lnTo>
                    <a:pt x="33"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504" name="Freeform 40">
              <a:extLst>
                <a:ext uri="{FF2B5EF4-FFF2-40B4-BE49-F238E27FC236}">
                  <a16:creationId xmlns:a16="http://schemas.microsoft.com/office/drawing/2014/main" id="{D4B1444B-402E-971B-0BF3-F46B68D80C4C}"/>
                </a:ext>
              </a:extLst>
            </p:cNvPr>
            <p:cNvSpPr>
              <a:spLocks/>
            </p:cNvSpPr>
            <p:nvPr/>
          </p:nvSpPr>
          <p:spPr bwMode="auto">
            <a:xfrm>
              <a:off x="2352" y="1407"/>
              <a:ext cx="547" cy="198"/>
            </a:xfrm>
            <a:custGeom>
              <a:avLst/>
              <a:gdLst>
                <a:gd name="T0" fmla="*/ 44 w 547"/>
                <a:gd name="T1" fmla="*/ 33 h 198"/>
                <a:gd name="T2" fmla="*/ 86 w 547"/>
                <a:gd name="T3" fmla="*/ 23 h 198"/>
                <a:gd name="T4" fmla="*/ 133 w 547"/>
                <a:gd name="T5" fmla="*/ 15 h 198"/>
                <a:gd name="T6" fmla="*/ 188 w 547"/>
                <a:gd name="T7" fmla="*/ 10 h 198"/>
                <a:gd name="T8" fmla="*/ 263 w 547"/>
                <a:gd name="T9" fmla="*/ 4 h 198"/>
                <a:gd name="T10" fmla="*/ 351 w 547"/>
                <a:gd name="T11" fmla="*/ 2 h 198"/>
                <a:gd name="T12" fmla="*/ 365 w 547"/>
                <a:gd name="T13" fmla="*/ 8 h 198"/>
                <a:gd name="T14" fmla="*/ 353 w 547"/>
                <a:gd name="T15" fmla="*/ 13 h 198"/>
                <a:gd name="T16" fmla="*/ 328 w 547"/>
                <a:gd name="T17" fmla="*/ 19 h 198"/>
                <a:gd name="T18" fmla="*/ 290 w 547"/>
                <a:gd name="T19" fmla="*/ 25 h 198"/>
                <a:gd name="T20" fmla="*/ 248 w 547"/>
                <a:gd name="T21" fmla="*/ 31 h 198"/>
                <a:gd name="T22" fmla="*/ 205 w 547"/>
                <a:gd name="T23" fmla="*/ 36 h 198"/>
                <a:gd name="T24" fmla="*/ 163 w 547"/>
                <a:gd name="T25" fmla="*/ 42 h 198"/>
                <a:gd name="T26" fmla="*/ 129 w 547"/>
                <a:gd name="T27" fmla="*/ 48 h 198"/>
                <a:gd name="T28" fmla="*/ 106 w 547"/>
                <a:gd name="T29" fmla="*/ 54 h 198"/>
                <a:gd name="T30" fmla="*/ 92 w 547"/>
                <a:gd name="T31" fmla="*/ 60 h 198"/>
                <a:gd name="T32" fmla="*/ 90 w 547"/>
                <a:gd name="T33" fmla="*/ 69 h 198"/>
                <a:gd name="T34" fmla="*/ 154 w 547"/>
                <a:gd name="T35" fmla="*/ 71 h 198"/>
                <a:gd name="T36" fmla="*/ 204 w 547"/>
                <a:gd name="T37" fmla="*/ 65 h 198"/>
                <a:gd name="T38" fmla="*/ 265 w 547"/>
                <a:gd name="T39" fmla="*/ 58 h 198"/>
                <a:gd name="T40" fmla="*/ 332 w 547"/>
                <a:gd name="T41" fmla="*/ 50 h 198"/>
                <a:gd name="T42" fmla="*/ 396 w 547"/>
                <a:gd name="T43" fmla="*/ 42 h 198"/>
                <a:gd name="T44" fmla="*/ 480 w 547"/>
                <a:gd name="T45" fmla="*/ 36 h 198"/>
                <a:gd name="T46" fmla="*/ 522 w 547"/>
                <a:gd name="T47" fmla="*/ 40 h 198"/>
                <a:gd name="T48" fmla="*/ 540 w 547"/>
                <a:gd name="T49" fmla="*/ 48 h 198"/>
                <a:gd name="T50" fmla="*/ 545 w 547"/>
                <a:gd name="T51" fmla="*/ 65 h 198"/>
                <a:gd name="T52" fmla="*/ 532 w 547"/>
                <a:gd name="T53" fmla="*/ 73 h 198"/>
                <a:gd name="T54" fmla="*/ 511 w 547"/>
                <a:gd name="T55" fmla="*/ 79 h 198"/>
                <a:gd name="T56" fmla="*/ 444 w 547"/>
                <a:gd name="T57" fmla="*/ 84 h 198"/>
                <a:gd name="T58" fmla="*/ 300 w 547"/>
                <a:gd name="T59" fmla="*/ 90 h 198"/>
                <a:gd name="T60" fmla="*/ 150 w 547"/>
                <a:gd name="T61" fmla="*/ 96 h 198"/>
                <a:gd name="T62" fmla="*/ 86 w 547"/>
                <a:gd name="T63" fmla="*/ 102 h 198"/>
                <a:gd name="T64" fmla="*/ 58 w 547"/>
                <a:gd name="T65" fmla="*/ 108 h 198"/>
                <a:gd name="T66" fmla="*/ 52 w 547"/>
                <a:gd name="T67" fmla="*/ 113 h 198"/>
                <a:gd name="T68" fmla="*/ 65 w 547"/>
                <a:gd name="T69" fmla="*/ 119 h 198"/>
                <a:gd name="T70" fmla="*/ 94 w 547"/>
                <a:gd name="T71" fmla="*/ 125 h 198"/>
                <a:gd name="T72" fmla="*/ 154 w 547"/>
                <a:gd name="T73" fmla="*/ 131 h 198"/>
                <a:gd name="T74" fmla="*/ 236 w 547"/>
                <a:gd name="T75" fmla="*/ 136 h 198"/>
                <a:gd name="T76" fmla="*/ 330 w 547"/>
                <a:gd name="T77" fmla="*/ 142 h 198"/>
                <a:gd name="T78" fmla="*/ 417 w 547"/>
                <a:gd name="T79" fmla="*/ 148 h 198"/>
                <a:gd name="T80" fmla="*/ 474 w 547"/>
                <a:gd name="T81" fmla="*/ 154 h 198"/>
                <a:gd name="T82" fmla="*/ 503 w 547"/>
                <a:gd name="T83" fmla="*/ 159 h 198"/>
                <a:gd name="T84" fmla="*/ 520 w 547"/>
                <a:gd name="T85" fmla="*/ 165 h 198"/>
                <a:gd name="T86" fmla="*/ 534 w 547"/>
                <a:gd name="T87" fmla="*/ 173 h 198"/>
                <a:gd name="T88" fmla="*/ 530 w 547"/>
                <a:gd name="T89" fmla="*/ 190 h 198"/>
                <a:gd name="T90" fmla="*/ 493 w 547"/>
                <a:gd name="T91" fmla="*/ 196 h 198"/>
                <a:gd name="T92" fmla="*/ 305 w 547"/>
                <a:gd name="T93" fmla="*/ 194 h 198"/>
                <a:gd name="T94" fmla="*/ 211 w 547"/>
                <a:gd name="T95" fmla="*/ 188 h 198"/>
                <a:gd name="T96" fmla="*/ 154 w 547"/>
                <a:gd name="T97" fmla="*/ 181 h 198"/>
                <a:gd name="T98" fmla="*/ 100 w 547"/>
                <a:gd name="T99" fmla="*/ 173 h 198"/>
                <a:gd name="T100" fmla="*/ 61 w 547"/>
                <a:gd name="T101" fmla="*/ 157 h 198"/>
                <a:gd name="T102" fmla="*/ 31 w 547"/>
                <a:gd name="T103" fmla="*/ 138 h 198"/>
                <a:gd name="T104" fmla="*/ 13 w 547"/>
                <a:gd name="T105" fmla="*/ 117 h 198"/>
                <a:gd name="T106" fmla="*/ 2 w 547"/>
                <a:gd name="T107" fmla="*/ 94 h 198"/>
                <a:gd name="T108" fmla="*/ 4 w 547"/>
                <a:gd name="T109" fmla="*/ 60 h 198"/>
                <a:gd name="T110" fmla="*/ 17 w 547"/>
                <a:gd name="T111" fmla="*/ 44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7" h="198">
                  <a:moveTo>
                    <a:pt x="17" y="44"/>
                  </a:moveTo>
                  <a:lnTo>
                    <a:pt x="21" y="40"/>
                  </a:lnTo>
                  <a:lnTo>
                    <a:pt x="29" y="36"/>
                  </a:lnTo>
                  <a:lnTo>
                    <a:pt x="35" y="35"/>
                  </a:lnTo>
                  <a:lnTo>
                    <a:pt x="38" y="33"/>
                  </a:lnTo>
                  <a:lnTo>
                    <a:pt x="44" y="33"/>
                  </a:lnTo>
                  <a:lnTo>
                    <a:pt x="48" y="31"/>
                  </a:lnTo>
                  <a:lnTo>
                    <a:pt x="60" y="27"/>
                  </a:lnTo>
                  <a:lnTo>
                    <a:pt x="67" y="27"/>
                  </a:lnTo>
                  <a:lnTo>
                    <a:pt x="73" y="25"/>
                  </a:lnTo>
                  <a:lnTo>
                    <a:pt x="81" y="23"/>
                  </a:lnTo>
                  <a:lnTo>
                    <a:pt x="86" y="23"/>
                  </a:lnTo>
                  <a:lnTo>
                    <a:pt x="94" y="21"/>
                  </a:lnTo>
                  <a:lnTo>
                    <a:pt x="102" y="21"/>
                  </a:lnTo>
                  <a:lnTo>
                    <a:pt x="109" y="19"/>
                  </a:lnTo>
                  <a:lnTo>
                    <a:pt x="115" y="17"/>
                  </a:lnTo>
                  <a:lnTo>
                    <a:pt x="123" y="17"/>
                  </a:lnTo>
                  <a:lnTo>
                    <a:pt x="133" y="15"/>
                  </a:lnTo>
                  <a:lnTo>
                    <a:pt x="148" y="15"/>
                  </a:lnTo>
                  <a:lnTo>
                    <a:pt x="156" y="13"/>
                  </a:lnTo>
                  <a:lnTo>
                    <a:pt x="163" y="13"/>
                  </a:lnTo>
                  <a:lnTo>
                    <a:pt x="171" y="12"/>
                  </a:lnTo>
                  <a:lnTo>
                    <a:pt x="181" y="12"/>
                  </a:lnTo>
                  <a:lnTo>
                    <a:pt x="188" y="10"/>
                  </a:lnTo>
                  <a:lnTo>
                    <a:pt x="204" y="10"/>
                  </a:lnTo>
                  <a:lnTo>
                    <a:pt x="211" y="8"/>
                  </a:lnTo>
                  <a:lnTo>
                    <a:pt x="227" y="8"/>
                  </a:lnTo>
                  <a:lnTo>
                    <a:pt x="234" y="6"/>
                  </a:lnTo>
                  <a:lnTo>
                    <a:pt x="255" y="6"/>
                  </a:lnTo>
                  <a:lnTo>
                    <a:pt x="263" y="4"/>
                  </a:lnTo>
                  <a:lnTo>
                    <a:pt x="280" y="4"/>
                  </a:lnTo>
                  <a:lnTo>
                    <a:pt x="286" y="2"/>
                  </a:lnTo>
                  <a:lnTo>
                    <a:pt x="313" y="2"/>
                  </a:lnTo>
                  <a:lnTo>
                    <a:pt x="315" y="0"/>
                  </a:lnTo>
                  <a:lnTo>
                    <a:pt x="349" y="0"/>
                  </a:lnTo>
                  <a:lnTo>
                    <a:pt x="351" y="2"/>
                  </a:lnTo>
                  <a:lnTo>
                    <a:pt x="359" y="2"/>
                  </a:lnTo>
                  <a:lnTo>
                    <a:pt x="361" y="4"/>
                  </a:lnTo>
                  <a:lnTo>
                    <a:pt x="363" y="4"/>
                  </a:lnTo>
                  <a:lnTo>
                    <a:pt x="363" y="6"/>
                  </a:lnTo>
                  <a:lnTo>
                    <a:pt x="365" y="6"/>
                  </a:lnTo>
                  <a:lnTo>
                    <a:pt x="365" y="8"/>
                  </a:lnTo>
                  <a:lnTo>
                    <a:pt x="363" y="10"/>
                  </a:lnTo>
                  <a:lnTo>
                    <a:pt x="361" y="10"/>
                  </a:lnTo>
                  <a:lnTo>
                    <a:pt x="361" y="12"/>
                  </a:lnTo>
                  <a:lnTo>
                    <a:pt x="359" y="12"/>
                  </a:lnTo>
                  <a:lnTo>
                    <a:pt x="357" y="13"/>
                  </a:lnTo>
                  <a:lnTo>
                    <a:pt x="353" y="13"/>
                  </a:lnTo>
                  <a:lnTo>
                    <a:pt x="351" y="15"/>
                  </a:lnTo>
                  <a:lnTo>
                    <a:pt x="348" y="15"/>
                  </a:lnTo>
                  <a:lnTo>
                    <a:pt x="348" y="17"/>
                  </a:lnTo>
                  <a:lnTo>
                    <a:pt x="338" y="17"/>
                  </a:lnTo>
                  <a:lnTo>
                    <a:pt x="336" y="19"/>
                  </a:lnTo>
                  <a:lnTo>
                    <a:pt x="328" y="19"/>
                  </a:lnTo>
                  <a:lnTo>
                    <a:pt x="325" y="21"/>
                  </a:lnTo>
                  <a:lnTo>
                    <a:pt x="315" y="21"/>
                  </a:lnTo>
                  <a:lnTo>
                    <a:pt x="311" y="23"/>
                  </a:lnTo>
                  <a:lnTo>
                    <a:pt x="305" y="23"/>
                  </a:lnTo>
                  <a:lnTo>
                    <a:pt x="300" y="25"/>
                  </a:lnTo>
                  <a:lnTo>
                    <a:pt x="290" y="25"/>
                  </a:lnTo>
                  <a:lnTo>
                    <a:pt x="284" y="27"/>
                  </a:lnTo>
                  <a:lnTo>
                    <a:pt x="278" y="27"/>
                  </a:lnTo>
                  <a:lnTo>
                    <a:pt x="273" y="29"/>
                  </a:lnTo>
                  <a:lnTo>
                    <a:pt x="261" y="29"/>
                  </a:lnTo>
                  <a:lnTo>
                    <a:pt x="253" y="31"/>
                  </a:lnTo>
                  <a:lnTo>
                    <a:pt x="248" y="31"/>
                  </a:lnTo>
                  <a:lnTo>
                    <a:pt x="242" y="33"/>
                  </a:lnTo>
                  <a:lnTo>
                    <a:pt x="236" y="33"/>
                  </a:lnTo>
                  <a:lnTo>
                    <a:pt x="229" y="35"/>
                  </a:lnTo>
                  <a:lnTo>
                    <a:pt x="217" y="35"/>
                  </a:lnTo>
                  <a:lnTo>
                    <a:pt x="211" y="36"/>
                  </a:lnTo>
                  <a:lnTo>
                    <a:pt x="205" y="36"/>
                  </a:lnTo>
                  <a:lnTo>
                    <a:pt x="198" y="38"/>
                  </a:lnTo>
                  <a:lnTo>
                    <a:pt x="192" y="38"/>
                  </a:lnTo>
                  <a:lnTo>
                    <a:pt x="186" y="40"/>
                  </a:lnTo>
                  <a:lnTo>
                    <a:pt x="175" y="40"/>
                  </a:lnTo>
                  <a:lnTo>
                    <a:pt x="169" y="42"/>
                  </a:lnTo>
                  <a:lnTo>
                    <a:pt x="163" y="42"/>
                  </a:lnTo>
                  <a:lnTo>
                    <a:pt x="159" y="44"/>
                  </a:lnTo>
                  <a:lnTo>
                    <a:pt x="150" y="44"/>
                  </a:lnTo>
                  <a:lnTo>
                    <a:pt x="144" y="46"/>
                  </a:lnTo>
                  <a:lnTo>
                    <a:pt x="140" y="46"/>
                  </a:lnTo>
                  <a:lnTo>
                    <a:pt x="136" y="48"/>
                  </a:lnTo>
                  <a:lnTo>
                    <a:pt x="129" y="48"/>
                  </a:lnTo>
                  <a:lnTo>
                    <a:pt x="125" y="50"/>
                  </a:lnTo>
                  <a:lnTo>
                    <a:pt x="119" y="50"/>
                  </a:lnTo>
                  <a:lnTo>
                    <a:pt x="119" y="52"/>
                  </a:lnTo>
                  <a:lnTo>
                    <a:pt x="111" y="52"/>
                  </a:lnTo>
                  <a:lnTo>
                    <a:pt x="109" y="54"/>
                  </a:lnTo>
                  <a:lnTo>
                    <a:pt x="106" y="54"/>
                  </a:lnTo>
                  <a:lnTo>
                    <a:pt x="104" y="56"/>
                  </a:lnTo>
                  <a:lnTo>
                    <a:pt x="102" y="56"/>
                  </a:lnTo>
                  <a:lnTo>
                    <a:pt x="100" y="58"/>
                  </a:lnTo>
                  <a:lnTo>
                    <a:pt x="96" y="58"/>
                  </a:lnTo>
                  <a:lnTo>
                    <a:pt x="94" y="60"/>
                  </a:lnTo>
                  <a:lnTo>
                    <a:pt x="92" y="60"/>
                  </a:lnTo>
                  <a:lnTo>
                    <a:pt x="92" y="61"/>
                  </a:lnTo>
                  <a:lnTo>
                    <a:pt x="88" y="61"/>
                  </a:lnTo>
                  <a:lnTo>
                    <a:pt x="88" y="63"/>
                  </a:lnTo>
                  <a:lnTo>
                    <a:pt x="86" y="63"/>
                  </a:lnTo>
                  <a:lnTo>
                    <a:pt x="86" y="69"/>
                  </a:lnTo>
                  <a:lnTo>
                    <a:pt x="90" y="69"/>
                  </a:lnTo>
                  <a:lnTo>
                    <a:pt x="90" y="71"/>
                  </a:lnTo>
                  <a:lnTo>
                    <a:pt x="102" y="71"/>
                  </a:lnTo>
                  <a:lnTo>
                    <a:pt x="104" y="73"/>
                  </a:lnTo>
                  <a:lnTo>
                    <a:pt x="129" y="73"/>
                  </a:lnTo>
                  <a:lnTo>
                    <a:pt x="133" y="71"/>
                  </a:lnTo>
                  <a:lnTo>
                    <a:pt x="154" y="71"/>
                  </a:lnTo>
                  <a:lnTo>
                    <a:pt x="159" y="69"/>
                  </a:lnTo>
                  <a:lnTo>
                    <a:pt x="173" y="69"/>
                  </a:lnTo>
                  <a:lnTo>
                    <a:pt x="181" y="67"/>
                  </a:lnTo>
                  <a:lnTo>
                    <a:pt x="188" y="67"/>
                  </a:lnTo>
                  <a:lnTo>
                    <a:pt x="196" y="65"/>
                  </a:lnTo>
                  <a:lnTo>
                    <a:pt x="204" y="65"/>
                  </a:lnTo>
                  <a:lnTo>
                    <a:pt x="211" y="63"/>
                  </a:lnTo>
                  <a:lnTo>
                    <a:pt x="221" y="63"/>
                  </a:lnTo>
                  <a:lnTo>
                    <a:pt x="229" y="61"/>
                  </a:lnTo>
                  <a:lnTo>
                    <a:pt x="238" y="61"/>
                  </a:lnTo>
                  <a:lnTo>
                    <a:pt x="257" y="58"/>
                  </a:lnTo>
                  <a:lnTo>
                    <a:pt x="265" y="58"/>
                  </a:lnTo>
                  <a:lnTo>
                    <a:pt x="275" y="56"/>
                  </a:lnTo>
                  <a:lnTo>
                    <a:pt x="284" y="56"/>
                  </a:lnTo>
                  <a:lnTo>
                    <a:pt x="303" y="52"/>
                  </a:lnTo>
                  <a:lnTo>
                    <a:pt x="313" y="52"/>
                  </a:lnTo>
                  <a:lnTo>
                    <a:pt x="323" y="50"/>
                  </a:lnTo>
                  <a:lnTo>
                    <a:pt x="332" y="50"/>
                  </a:lnTo>
                  <a:lnTo>
                    <a:pt x="342" y="48"/>
                  </a:lnTo>
                  <a:lnTo>
                    <a:pt x="351" y="48"/>
                  </a:lnTo>
                  <a:lnTo>
                    <a:pt x="371" y="44"/>
                  </a:lnTo>
                  <a:lnTo>
                    <a:pt x="378" y="44"/>
                  </a:lnTo>
                  <a:lnTo>
                    <a:pt x="388" y="42"/>
                  </a:lnTo>
                  <a:lnTo>
                    <a:pt x="396" y="42"/>
                  </a:lnTo>
                  <a:lnTo>
                    <a:pt x="405" y="40"/>
                  </a:lnTo>
                  <a:lnTo>
                    <a:pt x="421" y="40"/>
                  </a:lnTo>
                  <a:lnTo>
                    <a:pt x="428" y="38"/>
                  </a:lnTo>
                  <a:lnTo>
                    <a:pt x="444" y="38"/>
                  </a:lnTo>
                  <a:lnTo>
                    <a:pt x="451" y="36"/>
                  </a:lnTo>
                  <a:lnTo>
                    <a:pt x="480" y="36"/>
                  </a:lnTo>
                  <a:lnTo>
                    <a:pt x="484" y="35"/>
                  </a:lnTo>
                  <a:lnTo>
                    <a:pt x="488" y="36"/>
                  </a:lnTo>
                  <a:lnTo>
                    <a:pt x="509" y="36"/>
                  </a:lnTo>
                  <a:lnTo>
                    <a:pt x="513" y="38"/>
                  </a:lnTo>
                  <a:lnTo>
                    <a:pt x="518" y="38"/>
                  </a:lnTo>
                  <a:lnTo>
                    <a:pt x="522" y="40"/>
                  </a:lnTo>
                  <a:lnTo>
                    <a:pt x="524" y="40"/>
                  </a:lnTo>
                  <a:lnTo>
                    <a:pt x="528" y="42"/>
                  </a:lnTo>
                  <a:lnTo>
                    <a:pt x="532" y="42"/>
                  </a:lnTo>
                  <a:lnTo>
                    <a:pt x="534" y="44"/>
                  </a:lnTo>
                  <a:lnTo>
                    <a:pt x="536" y="44"/>
                  </a:lnTo>
                  <a:lnTo>
                    <a:pt x="540" y="48"/>
                  </a:lnTo>
                  <a:lnTo>
                    <a:pt x="541" y="48"/>
                  </a:lnTo>
                  <a:lnTo>
                    <a:pt x="545" y="52"/>
                  </a:lnTo>
                  <a:lnTo>
                    <a:pt x="547" y="54"/>
                  </a:lnTo>
                  <a:lnTo>
                    <a:pt x="547" y="61"/>
                  </a:lnTo>
                  <a:lnTo>
                    <a:pt x="545" y="63"/>
                  </a:lnTo>
                  <a:lnTo>
                    <a:pt x="545" y="65"/>
                  </a:lnTo>
                  <a:lnTo>
                    <a:pt x="543" y="65"/>
                  </a:lnTo>
                  <a:lnTo>
                    <a:pt x="541" y="67"/>
                  </a:lnTo>
                  <a:lnTo>
                    <a:pt x="540" y="67"/>
                  </a:lnTo>
                  <a:lnTo>
                    <a:pt x="536" y="71"/>
                  </a:lnTo>
                  <a:lnTo>
                    <a:pt x="534" y="71"/>
                  </a:lnTo>
                  <a:lnTo>
                    <a:pt x="532" y="73"/>
                  </a:lnTo>
                  <a:lnTo>
                    <a:pt x="530" y="73"/>
                  </a:lnTo>
                  <a:lnTo>
                    <a:pt x="526" y="75"/>
                  </a:lnTo>
                  <a:lnTo>
                    <a:pt x="522" y="75"/>
                  </a:lnTo>
                  <a:lnTo>
                    <a:pt x="520" y="77"/>
                  </a:lnTo>
                  <a:lnTo>
                    <a:pt x="513" y="77"/>
                  </a:lnTo>
                  <a:lnTo>
                    <a:pt x="511" y="79"/>
                  </a:lnTo>
                  <a:lnTo>
                    <a:pt x="501" y="79"/>
                  </a:lnTo>
                  <a:lnTo>
                    <a:pt x="495" y="81"/>
                  </a:lnTo>
                  <a:lnTo>
                    <a:pt x="476" y="81"/>
                  </a:lnTo>
                  <a:lnTo>
                    <a:pt x="469" y="83"/>
                  </a:lnTo>
                  <a:lnTo>
                    <a:pt x="451" y="83"/>
                  </a:lnTo>
                  <a:lnTo>
                    <a:pt x="444" y="84"/>
                  </a:lnTo>
                  <a:lnTo>
                    <a:pt x="417" y="84"/>
                  </a:lnTo>
                  <a:lnTo>
                    <a:pt x="407" y="86"/>
                  </a:lnTo>
                  <a:lnTo>
                    <a:pt x="365" y="86"/>
                  </a:lnTo>
                  <a:lnTo>
                    <a:pt x="355" y="88"/>
                  </a:lnTo>
                  <a:lnTo>
                    <a:pt x="311" y="88"/>
                  </a:lnTo>
                  <a:lnTo>
                    <a:pt x="300" y="90"/>
                  </a:lnTo>
                  <a:lnTo>
                    <a:pt x="257" y="90"/>
                  </a:lnTo>
                  <a:lnTo>
                    <a:pt x="246" y="92"/>
                  </a:lnTo>
                  <a:lnTo>
                    <a:pt x="205" y="92"/>
                  </a:lnTo>
                  <a:lnTo>
                    <a:pt x="196" y="94"/>
                  </a:lnTo>
                  <a:lnTo>
                    <a:pt x="159" y="94"/>
                  </a:lnTo>
                  <a:lnTo>
                    <a:pt x="150" y="96"/>
                  </a:lnTo>
                  <a:lnTo>
                    <a:pt x="129" y="96"/>
                  </a:lnTo>
                  <a:lnTo>
                    <a:pt x="121" y="98"/>
                  </a:lnTo>
                  <a:lnTo>
                    <a:pt x="106" y="98"/>
                  </a:lnTo>
                  <a:lnTo>
                    <a:pt x="104" y="100"/>
                  </a:lnTo>
                  <a:lnTo>
                    <a:pt x="90" y="100"/>
                  </a:lnTo>
                  <a:lnTo>
                    <a:pt x="86" y="102"/>
                  </a:lnTo>
                  <a:lnTo>
                    <a:pt x="77" y="102"/>
                  </a:lnTo>
                  <a:lnTo>
                    <a:pt x="73" y="104"/>
                  </a:lnTo>
                  <a:lnTo>
                    <a:pt x="67" y="104"/>
                  </a:lnTo>
                  <a:lnTo>
                    <a:pt x="65" y="106"/>
                  </a:lnTo>
                  <a:lnTo>
                    <a:pt x="60" y="106"/>
                  </a:lnTo>
                  <a:lnTo>
                    <a:pt x="58" y="108"/>
                  </a:lnTo>
                  <a:lnTo>
                    <a:pt x="54" y="108"/>
                  </a:lnTo>
                  <a:lnTo>
                    <a:pt x="54" y="109"/>
                  </a:lnTo>
                  <a:lnTo>
                    <a:pt x="52" y="109"/>
                  </a:lnTo>
                  <a:lnTo>
                    <a:pt x="50" y="111"/>
                  </a:lnTo>
                  <a:lnTo>
                    <a:pt x="50" y="113"/>
                  </a:lnTo>
                  <a:lnTo>
                    <a:pt x="52" y="113"/>
                  </a:lnTo>
                  <a:lnTo>
                    <a:pt x="52" y="115"/>
                  </a:lnTo>
                  <a:lnTo>
                    <a:pt x="54" y="115"/>
                  </a:lnTo>
                  <a:lnTo>
                    <a:pt x="54" y="117"/>
                  </a:lnTo>
                  <a:lnTo>
                    <a:pt x="58" y="117"/>
                  </a:lnTo>
                  <a:lnTo>
                    <a:pt x="60" y="119"/>
                  </a:lnTo>
                  <a:lnTo>
                    <a:pt x="65" y="119"/>
                  </a:lnTo>
                  <a:lnTo>
                    <a:pt x="69" y="121"/>
                  </a:lnTo>
                  <a:lnTo>
                    <a:pt x="73" y="121"/>
                  </a:lnTo>
                  <a:lnTo>
                    <a:pt x="77" y="123"/>
                  </a:lnTo>
                  <a:lnTo>
                    <a:pt x="83" y="123"/>
                  </a:lnTo>
                  <a:lnTo>
                    <a:pt x="86" y="125"/>
                  </a:lnTo>
                  <a:lnTo>
                    <a:pt x="94" y="125"/>
                  </a:lnTo>
                  <a:lnTo>
                    <a:pt x="98" y="127"/>
                  </a:lnTo>
                  <a:lnTo>
                    <a:pt x="111" y="127"/>
                  </a:lnTo>
                  <a:lnTo>
                    <a:pt x="117" y="129"/>
                  </a:lnTo>
                  <a:lnTo>
                    <a:pt x="131" y="129"/>
                  </a:lnTo>
                  <a:lnTo>
                    <a:pt x="138" y="131"/>
                  </a:lnTo>
                  <a:lnTo>
                    <a:pt x="154" y="131"/>
                  </a:lnTo>
                  <a:lnTo>
                    <a:pt x="161" y="132"/>
                  </a:lnTo>
                  <a:lnTo>
                    <a:pt x="179" y="132"/>
                  </a:lnTo>
                  <a:lnTo>
                    <a:pt x="188" y="134"/>
                  </a:lnTo>
                  <a:lnTo>
                    <a:pt x="207" y="134"/>
                  </a:lnTo>
                  <a:lnTo>
                    <a:pt x="217" y="136"/>
                  </a:lnTo>
                  <a:lnTo>
                    <a:pt x="236" y="136"/>
                  </a:lnTo>
                  <a:lnTo>
                    <a:pt x="248" y="138"/>
                  </a:lnTo>
                  <a:lnTo>
                    <a:pt x="267" y="138"/>
                  </a:lnTo>
                  <a:lnTo>
                    <a:pt x="278" y="140"/>
                  </a:lnTo>
                  <a:lnTo>
                    <a:pt x="300" y="140"/>
                  </a:lnTo>
                  <a:lnTo>
                    <a:pt x="309" y="142"/>
                  </a:lnTo>
                  <a:lnTo>
                    <a:pt x="330" y="142"/>
                  </a:lnTo>
                  <a:lnTo>
                    <a:pt x="340" y="144"/>
                  </a:lnTo>
                  <a:lnTo>
                    <a:pt x="361" y="144"/>
                  </a:lnTo>
                  <a:lnTo>
                    <a:pt x="371" y="146"/>
                  </a:lnTo>
                  <a:lnTo>
                    <a:pt x="390" y="146"/>
                  </a:lnTo>
                  <a:lnTo>
                    <a:pt x="399" y="148"/>
                  </a:lnTo>
                  <a:lnTo>
                    <a:pt x="417" y="148"/>
                  </a:lnTo>
                  <a:lnTo>
                    <a:pt x="424" y="150"/>
                  </a:lnTo>
                  <a:lnTo>
                    <a:pt x="434" y="150"/>
                  </a:lnTo>
                  <a:lnTo>
                    <a:pt x="442" y="152"/>
                  </a:lnTo>
                  <a:lnTo>
                    <a:pt x="455" y="152"/>
                  </a:lnTo>
                  <a:lnTo>
                    <a:pt x="463" y="154"/>
                  </a:lnTo>
                  <a:lnTo>
                    <a:pt x="474" y="154"/>
                  </a:lnTo>
                  <a:lnTo>
                    <a:pt x="480" y="156"/>
                  </a:lnTo>
                  <a:lnTo>
                    <a:pt x="484" y="156"/>
                  </a:lnTo>
                  <a:lnTo>
                    <a:pt x="488" y="157"/>
                  </a:lnTo>
                  <a:lnTo>
                    <a:pt x="495" y="157"/>
                  </a:lnTo>
                  <a:lnTo>
                    <a:pt x="499" y="159"/>
                  </a:lnTo>
                  <a:lnTo>
                    <a:pt x="503" y="159"/>
                  </a:lnTo>
                  <a:lnTo>
                    <a:pt x="505" y="161"/>
                  </a:lnTo>
                  <a:lnTo>
                    <a:pt x="509" y="161"/>
                  </a:lnTo>
                  <a:lnTo>
                    <a:pt x="513" y="163"/>
                  </a:lnTo>
                  <a:lnTo>
                    <a:pt x="515" y="163"/>
                  </a:lnTo>
                  <a:lnTo>
                    <a:pt x="518" y="165"/>
                  </a:lnTo>
                  <a:lnTo>
                    <a:pt x="520" y="165"/>
                  </a:lnTo>
                  <a:lnTo>
                    <a:pt x="522" y="167"/>
                  </a:lnTo>
                  <a:lnTo>
                    <a:pt x="526" y="167"/>
                  </a:lnTo>
                  <a:lnTo>
                    <a:pt x="530" y="171"/>
                  </a:lnTo>
                  <a:lnTo>
                    <a:pt x="532" y="171"/>
                  </a:lnTo>
                  <a:lnTo>
                    <a:pt x="532" y="173"/>
                  </a:lnTo>
                  <a:lnTo>
                    <a:pt x="534" y="173"/>
                  </a:lnTo>
                  <a:lnTo>
                    <a:pt x="538" y="177"/>
                  </a:lnTo>
                  <a:lnTo>
                    <a:pt x="538" y="184"/>
                  </a:lnTo>
                  <a:lnTo>
                    <a:pt x="534" y="188"/>
                  </a:lnTo>
                  <a:lnTo>
                    <a:pt x="532" y="188"/>
                  </a:lnTo>
                  <a:lnTo>
                    <a:pt x="532" y="190"/>
                  </a:lnTo>
                  <a:lnTo>
                    <a:pt x="530" y="190"/>
                  </a:lnTo>
                  <a:lnTo>
                    <a:pt x="528" y="192"/>
                  </a:lnTo>
                  <a:lnTo>
                    <a:pt x="522" y="192"/>
                  </a:lnTo>
                  <a:lnTo>
                    <a:pt x="520" y="194"/>
                  </a:lnTo>
                  <a:lnTo>
                    <a:pt x="515" y="194"/>
                  </a:lnTo>
                  <a:lnTo>
                    <a:pt x="511" y="196"/>
                  </a:lnTo>
                  <a:lnTo>
                    <a:pt x="493" y="196"/>
                  </a:lnTo>
                  <a:lnTo>
                    <a:pt x="492" y="198"/>
                  </a:lnTo>
                  <a:lnTo>
                    <a:pt x="417" y="198"/>
                  </a:lnTo>
                  <a:lnTo>
                    <a:pt x="407" y="196"/>
                  </a:lnTo>
                  <a:lnTo>
                    <a:pt x="348" y="196"/>
                  </a:lnTo>
                  <a:lnTo>
                    <a:pt x="338" y="194"/>
                  </a:lnTo>
                  <a:lnTo>
                    <a:pt x="305" y="194"/>
                  </a:lnTo>
                  <a:lnTo>
                    <a:pt x="296" y="192"/>
                  </a:lnTo>
                  <a:lnTo>
                    <a:pt x="263" y="192"/>
                  </a:lnTo>
                  <a:lnTo>
                    <a:pt x="253" y="190"/>
                  </a:lnTo>
                  <a:lnTo>
                    <a:pt x="242" y="190"/>
                  </a:lnTo>
                  <a:lnTo>
                    <a:pt x="232" y="188"/>
                  </a:lnTo>
                  <a:lnTo>
                    <a:pt x="211" y="188"/>
                  </a:lnTo>
                  <a:lnTo>
                    <a:pt x="202" y="186"/>
                  </a:lnTo>
                  <a:lnTo>
                    <a:pt x="190" y="186"/>
                  </a:lnTo>
                  <a:lnTo>
                    <a:pt x="181" y="184"/>
                  </a:lnTo>
                  <a:lnTo>
                    <a:pt x="171" y="184"/>
                  </a:lnTo>
                  <a:lnTo>
                    <a:pt x="163" y="182"/>
                  </a:lnTo>
                  <a:lnTo>
                    <a:pt x="154" y="181"/>
                  </a:lnTo>
                  <a:lnTo>
                    <a:pt x="144" y="181"/>
                  </a:lnTo>
                  <a:lnTo>
                    <a:pt x="136" y="179"/>
                  </a:lnTo>
                  <a:lnTo>
                    <a:pt x="129" y="179"/>
                  </a:lnTo>
                  <a:lnTo>
                    <a:pt x="113" y="175"/>
                  </a:lnTo>
                  <a:lnTo>
                    <a:pt x="106" y="173"/>
                  </a:lnTo>
                  <a:lnTo>
                    <a:pt x="100" y="173"/>
                  </a:lnTo>
                  <a:lnTo>
                    <a:pt x="88" y="169"/>
                  </a:lnTo>
                  <a:lnTo>
                    <a:pt x="86" y="169"/>
                  </a:lnTo>
                  <a:lnTo>
                    <a:pt x="75" y="165"/>
                  </a:lnTo>
                  <a:lnTo>
                    <a:pt x="71" y="163"/>
                  </a:lnTo>
                  <a:lnTo>
                    <a:pt x="65" y="161"/>
                  </a:lnTo>
                  <a:lnTo>
                    <a:pt x="61" y="157"/>
                  </a:lnTo>
                  <a:lnTo>
                    <a:pt x="54" y="154"/>
                  </a:lnTo>
                  <a:lnTo>
                    <a:pt x="50" y="152"/>
                  </a:lnTo>
                  <a:lnTo>
                    <a:pt x="46" y="148"/>
                  </a:lnTo>
                  <a:lnTo>
                    <a:pt x="38" y="144"/>
                  </a:lnTo>
                  <a:lnTo>
                    <a:pt x="35" y="140"/>
                  </a:lnTo>
                  <a:lnTo>
                    <a:pt x="31" y="138"/>
                  </a:lnTo>
                  <a:lnTo>
                    <a:pt x="29" y="134"/>
                  </a:lnTo>
                  <a:lnTo>
                    <a:pt x="25" y="132"/>
                  </a:lnTo>
                  <a:lnTo>
                    <a:pt x="23" y="129"/>
                  </a:lnTo>
                  <a:lnTo>
                    <a:pt x="19" y="127"/>
                  </a:lnTo>
                  <a:lnTo>
                    <a:pt x="15" y="119"/>
                  </a:lnTo>
                  <a:lnTo>
                    <a:pt x="13" y="117"/>
                  </a:lnTo>
                  <a:lnTo>
                    <a:pt x="12" y="113"/>
                  </a:lnTo>
                  <a:lnTo>
                    <a:pt x="10" y="111"/>
                  </a:lnTo>
                  <a:lnTo>
                    <a:pt x="6" y="104"/>
                  </a:lnTo>
                  <a:lnTo>
                    <a:pt x="4" y="102"/>
                  </a:lnTo>
                  <a:lnTo>
                    <a:pt x="4" y="98"/>
                  </a:lnTo>
                  <a:lnTo>
                    <a:pt x="2" y="94"/>
                  </a:lnTo>
                  <a:lnTo>
                    <a:pt x="2" y="92"/>
                  </a:lnTo>
                  <a:lnTo>
                    <a:pt x="0" y="88"/>
                  </a:lnTo>
                  <a:lnTo>
                    <a:pt x="0" y="67"/>
                  </a:lnTo>
                  <a:lnTo>
                    <a:pt x="2" y="65"/>
                  </a:lnTo>
                  <a:lnTo>
                    <a:pt x="2" y="61"/>
                  </a:lnTo>
                  <a:lnTo>
                    <a:pt x="4" y="60"/>
                  </a:lnTo>
                  <a:lnTo>
                    <a:pt x="4" y="58"/>
                  </a:lnTo>
                  <a:lnTo>
                    <a:pt x="6" y="56"/>
                  </a:lnTo>
                  <a:lnTo>
                    <a:pt x="8" y="52"/>
                  </a:lnTo>
                  <a:lnTo>
                    <a:pt x="12" y="48"/>
                  </a:lnTo>
                  <a:lnTo>
                    <a:pt x="15" y="44"/>
                  </a:lnTo>
                  <a:lnTo>
                    <a:pt x="17" y="4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505" name="Freeform 41">
              <a:extLst>
                <a:ext uri="{FF2B5EF4-FFF2-40B4-BE49-F238E27FC236}">
                  <a16:creationId xmlns:a16="http://schemas.microsoft.com/office/drawing/2014/main" id="{9EB0147B-6F82-3816-353E-C1ADB7141D2A}"/>
                </a:ext>
              </a:extLst>
            </p:cNvPr>
            <p:cNvSpPr>
              <a:spLocks/>
            </p:cNvSpPr>
            <p:nvPr/>
          </p:nvSpPr>
          <p:spPr bwMode="auto">
            <a:xfrm>
              <a:off x="1663" y="1321"/>
              <a:ext cx="845" cy="616"/>
            </a:xfrm>
            <a:custGeom>
              <a:avLst/>
              <a:gdLst>
                <a:gd name="T0" fmla="*/ 466 w 845"/>
                <a:gd name="T1" fmla="*/ 0 h 616"/>
                <a:gd name="T2" fmla="*/ 486 w 845"/>
                <a:gd name="T3" fmla="*/ 2 h 616"/>
                <a:gd name="T4" fmla="*/ 530 w 845"/>
                <a:gd name="T5" fmla="*/ 21 h 616"/>
                <a:gd name="T6" fmla="*/ 635 w 845"/>
                <a:gd name="T7" fmla="*/ 90 h 616"/>
                <a:gd name="T8" fmla="*/ 689 w 845"/>
                <a:gd name="T9" fmla="*/ 132 h 616"/>
                <a:gd name="T10" fmla="*/ 733 w 845"/>
                <a:gd name="T11" fmla="*/ 176 h 616"/>
                <a:gd name="T12" fmla="*/ 806 w 845"/>
                <a:gd name="T13" fmla="*/ 274 h 616"/>
                <a:gd name="T14" fmla="*/ 845 w 845"/>
                <a:gd name="T15" fmla="*/ 305 h 616"/>
                <a:gd name="T16" fmla="*/ 845 w 845"/>
                <a:gd name="T17" fmla="*/ 374 h 616"/>
                <a:gd name="T18" fmla="*/ 839 w 845"/>
                <a:gd name="T19" fmla="*/ 399 h 616"/>
                <a:gd name="T20" fmla="*/ 822 w 845"/>
                <a:gd name="T21" fmla="*/ 420 h 616"/>
                <a:gd name="T22" fmla="*/ 798 w 845"/>
                <a:gd name="T23" fmla="*/ 428 h 616"/>
                <a:gd name="T24" fmla="*/ 779 w 845"/>
                <a:gd name="T25" fmla="*/ 432 h 616"/>
                <a:gd name="T26" fmla="*/ 774 w 845"/>
                <a:gd name="T27" fmla="*/ 451 h 616"/>
                <a:gd name="T28" fmla="*/ 758 w 845"/>
                <a:gd name="T29" fmla="*/ 476 h 616"/>
                <a:gd name="T30" fmla="*/ 727 w 845"/>
                <a:gd name="T31" fmla="*/ 487 h 616"/>
                <a:gd name="T32" fmla="*/ 706 w 845"/>
                <a:gd name="T33" fmla="*/ 493 h 616"/>
                <a:gd name="T34" fmla="*/ 697 w 845"/>
                <a:gd name="T35" fmla="*/ 530 h 616"/>
                <a:gd name="T36" fmla="*/ 674 w 845"/>
                <a:gd name="T37" fmla="*/ 553 h 616"/>
                <a:gd name="T38" fmla="*/ 645 w 845"/>
                <a:gd name="T39" fmla="*/ 556 h 616"/>
                <a:gd name="T40" fmla="*/ 633 w 845"/>
                <a:gd name="T41" fmla="*/ 568 h 616"/>
                <a:gd name="T42" fmla="*/ 628 w 845"/>
                <a:gd name="T43" fmla="*/ 593 h 616"/>
                <a:gd name="T44" fmla="*/ 606 w 845"/>
                <a:gd name="T45" fmla="*/ 614 h 616"/>
                <a:gd name="T46" fmla="*/ 582 w 845"/>
                <a:gd name="T47" fmla="*/ 614 h 616"/>
                <a:gd name="T48" fmla="*/ 543 w 845"/>
                <a:gd name="T49" fmla="*/ 595 h 616"/>
                <a:gd name="T50" fmla="*/ 459 w 845"/>
                <a:gd name="T51" fmla="*/ 556 h 616"/>
                <a:gd name="T52" fmla="*/ 370 w 845"/>
                <a:gd name="T53" fmla="*/ 518 h 616"/>
                <a:gd name="T54" fmla="*/ 311 w 845"/>
                <a:gd name="T55" fmla="*/ 493 h 616"/>
                <a:gd name="T56" fmla="*/ 267 w 845"/>
                <a:gd name="T57" fmla="*/ 489 h 616"/>
                <a:gd name="T58" fmla="*/ 230 w 845"/>
                <a:gd name="T59" fmla="*/ 493 h 616"/>
                <a:gd name="T60" fmla="*/ 198 w 845"/>
                <a:gd name="T61" fmla="*/ 487 h 616"/>
                <a:gd name="T62" fmla="*/ 117 w 845"/>
                <a:gd name="T63" fmla="*/ 497 h 616"/>
                <a:gd name="T64" fmla="*/ 86 w 845"/>
                <a:gd name="T65" fmla="*/ 503 h 616"/>
                <a:gd name="T66" fmla="*/ 73 w 845"/>
                <a:gd name="T67" fmla="*/ 505 h 616"/>
                <a:gd name="T68" fmla="*/ 2 w 845"/>
                <a:gd name="T69" fmla="*/ 163 h 616"/>
                <a:gd name="T70" fmla="*/ 7 w 845"/>
                <a:gd name="T71" fmla="*/ 161 h 616"/>
                <a:gd name="T72" fmla="*/ 52 w 845"/>
                <a:gd name="T73" fmla="*/ 149 h 616"/>
                <a:gd name="T74" fmla="*/ 142 w 845"/>
                <a:gd name="T75" fmla="*/ 122 h 616"/>
                <a:gd name="T76" fmla="*/ 180 w 845"/>
                <a:gd name="T77" fmla="*/ 105 h 616"/>
                <a:gd name="T78" fmla="*/ 272 w 845"/>
                <a:gd name="T79" fmla="*/ 40 h 616"/>
                <a:gd name="T80" fmla="*/ 318 w 845"/>
                <a:gd name="T81" fmla="*/ 23 h 616"/>
                <a:gd name="T82" fmla="*/ 357 w 845"/>
                <a:gd name="T83" fmla="*/ 21 h 616"/>
                <a:gd name="T84" fmla="*/ 391 w 845"/>
                <a:gd name="T85" fmla="*/ 23 h 616"/>
                <a:gd name="T86" fmla="*/ 439 w 845"/>
                <a:gd name="T87" fmla="*/ 9 h 616"/>
                <a:gd name="T88" fmla="*/ 459 w 845"/>
                <a:gd name="T89" fmla="*/ 3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5" h="616">
                  <a:moveTo>
                    <a:pt x="461" y="2"/>
                  </a:moveTo>
                  <a:lnTo>
                    <a:pt x="466" y="0"/>
                  </a:lnTo>
                  <a:lnTo>
                    <a:pt x="476" y="0"/>
                  </a:lnTo>
                  <a:lnTo>
                    <a:pt x="486" y="2"/>
                  </a:lnTo>
                  <a:lnTo>
                    <a:pt x="499" y="5"/>
                  </a:lnTo>
                  <a:lnTo>
                    <a:pt x="530" y="21"/>
                  </a:lnTo>
                  <a:lnTo>
                    <a:pt x="564" y="42"/>
                  </a:lnTo>
                  <a:lnTo>
                    <a:pt x="635" y="90"/>
                  </a:lnTo>
                  <a:lnTo>
                    <a:pt x="666" y="113"/>
                  </a:lnTo>
                  <a:lnTo>
                    <a:pt x="689" y="132"/>
                  </a:lnTo>
                  <a:lnTo>
                    <a:pt x="712" y="153"/>
                  </a:lnTo>
                  <a:lnTo>
                    <a:pt x="733" y="176"/>
                  </a:lnTo>
                  <a:lnTo>
                    <a:pt x="770" y="228"/>
                  </a:lnTo>
                  <a:lnTo>
                    <a:pt x="806" y="274"/>
                  </a:lnTo>
                  <a:lnTo>
                    <a:pt x="825" y="291"/>
                  </a:lnTo>
                  <a:lnTo>
                    <a:pt x="845" y="305"/>
                  </a:lnTo>
                  <a:lnTo>
                    <a:pt x="845" y="370"/>
                  </a:lnTo>
                  <a:lnTo>
                    <a:pt x="845" y="374"/>
                  </a:lnTo>
                  <a:lnTo>
                    <a:pt x="843" y="386"/>
                  </a:lnTo>
                  <a:lnTo>
                    <a:pt x="839" y="399"/>
                  </a:lnTo>
                  <a:lnTo>
                    <a:pt x="829" y="412"/>
                  </a:lnTo>
                  <a:lnTo>
                    <a:pt x="822" y="420"/>
                  </a:lnTo>
                  <a:lnTo>
                    <a:pt x="814" y="424"/>
                  </a:lnTo>
                  <a:lnTo>
                    <a:pt x="798" y="428"/>
                  </a:lnTo>
                  <a:lnTo>
                    <a:pt x="787" y="430"/>
                  </a:lnTo>
                  <a:lnTo>
                    <a:pt x="779" y="432"/>
                  </a:lnTo>
                  <a:lnTo>
                    <a:pt x="775" y="439"/>
                  </a:lnTo>
                  <a:lnTo>
                    <a:pt x="774" y="451"/>
                  </a:lnTo>
                  <a:lnTo>
                    <a:pt x="768" y="464"/>
                  </a:lnTo>
                  <a:lnTo>
                    <a:pt x="758" y="476"/>
                  </a:lnTo>
                  <a:lnTo>
                    <a:pt x="743" y="483"/>
                  </a:lnTo>
                  <a:lnTo>
                    <a:pt x="727" y="487"/>
                  </a:lnTo>
                  <a:lnTo>
                    <a:pt x="716" y="489"/>
                  </a:lnTo>
                  <a:lnTo>
                    <a:pt x="706" y="493"/>
                  </a:lnTo>
                  <a:lnTo>
                    <a:pt x="704" y="503"/>
                  </a:lnTo>
                  <a:lnTo>
                    <a:pt x="697" y="530"/>
                  </a:lnTo>
                  <a:lnTo>
                    <a:pt x="687" y="543"/>
                  </a:lnTo>
                  <a:lnTo>
                    <a:pt x="674" y="553"/>
                  </a:lnTo>
                  <a:lnTo>
                    <a:pt x="658" y="555"/>
                  </a:lnTo>
                  <a:lnTo>
                    <a:pt x="645" y="556"/>
                  </a:lnTo>
                  <a:lnTo>
                    <a:pt x="635" y="560"/>
                  </a:lnTo>
                  <a:lnTo>
                    <a:pt x="633" y="568"/>
                  </a:lnTo>
                  <a:lnTo>
                    <a:pt x="631" y="579"/>
                  </a:lnTo>
                  <a:lnTo>
                    <a:pt x="628" y="593"/>
                  </a:lnTo>
                  <a:lnTo>
                    <a:pt x="620" y="606"/>
                  </a:lnTo>
                  <a:lnTo>
                    <a:pt x="606" y="614"/>
                  </a:lnTo>
                  <a:lnTo>
                    <a:pt x="593" y="616"/>
                  </a:lnTo>
                  <a:lnTo>
                    <a:pt x="582" y="614"/>
                  </a:lnTo>
                  <a:lnTo>
                    <a:pt x="576" y="612"/>
                  </a:lnTo>
                  <a:lnTo>
                    <a:pt x="543" y="595"/>
                  </a:lnTo>
                  <a:lnTo>
                    <a:pt x="514" y="579"/>
                  </a:lnTo>
                  <a:lnTo>
                    <a:pt x="459" y="556"/>
                  </a:lnTo>
                  <a:lnTo>
                    <a:pt x="411" y="537"/>
                  </a:lnTo>
                  <a:lnTo>
                    <a:pt x="370" y="518"/>
                  </a:lnTo>
                  <a:lnTo>
                    <a:pt x="338" y="503"/>
                  </a:lnTo>
                  <a:lnTo>
                    <a:pt x="311" y="493"/>
                  </a:lnTo>
                  <a:lnTo>
                    <a:pt x="288" y="489"/>
                  </a:lnTo>
                  <a:lnTo>
                    <a:pt x="267" y="489"/>
                  </a:lnTo>
                  <a:lnTo>
                    <a:pt x="247" y="491"/>
                  </a:lnTo>
                  <a:lnTo>
                    <a:pt x="230" y="493"/>
                  </a:lnTo>
                  <a:lnTo>
                    <a:pt x="215" y="491"/>
                  </a:lnTo>
                  <a:lnTo>
                    <a:pt x="198" y="487"/>
                  </a:lnTo>
                  <a:lnTo>
                    <a:pt x="157" y="489"/>
                  </a:lnTo>
                  <a:lnTo>
                    <a:pt x="117" y="497"/>
                  </a:lnTo>
                  <a:lnTo>
                    <a:pt x="100" y="499"/>
                  </a:lnTo>
                  <a:lnTo>
                    <a:pt x="86" y="503"/>
                  </a:lnTo>
                  <a:lnTo>
                    <a:pt x="77" y="505"/>
                  </a:lnTo>
                  <a:lnTo>
                    <a:pt x="73" y="505"/>
                  </a:lnTo>
                  <a:lnTo>
                    <a:pt x="0" y="163"/>
                  </a:lnTo>
                  <a:lnTo>
                    <a:pt x="2" y="163"/>
                  </a:lnTo>
                  <a:lnTo>
                    <a:pt x="4" y="163"/>
                  </a:lnTo>
                  <a:lnTo>
                    <a:pt x="7" y="161"/>
                  </a:lnTo>
                  <a:lnTo>
                    <a:pt x="27" y="157"/>
                  </a:lnTo>
                  <a:lnTo>
                    <a:pt x="52" y="149"/>
                  </a:lnTo>
                  <a:lnTo>
                    <a:pt x="82" y="142"/>
                  </a:lnTo>
                  <a:lnTo>
                    <a:pt x="142" y="122"/>
                  </a:lnTo>
                  <a:lnTo>
                    <a:pt x="165" y="113"/>
                  </a:lnTo>
                  <a:lnTo>
                    <a:pt x="180" y="105"/>
                  </a:lnTo>
                  <a:lnTo>
                    <a:pt x="224" y="71"/>
                  </a:lnTo>
                  <a:lnTo>
                    <a:pt x="272" y="40"/>
                  </a:lnTo>
                  <a:lnTo>
                    <a:pt x="295" y="30"/>
                  </a:lnTo>
                  <a:lnTo>
                    <a:pt x="318" y="23"/>
                  </a:lnTo>
                  <a:lnTo>
                    <a:pt x="340" y="19"/>
                  </a:lnTo>
                  <a:lnTo>
                    <a:pt x="357" y="21"/>
                  </a:lnTo>
                  <a:lnTo>
                    <a:pt x="374" y="23"/>
                  </a:lnTo>
                  <a:lnTo>
                    <a:pt x="391" y="23"/>
                  </a:lnTo>
                  <a:lnTo>
                    <a:pt x="426" y="15"/>
                  </a:lnTo>
                  <a:lnTo>
                    <a:pt x="439" y="9"/>
                  </a:lnTo>
                  <a:lnTo>
                    <a:pt x="451" y="5"/>
                  </a:lnTo>
                  <a:lnTo>
                    <a:pt x="459" y="3"/>
                  </a:lnTo>
                  <a:lnTo>
                    <a:pt x="46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506" name="Freeform 42">
              <a:extLst>
                <a:ext uri="{FF2B5EF4-FFF2-40B4-BE49-F238E27FC236}">
                  <a16:creationId xmlns:a16="http://schemas.microsoft.com/office/drawing/2014/main" id="{019731E6-4345-96FD-39E7-C1C277421A77}"/>
                </a:ext>
              </a:extLst>
            </p:cNvPr>
            <p:cNvSpPr>
              <a:spLocks/>
            </p:cNvSpPr>
            <p:nvPr/>
          </p:nvSpPr>
          <p:spPr bwMode="auto">
            <a:xfrm>
              <a:off x="1713" y="1363"/>
              <a:ext cx="756" cy="505"/>
            </a:xfrm>
            <a:custGeom>
              <a:avLst/>
              <a:gdLst>
                <a:gd name="T0" fmla="*/ 436 w 756"/>
                <a:gd name="T1" fmla="*/ 29 h 505"/>
                <a:gd name="T2" fmla="*/ 512 w 756"/>
                <a:gd name="T3" fmla="*/ 57 h 505"/>
                <a:gd name="T4" fmla="*/ 528 w 756"/>
                <a:gd name="T5" fmla="*/ 67 h 505"/>
                <a:gd name="T6" fmla="*/ 568 w 756"/>
                <a:gd name="T7" fmla="*/ 94 h 505"/>
                <a:gd name="T8" fmla="*/ 614 w 756"/>
                <a:gd name="T9" fmla="*/ 134 h 505"/>
                <a:gd name="T10" fmla="*/ 654 w 756"/>
                <a:gd name="T11" fmla="*/ 163 h 505"/>
                <a:gd name="T12" fmla="*/ 677 w 756"/>
                <a:gd name="T13" fmla="*/ 188 h 505"/>
                <a:gd name="T14" fmla="*/ 731 w 756"/>
                <a:gd name="T15" fmla="*/ 255 h 505"/>
                <a:gd name="T16" fmla="*/ 750 w 756"/>
                <a:gd name="T17" fmla="*/ 282 h 505"/>
                <a:gd name="T18" fmla="*/ 756 w 756"/>
                <a:gd name="T19" fmla="*/ 299 h 505"/>
                <a:gd name="T20" fmla="*/ 743 w 756"/>
                <a:gd name="T21" fmla="*/ 315 h 505"/>
                <a:gd name="T22" fmla="*/ 702 w 756"/>
                <a:gd name="T23" fmla="*/ 357 h 505"/>
                <a:gd name="T24" fmla="*/ 695 w 756"/>
                <a:gd name="T25" fmla="*/ 367 h 505"/>
                <a:gd name="T26" fmla="*/ 693 w 756"/>
                <a:gd name="T27" fmla="*/ 372 h 505"/>
                <a:gd name="T28" fmla="*/ 672 w 756"/>
                <a:gd name="T29" fmla="*/ 401 h 505"/>
                <a:gd name="T30" fmla="*/ 652 w 756"/>
                <a:gd name="T31" fmla="*/ 409 h 505"/>
                <a:gd name="T32" fmla="*/ 637 w 756"/>
                <a:gd name="T33" fmla="*/ 420 h 505"/>
                <a:gd name="T34" fmla="*/ 629 w 756"/>
                <a:gd name="T35" fmla="*/ 441 h 505"/>
                <a:gd name="T36" fmla="*/ 616 w 756"/>
                <a:gd name="T37" fmla="*/ 463 h 505"/>
                <a:gd name="T38" fmla="*/ 585 w 756"/>
                <a:gd name="T39" fmla="*/ 476 h 505"/>
                <a:gd name="T40" fmla="*/ 560 w 756"/>
                <a:gd name="T41" fmla="*/ 484 h 505"/>
                <a:gd name="T42" fmla="*/ 560 w 756"/>
                <a:gd name="T43" fmla="*/ 491 h 505"/>
                <a:gd name="T44" fmla="*/ 560 w 756"/>
                <a:gd name="T45" fmla="*/ 503 h 505"/>
                <a:gd name="T46" fmla="*/ 543 w 756"/>
                <a:gd name="T47" fmla="*/ 505 h 505"/>
                <a:gd name="T48" fmla="*/ 510 w 756"/>
                <a:gd name="T49" fmla="*/ 488 h 505"/>
                <a:gd name="T50" fmla="*/ 455 w 756"/>
                <a:gd name="T51" fmla="*/ 445 h 505"/>
                <a:gd name="T52" fmla="*/ 407 w 756"/>
                <a:gd name="T53" fmla="*/ 401 h 505"/>
                <a:gd name="T54" fmla="*/ 391 w 756"/>
                <a:gd name="T55" fmla="*/ 386 h 505"/>
                <a:gd name="T56" fmla="*/ 386 w 756"/>
                <a:gd name="T57" fmla="*/ 380 h 505"/>
                <a:gd name="T58" fmla="*/ 320 w 756"/>
                <a:gd name="T59" fmla="*/ 357 h 505"/>
                <a:gd name="T60" fmla="*/ 268 w 756"/>
                <a:gd name="T61" fmla="*/ 351 h 505"/>
                <a:gd name="T62" fmla="*/ 171 w 756"/>
                <a:gd name="T63" fmla="*/ 363 h 505"/>
                <a:gd name="T64" fmla="*/ 124 w 756"/>
                <a:gd name="T65" fmla="*/ 365 h 505"/>
                <a:gd name="T66" fmla="*/ 88 w 756"/>
                <a:gd name="T67" fmla="*/ 349 h 505"/>
                <a:gd name="T68" fmla="*/ 59 w 756"/>
                <a:gd name="T69" fmla="*/ 322 h 505"/>
                <a:gd name="T70" fmla="*/ 23 w 756"/>
                <a:gd name="T71" fmla="*/ 248 h 505"/>
                <a:gd name="T72" fmla="*/ 5 w 756"/>
                <a:gd name="T73" fmla="*/ 173 h 505"/>
                <a:gd name="T74" fmla="*/ 13 w 756"/>
                <a:gd name="T75" fmla="*/ 142 h 505"/>
                <a:gd name="T76" fmla="*/ 80 w 756"/>
                <a:gd name="T77" fmla="*/ 119 h 505"/>
                <a:gd name="T78" fmla="*/ 146 w 756"/>
                <a:gd name="T79" fmla="*/ 94 h 505"/>
                <a:gd name="T80" fmla="*/ 201 w 756"/>
                <a:gd name="T81" fmla="*/ 52 h 505"/>
                <a:gd name="T82" fmla="*/ 272 w 756"/>
                <a:gd name="T83" fmla="*/ 11 h 505"/>
                <a:gd name="T84" fmla="*/ 316 w 756"/>
                <a:gd name="T85" fmla="*/ 0 h 505"/>
                <a:gd name="T86" fmla="*/ 357 w 756"/>
                <a:gd name="T87" fmla="*/ 2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6" h="505">
                  <a:moveTo>
                    <a:pt x="361" y="0"/>
                  </a:moveTo>
                  <a:lnTo>
                    <a:pt x="436" y="29"/>
                  </a:lnTo>
                  <a:lnTo>
                    <a:pt x="510" y="56"/>
                  </a:lnTo>
                  <a:lnTo>
                    <a:pt x="512" y="57"/>
                  </a:lnTo>
                  <a:lnTo>
                    <a:pt x="518" y="61"/>
                  </a:lnTo>
                  <a:lnTo>
                    <a:pt x="528" y="67"/>
                  </a:lnTo>
                  <a:lnTo>
                    <a:pt x="541" y="75"/>
                  </a:lnTo>
                  <a:lnTo>
                    <a:pt x="568" y="94"/>
                  </a:lnTo>
                  <a:lnTo>
                    <a:pt x="593" y="117"/>
                  </a:lnTo>
                  <a:lnTo>
                    <a:pt x="614" y="134"/>
                  </a:lnTo>
                  <a:lnTo>
                    <a:pt x="635" y="148"/>
                  </a:lnTo>
                  <a:lnTo>
                    <a:pt x="654" y="163"/>
                  </a:lnTo>
                  <a:lnTo>
                    <a:pt x="666" y="175"/>
                  </a:lnTo>
                  <a:lnTo>
                    <a:pt x="677" y="188"/>
                  </a:lnTo>
                  <a:lnTo>
                    <a:pt x="704" y="221"/>
                  </a:lnTo>
                  <a:lnTo>
                    <a:pt x="731" y="255"/>
                  </a:lnTo>
                  <a:lnTo>
                    <a:pt x="743" y="271"/>
                  </a:lnTo>
                  <a:lnTo>
                    <a:pt x="750" y="282"/>
                  </a:lnTo>
                  <a:lnTo>
                    <a:pt x="756" y="294"/>
                  </a:lnTo>
                  <a:lnTo>
                    <a:pt x="756" y="299"/>
                  </a:lnTo>
                  <a:lnTo>
                    <a:pt x="750" y="305"/>
                  </a:lnTo>
                  <a:lnTo>
                    <a:pt x="743" y="315"/>
                  </a:lnTo>
                  <a:lnTo>
                    <a:pt x="724" y="338"/>
                  </a:lnTo>
                  <a:lnTo>
                    <a:pt x="702" y="357"/>
                  </a:lnTo>
                  <a:lnTo>
                    <a:pt x="697" y="365"/>
                  </a:lnTo>
                  <a:lnTo>
                    <a:pt x="695" y="367"/>
                  </a:lnTo>
                  <a:lnTo>
                    <a:pt x="695" y="369"/>
                  </a:lnTo>
                  <a:lnTo>
                    <a:pt x="693" y="372"/>
                  </a:lnTo>
                  <a:lnTo>
                    <a:pt x="685" y="386"/>
                  </a:lnTo>
                  <a:lnTo>
                    <a:pt x="672" y="401"/>
                  </a:lnTo>
                  <a:lnTo>
                    <a:pt x="664" y="405"/>
                  </a:lnTo>
                  <a:lnTo>
                    <a:pt x="652" y="409"/>
                  </a:lnTo>
                  <a:lnTo>
                    <a:pt x="643" y="413"/>
                  </a:lnTo>
                  <a:lnTo>
                    <a:pt x="637" y="420"/>
                  </a:lnTo>
                  <a:lnTo>
                    <a:pt x="633" y="430"/>
                  </a:lnTo>
                  <a:lnTo>
                    <a:pt x="629" y="441"/>
                  </a:lnTo>
                  <a:lnTo>
                    <a:pt x="624" y="453"/>
                  </a:lnTo>
                  <a:lnTo>
                    <a:pt x="616" y="463"/>
                  </a:lnTo>
                  <a:lnTo>
                    <a:pt x="603" y="470"/>
                  </a:lnTo>
                  <a:lnTo>
                    <a:pt x="585" y="476"/>
                  </a:lnTo>
                  <a:lnTo>
                    <a:pt x="568" y="480"/>
                  </a:lnTo>
                  <a:lnTo>
                    <a:pt x="560" y="484"/>
                  </a:lnTo>
                  <a:lnTo>
                    <a:pt x="558" y="488"/>
                  </a:lnTo>
                  <a:lnTo>
                    <a:pt x="560" y="491"/>
                  </a:lnTo>
                  <a:lnTo>
                    <a:pt x="562" y="499"/>
                  </a:lnTo>
                  <a:lnTo>
                    <a:pt x="560" y="503"/>
                  </a:lnTo>
                  <a:lnTo>
                    <a:pt x="551" y="505"/>
                  </a:lnTo>
                  <a:lnTo>
                    <a:pt x="543" y="505"/>
                  </a:lnTo>
                  <a:lnTo>
                    <a:pt x="533" y="501"/>
                  </a:lnTo>
                  <a:lnTo>
                    <a:pt x="510" y="488"/>
                  </a:lnTo>
                  <a:lnTo>
                    <a:pt x="484" y="468"/>
                  </a:lnTo>
                  <a:lnTo>
                    <a:pt x="455" y="445"/>
                  </a:lnTo>
                  <a:lnTo>
                    <a:pt x="428" y="420"/>
                  </a:lnTo>
                  <a:lnTo>
                    <a:pt x="407" y="401"/>
                  </a:lnTo>
                  <a:lnTo>
                    <a:pt x="397" y="392"/>
                  </a:lnTo>
                  <a:lnTo>
                    <a:pt x="391" y="386"/>
                  </a:lnTo>
                  <a:lnTo>
                    <a:pt x="388" y="382"/>
                  </a:lnTo>
                  <a:lnTo>
                    <a:pt x="386" y="380"/>
                  </a:lnTo>
                  <a:lnTo>
                    <a:pt x="351" y="367"/>
                  </a:lnTo>
                  <a:lnTo>
                    <a:pt x="320" y="357"/>
                  </a:lnTo>
                  <a:lnTo>
                    <a:pt x="293" y="351"/>
                  </a:lnTo>
                  <a:lnTo>
                    <a:pt x="268" y="351"/>
                  </a:lnTo>
                  <a:lnTo>
                    <a:pt x="220" y="355"/>
                  </a:lnTo>
                  <a:lnTo>
                    <a:pt x="171" y="363"/>
                  </a:lnTo>
                  <a:lnTo>
                    <a:pt x="146" y="367"/>
                  </a:lnTo>
                  <a:lnTo>
                    <a:pt x="124" y="365"/>
                  </a:lnTo>
                  <a:lnTo>
                    <a:pt x="105" y="359"/>
                  </a:lnTo>
                  <a:lnTo>
                    <a:pt x="88" y="349"/>
                  </a:lnTo>
                  <a:lnTo>
                    <a:pt x="73" y="338"/>
                  </a:lnTo>
                  <a:lnTo>
                    <a:pt x="59" y="322"/>
                  </a:lnTo>
                  <a:lnTo>
                    <a:pt x="38" y="288"/>
                  </a:lnTo>
                  <a:lnTo>
                    <a:pt x="23" y="248"/>
                  </a:lnTo>
                  <a:lnTo>
                    <a:pt x="11" y="209"/>
                  </a:lnTo>
                  <a:lnTo>
                    <a:pt x="5" y="173"/>
                  </a:lnTo>
                  <a:lnTo>
                    <a:pt x="0" y="146"/>
                  </a:lnTo>
                  <a:lnTo>
                    <a:pt x="13" y="142"/>
                  </a:lnTo>
                  <a:lnTo>
                    <a:pt x="30" y="134"/>
                  </a:lnTo>
                  <a:lnTo>
                    <a:pt x="80" y="119"/>
                  </a:lnTo>
                  <a:lnTo>
                    <a:pt x="128" y="102"/>
                  </a:lnTo>
                  <a:lnTo>
                    <a:pt x="146" y="94"/>
                  </a:lnTo>
                  <a:lnTo>
                    <a:pt x="157" y="86"/>
                  </a:lnTo>
                  <a:lnTo>
                    <a:pt x="201" y="52"/>
                  </a:lnTo>
                  <a:lnTo>
                    <a:pt x="249" y="23"/>
                  </a:lnTo>
                  <a:lnTo>
                    <a:pt x="272" y="11"/>
                  </a:lnTo>
                  <a:lnTo>
                    <a:pt x="295" y="4"/>
                  </a:lnTo>
                  <a:lnTo>
                    <a:pt x="316" y="0"/>
                  </a:lnTo>
                  <a:lnTo>
                    <a:pt x="334" y="2"/>
                  </a:lnTo>
                  <a:lnTo>
                    <a:pt x="357" y="2"/>
                  </a:lnTo>
                  <a:lnTo>
                    <a:pt x="361" y="0"/>
                  </a:lnTo>
                  <a:close/>
                </a:path>
              </a:pathLst>
            </a:custGeom>
            <a:solidFill>
              <a:srgbClr val="FFB1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507" name="Freeform 43">
              <a:extLst>
                <a:ext uri="{FF2B5EF4-FFF2-40B4-BE49-F238E27FC236}">
                  <a16:creationId xmlns:a16="http://schemas.microsoft.com/office/drawing/2014/main" id="{DDA91382-4849-13D3-5CCC-F34C6D7177E6}"/>
                </a:ext>
              </a:extLst>
            </p:cNvPr>
            <p:cNvSpPr>
              <a:spLocks/>
            </p:cNvSpPr>
            <p:nvPr/>
          </p:nvSpPr>
          <p:spPr bwMode="auto">
            <a:xfrm>
              <a:off x="745" y="1129"/>
              <a:ext cx="1121" cy="752"/>
            </a:xfrm>
            <a:custGeom>
              <a:avLst/>
              <a:gdLst>
                <a:gd name="T0" fmla="*/ 8 w 1121"/>
                <a:gd name="T1" fmla="*/ 478 h 752"/>
                <a:gd name="T2" fmla="*/ 0 w 1121"/>
                <a:gd name="T3" fmla="*/ 432 h 752"/>
                <a:gd name="T4" fmla="*/ 12 w 1121"/>
                <a:gd name="T5" fmla="*/ 359 h 752"/>
                <a:gd name="T6" fmla="*/ 54 w 1121"/>
                <a:gd name="T7" fmla="*/ 261 h 752"/>
                <a:gd name="T8" fmla="*/ 115 w 1121"/>
                <a:gd name="T9" fmla="*/ 178 h 752"/>
                <a:gd name="T10" fmla="*/ 173 w 1121"/>
                <a:gd name="T11" fmla="*/ 124 h 752"/>
                <a:gd name="T12" fmla="*/ 269 w 1121"/>
                <a:gd name="T13" fmla="*/ 78 h 752"/>
                <a:gd name="T14" fmla="*/ 332 w 1121"/>
                <a:gd name="T15" fmla="*/ 53 h 752"/>
                <a:gd name="T16" fmla="*/ 384 w 1121"/>
                <a:gd name="T17" fmla="*/ 23 h 752"/>
                <a:gd name="T18" fmla="*/ 438 w 1121"/>
                <a:gd name="T19" fmla="*/ 2 h 752"/>
                <a:gd name="T20" fmla="*/ 509 w 1121"/>
                <a:gd name="T21" fmla="*/ 3 h 752"/>
                <a:gd name="T22" fmla="*/ 588 w 1121"/>
                <a:gd name="T23" fmla="*/ 19 h 752"/>
                <a:gd name="T24" fmla="*/ 705 w 1121"/>
                <a:gd name="T25" fmla="*/ 55 h 752"/>
                <a:gd name="T26" fmla="*/ 839 w 1121"/>
                <a:gd name="T27" fmla="*/ 99 h 752"/>
                <a:gd name="T28" fmla="*/ 925 w 1121"/>
                <a:gd name="T29" fmla="*/ 126 h 752"/>
                <a:gd name="T30" fmla="*/ 996 w 1121"/>
                <a:gd name="T31" fmla="*/ 149 h 752"/>
                <a:gd name="T32" fmla="*/ 1041 w 1121"/>
                <a:gd name="T33" fmla="*/ 167 h 752"/>
                <a:gd name="T34" fmla="*/ 1064 w 1121"/>
                <a:gd name="T35" fmla="*/ 184 h 752"/>
                <a:gd name="T36" fmla="*/ 1069 w 1121"/>
                <a:gd name="T37" fmla="*/ 205 h 752"/>
                <a:gd name="T38" fmla="*/ 1066 w 1121"/>
                <a:gd name="T39" fmla="*/ 230 h 752"/>
                <a:gd name="T40" fmla="*/ 1079 w 1121"/>
                <a:gd name="T41" fmla="*/ 234 h 752"/>
                <a:gd name="T42" fmla="*/ 1117 w 1121"/>
                <a:gd name="T43" fmla="*/ 251 h 752"/>
                <a:gd name="T44" fmla="*/ 1121 w 1121"/>
                <a:gd name="T45" fmla="*/ 276 h 752"/>
                <a:gd name="T46" fmla="*/ 1116 w 1121"/>
                <a:gd name="T47" fmla="*/ 305 h 752"/>
                <a:gd name="T48" fmla="*/ 1102 w 1121"/>
                <a:gd name="T49" fmla="*/ 343 h 752"/>
                <a:gd name="T50" fmla="*/ 1083 w 1121"/>
                <a:gd name="T51" fmla="*/ 405 h 752"/>
                <a:gd name="T52" fmla="*/ 1046 w 1121"/>
                <a:gd name="T53" fmla="*/ 518 h 752"/>
                <a:gd name="T54" fmla="*/ 1010 w 1121"/>
                <a:gd name="T55" fmla="*/ 627 h 752"/>
                <a:gd name="T56" fmla="*/ 991 w 1121"/>
                <a:gd name="T57" fmla="*/ 685 h 752"/>
                <a:gd name="T58" fmla="*/ 981 w 1121"/>
                <a:gd name="T59" fmla="*/ 718 h 752"/>
                <a:gd name="T60" fmla="*/ 970 w 1121"/>
                <a:gd name="T61" fmla="*/ 739 h 752"/>
                <a:gd name="T62" fmla="*/ 941 w 1121"/>
                <a:gd name="T63" fmla="*/ 752 h 752"/>
                <a:gd name="T64" fmla="*/ 874 w 1121"/>
                <a:gd name="T65" fmla="*/ 731 h 752"/>
                <a:gd name="T66" fmla="*/ 851 w 1121"/>
                <a:gd name="T67" fmla="*/ 723 h 752"/>
                <a:gd name="T68" fmla="*/ 843 w 1121"/>
                <a:gd name="T69" fmla="*/ 733 h 752"/>
                <a:gd name="T70" fmla="*/ 828 w 1121"/>
                <a:gd name="T71" fmla="*/ 743 h 752"/>
                <a:gd name="T72" fmla="*/ 806 w 1121"/>
                <a:gd name="T73" fmla="*/ 739 h 752"/>
                <a:gd name="T74" fmla="*/ 772 w 1121"/>
                <a:gd name="T75" fmla="*/ 727 h 752"/>
                <a:gd name="T76" fmla="*/ 720 w 1121"/>
                <a:gd name="T77" fmla="*/ 710 h 752"/>
                <a:gd name="T78" fmla="*/ 559 w 1121"/>
                <a:gd name="T79" fmla="*/ 658 h 752"/>
                <a:gd name="T80" fmla="*/ 503 w 1121"/>
                <a:gd name="T81" fmla="*/ 641 h 752"/>
                <a:gd name="T82" fmla="*/ 465 w 1121"/>
                <a:gd name="T83" fmla="*/ 627 h 752"/>
                <a:gd name="T84" fmla="*/ 449 w 1121"/>
                <a:gd name="T85" fmla="*/ 624 h 752"/>
                <a:gd name="T86" fmla="*/ 17 w 1121"/>
                <a:gd name="T87" fmla="*/ 50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1" h="752">
                  <a:moveTo>
                    <a:pt x="17" y="501"/>
                  </a:moveTo>
                  <a:lnTo>
                    <a:pt x="8" y="478"/>
                  </a:lnTo>
                  <a:lnTo>
                    <a:pt x="2" y="455"/>
                  </a:lnTo>
                  <a:lnTo>
                    <a:pt x="0" y="432"/>
                  </a:lnTo>
                  <a:lnTo>
                    <a:pt x="2" y="407"/>
                  </a:lnTo>
                  <a:lnTo>
                    <a:pt x="12" y="359"/>
                  </a:lnTo>
                  <a:lnTo>
                    <a:pt x="29" y="309"/>
                  </a:lnTo>
                  <a:lnTo>
                    <a:pt x="54" y="261"/>
                  </a:lnTo>
                  <a:lnTo>
                    <a:pt x="84" y="217"/>
                  </a:lnTo>
                  <a:lnTo>
                    <a:pt x="115" y="178"/>
                  </a:lnTo>
                  <a:lnTo>
                    <a:pt x="148" y="146"/>
                  </a:lnTo>
                  <a:lnTo>
                    <a:pt x="173" y="124"/>
                  </a:lnTo>
                  <a:lnTo>
                    <a:pt x="204" y="107"/>
                  </a:lnTo>
                  <a:lnTo>
                    <a:pt x="269" y="78"/>
                  </a:lnTo>
                  <a:lnTo>
                    <a:pt x="301" y="67"/>
                  </a:lnTo>
                  <a:lnTo>
                    <a:pt x="332" y="53"/>
                  </a:lnTo>
                  <a:lnTo>
                    <a:pt x="361" y="38"/>
                  </a:lnTo>
                  <a:lnTo>
                    <a:pt x="384" y="23"/>
                  </a:lnTo>
                  <a:lnTo>
                    <a:pt x="407" y="9"/>
                  </a:lnTo>
                  <a:lnTo>
                    <a:pt x="438" y="2"/>
                  </a:lnTo>
                  <a:lnTo>
                    <a:pt x="470" y="0"/>
                  </a:lnTo>
                  <a:lnTo>
                    <a:pt x="509" y="3"/>
                  </a:lnTo>
                  <a:lnTo>
                    <a:pt x="547" y="9"/>
                  </a:lnTo>
                  <a:lnTo>
                    <a:pt x="588" y="19"/>
                  </a:lnTo>
                  <a:lnTo>
                    <a:pt x="666" y="42"/>
                  </a:lnTo>
                  <a:lnTo>
                    <a:pt x="705" y="55"/>
                  </a:lnTo>
                  <a:lnTo>
                    <a:pt x="747" y="69"/>
                  </a:lnTo>
                  <a:lnTo>
                    <a:pt x="839" y="99"/>
                  </a:lnTo>
                  <a:lnTo>
                    <a:pt x="883" y="113"/>
                  </a:lnTo>
                  <a:lnTo>
                    <a:pt x="925" y="126"/>
                  </a:lnTo>
                  <a:lnTo>
                    <a:pt x="964" y="140"/>
                  </a:lnTo>
                  <a:lnTo>
                    <a:pt x="996" y="149"/>
                  </a:lnTo>
                  <a:lnTo>
                    <a:pt x="1021" y="159"/>
                  </a:lnTo>
                  <a:lnTo>
                    <a:pt x="1041" y="167"/>
                  </a:lnTo>
                  <a:lnTo>
                    <a:pt x="1054" y="176"/>
                  </a:lnTo>
                  <a:lnTo>
                    <a:pt x="1064" y="184"/>
                  </a:lnTo>
                  <a:lnTo>
                    <a:pt x="1068" y="194"/>
                  </a:lnTo>
                  <a:lnTo>
                    <a:pt x="1069" y="205"/>
                  </a:lnTo>
                  <a:lnTo>
                    <a:pt x="1069" y="217"/>
                  </a:lnTo>
                  <a:lnTo>
                    <a:pt x="1066" y="230"/>
                  </a:lnTo>
                  <a:lnTo>
                    <a:pt x="1069" y="232"/>
                  </a:lnTo>
                  <a:lnTo>
                    <a:pt x="1079" y="234"/>
                  </a:lnTo>
                  <a:lnTo>
                    <a:pt x="1106" y="243"/>
                  </a:lnTo>
                  <a:lnTo>
                    <a:pt x="1117" y="251"/>
                  </a:lnTo>
                  <a:lnTo>
                    <a:pt x="1121" y="261"/>
                  </a:lnTo>
                  <a:lnTo>
                    <a:pt x="1121" y="276"/>
                  </a:lnTo>
                  <a:lnTo>
                    <a:pt x="1117" y="295"/>
                  </a:lnTo>
                  <a:lnTo>
                    <a:pt x="1116" y="305"/>
                  </a:lnTo>
                  <a:lnTo>
                    <a:pt x="1110" y="320"/>
                  </a:lnTo>
                  <a:lnTo>
                    <a:pt x="1102" y="343"/>
                  </a:lnTo>
                  <a:lnTo>
                    <a:pt x="1092" y="372"/>
                  </a:lnTo>
                  <a:lnTo>
                    <a:pt x="1083" y="405"/>
                  </a:lnTo>
                  <a:lnTo>
                    <a:pt x="1069" y="441"/>
                  </a:lnTo>
                  <a:lnTo>
                    <a:pt x="1046" y="518"/>
                  </a:lnTo>
                  <a:lnTo>
                    <a:pt x="1021" y="593"/>
                  </a:lnTo>
                  <a:lnTo>
                    <a:pt x="1010" y="627"/>
                  </a:lnTo>
                  <a:lnTo>
                    <a:pt x="1000" y="658"/>
                  </a:lnTo>
                  <a:lnTo>
                    <a:pt x="991" y="685"/>
                  </a:lnTo>
                  <a:lnTo>
                    <a:pt x="985" y="704"/>
                  </a:lnTo>
                  <a:lnTo>
                    <a:pt x="981" y="718"/>
                  </a:lnTo>
                  <a:lnTo>
                    <a:pt x="979" y="722"/>
                  </a:lnTo>
                  <a:lnTo>
                    <a:pt x="970" y="739"/>
                  </a:lnTo>
                  <a:lnTo>
                    <a:pt x="958" y="750"/>
                  </a:lnTo>
                  <a:lnTo>
                    <a:pt x="941" y="752"/>
                  </a:lnTo>
                  <a:lnTo>
                    <a:pt x="920" y="748"/>
                  </a:lnTo>
                  <a:lnTo>
                    <a:pt x="874" y="731"/>
                  </a:lnTo>
                  <a:lnTo>
                    <a:pt x="856" y="725"/>
                  </a:lnTo>
                  <a:lnTo>
                    <a:pt x="851" y="723"/>
                  </a:lnTo>
                  <a:lnTo>
                    <a:pt x="849" y="723"/>
                  </a:lnTo>
                  <a:lnTo>
                    <a:pt x="843" y="733"/>
                  </a:lnTo>
                  <a:lnTo>
                    <a:pt x="837" y="741"/>
                  </a:lnTo>
                  <a:lnTo>
                    <a:pt x="828" y="743"/>
                  </a:lnTo>
                  <a:lnTo>
                    <a:pt x="814" y="741"/>
                  </a:lnTo>
                  <a:lnTo>
                    <a:pt x="806" y="739"/>
                  </a:lnTo>
                  <a:lnTo>
                    <a:pt x="791" y="733"/>
                  </a:lnTo>
                  <a:lnTo>
                    <a:pt x="772" y="727"/>
                  </a:lnTo>
                  <a:lnTo>
                    <a:pt x="747" y="720"/>
                  </a:lnTo>
                  <a:lnTo>
                    <a:pt x="720" y="710"/>
                  </a:lnTo>
                  <a:lnTo>
                    <a:pt x="689" y="700"/>
                  </a:lnTo>
                  <a:lnTo>
                    <a:pt x="559" y="658"/>
                  </a:lnTo>
                  <a:lnTo>
                    <a:pt x="530" y="649"/>
                  </a:lnTo>
                  <a:lnTo>
                    <a:pt x="503" y="641"/>
                  </a:lnTo>
                  <a:lnTo>
                    <a:pt x="482" y="633"/>
                  </a:lnTo>
                  <a:lnTo>
                    <a:pt x="465" y="627"/>
                  </a:lnTo>
                  <a:lnTo>
                    <a:pt x="453" y="626"/>
                  </a:lnTo>
                  <a:lnTo>
                    <a:pt x="449" y="624"/>
                  </a:lnTo>
                  <a:lnTo>
                    <a:pt x="449" y="622"/>
                  </a:lnTo>
                  <a:lnTo>
                    <a:pt x="17" y="5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508" name="Freeform 44">
              <a:extLst>
                <a:ext uri="{FF2B5EF4-FFF2-40B4-BE49-F238E27FC236}">
                  <a16:creationId xmlns:a16="http://schemas.microsoft.com/office/drawing/2014/main" id="{09F31564-259C-55DA-834B-520A4239B0FE}"/>
                </a:ext>
              </a:extLst>
            </p:cNvPr>
            <p:cNvSpPr>
              <a:spLocks/>
            </p:cNvSpPr>
            <p:nvPr/>
          </p:nvSpPr>
          <p:spPr bwMode="auto">
            <a:xfrm>
              <a:off x="1626" y="1384"/>
              <a:ext cx="208" cy="422"/>
            </a:xfrm>
            <a:custGeom>
              <a:avLst/>
              <a:gdLst>
                <a:gd name="T0" fmla="*/ 0 w 208"/>
                <a:gd name="T1" fmla="*/ 417 h 422"/>
                <a:gd name="T2" fmla="*/ 2 w 208"/>
                <a:gd name="T3" fmla="*/ 409 h 422"/>
                <a:gd name="T4" fmla="*/ 6 w 208"/>
                <a:gd name="T5" fmla="*/ 397 h 422"/>
                <a:gd name="T6" fmla="*/ 12 w 208"/>
                <a:gd name="T7" fmla="*/ 382 h 422"/>
                <a:gd name="T8" fmla="*/ 18 w 208"/>
                <a:gd name="T9" fmla="*/ 363 h 422"/>
                <a:gd name="T10" fmla="*/ 33 w 208"/>
                <a:gd name="T11" fmla="*/ 317 h 422"/>
                <a:gd name="T12" fmla="*/ 48 w 208"/>
                <a:gd name="T13" fmla="*/ 267 h 422"/>
                <a:gd name="T14" fmla="*/ 66 w 208"/>
                <a:gd name="T15" fmla="*/ 217 h 422"/>
                <a:gd name="T16" fmla="*/ 79 w 208"/>
                <a:gd name="T17" fmla="*/ 173 h 422"/>
                <a:gd name="T18" fmla="*/ 85 w 208"/>
                <a:gd name="T19" fmla="*/ 155 h 422"/>
                <a:gd name="T20" fmla="*/ 89 w 208"/>
                <a:gd name="T21" fmla="*/ 140 h 422"/>
                <a:gd name="T22" fmla="*/ 92 w 208"/>
                <a:gd name="T23" fmla="*/ 131 h 422"/>
                <a:gd name="T24" fmla="*/ 94 w 208"/>
                <a:gd name="T25" fmla="*/ 125 h 422"/>
                <a:gd name="T26" fmla="*/ 98 w 208"/>
                <a:gd name="T27" fmla="*/ 119 h 422"/>
                <a:gd name="T28" fmla="*/ 102 w 208"/>
                <a:gd name="T29" fmla="*/ 117 h 422"/>
                <a:gd name="T30" fmla="*/ 121 w 208"/>
                <a:gd name="T31" fmla="*/ 121 h 422"/>
                <a:gd name="T32" fmla="*/ 127 w 208"/>
                <a:gd name="T33" fmla="*/ 117 h 422"/>
                <a:gd name="T34" fmla="*/ 131 w 208"/>
                <a:gd name="T35" fmla="*/ 107 h 422"/>
                <a:gd name="T36" fmla="*/ 135 w 208"/>
                <a:gd name="T37" fmla="*/ 94 h 422"/>
                <a:gd name="T38" fmla="*/ 140 w 208"/>
                <a:gd name="T39" fmla="*/ 79 h 422"/>
                <a:gd name="T40" fmla="*/ 152 w 208"/>
                <a:gd name="T41" fmla="*/ 42 h 422"/>
                <a:gd name="T42" fmla="*/ 158 w 208"/>
                <a:gd name="T43" fmla="*/ 27 h 422"/>
                <a:gd name="T44" fmla="*/ 162 w 208"/>
                <a:gd name="T45" fmla="*/ 13 h 422"/>
                <a:gd name="T46" fmla="*/ 163 w 208"/>
                <a:gd name="T47" fmla="*/ 4 h 422"/>
                <a:gd name="T48" fmla="*/ 165 w 208"/>
                <a:gd name="T49" fmla="*/ 0 h 422"/>
                <a:gd name="T50" fmla="*/ 167 w 208"/>
                <a:gd name="T51" fmla="*/ 0 h 422"/>
                <a:gd name="T52" fmla="*/ 175 w 208"/>
                <a:gd name="T53" fmla="*/ 2 h 422"/>
                <a:gd name="T54" fmla="*/ 196 w 208"/>
                <a:gd name="T55" fmla="*/ 10 h 422"/>
                <a:gd name="T56" fmla="*/ 206 w 208"/>
                <a:gd name="T57" fmla="*/ 15 h 422"/>
                <a:gd name="T58" fmla="*/ 208 w 208"/>
                <a:gd name="T59" fmla="*/ 27 h 422"/>
                <a:gd name="T60" fmla="*/ 206 w 208"/>
                <a:gd name="T61" fmla="*/ 40 h 422"/>
                <a:gd name="T62" fmla="*/ 202 w 208"/>
                <a:gd name="T63" fmla="*/ 58 h 422"/>
                <a:gd name="T64" fmla="*/ 198 w 208"/>
                <a:gd name="T65" fmla="*/ 69 h 422"/>
                <a:gd name="T66" fmla="*/ 192 w 208"/>
                <a:gd name="T67" fmla="*/ 86 h 422"/>
                <a:gd name="T68" fmla="*/ 179 w 208"/>
                <a:gd name="T69" fmla="*/ 129 h 422"/>
                <a:gd name="T70" fmla="*/ 165 w 208"/>
                <a:gd name="T71" fmla="*/ 169 h 422"/>
                <a:gd name="T72" fmla="*/ 162 w 208"/>
                <a:gd name="T73" fmla="*/ 184 h 422"/>
                <a:gd name="T74" fmla="*/ 158 w 208"/>
                <a:gd name="T75" fmla="*/ 194 h 422"/>
                <a:gd name="T76" fmla="*/ 154 w 208"/>
                <a:gd name="T77" fmla="*/ 204 h 422"/>
                <a:gd name="T78" fmla="*/ 148 w 208"/>
                <a:gd name="T79" fmla="*/ 207 h 422"/>
                <a:gd name="T80" fmla="*/ 139 w 208"/>
                <a:gd name="T81" fmla="*/ 207 h 422"/>
                <a:gd name="T82" fmla="*/ 125 w 208"/>
                <a:gd name="T83" fmla="*/ 205 h 422"/>
                <a:gd name="T84" fmla="*/ 112 w 208"/>
                <a:gd name="T85" fmla="*/ 202 h 422"/>
                <a:gd name="T86" fmla="*/ 100 w 208"/>
                <a:gd name="T87" fmla="*/ 198 h 422"/>
                <a:gd name="T88" fmla="*/ 94 w 208"/>
                <a:gd name="T89" fmla="*/ 196 h 422"/>
                <a:gd name="T90" fmla="*/ 92 w 208"/>
                <a:gd name="T91" fmla="*/ 196 h 422"/>
                <a:gd name="T92" fmla="*/ 19 w 208"/>
                <a:gd name="T93" fmla="*/ 422 h 422"/>
                <a:gd name="T94" fmla="*/ 0 w 208"/>
                <a:gd name="T95" fmla="*/ 417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 h="422">
                  <a:moveTo>
                    <a:pt x="0" y="417"/>
                  </a:moveTo>
                  <a:lnTo>
                    <a:pt x="2" y="409"/>
                  </a:lnTo>
                  <a:lnTo>
                    <a:pt x="6" y="397"/>
                  </a:lnTo>
                  <a:lnTo>
                    <a:pt x="12" y="382"/>
                  </a:lnTo>
                  <a:lnTo>
                    <a:pt x="18" y="363"/>
                  </a:lnTo>
                  <a:lnTo>
                    <a:pt x="33" y="317"/>
                  </a:lnTo>
                  <a:lnTo>
                    <a:pt x="48" y="267"/>
                  </a:lnTo>
                  <a:lnTo>
                    <a:pt x="66" y="217"/>
                  </a:lnTo>
                  <a:lnTo>
                    <a:pt x="79" y="173"/>
                  </a:lnTo>
                  <a:lnTo>
                    <a:pt x="85" y="155"/>
                  </a:lnTo>
                  <a:lnTo>
                    <a:pt x="89" y="140"/>
                  </a:lnTo>
                  <a:lnTo>
                    <a:pt x="92" y="131"/>
                  </a:lnTo>
                  <a:lnTo>
                    <a:pt x="94" y="125"/>
                  </a:lnTo>
                  <a:lnTo>
                    <a:pt x="98" y="119"/>
                  </a:lnTo>
                  <a:lnTo>
                    <a:pt x="102" y="117"/>
                  </a:lnTo>
                  <a:lnTo>
                    <a:pt x="121" y="121"/>
                  </a:lnTo>
                  <a:lnTo>
                    <a:pt x="127" y="117"/>
                  </a:lnTo>
                  <a:lnTo>
                    <a:pt x="131" y="107"/>
                  </a:lnTo>
                  <a:lnTo>
                    <a:pt x="135" y="94"/>
                  </a:lnTo>
                  <a:lnTo>
                    <a:pt x="140" y="79"/>
                  </a:lnTo>
                  <a:lnTo>
                    <a:pt x="152" y="42"/>
                  </a:lnTo>
                  <a:lnTo>
                    <a:pt x="158" y="27"/>
                  </a:lnTo>
                  <a:lnTo>
                    <a:pt x="162" y="13"/>
                  </a:lnTo>
                  <a:lnTo>
                    <a:pt x="163" y="4"/>
                  </a:lnTo>
                  <a:lnTo>
                    <a:pt x="165" y="0"/>
                  </a:lnTo>
                  <a:lnTo>
                    <a:pt x="167" y="0"/>
                  </a:lnTo>
                  <a:lnTo>
                    <a:pt x="175" y="2"/>
                  </a:lnTo>
                  <a:lnTo>
                    <a:pt x="196" y="10"/>
                  </a:lnTo>
                  <a:lnTo>
                    <a:pt x="206" y="15"/>
                  </a:lnTo>
                  <a:lnTo>
                    <a:pt x="208" y="27"/>
                  </a:lnTo>
                  <a:lnTo>
                    <a:pt x="206" y="40"/>
                  </a:lnTo>
                  <a:lnTo>
                    <a:pt x="202" y="58"/>
                  </a:lnTo>
                  <a:lnTo>
                    <a:pt x="198" y="69"/>
                  </a:lnTo>
                  <a:lnTo>
                    <a:pt x="192" y="86"/>
                  </a:lnTo>
                  <a:lnTo>
                    <a:pt x="179" y="129"/>
                  </a:lnTo>
                  <a:lnTo>
                    <a:pt x="165" y="169"/>
                  </a:lnTo>
                  <a:lnTo>
                    <a:pt x="162" y="184"/>
                  </a:lnTo>
                  <a:lnTo>
                    <a:pt x="158" y="194"/>
                  </a:lnTo>
                  <a:lnTo>
                    <a:pt x="154" y="204"/>
                  </a:lnTo>
                  <a:lnTo>
                    <a:pt x="148" y="207"/>
                  </a:lnTo>
                  <a:lnTo>
                    <a:pt x="139" y="207"/>
                  </a:lnTo>
                  <a:lnTo>
                    <a:pt x="125" y="205"/>
                  </a:lnTo>
                  <a:lnTo>
                    <a:pt x="112" y="202"/>
                  </a:lnTo>
                  <a:lnTo>
                    <a:pt x="100" y="198"/>
                  </a:lnTo>
                  <a:lnTo>
                    <a:pt x="94" y="196"/>
                  </a:lnTo>
                  <a:lnTo>
                    <a:pt x="92" y="196"/>
                  </a:lnTo>
                  <a:lnTo>
                    <a:pt x="19" y="422"/>
                  </a:lnTo>
                  <a:lnTo>
                    <a:pt x="0" y="4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509" name="Freeform 45">
              <a:extLst>
                <a:ext uri="{FF2B5EF4-FFF2-40B4-BE49-F238E27FC236}">
                  <a16:creationId xmlns:a16="http://schemas.microsoft.com/office/drawing/2014/main" id="{1ACF4065-8406-8925-F510-918A3099B7E8}"/>
                </a:ext>
              </a:extLst>
            </p:cNvPr>
            <p:cNvSpPr>
              <a:spLocks/>
            </p:cNvSpPr>
            <p:nvPr/>
          </p:nvSpPr>
          <p:spPr bwMode="auto">
            <a:xfrm>
              <a:off x="805" y="1196"/>
              <a:ext cx="946" cy="526"/>
            </a:xfrm>
            <a:custGeom>
              <a:avLst/>
              <a:gdLst>
                <a:gd name="T0" fmla="*/ 915 w 946"/>
                <a:gd name="T1" fmla="*/ 109 h 526"/>
                <a:gd name="T2" fmla="*/ 796 w 946"/>
                <a:gd name="T3" fmla="*/ 69 h 526"/>
                <a:gd name="T4" fmla="*/ 666 w 946"/>
                <a:gd name="T5" fmla="*/ 27 h 526"/>
                <a:gd name="T6" fmla="*/ 593 w 946"/>
                <a:gd name="T7" fmla="*/ 6 h 526"/>
                <a:gd name="T8" fmla="*/ 535 w 946"/>
                <a:gd name="T9" fmla="*/ 0 h 526"/>
                <a:gd name="T10" fmla="*/ 485 w 946"/>
                <a:gd name="T11" fmla="*/ 9 h 526"/>
                <a:gd name="T12" fmla="*/ 416 w 946"/>
                <a:gd name="T13" fmla="*/ 46 h 526"/>
                <a:gd name="T14" fmla="*/ 332 w 946"/>
                <a:gd name="T15" fmla="*/ 50 h 526"/>
                <a:gd name="T16" fmla="*/ 257 w 946"/>
                <a:gd name="T17" fmla="*/ 71 h 526"/>
                <a:gd name="T18" fmla="*/ 190 w 946"/>
                <a:gd name="T19" fmla="*/ 103 h 526"/>
                <a:gd name="T20" fmla="*/ 134 w 946"/>
                <a:gd name="T21" fmla="*/ 146 h 526"/>
                <a:gd name="T22" fmla="*/ 49 w 946"/>
                <a:gd name="T23" fmla="*/ 242 h 526"/>
                <a:gd name="T24" fmla="*/ 23 w 946"/>
                <a:gd name="T25" fmla="*/ 290 h 526"/>
                <a:gd name="T26" fmla="*/ 5 w 946"/>
                <a:gd name="T27" fmla="*/ 332 h 526"/>
                <a:gd name="T28" fmla="*/ 0 w 946"/>
                <a:gd name="T29" fmla="*/ 368 h 526"/>
                <a:gd name="T30" fmla="*/ 7 w 946"/>
                <a:gd name="T31" fmla="*/ 416 h 526"/>
                <a:gd name="T32" fmla="*/ 13 w 946"/>
                <a:gd name="T33" fmla="*/ 434 h 526"/>
                <a:gd name="T34" fmla="*/ 42 w 946"/>
                <a:gd name="T35" fmla="*/ 432 h 526"/>
                <a:gd name="T36" fmla="*/ 96 w 946"/>
                <a:gd name="T37" fmla="*/ 420 h 526"/>
                <a:gd name="T38" fmla="*/ 147 w 946"/>
                <a:gd name="T39" fmla="*/ 409 h 526"/>
                <a:gd name="T40" fmla="*/ 213 w 946"/>
                <a:gd name="T41" fmla="*/ 401 h 526"/>
                <a:gd name="T42" fmla="*/ 343 w 946"/>
                <a:gd name="T43" fmla="*/ 397 h 526"/>
                <a:gd name="T44" fmla="*/ 430 w 946"/>
                <a:gd name="T45" fmla="*/ 399 h 526"/>
                <a:gd name="T46" fmla="*/ 501 w 946"/>
                <a:gd name="T47" fmla="*/ 411 h 526"/>
                <a:gd name="T48" fmla="*/ 535 w 946"/>
                <a:gd name="T49" fmla="*/ 420 h 526"/>
                <a:gd name="T50" fmla="*/ 683 w 946"/>
                <a:gd name="T51" fmla="*/ 476 h 526"/>
                <a:gd name="T52" fmla="*/ 754 w 946"/>
                <a:gd name="T53" fmla="*/ 503 h 526"/>
                <a:gd name="T54" fmla="*/ 789 w 946"/>
                <a:gd name="T55" fmla="*/ 516 h 526"/>
                <a:gd name="T56" fmla="*/ 810 w 946"/>
                <a:gd name="T57" fmla="*/ 524 h 526"/>
                <a:gd name="T58" fmla="*/ 812 w 946"/>
                <a:gd name="T59" fmla="*/ 524 h 526"/>
                <a:gd name="T60" fmla="*/ 817 w 946"/>
                <a:gd name="T61" fmla="*/ 507 h 526"/>
                <a:gd name="T62" fmla="*/ 833 w 946"/>
                <a:gd name="T63" fmla="*/ 463 h 526"/>
                <a:gd name="T64" fmla="*/ 856 w 946"/>
                <a:gd name="T65" fmla="*/ 390 h 526"/>
                <a:gd name="T66" fmla="*/ 864 w 946"/>
                <a:gd name="T67" fmla="*/ 367 h 526"/>
                <a:gd name="T68" fmla="*/ 873 w 946"/>
                <a:gd name="T69" fmla="*/ 342 h 526"/>
                <a:gd name="T70" fmla="*/ 892 w 946"/>
                <a:gd name="T71" fmla="*/ 282 h 526"/>
                <a:gd name="T72" fmla="*/ 921 w 946"/>
                <a:gd name="T73" fmla="*/ 192 h 526"/>
                <a:gd name="T74" fmla="*/ 938 w 946"/>
                <a:gd name="T75" fmla="*/ 140 h 526"/>
                <a:gd name="T76" fmla="*/ 946 w 946"/>
                <a:gd name="T77" fmla="*/ 121 h 526"/>
                <a:gd name="T78" fmla="*/ 946 w 946"/>
                <a:gd name="T79" fmla="*/ 117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46" h="526">
                  <a:moveTo>
                    <a:pt x="946" y="119"/>
                  </a:moveTo>
                  <a:lnTo>
                    <a:pt x="915" y="109"/>
                  </a:lnTo>
                  <a:lnTo>
                    <a:pt x="879" y="96"/>
                  </a:lnTo>
                  <a:lnTo>
                    <a:pt x="796" y="69"/>
                  </a:lnTo>
                  <a:lnTo>
                    <a:pt x="708" y="40"/>
                  </a:lnTo>
                  <a:lnTo>
                    <a:pt x="666" y="27"/>
                  </a:lnTo>
                  <a:lnTo>
                    <a:pt x="627" y="15"/>
                  </a:lnTo>
                  <a:lnTo>
                    <a:pt x="593" y="6"/>
                  </a:lnTo>
                  <a:lnTo>
                    <a:pt x="562" y="0"/>
                  </a:lnTo>
                  <a:lnTo>
                    <a:pt x="535" y="0"/>
                  </a:lnTo>
                  <a:lnTo>
                    <a:pt x="508" y="4"/>
                  </a:lnTo>
                  <a:lnTo>
                    <a:pt x="485" y="9"/>
                  </a:lnTo>
                  <a:lnTo>
                    <a:pt x="462" y="19"/>
                  </a:lnTo>
                  <a:lnTo>
                    <a:pt x="416" y="46"/>
                  </a:lnTo>
                  <a:lnTo>
                    <a:pt x="372" y="46"/>
                  </a:lnTo>
                  <a:lnTo>
                    <a:pt x="332" y="50"/>
                  </a:lnTo>
                  <a:lnTo>
                    <a:pt x="293" y="59"/>
                  </a:lnTo>
                  <a:lnTo>
                    <a:pt x="257" y="71"/>
                  </a:lnTo>
                  <a:lnTo>
                    <a:pt x="222" y="86"/>
                  </a:lnTo>
                  <a:lnTo>
                    <a:pt x="190" y="103"/>
                  </a:lnTo>
                  <a:lnTo>
                    <a:pt x="161" y="125"/>
                  </a:lnTo>
                  <a:lnTo>
                    <a:pt x="134" y="146"/>
                  </a:lnTo>
                  <a:lnTo>
                    <a:pt x="86" y="194"/>
                  </a:lnTo>
                  <a:lnTo>
                    <a:pt x="49" y="242"/>
                  </a:lnTo>
                  <a:lnTo>
                    <a:pt x="34" y="267"/>
                  </a:lnTo>
                  <a:lnTo>
                    <a:pt x="23" y="290"/>
                  </a:lnTo>
                  <a:lnTo>
                    <a:pt x="13" y="313"/>
                  </a:lnTo>
                  <a:lnTo>
                    <a:pt x="5" y="332"/>
                  </a:lnTo>
                  <a:lnTo>
                    <a:pt x="1" y="349"/>
                  </a:lnTo>
                  <a:lnTo>
                    <a:pt x="0" y="368"/>
                  </a:lnTo>
                  <a:lnTo>
                    <a:pt x="5" y="401"/>
                  </a:lnTo>
                  <a:lnTo>
                    <a:pt x="7" y="416"/>
                  </a:lnTo>
                  <a:lnTo>
                    <a:pt x="11" y="426"/>
                  </a:lnTo>
                  <a:lnTo>
                    <a:pt x="13" y="434"/>
                  </a:lnTo>
                  <a:lnTo>
                    <a:pt x="15" y="436"/>
                  </a:lnTo>
                  <a:lnTo>
                    <a:pt x="42" y="432"/>
                  </a:lnTo>
                  <a:lnTo>
                    <a:pt x="63" y="428"/>
                  </a:lnTo>
                  <a:lnTo>
                    <a:pt x="96" y="420"/>
                  </a:lnTo>
                  <a:lnTo>
                    <a:pt x="128" y="415"/>
                  </a:lnTo>
                  <a:lnTo>
                    <a:pt x="147" y="409"/>
                  </a:lnTo>
                  <a:lnTo>
                    <a:pt x="174" y="405"/>
                  </a:lnTo>
                  <a:lnTo>
                    <a:pt x="213" y="401"/>
                  </a:lnTo>
                  <a:lnTo>
                    <a:pt x="255" y="399"/>
                  </a:lnTo>
                  <a:lnTo>
                    <a:pt x="343" y="397"/>
                  </a:lnTo>
                  <a:lnTo>
                    <a:pt x="387" y="397"/>
                  </a:lnTo>
                  <a:lnTo>
                    <a:pt x="430" y="399"/>
                  </a:lnTo>
                  <a:lnTo>
                    <a:pt x="468" y="405"/>
                  </a:lnTo>
                  <a:lnTo>
                    <a:pt x="501" y="411"/>
                  </a:lnTo>
                  <a:lnTo>
                    <a:pt x="516" y="415"/>
                  </a:lnTo>
                  <a:lnTo>
                    <a:pt x="535" y="420"/>
                  </a:lnTo>
                  <a:lnTo>
                    <a:pt x="579" y="438"/>
                  </a:lnTo>
                  <a:lnTo>
                    <a:pt x="683" y="476"/>
                  </a:lnTo>
                  <a:lnTo>
                    <a:pt x="733" y="495"/>
                  </a:lnTo>
                  <a:lnTo>
                    <a:pt x="754" y="503"/>
                  </a:lnTo>
                  <a:lnTo>
                    <a:pt x="773" y="511"/>
                  </a:lnTo>
                  <a:lnTo>
                    <a:pt x="789" y="516"/>
                  </a:lnTo>
                  <a:lnTo>
                    <a:pt x="802" y="522"/>
                  </a:lnTo>
                  <a:lnTo>
                    <a:pt x="810" y="524"/>
                  </a:lnTo>
                  <a:lnTo>
                    <a:pt x="812" y="526"/>
                  </a:lnTo>
                  <a:lnTo>
                    <a:pt x="812" y="524"/>
                  </a:lnTo>
                  <a:lnTo>
                    <a:pt x="814" y="520"/>
                  </a:lnTo>
                  <a:lnTo>
                    <a:pt x="817" y="507"/>
                  </a:lnTo>
                  <a:lnTo>
                    <a:pt x="825" y="486"/>
                  </a:lnTo>
                  <a:lnTo>
                    <a:pt x="833" y="463"/>
                  </a:lnTo>
                  <a:lnTo>
                    <a:pt x="850" y="411"/>
                  </a:lnTo>
                  <a:lnTo>
                    <a:pt x="856" y="390"/>
                  </a:lnTo>
                  <a:lnTo>
                    <a:pt x="862" y="374"/>
                  </a:lnTo>
                  <a:lnTo>
                    <a:pt x="864" y="367"/>
                  </a:lnTo>
                  <a:lnTo>
                    <a:pt x="867" y="355"/>
                  </a:lnTo>
                  <a:lnTo>
                    <a:pt x="873" y="342"/>
                  </a:lnTo>
                  <a:lnTo>
                    <a:pt x="879" y="322"/>
                  </a:lnTo>
                  <a:lnTo>
                    <a:pt x="892" y="282"/>
                  </a:lnTo>
                  <a:lnTo>
                    <a:pt x="908" y="236"/>
                  </a:lnTo>
                  <a:lnTo>
                    <a:pt x="921" y="192"/>
                  </a:lnTo>
                  <a:lnTo>
                    <a:pt x="935" y="155"/>
                  </a:lnTo>
                  <a:lnTo>
                    <a:pt x="938" y="140"/>
                  </a:lnTo>
                  <a:lnTo>
                    <a:pt x="942" y="128"/>
                  </a:lnTo>
                  <a:lnTo>
                    <a:pt x="946" y="121"/>
                  </a:lnTo>
                  <a:lnTo>
                    <a:pt x="946" y="119"/>
                  </a:lnTo>
                  <a:lnTo>
                    <a:pt x="946" y="117"/>
                  </a:lnTo>
                  <a:lnTo>
                    <a:pt x="946" y="119"/>
                  </a:lnTo>
                  <a:close/>
                </a:path>
              </a:pathLst>
            </a:custGeom>
            <a:solidFill>
              <a:srgbClr val="00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830510" name="Freeform 46">
              <a:extLst>
                <a:ext uri="{FF2B5EF4-FFF2-40B4-BE49-F238E27FC236}">
                  <a16:creationId xmlns:a16="http://schemas.microsoft.com/office/drawing/2014/main" id="{C52521AF-D7CA-EDD7-EB8C-08AF64E7513E}"/>
                </a:ext>
              </a:extLst>
            </p:cNvPr>
            <p:cNvSpPr>
              <a:spLocks/>
            </p:cNvSpPr>
            <p:nvPr/>
          </p:nvSpPr>
          <p:spPr bwMode="auto">
            <a:xfrm>
              <a:off x="2143" y="1518"/>
              <a:ext cx="340" cy="363"/>
            </a:xfrm>
            <a:custGeom>
              <a:avLst/>
              <a:gdLst>
                <a:gd name="T0" fmla="*/ 78 w 340"/>
                <a:gd name="T1" fmla="*/ 246 h 363"/>
                <a:gd name="T2" fmla="*/ 36 w 340"/>
                <a:gd name="T3" fmla="*/ 217 h 363"/>
                <a:gd name="T4" fmla="*/ 2 w 340"/>
                <a:gd name="T5" fmla="*/ 189 h 363"/>
                <a:gd name="T6" fmla="*/ 2 w 340"/>
                <a:gd name="T7" fmla="*/ 171 h 363"/>
                <a:gd name="T8" fmla="*/ 34 w 340"/>
                <a:gd name="T9" fmla="*/ 192 h 363"/>
                <a:gd name="T10" fmla="*/ 78 w 340"/>
                <a:gd name="T11" fmla="*/ 233 h 363"/>
                <a:gd name="T12" fmla="*/ 109 w 340"/>
                <a:gd name="T13" fmla="*/ 250 h 363"/>
                <a:gd name="T14" fmla="*/ 130 w 340"/>
                <a:gd name="T15" fmla="*/ 256 h 363"/>
                <a:gd name="T16" fmla="*/ 151 w 340"/>
                <a:gd name="T17" fmla="*/ 248 h 363"/>
                <a:gd name="T18" fmla="*/ 173 w 340"/>
                <a:gd name="T19" fmla="*/ 208 h 363"/>
                <a:gd name="T20" fmla="*/ 151 w 340"/>
                <a:gd name="T21" fmla="*/ 179 h 363"/>
                <a:gd name="T22" fmla="*/ 103 w 340"/>
                <a:gd name="T23" fmla="*/ 137 h 363"/>
                <a:gd name="T24" fmla="*/ 55 w 340"/>
                <a:gd name="T25" fmla="*/ 96 h 363"/>
                <a:gd name="T26" fmla="*/ 32 w 340"/>
                <a:gd name="T27" fmla="*/ 91 h 363"/>
                <a:gd name="T28" fmla="*/ 27 w 340"/>
                <a:gd name="T29" fmla="*/ 66 h 363"/>
                <a:gd name="T30" fmla="*/ 42 w 340"/>
                <a:gd name="T31" fmla="*/ 66 h 363"/>
                <a:gd name="T32" fmla="*/ 103 w 340"/>
                <a:gd name="T33" fmla="*/ 116 h 363"/>
                <a:gd name="T34" fmla="*/ 151 w 340"/>
                <a:gd name="T35" fmla="*/ 158 h 363"/>
                <a:gd name="T36" fmla="*/ 194 w 340"/>
                <a:gd name="T37" fmla="*/ 194 h 363"/>
                <a:gd name="T38" fmla="*/ 240 w 340"/>
                <a:gd name="T39" fmla="*/ 189 h 363"/>
                <a:gd name="T40" fmla="*/ 247 w 340"/>
                <a:gd name="T41" fmla="*/ 150 h 363"/>
                <a:gd name="T42" fmla="*/ 221 w 340"/>
                <a:gd name="T43" fmla="*/ 110 h 363"/>
                <a:gd name="T44" fmla="*/ 163 w 340"/>
                <a:gd name="T45" fmla="*/ 68 h 363"/>
                <a:gd name="T46" fmla="*/ 100 w 340"/>
                <a:gd name="T47" fmla="*/ 33 h 363"/>
                <a:gd name="T48" fmla="*/ 59 w 340"/>
                <a:gd name="T49" fmla="*/ 16 h 363"/>
                <a:gd name="T50" fmla="*/ 63 w 340"/>
                <a:gd name="T51" fmla="*/ 0 h 363"/>
                <a:gd name="T52" fmla="*/ 80 w 340"/>
                <a:gd name="T53" fmla="*/ 16 h 363"/>
                <a:gd name="T54" fmla="*/ 151 w 340"/>
                <a:gd name="T55" fmla="*/ 48 h 363"/>
                <a:gd name="T56" fmla="*/ 205 w 340"/>
                <a:gd name="T57" fmla="*/ 81 h 363"/>
                <a:gd name="T58" fmla="*/ 259 w 340"/>
                <a:gd name="T59" fmla="*/ 146 h 363"/>
                <a:gd name="T60" fmla="*/ 290 w 340"/>
                <a:gd name="T61" fmla="*/ 160 h 363"/>
                <a:gd name="T62" fmla="*/ 332 w 340"/>
                <a:gd name="T63" fmla="*/ 129 h 363"/>
                <a:gd name="T64" fmla="*/ 340 w 340"/>
                <a:gd name="T65" fmla="*/ 119 h 363"/>
                <a:gd name="T66" fmla="*/ 318 w 340"/>
                <a:gd name="T67" fmla="*/ 171 h 363"/>
                <a:gd name="T68" fmla="*/ 286 w 340"/>
                <a:gd name="T69" fmla="*/ 233 h 363"/>
                <a:gd name="T70" fmla="*/ 269 w 340"/>
                <a:gd name="T71" fmla="*/ 262 h 363"/>
                <a:gd name="T72" fmla="*/ 236 w 340"/>
                <a:gd name="T73" fmla="*/ 283 h 363"/>
                <a:gd name="T74" fmla="*/ 194 w 340"/>
                <a:gd name="T75" fmla="*/ 321 h 363"/>
                <a:gd name="T76" fmla="*/ 138 w 340"/>
                <a:gd name="T77" fmla="*/ 361 h 363"/>
                <a:gd name="T78" fmla="*/ 67 w 340"/>
                <a:gd name="T79" fmla="*/ 340 h 363"/>
                <a:gd name="T80" fmla="*/ 15 w 340"/>
                <a:gd name="T81" fmla="*/ 308 h 363"/>
                <a:gd name="T82" fmla="*/ 25 w 340"/>
                <a:gd name="T83" fmla="*/ 310 h 363"/>
                <a:gd name="T84" fmla="*/ 73 w 340"/>
                <a:gd name="T85" fmla="*/ 310 h 363"/>
                <a:gd name="T86" fmla="*/ 96 w 340"/>
                <a:gd name="T87" fmla="*/ 286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0" h="363">
                  <a:moveTo>
                    <a:pt x="96" y="269"/>
                  </a:moveTo>
                  <a:lnTo>
                    <a:pt x="90" y="256"/>
                  </a:lnTo>
                  <a:lnTo>
                    <a:pt x="78" y="246"/>
                  </a:lnTo>
                  <a:lnTo>
                    <a:pt x="63" y="237"/>
                  </a:lnTo>
                  <a:lnTo>
                    <a:pt x="50" y="227"/>
                  </a:lnTo>
                  <a:lnTo>
                    <a:pt x="36" y="217"/>
                  </a:lnTo>
                  <a:lnTo>
                    <a:pt x="23" y="206"/>
                  </a:lnTo>
                  <a:lnTo>
                    <a:pt x="9" y="196"/>
                  </a:lnTo>
                  <a:lnTo>
                    <a:pt x="2" y="189"/>
                  </a:lnTo>
                  <a:lnTo>
                    <a:pt x="0" y="181"/>
                  </a:lnTo>
                  <a:lnTo>
                    <a:pt x="0" y="175"/>
                  </a:lnTo>
                  <a:lnTo>
                    <a:pt x="2" y="171"/>
                  </a:lnTo>
                  <a:lnTo>
                    <a:pt x="7" y="173"/>
                  </a:lnTo>
                  <a:lnTo>
                    <a:pt x="19" y="179"/>
                  </a:lnTo>
                  <a:lnTo>
                    <a:pt x="34" y="192"/>
                  </a:lnTo>
                  <a:lnTo>
                    <a:pt x="50" y="204"/>
                  </a:lnTo>
                  <a:lnTo>
                    <a:pt x="63" y="215"/>
                  </a:lnTo>
                  <a:lnTo>
                    <a:pt x="78" y="233"/>
                  </a:lnTo>
                  <a:lnTo>
                    <a:pt x="90" y="244"/>
                  </a:lnTo>
                  <a:lnTo>
                    <a:pt x="100" y="248"/>
                  </a:lnTo>
                  <a:lnTo>
                    <a:pt x="109" y="250"/>
                  </a:lnTo>
                  <a:lnTo>
                    <a:pt x="117" y="254"/>
                  </a:lnTo>
                  <a:lnTo>
                    <a:pt x="123" y="256"/>
                  </a:lnTo>
                  <a:lnTo>
                    <a:pt x="130" y="256"/>
                  </a:lnTo>
                  <a:lnTo>
                    <a:pt x="138" y="252"/>
                  </a:lnTo>
                  <a:lnTo>
                    <a:pt x="144" y="250"/>
                  </a:lnTo>
                  <a:lnTo>
                    <a:pt x="151" y="248"/>
                  </a:lnTo>
                  <a:lnTo>
                    <a:pt x="165" y="240"/>
                  </a:lnTo>
                  <a:lnTo>
                    <a:pt x="173" y="225"/>
                  </a:lnTo>
                  <a:lnTo>
                    <a:pt x="173" y="208"/>
                  </a:lnTo>
                  <a:lnTo>
                    <a:pt x="169" y="196"/>
                  </a:lnTo>
                  <a:lnTo>
                    <a:pt x="163" y="190"/>
                  </a:lnTo>
                  <a:lnTo>
                    <a:pt x="151" y="179"/>
                  </a:lnTo>
                  <a:lnTo>
                    <a:pt x="142" y="171"/>
                  </a:lnTo>
                  <a:lnTo>
                    <a:pt x="130" y="162"/>
                  </a:lnTo>
                  <a:lnTo>
                    <a:pt x="103" y="137"/>
                  </a:lnTo>
                  <a:lnTo>
                    <a:pt x="77" y="114"/>
                  </a:lnTo>
                  <a:lnTo>
                    <a:pt x="65" y="104"/>
                  </a:lnTo>
                  <a:lnTo>
                    <a:pt x="55" y="96"/>
                  </a:lnTo>
                  <a:lnTo>
                    <a:pt x="44" y="89"/>
                  </a:lnTo>
                  <a:lnTo>
                    <a:pt x="38" y="89"/>
                  </a:lnTo>
                  <a:lnTo>
                    <a:pt x="32" y="91"/>
                  </a:lnTo>
                  <a:lnTo>
                    <a:pt x="30" y="89"/>
                  </a:lnTo>
                  <a:lnTo>
                    <a:pt x="27" y="73"/>
                  </a:lnTo>
                  <a:lnTo>
                    <a:pt x="27" y="66"/>
                  </a:lnTo>
                  <a:lnTo>
                    <a:pt x="30" y="62"/>
                  </a:lnTo>
                  <a:lnTo>
                    <a:pt x="34" y="62"/>
                  </a:lnTo>
                  <a:lnTo>
                    <a:pt x="42" y="66"/>
                  </a:lnTo>
                  <a:lnTo>
                    <a:pt x="59" y="77"/>
                  </a:lnTo>
                  <a:lnTo>
                    <a:pt x="80" y="96"/>
                  </a:lnTo>
                  <a:lnTo>
                    <a:pt x="103" y="116"/>
                  </a:lnTo>
                  <a:lnTo>
                    <a:pt x="123" y="133"/>
                  </a:lnTo>
                  <a:lnTo>
                    <a:pt x="142" y="148"/>
                  </a:lnTo>
                  <a:lnTo>
                    <a:pt x="151" y="158"/>
                  </a:lnTo>
                  <a:lnTo>
                    <a:pt x="159" y="167"/>
                  </a:lnTo>
                  <a:lnTo>
                    <a:pt x="176" y="183"/>
                  </a:lnTo>
                  <a:lnTo>
                    <a:pt x="194" y="194"/>
                  </a:lnTo>
                  <a:lnTo>
                    <a:pt x="209" y="200"/>
                  </a:lnTo>
                  <a:lnTo>
                    <a:pt x="226" y="198"/>
                  </a:lnTo>
                  <a:lnTo>
                    <a:pt x="240" y="189"/>
                  </a:lnTo>
                  <a:lnTo>
                    <a:pt x="247" y="173"/>
                  </a:lnTo>
                  <a:lnTo>
                    <a:pt x="249" y="162"/>
                  </a:lnTo>
                  <a:lnTo>
                    <a:pt x="247" y="150"/>
                  </a:lnTo>
                  <a:lnTo>
                    <a:pt x="242" y="139"/>
                  </a:lnTo>
                  <a:lnTo>
                    <a:pt x="232" y="125"/>
                  </a:lnTo>
                  <a:lnTo>
                    <a:pt x="221" y="110"/>
                  </a:lnTo>
                  <a:lnTo>
                    <a:pt x="205" y="96"/>
                  </a:lnTo>
                  <a:lnTo>
                    <a:pt x="186" y="83"/>
                  </a:lnTo>
                  <a:lnTo>
                    <a:pt x="163" y="68"/>
                  </a:lnTo>
                  <a:lnTo>
                    <a:pt x="138" y="54"/>
                  </a:lnTo>
                  <a:lnTo>
                    <a:pt x="117" y="43"/>
                  </a:lnTo>
                  <a:lnTo>
                    <a:pt x="100" y="33"/>
                  </a:lnTo>
                  <a:lnTo>
                    <a:pt x="82" y="27"/>
                  </a:lnTo>
                  <a:lnTo>
                    <a:pt x="69" y="21"/>
                  </a:lnTo>
                  <a:lnTo>
                    <a:pt x="59" y="16"/>
                  </a:lnTo>
                  <a:lnTo>
                    <a:pt x="55" y="10"/>
                  </a:lnTo>
                  <a:lnTo>
                    <a:pt x="55" y="6"/>
                  </a:lnTo>
                  <a:lnTo>
                    <a:pt x="63" y="0"/>
                  </a:lnTo>
                  <a:lnTo>
                    <a:pt x="67" y="4"/>
                  </a:lnTo>
                  <a:lnTo>
                    <a:pt x="71" y="10"/>
                  </a:lnTo>
                  <a:lnTo>
                    <a:pt x="80" y="16"/>
                  </a:lnTo>
                  <a:lnTo>
                    <a:pt x="100" y="25"/>
                  </a:lnTo>
                  <a:lnTo>
                    <a:pt x="125" y="37"/>
                  </a:lnTo>
                  <a:lnTo>
                    <a:pt x="151" y="48"/>
                  </a:lnTo>
                  <a:lnTo>
                    <a:pt x="174" y="60"/>
                  </a:lnTo>
                  <a:lnTo>
                    <a:pt x="192" y="71"/>
                  </a:lnTo>
                  <a:lnTo>
                    <a:pt x="205" y="81"/>
                  </a:lnTo>
                  <a:lnTo>
                    <a:pt x="230" y="100"/>
                  </a:lnTo>
                  <a:lnTo>
                    <a:pt x="249" y="133"/>
                  </a:lnTo>
                  <a:lnTo>
                    <a:pt x="259" y="146"/>
                  </a:lnTo>
                  <a:lnTo>
                    <a:pt x="269" y="158"/>
                  </a:lnTo>
                  <a:lnTo>
                    <a:pt x="280" y="162"/>
                  </a:lnTo>
                  <a:lnTo>
                    <a:pt x="290" y="160"/>
                  </a:lnTo>
                  <a:lnTo>
                    <a:pt x="311" y="152"/>
                  </a:lnTo>
                  <a:lnTo>
                    <a:pt x="320" y="142"/>
                  </a:lnTo>
                  <a:lnTo>
                    <a:pt x="332" y="129"/>
                  </a:lnTo>
                  <a:lnTo>
                    <a:pt x="338" y="118"/>
                  </a:lnTo>
                  <a:lnTo>
                    <a:pt x="340" y="118"/>
                  </a:lnTo>
                  <a:lnTo>
                    <a:pt x="340" y="119"/>
                  </a:lnTo>
                  <a:lnTo>
                    <a:pt x="338" y="127"/>
                  </a:lnTo>
                  <a:lnTo>
                    <a:pt x="332" y="139"/>
                  </a:lnTo>
                  <a:lnTo>
                    <a:pt x="318" y="171"/>
                  </a:lnTo>
                  <a:lnTo>
                    <a:pt x="301" y="206"/>
                  </a:lnTo>
                  <a:lnTo>
                    <a:pt x="294" y="221"/>
                  </a:lnTo>
                  <a:lnTo>
                    <a:pt x="286" y="233"/>
                  </a:lnTo>
                  <a:lnTo>
                    <a:pt x="280" y="242"/>
                  </a:lnTo>
                  <a:lnTo>
                    <a:pt x="276" y="250"/>
                  </a:lnTo>
                  <a:lnTo>
                    <a:pt x="269" y="262"/>
                  </a:lnTo>
                  <a:lnTo>
                    <a:pt x="257" y="271"/>
                  </a:lnTo>
                  <a:lnTo>
                    <a:pt x="247" y="277"/>
                  </a:lnTo>
                  <a:lnTo>
                    <a:pt x="236" y="283"/>
                  </a:lnTo>
                  <a:lnTo>
                    <a:pt x="226" y="288"/>
                  </a:lnTo>
                  <a:lnTo>
                    <a:pt x="217" y="298"/>
                  </a:lnTo>
                  <a:lnTo>
                    <a:pt x="194" y="321"/>
                  </a:lnTo>
                  <a:lnTo>
                    <a:pt x="167" y="344"/>
                  </a:lnTo>
                  <a:lnTo>
                    <a:pt x="151" y="354"/>
                  </a:lnTo>
                  <a:lnTo>
                    <a:pt x="138" y="361"/>
                  </a:lnTo>
                  <a:lnTo>
                    <a:pt x="123" y="363"/>
                  </a:lnTo>
                  <a:lnTo>
                    <a:pt x="105" y="359"/>
                  </a:lnTo>
                  <a:lnTo>
                    <a:pt x="67" y="340"/>
                  </a:lnTo>
                  <a:lnTo>
                    <a:pt x="34" y="319"/>
                  </a:lnTo>
                  <a:lnTo>
                    <a:pt x="23" y="311"/>
                  </a:lnTo>
                  <a:lnTo>
                    <a:pt x="15" y="308"/>
                  </a:lnTo>
                  <a:lnTo>
                    <a:pt x="13" y="308"/>
                  </a:lnTo>
                  <a:lnTo>
                    <a:pt x="17" y="310"/>
                  </a:lnTo>
                  <a:lnTo>
                    <a:pt x="25" y="310"/>
                  </a:lnTo>
                  <a:lnTo>
                    <a:pt x="36" y="311"/>
                  </a:lnTo>
                  <a:lnTo>
                    <a:pt x="61" y="311"/>
                  </a:lnTo>
                  <a:lnTo>
                    <a:pt x="73" y="310"/>
                  </a:lnTo>
                  <a:lnTo>
                    <a:pt x="82" y="306"/>
                  </a:lnTo>
                  <a:lnTo>
                    <a:pt x="90" y="296"/>
                  </a:lnTo>
                  <a:lnTo>
                    <a:pt x="96" y="286"/>
                  </a:lnTo>
                  <a:lnTo>
                    <a:pt x="96" y="269"/>
                  </a:lnTo>
                  <a:close/>
                </a:path>
              </a:pathLst>
            </a:custGeom>
            <a:solidFill>
              <a:srgbClr val="000000"/>
            </a:solidFill>
            <a:ln w="0">
              <a:solidFill>
                <a:srgbClr val="000000"/>
              </a:solidFill>
              <a:prstDash val="solid"/>
              <a:round/>
              <a:headEnd/>
              <a:tailEnd/>
            </a:ln>
          </p:spPr>
          <p:txBody>
            <a:bodyPr/>
            <a:lstStyle/>
            <a:p>
              <a:endParaRPr lang="en-US" sz="1013"/>
            </a:p>
          </p:txBody>
        </p:sp>
      </p:grpSp>
      <p:pic>
        <p:nvPicPr>
          <p:cNvPr id="830511" name="Picture 47">
            <a:extLst>
              <a:ext uri="{FF2B5EF4-FFF2-40B4-BE49-F238E27FC236}">
                <a16:creationId xmlns:a16="http://schemas.microsoft.com/office/drawing/2014/main" id="{C716C049-0750-01EB-E44C-8BE575EF2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490" y="3021327"/>
            <a:ext cx="2058591" cy="1647825"/>
          </a:xfrm>
          <a:prstGeom prst="rect">
            <a:avLst/>
          </a:prstGeom>
          <a:noFill/>
          <a:extLst>
            <a:ext uri="{909E8E84-426E-40DD-AFC4-6F175D3DCCD1}">
              <a14:hiddenFill xmlns:a14="http://schemas.microsoft.com/office/drawing/2010/main">
                <a:solidFill>
                  <a:srgbClr val="FFFFFF"/>
                </a:solidFill>
              </a14:hiddenFill>
            </a:ext>
          </a:extLst>
        </p:spPr>
      </p:pic>
      <p:sp>
        <p:nvSpPr>
          <p:cNvPr id="830512" name="Text Box 48">
            <a:extLst>
              <a:ext uri="{FF2B5EF4-FFF2-40B4-BE49-F238E27FC236}">
                <a16:creationId xmlns:a16="http://schemas.microsoft.com/office/drawing/2014/main" id="{5CFEBB06-0D5E-0AE5-F3DD-DE51C4E757E7}"/>
              </a:ext>
            </a:extLst>
          </p:cNvPr>
          <p:cNvSpPr txBox="1">
            <a:spLocks noChangeArrowheads="1"/>
          </p:cNvSpPr>
          <p:nvPr/>
        </p:nvSpPr>
        <p:spPr bwMode="auto">
          <a:xfrm>
            <a:off x="2231231" y="2705115"/>
            <a:ext cx="2774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dirty="0">
                <a:latin typeface="Arial" panose="020B0604020202020204" pitchFamily="34" charset="0"/>
              </a:rPr>
              <a:t>?</a:t>
            </a:r>
          </a:p>
        </p:txBody>
      </p:sp>
      <p:sp>
        <p:nvSpPr>
          <p:cNvPr id="830513" name="Rectangle 49">
            <a:extLst>
              <a:ext uri="{FF2B5EF4-FFF2-40B4-BE49-F238E27FC236}">
                <a16:creationId xmlns:a16="http://schemas.microsoft.com/office/drawing/2014/main" id="{5B4964EE-C9A8-A869-DC19-6E54726D7D51}"/>
              </a:ext>
            </a:extLst>
          </p:cNvPr>
          <p:cNvSpPr>
            <a:spLocks noChangeArrowheads="1"/>
          </p:cNvSpPr>
          <p:nvPr/>
        </p:nvSpPr>
        <p:spPr bwMode="auto">
          <a:xfrm>
            <a:off x="1490273" y="4557040"/>
            <a:ext cx="1702389"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025" dirty="0">
                <a:latin typeface="Arial" panose="020B0604020202020204" pitchFamily="34" charset="0"/>
              </a:rPr>
              <a:t>General Public</a:t>
            </a:r>
            <a:endParaRPr lang="en-US" altLang="en-US" sz="1200" dirty="0">
              <a:latin typeface="Arial" panose="020B0604020202020204" pitchFamily="34" charset="0"/>
            </a:endParaRPr>
          </a:p>
        </p:txBody>
      </p:sp>
      <p:sp>
        <p:nvSpPr>
          <p:cNvPr id="4" name="Slide Number Placeholder 3">
            <a:extLst>
              <a:ext uri="{FF2B5EF4-FFF2-40B4-BE49-F238E27FC236}">
                <a16:creationId xmlns:a16="http://schemas.microsoft.com/office/drawing/2014/main" id="{4B71CC4F-580C-2542-286E-BF52AC8AE02B}"/>
              </a:ext>
            </a:extLst>
          </p:cNvPr>
          <p:cNvSpPr>
            <a:spLocks noGrp="1"/>
          </p:cNvSpPr>
          <p:nvPr>
            <p:ph type="sldNum" sz="quarter" idx="12"/>
          </p:nvPr>
        </p:nvSpPr>
        <p:spPr/>
        <p:txBody>
          <a:bodyPr/>
          <a:lstStyle/>
          <a:p>
            <a:fld id="{0F5EC011-0DA0-DB45-996E-85C7F379AB45}" type="slidenum">
              <a:rPr lang="en-US" smtClean="0"/>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30468"/>
                                        </p:tgtEl>
                                        <p:attrNameLst>
                                          <p:attrName>style.visibility</p:attrName>
                                        </p:attrNameLst>
                                      </p:cBhvr>
                                      <p:to>
                                        <p:strVal val="visible"/>
                                      </p:to>
                                    </p:set>
                                    <p:animEffect transition="in" filter="wipe(left)">
                                      <p:cBhvr>
                                        <p:cTn id="7" dur="500"/>
                                        <p:tgtEl>
                                          <p:spTgt spid="8304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30467"/>
                                        </p:tgtEl>
                                        <p:attrNameLst>
                                          <p:attrName>style.visibility</p:attrName>
                                        </p:attrNameLst>
                                      </p:cBhvr>
                                      <p:to>
                                        <p:strVal val="visible"/>
                                      </p:to>
                                    </p:set>
                                    <p:animEffect transition="in" filter="wipe(left)">
                                      <p:cBhvr>
                                        <p:cTn id="11" dur="500"/>
                                        <p:tgtEl>
                                          <p:spTgt spid="83046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30469"/>
                                        </p:tgtEl>
                                        <p:attrNameLst>
                                          <p:attrName>style.visibility</p:attrName>
                                        </p:attrNameLst>
                                      </p:cBhvr>
                                      <p:to>
                                        <p:strVal val="visible"/>
                                      </p:to>
                                    </p:set>
                                    <p:animEffect transition="in" filter="wipe(left)">
                                      <p:cBhvr>
                                        <p:cTn id="15" dur="500"/>
                                        <p:tgtEl>
                                          <p:spTgt spid="830469"/>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30513"/>
                                        </p:tgtEl>
                                        <p:attrNameLst>
                                          <p:attrName>style.visibility</p:attrName>
                                        </p:attrNameLst>
                                      </p:cBhvr>
                                      <p:to>
                                        <p:strVal val="visible"/>
                                      </p:to>
                                    </p:set>
                                    <p:animEffect transition="in" filter="wipe(left)">
                                      <p:cBhvr>
                                        <p:cTn id="19" dur="500"/>
                                        <p:tgtEl>
                                          <p:spTgt spid="830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467" grpId="0" autoUpdateAnimBg="0"/>
      <p:bldP spid="830468" grpId="0" autoUpdateAnimBg="0"/>
      <p:bldP spid="830469" grpId="0" autoUpdateAnimBg="0"/>
      <p:bldP spid="83051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3538" name="Rectangle 2">
            <a:extLst>
              <a:ext uri="{FF2B5EF4-FFF2-40B4-BE49-F238E27FC236}">
                <a16:creationId xmlns:a16="http://schemas.microsoft.com/office/drawing/2014/main" id="{401E7BB6-6C65-5BEB-D36F-F0841B9076B2}"/>
              </a:ext>
            </a:extLst>
          </p:cNvPr>
          <p:cNvSpPr>
            <a:spLocks noGrp="1" noChangeArrowheads="1"/>
          </p:cNvSpPr>
          <p:nvPr>
            <p:ph type="title"/>
          </p:nvPr>
        </p:nvSpPr>
        <p:spPr/>
        <p:txBody>
          <a:bodyPr/>
          <a:lstStyle/>
          <a:p>
            <a:r>
              <a:rPr lang="en-US" altLang="en-US" dirty="0"/>
              <a:t>Potential Sources of Tension</a:t>
            </a:r>
          </a:p>
        </p:txBody>
      </p:sp>
      <p:sp>
        <p:nvSpPr>
          <p:cNvPr id="833539" name="Rectangle 3">
            <a:extLst>
              <a:ext uri="{FF2B5EF4-FFF2-40B4-BE49-F238E27FC236}">
                <a16:creationId xmlns:a16="http://schemas.microsoft.com/office/drawing/2014/main" id="{BD1F81DF-F2C0-EC97-9FB9-1DA9464D0A72}"/>
              </a:ext>
            </a:extLst>
          </p:cNvPr>
          <p:cNvSpPr>
            <a:spLocks noChangeArrowheads="1"/>
          </p:cNvSpPr>
          <p:nvPr/>
        </p:nvSpPr>
        <p:spPr bwMode="auto">
          <a:xfrm>
            <a:off x="3486150" y="1314450"/>
            <a:ext cx="2000250" cy="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eaLnBrk="0" hangingPunct="0"/>
            <a:r>
              <a:rPr lang="en-US" altLang="en-US" sz="2100">
                <a:latin typeface="Tahoma" panose="020B0604030504040204" pitchFamily="34" charset="0"/>
              </a:rPr>
              <a:t>Process Issues</a:t>
            </a:r>
          </a:p>
        </p:txBody>
      </p:sp>
      <p:sp>
        <p:nvSpPr>
          <p:cNvPr id="833540" name="Rectangle 4">
            <a:extLst>
              <a:ext uri="{FF2B5EF4-FFF2-40B4-BE49-F238E27FC236}">
                <a16:creationId xmlns:a16="http://schemas.microsoft.com/office/drawing/2014/main" id="{D8D85FE6-8934-C8D1-2B3E-63CB021216F2}"/>
              </a:ext>
            </a:extLst>
          </p:cNvPr>
          <p:cNvSpPr>
            <a:spLocks noChangeArrowheads="1"/>
          </p:cNvSpPr>
          <p:nvPr/>
        </p:nvSpPr>
        <p:spPr bwMode="auto">
          <a:xfrm>
            <a:off x="1543050" y="2457450"/>
            <a:ext cx="1428750" cy="7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hangingPunct="0"/>
            <a:r>
              <a:rPr lang="en-US" altLang="en-US" sz="2100" dirty="0">
                <a:latin typeface="Tahoma" panose="020B0604030504040204" pitchFamily="34" charset="0"/>
              </a:rPr>
              <a:t>Competing</a:t>
            </a:r>
          </a:p>
          <a:p>
            <a:pPr algn="ctr" eaLnBrk="0" hangingPunct="0"/>
            <a:r>
              <a:rPr lang="en-US" altLang="en-US" sz="2100" dirty="0">
                <a:latin typeface="Tahoma" panose="020B0604030504040204" pitchFamily="34" charset="0"/>
              </a:rPr>
              <a:t>Interests</a:t>
            </a:r>
            <a:endParaRPr lang="en-US" altLang="en-US" sz="1800" dirty="0">
              <a:latin typeface="Arial" panose="020B0604020202020204" pitchFamily="34" charset="0"/>
            </a:endParaRPr>
          </a:p>
        </p:txBody>
      </p:sp>
      <p:sp>
        <p:nvSpPr>
          <p:cNvPr id="833541" name="Rectangle 5">
            <a:extLst>
              <a:ext uri="{FF2B5EF4-FFF2-40B4-BE49-F238E27FC236}">
                <a16:creationId xmlns:a16="http://schemas.microsoft.com/office/drawing/2014/main" id="{1F24E1E3-81FE-627C-213F-8276076D74C2}"/>
              </a:ext>
            </a:extLst>
          </p:cNvPr>
          <p:cNvSpPr>
            <a:spLocks noChangeArrowheads="1"/>
          </p:cNvSpPr>
          <p:nvPr/>
        </p:nvSpPr>
        <p:spPr bwMode="auto">
          <a:xfrm>
            <a:off x="2032397" y="3714750"/>
            <a:ext cx="2057400" cy="7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hangingPunct="0"/>
            <a:r>
              <a:rPr lang="en-US" altLang="en-US" sz="2100">
                <a:latin typeface="Tahoma" panose="020B0604030504040204" pitchFamily="34" charset="0"/>
              </a:rPr>
              <a:t>Rules and </a:t>
            </a:r>
          </a:p>
          <a:p>
            <a:pPr algn="ctr" eaLnBrk="0" hangingPunct="0"/>
            <a:r>
              <a:rPr lang="en-US" altLang="en-US" sz="2100">
                <a:latin typeface="Tahoma" panose="020B0604030504040204" pitchFamily="34" charset="0"/>
              </a:rPr>
              <a:t>Regulations</a:t>
            </a:r>
            <a:endParaRPr lang="en-US" altLang="en-US" sz="1800">
              <a:latin typeface="Arial" panose="020B0604020202020204" pitchFamily="34" charset="0"/>
            </a:endParaRPr>
          </a:p>
        </p:txBody>
      </p:sp>
      <p:sp>
        <p:nvSpPr>
          <p:cNvPr id="833542" name="Rectangle 6">
            <a:extLst>
              <a:ext uri="{FF2B5EF4-FFF2-40B4-BE49-F238E27FC236}">
                <a16:creationId xmlns:a16="http://schemas.microsoft.com/office/drawing/2014/main" id="{B3C77FEF-6A26-9DCA-34A8-532E52A5C1F3}"/>
              </a:ext>
            </a:extLst>
          </p:cNvPr>
          <p:cNvSpPr>
            <a:spLocks noChangeArrowheads="1"/>
          </p:cNvSpPr>
          <p:nvPr/>
        </p:nvSpPr>
        <p:spPr bwMode="auto">
          <a:xfrm>
            <a:off x="5670948" y="2228850"/>
            <a:ext cx="1872853" cy="99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hangingPunct="0"/>
            <a:endParaRPr lang="en-US" altLang="en-US" sz="1800">
              <a:latin typeface="Arial" panose="020B0604020202020204" pitchFamily="34" charset="0"/>
            </a:endParaRPr>
          </a:p>
          <a:p>
            <a:pPr algn="ctr" eaLnBrk="0" hangingPunct="0"/>
            <a:r>
              <a:rPr lang="en-US" altLang="en-US" sz="2100">
                <a:latin typeface="Tahoma" panose="020B0604030504040204" pitchFamily="34" charset="0"/>
              </a:rPr>
              <a:t>Uncertainty of Outcomes</a:t>
            </a:r>
            <a:endParaRPr lang="en-US" altLang="en-US" sz="1800">
              <a:latin typeface="Arial" panose="020B0604020202020204" pitchFamily="34" charset="0"/>
            </a:endParaRPr>
          </a:p>
        </p:txBody>
      </p:sp>
      <p:sp>
        <p:nvSpPr>
          <p:cNvPr id="833543" name="Rectangle 7">
            <a:extLst>
              <a:ext uri="{FF2B5EF4-FFF2-40B4-BE49-F238E27FC236}">
                <a16:creationId xmlns:a16="http://schemas.microsoft.com/office/drawing/2014/main" id="{419B2D47-B918-9A57-DE7B-E4DE8EF8B478}"/>
              </a:ext>
            </a:extLst>
          </p:cNvPr>
          <p:cNvSpPr>
            <a:spLocks noChangeArrowheads="1"/>
          </p:cNvSpPr>
          <p:nvPr/>
        </p:nvSpPr>
        <p:spPr bwMode="auto">
          <a:xfrm>
            <a:off x="4410075" y="3714750"/>
            <a:ext cx="2505075" cy="7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hangingPunct="0"/>
            <a:r>
              <a:rPr lang="en-US" altLang="en-US" sz="2100">
                <a:latin typeface="Tahoma" panose="020B0604030504040204" pitchFamily="34" charset="0"/>
              </a:rPr>
              <a:t>Interdependence of </a:t>
            </a:r>
          </a:p>
          <a:p>
            <a:pPr algn="ctr" eaLnBrk="0" hangingPunct="0"/>
            <a:r>
              <a:rPr lang="en-US" altLang="en-US" sz="2100">
                <a:latin typeface="Tahoma" panose="020B0604030504040204" pitchFamily="34" charset="0"/>
              </a:rPr>
              <a:t>Solutions</a:t>
            </a:r>
            <a:endParaRPr lang="en-US" altLang="en-US" sz="2100">
              <a:latin typeface="Arial" panose="020B0604020202020204" pitchFamily="34" charset="0"/>
            </a:endParaRPr>
          </a:p>
        </p:txBody>
      </p:sp>
      <p:sp>
        <p:nvSpPr>
          <p:cNvPr id="833544" name="Rectangle 8">
            <a:extLst>
              <a:ext uri="{FF2B5EF4-FFF2-40B4-BE49-F238E27FC236}">
                <a16:creationId xmlns:a16="http://schemas.microsoft.com/office/drawing/2014/main" id="{52B32685-ED56-598E-E888-580B9F90C8E7}"/>
              </a:ext>
            </a:extLst>
          </p:cNvPr>
          <p:cNvSpPr>
            <a:spLocks noChangeArrowheads="1"/>
          </p:cNvSpPr>
          <p:nvPr/>
        </p:nvSpPr>
        <p:spPr bwMode="auto">
          <a:xfrm>
            <a:off x="3929063" y="3194447"/>
            <a:ext cx="807244" cy="33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833545" name="Rectangle 9">
            <a:extLst>
              <a:ext uri="{FF2B5EF4-FFF2-40B4-BE49-F238E27FC236}">
                <a16:creationId xmlns:a16="http://schemas.microsoft.com/office/drawing/2014/main" id="{F1240C6A-4AF0-76FE-262A-6283F5DC1B3A}"/>
              </a:ext>
            </a:extLst>
          </p:cNvPr>
          <p:cNvSpPr>
            <a:spLocks noChangeArrowheads="1"/>
          </p:cNvSpPr>
          <p:nvPr/>
        </p:nvSpPr>
        <p:spPr bwMode="auto">
          <a:xfrm>
            <a:off x="3812381" y="3195638"/>
            <a:ext cx="1004888" cy="389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833546" name="Rectangle 10">
            <a:extLst>
              <a:ext uri="{FF2B5EF4-FFF2-40B4-BE49-F238E27FC236}">
                <a16:creationId xmlns:a16="http://schemas.microsoft.com/office/drawing/2014/main" id="{BABF3F79-3AF7-A608-001C-A302C8E19ADD}"/>
              </a:ext>
            </a:extLst>
          </p:cNvPr>
          <p:cNvSpPr>
            <a:spLocks noChangeArrowheads="1"/>
          </p:cNvSpPr>
          <p:nvPr/>
        </p:nvSpPr>
        <p:spPr bwMode="auto">
          <a:xfrm>
            <a:off x="3913585" y="3226594"/>
            <a:ext cx="879872"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833547" name="Line 11">
            <a:extLst>
              <a:ext uri="{FF2B5EF4-FFF2-40B4-BE49-F238E27FC236}">
                <a16:creationId xmlns:a16="http://schemas.microsoft.com/office/drawing/2014/main" id="{FEBA6FCB-FC71-250A-DFC1-0F448D4E28FC}"/>
              </a:ext>
            </a:extLst>
          </p:cNvPr>
          <p:cNvSpPr>
            <a:spLocks noChangeShapeType="1"/>
          </p:cNvSpPr>
          <p:nvPr/>
        </p:nvSpPr>
        <p:spPr bwMode="auto">
          <a:xfrm>
            <a:off x="4343400" y="1714500"/>
            <a:ext cx="0" cy="400050"/>
          </a:xfrm>
          <a:prstGeom prst="line">
            <a:avLst/>
          </a:prstGeom>
          <a:noFill/>
          <a:ln w="38100">
            <a:solidFill>
              <a:srgbClr val="FFCC00"/>
            </a:solidFill>
            <a:round/>
            <a:headEnd type="none" w="sm" len="sm"/>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833548" name="Line 12">
            <a:extLst>
              <a:ext uri="{FF2B5EF4-FFF2-40B4-BE49-F238E27FC236}">
                <a16:creationId xmlns:a16="http://schemas.microsoft.com/office/drawing/2014/main" id="{E41C6C33-DB9F-E331-3D38-289C4B5E6289}"/>
              </a:ext>
            </a:extLst>
          </p:cNvPr>
          <p:cNvSpPr>
            <a:spLocks noChangeShapeType="1"/>
          </p:cNvSpPr>
          <p:nvPr/>
        </p:nvSpPr>
        <p:spPr bwMode="auto">
          <a:xfrm>
            <a:off x="2971800" y="2743200"/>
            <a:ext cx="457200" cy="0"/>
          </a:xfrm>
          <a:prstGeom prst="line">
            <a:avLst/>
          </a:prstGeom>
          <a:noFill/>
          <a:ln w="38100">
            <a:solidFill>
              <a:srgbClr val="FFCC00"/>
            </a:solidFill>
            <a:round/>
            <a:headEnd type="none" w="sm" len="sm"/>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833549" name="Line 13">
            <a:extLst>
              <a:ext uri="{FF2B5EF4-FFF2-40B4-BE49-F238E27FC236}">
                <a16:creationId xmlns:a16="http://schemas.microsoft.com/office/drawing/2014/main" id="{8310F2DE-6D41-9EDC-1ECE-053254612843}"/>
              </a:ext>
            </a:extLst>
          </p:cNvPr>
          <p:cNvSpPr>
            <a:spLocks noChangeShapeType="1"/>
          </p:cNvSpPr>
          <p:nvPr/>
        </p:nvSpPr>
        <p:spPr bwMode="auto">
          <a:xfrm flipH="1">
            <a:off x="5308997" y="2743200"/>
            <a:ext cx="400050" cy="0"/>
          </a:xfrm>
          <a:prstGeom prst="line">
            <a:avLst/>
          </a:prstGeom>
          <a:noFill/>
          <a:ln w="38100">
            <a:solidFill>
              <a:srgbClr val="FFCC00"/>
            </a:solidFill>
            <a:round/>
            <a:headEnd type="none" w="sm" len="sm"/>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833550" name="Line 14">
            <a:extLst>
              <a:ext uri="{FF2B5EF4-FFF2-40B4-BE49-F238E27FC236}">
                <a16:creationId xmlns:a16="http://schemas.microsoft.com/office/drawing/2014/main" id="{7CDE9DF0-8C07-B27B-1550-8E6C7588C9C0}"/>
              </a:ext>
            </a:extLst>
          </p:cNvPr>
          <p:cNvSpPr>
            <a:spLocks noChangeShapeType="1"/>
          </p:cNvSpPr>
          <p:nvPr/>
        </p:nvSpPr>
        <p:spPr bwMode="auto">
          <a:xfrm flipH="1" flipV="1">
            <a:off x="5105400" y="3371850"/>
            <a:ext cx="285750" cy="285750"/>
          </a:xfrm>
          <a:prstGeom prst="line">
            <a:avLst/>
          </a:prstGeom>
          <a:noFill/>
          <a:ln w="38100">
            <a:solidFill>
              <a:srgbClr val="FFCC00"/>
            </a:solidFill>
            <a:round/>
            <a:headEnd type="none" w="sm" len="sm"/>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833551" name="Line 15">
            <a:extLst>
              <a:ext uri="{FF2B5EF4-FFF2-40B4-BE49-F238E27FC236}">
                <a16:creationId xmlns:a16="http://schemas.microsoft.com/office/drawing/2014/main" id="{D3DBDFFC-6A13-BB2F-CC26-7F86D77F3D6E}"/>
              </a:ext>
            </a:extLst>
          </p:cNvPr>
          <p:cNvSpPr>
            <a:spLocks noChangeShapeType="1"/>
          </p:cNvSpPr>
          <p:nvPr/>
        </p:nvSpPr>
        <p:spPr bwMode="auto">
          <a:xfrm flipV="1">
            <a:off x="3396854" y="3371850"/>
            <a:ext cx="285750" cy="285750"/>
          </a:xfrm>
          <a:prstGeom prst="line">
            <a:avLst/>
          </a:prstGeom>
          <a:noFill/>
          <a:ln w="38100">
            <a:solidFill>
              <a:srgbClr val="FFCC00"/>
            </a:solidFill>
            <a:round/>
            <a:headEnd type="none" w="sm" len="sm"/>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pic>
        <p:nvPicPr>
          <p:cNvPr id="833552" name="Picture 16">
            <a:extLst>
              <a:ext uri="{FF2B5EF4-FFF2-40B4-BE49-F238E27FC236}">
                <a16:creationId xmlns:a16="http://schemas.microsoft.com/office/drawing/2014/main" id="{CC2AB17A-2B63-AFD3-BC4B-A240D1790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332" y="2207419"/>
            <a:ext cx="1156097"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8E3ECE0-20CD-0603-81CD-FF963ECCAAC7}"/>
              </a:ext>
            </a:extLst>
          </p:cNvPr>
          <p:cNvSpPr>
            <a:spLocks noGrp="1"/>
          </p:cNvSpPr>
          <p:nvPr>
            <p:ph type="sldNum" sz="quarter" idx="12"/>
          </p:nvPr>
        </p:nvSpPr>
        <p:spPr/>
        <p:txBody>
          <a:bodyPr/>
          <a:lstStyle/>
          <a:p>
            <a:fld id="{0F5EC011-0DA0-DB45-996E-85C7F379AB45}" type="slidenum">
              <a:rPr lang="en-US" smtClean="0"/>
              <a:t>6</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3542"/>
                                        </p:tgtEl>
                                        <p:attrNameLst>
                                          <p:attrName>style.visibility</p:attrName>
                                        </p:attrNameLst>
                                      </p:cBhvr>
                                      <p:to>
                                        <p:strVal val="visible"/>
                                      </p:to>
                                    </p:set>
                                    <p:animEffect transition="in" filter="dissolve">
                                      <p:cBhvr>
                                        <p:cTn id="7" dur="500"/>
                                        <p:tgtEl>
                                          <p:spTgt spid="83354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33549"/>
                                        </p:tgtEl>
                                        <p:attrNameLst>
                                          <p:attrName>style.visibility</p:attrName>
                                        </p:attrNameLst>
                                      </p:cBhvr>
                                      <p:to>
                                        <p:strVal val="visible"/>
                                      </p:to>
                                    </p:set>
                                    <p:animEffect transition="in" filter="dissolve">
                                      <p:cBhvr>
                                        <p:cTn id="11" dur="500"/>
                                        <p:tgtEl>
                                          <p:spTgt spid="8335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33543"/>
                                        </p:tgtEl>
                                        <p:attrNameLst>
                                          <p:attrName>style.visibility</p:attrName>
                                        </p:attrNameLst>
                                      </p:cBhvr>
                                      <p:to>
                                        <p:strVal val="visible"/>
                                      </p:to>
                                    </p:set>
                                    <p:animEffect transition="in" filter="dissolve">
                                      <p:cBhvr>
                                        <p:cTn id="16" dur="500"/>
                                        <p:tgtEl>
                                          <p:spTgt spid="833543"/>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833550"/>
                                        </p:tgtEl>
                                        <p:attrNameLst>
                                          <p:attrName>style.visibility</p:attrName>
                                        </p:attrNameLst>
                                      </p:cBhvr>
                                      <p:to>
                                        <p:strVal val="visible"/>
                                      </p:to>
                                    </p:set>
                                    <p:animEffect transition="in" filter="dissolve">
                                      <p:cBhvr>
                                        <p:cTn id="20" dur="500"/>
                                        <p:tgtEl>
                                          <p:spTgt spid="83355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33541"/>
                                        </p:tgtEl>
                                        <p:attrNameLst>
                                          <p:attrName>style.visibility</p:attrName>
                                        </p:attrNameLst>
                                      </p:cBhvr>
                                      <p:to>
                                        <p:strVal val="visible"/>
                                      </p:to>
                                    </p:set>
                                    <p:animEffect transition="in" filter="dissolve">
                                      <p:cBhvr>
                                        <p:cTn id="25" dur="500"/>
                                        <p:tgtEl>
                                          <p:spTgt spid="833541"/>
                                        </p:tgtEl>
                                      </p:cBhvr>
                                    </p:animEffect>
                                  </p:childTnLst>
                                </p:cTn>
                              </p:par>
                            </p:childTnLst>
                          </p:cTn>
                        </p:par>
                        <p:par>
                          <p:cTn id="26" fill="hold" nodeType="afterGroup">
                            <p:stCondLst>
                              <p:cond delay="500"/>
                            </p:stCondLst>
                            <p:childTnLst>
                              <p:par>
                                <p:cTn id="27" presetID="9" presetClass="entr" presetSubtype="0" fill="hold" nodeType="afterEffect">
                                  <p:stCondLst>
                                    <p:cond delay="0"/>
                                  </p:stCondLst>
                                  <p:childTnLst>
                                    <p:set>
                                      <p:cBhvr>
                                        <p:cTn id="28" dur="1" fill="hold">
                                          <p:stCondLst>
                                            <p:cond delay="0"/>
                                          </p:stCondLst>
                                        </p:cTn>
                                        <p:tgtEl>
                                          <p:spTgt spid="833551"/>
                                        </p:tgtEl>
                                        <p:attrNameLst>
                                          <p:attrName>style.visibility</p:attrName>
                                        </p:attrNameLst>
                                      </p:cBhvr>
                                      <p:to>
                                        <p:strVal val="visible"/>
                                      </p:to>
                                    </p:set>
                                    <p:animEffect transition="in" filter="dissolve">
                                      <p:cBhvr>
                                        <p:cTn id="29" dur="500"/>
                                        <p:tgtEl>
                                          <p:spTgt spid="83355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33540"/>
                                        </p:tgtEl>
                                        <p:attrNameLst>
                                          <p:attrName>style.visibility</p:attrName>
                                        </p:attrNameLst>
                                      </p:cBhvr>
                                      <p:to>
                                        <p:strVal val="visible"/>
                                      </p:to>
                                    </p:set>
                                    <p:animEffect transition="in" filter="dissolve">
                                      <p:cBhvr>
                                        <p:cTn id="34" dur="500"/>
                                        <p:tgtEl>
                                          <p:spTgt spid="833540"/>
                                        </p:tgtEl>
                                      </p:cBhvr>
                                    </p:animEffect>
                                  </p:childTnLst>
                                </p:cTn>
                              </p:par>
                            </p:childTnLst>
                          </p:cTn>
                        </p:par>
                        <p:par>
                          <p:cTn id="35" fill="hold" nodeType="afterGroup">
                            <p:stCondLst>
                              <p:cond delay="500"/>
                            </p:stCondLst>
                            <p:childTnLst>
                              <p:par>
                                <p:cTn id="36" presetID="9" presetClass="entr" presetSubtype="0" fill="hold" nodeType="afterEffect">
                                  <p:stCondLst>
                                    <p:cond delay="0"/>
                                  </p:stCondLst>
                                  <p:childTnLst>
                                    <p:set>
                                      <p:cBhvr>
                                        <p:cTn id="37" dur="1" fill="hold">
                                          <p:stCondLst>
                                            <p:cond delay="0"/>
                                          </p:stCondLst>
                                        </p:cTn>
                                        <p:tgtEl>
                                          <p:spTgt spid="833548"/>
                                        </p:tgtEl>
                                        <p:attrNameLst>
                                          <p:attrName>style.visibility</p:attrName>
                                        </p:attrNameLst>
                                      </p:cBhvr>
                                      <p:to>
                                        <p:strVal val="visible"/>
                                      </p:to>
                                    </p:set>
                                    <p:animEffect transition="in" filter="dissolve">
                                      <p:cBhvr>
                                        <p:cTn id="38" dur="500"/>
                                        <p:tgtEl>
                                          <p:spTgt spid="83354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33539"/>
                                        </p:tgtEl>
                                        <p:attrNameLst>
                                          <p:attrName>style.visibility</p:attrName>
                                        </p:attrNameLst>
                                      </p:cBhvr>
                                      <p:to>
                                        <p:strVal val="visible"/>
                                      </p:to>
                                    </p:set>
                                    <p:animEffect transition="in" filter="dissolve">
                                      <p:cBhvr>
                                        <p:cTn id="43" dur="500"/>
                                        <p:tgtEl>
                                          <p:spTgt spid="833539"/>
                                        </p:tgtEl>
                                      </p:cBhvr>
                                    </p:animEffect>
                                  </p:childTnLst>
                                </p:cTn>
                              </p:par>
                            </p:childTnLst>
                          </p:cTn>
                        </p:par>
                        <p:par>
                          <p:cTn id="44" fill="hold" nodeType="afterGroup">
                            <p:stCondLst>
                              <p:cond delay="500"/>
                            </p:stCondLst>
                            <p:childTnLst>
                              <p:par>
                                <p:cTn id="45" presetID="9" presetClass="entr" presetSubtype="0" fill="hold" nodeType="afterEffect">
                                  <p:stCondLst>
                                    <p:cond delay="0"/>
                                  </p:stCondLst>
                                  <p:childTnLst>
                                    <p:set>
                                      <p:cBhvr>
                                        <p:cTn id="46" dur="1" fill="hold">
                                          <p:stCondLst>
                                            <p:cond delay="0"/>
                                          </p:stCondLst>
                                        </p:cTn>
                                        <p:tgtEl>
                                          <p:spTgt spid="833547"/>
                                        </p:tgtEl>
                                        <p:attrNameLst>
                                          <p:attrName>style.visibility</p:attrName>
                                        </p:attrNameLst>
                                      </p:cBhvr>
                                      <p:to>
                                        <p:strVal val="visible"/>
                                      </p:to>
                                    </p:set>
                                    <p:animEffect transition="in" filter="dissolve">
                                      <p:cBhvr>
                                        <p:cTn id="47" dur="500"/>
                                        <p:tgtEl>
                                          <p:spTgt spid="833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539" grpId="0" autoUpdateAnimBg="0"/>
      <p:bldP spid="833540" grpId="0" autoUpdateAnimBg="0"/>
      <p:bldP spid="833541" grpId="0" autoUpdateAnimBg="0"/>
      <p:bldP spid="833542" grpId="0" autoUpdateAnimBg="0"/>
      <p:bldP spid="83354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p:txBody>
          <a:bodyPr/>
          <a:lstStyle/>
          <a:p>
            <a:r>
              <a:rPr lang="en-US" altLang="en-US" dirty="0"/>
              <a:t>Typical Process Issues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646489319"/>
              </p:ext>
            </p:extLst>
          </p:nvPr>
        </p:nvGraphicFramePr>
        <p:xfrm>
          <a:off x="-204108"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3302" y="1536849"/>
            <a:ext cx="2352048" cy="2069802"/>
          </a:xfrm>
          <a:prstGeom prst="rect">
            <a:avLst/>
          </a:prstGeom>
        </p:spPr>
      </p:pic>
      <p:sp>
        <p:nvSpPr>
          <p:cNvPr id="4" name="Slide Number Placeholder 3">
            <a:extLst>
              <a:ext uri="{FF2B5EF4-FFF2-40B4-BE49-F238E27FC236}">
                <a16:creationId xmlns:a16="http://schemas.microsoft.com/office/drawing/2014/main" id="{04FBB2D2-4780-4897-EEED-5FD5D72C9709}"/>
              </a:ext>
            </a:extLst>
          </p:cNvPr>
          <p:cNvSpPr>
            <a:spLocks noGrp="1"/>
          </p:cNvSpPr>
          <p:nvPr>
            <p:ph type="sldNum" sz="quarter" idx="12"/>
          </p:nvPr>
        </p:nvSpPr>
        <p:spPr/>
        <p:txBody>
          <a:bodyPr/>
          <a:lstStyle/>
          <a:p>
            <a:fld id="{0F5EC011-0DA0-DB45-996E-85C7F379AB45}" type="slidenum">
              <a:rPr lang="en-US" smtClean="0"/>
              <a:t>7</a:t>
            </a:fld>
            <a:endParaRPr lang="en-US"/>
          </a:p>
        </p:txBody>
      </p:sp>
    </p:spTree>
    <p:extLst>
      <p:ext uri="{BB962C8B-B14F-4D97-AF65-F5344CB8AC3E}">
        <p14:creationId xmlns:p14="http://schemas.microsoft.com/office/powerpoint/2010/main" val="23434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DCBF-349E-0A08-7A77-476AB1AADA93}"/>
              </a:ext>
            </a:extLst>
          </p:cNvPr>
          <p:cNvSpPr>
            <a:spLocks noGrp="1"/>
          </p:cNvSpPr>
          <p:nvPr>
            <p:ph type="title"/>
          </p:nvPr>
        </p:nvSpPr>
        <p:spPr/>
        <p:txBody>
          <a:bodyPr/>
          <a:lstStyle/>
          <a:p>
            <a:r>
              <a:rPr lang="en-US" dirty="0"/>
              <a:t>Identifying Involvement Strategies</a:t>
            </a:r>
          </a:p>
        </p:txBody>
      </p:sp>
    </p:spTree>
    <p:extLst>
      <p:ext uri="{BB962C8B-B14F-4D97-AF65-F5344CB8AC3E}">
        <p14:creationId xmlns:p14="http://schemas.microsoft.com/office/powerpoint/2010/main" val="213297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5586" name="Rectangle 1026">
            <a:extLst>
              <a:ext uri="{FF2B5EF4-FFF2-40B4-BE49-F238E27FC236}">
                <a16:creationId xmlns:a16="http://schemas.microsoft.com/office/drawing/2014/main" id="{FF714B8D-9EED-302B-21BA-ACE19E098AED}"/>
              </a:ext>
            </a:extLst>
          </p:cNvPr>
          <p:cNvSpPr>
            <a:spLocks noGrp="1" noChangeArrowheads="1"/>
          </p:cNvSpPr>
          <p:nvPr>
            <p:ph type="title"/>
          </p:nvPr>
        </p:nvSpPr>
        <p:spPr/>
        <p:txBody>
          <a:bodyPr/>
          <a:lstStyle/>
          <a:p>
            <a:r>
              <a:rPr lang="en-US" altLang="en-US"/>
              <a:t>We need strategies to:</a:t>
            </a:r>
          </a:p>
        </p:txBody>
      </p:sp>
      <p:sp>
        <p:nvSpPr>
          <p:cNvPr id="835587" name="Rectangle 1027">
            <a:extLst>
              <a:ext uri="{FF2B5EF4-FFF2-40B4-BE49-F238E27FC236}">
                <a16:creationId xmlns:a16="http://schemas.microsoft.com/office/drawing/2014/main" id="{1976B7F4-AC05-0815-D5FC-6508FE1D8B18}"/>
              </a:ext>
            </a:extLst>
          </p:cNvPr>
          <p:cNvSpPr>
            <a:spLocks noGrp="1" noChangeArrowheads="1"/>
          </p:cNvSpPr>
          <p:nvPr>
            <p:ph idx="1"/>
          </p:nvPr>
        </p:nvSpPr>
        <p:spPr/>
        <p:txBody>
          <a:bodyPr/>
          <a:lstStyle/>
          <a:p>
            <a:pPr>
              <a:spcAft>
                <a:spcPct val="30000"/>
              </a:spcAft>
            </a:pPr>
            <a:r>
              <a:rPr lang="en-US" altLang="en-US"/>
              <a:t>Foster trust</a:t>
            </a:r>
          </a:p>
          <a:p>
            <a:pPr>
              <a:spcAft>
                <a:spcPct val="30000"/>
              </a:spcAft>
            </a:pPr>
            <a:r>
              <a:rPr lang="en-US" altLang="en-US"/>
              <a:t>Minimize conflict</a:t>
            </a:r>
          </a:p>
          <a:p>
            <a:pPr>
              <a:spcAft>
                <a:spcPct val="30000"/>
              </a:spcAft>
            </a:pPr>
            <a:r>
              <a:rPr lang="en-US" altLang="en-US"/>
              <a:t>Create positive outcomes</a:t>
            </a:r>
          </a:p>
        </p:txBody>
      </p:sp>
      <p:pic>
        <p:nvPicPr>
          <p:cNvPr id="835588" name="Picture 1028">
            <a:extLst>
              <a:ext uri="{FF2B5EF4-FFF2-40B4-BE49-F238E27FC236}">
                <a16:creationId xmlns:a16="http://schemas.microsoft.com/office/drawing/2014/main" id="{800D0A0A-5634-100C-3073-93168758C482}"/>
              </a:ext>
            </a:extLst>
          </p:cNvPr>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t="16167" b="4333"/>
          <a:stretch>
            <a:fillRect/>
          </a:stretch>
        </p:blipFill>
        <p:spPr bwMode="auto">
          <a:xfrm>
            <a:off x="5343524" y="710724"/>
            <a:ext cx="2779939" cy="398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F12F1EB-68B8-6FEB-9975-B38C2497C23A}"/>
              </a:ext>
            </a:extLst>
          </p:cNvPr>
          <p:cNvSpPr>
            <a:spLocks noGrp="1"/>
          </p:cNvSpPr>
          <p:nvPr>
            <p:ph type="sldNum" sz="quarter" idx="12"/>
          </p:nvPr>
        </p:nvSpPr>
        <p:spPr/>
        <p:txBody>
          <a:bodyPr/>
          <a:lstStyle/>
          <a:p>
            <a:fld id="{0F5EC011-0DA0-DB45-996E-85C7F379AB45}" type="slidenum">
              <a:rPr lang="en-US" smtClean="0"/>
              <a:t>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35587">
                                            <p:txEl>
                                              <p:pRg st="0" end="0"/>
                                            </p:txEl>
                                          </p:spTgt>
                                        </p:tgtEl>
                                        <p:attrNameLst>
                                          <p:attrName>style.visibility</p:attrName>
                                        </p:attrNameLst>
                                      </p:cBhvr>
                                      <p:to>
                                        <p:strVal val="visible"/>
                                      </p:to>
                                    </p:set>
                                    <p:animEffect transition="in" filter="wipe(left)">
                                      <p:cBhvr>
                                        <p:cTn id="7" dur="500"/>
                                        <p:tgtEl>
                                          <p:spTgt spid="835587">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35587">
                                            <p:txEl>
                                              <p:pRg st="1" end="1"/>
                                            </p:txEl>
                                          </p:spTgt>
                                        </p:tgtEl>
                                        <p:attrNameLst>
                                          <p:attrName>style.visibility</p:attrName>
                                        </p:attrNameLst>
                                      </p:cBhvr>
                                      <p:to>
                                        <p:strVal val="visible"/>
                                      </p:to>
                                    </p:set>
                                    <p:animEffect transition="in" filter="wipe(left)">
                                      <p:cBhvr>
                                        <p:cTn id="11" dur="500"/>
                                        <p:tgtEl>
                                          <p:spTgt spid="835587">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35587">
                                            <p:txEl>
                                              <p:pRg st="2" end="2"/>
                                            </p:txEl>
                                          </p:spTgt>
                                        </p:tgtEl>
                                        <p:attrNameLst>
                                          <p:attrName>style.visibility</p:attrName>
                                        </p:attrNameLst>
                                      </p:cBhvr>
                                      <p:to>
                                        <p:strVal val="visible"/>
                                      </p:to>
                                    </p:set>
                                    <p:animEffect transition="in" filter="wipe(left)">
                                      <p:cBhvr>
                                        <p:cTn id="15" dur="500"/>
                                        <p:tgtEl>
                                          <p:spTgt spid="835587">
                                            <p:txEl>
                                              <p:pRg st="2" end="2"/>
                                            </p:txEl>
                                          </p:spTgt>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835588"/>
                                        </p:tgtEl>
                                        <p:attrNameLst>
                                          <p:attrName>style.visibility</p:attrName>
                                        </p:attrNameLst>
                                      </p:cBhvr>
                                      <p:to>
                                        <p:strVal val="visible"/>
                                      </p:to>
                                    </p:set>
                                    <p:animEffect transition="in" filter="dissolve">
                                      <p:cBhvr>
                                        <p:cTn id="19" dur="500"/>
                                        <p:tgtEl>
                                          <p:spTgt spid="835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87" grpId="0" build="p" autoUpdateAnimBg="0" advAuto="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 Curriculu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 Curriculum" id="{10442CB9-2585-4D5F-A67F-DC89CC1D3EE4}" vid="{F6437AD0-8405-4820-8E90-673709A6D243}"/>
    </a:ext>
  </a:extLst>
</a:theme>
</file>

<file path=ppt/theme/theme3.xml><?xml version="1.0" encoding="utf-8"?>
<a:theme xmlns:a="http://schemas.openxmlformats.org/drawingml/2006/main" name="1_AM Curriculu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 Curriculum" id="{643DAB32-AFE8-4EAF-9F6D-5D0517AEB1F8}" vid="{09F52B4D-BFF5-4572-8A90-3D6700BF0BC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{59DB9003-08C6-A44B-B374-62BE413F1DB3}tf16401378</Template>
  <TotalTime>4769</TotalTime>
  <Words>5898</Words>
  <Application>Microsoft Office PowerPoint</Application>
  <PresentationFormat>On-screen Show (16:9)</PresentationFormat>
  <Paragraphs>448</Paragraphs>
  <Slides>32</Slides>
  <Notes>32</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32</vt:i4>
      </vt:variant>
    </vt:vector>
  </HeadingPairs>
  <TitlesOfParts>
    <vt:vector size="45" baseType="lpstr">
      <vt:lpstr>Aptos</vt:lpstr>
      <vt:lpstr>Arial</vt:lpstr>
      <vt:lpstr>Calibri</vt:lpstr>
      <vt:lpstr>Calibri Light</vt:lpstr>
      <vt:lpstr>Symbol</vt:lpstr>
      <vt:lpstr>Tahoma</vt:lpstr>
      <vt:lpstr>Times New Roman</vt:lpstr>
      <vt:lpstr>Verdana</vt:lpstr>
      <vt:lpstr>Wingdings</vt:lpstr>
      <vt:lpstr>1_Custom Design</vt:lpstr>
      <vt:lpstr>AM Curriculum</vt:lpstr>
      <vt:lpstr>1_AM Curriculum</vt:lpstr>
      <vt:lpstr>Clip</vt:lpstr>
      <vt:lpstr>Public Involvement</vt:lpstr>
      <vt:lpstr>Learning Objectives</vt:lpstr>
      <vt:lpstr>Access Management Can be Controversial</vt:lpstr>
      <vt:lpstr>Choosing the Appropriate Level of Public Outreach</vt:lpstr>
      <vt:lpstr>Tug-of-War</vt:lpstr>
      <vt:lpstr>Potential Sources of Tension</vt:lpstr>
      <vt:lpstr>Typical Process Issues</vt:lpstr>
      <vt:lpstr>Identifying Involvement Strategies</vt:lpstr>
      <vt:lpstr>We need strategies to:</vt:lpstr>
      <vt:lpstr>Adhere to the Principles of Public Involvement</vt:lpstr>
      <vt:lpstr>Understanding Opposition</vt:lpstr>
      <vt:lpstr>Gaining Public Acceptance</vt:lpstr>
      <vt:lpstr>Satisfying Process Values</vt:lpstr>
      <vt:lpstr>Maintain Continuity</vt:lpstr>
      <vt:lpstr>Use Networks</vt:lpstr>
      <vt:lpstr>Example: Florida’s History with Median Projects</vt:lpstr>
      <vt:lpstr>Example DOT Process</vt:lpstr>
      <vt:lpstr>Example Open House Format</vt:lpstr>
      <vt:lpstr>Involving Minority and Low-Income Populations</vt:lpstr>
      <vt:lpstr>Communication Strategies</vt:lpstr>
      <vt:lpstr>Effective Communication</vt:lpstr>
      <vt:lpstr>Active Listening</vt:lpstr>
      <vt:lpstr>Public Comment</vt:lpstr>
      <vt:lpstr>Public Comment </vt:lpstr>
      <vt:lpstr>Public Comment</vt:lpstr>
      <vt:lpstr>Public Comment</vt:lpstr>
      <vt:lpstr>Public Comment</vt:lpstr>
      <vt:lpstr>Public Comment</vt:lpstr>
      <vt:lpstr>Do Access Management Projects Harm Business?</vt:lpstr>
      <vt:lpstr>Example: Florida Business Owner Surveys</vt:lpstr>
      <vt:lpstr>How Do Customers Respond to Access Management?</vt:lpstr>
      <vt:lpstr> Overall Objectives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DiMercurio, Kyrstin</dc:creator>
  <cp:lastModifiedBy>Tia Boyd</cp:lastModifiedBy>
  <cp:revision>82</cp:revision>
  <dcterms:created xsi:type="dcterms:W3CDTF">2019-11-06T18:18:56Z</dcterms:created>
  <dcterms:modified xsi:type="dcterms:W3CDTF">2024-03-08T20:25:46Z</dcterms:modified>
</cp:coreProperties>
</file>