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handoutMasterIdLst>
    <p:handoutMasterId r:id="rId28"/>
  </p:handoutMasterIdLst>
  <p:sldIdLst>
    <p:sldId id="256" r:id="rId2"/>
    <p:sldId id="260" r:id="rId3"/>
    <p:sldId id="290" r:id="rId4"/>
    <p:sldId id="302" r:id="rId5"/>
    <p:sldId id="300" r:id="rId6"/>
    <p:sldId id="298" r:id="rId7"/>
    <p:sldId id="291" r:id="rId8"/>
    <p:sldId id="261" r:id="rId9"/>
    <p:sldId id="294" r:id="rId10"/>
    <p:sldId id="295" r:id="rId11"/>
    <p:sldId id="297" r:id="rId12"/>
    <p:sldId id="306" r:id="rId13"/>
    <p:sldId id="292" r:id="rId14"/>
    <p:sldId id="309" r:id="rId15"/>
    <p:sldId id="310" r:id="rId16"/>
    <p:sldId id="282" r:id="rId17"/>
    <p:sldId id="278" r:id="rId18"/>
    <p:sldId id="313" r:id="rId19"/>
    <p:sldId id="277" r:id="rId20"/>
    <p:sldId id="288" r:id="rId21"/>
    <p:sldId id="289" r:id="rId22"/>
    <p:sldId id="286" r:id="rId23"/>
    <p:sldId id="311" r:id="rId24"/>
    <p:sldId id="312" r:id="rId25"/>
    <p:sldId id="308" r:id="rId26"/>
  </p:sldIdLst>
  <p:sldSz cx="9144000" cy="5143500" type="screen16x9"/>
  <p:notesSz cx="7010400" cy="9296400"/>
  <p:embeddedFontLst>
    <p:embeddedFont>
      <p:font typeface="Roboto" panose="02000000000000000000" pitchFamily="2"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3"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58929" autoAdjust="0"/>
  </p:normalViewPr>
  <p:slideViewPr>
    <p:cSldViewPr snapToGrid="0">
      <p:cViewPr varScale="1">
        <p:scale>
          <a:sx n="70" d="100"/>
          <a:sy n="70" d="100"/>
        </p:scale>
        <p:origin x="2938" y="53"/>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6C6AFAC-8F26-46C3-89C5-FC7C9E3D10AF}" type="datetimeFigureOut">
              <a:rPr lang="en-US" smtClean="0"/>
              <a:t>10/31/2022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5D3755B-5AFB-46B6-9E38-B355AE3C8B0E}" type="slidenum">
              <a:rPr lang="en-US" smtClean="0"/>
              <a:t>‹#›</a:t>
            </a:fld>
            <a:endParaRPr lang="en-US" dirty="0"/>
          </a:p>
        </p:txBody>
      </p:sp>
    </p:spTree>
    <p:extLst>
      <p:ext uri="{BB962C8B-B14F-4D97-AF65-F5344CB8AC3E}">
        <p14:creationId xmlns:p14="http://schemas.microsoft.com/office/powerpoint/2010/main" val="25814179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dx.doi.org/10.3133/ofr20131265" TargetMode="External"/><Relationship Id="rId3" Type="http://schemas.openxmlformats.org/officeDocument/2006/relationships/hyperlink" Target="http://guides.library.tamu.edu/DataManagement" TargetMode="External"/><Relationship Id="rId7" Type="http://schemas.openxmlformats.org/officeDocument/2006/relationships/hyperlink" Target="http://www.dcc.ac.uk/resources/curation-lifecycle-model"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www.inferentialthinking.com/chapter1/what-is-data-science.html" TargetMode="External"/><Relationship Id="rId5" Type="http://schemas.openxmlformats.org/officeDocument/2006/relationships/hyperlink" Target="http://www.lis.illinois.edu/academics/programs/specializations/data_curation" TargetMode="External"/><Relationship Id="rId10" Type="http://schemas.openxmlformats.org/officeDocument/2006/relationships/hyperlink" Target="http://doi.org/10.5281/zenodo.1245568" TargetMode="External"/><Relationship Id="rId4" Type="http://schemas.openxmlformats.org/officeDocument/2006/relationships/hyperlink" Target="http://www.pelagicpublishing.com/data-management-for-researchers.html" TargetMode="External"/><Relationship Id="rId9" Type="http://schemas.openxmlformats.org/officeDocument/2006/relationships/hyperlink" Target="https://www.force11.org/group/fairgroup/fairprinciples"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congress.gov/bill/115th-congress/house-bill/4174" TargetMode="External"/><Relationship Id="rId7" Type="http://schemas.openxmlformats.org/officeDocument/2006/relationships/hyperlink" Target="https://doi.org/10.21949/1520725"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orcid.org/0000-0002-0543-4268" TargetMode="External"/><Relationship Id="rId5" Type="http://schemas.openxmlformats.org/officeDocument/2006/relationships/hyperlink" Target="https://www.oir.nih.gov/sourcebook/intramural-program-oversight/intramural-data-sharing/2023-nih-data-management-sharing-policy" TargetMode="External"/><Relationship Id="rId4" Type="http://schemas.openxmlformats.org/officeDocument/2006/relationships/hyperlink" Target="https://doi.org/10.17226/26360"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b9a0b074_1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b9a0b074_1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a:t>
            </a:r>
          </a:p>
          <a:p>
            <a:pPr marL="0" indent="0">
              <a:buNone/>
            </a:pPr>
            <a:r>
              <a:rPr lang="en-US" sz="1200" b="1" dirty="0">
                <a:latin typeface="Times New Roman" panose="02020603050405020304" pitchFamily="18" charset="0"/>
                <a:cs typeface="Times New Roman" panose="02020603050405020304" pitchFamily="18" charset="0"/>
              </a:rPr>
              <a:t>Slide Title: Fulfilling Statistical Policies with Data Curation Practices</a:t>
            </a: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1" baseline="0" dirty="0">
                <a:latin typeface="Times New Roman" panose="02020603050405020304" pitchFamily="18" charset="0"/>
                <a:cs typeface="Times New Roman" panose="02020603050405020304" pitchFamily="18" charset="0"/>
              </a:rPr>
              <a:t>[FCSM Scripted Text]</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Thank you for that introduction. My co-author, Jesse Long, the Data Curation &amp; Data Management Fellow at NTL, is away at another conference and sends her regrets. Over the course of the presentation, I will go into more depth on what data curation is, and how we believe the practices of data curation can help you to make federal statistics more transparent, as well as accessible, interoperable, and preservable.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25 seconds]</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1" baseline="0" dirty="0">
                <a:latin typeface="Times New Roman" panose="02020603050405020304" pitchFamily="18" charset="0"/>
                <a:cs typeface="Times New Roman" panose="02020603050405020304" pitchFamily="18" charset="0"/>
              </a:rPr>
              <a:t>[Slide Text Not Read]</a:t>
            </a:r>
          </a:p>
          <a:p>
            <a:pPr marL="0" indent="0">
              <a:buNone/>
            </a:pPr>
            <a:r>
              <a:rPr lang="en-US" sz="1200" b="1" dirty="0">
                <a:latin typeface="Times New Roman" panose="02020603050405020304" pitchFamily="18" charset="0"/>
                <a:cs typeface="Times New Roman" panose="02020603050405020304" pitchFamily="18" charset="0"/>
              </a:rPr>
              <a:t>Fulfilling Statistical Policies with Data Curation Practices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1" i="0" u="none" strike="noStrike" kern="0" cap="none" spc="0" normalizeH="0" baseline="0" noProof="0" dirty="0">
                <a:ln>
                  <a:noFill/>
                </a:ln>
                <a:solidFill>
                  <a:srgbClr val="FFFFFF"/>
                </a:solidFill>
                <a:effectLst/>
                <a:uLnTx/>
                <a:uFillTx/>
                <a:latin typeface="Times New Roman" panose="02020603050405020304" pitchFamily="18" charset="0"/>
                <a:ea typeface="Roboto"/>
                <a:cs typeface="Times New Roman" panose="02020603050405020304" pitchFamily="18" charset="0"/>
                <a:sym typeface="Roboto"/>
              </a:rPr>
              <a:t>https://doi.org/10.21949/1527466</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FFFFFF"/>
                </a:solidFill>
                <a:effectLst/>
                <a:uLnTx/>
                <a:uFillTx/>
                <a:latin typeface="Times New Roman" panose="02020603050405020304" pitchFamily="18" charset="0"/>
                <a:ea typeface="Roboto"/>
                <a:cs typeface="Times New Roman" panose="02020603050405020304" pitchFamily="18" charset="0"/>
                <a:sym typeface="Roboto"/>
              </a:rPr>
              <a:t>Presentation to the Federal Committee on Statistical Methodology 2022 Research and Policy Conference 2022-10-25</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200" b="1" i="0" u="none" strike="noStrike" kern="0" cap="none" spc="0" normalizeH="0" baseline="0" noProof="0" dirty="0">
              <a:ln>
                <a:noFill/>
              </a:ln>
              <a:solidFill>
                <a:srgbClr val="FFFFFF"/>
              </a:solidFill>
              <a:effectLst/>
              <a:uLnTx/>
              <a:uFillTx/>
              <a:latin typeface="Times New Roman" panose="02020603050405020304" pitchFamily="18" charset="0"/>
              <a:ea typeface="Roboto"/>
              <a:cs typeface="Times New Roman" panose="02020603050405020304" pitchFamily="18" charset="0"/>
              <a:sym typeface="Roboto"/>
            </a:endParaRPr>
          </a:p>
          <a:p>
            <a:pPr marL="0" lvl="0" indent="0">
              <a:buNone/>
            </a:pPr>
            <a:r>
              <a:rPr lang="en-US" sz="1200" dirty="0">
                <a:latin typeface="Times New Roman" panose="02020603050405020304" pitchFamily="18" charset="0"/>
                <a:cs typeface="Times New Roman" panose="02020603050405020304" pitchFamily="18" charset="0"/>
              </a:rPr>
              <a:t>Leighton L Christiansen http://orcid.org/0000-0002-0543-4268</a:t>
            </a:r>
          </a:p>
          <a:p>
            <a:pPr marL="0" lvl="0" indent="0">
              <a:buNone/>
            </a:pPr>
            <a:r>
              <a:rPr lang="en-US" sz="1200" dirty="0">
                <a:latin typeface="Times New Roman" panose="02020603050405020304" pitchFamily="18" charset="0"/>
                <a:cs typeface="Times New Roman" panose="02020603050405020304" pitchFamily="18" charset="0"/>
              </a:rPr>
              <a:t>Data Curator, National Transportation Library,</a:t>
            </a:r>
          </a:p>
          <a:p>
            <a:pPr marL="0" lvl="0" indent="0">
              <a:buNone/>
            </a:pPr>
            <a:r>
              <a:rPr lang="en-US" sz="1200" dirty="0">
                <a:latin typeface="Times New Roman" panose="02020603050405020304" pitchFamily="18" charset="0"/>
                <a:cs typeface="Times New Roman" panose="02020603050405020304" pitchFamily="18" charset="0"/>
              </a:rPr>
              <a:t>Bureau of Transportation Statistics, </a:t>
            </a:r>
          </a:p>
          <a:p>
            <a:pPr marL="0" lvl="0" indent="0">
              <a:buNone/>
            </a:pPr>
            <a:r>
              <a:rPr lang="en-US" sz="1200" dirty="0">
                <a:latin typeface="Times New Roman" panose="02020603050405020304" pitchFamily="18" charset="0"/>
                <a:cs typeface="Times New Roman" panose="02020603050405020304" pitchFamily="18" charset="0"/>
              </a:rPr>
              <a:t>OST-R , US Department of Transportation</a:t>
            </a:r>
          </a:p>
          <a:p>
            <a:pPr marL="0" lvl="0" indent="0">
              <a:buNone/>
            </a:pPr>
            <a:r>
              <a:rPr lang="en-US" sz="1200" dirty="0">
                <a:latin typeface="Times New Roman" panose="02020603050405020304" pitchFamily="18" charset="0"/>
                <a:cs typeface="Times New Roman" panose="02020603050405020304" pitchFamily="18" charset="0"/>
              </a:rPr>
              <a:t>leighton.christiansen@dot.gov</a:t>
            </a:r>
          </a:p>
          <a:p>
            <a:pPr marL="0" lvl="0" indent="0">
              <a:buNone/>
            </a:pPr>
            <a:r>
              <a:rPr lang="en-US" sz="1200" dirty="0">
                <a:latin typeface="Times New Roman" panose="02020603050405020304" pitchFamily="18" charset="0"/>
                <a:cs typeface="Times New Roman" panose="02020603050405020304" pitchFamily="18" charset="0"/>
              </a:rPr>
              <a:t>ntldatacurator@dot.gov</a:t>
            </a:r>
          </a:p>
          <a:p>
            <a:pPr marL="0" lv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Jesse Long https://orcid.org/0000-0002-4962-1380</a:t>
            </a:r>
          </a:p>
          <a:p>
            <a:pPr marL="0" indent="0">
              <a:buNone/>
            </a:pPr>
            <a:r>
              <a:rPr lang="en-US" sz="1200" dirty="0">
                <a:latin typeface="Times New Roman" panose="02020603050405020304" pitchFamily="18" charset="0"/>
                <a:cs typeface="Times New Roman" panose="02020603050405020304" pitchFamily="18" charset="0"/>
              </a:rPr>
              <a:t>Data Curation &amp; Data Management Fellow, </a:t>
            </a:r>
          </a:p>
          <a:p>
            <a:pPr marL="0" indent="0">
              <a:buNone/>
            </a:pPr>
            <a:r>
              <a:rPr lang="en-US" sz="1200" dirty="0">
                <a:latin typeface="Times New Roman" panose="02020603050405020304" pitchFamily="18" charset="0"/>
                <a:cs typeface="Times New Roman" panose="02020603050405020304" pitchFamily="18" charset="0"/>
              </a:rPr>
              <a:t>National Transportation Library,</a:t>
            </a:r>
          </a:p>
          <a:p>
            <a:pPr marL="0" indent="0">
              <a:buNone/>
            </a:pPr>
            <a:r>
              <a:rPr lang="en-US" sz="1200" dirty="0">
                <a:latin typeface="Times New Roman" panose="02020603050405020304" pitchFamily="18" charset="0"/>
                <a:cs typeface="Times New Roman" panose="02020603050405020304" pitchFamily="18" charset="0"/>
              </a:rPr>
              <a:t>Bureau of Transportation Statistics, </a:t>
            </a:r>
          </a:p>
          <a:p>
            <a:pPr marL="0" indent="0">
              <a:buNone/>
            </a:pPr>
            <a:r>
              <a:rPr lang="en-US" sz="1200" dirty="0">
                <a:latin typeface="Times New Roman" panose="02020603050405020304" pitchFamily="18" charset="0"/>
                <a:cs typeface="Times New Roman" panose="02020603050405020304" pitchFamily="18" charset="0"/>
              </a:rPr>
              <a:t>OST-R , US Department of Transportation</a:t>
            </a:r>
          </a:p>
          <a:p>
            <a:pPr marL="0" indent="0">
              <a:buNone/>
            </a:pPr>
            <a:r>
              <a:rPr lang="en-US" sz="1200" dirty="0">
                <a:latin typeface="Times New Roman" panose="02020603050405020304" pitchFamily="18" charset="0"/>
                <a:cs typeface="Times New Roman" panose="02020603050405020304" pitchFamily="18" charset="0"/>
              </a:rPr>
              <a:t>jesse.long.ctr@dot.gov</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 </a:t>
            </a:r>
            <a:r>
              <a:rPr lang="en-US" sz="1200" b="1" baseline="0" dirty="0">
                <a:latin typeface="Times New Roman" panose="02020603050405020304" pitchFamily="18" charset="0"/>
                <a:cs typeface="Times New Roman" panose="02020603050405020304" pitchFamily="18" charset="0"/>
              </a:rPr>
              <a:t> </a:t>
            </a:r>
          </a:p>
          <a:p>
            <a:pPr marL="0" indent="0">
              <a:buNone/>
            </a:pPr>
            <a:r>
              <a:rPr lang="en-US" sz="1200" b="1" baseline="0" dirty="0">
                <a:latin typeface="Times New Roman" panose="02020603050405020304" pitchFamily="18" charset="0"/>
                <a:cs typeface="Times New Roman" panose="02020603050405020304" pitchFamily="18" charset="0"/>
              </a:rPr>
              <a:t>Slide Title: Data Curation &amp; the Data Lifecycle</a:t>
            </a:r>
          </a:p>
          <a:p>
            <a:pPr marL="0" indent="0">
              <a:buNone/>
            </a:pPr>
            <a:endParaRPr lang="en-US" sz="1200" b="1" baseline="0"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[FCSM Scripted Text]</a:t>
            </a:r>
          </a:p>
          <a:p>
            <a:pPr marL="0" indent="0">
              <a:buNone/>
            </a:pPr>
            <a:r>
              <a:rPr lang="en-US" sz="1200" dirty="0">
                <a:latin typeface="Times New Roman" panose="02020603050405020304" pitchFamily="18" charset="0"/>
                <a:cs typeface="Times New Roman" panose="02020603050405020304" pitchFamily="18" charset="0"/>
              </a:rPr>
              <a:t>To review, Data Curation, “is the active and ongoing management of data through its </a:t>
            </a:r>
            <a:r>
              <a:rPr lang="en-US" sz="1200" b="1" i="1" dirty="0">
                <a:latin typeface="Times New Roman" panose="02020603050405020304" pitchFamily="18" charset="0"/>
                <a:cs typeface="Times New Roman" panose="02020603050405020304" pitchFamily="18" charset="0"/>
              </a:rPr>
              <a:t>lifecycle of interest and usefulness </a:t>
            </a:r>
            <a:r>
              <a:rPr lang="en-US" sz="1200" dirty="0">
                <a:latin typeface="Times New Roman" panose="02020603050405020304" pitchFamily="18" charset="0"/>
                <a:cs typeface="Times New Roman" panose="02020603050405020304" pitchFamily="18" charset="0"/>
              </a:rPr>
              <a:t>to scholarship, science, and education. Data curation enables data discovery and retrieval, maintains data quality, adds value, and provides for re-use </a:t>
            </a:r>
            <a:r>
              <a:rPr lang="en-US" sz="1200" b="1" i="1" dirty="0">
                <a:latin typeface="Times New Roman" panose="02020603050405020304" pitchFamily="18" charset="0"/>
                <a:cs typeface="Times New Roman" panose="02020603050405020304" pitchFamily="18" charset="0"/>
              </a:rPr>
              <a:t>over time </a:t>
            </a:r>
            <a:r>
              <a:rPr lang="en-US" sz="1200" dirty="0">
                <a:latin typeface="Times New Roman" panose="02020603050405020304" pitchFamily="18" charset="0"/>
                <a:cs typeface="Times New Roman" panose="02020603050405020304" pitchFamily="18" charset="0"/>
              </a:rPr>
              <a:t>through activities including authentication, archiving, management, preservation, and representation.”</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Important phrases in this definition are “lifecycle of interest and usefulness” and “over time.” This means that data curators see data and statistical data as having what we refer to as a “lifecycle.”</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There are a number of definitions of the data lifecycle. To paraphrase many of them you could say the data lifecycle is “All the phases of data’s existence from planning to collection, through preservation, to reuse and potential destruction.” There are also a number of graphic models of the data lifecycle, but we will only look at one today.</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[Slide]   </a:t>
            </a:r>
          </a:p>
          <a:p>
            <a:pPr marL="0" indent="0">
              <a:buNone/>
            </a:pPr>
            <a:r>
              <a:rPr lang="en-US" sz="1200" dirty="0">
                <a:latin typeface="Times New Roman" panose="02020603050405020304" pitchFamily="18" charset="0"/>
                <a:cs typeface="Times New Roman" panose="02020603050405020304" pitchFamily="18" charset="0"/>
              </a:rPr>
              <a:t>[Next speaker: Leighton]</a:t>
            </a:r>
          </a:p>
          <a:p>
            <a:pPr marL="0" indent="0">
              <a:buNone/>
            </a:pPr>
            <a:r>
              <a:rPr lang="en-US" sz="1200" dirty="0">
                <a:latin typeface="Times New Roman" panose="02020603050405020304" pitchFamily="18" charset="0"/>
                <a:cs typeface="Times New Roman" panose="02020603050405020304" pitchFamily="18" charset="0"/>
              </a:rPr>
              <a:t>[Time: 1:00 minutes]  </a:t>
            </a:r>
          </a:p>
          <a:p>
            <a:pPr marL="0" indent="0">
              <a:buNone/>
            </a:pPr>
            <a:r>
              <a:rPr lang="en-US" sz="1200" dirty="0">
                <a:latin typeface="Times New Roman" panose="02020603050405020304" pitchFamily="18" charset="0"/>
                <a:cs typeface="Times New Roman" panose="02020603050405020304" pitchFamily="18" charset="0"/>
              </a:rPr>
              <a:t>[Total time: 13:10 minutes]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[Slide Text]</a:t>
            </a:r>
          </a:p>
          <a:p>
            <a:pPr marL="91440" indent="-228600">
              <a:lnSpc>
                <a:spcPct val="100000"/>
              </a:lnSpc>
            </a:pPr>
            <a:r>
              <a:rPr lang="en-US" sz="1200" dirty="0">
                <a:solidFill>
                  <a:srgbClr val="1C4587"/>
                </a:solidFill>
                <a:latin typeface="Times New Roman" panose="02020603050405020304" pitchFamily="18" charset="0"/>
                <a:cs typeface="Times New Roman" panose="02020603050405020304" pitchFamily="18" charset="0"/>
              </a:rPr>
              <a:t>Data Curation</a:t>
            </a:r>
          </a:p>
          <a:p>
            <a:pPr marL="548640" lvl="1" indent="-228600">
              <a:lnSpc>
                <a:spcPct val="100000"/>
              </a:lnSpc>
              <a:spcBef>
                <a:spcPts val="0"/>
              </a:spcBef>
              <a:spcAft>
                <a:spcPts val="600"/>
              </a:spcAft>
            </a:pPr>
            <a:r>
              <a:rPr lang="en-US" sz="1200" dirty="0">
                <a:solidFill>
                  <a:srgbClr val="1C4587"/>
                </a:solidFill>
                <a:latin typeface="Times New Roman" panose="02020603050405020304" pitchFamily="18" charset="0"/>
                <a:cs typeface="Times New Roman" panose="02020603050405020304" pitchFamily="18" charset="0"/>
              </a:rPr>
              <a:t>Enables data discovery and retrieval, maintains data quality, adds value, and provides for re-use over time</a:t>
            </a:r>
            <a:r>
              <a:rPr lang="en-US" sz="1200" baseline="30000" dirty="0">
                <a:solidFill>
                  <a:srgbClr val="1C4587"/>
                </a:solidFill>
                <a:latin typeface="Times New Roman" panose="02020603050405020304" pitchFamily="18" charset="0"/>
                <a:cs typeface="Times New Roman" panose="02020603050405020304" pitchFamily="18" charset="0"/>
              </a:rPr>
              <a:t>3</a:t>
            </a:r>
          </a:p>
          <a:p>
            <a:pPr marL="285750" indent="-285750">
              <a:lnSpc>
                <a:spcPct val="100000"/>
              </a:lnSpc>
              <a:spcBef>
                <a:spcPts val="1800"/>
              </a:spcBef>
            </a:pPr>
            <a:r>
              <a:rPr lang="en-US" sz="1200" dirty="0">
                <a:solidFill>
                  <a:srgbClr val="1C4587"/>
                </a:solidFill>
                <a:latin typeface="Times New Roman" panose="02020603050405020304" pitchFamily="18" charset="0"/>
                <a:cs typeface="Times New Roman" panose="02020603050405020304" pitchFamily="18" charset="0"/>
              </a:rPr>
              <a:t>Data Lifecycle</a:t>
            </a:r>
          </a:p>
          <a:p>
            <a:pPr marL="742950" lvl="1" indent="-285750">
              <a:lnSpc>
                <a:spcPct val="100000"/>
              </a:lnSpc>
              <a:spcBef>
                <a:spcPts val="0"/>
              </a:spcBef>
            </a:pPr>
            <a:r>
              <a:rPr lang="en-US" sz="1200" dirty="0">
                <a:solidFill>
                  <a:srgbClr val="1C4587"/>
                </a:solidFill>
                <a:latin typeface="Times New Roman" panose="02020603050405020304" pitchFamily="18" charset="0"/>
                <a:cs typeface="Times New Roman" panose="02020603050405020304" pitchFamily="18" charset="0"/>
              </a:rPr>
              <a:t>All the phase of data’s existence from planning to collection, through preservation, to reuse and potential destruction</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800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1989ce7e6_0_30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1989ce7e6_0_30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r>
              <a:rPr lang="en-US" sz="1200" b="1" baseline="0" dirty="0">
                <a:latin typeface="Times New Roman" panose="02020603050405020304" pitchFamily="18" charset="0"/>
                <a:ea typeface="Roboto"/>
                <a:cs typeface="Times New Roman" panose="02020603050405020304" pitchFamily="18" charset="0"/>
                <a:sym typeface="Roboto"/>
              </a:rPr>
              <a:t> </a:t>
            </a:r>
          </a:p>
          <a:p>
            <a:pPr marL="0" indent="0">
              <a:buNone/>
            </a:pPr>
            <a:r>
              <a:rPr lang="en-US" sz="1200" b="1" baseline="0" dirty="0">
                <a:latin typeface="Times New Roman" panose="02020603050405020304" pitchFamily="18" charset="0"/>
                <a:ea typeface="Roboto"/>
                <a:cs typeface="Times New Roman" panose="02020603050405020304" pitchFamily="18" charset="0"/>
                <a:sym typeface="Roboto"/>
              </a:rPr>
              <a:t>Slide Title: USGS Data Lifecycle Model</a:t>
            </a:r>
            <a:r>
              <a:rPr lang="en-US" sz="1200" b="1" baseline="30000" dirty="0">
                <a:latin typeface="Times New Roman" panose="02020603050405020304" pitchFamily="18" charset="0"/>
                <a:ea typeface="Roboto"/>
                <a:cs typeface="Times New Roman" panose="02020603050405020304" pitchFamily="18" charset="0"/>
                <a:sym typeface="Roboto"/>
              </a:rPr>
              <a:t>6</a:t>
            </a:r>
          </a:p>
          <a:p>
            <a:pPr marL="0" indent="0">
              <a:buNone/>
            </a:pPr>
            <a:endParaRPr lang="en-US" sz="1200" b="1" baseline="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1" baseline="0" dirty="0">
                <a:latin typeface="Times New Roman" panose="02020603050405020304" pitchFamily="18" charset="0"/>
                <a:ea typeface="Roboto"/>
                <a:cs typeface="Times New Roman" panose="02020603050405020304" pitchFamily="18" charset="0"/>
                <a:sym typeface="Roboto"/>
              </a:rPr>
              <a:t>[FCSM Scripted Text]</a:t>
            </a:r>
          </a:p>
          <a:p>
            <a:pPr marL="0" indent="0">
              <a:buNone/>
            </a:pPr>
            <a:r>
              <a:rPr lang="en-US" sz="1200" b="0" baseline="0" dirty="0">
                <a:latin typeface="Times New Roman" panose="02020603050405020304" pitchFamily="18" charset="0"/>
                <a:ea typeface="Roboto"/>
                <a:cs typeface="Times New Roman" panose="02020603050405020304" pitchFamily="18" charset="0"/>
                <a:sym typeface="Roboto"/>
              </a:rPr>
              <a:t>This is the U.S. Geological Survey (USGS) Data Lifecycle model, it is one of the simpler versions of the data lifecycle and one we view as more beneficial, because the very first action is planning. Planning, before data collection, is the most important step. </a:t>
            </a:r>
          </a:p>
          <a:p>
            <a:pPr marL="0" indent="0">
              <a:buNone/>
            </a:pPr>
            <a:endParaRPr lang="en-US" sz="1200" b="0" baseline="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0" baseline="0" dirty="0">
                <a:latin typeface="Times New Roman" panose="02020603050405020304" pitchFamily="18" charset="0"/>
                <a:ea typeface="Roboto"/>
                <a:cs typeface="Times New Roman" panose="02020603050405020304" pitchFamily="18" charset="0"/>
                <a:sym typeface="Roboto"/>
              </a:rPr>
              <a:t>During the Planning step a number of things needed to be determined, such as:</a:t>
            </a:r>
          </a:p>
          <a:p>
            <a:pPr marL="171450" indent="-171450"/>
            <a:r>
              <a:rPr lang="en-US" sz="1200" b="0" baseline="0" dirty="0">
                <a:latin typeface="Times New Roman" panose="02020603050405020304" pitchFamily="18" charset="0"/>
                <a:ea typeface="Roboto"/>
                <a:cs typeface="Times New Roman" panose="02020603050405020304" pitchFamily="18" charset="0"/>
                <a:sym typeface="Roboto"/>
              </a:rPr>
              <a:t>What data is going to be collected?</a:t>
            </a:r>
          </a:p>
          <a:p>
            <a:pPr marL="171450" indent="-171450"/>
            <a:r>
              <a:rPr lang="en-US" sz="1200" b="0" baseline="0" dirty="0">
                <a:latin typeface="Times New Roman" panose="02020603050405020304" pitchFamily="18" charset="0"/>
                <a:ea typeface="Roboto"/>
                <a:cs typeface="Times New Roman" panose="02020603050405020304" pitchFamily="18" charset="0"/>
                <a:sym typeface="Roboto"/>
              </a:rPr>
              <a:t>How data will be collected?</a:t>
            </a:r>
          </a:p>
          <a:p>
            <a:pPr marL="171450" indent="-171450"/>
            <a:r>
              <a:rPr lang="en-US" sz="1200" b="0" baseline="0" dirty="0">
                <a:latin typeface="Times New Roman" panose="02020603050405020304" pitchFamily="18" charset="0"/>
                <a:ea typeface="Roboto"/>
                <a:cs typeface="Times New Roman" panose="02020603050405020304" pitchFamily="18" charset="0"/>
                <a:sym typeface="Roboto"/>
              </a:rPr>
              <a:t>How will the data be organized?</a:t>
            </a:r>
          </a:p>
          <a:p>
            <a:pPr marL="171450" indent="-171450"/>
            <a:r>
              <a:rPr lang="en-US" sz="1200" b="0" baseline="0" dirty="0">
                <a:latin typeface="Times New Roman" panose="02020603050405020304" pitchFamily="18" charset="0"/>
                <a:ea typeface="Roboto"/>
                <a:cs typeface="Times New Roman" panose="02020603050405020304" pitchFamily="18" charset="0"/>
                <a:sym typeface="Roboto"/>
              </a:rPr>
              <a:t>Who will be responsible for data?</a:t>
            </a:r>
          </a:p>
          <a:p>
            <a:pPr marL="171450" indent="-171450"/>
            <a:r>
              <a:rPr lang="en-US" sz="1200" b="0" baseline="0" dirty="0">
                <a:latin typeface="Times New Roman" panose="02020603050405020304" pitchFamily="18" charset="0"/>
                <a:ea typeface="Roboto"/>
                <a:cs typeface="Times New Roman" panose="02020603050405020304" pitchFamily="18" charset="0"/>
                <a:sym typeface="Roboto"/>
              </a:rPr>
              <a:t>When will backups occur?</a:t>
            </a:r>
          </a:p>
          <a:p>
            <a:pPr marL="171450" indent="-171450"/>
            <a:r>
              <a:rPr lang="en-US" sz="1200" b="0" baseline="0" dirty="0">
                <a:latin typeface="Times New Roman" panose="02020603050405020304" pitchFamily="18" charset="0"/>
                <a:ea typeface="Roboto"/>
                <a:cs typeface="Times New Roman" panose="02020603050405020304" pitchFamily="18" charset="0"/>
                <a:sym typeface="Roboto"/>
              </a:rPr>
              <a:t>Will there be sensitive data collected and if so how will it be handled?</a:t>
            </a:r>
          </a:p>
          <a:p>
            <a:pPr marL="171450" indent="-171450"/>
            <a:r>
              <a:rPr lang="en-US" sz="1200" b="0" baseline="0" dirty="0">
                <a:latin typeface="Times New Roman" panose="02020603050405020304" pitchFamily="18" charset="0"/>
                <a:ea typeface="Roboto"/>
                <a:cs typeface="Times New Roman" panose="02020603050405020304" pitchFamily="18" charset="0"/>
                <a:sym typeface="Roboto"/>
              </a:rPr>
              <a:t>Whether and how much data will be shared, in the end?</a:t>
            </a:r>
          </a:p>
          <a:p>
            <a:pPr marL="0" indent="0">
              <a:buNone/>
            </a:pPr>
            <a:endParaRPr lang="en-US" sz="1200" b="0" baseline="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0" baseline="0" dirty="0">
                <a:latin typeface="Times New Roman" panose="02020603050405020304" pitchFamily="18" charset="0"/>
                <a:ea typeface="Roboto"/>
                <a:cs typeface="Times New Roman" panose="02020603050405020304" pitchFamily="18" charset="0"/>
                <a:sym typeface="Roboto"/>
              </a:rPr>
              <a:t>Only after all of these questions are answered, should data be collected. If you plan preservation, sharing, and transparency at the beginning, it makes preservation, sharing, and transparency goals much easier to achieve.  Now that we have talked about data curation it is time to take a look at specific suggestions.</a:t>
            </a:r>
          </a:p>
          <a:p>
            <a:pPr marL="0" indent="0">
              <a:buNone/>
            </a:pPr>
            <a:r>
              <a:rPr lang="en-US" sz="1200" b="0" baseline="0" dirty="0">
                <a:latin typeface="Times New Roman" panose="02020603050405020304" pitchFamily="18" charset="0"/>
                <a:ea typeface="Roboto"/>
                <a:cs typeface="Times New Roman" panose="02020603050405020304" pitchFamily="18" charset="0"/>
                <a:sym typeface="Roboto"/>
              </a:rPr>
              <a:t>[Slide] </a:t>
            </a:r>
          </a:p>
          <a:p>
            <a:pPr marL="0" indent="0">
              <a:buNone/>
            </a:pPr>
            <a:r>
              <a:rPr lang="en-US" sz="1200" b="0" baseline="0" dirty="0">
                <a:latin typeface="Times New Roman" panose="02020603050405020304" pitchFamily="18" charset="0"/>
                <a:ea typeface="Roboto"/>
                <a:cs typeface="Times New Roman" panose="02020603050405020304" pitchFamily="18" charset="0"/>
                <a:sym typeface="Roboto"/>
              </a:rPr>
              <a:t>[Time: 0:45 seconds]  </a:t>
            </a:r>
          </a:p>
          <a:p>
            <a:pPr marL="0" indent="0">
              <a:buNone/>
            </a:pPr>
            <a:r>
              <a:rPr lang="en-US" sz="1200" b="0" baseline="0" dirty="0">
                <a:latin typeface="Times New Roman" panose="02020603050405020304" pitchFamily="18" charset="0"/>
                <a:ea typeface="Roboto"/>
                <a:cs typeface="Times New Roman" panose="02020603050405020304" pitchFamily="18" charset="0"/>
                <a:sym typeface="Roboto"/>
              </a:rPr>
              <a:t>[Total time: 14:00 minutes]</a:t>
            </a:r>
          </a:p>
          <a:p>
            <a:pPr marL="0" indent="0">
              <a:buNone/>
            </a:pPr>
            <a:endParaRPr lang="en-US" sz="1200" b="1" baseline="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1" baseline="0" dirty="0">
                <a:latin typeface="Times New Roman" panose="02020603050405020304" pitchFamily="18" charset="0"/>
                <a:ea typeface="Roboto"/>
                <a:cs typeface="Times New Roman" panose="02020603050405020304" pitchFamily="18" charset="0"/>
                <a:sym typeface="Roboto"/>
              </a:rPr>
              <a:t>[Slide Text]</a:t>
            </a:r>
          </a:p>
          <a:p>
            <a:pPr marL="0" indent="0">
              <a:buNone/>
            </a:pPr>
            <a:r>
              <a:rPr lang="en-US" sz="1200" b="0" baseline="0" dirty="0">
                <a:latin typeface="Times New Roman" panose="02020603050405020304" pitchFamily="18" charset="0"/>
                <a:ea typeface="Roboto"/>
                <a:cs typeface="Times New Roman" panose="02020603050405020304" pitchFamily="18" charset="0"/>
                <a:sym typeface="Roboto"/>
              </a:rPr>
              <a:t>Plan FIRST!!</a:t>
            </a:r>
          </a:p>
          <a:p>
            <a:pPr marL="0" indent="0">
              <a:buNone/>
            </a:pPr>
            <a:r>
              <a:rPr lang="en-US" sz="1200" b="0" baseline="0" dirty="0">
                <a:latin typeface="Times New Roman" panose="02020603050405020304" pitchFamily="18" charset="0"/>
                <a:ea typeface="Roboto"/>
                <a:cs typeface="Times New Roman" panose="02020603050405020304" pitchFamily="18" charset="0"/>
                <a:sym typeface="Roboto"/>
              </a:rPr>
              <a:t>Collect second</a:t>
            </a:r>
          </a:p>
          <a:p>
            <a:pPr marL="0" indent="0">
              <a:buNone/>
            </a:pPr>
            <a:r>
              <a:rPr lang="en-US" sz="1200" b="0" baseline="0" dirty="0">
                <a:latin typeface="Times New Roman" panose="02020603050405020304" pitchFamily="18" charset="0"/>
                <a:ea typeface="Roboto"/>
                <a:cs typeface="Times New Roman" panose="02020603050405020304" pitchFamily="18" charset="0"/>
                <a:sym typeface="Roboto"/>
              </a:rPr>
              <a:t>Curation steps throughout </a:t>
            </a:r>
          </a:p>
          <a:p>
            <a:pPr marL="0" indent="0">
              <a:buNone/>
            </a:pPr>
            <a:r>
              <a:rPr lang="en-US" sz="1200" b="0" baseline="0" dirty="0">
                <a:latin typeface="Times New Roman" panose="02020603050405020304" pitchFamily="18" charset="0"/>
                <a:ea typeface="Roboto"/>
                <a:cs typeface="Times New Roman" panose="02020603050405020304" pitchFamily="18" charset="0"/>
                <a:sym typeface="Roboto"/>
              </a:rPr>
              <a:t>Central portion of slide shows image of the USGS data lifecycle model, described with the following Alt Text:</a:t>
            </a:r>
          </a:p>
          <a:p>
            <a:pPr marL="0" indent="0">
              <a:buNone/>
            </a:pPr>
            <a:r>
              <a:rPr lang="en-US" sz="1200" b="0" baseline="0" dirty="0">
                <a:latin typeface="Times New Roman" panose="02020603050405020304" pitchFamily="18" charset="0"/>
                <a:ea typeface="Roboto"/>
                <a:cs typeface="Times New Roman" panose="02020603050405020304" pitchFamily="18" charset="0"/>
                <a:sym typeface="Roboto"/>
              </a:rPr>
              <a:t>USGS Data Lifecycle Model. Steps are in rectangles in this order: Plan; Acquire; Process; Analyze; Preserve; Publish/Share. Actions that happen through each step include: Describe with metadata and documentation; Manage quality; and, Backup and secure.</a:t>
            </a:r>
          </a:p>
          <a:p>
            <a:pPr marL="0" indent="0">
              <a:buNone/>
            </a:pPr>
            <a:endParaRPr lang="en-US" sz="1200" b="1" baseline="0" dirty="0">
              <a:latin typeface="Times New Roman" panose="02020603050405020304" pitchFamily="18" charset="0"/>
              <a:ea typeface="Roboto"/>
              <a:cs typeface="Times New Roman" panose="02020603050405020304" pitchFamily="18" charset="0"/>
              <a:sym typeface="Roboto"/>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3862994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1989ce7e6_0_23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1989ce7e6_0_23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r>
              <a:rPr lang="en-US" sz="1200" dirty="0">
                <a:latin typeface="Times New Roman" panose="02020603050405020304" pitchFamily="18" charset="0"/>
                <a:ea typeface="Roboto"/>
                <a:cs typeface="Times New Roman" panose="02020603050405020304" pitchFamily="18" charset="0"/>
                <a:sym typeface="Roboto"/>
              </a:rPr>
              <a:t>:</a:t>
            </a:r>
          </a:p>
          <a:p>
            <a:pPr marL="0" indent="0">
              <a:buNone/>
            </a:pPr>
            <a:r>
              <a:rPr lang="en-US" sz="1200" b="1" dirty="0">
                <a:latin typeface="Times New Roman" panose="02020603050405020304" pitchFamily="18" charset="0"/>
                <a:ea typeface="Roboto"/>
                <a:cs typeface="Times New Roman" panose="02020603050405020304" pitchFamily="18" charset="0"/>
                <a:sym typeface="Roboto"/>
              </a:rPr>
              <a:t>Slide Title: Data Curation for Transparent Statistics: Three Main Suggestions</a:t>
            </a:r>
          </a:p>
          <a:p>
            <a:pPr marL="0" indent="0">
              <a:buNone/>
            </a:pPr>
            <a:endParaRPr lang="en-US" sz="1200" b="1"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1" dirty="0">
                <a:latin typeface="Times New Roman" panose="02020603050405020304" pitchFamily="18" charset="0"/>
                <a:ea typeface="Roboto"/>
                <a:cs typeface="Times New Roman" panose="02020603050405020304" pitchFamily="18" charset="0"/>
                <a:sym typeface="Roboto"/>
              </a:rPr>
              <a:t>[FCSM Scripted Text]</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Our</a:t>
            </a:r>
            <a:r>
              <a:rPr lang="en-US" sz="1200" baseline="0" dirty="0">
                <a:latin typeface="Times New Roman" panose="02020603050405020304" pitchFamily="18" charset="0"/>
                <a:ea typeface="Roboto"/>
                <a:cs typeface="Times New Roman" panose="02020603050405020304" pitchFamily="18" charset="0"/>
                <a:sym typeface="Roboto"/>
              </a:rPr>
              <a:t> three major suggestions for making federal statistics more transparent are:</a:t>
            </a:r>
          </a:p>
          <a:p>
            <a:pPr marL="228600" indent="-228600">
              <a:buFont typeface="+mj-lt"/>
              <a:buAutoNum type="arabicPeriod"/>
            </a:pPr>
            <a:r>
              <a:rPr lang="en-US" sz="1200" baseline="0" dirty="0">
                <a:latin typeface="Times New Roman" panose="02020603050405020304" pitchFamily="18" charset="0"/>
                <a:ea typeface="Roboto"/>
                <a:cs typeface="Times New Roman" panose="02020603050405020304" pitchFamily="18" charset="0"/>
                <a:sym typeface="Roboto"/>
              </a:rPr>
              <a:t>Creating Data Management &amp; Sharing Plans;</a:t>
            </a:r>
          </a:p>
          <a:p>
            <a:pPr marL="228600" indent="-228600">
              <a:buFont typeface="+mj-lt"/>
              <a:buAutoNum type="arabicPeriod"/>
            </a:pPr>
            <a:r>
              <a:rPr lang="en-US" sz="1200" baseline="0" dirty="0">
                <a:latin typeface="Times New Roman" panose="02020603050405020304" pitchFamily="18" charset="0"/>
                <a:ea typeface="Roboto"/>
                <a:cs typeface="Times New Roman" panose="02020603050405020304" pitchFamily="18" charset="0"/>
                <a:sym typeface="Roboto"/>
              </a:rPr>
              <a:t>Plan for FAIR &amp; to Share; and,</a:t>
            </a:r>
          </a:p>
          <a:p>
            <a:pPr marL="228600" indent="-228600">
              <a:buFont typeface="+mj-lt"/>
              <a:buAutoNum type="arabicPeriod"/>
            </a:pPr>
            <a:r>
              <a:rPr lang="en-US" sz="1200" baseline="0" dirty="0">
                <a:latin typeface="Times New Roman" panose="02020603050405020304" pitchFamily="18" charset="0"/>
                <a:ea typeface="Roboto"/>
                <a:cs typeface="Times New Roman" panose="02020603050405020304" pitchFamily="18" charset="0"/>
                <a:sym typeface="Roboto"/>
              </a:rPr>
              <a:t>Embed Data Curators &amp; Curation Practices.</a:t>
            </a:r>
          </a:p>
          <a:p>
            <a:pPr marL="228600" indent="-228600">
              <a:buFont typeface="+mj-lt"/>
              <a:buAutoNum type="arabicPeriod"/>
            </a:pPr>
            <a:endParaRPr lang="en-US" sz="1200" baseline="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aseline="0" dirty="0">
                <a:latin typeface="Times New Roman" panose="02020603050405020304" pitchFamily="18" charset="0"/>
                <a:cs typeface="Times New Roman" panose="02020603050405020304" pitchFamily="18" charset="0"/>
              </a:rPr>
              <a:t>Let us look at these suggestions in a bit more detail.</a:t>
            </a: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a:t>
            </a:r>
            <a:r>
              <a:rPr lang="en-US" sz="1200" b="1" baseline="0" dirty="0">
                <a:latin typeface="Times New Roman" panose="02020603050405020304" pitchFamily="18" charset="0"/>
                <a:cs typeface="Times New Roman" panose="02020603050405020304" pitchFamily="18" charset="0"/>
              </a:rPr>
              <a:t>Leighton</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0:15 minutes]</a:t>
            </a:r>
          </a:p>
          <a:p>
            <a:pPr marL="0" indent="0">
              <a:buNone/>
            </a:pPr>
            <a:r>
              <a:rPr lang="en-US" sz="1200" baseline="0" dirty="0">
                <a:latin typeface="Times New Roman" panose="02020603050405020304" pitchFamily="18" charset="0"/>
                <a:cs typeface="Times New Roman" panose="02020603050405020304" pitchFamily="18" charset="0"/>
              </a:rPr>
              <a:t>[Total time: 14:15 minutes]</a:t>
            </a:r>
            <a:r>
              <a:rPr lang="en-US" sz="1200" baseline="0" dirty="0">
                <a:latin typeface="Times New Roman" panose="02020603050405020304" pitchFamily="18" charset="0"/>
                <a:ea typeface="Roboto"/>
                <a:cs typeface="Times New Roman" panose="02020603050405020304" pitchFamily="18" charset="0"/>
                <a:sym typeface="Roboto"/>
              </a:rPr>
              <a:t> </a:t>
            </a:r>
            <a:endParaRP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016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a:t>
            </a:r>
          </a:p>
          <a:p>
            <a:pPr marL="0" indent="0">
              <a:buNone/>
            </a:pPr>
            <a:r>
              <a:rPr lang="en-US" sz="1200" b="1" dirty="0">
                <a:latin typeface="Times New Roman" panose="02020603050405020304" pitchFamily="18" charset="0"/>
                <a:cs typeface="Times New Roman" panose="02020603050405020304" pitchFamily="18" charset="0"/>
              </a:rPr>
              <a:t>Slide Title: Suggestion 1: Data Management [&amp; Sharing] Plans</a:t>
            </a:r>
          </a:p>
          <a:p>
            <a:pPr marL="0" indent="0">
              <a:buNone/>
            </a:pPr>
            <a:endParaRPr lang="en-US" sz="1200" b="1"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[FCSM Scripted Text]</a:t>
            </a:r>
          </a:p>
          <a:p>
            <a:pPr marL="0" indent="0">
              <a:buNone/>
            </a:pPr>
            <a:r>
              <a:rPr lang="en-US" sz="1200" dirty="0">
                <a:latin typeface="Times New Roman" panose="02020603050405020304" pitchFamily="18" charset="0"/>
                <a:cs typeface="Times New Roman" panose="02020603050405020304" pitchFamily="18" charset="0"/>
              </a:rPr>
              <a:t>The first suggestion is Data Management [and Sharing] Plans. The single most important step you can take to make your statistical data, or any other dataset, more transparent, is to start by making your data collection and storage needs as transparent as possible to yourself and your team.</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 Data Management Plan, when created during the project planning phase, can help you think through all of your data externalities and dependencies, as well as plan for access, storage, sharing, and preservation. A DMP becomes a knowledge management document for your team.</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 DMP document should:</a:t>
            </a:r>
          </a:p>
          <a:p>
            <a:pPr marL="171450" indent="-171450"/>
            <a:r>
              <a:rPr lang="en-US" sz="1200" dirty="0">
                <a:latin typeface="Times New Roman" panose="02020603050405020304" pitchFamily="18" charset="0"/>
                <a:cs typeface="Times New Roman" panose="02020603050405020304" pitchFamily="18" charset="0"/>
              </a:rPr>
              <a:t>Makes all knowledge and information explicit. This includes:</a:t>
            </a:r>
          </a:p>
          <a:p>
            <a:pPr marL="171450" indent="-171450"/>
            <a:r>
              <a:rPr lang="en-US" sz="1200" dirty="0">
                <a:latin typeface="Times New Roman" panose="02020603050405020304" pitchFamily="18" charset="0"/>
                <a:cs typeface="Times New Roman" panose="02020603050405020304" pitchFamily="18" charset="0"/>
              </a:rPr>
              <a:t>Types of data to be collected</a:t>
            </a:r>
          </a:p>
          <a:p>
            <a:pPr marL="171450" indent="-171450"/>
            <a:r>
              <a:rPr lang="en-US" sz="1200" dirty="0">
                <a:latin typeface="Times New Roman" panose="02020603050405020304" pitchFamily="18" charset="0"/>
                <a:cs typeface="Times New Roman" panose="02020603050405020304" pitchFamily="18" charset="0"/>
              </a:rPr>
              <a:t>How data will be collected </a:t>
            </a:r>
          </a:p>
          <a:p>
            <a:pPr marL="171450" indent="-171450"/>
            <a:r>
              <a:rPr lang="en-US" sz="1200" dirty="0">
                <a:latin typeface="Times New Roman" panose="02020603050405020304" pitchFamily="18" charset="0"/>
                <a:cs typeface="Times New Roman" panose="02020603050405020304" pitchFamily="18" charset="0"/>
              </a:rPr>
              <a:t>File types generated:</a:t>
            </a:r>
          </a:p>
          <a:p>
            <a:pPr marL="171450" indent="-171450"/>
            <a:r>
              <a:rPr lang="en-US" sz="1200" dirty="0">
                <a:latin typeface="Times New Roman" panose="02020603050405020304" pitchFamily="18" charset="0"/>
                <a:cs typeface="Times New Roman" panose="02020603050405020304" pitchFamily="18" charset="0"/>
              </a:rPr>
              <a:t>Standardized file naming conventions</a:t>
            </a:r>
          </a:p>
          <a:p>
            <a:pPr marL="171450" indent="-171450"/>
            <a:r>
              <a:rPr lang="en-US" sz="1200" dirty="0">
                <a:latin typeface="Times New Roman" panose="02020603050405020304" pitchFamily="18" charset="0"/>
                <a:cs typeface="Times New Roman" panose="02020603050405020304" pitchFamily="18" charset="0"/>
              </a:rPr>
              <a:t>How data will be anonymized to protect sensitive information, if needed</a:t>
            </a:r>
          </a:p>
          <a:p>
            <a:pPr marL="171450" indent="-171450"/>
            <a:r>
              <a:rPr lang="en-US" sz="1200" dirty="0">
                <a:latin typeface="Times New Roman" panose="02020603050405020304" pitchFamily="18" charset="0"/>
                <a:cs typeface="Times New Roman" panose="02020603050405020304" pitchFamily="18" charset="0"/>
              </a:rPr>
              <a:t>Chosen repository, etc.</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types of information you should make explicit can go on. The point is to record everything you can think of, documenting information project staff need to know, and looking for weak spots that would put the data, the project, or subjects at risk. Then work to eliminate risks prior to data collection.</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most up-to-date version of the DMP should be accessible to all project staff during the entire life of the project.</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Also, it is important to consider a DMP as a living document. DMPs should be reviewed as frequently as necessary, and should be updated to capture every project change.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sections of a DMP can vary and you will be best served by creating an organizational template for consistency and efficiency, making changes as needed. The 2023 NIH Data Management and Sharing Policy</a:t>
            </a:r>
            <a:r>
              <a:rPr lang="en-US" sz="1200" baseline="30000" dirty="0">
                <a:latin typeface="Times New Roman" panose="02020603050405020304" pitchFamily="18" charset="0"/>
                <a:cs typeface="Times New Roman" panose="02020603050405020304" pitchFamily="18" charset="0"/>
              </a:rPr>
              <a:t>11</a:t>
            </a:r>
            <a:r>
              <a:rPr lang="en-US" sz="1200" dirty="0">
                <a:latin typeface="Times New Roman" panose="02020603050405020304" pitchFamily="18" charset="0"/>
                <a:cs typeface="Times New Roman" panose="02020603050405020304" pitchFamily="18" charset="0"/>
              </a:rPr>
              <a:t> https://www.oir.nih.gov/sourcebook/intramural-program-oversight/intramural-data-sharing/2023-nih-data-management-sharing-policy offers a nice template that many federal agencies are moving towards through our work together in the OSTP Subcommittee on Open Science.</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You may have noticed that many potential sections of the DMP relate directly to curation actions shown in the data lifecycle. A DMP can serve as a guide to the curation of data and statistics.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 final, public version of your DMP should be included as part of your data package when the data is shared or made public. This public version can be redacted a bit, if needed, for public consumption.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[Slide] </a:t>
            </a:r>
          </a:p>
          <a:p>
            <a:pPr marL="0" indent="0">
              <a:buNone/>
            </a:pPr>
            <a:r>
              <a:rPr lang="en-US" sz="1200" dirty="0">
                <a:latin typeface="Times New Roman" panose="02020603050405020304" pitchFamily="18" charset="0"/>
                <a:cs typeface="Times New Roman" panose="02020603050405020304" pitchFamily="18" charset="0"/>
              </a:rPr>
              <a:t>[Next speaker: Leighton]</a:t>
            </a:r>
          </a:p>
          <a:p>
            <a:pPr marL="0" indent="0">
              <a:buNone/>
            </a:pPr>
            <a:r>
              <a:rPr lang="en-US" sz="1200" dirty="0">
                <a:latin typeface="Times New Roman" panose="02020603050405020304" pitchFamily="18" charset="0"/>
                <a:cs typeface="Times New Roman" panose="02020603050405020304" pitchFamily="18" charset="0"/>
              </a:rPr>
              <a:t>[Time: 2:00 minutes]</a:t>
            </a:r>
          </a:p>
          <a:p>
            <a:pPr marL="0" indent="0">
              <a:buNone/>
            </a:pPr>
            <a:r>
              <a:rPr lang="en-US" sz="1200" dirty="0">
                <a:latin typeface="Times New Roman" panose="02020603050405020304" pitchFamily="18" charset="0"/>
                <a:cs typeface="Times New Roman" panose="02020603050405020304" pitchFamily="18" charset="0"/>
              </a:rPr>
              <a:t>[Total time: 16:15 minutes]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[Extended Workshop Text, not presented at FCSM]</a:t>
            </a:r>
          </a:p>
          <a:p>
            <a:pPr marL="0" indent="0">
              <a:buNone/>
            </a:pPr>
            <a:r>
              <a:rPr lang="en-US" sz="1200" dirty="0">
                <a:latin typeface="Times New Roman" panose="02020603050405020304" pitchFamily="18" charset="0"/>
                <a:cs typeface="Times New Roman" panose="02020603050405020304" pitchFamily="18" charset="0"/>
              </a:rPr>
              <a:t>The first suggestion is Data Management and Sharing Plans. The single most important step you can take to make your statistical data, or any other dataset, more transparent, is to start by making your data collection and storage needs as transparent as possible to yourself and your team.</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 Data Management Plan, or Data Management &amp; Sharing Plan, when created during the project planning phase, can help you think through all of your data externalities and dependencies, as well as plan for access, storage, sharing, and preservation.</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 DMP document should:</a:t>
            </a:r>
          </a:p>
          <a:p>
            <a:pPr lvl="0"/>
            <a:r>
              <a:rPr lang="en-US" sz="1200" dirty="0">
                <a:latin typeface="Times New Roman" panose="02020603050405020304" pitchFamily="18" charset="0"/>
                <a:cs typeface="Times New Roman" panose="02020603050405020304" pitchFamily="18" charset="0"/>
              </a:rPr>
              <a:t>Makes all knowledge and information </a:t>
            </a:r>
            <a:r>
              <a:rPr lang="en-US" sz="1200" b="1" i="1" dirty="0">
                <a:latin typeface="Times New Roman" panose="02020603050405020304" pitchFamily="18" charset="0"/>
                <a:cs typeface="Times New Roman" panose="02020603050405020304" pitchFamily="18" charset="0"/>
              </a:rPr>
              <a:t>explicit</a:t>
            </a:r>
            <a:r>
              <a:rPr lang="en-US" sz="1200" dirty="0">
                <a:latin typeface="Times New Roman" panose="02020603050405020304" pitchFamily="18" charset="0"/>
                <a:cs typeface="Times New Roman" panose="02020603050405020304" pitchFamily="18" charset="0"/>
              </a:rPr>
              <a:t>. This includes:</a:t>
            </a:r>
          </a:p>
          <a:p>
            <a:pPr lvl="1"/>
            <a:r>
              <a:rPr lang="en-US" sz="1200" dirty="0">
                <a:latin typeface="Times New Roman" panose="02020603050405020304" pitchFamily="18" charset="0"/>
                <a:cs typeface="Times New Roman" panose="02020603050405020304" pitchFamily="18" charset="0"/>
              </a:rPr>
              <a:t>Project Lead</a:t>
            </a:r>
          </a:p>
          <a:p>
            <a:pPr lvl="2"/>
            <a:r>
              <a:rPr lang="en-US" sz="1200" dirty="0">
                <a:latin typeface="Times New Roman" panose="02020603050405020304" pitchFamily="18" charset="0"/>
                <a:cs typeface="Times New Roman" panose="02020603050405020304" pitchFamily="18" charset="0"/>
              </a:rPr>
              <a:t>Who takes over, owns intellectual property</a:t>
            </a:r>
          </a:p>
          <a:p>
            <a:pPr lvl="1"/>
            <a:r>
              <a:rPr lang="en-US" sz="1200" dirty="0">
                <a:latin typeface="Times New Roman" panose="02020603050405020304" pitchFamily="18" charset="0"/>
                <a:cs typeface="Times New Roman" panose="02020603050405020304" pitchFamily="18" charset="0"/>
              </a:rPr>
              <a:t>Staff</a:t>
            </a:r>
          </a:p>
          <a:p>
            <a:pPr lvl="1"/>
            <a:r>
              <a:rPr lang="en-US" sz="1200" b="1" dirty="0">
                <a:latin typeface="Times New Roman" panose="02020603050405020304" pitchFamily="18" charset="0"/>
                <a:cs typeface="Times New Roman" panose="02020603050405020304" pitchFamily="18" charset="0"/>
              </a:rPr>
              <a:t>Types of data to be collected</a:t>
            </a:r>
          </a:p>
          <a:p>
            <a:pPr lvl="1"/>
            <a:r>
              <a:rPr lang="en-US" sz="1200" dirty="0">
                <a:latin typeface="Times New Roman" panose="02020603050405020304" pitchFamily="18" charset="0"/>
                <a:cs typeface="Times New Roman" panose="02020603050405020304" pitchFamily="18" charset="0"/>
              </a:rPr>
              <a:t>When data will be collected</a:t>
            </a:r>
          </a:p>
          <a:p>
            <a:pPr lvl="1"/>
            <a:r>
              <a:rPr lang="en-US" sz="1200" dirty="0">
                <a:latin typeface="Times New Roman" panose="02020603050405020304" pitchFamily="18" charset="0"/>
                <a:cs typeface="Times New Roman" panose="02020603050405020304" pitchFamily="18" charset="0"/>
              </a:rPr>
              <a:t>Who will collect data</a:t>
            </a:r>
          </a:p>
          <a:p>
            <a:pPr lvl="1"/>
            <a:r>
              <a:rPr lang="en-US" sz="1200" b="1" dirty="0">
                <a:latin typeface="Times New Roman" panose="02020603050405020304" pitchFamily="18" charset="0"/>
                <a:cs typeface="Times New Roman" panose="02020603050405020304" pitchFamily="18" charset="0"/>
              </a:rPr>
              <a:t>How data will be collected </a:t>
            </a:r>
          </a:p>
          <a:p>
            <a:pPr lvl="2"/>
            <a:r>
              <a:rPr lang="en-US" sz="1200" dirty="0">
                <a:latin typeface="Times New Roman" panose="02020603050405020304" pitchFamily="18" charset="0"/>
                <a:cs typeface="Times New Roman" panose="02020603050405020304" pitchFamily="18" charset="0"/>
              </a:rPr>
              <a:t>by humans or machines?</a:t>
            </a:r>
          </a:p>
          <a:p>
            <a:pPr lvl="1"/>
            <a:r>
              <a:rPr lang="en-US" sz="1200" b="1" dirty="0">
                <a:latin typeface="Times New Roman" panose="02020603050405020304" pitchFamily="18" charset="0"/>
                <a:cs typeface="Times New Roman" panose="02020603050405020304" pitchFamily="18" charset="0"/>
              </a:rPr>
              <a:t>File types generated</a:t>
            </a:r>
            <a:r>
              <a:rPr lang="en-US" sz="1200" dirty="0">
                <a:latin typeface="Times New Roman" panose="02020603050405020304" pitchFamily="18" charset="0"/>
                <a:cs typeface="Times New Roman" panose="02020603050405020304" pitchFamily="18" charset="0"/>
              </a:rPr>
              <a:t>:</a:t>
            </a:r>
          </a:p>
          <a:p>
            <a:pPr lvl="2"/>
            <a:r>
              <a:rPr lang="en-US" sz="1200" dirty="0">
                <a:latin typeface="Times New Roman" panose="02020603050405020304" pitchFamily="18" charset="0"/>
                <a:cs typeface="Times New Roman" panose="02020603050405020304" pitchFamily="18" charset="0"/>
              </a:rPr>
              <a:t>Proprietary file formats or open?</a:t>
            </a:r>
          </a:p>
          <a:p>
            <a:pPr lvl="1"/>
            <a:r>
              <a:rPr lang="en-US" sz="1200" b="1" dirty="0">
                <a:latin typeface="Times New Roman" panose="02020603050405020304" pitchFamily="18" charset="0"/>
                <a:cs typeface="Times New Roman" panose="02020603050405020304" pitchFamily="18" charset="0"/>
              </a:rPr>
              <a:t>Standardized file naming conventions</a:t>
            </a:r>
          </a:p>
          <a:p>
            <a:pPr lvl="1"/>
            <a:r>
              <a:rPr lang="en-US" sz="1200" dirty="0">
                <a:latin typeface="Times New Roman" panose="02020603050405020304" pitchFamily="18" charset="0"/>
                <a:cs typeface="Times New Roman" panose="02020603050405020304" pitchFamily="18" charset="0"/>
              </a:rPr>
              <a:t>File sizes expected or estimated</a:t>
            </a:r>
          </a:p>
          <a:p>
            <a:pPr lvl="1"/>
            <a:r>
              <a:rPr lang="en-US" sz="1200" dirty="0">
                <a:latin typeface="Times New Roman" panose="02020603050405020304" pitchFamily="18" charset="0"/>
                <a:cs typeface="Times New Roman" panose="02020603050405020304" pitchFamily="18" charset="0"/>
              </a:rPr>
              <a:t>Data access levels</a:t>
            </a:r>
          </a:p>
          <a:p>
            <a:pPr lvl="1"/>
            <a:r>
              <a:rPr lang="en-US" sz="1200" b="1" dirty="0">
                <a:latin typeface="Times New Roman" panose="02020603050405020304" pitchFamily="18" charset="0"/>
                <a:cs typeface="Times New Roman" panose="02020603050405020304" pitchFamily="18" charset="0"/>
              </a:rPr>
              <a:t>How data will be anonymized to protect sensitive information, if needed</a:t>
            </a:r>
          </a:p>
          <a:p>
            <a:pPr lvl="1"/>
            <a:r>
              <a:rPr lang="en-US" sz="1200" b="1" dirty="0">
                <a:latin typeface="Times New Roman" panose="02020603050405020304" pitchFamily="18" charset="0"/>
                <a:cs typeface="Times New Roman" panose="02020603050405020304" pitchFamily="18" charset="0"/>
              </a:rPr>
              <a:t>Chosen repository</a:t>
            </a:r>
          </a:p>
          <a:p>
            <a:pPr lvl="1"/>
            <a:r>
              <a:rPr lang="en-US" sz="1200" dirty="0">
                <a:latin typeface="Times New Roman" panose="02020603050405020304" pitchFamily="18" charset="0"/>
                <a:cs typeface="Times New Roman" panose="02020603050405020304" pitchFamily="18" charset="0"/>
              </a:rPr>
              <a:t>Link to repository contacts and policies</a:t>
            </a:r>
          </a:p>
          <a:p>
            <a:pPr lvl="1"/>
            <a:r>
              <a:rPr lang="en-US" sz="1200" dirty="0">
                <a:latin typeface="Times New Roman" panose="02020603050405020304" pitchFamily="18" charset="0"/>
                <a:cs typeface="Times New Roman" panose="02020603050405020304" pitchFamily="18" charset="0"/>
              </a:rPr>
              <a:t>Organizational IT contacts, and</a:t>
            </a:r>
          </a:p>
          <a:p>
            <a:pPr lvl="1"/>
            <a:r>
              <a:rPr lang="en-US" sz="1200" dirty="0">
                <a:latin typeface="Times New Roman" panose="02020603050405020304" pitchFamily="18" charset="0"/>
                <a:cs typeface="Times New Roman" panose="02020603050405020304" pitchFamily="18" charset="0"/>
              </a:rPr>
              <a:t>Policies, laws, and Institutional Review Board (IRB) rules that affect data collection</a:t>
            </a:r>
          </a:p>
          <a:p>
            <a:pPr marL="142354"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types of information you should make explicit can go on. The point is to record everything you can think of, documenting information project staff need to know, and looking for weak spots that would put the data, the project, or subjects at risk. Then fix the plan to eliminate that risk.</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most up-to-date version of the DMP should be accessible to all project staff during the life of the project.</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Also, it is important to consider a DMP as a living document. DMPs should be reviewed as frequently as necessary, and should be updated to capture every project change. </a:t>
            </a:r>
          </a:p>
          <a:p>
            <a:pPr lvl="0"/>
            <a:r>
              <a:rPr lang="en-US" sz="1200" dirty="0">
                <a:latin typeface="Times New Roman" panose="02020603050405020304" pitchFamily="18" charset="0"/>
                <a:cs typeface="Times New Roman" panose="02020603050405020304" pitchFamily="18" charset="0"/>
              </a:rPr>
              <a:t>During the planning phase, this might include a review at every team meeting: questioning did we change anything that affects the DMP? And noting those changes</a:t>
            </a:r>
          </a:p>
          <a:p>
            <a:pPr lvl="0"/>
            <a:r>
              <a:rPr lang="en-US" sz="1200" dirty="0">
                <a:latin typeface="Times New Roman" panose="02020603050405020304" pitchFamily="18" charset="0"/>
                <a:cs typeface="Times New Roman" panose="02020603050405020304" pitchFamily="18" charset="0"/>
              </a:rPr>
              <a:t>During data collection, that might be monthly, or at other key milestones.   </a:t>
            </a:r>
          </a:p>
          <a:p>
            <a:pPr lvl="0"/>
            <a:r>
              <a:rPr lang="en-US" sz="1200" dirty="0">
                <a:latin typeface="Times New Roman" panose="02020603050405020304" pitchFamily="18" charset="0"/>
                <a:cs typeface="Times New Roman" panose="02020603050405020304" pitchFamily="18" charset="0"/>
              </a:rPr>
              <a:t>During data analysis, that might be quarterly. </a:t>
            </a:r>
          </a:p>
          <a:p>
            <a:pPr lvl="0"/>
            <a:r>
              <a:rPr lang="en-US" sz="1200" dirty="0">
                <a:latin typeface="Times New Roman" panose="02020603050405020304" pitchFamily="18" charset="0"/>
                <a:cs typeface="Times New Roman" panose="02020603050405020304" pitchFamily="18" charset="0"/>
              </a:rPr>
              <a:t>After publication, the review might be annual, to catch IT infrastructure changes.</a:t>
            </a:r>
          </a:p>
          <a:p>
            <a:pPr lvl="0"/>
            <a:r>
              <a:rPr lang="en-US" sz="1200" dirty="0">
                <a:latin typeface="Times New Roman" panose="02020603050405020304" pitchFamily="18" charset="0"/>
                <a:cs typeface="Times New Roman" panose="02020603050405020304" pitchFamily="18" charset="0"/>
              </a:rPr>
              <a:t>Then while the data is archived, it might be every few years.</a:t>
            </a:r>
          </a:p>
          <a:p>
            <a:pPr marL="142354"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sections of a DMP can vary and you will be best served by creating an organizational template for consistency and efficiency, making changes as needed.</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Your DMP template may have the following sections:</a:t>
            </a:r>
          </a:p>
          <a:p>
            <a:pPr lvl="0"/>
            <a:r>
              <a:rPr lang="en-US" sz="1200" dirty="0">
                <a:latin typeface="Times New Roman" panose="02020603050405020304" pitchFamily="18" charset="0"/>
                <a:cs typeface="Times New Roman" panose="02020603050405020304" pitchFamily="18" charset="0"/>
              </a:rPr>
              <a:t>Project Title and Information</a:t>
            </a:r>
          </a:p>
          <a:p>
            <a:pPr lvl="0"/>
            <a:r>
              <a:rPr lang="en-US" sz="1200" dirty="0">
                <a:latin typeface="Times New Roman" panose="02020603050405020304" pitchFamily="18" charset="0"/>
                <a:cs typeface="Times New Roman" panose="02020603050405020304" pitchFamily="18" charset="0"/>
              </a:rPr>
              <a:t>Data Description</a:t>
            </a:r>
          </a:p>
          <a:p>
            <a:pPr lvl="0"/>
            <a:r>
              <a:rPr lang="en-US" sz="1200" dirty="0">
                <a:latin typeface="Times New Roman" panose="02020603050405020304" pitchFamily="18" charset="0"/>
                <a:cs typeface="Times New Roman" panose="02020603050405020304" pitchFamily="18" charset="0"/>
              </a:rPr>
              <a:t>Roles &amp; Responsibilities</a:t>
            </a:r>
          </a:p>
          <a:p>
            <a:pPr lvl="0"/>
            <a:r>
              <a:rPr lang="en-US" sz="1200" dirty="0">
                <a:latin typeface="Times New Roman" panose="02020603050405020304" pitchFamily="18" charset="0"/>
                <a:cs typeface="Times New Roman" panose="02020603050405020304" pitchFamily="18" charset="0"/>
              </a:rPr>
              <a:t>Standards Used</a:t>
            </a:r>
          </a:p>
          <a:p>
            <a:pPr lvl="0"/>
            <a:r>
              <a:rPr lang="en-US" sz="1200" dirty="0">
                <a:latin typeface="Times New Roman" panose="02020603050405020304" pitchFamily="18" charset="0"/>
                <a:cs typeface="Times New Roman" panose="02020603050405020304" pitchFamily="18" charset="0"/>
              </a:rPr>
              <a:t>Access Policies</a:t>
            </a:r>
          </a:p>
          <a:p>
            <a:pPr lvl="0"/>
            <a:r>
              <a:rPr lang="en-US" sz="1200" dirty="0">
                <a:latin typeface="Times New Roman" panose="02020603050405020304" pitchFamily="18" charset="0"/>
                <a:cs typeface="Times New Roman" panose="02020603050405020304" pitchFamily="18" charset="0"/>
              </a:rPr>
              <a:t>Sensitive Data Policies</a:t>
            </a:r>
          </a:p>
          <a:p>
            <a:pPr lvl="0"/>
            <a:r>
              <a:rPr lang="en-US" sz="1200" dirty="0">
                <a:latin typeface="Times New Roman" panose="02020603050405020304" pitchFamily="18" charset="0"/>
                <a:cs typeface="Times New Roman" panose="02020603050405020304" pitchFamily="18" charset="0"/>
              </a:rPr>
              <a:t>Sharing Policies</a:t>
            </a:r>
          </a:p>
          <a:p>
            <a:pPr lvl="0"/>
            <a:r>
              <a:rPr lang="en-US" sz="1200" dirty="0">
                <a:latin typeface="Times New Roman" panose="02020603050405020304" pitchFamily="18" charset="0"/>
                <a:cs typeface="Times New Roman" panose="02020603050405020304" pitchFamily="18" charset="0"/>
              </a:rPr>
              <a:t>Archiving and Preservation Plans, and </a:t>
            </a:r>
          </a:p>
          <a:p>
            <a:pPr lvl="0"/>
            <a:r>
              <a:rPr lang="en-US" sz="1200" dirty="0">
                <a:latin typeface="Times New Roman" panose="02020603050405020304" pitchFamily="18" charset="0"/>
                <a:cs typeface="Times New Roman" panose="02020603050405020304" pitchFamily="18" charset="0"/>
              </a:rPr>
              <a:t>Applicable laws and policies</a:t>
            </a:r>
          </a:p>
          <a:p>
            <a:pPr marL="142354"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You may have noticed that many potential sections of the DMP relate directly to curation actions shown in the data lifecycle. A DMP can serve as a guide to the curation of data and statistics.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 final, public version of your DMP should be included as part of your data package when the data is shared or made public. This public version can be redacted a bit, if needed, for public consumption.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If you have planned to make your data collection and project actions as transparent as possible to your own team, it will be easier to make your statistics transparent to external audiences.</a:t>
            </a:r>
          </a:p>
          <a:p>
            <a:pPr marL="142354" indent="0">
              <a:buNone/>
            </a:pPr>
            <a:endParaRPr lang="en-US" sz="1200" dirty="0">
              <a:latin typeface="Times New Roman" panose="02020603050405020304" pitchFamily="18" charset="0"/>
              <a:cs typeface="Times New Roman" panose="02020603050405020304" pitchFamily="18" charset="0"/>
            </a:endParaRPr>
          </a:p>
          <a:p>
            <a:pPr marL="0" lvl="0" indent="0" algn="l" rtl="0">
              <a:spcBef>
                <a:spcPts val="0"/>
              </a:spcBef>
              <a:spcAft>
                <a:spcPts val="0"/>
              </a:spcAft>
              <a:buNone/>
            </a:pPr>
            <a:r>
              <a:rPr lang="en-US" sz="1200" baseline="0" dirty="0">
                <a:latin typeface="Times New Roman" panose="02020603050405020304" pitchFamily="18" charset="0"/>
                <a:cs typeface="Times New Roman" panose="02020603050405020304" pitchFamily="18" charset="0"/>
              </a:rPr>
              <a:t>When we think back to the charge to the panel, DMPs fulfill all 4 charges:</a:t>
            </a:r>
          </a:p>
          <a:p>
            <a:pPr marL="228600" lvl="0" indent="-228600" algn="l" rtl="0">
              <a:spcBef>
                <a:spcPts val="0"/>
              </a:spcBef>
              <a:spcAft>
                <a:spcPts val="0"/>
              </a:spcAft>
              <a:buAutoNum type="arabicPeriod"/>
            </a:pPr>
            <a:r>
              <a:rPr lang="en-US" sz="1200" baseline="0" dirty="0">
                <a:latin typeface="Times New Roman" panose="02020603050405020304" pitchFamily="18" charset="0"/>
                <a:cs typeface="Times New Roman" panose="02020603050405020304" pitchFamily="18" charset="0"/>
              </a:rPr>
              <a:t>DMPs are a best practice</a:t>
            </a: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DMPs</a:t>
            </a:r>
            <a:r>
              <a:rPr lang="en-US" sz="1200" baseline="0" dirty="0">
                <a:latin typeface="Times New Roman" panose="02020603050405020304" pitchFamily="18" charset="0"/>
                <a:cs typeface="Times New Roman" panose="02020603050405020304" pitchFamily="18" charset="0"/>
              </a:rPr>
              <a:t> serve as g</a:t>
            </a:r>
            <a:r>
              <a:rPr lang="en-US" sz="1200" dirty="0">
                <a:latin typeface="Times New Roman" panose="02020603050405020304" pitchFamily="18" charset="0"/>
                <a:cs typeface="Times New Roman" panose="02020603050405020304" pitchFamily="18" charset="0"/>
              </a:rPr>
              <a:t>uidance, record</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standards, and describe and document tools,</a:t>
            </a:r>
            <a:r>
              <a:rPr lang="en-US" sz="1200" baseline="0" dirty="0">
                <a:latin typeface="Times New Roman" panose="02020603050405020304" pitchFamily="18" charset="0"/>
                <a:cs typeface="Times New Roman" panose="02020603050405020304" pitchFamily="18" charset="0"/>
              </a:rPr>
              <a:t> as well as layout</a:t>
            </a:r>
            <a:r>
              <a:rPr lang="en-US" sz="1200" dirty="0">
                <a:latin typeface="Times New Roman" panose="02020603050405020304" pitchFamily="18" charset="0"/>
                <a:cs typeface="Times New Roman" panose="02020603050405020304" pitchFamily="18" charset="0"/>
              </a:rPr>
              <a:t> archiving plans</a:t>
            </a: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Early planning helps to minimize cost.</a:t>
            </a:r>
          </a:p>
          <a:p>
            <a:pPr marL="685800" lvl="1"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You can go back and document data after your create it, and migrate it to open formats after you</a:t>
            </a:r>
            <a:r>
              <a:rPr lang="en-US" sz="1200" baseline="0" dirty="0">
                <a:latin typeface="Times New Roman" panose="02020603050405020304" pitchFamily="18" charset="0"/>
                <a:cs typeface="Times New Roman" panose="02020603050405020304" pitchFamily="18" charset="0"/>
              </a:rPr>
              <a:t> create it, but that is an expense in both time and resources. </a:t>
            </a:r>
            <a:endParaRPr lang="en-US" sz="1200" dirty="0">
              <a:latin typeface="Times New Roman" panose="02020603050405020304" pitchFamily="18" charset="0"/>
              <a:cs typeface="Times New Roman" panose="02020603050405020304" pitchFamily="18" charset="0"/>
            </a:endParaRP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DMPs can be implemented</a:t>
            </a:r>
            <a:r>
              <a:rPr lang="en-US" sz="1200" baseline="0" dirty="0">
                <a:latin typeface="Times New Roman" panose="02020603050405020304" pitchFamily="18" charset="0"/>
                <a:cs typeface="Times New Roman" panose="02020603050405020304" pitchFamily="18" charset="0"/>
              </a:rPr>
              <a:t> today, or at any stage, to improve later performance. They are the lowest of the </a:t>
            </a:r>
            <a:r>
              <a:rPr lang="en-US" sz="1200" dirty="0">
                <a:latin typeface="Times New Roman" panose="02020603050405020304" pitchFamily="18" charset="0"/>
                <a:cs typeface="Times New Roman" panose="02020603050405020304" pitchFamily="18" charset="0"/>
              </a:rPr>
              <a:t>low hanging fruit.</a:t>
            </a:r>
          </a:p>
          <a:p>
            <a:pPr marL="142354"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a:t>
            </a:r>
            <a:r>
              <a:rPr lang="en-US" sz="1200" b="1" baseline="0" dirty="0">
                <a:latin typeface="Times New Roman" panose="02020603050405020304" pitchFamily="18" charset="0"/>
                <a:cs typeface="Times New Roman" panose="02020603050405020304" pitchFamily="18" charset="0"/>
              </a:rPr>
              <a:t>Leighton</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2:00 minutes]</a:t>
            </a:r>
          </a:p>
          <a:p>
            <a:pPr marL="0" indent="0">
              <a:buNone/>
            </a:pPr>
            <a:r>
              <a:rPr lang="en-US" sz="1200" baseline="0" dirty="0">
                <a:latin typeface="Times New Roman" panose="02020603050405020304" pitchFamily="18" charset="0"/>
                <a:cs typeface="Times New Roman" panose="02020603050405020304" pitchFamily="18" charset="0"/>
              </a:rPr>
              <a:t>[Total time: 16:30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3438018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a:t>
            </a:r>
          </a:p>
          <a:p>
            <a:pPr marL="0" indent="0">
              <a:buNone/>
            </a:pPr>
            <a:r>
              <a:rPr lang="en-US" sz="1200" b="1" dirty="0">
                <a:latin typeface="Times New Roman" panose="02020603050405020304" pitchFamily="18" charset="0"/>
                <a:cs typeface="Times New Roman" panose="02020603050405020304" pitchFamily="18" charset="0"/>
              </a:rPr>
              <a:t>Slide Title: Suggestion</a:t>
            </a:r>
            <a:r>
              <a:rPr lang="en-US" sz="1200" b="1" baseline="0" dirty="0">
                <a:latin typeface="Times New Roman" panose="02020603050405020304" pitchFamily="18" charset="0"/>
                <a:cs typeface="Times New Roman" panose="02020603050405020304" pitchFamily="18" charset="0"/>
              </a:rPr>
              <a:t> 2: Plan for FAIR and to Share</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1" baseline="0" dirty="0">
                <a:latin typeface="Times New Roman" panose="02020603050405020304" pitchFamily="18" charset="0"/>
                <a:cs typeface="Times New Roman" panose="02020603050405020304" pitchFamily="18" charset="0"/>
              </a:rPr>
              <a:t>[FCSM Scripted Text]</a:t>
            </a:r>
          </a:p>
          <a:p>
            <a:pPr marL="0" indent="0">
              <a:buNone/>
            </a:pPr>
            <a:r>
              <a:rPr lang="en-US" sz="1200" b="0" baseline="0" dirty="0">
                <a:latin typeface="Times New Roman" panose="02020603050405020304" pitchFamily="18" charset="0"/>
                <a:cs typeface="Times New Roman" panose="02020603050405020304" pitchFamily="18" charset="0"/>
              </a:rPr>
              <a:t>Data professionals across the globe are working at these same issues. Groups of data professional have come up with various principles for making data more shareable and to improve preservation. One of these sets of principles, created by FORCE11 in 2014, is the FAIR principles</a:t>
            </a:r>
            <a:r>
              <a:rPr lang="en-US" sz="1200" b="0" baseline="30000" dirty="0">
                <a:latin typeface="Times New Roman" panose="02020603050405020304" pitchFamily="18" charset="0"/>
                <a:cs typeface="Times New Roman" panose="02020603050405020304" pitchFamily="18" charset="0"/>
              </a:rPr>
              <a:t>7</a:t>
            </a:r>
            <a:r>
              <a:rPr lang="en-US" sz="1200" b="0" baseline="0" dirty="0">
                <a:latin typeface="Times New Roman" panose="02020603050405020304" pitchFamily="18" charset="0"/>
                <a:cs typeface="Times New Roman" panose="02020603050405020304" pitchFamily="18" charset="0"/>
              </a:rPr>
              <a:t>. The goals of FAIR are to make data and metadata more findable, accessible, interoperable, and reusable. </a:t>
            </a:r>
          </a:p>
          <a:p>
            <a:pPr marL="0" indent="0">
              <a:buNone/>
            </a:pPr>
            <a:r>
              <a:rPr lang="en-US" sz="1200" b="0" baseline="0" dirty="0">
                <a:latin typeface="Times New Roman" panose="02020603050405020304" pitchFamily="18" charset="0"/>
                <a:cs typeface="Times New Roman" panose="02020603050405020304" pitchFamily="18" charset="0"/>
              </a:rPr>
              <a:t>There are 15 steps or practices that researchers can apply to data and metadata to make them more FAIR. </a:t>
            </a:r>
          </a:p>
          <a:p>
            <a:pPr marL="0" indent="0">
              <a:buNone/>
            </a:pPr>
            <a:r>
              <a:rPr lang="en-US" sz="1200" b="0" baseline="0" dirty="0">
                <a:latin typeface="Times New Roman" panose="02020603050405020304" pitchFamily="18" charset="0"/>
                <a:cs typeface="Times New Roman" panose="02020603050405020304" pitchFamily="18" charset="0"/>
              </a:rPr>
              <a:t>I also believe the FAIR principles could easily be extended to paradata.</a:t>
            </a:r>
          </a:p>
          <a:p>
            <a:pPr marL="0" indent="0">
              <a:buNone/>
            </a:pPr>
            <a:r>
              <a:rPr lang="en-US" sz="1200" b="0" baseline="0" dirty="0">
                <a:latin typeface="Times New Roman" panose="02020603050405020304" pitchFamily="18" charset="0"/>
                <a:cs typeface="Times New Roman" panose="02020603050405020304" pitchFamily="18" charset="0"/>
              </a:rPr>
              <a:t>Adoption of some, or most, of these principles would go a long way to making federal statistics more transparent.</a:t>
            </a:r>
          </a:p>
          <a:p>
            <a:pPr marL="0" indent="0">
              <a:buNone/>
            </a:pPr>
            <a:r>
              <a:rPr lang="en-US" sz="1200" b="0" baseline="0" dirty="0">
                <a:latin typeface="Times New Roman" panose="02020603050405020304" pitchFamily="18" charset="0"/>
                <a:cs typeface="Times New Roman" panose="02020603050405020304" pitchFamily="18" charset="0"/>
              </a:rPr>
              <a:t>Here are a few examples from the FAIR Principles</a:t>
            </a:r>
          </a:p>
          <a:p>
            <a:pPr marL="0" indent="0">
              <a:buNone/>
            </a:pPr>
            <a:r>
              <a:rPr lang="en-US" sz="1200" b="0" baseline="0" dirty="0">
                <a:latin typeface="Times New Roman" panose="02020603050405020304" pitchFamily="18" charset="0"/>
                <a:cs typeface="Times New Roman" panose="02020603050405020304" pitchFamily="18" charset="0"/>
              </a:rPr>
              <a:t>To Be Findable:</a:t>
            </a:r>
          </a:p>
          <a:p>
            <a:pPr marL="171450" indent="-171450"/>
            <a:r>
              <a:rPr lang="en-US" sz="1200" b="0" baseline="0" dirty="0">
                <a:latin typeface="Times New Roman" panose="02020603050405020304" pitchFamily="18" charset="0"/>
                <a:cs typeface="Times New Roman" panose="02020603050405020304" pitchFamily="18" charset="0"/>
              </a:rPr>
              <a:t>F1. (meta)data are assigned a globally unique and eternally persistent identifier.</a:t>
            </a:r>
          </a:p>
          <a:p>
            <a:pPr marL="171450" indent="-171450"/>
            <a:r>
              <a:rPr lang="en-US" sz="1200" b="0" baseline="0" dirty="0">
                <a:latin typeface="Times New Roman" panose="02020603050405020304" pitchFamily="18" charset="0"/>
                <a:cs typeface="Times New Roman" panose="02020603050405020304" pitchFamily="18" charset="0"/>
              </a:rPr>
              <a:t>F2. data are described with rich metadata.</a:t>
            </a:r>
          </a:p>
          <a:p>
            <a:pPr marL="0" indent="0">
              <a:buNone/>
            </a:pPr>
            <a:r>
              <a:rPr lang="en-US" sz="1200" b="0" baseline="0" dirty="0">
                <a:latin typeface="Times New Roman" panose="02020603050405020304" pitchFamily="18" charset="0"/>
                <a:cs typeface="Times New Roman" panose="02020603050405020304" pitchFamily="18" charset="0"/>
              </a:rPr>
              <a:t>To Be Accessible:</a:t>
            </a:r>
          </a:p>
          <a:p>
            <a:pPr marL="171450" indent="-171450"/>
            <a:r>
              <a:rPr lang="en-US" sz="1200" b="0" baseline="0" dirty="0">
                <a:latin typeface="Times New Roman" panose="02020603050405020304" pitchFamily="18" charset="0"/>
                <a:cs typeface="Times New Roman" panose="02020603050405020304" pitchFamily="18" charset="0"/>
              </a:rPr>
              <a:t>A2 metadata are accessible, even when the data are no longer available.</a:t>
            </a:r>
          </a:p>
          <a:p>
            <a:pPr marL="0" indent="0">
              <a:buNone/>
            </a:pPr>
            <a:r>
              <a:rPr lang="en-US" sz="1200" b="0" baseline="0" dirty="0">
                <a:latin typeface="Times New Roman" panose="02020603050405020304" pitchFamily="18" charset="0"/>
                <a:cs typeface="Times New Roman" panose="02020603050405020304" pitchFamily="18" charset="0"/>
              </a:rPr>
              <a:t>To Be Interoperable:</a:t>
            </a:r>
          </a:p>
          <a:p>
            <a:pPr marL="171450" indent="-171450"/>
            <a:r>
              <a:rPr lang="en-US" sz="1200" b="0" baseline="0" dirty="0">
                <a:latin typeface="Times New Roman" panose="02020603050405020304" pitchFamily="18" charset="0"/>
                <a:cs typeface="Times New Roman" panose="02020603050405020304" pitchFamily="18" charset="0"/>
              </a:rPr>
              <a:t>I2. (meta)data use controlled vocabularies that follow FAIR principles.</a:t>
            </a:r>
          </a:p>
          <a:p>
            <a:pPr marL="0" indent="0">
              <a:buNone/>
            </a:pPr>
            <a:r>
              <a:rPr lang="en-US" sz="1200" b="0" baseline="0" dirty="0">
                <a:latin typeface="Times New Roman" panose="02020603050405020304" pitchFamily="18" charset="0"/>
                <a:cs typeface="Times New Roman" panose="02020603050405020304" pitchFamily="18" charset="0"/>
              </a:rPr>
              <a:t>To Be Re-Usable:</a:t>
            </a:r>
          </a:p>
          <a:p>
            <a:pPr marL="171450" indent="-171450"/>
            <a:r>
              <a:rPr lang="en-US" sz="1200" b="0" baseline="0" dirty="0">
                <a:latin typeface="Times New Roman" panose="02020603050405020304" pitchFamily="18" charset="0"/>
                <a:cs typeface="Times New Roman" panose="02020603050405020304" pitchFamily="18" charset="0"/>
              </a:rPr>
              <a:t>R1.1. (meta)data are released with a clear and accessible data usage license.</a:t>
            </a:r>
          </a:p>
          <a:p>
            <a:pPr marL="0" indent="0">
              <a:buNone/>
            </a:pPr>
            <a:endParaRPr lang="en-US" sz="1200" b="0" baseline="0" dirty="0">
              <a:latin typeface="Times New Roman" panose="02020603050405020304" pitchFamily="18" charset="0"/>
              <a:cs typeface="Times New Roman" panose="02020603050405020304" pitchFamily="18" charset="0"/>
            </a:endParaRPr>
          </a:p>
          <a:p>
            <a:pPr marL="0" indent="0">
              <a:buNone/>
            </a:pPr>
            <a:r>
              <a:rPr lang="en-US" sz="1200" b="0" baseline="0" dirty="0">
                <a:latin typeface="Times New Roman" panose="02020603050405020304" pitchFamily="18" charset="0"/>
                <a:cs typeface="Times New Roman" panose="02020603050405020304" pitchFamily="18" charset="0"/>
              </a:rPr>
              <a:t>Looking at Data Sharing you may question, Why should we plan for the sharing of federal data and statistics?</a:t>
            </a:r>
          </a:p>
          <a:p>
            <a:pPr marL="0" indent="0">
              <a:buNone/>
            </a:pPr>
            <a:endParaRPr lang="en-US" sz="1200" b="0" baseline="0" dirty="0">
              <a:latin typeface="Times New Roman" panose="02020603050405020304" pitchFamily="18" charset="0"/>
              <a:cs typeface="Times New Roman" panose="02020603050405020304" pitchFamily="18" charset="0"/>
            </a:endParaRPr>
          </a:p>
          <a:p>
            <a:pPr marL="0" indent="0">
              <a:buNone/>
            </a:pPr>
            <a:r>
              <a:rPr lang="en-US" sz="1200" b="0" baseline="0" dirty="0">
                <a:latin typeface="Times New Roman" panose="02020603050405020304" pitchFamily="18" charset="0"/>
                <a:cs typeface="Times New Roman" panose="02020603050405020304" pitchFamily="18" charset="0"/>
              </a:rPr>
              <a:t>As we see in the USGS data lifecycle model, sharing is an assumed part of the lifecycle. This is where scientific practice around digital data is heading, a fact embraced by evolving federal laws and policies. Globally, these actions are often referred to as “open science.” For a brief overview of open science, please see my presentation “U.S. Open Science Policy Perspectives &amp; Transportation: Open Science in Transportation: Challenges and Opportunities in a COVID-19 Era”`</a:t>
            </a:r>
            <a:r>
              <a:rPr lang="en-US" sz="1200" b="0" baseline="30000" dirty="0">
                <a:latin typeface="Times New Roman" panose="02020603050405020304" pitchFamily="18" charset="0"/>
                <a:cs typeface="Times New Roman" panose="02020603050405020304" pitchFamily="18" charset="0"/>
              </a:rPr>
              <a:t>12</a:t>
            </a:r>
            <a:r>
              <a:rPr lang="en-US" sz="1200" b="0" baseline="0" dirty="0">
                <a:latin typeface="Times New Roman" panose="02020603050405020304" pitchFamily="18" charset="0"/>
                <a:cs typeface="Times New Roman" panose="02020603050405020304" pitchFamily="18" charset="0"/>
              </a:rPr>
              <a:t> at https://doi.org/10.21949/1520725</a:t>
            </a:r>
          </a:p>
          <a:p>
            <a:pPr marL="0" indent="0">
              <a:buNone/>
            </a:pPr>
            <a:endParaRPr lang="en-US" sz="1200" b="0" baseline="0" dirty="0">
              <a:latin typeface="Times New Roman" panose="02020603050405020304" pitchFamily="18" charset="0"/>
              <a:cs typeface="Times New Roman" panose="02020603050405020304" pitchFamily="18" charset="0"/>
            </a:endParaRPr>
          </a:p>
          <a:p>
            <a:pPr marL="0" indent="0">
              <a:buNone/>
            </a:pPr>
            <a:r>
              <a:rPr lang="en-US" sz="1200" b="0" baseline="0" dirty="0">
                <a:latin typeface="Times New Roman" panose="02020603050405020304" pitchFamily="18" charset="0"/>
                <a:cs typeface="Times New Roman" panose="02020603050405020304" pitchFamily="18" charset="0"/>
              </a:rPr>
              <a:t>Moving towards sharing is a culture change, it is not simply a technological fix. That culture change should affect every decision about how we collect and analyze our data, and share our statistics. Sharing has to be acknowledge at the front, as it creates dependencies downstream in data collection projects.</a:t>
            </a:r>
          </a:p>
          <a:p>
            <a:pPr marL="0" indent="0">
              <a:buNone/>
            </a:pPr>
            <a:endParaRPr lang="en-US" sz="1200" b="0" baseline="0" dirty="0">
              <a:latin typeface="Times New Roman" panose="02020603050405020304" pitchFamily="18" charset="0"/>
              <a:cs typeface="Times New Roman" panose="02020603050405020304" pitchFamily="18" charset="0"/>
            </a:endParaRPr>
          </a:p>
          <a:p>
            <a:pPr marL="0" indent="0">
              <a:buNone/>
            </a:pPr>
            <a:r>
              <a:rPr lang="en-US" sz="1200" b="0" baseline="0" dirty="0">
                <a:latin typeface="Times New Roman" panose="02020603050405020304" pitchFamily="18" charset="0"/>
                <a:cs typeface="Times New Roman" panose="02020603050405020304" pitchFamily="18" charset="0"/>
              </a:rPr>
              <a:t>[Slide] </a:t>
            </a:r>
          </a:p>
          <a:p>
            <a:pPr marL="0" indent="0">
              <a:buNone/>
            </a:pPr>
            <a:r>
              <a:rPr lang="en-US" sz="1200" b="0" baseline="0" dirty="0">
                <a:latin typeface="Times New Roman" panose="02020603050405020304" pitchFamily="18" charset="0"/>
                <a:cs typeface="Times New Roman" panose="02020603050405020304" pitchFamily="18" charset="0"/>
              </a:rPr>
              <a:t>[Time: 2:00 minutes]</a:t>
            </a:r>
          </a:p>
          <a:p>
            <a:pPr marL="0" indent="0">
              <a:buNone/>
            </a:pPr>
            <a:r>
              <a:rPr lang="en-US" sz="1200" b="0" baseline="0" dirty="0">
                <a:latin typeface="Times New Roman" panose="02020603050405020304" pitchFamily="18" charset="0"/>
                <a:cs typeface="Times New Roman" panose="02020603050405020304" pitchFamily="18" charset="0"/>
              </a:rPr>
              <a:t>[Total time: 18:15 minutes]</a:t>
            </a:r>
          </a:p>
          <a:p>
            <a:pPr marL="0" indent="0">
              <a:buNone/>
            </a:pPr>
            <a:endParaRPr lang="en-US" sz="1200" b="0" baseline="0" dirty="0">
              <a:latin typeface="Times New Roman" panose="02020603050405020304" pitchFamily="18" charset="0"/>
              <a:cs typeface="Times New Roman" panose="02020603050405020304" pitchFamily="18" charset="0"/>
            </a:endParaRPr>
          </a:p>
          <a:p>
            <a:pPr marL="0" indent="0">
              <a:buNone/>
            </a:pPr>
            <a:r>
              <a:rPr lang="en-US" sz="1200" b="1" baseline="0" dirty="0">
                <a:latin typeface="Times New Roman" panose="02020603050405020304" pitchFamily="18" charset="0"/>
                <a:cs typeface="Times New Roman" panose="02020603050405020304" pitchFamily="18" charset="0"/>
              </a:rPr>
              <a:t>[Extended Workshop Text not presented at FCSM]</a:t>
            </a:r>
          </a:p>
          <a:p>
            <a:pPr marL="0" indent="0">
              <a:buNone/>
            </a:pPr>
            <a:r>
              <a:rPr lang="en-US" sz="1200" b="1" baseline="0" dirty="0">
                <a:latin typeface="Times New Roman" panose="02020603050405020304" pitchFamily="18" charset="0"/>
                <a:cs typeface="Times New Roman" panose="02020603050405020304" pitchFamily="18" charset="0"/>
              </a:rPr>
              <a:t>Leighton:</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Data professionals across the globe are working at these same problems and issues. Groups of data professional have come up with various principles for making data more shareable and improve preservation. One of these sets of principles, created by FORCE11 in 2014, is the FAIR principles. The goals of FAIR are to make data more findable, accessible, interoperable, and reusable. </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There are 15 steps or practices that researchers can apply to data and metadata to make them more FAIR. </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I also believe the FAIR principles could easily be extended to paradata.</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Adoption of some, or most, of these principles would go a long way to making federal statistics more transparent.</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dirty="0">
                <a:latin typeface="Times New Roman" panose="02020603050405020304" pitchFamily="18" charset="0"/>
                <a:ea typeface="Roboto"/>
                <a:cs typeface="Times New Roman" panose="02020603050405020304" pitchFamily="18" charset="0"/>
                <a:sym typeface="Roboto"/>
              </a:rPr>
              <a:t>[Highlight a few from below.]</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aseline="0" dirty="0">
                <a:latin typeface="Times New Roman" panose="02020603050405020304" pitchFamily="18" charset="0"/>
                <a:cs typeface="Times New Roman" panose="02020603050405020304" pitchFamily="18" charset="0"/>
              </a:rPr>
              <a:t>FAIR Data Principles:</a:t>
            </a:r>
          </a:p>
          <a:p>
            <a:pPr marL="232943" indent="-232943">
              <a:buAutoNum type="arabicPeriod"/>
            </a:pPr>
            <a:r>
              <a:rPr lang="en-US" sz="1200" baseline="0" dirty="0">
                <a:latin typeface="Times New Roman" panose="02020603050405020304" pitchFamily="18" charset="0"/>
                <a:cs typeface="Times New Roman" panose="02020603050405020304" pitchFamily="18" charset="0"/>
              </a:rPr>
              <a:t>Are an evolving best practice</a:t>
            </a:r>
          </a:p>
          <a:p>
            <a:pPr marL="232943" indent="-232943">
              <a:buAutoNum type="arabicPeriod"/>
            </a:pPr>
            <a:r>
              <a:rPr lang="en-US" sz="1200" baseline="0" dirty="0">
                <a:latin typeface="Times New Roman" panose="02020603050405020304" pitchFamily="18" charset="0"/>
                <a:cs typeface="Times New Roman" panose="02020603050405020304" pitchFamily="18" charset="0"/>
              </a:rPr>
              <a:t>Are principles, therefor Provide some g</a:t>
            </a:r>
            <a:r>
              <a:rPr lang="en-US" sz="1200" dirty="0">
                <a:latin typeface="Times New Roman" panose="02020603050405020304" pitchFamily="18" charset="0"/>
                <a:cs typeface="Times New Roman" panose="02020603050405020304" pitchFamily="18" charset="0"/>
              </a:rPr>
              <a:t>uidance, encourage</a:t>
            </a:r>
            <a:r>
              <a:rPr lang="en-US" sz="1200" baseline="0" dirty="0">
                <a:latin typeface="Times New Roman" panose="02020603050405020304" pitchFamily="18" charset="0"/>
                <a:cs typeface="Times New Roman" panose="02020603050405020304" pitchFamily="18" charset="0"/>
              </a:rPr>
              <a:t> use of </a:t>
            </a:r>
            <a:r>
              <a:rPr lang="en-US" sz="1200" dirty="0">
                <a:latin typeface="Times New Roman" panose="02020603050405020304" pitchFamily="18" charset="0"/>
                <a:cs typeface="Times New Roman" panose="02020603050405020304" pitchFamily="18" charset="0"/>
              </a:rPr>
              <a:t>standards, but are tool agnostic.</a:t>
            </a:r>
          </a:p>
          <a:p>
            <a:pPr marL="232943" indent="-232943">
              <a:buAutoNum type="arabicPeriod"/>
            </a:pPr>
            <a:r>
              <a:rPr lang="en-US" sz="1200" dirty="0">
                <a:latin typeface="Times New Roman" panose="02020603050405020304" pitchFamily="18" charset="0"/>
                <a:cs typeface="Times New Roman" panose="02020603050405020304" pitchFamily="18" charset="0"/>
              </a:rPr>
              <a:t>Making</a:t>
            </a:r>
            <a:r>
              <a:rPr lang="en-US" sz="1200" baseline="0" dirty="0">
                <a:latin typeface="Times New Roman" panose="02020603050405020304" pitchFamily="18" charset="0"/>
                <a:cs typeface="Times New Roman" panose="02020603050405020304" pitchFamily="18" charset="0"/>
              </a:rPr>
              <a:t> data interoperable</a:t>
            </a:r>
            <a:r>
              <a:rPr lang="en-US" sz="1200" dirty="0">
                <a:latin typeface="Times New Roman" panose="02020603050405020304" pitchFamily="18" charset="0"/>
                <a:cs typeface="Times New Roman" panose="02020603050405020304" pitchFamily="18" charset="0"/>
              </a:rPr>
              <a:t> helps to minimize cost of</a:t>
            </a:r>
            <a:r>
              <a:rPr lang="en-US" sz="1200" baseline="0" dirty="0">
                <a:latin typeface="Times New Roman" panose="02020603050405020304" pitchFamily="18" charset="0"/>
                <a:cs typeface="Times New Roman" panose="02020603050405020304" pitchFamily="18" charset="0"/>
              </a:rPr>
              <a:t> future data collections and analysis</a:t>
            </a:r>
            <a:r>
              <a:rPr lang="en-US" sz="1200" dirty="0">
                <a:latin typeface="Times New Roman" panose="02020603050405020304" pitchFamily="18" charset="0"/>
                <a:cs typeface="Times New Roman" panose="02020603050405020304" pitchFamily="18" charset="0"/>
              </a:rPr>
              <a:t>.</a:t>
            </a:r>
          </a:p>
          <a:p>
            <a:pPr marL="232943" indent="-232943">
              <a:buAutoNum type="arabicPeriod"/>
            </a:pPr>
            <a:r>
              <a:rPr lang="en-US" sz="1200" dirty="0">
                <a:latin typeface="Times New Roman" panose="02020603050405020304" pitchFamily="18" charset="0"/>
                <a:cs typeface="Times New Roman" panose="02020603050405020304" pitchFamily="18" charset="0"/>
              </a:rPr>
              <a:t>Some</a:t>
            </a:r>
            <a:r>
              <a:rPr lang="en-US" sz="1200" baseline="0" dirty="0">
                <a:latin typeface="Times New Roman" panose="02020603050405020304" pitchFamily="18" charset="0"/>
                <a:cs typeface="Times New Roman" panose="02020603050405020304" pitchFamily="18" charset="0"/>
              </a:rPr>
              <a:t> FAIR Data principles can </a:t>
            </a:r>
            <a:r>
              <a:rPr lang="en-US" sz="1200" dirty="0">
                <a:latin typeface="Times New Roman" panose="02020603050405020304" pitchFamily="18" charset="0"/>
                <a:cs typeface="Times New Roman" panose="02020603050405020304" pitchFamily="18" charset="0"/>
              </a:rPr>
              <a:t>be implemented</a:t>
            </a:r>
            <a:r>
              <a:rPr lang="en-US" sz="1200" baseline="0" dirty="0">
                <a:latin typeface="Times New Roman" panose="02020603050405020304" pitchFamily="18" charset="0"/>
                <a:cs typeface="Times New Roman" panose="02020603050405020304" pitchFamily="18" charset="0"/>
              </a:rPr>
              <a:t> today, others will take time.</a:t>
            </a: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endParaRPr lang="en-US" dirty="0">
              <a:latin typeface="Times New Roman" panose="02020603050405020304" pitchFamily="18" charset="0"/>
              <a:ea typeface="Roboto"/>
              <a:cs typeface="Times New Roman" panose="02020603050405020304" pitchFamily="18" charset="0"/>
              <a:sym typeface="Roboto"/>
            </a:endParaRPr>
          </a:p>
          <a:p>
            <a:pPr marL="0" indent="0">
              <a:buNone/>
            </a:pPr>
            <a:r>
              <a:rPr lang="en-US" sz="1000" dirty="0">
                <a:latin typeface="Times New Roman" panose="02020603050405020304" pitchFamily="18" charset="0"/>
                <a:ea typeface="Roboto"/>
                <a:cs typeface="Times New Roman" panose="02020603050405020304" pitchFamily="18" charset="0"/>
                <a:sym typeface="Roboto"/>
              </a:rPr>
              <a:t>[Do not read this long section: For reference only]</a:t>
            </a:r>
          </a:p>
          <a:p>
            <a:pPr marL="0" indent="0">
              <a:buNone/>
            </a:pPr>
            <a:r>
              <a:rPr lang="en-US" sz="1000" dirty="0">
                <a:latin typeface="Times New Roman" panose="02020603050405020304" pitchFamily="18" charset="0"/>
                <a:ea typeface="Roboto"/>
                <a:cs typeface="Times New Roman" panose="02020603050405020304" pitchFamily="18" charset="0"/>
                <a:sym typeface="Roboto"/>
              </a:rPr>
              <a:t>For more on the FAIR Data Principles go to </a:t>
            </a:r>
            <a:r>
              <a:rPr lang="en-US" sz="1000" kern="1200" dirty="0">
                <a:solidFill>
                  <a:prstClr val="black">
                    <a:lumMod val="75000"/>
                    <a:lumOff val="25000"/>
                  </a:prstClr>
                </a:solidFill>
                <a:latin typeface="Times New Roman" panose="02020603050405020304" pitchFamily="18" charset="0"/>
                <a:cs typeface="Times New Roman" panose="02020603050405020304" pitchFamily="18" charset="0"/>
              </a:rPr>
              <a:t>https://www.force11.org/group/fairgroup/fairprinciples</a:t>
            </a:r>
            <a:endParaRPr lang="en-US" sz="1000" dirty="0">
              <a:latin typeface="Times New Roman" panose="02020603050405020304" pitchFamily="18" charset="0"/>
              <a:ea typeface="Roboto"/>
              <a:cs typeface="Times New Roman" panose="02020603050405020304" pitchFamily="18" charset="0"/>
              <a:sym typeface="Roboto"/>
            </a:endParaRPr>
          </a:p>
          <a:p>
            <a:r>
              <a:rPr lang="en-US" sz="1000" b="1" dirty="0">
                <a:latin typeface="Times New Roman" panose="02020603050405020304" pitchFamily="18" charset="0"/>
                <a:cs typeface="Times New Roman" panose="02020603050405020304" pitchFamily="18" charset="0"/>
              </a:rPr>
              <a:t>To be Findable:</a:t>
            </a:r>
            <a:endParaRPr lang="en-US" sz="10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F1. (meta)data are assigned a </a:t>
            </a:r>
            <a:r>
              <a:rPr lang="en-US" sz="1000" u="sng" dirty="0">
                <a:latin typeface="Times New Roman" panose="02020603050405020304" pitchFamily="18" charset="0"/>
                <a:cs typeface="Times New Roman" panose="02020603050405020304" pitchFamily="18" charset="0"/>
              </a:rPr>
              <a:t>globally unique and eternally persistent identifier.</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F2. data are described with </a:t>
            </a:r>
            <a:r>
              <a:rPr lang="en-US" sz="1000" u="sng" dirty="0">
                <a:latin typeface="Times New Roman" panose="02020603050405020304" pitchFamily="18" charset="0"/>
                <a:cs typeface="Times New Roman" panose="02020603050405020304" pitchFamily="18" charset="0"/>
              </a:rPr>
              <a:t>rich metadata.</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F3. (meta)data are </a:t>
            </a:r>
            <a:r>
              <a:rPr lang="en-US" sz="1000" u="sng" dirty="0">
                <a:latin typeface="Times New Roman" panose="02020603050405020304" pitchFamily="18" charset="0"/>
                <a:cs typeface="Times New Roman" panose="02020603050405020304" pitchFamily="18" charset="0"/>
              </a:rPr>
              <a:t>registered or indexed in a searchable resource.</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F4. metadata </a:t>
            </a:r>
            <a:r>
              <a:rPr lang="en-US" sz="1000" u="sng" dirty="0">
                <a:latin typeface="Times New Roman" panose="02020603050405020304" pitchFamily="18" charset="0"/>
                <a:cs typeface="Times New Roman" panose="02020603050405020304" pitchFamily="18" charset="0"/>
              </a:rPr>
              <a:t>specify</a:t>
            </a:r>
            <a:r>
              <a:rPr lang="en-US" sz="1000" dirty="0">
                <a:latin typeface="Times New Roman" panose="02020603050405020304" pitchFamily="18" charset="0"/>
                <a:cs typeface="Times New Roman" panose="02020603050405020304" pitchFamily="18" charset="0"/>
              </a:rPr>
              <a:t> the data identifier.</a:t>
            </a:r>
          </a:p>
          <a:p>
            <a:r>
              <a:rPr lang="en-US" sz="1000" b="1" cap="all" dirty="0">
                <a:latin typeface="Times New Roman" panose="02020603050405020304" pitchFamily="18" charset="0"/>
                <a:cs typeface="Times New Roman" panose="02020603050405020304" pitchFamily="18" charset="0"/>
              </a:rPr>
              <a:t>TO BE ACCESSIBLE:</a:t>
            </a:r>
          </a:p>
          <a:p>
            <a:r>
              <a:rPr lang="en-US" sz="1000" dirty="0">
                <a:latin typeface="Times New Roman" panose="02020603050405020304" pitchFamily="18" charset="0"/>
                <a:cs typeface="Times New Roman" panose="02020603050405020304" pitchFamily="18" charset="0"/>
              </a:rPr>
              <a:t>A1  (meta)data are </a:t>
            </a:r>
            <a:r>
              <a:rPr lang="en-US" sz="1000" u="sng" dirty="0">
                <a:latin typeface="Times New Roman" panose="02020603050405020304" pitchFamily="18" charset="0"/>
                <a:cs typeface="Times New Roman" panose="02020603050405020304" pitchFamily="18" charset="0"/>
              </a:rPr>
              <a:t>retrievable by their identifier</a:t>
            </a:r>
            <a:r>
              <a:rPr lang="en-US" sz="1000" dirty="0">
                <a:latin typeface="Times New Roman" panose="02020603050405020304" pitchFamily="18" charset="0"/>
                <a:cs typeface="Times New Roman" panose="02020603050405020304" pitchFamily="18" charset="0"/>
              </a:rPr>
              <a:t> using </a:t>
            </a:r>
            <a:r>
              <a:rPr lang="en-US" sz="1000" u="sng" dirty="0">
                <a:latin typeface="Times New Roman" panose="02020603050405020304" pitchFamily="18" charset="0"/>
                <a:cs typeface="Times New Roman" panose="02020603050405020304" pitchFamily="18" charset="0"/>
              </a:rPr>
              <a:t>a standardized communications protocol.</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A1.1 the </a:t>
            </a:r>
            <a:r>
              <a:rPr lang="en-US" sz="1000" u="sng" dirty="0">
                <a:latin typeface="Times New Roman" panose="02020603050405020304" pitchFamily="18" charset="0"/>
                <a:cs typeface="Times New Roman" panose="02020603050405020304" pitchFamily="18" charset="0"/>
              </a:rPr>
              <a:t>protocol</a:t>
            </a:r>
            <a:r>
              <a:rPr lang="en-US" sz="1000" dirty="0">
                <a:latin typeface="Times New Roman" panose="02020603050405020304" pitchFamily="18" charset="0"/>
                <a:cs typeface="Times New Roman" panose="02020603050405020304" pitchFamily="18" charset="0"/>
              </a:rPr>
              <a:t> is open, free, and universally implementable.</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A1.2 the </a:t>
            </a:r>
            <a:r>
              <a:rPr lang="en-US" sz="1000" u="sng" dirty="0">
                <a:latin typeface="Times New Roman" panose="02020603050405020304" pitchFamily="18" charset="0"/>
                <a:cs typeface="Times New Roman" panose="02020603050405020304" pitchFamily="18" charset="0"/>
              </a:rPr>
              <a:t>protocol </a:t>
            </a:r>
            <a:r>
              <a:rPr lang="en-US" sz="1000" dirty="0">
                <a:latin typeface="Times New Roman" panose="02020603050405020304" pitchFamily="18" charset="0"/>
                <a:cs typeface="Times New Roman" panose="02020603050405020304" pitchFamily="18" charset="0"/>
              </a:rPr>
              <a:t>allows for an authentication and authorization procedure, where necessary.</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A2 </a:t>
            </a:r>
            <a:r>
              <a:rPr lang="en-US" sz="1000" u="sng" dirty="0">
                <a:latin typeface="Times New Roman" panose="02020603050405020304" pitchFamily="18" charset="0"/>
                <a:cs typeface="Times New Roman" panose="02020603050405020304" pitchFamily="18" charset="0"/>
              </a:rPr>
              <a:t>metadata are accessible</a:t>
            </a:r>
            <a:r>
              <a:rPr lang="en-US" sz="1000" dirty="0">
                <a:latin typeface="Times New Roman" panose="02020603050405020304" pitchFamily="18" charset="0"/>
                <a:cs typeface="Times New Roman" panose="02020603050405020304" pitchFamily="18" charset="0"/>
              </a:rPr>
              <a:t>, even when the data are no longer available.</a:t>
            </a:r>
          </a:p>
          <a:p>
            <a:r>
              <a:rPr lang="en-US" sz="1000" b="1" cap="all" dirty="0">
                <a:latin typeface="Times New Roman" panose="02020603050405020304" pitchFamily="18" charset="0"/>
                <a:cs typeface="Times New Roman" panose="02020603050405020304" pitchFamily="18" charset="0"/>
              </a:rPr>
              <a:t>TO BE INTEROPERABLE:</a:t>
            </a:r>
          </a:p>
          <a:p>
            <a:r>
              <a:rPr lang="en-US" sz="1000" dirty="0">
                <a:latin typeface="Times New Roman" panose="02020603050405020304" pitchFamily="18" charset="0"/>
                <a:cs typeface="Times New Roman" panose="02020603050405020304" pitchFamily="18" charset="0"/>
              </a:rPr>
              <a:t>I1. (meta)data use a</a:t>
            </a:r>
            <a:r>
              <a:rPr lang="en-US" sz="1000" u="sng" dirty="0">
                <a:latin typeface="Times New Roman" panose="02020603050405020304" pitchFamily="18" charset="0"/>
                <a:cs typeface="Times New Roman" panose="02020603050405020304" pitchFamily="18" charset="0"/>
              </a:rPr>
              <a:t> formal, accessible, shared, and broadly applicable language</a:t>
            </a:r>
            <a:r>
              <a:rPr lang="en-US" sz="1000" dirty="0">
                <a:latin typeface="Times New Roman" panose="02020603050405020304" pitchFamily="18" charset="0"/>
                <a:cs typeface="Times New Roman" panose="02020603050405020304" pitchFamily="18" charset="0"/>
              </a:rPr>
              <a:t> for knowledge representation.</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I2. (meta)data use </a:t>
            </a:r>
            <a:r>
              <a:rPr lang="en-US" sz="1000" u="sng" dirty="0">
                <a:latin typeface="Times New Roman" panose="02020603050405020304" pitchFamily="18" charset="0"/>
                <a:cs typeface="Times New Roman" panose="02020603050405020304" pitchFamily="18" charset="0"/>
              </a:rPr>
              <a:t>vocabularies that follow FAIR principles.</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I3. (meta)data include </a:t>
            </a:r>
            <a:r>
              <a:rPr lang="en-US" sz="1000" u="sng" dirty="0">
                <a:latin typeface="Times New Roman" panose="02020603050405020304" pitchFamily="18" charset="0"/>
                <a:cs typeface="Times New Roman" panose="02020603050405020304" pitchFamily="18" charset="0"/>
              </a:rPr>
              <a:t>qualified references</a:t>
            </a:r>
            <a:r>
              <a:rPr lang="en-US" sz="1000" dirty="0">
                <a:latin typeface="Times New Roman" panose="02020603050405020304" pitchFamily="18" charset="0"/>
                <a:cs typeface="Times New Roman" panose="02020603050405020304" pitchFamily="18" charset="0"/>
              </a:rPr>
              <a:t> to other (meta)data.</a:t>
            </a:r>
          </a:p>
          <a:p>
            <a:r>
              <a:rPr lang="en-US" sz="1000" b="1" cap="all" dirty="0">
                <a:latin typeface="Times New Roman" panose="02020603050405020304" pitchFamily="18" charset="0"/>
                <a:cs typeface="Times New Roman" panose="02020603050405020304" pitchFamily="18" charset="0"/>
              </a:rPr>
              <a:t>TO BE RE-USABLE:</a:t>
            </a:r>
          </a:p>
          <a:p>
            <a:r>
              <a:rPr lang="en-US" sz="1000" dirty="0">
                <a:latin typeface="Times New Roman" panose="02020603050405020304" pitchFamily="18" charset="0"/>
                <a:cs typeface="Times New Roman" panose="02020603050405020304" pitchFamily="18" charset="0"/>
              </a:rPr>
              <a:t>R1. meta(data) have a </a:t>
            </a:r>
            <a:r>
              <a:rPr lang="en-US" sz="1000" u="sng" dirty="0">
                <a:latin typeface="Times New Roman" panose="02020603050405020304" pitchFamily="18" charset="0"/>
                <a:cs typeface="Times New Roman" panose="02020603050405020304" pitchFamily="18" charset="0"/>
              </a:rPr>
              <a:t>plurality of accurate and relevant attributes.</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R1.1. (meta)data are released with a</a:t>
            </a:r>
            <a:r>
              <a:rPr lang="en-US" sz="1000" u="sng" dirty="0">
                <a:latin typeface="Times New Roman" panose="02020603050405020304" pitchFamily="18" charset="0"/>
                <a:cs typeface="Times New Roman" panose="02020603050405020304" pitchFamily="18" charset="0"/>
              </a:rPr>
              <a:t> clear and accessible data usage license.</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R1.2. (meta)data are associated with their </a:t>
            </a:r>
            <a:r>
              <a:rPr lang="en-US" sz="1000" u="sng" dirty="0">
                <a:latin typeface="Times New Roman" panose="02020603050405020304" pitchFamily="18" charset="0"/>
                <a:cs typeface="Times New Roman" panose="02020603050405020304" pitchFamily="18" charset="0"/>
              </a:rPr>
              <a:t>provenance.</a:t>
            </a:r>
            <a:br>
              <a:rPr lang="en-US" sz="10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R1.3. (meta)data </a:t>
            </a:r>
            <a:r>
              <a:rPr lang="en-US" sz="1000" u="sng" dirty="0">
                <a:latin typeface="Times New Roman" panose="02020603050405020304" pitchFamily="18" charset="0"/>
                <a:cs typeface="Times New Roman" panose="02020603050405020304" pitchFamily="18" charset="0"/>
              </a:rPr>
              <a:t>meet domain-relevant community standards.</a:t>
            </a:r>
            <a:endParaRPr lang="en-US" sz="1000"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ea typeface="Roboto"/>
                <a:cs typeface="Times New Roman" panose="02020603050405020304" pitchFamily="18" charset="0"/>
                <a:sym typeface="Roboto"/>
              </a:rPr>
              <a:t> </a:t>
            </a:r>
          </a:p>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Looking at Data Sharing you may question, Why should we plan for the sharing of federal data and statistics?</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As we see in the USGS data lifecycle model, and most others, sharing is an assumed part of the lifecycle. This is where scientific practice around digital data is heading, a fact embraced by evolving federal laws and policies.</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Moving towards sharing is a culture change, it is not simply a technological fix. That culture change should affect every decision about how we collect and analyze our data, and share our statistics. Sharing has to be acknowledge at the front, as it creates dependencies down stream in data collection projects.</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Some key benefits of data sharing are</a:t>
            </a:r>
          </a:p>
          <a:p>
            <a:pPr marL="174708" indent="-174708"/>
            <a:r>
              <a:rPr lang="en-US" sz="1200" baseline="0" dirty="0">
                <a:latin typeface="Times New Roman" panose="02020603050405020304" pitchFamily="18" charset="0"/>
                <a:cs typeface="Times New Roman" panose="02020603050405020304" pitchFamily="18" charset="0"/>
              </a:rPr>
              <a:t>It encourages new discovery. </a:t>
            </a:r>
          </a:p>
          <a:p>
            <a:pPr marL="174708" indent="-174708"/>
            <a:r>
              <a:rPr lang="en-US" sz="1200" baseline="0" dirty="0">
                <a:latin typeface="Times New Roman" panose="02020603050405020304" pitchFamily="18" charset="0"/>
                <a:cs typeface="Times New Roman" panose="02020603050405020304" pitchFamily="18" charset="0"/>
              </a:rPr>
              <a:t>It enables re-use, by the original data collectors, their federal partner agencies, or other researchers. This means a potential greater return on investment., and again </a:t>
            </a:r>
          </a:p>
          <a:p>
            <a:pPr marL="174708" indent="-174708"/>
            <a:r>
              <a:rPr lang="en-US" sz="1200" baseline="0" dirty="0">
                <a:latin typeface="Times New Roman" panose="02020603050405020304" pitchFamily="18" charset="0"/>
                <a:cs typeface="Times New Roman" panose="02020603050405020304" pitchFamily="18" charset="0"/>
              </a:rPr>
              <a:t>Data and statistical sharing is consistent with both policy and law.</a:t>
            </a:r>
          </a:p>
          <a:p>
            <a:pPr marL="0" indent="0">
              <a:buNone/>
            </a:pPr>
            <a:endParaRPr lang="en-US" sz="1200" baseline="0" dirty="0">
              <a:latin typeface="Times New Roman" panose="02020603050405020304" pitchFamily="18" charset="0"/>
              <a:cs typeface="Times New Roman" panose="02020603050405020304" pitchFamily="18" charset="0"/>
            </a:endParaRPr>
          </a:p>
          <a:p>
            <a:pPr marL="0" lvl="0" indent="0" algn="l" rtl="0">
              <a:spcBef>
                <a:spcPts val="0"/>
              </a:spcBef>
              <a:spcAft>
                <a:spcPts val="0"/>
              </a:spcAft>
              <a:buNone/>
            </a:pPr>
            <a:r>
              <a:rPr lang="en-US" sz="1200" baseline="0" dirty="0">
                <a:latin typeface="Times New Roman" panose="02020603050405020304" pitchFamily="18" charset="0"/>
                <a:cs typeface="Times New Roman" panose="02020603050405020304" pitchFamily="18" charset="0"/>
              </a:rPr>
              <a:t>Keeping the charge to the panel in mind, data sharing:</a:t>
            </a:r>
          </a:p>
          <a:p>
            <a:pPr marL="228600" lvl="0" indent="-228600" algn="l" rtl="0">
              <a:spcBef>
                <a:spcPts val="0"/>
              </a:spcBef>
              <a:spcAft>
                <a:spcPts val="0"/>
              </a:spcAft>
              <a:buAutoNum type="arabicPeriod"/>
            </a:pPr>
            <a:r>
              <a:rPr lang="en-US" sz="1200" baseline="0" dirty="0">
                <a:latin typeface="Times New Roman" panose="02020603050405020304" pitchFamily="18" charset="0"/>
                <a:cs typeface="Times New Roman" panose="02020603050405020304" pitchFamily="18" charset="0"/>
              </a:rPr>
              <a:t>Is an evolving best practice</a:t>
            </a:r>
            <a:endParaRPr lang="en-US" sz="1200" dirty="0">
              <a:latin typeface="Times New Roman" panose="02020603050405020304" pitchFamily="18" charset="0"/>
              <a:cs typeface="Times New Roman" panose="02020603050405020304" pitchFamily="18" charset="0"/>
            </a:endParaRP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Planning</a:t>
            </a:r>
            <a:r>
              <a:rPr lang="en-US" sz="1200" baseline="0" dirty="0">
                <a:latin typeface="Times New Roman" panose="02020603050405020304" pitchFamily="18" charset="0"/>
                <a:cs typeface="Times New Roman" panose="02020603050405020304" pitchFamily="18" charset="0"/>
              </a:rPr>
              <a:t> for sharing </a:t>
            </a:r>
            <a:r>
              <a:rPr lang="en-US" sz="1200" dirty="0">
                <a:latin typeface="Times New Roman" panose="02020603050405020304" pitchFamily="18" charset="0"/>
                <a:cs typeface="Times New Roman" panose="02020603050405020304" pitchFamily="18" charset="0"/>
              </a:rPr>
              <a:t>helps to minimize cost of</a:t>
            </a:r>
            <a:r>
              <a:rPr lang="en-US" sz="1200" baseline="0" dirty="0">
                <a:latin typeface="Times New Roman" panose="02020603050405020304" pitchFamily="18" charset="0"/>
                <a:cs typeface="Times New Roman" panose="02020603050405020304" pitchFamily="18" charset="0"/>
              </a:rPr>
              <a:t> future data collections and analysis</a:t>
            </a:r>
            <a:r>
              <a:rPr lang="en-US" sz="1200" dirty="0">
                <a:latin typeface="Times New Roman" panose="02020603050405020304" pitchFamily="18" charset="0"/>
                <a:cs typeface="Times New Roman" panose="02020603050405020304" pitchFamily="18" charset="0"/>
              </a:rPr>
              <a:t>.</a:t>
            </a: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Sharing can be implement right away, and can be graduated, based on the role of the user in relationship to the data: some are allowed to see more sensitive data, others</a:t>
            </a:r>
            <a:r>
              <a:rPr lang="en-US" sz="1200" baseline="0" dirty="0">
                <a:latin typeface="Times New Roman" panose="02020603050405020304" pitchFamily="18" charset="0"/>
                <a:cs typeface="Times New Roman" panose="02020603050405020304" pitchFamily="18" charset="0"/>
              </a:rPr>
              <a:t> only the public release.</a:t>
            </a:r>
            <a:endParaRPr lang="en-US" sz="1200" dirty="0">
              <a:latin typeface="Times New Roman" panose="02020603050405020304" pitchFamily="18" charset="0"/>
              <a:cs typeface="Times New Roman" panose="02020603050405020304" pitchFamily="18" charset="0"/>
            </a:endParaRP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Jesse]</a:t>
            </a:r>
          </a:p>
          <a:p>
            <a:pPr marL="0" indent="0">
              <a:buNone/>
            </a:pPr>
            <a:r>
              <a:rPr lang="en-US" sz="1200" baseline="0" dirty="0">
                <a:latin typeface="Times New Roman" panose="02020603050405020304" pitchFamily="18" charset="0"/>
                <a:cs typeface="Times New Roman" panose="02020603050405020304" pitchFamily="18" charset="0"/>
              </a:rPr>
              <a:t>[Time: 1:00 minutes]</a:t>
            </a:r>
          </a:p>
          <a:p>
            <a:pPr marL="0" indent="0">
              <a:buNone/>
            </a:pPr>
            <a:r>
              <a:rPr lang="en-US" sz="1200" baseline="0" dirty="0">
                <a:latin typeface="Times New Roman" panose="02020603050405020304" pitchFamily="18" charset="0"/>
                <a:cs typeface="Times New Roman" panose="02020603050405020304" pitchFamily="18" charset="0"/>
              </a:rPr>
              <a:t>[Total time: 17:30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3930441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a:t>
            </a:r>
          </a:p>
          <a:p>
            <a:pPr marL="0" indent="0">
              <a:buNone/>
            </a:pPr>
            <a:r>
              <a:rPr lang="en-US" sz="1200" b="1" baseline="0" dirty="0">
                <a:latin typeface="Times New Roman" panose="02020603050405020304" pitchFamily="18" charset="0"/>
                <a:cs typeface="Times New Roman" panose="02020603050405020304" pitchFamily="18" charset="0"/>
              </a:rPr>
              <a:t>Slide Title: Suggestion 3: Embed Data Curators &amp; Curation Practices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[FCSM Scripted Text]</a:t>
            </a:r>
          </a:p>
          <a:p>
            <a:pPr marL="0" indent="0">
              <a:buNone/>
            </a:pPr>
            <a:r>
              <a:rPr lang="en-US" sz="1200" dirty="0">
                <a:latin typeface="Times New Roman" panose="02020603050405020304" pitchFamily="18" charset="0"/>
                <a:cs typeface="Times New Roman" panose="02020603050405020304" pitchFamily="18" charset="0"/>
              </a:rPr>
              <a:t>The final suggestion is, Embed Data Curators.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This suggestion may seem a little self-serving at first glance. However, if your goal is to gather a team of professionals best able to carry out a data collection project, analyze data into statistics, and document, preserve, and share the statistics, your team deserves a trained, professional data curator. </a:t>
            </a:r>
          </a:p>
          <a:p>
            <a:pPr marL="0" indent="0">
              <a:buNone/>
            </a:pPr>
            <a:endParaRPr lang="en-US" sz="1200" dirty="0">
              <a:latin typeface="Times New Roman" panose="02020603050405020304" pitchFamily="18" charset="0"/>
              <a:cs typeface="Times New Roman" panose="02020603050405020304" pitchFamily="18" charset="0"/>
            </a:endParaRPr>
          </a:p>
          <a:p>
            <a:pPr marL="171450" indent="-171450"/>
            <a:r>
              <a:rPr lang="en-US" sz="1200" dirty="0">
                <a:latin typeface="Times New Roman" panose="02020603050405020304" pitchFamily="18" charset="0"/>
                <a:cs typeface="Times New Roman" panose="02020603050405020304" pitchFamily="18" charset="0"/>
              </a:rPr>
              <a:t>Data curators possess technical and research skills other team members won’t have, but will contribute directly to data and statistical transparency.</a:t>
            </a:r>
          </a:p>
          <a:p>
            <a:pPr marL="171450" indent="-171450"/>
            <a:r>
              <a:rPr lang="en-US" sz="1200" dirty="0">
                <a:latin typeface="Times New Roman" panose="02020603050405020304" pitchFamily="18" charset="0"/>
                <a:cs typeface="Times New Roman" panose="02020603050405020304" pitchFamily="18" charset="0"/>
              </a:rPr>
              <a:t>Data curators, can serve as fresh eyes on repeated data collection projects and make explicit knowledge that is implicit and “obvious” to the team.</a:t>
            </a:r>
          </a:p>
          <a:p>
            <a:pPr marL="171450" indent="-171450"/>
            <a:r>
              <a:rPr lang="en-US" sz="1200" dirty="0">
                <a:latin typeface="Times New Roman" panose="02020603050405020304" pitchFamily="18" charset="0"/>
                <a:cs typeface="Times New Roman" panose="02020603050405020304" pitchFamily="18" charset="0"/>
              </a:rPr>
              <a:t>Data curators work under the assumption that data should be shared, while remaining aware of data sensitivity.</a:t>
            </a:r>
          </a:p>
          <a:p>
            <a:pPr marL="171450" indent="-171450"/>
            <a:r>
              <a:rPr lang="en-US" sz="1200" dirty="0">
                <a:latin typeface="Times New Roman" panose="02020603050405020304" pitchFamily="18" charset="0"/>
                <a:cs typeface="Times New Roman" panose="02020603050405020304" pitchFamily="18" charset="0"/>
              </a:rPr>
              <a:t>Data curation practices will improve team efficiency around sharing, preservation, and transparency, by default. </a:t>
            </a:r>
          </a:p>
          <a:p>
            <a:pPr marL="171450" indent="-171450"/>
            <a:r>
              <a:rPr lang="en-US" sz="1200" dirty="0">
                <a:latin typeface="Times New Roman" panose="02020603050405020304" pitchFamily="18" charset="0"/>
                <a:cs typeface="Times New Roman" panose="02020603050405020304" pitchFamily="18" charset="0"/>
              </a:rPr>
              <a:t>Curators take a lifecycle view of the data, and can relieve other team members of that duty.</a:t>
            </a:r>
          </a:p>
          <a:p>
            <a:pPr marL="171450" indent="-171450"/>
            <a:r>
              <a:rPr lang="en-US" sz="1200" dirty="0">
                <a:latin typeface="Times New Roman" panose="02020603050405020304" pitchFamily="18" charset="0"/>
                <a:cs typeface="Times New Roman" panose="02020603050405020304" pitchFamily="18" charset="0"/>
              </a:rPr>
              <a:t>Data curators can also plan for end of data lifecycle events and disposition, in ways consistent with established best practices.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In BTS, both Jesse and I have experience coming in after fact to try to package and share data. One example is the Omnibus Household Survey. The datasets were 15 to 20 years old, and much documentation was trapped in HTML or missing altogether.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Jesse and are now working with our BTS and Census colleagues to plan for the preservation and sharing of the Vehicle Inventory and Use Survey (VIUS) data as that survey gets resurrected.  We expect that by being engaged from the beginning we will be able to help BTS, Census, and researchers get more value from VIUS going forward and backward in time.</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[Slide] </a:t>
            </a:r>
          </a:p>
          <a:p>
            <a:pPr marL="0" indent="0">
              <a:buNone/>
            </a:pPr>
            <a:r>
              <a:rPr lang="en-US" sz="1200" dirty="0">
                <a:latin typeface="Times New Roman" panose="02020603050405020304" pitchFamily="18" charset="0"/>
                <a:cs typeface="Times New Roman" panose="02020603050405020304" pitchFamily="18" charset="0"/>
              </a:rPr>
              <a:t>[Next speaker: Leighton]</a:t>
            </a:r>
          </a:p>
          <a:p>
            <a:pPr marL="0" indent="0">
              <a:buNone/>
            </a:pPr>
            <a:r>
              <a:rPr lang="en-US" sz="1200" dirty="0">
                <a:latin typeface="Times New Roman" panose="02020603050405020304" pitchFamily="18" charset="0"/>
                <a:cs typeface="Times New Roman" panose="02020603050405020304" pitchFamily="18" charset="0"/>
              </a:rPr>
              <a:t>[Time: 1:30 minutes]</a:t>
            </a:r>
          </a:p>
          <a:p>
            <a:pPr marL="0" indent="0">
              <a:buNone/>
            </a:pPr>
            <a:r>
              <a:rPr lang="en-US" sz="1200" dirty="0">
                <a:latin typeface="Times New Roman" panose="02020603050405020304" pitchFamily="18" charset="0"/>
                <a:cs typeface="Times New Roman" panose="02020603050405020304" pitchFamily="18" charset="0"/>
              </a:rPr>
              <a:t>[Total time: 20:00  minutes]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[Extended Workshop Text, not presented at FCSM] </a:t>
            </a:r>
          </a:p>
          <a:p>
            <a:pPr marL="0" indent="0">
              <a:buNone/>
            </a:pPr>
            <a:r>
              <a:rPr lang="en-US" sz="1200" dirty="0">
                <a:latin typeface="Times New Roman" panose="02020603050405020304" pitchFamily="18" charset="0"/>
                <a:cs typeface="Times New Roman" panose="02020603050405020304" pitchFamily="18" charset="0"/>
              </a:rPr>
              <a:t>The final suggestion is, Embed Data Curators.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This suggestion may seem a little self-serving at first glance. However, if your goal is to gather a team of professionals best able to carry out a data collection project, analyze data into statistics, and document, preserve, and share the statistics, your team deserves a trained, professional data curator. </a:t>
            </a:r>
          </a:p>
          <a:p>
            <a:pPr marL="0" indent="0">
              <a:buNone/>
            </a:pPr>
            <a:endParaRPr lang="en-US" sz="1200" dirty="0">
              <a:latin typeface="Times New Roman" panose="02020603050405020304" pitchFamily="18" charset="0"/>
              <a:cs typeface="Times New Roman" panose="02020603050405020304" pitchFamily="18" charset="0"/>
            </a:endParaRPr>
          </a:p>
          <a:p>
            <a:pPr marL="0" lvl="0"/>
            <a:r>
              <a:rPr lang="en-US" sz="1200" dirty="0">
                <a:latin typeface="Times New Roman" panose="02020603050405020304" pitchFamily="18" charset="0"/>
                <a:cs typeface="Times New Roman" panose="02020603050405020304" pitchFamily="18" charset="0"/>
              </a:rPr>
              <a:t>Data curators possess technical and research skills other team members won’t have, but will contribute directly to data and statistical transparency.</a:t>
            </a:r>
          </a:p>
          <a:p>
            <a:pPr marL="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sz="1200" baseline="0" dirty="0">
                <a:latin typeface="Times New Roman" panose="02020603050405020304" pitchFamily="18" charset="0"/>
                <a:cs typeface="Times New Roman" panose="02020603050405020304" pitchFamily="18" charset="0"/>
              </a:rPr>
              <a:t>Data curators, can serve as fresh eyes on repeated data collection projects and make explicit knowledge that is implicit and “obvious” to the team.</a:t>
            </a:r>
            <a:endParaRPr lang="en-US" sz="1200" dirty="0">
              <a:latin typeface="Times New Roman" panose="02020603050405020304" pitchFamily="18" charset="0"/>
              <a:cs typeface="Times New Roman" panose="02020603050405020304" pitchFamily="18" charset="0"/>
            </a:endParaRPr>
          </a:p>
          <a:p>
            <a:pPr marL="0" lvl="0"/>
            <a:r>
              <a:rPr lang="en-US" sz="1200" dirty="0">
                <a:latin typeface="Times New Roman" panose="02020603050405020304" pitchFamily="18" charset="0"/>
                <a:cs typeface="Times New Roman" panose="02020603050405020304" pitchFamily="18" charset="0"/>
              </a:rPr>
              <a:t>Data curators work under the assumption that data should be shared, while remaining aware of data sensitivity.</a:t>
            </a:r>
          </a:p>
          <a:p>
            <a:pPr marL="0" lvl="0"/>
            <a:r>
              <a:rPr lang="en-US" sz="1200" dirty="0">
                <a:latin typeface="Times New Roman" panose="02020603050405020304" pitchFamily="18" charset="0"/>
                <a:cs typeface="Times New Roman" panose="02020603050405020304" pitchFamily="18" charset="0"/>
              </a:rPr>
              <a:t>Data curation practices will improve team efficiency around sharing, preservation, and transparency, by default.</a:t>
            </a:r>
            <a:r>
              <a:rPr lang="en-US" sz="1200" baseline="0" dirty="0">
                <a:latin typeface="Times New Roman" panose="02020603050405020304" pitchFamily="18" charset="0"/>
                <a:cs typeface="Times New Roman" panose="02020603050405020304" pitchFamily="18" charset="0"/>
              </a:rPr>
              <a:t> </a:t>
            </a:r>
          </a:p>
          <a:p>
            <a:pPr marL="0" lvl="0"/>
            <a:r>
              <a:rPr lang="en-US" sz="1200" baseline="0" dirty="0">
                <a:latin typeface="Times New Roman" panose="02020603050405020304" pitchFamily="18" charset="0"/>
                <a:cs typeface="Times New Roman" panose="02020603050405020304" pitchFamily="18" charset="0"/>
              </a:rPr>
              <a:t>C</a:t>
            </a:r>
            <a:r>
              <a:rPr lang="en-US" sz="1200" dirty="0">
                <a:latin typeface="Times New Roman" panose="02020603050405020304" pitchFamily="18" charset="0"/>
                <a:cs typeface="Times New Roman" panose="02020603050405020304" pitchFamily="18" charset="0"/>
              </a:rPr>
              <a:t>urators take a lifecycle view of the data, and can relieve other team members of that duty.</a:t>
            </a:r>
          </a:p>
          <a:p>
            <a:pPr marL="0" lvl="0"/>
            <a:r>
              <a:rPr lang="en-US" sz="1200" dirty="0">
                <a:latin typeface="Times New Roman" panose="02020603050405020304" pitchFamily="18" charset="0"/>
                <a:cs typeface="Times New Roman" panose="02020603050405020304" pitchFamily="18" charset="0"/>
              </a:rPr>
              <a:t>Data curators can also plan for end of data lifecycle events and disposition, in ways consistent with established best practices.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Over the past few months I have been working with a legacy dataset, the Omnibus Household Surveys. The data collected from these surveys is now roughly 15 to 20 years old and as I have worked to create complete data packages for each dataset. Over the course of this work I have run into many issues that we mentioned earlier in the presentation, such as inconsistent naming structure, unknown locations for the data, and limited documentation. </a:t>
            </a:r>
          </a:p>
          <a:p>
            <a:pPr marL="457200" lvl="1" indent="-171450"/>
            <a:r>
              <a:rPr lang="en-US" sz="1200" b="1" dirty="0">
                <a:latin typeface="Times New Roman" panose="02020603050405020304" pitchFamily="18" charset="0"/>
                <a:cs typeface="Times New Roman" panose="02020603050405020304" pitchFamily="18" charset="0"/>
              </a:rPr>
              <a:t>An example (if time permits),</a:t>
            </a:r>
            <a:r>
              <a:rPr lang="en-US" sz="1200" b="1" baseline="0" dirty="0">
                <a:latin typeface="Times New Roman" panose="02020603050405020304" pitchFamily="18" charset="0"/>
                <a:cs typeface="Times New Roman" panose="02020603050405020304" pitchFamily="18" charset="0"/>
              </a:rPr>
              <a:t> is a file that I came across was simply named “disposition.” Within the documentation I had I was unable to understand the purpose of the data within this file, and was further confused since the work “disposition” was used in the documentation I did have to reference various variables. The lack of documentation around this file resulted in me spending wasted time with this file, the data dictionary, and the main dataset, until I was finally able to piece together its purpose. This example. . . </a:t>
            </a:r>
            <a:endParaRPr lang="en-US" sz="1200" b="1"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Further demonstrating the need for embedded data curator throughout the lifecycle and confirming the difficulties and limited abilities when the actions are reactive.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In the future, I will serve as an embedded data curator for Office of Airline</a:t>
            </a:r>
            <a:r>
              <a:rPr lang="en-US" sz="1200" baseline="0" dirty="0">
                <a:latin typeface="Times New Roman" panose="02020603050405020304" pitchFamily="18" charset="0"/>
                <a:cs typeface="Times New Roman" panose="02020603050405020304" pitchFamily="18" charset="0"/>
              </a:rPr>
              <a:t> Information (</a:t>
            </a:r>
            <a:r>
              <a:rPr lang="en-US" sz="1200" dirty="0">
                <a:latin typeface="Times New Roman" panose="02020603050405020304" pitchFamily="18" charset="0"/>
                <a:cs typeface="Times New Roman" panose="02020603050405020304" pitchFamily="18" charset="0"/>
              </a:rPr>
              <a:t>OAI), to prevent such issues from occurring. I will implement the suggestions and strategies we have outlined in this presentation to achieve greater transparency when it comes to BTS data. </a:t>
            </a:r>
          </a:p>
          <a:p>
            <a:pPr marL="0" indent="0">
              <a:buNone/>
            </a:pPr>
            <a:endParaRPr lang="en-US" sz="1200" baseline="0" dirty="0">
              <a:latin typeface="Times New Roman" panose="02020603050405020304" pitchFamily="18" charset="0"/>
              <a:cs typeface="Times New Roman" panose="02020603050405020304" pitchFamily="18" charset="0"/>
            </a:endParaRPr>
          </a:p>
          <a:p>
            <a:pPr marL="0" lvl="0" indent="0" algn="l" rtl="0">
              <a:spcBef>
                <a:spcPts val="0"/>
              </a:spcBef>
              <a:spcAft>
                <a:spcPts val="0"/>
              </a:spcAft>
              <a:buNone/>
            </a:pPr>
            <a:r>
              <a:rPr lang="en-US" sz="1200" baseline="0" dirty="0">
                <a:latin typeface="Times New Roman" panose="02020603050405020304" pitchFamily="18" charset="0"/>
                <a:cs typeface="Times New Roman" panose="02020603050405020304" pitchFamily="18" charset="0"/>
              </a:rPr>
              <a:t>Keeping the charge to the panel in mind, data curators and curation actions:</a:t>
            </a:r>
          </a:p>
          <a:p>
            <a:pPr marL="228600" lvl="0" indent="-228600" algn="l" rtl="0">
              <a:spcBef>
                <a:spcPts val="0"/>
              </a:spcBef>
              <a:spcAft>
                <a:spcPts val="0"/>
              </a:spcAft>
              <a:buAutoNum type="arabicPeriod"/>
            </a:pPr>
            <a:r>
              <a:rPr lang="en-US" sz="1200" baseline="0" dirty="0">
                <a:latin typeface="Times New Roman" panose="02020603050405020304" pitchFamily="18" charset="0"/>
                <a:cs typeface="Times New Roman" panose="02020603050405020304" pitchFamily="18" charset="0"/>
              </a:rPr>
              <a:t>Are an evolving best practice</a:t>
            </a:r>
          </a:p>
          <a:p>
            <a:pPr marL="228600" lvl="0" indent="-228600" algn="l" rtl="0">
              <a:spcBef>
                <a:spcPts val="0"/>
              </a:spcBef>
              <a:spcAft>
                <a:spcPts val="0"/>
              </a:spcAft>
              <a:buAutoNum type="arabicPeriod"/>
            </a:pPr>
            <a:r>
              <a:rPr lang="en-US" sz="1200" baseline="0" dirty="0">
                <a:latin typeface="Times New Roman" panose="02020603050405020304" pitchFamily="18" charset="0"/>
                <a:cs typeface="Times New Roman" panose="02020603050405020304" pitchFamily="18" charset="0"/>
              </a:rPr>
              <a:t>Are resources for g</a:t>
            </a:r>
            <a:r>
              <a:rPr lang="en-US" sz="1200" dirty="0">
                <a:latin typeface="Times New Roman" panose="02020603050405020304" pitchFamily="18" charset="0"/>
                <a:cs typeface="Times New Roman" panose="02020603050405020304" pitchFamily="18" charset="0"/>
              </a:rPr>
              <a:t>uidance, standards, and tool.</a:t>
            </a: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Curation practices help</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to minimize cost of</a:t>
            </a:r>
            <a:r>
              <a:rPr lang="en-US" sz="1200" baseline="0" dirty="0">
                <a:latin typeface="Times New Roman" panose="02020603050405020304" pitchFamily="18" charset="0"/>
                <a:cs typeface="Times New Roman" panose="02020603050405020304" pitchFamily="18" charset="0"/>
              </a:rPr>
              <a:t> future data collections and analysis</a:t>
            </a:r>
            <a:r>
              <a:rPr lang="en-US" sz="1200" dirty="0">
                <a:latin typeface="Times New Roman" panose="02020603050405020304" pitchFamily="18" charset="0"/>
                <a:cs typeface="Times New Roman" panose="02020603050405020304" pitchFamily="18" charset="0"/>
              </a:rPr>
              <a:t>.</a:t>
            </a:r>
          </a:p>
          <a:p>
            <a:pPr marL="228600" lvl="0" indent="-228600" algn="l" rtl="0">
              <a:spcBef>
                <a:spcPts val="0"/>
              </a:spcBef>
              <a:spcAft>
                <a:spcPts val="0"/>
              </a:spcAft>
              <a:buAutoNum type="arabicPeriod"/>
            </a:pPr>
            <a:r>
              <a:rPr lang="en-US" sz="1200" dirty="0">
                <a:latin typeface="Times New Roman" panose="02020603050405020304" pitchFamily="18" charset="0"/>
                <a:cs typeface="Times New Roman" panose="02020603050405020304" pitchFamily="18" charset="0"/>
              </a:rPr>
              <a:t>Some</a:t>
            </a:r>
            <a:r>
              <a:rPr lang="en-US" sz="1200" baseline="0" dirty="0">
                <a:latin typeface="Times New Roman" panose="02020603050405020304" pitchFamily="18" charset="0"/>
                <a:cs typeface="Times New Roman" panose="02020603050405020304" pitchFamily="18" charset="0"/>
              </a:rPr>
              <a:t> curation practice can </a:t>
            </a:r>
            <a:r>
              <a:rPr lang="en-US" sz="1200" dirty="0">
                <a:latin typeface="Times New Roman" panose="02020603050405020304" pitchFamily="18" charset="0"/>
                <a:cs typeface="Times New Roman" panose="02020603050405020304" pitchFamily="18" charset="0"/>
              </a:rPr>
              <a:t>be implemented</a:t>
            </a:r>
            <a:r>
              <a:rPr lang="en-US" sz="1200" baseline="0" dirty="0">
                <a:latin typeface="Times New Roman" panose="02020603050405020304" pitchFamily="18" charset="0"/>
                <a:cs typeface="Times New Roman" panose="02020603050405020304" pitchFamily="18" charset="0"/>
              </a:rPr>
              <a:t> today, others will take to mature.</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a:t>
            </a:r>
            <a:r>
              <a:rPr lang="en-US" sz="1200" b="1" baseline="0" dirty="0">
                <a:latin typeface="Times New Roman" panose="02020603050405020304" pitchFamily="18" charset="0"/>
                <a:cs typeface="Times New Roman" panose="02020603050405020304" pitchFamily="18" charset="0"/>
              </a:rPr>
              <a:t>Leighton</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2:00 minutes]</a:t>
            </a:r>
          </a:p>
          <a:p>
            <a:pPr marL="0" indent="0">
              <a:buNone/>
            </a:pPr>
            <a:r>
              <a:rPr lang="en-US" sz="1200" baseline="0" dirty="0">
                <a:latin typeface="Times New Roman" panose="02020603050405020304" pitchFamily="18" charset="0"/>
                <a:cs typeface="Times New Roman" panose="02020603050405020304" pitchFamily="18" charset="0"/>
              </a:rPr>
              <a:t>[Total time: 19:00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2885165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51aa7c0f87_0_9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51aa7c0f87_0_9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1" dirty="0">
                <a:latin typeface="Times New Roman" panose="02020603050405020304" pitchFamily="18" charset="0"/>
                <a:cs typeface="Times New Roman" panose="02020603050405020304" pitchFamily="18" charset="0"/>
              </a:rPr>
              <a:t>Slide Title: Conclusions &amp; Suggestions Review</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[FCSM Scripted Text]</a:t>
            </a:r>
          </a:p>
          <a:p>
            <a:pPr marL="0" indent="0">
              <a:buNone/>
            </a:pPr>
            <a:r>
              <a:rPr lang="en-US" sz="1200" dirty="0">
                <a:latin typeface="Times New Roman" panose="02020603050405020304" pitchFamily="18" charset="0"/>
                <a:cs typeface="Times New Roman" panose="02020603050405020304" pitchFamily="18" charset="0"/>
              </a:rPr>
              <a:t>Conclusions &amp; Suggestions Review</a:t>
            </a:r>
          </a:p>
          <a:p>
            <a:pPr marL="196850" lvl="0" indent="-171450" algn="l" rtl="0">
              <a:spcBef>
                <a:spcPts val="0"/>
              </a:spcBef>
              <a:spcAft>
                <a:spcPts val="600"/>
              </a:spcAft>
            </a:pPr>
            <a:r>
              <a:rPr lang="en-US" sz="1200" dirty="0">
                <a:latin typeface="Times New Roman" panose="02020603050405020304" pitchFamily="18" charset="0"/>
                <a:cs typeface="Times New Roman" panose="02020603050405020304" pitchFamily="18" charset="0"/>
              </a:rPr>
              <a:t>Data curation enables data science</a:t>
            </a:r>
          </a:p>
          <a:p>
            <a:pPr marL="196850" lvl="0" indent="-171450" algn="l" rtl="0">
              <a:spcBef>
                <a:spcPts val="0"/>
              </a:spcBef>
              <a:spcAft>
                <a:spcPts val="600"/>
              </a:spcAft>
            </a:pPr>
            <a:r>
              <a:rPr lang="en-US" sz="1200" dirty="0">
                <a:latin typeface="Times New Roman" panose="02020603050405020304" pitchFamily="18" charset="0"/>
                <a:cs typeface="Times New Roman" panose="02020603050405020304" pitchFamily="18" charset="0"/>
              </a:rPr>
              <a:t>Data Curation lifecycle view defaults to transparency</a:t>
            </a:r>
          </a:p>
          <a:p>
            <a:pPr marL="196850" lvl="0" indent="-171450" algn="l" rtl="0">
              <a:spcBef>
                <a:spcPts val="0"/>
              </a:spcBef>
              <a:spcAft>
                <a:spcPts val="600"/>
              </a:spcAft>
            </a:pPr>
            <a:r>
              <a:rPr lang="en-US" sz="1200" dirty="0">
                <a:latin typeface="Times New Roman" panose="02020603050405020304" pitchFamily="18" charset="0"/>
                <a:cs typeface="Times New Roman" panose="02020603050405020304" pitchFamily="18" charset="0"/>
              </a:rPr>
              <a:t>Data management and sharing planning is </a:t>
            </a:r>
            <a:r>
              <a:rPr lang="en-US" sz="1200" b="1" i="1" dirty="0">
                <a:latin typeface="Times New Roman" panose="02020603050405020304" pitchFamily="18" charset="0"/>
                <a:cs typeface="Times New Roman" panose="02020603050405020304" pitchFamily="18" charset="0"/>
              </a:rPr>
              <a:t>THE</a:t>
            </a:r>
            <a:r>
              <a:rPr lang="en-US" sz="1200" dirty="0">
                <a:latin typeface="Times New Roman" panose="02020603050405020304" pitchFamily="18" charset="0"/>
                <a:cs typeface="Times New Roman" panose="02020603050405020304" pitchFamily="18" charset="0"/>
              </a:rPr>
              <a:t> first step</a:t>
            </a:r>
          </a:p>
          <a:p>
            <a:pPr marL="196850" lvl="0" indent="-171450" algn="l" rtl="0">
              <a:spcBef>
                <a:spcPts val="0"/>
              </a:spcBef>
              <a:spcAft>
                <a:spcPts val="600"/>
              </a:spcAft>
            </a:pPr>
            <a:r>
              <a:rPr lang="en-US" sz="1200" dirty="0">
                <a:latin typeface="Times New Roman" panose="02020603050405020304" pitchFamily="18" charset="0"/>
                <a:cs typeface="Times New Roman" panose="02020603050405020304" pitchFamily="18" charset="0"/>
              </a:rPr>
              <a:t>FAIR data principles apply to metadata, data, and paradata</a:t>
            </a:r>
          </a:p>
          <a:p>
            <a:pPr marL="196850" lvl="0" indent="-171450" algn="l" rtl="0">
              <a:spcBef>
                <a:spcPts val="0"/>
              </a:spcBef>
              <a:spcAft>
                <a:spcPts val="600"/>
              </a:spcAft>
            </a:pPr>
            <a:r>
              <a:rPr lang="en-US" sz="1200" dirty="0">
                <a:latin typeface="Times New Roman" panose="02020603050405020304" pitchFamily="18" charset="0"/>
                <a:cs typeface="Times New Roman" panose="02020603050405020304" pitchFamily="18" charset="0"/>
              </a:rPr>
              <a:t>Plan for sharing; create a sharing culture</a:t>
            </a:r>
          </a:p>
          <a:p>
            <a:pPr marL="196850" lvl="0" indent="-171450" algn="l" rtl="0">
              <a:spcBef>
                <a:spcPts val="0"/>
              </a:spcBef>
              <a:spcAft>
                <a:spcPts val="600"/>
              </a:spcAft>
            </a:pPr>
            <a:r>
              <a:rPr lang="en-US" sz="1200" dirty="0">
                <a:latin typeface="Times New Roman" panose="02020603050405020304" pitchFamily="18" charset="0"/>
                <a:cs typeface="Times New Roman" panose="02020603050405020304" pitchFamily="18" charset="0"/>
              </a:rPr>
              <a:t>Embed data curators and curation practices into projects from the start for best results and most transparent statistics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0:30 minutes]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aseline="0" dirty="0">
                <a:latin typeface="Times New Roman" panose="02020603050405020304" pitchFamily="18" charset="0"/>
                <a:cs typeface="Times New Roman" panose="02020603050405020304" pitchFamily="18" charset="0"/>
              </a:rPr>
              <a:t>[Total time: 20:30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4254023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a:t>
            </a:r>
          </a:p>
          <a:p>
            <a:pPr marL="0" indent="0">
              <a:buNone/>
            </a:pPr>
            <a:r>
              <a:rPr lang="en-US" sz="1200" dirty="0">
                <a:latin typeface="Times New Roman" panose="02020603050405020304" pitchFamily="18" charset="0"/>
                <a:cs typeface="Times New Roman" panose="02020603050405020304" pitchFamily="18" charset="0"/>
              </a:rPr>
              <a:t>Through</a:t>
            </a:r>
            <a:r>
              <a:rPr lang="en-US" sz="1200" baseline="0" dirty="0">
                <a:latin typeface="Times New Roman" panose="02020603050405020304" pitchFamily="18" charset="0"/>
                <a:cs typeface="Times New Roman" panose="02020603050405020304" pitchFamily="18" charset="0"/>
              </a:rPr>
              <a:t>out the presentation and the slide notes you will find references to the following materials.</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text]</a:t>
            </a:r>
          </a:p>
          <a:p>
            <a:pPr marL="228600" lvl="0" indent="-228600" defTabSz="457200">
              <a:lnSpc>
                <a:spcPct val="100000"/>
              </a:lnSpc>
              <a:spcBef>
                <a:spcPct val="20000"/>
              </a:spcBef>
              <a:buClrTx/>
              <a:buSzTx/>
              <a:buFont typeface="+mj-lt"/>
              <a:buAutoNum type="arabicPeriod"/>
            </a:pPr>
            <a:r>
              <a:rPr lang="en-US" sz="1200" kern="1200" dirty="0">
                <a:solidFill>
                  <a:schemeClr val="bg2"/>
                </a:solidFill>
                <a:latin typeface="Times New Roman" panose="02020603050405020304" pitchFamily="18" charset="0"/>
                <a:ea typeface="+mn-ea"/>
                <a:cs typeface="Times New Roman" panose="02020603050405020304" pitchFamily="18" charset="0"/>
              </a:rPr>
              <a:t>University Library, Texas A&amp;M University. “Data Management Defined - Research Data Management - Guides at Texas A&amp;M University.” Research Data Management, October 1, 2013.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3">
                  <a:extLst>
                    <a:ext uri="{A12FA001-AC4F-418D-AE19-62706E023703}">
                      <ahyp:hlinkClr xmlns:ahyp="http://schemas.microsoft.com/office/drawing/2018/hyperlinkcolor" val="tx"/>
                    </a:ext>
                  </a:extLst>
                </a:hlinkClick>
              </a:rPr>
              <a:t>http://guides.library.tamu.edu/DataManagement</a:t>
            </a:r>
            <a:r>
              <a:rPr lang="en-US" sz="1200" kern="1200" dirty="0">
                <a:solidFill>
                  <a:schemeClr val="bg2"/>
                </a:solidFill>
                <a:latin typeface="Times New Roman" panose="02020603050405020304" pitchFamily="18" charset="0"/>
                <a:ea typeface="+mn-ea"/>
                <a:cs typeface="Times New Roman" panose="02020603050405020304" pitchFamily="18" charset="0"/>
              </a:rPr>
              <a:t> </a:t>
            </a:r>
          </a:p>
          <a:p>
            <a:pPr marL="228600" indent="-228600" defTabSz="457200">
              <a:lnSpc>
                <a:spcPct val="100000"/>
              </a:lnSpc>
              <a:spcBef>
                <a:spcPct val="20000"/>
              </a:spcBef>
              <a:buClrTx/>
              <a:buSzTx/>
              <a:buFont typeface="+mj-lt"/>
              <a:buAutoNum type="arabicPeriod"/>
            </a:pPr>
            <a:r>
              <a:rPr lang="en-US" sz="1200" kern="1200" dirty="0">
                <a:solidFill>
                  <a:schemeClr val="bg2"/>
                </a:solidFill>
                <a:latin typeface="Times New Roman" panose="02020603050405020304" pitchFamily="18" charset="0"/>
                <a:cs typeface="Times New Roman" panose="02020603050405020304" pitchFamily="18" charset="0"/>
              </a:rPr>
              <a:t>Briney, Kristin. 2015. Data management for researchers: organize, maintain and share your data for research success. </a:t>
            </a:r>
            <a:r>
              <a:rPr lang="en-US" sz="1200" kern="1200" dirty="0">
                <a:solidFill>
                  <a:schemeClr val="bg2"/>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http://www.pelagicpublishing.com/data-management-for-researchers.html</a:t>
            </a:r>
            <a:r>
              <a:rPr lang="en-US" sz="1200" kern="1200" dirty="0">
                <a:solidFill>
                  <a:schemeClr val="bg2"/>
                </a:solidFill>
                <a:latin typeface="Times New Roman" panose="02020603050405020304" pitchFamily="18" charset="0"/>
                <a:cs typeface="Times New Roman" panose="02020603050405020304" pitchFamily="18" charset="0"/>
              </a:rPr>
              <a:t> </a:t>
            </a:r>
            <a:endParaRPr lang="en-US" sz="1200" kern="1200" dirty="0">
              <a:solidFill>
                <a:schemeClr val="bg2"/>
              </a:solidFill>
              <a:latin typeface="Times New Roman" panose="02020603050405020304" pitchFamily="18" charset="0"/>
              <a:ea typeface="+mn-ea"/>
              <a:cs typeface="Times New Roman" panose="02020603050405020304" pitchFamily="18" charset="0"/>
            </a:endParaRPr>
          </a:p>
          <a:p>
            <a:pPr marL="228600" lvl="0" indent="-228600" defTabSz="457200">
              <a:lnSpc>
                <a:spcPct val="100000"/>
              </a:lnSpc>
              <a:spcBef>
                <a:spcPct val="20000"/>
              </a:spcBef>
              <a:buClrTx/>
              <a:buSzTx/>
              <a:buFont typeface="+mj-lt"/>
              <a:buAutoNum type="arabicPeriod"/>
            </a:pPr>
            <a:r>
              <a:rPr lang="en-US" sz="1200" kern="1200" dirty="0">
                <a:solidFill>
                  <a:schemeClr val="bg2"/>
                </a:solidFill>
                <a:latin typeface="Times New Roman" panose="02020603050405020304" pitchFamily="18" charset="0"/>
                <a:ea typeface="+mn-ea"/>
                <a:cs typeface="Times New Roman" panose="02020603050405020304" pitchFamily="18" charset="0"/>
              </a:rPr>
              <a:t>Graduate School of Library and Information Science at the University of Illinois at Urbana-Champaign. “Specialization in Data Curation,” 2013.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http://www.lis.illinois.edu/academics/programs/specializations/data_curation</a:t>
            </a:r>
            <a:r>
              <a:rPr lang="en-US" sz="12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a:pPr>
            <a:r>
              <a:rPr lang="en-US" sz="1200" kern="1200" dirty="0">
                <a:solidFill>
                  <a:schemeClr val="bg2"/>
                </a:solidFill>
                <a:latin typeface="Times New Roman" panose="02020603050405020304" pitchFamily="18" charset="0"/>
                <a:ea typeface="+mn-ea"/>
                <a:cs typeface="Times New Roman" panose="02020603050405020304" pitchFamily="18" charset="0"/>
              </a:rPr>
              <a:t>Definition based on Ani Adhikari and John DeNero, “The Foundations of Data Science” http://www.inferentialthinking.com/index.html “What is Data Science”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6">
                  <a:extLst>
                    <a:ext uri="{A12FA001-AC4F-418D-AE19-62706E023703}">
                      <ahyp:hlinkClr xmlns:ahyp="http://schemas.microsoft.com/office/drawing/2018/hyperlinkcolor" val="tx"/>
                    </a:ext>
                  </a:extLst>
                </a:hlinkClick>
              </a:rPr>
              <a:t>http://www.inferentialthinking.com/chapter1/what-is-data-science.html</a:t>
            </a:r>
            <a:r>
              <a:rPr lang="en-US" sz="12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a:pPr>
            <a:r>
              <a:rPr lang="en-US" sz="1200" kern="1200" dirty="0">
                <a:solidFill>
                  <a:schemeClr val="bg2"/>
                </a:solidFill>
                <a:latin typeface="Times New Roman" panose="02020603050405020304" pitchFamily="18" charset="0"/>
                <a:ea typeface="+mn-ea"/>
                <a:cs typeface="Times New Roman" panose="02020603050405020304" pitchFamily="18" charset="0"/>
              </a:rPr>
              <a:t>Digital Curation Centre. Data Curation Lifecycle Model.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7">
                  <a:extLst>
                    <a:ext uri="{A12FA001-AC4F-418D-AE19-62706E023703}">
                      <ahyp:hlinkClr xmlns:ahyp="http://schemas.microsoft.com/office/drawing/2018/hyperlinkcolor" val="tx"/>
                    </a:ext>
                  </a:extLst>
                </a:hlinkClick>
              </a:rPr>
              <a:t>http://www.dcc.ac.uk/resources/curation-lifecycle-model</a:t>
            </a:r>
            <a:r>
              <a:rPr lang="en-US" sz="12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a:pPr>
            <a:r>
              <a:rPr lang="en-US" sz="1200" kern="1200" dirty="0">
                <a:solidFill>
                  <a:schemeClr val="bg2"/>
                </a:solidFill>
                <a:latin typeface="Times New Roman" panose="02020603050405020304" pitchFamily="18" charset="0"/>
                <a:ea typeface="+mn-ea"/>
                <a:cs typeface="Times New Roman" panose="02020603050405020304" pitchFamily="18" charset="0"/>
              </a:rPr>
              <a:t>Faundeen, J.L., Burley, T.E., Carlino, J.A., Govoni, D.L., Henkel, H.S., Holl, S.L., Hutchison, V.B., Martín, Elizabeth, Montgomery, E.T., Ladino, C.C., Tessler, Steven, and Zolly, L.S., 2013, The United States Geological Survey Science Data Lifecycle Model: U.S. Geological Survey Open-File Report 2013–1265, 4 p.,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8">
                  <a:extLst>
                    <a:ext uri="{A12FA001-AC4F-418D-AE19-62706E023703}">
                      <ahyp:hlinkClr xmlns:ahyp="http://schemas.microsoft.com/office/drawing/2018/hyperlinkcolor" val="tx"/>
                    </a:ext>
                  </a:extLst>
                </a:hlinkClick>
              </a:rPr>
              <a:t>http://dx.doi.org/10.3133/ofr20131265</a:t>
            </a:r>
            <a:endParaRPr lang="en-US" sz="1200" kern="1200" dirty="0">
              <a:solidFill>
                <a:schemeClr val="bg2"/>
              </a:solidFill>
              <a:latin typeface="Times New Roman" panose="02020603050405020304" pitchFamily="18" charset="0"/>
              <a:ea typeface="+mn-ea"/>
              <a:cs typeface="Times New Roman" panose="02020603050405020304" pitchFamily="18" charset="0"/>
            </a:endParaRPr>
          </a:p>
          <a:p>
            <a:pPr marL="228600" lvl="0" indent="-228600" defTabSz="457200">
              <a:lnSpc>
                <a:spcPct val="100000"/>
              </a:lnSpc>
              <a:spcBef>
                <a:spcPct val="20000"/>
              </a:spcBef>
              <a:buClrTx/>
              <a:buSzTx/>
              <a:buFont typeface="+mj-lt"/>
              <a:buAutoNum type="arabicPeriod"/>
            </a:pPr>
            <a:r>
              <a:rPr lang="en-US" sz="1200" kern="1200" dirty="0">
                <a:solidFill>
                  <a:schemeClr val="bg2"/>
                </a:solidFill>
                <a:latin typeface="Times New Roman" panose="02020603050405020304" pitchFamily="18" charset="0"/>
                <a:ea typeface="+mn-ea"/>
                <a:cs typeface="Times New Roman" panose="02020603050405020304" pitchFamily="18" charset="0"/>
              </a:rPr>
              <a:t>FORCE11. “The FAIR Data Principles.” 2016.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9">
                  <a:extLst>
                    <a:ext uri="{A12FA001-AC4F-418D-AE19-62706E023703}">
                      <ahyp:hlinkClr xmlns:ahyp="http://schemas.microsoft.com/office/drawing/2018/hyperlinkcolor" val="tx"/>
                    </a:ext>
                  </a:extLst>
                </a:hlinkClick>
              </a:rPr>
              <a:t>https://www.force11.org/group/fairgroup/fairprinciples</a:t>
            </a:r>
            <a:endParaRPr lang="en-US" sz="1200" kern="1200" dirty="0">
              <a:solidFill>
                <a:schemeClr val="bg2"/>
              </a:solidFill>
              <a:latin typeface="Times New Roman" panose="02020603050405020304" pitchFamily="18" charset="0"/>
              <a:ea typeface="+mn-ea"/>
              <a:cs typeface="Times New Roman" panose="02020603050405020304" pitchFamily="18" charset="0"/>
            </a:endParaRPr>
          </a:p>
          <a:p>
            <a:pPr marL="228600" lvl="0" indent="-228600" defTabSz="457200">
              <a:lnSpc>
                <a:spcPct val="100000"/>
              </a:lnSpc>
              <a:spcBef>
                <a:spcPct val="20000"/>
              </a:spcBef>
              <a:buClrTx/>
              <a:buSzTx/>
              <a:buFont typeface="+mj-lt"/>
              <a:buAutoNum type="arabicPeriod"/>
            </a:pPr>
            <a:r>
              <a:rPr lang="en-US" sz="1200" kern="1200" dirty="0">
                <a:solidFill>
                  <a:schemeClr val="bg2"/>
                </a:solidFill>
                <a:latin typeface="Times New Roman" panose="02020603050405020304" pitchFamily="18" charset="0"/>
                <a:ea typeface="+mn-ea"/>
                <a:cs typeface="Times New Roman" panose="02020603050405020304" pitchFamily="18" charset="0"/>
              </a:rPr>
              <a:t>Allen, Robert, &amp; Hartland, David. (2018, May 21). FAIR in practice - Jisc report on the Findable Accessible Interoperable and Reuseable Data Principles (Version 1). Zenodo.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10">
                  <a:extLst>
                    <a:ext uri="{A12FA001-AC4F-418D-AE19-62706E023703}">
                      <ahyp:hlinkClr xmlns:ahyp="http://schemas.microsoft.com/office/drawing/2018/hyperlinkcolor" val="tx"/>
                    </a:ext>
                  </a:extLst>
                </a:hlinkClick>
              </a:rPr>
              <a:t>http://doi.org/10.5281/zenodo.1245568</a:t>
            </a:r>
            <a:endParaRPr lang="en-US" sz="1200" kern="1200" dirty="0">
              <a:solidFill>
                <a:schemeClr val="bg2"/>
              </a:solidFill>
              <a:latin typeface="Times New Roman" panose="02020603050405020304" pitchFamily="18" charset="0"/>
              <a:ea typeface="+mn-ea"/>
              <a:cs typeface="Times New Roman" panose="02020603050405020304" pitchFamily="18" charset="0"/>
            </a:endParaRP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0:30 minutes]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aseline="0" dirty="0">
                <a:latin typeface="Times New Roman" panose="02020603050405020304" pitchFamily="18" charset="0"/>
                <a:cs typeface="Times New Roman" panose="02020603050405020304" pitchFamily="18" charset="0"/>
              </a:rPr>
              <a:t>[Total time: 38:37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1481749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a:t>
            </a:r>
          </a:p>
          <a:p>
            <a:pPr marL="0" indent="0">
              <a:buNone/>
            </a:pPr>
            <a:r>
              <a:rPr lang="en-US" sz="1200" dirty="0">
                <a:latin typeface="Times New Roman" panose="02020603050405020304" pitchFamily="18" charset="0"/>
                <a:cs typeface="Times New Roman" panose="02020603050405020304" pitchFamily="18" charset="0"/>
              </a:rPr>
              <a:t>Through</a:t>
            </a:r>
            <a:r>
              <a:rPr lang="en-US" sz="1200" baseline="0" dirty="0">
                <a:latin typeface="Times New Roman" panose="02020603050405020304" pitchFamily="18" charset="0"/>
                <a:cs typeface="Times New Roman" panose="02020603050405020304" pitchFamily="18" charset="0"/>
              </a:rPr>
              <a:t>out the presentation and the slide notes you will find references to the following materials.</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Text]</a:t>
            </a:r>
          </a:p>
          <a:p>
            <a:pPr marL="228600" lvl="0" indent="-228600" defTabSz="457200">
              <a:lnSpc>
                <a:spcPct val="100000"/>
              </a:lnSpc>
              <a:spcBef>
                <a:spcPct val="20000"/>
              </a:spcBef>
              <a:buClrTx/>
              <a:buSzTx/>
              <a:buFont typeface="+mj-lt"/>
              <a:buAutoNum type="arabicPeriod" startAt="9"/>
            </a:pPr>
            <a:r>
              <a:rPr lang="en-US" sz="1200" kern="1200" dirty="0">
                <a:solidFill>
                  <a:schemeClr val="bg2"/>
                </a:solidFill>
                <a:latin typeface="Times New Roman" panose="02020603050405020304" pitchFamily="18" charset="0"/>
                <a:ea typeface="+mn-ea"/>
                <a:cs typeface="Times New Roman" panose="02020603050405020304" pitchFamily="18" charset="0"/>
              </a:rPr>
              <a:t>United States. Congress. “H.R.4174 - 115th Congress (2017-2018): Foundations for Evidence-Based Policymaking Act of 2018.” January 14, 2019.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3">
                  <a:extLst>
                    <a:ext uri="{A12FA001-AC4F-418D-AE19-62706E023703}">
                      <ahyp:hlinkClr xmlns:ahyp="http://schemas.microsoft.com/office/drawing/2018/hyperlinkcolor" val="tx"/>
                    </a:ext>
                  </a:extLst>
                </a:hlinkClick>
              </a:rPr>
              <a:t>https://www.congress.gov/bill/115th-congress/house-bill/4174</a:t>
            </a:r>
            <a:r>
              <a:rPr lang="en-US" sz="12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startAt="9"/>
            </a:pPr>
            <a:r>
              <a:rPr lang="en-US" sz="1200" kern="1200" dirty="0">
                <a:solidFill>
                  <a:schemeClr val="bg2"/>
                </a:solidFill>
                <a:latin typeface="Times New Roman" panose="02020603050405020304" pitchFamily="18" charset="0"/>
                <a:ea typeface="+mn-ea"/>
                <a:cs typeface="Times New Roman" panose="02020603050405020304" pitchFamily="18" charset="0"/>
              </a:rPr>
              <a:t>National Academies of Sciences, Engineering, and Medicine. 2022. “Transparency in Statistical Information for the National Center for Science and Engineering Statistics and All Federal Statistical Agencies.” Washington, DC: The National Academies Press.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4">
                  <a:extLst>
                    <a:ext uri="{A12FA001-AC4F-418D-AE19-62706E023703}">
                      <ahyp:hlinkClr xmlns:ahyp="http://schemas.microsoft.com/office/drawing/2018/hyperlinkcolor" val="tx"/>
                    </a:ext>
                  </a:extLst>
                </a:hlinkClick>
              </a:rPr>
              <a:t>https://doi.org/10.17226/26360</a:t>
            </a:r>
            <a:r>
              <a:rPr lang="en-US" sz="12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startAt="9"/>
            </a:pPr>
            <a:r>
              <a:rPr lang="en-US" sz="1200" kern="1200" dirty="0">
                <a:solidFill>
                  <a:schemeClr val="bg2"/>
                </a:solidFill>
                <a:latin typeface="Times New Roman" panose="02020603050405020304" pitchFamily="18" charset="0"/>
                <a:ea typeface="+mn-ea"/>
                <a:cs typeface="Times New Roman" panose="02020603050405020304" pitchFamily="18" charset="0"/>
              </a:rPr>
              <a:t>National Institutes of Health. Office of Intramural Research 2022. “2023 NIH Data Management and Sharing Policy.” Washington DC: National Institutes of Health.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https://www.oir.nih.gov/sourcebook/intramural-program-oversight/intramural-data-sharing/2023-nih-data-management-sharing-policy</a:t>
            </a:r>
            <a:r>
              <a:rPr lang="en-US" sz="1200" kern="1200" dirty="0">
                <a:solidFill>
                  <a:schemeClr val="bg2"/>
                </a:solidFill>
                <a:latin typeface="Times New Roman" panose="02020603050405020304" pitchFamily="18" charset="0"/>
                <a:ea typeface="+mn-ea"/>
                <a:cs typeface="Times New Roman" panose="02020603050405020304" pitchFamily="18" charset="0"/>
              </a:rPr>
              <a:t> </a:t>
            </a:r>
          </a:p>
          <a:p>
            <a:pPr marL="228600" marR="0" lvl="0" indent="-228600" algn="l" defTabSz="457200" rtl="0" eaLnBrk="1" fontAlgn="auto" latinLnBrk="0" hangingPunct="1">
              <a:lnSpc>
                <a:spcPct val="100000"/>
              </a:lnSpc>
              <a:spcBef>
                <a:spcPct val="20000"/>
              </a:spcBef>
              <a:spcAft>
                <a:spcPts val="0"/>
              </a:spcAft>
              <a:buClrTx/>
              <a:buSzTx/>
              <a:buFont typeface="+mj-lt"/>
              <a:buAutoNum type="arabicPeriod" startAt="9"/>
              <a:tabLst/>
              <a:defRPr/>
            </a:pPr>
            <a:r>
              <a:rPr lang="en-US" sz="1200" kern="1200" dirty="0">
                <a:solidFill>
                  <a:schemeClr val="bg2"/>
                </a:solidFill>
                <a:latin typeface="Times New Roman" panose="02020603050405020304" pitchFamily="18" charset="0"/>
                <a:ea typeface="+mn-ea"/>
                <a:cs typeface="Times New Roman" panose="02020603050405020304" pitchFamily="18" charset="0"/>
              </a:rPr>
              <a:t>Leighton L Christiansen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6">
                  <a:extLst>
                    <a:ext uri="{A12FA001-AC4F-418D-AE19-62706E023703}">
                      <ahyp:hlinkClr xmlns:ahyp="http://schemas.microsoft.com/office/drawing/2018/hyperlinkcolor" val="tx"/>
                    </a:ext>
                  </a:extLst>
                </a:hlinkClick>
              </a:rPr>
              <a:t>http://orcid.org/0000-0002-0543-4268</a:t>
            </a:r>
            <a:r>
              <a:rPr lang="en-US" sz="1200" kern="1200" dirty="0">
                <a:solidFill>
                  <a:schemeClr val="bg2"/>
                </a:solidFill>
                <a:latin typeface="Times New Roman" panose="02020603050405020304" pitchFamily="18" charset="0"/>
                <a:ea typeface="+mn-ea"/>
                <a:cs typeface="Times New Roman" panose="02020603050405020304" pitchFamily="18" charset="0"/>
              </a:rPr>
              <a:t>. 2021. “U.S. Open Science Policy Perspectives &amp; Transportation: Open Science in Transportation: Challenges and Opportunities in a COVID-19 Era.” Washington DC: National Transportation Library. </a:t>
            </a:r>
            <a:r>
              <a:rPr lang="en-US" sz="1200" kern="1200" dirty="0">
                <a:solidFill>
                  <a:schemeClr val="bg2"/>
                </a:solidFill>
                <a:latin typeface="Times New Roman" panose="02020603050405020304" pitchFamily="18" charset="0"/>
                <a:ea typeface="+mn-ea"/>
                <a:cs typeface="Times New Roman" panose="02020603050405020304" pitchFamily="18" charset="0"/>
                <a:hlinkClick r:id="rId7">
                  <a:extLst>
                    <a:ext uri="{A12FA001-AC4F-418D-AE19-62706E023703}">
                      <ahyp:hlinkClr xmlns:ahyp="http://schemas.microsoft.com/office/drawing/2018/hyperlinkcolor" val="tx"/>
                    </a:ext>
                  </a:extLst>
                </a:hlinkClick>
              </a:rPr>
              <a:t>https://doi.org/10.21949/1520725</a:t>
            </a:r>
            <a:endParaRPr lang="en-US" sz="1200" kern="1200" dirty="0">
              <a:solidFill>
                <a:schemeClr val="bg2"/>
              </a:solidFill>
              <a:latin typeface="Times New Roman" panose="02020603050405020304" pitchFamily="18" charset="0"/>
              <a:ea typeface="+mn-ea"/>
              <a:cs typeface="Times New Roman" panose="02020603050405020304" pitchFamily="18" charset="0"/>
            </a:endParaRPr>
          </a:p>
          <a:p>
            <a:pPr marL="0" lvl="0" indent="0" defTabSz="457200">
              <a:lnSpc>
                <a:spcPct val="100000"/>
              </a:lnSpc>
              <a:spcBef>
                <a:spcPct val="20000"/>
              </a:spcBef>
              <a:buClrTx/>
              <a:buSzTx/>
              <a:buFont typeface="+mj-lt"/>
              <a:buNone/>
            </a:pPr>
            <a:endParaRPr lang="en-US" sz="1200" kern="1200" dirty="0">
              <a:solidFill>
                <a:schemeClr val="bg2"/>
              </a:solidFill>
              <a:latin typeface="Times New Roman" panose="02020603050405020304" pitchFamily="18" charset="0"/>
              <a:ea typeface="+mn-ea"/>
              <a:cs typeface="Times New Roman" panose="02020603050405020304" pitchFamily="18" charset="0"/>
            </a:endParaRP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0:30 minutes]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aseline="0" dirty="0">
                <a:latin typeface="Times New Roman" panose="02020603050405020304" pitchFamily="18" charset="0"/>
                <a:cs typeface="Times New Roman" panose="02020603050405020304" pitchFamily="18" charset="0"/>
              </a:rPr>
              <a:t>[Total time: 38:37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18695025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51aa7c0f87_0_9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51aa7c0f87_0_9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r>
              <a:rPr lang="en-US" sz="1200" dirty="0">
                <a:latin typeface="Times New Roman" panose="02020603050405020304" pitchFamily="18" charset="0"/>
                <a:ea typeface="Roboto"/>
                <a:cs typeface="Times New Roman" panose="02020603050405020304" pitchFamily="18" charset="0"/>
                <a:sym typeface="Roboto"/>
              </a:rPr>
              <a:t> We would now be happy</a:t>
            </a:r>
            <a:r>
              <a:rPr lang="en-US" sz="1200" baseline="0" dirty="0">
                <a:latin typeface="Times New Roman" panose="02020603050405020304" pitchFamily="18" charset="0"/>
                <a:ea typeface="Roboto"/>
                <a:cs typeface="Times New Roman" panose="02020603050405020304" pitchFamily="18" charset="0"/>
                <a:sym typeface="Roboto"/>
              </a:rPr>
              <a:t> to answer any questions.</a:t>
            </a:r>
          </a:p>
          <a:p>
            <a:pPr marL="0" indent="0">
              <a:buNone/>
            </a:pPr>
            <a:endParaRPr lang="en-US" sz="1200" baseline="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0:23 minutes]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aseline="0" dirty="0">
                <a:latin typeface="Times New Roman" panose="02020603050405020304" pitchFamily="18" charset="0"/>
                <a:cs typeface="Times New Roman" panose="02020603050405020304" pitchFamily="18" charset="0"/>
              </a:rPr>
              <a:t>[Total time: 39:00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 </a:t>
            </a:r>
          </a:p>
          <a:p>
            <a:pPr marL="0" indent="0">
              <a:buNone/>
            </a:pPr>
            <a:r>
              <a:rPr lang="en-US" sz="1200" b="1" dirty="0">
                <a:latin typeface="Times New Roman" panose="02020603050405020304" pitchFamily="18" charset="0"/>
                <a:ea typeface="Roboto"/>
                <a:cs typeface="Times New Roman" panose="02020603050405020304" pitchFamily="18" charset="0"/>
                <a:sym typeface="Roboto"/>
              </a:rPr>
              <a:t>Slide Title: Overview</a:t>
            </a:r>
          </a:p>
          <a:p>
            <a:pPr marL="0" indent="0">
              <a:buNone/>
            </a:pPr>
            <a:endParaRPr lang="en-US" sz="1200" b="1" dirty="0">
              <a:latin typeface="Times New Roman" panose="02020603050405020304" pitchFamily="18" charset="0"/>
              <a:ea typeface="Roboto"/>
              <a:cs typeface="Times New Roman" panose="02020603050405020304" pitchFamily="18" charset="0"/>
              <a:sym typeface="Roboto"/>
            </a:endParaRPr>
          </a:p>
          <a:p>
            <a:pPr marL="0" indent="0">
              <a:buNone/>
            </a:pPr>
            <a:endParaRPr lang="en-US" sz="1200" b="1"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1" baseline="0" dirty="0">
                <a:latin typeface="Times New Roman" panose="02020603050405020304" pitchFamily="18" charset="0"/>
                <a:cs typeface="Times New Roman" panose="02020603050405020304" pitchFamily="18" charset="0"/>
              </a:rPr>
              <a:t>[FCSM Scripted Text]</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A brief overview of what we will discuss in the next 20 minutes.</a:t>
            </a:r>
          </a:p>
          <a:p>
            <a:pPr marL="171450" indent="-171450"/>
            <a:r>
              <a:rPr lang="en-US" sz="1200" dirty="0">
                <a:latin typeface="Times New Roman" panose="02020603050405020304" pitchFamily="18" charset="0"/>
                <a:ea typeface="Roboto"/>
                <a:cs typeface="Times New Roman" panose="02020603050405020304" pitchFamily="18" charset="0"/>
                <a:sym typeface="Roboto"/>
              </a:rPr>
              <a:t>Statistical Laws &amp; Practices</a:t>
            </a:r>
          </a:p>
          <a:p>
            <a:pPr marL="171450" indent="-171450"/>
            <a:r>
              <a:rPr lang="en-US" sz="1200" dirty="0">
                <a:latin typeface="Times New Roman" panose="02020603050405020304" pitchFamily="18" charset="0"/>
                <a:ea typeface="Roboto"/>
                <a:cs typeface="Times New Roman" panose="02020603050405020304" pitchFamily="18" charset="0"/>
                <a:sym typeface="Roboto"/>
              </a:rPr>
              <a:t>About Data Curation</a:t>
            </a:r>
          </a:p>
          <a:p>
            <a:pPr marL="171450" indent="-171450"/>
            <a:r>
              <a:rPr lang="en-US" sz="1200" dirty="0">
                <a:latin typeface="Times New Roman" panose="02020603050405020304" pitchFamily="18" charset="0"/>
                <a:ea typeface="Roboto"/>
                <a:cs typeface="Times New Roman" panose="02020603050405020304" pitchFamily="18" charset="0"/>
                <a:sym typeface="Roboto"/>
              </a:rPr>
              <a:t>Data Curation for Transparent Statistics: Suggestions</a:t>
            </a:r>
          </a:p>
          <a:p>
            <a:pPr marL="171450" indent="-171450"/>
            <a:r>
              <a:rPr lang="en-US" sz="1200" dirty="0">
                <a:latin typeface="Times New Roman" panose="02020603050405020304" pitchFamily="18" charset="0"/>
                <a:ea typeface="Roboto"/>
                <a:cs typeface="Times New Roman" panose="02020603050405020304" pitchFamily="18" charset="0"/>
                <a:sym typeface="Roboto"/>
              </a:rPr>
              <a:t>Conclusions</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20 seconds]</a:t>
            </a:r>
          </a:p>
          <a:p>
            <a:pPr marL="0" indent="0">
              <a:buNone/>
            </a:pPr>
            <a:r>
              <a:rPr lang="en-US" sz="1200" baseline="0" dirty="0">
                <a:latin typeface="Times New Roman" panose="02020603050405020304" pitchFamily="18" charset="0"/>
                <a:cs typeface="Times New Roman" panose="02020603050405020304" pitchFamily="18" charset="0"/>
              </a:rPr>
              <a:t>[Total time: 0:45]</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[Complete Slide Text]</a:t>
            </a:r>
          </a:p>
          <a:p>
            <a:pPr marL="0" indent="0">
              <a:buNone/>
            </a:pPr>
            <a:r>
              <a:rPr lang="en-US" sz="1200" baseline="0" dirty="0">
                <a:latin typeface="Times New Roman" panose="02020603050405020304" pitchFamily="18" charset="0"/>
                <a:cs typeface="Times New Roman" panose="02020603050405020304" pitchFamily="18" charset="0"/>
              </a:rPr>
              <a:t>Overview</a:t>
            </a:r>
          </a:p>
          <a:p>
            <a:pPr marL="171450" indent="-171450"/>
            <a:r>
              <a:rPr lang="en-US" sz="1200" baseline="0" dirty="0">
                <a:latin typeface="Times New Roman" panose="02020603050405020304" pitchFamily="18" charset="0"/>
                <a:cs typeface="Times New Roman" panose="02020603050405020304" pitchFamily="18" charset="0"/>
              </a:rPr>
              <a:t>About Us</a:t>
            </a:r>
          </a:p>
          <a:p>
            <a:pPr marL="171450" indent="-171450"/>
            <a:r>
              <a:rPr lang="en-US" sz="1200" baseline="0" dirty="0">
                <a:latin typeface="Times New Roman" panose="02020603050405020304" pitchFamily="18" charset="0"/>
                <a:cs typeface="Times New Roman" panose="02020603050405020304" pitchFamily="18" charset="0"/>
              </a:rPr>
              <a:t>Statistical Laws &amp; Practices</a:t>
            </a:r>
          </a:p>
          <a:p>
            <a:pPr marL="171450" indent="-171450"/>
            <a:r>
              <a:rPr lang="en-US" sz="1200" baseline="0" dirty="0">
                <a:latin typeface="Times New Roman" panose="02020603050405020304" pitchFamily="18" charset="0"/>
                <a:cs typeface="Times New Roman" panose="02020603050405020304" pitchFamily="18" charset="0"/>
              </a:rPr>
              <a:t>About Data Curation</a:t>
            </a:r>
          </a:p>
          <a:p>
            <a:pPr marL="171450" indent="-171450"/>
            <a:r>
              <a:rPr lang="en-US" sz="1200" baseline="0" dirty="0">
                <a:latin typeface="Times New Roman" panose="02020603050405020304" pitchFamily="18" charset="0"/>
                <a:cs typeface="Times New Roman" panose="02020603050405020304" pitchFamily="18" charset="0"/>
              </a:rPr>
              <a:t>Data Curation for Transparent Statistics: Suggestions</a:t>
            </a:r>
          </a:p>
          <a:p>
            <a:pPr marL="171450" indent="-171450"/>
            <a:r>
              <a:rPr lang="en-US" sz="1200" baseline="0" dirty="0">
                <a:latin typeface="Times New Roman" panose="02020603050405020304" pitchFamily="18" charset="0"/>
                <a:cs typeface="Times New Roman" panose="02020603050405020304" pitchFamily="18" charset="0"/>
              </a:rPr>
              <a:t>Conclusions</a:t>
            </a:r>
          </a:p>
          <a:p>
            <a:pPr marL="171450" indent="-171450"/>
            <a:r>
              <a:rPr lang="en-US" sz="1200" baseline="0" dirty="0">
                <a:latin typeface="Times New Roman" panose="02020603050405020304" pitchFamily="18" charset="0"/>
                <a:cs typeface="Times New Roman" panose="02020603050405020304" pitchFamily="18" charset="0"/>
              </a:rPr>
              <a:t>Questions</a:t>
            </a:r>
          </a:p>
          <a:p>
            <a:pPr marL="171450" indent="-171450"/>
            <a:r>
              <a:rPr lang="en-US" sz="1200" baseline="0" dirty="0">
                <a:latin typeface="Times New Roman" panose="02020603050405020304" pitchFamily="18" charset="0"/>
                <a:cs typeface="Times New Roman" panose="02020603050405020304" pitchFamily="18" charset="0"/>
              </a:rPr>
              <a:t>Supplemental Slides</a:t>
            </a:r>
          </a:p>
          <a:p>
            <a:pPr marL="0" indent="0">
              <a:buNone/>
            </a:pPr>
            <a:endParaRPr lang="en-US" sz="1200" baseline="0" dirty="0">
              <a:latin typeface="Times New Roman" panose="02020603050405020304" pitchFamily="18" charset="0"/>
              <a:cs typeface="Times New Roman" panose="02020603050405020304" pitchFamily="18" charset="0"/>
            </a:endParaRPr>
          </a:p>
          <a:p>
            <a:pPr marL="0" indent="0">
              <a:buNone/>
            </a:pPr>
            <a:endParaRPr lang="en-US" baseline="0" dirty="0"/>
          </a:p>
          <a:p>
            <a:pPr marL="0" indent="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In the interest</a:t>
            </a:r>
            <a:r>
              <a:rPr lang="en-US" sz="1200" baseline="0" dirty="0">
                <a:latin typeface="Times New Roman" panose="02020603050405020304" pitchFamily="18" charset="0"/>
                <a:ea typeface="Roboto"/>
                <a:cs typeface="Times New Roman" panose="02020603050405020304" pitchFamily="18" charset="0"/>
                <a:sym typeface="Roboto"/>
              </a:rPr>
              <a:t> of time, I am going to keep this intro short. I just want to say that due to a number of laws and policies, BTS has a deep commitment to making our products sharable, and increasingly transparent.  You can read more detail about BTS in the slide notes of this presentation, or at bts.gov</a:t>
            </a:r>
            <a:endParaRPr lang="en-US" dirty="0"/>
          </a:p>
          <a:p>
            <a:pPr marL="0" indent="0">
              <a:buNone/>
            </a:pPr>
            <a:r>
              <a:rPr lang="en-US" sz="900" dirty="0"/>
              <a:t>[Skip these 2 bullets:</a:t>
            </a:r>
            <a:r>
              <a:rPr lang="en-US" sz="900" baseline="0" dirty="0"/>
              <a:t> for reader reference]</a:t>
            </a:r>
            <a:endParaRPr lang="en-US" sz="900" dirty="0"/>
          </a:p>
          <a:p>
            <a:pPr marL="0"/>
            <a:r>
              <a:rPr lang="en-US" sz="900" dirty="0"/>
              <a:t>The Bureau of Transportation Statistics (BTS), part of the Department of Transportation (DOT) is the preeminent source of statistics on commercial aviation, multimodal freight activity, and transportation economics, and provides context to decision makers and the public for understanding statistics on transportation. BTS assures the credibility of its products and services through rigorous analysis, transparent data quality, and independence from political influence. BTS promotes innovative methods of data collection, analysis, visualization, and dissemination to improve operational efficiency, to examine emerging topics, and to create relevant and timely information products that foster understanding of transportation and its transformational role in society. The Bureau’s National Transportation Library (NTL) is the permanent, publicly accessible home for research publications from throughout the transportation community; the gateway to all DOT data; and the help line for the Congress, researchers, and the public for information about transportation.</a:t>
            </a:r>
          </a:p>
          <a:p>
            <a:pPr marL="0"/>
            <a:r>
              <a:rPr lang="en-US" sz="900" dirty="0"/>
              <a:t>The BTS Director is by law the senior advisor to the Secretary of Transportation on data and statistics</a:t>
            </a:r>
            <a:endParaRPr lang="en-US" dirty="0"/>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39 seconds]</a:t>
            </a:r>
          </a:p>
          <a:p>
            <a:pPr marL="0" indent="0">
              <a:buNone/>
            </a:pPr>
            <a:r>
              <a:rPr lang="en-US" sz="1200" baseline="0" dirty="0">
                <a:latin typeface="Times New Roman" panose="02020603050405020304" pitchFamily="18" charset="0"/>
                <a:cs typeface="Times New Roman" panose="02020603050405020304" pitchFamily="18" charset="0"/>
              </a:rPr>
              <a:t>[Total time: 1:53]</a:t>
            </a:r>
          </a:p>
        </p:txBody>
      </p:sp>
    </p:spTree>
    <p:extLst>
      <p:ext uri="{BB962C8B-B14F-4D97-AF65-F5344CB8AC3E}">
        <p14:creationId xmlns:p14="http://schemas.microsoft.com/office/powerpoint/2010/main" val="3727259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Very quickly: Fulfilling the mandates establishing it, the NTL is an open access digital repository of transportation information, providing access to digital collections, data services, reference services, and facilitating knowledge networking in the transportation research community.</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NLT is the only library</a:t>
            </a:r>
            <a:r>
              <a:rPr lang="en-US" sz="1200" baseline="0" dirty="0">
                <a:latin typeface="Times New Roman" panose="02020603050405020304" pitchFamily="18" charset="0"/>
                <a:ea typeface="Roboto"/>
                <a:cs typeface="Times New Roman" panose="02020603050405020304" pitchFamily="18" charset="0"/>
                <a:sym typeface="Roboto"/>
              </a:rPr>
              <a:t> within a Principal Federal Statistical Agency. And based on this unique outlook, our direct relationship to public access to and preservation of statistical data, we were invited to address the NAS “</a:t>
            </a:r>
            <a:r>
              <a:rPr lang="en-US" sz="1200" dirty="0">
                <a:latin typeface="Times New Roman" panose="02020603050405020304" pitchFamily="18" charset="0"/>
                <a:cs typeface="Times New Roman" panose="02020603050405020304" pitchFamily="18" charset="0"/>
              </a:rPr>
              <a:t>Committee on Transparency and Reproducibility of Federal Statistics for NCSES”. This presentation is based on that work and a similar presentation made to NCSES in October 2019.</a:t>
            </a: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endParaRPr lang="en-US" dirty="0">
              <a:latin typeface="Arial" panose="020B0604020202020204" pitchFamily="34" charset="0"/>
              <a:ea typeface="Roboto"/>
              <a:cs typeface="Arial" panose="020B0604020202020204" pitchFamily="34" charset="0"/>
              <a:sym typeface="Roboto"/>
            </a:endParaRPr>
          </a:p>
          <a:p>
            <a:pPr marL="0" indent="0">
              <a:buNone/>
            </a:pPr>
            <a:r>
              <a:rPr lang="en-US" sz="1000" dirty="0">
                <a:latin typeface="Times New Roman" panose="02020603050405020304" pitchFamily="18" charset="0"/>
                <a:ea typeface="Roboto"/>
                <a:cs typeface="Times New Roman" panose="02020603050405020304" pitchFamily="18" charset="0"/>
                <a:sym typeface="Roboto"/>
              </a:rPr>
              <a:t>All materials in the NTL collection are in the public domain, available for reuse without restriction.</a:t>
            </a:r>
          </a:p>
          <a:p>
            <a:pPr marL="0" indent="0">
              <a:buNone/>
            </a:pPr>
            <a:r>
              <a:rPr lang="en-US" sz="1000" dirty="0">
                <a:latin typeface="Times New Roman" panose="02020603050405020304" pitchFamily="18" charset="0"/>
                <a:ea typeface="Roboto"/>
                <a:cs typeface="Times New Roman" panose="02020603050405020304" pitchFamily="18" charset="0"/>
                <a:sym typeface="Roboto"/>
              </a:rPr>
              <a:t>The five national libraries are:</a:t>
            </a:r>
            <a:r>
              <a:rPr lang="en-US" sz="1000" baseline="0" dirty="0">
                <a:latin typeface="Times New Roman" panose="02020603050405020304" pitchFamily="18" charset="0"/>
                <a:ea typeface="Roboto"/>
                <a:cs typeface="Times New Roman" panose="02020603050405020304" pitchFamily="18" charset="0"/>
                <a:sym typeface="Roboto"/>
              </a:rPr>
              <a:t> </a:t>
            </a:r>
            <a:r>
              <a:rPr lang="en-US" sz="1000" dirty="0">
                <a:latin typeface="Times New Roman" panose="02020603050405020304" pitchFamily="18" charset="0"/>
                <a:ea typeface="Roboto"/>
                <a:cs typeface="Times New Roman" panose="02020603050405020304" pitchFamily="18" charset="0"/>
                <a:sym typeface="Roboto"/>
              </a:rPr>
              <a:t>Library of Congress, Washington, D.C.; National Library of Education; National Transportation Library; National Library of Medicine, Bethesda; National Agricultural Library</a:t>
            </a:r>
          </a:p>
          <a:p>
            <a:pPr marL="0" indent="0">
              <a:buNone/>
            </a:pPr>
            <a:endParaRPr lang="en-US" dirty="0">
              <a:latin typeface="Arial" panose="020B0604020202020204" pitchFamily="34" charset="0"/>
              <a:ea typeface="Roboto"/>
              <a:cs typeface="Arial" panose="020B0604020202020204" pitchFamily="34" charset="0"/>
              <a:sym typeface="Roboto"/>
            </a:endParaRPr>
          </a:p>
          <a:p>
            <a:pPr marL="0" indent="0">
              <a:buNone/>
            </a:pPr>
            <a:r>
              <a:rPr lang="en-US" sz="1100" baseline="0" dirty="0">
                <a:latin typeface="Times New Roman" panose="02020603050405020304" pitchFamily="18" charset="0"/>
                <a:cs typeface="Times New Roman" panose="02020603050405020304" pitchFamily="18" charset="0"/>
              </a:rPr>
              <a:t>[Slide] </a:t>
            </a:r>
          </a:p>
          <a:p>
            <a:pPr marL="0" indent="0">
              <a:buNone/>
            </a:pPr>
            <a:r>
              <a:rPr lang="en-US" sz="1100" baseline="0" dirty="0">
                <a:latin typeface="Times New Roman" panose="02020603050405020304" pitchFamily="18" charset="0"/>
                <a:cs typeface="Times New Roman" panose="02020603050405020304" pitchFamily="18" charset="0"/>
              </a:rPr>
              <a:t>[Next speaker: Leighton]</a:t>
            </a:r>
          </a:p>
          <a:p>
            <a:pPr marL="0" indent="0">
              <a:buNone/>
            </a:pPr>
            <a:r>
              <a:rPr lang="en-US" sz="1100" baseline="0" dirty="0">
                <a:latin typeface="Times New Roman" panose="02020603050405020304" pitchFamily="18" charset="0"/>
                <a:cs typeface="Times New Roman" panose="02020603050405020304" pitchFamily="18" charset="0"/>
              </a:rPr>
              <a:t>[Time: 42 seconds]</a:t>
            </a:r>
          </a:p>
          <a:p>
            <a:pPr marL="0" indent="0">
              <a:buNone/>
            </a:pPr>
            <a:r>
              <a:rPr lang="en-US" sz="1100" baseline="0" dirty="0">
                <a:latin typeface="Times New Roman" panose="02020603050405020304" pitchFamily="18" charset="0"/>
                <a:cs typeface="Times New Roman" panose="02020603050405020304" pitchFamily="18" charset="0"/>
              </a:rPr>
              <a:t>[Total time: 2:38]</a:t>
            </a:r>
          </a:p>
          <a:p>
            <a:pPr marL="0" indent="0">
              <a:buNone/>
            </a:pPr>
            <a:endParaRPr lang="en-US" dirty="0">
              <a:latin typeface="Arial" panose="020B0604020202020204" pitchFamily="34" charset="0"/>
              <a:ea typeface="Roboto"/>
              <a:cs typeface="Arial" panose="020B0604020202020204" pitchFamily="34" charset="0"/>
              <a:sym typeface="Roboto"/>
            </a:endParaRPr>
          </a:p>
        </p:txBody>
      </p:sp>
    </p:spTree>
    <p:extLst>
      <p:ext uri="{BB962C8B-B14F-4D97-AF65-F5344CB8AC3E}">
        <p14:creationId xmlns:p14="http://schemas.microsoft.com/office/powerpoint/2010/main" val="1552710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1989ce7e6_0_23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1989ce7e6_0_23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lnSpc>
                <a:spcPct val="115000"/>
              </a:lnSpc>
              <a:buNone/>
            </a:pPr>
            <a:r>
              <a:rPr lang="en-US" sz="1200" b="1" dirty="0">
                <a:latin typeface="Times New Roman" panose="02020603050405020304" pitchFamily="18" charset="0"/>
                <a:ea typeface="Roboto"/>
                <a:cs typeface="Times New Roman" panose="02020603050405020304" pitchFamily="18" charset="0"/>
                <a:sym typeface="Roboto"/>
              </a:rPr>
              <a:t>Leighton:</a:t>
            </a:r>
          </a:p>
          <a:p>
            <a:pPr marL="0" indent="0">
              <a:lnSpc>
                <a:spcPct val="115000"/>
              </a:lnSpc>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lnSpc>
                <a:spcPct val="115000"/>
              </a:lnSpc>
              <a:buNone/>
            </a:pPr>
            <a:r>
              <a:rPr lang="en-US" sz="1200" dirty="0">
                <a:latin typeface="Times New Roman" panose="02020603050405020304" pitchFamily="18" charset="0"/>
                <a:ea typeface="Roboto"/>
                <a:cs typeface="Times New Roman" panose="02020603050405020304" pitchFamily="18" charset="0"/>
                <a:sym typeface="Roboto"/>
              </a:rPr>
              <a:t>NTL was created in 1998 under the Transportation Equity Act for the 21st Century</a:t>
            </a:r>
          </a:p>
          <a:p>
            <a:pPr marL="0" indent="0">
              <a:lnSpc>
                <a:spcPct val="115000"/>
              </a:lnSpc>
              <a:buNone/>
            </a:pPr>
            <a:r>
              <a:rPr lang="en-US" sz="1200" dirty="0">
                <a:latin typeface="Times New Roman" panose="02020603050405020304" pitchFamily="18" charset="0"/>
                <a:ea typeface="Roboto"/>
                <a:cs typeface="Times New Roman" panose="02020603050405020304" pitchFamily="18" charset="0"/>
                <a:sym typeface="Roboto"/>
              </a:rPr>
              <a:t>The act mandated the “establish[ment] and maintain[tenence] of a National Transportation Library” to host “a collection of statistical and other information needed for transportation decision making at the Federal, State, and local levels.”</a:t>
            </a:r>
          </a:p>
          <a:p>
            <a:pPr marL="0" indent="0">
              <a:lnSpc>
                <a:spcPct val="115000"/>
              </a:lnSpc>
              <a:buNone/>
            </a:pPr>
            <a:endParaRPr lang="en-US" dirty="0">
              <a:latin typeface="Arial" panose="020B0604020202020204" pitchFamily="34" charset="0"/>
              <a:ea typeface="Roboto"/>
              <a:cs typeface="Arial" panose="020B0604020202020204" pitchFamily="34" charset="0"/>
              <a:sym typeface="Roboto"/>
            </a:endParaRPr>
          </a:p>
          <a:p>
            <a:pPr marL="0" indent="0">
              <a:lnSpc>
                <a:spcPct val="115000"/>
              </a:lnSpc>
              <a:buNone/>
            </a:pPr>
            <a:r>
              <a:rPr lang="en-US" sz="1000" dirty="0">
                <a:latin typeface="+mj-lt"/>
                <a:ea typeface="Roboto"/>
                <a:cs typeface="Arial" panose="020B0604020202020204" pitchFamily="34" charset="0"/>
                <a:sym typeface="Roboto"/>
              </a:rPr>
              <a:t>To fulfill this mandate, NTL:</a:t>
            </a:r>
          </a:p>
          <a:p>
            <a:pPr marL="0" indent="-316492">
              <a:lnSpc>
                <a:spcPct val="115000"/>
              </a:lnSpc>
              <a:buSzPts val="1200"/>
              <a:buFont typeface="Roboto"/>
              <a:buChar char="-"/>
            </a:pPr>
            <a:r>
              <a:rPr lang="en-US" sz="1000" dirty="0">
                <a:latin typeface="+mj-lt"/>
                <a:ea typeface="Roboto"/>
                <a:cs typeface="Arial" panose="020B0604020202020204" pitchFamily="34" charset="0"/>
                <a:sym typeface="Roboto"/>
              </a:rPr>
              <a:t>Provides national and international access to transportation information by maintaining a digital repository of full-text documents and datasets</a:t>
            </a:r>
          </a:p>
          <a:p>
            <a:pPr marL="0" indent="-316492">
              <a:lnSpc>
                <a:spcPct val="115000"/>
              </a:lnSpc>
              <a:buSzPts val="1200"/>
              <a:buFont typeface="Roboto"/>
              <a:buChar char="-"/>
            </a:pPr>
            <a:r>
              <a:rPr lang="en-US" sz="1000" dirty="0">
                <a:latin typeface="+mj-lt"/>
                <a:ea typeface="Roboto"/>
                <a:cs typeface="Arial" panose="020B0604020202020204" pitchFamily="34" charset="0"/>
                <a:sym typeface="Roboto"/>
              </a:rPr>
              <a:t>Coordinates information creation and dissemination</a:t>
            </a:r>
          </a:p>
          <a:p>
            <a:pPr marL="0" indent="-316492">
              <a:lnSpc>
                <a:spcPct val="115000"/>
              </a:lnSpc>
              <a:buSzPts val="1200"/>
              <a:buFont typeface="Roboto"/>
              <a:buChar char="-"/>
            </a:pPr>
            <a:r>
              <a:rPr lang="en-US" sz="1000" dirty="0">
                <a:latin typeface="+mj-lt"/>
                <a:ea typeface="Roboto"/>
                <a:cs typeface="Arial" panose="020B0604020202020204" pitchFamily="34" charset="0"/>
                <a:sym typeface="Roboto"/>
              </a:rPr>
              <a:t>Offers reference services to the transportation community</a:t>
            </a:r>
          </a:p>
          <a:p>
            <a:pPr marL="0" indent="0">
              <a:lnSpc>
                <a:spcPct val="115000"/>
              </a:lnSpc>
              <a:buNone/>
            </a:pPr>
            <a:endParaRPr lang="en-US" sz="1000" dirty="0">
              <a:latin typeface="+mj-lt"/>
              <a:ea typeface="Roboto"/>
              <a:cs typeface="Arial" panose="020B0604020202020204" pitchFamily="34" charset="0"/>
              <a:sym typeface="Roboto"/>
            </a:endParaRPr>
          </a:p>
          <a:p>
            <a:pPr marL="0" indent="0">
              <a:lnSpc>
                <a:spcPct val="115000"/>
              </a:lnSpc>
              <a:buNone/>
            </a:pPr>
            <a:r>
              <a:rPr lang="en-US" sz="1000" dirty="0">
                <a:latin typeface="+mj-lt"/>
                <a:ea typeface="Roboto"/>
                <a:cs typeface="Arial" panose="020B0604020202020204" pitchFamily="34" charset="0"/>
                <a:sym typeface="Roboto"/>
              </a:rPr>
              <a:t>The NTL mandate was extended and expanded in 2012 under the Moving Ahead for Progress in the 21st Century Act (MAP-21) . NTL is tasked to: </a:t>
            </a:r>
          </a:p>
          <a:p>
            <a:pPr marL="0" indent="-316492">
              <a:lnSpc>
                <a:spcPct val="115000"/>
              </a:lnSpc>
              <a:buSzPts val="1200"/>
              <a:buFont typeface="Roboto"/>
              <a:buChar char="-"/>
            </a:pPr>
            <a:r>
              <a:rPr lang="en-US" sz="1000" dirty="0">
                <a:latin typeface="+mj-lt"/>
                <a:ea typeface="Roboto"/>
                <a:cs typeface="Arial" panose="020B0604020202020204" pitchFamily="34" charset="0"/>
                <a:sym typeface="Roboto"/>
              </a:rPr>
              <a:t>“Acquire, preserve and manage transportation information and information products and services for use by DOT, other Federal agencies, and the public;</a:t>
            </a:r>
          </a:p>
          <a:p>
            <a:pPr marL="0" indent="-316492">
              <a:lnSpc>
                <a:spcPct val="115000"/>
              </a:lnSpc>
              <a:buSzPts val="1200"/>
              <a:buFont typeface="Roboto"/>
              <a:buChar char="-"/>
            </a:pPr>
            <a:r>
              <a:rPr lang="en-US" sz="1000" dirty="0">
                <a:latin typeface="+mj-lt"/>
                <a:ea typeface="Roboto"/>
                <a:cs typeface="Arial" panose="020B0604020202020204" pitchFamily="34" charset="0"/>
                <a:sym typeface="Roboto"/>
              </a:rPr>
              <a:t>To serve as: “ a central repository for DOT research results and technical publications;” &amp; as the Central clearinghouse for transportation data information of the Federal Government at the US DOT.</a:t>
            </a:r>
          </a:p>
          <a:p>
            <a:pPr marL="0" indent="-316492">
              <a:lnSpc>
                <a:spcPct val="115000"/>
              </a:lnSpc>
              <a:buSzPts val="1200"/>
              <a:buFont typeface="Roboto"/>
              <a:buChar char="-"/>
            </a:pPr>
            <a:r>
              <a:rPr lang="en-US" sz="1000" dirty="0">
                <a:latin typeface="+mj-lt"/>
                <a:ea typeface="Roboto"/>
                <a:cs typeface="Arial" panose="020B0604020202020204" pitchFamily="34" charset="0"/>
                <a:sym typeface="Roboto"/>
              </a:rPr>
              <a:t>Coordinate &amp; lead policy for transportation information access</a:t>
            </a:r>
          </a:p>
          <a:p>
            <a:pPr marL="0" indent="-316492">
              <a:lnSpc>
                <a:spcPct val="115000"/>
              </a:lnSpc>
              <a:buSzPts val="1200"/>
              <a:buFont typeface="Roboto"/>
              <a:buChar char="-"/>
            </a:pPr>
            <a:r>
              <a:rPr lang="en-US" sz="1000" dirty="0">
                <a:latin typeface="+mj-lt"/>
                <a:ea typeface="Roboto"/>
                <a:cs typeface="Arial" panose="020B0604020202020204" pitchFamily="34" charset="0"/>
                <a:sym typeface="Roboto"/>
              </a:rPr>
              <a:t>Develop a “comprehensive transportation information and knowledge network”</a:t>
            </a:r>
          </a:p>
          <a:p>
            <a:pPr marL="0" indent="-316492">
              <a:lnSpc>
                <a:spcPct val="115000"/>
              </a:lnSpc>
              <a:buSzPts val="1200"/>
              <a:buFont typeface="Roboto"/>
              <a:buChar char="-"/>
            </a:pPr>
            <a:r>
              <a:rPr lang="en-US" sz="1000" dirty="0">
                <a:latin typeface="+mj-lt"/>
                <a:ea typeface="Roboto"/>
                <a:cs typeface="Arial" panose="020B0604020202020204" pitchFamily="34" charset="0"/>
                <a:sym typeface="Roboto"/>
              </a:rPr>
              <a:t>Publicize, facilitate, and promote access to transportation information products and services</a:t>
            </a:r>
          </a:p>
          <a:p>
            <a:pPr marL="0" indent="0">
              <a:lnSpc>
                <a:spcPct val="115000"/>
              </a:lnSpc>
              <a:buNone/>
            </a:pPr>
            <a:endParaRPr lang="en-US" sz="1000" dirty="0">
              <a:latin typeface="+mj-lt"/>
              <a:ea typeface="Roboto"/>
              <a:cs typeface="Arial" panose="020B0604020202020204" pitchFamily="34" charset="0"/>
              <a:sym typeface="Roboto"/>
            </a:endParaRPr>
          </a:p>
          <a:p>
            <a:pPr marL="0" indent="0">
              <a:lnSpc>
                <a:spcPct val="115000"/>
              </a:lnSpc>
              <a:buNone/>
            </a:pPr>
            <a:r>
              <a:rPr lang="en-US" sz="1000" dirty="0">
                <a:latin typeface="+mj-lt"/>
                <a:ea typeface="Roboto"/>
                <a:cs typeface="Arial" panose="020B0604020202020204" pitchFamily="34" charset="0"/>
                <a:sym typeface="Roboto"/>
              </a:rPr>
              <a:t>In 2013, the White House Office of Science and Technology Policy issued a memorandum, </a:t>
            </a:r>
            <a:r>
              <a:rPr lang="en-US" sz="1000" i="1" dirty="0">
                <a:latin typeface="+mj-lt"/>
                <a:ea typeface="Roboto"/>
                <a:cs typeface="Arial" panose="020B0604020202020204" pitchFamily="34" charset="0"/>
                <a:sym typeface="Roboto"/>
              </a:rPr>
              <a:t>Increasing Access to the Results of Federally Funded Scientific Research</a:t>
            </a:r>
            <a:r>
              <a:rPr lang="en-US" sz="1000" dirty="0">
                <a:latin typeface="+mj-lt"/>
                <a:ea typeface="Roboto"/>
                <a:cs typeface="Arial" panose="020B0604020202020204" pitchFamily="34" charset="0"/>
                <a:sym typeface="Roboto"/>
              </a:rPr>
              <a:t>, requiring all Executive Departments and Agencies spending more than $100 million/year on R&amp;D to ensure public access to peer-reviewed publications and digital datasets arising from federally-funded scientific research. </a:t>
            </a:r>
          </a:p>
          <a:p>
            <a:pPr marL="0" indent="0">
              <a:lnSpc>
                <a:spcPct val="115000"/>
              </a:lnSpc>
              <a:buNone/>
            </a:pPr>
            <a:endParaRPr lang="en-US" sz="1000" dirty="0">
              <a:latin typeface="+mj-lt"/>
              <a:ea typeface="Roboto"/>
              <a:cs typeface="Arial" panose="020B0604020202020204" pitchFamily="34" charset="0"/>
              <a:sym typeface="Roboto"/>
            </a:endParaRPr>
          </a:p>
          <a:p>
            <a:pPr marL="0" indent="0">
              <a:lnSpc>
                <a:spcPct val="115000"/>
              </a:lnSpc>
              <a:buNone/>
            </a:pPr>
            <a:r>
              <a:rPr lang="en-US" sz="1000" dirty="0">
                <a:latin typeface="+mj-lt"/>
                <a:ea typeface="Roboto"/>
                <a:cs typeface="Arial" panose="020B0604020202020204" pitchFamily="34" charset="0"/>
                <a:sym typeface="Roboto"/>
              </a:rPr>
              <a:t>From 2013, NTL has been the centerpiece of US DOT’s response the memo, serving as the public repository and point of access for DOT-funded research.</a:t>
            </a:r>
          </a:p>
          <a:p>
            <a:pPr marL="0" indent="0">
              <a:lnSpc>
                <a:spcPct val="115000"/>
              </a:lnSpc>
              <a:buNone/>
            </a:pPr>
            <a:endParaRPr lang="en-US" dirty="0">
              <a:latin typeface="Arial" panose="020B0604020202020204" pitchFamily="34" charset="0"/>
              <a:ea typeface="Roboto"/>
              <a:cs typeface="Arial" panose="020B0604020202020204" pitchFamily="34" charset="0"/>
              <a:sym typeface="Roboto"/>
            </a:endParaRPr>
          </a:p>
          <a:p>
            <a:pPr marL="0" indent="0" defTabSz="931774">
              <a:lnSpc>
                <a:spcPct val="115000"/>
              </a:lnSpc>
              <a:buNone/>
              <a:defRPr/>
            </a:pPr>
            <a:r>
              <a:rPr lang="en-US" sz="1200" dirty="0">
                <a:latin typeface="Times New Roman" panose="02020603050405020304" pitchFamily="18" charset="0"/>
                <a:ea typeface="Roboto"/>
                <a:cs typeface="Times New Roman" panose="02020603050405020304" pitchFamily="18" charset="0"/>
                <a:sym typeface="Roboto"/>
              </a:rPr>
              <a:t>The US DOT “Plan to Increase Public Access to the Results of Federally-Funded Scientific Research” went into effect on January 1, 2016. Within that plan, NTL is specifically called out to</a:t>
            </a:r>
            <a:r>
              <a:rPr lang="en-US" sz="1200" dirty="0">
                <a:solidFill>
                  <a:schemeClr val="tx1"/>
                </a:solidFill>
                <a:latin typeface="Times New Roman" panose="02020603050405020304" pitchFamily="18" charset="0"/>
                <a:cs typeface="Times New Roman" panose="02020603050405020304" pitchFamily="18" charset="0"/>
              </a:rPr>
              <a:t>: host repository for federally funded research reports and datasets; provide searchable collection of public access data management plans; and, assign DOIs to resources. </a:t>
            </a:r>
          </a:p>
          <a:p>
            <a:pPr marL="0" indent="0">
              <a:lnSpc>
                <a:spcPct val="115000"/>
              </a:lnSpc>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lnSpc>
                <a:spcPct val="115000"/>
              </a:lnSpc>
              <a:buNone/>
            </a:pPr>
            <a:r>
              <a:rPr lang="en-US" sz="1200" dirty="0">
                <a:latin typeface="Times New Roman" panose="02020603050405020304" pitchFamily="18" charset="0"/>
                <a:cs typeface="Times New Roman" panose="02020603050405020304" pitchFamily="18" charset="0"/>
              </a:rPr>
              <a:t>Title II of the Foundations for Evidence-Based Policymaking Act of 2018, signed in February 2019, codifies federal agencies’ and NTL’s work to ensure public access to federally-funded research reports and datasets.</a:t>
            </a:r>
          </a:p>
          <a:p>
            <a:pPr marL="0" indent="0">
              <a:lnSpc>
                <a:spcPct val="115000"/>
              </a:lnSpc>
              <a:buNone/>
            </a:pPr>
            <a:endParaRPr lang="en-US" sz="1200" dirty="0">
              <a:latin typeface="Times New Roman" panose="02020603050405020304" pitchFamily="18" charset="0"/>
              <a:cs typeface="Times New Roman" panose="02020603050405020304" pitchFamily="18" charset="0"/>
            </a:endParaRPr>
          </a:p>
          <a:p>
            <a:pPr marL="0" indent="0">
              <a:lnSpc>
                <a:spcPct val="115000"/>
              </a:lnSpc>
              <a:buNone/>
            </a:pPr>
            <a:r>
              <a:rPr lang="en-US" sz="1200" dirty="0">
                <a:latin typeface="Times New Roman" panose="02020603050405020304" pitchFamily="18" charset="0"/>
                <a:cs typeface="Times New Roman" panose="02020603050405020304" pitchFamily="18" charset="0"/>
              </a:rPr>
              <a:t>Now, because BTS is unique among federal statistical agencies in having its own library, and data curator and data curation team, we hope that BTS can offer some new outlooks on making federal statistics transparent. I believe there are practices within data curation that you all will find helpful.</a:t>
            </a:r>
          </a:p>
          <a:p>
            <a:pPr marL="0" indent="0">
              <a:lnSpc>
                <a:spcPct val="115000"/>
              </a:lnSpc>
              <a:buNone/>
            </a:pPr>
            <a:endParaRPr lang="en-US" dirty="0"/>
          </a:p>
          <a:p>
            <a:pPr marL="0" indent="0">
              <a:buNone/>
            </a:pPr>
            <a:r>
              <a:rPr lang="en-US" sz="1100" baseline="0" dirty="0">
                <a:latin typeface="Times New Roman" panose="02020603050405020304" pitchFamily="18" charset="0"/>
                <a:cs typeface="Times New Roman" panose="02020603050405020304" pitchFamily="18" charset="0"/>
              </a:rPr>
              <a:t>[Slide] </a:t>
            </a:r>
          </a:p>
          <a:p>
            <a:pPr marL="0" indent="0">
              <a:buNone/>
            </a:pPr>
            <a:r>
              <a:rPr lang="en-US" sz="1100" baseline="0" dirty="0">
                <a:latin typeface="Times New Roman" panose="02020603050405020304" pitchFamily="18" charset="0"/>
                <a:cs typeface="Times New Roman" panose="02020603050405020304" pitchFamily="18" charset="0"/>
              </a:rPr>
              <a:t>[Next speaker: Leighton &amp; Jesse]</a:t>
            </a:r>
          </a:p>
          <a:p>
            <a:pPr marL="0" indent="0">
              <a:buNone/>
            </a:pPr>
            <a:r>
              <a:rPr lang="en-US" sz="1100" baseline="0" dirty="0">
                <a:latin typeface="Times New Roman" panose="02020603050405020304" pitchFamily="18" charset="0"/>
                <a:cs typeface="Times New Roman" panose="02020603050405020304" pitchFamily="18" charset="0"/>
              </a:rPr>
              <a:t>[Time: 1:31 seconds]</a:t>
            </a:r>
          </a:p>
          <a:p>
            <a:pPr marL="0" indent="0">
              <a:buNone/>
            </a:pPr>
            <a:r>
              <a:rPr lang="en-US" sz="1100" baseline="0" dirty="0">
                <a:latin typeface="Times New Roman" panose="02020603050405020304" pitchFamily="18" charset="0"/>
                <a:cs typeface="Times New Roman" panose="02020603050405020304" pitchFamily="18" charset="0"/>
              </a:rPr>
              <a:t>[Total time: 3:27]</a:t>
            </a:r>
          </a:p>
        </p:txBody>
      </p:sp>
    </p:spTree>
    <p:extLst>
      <p:ext uri="{BB962C8B-B14F-4D97-AF65-F5344CB8AC3E}">
        <p14:creationId xmlns:p14="http://schemas.microsoft.com/office/powerpoint/2010/main" val="26968468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 </a:t>
            </a:r>
            <a:r>
              <a:rPr lang="en-US" sz="1200" dirty="0">
                <a:latin typeface="Times New Roman" panose="02020603050405020304" pitchFamily="18" charset="0"/>
                <a:ea typeface="Roboto"/>
                <a:cs typeface="Times New Roman" panose="02020603050405020304" pitchFamily="18" charset="0"/>
                <a:sym typeface="Roboto"/>
              </a:rPr>
              <a:t> (fewer examples or shorter)</a:t>
            </a: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So if you think about the common usage of the words “curation” or “curator,” you most likely think of a museum curator, who focuses on the preservation of objects that have already been created. And data curators certainly can and do perform many of those same “reactive” curation and preservation tasks.</a:t>
            </a:r>
          </a:p>
          <a:p>
            <a:pPr marL="0" indent="0">
              <a:buNone/>
            </a:pPr>
            <a:r>
              <a:rPr lang="en-US" sz="1200" dirty="0">
                <a:latin typeface="Times New Roman" panose="02020603050405020304" pitchFamily="18" charset="0"/>
                <a:cs typeface="Times New Roman" panose="02020603050405020304" pitchFamily="18" charset="0"/>
              </a:rPr>
              <a:t>These can include:</a:t>
            </a:r>
          </a:p>
          <a:p>
            <a:pPr marL="174708" indent="-174708">
              <a:buFontTx/>
              <a:buChar char="-"/>
            </a:pPr>
            <a:r>
              <a:rPr lang="en-US" sz="1200" dirty="0">
                <a:latin typeface="Times New Roman" panose="02020603050405020304" pitchFamily="18" charset="0"/>
                <a:cs typeface="Times New Roman" panose="02020603050405020304" pitchFamily="18" charset="0"/>
              </a:rPr>
              <a:t>Repository Ingest: Seeking and accepting objects to be added to a museum special collection, if a physical object, or adding a local copy of a digital object to digital repository, based on you collection development policy.</a:t>
            </a:r>
          </a:p>
          <a:p>
            <a:pPr marL="174708" indent="-174708">
              <a:buFontTx/>
              <a:buChar char="-"/>
            </a:pPr>
            <a:r>
              <a:rPr lang="en-US" sz="1200" dirty="0">
                <a:latin typeface="Times New Roman" panose="02020603050405020304" pitchFamily="18" charset="0"/>
                <a:cs typeface="Times New Roman" panose="02020603050405020304" pitchFamily="18" charset="0"/>
              </a:rPr>
              <a:t>Access and Reuse: Making objects finable and accessible to researchers and the public. For physical objects, this might mean putting an object on display. For digital objects, this could mean exposing the object metadata to search engines.</a:t>
            </a:r>
          </a:p>
          <a:p>
            <a:pPr marL="174708" indent="-174708">
              <a:buFontTx/>
              <a:buChar char="-"/>
            </a:pPr>
            <a:r>
              <a:rPr lang="en-US" sz="1200" dirty="0">
                <a:latin typeface="Times New Roman" panose="02020603050405020304" pitchFamily="18" charset="0"/>
                <a:cs typeface="Times New Roman" panose="02020603050405020304" pitchFamily="18" charset="0"/>
              </a:rPr>
              <a:t>Preservation/Mitigation: For a physical object preservation and mitigation may mean housing the object in an environmentally controlled labs space to slow the effects of aging. For digital objects, this can mean holding master copies in dark storage, performing regular fixity checks looking for bit rot, and migrating master and use copies from drives to new drives every few years to avoid data loss from media degradation.</a:t>
            </a:r>
          </a:p>
          <a:p>
            <a:pPr marL="174708" indent="-174708">
              <a:buFontTx/>
              <a:buChar char="-"/>
            </a:pPr>
            <a:r>
              <a:rPr lang="en-US" sz="1200" dirty="0">
                <a:latin typeface="Times New Roman" panose="02020603050405020304" pitchFamily="18" charset="0"/>
                <a:cs typeface="Times New Roman" panose="02020603050405020304" pitchFamily="18" charset="0"/>
              </a:rPr>
              <a:t>Format Migration: Now for format migration, I want to start with the digital objects. When we talk about format migration, we usually mean taking the data recorded by people, sensors, or machines, and converting that data file from its original, proprietary format, into a more universally accessible or open format. For example, say you hired a contractor to take hand-held tablets out on to street corners to survey citizens on their opinions on a specific topic. The contractor would likely write an app that would store the data in a form that was easily stored and rendered on the tablet. But would that data be easy to read on your desktop machine using SAS or a spreadsheet program? Maybe not, and you would need to migrate that data from the tablet format to something ubiquitous such as comma separated value, or CSV, so that you would us it on any machine, far into the future. What you have done is preserved the intellectual content of the data object, even if you have not preserved it in its original form. We do the same thing when we digitize books or printed reports. We often unbind them, destroying the original container, in order to rapidly bulk scan the pages, preserving the text as PDFs or plain text documents. Format migration for museum pieces might include making a mold and a plaster copy of a famous sculpture, or making a scale model of object too large to preserve, such as the Colosseum in Rome: We have preserved some aspect of the original item by migrating that information to a new format or media, even if we cannot save the original experience or materials of the item.</a:t>
            </a:r>
          </a:p>
          <a:p>
            <a:pPr marL="174708" indent="-174708">
              <a:buFontTx/>
              <a:buChar char="-"/>
            </a:pPr>
            <a:r>
              <a:rPr lang="en-US" sz="1200" dirty="0">
                <a:latin typeface="Times New Roman" panose="02020603050405020304" pitchFamily="18" charset="0"/>
                <a:cs typeface="Times New Roman" panose="02020603050405020304" pitchFamily="18" charset="0"/>
              </a:rPr>
              <a:t>Disposition: There may come a time in an objects life when we decide to dispose of it. This can take a number of different forms. Museums and galleries may sell a particular work because they want to raise money for capital projects or to make other purchase. A gallery may decide that a physical, sacred object should be returned to the culture that created it. For data curators, we may decide to delete a large dataset is no longer of interest to the scientific community, as no one has requested access in a number of decades, or the dataset has been largely rebuffed by the research community because of questionable collection methods or erroneous data. We might even be forced into such a situation due to resources constraints: we have run out of server space and need to make room for new, cutting edge data, therefore, some legacy data has to go.</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You can see that data curators perform many of the same </a:t>
            </a:r>
            <a:r>
              <a:rPr lang="en-US" sz="1200" b="1" i="1" dirty="0">
                <a:latin typeface="Times New Roman" panose="02020603050405020304" pitchFamily="18" charset="0"/>
                <a:cs typeface="Times New Roman" panose="02020603050405020304" pitchFamily="18" charset="0"/>
              </a:rPr>
              <a:t>reactive</a:t>
            </a:r>
            <a:r>
              <a:rPr lang="en-US" sz="1200" dirty="0">
                <a:latin typeface="Times New Roman" panose="02020603050405020304" pitchFamily="18" charset="0"/>
                <a:cs typeface="Times New Roman" panose="02020603050405020304" pitchFamily="18" charset="0"/>
              </a:rPr>
              <a:t> actions as physical object curators. However, digital data curators also want to be in a position to take </a:t>
            </a:r>
            <a:r>
              <a:rPr lang="en-US" sz="1200" b="1" i="1" dirty="0">
                <a:latin typeface="Times New Roman" panose="02020603050405020304" pitchFamily="18" charset="0"/>
                <a:cs typeface="Times New Roman" panose="02020603050405020304" pitchFamily="18" charset="0"/>
              </a:rPr>
              <a:t>proactive</a:t>
            </a:r>
            <a:r>
              <a:rPr lang="en-US" sz="1200" dirty="0">
                <a:latin typeface="Times New Roman" panose="02020603050405020304" pitchFamily="18" charset="0"/>
                <a:cs typeface="Times New Roman" panose="02020603050405020304" pitchFamily="18" charset="0"/>
              </a:rPr>
              <a:t> steps as well, and Jesse will describe these.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a:t>
            </a:r>
            <a:r>
              <a:rPr lang="en-US" sz="1200" b="1" baseline="0" dirty="0">
                <a:latin typeface="Times New Roman" panose="02020603050405020304" pitchFamily="18" charset="0"/>
                <a:cs typeface="Times New Roman" panose="02020603050405020304" pitchFamily="18" charset="0"/>
              </a:rPr>
              <a:t>Jesse</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4:00 seconds]</a:t>
            </a:r>
          </a:p>
          <a:p>
            <a:pPr marL="0" indent="0">
              <a:buNone/>
            </a:pPr>
            <a:r>
              <a:rPr lang="en-US" sz="1200" baseline="0" dirty="0">
                <a:latin typeface="Times New Roman" panose="02020603050405020304" pitchFamily="18" charset="0"/>
                <a:cs typeface="Times New Roman" panose="02020603050405020304" pitchFamily="18" charset="0"/>
              </a:rPr>
              <a:t>[Total time: 10:00]</a:t>
            </a:r>
          </a:p>
        </p:txBody>
      </p:sp>
    </p:spTree>
    <p:extLst>
      <p:ext uri="{BB962C8B-B14F-4D97-AF65-F5344CB8AC3E}">
        <p14:creationId xmlns:p14="http://schemas.microsoft.com/office/powerpoint/2010/main" val="27016663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Jesse</a:t>
            </a:r>
            <a:r>
              <a:rPr lang="en-US" sz="1200" dirty="0">
                <a:latin typeface="Times New Roman" panose="02020603050405020304" pitchFamily="18" charset="0"/>
                <a:cs typeface="Times New Roman" panose="02020603050405020304" pitchFamily="18" charset="0"/>
              </a:rPr>
              <a:t>: [take</a:t>
            </a:r>
            <a:r>
              <a:rPr lang="en-US" sz="1200" baseline="0" dirty="0">
                <a:latin typeface="Times New Roman" panose="02020603050405020304" pitchFamily="18" charset="0"/>
                <a:cs typeface="Times New Roman" panose="02020603050405020304" pitchFamily="18" charset="0"/>
              </a:rPr>
              <a:t> your time. Important new information]</a:t>
            </a: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In order to be more proactive data curators want to be embedded in data collection projects from the very beginning. By implementing data management strategies at the time of data creation we can improve data preservation outcomes for years or decades in the future. Approaching data curation and preservation for legacy or already existing datasets, is often harder, and suffer from incomplete knowledge or information due to limited documentation.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Outcomes can be improved by taking </a:t>
            </a:r>
            <a:r>
              <a:rPr lang="en-US" sz="1200" b="1" i="1" dirty="0">
                <a:latin typeface="Times New Roman" panose="02020603050405020304" pitchFamily="18" charset="0"/>
                <a:cs typeface="Times New Roman" panose="02020603050405020304" pitchFamily="18" charset="0"/>
              </a:rPr>
              <a:t>proactive actions </a:t>
            </a:r>
            <a:r>
              <a:rPr lang="en-US" sz="1200" dirty="0">
                <a:latin typeface="Times New Roman" panose="02020603050405020304" pitchFamily="18" charset="0"/>
                <a:cs typeface="Times New Roman" panose="02020603050405020304" pitchFamily="18" charset="0"/>
              </a:rPr>
              <a:t>and planning for long-term data preservation and sharing from the beginning of a project.</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proactive actions that curators want to help data collection teams implement are:</a:t>
            </a:r>
          </a:p>
          <a:p>
            <a:pPr marL="0" lvl="0"/>
            <a:r>
              <a:rPr lang="en-US" sz="1200" dirty="0">
                <a:latin typeface="Times New Roman" panose="02020603050405020304" pitchFamily="18" charset="0"/>
                <a:cs typeface="Times New Roman" panose="02020603050405020304" pitchFamily="18" charset="0"/>
              </a:rPr>
              <a:t>Standard Workflows: Data curators can help data collectors document and standardize work flows and data stewardship practices. A very simple practice that many teams overlook is a standard and documented file naming convention. Files names should be human readable, contain some project intelligence, and include a date and timestamp for version control. There is nothing worse than having 16 files in your folder called “data” or “full text”. Determining a file naming structure is an important step to take before any data is ever collected. 	</a:t>
            </a:r>
          </a:p>
          <a:p>
            <a:pPr marL="0" lvl="0"/>
            <a:r>
              <a:rPr lang="en-US" sz="1200" dirty="0">
                <a:latin typeface="Times New Roman" panose="02020603050405020304" pitchFamily="18" charset="0"/>
                <a:cs typeface="Times New Roman" panose="02020603050405020304" pitchFamily="18" charset="0"/>
              </a:rPr>
              <a:t>Data Management &amp; Training: Another</a:t>
            </a:r>
            <a:r>
              <a:rPr lang="en-US" sz="1200" baseline="0" dirty="0">
                <a:latin typeface="Times New Roman" panose="02020603050405020304" pitchFamily="18" charset="0"/>
                <a:cs typeface="Times New Roman" panose="02020603050405020304" pitchFamily="18" charset="0"/>
              </a:rPr>
              <a:t> crucial step </a:t>
            </a:r>
            <a:r>
              <a:rPr lang="en-US" sz="1200" dirty="0">
                <a:latin typeface="Times New Roman" panose="02020603050405020304" pitchFamily="18" charset="0"/>
                <a:cs typeface="Times New Roman" panose="02020603050405020304" pitchFamily="18" charset="0"/>
              </a:rPr>
              <a:t>to take before any data is collected is writing a data management plan (or DMP). You might be ready to ask “Does every data collection activity need a DMP?” My response is that every data collection action </a:t>
            </a:r>
            <a:r>
              <a:rPr lang="en-US" sz="1200" b="1" i="1" dirty="0">
                <a:latin typeface="Times New Roman" panose="02020603050405020304" pitchFamily="18" charset="0"/>
                <a:cs typeface="Times New Roman" panose="02020603050405020304" pitchFamily="18" charset="0"/>
              </a:rPr>
              <a:t>deserves</a:t>
            </a:r>
            <a:r>
              <a:rPr lang="en-US" sz="1200" dirty="0">
                <a:latin typeface="Times New Roman" panose="02020603050405020304" pitchFamily="18" charset="0"/>
                <a:cs typeface="Times New Roman" panose="02020603050405020304" pitchFamily="18" charset="0"/>
              </a:rPr>
              <a:t> a robust data management plan. DMPs can go a long way to making data preservable, interoperable, and transparent. Data curators can help a data collection team draft, revise, implement, and update their DMP. </a:t>
            </a:r>
          </a:p>
          <a:p>
            <a:pPr marL="0" lvl="0"/>
            <a:r>
              <a:rPr lang="en-US" sz="1200" dirty="0">
                <a:latin typeface="Times New Roman" panose="02020603050405020304" pitchFamily="18" charset="0"/>
                <a:cs typeface="Times New Roman" panose="02020603050405020304" pitchFamily="18" charset="0"/>
              </a:rPr>
              <a:t>Robust Documentation: An embedded data curator can assist the team with creating robust documentation. This can include:</a:t>
            </a:r>
          </a:p>
          <a:p>
            <a:pPr marL="457200" lvl="1"/>
            <a:r>
              <a:rPr lang="en-US" sz="1200" dirty="0">
                <a:latin typeface="Times New Roman" panose="02020603050405020304" pitchFamily="18" charset="0"/>
                <a:cs typeface="Times New Roman" panose="02020603050405020304" pitchFamily="18" charset="0"/>
              </a:rPr>
              <a:t>writing up readme files and data dictionaries; </a:t>
            </a:r>
          </a:p>
          <a:p>
            <a:pPr marL="457200" lvl="1"/>
            <a:r>
              <a:rPr lang="en-US" sz="1200" dirty="0">
                <a:latin typeface="Times New Roman" panose="02020603050405020304" pitchFamily="18" charset="0"/>
                <a:cs typeface="Times New Roman" panose="02020603050405020304" pitchFamily="18" charset="0"/>
              </a:rPr>
              <a:t>checking for the presence of code tables, data dictionaries, and supplementary files; </a:t>
            </a:r>
          </a:p>
          <a:p>
            <a:pPr marL="457200" lvl="1"/>
            <a:r>
              <a:rPr lang="en-US" sz="1200" dirty="0">
                <a:latin typeface="Times New Roman" panose="02020603050405020304" pitchFamily="18" charset="0"/>
                <a:cs typeface="Times New Roman" panose="02020603050405020304" pitchFamily="18" charset="0"/>
              </a:rPr>
              <a:t>researching, suggesting, and implementing domain appropriate metadata schema; and,</a:t>
            </a:r>
          </a:p>
          <a:p>
            <a:pPr marL="457200" lvl="1"/>
            <a:r>
              <a:rPr lang="en-US" sz="1200" dirty="0">
                <a:latin typeface="Times New Roman" panose="02020603050405020304" pitchFamily="18" charset="0"/>
                <a:cs typeface="Times New Roman" panose="02020603050405020304" pitchFamily="18" charset="0"/>
              </a:rPr>
              <a:t>Building a complete data package to improve preservation and transparency for the dataset.</a:t>
            </a:r>
          </a:p>
          <a:p>
            <a:pPr marL="0" lvl="0"/>
            <a:r>
              <a:rPr lang="en-US" sz="1200" dirty="0">
                <a:latin typeface="Times New Roman" panose="02020603050405020304" pitchFamily="18" charset="0"/>
                <a:cs typeface="Times New Roman" panose="02020603050405020304" pitchFamily="18" charset="0"/>
              </a:rPr>
              <a:t>Controlled Vocabularies: A data curator can research and suggest implementation of an existing controlled vocabulary to make variable name, meanings, and specifications standard and interoperable. Using existing controlled vocabularies makes writing a data dictionary much easier. Additionally, the data curator can help crosswalk controlled vocabularies to make translating between vocabularies easier.</a:t>
            </a:r>
          </a:p>
          <a:p>
            <a:pPr marL="0" lvl="0"/>
            <a:r>
              <a:rPr lang="en-US" sz="1200" dirty="0">
                <a:latin typeface="Times New Roman" panose="02020603050405020304" pitchFamily="18" charset="0"/>
                <a:cs typeface="Times New Roman" panose="02020603050405020304" pitchFamily="18" charset="0"/>
              </a:rPr>
              <a:t>Metadata Standards: In addition to controlled vocabularies,</a:t>
            </a:r>
            <a:r>
              <a:rPr lang="en-US" sz="1200"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data curators can suggest appropriate metadata standards, or help crosswalk between existing and new standards. Either way, the data curator will help the data collection team choose the necessary standards, as well as document and publicize the metadata standards in use. Publicizes chosen metadata standards is a great step towards increasing transparency, and helps data users read and use your data.</a:t>
            </a:r>
          </a:p>
          <a:p>
            <a:pPr marL="0" lvl="0"/>
            <a:r>
              <a:rPr lang="en-US" sz="1200" dirty="0">
                <a:latin typeface="Times New Roman" panose="02020603050405020304" pitchFamily="18" charset="0"/>
                <a:cs typeface="Times New Roman" panose="02020603050405020304" pitchFamily="18" charset="0"/>
              </a:rPr>
              <a:t>Persistent identification: Persistent identifiers (or PIDs) eliminate ambiguity and confusion with published research, because they provide unique identification. There are PIDs for objects, people, and organizations.</a:t>
            </a:r>
          </a:p>
          <a:p>
            <a:pPr marL="457200" lvl="1"/>
            <a:r>
              <a:rPr lang="en-US" sz="1200" dirty="0">
                <a:latin typeface="Times New Roman" panose="02020603050405020304" pitchFamily="18" charset="0"/>
                <a:cs typeface="Times New Roman" panose="02020603050405020304" pitchFamily="18" charset="0"/>
              </a:rPr>
              <a:t>For Objects: there are Digital Object Identifiers (DOIs). DOIs are typically used for publications, images, audio files, measurement instruments, or any other THING that can either have a digital presence in a networked environment, or can be described by a web page or digital metadata file. The DOI may point either directly to the object or its digital “landing page.” There are many “brands” of PIDs for things, I only mention DOIs here because they are most common.</a:t>
            </a:r>
          </a:p>
          <a:p>
            <a:pPr marL="457200" lvl="1"/>
            <a:r>
              <a:rPr lang="en-US" sz="1200" dirty="0">
                <a:latin typeface="Times New Roman" panose="02020603050405020304" pitchFamily="18" charset="0"/>
                <a:cs typeface="Times New Roman" panose="02020603050405020304" pitchFamily="18" charset="0"/>
              </a:rPr>
              <a:t>Open Researcher and Contributor Identifiers (or ORCIDs) are used to uniquely identify people. On the title slide, you saw both of our ORCIDs. My ORCID iD which is a https link, containing the protocol and 16 digits, that leads to a web page where I have a profile that records my works and uniquely disambiguates me from all other humans named Jesse Long. </a:t>
            </a:r>
          </a:p>
          <a:p>
            <a:pPr marL="457200" lvl="1"/>
            <a:r>
              <a:rPr lang="en-US" sz="1200" dirty="0">
                <a:latin typeface="Times New Roman" panose="02020603050405020304" pitchFamily="18" charset="0"/>
                <a:cs typeface="Times New Roman" panose="02020603050405020304" pitchFamily="18" charset="0"/>
              </a:rPr>
              <a:t>Finally, for organization there is the Research Organization Registry (or ROR). It is a fairly new initiative to build an open, collaborative research organization identification schema and registration service. The ROR identifier system is controlled by the research organizations themselves, and seeks to be interoperable among systems. This is a different model than identifiers such as FundRef, which are controlled by scholarly journal publishers, and are often used only within the family of journals put out by that publisher.</a:t>
            </a:r>
          </a:p>
          <a:p>
            <a:pPr marL="0" lvl="0"/>
            <a:r>
              <a:rPr lang="en-US" sz="1200" dirty="0">
                <a:latin typeface="Times New Roman" panose="02020603050405020304" pitchFamily="18" charset="0"/>
                <a:cs typeface="Times New Roman" panose="02020603050405020304" pitchFamily="18" charset="0"/>
              </a:rPr>
              <a:t>The final proactive action step I will mention is</a:t>
            </a:r>
            <a:r>
              <a:rPr lang="en-US" sz="1200"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Preservation Planning: Data curators can help data collection teams identify, ahead of data collection, likely target repositories for the data types generated from the project, storage size needs based on the planned data collection, plan for local backup strategies, and vet repositories based on those strategies and backup server locations.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Now, in the descriptions of reactive and proactive curation actions, you probably recognize some actions your data collection teams already take.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However, one of</a:t>
            </a:r>
            <a:r>
              <a:rPr lang="en-US" sz="1200" baseline="0" dirty="0">
                <a:latin typeface="Times New Roman" panose="02020603050405020304" pitchFamily="18" charset="0"/>
                <a:cs typeface="Times New Roman" panose="02020603050405020304" pitchFamily="18" charset="0"/>
              </a:rPr>
              <a:t> our</a:t>
            </a:r>
            <a:r>
              <a:rPr lang="en-US" sz="1200" dirty="0">
                <a:latin typeface="Times New Roman" panose="02020603050405020304" pitchFamily="18" charset="0"/>
                <a:cs typeface="Times New Roman" panose="02020603050405020304" pitchFamily="18" charset="0"/>
              </a:rPr>
              <a:t> suggestions to you is that unless each of these steps is included in your data collection, your data and your statistics cannot reach maximum transparency. Transparency that is planned for and included at the beginning of data collection is more efficient and impactful than transparency created after the fact.</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Jesse]</a:t>
            </a:r>
          </a:p>
          <a:p>
            <a:pPr marL="0" indent="0">
              <a:buNone/>
            </a:pPr>
            <a:r>
              <a:rPr lang="en-US" sz="1200" baseline="0" dirty="0">
                <a:latin typeface="Times New Roman" panose="02020603050405020304" pitchFamily="18" charset="0"/>
                <a:cs typeface="Times New Roman" panose="02020603050405020304" pitchFamily="18" charset="0"/>
              </a:rPr>
              <a:t>[Time: 5:48 minutes]</a:t>
            </a:r>
          </a:p>
          <a:p>
            <a:pPr marL="0" indent="0">
              <a:buNone/>
            </a:pPr>
            <a:r>
              <a:rPr lang="en-US" sz="1200" baseline="0" dirty="0">
                <a:latin typeface="Times New Roman" panose="02020603050405020304" pitchFamily="18" charset="0"/>
                <a:cs typeface="Times New Roman" panose="02020603050405020304" pitchFamily="18" charset="0"/>
              </a:rPr>
              <a:t>[Total time: 16 minutes]</a:t>
            </a:r>
          </a:p>
        </p:txBody>
      </p:sp>
    </p:spTree>
    <p:extLst>
      <p:ext uri="{BB962C8B-B14F-4D97-AF65-F5344CB8AC3E}">
        <p14:creationId xmlns:p14="http://schemas.microsoft.com/office/powerpoint/2010/main" val="30908928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1989ce7e6_0_30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1989ce7e6_0_30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r>
              <a:rPr lang="en-US" sz="1200" dirty="0">
                <a:latin typeface="Times New Roman" panose="02020603050405020304" pitchFamily="18" charset="0"/>
                <a:ea typeface="Roboto"/>
                <a:cs typeface="Times New Roman" panose="02020603050405020304" pitchFamily="18" charset="0"/>
                <a:sym typeface="Roboto"/>
              </a:rPr>
              <a:t>:</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dirty="0">
                <a:latin typeface="Times New Roman" panose="02020603050405020304" pitchFamily="18" charset="0"/>
                <a:ea typeface="Roboto"/>
                <a:cs typeface="Times New Roman" panose="02020603050405020304" pitchFamily="18" charset="0"/>
                <a:sym typeface="Roboto"/>
              </a:rPr>
              <a:t>Potential</a:t>
            </a:r>
            <a:r>
              <a:rPr lang="en-US" sz="1200" baseline="0" dirty="0">
                <a:latin typeface="Times New Roman" panose="02020603050405020304" pitchFamily="18" charset="0"/>
                <a:ea typeface="Roboto"/>
                <a:cs typeface="Times New Roman" panose="02020603050405020304" pitchFamily="18" charset="0"/>
                <a:sym typeface="Roboto"/>
              </a:rPr>
              <a:t> challenge to implementing good statistical transparency is that a</a:t>
            </a:r>
            <a:r>
              <a:rPr lang="en-US" sz="1200" dirty="0">
                <a:latin typeface="Times New Roman" panose="02020603050405020304" pitchFamily="18" charset="0"/>
                <a:ea typeface="Roboto"/>
                <a:cs typeface="Times New Roman" panose="02020603050405020304" pitchFamily="18" charset="0"/>
                <a:sym typeface="Roboto"/>
              </a:rPr>
              <a:t>ccording to a 2018 JISC report “FAIR in Practice,” tools to automate metadata capture and documentation are still lacking. Tool creation needs a great deal more effort and collaboration.</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0:30 minutes]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aseline="0" dirty="0">
                <a:latin typeface="Times New Roman" panose="02020603050405020304" pitchFamily="18" charset="0"/>
                <a:cs typeface="Times New Roman" panose="02020603050405020304" pitchFamily="18" charset="0"/>
              </a:rPr>
              <a:t>[Total time: 18:30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2461903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 &amp; Jesse</a:t>
            </a:r>
            <a:r>
              <a:rPr lang="en-US" sz="1200" dirty="0">
                <a:latin typeface="Times New Roman" panose="02020603050405020304" pitchFamily="18" charset="0"/>
                <a:ea typeface="Roboto"/>
                <a:cs typeface="Times New Roman" panose="02020603050405020304" pitchFamily="18" charset="0"/>
                <a:sym typeface="Roboto"/>
              </a:rPr>
              <a:t>:</a:t>
            </a:r>
          </a:p>
          <a:p>
            <a:pPr marL="0" indent="0">
              <a:buNone/>
            </a:pPr>
            <a:r>
              <a:rPr lang="en-US" sz="1200" b="1" dirty="0">
                <a:latin typeface="Times New Roman" panose="02020603050405020304" pitchFamily="18" charset="0"/>
                <a:ea typeface="Roboto"/>
                <a:cs typeface="Times New Roman" panose="02020603050405020304" pitchFamily="18" charset="0"/>
                <a:sym typeface="Roboto"/>
              </a:rPr>
              <a:t>Slide Title: About Us</a:t>
            </a:r>
          </a:p>
          <a:p>
            <a:pPr marL="0" indent="0">
              <a:buNone/>
            </a:pPr>
            <a:r>
              <a:rPr lang="en-US" sz="1200" b="1" dirty="0">
                <a:latin typeface="Times New Roman" panose="02020603050405020304" pitchFamily="18" charset="0"/>
                <a:ea typeface="Roboto"/>
                <a:cs typeface="Times New Roman" panose="02020603050405020304" pitchFamily="18" charset="0"/>
                <a:sym typeface="Roboto"/>
              </a:rPr>
              <a:t>[FCSM Scripted Text]:</a:t>
            </a:r>
            <a:r>
              <a:rPr lang="en-US" sz="1200" dirty="0">
                <a:latin typeface="Times New Roman" panose="02020603050405020304" pitchFamily="18" charset="0"/>
                <a:ea typeface="Roboto"/>
                <a:cs typeface="Times New Roman" panose="02020603050405020304" pitchFamily="18" charset="0"/>
                <a:sym typeface="Roboto"/>
              </a:rPr>
              <a:t> Slide skipped in the interest of time</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dirty="0">
                <a:latin typeface="Times New Roman" panose="02020603050405020304" pitchFamily="18" charset="0"/>
                <a:ea typeface="Roboto"/>
                <a:cs typeface="Times New Roman" panose="02020603050405020304" pitchFamily="18" charset="0"/>
                <a:sym typeface="Roboto"/>
              </a:rPr>
              <a:t>[Next Slide]</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1" dirty="0">
                <a:latin typeface="Times New Roman" panose="02020603050405020304" pitchFamily="18" charset="0"/>
                <a:ea typeface="Roboto"/>
                <a:cs typeface="Times New Roman" panose="02020603050405020304" pitchFamily="18" charset="0"/>
                <a:sym typeface="Roboto"/>
              </a:rPr>
              <a:t>[Extended Text, not presented]</a:t>
            </a:r>
          </a:p>
          <a:p>
            <a:pPr marL="0" indent="0">
              <a:buNone/>
            </a:pPr>
            <a:r>
              <a:rPr lang="en-US" sz="1200" dirty="0">
                <a:latin typeface="Times New Roman" panose="02020603050405020304" pitchFamily="18" charset="0"/>
                <a:ea typeface="Roboto"/>
                <a:cs typeface="Times New Roman" panose="02020603050405020304" pitchFamily="18" charset="0"/>
                <a:sym typeface="Roboto"/>
              </a:rPr>
              <a:t>As we move into the section on data curation, just a little bit more about us and our roles. </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r>
              <a:rPr lang="en-US" sz="1200" dirty="0">
                <a:latin typeface="Times New Roman" panose="02020603050405020304" pitchFamily="18" charset="0"/>
                <a:ea typeface="Roboto"/>
                <a:cs typeface="Times New Roman" panose="02020603050405020304" pitchFamily="18" charset="0"/>
                <a:sym typeface="Roboto"/>
              </a:rPr>
              <a:t>: I graduated from the University of Illinois at Urbana-Champaign, with a Masters of Library and Information Science, and Certificate of Advanced Study in Data Curation, in 2012. From their I became the director of the Iowa Department of Transportation Library. While the bulk of my duties centered around research librarianship,  information preservation, and digitization, I was an early advocate for data management and public access, and served on the Iowa DOT’s data governance committee. In 2016 I came to NTL to serve as the first Data Curator in the department. The major foci of my position are implementing the DOT public access plan for research data, and building a culture of data management, curation, preservation, and sharing for BTS-created statistical data. I also ensure BTS data is represented in the DOT data catalog: data.transportation.gov, with complete metadata and documentation. These records are then shared with the federated search engine, data.gov, so that the public can find and make use of BTS statistical data. Further, I serve as DOT representative to White House OSTP Subcommittee on Open Science</a:t>
            </a:r>
          </a:p>
          <a:p>
            <a:pPr marL="0" indent="0">
              <a:buNone/>
            </a:pPr>
            <a:endParaRPr lang="en-US" sz="1200" dirty="0">
              <a:latin typeface="Times New Roman" panose="02020603050405020304" pitchFamily="18" charset="0"/>
              <a:ea typeface="Roboto"/>
              <a:cs typeface="Times New Roman" panose="02020603050405020304" pitchFamily="18" charset="0"/>
              <a:sym typeface="Roboto"/>
            </a:endParaRPr>
          </a:p>
          <a:p>
            <a:pPr marL="0" indent="0">
              <a:buNone/>
            </a:pPr>
            <a:r>
              <a:rPr lang="en-US" sz="1200" b="1" dirty="0">
                <a:latin typeface="Times New Roman" panose="02020603050405020304" pitchFamily="18" charset="0"/>
                <a:ea typeface="Roboto"/>
                <a:cs typeface="Times New Roman" panose="02020603050405020304" pitchFamily="18" charset="0"/>
                <a:sym typeface="Roboto"/>
              </a:rPr>
              <a:t>Jesse: </a:t>
            </a:r>
            <a:r>
              <a:rPr lang="en-US" sz="1200" dirty="0">
                <a:latin typeface="Times New Roman" panose="02020603050405020304" pitchFamily="18" charset="0"/>
                <a:ea typeface="Roboto"/>
                <a:cs typeface="Times New Roman" panose="02020603050405020304" pitchFamily="18" charset="0"/>
                <a:sym typeface="Roboto"/>
              </a:rPr>
              <a:t>I recently graduated from Syracuse University, with a Masters of Library and Information Science. My studies and interests revolved </a:t>
            </a:r>
            <a:r>
              <a:rPr lang="en-US" sz="1200" dirty="0">
                <a:latin typeface="Times New Roman" panose="02020603050405020304" pitchFamily="18" charset="0"/>
                <a:cs typeface="Times New Roman" panose="02020603050405020304" pitchFamily="18" charset="0"/>
              </a:rPr>
              <a:t>digital data, digitization, and preservation. This led me to the National Transportation Library and my position as</a:t>
            </a:r>
            <a:r>
              <a:rPr lang="en-US" sz="1200" baseline="0" dirty="0">
                <a:latin typeface="Times New Roman" panose="02020603050405020304" pitchFamily="18" charset="0"/>
                <a:cs typeface="Times New Roman" panose="02020603050405020304" pitchFamily="18" charset="0"/>
              </a:rPr>
              <a:t> a Data Management and Data Curation Fellow. Already </a:t>
            </a:r>
            <a:r>
              <a:rPr lang="en-US" sz="1200" dirty="0">
                <a:latin typeface="Times New Roman" panose="02020603050405020304" pitchFamily="18" charset="0"/>
                <a:cs typeface="Times New Roman" panose="02020603050405020304" pitchFamily="18" charset="0"/>
              </a:rPr>
              <a:t>I have been able to further explore and build skills around these interests,</a:t>
            </a:r>
            <a:r>
              <a:rPr lang="en-US" sz="1200" baseline="0" dirty="0">
                <a:latin typeface="Times New Roman" panose="02020603050405020304" pitchFamily="18" charset="0"/>
                <a:cs typeface="Times New Roman" panose="02020603050405020304" pitchFamily="18" charset="0"/>
              </a:rPr>
              <a:t> by </a:t>
            </a:r>
            <a:r>
              <a:rPr lang="en-US" sz="1200" dirty="0">
                <a:latin typeface="Times New Roman" panose="02020603050405020304" pitchFamily="18" charset="0"/>
                <a:cs typeface="Times New Roman" panose="02020603050405020304" pitchFamily="18" charset="0"/>
              </a:rPr>
              <a:t>working with legacy datasets to ensure they are preserved for future use. I also lead our effort around the use of persistent identifiers for research outputs, people, and entities, and I provide research data management training for tools and practices.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And because BTS is unique among federal statistical agencies in having its own library and data curation team, we hope that BTS can offer some new outlooks on making federal statistics transparent. We believe there are practices within data curation that you all will find helpful</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a:t>
            </a:r>
            <a:r>
              <a:rPr lang="en-US" sz="1200" b="1" baseline="0" dirty="0">
                <a:latin typeface="Times New Roman" panose="02020603050405020304" pitchFamily="18" charset="0"/>
                <a:cs typeface="Times New Roman" panose="02020603050405020304" pitchFamily="18" charset="0"/>
              </a:rPr>
              <a:t>Leighton</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0:00 seconds]</a:t>
            </a:r>
          </a:p>
          <a:p>
            <a:pPr marL="0" indent="0">
              <a:buNone/>
            </a:pPr>
            <a:r>
              <a:rPr lang="en-US" sz="1200" baseline="0" dirty="0">
                <a:latin typeface="Times New Roman" panose="02020603050405020304" pitchFamily="18" charset="0"/>
                <a:cs typeface="Times New Roman" panose="02020603050405020304" pitchFamily="18" charset="0"/>
              </a:rPr>
              <a:t>[Total time: 0:45]</a:t>
            </a:r>
          </a:p>
        </p:txBody>
      </p:sp>
    </p:spTree>
    <p:extLst>
      <p:ext uri="{BB962C8B-B14F-4D97-AF65-F5344CB8AC3E}">
        <p14:creationId xmlns:p14="http://schemas.microsoft.com/office/powerpoint/2010/main" val="1513100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marR="0" indent="0">
              <a:lnSpc>
                <a:spcPct val="107000"/>
              </a:lnSpc>
              <a:spcBef>
                <a:spcPts val="0"/>
              </a:spcBef>
              <a:spcAft>
                <a:spcPts val="0"/>
              </a:spcAft>
              <a:buNone/>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Leighton:</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Slide Title: Statistical Laws &amp; Practices</a:t>
            </a:r>
          </a:p>
          <a:p>
            <a:pPr marL="0" marR="0" indent="0">
              <a:lnSpc>
                <a:spcPct val="107000"/>
              </a:lnSpc>
              <a:spcBef>
                <a:spcPts val="0"/>
              </a:spcBef>
              <a:spcAft>
                <a:spcPts val="0"/>
              </a:spcAft>
              <a:buNone/>
            </a:pPr>
            <a:endPar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r>
              <a:rPr lang="en-US" sz="1200" b="1" dirty="0">
                <a:latin typeface="Times New Roman" panose="02020603050405020304" pitchFamily="18" charset="0"/>
                <a:ea typeface="Roboto"/>
                <a:cs typeface="Times New Roman" panose="02020603050405020304" pitchFamily="18" charset="0"/>
                <a:sym typeface="Roboto"/>
              </a:rPr>
              <a:t>[FCSM Scripted Text]</a:t>
            </a:r>
            <a:endParaRPr lang="en-US" sz="1200" dirty="0">
              <a:latin typeface="Times New Roman" panose="02020603050405020304" pitchFamily="18" charset="0"/>
              <a:ea typeface="Roboto"/>
              <a:cs typeface="Times New Roman" panose="02020603050405020304" pitchFamily="18" charset="0"/>
              <a:sym typeface="Roboto"/>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 why do statistical agencies want to make their statistics more transparent?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First, there is law.</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2019 Foundations for Evidence-Based Policymaking Act: Title III - Confidential Information Protection and Statistical Efficiency calls on statistical agencies to:</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Safeguard the confidentiality of individually identifiable information acquired under a pledge of confidentiality for statistical purposes;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Statistical agencies should continuously seek to improve their efficiency;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designated statistical agencies should share more data; and,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Increase access to data for evidence.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the evidence act we find calls to make statistics more transparent both among statistical agencies and to the public.</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Second, there is creating a better future for statistics users.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the 2022 National Academies publication “Transparency in Statistical Information for the National Center for Science and Engineering Statistics and All Federal Statistical Agencies” the research panel envisions a future where: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is greater care in the documentation of methods, and the greater use of metadata standards;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Archived and documented materials will be retained in permanent Web locations;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Identical machine-readable metadata standards will be used by all statistical programs, which will make sharing of methods and data easier among the statistical community.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 might be asking yourself: “How do we fulfill the law and get to that great sounding future?”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By harnessing the practices, tools, and expertise of data curation, I would argue.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[Slide]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[Next speaker: Leighton]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[Time: 1:40 minutes]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[Total time: 3:00 minutes]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6326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a:t>
            </a:r>
            <a:r>
              <a:rPr lang="en-US" sz="1200" dirty="0">
                <a:latin typeface="Times New Roman" panose="02020603050405020304" pitchFamily="18" charset="0"/>
                <a:cs typeface="Times New Roman" panose="02020603050405020304" pitchFamily="18" charset="0"/>
              </a:rPr>
              <a:t>: </a:t>
            </a:r>
          </a:p>
          <a:p>
            <a:pPr marL="0" indent="0">
              <a:buNone/>
            </a:pPr>
            <a:r>
              <a:rPr lang="en-US" sz="1200" b="1" dirty="0">
                <a:latin typeface="Times New Roman" panose="02020603050405020304" pitchFamily="18" charset="0"/>
                <a:cs typeface="Times New Roman" panose="02020603050405020304" pitchFamily="18" charset="0"/>
              </a:rPr>
              <a:t>Slide Title: About Data Curation Actions</a:t>
            </a:r>
          </a:p>
          <a:p>
            <a:pPr marL="0" indent="0">
              <a:buNone/>
            </a:pPr>
            <a:endParaRPr lang="en-US" sz="1200" dirty="0">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[FCSM Scripted Text]</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is data curation? To help you picture data curation, let’s think of a more familiar use of the words “curation” or ”curator”.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Reactive Actions: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If you think about the common usage of the words “curation” or “curator,” you most likely think of a museum curator, who focuses on the preservation of objects that have already been created. And data curators certainly can and do perform many of those same “reactive” curation and preservation tasks.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These can include: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Access and Reuse: </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Making objects finable and accessible to researchers and the public. For physical objects, this might mean putting an object on display. For digital objects, this could mean exposing the object metadata to search engines.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Preservation/Mitigation: </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 a physical object preservation and mitigation may mean housing the object in an environmentally controlled lab space to slow the effects of aging. For digital objects, this can mean holding master copies in dark storage, performing regular fixity checks looking for bit rot, and migrating master and use copies from drives to new drives every few years to avoid data loss from media degradation.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You can see that data curators perform many of the same </a:t>
            </a:r>
            <a:r>
              <a:rPr lang="en-US" sz="12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reactive</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actions as physical object curators. However, digital data curators also want to be in a position to take </a:t>
            </a:r>
            <a:r>
              <a:rPr lang="en-US" sz="12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proactive</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steps as well.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Proactive Actions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order to be more proactive, data curators want to be embedded in data collection projects from the very beginning. By implementing data management strategies at the time of data creation we can improve data preservation outcomes for years or decades in the future. Approaching data curation and preservation for legacy or already existing datasets, is often harder, and suffers from incomplete knowledge or information due to limited documentation.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Outcomes can be improved by taking </a:t>
            </a:r>
            <a:r>
              <a:rPr lang="en-US" sz="12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proactive actions </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and planning for long-term data preservation and sharing from the beginning of a project.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proactive actions that curators want to help data collection teams implement include: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Data Management &amp; Training: </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most crucial step to take before any data is collected is writing a data management plan (or DMP). You might ask “Does every data collection activity need a DMP?” My response is that every data collection action </a:t>
            </a:r>
            <a:r>
              <a:rPr lang="en-US" sz="12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deserves</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 robust data management plan. DMPs can go a long way to making data preservable, interoperable, and transparent. Data curators can help a data collection team draft, revise, implement, and update their DMP.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Robust Documentation</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 embedded data curator can assist the team with creating robust documentation. This can include: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070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writing up readme files and data dictionaries;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070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checking for the presence of code tables, data dictionaries, and supplementary files;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070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researching, suggesting, and implementing domain appropriate metadata schema; and,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marR="0" lvl="1" indent="-171450">
              <a:lnSpc>
                <a:spcPct val="1070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Building a complete data package to improve preservation and transparency for the dataset.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Persistent identification: </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Persistent identifiers (or PIDs) eliminate ambiguity and confusion with published research, because they provide unique identification. There are PIDs for objects, people, and organizations.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final proactive action step I will mention is Preservation Planning</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Data curators can help data collection teams identify, ahead of data collection, likely target repositories for the data types generated from the project, storage size needs based on the planned data collection, local backup strategies, and vet repositories based on those strategies and backup server locations.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Now, in the descriptions of reactive and proactive curation actions, you may recognize some actions your data collection teams already take.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However, unless each of these steps is included in your data collection, your data and your statistics cannot reach maximum transparency. Transparency that is planned for and included at the beginning of data collection is more efficient and impactful than transparency attempted after the fact.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[Slide]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[Next speaker: Leighton]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[Time:  4:00 minutes]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[Total time: 7:00 minutes]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[Extended Workshop Text, not presented at FCSM]</a:t>
            </a:r>
          </a:p>
          <a:p>
            <a:pPr marL="0" indent="0">
              <a:buNone/>
            </a:pPr>
            <a:r>
              <a:rPr lang="en-US" sz="1200" dirty="0">
                <a:latin typeface="Times New Roman" panose="02020603050405020304" pitchFamily="18" charset="0"/>
                <a:cs typeface="Times New Roman" panose="02020603050405020304" pitchFamily="18" charset="0"/>
              </a:rPr>
              <a:t>What is data curation? To help you picture data curation, let’s think of a more familiar us of the words “curation” or ”curator”.</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Reactive Actions:</a:t>
            </a:r>
          </a:p>
          <a:p>
            <a:pPr marL="0" indent="0">
              <a:buNone/>
            </a:pPr>
            <a:r>
              <a:rPr lang="en-US" sz="1200" dirty="0">
                <a:latin typeface="Times New Roman" panose="02020603050405020304" pitchFamily="18" charset="0"/>
                <a:cs typeface="Times New Roman" panose="02020603050405020304" pitchFamily="18" charset="0"/>
              </a:rPr>
              <a:t>If you think about the common usage of the words “curation” or “curator,” you most likely think of a museum curator, who focuses on the preservation of objects that have already been created. And data curators certainly can and do perform many of those same “reactive” curation and preservation tasks.</a:t>
            </a:r>
          </a:p>
          <a:p>
            <a:pPr marL="0" indent="0">
              <a:buNone/>
            </a:pPr>
            <a:r>
              <a:rPr lang="en-US" sz="1200" dirty="0">
                <a:latin typeface="Times New Roman" panose="02020603050405020304" pitchFamily="18" charset="0"/>
                <a:cs typeface="Times New Roman" panose="02020603050405020304" pitchFamily="18" charset="0"/>
              </a:rPr>
              <a:t>These can include:</a:t>
            </a:r>
          </a:p>
          <a:p>
            <a:pPr marL="174708" indent="-174708">
              <a:buFontTx/>
              <a:buChar char="-"/>
            </a:pPr>
            <a:r>
              <a:rPr lang="en-US" sz="1200" dirty="0">
                <a:latin typeface="Times New Roman" panose="02020603050405020304" pitchFamily="18" charset="0"/>
                <a:cs typeface="Times New Roman" panose="02020603050405020304" pitchFamily="18" charset="0"/>
              </a:rPr>
              <a:t>Repository Ingest: Seeking and accepting objects to be added to a museum special collection, if a physical object, or adding a local copy of a digital object to digital repository, based on you collection development policy.</a:t>
            </a:r>
          </a:p>
          <a:p>
            <a:pPr marL="174708" indent="-174708">
              <a:buFontTx/>
              <a:buChar char="-"/>
            </a:pPr>
            <a:r>
              <a:rPr lang="en-US" sz="1200" b="1" dirty="0">
                <a:latin typeface="Times New Roman" panose="02020603050405020304" pitchFamily="18" charset="0"/>
                <a:cs typeface="Times New Roman" panose="02020603050405020304" pitchFamily="18" charset="0"/>
              </a:rPr>
              <a:t>Access and Reuse: </a:t>
            </a:r>
            <a:r>
              <a:rPr lang="en-US" sz="1200" dirty="0">
                <a:latin typeface="Times New Roman" panose="02020603050405020304" pitchFamily="18" charset="0"/>
                <a:cs typeface="Times New Roman" panose="02020603050405020304" pitchFamily="18" charset="0"/>
              </a:rPr>
              <a:t>Making objects finable and accessible to researchers and the public. For physical objects, this might mean putting an object on display. For digital objects, this could mean exposing the object metadata to search engines.</a:t>
            </a:r>
          </a:p>
          <a:p>
            <a:pPr marL="174708" indent="-174708">
              <a:buFontTx/>
              <a:buChar char="-"/>
            </a:pPr>
            <a:r>
              <a:rPr lang="en-US" sz="1200" b="1" dirty="0">
                <a:latin typeface="Times New Roman" panose="02020603050405020304" pitchFamily="18" charset="0"/>
                <a:cs typeface="Times New Roman" panose="02020603050405020304" pitchFamily="18" charset="0"/>
              </a:rPr>
              <a:t>Preservation/Mitigation: </a:t>
            </a:r>
            <a:r>
              <a:rPr lang="en-US" sz="1200" dirty="0">
                <a:latin typeface="Times New Roman" panose="02020603050405020304" pitchFamily="18" charset="0"/>
                <a:cs typeface="Times New Roman" panose="02020603050405020304" pitchFamily="18" charset="0"/>
              </a:rPr>
              <a:t>For a physical object preservation and mitigation may mean housing the object in an environmentally controlled labs space to slow the effects of aging. For digital objects, this can mean holding master copies in dark storage, performing regular fixity checks looking for bit rot, and migrating master and use copies from drives to new drives every few years to avoid data loss from media degradation.</a:t>
            </a:r>
          </a:p>
          <a:p>
            <a:pPr marL="174708" indent="-174708">
              <a:buFontTx/>
              <a:buChar char="-"/>
            </a:pPr>
            <a:r>
              <a:rPr lang="en-US" sz="1200" dirty="0">
                <a:latin typeface="Times New Roman" panose="02020603050405020304" pitchFamily="18" charset="0"/>
                <a:cs typeface="Times New Roman" panose="02020603050405020304" pitchFamily="18" charset="0"/>
              </a:rPr>
              <a:t>Format Migration: Now for format migration, I want to start with the digital objects. When we talk about format migration, we usually mean taking the data recorded by people, sensors, or machines, and converting that data file from its original, proprietary format, into a more universally accessible or open format. For example, say you hired a contractor to take hand-held tablets out on to street corners to survey citizens on their opinions on a specific topic. The contractor would likely write an app that would store the data in a form that was easily stored and rendered on the tablet. But would that data be easy to read on your desktop machine using SAS or a spreadsheet program? Maybe not, and you would need to migrate that data from the tablet format to something ubiquitous such as comma separated value, or CSV, so that you would us it on any machine, far into the future. What you have done is preserved the intellectual content of the data object, even if you have not preserved it in its original form. We do the same thing when we digitize books or printed reports. We often unbind them, destroying the original container, in order to rapidly bulk scan the pages, preserving the text as PDFs or plain text documents. Format migration for museum pieces might include making a mold and a plaster copy of a famous sculpture, or making a scale model of object too large to preserve, such as the Colosseum in Rome: We have preserved some aspect of the original item by migrating that information to a new format or media, even if we cannot save the original experience or materials of the item.</a:t>
            </a:r>
          </a:p>
          <a:p>
            <a:pPr marL="174708" indent="-174708">
              <a:buFontTx/>
              <a:buChar char="-"/>
            </a:pPr>
            <a:r>
              <a:rPr lang="en-US" sz="1200" dirty="0">
                <a:latin typeface="Times New Roman" panose="02020603050405020304" pitchFamily="18" charset="0"/>
                <a:cs typeface="Times New Roman" panose="02020603050405020304" pitchFamily="18" charset="0"/>
              </a:rPr>
              <a:t>Disposition: There may come a time in an objects life when we decide to dispose of it. This can take a number of different forms. Museums and galleries may sell a particular work because they want to raise money for capital projects or to make other purchase. A gallery may decide that a physical, sacred object should be returned to the culture that created it. For data curators, we may decide to delete a large dataset is no longer of interest to the scientific community, as no one has requested access in a number of decades, or the dataset has been largely rebuffed by the research community because of questionable collection methods or erroneous data. We might even be forced into such a situation due to resources constraints: we have run out of server space and need to make room for new, cutting edge data, therefore, some legacy data has to go.</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You can see that data curators perform many of the same </a:t>
            </a:r>
            <a:r>
              <a:rPr lang="en-US" sz="1200" b="1" i="1" dirty="0">
                <a:latin typeface="Times New Roman" panose="02020603050405020304" pitchFamily="18" charset="0"/>
                <a:cs typeface="Times New Roman" panose="02020603050405020304" pitchFamily="18" charset="0"/>
              </a:rPr>
              <a:t>reactive</a:t>
            </a:r>
            <a:r>
              <a:rPr lang="en-US" sz="1200" dirty="0">
                <a:latin typeface="Times New Roman" panose="02020603050405020304" pitchFamily="18" charset="0"/>
                <a:cs typeface="Times New Roman" panose="02020603050405020304" pitchFamily="18" charset="0"/>
              </a:rPr>
              <a:t> actions as physical object curators. However, digital data curators also want to be in a position to take </a:t>
            </a:r>
            <a:r>
              <a:rPr lang="en-US" sz="1200" b="1" i="1" dirty="0">
                <a:latin typeface="Times New Roman" panose="02020603050405020304" pitchFamily="18" charset="0"/>
                <a:cs typeface="Times New Roman" panose="02020603050405020304" pitchFamily="18" charset="0"/>
              </a:rPr>
              <a:t>proactive</a:t>
            </a:r>
            <a:r>
              <a:rPr lang="en-US" sz="1200" dirty="0">
                <a:latin typeface="Times New Roman" panose="02020603050405020304" pitchFamily="18" charset="0"/>
                <a:cs typeface="Times New Roman" panose="02020603050405020304" pitchFamily="18" charset="0"/>
              </a:rPr>
              <a:t> steps as well, and Jesse will describe these.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Proactive Actions</a:t>
            </a:r>
          </a:p>
          <a:p>
            <a:pPr marL="0" indent="0">
              <a:buNone/>
            </a:pPr>
            <a:r>
              <a:rPr lang="en-US" sz="1200" dirty="0">
                <a:latin typeface="Times New Roman" panose="02020603050405020304" pitchFamily="18" charset="0"/>
                <a:cs typeface="Times New Roman" panose="02020603050405020304" pitchFamily="18" charset="0"/>
              </a:rPr>
              <a:t>In order to be more proactive data curators want to be embedded in data collection projects from the very beginning. By implementing data management strategies at the time of data creation we can improve data preservation outcomes for years or decades in the future. Approaching data curation and preservation for legacy or already existing datasets, is often harder, and suffer from incomplete knowledge or information due to limited documentation.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Outcomes can be improved by taking </a:t>
            </a:r>
            <a:r>
              <a:rPr lang="en-US" sz="1200" b="1" i="1" dirty="0">
                <a:latin typeface="Times New Roman" panose="02020603050405020304" pitchFamily="18" charset="0"/>
                <a:cs typeface="Times New Roman" panose="02020603050405020304" pitchFamily="18" charset="0"/>
              </a:rPr>
              <a:t>proactive actions </a:t>
            </a:r>
            <a:r>
              <a:rPr lang="en-US" sz="1200" dirty="0">
                <a:latin typeface="Times New Roman" panose="02020603050405020304" pitchFamily="18" charset="0"/>
                <a:cs typeface="Times New Roman" panose="02020603050405020304" pitchFamily="18" charset="0"/>
              </a:rPr>
              <a:t>and planning for long-term data preservation and sharing from the beginning of a project.</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The proactive actions that curators want to help data collection teams implement are:</a:t>
            </a:r>
          </a:p>
          <a:p>
            <a:pPr marL="0" lvl="0"/>
            <a:r>
              <a:rPr lang="en-US" sz="1200" dirty="0">
                <a:latin typeface="Times New Roman" panose="02020603050405020304" pitchFamily="18" charset="0"/>
                <a:cs typeface="Times New Roman" panose="02020603050405020304" pitchFamily="18" charset="0"/>
              </a:rPr>
              <a:t>Standard Workflows: Data curators can help data collectors document and standardize work flows and data stewardship practices. A very simple practice that many teams overlook is a standard and documented file naming convention. Files names should be human readable, contain some project intelligence, and include a date and timestamp for version control. There is nothing worse than having 16 files in your folder called “data” or “full text”. Determining a file naming structure is an important step to take before any data is ever collected. 	</a:t>
            </a:r>
          </a:p>
          <a:p>
            <a:pPr marL="0" lvl="0"/>
            <a:r>
              <a:rPr lang="en-US" sz="1200" b="1" dirty="0">
                <a:latin typeface="Times New Roman" panose="02020603050405020304" pitchFamily="18" charset="0"/>
                <a:cs typeface="Times New Roman" panose="02020603050405020304" pitchFamily="18" charset="0"/>
              </a:rPr>
              <a:t>Data Management &amp; Training: </a:t>
            </a:r>
            <a:r>
              <a:rPr lang="en-US" sz="1200" dirty="0">
                <a:latin typeface="Times New Roman" panose="02020603050405020304" pitchFamily="18" charset="0"/>
                <a:cs typeface="Times New Roman" panose="02020603050405020304" pitchFamily="18" charset="0"/>
              </a:rPr>
              <a:t>Another</a:t>
            </a:r>
            <a:r>
              <a:rPr lang="en-US" sz="1200" baseline="0" dirty="0">
                <a:latin typeface="Times New Roman" panose="02020603050405020304" pitchFamily="18" charset="0"/>
                <a:cs typeface="Times New Roman" panose="02020603050405020304" pitchFamily="18" charset="0"/>
              </a:rPr>
              <a:t> crucial step </a:t>
            </a:r>
            <a:r>
              <a:rPr lang="en-US" sz="1200" dirty="0">
                <a:latin typeface="Times New Roman" panose="02020603050405020304" pitchFamily="18" charset="0"/>
                <a:cs typeface="Times New Roman" panose="02020603050405020304" pitchFamily="18" charset="0"/>
              </a:rPr>
              <a:t>to take before any data is collected is writing a data management plan (or DMP). You might be ready to ask “Does every data collection activity need a DMP?” My response is that every data collection action </a:t>
            </a:r>
            <a:r>
              <a:rPr lang="en-US" sz="1200" b="1" i="1" dirty="0">
                <a:latin typeface="Times New Roman" panose="02020603050405020304" pitchFamily="18" charset="0"/>
                <a:cs typeface="Times New Roman" panose="02020603050405020304" pitchFamily="18" charset="0"/>
              </a:rPr>
              <a:t>deserves</a:t>
            </a:r>
            <a:r>
              <a:rPr lang="en-US" sz="1200" dirty="0">
                <a:latin typeface="Times New Roman" panose="02020603050405020304" pitchFamily="18" charset="0"/>
                <a:cs typeface="Times New Roman" panose="02020603050405020304" pitchFamily="18" charset="0"/>
              </a:rPr>
              <a:t> a robust data management plan. DMPs can go a long way to making data preservable, interoperable, and transparent. Data curators can help a data collection team draft, revise, implement, and update their DMP. </a:t>
            </a:r>
          </a:p>
          <a:p>
            <a:pPr marL="0" lvl="0"/>
            <a:r>
              <a:rPr lang="en-US" sz="1200" b="1" dirty="0">
                <a:latin typeface="Times New Roman" panose="02020603050405020304" pitchFamily="18" charset="0"/>
                <a:cs typeface="Times New Roman" panose="02020603050405020304" pitchFamily="18" charset="0"/>
              </a:rPr>
              <a:t>Robust Documentation</a:t>
            </a:r>
            <a:r>
              <a:rPr lang="en-US" sz="1200" dirty="0">
                <a:latin typeface="Times New Roman" panose="02020603050405020304" pitchFamily="18" charset="0"/>
                <a:cs typeface="Times New Roman" panose="02020603050405020304" pitchFamily="18" charset="0"/>
              </a:rPr>
              <a:t>: An embedded data curator can assist the team with creating robust documentation. This can include:</a:t>
            </a:r>
          </a:p>
          <a:p>
            <a:pPr marL="457200" lvl="1"/>
            <a:r>
              <a:rPr lang="en-US" sz="1200" dirty="0">
                <a:latin typeface="Times New Roman" panose="02020603050405020304" pitchFamily="18" charset="0"/>
                <a:cs typeface="Times New Roman" panose="02020603050405020304" pitchFamily="18" charset="0"/>
              </a:rPr>
              <a:t>writing up readme files and data dictionaries; </a:t>
            </a:r>
          </a:p>
          <a:p>
            <a:pPr marL="457200" lvl="1"/>
            <a:r>
              <a:rPr lang="en-US" sz="1200" dirty="0">
                <a:latin typeface="Times New Roman" panose="02020603050405020304" pitchFamily="18" charset="0"/>
                <a:cs typeface="Times New Roman" panose="02020603050405020304" pitchFamily="18" charset="0"/>
              </a:rPr>
              <a:t>checking for the presence of code tables, data dictionaries, and supplementary files; </a:t>
            </a:r>
          </a:p>
          <a:p>
            <a:pPr marL="457200" lvl="1"/>
            <a:r>
              <a:rPr lang="en-US" sz="1200" dirty="0">
                <a:latin typeface="Times New Roman" panose="02020603050405020304" pitchFamily="18" charset="0"/>
                <a:cs typeface="Times New Roman" panose="02020603050405020304" pitchFamily="18" charset="0"/>
              </a:rPr>
              <a:t>researching, suggesting, and implementing domain appropriate metadata schema; and,</a:t>
            </a:r>
          </a:p>
          <a:p>
            <a:pPr marL="457200" lvl="1"/>
            <a:r>
              <a:rPr lang="en-US" sz="1200" dirty="0">
                <a:latin typeface="Times New Roman" panose="02020603050405020304" pitchFamily="18" charset="0"/>
                <a:cs typeface="Times New Roman" panose="02020603050405020304" pitchFamily="18" charset="0"/>
              </a:rPr>
              <a:t>Building a complete data package to improve preservation and transparency for the dataset.</a:t>
            </a:r>
          </a:p>
          <a:p>
            <a:pPr marL="0" lvl="0"/>
            <a:r>
              <a:rPr lang="en-US" sz="1200" dirty="0">
                <a:latin typeface="Times New Roman" panose="02020603050405020304" pitchFamily="18" charset="0"/>
                <a:cs typeface="Times New Roman" panose="02020603050405020304" pitchFamily="18" charset="0"/>
              </a:rPr>
              <a:t>Controlled Vocabularies: A data curator can research and suggest implementation of an existing controlled vocabulary to make variable name, meanings, and specifications standard and interoperable. Using existing controlled vocabularies makes writing a data dictionary much easier. Additionally, the data curator can help crosswalk controlled vocabularies to make translating between vocabularies easier.</a:t>
            </a:r>
          </a:p>
          <a:p>
            <a:pPr marL="0" lvl="0"/>
            <a:r>
              <a:rPr lang="en-US" sz="1200" dirty="0">
                <a:latin typeface="Times New Roman" panose="02020603050405020304" pitchFamily="18" charset="0"/>
                <a:cs typeface="Times New Roman" panose="02020603050405020304" pitchFamily="18" charset="0"/>
              </a:rPr>
              <a:t>Metadata Standards: In addition to controlled vocabularies,</a:t>
            </a:r>
            <a:r>
              <a:rPr lang="en-US" sz="1200"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data curators can suggest appropriate metadata standards, or help crosswalk between existing and new standards. Either way, the data curator will help the data collection team choose the necessary standards, as well as document and publicize the metadata standards in use. Publicizes chosen metadata standards is a great step towards increasing transparency, and helps data users read and use your data.</a:t>
            </a:r>
          </a:p>
          <a:p>
            <a:pPr marL="0" lvl="0"/>
            <a:r>
              <a:rPr lang="en-US" sz="1200" b="1" dirty="0">
                <a:latin typeface="Times New Roman" panose="02020603050405020304" pitchFamily="18" charset="0"/>
                <a:cs typeface="Times New Roman" panose="02020603050405020304" pitchFamily="18" charset="0"/>
              </a:rPr>
              <a:t>Persistent identification: </a:t>
            </a:r>
            <a:r>
              <a:rPr lang="en-US" sz="1200" dirty="0">
                <a:latin typeface="Times New Roman" panose="02020603050405020304" pitchFamily="18" charset="0"/>
                <a:cs typeface="Times New Roman" panose="02020603050405020304" pitchFamily="18" charset="0"/>
              </a:rPr>
              <a:t>Persistent identifiers (or PIDs) eliminate ambiguity and confusion with published research, because they provide unique identification. There are PIDs for objects, people, and organizations.</a:t>
            </a:r>
          </a:p>
          <a:p>
            <a:pPr marL="457200" lvl="1"/>
            <a:r>
              <a:rPr lang="en-US" sz="1200" dirty="0">
                <a:latin typeface="Times New Roman" panose="02020603050405020304" pitchFamily="18" charset="0"/>
                <a:cs typeface="Times New Roman" panose="02020603050405020304" pitchFamily="18" charset="0"/>
              </a:rPr>
              <a:t>For Objects: there are Digital Object Identifiers (DOIs). DOIs are typically used for publications, images, audio files, measurement instruments, or any other THING that can either have a digital presence in a networked environment, or can be described by a web page or digital metadata file. The DOI may point either directly to the object or its digital “landing page.” There are many “brands” of PIDs for things, I only mention DOIs here because they are most common.</a:t>
            </a:r>
          </a:p>
          <a:p>
            <a:pPr marL="457200" lvl="1"/>
            <a:r>
              <a:rPr lang="en-US" sz="1200" dirty="0">
                <a:latin typeface="Times New Roman" panose="02020603050405020304" pitchFamily="18" charset="0"/>
                <a:cs typeface="Times New Roman" panose="02020603050405020304" pitchFamily="18" charset="0"/>
              </a:rPr>
              <a:t>Open Researcher and Contributor Identifiers (or ORCIDs) are used to uniquely identify people. On the title slide, you saw both of our ORCIDs. My ORCID iD which is a https link, containing the protocol and 16 digits, that leads to a web page where I have a profile that records my works and uniquely disambiguates me from all other humans named Jesse Long. </a:t>
            </a:r>
          </a:p>
          <a:p>
            <a:pPr marL="457200" lvl="1"/>
            <a:r>
              <a:rPr lang="en-US" sz="1200" dirty="0">
                <a:latin typeface="Times New Roman" panose="02020603050405020304" pitchFamily="18" charset="0"/>
                <a:cs typeface="Times New Roman" panose="02020603050405020304" pitchFamily="18" charset="0"/>
              </a:rPr>
              <a:t>Finally, for organization there is the Research Organization Registry (or ROR). It is a fairly new initiative to build an open, collaborative research organization identification schema and registration service. The ROR identifier system is controlled by the research organizations themselves, and seeks to be interoperable among systems. This is a different model than identifiers such as FundRef, which are controlled by scholarly journal publishers, and are often used only within the family of journals put out by that publisher.</a:t>
            </a:r>
          </a:p>
          <a:p>
            <a:pPr marL="0" lvl="0"/>
            <a:r>
              <a:rPr lang="en-US" sz="1200" b="1" dirty="0">
                <a:latin typeface="Times New Roman" panose="02020603050405020304" pitchFamily="18" charset="0"/>
                <a:cs typeface="Times New Roman" panose="02020603050405020304" pitchFamily="18" charset="0"/>
              </a:rPr>
              <a:t>The final proactive action step I will mention is Preservation Planning</a:t>
            </a:r>
            <a:r>
              <a:rPr lang="en-US" sz="1200" dirty="0">
                <a:latin typeface="Times New Roman" panose="02020603050405020304" pitchFamily="18" charset="0"/>
                <a:cs typeface="Times New Roman" panose="02020603050405020304" pitchFamily="18" charset="0"/>
              </a:rPr>
              <a:t>: Data curators can help data collection teams identify, ahead of data collection, likely target repositories for the data types generated from the project, storage size needs based on the planned data collection, plan for local backup strategies, and vet repositories based on those strategies and backup server locations.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Now, in the descriptions of reactive and proactive curation actions, you probably recognize some actions your data collection teams already take. </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However, one of</a:t>
            </a:r>
            <a:r>
              <a:rPr lang="en-US" sz="1200" baseline="0" dirty="0">
                <a:latin typeface="Times New Roman" panose="02020603050405020304" pitchFamily="18" charset="0"/>
                <a:cs typeface="Times New Roman" panose="02020603050405020304" pitchFamily="18" charset="0"/>
              </a:rPr>
              <a:t> our</a:t>
            </a:r>
            <a:r>
              <a:rPr lang="en-US" sz="1200" dirty="0">
                <a:latin typeface="Times New Roman" panose="02020603050405020304" pitchFamily="18" charset="0"/>
                <a:cs typeface="Times New Roman" panose="02020603050405020304" pitchFamily="18" charset="0"/>
              </a:rPr>
              <a:t> suggestions to you is that unless each of these steps is included in your data collection, your data and your statistics cannot reach maximum transparency. Transparency that is planned for and included at the beginning of data collection is more efficient and impactful than transparency created after the fact.</a:t>
            </a:r>
          </a:p>
          <a:p>
            <a:pPr marL="0" indent="0">
              <a:buNone/>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881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 </a:t>
            </a:r>
            <a:r>
              <a:rPr lang="en-US" sz="1200" dirty="0">
                <a:latin typeface="Times New Roman" panose="02020603050405020304" pitchFamily="18" charset="0"/>
                <a:cs typeface="Times New Roman" panose="02020603050405020304" pitchFamily="18" charset="0"/>
              </a:rPr>
              <a:t> </a:t>
            </a:r>
          </a:p>
          <a:p>
            <a:pPr marL="0" indent="0">
              <a:buNone/>
            </a:pPr>
            <a:r>
              <a:rPr lang="en-US" sz="1200" b="1" dirty="0">
                <a:latin typeface="Times New Roman" panose="02020603050405020304" pitchFamily="18" charset="0"/>
                <a:cs typeface="Times New Roman" panose="02020603050405020304" pitchFamily="18" charset="0"/>
              </a:rPr>
              <a:t>Slide Title: Benefits of Data Curation</a:t>
            </a:r>
          </a:p>
          <a:p>
            <a:pPr marL="0" indent="0">
              <a:buNone/>
            </a:pPr>
            <a:endParaRPr lang="en-US" sz="1200" b="1"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[FCSM Scripted Text]</a:t>
            </a:r>
            <a:endParaRPr lang="en-US" sz="1200" dirty="0">
              <a:latin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Data curation provides data creators and data consumers a great number of benefits. Some of these benefits include: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allowing for new research in the future by freeing up research funds or by enabling meta-analyses.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allowing for data reuse in ways not intended by the original researchers.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ensuring that data creators and data consumers can locate the data that fits their needs.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By employing data management best practices, metadata standards, and open data formats, we can improve interoperability among datasets, not just inside our organizations, but for external users as well. And not just improved interoperability among datasets we or you create, but we can help improve interoperability with weather data, census data, public health data, space data, etc., to open up new avenues of discovery among researchers as well as citizen scientists. This is perhaps the most promising outcome of curating data for transparency.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[Slide]  </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[Next speaker: </a:t>
            </a: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Leighton</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[Time: 1:00 minutes]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[Total time: 8:00 minutes]</a:t>
            </a:r>
          </a:p>
          <a:p>
            <a:pPr marL="0" marR="0" indent="0">
              <a:lnSpc>
                <a:spcPct val="107000"/>
              </a:lnSpc>
              <a:spcBef>
                <a:spcPts val="0"/>
              </a:spcBef>
              <a:spcAft>
                <a:spcPts val="0"/>
              </a:spcAft>
              <a:buNone/>
            </a:pP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[Complete Slide Text]</a:t>
            </a:r>
          </a:p>
          <a:p>
            <a:pPr marL="0" marR="0" lvl="0" indent="0" algn="l" defTabSz="914400" rtl="0" eaLnBrk="1" fontAlgn="auto" latinLnBrk="0" hangingPunct="1">
              <a:lnSpc>
                <a:spcPct val="107000"/>
              </a:lnSpc>
              <a:spcBef>
                <a:spcPts val="0"/>
              </a:spcBef>
              <a:spcAft>
                <a:spcPts val="0"/>
              </a:spcAft>
              <a:buClr>
                <a:srgbClr val="000000"/>
              </a:buClr>
              <a:buSzPts val="1400"/>
              <a:buFont typeface="Arial"/>
              <a:buNone/>
              <a:tabLst/>
              <a:defRPr/>
            </a:pPr>
            <a:r>
              <a:rPr lang="en-US" sz="1200" b="1" dirty="0">
                <a:latin typeface="Times New Roman" panose="02020603050405020304" pitchFamily="18" charset="0"/>
                <a:cs typeface="Times New Roman" panose="02020603050405020304" pitchFamily="18" charset="0"/>
              </a:rPr>
              <a:t>Slide Title: Benefits of Data Curation</a:t>
            </a:r>
          </a:p>
          <a:p>
            <a:pPr marL="171450" marR="0" lvl="0" indent="-171450" algn="l" defTabSz="914400" rtl="0" eaLnBrk="1" fontAlgn="auto" latinLnBrk="0" hangingPunct="1">
              <a:lnSpc>
                <a:spcPct val="107000"/>
              </a:lnSpc>
              <a:spcBef>
                <a:spcPts val="0"/>
              </a:spcBef>
              <a:spcAft>
                <a:spcPts val="0"/>
              </a:spcAft>
              <a:buClr>
                <a:srgbClr val="000000"/>
              </a:buClr>
              <a:buSzPts val="1400"/>
              <a:tabLst/>
              <a:defRPr/>
            </a:pPr>
            <a:r>
              <a:rPr lang="en-US" sz="1200" b="0" dirty="0">
                <a:latin typeface="Times New Roman" panose="02020603050405020304" pitchFamily="18" charset="0"/>
                <a:cs typeface="Times New Roman" panose="02020603050405020304" pitchFamily="18" charset="0"/>
              </a:rPr>
              <a:t>Protects Unique Data from Loss</a:t>
            </a:r>
          </a:p>
          <a:p>
            <a:pPr marL="171450" marR="0" lvl="0" indent="-171450" algn="l" defTabSz="914400" rtl="0" eaLnBrk="1" fontAlgn="auto" latinLnBrk="0" hangingPunct="1">
              <a:lnSpc>
                <a:spcPct val="107000"/>
              </a:lnSpc>
              <a:spcBef>
                <a:spcPts val="0"/>
              </a:spcBef>
              <a:spcAft>
                <a:spcPts val="0"/>
              </a:spcAft>
              <a:buClr>
                <a:srgbClr val="000000"/>
              </a:buClr>
              <a:buSzPts val="1400"/>
              <a:tabLst/>
              <a:defRPr/>
            </a:pPr>
            <a:r>
              <a:rPr lang="en-US" sz="1200" b="0" dirty="0">
                <a:latin typeface="Times New Roman" panose="02020603050405020304" pitchFamily="18" charset="0"/>
                <a:cs typeface="Times New Roman" panose="02020603050405020304" pitchFamily="18" charset="0"/>
              </a:rPr>
              <a:t>Improves Data Search &amp; Retrieval </a:t>
            </a:r>
          </a:p>
          <a:p>
            <a:pPr marL="171450" marR="0" lvl="0" indent="-171450" algn="l" defTabSz="914400" rtl="0" eaLnBrk="1" fontAlgn="auto" latinLnBrk="0" hangingPunct="1">
              <a:lnSpc>
                <a:spcPct val="107000"/>
              </a:lnSpc>
              <a:spcBef>
                <a:spcPts val="0"/>
              </a:spcBef>
              <a:spcAft>
                <a:spcPts val="0"/>
              </a:spcAft>
              <a:buClr>
                <a:srgbClr val="000000"/>
              </a:buClr>
              <a:buSzPts val="1400"/>
              <a:tabLst/>
              <a:defRPr/>
            </a:pPr>
            <a:r>
              <a:rPr lang="en-US" sz="1200" b="0" dirty="0">
                <a:latin typeface="Times New Roman" panose="02020603050405020304" pitchFamily="18" charset="0"/>
                <a:cs typeface="Times New Roman" panose="02020603050405020304" pitchFamily="18" charset="0"/>
              </a:rPr>
              <a:t>Enables Reuse</a:t>
            </a:r>
          </a:p>
          <a:p>
            <a:pPr marL="171450" marR="0" lvl="0" indent="-171450" algn="l" defTabSz="914400" rtl="0" eaLnBrk="1" fontAlgn="auto" latinLnBrk="0" hangingPunct="1">
              <a:lnSpc>
                <a:spcPct val="107000"/>
              </a:lnSpc>
              <a:spcBef>
                <a:spcPts val="0"/>
              </a:spcBef>
              <a:spcAft>
                <a:spcPts val="0"/>
              </a:spcAft>
              <a:buClr>
                <a:srgbClr val="000000"/>
              </a:buClr>
              <a:buSzPts val="1400"/>
              <a:tabLst/>
              <a:defRPr/>
            </a:pPr>
            <a:r>
              <a:rPr lang="en-US" sz="1200" b="0" dirty="0">
                <a:latin typeface="Times New Roman" panose="02020603050405020304" pitchFamily="18" charset="0"/>
                <a:cs typeface="Times New Roman" panose="02020603050405020304" pitchFamily="18" charset="0"/>
              </a:rPr>
              <a:t>Facilitates Longitudinal and/or Meta Analyses</a:t>
            </a:r>
          </a:p>
          <a:p>
            <a:pPr marL="171450" marR="0" lvl="0" indent="-171450" algn="l" defTabSz="914400" rtl="0" eaLnBrk="1" fontAlgn="auto" latinLnBrk="0" hangingPunct="1">
              <a:lnSpc>
                <a:spcPct val="107000"/>
              </a:lnSpc>
              <a:spcBef>
                <a:spcPts val="0"/>
              </a:spcBef>
              <a:spcAft>
                <a:spcPts val="0"/>
              </a:spcAft>
              <a:buClr>
                <a:srgbClr val="000000"/>
              </a:buClr>
              <a:buSzPts val="1400"/>
              <a:tabLst/>
              <a:defRPr/>
            </a:pPr>
            <a:r>
              <a:rPr lang="en-US" sz="1200" b="0" dirty="0">
                <a:latin typeface="Times New Roman" panose="02020603050405020304" pitchFamily="18" charset="0"/>
                <a:cs typeface="Times New Roman" panose="02020603050405020304" pitchFamily="18" charset="0"/>
              </a:rPr>
              <a:t>Avoids Duplication of Effort &amp; Spending</a:t>
            </a:r>
          </a:p>
          <a:p>
            <a:pPr marL="171450" marR="0" lvl="0" indent="-171450" algn="l" defTabSz="914400" rtl="0" eaLnBrk="1" fontAlgn="auto" latinLnBrk="0" hangingPunct="1">
              <a:lnSpc>
                <a:spcPct val="107000"/>
              </a:lnSpc>
              <a:spcBef>
                <a:spcPts val="0"/>
              </a:spcBef>
              <a:spcAft>
                <a:spcPts val="0"/>
              </a:spcAft>
              <a:buClr>
                <a:srgbClr val="000000"/>
              </a:buClr>
              <a:buSzPts val="1400"/>
              <a:tabLst/>
              <a:defRPr/>
            </a:pPr>
            <a:r>
              <a:rPr lang="en-US" sz="1200" b="0" dirty="0">
                <a:latin typeface="Times New Roman" panose="02020603050405020304" pitchFamily="18" charset="0"/>
                <a:cs typeface="Times New Roman" panose="02020603050405020304" pitchFamily="18" charset="0"/>
              </a:rPr>
              <a:t>Increases Verifiability</a:t>
            </a:r>
          </a:p>
          <a:p>
            <a:pPr marL="171450" marR="0" lvl="0" indent="-171450" algn="l" defTabSz="914400" rtl="0" eaLnBrk="1" fontAlgn="auto" latinLnBrk="0" hangingPunct="1">
              <a:lnSpc>
                <a:spcPct val="107000"/>
              </a:lnSpc>
              <a:spcBef>
                <a:spcPts val="0"/>
              </a:spcBef>
              <a:spcAft>
                <a:spcPts val="0"/>
              </a:spcAft>
              <a:buClr>
                <a:srgbClr val="000000"/>
              </a:buClr>
              <a:buSzPts val="1400"/>
              <a:tabLst/>
              <a:defRPr/>
            </a:pPr>
            <a:r>
              <a:rPr lang="en-US" sz="1200" b="0" dirty="0">
                <a:latin typeface="Times New Roman" panose="02020603050405020304" pitchFamily="18" charset="0"/>
                <a:cs typeface="Times New Roman" panose="02020603050405020304" pitchFamily="18" charset="0"/>
              </a:rPr>
              <a:t>Opens New Lines of Scientific Discovery</a:t>
            </a:r>
          </a:p>
          <a:p>
            <a:pPr marL="171450" marR="0" lvl="0" indent="-171450" algn="l" defTabSz="914400" rtl="0" eaLnBrk="1" fontAlgn="auto" latinLnBrk="0" hangingPunct="1">
              <a:lnSpc>
                <a:spcPct val="107000"/>
              </a:lnSpc>
              <a:spcBef>
                <a:spcPts val="0"/>
              </a:spcBef>
              <a:spcAft>
                <a:spcPts val="0"/>
              </a:spcAft>
              <a:buClr>
                <a:srgbClr val="000000"/>
              </a:buClr>
              <a:buSzPts val="1400"/>
              <a:tabLst/>
              <a:defRPr/>
            </a:pPr>
            <a:r>
              <a:rPr lang="en-US" sz="1200" b="0" dirty="0">
                <a:latin typeface="Times New Roman" panose="02020603050405020304" pitchFamily="18" charset="0"/>
                <a:cs typeface="Times New Roman" panose="02020603050405020304" pitchFamily="18" charset="0"/>
              </a:rPr>
              <a:t>Satisfies Public Access &amp; Open Government &amp; Legal Requirements</a:t>
            </a:r>
          </a:p>
          <a:p>
            <a:pPr marL="0" marR="0" indent="0">
              <a:lnSpc>
                <a:spcPct val="107000"/>
              </a:lnSpc>
              <a:spcBef>
                <a:spcPts val="0"/>
              </a:spcBef>
              <a:spcAft>
                <a:spcPts val="0"/>
              </a:spcAft>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9996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cs typeface="Times New Roman" panose="02020603050405020304" pitchFamily="18" charset="0"/>
              </a:rPr>
              <a:t>Leighton:</a:t>
            </a:r>
          </a:p>
          <a:p>
            <a:pPr marL="0" indent="0">
              <a:buNone/>
            </a:pPr>
            <a:r>
              <a:rPr lang="en-US" sz="1200" b="1" dirty="0">
                <a:latin typeface="Times New Roman" panose="02020603050405020304" pitchFamily="18" charset="0"/>
                <a:cs typeface="Times New Roman" panose="02020603050405020304" pitchFamily="18" charset="0"/>
              </a:rPr>
              <a:t>Slide Title: Data Curation: Definitions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[FCSM Scripted Text]</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 have talked about data curation actions, and the benefits of data curation. I would like to go back to some key definitions.</a:t>
            </a:r>
          </a:p>
          <a:p>
            <a:pPr marL="0" marR="0" indent="0">
              <a:lnSpc>
                <a:spcPct val="107000"/>
              </a:lnSpc>
              <a:spcBef>
                <a:spcPts val="0"/>
              </a:spcBef>
              <a:spcAft>
                <a:spcPts val="0"/>
              </a:spcAft>
              <a:buNone/>
            </a:pP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Data Management: “In the context of research and scholarship, "Data Management" refers to the storage, access and preservation of data produced from a given investigation. Data management practices cover the entire lifecycle of the data, from planning the investigation to conducting it, and from backing up data as it is created and used; to long term preservation of data deliverables after the research investigation has concluded.”</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“Data curation is the active and ongoing management of data through its lifecycle of interest and usefulness to scholarship, science, and education. Data curation enables data discovery and retrieval, maintains data quality, adds value, and provides for re-use over time through activities including authentication, archiving, management, preservation, and representation.”</a:t>
            </a:r>
          </a:p>
          <a:p>
            <a:pPr marL="0" marR="0" indent="0">
              <a:lnSpc>
                <a:spcPct val="107000"/>
              </a:lnSpc>
              <a:spcBef>
                <a:spcPts val="0"/>
              </a:spcBef>
              <a:spcAft>
                <a:spcPts val="0"/>
              </a:spcAft>
              <a:buNone/>
            </a:pP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“Data Science is about drawing useful conclusions from large and diverse data sets through exploration, prediction, and inference, using the skills and practices of statistics, information science, and computer programming.”</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 hope you can see that each of these terms is distinct. As we talk about data management, data curation, and data science, you will likely recognize your own work touches on some of the actions described in these definitions. </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may be missing from your current practice is seeing these individual actions as part of a holistic strategy for sharing and preserving data.</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Let us look at linking these actions next.</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[Slide] </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[Next speaker: Leighton]</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[Time: 1:35 minutes]</a:t>
            </a:r>
          </a:p>
          <a:p>
            <a:pPr marL="0" marR="0" indent="0">
              <a:lnSpc>
                <a:spcPct val="107000"/>
              </a:lnSpc>
              <a:spcBef>
                <a:spcPts val="0"/>
              </a:spcBef>
              <a:spcAft>
                <a:spcPts val="0"/>
              </a:spcAft>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[Total time: 9:35 minutes]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[Extended Workshop Text, not presented at FCSM]</a:t>
            </a:r>
          </a:p>
          <a:p>
            <a:pPr marL="0" indent="0">
              <a:buNone/>
            </a:pPr>
            <a:r>
              <a:rPr lang="en-US" sz="1200" dirty="0">
                <a:latin typeface="Times New Roman" panose="02020603050405020304" pitchFamily="18" charset="0"/>
                <a:cs typeface="Times New Roman" panose="02020603050405020304" pitchFamily="18" charset="0"/>
              </a:rPr>
              <a:t>We have talked about data curation actions, and the benefits of data curation.</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I would like to go back to some key definitions.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“In the context of research and scholarship, "Data Management" refers to the storage, access and preservation of data produced from a given investigation. Data management practices cover the entire lifecycle of the data, from planning the investigation to conducting it, and from backing up data as it is created and used; to long term preservation of data deliverables after the research investigation has concluded.”</a:t>
            </a:r>
          </a:p>
          <a:p>
            <a:pPr marL="0"/>
            <a:endParaRPr lang="en-US" sz="1200" dirty="0">
              <a:latin typeface="Times New Roman" panose="02020603050405020304" pitchFamily="18" charset="0"/>
              <a:cs typeface="Times New Roman" panose="02020603050405020304" pitchFamily="18" charset="0"/>
            </a:endParaRPr>
          </a:p>
          <a:p>
            <a:pPr marL="457200" lvl="1" indent="0">
              <a:buNone/>
            </a:pPr>
            <a:r>
              <a:rPr lang="en-US" sz="1200" dirty="0">
                <a:latin typeface="Times New Roman" panose="02020603050405020304" pitchFamily="18" charset="0"/>
                <a:cs typeface="Times New Roman" panose="02020603050405020304" pitchFamily="18" charset="0"/>
              </a:rPr>
              <a:t>1: Source: University Library, Texas A&amp;M University. “Data Management Defined - Research Data Management - Guides at Texas A&amp;M University.” Research Data Management, October 1, 2013. http://guides.library.tamu.edu/DataManagement</a:t>
            </a:r>
          </a:p>
          <a:p>
            <a:pPr marL="0"/>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Or to borrow a plain language definition from Kristin Briney, (page 7) “Data management is the compilation of many small practices that make your data easier to find, easier to understand, less likely to be lost, and more likely to be usable during a project or ten years later.”</a:t>
            </a:r>
          </a:p>
          <a:p>
            <a:pPr marL="0" indent="0">
              <a:buNone/>
            </a:pP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dirty="0">
                <a:latin typeface="Times New Roman" panose="02020603050405020304" pitchFamily="18" charset="0"/>
                <a:cs typeface="Times New Roman" panose="02020603050405020304" pitchFamily="18" charset="0"/>
              </a:rPr>
              <a:t>2: Source: Briney, Kristin. 2015. </a:t>
            </a:r>
            <a:r>
              <a:rPr lang="en-US" sz="1200" i="1" dirty="0">
                <a:latin typeface="Times New Roman" panose="02020603050405020304" pitchFamily="18" charset="0"/>
                <a:cs typeface="Times New Roman" panose="02020603050405020304" pitchFamily="18" charset="0"/>
              </a:rPr>
              <a:t>Data management for researchers: organize, maintain and share your data for research success</a:t>
            </a:r>
            <a:r>
              <a:rPr lang="en-US" sz="1200" dirty="0">
                <a:latin typeface="Times New Roman" panose="02020603050405020304" pitchFamily="18" charset="0"/>
                <a:cs typeface="Times New Roman" panose="02020603050405020304" pitchFamily="18" charset="0"/>
              </a:rPr>
              <a:t>. (6)</a:t>
            </a:r>
          </a:p>
          <a:p>
            <a:pPr marL="0" indent="0">
              <a:buNone/>
            </a:pPr>
            <a:r>
              <a:rPr lang="en-US" sz="1200" dirty="0">
                <a:latin typeface="Times New Roman" panose="02020603050405020304" pitchFamily="18" charset="0"/>
                <a:cs typeface="Times New Roman" panose="02020603050405020304" pitchFamily="18" charset="0"/>
              </a:rPr>
              <a:t>  </a:t>
            </a:r>
          </a:p>
          <a:p>
            <a:pPr marL="0" indent="0">
              <a:buNone/>
            </a:pPr>
            <a:r>
              <a:rPr lang="en-US" sz="1200" dirty="0">
                <a:latin typeface="Times New Roman" panose="02020603050405020304" pitchFamily="18" charset="0"/>
                <a:cs typeface="Times New Roman" panose="02020603050405020304" pitchFamily="18" charset="0"/>
              </a:rPr>
              <a:t>“Data curation is the active and ongoing management of data through its lifecycle of interest and usefulness to scholarship, science, and education. Data curation enables data discovery and retrieval, maintains data quality, adds value, and provides for re-use over time through activities including authentication, archiving, management, preservation, and representation.”</a:t>
            </a:r>
          </a:p>
          <a:p>
            <a:pPr marL="0"/>
            <a:endParaRPr lang="en-US" sz="1200" dirty="0">
              <a:latin typeface="Times New Roman" panose="02020603050405020304" pitchFamily="18" charset="0"/>
              <a:cs typeface="Times New Roman" panose="02020603050405020304" pitchFamily="18" charset="0"/>
            </a:endParaRPr>
          </a:p>
          <a:p>
            <a:pPr marL="457200" lvl="1" indent="0">
              <a:buNone/>
            </a:pPr>
            <a:r>
              <a:rPr lang="en-US" sz="1200" dirty="0">
                <a:latin typeface="Times New Roman" panose="02020603050405020304" pitchFamily="18" charset="0"/>
                <a:cs typeface="Times New Roman" panose="02020603050405020304" pitchFamily="18" charset="0"/>
              </a:rPr>
              <a:t>3: Source: </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Graduate School of Library and Information Science at the University of Illinois at Urbana-Champaign. “Specialization in Data Curation,” 2013. http://www.lis.illinois.edu/academics/programs/specializations/data_curation. </a:t>
            </a:r>
          </a:p>
          <a:p>
            <a:pPr marL="0" indent="0">
              <a:buNone/>
            </a:pPr>
            <a:r>
              <a:rPr lang="en-US" sz="1200" dirty="0">
                <a:latin typeface="Times New Roman" panose="02020603050405020304" pitchFamily="18" charset="0"/>
                <a:cs typeface="Times New Roman" panose="02020603050405020304" pitchFamily="18" charset="0"/>
              </a:rPr>
              <a:t> </a:t>
            </a:r>
          </a:p>
          <a:p>
            <a:pPr marL="0" indent="0">
              <a:buNone/>
            </a:pPr>
            <a:r>
              <a:rPr lang="en-US" sz="1200" dirty="0">
                <a:latin typeface="Times New Roman" panose="02020603050405020304" pitchFamily="18" charset="0"/>
                <a:cs typeface="Times New Roman" panose="02020603050405020304" pitchFamily="18" charset="0"/>
              </a:rPr>
              <a:t>“Data Science is about drawing useful conclusions from large and diverse data sets through exploration, prediction, and inference, using the skills and practices of statistics, information science, and computer programming.”</a:t>
            </a:r>
          </a:p>
          <a:p>
            <a:pPr marL="0" indent="0">
              <a:buNone/>
            </a:pPr>
            <a:r>
              <a:rPr lang="en-US" sz="1200" dirty="0">
                <a:latin typeface="Times New Roman" panose="02020603050405020304" pitchFamily="18" charset="0"/>
                <a:cs typeface="Times New Roman" panose="02020603050405020304" pitchFamily="18" charset="0"/>
              </a:rPr>
              <a:t> </a:t>
            </a:r>
          </a:p>
          <a:p>
            <a:pPr marL="457200" lvl="1" indent="0">
              <a:buNone/>
            </a:pPr>
            <a:r>
              <a:rPr lang="en-US" sz="1200" dirty="0">
                <a:latin typeface="Times New Roman" panose="02020603050405020304" pitchFamily="18" charset="0"/>
                <a:cs typeface="Times New Roman" panose="02020603050405020304" pitchFamily="18" charset="0"/>
              </a:rPr>
              <a:t>4: Based on: http://www.inferentialthinking.com/chapter1/what-is-data-science.html</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As we talk about data management</a:t>
            </a:r>
            <a:r>
              <a:rPr lang="en-US" sz="1200" baseline="0" dirty="0">
                <a:latin typeface="Times New Roman" panose="02020603050405020304" pitchFamily="18" charset="0"/>
                <a:cs typeface="Times New Roman" panose="02020603050405020304" pitchFamily="18" charset="0"/>
              </a:rPr>
              <a:t> and data curation, y</a:t>
            </a:r>
            <a:r>
              <a:rPr lang="en-US" sz="1200" dirty="0">
                <a:latin typeface="Times New Roman" panose="02020603050405020304" pitchFamily="18" charset="0"/>
                <a:cs typeface="Times New Roman" panose="02020603050405020304" pitchFamily="18" charset="0"/>
              </a:rPr>
              <a:t>ou will likely recognize your own work</a:t>
            </a:r>
            <a:r>
              <a:rPr lang="en-US" sz="1200" baseline="0" dirty="0">
                <a:latin typeface="Times New Roman" panose="02020603050405020304" pitchFamily="18" charset="0"/>
                <a:cs typeface="Times New Roman" panose="02020603050405020304" pitchFamily="18" charset="0"/>
              </a:rPr>
              <a:t> touches on many of the actions described in these definitions. </a:t>
            </a:r>
          </a:p>
          <a:p>
            <a:pPr marL="0" indent="0">
              <a:buNone/>
            </a:pPr>
            <a:r>
              <a:rPr lang="en-US" sz="1200" baseline="0" dirty="0">
                <a:latin typeface="Times New Roman" panose="02020603050405020304" pitchFamily="18" charset="0"/>
                <a:cs typeface="Times New Roman" panose="02020603050405020304" pitchFamily="18" charset="0"/>
              </a:rPr>
              <a:t>What may be missing from your current practice is seeing these individual actions as part of a holistic strategy for sharing and preserving data.</a:t>
            </a:r>
          </a:p>
          <a:p>
            <a:pPr marL="0" indent="0">
              <a:buNone/>
            </a:pPr>
            <a:r>
              <a:rPr lang="en-US" sz="1200" baseline="0" dirty="0">
                <a:latin typeface="Times New Roman" panose="02020603050405020304" pitchFamily="18" charset="0"/>
                <a:cs typeface="Times New Roman" panose="02020603050405020304" pitchFamily="18" charset="0"/>
              </a:rPr>
              <a:t>Lets look at linking these actions next.</a:t>
            </a: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2:40 minutes]</a:t>
            </a:r>
          </a:p>
          <a:p>
            <a:pPr marL="0" indent="0">
              <a:buNone/>
            </a:pPr>
            <a:r>
              <a:rPr lang="en-US" sz="1200" baseline="0" dirty="0">
                <a:latin typeface="Times New Roman" panose="02020603050405020304" pitchFamily="18" charset="0"/>
                <a:cs typeface="Times New Roman" panose="02020603050405020304" pitchFamily="18" charset="0"/>
              </a:rPr>
              <a:t>[Total time: 11:00 minutes]</a:t>
            </a:r>
          </a:p>
        </p:txBody>
      </p:sp>
    </p:spTree>
    <p:extLst>
      <p:ext uri="{BB962C8B-B14F-4D97-AF65-F5344CB8AC3E}">
        <p14:creationId xmlns:p14="http://schemas.microsoft.com/office/powerpoint/2010/main" val="4166338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1989ce7e6_0_30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1989ce7e6_0_30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200" b="1" dirty="0">
                <a:latin typeface="Times New Roman" panose="02020603050405020304" pitchFamily="18" charset="0"/>
                <a:ea typeface="Roboto"/>
                <a:cs typeface="Times New Roman" panose="02020603050405020304" pitchFamily="18" charset="0"/>
                <a:sym typeface="Roboto"/>
              </a:rPr>
              <a:t>Leighton:</a:t>
            </a:r>
          </a:p>
          <a:p>
            <a:pPr marL="0" indent="0">
              <a:buNone/>
            </a:pPr>
            <a:r>
              <a:rPr lang="en-US" sz="1200" b="1" dirty="0">
                <a:latin typeface="Times New Roman" panose="02020603050405020304" pitchFamily="18" charset="0"/>
                <a:ea typeface="Roboto"/>
                <a:cs typeface="Times New Roman" panose="02020603050405020304" pitchFamily="18" charset="0"/>
                <a:sym typeface="Roboto"/>
              </a:rPr>
              <a:t>Slide Title: Linked Processes</a:t>
            </a:r>
            <a:endParaRPr sz="1200" b="1" dirty="0">
              <a:latin typeface="Times New Roman" panose="02020603050405020304" pitchFamily="18" charset="0"/>
              <a:ea typeface="Roboto"/>
              <a:cs typeface="Times New Roman" panose="02020603050405020304" pitchFamily="18" charset="0"/>
              <a:sym typeface="Roboto"/>
            </a:endParaRPr>
          </a:p>
          <a:p>
            <a:pPr marL="0" indent="0" defTabSz="465887">
              <a:buClrTx/>
              <a:buSzTx/>
              <a:buNone/>
              <a:defRPr/>
            </a:pPr>
            <a:endParaRPr lang="en-US" sz="1200" b="1" dirty="0">
              <a:latin typeface="Times New Roman" panose="02020603050405020304" pitchFamily="18" charset="0"/>
              <a:cs typeface="Times New Roman" panose="02020603050405020304" pitchFamily="18" charset="0"/>
            </a:endParaRPr>
          </a:p>
          <a:p>
            <a:pPr marL="0" indent="0" defTabSz="465887">
              <a:buClrTx/>
              <a:buSzTx/>
              <a:buNone/>
              <a:defRPr/>
            </a:pPr>
            <a:r>
              <a:rPr lang="en-US" sz="1200" b="1" dirty="0">
                <a:latin typeface="Times New Roman" panose="02020603050405020304" pitchFamily="18" charset="0"/>
                <a:cs typeface="Times New Roman" panose="02020603050405020304" pitchFamily="18" charset="0"/>
              </a:rPr>
              <a:t>[FCSM Scripted remarks]</a:t>
            </a:r>
          </a:p>
          <a:p>
            <a:pPr marL="0" indent="0" defTabSz="465887">
              <a:buClrTx/>
              <a:buSzTx/>
              <a:buNone/>
              <a:defRPr/>
            </a:pPr>
            <a:r>
              <a:rPr lang="en-US" sz="1200" dirty="0">
                <a:latin typeface="Times New Roman" panose="02020603050405020304" pitchFamily="18" charset="0"/>
                <a:cs typeface="Times New Roman" panose="02020603050405020304" pitchFamily="18" charset="0"/>
              </a:rPr>
              <a:t>Here I attempt to illustrates the interconnectedness of skills that we hope to harness to improve the transparency of federal data and statistics.</a:t>
            </a:r>
          </a:p>
          <a:p>
            <a:pPr marL="0"/>
            <a:endParaRPr lang="en-US" sz="1200" dirty="0">
              <a:latin typeface="Times New Roman" panose="02020603050405020304" pitchFamily="18" charset="0"/>
              <a:cs typeface="Times New Roman" panose="02020603050405020304" pitchFamily="18" charset="0"/>
            </a:endParaRPr>
          </a:p>
          <a:p>
            <a:pPr marL="171450" indent="-171450"/>
            <a:r>
              <a:rPr lang="en-US" sz="1200" dirty="0">
                <a:latin typeface="Times New Roman" panose="02020603050405020304" pitchFamily="18" charset="0"/>
                <a:cs typeface="Times New Roman" panose="02020603050405020304" pitchFamily="18" charset="0"/>
              </a:rPr>
              <a:t>Data Management is a </a:t>
            </a:r>
            <a:r>
              <a:rPr lang="en-US" sz="1200" b="1" i="1" dirty="0">
                <a:latin typeface="Times New Roman" panose="02020603050405020304" pitchFamily="18" charset="0"/>
                <a:cs typeface="Times New Roman" panose="02020603050405020304" pitchFamily="18" charset="0"/>
              </a:rPr>
              <a:t>necessary element</a:t>
            </a:r>
            <a:r>
              <a:rPr lang="en-US" sz="1200" dirty="0">
                <a:latin typeface="Times New Roman" panose="02020603050405020304" pitchFamily="18" charset="0"/>
                <a:cs typeface="Times New Roman" panose="02020603050405020304" pitchFamily="18" charset="0"/>
              </a:rPr>
              <a:t> of Data Curation. And to enable good Data Curation, it often means that we have to encourage researchers and data collections to think beyond a specific investigation or survey, and adapt good data management practices to meet future needs.</a:t>
            </a:r>
          </a:p>
          <a:p>
            <a:pPr marL="0"/>
            <a:endParaRPr lang="en-US" sz="1200" dirty="0">
              <a:latin typeface="Times New Roman" panose="02020603050405020304" pitchFamily="18" charset="0"/>
              <a:cs typeface="Times New Roman" panose="02020603050405020304" pitchFamily="18" charset="0"/>
            </a:endParaRPr>
          </a:p>
          <a:p>
            <a:pPr marL="171450" indent="-171450"/>
            <a:r>
              <a:rPr lang="en-US" sz="1200" dirty="0">
                <a:latin typeface="Times New Roman" panose="02020603050405020304" pitchFamily="18" charset="0"/>
                <a:cs typeface="Times New Roman" panose="02020603050405020304" pitchFamily="18" charset="0"/>
              </a:rPr>
              <a:t>Good Data Curation, in turn, </a:t>
            </a:r>
            <a:r>
              <a:rPr lang="en-US" sz="1200" b="1" i="1" dirty="0">
                <a:latin typeface="Times New Roman" panose="02020603050405020304" pitchFamily="18" charset="0"/>
                <a:cs typeface="Times New Roman" panose="02020603050405020304" pitchFamily="18" charset="0"/>
              </a:rPr>
              <a:t>enables</a:t>
            </a:r>
            <a:r>
              <a:rPr lang="en-US" sz="1200" dirty="0">
                <a:latin typeface="Times New Roman" panose="02020603050405020304" pitchFamily="18" charset="0"/>
                <a:cs typeface="Times New Roman" panose="02020603050405020304" pitchFamily="18" charset="0"/>
              </a:rPr>
              <a:t> broader, longitudinal Data Science. By preserving and adding value to data, Data Curation makes the task of Data Science more efficient and effective, as well as opening new output possibilities.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Let us abstract a step further.</a:t>
            </a:r>
          </a:p>
          <a:p>
            <a:pPr marL="142354"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Leighton]</a:t>
            </a:r>
          </a:p>
          <a:p>
            <a:pPr marL="0" indent="0">
              <a:buNone/>
            </a:pPr>
            <a:r>
              <a:rPr lang="en-US" sz="1200" baseline="0" dirty="0">
                <a:latin typeface="Times New Roman" panose="02020603050405020304" pitchFamily="18" charset="0"/>
                <a:cs typeface="Times New Roman" panose="02020603050405020304" pitchFamily="18" charset="0"/>
              </a:rPr>
              <a:t>[Time: 1:00 minutes]</a:t>
            </a:r>
          </a:p>
          <a:p>
            <a:pPr marL="0" indent="0">
              <a:buNone/>
            </a:pPr>
            <a:r>
              <a:rPr lang="en-US" sz="1200" baseline="0" dirty="0">
                <a:latin typeface="Times New Roman" panose="02020603050405020304" pitchFamily="18" charset="0"/>
                <a:cs typeface="Times New Roman" panose="02020603050405020304" pitchFamily="18" charset="0"/>
              </a:rPr>
              <a:t>[Total time: 10:35 minutes]</a:t>
            </a:r>
            <a:endParaRPr sz="1200" dirty="0">
              <a:latin typeface="Times New Roman" panose="02020603050405020304" pitchFamily="18" charset="0"/>
              <a:ea typeface="Roboto"/>
              <a:cs typeface="Times New Roman" panose="02020603050405020304" pitchFamily="18" charset="0"/>
              <a:sym typeface="Roboto"/>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1989ce7e6_0_28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1989ce7e6_0_28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defTabSz="465887">
              <a:buClrTx/>
              <a:buSzTx/>
              <a:buNone/>
              <a:defRPr/>
            </a:pPr>
            <a:r>
              <a:rPr lang="en-US" sz="1200" b="1" baseline="0" dirty="0">
                <a:latin typeface="Times New Roman" panose="02020603050405020304" pitchFamily="18" charset="0"/>
                <a:cs typeface="Times New Roman" panose="02020603050405020304" pitchFamily="18" charset="0"/>
              </a:rPr>
              <a:t>Leighton:  </a:t>
            </a:r>
          </a:p>
          <a:p>
            <a:pPr marL="0" indent="0" defTabSz="465887">
              <a:buClrTx/>
              <a:buSzTx/>
              <a:buNone/>
              <a:defRPr/>
            </a:pPr>
            <a:r>
              <a:rPr lang="en-US" sz="1200" b="1" baseline="0" dirty="0">
                <a:latin typeface="Times New Roman" panose="02020603050405020304" pitchFamily="18" charset="0"/>
                <a:cs typeface="Times New Roman" panose="02020603050405020304" pitchFamily="18" charset="0"/>
              </a:rPr>
              <a:t>Slide Title: Data Curation Dependencies Model</a:t>
            </a:r>
          </a:p>
          <a:p>
            <a:pPr marL="0" indent="0" defTabSz="465887">
              <a:buClrTx/>
              <a:buSzTx/>
              <a:buNone/>
              <a:defRPr/>
            </a:pPr>
            <a:endParaRPr lang="en-US" sz="1200" b="1" baseline="0" dirty="0">
              <a:latin typeface="Times New Roman" panose="02020603050405020304" pitchFamily="18" charset="0"/>
              <a:cs typeface="Times New Roman" panose="02020603050405020304" pitchFamily="18" charset="0"/>
            </a:endParaRPr>
          </a:p>
          <a:p>
            <a:pPr marL="0" indent="0" defTabSz="465887">
              <a:buClrTx/>
              <a:buSzTx/>
              <a:buNone/>
              <a:defRPr/>
            </a:pPr>
            <a:r>
              <a:rPr lang="en-US" sz="1200" b="1" baseline="0" dirty="0">
                <a:latin typeface="Times New Roman" panose="02020603050405020304" pitchFamily="18" charset="0"/>
                <a:cs typeface="Times New Roman" panose="02020603050405020304" pitchFamily="18" charset="0"/>
              </a:rPr>
              <a:t>[FCSM Scripted Remarks]</a:t>
            </a:r>
          </a:p>
          <a:p>
            <a:pPr marL="0" indent="0" defTabSz="465887">
              <a:buClrTx/>
              <a:buSzTx/>
              <a:buNone/>
              <a:defRPr/>
            </a:pPr>
            <a:r>
              <a:rPr lang="en-US" sz="1200" baseline="0" dirty="0">
                <a:latin typeface="Times New Roman" panose="02020603050405020304" pitchFamily="18" charset="0"/>
                <a:cs typeface="Times New Roman" panose="02020603050405020304" pitchFamily="18" charset="0"/>
              </a:rPr>
              <a:t>To visualize these dependencies altogether, I have created this pseudo-equation: Data Management (DM) is a </a:t>
            </a:r>
            <a:r>
              <a:rPr lang="en-US" sz="1200" b="1" i="1" baseline="0" dirty="0">
                <a:latin typeface="Times New Roman" panose="02020603050405020304" pitchFamily="18" charset="0"/>
                <a:cs typeface="Times New Roman" panose="02020603050405020304" pitchFamily="18" charset="0"/>
              </a:rPr>
              <a:t>necessary element</a:t>
            </a:r>
            <a:r>
              <a:rPr lang="en-US" sz="1200" baseline="0" dirty="0">
                <a:latin typeface="Times New Roman" panose="02020603050405020304" pitchFamily="18" charset="0"/>
                <a:cs typeface="Times New Roman" panose="02020603050405020304" pitchFamily="18" charset="0"/>
              </a:rPr>
              <a:t> of Data Curation (DC) which </a:t>
            </a:r>
            <a:r>
              <a:rPr lang="en-US" sz="1200" b="1" i="1" baseline="0" dirty="0">
                <a:latin typeface="Times New Roman" panose="02020603050405020304" pitchFamily="18" charset="0"/>
                <a:cs typeface="Times New Roman" panose="02020603050405020304" pitchFamily="18" charset="0"/>
              </a:rPr>
              <a:t>enables</a:t>
            </a:r>
            <a:r>
              <a:rPr lang="en-US" sz="1200" baseline="0" dirty="0">
                <a:latin typeface="Times New Roman" panose="02020603050405020304" pitchFamily="18" charset="0"/>
                <a:cs typeface="Times New Roman" panose="02020603050405020304" pitchFamily="18" charset="0"/>
              </a:rPr>
              <a:t> Data Science (DS). </a:t>
            </a:r>
          </a:p>
          <a:p>
            <a:pPr marL="457200" marR="0" lvl="1" indent="0" algn="l" defTabSz="465887" rtl="0" eaLnBrk="1" fontAlgn="auto" latinLnBrk="0" hangingPunct="1">
              <a:lnSpc>
                <a:spcPct val="100000"/>
              </a:lnSpc>
              <a:spcBef>
                <a:spcPts val="0"/>
              </a:spcBef>
              <a:spcAft>
                <a:spcPts val="0"/>
              </a:spcAft>
              <a:buClrTx/>
              <a:buSzTx/>
              <a:buFont typeface="Arial"/>
              <a:buNone/>
              <a:tabLst/>
              <a:defRPr/>
            </a:pPr>
            <a:r>
              <a:rPr lang="en-US" sz="1200" dirty="0">
                <a:solidFill>
                  <a:schemeClr val="bg2"/>
                </a:solidFill>
              </a:rPr>
              <a:t>Data Management </a:t>
            </a:r>
            <a:r>
              <a:rPr lang="en-US" sz="1800" b="1" dirty="0">
                <a:solidFill>
                  <a:srgbClr val="002060"/>
                </a:solidFill>
                <a:effectLst>
                  <a:outerShdw blurRad="50800" dist="38100" dir="8100000" algn="tr" rotWithShape="0">
                    <a:prstClr val="black">
                      <a:alpha val="40000"/>
                    </a:prstClr>
                  </a:outerShdw>
                </a:effectLst>
              </a:rPr>
              <a:t>∈</a:t>
            </a:r>
            <a:r>
              <a:rPr lang="en-US" sz="1200" dirty="0">
                <a:solidFill>
                  <a:schemeClr val="bg2"/>
                </a:solidFill>
                <a:effectLst>
                  <a:outerShdw blurRad="50800" dist="38100" dir="5400000" algn="t" rotWithShape="0">
                    <a:prstClr val="black">
                      <a:alpha val="40000"/>
                    </a:prstClr>
                  </a:outerShdw>
                </a:effectLst>
              </a:rPr>
              <a:t> </a:t>
            </a:r>
            <a:r>
              <a:rPr lang="en-US" sz="1200" dirty="0">
                <a:solidFill>
                  <a:schemeClr val="bg2"/>
                </a:solidFill>
              </a:rPr>
              <a:t>Data Curation </a:t>
            </a:r>
            <a:r>
              <a:rPr lang="en-US" sz="1800" b="1" dirty="0">
                <a:solidFill>
                  <a:srgbClr val="002060"/>
                </a:solidFill>
                <a:effectLst>
                  <a:outerShdw blurRad="50800" dist="38100" dir="8100000" algn="tr" rotWithShape="0">
                    <a:prstClr val="black">
                      <a:alpha val="40000"/>
                    </a:prstClr>
                  </a:outerShdw>
                </a:effectLst>
                <a:sym typeface="Symbol"/>
              </a:rPr>
              <a:t></a:t>
            </a:r>
            <a:r>
              <a:rPr lang="en-US" sz="1200" dirty="0">
                <a:solidFill>
                  <a:schemeClr val="bg2"/>
                </a:solidFill>
              </a:rPr>
              <a:t> Data Science</a:t>
            </a:r>
          </a:p>
          <a:p>
            <a:pPr marL="457200" marR="0" lvl="1" indent="0" algn="l" defTabSz="465887" rtl="0" eaLnBrk="1" fontAlgn="auto" latinLnBrk="0" hangingPunct="1">
              <a:lnSpc>
                <a:spcPct val="100000"/>
              </a:lnSpc>
              <a:spcBef>
                <a:spcPts val="0"/>
              </a:spcBef>
              <a:spcAft>
                <a:spcPts val="0"/>
              </a:spcAft>
              <a:buClrTx/>
              <a:buSzTx/>
              <a:buFont typeface="Arial"/>
              <a:buNone/>
              <a:tabLst/>
              <a:defRPr/>
            </a:pPr>
            <a:r>
              <a:rPr lang="en-US" sz="1200" dirty="0">
                <a:solidFill>
                  <a:schemeClr val="bg2"/>
                </a:solidFill>
              </a:rPr>
              <a:t>DM </a:t>
            </a:r>
            <a:r>
              <a:rPr lang="en-US" sz="1600" b="1" dirty="0">
                <a:solidFill>
                  <a:srgbClr val="002060"/>
                </a:solidFill>
                <a:effectLst>
                  <a:outerShdw blurRad="50800" dist="38100" dir="8100000" algn="tr" rotWithShape="0">
                    <a:prstClr val="black">
                      <a:alpha val="40000"/>
                    </a:prstClr>
                  </a:outerShdw>
                </a:effectLst>
              </a:rPr>
              <a:t>∈</a:t>
            </a:r>
            <a:r>
              <a:rPr lang="en-US" sz="1200" dirty="0">
                <a:solidFill>
                  <a:schemeClr val="bg2"/>
                </a:solidFill>
                <a:effectLst>
                  <a:outerShdw blurRad="50800" dist="38100" dir="5400000" algn="t" rotWithShape="0">
                    <a:prstClr val="black">
                      <a:alpha val="40000"/>
                    </a:prstClr>
                  </a:outerShdw>
                </a:effectLst>
              </a:rPr>
              <a:t> </a:t>
            </a:r>
            <a:r>
              <a:rPr lang="en-US" sz="1200" dirty="0">
                <a:solidFill>
                  <a:schemeClr val="bg2"/>
                </a:solidFill>
              </a:rPr>
              <a:t>DC </a:t>
            </a:r>
            <a:r>
              <a:rPr lang="en-US" sz="1600" b="1" dirty="0">
                <a:solidFill>
                  <a:srgbClr val="002060"/>
                </a:solidFill>
                <a:effectLst>
                  <a:outerShdw blurRad="50800" dist="38100" dir="8100000" algn="tr" rotWithShape="0">
                    <a:prstClr val="black">
                      <a:alpha val="40000"/>
                    </a:prstClr>
                  </a:outerShdw>
                </a:effectLst>
                <a:sym typeface="Symbol"/>
              </a:rPr>
              <a:t></a:t>
            </a:r>
            <a:r>
              <a:rPr lang="en-US" sz="1200" dirty="0">
                <a:solidFill>
                  <a:schemeClr val="bg2"/>
                </a:solidFill>
              </a:rPr>
              <a:t> DS</a:t>
            </a:r>
          </a:p>
          <a:p>
            <a:pPr marL="457200" marR="0" lvl="1" indent="0" algn="l" defTabSz="465887" rtl="0" eaLnBrk="1" fontAlgn="auto" latinLnBrk="0" hangingPunct="1">
              <a:lnSpc>
                <a:spcPct val="100000"/>
              </a:lnSpc>
              <a:spcBef>
                <a:spcPts val="0"/>
              </a:spcBef>
              <a:spcAft>
                <a:spcPts val="0"/>
              </a:spcAft>
              <a:buClrTx/>
              <a:buSzTx/>
              <a:buFont typeface="Arial"/>
              <a:buNone/>
              <a:tabLst/>
              <a:defRPr/>
            </a:pPr>
            <a:r>
              <a:rPr lang="en-US" sz="1200" dirty="0">
                <a:solidFill>
                  <a:schemeClr val="bg2"/>
                </a:solidFill>
              </a:rPr>
              <a:t>Where: </a:t>
            </a:r>
          </a:p>
          <a:p>
            <a:pPr marL="628650" marR="0" lvl="1" indent="-171450" algn="l" defTabSz="465887" rtl="0" eaLnBrk="1" fontAlgn="auto" latinLnBrk="0" hangingPunct="1">
              <a:lnSpc>
                <a:spcPct val="100000"/>
              </a:lnSpc>
              <a:spcBef>
                <a:spcPts val="0"/>
              </a:spcBef>
              <a:spcAft>
                <a:spcPts val="0"/>
              </a:spcAft>
              <a:buClrTx/>
              <a:buSzTx/>
              <a:buFont typeface="Arial"/>
              <a:buChar char="●"/>
              <a:tabLst/>
              <a:defRPr/>
            </a:pPr>
            <a:r>
              <a:rPr lang="en-US" sz="1600" b="1" dirty="0">
                <a:solidFill>
                  <a:srgbClr val="002060"/>
                </a:solidFill>
                <a:effectLst>
                  <a:outerShdw blurRad="50800" dist="38100" dir="8100000" algn="tr" rotWithShape="0">
                    <a:prstClr val="black">
                      <a:alpha val="40000"/>
                    </a:prstClr>
                  </a:outerShdw>
                </a:effectLst>
              </a:rPr>
              <a:t>∈</a:t>
            </a:r>
            <a:r>
              <a:rPr lang="en-US" sz="1200" dirty="0">
                <a:solidFill>
                  <a:schemeClr val="bg2"/>
                </a:solidFill>
                <a:effectLst>
                  <a:outerShdw blurRad="50800" dist="38100" dir="5400000" algn="t" rotWithShape="0">
                    <a:prstClr val="black">
                      <a:alpha val="40000"/>
                    </a:prstClr>
                  </a:outerShdw>
                </a:effectLst>
              </a:rPr>
              <a:t> stands for “necessary element”, and,</a:t>
            </a:r>
          </a:p>
          <a:p>
            <a:pPr marL="628650" marR="0" lvl="1" indent="-171450" algn="l" defTabSz="465887" rtl="0" eaLnBrk="1" fontAlgn="auto" latinLnBrk="0" hangingPunct="1">
              <a:lnSpc>
                <a:spcPct val="100000"/>
              </a:lnSpc>
              <a:spcBef>
                <a:spcPts val="0"/>
              </a:spcBef>
              <a:spcAft>
                <a:spcPts val="0"/>
              </a:spcAft>
              <a:buClrTx/>
              <a:buSzTx/>
              <a:buFont typeface="Arial"/>
              <a:buChar char="●"/>
              <a:tabLst/>
              <a:defRPr/>
            </a:pPr>
            <a:r>
              <a:rPr lang="en-US" sz="1600" b="1" dirty="0">
                <a:solidFill>
                  <a:srgbClr val="002060"/>
                </a:solidFill>
                <a:effectLst>
                  <a:outerShdw blurRad="50800" dist="38100" dir="8100000" algn="tr" rotWithShape="0">
                    <a:prstClr val="black">
                      <a:alpha val="40000"/>
                    </a:prstClr>
                  </a:outerShdw>
                </a:effectLst>
                <a:sym typeface="Symbol"/>
              </a:rPr>
              <a:t> </a:t>
            </a:r>
            <a:r>
              <a:rPr lang="en-US" sz="1600" b="0" dirty="0">
                <a:solidFill>
                  <a:srgbClr val="002060"/>
                </a:solidFill>
                <a:effectLst>
                  <a:outerShdw blurRad="50800" dist="38100" dir="8100000" algn="tr" rotWithShape="0">
                    <a:prstClr val="black">
                      <a:alpha val="40000"/>
                    </a:prstClr>
                  </a:outerShdw>
                </a:effectLst>
                <a:sym typeface="Symbol"/>
              </a:rPr>
              <a:t>stands for “enables”</a:t>
            </a:r>
            <a:endParaRPr lang="en-US" sz="1200" b="0" dirty="0">
              <a:solidFill>
                <a:schemeClr val="bg2"/>
              </a:solidFill>
            </a:endParaRPr>
          </a:p>
          <a:p>
            <a:pPr marL="0" indent="0" defTabSz="465887">
              <a:buClrTx/>
              <a:buSzTx/>
              <a:buNone/>
              <a:defRPr/>
            </a:pPr>
            <a:r>
              <a:rPr lang="en-US" sz="1200" baseline="0" dirty="0">
                <a:latin typeface="Times New Roman" panose="02020603050405020304" pitchFamily="18" charset="0"/>
                <a:cs typeface="Times New Roman" panose="02020603050405020304" pitchFamily="18" charset="0"/>
              </a:rPr>
              <a:t>As far as I know, the above dependency model is original to me, beginning in July 2016.</a:t>
            </a:r>
          </a:p>
          <a:p>
            <a:pPr marL="0" indent="0" defTabSz="465887">
              <a:buClrTx/>
              <a:buSzTx/>
              <a:buNone/>
              <a:defRPr/>
            </a:pPr>
            <a:endParaRPr lang="en-US" sz="1200" baseline="0" dirty="0">
              <a:latin typeface="Times New Roman" panose="02020603050405020304" pitchFamily="18" charset="0"/>
              <a:cs typeface="Times New Roman" panose="02020603050405020304" pitchFamily="18" charset="0"/>
            </a:endParaRPr>
          </a:p>
          <a:p>
            <a:pPr marL="0" indent="0" defTabSz="465887">
              <a:buClrTx/>
              <a:buSzTx/>
              <a:buNone/>
              <a:defRPr/>
            </a:pPr>
            <a:r>
              <a:rPr lang="en-US" sz="1200" b="1" baseline="0" dirty="0">
                <a:latin typeface="Times New Roman" panose="02020603050405020304" pitchFamily="18" charset="0"/>
                <a:cs typeface="Times New Roman" panose="02020603050405020304" pitchFamily="18" charset="0"/>
              </a:rPr>
              <a:t>Soapboxing time: </a:t>
            </a:r>
            <a:r>
              <a:rPr lang="en-US" sz="1200" baseline="0" dirty="0">
                <a:latin typeface="Times New Roman" panose="02020603050405020304" pitchFamily="18" charset="0"/>
                <a:cs typeface="Times New Roman" panose="02020603050405020304" pitchFamily="18" charset="0"/>
              </a:rPr>
              <a:t>The reason I think that talking about these linked processes is important is that it helps to provide context for public access and statistical transparency policies and laws for federal data and statistics: there is a hope that by opening these datasets more broadly to the research, business, scientific, policy, and public communities, that new discoveries can be made by current and future data scientists.</a:t>
            </a:r>
          </a:p>
          <a:p>
            <a:pPr marL="0" indent="0" defTabSz="465887">
              <a:buClrTx/>
              <a:buSzTx/>
              <a:buNone/>
              <a:defRPr/>
            </a:pPr>
            <a:r>
              <a:rPr lang="en-US" sz="1200" baseline="0" dirty="0">
                <a:latin typeface="Times New Roman" panose="02020603050405020304" pitchFamily="18" charset="0"/>
                <a:cs typeface="Times New Roman" panose="02020603050405020304" pitchFamily="18" charset="0"/>
              </a:rPr>
              <a:t>So, we as data creators and collectors of today have a responsibility to the data users who follow us. And those data users may even be us!! </a:t>
            </a:r>
          </a:p>
          <a:p>
            <a:pPr marL="0" indent="0" defTabSz="465887">
              <a:buClrTx/>
              <a:buSzTx/>
              <a:buNone/>
              <a:defRPr/>
            </a:pPr>
            <a:endParaRPr lang="en-US" sz="1200" baseline="0" dirty="0">
              <a:latin typeface="Times New Roman" panose="02020603050405020304" pitchFamily="18" charset="0"/>
              <a:cs typeface="Times New Roman" panose="02020603050405020304" pitchFamily="18" charset="0"/>
            </a:endParaRPr>
          </a:p>
          <a:p>
            <a:pPr marL="0" indent="0" defTabSz="465887">
              <a:buClrTx/>
              <a:buSzTx/>
              <a:buNone/>
              <a:defRPr/>
            </a:pPr>
            <a:r>
              <a:rPr lang="en-US" sz="1200" baseline="0" dirty="0">
                <a:latin typeface="Times New Roman" panose="02020603050405020304" pitchFamily="18" charset="0"/>
                <a:cs typeface="Times New Roman" panose="02020603050405020304" pitchFamily="18" charset="0"/>
              </a:rPr>
              <a:t>That responsibility can be summed up as: We should use the best resources and practices at our disposal to steward those data and statistics into the future, for as long as they will be of interest. And given the nature of many federal statistical surveys, the period of interest may extend decades or longer, as folks at the Census well know. </a:t>
            </a:r>
          </a:p>
          <a:p>
            <a:pPr marL="0" indent="0" defTabSz="465887">
              <a:buClrTx/>
              <a:buSzTx/>
              <a:buNone/>
              <a:defRPr/>
            </a:pPr>
            <a:endParaRPr lang="en-US" sz="1200" baseline="0" dirty="0">
              <a:latin typeface="Times New Roman" panose="02020603050405020304" pitchFamily="18" charset="0"/>
              <a:cs typeface="Times New Roman" panose="02020603050405020304" pitchFamily="18" charset="0"/>
            </a:endParaRPr>
          </a:p>
          <a:p>
            <a:pPr marL="0" indent="0" defTabSz="465887">
              <a:buClrTx/>
              <a:buSzTx/>
              <a:buNone/>
              <a:defRPr/>
            </a:pPr>
            <a:r>
              <a:rPr lang="en-US" sz="1200" baseline="0" dirty="0">
                <a:latin typeface="Times New Roman" panose="02020603050405020304" pitchFamily="18" charset="0"/>
                <a:cs typeface="Times New Roman" panose="02020603050405020304" pitchFamily="18" charset="0"/>
              </a:rPr>
              <a:t>So now let us get back to the definition of data curation. </a:t>
            </a:r>
          </a:p>
          <a:p>
            <a:pPr marL="0" indent="0" defTabSz="465887">
              <a:buClrTx/>
              <a:buSzTx/>
              <a:buNone/>
              <a:defRPr/>
            </a:pPr>
            <a:endParaRPr lang="en-US" sz="1200" baseline="0" dirty="0">
              <a:latin typeface="Times New Roman" panose="02020603050405020304" pitchFamily="18" charset="0"/>
              <a:cs typeface="Times New Roman" panose="02020603050405020304" pitchFamily="18" charset="0"/>
            </a:endParaRPr>
          </a:p>
          <a:p>
            <a:pPr marL="0" indent="0">
              <a:buNone/>
            </a:pPr>
            <a:r>
              <a:rPr lang="en-US" sz="1200" baseline="0" dirty="0">
                <a:latin typeface="Times New Roman" panose="02020603050405020304" pitchFamily="18" charset="0"/>
                <a:cs typeface="Times New Roman" panose="02020603050405020304" pitchFamily="18" charset="0"/>
              </a:rPr>
              <a:t>[Slide]   </a:t>
            </a:r>
          </a:p>
          <a:p>
            <a:pPr marL="0" indent="0">
              <a:buNone/>
            </a:pPr>
            <a:r>
              <a:rPr lang="en-US" sz="1200" baseline="0" dirty="0">
                <a:latin typeface="Times New Roman" panose="02020603050405020304" pitchFamily="18" charset="0"/>
                <a:cs typeface="Times New Roman" panose="02020603050405020304" pitchFamily="18" charset="0"/>
              </a:rPr>
              <a:t>[Next speaker: </a:t>
            </a:r>
            <a:r>
              <a:rPr lang="en-US" sz="1200" b="1" baseline="0" dirty="0">
                <a:latin typeface="Times New Roman" panose="02020603050405020304" pitchFamily="18" charset="0"/>
                <a:cs typeface="Times New Roman" panose="02020603050405020304" pitchFamily="18" charset="0"/>
              </a:rPr>
              <a:t>Leighton</a:t>
            </a:r>
            <a:r>
              <a:rPr lang="en-US" sz="1200" baseline="0" dirty="0">
                <a:latin typeface="Times New Roman" panose="02020603050405020304" pitchFamily="18" charset="0"/>
                <a:cs typeface="Times New Roman" panose="02020603050405020304" pitchFamily="18" charset="0"/>
              </a:rPr>
              <a:t>]</a:t>
            </a:r>
          </a:p>
          <a:p>
            <a:pPr marL="0" indent="0">
              <a:buNone/>
            </a:pPr>
            <a:r>
              <a:rPr lang="en-US" sz="1200" baseline="0" dirty="0">
                <a:latin typeface="Times New Roman" panose="02020603050405020304" pitchFamily="18" charset="0"/>
                <a:cs typeface="Times New Roman" panose="02020603050405020304" pitchFamily="18" charset="0"/>
              </a:rPr>
              <a:t>[Time: 1:40 minutes]  </a:t>
            </a:r>
          </a:p>
          <a:p>
            <a:pPr marL="0" indent="0">
              <a:buNone/>
            </a:pPr>
            <a:r>
              <a:rPr lang="en-US" sz="1200" baseline="0" dirty="0">
                <a:latin typeface="Times New Roman" panose="02020603050405020304" pitchFamily="18" charset="0"/>
                <a:cs typeface="Times New Roman" panose="02020603050405020304" pitchFamily="18" charset="0"/>
              </a:rPr>
              <a:t>[Total time: 12:10 minutes]</a:t>
            </a:r>
            <a:endParaRPr lang="en-US" sz="1200" dirty="0">
              <a:latin typeface="Times New Roman" panose="02020603050405020304" pitchFamily="18" charset="0"/>
              <a:ea typeface="Roboto"/>
              <a:cs typeface="Times New Roman" panose="02020603050405020304" pitchFamily="18" charset="0"/>
              <a:sym typeface="Roboto"/>
            </a:endParaRPr>
          </a:p>
        </p:txBody>
      </p:sp>
    </p:spTree>
    <p:extLst>
      <p:ext uri="{BB962C8B-B14F-4D97-AF65-F5344CB8AC3E}">
        <p14:creationId xmlns:p14="http://schemas.microsoft.com/office/powerpoint/2010/main" val="1997831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lstStyle>
            <a:lvl1pPr lvl="0" rtl="0">
              <a:spcBef>
                <a:spcPts val="0"/>
              </a:spcBef>
              <a:spcAft>
                <a:spcPts val="0"/>
              </a:spcAft>
              <a:buSzPts val="4800"/>
              <a:buNone/>
              <a:defRPr sz="4800">
                <a:latin typeface="Arial" panose="020B0604020202020204" pitchFamily="34" charset="0"/>
                <a:cs typeface="Arial" panose="020B0604020202020204" pitchFamily="34" charset="0"/>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dirty="0"/>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lstStyle>
            <a:lvl1pPr lvl="0" rtl="0">
              <a:lnSpc>
                <a:spcPct val="100000"/>
              </a:lnSpc>
              <a:spcBef>
                <a:spcPts val="0"/>
              </a:spcBef>
              <a:spcAft>
                <a:spcPts val="0"/>
              </a:spcAft>
              <a:buClr>
                <a:schemeClr val="lt1"/>
              </a:buClr>
              <a:buSzPts val="1800"/>
              <a:buNone/>
              <a:defRPr>
                <a:solidFill>
                  <a:schemeClr val="lt1"/>
                </a:solidFill>
                <a:latin typeface="Arial" panose="020B0604020202020204" pitchFamily="34" charset="0"/>
                <a:cs typeface="Arial" panose="020B0604020202020204" pitchFamily="34" charset="0"/>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dirty="0"/>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lstStyle>
            <a:lvl1pPr lvl="0" rtl="0">
              <a:spcBef>
                <a:spcPts val="0"/>
              </a:spcBef>
              <a:spcAft>
                <a:spcPts val="0"/>
              </a:spcAft>
              <a:buSzPts val="4200"/>
              <a:buNone/>
              <a:defRPr sz="4200">
                <a:latin typeface="Arial" panose="020B0604020202020204" pitchFamily="34" charset="0"/>
                <a:cs typeface="Arial" panose="020B0604020202020204" pitchFamily="34" charset="0"/>
              </a:defRPr>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dirty="0"/>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rtl="0">
              <a:spcBef>
                <a:spcPts val="0"/>
              </a:spcBef>
              <a:spcAft>
                <a:spcPts val="0"/>
              </a:spcAft>
              <a:buSzPts val="3200"/>
              <a:buNone/>
              <a:defRPr>
                <a:latin typeface="Arial" panose="020B0604020202020204" pitchFamily="34" charset="0"/>
                <a:cs typeface="Arial" panose="020B0604020202020204" pitchFamily="34"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dirty="0"/>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atin typeface="Arial" panose="020B0604020202020204" pitchFamily="34" charset="0"/>
                <a:cs typeface="Arial" panose="020B0604020202020204" pitchFamily="34" charset="0"/>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rtl="0">
              <a:spcBef>
                <a:spcPts val="0"/>
              </a:spcBef>
              <a:spcAft>
                <a:spcPts val="0"/>
              </a:spcAft>
              <a:buSzPts val="3200"/>
              <a:buNone/>
              <a:defRPr>
                <a:latin typeface="Arial" panose="020B0604020202020204" pitchFamily="34" charset="0"/>
                <a:cs typeface="Arial" panose="020B0604020202020204" pitchFamily="34"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dirty="0"/>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atin typeface="Arial" panose="020B0604020202020204" pitchFamily="34" charset="0"/>
                <a:cs typeface="Arial" panose="020B0604020202020204" pitchFamily="34" charset="0"/>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atin typeface="Arial" panose="020B0604020202020204" pitchFamily="34" charset="0"/>
                <a:cs typeface="Arial" panose="020B0604020202020204" pitchFamily="34" charset="0"/>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atin typeface="Arial" panose="020B0604020202020204" pitchFamily="34" charset="0"/>
                <a:cs typeface="Arial" panose="020B0604020202020204" pitchFamily="34" charset="0"/>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lstStyle>
            <a:lvl1pPr marL="457200" lvl="0" indent="-304800" rtl="0">
              <a:spcBef>
                <a:spcPts val="0"/>
              </a:spcBef>
              <a:spcAft>
                <a:spcPts val="0"/>
              </a:spcAft>
              <a:buClr>
                <a:schemeClr val="lt1"/>
              </a:buClr>
              <a:buSzPts val="1200"/>
              <a:buChar char="●"/>
              <a:defRPr sz="1200">
                <a:solidFill>
                  <a:schemeClr val="lt1"/>
                </a:solidFill>
                <a:latin typeface="Arial" panose="020B0604020202020204" pitchFamily="34" charset="0"/>
                <a:cs typeface="Arial" panose="020B0604020202020204" pitchFamily="34" charset="0"/>
              </a:defRPr>
            </a:lvl1pPr>
            <a:lvl2pPr marL="914400" lvl="1" indent="-304800" rtl="0">
              <a:spcBef>
                <a:spcPts val="1600"/>
              </a:spcBef>
              <a:spcAft>
                <a:spcPts val="0"/>
              </a:spcAft>
              <a:buClr>
                <a:schemeClr val="lt1"/>
              </a:buClr>
              <a:buSzPts val="1200"/>
              <a:buChar char="○"/>
              <a:defRPr sz="1200">
                <a:solidFill>
                  <a:schemeClr val="lt1"/>
                </a:solidFill>
              </a:defRPr>
            </a:lvl2pPr>
            <a:lvl3pPr marL="1371600" lvl="2" indent="-304800" rtl="0">
              <a:spcBef>
                <a:spcPts val="1600"/>
              </a:spcBef>
              <a:spcAft>
                <a:spcPts val="0"/>
              </a:spcAft>
              <a:buClr>
                <a:schemeClr val="lt1"/>
              </a:buClr>
              <a:buSzPts val="1200"/>
              <a:buChar char="■"/>
              <a:defRPr sz="1200">
                <a:solidFill>
                  <a:schemeClr val="lt1"/>
                </a:solidFill>
              </a:defRPr>
            </a:lvl3pPr>
            <a:lvl4pPr marL="1828800" lvl="3" indent="-304800" rtl="0">
              <a:spcBef>
                <a:spcPts val="1600"/>
              </a:spcBef>
              <a:spcAft>
                <a:spcPts val="0"/>
              </a:spcAft>
              <a:buClr>
                <a:schemeClr val="lt1"/>
              </a:buClr>
              <a:buSzPts val="1200"/>
              <a:buChar char="●"/>
              <a:defRPr sz="1200">
                <a:solidFill>
                  <a:schemeClr val="lt1"/>
                </a:solidFill>
              </a:defRPr>
            </a:lvl4pPr>
            <a:lvl5pPr marL="2286000" lvl="4" indent="-304800" rtl="0">
              <a:spcBef>
                <a:spcPts val="1600"/>
              </a:spcBef>
              <a:spcAft>
                <a:spcPts val="0"/>
              </a:spcAft>
              <a:buClr>
                <a:schemeClr val="lt1"/>
              </a:buClr>
              <a:buSzPts val="1200"/>
              <a:buChar char="○"/>
              <a:defRPr sz="1200">
                <a:solidFill>
                  <a:schemeClr val="lt1"/>
                </a:solidFill>
              </a:defRPr>
            </a:lvl5pPr>
            <a:lvl6pPr marL="2743200" lvl="5" indent="-304800" rtl="0">
              <a:spcBef>
                <a:spcPts val="1600"/>
              </a:spcBef>
              <a:spcAft>
                <a:spcPts val="0"/>
              </a:spcAft>
              <a:buClr>
                <a:schemeClr val="lt1"/>
              </a:buClr>
              <a:buSzPts val="1200"/>
              <a:buChar char="■"/>
              <a:defRPr sz="1200">
                <a:solidFill>
                  <a:schemeClr val="lt1"/>
                </a:solidFill>
              </a:defRPr>
            </a:lvl6pPr>
            <a:lvl7pPr marL="3200400" lvl="6" indent="-304800" rtl="0">
              <a:spcBef>
                <a:spcPts val="1600"/>
              </a:spcBef>
              <a:spcAft>
                <a:spcPts val="0"/>
              </a:spcAft>
              <a:buClr>
                <a:schemeClr val="lt1"/>
              </a:buClr>
              <a:buSzPts val="1200"/>
              <a:buChar char="●"/>
              <a:defRPr sz="1200">
                <a:solidFill>
                  <a:schemeClr val="lt1"/>
                </a:solidFill>
              </a:defRPr>
            </a:lvl7pPr>
            <a:lvl8pPr marL="3657600" lvl="7" indent="-304800" rtl="0">
              <a:spcBef>
                <a:spcPts val="1600"/>
              </a:spcBef>
              <a:spcAft>
                <a:spcPts val="0"/>
              </a:spcAft>
              <a:buClr>
                <a:schemeClr val="lt1"/>
              </a:buClr>
              <a:buSzPts val="1200"/>
              <a:buChar char="○"/>
              <a:defRPr sz="1200">
                <a:solidFill>
                  <a:schemeClr val="lt1"/>
                </a:solidFill>
              </a:defRPr>
            </a:lvl8pPr>
            <a:lvl9pPr marL="4114800" lvl="8" indent="-304800" rtl="0">
              <a:spcBef>
                <a:spcPts val="1600"/>
              </a:spcBef>
              <a:spcAft>
                <a:spcPts val="1600"/>
              </a:spcAft>
              <a:buClr>
                <a:schemeClr val="lt1"/>
              </a:buClr>
              <a:buSzPts val="1200"/>
              <a:buChar char="■"/>
              <a:defRPr sz="1200">
                <a:solidFill>
                  <a:schemeClr val="lt1"/>
                </a:solidFill>
              </a:defRPr>
            </a:lvl9pPr>
          </a:lstStyle>
          <a:p>
            <a:endParaRPr dirty="0"/>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lstStyle>
            <a:lvl1pPr lvl="0" rtl="0">
              <a:spcBef>
                <a:spcPts val="0"/>
              </a:spcBef>
              <a:spcAft>
                <a:spcPts val="0"/>
              </a:spcAft>
              <a:buSzPts val="6000"/>
              <a:buNone/>
              <a:defRPr sz="6000">
                <a:latin typeface="Arial" panose="020B0604020202020204" pitchFamily="34" charset="0"/>
                <a:cs typeface="Arial" panose="020B0604020202020204" pitchFamily="34" charset="0"/>
              </a:defRPr>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endParaRPr dirty="0"/>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Clr>
                <a:schemeClr val="dk2"/>
              </a:buClr>
              <a:buSzPts val="4200"/>
              <a:buNone/>
              <a:defRPr sz="4200">
                <a:solidFill>
                  <a:schemeClr val="dk2"/>
                </a:solidFill>
                <a:latin typeface="Arial" panose="020B0604020202020204" pitchFamily="34" charset="0"/>
                <a:cs typeface="Arial" panose="020B0604020202020204" pitchFamily="34" charset="0"/>
              </a:defRPr>
            </a:lvl1pPr>
            <a:lvl2pPr lvl="1" algn="ctr" rtl="0">
              <a:spcBef>
                <a:spcPts val="0"/>
              </a:spcBef>
              <a:spcAft>
                <a:spcPts val="0"/>
              </a:spcAft>
              <a:buClr>
                <a:schemeClr val="dk2"/>
              </a:buClr>
              <a:buSzPts val="4200"/>
              <a:buNone/>
              <a:defRPr sz="4200">
                <a:solidFill>
                  <a:schemeClr val="dk2"/>
                </a:solidFill>
              </a:defRPr>
            </a:lvl2pPr>
            <a:lvl3pPr lvl="2" algn="ctr" rtl="0">
              <a:spcBef>
                <a:spcPts val="0"/>
              </a:spcBef>
              <a:spcAft>
                <a:spcPts val="0"/>
              </a:spcAft>
              <a:buClr>
                <a:schemeClr val="dk2"/>
              </a:buClr>
              <a:buSzPts val="4200"/>
              <a:buNone/>
              <a:defRPr sz="4200">
                <a:solidFill>
                  <a:schemeClr val="dk2"/>
                </a:solidFill>
              </a:defRPr>
            </a:lvl3pPr>
            <a:lvl4pPr lvl="3" algn="ctr" rtl="0">
              <a:spcBef>
                <a:spcPts val="0"/>
              </a:spcBef>
              <a:spcAft>
                <a:spcPts val="0"/>
              </a:spcAft>
              <a:buClr>
                <a:schemeClr val="dk2"/>
              </a:buClr>
              <a:buSzPts val="4200"/>
              <a:buNone/>
              <a:defRPr sz="4200">
                <a:solidFill>
                  <a:schemeClr val="dk2"/>
                </a:solidFill>
              </a:defRPr>
            </a:lvl4pPr>
            <a:lvl5pPr lvl="4" algn="ctr" rtl="0">
              <a:spcBef>
                <a:spcPts val="0"/>
              </a:spcBef>
              <a:spcAft>
                <a:spcPts val="0"/>
              </a:spcAft>
              <a:buClr>
                <a:schemeClr val="dk2"/>
              </a:buClr>
              <a:buSzPts val="4200"/>
              <a:buNone/>
              <a:defRPr sz="4200">
                <a:solidFill>
                  <a:schemeClr val="dk2"/>
                </a:solidFill>
              </a:defRPr>
            </a:lvl5pPr>
            <a:lvl6pPr lvl="5" algn="ctr" rtl="0">
              <a:spcBef>
                <a:spcPts val="0"/>
              </a:spcBef>
              <a:spcAft>
                <a:spcPts val="0"/>
              </a:spcAft>
              <a:buClr>
                <a:schemeClr val="dk2"/>
              </a:buClr>
              <a:buSzPts val="4200"/>
              <a:buNone/>
              <a:defRPr sz="4200">
                <a:solidFill>
                  <a:schemeClr val="dk2"/>
                </a:solidFill>
              </a:defRPr>
            </a:lvl6pPr>
            <a:lvl7pPr lvl="6" algn="ctr" rtl="0">
              <a:spcBef>
                <a:spcPts val="0"/>
              </a:spcBef>
              <a:spcAft>
                <a:spcPts val="0"/>
              </a:spcAft>
              <a:buClr>
                <a:schemeClr val="dk2"/>
              </a:buClr>
              <a:buSzPts val="4200"/>
              <a:buNone/>
              <a:defRPr sz="4200">
                <a:solidFill>
                  <a:schemeClr val="dk2"/>
                </a:solidFill>
              </a:defRPr>
            </a:lvl7pPr>
            <a:lvl8pPr lvl="7" algn="ctr" rtl="0">
              <a:spcBef>
                <a:spcPts val="0"/>
              </a:spcBef>
              <a:spcAft>
                <a:spcPts val="0"/>
              </a:spcAft>
              <a:buClr>
                <a:schemeClr val="dk2"/>
              </a:buClr>
              <a:buSzPts val="4200"/>
              <a:buNone/>
              <a:defRPr sz="4200">
                <a:solidFill>
                  <a:schemeClr val="dk2"/>
                </a:solidFill>
              </a:defRPr>
            </a:lvl8pPr>
            <a:lvl9pPr lvl="8" algn="ctr" rtl="0">
              <a:spcBef>
                <a:spcPts val="0"/>
              </a:spcBef>
              <a:spcAft>
                <a:spcPts val="0"/>
              </a:spcAft>
              <a:buClr>
                <a:schemeClr val="dk2"/>
              </a:buClr>
              <a:buSzPts val="4200"/>
              <a:buNone/>
              <a:defRPr sz="4200">
                <a:solidFill>
                  <a:schemeClr val="dk2"/>
                </a:solidFill>
              </a:defRPr>
            </a:lvl9pPr>
          </a:lstStyle>
          <a:p>
            <a:endParaRPr dirty="0"/>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atin typeface="Arial" panose="020B0604020202020204" pitchFamily="34" charset="0"/>
                <a:cs typeface="Arial" panose="020B0604020202020204" pitchFamily="34" charset="0"/>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Clr>
                <a:schemeClr val="lt1"/>
              </a:buClr>
              <a:buSzPts val="1800"/>
              <a:buChar char="●"/>
              <a:defRPr>
                <a:solidFill>
                  <a:schemeClr val="lt1"/>
                </a:solidFill>
                <a:latin typeface="Arial" panose="020B0604020202020204" pitchFamily="34" charset="0"/>
                <a:cs typeface="Arial" panose="020B0604020202020204" pitchFamily="34" charset="0"/>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dirty="0"/>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Clr>
                <a:schemeClr val="lt1"/>
              </a:buClr>
              <a:buSzPts val="1200"/>
              <a:buNone/>
              <a:defRPr sz="1200">
                <a:solidFill>
                  <a:schemeClr val="lt1"/>
                </a:solidFill>
                <a:latin typeface="Arial" panose="020B0604020202020204" pitchFamily="34" charset="0"/>
                <a:cs typeface="Arial" panose="020B0604020202020204" pitchFamily="34" charset="0"/>
              </a:defRPr>
            </a:lvl1pPr>
          </a:lstStyle>
          <a:p>
            <a:endParaRPr dirty="0"/>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lstStyle>
            <a:lvl1pPr lvl="0" algn="ctr" rtl="0">
              <a:spcBef>
                <a:spcPts val="0"/>
              </a:spcBef>
              <a:spcAft>
                <a:spcPts val="0"/>
              </a:spcAft>
              <a:buClr>
                <a:schemeClr val="dk2"/>
              </a:buClr>
              <a:buSzPts val="12000"/>
              <a:buNone/>
              <a:defRPr sz="12000">
                <a:solidFill>
                  <a:schemeClr val="dk2"/>
                </a:solidFill>
                <a:latin typeface="Arial" panose="020B0604020202020204" pitchFamily="34" charset="0"/>
                <a:cs typeface="Arial" panose="020B0604020202020204" pitchFamily="34" charset="0"/>
              </a:defRPr>
            </a:lvl1pPr>
            <a:lvl2pPr lvl="1" algn="ctr" rtl="0">
              <a:spcBef>
                <a:spcPts val="0"/>
              </a:spcBef>
              <a:spcAft>
                <a:spcPts val="0"/>
              </a:spcAft>
              <a:buClr>
                <a:schemeClr val="dk2"/>
              </a:buClr>
              <a:buSzPts val="12000"/>
              <a:buNone/>
              <a:defRPr sz="12000">
                <a:solidFill>
                  <a:schemeClr val="dk2"/>
                </a:solidFill>
              </a:defRPr>
            </a:lvl2pPr>
            <a:lvl3pPr lvl="2" algn="ctr" rtl="0">
              <a:spcBef>
                <a:spcPts val="0"/>
              </a:spcBef>
              <a:spcAft>
                <a:spcPts val="0"/>
              </a:spcAft>
              <a:buClr>
                <a:schemeClr val="dk2"/>
              </a:buClr>
              <a:buSzPts val="12000"/>
              <a:buNone/>
              <a:defRPr sz="12000">
                <a:solidFill>
                  <a:schemeClr val="dk2"/>
                </a:solidFill>
              </a:defRPr>
            </a:lvl3pPr>
            <a:lvl4pPr lvl="3" algn="ctr" rtl="0">
              <a:spcBef>
                <a:spcPts val="0"/>
              </a:spcBef>
              <a:spcAft>
                <a:spcPts val="0"/>
              </a:spcAft>
              <a:buClr>
                <a:schemeClr val="dk2"/>
              </a:buClr>
              <a:buSzPts val="12000"/>
              <a:buNone/>
              <a:defRPr sz="12000">
                <a:solidFill>
                  <a:schemeClr val="dk2"/>
                </a:solidFill>
              </a:defRPr>
            </a:lvl4pPr>
            <a:lvl5pPr lvl="4" algn="ctr" rtl="0">
              <a:spcBef>
                <a:spcPts val="0"/>
              </a:spcBef>
              <a:spcAft>
                <a:spcPts val="0"/>
              </a:spcAft>
              <a:buClr>
                <a:schemeClr val="dk2"/>
              </a:buClr>
              <a:buSzPts val="12000"/>
              <a:buNone/>
              <a:defRPr sz="12000">
                <a:solidFill>
                  <a:schemeClr val="dk2"/>
                </a:solidFill>
              </a:defRPr>
            </a:lvl5pPr>
            <a:lvl6pPr lvl="5" algn="ctr" rtl="0">
              <a:spcBef>
                <a:spcPts val="0"/>
              </a:spcBef>
              <a:spcAft>
                <a:spcPts val="0"/>
              </a:spcAft>
              <a:buClr>
                <a:schemeClr val="dk2"/>
              </a:buClr>
              <a:buSzPts val="12000"/>
              <a:buNone/>
              <a:defRPr sz="12000">
                <a:solidFill>
                  <a:schemeClr val="dk2"/>
                </a:solidFill>
              </a:defRPr>
            </a:lvl6pPr>
            <a:lvl7pPr lvl="6" algn="ctr" rtl="0">
              <a:spcBef>
                <a:spcPts val="0"/>
              </a:spcBef>
              <a:spcAft>
                <a:spcPts val="0"/>
              </a:spcAft>
              <a:buClr>
                <a:schemeClr val="dk2"/>
              </a:buClr>
              <a:buSzPts val="12000"/>
              <a:buNone/>
              <a:defRPr sz="12000">
                <a:solidFill>
                  <a:schemeClr val="dk2"/>
                </a:solidFill>
              </a:defRPr>
            </a:lvl7pPr>
            <a:lvl8pPr lvl="7" algn="ctr" rtl="0">
              <a:spcBef>
                <a:spcPts val="0"/>
              </a:spcBef>
              <a:spcAft>
                <a:spcPts val="0"/>
              </a:spcAft>
              <a:buClr>
                <a:schemeClr val="dk2"/>
              </a:buClr>
              <a:buSzPts val="12000"/>
              <a:buNone/>
              <a:defRPr sz="12000">
                <a:solidFill>
                  <a:schemeClr val="dk2"/>
                </a:solidFill>
              </a:defRPr>
            </a:lvl8pPr>
            <a:lvl9pPr lvl="8" algn="ctr" rtl="0">
              <a:spcBef>
                <a:spcPts val="0"/>
              </a:spcBef>
              <a:spcAft>
                <a:spcPts val="0"/>
              </a:spcAft>
              <a:buClr>
                <a:schemeClr val="dk2"/>
              </a:buClr>
              <a:buSzPts val="12000"/>
              <a:buNone/>
              <a:defRPr sz="12000">
                <a:solidFill>
                  <a:schemeClr val="dk2"/>
                </a:solidFill>
              </a:defRPr>
            </a:lvl9pPr>
          </a:lstStyle>
          <a:p>
            <a:r>
              <a:rPr dirty="0"/>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atin typeface="Arial" panose="020B0604020202020204" pitchFamily="34" charset="0"/>
                <a:cs typeface="Arial" panose="020B0604020202020204" pitchFamily="34" charset="0"/>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rgbClr val="1C4587"/>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lstStyle>
            <a:lvl1pPr lvl="0"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dirty="0"/>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rtl="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2"/>
                </a:solidFill>
                <a:latin typeface="Arial" panose="020B0604020202020204" pitchFamily="34" charset="0"/>
                <a:ea typeface="Roboto"/>
                <a:cs typeface="Arial" panose="020B0604020202020204" pitchFamily="34" charset="0"/>
                <a:sym typeface="Roboto"/>
              </a:defRPr>
            </a:lvl1pPr>
            <a:lvl2pPr lvl="1" algn="r" rtl="0">
              <a:buNone/>
              <a:defRPr sz="1000">
                <a:solidFill>
                  <a:schemeClr val="lt2"/>
                </a:solidFill>
                <a:latin typeface="Roboto"/>
                <a:ea typeface="Roboto"/>
                <a:cs typeface="Roboto"/>
                <a:sym typeface="Roboto"/>
              </a:defRPr>
            </a:lvl2pPr>
            <a:lvl3pPr lvl="2" algn="r" rtl="0">
              <a:buNone/>
              <a:defRPr sz="1000">
                <a:solidFill>
                  <a:schemeClr val="lt2"/>
                </a:solidFill>
                <a:latin typeface="Roboto"/>
                <a:ea typeface="Roboto"/>
                <a:cs typeface="Roboto"/>
                <a:sym typeface="Roboto"/>
              </a:defRPr>
            </a:lvl3pPr>
            <a:lvl4pPr lvl="3" algn="r" rtl="0">
              <a:buNone/>
              <a:defRPr sz="1000">
                <a:solidFill>
                  <a:schemeClr val="lt2"/>
                </a:solidFill>
                <a:latin typeface="Roboto"/>
                <a:ea typeface="Roboto"/>
                <a:cs typeface="Roboto"/>
                <a:sym typeface="Roboto"/>
              </a:defRPr>
            </a:lvl4pPr>
            <a:lvl5pPr lvl="4" algn="r" rtl="0">
              <a:buNone/>
              <a:defRPr sz="1000">
                <a:solidFill>
                  <a:schemeClr val="lt2"/>
                </a:solidFill>
                <a:latin typeface="Roboto"/>
                <a:ea typeface="Roboto"/>
                <a:cs typeface="Roboto"/>
                <a:sym typeface="Roboto"/>
              </a:defRPr>
            </a:lvl5pPr>
            <a:lvl6pPr lvl="5" algn="r" rtl="0">
              <a:buNone/>
              <a:defRPr sz="1000">
                <a:solidFill>
                  <a:schemeClr val="lt2"/>
                </a:solidFill>
                <a:latin typeface="Roboto"/>
                <a:ea typeface="Roboto"/>
                <a:cs typeface="Roboto"/>
                <a:sym typeface="Roboto"/>
              </a:defRPr>
            </a:lvl6pPr>
            <a:lvl7pPr lvl="6" algn="r" rtl="0">
              <a:buNone/>
              <a:defRPr sz="1000">
                <a:solidFill>
                  <a:schemeClr val="lt2"/>
                </a:solidFill>
                <a:latin typeface="Roboto"/>
                <a:ea typeface="Roboto"/>
                <a:cs typeface="Roboto"/>
                <a:sym typeface="Roboto"/>
              </a:defRPr>
            </a:lvl7pPr>
            <a:lvl8pPr lvl="7" algn="r" rtl="0">
              <a:buNone/>
              <a:defRPr sz="1000">
                <a:solidFill>
                  <a:schemeClr val="lt2"/>
                </a:solidFill>
                <a:latin typeface="Roboto"/>
                <a:ea typeface="Roboto"/>
                <a:cs typeface="Roboto"/>
                <a:sym typeface="Roboto"/>
              </a:defRPr>
            </a:lvl8pPr>
            <a:lvl9pPr lvl="8" algn="r" rtl="0">
              <a:buNone/>
              <a:defRPr sz="1000">
                <a:solidFill>
                  <a:schemeClr val="lt2"/>
                </a:solidFill>
                <a:latin typeface="Roboto"/>
                <a:ea typeface="Roboto"/>
                <a:cs typeface="Roboto"/>
                <a:sym typeface="Roboto"/>
              </a:defRPr>
            </a:lvl9pPr>
          </a:lstStyle>
          <a:p>
            <a:fld id="{00000000-1234-1234-1234-123412341234}" type="slidenum">
              <a:rPr lang="en" smtClean="0"/>
              <a:pPr/>
              <a:t>‹#›</a:t>
            </a:fld>
            <a:endParaRPr lang="en"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force11.org/group/fairgroup/fairprinciples"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dx.doi.org/10.3133/ofr20131265" TargetMode="External"/><Relationship Id="rId3" Type="http://schemas.openxmlformats.org/officeDocument/2006/relationships/hyperlink" Target="http://guides.library.tamu.edu/DataManagement" TargetMode="External"/><Relationship Id="rId7" Type="http://schemas.openxmlformats.org/officeDocument/2006/relationships/hyperlink" Target="http://www.dcc.ac.uk/resources/curation-lifecycle-mode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hyperlink" Target="http://www.inferentialthinking.com/chapter1/what-is-data-science.html" TargetMode="External"/><Relationship Id="rId5" Type="http://schemas.openxmlformats.org/officeDocument/2006/relationships/hyperlink" Target="http://www.lis.illinois.edu/academics/programs/specializations/data_curation" TargetMode="External"/><Relationship Id="rId10" Type="http://schemas.openxmlformats.org/officeDocument/2006/relationships/hyperlink" Target="http://doi.org/10.5281/zenodo.1245568" TargetMode="External"/><Relationship Id="rId4" Type="http://schemas.openxmlformats.org/officeDocument/2006/relationships/hyperlink" Target="http://www.pelagicpublishing.com/data-management-for-researchers.html" TargetMode="External"/><Relationship Id="rId9" Type="http://schemas.openxmlformats.org/officeDocument/2006/relationships/hyperlink" Target="https://www.force11.org/group/fairgroup/fairprinciple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congress.gov/bill/115th-congress/house-bill/4174" TargetMode="External"/><Relationship Id="rId7" Type="http://schemas.openxmlformats.org/officeDocument/2006/relationships/hyperlink" Target="https://doi.org/10.21949/1520725"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hyperlink" Target="http://orcid.org/0000-0002-0543-4268" TargetMode="External"/><Relationship Id="rId5" Type="http://schemas.openxmlformats.org/officeDocument/2006/relationships/hyperlink" Target="https://www.oir.nih.gov/sourcebook/intramural-program-oversight/intramural-data-sharing/2023-nih-data-management-sharing-policy" TargetMode="External"/><Relationship Id="rId4" Type="http://schemas.openxmlformats.org/officeDocument/2006/relationships/hyperlink" Target="https://doi.org/10.17226/26360"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bts.gov/"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ntl.bts.gov/"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hyperlink" Target="http://doi.org/10.5281/zenodo.124556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doi.org/10.17226/2636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451016" y="1134319"/>
            <a:ext cx="8258871" cy="1373381"/>
          </a:xfrm>
          <a:prstGeom prst="rect">
            <a:avLst/>
          </a:prstGeom>
        </p:spPr>
        <p:txBody>
          <a:bodyPr spcFirstLastPara="1" wrap="square" lIns="91425" tIns="91425" rIns="91425" bIns="91425" anchor="b" anchorCtr="0">
            <a:noAutofit/>
          </a:bodyPr>
          <a:lstStyle/>
          <a:p>
            <a:pPr lvl="0" algn="ctr"/>
            <a:r>
              <a:rPr lang="en-US" sz="4000" b="1" dirty="0">
                <a:latin typeface="+mj-lt"/>
              </a:rPr>
              <a:t>Fulfilling Statistical Policies with Data Curation Practices</a:t>
            </a:r>
            <a:endParaRPr sz="4000" b="1" dirty="0">
              <a:latin typeface="+mj-lt"/>
            </a:endParaRPr>
          </a:p>
        </p:txBody>
      </p:sp>
      <p:sp>
        <p:nvSpPr>
          <p:cNvPr id="9" name="TextBox 8">
            <a:extLst>
              <a:ext uri="{FF2B5EF4-FFF2-40B4-BE49-F238E27FC236}">
                <a16:creationId xmlns:a16="http://schemas.microsoft.com/office/drawing/2014/main" id="{572FD5FB-FA26-4690-9777-DCF3DE9AA8B6}"/>
              </a:ext>
            </a:extLst>
          </p:cNvPr>
          <p:cNvSpPr txBox="1"/>
          <p:nvPr/>
        </p:nvSpPr>
        <p:spPr>
          <a:xfrm>
            <a:off x="3384224" y="2509131"/>
            <a:ext cx="2383062"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Roboto"/>
              <a:buNone/>
              <a:tabLst/>
              <a:defRPr/>
            </a:pPr>
            <a:r>
              <a:rPr kumimoji="0" lang="en-US" sz="1000" b="1" i="0" u="none" strike="noStrike" kern="0" cap="none" spc="0" normalizeH="0" baseline="0" noProof="0" dirty="0">
                <a:ln>
                  <a:noFill/>
                </a:ln>
                <a:solidFill>
                  <a:srgbClr val="FFFFFF"/>
                </a:solidFill>
                <a:effectLst/>
                <a:uLnTx/>
                <a:uFillTx/>
                <a:latin typeface="Arial" panose="020B0604020202020204" pitchFamily="34" charset="0"/>
                <a:ea typeface="Roboto"/>
                <a:sym typeface="Roboto"/>
              </a:rPr>
              <a:t>https://doi.org/10.21949/1527466</a:t>
            </a:r>
          </a:p>
        </p:txBody>
      </p:sp>
      <p:sp>
        <p:nvSpPr>
          <p:cNvPr id="69" name="Google Shape;69;p13"/>
          <p:cNvSpPr txBox="1">
            <a:spLocks noGrp="1"/>
          </p:cNvSpPr>
          <p:nvPr>
            <p:ph type="subTitle" idx="1"/>
          </p:nvPr>
        </p:nvSpPr>
        <p:spPr>
          <a:xfrm>
            <a:off x="365760" y="3200401"/>
            <a:ext cx="4216760" cy="1399032"/>
          </a:xfrm>
          <a:prstGeom prst="rect">
            <a:avLst/>
          </a:prstGeom>
        </p:spPr>
        <p:txBody>
          <a:bodyPr spcFirstLastPara="1" wrap="square" lIns="91425" tIns="91425" rIns="91425" bIns="91425" anchor="t" anchorCtr="0">
            <a:noAutofit/>
          </a:bodyPr>
          <a:lstStyle/>
          <a:p>
            <a:pPr marL="0" lvl="0" indent="0"/>
            <a:r>
              <a:rPr lang="en-US" sz="1200" dirty="0"/>
              <a:t>Leighton L Christiansen     </a:t>
            </a:r>
          </a:p>
          <a:p>
            <a:pPr marL="0" lvl="0" indent="0"/>
            <a:r>
              <a:rPr lang="en-US" sz="1200" dirty="0"/>
              <a:t>     http://orcid.org/0000-0002-0543-4268</a:t>
            </a:r>
          </a:p>
          <a:p>
            <a:pPr marL="0" lvl="0" indent="0"/>
            <a:r>
              <a:rPr lang="en-US" sz="1200" dirty="0"/>
              <a:t>Data Curator, National Transportation Library,</a:t>
            </a:r>
          </a:p>
          <a:p>
            <a:pPr marL="0" lvl="0" indent="0"/>
            <a:r>
              <a:rPr lang="en-US" sz="1200" dirty="0"/>
              <a:t>Bureau of Transportation Statistics, </a:t>
            </a:r>
          </a:p>
          <a:p>
            <a:pPr marL="0" lvl="0" indent="0"/>
            <a:r>
              <a:rPr lang="en-US" sz="1200" dirty="0"/>
              <a:t>OST-R , US Department of Transportation</a:t>
            </a:r>
          </a:p>
          <a:p>
            <a:pPr marL="0" lvl="0" indent="0"/>
            <a:r>
              <a:rPr lang="en-US" sz="1200" dirty="0"/>
              <a:t>leighton.christiansen@dot.gov</a:t>
            </a:r>
          </a:p>
          <a:p>
            <a:pPr marL="0" lvl="0" indent="0"/>
            <a:r>
              <a:rPr lang="en-US" sz="1200" dirty="0"/>
              <a:t>ntldatacurator@dot.gov</a:t>
            </a:r>
            <a:endParaRPr lang="en-US" sz="1000" dirty="0"/>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17180" y="3473883"/>
            <a:ext cx="182896" cy="182896"/>
          </a:xfrm>
          <a:prstGeom prst="rect">
            <a:avLst/>
          </a:prstGeom>
        </p:spPr>
      </p:pic>
      <p:sp>
        <p:nvSpPr>
          <p:cNvPr id="6" name="Google Shape;69;p13"/>
          <p:cNvSpPr txBox="1">
            <a:spLocks/>
          </p:cNvSpPr>
          <p:nvPr/>
        </p:nvSpPr>
        <p:spPr>
          <a:xfrm>
            <a:off x="4572000" y="3199464"/>
            <a:ext cx="4365589" cy="142415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pPr marL="0" indent="0"/>
            <a:r>
              <a:rPr lang="en-US" sz="1200" dirty="0">
                <a:latin typeface="Arial" panose="020B0604020202020204" pitchFamily="34" charset="0"/>
                <a:cs typeface="Arial" panose="020B0604020202020204" pitchFamily="34" charset="0"/>
              </a:rPr>
              <a:t>Jesse Long     </a:t>
            </a:r>
          </a:p>
          <a:p>
            <a:pPr marL="0" indent="0"/>
            <a:r>
              <a:rPr lang="en-US" sz="1200" dirty="0">
                <a:latin typeface="Arial" panose="020B0604020202020204" pitchFamily="34" charset="0"/>
                <a:cs typeface="Arial" panose="020B0604020202020204" pitchFamily="34" charset="0"/>
              </a:rPr>
              <a:t>     https://orcid.org/0000-0002-4962-1380</a:t>
            </a:r>
          </a:p>
          <a:p>
            <a:pPr marL="0" indent="0"/>
            <a:r>
              <a:rPr lang="en-US" sz="1200" dirty="0">
                <a:latin typeface="Arial" panose="020B0604020202020204" pitchFamily="34" charset="0"/>
                <a:cs typeface="Arial" panose="020B0604020202020204" pitchFamily="34" charset="0"/>
              </a:rPr>
              <a:t>Data Curation &amp; Data Management Fellow, </a:t>
            </a:r>
          </a:p>
          <a:p>
            <a:pPr marL="0" indent="0"/>
            <a:r>
              <a:rPr lang="en-US" sz="1200" dirty="0">
                <a:latin typeface="Arial" panose="020B0604020202020204" pitchFamily="34" charset="0"/>
                <a:cs typeface="Arial" panose="020B0604020202020204" pitchFamily="34" charset="0"/>
              </a:rPr>
              <a:t>National Transportation Library,</a:t>
            </a:r>
          </a:p>
          <a:p>
            <a:pPr marL="0" indent="0"/>
            <a:r>
              <a:rPr lang="en-US" sz="1200" dirty="0">
                <a:latin typeface="Arial" panose="020B0604020202020204" pitchFamily="34" charset="0"/>
                <a:cs typeface="Arial" panose="020B0604020202020204" pitchFamily="34" charset="0"/>
              </a:rPr>
              <a:t>Bureau of Transportation Statistics, </a:t>
            </a:r>
          </a:p>
          <a:p>
            <a:pPr marL="0" indent="0"/>
            <a:r>
              <a:rPr lang="en-US" sz="1200" dirty="0">
                <a:latin typeface="Arial" panose="020B0604020202020204" pitchFamily="34" charset="0"/>
                <a:cs typeface="Arial" panose="020B0604020202020204" pitchFamily="34" charset="0"/>
              </a:rPr>
              <a:t>OST-R , US Department of Transportation</a:t>
            </a:r>
          </a:p>
          <a:p>
            <a:pPr marL="0" indent="0"/>
            <a:r>
              <a:rPr lang="en-US" sz="1200" dirty="0">
                <a:latin typeface="Arial" panose="020B0604020202020204" pitchFamily="34" charset="0"/>
                <a:cs typeface="Arial" panose="020B0604020202020204" pitchFamily="34" charset="0"/>
              </a:rPr>
              <a:t>jesse.long.ctr@dot.gov</a:t>
            </a:r>
          </a:p>
          <a:p>
            <a:pPr marL="0" indent="0"/>
            <a:endParaRPr lang="en-US" sz="1000" dirty="0">
              <a:latin typeface="Arial" panose="020B0604020202020204" pitchFamily="34" charset="0"/>
              <a:cs typeface="Arial" panose="020B0604020202020204" pitchFamily="34" charset="0"/>
            </a:endParaRPr>
          </a:p>
        </p:txBody>
      </p:sp>
      <p:pic>
        <p:nvPicPr>
          <p:cNvPr id="7" name="Picture 6">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646308" y="3473879"/>
            <a:ext cx="182896" cy="182896"/>
          </a:xfrm>
          <a:prstGeom prst="rect">
            <a:avLst/>
          </a:prstGeom>
        </p:spPr>
      </p:pic>
      <p:sp>
        <p:nvSpPr>
          <p:cNvPr id="12" name="TextBox 11">
            <a:extLst>
              <a:ext uri="{FF2B5EF4-FFF2-40B4-BE49-F238E27FC236}">
                <a16:creationId xmlns:a16="http://schemas.microsoft.com/office/drawing/2014/main" id="{69B23C0A-0E14-414F-B2F1-4C764A2A801F}"/>
              </a:ext>
            </a:extLst>
          </p:cNvPr>
          <p:cNvSpPr txBox="1"/>
          <p:nvPr/>
        </p:nvSpPr>
        <p:spPr>
          <a:xfrm>
            <a:off x="1115568" y="4760565"/>
            <a:ext cx="6922008"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Roboto"/>
              <a:buNone/>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Roboto"/>
                <a:sym typeface="Roboto"/>
              </a:rPr>
              <a:t>Presentation to the Federal Committee on Statistical Methodology 2022 Research and Policy Conference 2022-10-25</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a:t>
            </a:fld>
            <a:endParaRPr lang="e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Data Curation &amp; the Data Lifecycle</a:t>
            </a:r>
            <a:endParaRPr sz="3600" dirty="0"/>
          </a:p>
        </p:txBody>
      </p:sp>
      <p:sp>
        <p:nvSpPr>
          <p:cNvPr id="105" name="Google Shape;105;p17"/>
          <p:cNvSpPr txBox="1">
            <a:spLocks noGrp="1"/>
          </p:cNvSpPr>
          <p:nvPr>
            <p:ph type="body" idx="1"/>
          </p:nvPr>
        </p:nvSpPr>
        <p:spPr>
          <a:xfrm>
            <a:off x="242999" y="1820924"/>
            <a:ext cx="8347086" cy="3322575"/>
          </a:xfrm>
          <a:prstGeom prst="rect">
            <a:avLst/>
          </a:prstGeom>
          <a:solidFill>
            <a:schemeClr val="accent4"/>
          </a:solidFill>
          <a:ln>
            <a:noFill/>
          </a:ln>
        </p:spPr>
        <p:txBody>
          <a:bodyPr spcFirstLastPara="1" wrap="square" lIns="91425" tIns="91425" rIns="91425" bIns="91425" anchor="t" anchorCtr="0">
            <a:noAutofit/>
          </a:bodyPr>
          <a:lstStyle/>
          <a:p>
            <a:pPr marL="91440" indent="-228600">
              <a:lnSpc>
                <a:spcPct val="100000"/>
              </a:lnSpc>
            </a:pPr>
            <a:r>
              <a:rPr lang="en-US" sz="2400" dirty="0">
                <a:solidFill>
                  <a:srgbClr val="1C4587"/>
                </a:solidFill>
              </a:rPr>
              <a:t>Data Curation</a:t>
            </a:r>
          </a:p>
          <a:p>
            <a:pPr marL="548640" lvl="1" indent="-228600">
              <a:lnSpc>
                <a:spcPct val="100000"/>
              </a:lnSpc>
              <a:spcBef>
                <a:spcPts val="0"/>
              </a:spcBef>
              <a:spcAft>
                <a:spcPts val="600"/>
              </a:spcAft>
            </a:pPr>
            <a:r>
              <a:rPr lang="en-US" sz="2400" dirty="0">
                <a:solidFill>
                  <a:srgbClr val="1C4587"/>
                </a:solidFill>
                <a:latin typeface="Arial" panose="020B0604020202020204" pitchFamily="34" charset="0"/>
                <a:cs typeface="Arial" panose="020B0604020202020204" pitchFamily="34" charset="0"/>
              </a:rPr>
              <a:t>Enables data discovery and retrieval, maintains data quality, adds value, and provides for re-use over time</a:t>
            </a:r>
            <a:r>
              <a:rPr lang="en-US" sz="2400" baseline="30000" dirty="0">
                <a:solidFill>
                  <a:srgbClr val="1C4587"/>
                </a:solidFill>
                <a:latin typeface="Arial" panose="020B0604020202020204" pitchFamily="34" charset="0"/>
                <a:cs typeface="Arial" panose="020B0604020202020204" pitchFamily="34" charset="0"/>
              </a:rPr>
              <a:t>3</a:t>
            </a:r>
          </a:p>
          <a:p>
            <a:pPr marL="285750" indent="-285750">
              <a:lnSpc>
                <a:spcPct val="100000"/>
              </a:lnSpc>
              <a:spcBef>
                <a:spcPts val="1800"/>
              </a:spcBef>
            </a:pPr>
            <a:r>
              <a:rPr lang="en-US" sz="2400" dirty="0">
                <a:solidFill>
                  <a:srgbClr val="1C4587"/>
                </a:solidFill>
              </a:rPr>
              <a:t>Data Lifecycle</a:t>
            </a:r>
          </a:p>
          <a:p>
            <a:pPr marL="742950" lvl="1" indent="-285750">
              <a:lnSpc>
                <a:spcPct val="100000"/>
              </a:lnSpc>
              <a:spcBef>
                <a:spcPts val="0"/>
              </a:spcBef>
            </a:pPr>
            <a:r>
              <a:rPr lang="en-US" sz="2200" dirty="0">
                <a:solidFill>
                  <a:srgbClr val="1C4587"/>
                </a:solidFill>
                <a:latin typeface="Arial" panose="020B0604020202020204" pitchFamily="34" charset="0"/>
                <a:cs typeface="Arial" panose="020B0604020202020204" pitchFamily="34" charset="0"/>
              </a:rPr>
              <a:t>All the phase of data’s existence from planning to collection, through preservation, to reuse and potential destruction</a:t>
            </a: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dirty="0"/>
          </a:p>
        </p:txBody>
      </p:sp>
    </p:spTree>
    <p:extLst>
      <p:ext uri="{BB962C8B-B14F-4D97-AF65-F5344CB8AC3E}">
        <p14:creationId xmlns:p14="http://schemas.microsoft.com/office/powerpoint/2010/main" val="1692218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2" name="Google Shape;112;p18"/>
          <p:cNvSpPr txBox="1">
            <a:spLocks noGrp="1"/>
          </p:cNvSpPr>
          <p:nvPr>
            <p:ph type="title" idx="4294967295"/>
          </p:nvPr>
        </p:nvSpPr>
        <p:spPr>
          <a:xfrm>
            <a:off x="0" y="308150"/>
            <a:ext cx="3475876" cy="1529442"/>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600" b="0" i="0" u="none" strike="noStrike" kern="0" cap="none" spc="0" normalizeH="0" baseline="0" noProof="0" dirty="0">
                <a:ln>
                  <a:noFill/>
                </a:ln>
                <a:solidFill>
                  <a:schemeClr val="lt1"/>
                </a:solidFill>
                <a:effectLst/>
                <a:uLnTx/>
                <a:uFillTx/>
                <a:latin typeface="Arial" panose="020B0604020202020204" pitchFamily="34" charset="0"/>
                <a:ea typeface="Roboto"/>
                <a:cs typeface="Arial"/>
                <a:sym typeface="Roboto"/>
              </a:rPr>
              <a:t>USGS Data Lifecyle Model</a:t>
            </a:r>
            <a:r>
              <a:rPr kumimoji="0" lang="en-US" sz="2400" b="0" i="0" u="none" strike="noStrike" kern="0" cap="none" spc="0" normalizeH="0" baseline="80000" noProof="0" dirty="0">
                <a:ln>
                  <a:noFill/>
                </a:ln>
                <a:solidFill>
                  <a:schemeClr val="lt1"/>
                </a:solidFill>
                <a:effectLst/>
                <a:uLnTx/>
                <a:uFillTx/>
                <a:latin typeface="Arial" panose="020B0604020202020204" pitchFamily="34" charset="0"/>
                <a:ea typeface="Roboto"/>
                <a:cs typeface="Arial"/>
                <a:sym typeface="Roboto"/>
              </a:rPr>
              <a:t>6</a:t>
            </a:r>
            <a:endParaRPr kumimoji="0" lang="en-US" sz="2400" b="0" i="0" u="none" strike="noStrike" kern="0" cap="none" spc="0" normalizeH="0" baseline="80000" noProof="0" dirty="0">
              <a:ln>
                <a:noFill/>
              </a:ln>
              <a:solidFill>
                <a:srgbClr val="000000"/>
              </a:solidFill>
              <a:effectLst/>
              <a:uLnTx/>
              <a:uFillTx/>
              <a:latin typeface="Arial"/>
              <a:ea typeface="Arial"/>
              <a:cs typeface="Arial"/>
              <a:sym typeface="Arial"/>
            </a:endParaRPr>
          </a:p>
        </p:txBody>
      </p:sp>
      <p:sp>
        <p:nvSpPr>
          <p:cNvPr id="110" name="Google Shape;110;p18"/>
          <p:cNvSpPr txBox="1">
            <a:spLocks noGrp="1"/>
          </p:cNvSpPr>
          <p:nvPr>
            <p:ph type="body" idx="1"/>
          </p:nvPr>
        </p:nvSpPr>
        <p:spPr>
          <a:xfrm>
            <a:off x="226075" y="2210771"/>
            <a:ext cx="2808000" cy="2809635"/>
          </a:xfrm>
          <a:prstGeom prst="rect">
            <a:avLst/>
          </a:prstGeom>
        </p:spPr>
        <p:txBody>
          <a:bodyPr spcFirstLastPara="1" wrap="square" lIns="91425" tIns="91425" rIns="91425" bIns="91425" anchor="t" anchorCtr="0">
            <a:noAutofit/>
          </a:bodyPr>
          <a:lstStyle/>
          <a:p>
            <a:pPr marL="342900" indent="-342900"/>
            <a:r>
              <a:rPr lang="en-US" sz="2400" dirty="0"/>
              <a:t>Plan FIRST!!</a:t>
            </a:r>
          </a:p>
          <a:p>
            <a:pPr marL="342900" indent="-342900"/>
            <a:r>
              <a:rPr lang="en-US" sz="2400" dirty="0"/>
              <a:t>Collect second</a:t>
            </a:r>
          </a:p>
          <a:p>
            <a:pPr marL="342900" indent="-342900"/>
            <a:r>
              <a:rPr lang="en-US" sz="2400" dirty="0"/>
              <a:t>Curation steps throughout </a:t>
            </a:r>
            <a:endParaRPr dirty="0"/>
          </a:p>
        </p:txBody>
      </p:sp>
      <p:sp>
        <p:nvSpPr>
          <p:cNvPr id="3" name="Rectangle 2">
            <a:extLst>
              <a:ext uri="{C183D7F6-B498-43B3-948B-1728B52AA6E4}">
                <adec:decorative xmlns:adec="http://schemas.microsoft.com/office/drawing/2017/decorative" val="1"/>
              </a:ext>
            </a:extLst>
          </p:cNvPr>
          <p:cNvSpPr/>
          <p:nvPr/>
        </p:nvSpPr>
        <p:spPr>
          <a:xfrm>
            <a:off x="3288323" y="0"/>
            <a:ext cx="5855677" cy="5143500"/>
          </a:xfrm>
          <a:prstGeom prst="rect">
            <a:avLst/>
          </a:prstGeom>
          <a:solidFill>
            <a:schemeClr val="bg2">
              <a:lumMod val="60000"/>
              <a:lumOff val="40000"/>
            </a:schemeClr>
          </a:solidFill>
          <a:ln>
            <a:solidFill>
              <a:schemeClr val="bg2">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descr="USGS Data Lifecycle Model. Steps are in rectangles in this order: Plan; Acquire; Process; Analyze; Preserve; Publish/Share. Actions that happen through each step include: Describe with metadata and documentation; Manage quality; and, Backup and secure."/>
          <p:cNvPicPr>
            <a:picLocks noChangeAspect="1"/>
          </p:cNvPicPr>
          <p:nvPr/>
        </p:nvPicPr>
        <p:blipFill>
          <a:blip r:embed="rId3"/>
          <a:stretch>
            <a:fillRect/>
          </a:stretch>
        </p:blipFill>
        <p:spPr>
          <a:xfrm>
            <a:off x="3475876" y="1778642"/>
            <a:ext cx="5533313" cy="1586216"/>
          </a:xfrm>
          <a:prstGeom prst="rect">
            <a:avLst/>
          </a:prstGeom>
        </p:spPr>
      </p:pic>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dirty="0"/>
          </a:p>
        </p:txBody>
      </p:sp>
    </p:spTree>
    <p:extLst>
      <p:ext uri="{BB962C8B-B14F-4D97-AF65-F5344CB8AC3E}">
        <p14:creationId xmlns:p14="http://schemas.microsoft.com/office/powerpoint/2010/main" val="2241945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4" name="Title 3"/>
          <p:cNvSpPr>
            <a:spLocks noGrp="1"/>
          </p:cNvSpPr>
          <p:nvPr>
            <p:ph type="title"/>
          </p:nvPr>
        </p:nvSpPr>
        <p:spPr>
          <a:xfrm>
            <a:off x="60795" y="186110"/>
            <a:ext cx="9044310" cy="1236389"/>
          </a:xfrm>
        </p:spPr>
        <p:txBody>
          <a:bodyPr/>
          <a:lstStyle/>
          <a:p>
            <a:pPr algn="ctr"/>
            <a:r>
              <a:rPr lang="en-US" sz="3600" dirty="0"/>
              <a:t>Data Curation for Transparent Statistics: Three Main Suggestions</a:t>
            </a:r>
          </a:p>
        </p:txBody>
      </p:sp>
      <p:sp>
        <p:nvSpPr>
          <p:cNvPr id="16" name="Google Shape;119;p19">
            <a:extLst>
              <a:ext uri="{C183D7F6-B498-43B3-948B-1728B52AA6E4}">
                <adec:decorative xmlns:adec="http://schemas.microsoft.com/office/drawing/2017/decorative" val="1"/>
              </a:ext>
            </a:extLst>
          </p:cNvPr>
          <p:cNvSpPr/>
          <p:nvPr/>
        </p:nvSpPr>
        <p:spPr>
          <a:xfrm>
            <a:off x="731532" y="1961732"/>
            <a:ext cx="2721603" cy="2683419"/>
          </a:xfrm>
          <a:prstGeom prst="wedgeRectCallout">
            <a:avLst>
              <a:gd name="adj1" fmla="val -20833"/>
              <a:gd name="adj2" fmla="val 625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20;p19">
            <a:extLst>
              <a:ext uri="{C183D7F6-B498-43B3-948B-1728B52AA6E4}">
                <adec:decorative xmlns:adec="http://schemas.microsoft.com/office/drawing/2017/decorative" val="1"/>
              </a:ext>
            </a:extLst>
          </p:cNvPr>
          <p:cNvSpPr/>
          <p:nvPr/>
        </p:nvSpPr>
        <p:spPr>
          <a:xfrm>
            <a:off x="3544575" y="1961732"/>
            <a:ext cx="2057400" cy="2680535"/>
          </a:xfrm>
          <a:prstGeom prst="wedgeRectCallout">
            <a:avLst>
              <a:gd name="adj1" fmla="val -20833"/>
              <a:gd name="adj2" fmla="val 625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21;p19">
            <a:extLst>
              <a:ext uri="{C183D7F6-B498-43B3-948B-1728B52AA6E4}">
                <adec:decorative xmlns:adec="http://schemas.microsoft.com/office/drawing/2017/decorative" val="1"/>
              </a:ext>
            </a:extLst>
          </p:cNvPr>
          <p:cNvSpPr/>
          <p:nvPr/>
        </p:nvSpPr>
        <p:spPr>
          <a:xfrm>
            <a:off x="5693415" y="1961732"/>
            <a:ext cx="2442878" cy="2680535"/>
          </a:xfrm>
          <a:prstGeom prst="wedgeRectCallout">
            <a:avLst>
              <a:gd name="adj1" fmla="val -20833"/>
              <a:gd name="adj2" fmla="val 625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TextBox 25"/>
          <p:cNvSpPr txBox="1"/>
          <p:nvPr/>
        </p:nvSpPr>
        <p:spPr>
          <a:xfrm>
            <a:off x="771861" y="1965960"/>
            <a:ext cx="2731770" cy="2554545"/>
          </a:xfrm>
          <a:prstGeom prst="rect">
            <a:avLst/>
          </a:prstGeom>
          <a:noFill/>
        </p:spPr>
        <p:txBody>
          <a:bodyPr wrap="square" rtlCol="0">
            <a:spAutoFit/>
          </a:bodyPr>
          <a:lstStyle/>
          <a:p>
            <a:r>
              <a:rPr lang="en-US" sz="3200" b="1" dirty="0">
                <a:solidFill>
                  <a:schemeClr val="bg1"/>
                </a:solidFill>
              </a:rPr>
              <a:t>Data Management &amp;</a:t>
            </a:r>
          </a:p>
          <a:p>
            <a:r>
              <a:rPr lang="en-US" sz="3200" b="1" dirty="0">
                <a:solidFill>
                  <a:schemeClr val="bg1"/>
                </a:solidFill>
              </a:rPr>
              <a:t>Sharing</a:t>
            </a:r>
          </a:p>
          <a:p>
            <a:r>
              <a:rPr lang="en-US" sz="3200" b="1" dirty="0">
                <a:solidFill>
                  <a:schemeClr val="bg1"/>
                </a:solidFill>
              </a:rPr>
              <a:t>Plans</a:t>
            </a:r>
            <a:endParaRPr lang="en-US" sz="3200" dirty="0">
              <a:solidFill>
                <a:schemeClr val="bg1"/>
              </a:solidFill>
            </a:endParaRPr>
          </a:p>
        </p:txBody>
      </p:sp>
      <p:sp>
        <p:nvSpPr>
          <p:cNvPr id="27" name="TextBox 26"/>
          <p:cNvSpPr txBox="1"/>
          <p:nvPr/>
        </p:nvSpPr>
        <p:spPr>
          <a:xfrm>
            <a:off x="3544575" y="1965960"/>
            <a:ext cx="2057400" cy="1569660"/>
          </a:xfrm>
          <a:prstGeom prst="rect">
            <a:avLst/>
          </a:prstGeom>
          <a:noFill/>
        </p:spPr>
        <p:txBody>
          <a:bodyPr wrap="square" rtlCol="0">
            <a:spAutoFit/>
          </a:bodyPr>
          <a:lstStyle/>
          <a:p>
            <a:r>
              <a:rPr lang="en-US" sz="3200" b="1" dirty="0">
                <a:solidFill>
                  <a:schemeClr val="bg1"/>
                </a:solidFill>
              </a:rPr>
              <a:t>Plan for  FAIR &amp; to Share</a:t>
            </a:r>
            <a:endParaRPr lang="en-US" sz="3200" dirty="0">
              <a:solidFill>
                <a:schemeClr val="bg1"/>
              </a:solidFill>
            </a:endParaRPr>
          </a:p>
        </p:txBody>
      </p:sp>
      <p:sp>
        <p:nvSpPr>
          <p:cNvPr id="25" name="TextBox 24"/>
          <p:cNvSpPr txBox="1"/>
          <p:nvPr/>
        </p:nvSpPr>
        <p:spPr>
          <a:xfrm>
            <a:off x="5683248" y="1965960"/>
            <a:ext cx="2453045" cy="2554545"/>
          </a:xfrm>
          <a:prstGeom prst="rect">
            <a:avLst/>
          </a:prstGeom>
          <a:noFill/>
        </p:spPr>
        <p:txBody>
          <a:bodyPr wrap="square" rtlCol="0">
            <a:spAutoFit/>
          </a:bodyPr>
          <a:lstStyle/>
          <a:p>
            <a:pPr lvl="0"/>
            <a:r>
              <a:rPr lang="en-US" sz="3200" b="1" dirty="0">
                <a:solidFill>
                  <a:srgbClr val="FFFFFF"/>
                </a:solidFill>
              </a:rPr>
              <a:t>Embed Data Curators &amp; Curation Practices</a:t>
            </a:r>
            <a:endParaRPr lang="en-US" sz="3200" dirty="0">
              <a:solidFill>
                <a:srgbClr val="FFFFFF"/>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dirty="0"/>
          </a:p>
        </p:txBody>
      </p:sp>
    </p:spTree>
    <p:extLst>
      <p:ext uri="{BB962C8B-B14F-4D97-AF65-F5344CB8AC3E}">
        <p14:creationId xmlns:p14="http://schemas.microsoft.com/office/powerpoint/2010/main" val="2756073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288858"/>
            <a:ext cx="8222100" cy="120636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dirty="0"/>
              <a:t>S</a:t>
            </a:r>
            <a:r>
              <a:rPr lang="en-US" sz="3600" dirty="0"/>
              <a:t>u</a:t>
            </a:r>
            <a:r>
              <a:rPr lang="en" sz="3600" dirty="0"/>
              <a:t>ggestion 1:</a:t>
            </a:r>
            <a:br>
              <a:rPr lang="en" sz="3600" dirty="0"/>
            </a:br>
            <a:r>
              <a:rPr lang="en" sz="3600" dirty="0"/>
              <a:t>D</a:t>
            </a:r>
            <a:r>
              <a:rPr lang="en-US" sz="3600" dirty="0"/>
              <a:t>a</a:t>
            </a:r>
            <a:r>
              <a:rPr lang="en" sz="3600" dirty="0"/>
              <a:t>ta Management [&amp; Sharing] Plans</a:t>
            </a:r>
            <a:endParaRPr sz="3600" dirty="0"/>
          </a:p>
        </p:txBody>
      </p:sp>
      <p:sp>
        <p:nvSpPr>
          <p:cNvPr id="105" name="Google Shape;105;p17"/>
          <p:cNvSpPr txBox="1">
            <a:spLocks noGrp="1"/>
          </p:cNvSpPr>
          <p:nvPr>
            <p:ph type="body" idx="1"/>
          </p:nvPr>
        </p:nvSpPr>
        <p:spPr>
          <a:xfrm>
            <a:off x="243000" y="1820925"/>
            <a:ext cx="4000200" cy="3018900"/>
          </a:xfrm>
          <a:prstGeom prst="rect">
            <a:avLst/>
          </a:prstGeom>
          <a:solidFill>
            <a:schemeClr val="accent4"/>
          </a:solidFill>
          <a:ln>
            <a:noFill/>
          </a:ln>
        </p:spPr>
        <p:txBody>
          <a:bodyPr spcFirstLastPara="1" wrap="square" lIns="91425" tIns="91425" rIns="91425" bIns="91425" anchor="t" anchorCtr="0">
            <a:noAutofit/>
          </a:bodyPr>
          <a:lstStyle/>
          <a:p>
            <a:pPr marL="342900" indent="-342900"/>
            <a:r>
              <a:rPr lang="en-US" sz="2400" b="1" dirty="0">
                <a:solidFill>
                  <a:srgbClr val="1C4587"/>
                </a:solidFill>
              </a:rPr>
              <a:t>Explicit</a:t>
            </a:r>
            <a:r>
              <a:rPr lang="en-US" sz="2400" dirty="0">
                <a:solidFill>
                  <a:srgbClr val="1C4587"/>
                </a:solidFill>
              </a:rPr>
              <a:t> documentation of knowledge</a:t>
            </a:r>
          </a:p>
          <a:p>
            <a:pPr marL="800100" lvl="1" indent="-342900">
              <a:lnSpc>
                <a:spcPct val="100000"/>
              </a:lnSpc>
              <a:spcBef>
                <a:spcPts val="0"/>
              </a:spcBef>
            </a:pPr>
            <a:r>
              <a:rPr lang="en-US" sz="2200" dirty="0">
                <a:solidFill>
                  <a:srgbClr val="1C4587"/>
                </a:solidFill>
                <a:latin typeface="Arial" panose="020B0604020202020204" pitchFamily="34" charset="0"/>
                <a:cs typeface="Arial" panose="020B0604020202020204" pitchFamily="34" charset="0"/>
              </a:rPr>
              <a:t>Sets project standards</a:t>
            </a:r>
          </a:p>
          <a:p>
            <a:pPr marL="800100" lvl="1" indent="-342900">
              <a:lnSpc>
                <a:spcPct val="100000"/>
              </a:lnSpc>
              <a:spcBef>
                <a:spcPts val="0"/>
              </a:spcBef>
            </a:pPr>
            <a:r>
              <a:rPr lang="en-US" sz="2200" dirty="0">
                <a:solidFill>
                  <a:srgbClr val="1C4587"/>
                </a:solidFill>
                <a:latin typeface="Arial" panose="020B0604020202020204" pitchFamily="34" charset="0"/>
                <a:cs typeface="Arial" panose="020B0604020202020204" pitchFamily="34" charset="0"/>
              </a:rPr>
              <a:t>Plan for data capture</a:t>
            </a:r>
          </a:p>
          <a:p>
            <a:pPr marL="800100" lvl="1" indent="-342900">
              <a:lnSpc>
                <a:spcPct val="100000"/>
              </a:lnSpc>
              <a:spcBef>
                <a:spcPts val="0"/>
              </a:spcBef>
            </a:pPr>
            <a:r>
              <a:rPr lang="en-US" sz="2200" dirty="0">
                <a:solidFill>
                  <a:srgbClr val="1C4587"/>
                </a:solidFill>
                <a:latin typeface="Arial" panose="020B0604020202020204" pitchFamily="34" charset="0"/>
                <a:cs typeface="Arial" panose="020B0604020202020204" pitchFamily="34" charset="0"/>
              </a:rPr>
              <a:t>Links to policies</a:t>
            </a:r>
          </a:p>
          <a:p>
            <a:pPr marL="342900" indent="-342900"/>
            <a:r>
              <a:rPr lang="en-US" sz="2400" b="1" dirty="0">
                <a:solidFill>
                  <a:srgbClr val="1C4587"/>
                </a:solidFill>
              </a:rPr>
              <a:t>Living document</a:t>
            </a:r>
            <a:r>
              <a:rPr lang="en-US" sz="2400" dirty="0">
                <a:solidFill>
                  <a:srgbClr val="1C4587"/>
                </a:solidFill>
              </a:rPr>
              <a:t>: review and update</a:t>
            </a:r>
            <a:endParaRPr sz="3000" dirty="0">
              <a:solidFill>
                <a:srgbClr val="1C4587"/>
              </a:solidFill>
            </a:endParaRPr>
          </a:p>
        </p:txBody>
      </p:sp>
      <p:sp>
        <p:nvSpPr>
          <p:cNvPr id="104" name="Google Shape;104;p17"/>
          <p:cNvSpPr txBox="1">
            <a:spLocks noGrp="1"/>
          </p:cNvSpPr>
          <p:nvPr>
            <p:ph type="body" idx="1"/>
          </p:nvPr>
        </p:nvSpPr>
        <p:spPr>
          <a:xfrm>
            <a:off x="4682850" y="1820925"/>
            <a:ext cx="4000200" cy="3018900"/>
          </a:xfrm>
          <a:prstGeom prst="rect">
            <a:avLst/>
          </a:prstGeom>
          <a:solidFill>
            <a:schemeClr val="accent4"/>
          </a:solidFill>
          <a:ln>
            <a:noFill/>
          </a:ln>
        </p:spPr>
        <p:txBody>
          <a:bodyPr spcFirstLastPara="1" wrap="square" lIns="91425" tIns="91425" rIns="91425" bIns="91425" anchor="t" anchorCtr="0">
            <a:noAutofit/>
          </a:bodyPr>
          <a:lstStyle/>
          <a:p>
            <a:pPr marL="0" lvl="0" indent="0">
              <a:buNone/>
            </a:pPr>
            <a:r>
              <a:rPr lang="en-US" sz="2400" b="1" dirty="0">
                <a:solidFill>
                  <a:srgbClr val="1C4587"/>
                </a:solidFill>
              </a:rPr>
              <a:t>Potential DMP Sections</a:t>
            </a:r>
          </a:p>
          <a:p>
            <a:pPr marL="342900" indent="-342900"/>
            <a:r>
              <a:rPr lang="en-US" sz="1600" dirty="0">
                <a:solidFill>
                  <a:srgbClr val="1C4587"/>
                </a:solidFill>
              </a:rPr>
              <a:t>Project Title and Information</a:t>
            </a:r>
          </a:p>
          <a:p>
            <a:pPr marL="342900" indent="-342900"/>
            <a:r>
              <a:rPr lang="en-US" sz="1600" b="1" dirty="0">
                <a:solidFill>
                  <a:srgbClr val="1C4587"/>
                </a:solidFill>
              </a:rPr>
              <a:t>Data Description</a:t>
            </a:r>
          </a:p>
          <a:p>
            <a:pPr marL="342900" indent="-342900"/>
            <a:r>
              <a:rPr lang="en-US" sz="1600" b="1" dirty="0">
                <a:solidFill>
                  <a:srgbClr val="1C4587"/>
                </a:solidFill>
              </a:rPr>
              <a:t>Roles &amp; Responsibilities</a:t>
            </a:r>
          </a:p>
          <a:p>
            <a:pPr marL="342900" indent="-342900"/>
            <a:r>
              <a:rPr lang="en-US" sz="1600" dirty="0">
                <a:solidFill>
                  <a:srgbClr val="1C4587"/>
                </a:solidFill>
              </a:rPr>
              <a:t>Standards Used</a:t>
            </a:r>
          </a:p>
          <a:p>
            <a:pPr marL="342900" indent="-342900"/>
            <a:r>
              <a:rPr lang="en-US" sz="1600" dirty="0">
                <a:solidFill>
                  <a:srgbClr val="1C4587"/>
                </a:solidFill>
              </a:rPr>
              <a:t>Access Policies</a:t>
            </a:r>
          </a:p>
          <a:p>
            <a:pPr marL="342900" indent="-342900"/>
            <a:r>
              <a:rPr lang="en-US" sz="1600" b="1" dirty="0">
                <a:solidFill>
                  <a:srgbClr val="1C4587"/>
                </a:solidFill>
              </a:rPr>
              <a:t>Sensitive Data Policies</a:t>
            </a:r>
          </a:p>
          <a:p>
            <a:pPr marL="342900" indent="-342900"/>
            <a:r>
              <a:rPr lang="en-US" sz="1600" dirty="0">
                <a:solidFill>
                  <a:srgbClr val="1C4587"/>
                </a:solidFill>
              </a:rPr>
              <a:t>Sharing Policies</a:t>
            </a:r>
          </a:p>
          <a:p>
            <a:pPr marL="342900" indent="-342900"/>
            <a:r>
              <a:rPr lang="en-US" sz="1600" b="1" dirty="0">
                <a:solidFill>
                  <a:srgbClr val="1C4587"/>
                </a:solidFill>
              </a:rPr>
              <a:t>Archiving and Preservation Plans</a:t>
            </a:r>
          </a:p>
          <a:p>
            <a:pPr marL="342900" indent="-342900"/>
            <a:r>
              <a:rPr lang="en-US" sz="1600" dirty="0">
                <a:solidFill>
                  <a:srgbClr val="1C4587"/>
                </a:solidFill>
              </a:rPr>
              <a:t>Applicable laws and policies</a:t>
            </a:r>
          </a:p>
          <a:p>
            <a:pPr marL="342900" indent="-342900"/>
            <a:endParaRPr lang="en-US" sz="1800" b="1" dirty="0">
              <a:solidFill>
                <a:srgbClr val="1C4587"/>
              </a:solidFill>
            </a:endParaRPr>
          </a:p>
          <a:p>
            <a:pPr marL="0" lvl="0" indent="0" algn="l" rtl="0">
              <a:spcBef>
                <a:spcPts val="0"/>
              </a:spcBef>
              <a:spcAft>
                <a:spcPts val="0"/>
              </a:spcAft>
              <a:buNone/>
            </a:pPr>
            <a:endParaRPr sz="2400" dirty="0">
              <a:solidFill>
                <a:srgbClr val="1C4587"/>
              </a:solidFill>
            </a:endParaRPr>
          </a:p>
          <a:p>
            <a:pPr marL="0" lvl="0" indent="0" algn="l" rtl="0">
              <a:spcBef>
                <a:spcPts val="1600"/>
              </a:spcBef>
              <a:spcAft>
                <a:spcPts val="1600"/>
              </a:spcAft>
              <a:buNone/>
            </a:pPr>
            <a:endParaRPr sz="3000" b="1"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dirty="0"/>
          </a:p>
        </p:txBody>
      </p:sp>
    </p:spTree>
    <p:extLst>
      <p:ext uri="{BB962C8B-B14F-4D97-AF65-F5344CB8AC3E}">
        <p14:creationId xmlns:p14="http://schemas.microsoft.com/office/powerpoint/2010/main" val="420910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0" y="288858"/>
            <a:ext cx="9144000" cy="1206368"/>
          </a:xfrm>
          <a:prstGeom prst="rect">
            <a:avLst/>
          </a:prstGeom>
        </p:spPr>
        <p:txBody>
          <a:bodyPr spcFirstLastPara="1" wrap="square" lIns="91425" tIns="91425" rIns="91425" bIns="91425" anchor="b" anchorCtr="0">
            <a:noAutofit/>
          </a:bodyPr>
          <a:lstStyle/>
          <a:p>
            <a:pPr lvl="0" algn="ctr"/>
            <a:r>
              <a:rPr lang="en" sz="3600" dirty="0"/>
              <a:t>S</a:t>
            </a:r>
            <a:r>
              <a:rPr lang="en-US" sz="3600" dirty="0"/>
              <a:t>u</a:t>
            </a:r>
            <a:r>
              <a:rPr lang="en" sz="3600" dirty="0"/>
              <a:t>ggestion 2:</a:t>
            </a:r>
            <a:br>
              <a:rPr lang="en" sz="3600" dirty="0"/>
            </a:br>
            <a:r>
              <a:rPr lang="en" sz="3600" dirty="0"/>
              <a:t>Plan for </a:t>
            </a:r>
            <a:r>
              <a:rPr lang="en" sz="3600" b="1" dirty="0"/>
              <a:t>FAIR</a:t>
            </a:r>
            <a:r>
              <a:rPr lang="en-US" sz="2400" b="1" i="1" baseline="75000" dirty="0"/>
              <a:t>7</a:t>
            </a:r>
            <a:r>
              <a:rPr lang="en" sz="3600" dirty="0"/>
              <a:t> and to Share</a:t>
            </a:r>
            <a:endParaRPr sz="3600" dirty="0"/>
          </a:p>
        </p:txBody>
      </p:sp>
      <p:sp>
        <p:nvSpPr>
          <p:cNvPr id="105" name="Google Shape;105;p17"/>
          <p:cNvSpPr txBox="1">
            <a:spLocks noGrp="1"/>
          </p:cNvSpPr>
          <p:nvPr>
            <p:ph type="body" idx="1"/>
          </p:nvPr>
        </p:nvSpPr>
        <p:spPr>
          <a:xfrm>
            <a:off x="395407" y="2083402"/>
            <a:ext cx="1992200" cy="1989075"/>
          </a:xfrm>
          <a:prstGeom prst="rect">
            <a:avLst/>
          </a:prstGeom>
          <a:solidFill>
            <a:schemeClr val="tx2"/>
          </a:solidFill>
          <a:ln>
            <a:noFill/>
          </a:ln>
        </p:spPr>
        <p:txBody>
          <a:bodyPr spcFirstLastPara="1" wrap="square" lIns="91425" tIns="91425" rIns="91425" bIns="91425" anchor="t" anchorCtr="0">
            <a:noAutofit/>
          </a:bodyPr>
          <a:lstStyle/>
          <a:p>
            <a:pPr marL="0" indent="0">
              <a:buNone/>
            </a:pPr>
            <a:r>
              <a:rPr lang="en-US" sz="2400" b="1" dirty="0">
                <a:solidFill>
                  <a:schemeClr val="bg1"/>
                </a:solidFill>
              </a:rPr>
              <a:t>F</a:t>
            </a:r>
            <a:r>
              <a:rPr lang="en-US" sz="2400" dirty="0">
                <a:solidFill>
                  <a:schemeClr val="bg1"/>
                </a:solidFill>
              </a:rPr>
              <a:t>indable</a:t>
            </a:r>
          </a:p>
          <a:p>
            <a:pPr marL="0" indent="0">
              <a:buNone/>
            </a:pPr>
            <a:r>
              <a:rPr lang="en-US" sz="2400" b="1" dirty="0">
                <a:solidFill>
                  <a:schemeClr val="bg1"/>
                </a:solidFill>
              </a:rPr>
              <a:t>A</a:t>
            </a:r>
            <a:r>
              <a:rPr lang="en-US" sz="2400" dirty="0">
                <a:solidFill>
                  <a:schemeClr val="bg1"/>
                </a:solidFill>
              </a:rPr>
              <a:t>ccessible</a:t>
            </a:r>
          </a:p>
          <a:p>
            <a:pPr marL="0" indent="0">
              <a:buNone/>
            </a:pPr>
            <a:r>
              <a:rPr lang="en-US" sz="2400" b="1" dirty="0">
                <a:solidFill>
                  <a:schemeClr val="bg1"/>
                </a:solidFill>
              </a:rPr>
              <a:t>I</a:t>
            </a:r>
            <a:r>
              <a:rPr lang="en-US" sz="2400" dirty="0">
                <a:solidFill>
                  <a:schemeClr val="bg1"/>
                </a:solidFill>
              </a:rPr>
              <a:t>nteroperable</a:t>
            </a:r>
          </a:p>
          <a:p>
            <a:pPr marL="0" indent="0">
              <a:buNone/>
            </a:pPr>
            <a:r>
              <a:rPr lang="en-US" sz="2400" b="1" dirty="0">
                <a:solidFill>
                  <a:schemeClr val="bg1"/>
                </a:solidFill>
              </a:rPr>
              <a:t>R</a:t>
            </a:r>
            <a:r>
              <a:rPr lang="en-US" sz="2400" dirty="0">
                <a:solidFill>
                  <a:schemeClr val="bg1"/>
                </a:solidFill>
              </a:rPr>
              <a:t>eusable</a:t>
            </a:r>
          </a:p>
        </p:txBody>
      </p:sp>
      <p:sp>
        <p:nvSpPr>
          <p:cNvPr id="2" name="Rectangle 1"/>
          <p:cNvSpPr/>
          <p:nvPr/>
        </p:nvSpPr>
        <p:spPr>
          <a:xfrm>
            <a:off x="137665" y="4111199"/>
            <a:ext cx="2603598" cy="215444"/>
          </a:xfrm>
          <a:prstGeom prst="rect">
            <a:avLst/>
          </a:prstGeom>
        </p:spPr>
        <p:txBody>
          <a:bodyPr wrap="none">
            <a:spAutoFit/>
          </a:bodyPr>
          <a:lstStyle/>
          <a:p>
            <a:r>
              <a:rPr lang="en-US" sz="800" dirty="0">
                <a:hlinkClick r:id="rId3"/>
              </a:rPr>
              <a:t>https://www.force11.org/group/fairgroup/fairprinciples</a:t>
            </a:r>
            <a:endParaRPr lang="en-US" sz="800" dirty="0"/>
          </a:p>
        </p:txBody>
      </p:sp>
      <p:sp>
        <p:nvSpPr>
          <p:cNvPr id="104" name="Google Shape;104;p17"/>
          <p:cNvSpPr txBox="1">
            <a:spLocks noGrp="1"/>
          </p:cNvSpPr>
          <p:nvPr>
            <p:ph type="body" idx="1"/>
          </p:nvPr>
        </p:nvSpPr>
        <p:spPr>
          <a:xfrm>
            <a:off x="2895607" y="2083402"/>
            <a:ext cx="5985931" cy="1989075"/>
          </a:xfrm>
          <a:prstGeom prst="rect">
            <a:avLst/>
          </a:prstGeom>
          <a:solidFill>
            <a:schemeClr val="accent4"/>
          </a:solidFill>
          <a:ln>
            <a:noFill/>
          </a:ln>
        </p:spPr>
        <p:txBody>
          <a:bodyPr spcFirstLastPara="1" wrap="square" lIns="91425" tIns="91425" rIns="91425" bIns="91425" anchor="t" anchorCtr="0">
            <a:noAutofit/>
          </a:bodyPr>
          <a:lstStyle/>
          <a:p>
            <a:pPr marL="0" indent="0" algn="ctr">
              <a:buNone/>
            </a:pPr>
            <a:r>
              <a:rPr lang="en-US" sz="2400" b="1" i="1" dirty="0">
                <a:solidFill>
                  <a:srgbClr val="1C4587"/>
                </a:solidFill>
              </a:rPr>
              <a:t>Sharing Data</a:t>
            </a:r>
          </a:p>
          <a:p>
            <a:pPr marL="342900" indent="-342900"/>
            <a:r>
              <a:rPr lang="en-US" sz="2000" dirty="0">
                <a:solidFill>
                  <a:srgbClr val="1C4587"/>
                </a:solidFill>
              </a:rPr>
              <a:t>Last step of USGS Data Lifecycle: Publish/Share</a:t>
            </a:r>
          </a:p>
          <a:p>
            <a:pPr marL="342900" indent="-342900"/>
            <a:r>
              <a:rPr lang="en-US" sz="2000" dirty="0">
                <a:solidFill>
                  <a:srgbClr val="1C4587"/>
                </a:solidFill>
              </a:rPr>
              <a:t>Sharing: Culture Change that affects decisions</a:t>
            </a:r>
          </a:p>
          <a:p>
            <a:pPr marL="342900" indent="-342900"/>
            <a:r>
              <a:rPr lang="en-US" sz="2000" dirty="0">
                <a:solidFill>
                  <a:srgbClr val="1C4587"/>
                </a:solidFill>
              </a:rPr>
              <a:t>Encourages new discovery &amp; efficiencies</a:t>
            </a:r>
          </a:p>
          <a:p>
            <a:pPr marL="342900" indent="-342900"/>
            <a:r>
              <a:rPr lang="en-US" sz="2000" dirty="0">
                <a:solidFill>
                  <a:srgbClr val="1C4587"/>
                </a:solidFill>
              </a:rPr>
              <a:t>Consistent with developing U.S. policy and law</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dirty="0"/>
          </a:p>
        </p:txBody>
      </p:sp>
    </p:spTree>
    <p:extLst>
      <p:ext uri="{BB962C8B-B14F-4D97-AF65-F5344CB8AC3E}">
        <p14:creationId xmlns:p14="http://schemas.microsoft.com/office/powerpoint/2010/main" val="3408176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0" y="288858"/>
            <a:ext cx="9144000" cy="120636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dirty="0"/>
              <a:t>S</a:t>
            </a:r>
            <a:r>
              <a:rPr lang="en-US" sz="3600" dirty="0"/>
              <a:t>u</a:t>
            </a:r>
            <a:r>
              <a:rPr lang="en" sz="3600" dirty="0"/>
              <a:t>ggestion 3:</a:t>
            </a:r>
            <a:br>
              <a:rPr lang="en" sz="3600" dirty="0"/>
            </a:br>
            <a:r>
              <a:rPr lang="en" sz="3600" dirty="0"/>
              <a:t>Embed Data Curators &amp; Curation Practices</a:t>
            </a:r>
            <a:endParaRPr sz="3600" dirty="0"/>
          </a:p>
        </p:txBody>
      </p:sp>
      <p:sp>
        <p:nvSpPr>
          <p:cNvPr id="105" name="Google Shape;105;p17"/>
          <p:cNvSpPr txBox="1">
            <a:spLocks noGrp="1"/>
          </p:cNvSpPr>
          <p:nvPr>
            <p:ph type="body" idx="1"/>
          </p:nvPr>
        </p:nvSpPr>
        <p:spPr>
          <a:xfrm>
            <a:off x="243000" y="1820925"/>
            <a:ext cx="4000200" cy="3018900"/>
          </a:xfrm>
          <a:prstGeom prst="rect">
            <a:avLst/>
          </a:prstGeom>
          <a:solidFill>
            <a:schemeClr val="accent4"/>
          </a:solidFill>
          <a:ln>
            <a:noFill/>
          </a:ln>
        </p:spPr>
        <p:txBody>
          <a:bodyPr spcFirstLastPara="1" wrap="square" lIns="91425" tIns="91425" rIns="91425" bIns="91425" anchor="t" anchorCtr="0">
            <a:noAutofit/>
          </a:bodyPr>
          <a:lstStyle/>
          <a:p>
            <a:pPr marL="342900" indent="-342900"/>
            <a:r>
              <a:rPr lang="en-US" sz="2400" dirty="0">
                <a:solidFill>
                  <a:srgbClr val="1C4587"/>
                </a:solidFill>
              </a:rPr>
              <a:t>Necessary skills other team members may not possess</a:t>
            </a:r>
          </a:p>
          <a:p>
            <a:pPr marL="342900" indent="-342900"/>
            <a:r>
              <a:rPr lang="en-US" sz="2400" dirty="0">
                <a:solidFill>
                  <a:srgbClr val="1C4587"/>
                </a:solidFill>
              </a:rPr>
              <a:t>Fresh eyes for workflows and implicit knowledge</a:t>
            </a:r>
          </a:p>
          <a:p>
            <a:pPr marL="342900" indent="-342900"/>
            <a:r>
              <a:rPr lang="en-US" sz="2400" dirty="0">
                <a:solidFill>
                  <a:srgbClr val="1C4587"/>
                </a:solidFill>
              </a:rPr>
              <a:t>Assume preservation and sharing</a:t>
            </a:r>
          </a:p>
          <a:p>
            <a:pPr marL="0" indent="0">
              <a:buNone/>
            </a:pPr>
            <a:endParaRPr lang="en-US" sz="2400" dirty="0">
              <a:solidFill>
                <a:srgbClr val="1C4587"/>
              </a:solidFill>
            </a:endParaRPr>
          </a:p>
        </p:txBody>
      </p:sp>
      <p:sp>
        <p:nvSpPr>
          <p:cNvPr id="104" name="Google Shape;104;p17"/>
          <p:cNvSpPr txBox="1">
            <a:spLocks noGrp="1"/>
          </p:cNvSpPr>
          <p:nvPr>
            <p:ph type="body" idx="1"/>
          </p:nvPr>
        </p:nvSpPr>
        <p:spPr>
          <a:xfrm>
            <a:off x="4682850" y="1820925"/>
            <a:ext cx="4000200" cy="3018900"/>
          </a:xfrm>
          <a:prstGeom prst="rect">
            <a:avLst/>
          </a:prstGeom>
          <a:solidFill>
            <a:schemeClr val="accent4"/>
          </a:solidFill>
          <a:ln>
            <a:noFill/>
          </a:ln>
        </p:spPr>
        <p:txBody>
          <a:bodyPr spcFirstLastPara="1" wrap="square" lIns="91425" tIns="91425" rIns="91425" bIns="91425" anchor="t" anchorCtr="0">
            <a:noAutofit/>
          </a:bodyPr>
          <a:lstStyle/>
          <a:p>
            <a:pPr marL="342900" indent="-342900"/>
            <a:r>
              <a:rPr lang="en-US" sz="2400" dirty="0">
                <a:solidFill>
                  <a:srgbClr val="1C4587"/>
                </a:solidFill>
              </a:rPr>
              <a:t>Improve team efficiency around sharing and preservation</a:t>
            </a:r>
          </a:p>
          <a:p>
            <a:pPr marL="342900" indent="-342900"/>
            <a:r>
              <a:rPr lang="en-US" sz="2400" dirty="0">
                <a:solidFill>
                  <a:srgbClr val="1C4587"/>
                </a:solidFill>
              </a:rPr>
              <a:t>Lifecycle view of data</a:t>
            </a:r>
          </a:p>
          <a:p>
            <a:pPr marL="342900" indent="-342900"/>
            <a:r>
              <a:rPr lang="en-US" sz="2400" dirty="0">
                <a:solidFill>
                  <a:srgbClr val="1C4587"/>
                </a:solidFill>
              </a:rPr>
              <a:t>End of lifecycle planning</a:t>
            </a:r>
          </a:p>
          <a:p>
            <a:pPr marL="0" lvl="0" indent="0" algn="l" rtl="0">
              <a:spcBef>
                <a:spcPts val="0"/>
              </a:spcBef>
              <a:spcAft>
                <a:spcPts val="0"/>
              </a:spcAft>
              <a:buNone/>
            </a:pPr>
            <a:endParaRPr sz="2400" dirty="0">
              <a:solidFill>
                <a:srgbClr val="1C4587"/>
              </a:solidFill>
            </a:endParaRPr>
          </a:p>
          <a:p>
            <a:pPr marL="0" lvl="0" indent="0" algn="l" rtl="0">
              <a:spcBef>
                <a:spcPts val="1600"/>
              </a:spcBef>
              <a:spcAft>
                <a:spcPts val="1600"/>
              </a:spcAft>
              <a:buNone/>
            </a:pPr>
            <a:endParaRPr sz="2400"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dirty="0"/>
          </a:p>
        </p:txBody>
      </p:sp>
    </p:spTree>
    <p:extLst>
      <p:ext uri="{BB962C8B-B14F-4D97-AF65-F5344CB8AC3E}">
        <p14:creationId xmlns:p14="http://schemas.microsoft.com/office/powerpoint/2010/main" val="3762612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4"/>
          <p:cNvSpPr txBox="1">
            <a:spLocks noGrp="1"/>
          </p:cNvSpPr>
          <p:nvPr>
            <p:ph type="ctrTitle"/>
          </p:nvPr>
        </p:nvSpPr>
        <p:spPr>
          <a:xfrm>
            <a:off x="284765" y="397728"/>
            <a:ext cx="8930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000" b="1" dirty="0"/>
              <a:t>Conclusions &amp; Suggestions Review</a:t>
            </a:r>
            <a:endParaRPr sz="4000" b="1" dirty="0"/>
          </a:p>
        </p:txBody>
      </p:sp>
      <p:sp>
        <p:nvSpPr>
          <p:cNvPr id="261" name="Google Shape;261;p34"/>
          <p:cNvSpPr txBox="1">
            <a:spLocks noGrp="1"/>
          </p:cNvSpPr>
          <p:nvPr>
            <p:ph type="subTitle" idx="1"/>
          </p:nvPr>
        </p:nvSpPr>
        <p:spPr>
          <a:xfrm>
            <a:off x="0" y="1331324"/>
            <a:ext cx="9143999" cy="3274966"/>
          </a:xfrm>
          <a:prstGeom prst="rect">
            <a:avLst/>
          </a:prstGeom>
        </p:spPr>
        <p:txBody>
          <a:bodyPr spcFirstLastPara="1" wrap="square" lIns="91425" tIns="91425" rIns="91425" bIns="91425" anchor="t" anchorCtr="0">
            <a:noAutofit/>
          </a:bodyPr>
          <a:lstStyle/>
          <a:p>
            <a:pPr marL="342900" lvl="0" algn="l" rtl="0">
              <a:spcBef>
                <a:spcPts val="0"/>
              </a:spcBef>
              <a:spcAft>
                <a:spcPts val="600"/>
              </a:spcAft>
              <a:buFont typeface="Arial" panose="020B0604020202020204" pitchFamily="34" charset="0"/>
              <a:buChar char="•"/>
            </a:pPr>
            <a:r>
              <a:rPr lang="en-US" sz="2400" dirty="0"/>
              <a:t>Data curation enables data science</a:t>
            </a:r>
          </a:p>
          <a:p>
            <a:pPr marL="342900" lvl="0" algn="l" rtl="0">
              <a:spcBef>
                <a:spcPts val="0"/>
              </a:spcBef>
              <a:spcAft>
                <a:spcPts val="600"/>
              </a:spcAft>
              <a:buFont typeface="Arial" panose="020B0604020202020204" pitchFamily="34" charset="0"/>
              <a:buChar char="•"/>
            </a:pPr>
            <a:r>
              <a:rPr lang="en-US" sz="2400" dirty="0"/>
              <a:t>Data Curation lifecycle view defaults to transparency</a:t>
            </a:r>
          </a:p>
          <a:p>
            <a:pPr marL="342900" lvl="0" algn="l" rtl="0">
              <a:spcBef>
                <a:spcPts val="0"/>
              </a:spcBef>
              <a:spcAft>
                <a:spcPts val="600"/>
              </a:spcAft>
              <a:buFont typeface="Arial" panose="020B0604020202020204" pitchFamily="34" charset="0"/>
              <a:buChar char="•"/>
            </a:pPr>
            <a:r>
              <a:rPr lang="en-US" sz="2400" dirty="0"/>
              <a:t>Data management and sharing planning is </a:t>
            </a:r>
            <a:r>
              <a:rPr lang="en-US" sz="2400" b="1" i="1" dirty="0"/>
              <a:t>THE</a:t>
            </a:r>
            <a:r>
              <a:rPr lang="en-US" sz="2400" dirty="0"/>
              <a:t> first step</a:t>
            </a:r>
          </a:p>
          <a:p>
            <a:pPr marL="342900" lvl="0" algn="l" rtl="0">
              <a:spcBef>
                <a:spcPts val="0"/>
              </a:spcBef>
              <a:spcAft>
                <a:spcPts val="600"/>
              </a:spcAft>
              <a:buFont typeface="Arial" panose="020B0604020202020204" pitchFamily="34" charset="0"/>
              <a:buChar char="•"/>
            </a:pPr>
            <a:r>
              <a:rPr lang="en-US" sz="2400" dirty="0"/>
              <a:t>FAIR data principles apply to metadata, data, and paradata</a:t>
            </a:r>
          </a:p>
          <a:p>
            <a:pPr marL="342900" lvl="0" algn="l" rtl="0">
              <a:spcBef>
                <a:spcPts val="0"/>
              </a:spcBef>
              <a:spcAft>
                <a:spcPts val="600"/>
              </a:spcAft>
              <a:buFont typeface="Arial" panose="020B0604020202020204" pitchFamily="34" charset="0"/>
              <a:buChar char="•"/>
            </a:pPr>
            <a:r>
              <a:rPr lang="en-US" sz="2400" dirty="0"/>
              <a:t>Plan for sharing; create a sharing culture</a:t>
            </a:r>
          </a:p>
          <a:p>
            <a:pPr marL="342900" lvl="0" algn="l" rtl="0">
              <a:spcBef>
                <a:spcPts val="0"/>
              </a:spcBef>
              <a:spcAft>
                <a:spcPts val="600"/>
              </a:spcAft>
              <a:buFont typeface="Arial" panose="020B0604020202020204" pitchFamily="34" charset="0"/>
              <a:buChar char="•"/>
            </a:pPr>
            <a:r>
              <a:rPr lang="en-US" sz="2400" dirty="0"/>
              <a:t>Embed data curators and curation practices into projects from the start for best results and most transparent statistics</a:t>
            </a:r>
          </a:p>
          <a:p>
            <a:pPr marL="342900" lvl="0" algn="l" rtl="0">
              <a:spcBef>
                <a:spcPts val="0"/>
              </a:spcBef>
              <a:spcAft>
                <a:spcPts val="600"/>
              </a:spcAft>
              <a:buFont typeface="Arial" panose="020B0604020202020204" pitchFamily="34" charset="0"/>
              <a:buChar char="•"/>
            </a:pPr>
            <a:endParaRPr sz="2400" dirty="0"/>
          </a:p>
          <a:p>
            <a:pPr marL="0" lvl="0" indent="0" algn="l" rtl="0">
              <a:spcBef>
                <a:spcPts val="0"/>
              </a:spcBef>
              <a:spcAft>
                <a:spcPts val="600"/>
              </a:spcAft>
              <a:buNone/>
            </a:pPr>
            <a:endParaRPr sz="2400"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dirty="0"/>
          </a:p>
        </p:txBody>
      </p:sp>
    </p:spTree>
    <p:extLst>
      <p:ext uri="{BB962C8B-B14F-4D97-AF65-F5344CB8AC3E}">
        <p14:creationId xmlns:p14="http://schemas.microsoft.com/office/powerpoint/2010/main" val="2927162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References 1</a:t>
            </a:r>
            <a:endParaRPr sz="3600" dirty="0"/>
          </a:p>
        </p:txBody>
      </p:sp>
      <p:sp>
        <p:nvSpPr>
          <p:cNvPr id="105" name="Google Shape;105;p17"/>
          <p:cNvSpPr txBox="1">
            <a:spLocks noGrp="1"/>
          </p:cNvSpPr>
          <p:nvPr>
            <p:ph type="body" idx="1"/>
          </p:nvPr>
        </p:nvSpPr>
        <p:spPr>
          <a:xfrm>
            <a:off x="243000" y="1820925"/>
            <a:ext cx="8558100" cy="3018900"/>
          </a:xfrm>
          <a:prstGeom prst="rect">
            <a:avLst/>
          </a:prstGeom>
          <a:solidFill>
            <a:schemeClr val="accent4"/>
          </a:solidFill>
          <a:ln>
            <a:noFill/>
          </a:ln>
        </p:spPr>
        <p:txBody>
          <a:bodyPr spcFirstLastPara="1" wrap="square" lIns="91425" tIns="91425" rIns="91425" bIns="91425" anchor="t" anchorCtr="0">
            <a:noAutofit/>
          </a:bodyPr>
          <a:lstStyle/>
          <a:p>
            <a:pPr marL="228600" lvl="0" indent="-228600" defTabSz="457200">
              <a:lnSpc>
                <a:spcPct val="100000"/>
              </a:lnSpc>
              <a:spcBef>
                <a:spcPct val="20000"/>
              </a:spcBef>
              <a:buClrTx/>
              <a:buSzTx/>
              <a:buFont typeface="+mj-lt"/>
              <a:buAutoNum type="arabicPeriod"/>
            </a:pPr>
            <a:r>
              <a:rPr lang="en-US" sz="1000" kern="1200" dirty="0">
                <a:solidFill>
                  <a:schemeClr val="bg2"/>
                </a:solidFill>
                <a:latin typeface="Times New Roman" panose="02020603050405020304" pitchFamily="18" charset="0"/>
                <a:ea typeface="+mn-ea"/>
                <a:cs typeface="Times New Roman" panose="02020603050405020304" pitchFamily="18" charset="0"/>
              </a:rPr>
              <a:t>University Library, Texas A&amp;M University. “Data Management Defined - Research Data Management - Guides at Texas A&amp;M University.” Research Data Management, October 1, 2013.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3">
                  <a:extLst>
                    <a:ext uri="{A12FA001-AC4F-418D-AE19-62706E023703}">
                      <ahyp:hlinkClr xmlns:ahyp="http://schemas.microsoft.com/office/drawing/2018/hyperlinkcolor" val="tx"/>
                    </a:ext>
                  </a:extLst>
                </a:hlinkClick>
              </a:rPr>
              <a:t>http://guides.library.tamu.edu/DataManagement</a:t>
            </a:r>
            <a:r>
              <a:rPr lang="en-US" sz="1000" kern="1200" dirty="0">
                <a:solidFill>
                  <a:schemeClr val="bg2"/>
                </a:solidFill>
                <a:latin typeface="Times New Roman" panose="02020603050405020304" pitchFamily="18" charset="0"/>
                <a:ea typeface="+mn-ea"/>
                <a:cs typeface="Times New Roman" panose="02020603050405020304" pitchFamily="18" charset="0"/>
              </a:rPr>
              <a:t> </a:t>
            </a:r>
          </a:p>
          <a:p>
            <a:pPr marL="228600" indent="-228600" defTabSz="457200">
              <a:lnSpc>
                <a:spcPct val="100000"/>
              </a:lnSpc>
              <a:spcBef>
                <a:spcPct val="20000"/>
              </a:spcBef>
              <a:buClrTx/>
              <a:buSzTx/>
              <a:buFont typeface="+mj-lt"/>
              <a:buAutoNum type="arabicPeriod"/>
            </a:pPr>
            <a:r>
              <a:rPr lang="en-US" sz="1000" kern="1200" dirty="0">
                <a:solidFill>
                  <a:schemeClr val="bg2"/>
                </a:solidFill>
                <a:latin typeface="Times New Roman" panose="02020603050405020304" pitchFamily="18" charset="0"/>
                <a:cs typeface="Times New Roman" panose="02020603050405020304" pitchFamily="18" charset="0"/>
              </a:rPr>
              <a:t>Briney, Kristin. 2015. Data management for researchers: organize, maintain and share your data for research success. </a:t>
            </a:r>
            <a:r>
              <a:rPr lang="en-US" sz="1000" kern="1200" dirty="0">
                <a:solidFill>
                  <a:schemeClr val="bg2"/>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http://www.pelagicpublishing.com/data-management-for-researchers.html</a:t>
            </a:r>
            <a:r>
              <a:rPr lang="en-US" sz="1000" kern="1200" dirty="0">
                <a:solidFill>
                  <a:schemeClr val="bg2"/>
                </a:solidFill>
                <a:latin typeface="Times New Roman" panose="02020603050405020304" pitchFamily="18" charset="0"/>
                <a:cs typeface="Times New Roman" panose="02020603050405020304" pitchFamily="18" charset="0"/>
              </a:rPr>
              <a:t> </a:t>
            </a:r>
            <a:endParaRPr lang="en-US" sz="1000" kern="1200" dirty="0">
              <a:solidFill>
                <a:schemeClr val="bg2"/>
              </a:solidFill>
              <a:latin typeface="Times New Roman" panose="02020603050405020304" pitchFamily="18" charset="0"/>
              <a:ea typeface="+mn-ea"/>
              <a:cs typeface="Times New Roman" panose="02020603050405020304" pitchFamily="18" charset="0"/>
            </a:endParaRPr>
          </a:p>
          <a:p>
            <a:pPr marL="228600" lvl="0" indent="-228600" defTabSz="457200">
              <a:lnSpc>
                <a:spcPct val="100000"/>
              </a:lnSpc>
              <a:spcBef>
                <a:spcPct val="20000"/>
              </a:spcBef>
              <a:buClrTx/>
              <a:buSzTx/>
              <a:buFont typeface="+mj-lt"/>
              <a:buAutoNum type="arabicPeriod"/>
            </a:pPr>
            <a:r>
              <a:rPr lang="en-US" sz="1000" kern="1200" dirty="0">
                <a:solidFill>
                  <a:schemeClr val="bg2"/>
                </a:solidFill>
                <a:latin typeface="Times New Roman" panose="02020603050405020304" pitchFamily="18" charset="0"/>
                <a:ea typeface="+mn-ea"/>
                <a:cs typeface="Times New Roman" panose="02020603050405020304" pitchFamily="18" charset="0"/>
              </a:rPr>
              <a:t>Graduate School of Library and Information Science at the University of Illinois at Urbana-Champaign. “Specialization in Data Curation,” 2013.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http://www.lis.illinois.edu/academics/programs/specializations/data_curation</a:t>
            </a:r>
            <a:r>
              <a:rPr lang="en-US" sz="10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a:pPr>
            <a:r>
              <a:rPr lang="en-US" sz="1000" kern="1200" dirty="0">
                <a:solidFill>
                  <a:schemeClr val="bg2"/>
                </a:solidFill>
                <a:latin typeface="Times New Roman" panose="02020603050405020304" pitchFamily="18" charset="0"/>
                <a:ea typeface="+mn-ea"/>
                <a:cs typeface="Times New Roman" panose="02020603050405020304" pitchFamily="18" charset="0"/>
              </a:rPr>
              <a:t>Definition based on Ani Adhikari and John DeNero, “The Foundations of Data Science” http://www.inferentialthinking.com/index.html “What is Data Science”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6">
                  <a:extLst>
                    <a:ext uri="{A12FA001-AC4F-418D-AE19-62706E023703}">
                      <ahyp:hlinkClr xmlns:ahyp="http://schemas.microsoft.com/office/drawing/2018/hyperlinkcolor" val="tx"/>
                    </a:ext>
                  </a:extLst>
                </a:hlinkClick>
              </a:rPr>
              <a:t>http://www.inferentialthinking.com/chapter1/what-is-data-science.html</a:t>
            </a:r>
            <a:r>
              <a:rPr lang="en-US" sz="10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a:pPr>
            <a:r>
              <a:rPr lang="en-US" sz="1000" kern="1200" dirty="0">
                <a:solidFill>
                  <a:schemeClr val="bg2"/>
                </a:solidFill>
                <a:latin typeface="Times New Roman" panose="02020603050405020304" pitchFamily="18" charset="0"/>
                <a:ea typeface="+mn-ea"/>
                <a:cs typeface="Times New Roman" panose="02020603050405020304" pitchFamily="18" charset="0"/>
              </a:rPr>
              <a:t>Digital Curation Centre. Data Curation Lifecycle Model.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7">
                  <a:extLst>
                    <a:ext uri="{A12FA001-AC4F-418D-AE19-62706E023703}">
                      <ahyp:hlinkClr xmlns:ahyp="http://schemas.microsoft.com/office/drawing/2018/hyperlinkcolor" val="tx"/>
                    </a:ext>
                  </a:extLst>
                </a:hlinkClick>
              </a:rPr>
              <a:t>http://www.dcc.ac.uk/resources/curation-lifecycle-model</a:t>
            </a:r>
            <a:r>
              <a:rPr lang="en-US" sz="10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a:pPr>
            <a:r>
              <a:rPr lang="en-US" sz="1000" kern="1200" dirty="0">
                <a:solidFill>
                  <a:schemeClr val="bg2"/>
                </a:solidFill>
                <a:latin typeface="Times New Roman" panose="02020603050405020304" pitchFamily="18" charset="0"/>
                <a:ea typeface="+mn-ea"/>
                <a:cs typeface="Times New Roman" panose="02020603050405020304" pitchFamily="18" charset="0"/>
              </a:rPr>
              <a:t>Faundeen, J.L., Burley, T.E., Carlino, J.A., Govoni, D.L., Henkel, H.S., Holl, S.L., Hutchison, V.B., Martín, Elizabeth, Montgomery, E.T., Ladino, C.C., Tessler, Steven, and Zolly, L.S., 2013, The United States Geological Survey Science Data Lifecycle Model: U.S. Geological Survey Open-File Report 2013–1265, 4 p.,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8">
                  <a:extLst>
                    <a:ext uri="{A12FA001-AC4F-418D-AE19-62706E023703}">
                      <ahyp:hlinkClr xmlns:ahyp="http://schemas.microsoft.com/office/drawing/2018/hyperlinkcolor" val="tx"/>
                    </a:ext>
                  </a:extLst>
                </a:hlinkClick>
              </a:rPr>
              <a:t>http://dx.doi.org/10.3133/ofr20131265</a:t>
            </a:r>
            <a:endParaRPr lang="en-US" sz="1000" kern="1200" dirty="0">
              <a:solidFill>
                <a:schemeClr val="bg2"/>
              </a:solidFill>
              <a:latin typeface="Times New Roman" panose="02020603050405020304" pitchFamily="18" charset="0"/>
              <a:ea typeface="+mn-ea"/>
              <a:cs typeface="Times New Roman" panose="02020603050405020304" pitchFamily="18" charset="0"/>
            </a:endParaRPr>
          </a:p>
          <a:p>
            <a:pPr marL="228600" lvl="0" indent="-228600" defTabSz="457200">
              <a:lnSpc>
                <a:spcPct val="100000"/>
              </a:lnSpc>
              <a:spcBef>
                <a:spcPct val="20000"/>
              </a:spcBef>
              <a:buClrTx/>
              <a:buSzTx/>
              <a:buFont typeface="+mj-lt"/>
              <a:buAutoNum type="arabicPeriod"/>
            </a:pPr>
            <a:r>
              <a:rPr lang="en-US" sz="1000" kern="1200" dirty="0">
                <a:solidFill>
                  <a:schemeClr val="bg2"/>
                </a:solidFill>
                <a:latin typeface="Times New Roman" panose="02020603050405020304" pitchFamily="18" charset="0"/>
                <a:ea typeface="+mn-ea"/>
                <a:cs typeface="Times New Roman" panose="02020603050405020304" pitchFamily="18" charset="0"/>
              </a:rPr>
              <a:t>FORCE11. “The FAIR Data Principles.” 2016.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9">
                  <a:extLst>
                    <a:ext uri="{A12FA001-AC4F-418D-AE19-62706E023703}">
                      <ahyp:hlinkClr xmlns:ahyp="http://schemas.microsoft.com/office/drawing/2018/hyperlinkcolor" val="tx"/>
                    </a:ext>
                  </a:extLst>
                </a:hlinkClick>
              </a:rPr>
              <a:t>https://www.force11.org/group/fairgroup/fairprinciples</a:t>
            </a:r>
            <a:endParaRPr lang="en-US" sz="1000" kern="1200" dirty="0">
              <a:solidFill>
                <a:schemeClr val="bg2"/>
              </a:solidFill>
              <a:latin typeface="Times New Roman" panose="02020603050405020304" pitchFamily="18" charset="0"/>
              <a:ea typeface="+mn-ea"/>
              <a:cs typeface="Times New Roman" panose="02020603050405020304" pitchFamily="18" charset="0"/>
            </a:endParaRPr>
          </a:p>
          <a:p>
            <a:pPr marL="228600" lvl="0" indent="-228600" defTabSz="457200">
              <a:lnSpc>
                <a:spcPct val="100000"/>
              </a:lnSpc>
              <a:spcBef>
                <a:spcPct val="20000"/>
              </a:spcBef>
              <a:buClrTx/>
              <a:buSzTx/>
              <a:buFont typeface="+mj-lt"/>
              <a:buAutoNum type="arabicPeriod"/>
            </a:pPr>
            <a:r>
              <a:rPr lang="en-US" sz="1000" kern="1200" dirty="0">
                <a:solidFill>
                  <a:schemeClr val="bg2"/>
                </a:solidFill>
                <a:latin typeface="Times New Roman" panose="02020603050405020304" pitchFamily="18" charset="0"/>
                <a:ea typeface="+mn-ea"/>
                <a:cs typeface="Times New Roman" panose="02020603050405020304" pitchFamily="18" charset="0"/>
              </a:rPr>
              <a:t>Allen, Robert, &amp; Hartland, David. (2018, May 21). FAIR in practice - Jisc report on the Findable Accessible Interoperable and Reuseable Data Principles (Version 1). Zenodo.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10">
                  <a:extLst>
                    <a:ext uri="{A12FA001-AC4F-418D-AE19-62706E023703}">
                      <ahyp:hlinkClr xmlns:ahyp="http://schemas.microsoft.com/office/drawing/2018/hyperlinkcolor" val="tx"/>
                    </a:ext>
                  </a:extLst>
                </a:hlinkClick>
              </a:rPr>
              <a:t>http://doi.org/10.5281/zenodo.1245568</a:t>
            </a:r>
            <a:endParaRPr lang="en-US" sz="1000" kern="1200" dirty="0">
              <a:solidFill>
                <a:schemeClr val="bg2"/>
              </a:solidFill>
              <a:latin typeface="Times New Roman" panose="02020603050405020304" pitchFamily="18" charset="0"/>
              <a:ea typeface="+mn-ea"/>
              <a:cs typeface="Times New Roman" panose="02020603050405020304" pitchFamily="18" charset="0"/>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dirty="0"/>
          </a:p>
        </p:txBody>
      </p:sp>
    </p:spTree>
    <p:extLst>
      <p:ext uri="{BB962C8B-B14F-4D97-AF65-F5344CB8AC3E}">
        <p14:creationId xmlns:p14="http://schemas.microsoft.com/office/powerpoint/2010/main" val="401416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References 2</a:t>
            </a:r>
            <a:endParaRPr sz="3600" dirty="0"/>
          </a:p>
        </p:txBody>
      </p:sp>
      <p:sp>
        <p:nvSpPr>
          <p:cNvPr id="105" name="Google Shape;105;p17"/>
          <p:cNvSpPr txBox="1">
            <a:spLocks noGrp="1"/>
          </p:cNvSpPr>
          <p:nvPr>
            <p:ph type="body" idx="1"/>
          </p:nvPr>
        </p:nvSpPr>
        <p:spPr>
          <a:xfrm>
            <a:off x="243000" y="1820925"/>
            <a:ext cx="8558100" cy="3018900"/>
          </a:xfrm>
          <a:prstGeom prst="rect">
            <a:avLst/>
          </a:prstGeom>
          <a:solidFill>
            <a:schemeClr val="accent4"/>
          </a:solidFill>
          <a:ln>
            <a:noFill/>
          </a:ln>
        </p:spPr>
        <p:txBody>
          <a:bodyPr spcFirstLastPara="1" wrap="square" lIns="91425" tIns="91425" rIns="91425" bIns="91425" anchor="t" anchorCtr="0">
            <a:noAutofit/>
          </a:bodyPr>
          <a:lstStyle/>
          <a:p>
            <a:pPr marL="228600" lvl="0" indent="-228600" defTabSz="457200">
              <a:lnSpc>
                <a:spcPct val="100000"/>
              </a:lnSpc>
              <a:spcBef>
                <a:spcPct val="20000"/>
              </a:spcBef>
              <a:buClrTx/>
              <a:buSzTx/>
              <a:buFont typeface="+mj-lt"/>
              <a:buAutoNum type="arabicPeriod" startAt="9"/>
            </a:pPr>
            <a:r>
              <a:rPr lang="en-US" sz="1000" kern="1200" dirty="0">
                <a:solidFill>
                  <a:schemeClr val="bg2"/>
                </a:solidFill>
                <a:latin typeface="Times New Roman" panose="02020603050405020304" pitchFamily="18" charset="0"/>
                <a:ea typeface="+mn-ea"/>
                <a:cs typeface="Times New Roman" panose="02020603050405020304" pitchFamily="18" charset="0"/>
              </a:rPr>
              <a:t>United States. Congress. “H.R.4174 - 115th Congress (2017-2018): Foundations for Evidence-Based Policymaking Act of 2018.” January 14, 2019.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3">
                  <a:extLst>
                    <a:ext uri="{A12FA001-AC4F-418D-AE19-62706E023703}">
                      <ahyp:hlinkClr xmlns:ahyp="http://schemas.microsoft.com/office/drawing/2018/hyperlinkcolor" val="tx"/>
                    </a:ext>
                  </a:extLst>
                </a:hlinkClick>
              </a:rPr>
              <a:t>https://www.congress.gov/bill/115th-congress/house-bill/4174</a:t>
            </a:r>
            <a:r>
              <a:rPr lang="en-US" sz="10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startAt="9"/>
            </a:pPr>
            <a:r>
              <a:rPr lang="en-US" sz="1000" kern="1200" dirty="0">
                <a:solidFill>
                  <a:schemeClr val="bg2"/>
                </a:solidFill>
                <a:latin typeface="Times New Roman" panose="02020603050405020304" pitchFamily="18" charset="0"/>
                <a:ea typeface="+mn-ea"/>
                <a:cs typeface="Times New Roman" panose="02020603050405020304" pitchFamily="18" charset="0"/>
              </a:rPr>
              <a:t>National Academies of Sciences, Engineering, and Medicine. 2022. “Transparency in Statistical Information for the National Center for Science and Engineering Statistics and All Federal Statistical Agencies.” Washington, DC: The National Academies Press.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4">
                  <a:extLst>
                    <a:ext uri="{A12FA001-AC4F-418D-AE19-62706E023703}">
                      <ahyp:hlinkClr xmlns:ahyp="http://schemas.microsoft.com/office/drawing/2018/hyperlinkcolor" val="tx"/>
                    </a:ext>
                  </a:extLst>
                </a:hlinkClick>
              </a:rPr>
              <a:t>https://doi.org/10.17226/26360</a:t>
            </a:r>
            <a:r>
              <a:rPr lang="en-US" sz="10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startAt="9"/>
            </a:pPr>
            <a:r>
              <a:rPr lang="en-US" sz="1000" kern="1200" dirty="0">
                <a:solidFill>
                  <a:schemeClr val="bg2"/>
                </a:solidFill>
                <a:latin typeface="Times New Roman" panose="02020603050405020304" pitchFamily="18" charset="0"/>
                <a:ea typeface="+mn-ea"/>
                <a:cs typeface="Times New Roman" panose="02020603050405020304" pitchFamily="18" charset="0"/>
              </a:rPr>
              <a:t>National Institutes of Health. Office of Intramural Research 2022. “2023 NIH Data Management and Sharing Policy.” Washington DC: National Institutes of Health.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https://www.oir.nih.gov/sourcebook/intramural-program-oversight/intramural-data-sharing/2023-nih-data-management-sharing-policy</a:t>
            </a:r>
            <a:r>
              <a:rPr lang="en-US" sz="1000" kern="1200" dirty="0">
                <a:solidFill>
                  <a:schemeClr val="bg2"/>
                </a:solidFill>
                <a:latin typeface="Times New Roman" panose="02020603050405020304" pitchFamily="18" charset="0"/>
                <a:ea typeface="+mn-ea"/>
                <a:cs typeface="Times New Roman" panose="02020603050405020304" pitchFamily="18" charset="0"/>
              </a:rPr>
              <a:t> </a:t>
            </a:r>
          </a:p>
          <a:p>
            <a:pPr marL="228600" lvl="0" indent="-228600" defTabSz="457200">
              <a:lnSpc>
                <a:spcPct val="100000"/>
              </a:lnSpc>
              <a:spcBef>
                <a:spcPct val="20000"/>
              </a:spcBef>
              <a:buClrTx/>
              <a:buSzTx/>
              <a:buFont typeface="+mj-lt"/>
              <a:buAutoNum type="arabicPeriod" startAt="9"/>
            </a:pPr>
            <a:r>
              <a:rPr lang="en-US" sz="1000" kern="1200" dirty="0">
                <a:solidFill>
                  <a:schemeClr val="bg2"/>
                </a:solidFill>
                <a:latin typeface="Times New Roman" panose="02020603050405020304" pitchFamily="18" charset="0"/>
                <a:ea typeface="+mn-ea"/>
                <a:cs typeface="Times New Roman" panose="02020603050405020304" pitchFamily="18" charset="0"/>
              </a:rPr>
              <a:t>Leighton L Christiansen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6">
                  <a:extLst>
                    <a:ext uri="{A12FA001-AC4F-418D-AE19-62706E023703}">
                      <ahyp:hlinkClr xmlns:ahyp="http://schemas.microsoft.com/office/drawing/2018/hyperlinkcolor" val="tx"/>
                    </a:ext>
                  </a:extLst>
                </a:hlinkClick>
              </a:rPr>
              <a:t>http://orcid.org/0000-0002-0543-4268</a:t>
            </a:r>
            <a:r>
              <a:rPr lang="en-US" sz="1000" kern="1200" dirty="0">
                <a:solidFill>
                  <a:schemeClr val="bg2"/>
                </a:solidFill>
                <a:latin typeface="Times New Roman" panose="02020603050405020304" pitchFamily="18" charset="0"/>
                <a:ea typeface="+mn-ea"/>
                <a:cs typeface="Times New Roman" panose="02020603050405020304" pitchFamily="18" charset="0"/>
              </a:rPr>
              <a:t>. 2021. “U.S. Open Science Policy Perspectives &amp; Transportation: Open Science in Transportation: Challenges and Opportunities in a COVID-19 Era.” Washington DC: National Transportation Library. </a:t>
            </a:r>
            <a:r>
              <a:rPr lang="en-US" sz="1000" kern="1200" dirty="0">
                <a:solidFill>
                  <a:schemeClr val="bg2"/>
                </a:solidFill>
                <a:latin typeface="Times New Roman" panose="02020603050405020304" pitchFamily="18" charset="0"/>
                <a:ea typeface="+mn-ea"/>
                <a:cs typeface="Times New Roman" panose="02020603050405020304" pitchFamily="18" charset="0"/>
                <a:hlinkClick r:id="rId7">
                  <a:extLst>
                    <a:ext uri="{A12FA001-AC4F-418D-AE19-62706E023703}">
                      <ahyp:hlinkClr xmlns:ahyp="http://schemas.microsoft.com/office/drawing/2018/hyperlinkcolor" val="tx"/>
                    </a:ext>
                  </a:extLst>
                </a:hlinkClick>
              </a:rPr>
              <a:t>https://doi.org/10.21949/1520725</a:t>
            </a:r>
            <a:endParaRPr lang="en-US" sz="1000" kern="1200" dirty="0">
              <a:solidFill>
                <a:schemeClr val="bg2"/>
              </a:solidFill>
              <a:latin typeface="Times New Roman" panose="02020603050405020304" pitchFamily="18" charset="0"/>
              <a:ea typeface="+mn-ea"/>
              <a:cs typeface="Times New Roman" panose="02020603050405020304" pitchFamily="18" charset="0"/>
            </a:endParaRPr>
          </a:p>
          <a:p>
            <a:pPr marL="228600" lvl="0" indent="-228600" defTabSz="457200">
              <a:lnSpc>
                <a:spcPct val="100000"/>
              </a:lnSpc>
              <a:spcBef>
                <a:spcPct val="20000"/>
              </a:spcBef>
              <a:buClrTx/>
              <a:buSzTx/>
              <a:buFont typeface="+mj-lt"/>
              <a:buAutoNum type="arabicPeriod" startAt="9"/>
            </a:pPr>
            <a:endParaRPr lang="en-US" sz="1000" kern="1200" dirty="0">
              <a:solidFill>
                <a:schemeClr val="bg2"/>
              </a:solidFill>
              <a:latin typeface="Times New Roman" panose="02020603050405020304" pitchFamily="18" charset="0"/>
              <a:ea typeface="+mn-ea"/>
              <a:cs typeface="Times New Roman" panose="02020603050405020304" pitchFamily="18" charset="0"/>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18</a:t>
            </a:fld>
            <a:endParaRPr lang="en" dirty="0"/>
          </a:p>
        </p:txBody>
      </p:sp>
    </p:spTree>
    <p:extLst>
      <p:ext uri="{BB962C8B-B14F-4D97-AF65-F5344CB8AC3E}">
        <p14:creationId xmlns:p14="http://schemas.microsoft.com/office/powerpoint/2010/main" val="904984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4"/>
          <p:cNvSpPr txBox="1">
            <a:spLocks noGrp="1"/>
          </p:cNvSpPr>
          <p:nvPr>
            <p:ph type="ctrTitle"/>
          </p:nvPr>
        </p:nvSpPr>
        <p:spPr>
          <a:xfrm>
            <a:off x="284765" y="397728"/>
            <a:ext cx="8930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000" b="1" dirty="0"/>
              <a:t>Thank you!</a:t>
            </a:r>
            <a:endParaRPr sz="4000" b="1" dirty="0"/>
          </a:p>
        </p:txBody>
      </p:sp>
      <p:sp>
        <p:nvSpPr>
          <p:cNvPr id="261" name="Google Shape;261;p34"/>
          <p:cNvSpPr txBox="1">
            <a:spLocks noGrp="1"/>
          </p:cNvSpPr>
          <p:nvPr>
            <p:ph type="subTitle" idx="1"/>
          </p:nvPr>
        </p:nvSpPr>
        <p:spPr>
          <a:xfrm>
            <a:off x="284775" y="1331325"/>
            <a:ext cx="77916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t>Questions?</a:t>
            </a:r>
            <a:endParaRPr sz="2400" dirty="0"/>
          </a:p>
          <a:p>
            <a:pPr marL="0" lvl="0" indent="0" algn="l" rtl="0">
              <a:spcBef>
                <a:spcPts val="0"/>
              </a:spcBef>
              <a:spcAft>
                <a:spcPts val="0"/>
              </a:spcAft>
              <a:buNone/>
            </a:pPr>
            <a:endParaRPr sz="2400" dirty="0"/>
          </a:p>
        </p:txBody>
      </p:sp>
      <p:sp>
        <p:nvSpPr>
          <p:cNvPr id="8" name="Google Shape;69;p13"/>
          <p:cNvSpPr txBox="1">
            <a:spLocks/>
          </p:cNvSpPr>
          <p:nvPr/>
        </p:nvSpPr>
        <p:spPr>
          <a:xfrm>
            <a:off x="365760" y="3200400"/>
            <a:ext cx="4216760" cy="188539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pPr marL="0" indent="0"/>
            <a:r>
              <a:rPr lang="en-US" sz="1200" dirty="0">
                <a:latin typeface="Arial" panose="020B0604020202020204" pitchFamily="34" charset="0"/>
                <a:cs typeface="Arial" panose="020B0604020202020204" pitchFamily="34" charset="0"/>
              </a:rPr>
              <a:t>Leighton L Christiansen     </a:t>
            </a:r>
          </a:p>
          <a:p>
            <a:pPr marL="0" indent="0"/>
            <a:r>
              <a:rPr lang="en-US" sz="1200" dirty="0">
                <a:latin typeface="Arial" panose="020B0604020202020204" pitchFamily="34" charset="0"/>
                <a:cs typeface="Arial" panose="020B0604020202020204" pitchFamily="34" charset="0"/>
              </a:rPr>
              <a:t>     http://orcid.org/0000-0002-0543-4268</a:t>
            </a:r>
          </a:p>
          <a:p>
            <a:pPr marL="0" indent="0"/>
            <a:r>
              <a:rPr lang="en-US" sz="1200" dirty="0">
                <a:latin typeface="Arial" panose="020B0604020202020204" pitchFamily="34" charset="0"/>
                <a:cs typeface="Arial" panose="020B0604020202020204" pitchFamily="34" charset="0"/>
              </a:rPr>
              <a:t>Data Curator, National Transportation Library,</a:t>
            </a:r>
          </a:p>
          <a:p>
            <a:pPr marL="0" indent="0"/>
            <a:r>
              <a:rPr lang="en-US" sz="1200" dirty="0">
                <a:latin typeface="Arial" panose="020B0604020202020204" pitchFamily="34" charset="0"/>
                <a:cs typeface="Arial" panose="020B0604020202020204" pitchFamily="34" charset="0"/>
              </a:rPr>
              <a:t>Bureau of Transportation Statistics, </a:t>
            </a:r>
          </a:p>
          <a:p>
            <a:pPr marL="0" indent="0"/>
            <a:r>
              <a:rPr lang="en-US" sz="1200" dirty="0">
                <a:latin typeface="Arial" panose="020B0604020202020204" pitchFamily="34" charset="0"/>
                <a:cs typeface="Arial" panose="020B0604020202020204" pitchFamily="34" charset="0"/>
              </a:rPr>
              <a:t>OST-R , US Department of Transportation</a:t>
            </a:r>
          </a:p>
          <a:p>
            <a:pPr marL="0" indent="0"/>
            <a:r>
              <a:rPr lang="en-US" sz="1200" dirty="0">
                <a:latin typeface="Arial" panose="020B0604020202020204" pitchFamily="34" charset="0"/>
                <a:cs typeface="Arial" panose="020B0604020202020204" pitchFamily="34" charset="0"/>
              </a:rPr>
              <a:t>leighton.christiansen@dot.gov</a:t>
            </a:r>
          </a:p>
          <a:p>
            <a:pPr marL="0" indent="0"/>
            <a:r>
              <a:rPr lang="en-US" sz="1200" dirty="0">
                <a:latin typeface="Arial" panose="020B0604020202020204" pitchFamily="34" charset="0"/>
                <a:cs typeface="Arial" panose="020B0604020202020204" pitchFamily="34" charset="0"/>
              </a:rPr>
              <a:t>ntldatacurator@dot.gov</a:t>
            </a:r>
          </a:p>
          <a:p>
            <a:pPr marL="0" indent="0"/>
            <a:endParaRPr lang="en-US" sz="1200" dirty="0">
              <a:latin typeface="Arial" panose="020B0604020202020204" pitchFamily="34" charset="0"/>
              <a:cs typeface="Arial" panose="020B0604020202020204" pitchFamily="34" charset="0"/>
            </a:endParaRPr>
          </a:p>
        </p:txBody>
      </p:sp>
      <p:pic>
        <p:nvPicPr>
          <p:cNvPr id="9" name="Picture 8" descr="ORCID ID logo"/>
          <p:cNvPicPr>
            <a:picLocks noChangeAspect="1"/>
          </p:cNvPicPr>
          <p:nvPr/>
        </p:nvPicPr>
        <p:blipFill>
          <a:blip r:embed="rId3"/>
          <a:stretch>
            <a:fillRect/>
          </a:stretch>
        </p:blipFill>
        <p:spPr>
          <a:xfrm>
            <a:off x="417180" y="3473883"/>
            <a:ext cx="182896" cy="182896"/>
          </a:xfrm>
          <a:prstGeom prst="rect">
            <a:avLst/>
          </a:prstGeom>
        </p:spPr>
      </p:pic>
      <p:sp>
        <p:nvSpPr>
          <p:cNvPr id="10" name="Google Shape;69;p13"/>
          <p:cNvSpPr txBox="1">
            <a:spLocks/>
          </p:cNvSpPr>
          <p:nvPr/>
        </p:nvSpPr>
        <p:spPr>
          <a:xfrm>
            <a:off x="4572000" y="3199464"/>
            <a:ext cx="4365589" cy="18146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1pPr>
            <a:lvl2pPr marL="914400" marR="0" lvl="1"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2pPr>
            <a:lvl3pPr marL="1371600" marR="0" lvl="2"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3pPr>
            <a:lvl4pPr marL="1828800" marR="0" lvl="3"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4pPr>
            <a:lvl5pPr marL="2286000" marR="0" lvl="4"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5pPr>
            <a:lvl6pPr marL="2743200" marR="0" lvl="5"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6pPr>
            <a:lvl7pPr marL="3200400" marR="0" lvl="6"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7pPr>
            <a:lvl8pPr marL="3657600" marR="0" lvl="7"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8pPr>
            <a:lvl9pPr marL="4114800" marR="0" lvl="8" indent="-317500" algn="l" rtl="0">
              <a:lnSpc>
                <a:spcPct val="100000"/>
              </a:lnSpc>
              <a:spcBef>
                <a:spcPts val="0"/>
              </a:spcBef>
              <a:spcAft>
                <a:spcPts val="0"/>
              </a:spcAft>
              <a:buClr>
                <a:schemeClr val="lt1"/>
              </a:buClr>
              <a:buSzPts val="1800"/>
              <a:buFont typeface="Roboto"/>
              <a:buNone/>
              <a:defRPr sz="1800" b="0" i="0" u="none" strike="noStrike" cap="none">
                <a:solidFill>
                  <a:schemeClr val="lt1"/>
                </a:solidFill>
                <a:latin typeface="Roboto"/>
                <a:ea typeface="Roboto"/>
                <a:cs typeface="Roboto"/>
                <a:sym typeface="Roboto"/>
              </a:defRPr>
            </a:lvl9pPr>
          </a:lstStyle>
          <a:p>
            <a:pPr marL="0" indent="0"/>
            <a:r>
              <a:rPr lang="en-US" sz="1200" dirty="0">
                <a:latin typeface="Arial" panose="020B0604020202020204" pitchFamily="34" charset="0"/>
                <a:cs typeface="Arial" panose="020B0604020202020204" pitchFamily="34" charset="0"/>
              </a:rPr>
              <a:t>Jesse Long     </a:t>
            </a:r>
          </a:p>
          <a:p>
            <a:pPr marL="0" indent="0"/>
            <a:r>
              <a:rPr lang="en-US" sz="1200" dirty="0">
                <a:latin typeface="Arial" panose="020B0604020202020204" pitchFamily="34" charset="0"/>
                <a:cs typeface="Arial" panose="020B0604020202020204" pitchFamily="34" charset="0"/>
              </a:rPr>
              <a:t>     https://orcid.org/0000-0002-4962-1380</a:t>
            </a:r>
          </a:p>
          <a:p>
            <a:pPr marL="0" indent="0"/>
            <a:r>
              <a:rPr lang="en-US" sz="1200" dirty="0">
                <a:latin typeface="Arial" panose="020B0604020202020204" pitchFamily="34" charset="0"/>
                <a:cs typeface="Arial" panose="020B0604020202020204" pitchFamily="34" charset="0"/>
              </a:rPr>
              <a:t>Data Curation &amp; Data Management Fellow, </a:t>
            </a:r>
          </a:p>
          <a:p>
            <a:pPr marL="0" indent="0"/>
            <a:r>
              <a:rPr lang="en-US" sz="1200" dirty="0">
                <a:latin typeface="Arial" panose="020B0604020202020204" pitchFamily="34" charset="0"/>
                <a:cs typeface="Arial" panose="020B0604020202020204" pitchFamily="34" charset="0"/>
              </a:rPr>
              <a:t>National Transportation Library,</a:t>
            </a:r>
          </a:p>
          <a:p>
            <a:pPr marL="0" indent="0"/>
            <a:r>
              <a:rPr lang="en-US" sz="1200" dirty="0">
                <a:latin typeface="Arial" panose="020B0604020202020204" pitchFamily="34" charset="0"/>
                <a:cs typeface="Arial" panose="020B0604020202020204" pitchFamily="34" charset="0"/>
              </a:rPr>
              <a:t>Bureau of Transportation Statistics, </a:t>
            </a:r>
          </a:p>
          <a:p>
            <a:pPr marL="0" indent="0"/>
            <a:r>
              <a:rPr lang="en-US" sz="1200" dirty="0">
                <a:latin typeface="Arial" panose="020B0604020202020204" pitchFamily="34" charset="0"/>
                <a:cs typeface="Arial" panose="020B0604020202020204" pitchFamily="34" charset="0"/>
              </a:rPr>
              <a:t>OST-R , US Department of Transportation</a:t>
            </a:r>
          </a:p>
          <a:p>
            <a:pPr marL="0" indent="0"/>
            <a:r>
              <a:rPr lang="en-US" sz="1200" dirty="0">
                <a:latin typeface="Arial" panose="020B0604020202020204" pitchFamily="34" charset="0"/>
                <a:cs typeface="Arial" panose="020B0604020202020204" pitchFamily="34" charset="0"/>
              </a:rPr>
              <a:t>jesse.long.ctr@dot.gov</a:t>
            </a:r>
          </a:p>
          <a:p>
            <a:pPr marL="0" indent="0"/>
            <a:endParaRPr lang="en-US" sz="1000" dirty="0">
              <a:latin typeface="Arial" panose="020B0604020202020204" pitchFamily="34" charset="0"/>
              <a:cs typeface="Arial" panose="020B0604020202020204" pitchFamily="34" charset="0"/>
            </a:endParaRPr>
          </a:p>
        </p:txBody>
      </p:sp>
      <p:pic>
        <p:nvPicPr>
          <p:cNvPr id="11" name="Picture 10" descr="ORCID ID logo"/>
          <p:cNvPicPr>
            <a:picLocks noChangeAspect="1"/>
          </p:cNvPicPr>
          <p:nvPr/>
        </p:nvPicPr>
        <p:blipFill>
          <a:blip r:embed="rId3"/>
          <a:stretch>
            <a:fillRect/>
          </a:stretch>
        </p:blipFill>
        <p:spPr>
          <a:xfrm>
            <a:off x="4646308" y="3473879"/>
            <a:ext cx="182896" cy="182896"/>
          </a:xfrm>
          <a:prstGeom prst="rect">
            <a:avLst/>
          </a:prstGeom>
        </p:spPr>
      </p:pic>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19</a:t>
            </a:fld>
            <a:endParaRPr lang="e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Overview</a:t>
            </a:r>
            <a:endParaRPr sz="3600" dirty="0"/>
          </a:p>
        </p:txBody>
      </p:sp>
      <p:sp>
        <p:nvSpPr>
          <p:cNvPr id="105" name="Google Shape;105;p17"/>
          <p:cNvSpPr txBox="1">
            <a:spLocks noGrp="1"/>
          </p:cNvSpPr>
          <p:nvPr>
            <p:ph type="body" idx="1"/>
          </p:nvPr>
        </p:nvSpPr>
        <p:spPr>
          <a:xfrm>
            <a:off x="242999" y="1820925"/>
            <a:ext cx="7943058" cy="3018900"/>
          </a:xfrm>
          <a:prstGeom prst="rect">
            <a:avLst/>
          </a:prstGeom>
          <a:solidFill>
            <a:schemeClr val="accent4"/>
          </a:solidFill>
          <a:ln>
            <a:noFill/>
          </a:ln>
        </p:spPr>
        <p:txBody>
          <a:bodyPr spcFirstLastPara="1" wrap="square" lIns="91425" tIns="91425" rIns="91425" bIns="91425" anchor="t" anchorCtr="0">
            <a:noAutofit/>
          </a:bodyPr>
          <a:lstStyle/>
          <a:p>
            <a:pPr marL="342900" indent="-342900"/>
            <a:r>
              <a:rPr lang="en-US" sz="2400" dirty="0">
                <a:solidFill>
                  <a:srgbClr val="1C4587"/>
                </a:solidFill>
              </a:rPr>
              <a:t>About Us</a:t>
            </a:r>
          </a:p>
          <a:p>
            <a:pPr marL="342900" indent="-342900"/>
            <a:r>
              <a:rPr lang="en-US" sz="2400" dirty="0">
                <a:solidFill>
                  <a:srgbClr val="1C4587"/>
                </a:solidFill>
              </a:rPr>
              <a:t>Statistical Laws &amp; Practices</a:t>
            </a:r>
          </a:p>
          <a:p>
            <a:pPr marL="342900" indent="-342900"/>
            <a:r>
              <a:rPr lang="en-US" sz="2400" dirty="0">
                <a:solidFill>
                  <a:srgbClr val="1C4587"/>
                </a:solidFill>
              </a:rPr>
              <a:t>About Data Curation</a:t>
            </a:r>
          </a:p>
          <a:p>
            <a:pPr marL="342900" indent="-342900"/>
            <a:r>
              <a:rPr lang="en-US" sz="2400" dirty="0">
                <a:solidFill>
                  <a:srgbClr val="1C4587"/>
                </a:solidFill>
              </a:rPr>
              <a:t>Data Curation for Transparent Statistics: Suggestions</a:t>
            </a:r>
          </a:p>
          <a:p>
            <a:pPr marL="342900" indent="-342900"/>
            <a:r>
              <a:rPr lang="en-US" sz="2400" dirty="0">
                <a:solidFill>
                  <a:srgbClr val="1C4587"/>
                </a:solidFill>
              </a:rPr>
              <a:t>Conclusions</a:t>
            </a:r>
          </a:p>
          <a:p>
            <a:pPr marL="342900" indent="-342900"/>
            <a:r>
              <a:rPr lang="en-US" sz="2400" dirty="0">
                <a:solidFill>
                  <a:srgbClr val="1C4587"/>
                </a:solidFill>
              </a:rPr>
              <a:t>Questions</a:t>
            </a:r>
          </a:p>
          <a:p>
            <a:pPr marL="342900" indent="-342900"/>
            <a:r>
              <a:rPr lang="en-US" sz="2400" dirty="0">
                <a:solidFill>
                  <a:srgbClr val="1C4587"/>
                </a:solidFill>
              </a:rPr>
              <a:t>Supplemental Slides</a:t>
            </a:r>
            <a:endParaRPr sz="2400" dirty="0">
              <a:solidFill>
                <a:srgbClr val="1C4587"/>
              </a:solidFill>
            </a:endParaRPr>
          </a:p>
          <a:p>
            <a:pPr marL="0" lvl="0" indent="0" algn="l" rtl="0">
              <a:spcBef>
                <a:spcPts val="1600"/>
              </a:spcBef>
              <a:spcAft>
                <a:spcPts val="1600"/>
              </a:spcAft>
              <a:buNone/>
            </a:pPr>
            <a:endParaRPr sz="3000" b="1"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A</a:t>
            </a:r>
            <a:r>
              <a:rPr lang="en-US" sz="3600" dirty="0"/>
              <a:t>b</a:t>
            </a:r>
            <a:r>
              <a:rPr lang="en" sz="3600" dirty="0"/>
              <a:t>out BTS</a:t>
            </a:r>
            <a:endParaRPr sz="3600" dirty="0"/>
          </a:p>
        </p:txBody>
      </p:sp>
      <p:sp>
        <p:nvSpPr>
          <p:cNvPr id="105" name="Google Shape;105;p17"/>
          <p:cNvSpPr txBox="1">
            <a:spLocks noGrp="1"/>
          </p:cNvSpPr>
          <p:nvPr>
            <p:ph type="body" idx="1"/>
          </p:nvPr>
        </p:nvSpPr>
        <p:spPr>
          <a:xfrm>
            <a:off x="243000" y="1820925"/>
            <a:ext cx="4000200" cy="2415173"/>
          </a:xfrm>
          <a:prstGeom prst="rect">
            <a:avLst/>
          </a:prstGeom>
          <a:solidFill>
            <a:schemeClr val="accent4"/>
          </a:solidFill>
          <a:ln>
            <a:noFill/>
          </a:ln>
        </p:spPr>
        <p:txBody>
          <a:bodyPr spcFirstLastPara="1" wrap="square" lIns="91425" tIns="91425" rIns="91425" bIns="91425" anchor="t" anchorCtr="0">
            <a:noAutofit/>
          </a:bodyPr>
          <a:lstStyle/>
          <a:p>
            <a:pPr marL="0" lvl="0" indent="0" algn="l" rtl="0">
              <a:lnSpc>
                <a:spcPct val="100000"/>
              </a:lnSpc>
              <a:spcBef>
                <a:spcPts val="0"/>
              </a:spcBef>
              <a:spcAft>
                <a:spcPts val="600"/>
              </a:spcAft>
              <a:buNone/>
            </a:pPr>
            <a:r>
              <a:rPr lang="en-US" sz="1800" dirty="0">
                <a:solidFill>
                  <a:srgbClr val="1C4587"/>
                </a:solidFill>
              </a:rPr>
              <a:t>Founded in 1991</a:t>
            </a:r>
          </a:p>
          <a:p>
            <a:pPr marL="0" lvl="0" indent="0">
              <a:spcAft>
                <a:spcPts val="600"/>
              </a:spcAft>
              <a:buNone/>
            </a:pPr>
            <a:r>
              <a:rPr lang="en-US" sz="1800" dirty="0">
                <a:solidFill>
                  <a:srgbClr val="1C4587"/>
                </a:solidFill>
              </a:rPr>
              <a:t>Preeminent source of statistics, and statistical datasets, on:</a:t>
            </a:r>
          </a:p>
          <a:p>
            <a:pPr marL="285750" indent="-285750">
              <a:spcAft>
                <a:spcPts val="600"/>
              </a:spcAft>
            </a:pPr>
            <a:r>
              <a:rPr lang="en-US" sz="1800" dirty="0">
                <a:solidFill>
                  <a:srgbClr val="1C4587"/>
                </a:solidFill>
              </a:rPr>
              <a:t>Commercial Aviation, </a:t>
            </a:r>
          </a:p>
          <a:p>
            <a:pPr marL="285750" indent="-285750">
              <a:spcAft>
                <a:spcPts val="600"/>
              </a:spcAft>
            </a:pPr>
            <a:r>
              <a:rPr lang="en-US" sz="1800" dirty="0">
                <a:solidFill>
                  <a:srgbClr val="1C4587"/>
                </a:solidFill>
              </a:rPr>
              <a:t>Multimodal Freight Activity, and,</a:t>
            </a:r>
          </a:p>
          <a:p>
            <a:pPr marL="285750" indent="-285750">
              <a:spcAft>
                <a:spcPts val="600"/>
              </a:spcAft>
            </a:pPr>
            <a:r>
              <a:rPr lang="en-US" sz="1800" dirty="0">
                <a:solidFill>
                  <a:srgbClr val="1C4587"/>
                </a:solidFill>
              </a:rPr>
              <a:t>Transportation Economics,</a:t>
            </a:r>
          </a:p>
        </p:txBody>
      </p:sp>
      <p:sp>
        <p:nvSpPr>
          <p:cNvPr id="104" name="Google Shape;104;p17"/>
          <p:cNvSpPr txBox="1">
            <a:spLocks noGrp="1"/>
          </p:cNvSpPr>
          <p:nvPr>
            <p:ph type="body" idx="1"/>
          </p:nvPr>
        </p:nvSpPr>
        <p:spPr>
          <a:xfrm>
            <a:off x="4682850" y="1820925"/>
            <a:ext cx="4000200" cy="2415173"/>
          </a:xfrm>
          <a:prstGeom prst="rect">
            <a:avLst/>
          </a:prstGeom>
          <a:solidFill>
            <a:schemeClr val="accent4"/>
          </a:solidFill>
          <a:ln>
            <a:noFill/>
          </a:ln>
        </p:spPr>
        <p:txBody>
          <a:bodyPr spcFirstLastPara="1" wrap="square" lIns="91425" tIns="91425" rIns="91425" bIns="91425" anchor="t" anchorCtr="0">
            <a:noAutofit/>
          </a:bodyPr>
          <a:lstStyle/>
          <a:p>
            <a:pPr marL="0" indent="0">
              <a:buNone/>
            </a:pPr>
            <a:r>
              <a:rPr lang="en-US" sz="1800" dirty="0">
                <a:solidFill>
                  <a:srgbClr val="1C4587"/>
                </a:solidFill>
              </a:rPr>
              <a:t>Provides context to decision makers and the public for understanding transportation statistics</a:t>
            </a:r>
          </a:p>
          <a:p>
            <a:pPr marL="0" lvl="0" indent="0">
              <a:buNone/>
            </a:pPr>
            <a:endParaRPr lang="en-US" sz="1800" dirty="0">
              <a:solidFill>
                <a:srgbClr val="1C4587"/>
              </a:solidFill>
            </a:endParaRPr>
          </a:p>
          <a:p>
            <a:pPr marL="0" lvl="0" indent="0">
              <a:buNone/>
            </a:pPr>
            <a:r>
              <a:rPr lang="en-US" sz="1800" dirty="0">
                <a:solidFill>
                  <a:srgbClr val="1C4587"/>
                </a:solidFill>
              </a:rPr>
              <a:t>BTS Director is, by law, the senior advisor to the Secretary of Transportation on data and statistics</a:t>
            </a:r>
            <a:endParaRPr sz="1800" dirty="0">
              <a:solidFill>
                <a:srgbClr val="1C4587"/>
              </a:solidFill>
            </a:endParaRPr>
          </a:p>
          <a:p>
            <a:pPr marL="0" lvl="0" indent="0" algn="l" rtl="0">
              <a:spcBef>
                <a:spcPts val="1600"/>
              </a:spcBef>
              <a:spcAft>
                <a:spcPts val="1600"/>
              </a:spcAft>
              <a:buNone/>
            </a:pPr>
            <a:endParaRPr sz="1800" b="1" dirty="0">
              <a:solidFill>
                <a:srgbClr val="1C4587"/>
              </a:solidFill>
            </a:endParaRPr>
          </a:p>
        </p:txBody>
      </p:sp>
      <p:sp>
        <p:nvSpPr>
          <p:cNvPr id="2" name="Rectangle 1"/>
          <p:cNvSpPr/>
          <p:nvPr/>
        </p:nvSpPr>
        <p:spPr>
          <a:xfrm>
            <a:off x="3678165" y="4293312"/>
            <a:ext cx="1787669" cy="307777"/>
          </a:xfrm>
          <a:prstGeom prst="rect">
            <a:avLst/>
          </a:prstGeom>
        </p:spPr>
        <p:txBody>
          <a:bodyPr wrap="none">
            <a:spAutoFit/>
          </a:bodyPr>
          <a:lstStyle/>
          <a:p>
            <a:r>
              <a:rPr lang="en-US" dirty="0">
                <a:hlinkClick r:id="rId3"/>
              </a:rPr>
              <a:t>https://www.bts.gov/</a:t>
            </a:r>
            <a:endParaRPr lang="en-US" dirty="0"/>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20</a:t>
            </a:fld>
            <a:endParaRPr lang="en" dirty="0"/>
          </a:p>
        </p:txBody>
      </p:sp>
    </p:spTree>
    <p:extLst>
      <p:ext uri="{BB962C8B-B14F-4D97-AF65-F5344CB8AC3E}">
        <p14:creationId xmlns:p14="http://schemas.microsoft.com/office/powerpoint/2010/main" val="3132344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A</a:t>
            </a:r>
            <a:r>
              <a:rPr lang="en-US" sz="3600" dirty="0"/>
              <a:t>b</a:t>
            </a:r>
            <a:r>
              <a:rPr lang="en" sz="3600" dirty="0"/>
              <a:t>out NTL</a:t>
            </a:r>
            <a:endParaRPr sz="3600" dirty="0"/>
          </a:p>
        </p:txBody>
      </p:sp>
      <p:sp>
        <p:nvSpPr>
          <p:cNvPr id="105" name="Google Shape;105;p17"/>
          <p:cNvSpPr txBox="1">
            <a:spLocks noGrp="1"/>
          </p:cNvSpPr>
          <p:nvPr>
            <p:ph type="body" idx="1"/>
          </p:nvPr>
        </p:nvSpPr>
        <p:spPr>
          <a:xfrm>
            <a:off x="243000" y="1820925"/>
            <a:ext cx="4000200" cy="3018900"/>
          </a:xfrm>
          <a:prstGeom prst="rect">
            <a:avLst/>
          </a:prstGeom>
          <a:solidFill>
            <a:schemeClr val="accent4"/>
          </a:solidFill>
          <a:ln>
            <a:noFill/>
          </a:ln>
        </p:spPr>
        <p:txBody>
          <a:bodyPr spcFirstLastPara="1" wrap="square" lIns="91425" tIns="91425" rIns="91425" bIns="91425" anchor="t" anchorCtr="0">
            <a:noAutofit/>
          </a:bodyPr>
          <a:lstStyle/>
          <a:p>
            <a:pPr marL="0" lvl="0" indent="0">
              <a:buNone/>
            </a:pPr>
            <a:r>
              <a:rPr lang="en-US" sz="1600" dirty="0">
                <a:solidFill>
                  <a:srgbClr val="1C4587"/>
                </a:solidFill>
              </a:rPr>
              <a:t>NTL is an </a:t>
            </a:r>
            <a:r>
              <a:rPr lang="en-US" sz="1600" b="1" dirty="0">
                <a:solidFill>
                  <a:srgbClr val="1C4587"/>
                </a:solidFill>
              </a:rPr>
              <a:t>open access </a:t>
            </a:r>
            <a:r>
              <a:rPr lang="en-US" sz="1600" dirty="0">
                <a:solidFill>
                  <a:srgbClr val="1C4587"/>
                </a:solidFill>
              </a:rPr>
              <a:t>digital repository of transportation information</a:t>
            </a:r>
          </a:p>
          <a:p>
            <a:pPr marL="0" lvl="0" indent="0">
              <a:spcBef>
                <a:spcPts val="1600"/>
              </a:spcBef>
              <a:buNone/>
            </a:pPr>
            <a:r>
              <a:rPr lang="en-US" sz="1600" dirty="0">
                <a:solidFill>
                  <a:srgbClr val="1C4587"/>
                </a:solidFill>
              </a:rPr>
              <a:t>All collection materials are in the </a:t>
            </a:r>
            <a:r>
              <a:rPr lang="en-US" sz="1600" b="1" dirty="0">
                <a:solidFill>
                  <a:srgbClr val="1C4587"/>
                </a:solidFill>
              </a:rPr>
              <a:t>public domain, </a:t>
            </a:r>
            <a:r>
              <a:rPr lang="en-US" sz="1600" dirty="0">
                <a:solidFill>
                  <a:srgbClr val="1C4587"/>
                </a:solidFill>
              </a:rPr>
              <a:t>available for reuse </a:t>
            </a:r>
            <a:r>
              <a:rPr lang="en-US" sz="1600" b="1" dirty="0">
                <a:solidFill>
                  <a:srgbClr val="1C4587"/>
                </a:solidFill>
              </a:rPr>
              <a:t>without restriction</a:t>
            </a:r>
          </a:p>
          <a:p>
            <a:pPr marL="0" lvl="0" indent="0">
              <a:spcBef>
                <a:spcPts val="1600"/>
              </a:spcBef>
              <a:buNone/>
            </a:pPr>
            <a:r>
              <a:rPr lang="en-US" sz="1600" dirty="0">
                <a:solidFill>
                  <a:srgbClr val="1C4587"/>
                </a:solidFill>
              </a:rPr>
              <a:t>NTL is one of five national libraries</a:t>
            </a:r>
          </a:p>
          <a:p>
            <a:pPr marL="0" lvl="0" indent="0">
              <a:spcBef>
                <a:spcPts val="1600"/>
              </a:spcBef>
              <a:buNone/>
            </a:pPr>
            <a:r>
              <a:rPr lang="en-US" sz="1600" dirty="0">
                <a:solidFill>
                  <a:srgbClr val="1C4587"/>
                </a:solidFill>
              </a:rPr>
              <a:t>NTL is the only national library within a Principal Federal Statistical Agency</a:t>
            </a:r>
          </a:p>
        </p:txBody>
      </p:sp>
      <p:sp>
        <p:nvSpPr>
          <p:cNvPr id="104" name="Google Shape;104;p17"/>
          <p:cNvSpPr txBox="1">
            <a:spLocks noGrp="1"/>
          </p:cNvSpPr>
          <p:nvPr>
            <p:ph type="body" idx="1"/>
          </p:nvPr>
        </p:nvSpPr>
        <p:spPr>
          <a:xfrm>
            <a:off x="4682850" y="1820925"/>
            <a:ext cx="4000200" cy="2695091"/>
          </a:xfrm>
          <a:prstGeom prst="rect">
            <a:avLst/>
          </a:prstGeom>
          <a:solidFill>
            <a:schemeClr val="accent4"/>
          </a:solidFill>
          <a:ln>
            <a:noFill/>
          </a:ln>
        </p:spPr>
        <p:txBody>
          <a:bodyPr spcFirstLastPara="1" wrap="square" lIns="91425" tIns="91425" rIns="91425" bIns="91425" anchor="t" anchorCtr="0">
            <a:noAutofit/>
          </a:bodyPr>
          <a:lstStyle/>
          <a:p>
            <a:pPr marL="0" lvl="0" indent="0">
              <a:buNone/>
            </a:pPr>
            <a:r>
              <a:rPr lang="en-US" sz="1800" dirty="0">
                <a:solidFill>
                  <a:srgbClr val="1C4587"/>
                </a:solidFill>
              </a:rPr>
              <a:t>NTL </a:t>
            </a:r>
            <a:r>
              <a:rPr lang="en-US" sz="1800" b="1" dirty="0">
                <a:solidFill>
                  <a:srgbClr val="1C4587"/>
                </a:solidFill>
              </a:rPr>
              <a:t>provides access </a:t>
            </a:r>
            <a:r>
              <a:rPr lang="en-US" sz="1800" dirty="0">
                <a:solidFill>
                  <a:srgbClr val="1C4587"/>
                </a:solidFill>
              </a:rPr>
              <a:t>to:</a:t>
            </a:r>
          </a:p>
          <a:p>
            <a:pPr marL="342900">
              <a:spcBef>
                <a:spcPts val="1600"/>
              </a:spcBef>
            </a:pPr>
            <a:r>
              <a:rPr lang="en-US" sz="1800" dirty="0">
                <a:solidFill>
                  <a:srgbClr val="1C4587"/>
                </a:solidFill>
              </a:rPr>
              <a:t>Digital collections</a:t>
            </a:r>
          </a:p>
          <a:p>
            <a:pPr marL="342900">
              <a:spcBef>
                <a:spcPts val="1600"/>
              </a:spcBef>
            </a:pPr>
            <a:r>
              <a:rPr lang="en-US" sz="1800" dirty="0">
                <a:solidFill>
                  <a:srgbClr val="1C4587"/>
                </a:solidFill>
              </a:rPr>
              <a:t>Data services</a:t>
            </a:r>
          </a:p>
          <a:p>
            <a:pPr marL="342900">
              <a:spcBef>
                <a:spcPts val="1600"/>
              </a:spcBef>
            </a:pPr>
            <a:r>
              <a:rPr lang="en-US" sz="1800" dirty="0">
                <a:solidFill>
                  <a:srgbClr val="1C4587"/>
                </a:solidFill>
              </a:rPr>
              <a:t>Reference services</a:t>
            </a:r>
          </a:p>
          <a:p>
            <a:pPr marL="342900">
              <a:spcBef>
                <a:spcPts val="1600"/>
              </a:spcBef>
            </a:pPr>
            <a:r>
              <a:rPr lang="en-US" sz="1800" dirty="0">
                <a:solidFill>
                  <a:srgbClr val="1C4587"/>
                </a:solidFill>
              </a:rPr>
              <a:t>Knowledge networking</a:t>
            </a:r>
          </a:p>
        </p:txBody>
      </p:sp>
      <p:sp>
        <p:nvSpPr>
          <p:cNvPr id="3" name="Rectangle 2"/>
          <p:cNvSpPr/>
          <p:nvPr/>
        </p:nvSpPr>
        <p:spPr>
          <a:xfrm>
            <a:off x="3778353" y="4778506"/>
            <a:ext cx="1587294" cy="307777"/>
          </a:xfrm>
          <a:prstGeom prst="rect">
            <a:avLst/>
          </a:prstGeom>
        </p:spPr>
        <p:txBody>
          <a:bodyPr wrap="none">
            <a:spAutoFit/>
          </a:bodyPr>
          <a:lstStyle/>
          <a:p>
            <a:r>
              <a:rPr lang="en-US" dirty="0">
                <a:hlinkClick r:id="rId3"/>
              </a:rPr>
              <a:t>https://ntl.bts.gov/</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21</a:t>
            </a:fld>
            <a:endParaRPr lang="en" dirty="0"/>
          </a:p>
        </p:txBody>
      </p:sp>
    </p:spTree>
    <p:extLst>
      <p:ext uri="{BB962C8B-B14F-4D97-AF65-F5344CB8AC3E}">
        <p14:creationId xmlns:p14="http://schemas.microsoft.com/office/powerpoint/2010/main" val="3695589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4" name="Title 3"/>
          <p:cNvSpPr>
            <a:spLocks noGrp="1"/>
          </p:cNvSpPr>
          <p:nvPr>
            <p:ph type="title"/>
          </p:nvPr>
        </p:nvSpPr>
        <p:spPr>
          <a:xfrm>
            <a:off x="471900" y="8974"/>
            <a:ext cx="8222100" cy="767700"/>
          </a:xfrm>
        </p:spPr>
        <p:txBody>
          <a:bodyPr/>
          <a:lstStyle/>
          <a:p>
            <a:r>
              <a:rPr lang="en-US" sz="3600" dirty="0"/>
              <a:t>NTL’s Guiding Mandates</a:t>
            </a:r>
          </a:p>
        </p:txBody>
      </p:sp>
      <p:sp>
        <p:nvSpPr>
          <p:cNvPr id="16" name="Google Shape;119;p19">
            <a:extLst>
              <a:ext uri="{C183D7F6-B498-43B3-948B-1728B52AA6E4}">
                <adec:decorative xmlns:adec="http://schemas.microsoft.com/office/drawing/2017/decorative" val="1"/>
              </a:ext>
            </a:extLst>
          </p:cNvPr>
          <p:cNvSpPr/>
          <p:nvPr/>
        </p:nvSpPr>
        <p:spPr>
          <a:xfrm>
            <a:off x="182880" y="822960"/>
            <a:ext cx="2057400" cy="3822192"/>
          </a:xfrm>
          <a:prstGeom prst="wedgeRectCallout">
            <a:avLst>
              <a:gd name="adj1" fmla="val -20833"/>
              <a:gd name="adj2" fmla="val 625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20;p19">
            <a:extLst>
              <a:ext uri="{C183D7F6-B498-43B3-948B-1728B52AA6E4}">
                <adec:decorative xmlns:adec="http://schemas.microsoft.com/office/drawing/2017/decorative" val="1"/>
              </a:ext>
            </a:extLst>
          </p:cNvPr>
          <p:cNvSpPr/>
          <p:nvPr/>
        </p:nvSpPr>
        <p:spPr>
          <a:xfrm>
            <a:off x="2377440" y="822960"/>
            <a:ext cx="2057400" cy="3819307"/>
          </a:xfrm>
          <a:prstGeom prst="wedgeRectCallout">
            <a:avLst>
              <a:gd name="adj1" fmla="val -20833"/>
              <a:gd name="adj2" fmla="val 625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21;p19">
            <a:extLst>
              <a:ext uri="{C183D7F6-B498-43B3-948B-1728B52AA6E4}">
                <adec:decorative xmlns:adec="http://schemas.microsoft.com/office/drawing/2017/decorative" val="1"/>
              </a:ext>
            </a:extLst>
          </p:cNvPr>
          <p:cNvSpPr/>
          <p:nvPr/>
        </p:nvSpPr>
        <p:spPr>
          <a:xfrm>
            <a:off x="4572000" y="822960"/>
            <a:ext cx="2057400" cy="3819307"/>
          </a:xfrm>
          <a:prstGeom prst="wedgeRectCallout">
            <a:avLst>
              <a:gd name="adj1" fmla="val -20833"/>
              <a:gd name="adj2" fmla="val 625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20;p19">
            <a:extLst>
              <a:ext uri="{C183D7F6-B498-43B3-948B-1728B52AA6E4}">
                <adec:decorative xmlns:adec="http://schemas.microsoft.com/office/drawing/2017/decorative" val="1"/>
              </a:ext>
            </a:extLst>
          </p:cNvPr>
          <p:cNvSpPr/>
          <p:nvPr/>
        </p:nvSpPr>
        <p:spPr>
          <a:xfrm>
            <a:off x="6766560" y="822960"/>
            <a:ext cx="2057400" cy="3819307"/>
          </a:xfrm>
          <a:prstGeom prst="wedgeRectCallout">
            <a:avLst>
              <a:gd name="adj1" fmla="val -20833"/>
              <a:gd name="adj2" fmla="val 625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TextBox 25"/>
          <p:cNvSpPr txBox="1"/>
          <p:nvPr/>
        </p:nvSpPr>
        <p:spPr>
          <a:xfrm>
            <a:off x="182880" y="822959"/>
            <a:ext cx="2048510" cy="3819307"/>
          </a:xfrm>
          <a:prstGeom prst="rect">
            <a:avLst/>
          </a:prstGeom>
          <a:noFill/>
        </p:spPr>
        <p:txBody>
          <a:bodyPr wrap="square" rtlCol="0">
            <a:noAutofit/>
          </a:bodyPr>
          <a:lstStyle/>
          <a:p>
            <a:pPr algn="ctr"/>
            <a:r>
              <a:rPr lang="en-US" sz="1800" b="1" dirty="0">
                <a:solidFill>
                  <a:schemeClr val="bg1"/>
                </a:solidFill>
              </a:rPr>
              <a:t>Transportation Equity Act for the 21</a:t>
            </a:r>
            <a:r>
              <a:rPr lang="en-US" sz="1800" b="1" baseline="30000" dirty="0">
                <a:solidFill>
                  <a:schemeClr val="bg1"/>
                </a:solidFill>
              </a:rPr>
              <a:t>st</a:t>
            </a:r>
            <a:r>
              <a:rPr lang="en-US" sz="1800" b="1" dirty="0">
                <a:solidFill>
                  <a:schemeClr val="bg1"/>
                </a:solidFill>
              </a:rPr>
              <a:t> Century (TEA-21) 1998</a:t>
            </a:r>
          </a:p>
          <a:p>
            <a:r>
              <a:rPr lang="en-US" sz="1800" dirty="0">
                <a:solidFill>
                  <a:schemeClr val="bg1"/>
                </a:solidFill>
              </a:rPr>
              <a:t>	</a:t>
            </a:r>
          </a:p>
          <a:p>
            <a:r>
              <a:rPr lang="en-US" sz="1800" b="1" dirty="0">
                <a:solidFill>
                  <a:schemeClr val="bg1"/>
                </a:solidFill>
              </a:rPr>
              <a:t>Established</a:t>
            </a:r>
            <a:r>
              <a:rPr lang="en-US" sz="1800" dirty="0">
                <a:solidFill>
                  <a:schemeClr val="bg1"/>
                </a:solidFill>
              </a:rPr>
              <a:t> NTL to provide national and international access to transportation information</a:t>
            </a:r>
          </a:p>
          <a:p>
            <a:endParaRPr lang="en-US" sz="1800" dirty="0">
              <a:solidFill>
                <a:schemeClr val="bg1"/>
              </a:solidFill>
            </a:endParaRPr>
          </a:p>
        </p:txBody>
      </p:sp>
      <p:sp>
        <p:nvSpPr>
          <p:cNvPr id="27" name="TextBox 26"/>
          <p:cNvSpPr txBox="1"/>
          <p:nvPr/>
        </p:nvSpPr>
        <p:spPr>
          <a:xfrm>
            <a:off x="2377440" y="822960"/>
            <a:ext cx="2057400" cy="3819306"/>
          </a:xfrm>
          <a:prstGeom prst="rect">
            <a:avLst/>
          </a:prstGeom>
          <a:noFill/>
        </p:spPr>
        <p:txBody>
          <a:bodyPr wrap="square" rtlCol="0">
            <a:noAutofit/>
          </a:bodyPr>
          <a:lstStyle/>
          <a:p>
            <a:pPr algn="ctr"/>
            <a:r>
              <a:rPr lang="en-US" sz="1800" b="1" dirty="0">
                <a:solidFill>
                  <a:schemeClr val="bg1"/>
                </a:solidFill>
              </a:rPr>
              <a:t>Moving Ahead for Progress in the 21</a:t>
            </a:r>
            <a:r>
              <a:rPr lang="en-US" sz="1800" b="1" baseline="30000" dirty="0">
                <a:solidFill>
                  <a:schemeClr val="bg1"/>
                </a:solidFill>
              </a:rPr>
              <a:t>st</a:t>
            </a:r>
            <a:r>
              <a:rPr lang="en-US" sz="1800" b="1" dirty="0">
                <a:solidFill>
                  <a:schemeClr val="bg1"/>
                </a:solidFill>
              </a:rPr>
              <a:t> Century (MAP-21) 2012</a:t>
            </a:r>
          </a:p>
          <a:p>
            <a:r>
              <a:rPr lang="en-US" sz="1800" dirty="0">
                <a:solidFill>
                  <a:schemeClr val="bg1"/>
                </a:solidFill>
              </a:rPr>
              <a:t>	</a:t>
            </a:r>
          </a:p>
          <a:p>
            <a:r>
              <a:rPr lang="en-US" sz="1800" b="1" dirty="0">
                <a:solidFill>
                  <a:schemeClr val="bg1"/>
                </a:solidFill>
              </a:rPr>
              <a:t>Expanded </a:t>
            </a:r>
            <a:r>
              <a:rPr lang="en-US" sz="1800" dirty="0">
                <a:solidFill>
                  <a:schemeClr val="bg1"/>
                </a:solidFill>
              </a:rPr>
              <a:t>NTL role as a central clearinghouse for transportation research publications and data</a:t>
            </a:r>
          </a:p>
          <a:p>
            <a:endParaRPr lang="en-US" sz="1800" dirty="0">
              <a:solidFill>
                <a:schemeClr val="bg1"/>
              </a:solidFill>
            </a:endParaRPr>
          </a:p>
          <a:p>
            <a:endParaRPr lang="en-US" sz="1800" dirty="0">
              <a:solidFill>
                <a:schemeClr val="bg1"/>
              </a:solidFill>
            </a:endParaRPr>
          </a:p>
          <a:p>
            <a:endParaRPr lang="en-US" sz="1800" dirty="0">
              <a:solidFill>
                <a:schemeClr val="bg1"/>
              </a:solidFill>
            </a:endParaRPr>
          </a:p>
        </p:txBody>
      </p:sp>
      <p:sp>
        <p:nvSpPr>
          <p:cNvPr id="24" name="TextBox 23"/>
          <p:cNvSpPr txBox="1"/>
          <p:nvPr/>
        </p:nvSpPr>
        <p:spPr>
          <a:xfrm>
            <a:off x="4572000" y="822960"/>
            <a:ext cx="2057400" cy="3819306"/>
          </a:xfrm>
          <a:prstGeom prst="rect">
            <a:avLst/>
          </a:prstGeom>
          <a:noFill/>
        </p:spPr>
        <p:txBody>
          <a:bodyPr wrap="square" rtlCol="0">
            <a:noAutofit/>
          </a:bodyPr>
          <a:lstStyle/>
          <a:p>
            <a:pPr algn="ctr"/>
            <a:r>
              <a:rPr lang="en-US" sz="1800" b="1" dirty="0">
                <a:solidFill>
                  <a:schemeClr val="bg1"/>
                </a:solidFill>
              </a:rPr>
              <a:t>US DOT Public Access Plan 2016</a:t>
            </a:r>
          </a:p>
          <a:p>
            <a:endParaRPr lang="en-US" sz="1800" dirty="0">
              <a:solidFill>
                <a:schemeClr val="bg1"/>
              </a:solidFill>
            </a:endParaRPr>
          </a:p>
          <a:p>
            <a:endParaRPr lang="en-US" sz="1800" dirty="0">
              <a:solidFill>
                <a:schemeClr val="bg1"/>
              </a:solidFill>
            </a:endParaRPr>
          </a:p>
          <a:p>
            <a:r>
              <a:rPr lang="en-US" sz="1800" b="1" dirty="0">
                <a:solidFill>
                  <a:schemeClr val="bg1"/>
                </a:solidFill>
              </a:rPr>
              <a:t>Requires</a:t>
            </a:r>
            <a:r>
              <a:rPr lang="en-US" sz="1800" dirty="0">
                <a:solidFill>
                  <a:schemeClr val="bg1"/>
                </a:solidFill>
              </a:rPr>
              <a:t> NTL </a:t>
            </a:r>
            <a:r>
              <a:rPr lang="en-US" sz="1800" b="1" dirty="0">
                <a:solidFill>
                  <a:schemeClr val="bg1"/>
                </a:solidFill>
              </a:rPr>
              <a:t>host</a:t>
            </a:r>
            <a:r>
              <a:rPr lang="en-US" sz="1800" dirty="0">
                <a:solidFill>
                  <a:schemeClr val="bg1"/>
                </a:solidFill>
              </a:rPr>
              <a:t> repository for research and datasets; </a:t>
            </a:r>
            <a:r>
              <a:rPr lang="en-US" sz="1800" b="1" dirty="0">
                <a:solidFill>
                  <a:schemeClr val="bg1"/>
                </a:solidFill>
              </a:rPr>
              <a:t>provide</a:t>
            </a:r>
            <a:r>
              <a:rPr lang="en-US" sz="1800" dirty="0">
                <a:solidFill>
                  <a:schemeClr val="bg1"/>
                </a:solidFill>
              </a:rPr>
              <a:t> searchable DMP collection, and, </a:t>
            </a:r>
            <a:r>
              <a:rPr lang="en-US" sz="1800" b="1" dirty="0">
                <a:solidFill>
                  <a:schemeClr val="bg1"/>
                </a:solidFill>
              </a:rPr>
              <a:t>assign</a:t>
            </a:r>
            <a:r>
              <a:rPr lang="en-US" sz="1800" dirty="0">
                <a:solidFill>
                  <a:schemeClr val="bg1"/>
                </a:solidFill>
              </a:rPr>
              <a:t> persistent identifiers</a:t>
            </a:r>
          </a:p>
        </p:txBody>
      </p:sp>
      <p:sp>
        <p:nvSpPr>
          <p:cNvPr id="25" name="TextBox 24"/>
          <p:cNvSpPr txBox="1"/>
          <p:nvPr/>
        </p:nvSpPr>
        <p:spPr>
          <a:xfrm>
            <a:off x="6766560" y="822960"/>
            <a:ext cx="2057400" cy="3819306"/>
          </a:xfrm>
          <a:prstGeom prst="rect">
            <a:avLst/>
          </a:prstGeom>
          <a:noFill/>
        </p:spPr>
        <p:txBody>
          <a:bodyPr wrap="square" rtlCol="0">
            <a:noAutofit/>
          </a:bodyPr>
          <a:lstStyle/>
          <a:p>
            <a:pPr algn="ctr"/>
            <a:r>
              <a:rPr lang="en-US" sz="1800" b="1" dirty="0">
                <a:solidFill>
                  <a:schemeClr val="bg1"/>
                </a:solidFill>
              </a:rPr>
              <a:t>Foundations for Evidence-Based Policymaking Act 2018</a:t>
            </a:r>
          </a:p>
          <a:p>
            <a:r>
              <a:rPr lang="en-US" sz="1800" dirty="0">
                <a:solidFill>
                  <a:schemeClr val="bg1"/>
                </a:solidFill>
              </a:rPr>
              <a:t>	</a:t>
            </a:r>
          </a:p>
          <a:p>
            <a:r>
              <a:rPr lang="en-US" sz="1800" b="1" dirty="0">
                <a:solidFill>
                  <a:schemeClr val="bg1"/>
                </a:solidFill>
              </a:rPr>
              <a:t>Codifies</a:t>
            </a:r>
            <a:r>
              <a:rPr lang="en-US" sz="1800" dirty="0">
                <a:solidFill>
                  <a:schemeClr val="bg1"/>
                </a:solidFill>
              </a:rPr>
              <a:t> efforts to ensure public access to federally-funded research reports and datasets</a:t>
            </a:r>
          </a:p>
          <a:p>
            <a:endParaRPr lang="en-US" sz="1800" dirty="0">
              <a:solidFill>
                <a:schemeClr val="bg1"/>
              </a:solidFill>
            </a:endParaRPr>
          </a:p>
          <a:p>
            <a:endParaRPr lang="en-US" sz="1800" dirty="0">
              <a:solidFill>
                <a:schemeClr val="bg1"/>
              </a:solidFill>
            </a:endParaRPr>
          </a:p>
          <a:p>
            <a:endParaRPr lang="en-US" sz="1800" dirty="0">
              <a:solidFill>
                <a:schemeClr val="bg1"/>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22</a:t>
            </a:fld>
            <a:endParaRPr lang="en" dirty="0"/>
          </a:p>
        </p:txBody>
      </p:sp>
    </p:spTree>
    <p:extLst>
      <p:ext uri="{BB962C8B-B14F-4D97-AF65-F5344CB8AC3E}">
        <p14:creationId xmlns:p14="http://schemas.microsoft.com/office/powerpoint/2010/main" val="197056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A</a:t>
            </a:r>
            <a:r>
              <a:rPr lang="en-US" sz="3600" dirty="0"/>
              <a:t>b</a:t>
            </a:r>
            <a:r>
              <a:rPr lang="en" sz="3600" dirty="0"/>
              <a:t>out Data Curation: Reactive A</a:t>
            </a:r>
            <a:r>
              <a:rPr lang="en-US" sz="3600" dirty="0"/>
              <a:t>c</a:t>
            </a:r>
            <a:r>
              <a:rPr lang="en" sz="3600" dirty="0"/>
              <a:t>tions</a:t>
            </a:r>
            <a:endParaRPr sz="3600" dirty="0"/>
          </a:p>
        </p:txBody>
      </p:sp>
      <p:sp>
        <p:nvSpPr>
          <p:cNvPr id="105" name="Google Shape;105;p17"/>
          <p:cNvSpPr txBox="1">
            <a:spLocks noGrp="1"/>
          </p:cNvSpPr>
          <p:nvPr>
            <p:ph type="body" idx="1"/>
          </p:nvPr>
        </p:nvSpPr>
        <p:spPr>
          <a:xfrm>
            <a:off x="57938" y="1690293"/>
            <a:ext cx="3501686" cy="3018900"/>
          </a:xfrm>
          <a:prstGeom prst="rect">
            <a:avLst/>
          </a:prstGeom>
          <a:solidFill>
            <a:schemeClr val="accent4"/>
          </a:solidFill>
          <a:ln>
            <a:noFill/>
          </a:ln>
        </p:spPr>
        <p:txBody>
          <a:bodyPr spcFirstLastPara="1" wrap="square" lIns="91425" tIns="91425" rIns="91425" bIns="91425" anchor="t" anchorCtr="0">
            <a:noAutofit/>
          </a:bodyPr>
          <a:lstStyle/>
          <a:p>
            <a:pPr marL="0" lvl="0" indent="0" algn="ctr">
              <a:buNone/>
            </a:pPr>
            <a:r>
              <a:rPr lang="en-US" sz="2400" b="1" dirty="0">
                <a:solidFill>
                  <a:srgbClr val="1C4587"/>
                </a:solidFill>
              </a:rPr>
              <a:t>Reactive</a:t>
            </a:r>
          </a:p>
          <a:p>
            <a:pPr marL="0" lvl="0" indent="0">
              <a:buNone/>
            </a:pPr>
            <a:r>
              <a:rPr lang="en-US" sz="2400" dirty="0">
                <a:solidFill>
                  <a:srgbClr val="1C4587"/>
                </a:solidFill>
              </a:rPr>
              <a:t>Curation &amp; Preservation</a:t>
            </a:r>
            <a:endParaRPr lang="en-US" sz="2000" dirty="0">
              <a:solidFill>
                <a:srgbClr val="1C4587"/>
              </a:solidFill>
            </a:endParaRPr>
          </a:p>
          <a:p>
            <a:pPr marL="342900" indent="-342900"/>
            <a:r>
              <a:rPr lang="en-US" sz="2000" dirty="0">
                <a:solidFill>
                  <a:srgbClr val="1C4587"/>
                </a:solidFill>
              </a:rPr>
              <a:t>Repository Ingest</a:t>
            </a:r>
          </a:p>
          <a:p>
            <a:pPr marL="342900" indent="-342900"/>
            <a:r>
              <a:rPr lang="en-US" sz="2000" dirty="0">
                <a:solidFill>
                  <a:srgbClr val="1C4587"/>
                </a:solidFill>
              </a:rPr>
              <a:t>Access &amp; Reuse</a:t>
            </a:r>
          </a:p>
          <a:p>
            <a:pPr marL="342900" indent="-342900"/>
            <a:r>
              <a:rPr lang="en-US" sz="2000" dirty="0">
                <a:solidFill>
                  <a:srgbClr val="1C4587"/>
                </a:solidFill>
              </a:rPr>
              <a:t>Preservation/Mitigation</a:t>
            </a:r>
          </a:p>
          <a:p>
            <a:pPr marL="342900" indent="-342900"/>
            <a:r>
              <a:rPr lang="en-US" sz="2000" dirty="0">
                <a:solidFill>
                  <a:srgbClr val="1C4587"/>
                </a:solidFill>
              </a:rPr>
              <a:t>Format Migration</a:t>
            </a:r>
          </a:p>
          <a:p>
            <a:pPr marL="342900" indent="-342900"/>
            <a:r>
              <a:rPr lang="en-US" sz="2000" dirty="0">
                <a:solidFill>
                  <a:srgbClr val="1C4587"/>
                </a:solidFill>
              </a:rPr>
              <a:t>Disposition</a:t>
            </a:r>
            <a:endParaRPr sz="2000"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23</a:t>
            </a:fld>
            <a:endParaRPr lang="en" dirty="0"/>
          </a:p>
        </p:txBody>
      </p:sp>
    </p:spTree>
    <p:extLst>
      <p:ext uri="{BB962C8B-B14F-4D97-AF65-F5344CB8AC3E}">
        <p14:creationId xmlns:p14="http://schemas.microsoft.com/office/powerpoint/2010/main" val="3989952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A</a:t>
            </a:r>
            <a:r>
              <a:rPr lang="en-US" sz="3600" dirty="0"/>
              <a:t>b</a:t>
            </a:r>
            <a:r>
              <a:rPr lang="en" sz="3600" dirty="0"/>
              <a:t>out Data Curation: Proactive A</a:t>
            </a:r>
            <a:r>
              <a:rPr lang="en-US" sz="3600" dirty="0"/>
              <a:t>c</a:t>
            </a:r>
            <a:r>
              <a:rPr lang="en" sz="3600" dirty="0"/>
              <a:t>tions</a:t>
            </a:r>
            <a:endParaRPr sz="3600" dirty="0"/>
          </a:p>
        </p:txBody>
      </p:sp>
      <p:sp>
        <p:nvSpPr>
          <p:cNvPr id="105" name="Google Shape;105;p17"/>
          <p:cNvSpPr txBox="1">
            <a:spLocks noGrp="1"/>
          </p:cNvSpPr>
          <p:nvPr>
            <p:ph type="body" idx="1"/>
          </p:nvPr>
        </p:nvSpPr>
        <p:spPr>
          <a:xfrm>
            <a:off x="57938" y="1690293"/>
            <a:ext cx="3501686" cy="3018900"/>
          </a:xfrm>
          <a:prstGeom prst="rect">
            <a:avLst/>
          </a:prstGeom>
          <a:solidFill>
            <a:schemeClr val="accent4"/>
          </a:solidFill>
          <a:ln>
            <a:noFill/>
          </a:ln>
        </p:spPr>
        <p:txBody>
          <a:bodyPr spcFirstLastPara="1" wrap="square" lIns="91425" tIns="91425" rIns="91425" bIns="91425" anchor="t" anchorCtr="0">
            <a:noAutofit/>
          </a:bodyPr>
          <a:lstStyle/>
          <a:p>
            <a:pPr marL="0" lvl="0" indent="0" algn="ctr">
              <a:buNone/>
            </a:pPr>
            <a:r>
              <a:rPr lang="en-US" sz="2400" b="1" dirty="0">
                <a:solidFill>
                  <a:srgbClr val="1C4587">
                    <a:alpha val="80000"/>
                  </a:srgbClr>
                </a:solidFill>
              </a:rPr>
              <a:t>Reactive</a:t>
            </a:r>
          </a:p>
          <a:p>
            <a:pPr marL="0" lvl="0" indent="0">
              <a:buNone/>
            </a:pPr>
            <a:r>
              <a:rPr lang="en-US" sz="2400" dirty="0">
                <a:solidFill>
                  <a:srgbClr val="1C4587">
                    <a:alpha val="80000"/>
                  </a:srgbClr>
                </a:solidFill>
              </a:rPr>
              <a:t>Curation &amp; Preservation</a:t>
            </a:r>
            <a:endParaRPr lang="en-US" sz="2000" dirty="0">
              <a:solidFill>
                <a:srgbClr val="1C4587">
                  <a:alpha val="80000"/>
                </a:srgbClr>
              </a:solidFill>
            </a:endParaRPr>
          </a:p>
          <a:p>
            <a:pPr marL="342900" indent="-342900"/>
            <a:r>
              <a:rPr lang="en-US" sz="2000" dirty="0">
                <a:solidFill>
                  <a:srgbClr val="1C4587">
                    <a:alpha val="80000"/>
                  </a:srgbClr>
                </a:solidFill>
              </a:rPr>
              <a:t>Repository Ingest</a:t>
            </a:r>
          </a:p>
          <a:p>
            <a:pPr marL="342900" indent="-342900"/>
            <a:r>
              <a:rPr lang="en-US" sz="2000" dirty="0">
                <a:solidFill>
                  <a:srgbClr val="1C4587">
                    <a:alpha val="80000"/>
                  </a:srgbClr>
                </a:solidFill>
              </a:rPr>
              <a:t>Access &amp; Reuse</a:t>
            </a:r>
          </a:p>
          <a:p>
            <a:pPr marL="342900" indent="-342900"/>
            <a:r>
              <a:rPr lang="en-US" sz="2000" dirty="0">
                <a:solidFill>
                  <a:srgbClr val="1C4587">
                    <a:alpha val="80000"/>
                  </a:srgbClr>
                </a:solidFill>
              </a:rPr>
              <a:t>Preservation/Mitigation</a:t>
            </a:r>
          </a:p>
          <a:p>
            <a:pPr marL="342900" indent="-342900"/>
            <a:r>
              <a:rPr lang="en-US" sz="2000" dirty="0">
                <a:solidFill>
                  <a:srgbClr val="1C4587">
                    <a:alpha val="80000"/>
                  </a:srgbClr>
                </a:solidFill>
              </a:rPr>
              <a:t>Format Migration</a:t>
            </a:r>
          </a:p>
          <a:p>
            <a:pPr marL="342900" indent="-342900"/>
            <a:r>
              <a:rPr lang="en-US" sz="2000" dirty="0">
                <a:solidFill>
                  <a:srgbClr val="1C4587">
                    <a:alpha val="80000"/>
                  </a:srgbClr>
                </a:solidFill>
              </a:rPr>
              <a:t>Disposition</a:t>
            </a:r>
            <a:endParaRPr sz="2000" dirty="0">
              <a:solidFill>
                <a:srgbClr val="1C4587">
                  <a:alpha val="80000"/>
                </a:srgbClr>
              </a:solidFill>
            </a:endParaRPr>
          </a:p>
        </p:txBody>
      </p:sp>
      <p:sp>
        <p:nvSpPr>
          <p:cNvPr id="104" name="Google Shape;104;p17"/>
          <p:cNvSpPr txBox="1">
            <a:spLocks noGrp="1"/>
          </p:cNvSpPr>
          <p:nvPr>
            <p:ph type="body" idx="1"/>
          </p:nvPr>
        </p:nvSpPr>
        <p:spPr>
          <a:xfrm>
            <a:off x="3844651" y="1701178"/>
            <a:ext cx="5288465" cy="3442321"/>
          </a:xfrm>
          <a:prstGeom prst="rect">
            <a:avLst/>
          </a:prstGeom>
          <a:solidFill>
            <a:schemeClr val="accent4"/>
          </a:solidFill>
          <a:ln>
            <a:noFill/>
          </a:ln>
        </p:spPr>
        <p:txBody>
          <a:bodyPr spcFirstLastPara="1" wrap="square" lIns="91425" tIns="91425" rIns="91425" bIns="91425" anchor="t" anchorCtr="0">
            <a:noAutofit/>
          </a:bodyPr>
          <a:lstStyle/>
          <a:p>
            <a:pPr marL="0" lvl="0" indent="0" algn="ctr">
              <a:buNone/>
            </a:pPr>
            <a:r>
              <a:rPr lang="en-US" sz="2400" b="1" dirty="0">
                <a:solidFill>
                  <a:srgbClr val="1C4587"/>
                </a:solidFill>
              </a:rPr>
              <a:t>Proactive</a:t>
            </a:r>
          </a:p>
          <a:p>
            <a:pPr marL="0" indent="0">
              <a:buNone/>
            </a:pPr>
            <a:r>
              <a:rPr lang="en-US" sz="2400" dirty="0">
                <a:solidFill>
                  <a:srgbClr val="1C4587"/>
                </a:solidFill>
              </a:rPr>
              <a:t>Creation &amp; Collection</a:t>
            </a:r>
          </a:p>
          <a:p>
            <a:pPr marL="342900" indent="-342900"/>
            <a:r>
              <a:rPr lang="en-US" sz="2000" dirty="0">
                <a:solidFill>
                  <a:srgbClr val="1C4587"/>
                </a:solidFill>
              </a:rPr>
              <a:t>Standard Workflows: </a:t>
            </a:r>
            <a:r>
              <a:rPr lang="en-US" sz="1600" b="1" i="1" dirty="0">
                <a:solidFill>
                  <a:srgbClr val="1C4587"/>
                </a:solidFill>
              </a:rPr>
              <a:t>File Naming</a:t>
            </a:r>
          </a:p>
          <a:p>
            <a:pPr marL="342900" indent="-342900"/>
            <a:r>
              <a:rPr lang="en-US" sz="2000" dirty="0">
                <a:solidFill>
                  <a:srgbClr val="1C4587"/>
                </a:solidFill>
              </a:rPr>
              <a:t>Data Management &amp; Training: </a:t>
            </a:r>
            <a:r>
              <a:rPr lang="en-US" sz="1600" b="1" i="1" dirty="0">
                <a:solidFill>
                  <a:srgbClr val="1C4587"/>
                </a:solidFill>
              </a:rPr>
              <a:t>DMPs</a:t>
            </a:r>
          </a:p>
          <a:p>
            <a:pPr marL="342900" indent="-342900"/>
            <a:r>
              <a:rPr lang="en-US" sz="2000" dirty="0">
                <a:solidFill>
                  <a:srgbClr val="1C4587"/>
                </a:solidFill>
              </a:rPr>
              <a:t>Robust Documentation: </a:t>
            </a:r>
            <a:r>
              <a:rPr lang="en-US" sz="1600" b="1" i="1" dirty="0">
                <a:solidFill>
                  <a:srgbClr val="1C4587"/>
                </a:solidFill>
              </a:rPr>
              <a:t>Readme &amp; Codes</a:t>
            </a:r>
          </a:p>
          <a:p>
            <a:pPr marL="342900" indent="-342900"/>
            <a:r>
              <a:rPr lang="en-US" sz="2000" dirty="0">
                <a:solidFill>
                  <a:srgbClr val="1C4587"/>
                </a:solidFill>
              </a:rPr>
              <a:t>Controlled Vocabularies: </a:t>
            </a:r>
            <a:r>
              <a:rPr lang="en-US" sz="1600" b="1" i="1" dirty="0">
                <a:solidFill>
                  <a:srgbClr val="1C4587"/>
                </a:solidFill>
              </a:rPr>
              <a:t>Data Dictionaries</a:t>
            </a:r>
            <a:endParaRPr lang="en-US" sz="1600" b="1" dirty="0">
              <a:solidFill>
                <a:srgbClr val="1C4587"/>
              </a:solidFill>
            </a:endParaRPr>
          </a:p>
          <a:p>
            <a:pPr marL="342900" indent="-342900"/>
            <a:r>
              <a:rPr lang="en-US" sz="2000" dirty="0">
                <a:solidFill>
                  <a:srgbClr val="1C4587"/>
                </a:solidFill>
              </a:rPr>
              <a:t>Metadata Standards: </a:t>
            </a:r>
            <a:r>
              <a:rPr lang="en-US" sz="1600" b="1" i="1" dirty="0">
                <a:solidFill>
                  <a:srgbClr val="1C4587"/>
                </a:solidFill>
              </a:rPr>
              <a:t>Choose &amp; Publicize </a:t>
            </a:r>
            <a:endParaRPr lang="en-US" sz="2000" dirty="0">
              <a:solidFill>
                <a:srgbClr val="1C4587"/>
              </a:solidFill>
            </a:endParaRPr>
          </a:p>
          <a:p>
            <a:pPr marL="342900" indent="-342900"/>
            <a:r>
              <a:rPr lang="en-US" sz="2000" dirty="0">
                <a:solidFill>
                  <a:srgbClr val="1C4587"/>
                </a:solidFill>
              </a:rPr>
              <a:t>Persistent Identification: </a:t>
            </a:r>
            <a:r>
              <a:rPr lang="en-US" sz="1600" b="1" i="1" dirty="0">
                <a:solidFill>
                  <a:srgbClr val="1C4587"/>
                </a:solidFill>
              </a:rPr>
              <a:t>DOI, ORCID, ROR</a:t>
            </a:r>
            <a:endParaRPr lang="en-US" sz="1600" b="1" dirty="0">
              <a:solidFill>
                <a:srgbClr val="1C4587"/>
              </a:solidFill>
            </a:endParaRPr>
          </a:p>
          <a:p>
            <a:pPr marL="342900" indent="-342900"/>
            <a:r>
              <a:rPr lang="en-US" sz="2000" dirty="0">
                <a:solidFill>
                  <a:srgbClr val="1C4587"/>
                </a:solidFill>
              </a:rPr>
              <a:t>Preservation Planning: </a:t>
            </a:r>
            <a:r>
              <a:rPr lang="en-US" sz="1600" b="1" i="1" dirty="0">
                <a:solidFill>
                  <a:srgbClr val="1C4587"/>
                </a:solidFill>
              </a:rPr>
              <a:t>Repository &amp; Backups </a:t>
            </a:r>
            <a:endParaRPr lang="en-US" sz="2000" dirty="0">
              <a:solidFill>
                <a:srgbClr val="1C4587"/>
              </a:solidFill>
            </a:endParaRPr>
          </a:p>
        </p:txBody>
      </p:sp>
      <p:cxnSp>
        <p:nvCxnSpPr>
          <p:cNvPr id="3" name="Straight Connector 2">
            <a:extLst>
              <a:ext uri="{C183D7F6-B498-43B3-948B-1728B52AA6E4}">
                <adec:decorative xmlns:adec="http://schemas.microsoft.com/office/drawing/2017/decorative" val="1"/>
              </a:ext>
            </a:extLst>
          </p:cNvPr>
          <p:cNvCxnSpPr/>
          <p:nvPr/>
        </p:nvCxnSpPr>
        <p:spPr>
          <a:xfrm flipH="1">
            <a:off x="3701143" y="1872297"/>
            <a:ext cx="5588" cy="3189560"/>
          </a:xfrm>
          <a:prstGeom prst="line">
            <a:avLst/>
          </a:prstGeom>
          <a:ln w="3810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24</a:t>
            </a:fld>
            <a:endParaRPr lang="en" dirty="0"/>
          </a:p>
        </p:txBody>
      </p:sp>
    </p:spTree>
    <p:extLst>
      <p:ext uri="{BB962C8B-B14F-4D97-AF65-F5344CB8AC3E}">
        <p14:creationId xmlns:p14="http://schemas.microsoft.com/office/powerpoint/2010/main" val="4227927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2" name="Google Shape;112;p18"/>
          <p:cNvSpPr txBox="1">
            <a:spLocks noGrp="1"/>
          </p:cNvSpPr>
          <p:nvPr>
            <p:ph type="title" idx="4294967295"/>
          </p:nvPr>
        </p:nvSpPr>
        <p:spPr>
          <a:xfrm>
            <a:off x="226075" y="129503"/>
            <a:ext cx="3000000" cy="1847094"/>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600" b="0" i="0" u="none" strike="noStrike" kern="0" cap="none" spc="0" normalizeH="0" baseline="0" noProof="0" dirty="0">
                <a:ln>
                  <a:noFill/>
                </a:ln>
                <a:solidFill>
                  <a:schemeClr val="lt1"/>
                </a:solidFill>
                <a:effectLst/>
                <a:uLnTx/>
                <a:uFillTx/>
                <a:latin typeface="Arial" panose="020B0604020202020204" pitchFamily="34" charset="0"/>
                <a:ea typeface="Roboto"/>
                <a:cs typeface="Arial"/>
                <a:sym typeface="Roboto"/>
              </a:rPr>
              <a:t>FAIR</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600" b="0" i="0" u="none" strike="noStrike" kern="0" cap="none" spc="0" normalizeH="0" baseline="0" noProof="0" dirty="0">
                <a:ln>
                  <a:noFill/>
                </a:ln>
                <a:solidFill>
                  <a:schemeClr val="lt1"/>
                </a:solidFill>
                <a:effectLst/>
                <a:uLnTx/>
                <a:uFillTx/>
                <a:latin typeface="Arial" panose="020B0604020202020204" pitchFamily="34" charset="0"/>
                <a:ea typeface="Roboto"/>
                <a:cs typeface="Arial"/>
                <a:sym typeface="Roboto"/>
              </a:rPr>
              <a:t>Challenge</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10" name="Google Shape;110;p18"/>
          <p:cNvSpPr txBox="1">
            <a:spLocks noGrp="1"/>
          </p:cNvSpPr>
          <p:nvPr>
            <p:ph type="body" idx="1"/>
          </p:nvPr>
        </p:nvSpPr>
        <p:spPr>
          <a:xfrm>
            <a:off x="226075" y="2183129"/>
            <a:ext cx="2808000" cy="2726915"/>
          </a:xfrm>
          <a:prstGeom prst="rect">
            <a:avLst/>
          </a:prstGeom>
        </p:spPr>
        <p:txBody>
          <a:bodyPr spcFirstLastPara="1" wrap="square" lIns="91425" tIns="91425" rIns="91425" bIns="91425" anchor="t" anchorCtr="0">
            <a:noAutofit/>
          </a:bodyPr>
          <a:lstStyle/>
          <a:p>
            <a:pPr marL="0" lvl="0" indent="0" algn="ctr">
              <a:buNone/>
            </a:pPr>
            <a:r>
              <a:rPr lang="en-US" sz="2400" dirty="0"/>
              <a:t>JISC Report: </a:t>
            </a:r>
          </a:p>
          <a:p>
            <a:pPr marL="0" lvl="0" indent="0" algn="ctr">
              <a:buNone/>
            </a:pPr>
            <a:r>
              <a:rPr lang="en-US" sz="2400" dirty="0"/>
              <a:t>FAIR in Practice</a:t>
            </a:r>
            <a:r>
              <a:rPr lang="en-US" sz="2400" baseline="50000" dirty="0"/>
              <a:t>8</a:t>
            </a:r>
          </a:p>
          <a:p>
            <a:pPr marL="0" lvl="0" indent="0" algn="l" rtl="0">
              <a:spcBef>
                <a:spcPts val="0"/>
              </a:spcBef>
              <a:spcAft>
                <a:spcPts val="0"/>
              </a:spcAft>
              <a:buNone/>
            </a:pPr>
            <a:endParaRPr lang="en-US" sz="2400" dirty="0"/>
          </a:p>
          <a:p>
            <a:pPr marL="0" lvl="0" indent="0" algn="ctr" rtl="0">
              <a:spcBef>
                <a:spcPts val="0"/>
              </a:spcBef>
              <a:spcAft>
                <a:spcPts val="0"/>
              </a:spcAft>
              <a:buNone/>
            </a:pPr>
            <a:r>
              <a:rPr lang="en-US" sz="2400" dirty="0"/>
              <a:t>Tools are needed, remain elusive</a:t>
            </a:r>
            <a:endParaRPr dirty="0"/>
          </a:p>
        </p:txBody>
      </p:sp>
      <p:sp>
        <p:nvSpPr>
          <p:cNvPr id="4" name="TextBox 3"/>
          <p:cNvSpPr txBox="1"/>
          <p:nvPr/>
        </p:nvSpPr>
        <p:spPr>
          <a:xfrm>
            <a:off x="3383280" y="137160"/>
            <a:ext cx="1933058" cy="4524315"/>
          </a:xfrm>
          <a:prstGeom prst="rect">
            <a:avLst/>
          </a:prstGeom>
          <a:noFill/>
        </p:spPr>
        <p:txBody>
          <a:bodyPr wrap="square" rtlCol="0">
            <a:spAutoFit/>
          </a:bodyPr>
          <a:lstStyle/>
          <a:p>
            <a:r>
              <a:rPr lang="en-US" sz="1800" dirty="0"/>
              <a:t>While there is “[s]trong support for growing the body of tools and resources available that reduced the burden of data management,” there is also a “</a:t>
            </a:r>
          </a:p>
          <a:p>
            <a:r>
              <a:rPr lang="en-US" sz="1800" dirty="0"/>
              <a:t>[l]ack of good tooling to support metadata capture at data generation.”</a:t>
            </a:r>
          </a:p>
        </p:txBody>
      </p:sp>
      <p:pic>
        <p:nvPicPr>
          <p:cNvPr id="3" name="Picture 2" descr="Cover image of JISC publication &quot;FAIR in Practice.&quot;"/>
          <p:cNvPicPr>
            <a:picLocks noChangeAspect="1"/>
          </p:cNvPicPr>
          <p:nvPr/>
        </p:nvPicPr>
        <p:blipFill>
          <a:blip r:embed="rId3"/>
          <a:stretch>
            <a:fillRect/>
          </a:stretch>
        </p:blipFill>
        <p:spPr>
          <a:xfrm>
            <a:off x="5508338" y="167879"/>
            <a:ext cx="3545144" cy="4533423"/>
          </a:xfrm>
          <a:prstGeom prst="rect">
            <a:avLst/>
          </a:prstGeom>
          <a:ln w="25400">
            <a:solidFill>
              <a:schemeClr val="tx1">
                <a:lumMod val="50000"/>
              </a:schemeClr>
            </a:solidFill>
          </a:ln>
        </p:spPr>
      </p:pic>
      <p:sp>
        <p:nvSpPr>
          <p:cNvPr id="5" name="TextBox 4"/>
          <p:cNvSpPr txBox="1"/>
          <p:nvPr/>
        </p:nvSpPr>
        <p:spPr>
          <a:xfrm>
            <a:off x="5749290" y="4761454"/>
            <a:ext cx="2997872" cy="307777"/>
          </a:xfrm>
          <a:prstGeom prst="rect">
            <a:avLst/>
          </a:prstGeom>
          <a:noFill/>
        </p:spPr>
        <p:txBody>
          <a:bodyPr wrap="none" rtlCol="0">
            <a:spAutoFit/>
          </a:bodyPr>
          <a:lstStyle/>
          <a:p>
            <a:r>
              <a:rPr lang="en-US" kern="1200" dirty="0">
                <a:solidFill>
                  <a:prstClr val="black">
                    <a:lumMod val="75000"/>
                    <a:lumOff val="25000"/>
                  </a:prstClr>
                </a:solidFill>
                <a:latin typeface="Times New Roman" panose="02020603050405020304" pitchFamily="18" charset="0"/>
                <a:cs typeface="Times New Roman" panose="02020603050405020304" pitchFamily="18" charset="0"/>
                <a:hlinkClick r:id="rId4"/>
              </a:rPr>
              <a:t>http://doi.org/10.5281/zenodo.1245568</a:t>
            </a:r>
            <a:endParaRPr lang="en-US"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25</a:t>
            </a:fld>
            <a:endParaRPr lang="en" dirty="0"/>
          </a:p>
        </p:txBody>
      </p:sp>
    </p:spTree>
    <p:extLst>
      <p:ext uri="{BB962C8B-B14F-4D97-AF65-F5344CB8AC3E}">
        <p14:creationId xmlns:p14="http://schemas.microsoft.com/office/powerpoint/2010/main" val="373280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A</a:t>
            </a:r>
            <a:r>
              <a:rPr lang="en-US" sz="3600" dirty="0"/>
              <a:t>b</a:t>
            </a:r>
            <a:r>
              <a:rPr lang="en" sz="3600" dirty="0"/>
              <a:t>out Us</a:t>
            </a:r>
            <a:endParaRPr sz="3600" dirty="0"/>
          </a:p>
        </p:txBody>
      </p:sp>
      <p:sp>
        <p:nvSpPr>
          <p:cNvPr id="105" name="Google Shape;105;p17"/>
          <p:cNvSpPr txBox="1">
            <a:spLocks noGrp="1"/>
          </p:cNvSpPr>
          <p:nvPr>
            <p:ph type="body" idx="1"/>
          </p:nvPr>
        </p:nvSpPr>
        <p:spPr>
          <a:xfrm>
            <a:off x="243000" y="1700784"/>
            <a:ext cx="4219272" cy="3018900"/>
          </a:xfrm>
          <a:prstGeom prst="rect">
            <a:avLst/>
          </a:prstGeom>
          <a:solidFill>
            <a:schemeClr val="accent4"/>
          </a:solidFill>
          <a:ln>
            <a:noFill/>
          </a:ln>
        </p:spPr>
        <p:txBody>
          <a:bodyPr spcFirstLastPara="1" wrap="square" lIns="91425" tIns="91425" rIns="91425" bIns="91425" anchor="t" anchorCtr="0">
            <a:noAutofit/>
          </a:bodyPr>
          <a:lstStyle/>
          <a:p>
            <a:pPr marL="0" indent="0">
              <a:spcAft>
                <a:spcPts val="1200"/>
              </a:spcAft>
              <a:buNone/>
            </a:pPr>
            <a:r>
              <a:rPr lang="en-US" sz="1600" dirty="0">
                <a:solidFill>
                  <a:srgbClr val="1C4587"/>
                </a:solidFill>
              </a:rPr>
              <a:t>Leighton:</a:t>
            </a:r>
          </a:p>
          <a:p>
            <a:pPr marL="285750" indent="-285750">
              <a:spcAft>
                <a:spcPts val="1200"/>
              </a:spcAft>
            </a:pPr>
            <a:r>
              <a:rPr lang="en-US" sz="1600" dirty="0">
                <a:solidFill>
                  <a:srgbClr val="1C4587"/>
                </a:solidFill>
              </a:rPr>
              <a:t>MLIS, CAS Data Curation (UIUC) 2012</a:t>
            </a:r>
          </a:p>
          <a:p>
            <a:pPr marL="285750" indent="-285750">
              <a:spcAft>
                <a:spcPts val="1200"/>
              </a:spcAft>
            </a:pPr>
            <a:r>
              <a:rPr lang="en-US" sz="1600" dirty="0">
                <a:solidFill>
                  <a:srgbClr val="1C4587"/>
                </a:solidFill>
              </a:rPr>
              <a:t>Library Director and Data Governance Committee (Iowa DOT) 2012 – 2016</a:t>
            </a:r>
          </a:p>
          <a:p>
            <a:pPr marL="285750" indent="-285750"/>
            <a:r>
              <a:rPr lang="en-US" sz="1600" dirty="0">
                <a:solidFill>
                  <a:srgbClr val="1C4587"/>
                </a:solidFill>
              </a:rPr>
              <a:t>NTL Data Curator, May 2016</a:t>
            </a:r>
          </a:p>
          <a:p>
            <a:pPr marL="742950" lvl="1" indent="-285750">
              <a:lnSpc>
                <a:spcPct val="100000"/>
              </a:lnSpc>
              <a:spcBef>
                <a:spcPts val="600"/>
              </a:spcBef>
            </a:pPr>
            <a:r>
              <a:rPr lang="en-US" sz="1400" dirty="0">
                <a:solidFill>
                  <a:srgbClr val="1C4587"/>
                </a:solidFill>
                <a:latin typeface="Arial" panose="020B0604020202020204" pitchFamily="34" charset="0"/>
                <a:cs typeface="Arial" panose="020B0604020202020204" pitchFamily="34" charset="0"/>
              </a:rPr>
              <a:t>Public Access Implementation Lead</a:t>
            </a:r>
          </a:p>
          <a:p>
            <a:pPr marL="742950" lvl="1" indent="-285750">
              <a:lnSpc>
                <a:spcPct val="100000"/>
              </a:lnSpc>
              <a:spcBef>
                <a:spcPts val="600"/>
              </a:spcBef>
            </a:pPr>
            <a:r>
              <a:rPr lang="en-US" sz="1400" dirty="0">
                <a:solidFill>
                  <a:srgbClr val="1C4587"/>
                </a:solidFill>
                <a:latin typeface="Arial" panose="020B0604020202020204" pitchFamily="34" charset="0"/>
                <a:cs typeface="Arial" panose="020B0604020202020204" pitchFamily="34" charset="0"/>
              </a:rPr>
              <a:t>BTS Data Curation</a:t>
            </a:r>
          </a:p>
          <a:p>
            <a:pPr marL="742950" lvl="1" indent="-285750">
              <a:lnSpc>
                <a:spcPct val="100000"/>
              </a:lnSpc>
              <a:spcBef>
                <a:spcPts val="600"/>
              </a:spcBef>
            </a:pPr>
            <a:r>
              <a:rPr lang="en-US" sz="1400" dirty="0">
                <a:solidFill>
                  <a:srgbClr val="1C4587"/>
                </a:solidFill>
                <a:latin typeface="Arial" panose="020B0604020202020204" pitchFamily="34" charset="0"/>
                <a:cs typeface="Arial" panose="020B0604020202020204" pitchFamily="34" charset="0"/>
              </a:rPr>
              <a:t>DOT representative to White House OSTP Subcommittee on Open Science</a:t>
            </a:r>
          </a:p>
        </p:txBody>
      </p:sp>
      <p:sp>
        <p:nvSpPr>
          <p:cNvPr id="4" name="Google Shape;105;p17"/>
          <p:cNvSpPr txBox="1">
            <a:spLocks noGrp="1"/>
          </p:cNvSpPr>
          <p:nvPr>
            <p:ph type="body" idx="1"/>
          </p:nvPr>
        </p:nvSpPr>
        <p:spPr>
          <a:xfrm>
            <a:off x="4830240" y="1682496"/>
            <a:ext cx="4000200" cy="3018900"/>
          </a:xfrm>
          <a:prstGeom prst="rect">
            <a:avLst/>
          </a:prstGeom>
          <a:solidFill>
            <a:schemeClr val="accent4"/>
          </a:solidFill>
          <a:ln>
            <a:noFill/>
          </a:ln>
        </p:spPr>
        <p:txBody>
          <a:bodyPr spcFirstLastPara="1" wrap="square" lIns="91425" tIns="91425" rIns="91425" bIns="91425" anchor="t" anchorCtr="0">
            <a:noAutofit/>
          </a:bodyPr>
          <a:lstStyle/>
          <a:p>
            <a:pPr marL="0" indent="0">
              <a:spcAft>
                <a:spcPts val="1200"/>
              </a:spcAft>
              <a:buNone/>
            </a:pPr>
            <a:r>
              <a:rPr lang="en-US" sz="1600" dirty="0">
                <a:solidFill>
                  <a:srgbClr val="1C4587"/>
                </a:solidFill>
              </a:rPr>
              <a:t>Jesse:</a:t>
            </a:r>
          </a:p>
          <a:p>
            <a:pPr marL="285750" indent="-285750">
              <a:spcAft>
                <a:spcPts val="1200"/>
              </a:spcAft>
            </a:pPr>
            <a:r>
              <a:rPr lang="en-US" sz="1600" dirty="0">
                <a:solidFill>
                  <a:srgbClr val="1C4587"/>
                </a:solidFill>
              </a:rPr>
              <a:t>MLIS (Syracuse),  2019</a:t>
            </a:r>
          </a:p>
          <a:p>
            <a:pPr marL="285750" indent="-285750"/>
            <a:r>
              <a:rPr lang="en-US" sz="1600" dirty="0">
                <a:solidFill>
                  <a:srgbClr val="1C4587"/>
                </a:solidFill>
              </a:rPr>
              <a:t>NTL Data Management and Data Curation Fellow, June 2019</a:t>
            </a:r>
          </a:p>
          <a:p>
            <a:pPr marL="742950" lvl="1" indent="-285750">
              <a:lnSpc>
                <a:spcPct val="100000"/>
              </a:lnSpc>
              <a:spcBef>
                <a:spcPts val="600"/>
              </a:spcBef>
            </a:pPr>
            <a:r>
              <a:rPr lang="en-US" sz="1400" dirty="0">
                <a:solidFill>
                  <a:srgbClr val="1C4587"/>
                </a:solidFill>
                <a:latin typeface="Arial" panose="020B0604020202020204" pitchFamily="34" charset="0"/>
                <a:cs typeface="Arial" panose="020B0604020202020204" pitchFamily="34" charset="0"/>
              </a:rPr>
              <a:t>Preservation of Legacy BTS data</a:t>
            </a:r>
          </a:p>
          <a:p>
            <a:pPr marL="742950" lvl="1" indent="-285750">
              <a:lnSpc>
                <a:spcPct val="100000"/>
              </a:lnSpc>
              <a:spcBef>
                <a:spcPts val="600"/>
              </a:spcBef>
            </a:pPr>
            <a:r>
              <a:rPr lang="en-US" sz="1400" dirty="0">
                <a:solidFill>
                  <a:srgbClr val="1C4587"/>
                </a:solidFill>
                <a:latin typeface="Arial" panose="020B0604020202020204" pitchFamily="34" charset="0"/>
                <a:cs typeface="Arial" panose="020B0604020202020204" pitchFamily="34" charset="0"/>
              </a:rPr>
              <a:t>NTL lead on Persistent Identifiers in federal consortia and working groups</a:t>
            </a:r>
          </a:p>
          <a:p>
            <a:pPr marL="742950" lvl="1" indent="-285750">
              <a:lnSpc>
                <a:spcPct val="100000"/>
              </a:lnSpc>
              <a:spcBef>
                <a:spcPts val="600"/>
              </a:spcBef>
            </a:pPr>
            <a:r>
              <a:rPr lang="en-US" sz="1400" dirty="0">
                <a:solidFill>
                  <a:srgbClr val="1C4587"/>
                </a:solidFill>
                <a:latin typeface="Arial" panose="020B0604020202020204" pitchFamily="34" charset="0"/>
                <a:cs typeface="Arial" panose="020B0604020202020204" pitchFamily="34" charset="0"/>
              </a:rPr>
              <a:t>Research Data Management training</a:t>
            </a: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dirty="0"/>
          </a:p>
        </p:txBody>
      </p:sp>
    </p:spTree>
    <p:extLst>
      <p:ext uri="{BB962C8B-B14F-4D97-AF65-F5344CB8AC3E}">
        <p14:creationId xmlns:p14="http://schemas.microsoft.com/office/powerpoint/2010/main" val="3339385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Statistical Laws &amp; Practices </a:t>
            </a:r>
            <a:endParaRPr sz="3600" dirty="0"/>
          </a:p>
        </p:txBody>
      </p:sp>
      <p:sp>
        <p:nvSpPr>
          <p:cNvPr id="105" name="Google Shape;105;p17"/>
          <p:cNvSpPr txBox="1">
            <a:spLocks noGrp="1"/>
          </p:cNvSpPr>
          <p:nvPr>
            <p:ph type="body" idx="1"/>
          </p:nvPr>
        </p:nvSpPr>
        <p:spPr>
          <a:xfrm>
            <a:off x="243000" y="1696235"/>
            <a:ext cx="3393818" cy="1000246"/>
          </a:xfrm>
          <a:prstGeom prst="rect">
            <a:avLst/>
          </a:prstGeom>
          <a:solidFill>
            <a:schemeClr val="accent4">
              <a:alpha val="70000"/>
            </a:schemeClr>
          </a:solidFill>
          <a:ln>
            <a:noFill/>
          </a:ln>
        </p:spPr>
        <p:txBody>
          <a:bodyPr spcFirstLastPara="1" wrap="square" lIns="91425" tIns="91425" rIns="91425" bIns="91425" anchor="t" anchorCtr="0">
            <a:noAutofit/>
          </a:bodyPr>
          <a:lstStyle/>
          <a:p>
            <a:pPr marL="0" lvl="0" indent="0">
              <a:buNone/>
            </a:pPr>
            <a:r>
              <a:rPr lang="en-US" b="1" i="1" dirty="0">
                <a:solidFill>
                  <a:srgbClr val="1C4587">
                    <a:alpha val="80000"/>
                  </a:srgbClr>
                </a:solidFill>
              </a:rPr>
              <a:t>Foundations for Evidence-Based Policymaking Act: Title III - Confidential Information Protection and Statistical Efficiency</a:t>
            </a:r>
            <a:r>
              <a:rPr lang="en-US" b="1" i="1" baseline="30000" dirty="0">
                <a:solidFill>
                  <a:srgbClr val="1C4587">
                    <a:alpha val="80000"/>
                  </a:srgbClr>
                </a:solidFill>
              </a:rPr>
              <a:t>9</a:t>
            </a:r>
            <a:endParaRPr lang="en-US" sz="2400" b="1" i="1" dirty="0">
              <a:solidFill>
                <a:srgbClr val="1C4587">
                  <a:alpha val="80000"/>
                </a:srgbClr>
              </a:solidFill>
            </a:endParaRPr>
          </a:p>
        </p:txBody>
      </p:sp>
      <p:sp>
        <p:nvSpPr>
          <p:cNvPr id="104" name="Google Shape;104;p17"/>
          <p:cNvSpPr txBox="1">
            <a:spLocks noGrp="1"/>
          </p:cNvSpPr>
          <p:nvPr>
            <p:ph type="body" idx="1"/>
          </p:nvPr>
        </p:nvSpPr>
        <p:spPr>
          <a:xfrm>
            <a:off x="3771900" y="1685843"/>
            <a:ext cx="5294128" cy="1213222"/>
          </a:xfrm>
          <a:prstGeom prst="rect">
            <a:avLst/>
          </a:prstGeom>
          <a:solidFill>
            <a:schemeClr val="accent4"/>
          </a:solidFill>
          <a:ln>
            <a:noFill/>
          </a:ln>
        </p:spPr>
        <p:txBody>
          <a:bodyPr spcFirstLastPara="1" wrap="square" lIns="91425" tIns="91425" rIns="91425" bIns="91425" anchor="t" anchorCtr="0">
            <a:noAutofit/>
          </a:bodyPr>
          <a:lstStyle/>
          <a:p>
            <a:pPr marL="171450" indent="-171450"/>
            <a:r>
              <a:rPr lang="en-US" sz="1200" dirty="0">
                <a:solidFill>
                  <a:srgbClr val="1C4587"/>
                </a:solidFill>
              </a:rPr>
              <a:t>Safeguard the confidentiality of individually identifiable information acquired under a pledge of confidentiality for statistical purposes;</a:t>
            </a:r>
          </a:p>
          <a:p>
            <a:pPr marL="171450" indent="-171450"/>
            <a:r>
              <a:rPr lang="en-US" sz="1200" dirty="0">
                <a:solidFill>
                  <a:srgbClr val="1C4587"/>
                </a:solidFill>
              </a:rPr>
              <a:t>Statistical agencies should continuously seek to improve their efficiency;</a:t>
            </a:r>
          </a:p>
          <a:p>
            <a:pPr marL="171450" indent="-171450"/>
            <a:r>
              <a:rPr lang="en-US" sz="1200" dirty="0">
                <a:solidFill>
                  <a:srgbClr val="1C4587"/>
                </a:solidFill>
              </a:rPr>
              <a:t>More sharing of data among designated statistical agencies;</a:t>
            </a:r>
          </a:p>
          <a:p>
            <a:pPr marL="171450" indent="-171450"/>
            <a:r>
              <a:rPr lang="en-US" sz="1200" dirty="0">
                <a:solidFill>
                  <a:srgbClr val="1C4587"/>
                </a:solidFill>
              </a:rPr>
              <a:t>Increase access to data for evidence</a:t>
            </a:r>
            <a:endParaRPr sz="1200" dirty="0">
              <a:solidFill>
                <a:srgbClr val="1C4587"/>
              </a:solidFill>
            </a:endParaRPr>
          </a:p>
        </p:txBody>
      </p:sp>
      <p:pic>
        <p:nvPicPr>
          <p:cNvPr id="4" name="Picture 3" descr="Cover image of the publication &quot;Transparency in Statistical Information for the National Center for Science and Engineering Statistics and All Federal Statistical Agencies&quot;">
            <a:extLst>
              <a:ext uri="{FF2B5EF4-FFF2-40B4-BE49-F238E27FC236}">
                <a16:creationId xmlns:a16="http://schemas.microsoft.com/office/drawing/2014/main" id="{4493496B-1D99-42F1-8782-79DE86E78DC8}"/>
              </a:ext>
            </a:extLst>
          </p:cNvPr>
          <p:cNvPicPr>
            <a:picLocks noChangeAspect="1"/>
          </p:cNvPicPr>
          <p:nvPr/>
        </p:nvPicPr>
        <p:blipFill>
          <a:blip r:embed="rId3"/>
          <a:stretch>
            <a:fillRect/>
          </a:stretch>
        </p:blipFill>
        <p:spPr>
          <a:xfrm>
            <a:off x="156834" y="3359844"/>
            <a:ext cx="774233" cy="1161349"/>
          </a:xfrm>
          <a:prstGeom prst="rect">
            <a:avLst/>
          </a:prstGeom>
          <a:ln>
            <a:solidFill>
              <a:schemeClr val="accent1"/>
            </a:solidFill>
          </a:ln>
        </p:spPr>
      </p:pic>
      <p:sp>
        <p:nvSpPr>
          <p:cNvPr id="8" name="Google Shape;105;p17">
            <a:extLst>
              <a:ext uri="{FF2B5EF4-FFF2-40B4-BE49-F238E27FC236}">
                <a16:creationId xmlns:a16="http://schemas.microsoft.com/office/drawing/2014/main" id="{E50D962F-EFE3-4A93-8092-AAF13030919A}"/>
              </a:ext>
            </a:extLst>
          </p:cNvPr>
          <p:cNvSpPr txBox="1">
            <a:spLocks/>
          </p:cNvSpPr>
          <p:nvPr/>
        </p:nvSpPr>
        <p:spPr>
          <a:xfrm>
            <a:off x="998090" y="3169224"/>
            <a:ext cx="2545210" cy="1589812"/>
          </a:xfrm>
          <a:prstGeom prst="rect">
            <a:avLst/>
          </a:prstGeom>
          <a:solidFill>
            <a:schemeClr val="accent4">
              <a:alpha val="70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lt2"/>
              </a:buClr>
              <a:buSzPts val="1400"/>
              <a:buFont typeface="Roboto"/>
              <a:buChar char="●"/>
              <a:defRPr sz="1400" b="0" i="0" u="none" strike="noStrike" cap="none">
                <a:solidFill>
                  <a:schemeClr val="lt2"/>
                </a:solidFill>
                <a:latin typeface="Arial" panose="020B0604020202020204" pitchFamily="34" charset="0"/>
                <a:ea typeface="Roboto"/>
                <a:cs typeface="Arial" panose="020B0604020202020204" pitchFamily="34" charset="0"/>
                <a:sym typeface="Roboto"/>
              </a:defRPr>
            </a:lvl1pPr>
            <a:lvl2pPr marL="914400" marR="0" lvl="1"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2"/>
              </a:buClr>
              <a:buSzPts val="1200"/>
              <a:buFont typeface="Roboto"/>
              <a:buChar char="■"/>
              <a:defRPr sz="1200" b="0" i="0" u="none" strike="noStrike" cap="none">
                <a:solidFill>
                  <a:schemeClr val="lt2"/>
                </a:solidFill>
                <a:latin typeface="Roboto"/>
                <a:ea typeface="Roboto"/>
                <a:cs typeface="Roboto"/>
                <a:sym typeface="Roboto"/>
              </a:defRPr>
            </a:lvl9pPr>
          </a:lstStyle>
          <a:p>
            <a:pPr marL="0" indent="0">
              <a:buFont typeface="Roboto"/>
              <a:buNone/>
            </a:pPr>
            <a:r>
              <a:rPr lang="en-US" b="1" i="1" dirty="0">
                <a:solidFill>
                  <a:srgbClr val="1C4587">
                    <a:alpha val="80000"/>
                  </a:srgbClr>
                </a:solidFill>
              </a:rPr>
              <a:t>Transparency in Statistical Information for the National Center for Science and Engineering Statistics and All Federal Statistical Agencies</a:t>
            </a:r>
            <a:r>
              <a:rPr lang="en-US" b="1" i="1" baseline="30000" dirty="0">
                <a:solidFill>
                  <a:srgbClr val="1C4587">
                    <a:alpha val="80000"/>
                  </a:srgbClr>
                </a:solidFill>
              </a:rPr>
              <a:t>10</a:t>
            </a:r>
          </a:p>
        </p:txBody>
      </p:sp>
      <p:sp>
        <p:nvSpPr>
          <p:cNvPr id="10" name="TextBox 9">
            <a:extLst>
              <a:ext uri="{FF2B5EF4-FFF2-40B4-BE49-F238E27FC236}">
                <a16:creationId xmlns:a16="http://schemas.microsoft.com/office/drawing/2014/main" id="{49F350DB-5EA9-4F94-A88E-F9A1BC4B3E4A}"/>
              </a:ext>
            </a:extLst>
          </p:cNvPr>
          <p:cNvSpPr txBox="1"/>
          <p:nvPr/>
        </p:nvSpPr>
        <p:spPr>
          <a:xfrm>
            <a:off x="1017263" y="4783405"/>
            <a:ext cx="1910314" cy="246221"/>
          </a:xfrm>
          <a:prstGeom prst="rect">
            <a:avLst/>
          </a:prstGeom>
          <a:noFill/>
        </p:spPr>
        <p:txBody>
          <a:bodyPr wrap="square">
            <a:spAutoFit/>
          </a:bodyPr>
          <a:lstStyle/>
          <a:p>
            <a:pPr algn="just"/>
            <a:r>
              <a:rPr lang="en-US" sz="1000" dirty="0">
                <a:hlinkClick r:id="rId4"/>
              </a:rPr>
              <a:t>https://doi.org/10.17226/26360</a:t>
            </a:r>
            <a:endParaRPr lang="en-US" sz="1000" dirty="0"/>
          </a:p>
        </p:txBody>
      </p:sp>
      <p:sp>
        <p:nvSpPr>
          <p:cNvPr id="14" name="Google Shape;104;p17">
            <a:extLst>
              <a:ext uri="{FF2B5EF4-FFF2-40B4-BE49-F238E27FC236}">
                <a16:creationId xmlns:a16="http://schemas.microsoft.com/office/drawing/2014/main" id="{F225022F-7ACE-4A15-B79B-2CF952AE78DF}"/>
              </a:ext>
            </a:extLst>
          </p:cNvPr>
          <p:cNvSpPr txBox="1">
            <a:spLocks/>
          </p:cNvSpPr>
          <p:nvPr/>
        </p:nvSpPr>
        <p:spPr>
          <a:xfrm>
            <a:off x="3584864" y="3147490"/>
            <a:ext cx="5488090" cy="1996009"/>
          </a:xfrm>
          <a:prstGeom prst="rect">
            <a:avLst/>
          </a:prstGeom>
          <a:solidFill>
            <a:schemeClr val="accent4"/>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lt2"/>
              </a:buClr>
              <a:buSzPts val="1400"/>
              <a:buFont typeface="Roboto"/>
              <a:buChar char="●"/>
              <a:defRPr sz="1400" b="0" i="0" u="none" strike="noStrike" cap="none">
                <a:solidFill>
                  <a:schemeClr val="lt2"/>
                </a:solidFill>
                <a:latin typeface="Arial" panose="020B0604020202020204" pitchFamily="34" charset="0"/>
                <a:ea typeface="Roboto"/>
                <a:cs typeface="Arial" panose="020B0604020202020204" pitchFamily="34" charset="0"/>
                <a:sym typeface="Roboto"/>
              </a:defRPr>
            </a:lvl1pPr>
            <a:lvl2pPr marL="914400" marR="0" lvl="1"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2"/>
              </a:buClr>
              <a:buSzPts val="1200"/>
              <a:buFont typeface="Roboto"/>
              <a:buChar char="○"/>
              <a:defRPr sz="1200" b="0" i="0" u="none" strike="noStrike" cap="none">
                <a:solidFill>
                  <a:schemeClr val="lt2"/>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2"/>
              </a:buClr>
              <a:buSzPts val="1200"/>
              <a:buFont typeface="Roboto"/>
              <a:buChar char="■"/>
              <a:defRPr sz="1200" b="0" i="0" u="none" strike="noStrike" cap="none">
                <a:solidFill>
                  <a:schemeClr val="lt2"/>
                </a:solidFill>
                <a:latin typeface="Roboto"/>
                <a:ea typeface="Roboto"/>
                <a:cs typeface="Roboto"/>
                <a:sym typeface="Roboto"/>
              </a:defRPr>
            </a:lvl9pPr>
          </a:lstStyle>
          <a:p>
            <a:pPr marL="0" indent="0" algn="ctr">
              <a:buNone/>
            </a:pPr>
            <a:r>
              <a:rPr lang="en-US" sz="1200" dirty="0">
                <a:solidFill>
                  <a:srgbClr val="1C4587"/>
                </a:solidFill>
              </a:rPr>
              <a:t>“…envision a future where…”</a:t>
            </a:r>
          </a:p>
          <a:p>
            <a:pPr marL="171450" indent="-171450"/>
            <a:r>
              <a:rPr lang="en-US" sz="1200" dirty="0">
                <a:solidFill>
                  <a:srgbClr val="1C4587"/>
                </a:solidFill>
              </a:rPr>
              <a:t>greater care in the documentation of methods, the use of uniform processes for archiving of input data and all official statistics, and the greater use of metadata standards.</a:t>
            </a:r>
          </a:p>
          <a:p>
            <a:pPr marL="171450" indent="-171450"/>
            <a:r>
              <a:rPr lang="en-US" sz="1200" dirty="0">
                <a:solidFill>
                  <a:srgbClr val="1C4587"/>
                </a:solidFill>
              </a:rPr>
              <a:t>archived and documented materials will be retained in permanent Web locations and code will be fully commented…. </a:t>
            </a:r>
          </a:p>
          <a:p>
            <a:pPr marL="171450" indent="-171450"/>
            <a:r>
              <a:rPr lang="en-US" sz="1200" dirty="0">
                <a:solidFill>
                  <a:srgbClr val="1C4587"/>
                </a:solidFill>
              </a:rPr>
              <a:t>Identical machine-readable metadata standards will be used by all statistical programs, which will make sharing of methods and data easier among the statistical community</a:t>
            </a: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dirty="0"/>
          </a:p>
        </p:txBody>
      </p:sp>
      <p:cxnSp>
        <p:nvCxnSpPr>
          <p:cNvPr id="11" name="Straight Connector 10">
            <a:extLst>
              <a:ext uri="{FF2B5EF4-FFF2-40B4-BE49-F238E27FC236}">
                <a16:creationId xmlns:a16="http://schemas.microsoft.com/office/drawing/2014/main" id="{A7E9AFF8-F0F6-4DC3-8611-4FCFB66D711A}"/>
              </a:ext>
              <a:ext uri="{C183D7F6-B498-43B3-948B-1728B52AA6E4}">
                <adec:decorative xmlns:adec="http://schemas.microsoft.com/office/drawing/2017/decorative" val="1"/>
              </a:ext>
            </a:extLst>
          </p:cNvPr>
          <p:cNvCxnSpPr>
            <a:cxnSpLocks/>
          </p:cNvCxnSpPr>
          <p:nvPr/>
        </p:nvCxnSpPr>
        <p:spPr>
          <a:xfrm>
            <a:off x="1392382" y="3075709"/>
            <a:ext cx="6317673" cy="0"/>
          </a:xfrm>
          <a:prstGeom prst="line">
            <a:avLst/>
          </a:prstGeom>
          <a:ln w="15875">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328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A</a:t>
            </a:r>
            <a:r>
              <a:rPr lang="en-US" sz="3600" dirty="0"/>
              <a:t>b</a:t>
            </a:r>
            <a:r>
              <a:rPr lang="en" sz="3600" dirty="0"/>
              <a:t>out Data Curation A</a:t>
            </a:r>
            <a:r>
              <a:rPr lang="en-US" sz="3600" dirty="0"/>
              <a:t>c</a:t>
            </a:r>
            <a:r>
              <a:rPr lang="en" sz="3600" dirty="0"/>
              <a:t>tions</a:t>
            </a:r>
            <a:endParaRPr sz="3600" dirty="0"/>
          </a:p>
        </p:txBody>
      </p:sp>
      <p:sp>
        <p:nvSpPr>
          <p:cNvPr id="105" name="Google Shape;105;p17"/>
          <p:cNvSpPr txBox="1">
            <a:spLocks noGrp="1"/>
          </p:cNvSpPr>
          <p:nvPr>
            <p:ph type="body" idx="1"/>
          </p:nvPr>
        </p:nvSpPr>
        <p:spPr>
          <a:xfrm>
            <a:off x="57938" y="1690293"/>
            <a:ext cx="3501686" cy="3018900"/>
          </a:xfrm>
          <a:prstGeom prst="rect">
            <a:avLst/>
          </a:prstGeom>
          <a:solidFill>
            <a:schemeClr val="accent4"/>
          </a:solidFill>
          <a:ln>
            <a:noFill/>
          </a:ln>
        </p:spPr>
        <p:txBody>
          <a:bodyPr spcFirstLastPara="1" wrap="square" lIns="91425" tIns="91425" rIns="91425" bIns="91425" anchor="t" anchorCtr="0">
            <a:noAutofit/>
          </a:bodyPr>
          <a:lstStyle/>
          <a:p>
            <a:pPr marL="0" lvl="0" indent="0" algn="ctr">
              <a:buNone/>
            </a:pPr>
            <a:r>
              <a:rPr lang="en-US" sz="2400" b="1" dirty="0">
                <a:solidFill>
                  <a:srgbClr val="1C4587">
                    <a:alpha val="80000"/>
                  </a:srgbClr>
                </a:solidFill>
              </a:rPr>
              <a:t>Reactive</a:t>
            </a:r>
          </a:p>
          <a:p>
            <a:pPr marL="0" lvl="0" indent="0" algn="ctr">
              <a:buNone/>
            </a:pPr>
            <a:r>
              <a:rPr lang="en-US" sz="2000" b="1" dirty="0">
                <a:solidFill>
                  <a:srgbClr val="1C4587">
                    <a:alpha val="80000"/>
                  </a:srgbClr>
                </a:solidFill>
              </a:rPr>
              <a:t>Curation &amp; Preservation</a:t>
            </a:r>
          </a:p>
          <a:p>
            <a:pPr marL="342900" indent="-342900"/>
            <a:r>
              <a:rPr lang="en-US" sz="2000" dirty="0">
                <a:solidFill>
                  <a:srgbClr val="1C4587">
                    <a:alpha val="80000"/>
                  </a:srgbClr>
                </a:solidFill>
              </a:rPr>
              <a:t>Repository Ingest</a:t>
            </a:r>
          </a:p>
          <a:p>
            <a:pPr marL="342900" indent="-342900"/>
            <a:r>
              <a:rPr lang="en-US" sz="2000" b="1" dirty="0">
                <a:solidFill>
                  <a:srgbClr val="1C4587">
                    <a:alpha val="80000"/>
                  </a:srgbClr>
                </a:solidFill>
              </a:rPr>
              <a:t>Access &amp; Reuse</a:t>
            </a:r>
          </a:p>
          <a:p>
            <a:pPr marL="342900" indent="-342900"/>
            <a:r>
              <a:rPr lang="en-US" sz="2000" b="1" dirty="0">
                <a:solidFill>
                  <a:srgbClr val="1C4587">
                    <a:alpha val="80000"/>
                  </a:srgbClr>
                </a:solidFill>
              </a:rPr>
              <a:t>Preservation/Mitigation</a:t>
            </a:r>
          </a:p>
          <a:p>
            <a:pPr marL="342900" indent="-342900"/>
            <a:r>
              <a:rPr lang="en-US" sz="2000" dirty="0">
                <a:solidFill>
                  <a:srgbClr val="1C4587">
                    <a:alpha val="80000"/>
                  </a:srgbClr>
                </a:solidFill>
              </a:rPr>
              <a:t>Format Migration</a:t>
            </a:r>
          </a:p>
          <a:p>
            <a:pPr marL="342900" indent="-342900"/>
            <a:r>
              <a:rPr lang="en-US" sz="2000" dirty="0">
                <a:solidFill>
                  <a:srgbClr val="1C4587">
                    <a:alpha val="80000"/>
                  </a:srgbClr>
                </a:solidFill>
              </a:rPr>
              <a:t>Disposition</a:t>
            </a:r>
            <a:endParaRPr sz="2000" dirty="0">
              <a:solidFill>
                <a:srgbClr val="1C4587">
                  <a:alpha val="80000"/>
                </a:srgbClr>
              </a:solidFill>
            </a:endParaRPr>
          </a:p>
        </p:txBody>
      </p:sp>
      <p:sp>
        <p:nvSpPr>
          <p:cNvPr id="104" name="Google Shape;104;p17"/>
          <p:cNvSpPr txBox="1">
            <a:spLocks noGrp="1"/>
          </p:cNvSpPr>
          <p:nvPr>
            <p:ph type="body" idx="1"/>
          </p:nvPr>
        </p:nvSpPr>
        <p:spPr>
          <a:xfrm>
            <a:off x="3604847" y="1701178"/>
            <a:ext cx="5528270" cy="3442321"/>
          </a:xfrm>
          <a:prstGeom prst="rect">
            <a:avLst/>
          </a:prstGeom>
          <a:solidFill>
            <a:schemeClr val="accent4"/>
          </a:solidFill>
          <a:ln>
            <a:noFill/>
          </a:ln>
        </p:spPr>
        <p:txBody>
          <a:bodyPr spcFirstLastPara="1" wrap="square" lIns="91425" tIns="91425" rIns="91425" bIns="91425" anchor="t" anchorCtr="0">
            <a:noAutofit/>
          </a:bodyPr>
          <a:lstStyle/>
          <a:p>
            <a:pPr marL="0" lvl="0" indent="0" algn="ctr">
              <a:buNone/>
            </a:pPr>
            <a:r>
              <a:rPr lang="en-US" sz="2400" b="1" dirty="0">
                <a:solidFill>
                  <a:srgbClr val="1C4587"/>
                </a:solidFill>
              </a:rPr>
              <a:t>Proactive</a:t>
            </a:r>
          </a:p>
          <a:p>
            <a:pPr marL="0" indent="0" algn="ctr">
              <a:buNone/>
            </a:pPr>
            <a:r>
              <a:rPr lang="en-US" sz="2000" b="1" dirty="0">
                <a:solidFill>
                  <a:srgbClr val="1C4587"/>
                </a:solidFill>
              </a:rPr>
              <a:t>Creation &amp; Collection</a:t>
            </a:r>
          </a:p>
          <a:p>
            <a:pPr marL="342900" indent="-342900"/>
            <a:r>
              <a:rPr lang="en-US" sz="2000" dirty="0">
                <a:solidFill>
                  <a:srgbClr val="1C4587"/>
                </a:solidFill>
              </a:rPr>
              <a:t>Standard Workflows: </a:t>
            </a:r>
            <a:r>
              <a:rPr lang="en-US" sz="1600" b="1" i="1" dirty="0">
                <a:solidFill>
                  <a:srgbClr val="1C4587"/>
                </a:solidFill>
              </a:rPr>
              <a:t>File Naming</a:t>
            </a:r>
          </a:p>
          <a:p>
            <a:pPr marL="342900" indent="-342900"/>
            <a:r>
              <a:rPr lang="en-US" sz="2000" b="1" dirty="0">
                <a:solidFill>
                  <a:srgbClr val="1C4587"/>
                </a:solidFill>
              </a:rPr>
              <a:t>Data Management &amp; Training</a:t>
            </a:r>
            <a:r>
              <a:rPr lang="en-US" sz="2000" dirty="0">
                <a:solidFill>
                  <a:srgbClr val="1C4587"/>
                </a:solidFill>
              </a:rPr>
              <a:t>: </a:t>
            </a:r>
            <a:r>
              <a:rPr lang="en-US" sz="1600" b="1" i="1" dirty="0">
                <a:solidFill>
                  <a:srgbClr val="1C4587"/>
                </a:solidFill>
              </a:rPr>
              <a:t>DMPs</a:t>
            </a:r>
          </a:p>
          <a:p>
            <a:pPr marL="342900" indent="-342900"/>
            <a:r>
              <a:rPr lang="en-US" sz="2000" b="1" dirty="0">
                <a:solidFill>
                  <a:srgbClr val="1C4587"/>
                </a:solidFill>
              </a:rPr>
              <a:t>Robust Documentation</a:t>
            </a:r>
            <a:r>
              <a:rPr lang="en-US" sz="2000" dirty="0">
                <a:solidFill>
                  <a:srgbClr val="1C4587"/>
                </a:solidFill>
              </a:rPr>
              <a:t>: </a:t>
            </a:r>
            <a:r>
              <a:rPr lang="en-US" sz="1600" b="1" i="1" dirty="0">
                <a:solidFill>
                  <a:srgbClr val="1C4587"/>
                </a:solidFill>
              </a:rPr>
              <a:t>Readme &amp; Codes</a:t>
            </a:r>
          </a:p>
          <a:p>
            <a:pPr marL="342900" indent="-342900"/>
            <a:r>
              <a:rPr lang="en-US" sz="2000" dirty="0">
                <a:solidFill>
                  <a:srgbClr val="1C4587"/>
                </a:solidFill>
              </a:rPr>
              <a:t>Controlled Vocabularies: </a:t>
            </a:r>
            <a:r>
              <a:rPr lang="en-US" sz="1600" b="1" i="1" dirty="0">
                <a:solidFill>
                  <a:srgbClr val="1C4587"/>
                </a:solidFill>
              </a:rPr>
              <a:t>Data Dictionaries</a:t>
            </a:r>
            <a:endParaRPr lang="en-US" sz="1600" b="1" dirty="0">
              <a:solidFill>
                <a:srgbClr val="1C4587"/>
              </a:solidFill>
            </a:endParaRPr>
          </a:p>
          <a:p>
            <a:pPr marL="342900" indent="-342900"/>
            <a:r>
              <a:rPr lang="en-US" sz="2000" dirty="0">
                <a:solidFill>
                  <a:srgbClr val="1C4587"/>
                </a:solidFill>
              </a:rPr>
              <a:t>Metadata Standards: </a:t>
            </a:r>
            <a:r>
              <a:rPr lang="en-US" sz="1600" b="1" i="1" dirty="0">
                <a:solidFill>
                  <a:srgbClr val="1C4587"/>
                </a:solidFill>
              </a:rPr>
              <a:t>Choose &amp; Publicize </a:t>
            </a:r>
            <a:endParaRPr lang="en-US" sz="2000" dirty="0">
              <a:solidFill>
                <a:srgbClr val="1C4587"/>
              </a:solidFill>
            </a:endParaRPr>
          </a:p>
          <a:p>
            <a:pPr marL="342900" indent="-342900"/>
            <a:r>
              <a:rPr lang="en-US" sz="2000" b="1" dirty="0">
                <a:solidFill>
                  <a:srgbClr val="1C4587"/>
                </a:solidFill>
              </a:rPr>
              <a:t>Persistent Identification</a:t>
            </a:r>
            <a:r>
              <a:rPr lang="en-US" sz="2000" dirty="0">
                <a:solidFill>
                  <a:srgbClr val="1C4587"/>
                </a:solidFill>
              </a:rPr>
              <a:t>: </a:t>
            </a:r>
            <a:r>
              <a:rPr lang="en-US" sz="1600" b="1" i="1" dirty="0">
                <a:solidFill>
                  <a:srgbClr val="1C4587"/>
                </a:solidFill>
              </a:rPr>
              <a:t>DOI, ORCID, ROR</a:t>
            </a:r>
            <a:endParaRPr lang="en-US" sz="1600" b="1" dirty="0">
              <a:solidFill>
                <a:srgbClr val="1C4587"/>
              </a:solidFill>
            </a:endParaRPr>
          </a:p>
          <a:p>
            <a:pPr marL="342900" indent="-342900"/>
            <a:r>
              <a:rPr lang="en-US" sz="2000" b="1" dirty="0">
                <a:solidFill>
                  <a:srgbClr val="1C4587"/>
                </a:solidFill>
              </a:rPr>
              <a:t>Preservation Planning</a:t>
            </a:r>
            <a:r>
              <a:rPr lang="en-US" sz="2000" dirty="0">
                <a:solidFill>
                  <a:srgbClr val="1C4587"/>
                </a:solidFill>
              </a:rPr>
              <a:t>: </a:t>
            </a:r>
            <a:r>
              <a:rPr lang="en-US" sz="1600" b="1" i="1" dirty="0">
                <a:solidFill>
                  <a:srgbClr val="1C4587"/>
                </a:solidFill>
              </a:rPr>
              <a:t>Repository &amp; Backups </a:t>
            </a:r>
            <a:endParaRPr lang="en-US" sz="2000" dirty="0">
              <a:solidFill>
                <a:srgbClr val="1C4587"/>
              </a:solidFill>
            </a:endParaRPr>
          </a:p>
        </p:txBody>
      </p:sp>
      <p:cxnSp>
        <p:nvCxnSpPr>
          <p:cNvPr id="3" name="Straight Connector 2">
            <a:extLst>
              <a:ext uri="{C183D7F6-B498-43B3-948B-1728B52AA6E4}">
                <adec:decorative xmlns:adec="http://schemas.microsoft.com/office/drawing/2017/decorative" val="1"/>
              </a:ext>
            </a:extLst>
          </p:cNvPr>
          <p:cNvCxnSpPr/>
          <p:nvPr/>
        </p:nvCxnSpPr>
        <p:spPr>
          <a:xfrm flipH="1">
            <a:off x="3454953" y="1872297"/>
            <a:ext cx="5588" cy="3189560"/>
          </a:xfrm>
          <a:prstGeom prst="line">
            <a:avLst/>
          </a:prstGeom>
          <a:ln w="3810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dirty="0"/>
          </a:p>
        </p:txBody>
      </p:sp>
    </p:spTree>
    <p:extLst>
      <p:ext uri="{BB962C8B-B14F-4D97-AF65-F5344CB8AC3E}">
        <p14:creationId xmlns:p14="http://schemas.microsoft.com/office/powerpoint/2010/main" val="2181189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Benefits of Data Curation</a:t>
            </a:r>
            <a:endParaRPr sz="3600" dirty="0"/>
          </a:p>
        </p:txBody>
      </p:sp>
      <p:sp>
        <p:nvSpPr>
          <p:cNvPr id="105" name="Google Shape;105;p17"/>
          <p:cNvSpPr txBox="1">
            <a:spLocks noGrp="1"/>
          </p:cNvSpPr>
          <p:nvPr>
            <p:ph type="body" idx="1"/>
          </p:nvPr>
        </p:nvSpPr>
        <p:spPr>
          <a:xfrm>
            <a:off x="228600" y="1828800"/>
            <a:ext cx="4100401" cy="3015343"/>
          </a:xfrm>
          <a:prstGeom prst="rect">
            <a:avLst/>
          </a:prstGeom>
          <a:solidFill>
            <a:schemeClr val="accent4"/>
          </a:solidFill>
          <a:ln>
            <a:noFill/>
          </a:ln>
        </p:spPr>
        <p:txBody>
          <a:bodyPr spcFirstLastPara="1" wrap="square" lIns="91425" tIns="91425" rIns="91425" bIns="91425" anchor="t" anchorCtr="0">
            <a:noAutofit/>
          </a:bodyPr>
          <a:lstStyle/>
          <a:p>
            <a:pPr marL="274320" indent="-228600">
              <a:lnSpc>
                <a:spcPct val="100000"/>
              </a:lnSpc>
            </a:pPr>
            <a:r>
              <a:rPr lang="en-US" sz="2400" dirty="0">
                <a:solidFill>
                  <a:srgbClr val="1C4587"/>
                </a:solidFill>
              </a:rPr>
              <a:t>Protects Unique Data from Loss</a:t>
            </a:r>
          </a:p>
          <a:p>
            <a:pPr marL="274320" indent="-228600">
              <a:lnSpc>
                <a:spcPct val="100000"/>
              </a:lnSpc>
            </a:pPr>
            <a:r>
              <a:rPr lang="en-US" sz="2400" b="1" dirty="0">
                <a:solidFill>
                  <a:srgbClr val="1C4587"/>
                </a:solidFill>
              </a:rPr>
              <a:t>Improves Data Search &amp; Retrieval </a:t>
            </a:r>
          </a:p>
          <a:p>
            <a:pPr marL="274320" indent="-228600">
              <a:lnSpc>
                <a:spcPct val="100000"/>
              </a:lnSpc>
            </a:pPr>
            <a:r>
              <a:rPr lang="en-US" sz="2400" b="1" dirty="0">
                <a:solidFill>
                  <a:srgbClr val="1C4587"/>
                </a:solidFill>
              </a:rPr>
              <a:t>Enables Reuse</a:t>
            </a:r>
          </a:p>
          <a:p>
            <a:pPr marL="274320" indent="-228600">
              <a:lnSpc>
                <a:spcPct val="100000"/>
              </a:lnSpc>
            </a:pPr>
            <a:r>
              <a:rPr lang="en-US" sz="2400" b="1" dirty="0">
                <a:solidFill>
                  <a:srgbClr val="1C4587"/>
                </a:solidFill>
              </a:rPr>
              <a:t>Facilitates Longitudinal and/or Meta Analyses</a:t>
            </a:r>
          </a:p>
        </p:txBody>
      </p:sp>
      <p:sp>
        <p:nvSpPr>
          <p:cNvPr id="4" name="Google Shape;105;p17"/>
          <p:cNvSpPr txBox="1">
            <a:spLocks noGrp="1"/>
          </p:cNvSpPr>
          <p:nvPr>
            <p:ph type="body" idx="1"/>
          </p:nvPr>
        </p:nvSpPr>
        <p:spPr>
          <a:xfrm>
            <a:off x="4800600" y="1828800"/>
            <a:ext cx="4100401" cy="3322575"/>
          </a:xfrm>
          <a:prstGeom prst="rect">
            <a:avLst/>
          </a:prstGeom>
          <a:solidFill>
            <a:schemeClr val="accent4"/>
          </a:solidFill>
          <a:ln>
            <a:noFill/>
          </a:ln>
        </p:spPr>
        <p:txBody>
          <a:bodyPr spcFirstLastPara="1" wrap="square" lIns="91425" tIns="91425" rIns="91425" bIns="91425" anchor="t" anchorCtr="0">
            <a:noAutofit/>
          </a:bodyPr>
          <a:lstStyle/>
          <a:p>
            <a:pPr marL="274320" indent="-228600">
              <a:lnSpc>
                <a:spcPct val="100000"/>
              </a:lnSpc>
            </a:pPr>
            <a:r>
              <a:rPr lang="en-US" sz="2400" dirty="0">
                <a:solidFill>
                  <a:srgbClr val="1C4587"/>
                </a:solidFill>
              </a:rPr>
              <a:t>Avoids Duplication of Effort &amp; Spending</a:t>
            </a:r>
          </a:p>
          <a:p>
            <a:pPr marL="274320" indent="-228600">
              <a:lnSpc>
                <a:spcPct val="100000"/>
              </a:lnSpc>
            </a:pPr>
            <a:r>
              <a:rPr lang="en-US" sz="2400" dirty="0">
                <a:solidFill>
                  <a:srgbClr val="1C4587"/>
                </a:solidFill>
              </a:rPr>
              <a:t>Increases Verifiability</a:t>
            </a:r>
          </a:p>
          <a:p>
            <a:pPr marL="274320" indent="-228600">
              <a:lnSpc>
                <a:spcPct val="100000"/>
              </a:lnSpc>
            </a:pPr>
            <a:r>
              <a:rPr lang="en-US" sz="2400" b="1" dirty="0">
                <a:solidFill>
                  <a:srgbClr val="1C4587"/>
                </a:solidFill>
              </a:rPr>
              <a:t>Opens New Lines of Scientific Discovery</a:t>
            </a:r>
          </a:p>
          <a:p>
            <a:pPr marL="274320" indent="-228600">
              <a:lnSpc>
                <a:spcPct val="100000"/>
              </a:lnSpc>
            </a:pPr>
            <a:r>
              <a:rPr lang="en-US" sz="2400" dirty="0">
                <a:solidFill>
                  <a:srgbClr val="1C4587"/>
                </a:solidFill>
              </a:rPr>
              <a:t>Satisfies Public Access &amp; Open Government &amp; Legal Requirements</a:t>
            </a:r>
          </a:p>
          <a:p>
            <a:pPr marL="91440" indent="-228600">
              <a:lnSpc>
                <a:spcPct val="100000"/>
              </a:lnSpc>
            </a:pPr>
            <a:endParaRPr lang="en-US" sz="2400"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dirty="0"/>
          </a:p>
        </p:txBody>
      </p:sp>
    </p:spTree>
    <p:extLst>
      <p:ext uri="{BB962C8B-B14F-4D97-AF65-F5344CB8AC3E}">
        <p14:creationId xmlns:p14="http://schemas.microsoft.com/office/powerpoint/2010/main" val="172086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460950" y="6506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Data Curation: Definitions</a:t>
            </a:r>
            <a:endParaRPr sz="3600" dirty="0"/>
          </a:p>
        </p:txBody>
      </p:sp>
      <p:sp>
        <p:nvSpPr>
          <p:cNvPr id="105" name="Google Shape;105;p17"/>
          <p:cNvSpPr txBox="1">
            <a:spLocks noGrp="1"/>
          </p:cNvSpPr>
          <p:nvPr>
            <p:ph type="body" idx="1"/>
          </p:nvPr>
        </p:nvSpPr>
        <p:spPr>
          <a:xfrm>
            <a:off x="295754" y="1697829"/>
            <a:ext cx="8584478" cy="3322575"/>
          </a:xfrm>
          <a:prstGeom prst="rect">
            <a:avLst/>
          </a:prstGeom>
          <a:solidFill>
            <a:schemeClr val="accent4"/>
          </a:solidFill>
          <a:ln>
            <a:noFill/>
          </a:ln>
        </p:spPr>
        <p:txBody>
          <a:bodyPr spcFirstLastPara="1" wrap="square" lIns="91425" tIns="91425" rIns="91425" bIns="91425" anchor="t" anchorCtr="0">
            <a:noAutofit/>
          </a:bodyPr>
          <a:lstStyle/>
          <a:p>
            <a:pPr marL="91440" indent="-228600">
              <a:lnSpc>
                <a:spcPct val="100000"/>
              </a:lnSpc>
              <a:spcAft>
                <a:spcPts val="600"/>
              </a:spcAft>
            </a:pPr>
            <a:r>
              <a:rPr lang="en-US" sz="2000" b="1" dirty="0">
                <a:solidFill>
                  <a:srgbClr val="1C4587"/>
                </a:solidFill>
              </a:rPr>
              <a:t>Data Management: </a:t>
            </a:r>
          </a:p>
          <a:p>
            <a:pPr marL="548640" lvl="1" indent="-228600">
              <a:lnSpc>
                <a:spcPct val="100000"/>
              </a:lnSpc>
              <a:spcBef>
                <a:spcPts val="0"/>
              </a:spcBef>
              <a:spcAft>
                <a:spcPts val="600"/>
              </a:spcAft>
            </a:pPr>
            <a:r>
              <a:rPr lang="en-US" sz="1800" dirty="0">
                <a:solidFill>
                  <a:srgbClr val="1C4587"/>
                </a:solidFill>
                <a:latin typeface="Arial" panose="020B0604020202020204" pitchFamily="34" charset="0"/>
                <a:cs typeface="Arial" panose="020B0604020202020204" pitchFamily="34" charset="0"/>
              </a:rPr>
              <a:t>deliberate planning, creation, storage, access and preservation of data produced from a given investigation</a:t>
            </a:r>
            <a:r>
              <a:rPr lang="en-US" sz="1800" baseline="30000" dirty="0">
                <a:solidFill>
                  <a:srgbClr val="1C4587"/>
                </a:solidFill>
                <a:latin typeface="Arial" panose="020B0604020202020204" pitchFamily="34" charset="0"/>
                <a:cs typeface="Arial" panose="020B0604020202020204" pitchFamily="34" charset="0"/>
              </a:rPr>
              <a:t>1, 2</a:t>
            </a:r>
          </a:p>
          <a:p>
            <a:pPr marL="91440" indent="-228600">
              <a:lnSpc>
                <a:spcPct val="100000"/>
              </a:lnSpc>
              <a:spcBef>
                <a:spcPts val="600"/>
              </a:spcBef>
              <a:spcAft>
                <a:spcPts val="600"/>
              </a:spcAft>
            </a:pPr>
            <a:r>
              <a:rPr lang="en-US" sz="2000" b="1" dirty="0">
                <a:solidFill>
                  <a:srgbClr val="1C4587"/>
                </a:solidFill>
              </a:rPr>
              <a:t>Data Curation</a:t>
            </a:r>
          </a:p>
          <a:p>
            <a:pPr marL="548640" lvl="1" indent="-228600">
              <a:lnSpc>
                <a:spcPct val="100000"/>
              </a:lnSpc>
              <a:spcBef>
                <a:spcPts val="0"/>
              </a:spcBef>
              <a:spcAft>
                <a:spcPts val="600"/>
              </a:spcAft>
            </a:pPr>
            <a:r>
              <a:rPr lang="en-US" sz="1800" dirty="0">
                <a:solidFill>
                  <a:srgbClr val="1C4587"/>
                </a:solidFill>
                <a:latin typeface="Arial" panose="020B0604020202020204" pitchFamily="34" charset="0"/>
                <a:cs typeface="Arial" panose="020B0604020202020204" pitchFamily="34" charset="0"/>
              </a:rPr>
              <a:t>enables data discovery and retrieval, maintains data quality, adds value, and provides for re-use over time</a:t>
            </a:r>
            <a:r>
              <a:rPr lang="en-US" sz="1800" baseline="30000" dirty="0">
                <a:solidFill>
                  <a:srgbClr val="1C4587"/>
                </a:solidFill>
                <a:latin typeface="Arial" panose="020B0604020202020204" pitchFamily="34" charset="0"/>
                <a:cs typeface="Arial" panose="020B0604020202020204" pitchFamily="34" charset="0"/>
              </a:rPr>
              <a:t>3</a:t>
            </a:r>
          </a:p>
          <a:p>
            <a:pPr marL="91440" indent="-228600">
              <a:lnSpc>
                <a:spcPct val="100000"/>
              </a:lnSpc>
              <a:spcBef>
                <a:spcPts val="600"/>
              </a:spcBef>
              <a:spcAft>
                <a:spcPts val="600"/>
              </a:spcAft>
            </a:pPr>
            <a:r>
              <a:rPr lang="en-US" sz="2000" b="1" dirty="0">
                <a:solidFill>
                  <a:srgbClr val="1C4587"/>
                </a:solidFill>
              </a:rPr>
              <a:t>Data Science</a:t>
            </a:r>
          </a:p>
          <a:p>
            <a:pPr marL="548640" lvl="1" indent="-228600">
              <a:lnSpc>
                <a:spcPct val="100000"/>
              </a:lnSpc>
              <a:spcBef>
                <a:spcPts val="0"/>
              </a:spcBef>
              <a:spcAft>
                <a:spcPts val="600"/>
              </a:spcAft>
            </a:pPr>
            <a:r>
              <a:rPr lang="en-US" sz="1800" dirty="0">
                <a:solidFill>
                  <a:srgbClr val="1C4587"/>
                </a:solidFill>
                <a:latin typeface="Arial" panose="020B0604020202020204" pitchFamily="34" charset="0"/>
                <a:cs typeface="Arial" panose="020B0604020202020204" pitchFamily="34" charset="0"/>
              </a:rPr>
              <a:t>drawing useful conclusions from large and diverse data sets through exploration, prediction, and inference</a:t>
            </a:r>
            <a:r>
              <a:rPr lang="en-US" sz="1800" baseline="30000" dirty="0">
                <a:solidFill>
                  <a:srgbClr val="1C4587"/>
                </a:solidFill>
                <a:latin typeface="Arial" panose="020B0604020202020204" pitchFamily="34" charset="0"/>
                <a:cs typeface="Arial" panose="020B0604020202020204" pitchFamily="34" charset="0"/>
              </a:rPr>
              <a:t>4</a:t>
            </a:r>
          </a:p>
          <a:p>
            <a:pPr marL="285750" indent="-285750">
              <a:spcAft>
                <a:spcPts val="1200"/>
              </a:spcAft>
            </a:pPr>
            <a:endParaRPr lang="en-US" sz="1800" dirty="0">
              <a:solidFill>
                <a:srgbClr val="1C4587"/>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dirty="0"/>
          </a:p>
        </p:txBody>
      </p:sp>
    </p:spTree>
    <p:extLst>
      <p:ext uri="{BB962C8B-B14F-4D97-AF65-F5344CB8AC3E}">
        <p14:creationId xmlns:p14="http://schemas.microsoft.com/office/powerpoint/2010/main" val="239216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2" name="Google Shape;112;p18"/>
          <p:cNvSpPr txBox="1"/>
          <p:nvPr/>
        </p:nvSpPr>
        <p:spPr>
          <a:xfrm>
            <a:off x="226075" y="308150"/>
            <a:ext cx="3000000" cy="114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600" dirty="0">
                <a:solidFill>
                  <a:schemeClr val="lt1"/>
                </a:solidFill>
                <a:latin typeface="Arial" panose="020B0604020202020204" pitchFamily="34" charset="0"/>
                <a:ea typeface="Roboto"/>
                <a:sym typeface="Roboto"/>
              </a:rPr>
              <a:t>Linked Processes</a:t>
            </a:r>
            <a:endParaRPr dirty="0"/>
          </a:p>
        </p:txBody>
      </p:sp>
      <p:sp>
        <p:nvSpPr>
          <p:cNvPr id="110" name="Google Shape;110;p18"/>
          <p:cNvSpPr txBox="1">
            <a:spLocks noGrp="1"/>
          </p:cNvSpPr>
          <p:nvPr>
            <p:ph type="body" idx="1"/>
          </p:nvPr>
        </p:nvSpPr>
        <p:spPr>
          <a:xfrm>
            <a:off x="226075" y="2043719"/>
            <a:ext cx="2808000" cy="93545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t>DM is </a:t>
            </a:r>
            <a:r>
              <a:rPr lang="en-US" sz="2400" b="1" dirty="0"/>
              <a:t>Necessary</a:t>
            </a:r>
            <a:r>
              <a:rPr lang="en-US" sz="2400" dirty="0"/>
              <a:t> element of DC</a:t>
            </a:r>
            <a:endParaRPr dirty="0"/>
          </a:p>
        </p:txBody>
      </p:sp>
      <p:sp>
        <p:nvSpPr>
          <p:cNvPr id="4" name="Content Placeholder 2"/>
          <p:cNvSpPr txBox="1">
            <a:spLocks/>
          </p:cNvSpPr>
          <p:nvPr/>
        </p:nvSpPr>
        <p:spPr>
          <a:xfrm>
            <a:off x="3474720" y="1828800"/>
            <a:ext cx="2637694" cy="102501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gn="r">
              <a:lnSpc>
                <a:spcPts val="3600"/>
              </a:lnSpc>
              <a:buFont typeface="Roboto"/>
              <a:buNone/>
            </a:pPr>
            <a:r>
              <a:rPr lang="en-US" sz="3200" dirty="0">
                <a:solidFill>
                  <a:schemeClr val="bg2"/>
                </a:solidFill>
                <a:latin typeface="Arial" panose="020B0604020202020204" pitchFamily="34" charset="0"/>
                <a:cs typeface="Arial" panose="020B0604020202020204" pitchFamily="34" charset="0"/>
              </a:rPr>
              <a:t>Data </a:t>
            </a:r>
          </a:p>
          <a:p>
            <a:pPr marL="0" indent="0" algn="r">
              <a:lnSpc>
                <a:spcPts val="3600"/>
              </a:lnSpc>
              <a:buFont typeface="Roboto"/>
              <a:buNone/>
            </a:pPr>
            <a:r>
              <a:rPr lang="en-US" sz="3200" dirty="0">
                <a:solidFill>
                  <a:schemeClr val="bg2"/>
                </a:solidFill>
                <a:latin typeface="Arial" panose="020B0604020202020204" pitchFamily="34" charset="0"/>
                <a:cs typeface="Arial" panose="020B0604020202020204" pitchFamily="34" charset="0"/>
              </a:rPr>
              <a:t>Management</a:t>
            </a:r>
            <a:r>
              <a:rPr lang="en-US" sz="4000" dirty="0">
                <a:solidFill>
                  <a:schemeClr val="bg2"/>
                </a:solidFill>
                <a:latin typeface="Arial" panose="020B0604020202020204" pitchFamily="34" charset="0"/>
                <a:cs typeface="Arial" panose="020B0604020202020204" pitchFamily="34" charset="0"/>
              </a:rPr>
              <a:t> </a:t>
            </a:r>
          </a:p>
        </p:txBody>
      </p:sp>
      <p:sp>
        <p:nvSpPr>
          <p:cNvPr id="6" name="Content Placeholder 2"/>
          <p:cNvSpPr txBox="1">
            <a:spLocks/>
          </p:cNvSpPr>
          <p:nvPr/>
        </p:nvSpPr>
        <p:spPr>
          <a:xfrm>
            <a:off x="6035040" y="2011681"/>
            <a:ext cx="715107" cy="74626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gn="ctr">
              <a:lnSpc>
                <a:spcPct val="100000"/>
              </a:lnSpc>
              <a:buFont typeface="Roboto"/>
              <a:buNone/>
            </a:pPr>
            <a:r>
              <a:rPr lang="en-US" sz="4000" b="1" dirty="0">
                <a:solidFill>
                  <a:schemeClr val="bg2"/>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a:t>
            </a:r>
            <a:endParaRPr lang="en-US" sz="4000" dirty="0">
              <a:solidFill>
                <a:schemeClr val="bg2"/>
              </a:solidFill>
              <a:latin typeface="Arial" panose="020B0604020202020204" pitchFamily="34" charset="0"/>
              <a:cs typeface="Arial" panose="020B0604020202020204" pitchFamily="34" charset="0"/>
            </a:endParaRPr>
          </a:p>
          <a:p>
            <a:pPr marL="0" indent="0" algn="ctr">
              <a:lnSpc>
                <a:spcPct val="100000"/>
              </a:lnSpc>
              <a:buFont typeface="Roboto"/>
              <a:buNone/>
            </a:pPr>
            <a:endParaRPr lang="en-US" sz="3200" dirty="0">
              <a:solidFill>
                <a:schemeClr val="bg2"/>
              </a:solidFill>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6675120" y="1828800"/>
            <a:ext cx="1910859" cy="101763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nSpc>
                <a:spcPts val="3600"/>
              </a:lnSpc>
              <a:buNone/>
            </a:pPr>
            <a:r>
              <a:rPr lang="en-US" sz="3200" dirty="0">
                <a:solidFill>
                  <a:schemeClr val="bg2"/>
                </a:solidFill>
                <a:latin typeface="Arial" panose="020B0604020202020204" pitchFamily="34" charset="0"/>
                <a:cs typeface="Arial" panose="020B0604020202020204" pitchFamily="34" charset="0"/>
              </a:rPr>
              <a:t>Data Curation</a:t>
            </a:r>
          </a:p>
          <a:p>
            <a:pPr marL="0" indent="0">
              <a:lnSpc>
                <a:spcPts val="3600"/>
              </a:lnSpc>
              <a:buNone/>
            </a:pPr>
            <a:endParaRPr lang="en-US" sz="3200" dirty="0">
              <a:solidFill>
                <a:schemeClr val="bg2"/>
              </a:solidFill>
              <a:latin typeface="Arial" panose="020B0604020202020204" pitchFamily="34" charset="0"/>
              <a:cs typeface="Arial" panose="020B0604020202020204" pitchFamily="34" charset="0"/>
            </a:endParaRPr>
          </a:p>
        </p:txBody>
      </p:sp>
      <p:sp>
        <p:nvSpPr>
          <p:cNvPr id="11" name="Google Shape;110;p18">
            <a:extLst>
              <a:ext uri="{FF2B5EF4-FFF2-40B4-BE49-F238E27FC236}">
                <a16:creationId xmlns:a16="http://schemas.microsoft.com/office/drawing/2014/main" id="{B58F2929-A831-4DFF-9727-D70C309E3480}"/>
              </a:ext>
            </a:extLst>
          </p:cNvPr>
          <p:cNvSpPr txBox="1">
            <a:spLocks/>
          </p:cNvSpPr>
          <p:nvPr/>
        </p:nvSpPr>
        <p:spPr>
          <a:xfrm>
            <a:off x="230995" y="3731341"/>
            <a:ext cx="2808000" cy="97745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Arial" panose="020B0604020202020204" pitchFamily="34" charset="0"/>
                <a:ea typeface="Roboto"/>
                <a:cs typeface="Arial" panose="020B0604020202020204" pitchFamily="34" charset="0"/>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buFont typeface="Roboto"/>
              <a:buNone/>
            </a:pPr>
            <a:r>
              <a:rPr lang="en-US" sz="2400" dirty="0"/>
              <a:t>DC </a:t>
            </a:r>
            <a:r>
              <a:rPr lang="en-US" sz="2400" b="1" dirty="0"/>
              <a:t>Enables</a:t>
            </a:r>
            <a:r>
              <a:rPr lang="en-US" sz="2400" dirty="0"/>
              <a:t> DS</a:t>
            </a:r>
            <a:endParaRPr lang="en-US" dirty="0"/>
          </a:p>
        </p:txBody>
      </p:sp>
      <p:sp>
        <p:nvSpPr>
          <p:cNvPr id="8" name="Content Placeholder 2">
            <a:extLst>
              <a:ext uri="{FF2B5EF4-FFF2-40B4-BE49-F238E27FC236}">
                <a16:creationId xmlns:a16="http://schemas.microsoft.com/office/drawing/2014/main" id="{7D124657-054D-424A-A4F9-69063FE9B0E4}"/>
              </a:ext>
            </a:extLst>
          </p:cNvPr>
          <p:cNvSpPr txBox="1">
            <a:spLocks/>
          </p:cNvSpPr>
          <p:nvPr/>
        </p:nvSpPr>
        <p:spPr>
          <a:xfrm>
            <a:off x="3479637" y="3559277"/>
            <a:ext cx="2637694" cy="102009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gn="r">
              <a:lnSpc>
                <a:spcPts val="3600"/>
              </a:lnSpc>
              <a:buFont typeface="Roboto"/>
              <a:buNone/>
            </a:pPr>
            <a:r>
              <a:rPr lang="en-US" sz="3200" dirty="0">
                <a:solidFill>
                  <a:schemeClr val="bg2"/>
                </a:solidFill>
                <a:latin typeface="Arial" panose="020B0604020202020204" pitchFamily="34" charset="0"/>
                <a:cs typeface="Arial" panose="020B0604020202020204" pitchFamily="34" charset="0"/>
              </a:rPr>
              <a:t>Data </a:t>
            </a:r>
          </a:p>
          <a:p>
            <a:pPr marL="0" indent="0" algn="r">
              <a:lnSpc>
                <a:spcPts val="3600"/>
              </a:lnSpc>
              <a:buFont typeface="Roboto"/>
              <a:buNone/>
            </a:pPr>
            <a:r>
              <a:rPr lang="en-US" sz="3200" dirty="0">
                <a:solidFill>
                  <a:schemeClr val="bg2"/>
                </a:solidFill>
                <a:latin typeface="Arial" panose="020B0604020202020204" pitchFamily="34" charset="0"/>
                <a:cs typeface="Arial" panose="020B0604020202020204" pitchFamily="34" charset="0"/>
              </a:rPr>
              <a:t>Curation</a:t>
            </a:r>
            <a:r>
              <a:rPr lang="en-US" sz="4000" dirty="0">
                <a:solidFill>
                  <a:schemeClr val="bg2"/>
                </a:solidFill>
                <a:latin typeface="Arial" panose="020B0604020202020204" pitchFamily="34" charset="0"/>
                <a:cs typeface="Arial" panose="020B0604020202020204" pitchFamily="34" charset="0"/>
              </a:rPr>
              <a:t> </a:t>
            </a:r>
            <a:endParaRPr lang="en-US" sz="3200" dirty="0">
              <a:solidFill>
                <a:schemeClr val="bg2"/>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0912063B-2157-45EB-A3CF-6653DD762A68}"/>
              </a:ext>
            </a:extLst>
          </p:cNvPr>
          <p:cNvSpPr txBox="1">
            <a:spLocks/>
          </p:cNvSpPr>
          <p:nvPr/>
        </p:nvSpPr>
        <p:spPr>
          <a:xfrm>
            <a:off x="6039960" y="3712661"/>
            <a:ext cx="715107" cy="69710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gn="ctr">
              <a:lnSpc>
                <a:spcPct val="100000"/>
              </a:lnSpc>
              <a:buFont typeface="Roboto"/>
              <a:buNone/>
            </a:pPr>
            <a:r>
              <a:rPr lang="en-US" sz="4000" b="1" dirty="0">
                <a:solidFill>
                  <a:schemeClr val="bg2"/>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sym typeface="Symbol"/>
              </a:rPr>
              <a:t></a:t>
            </a:r>
            <a:endParaRPr lang="en-US" sz="3200" dirty="0">
              <a:solidFill>
                <a:schemeClr val="bg2"/>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80C416AA-6BA6-44C4-819B-2DDB5CEA0C3F}"/>
              </a:ext>
            </a:extLst>
          </p:cNvPr>
          <p:cNvSpPr txBox="1">
            <a:spLocks/>
          </p:cNvSpPr>
          <p:nvPr/>
        </p:nvSpPr>
        <p:spPr>
          <a:xfrm>
            <a:off x="6672666" y="3664974"/>
            <a:ext cx="1910859" cy="124327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0" indent="0">
              <a:lnSpc>
                <a:spcPts val="3600"/>
              </a:lnSpc>
              <a:buNone/>
            </a:pPr>
            <a:r>
              <a:rPr lang="en-US" sz="3200" dirty="0">
                <a:solidFill>
                  <a:schemeClr val="bg2"/>
                </a:solidFill>
                <a:latin typeface="Arial" panose="020B0604020202020204" pitchFamily="34" charset="0"/>
                <a:cs typeface="Arial" panose="020B0604020202020204" pitchFamily="34" charset="0"/>
              </a:rPr>
              <a:t>Data </a:t>
            </a:r>
          </a:p>
          <a:p>
            <a:pPr marL="0" indent="0">
              <a:lnSpc>
                <a:spcPts val="3600"/>
              </a:lnSpc>
              <a:buNone/>
            </a:pPr>
            <a:r>
              <a:rPr lang="en-US" sz="3200" dirty="0">
                <a:solidFill>
                  <a:schemeClr val="bg2"/>
                </a:solidFill>
                <a:latin typeface="Arial" panose="020B0604020202020204" pitchFamily="34" charset="0"/>
                <a:cs typeface="Arial" panose="020B0604020202020204" pitchFamily="34" charset="0"/>
              </a:rPr>
              <a:t>Science</a:t>
            </a:r>
          </a:p>
        </p:txBody>
      </p:sp>
      <p:sp>
        <p:nvSpPr>
          <p:cNvPr id="2" name="Slide Number Placeholder 1"/>
          <p:cNvSpPr>
            <a:spLocks noGrp="1"/>
          </p:cNvSpPr>
          <p:nvPr>
            <p:ph type="title" idx="4294967295"/>
          </p:nvPr>
        </p:nvSpPr>
        <p:spPr>
          <a:xfrm>
            <a:off x="8523288" y="4695825"/>
            <a:ext cx="549275" cy="3937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000" b="0" i="0" u="none" strike="noStrike" kern="0" cap="none" spc="0" normalizeH="0" baseline="0" noProof="0" smtClean="0">
                <a:ln>
                  <a:noFill/>
                </a:ln>
                <a:solidFill>
                  <a:schemeClr val="lt2"/>
                </a:solidFill>
                <a:effectLst/>
                <a:uLnTx/>
                <a:uFillTx/>
                <a:latin typeface="Arial" panose="020B0604020202020204" pitchFamily="34" charset="0"/>
                <a:ea typeface="Roboto"/>
                <a:cs typeface="Arial" panose="020B0604020202020204" pitchFamily="34" charset="0"/>
                <a:sym typeface="Roboto"/>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lang="en" sz="1000" b="0" i="0" u="none" strike="noStrike" kern="0" cap="none" spc="0" normalizeH="0" baseline="0" noProof="0" dirty="0">
              <a:ln>
                <a:noFill/>
              </a:ln>
              <a:solidFill>
                <a:schemeClr val="lt2"/>
              </a:solidFill>
              <a:effectLst/>
              <a:uLnTx/>
              <a:uFillTx/>
              <a:latin typeface="Arial" panose="020B0604020202020204" pitchFamily="34" charset="0"/>
              <a:ea typeface="Roboto"/>
              <a:cs typeface="Arial" panose="020B0604020202020204" pitchFamily="34" charset="0"/>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11725" y="650625"/>
            <a:ext cx="9132275" cy="76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dirty="0"/>
              <a:t>Data Curation Dependencies Model</a:t>
            </a:r>
            <a:endParaRPr sz="3600" dirty="0"/>
          </a:p>
        </p:txBody>
      </p:sp>
      <p:sp>
        <p:nvSpPr>
          <p:cNvPr id="105" name="Google Shape;105;p17"/>
          <p:cNvSpPr txBox="1">
            <a:spLocks noGrp="1"/>
          </p:cNvSpPr>
          <p:nvPr>
            <p:ph type="body" idx="1"/>
          </p:nvPr>
        </p:nvSpPr>
        <p:spPr>
          <a:xfrm>
            <a:off x="0" y="2216578"/>
            <a:ext cx="9144000" cy="676090"/>
          </a:xfrm>
          <a:prstGeom prst="rect">
            <a:avLst/>
          </a:prstGeom>
          <a:solidFill>
            <a:schemeClr val="accent4"/>
          </a:solidFill>
          <a:ln>
            <a:noFill/>
          </a:ln>
        </p:spPr>
        <p:txBody>
          <a:bodyPr spcFirstLastPara="1" wrap="square" lIns="91425" tIns="91425" rIns="91425" bIns="91425" anchor="t" anchorCtr="0">
            <a:noAutofit/>
          </a:bodyPr>
          <a:lstStyle/>
          <a:p>
            <a:pPr marL="0" indent="0" algn="ctr">
              <a:spcAft>
                <a:spcPts val="1200"/>
              </a:spcAft>
              <a:buNone/>
            </a:pPr>
            <a:r>
              <a:rPr lang="en-US" sz="2800" dirty="0">
                <a:solidFill>
                  <a:schemeClr val="bg2"/>
                </a:solidFill>
              </a:rPr>
              <a:t>Data Management </a:t>
            </a:r>
            <a:r>
              <a:rPr lang="en-US" sz="4000" b="1" dirty="0">
                <a:solidFill>
                  <a:srgbClr val="002060"/>
                </a:solidFill>
                <a:effectLst>
                  <a:outerShdw blurRad="50800" dist="38100" dir="8100000" algn="tr" rotWithShape="0">
                    <a:prstClr val="black">
                      <a:alpha val="40000"/>
                    </a:prstClr>
                  </a:outerShdw>
                </a:effectLst>
              </a:rPr>
              <a:t>∈</a:t>
            </a:r>
            <a:r>
              <a:rPr lang="en-US" sz="2800" dirty="0">
                <a:solidFill>
                  <a:schemeClr val="bg2"/>
                </a:solidFill>
                <a:effectLst>
                  <a:outerShdw blurRad="50800" dist="38100" dir="5400000" algn="t" rotWithShape="0">
                    <a:prstClr val="black">
                      <a:alpha val="40000"/>
                    </a:prstClr>
                  </a:outerShdw>
                </a:effectLst>
              </a:rPr>
              <a:t> </a:t>
            </a:r>
            <a:r>
              <a:rPr lang="en-US" sz="2800" dirty="0">
                <a:solidFill>
                  <a:schemeClr val="bg2"/>
                </a:solidFill>
              </a:rPr>
              <a:t>Data Curation </a:t>
            </a:r>
            <a:r>
              <a:rPr lang="en-US" sz="4000" b="1" dirty="0">
                <a:solidFill>
                  <a:srgbClr val="002060"/>
                </a:solidFill>
                <a:effectLst>
                  <a:outerShdw blurRad="50800" dist="38100" dir="8100000" algn="tr" rotWithShape="0">
                    <a:prstClr val="black">
                      <a:alpha val="40000"/>
                    </a:prstClr>
                  </a:outerShdw>
                </a:effectLst>
                <a:sym typeface="Symbol"/>
              </a:rPr>
              <a:t></a:t>
            </a:r>
            <a:r>
              <a:rPr lang="en-US" sz="2800" dirty="0">
                <a:solidFill>
                  <a:schemeClr val="bg2"/>
                </a:solidFill>
              </a:rPr>
              <a:t> Data Science</a:t>
            </a:r>
          </a:p>
        </p:txBody>
      </p:sp>
      <p:sp>
        <p:nvSpPr>
          <p:cNvPr id="4" name="Google Shape;105;p17"/>
          <p:cNvSpPr txBox="1">
            <a:spLocks noGrp="1"/>
          </p:cNvSpPr>
          <p:nvPr>
            <p:ph type="body" idx="1"/>
          </p:nvPr>
        </p:nvSpPr>
        <p:spPr>
          <a:xfrm>
            <a:off x="11725" y="3300963"/>
            <a:ext cx="9144000" cy="910552"/>
          </a:xfrm>
          <a:prstGeom prst="rect">
            <a:avLst/>
          </a:prstGeom>
          <a:solidFill>
            <a:schemeClr val="accent4"/>
          </a:solidFill>
          <a:ln>
            <a:noFill/>
          </a:ln>
        </p:spPr>
        <p:txBody>
          <a:bodyPr spcFirstLastPara="1" wrap="square" lIns="91425" tIns="91425" rIns="91425" bIns="91425" anchor="t" anchorCtr="0">
            <a:noAutofit/>
          </a:bodyPr>
          <a:lstStyle/>
          <a:p>
            <a:pPr marL="0" indent="0" algn="ctr">
              <a:spcAft>
                <a:spcPts val="1200"/>
              </a:spcAft>
              <a:buNone/>
            </a:pPr>
            <a:r>
              <a:rPr lang="en-US" sz="4000" dirty="0">
                <a:solidFill>
                  <a:schemeClr val="bg2"/>
                </a:solidFill>
              </a:rPr>
              <a:t>DM </a:t>
            </a:r>
            <a:r>
              <a:rPr lang="en-US" sz="4800" b="1" dirty="0">
                <a:solidFill>
                  <a:srgbClr val="002060"/>
                </a:solidFill>
                <a:effectLst>
                  <a:outerShdw blurRad="50800" dist="38100" dir="8100000" algn="tr" rotWithShape="0">
                    <a:prstClr val="black">
                      <a:alpha val="40000"/>
                    </a:prstClr>
                  </a:outerShdw>
                </a:effectLst>
              </a:rPr>
              <a:t>∈</a:t>
            </a:r>
            <a:r>
              <a:rPr lang="en-US" sz="4000" dirty="0">
                <a:solidFill>
                  <a:schemeClr val="bg2"/>
                </a:solidFill>
                <a:effectLst>
                  <a:outerShdw blurRad="50800" dist="38100" dir="5400000" algn="t" rotWithShape="0">
                    <a:prstClr val="black">
                      <a:alpha val="40000"/>
                    </a:prstClr>
                  </a:outerShdw>
                </a:effectLst>
              </a:rPr>
              <a:t> </a:t>
            </a:r>
            <a:r>
              <a:rPr lang="en-US" sz="4000" dirty="0">
                <a:solidFill>
                  <a:schemeClr val="bg2"/>
                </a:solidFill>
              </a:rPr>
              <a:t>DC </a:t>
            </a:r>
            <a:r>
              <a:rPr lang="en-US" sz="4800" b="1" dirty="0">
                <a:solidFill>
                  <a:srgbClr val="002060"/>
                </a:solidFill>
                <a:effectLst>
                  <a:outerShdw blurRad="50800" dist="38100" dir="8100000" algn="tr" rotWithShape="0">
                    <a:prstClr val="black">
                      <a:alpha val="40000"/>
                    </a:prstClr>
                  </a:outerShdw>
                </a:effectLst>
                <a:sym typeface="Symbol"/>
              </a:rPr>
              <a:t></a:t>
            </a:r>
            <a:r>
              <a:rPr lang="en-US" sz="4000" dirty="0">
                <a:solidFill>
                  <a:schemeClr val="bg2"/>
                </a:solidFill>
              </a:rPr>
              <a:t> DS</a:t>
            </a: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dirty="0"/>
          </a:p>
        </p:txBody>
      </p:sp>
    </p:spTree>
    <p:extLst>
      <p:ext uri="{BB962C8B-B14F-4D97-AF65-F5344CB8AC3E}">
        <p14:creationId xmlns:p14="http://schemas.microsoft.com/office/powerpoint/2010/main" val="2276670245"/>
      </p:ext>
    </p:extLst>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14483</Words>
  <Application>Microsoft Office PowerPoint</Application>
  <PresentationFormat>On-screen Show (16:9)</PresentationFormat>
  <Paragraphs>1029</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Times New Roman</vt:lpstr>
      <vt:lpstr>Arial</vt:lpstr>
      <vt:lpstr>Roboto</vt:lpstr>
      <vt:lpstr>Material</vt:lpstr>
      <vt:lpstr>Fulfilling Statistical Policies with Data Curation Practices</vt:lpstr>
      <vt:lpstr>Overview</vt:lpstr>
      <vt:lpstr>About Us</vt:lpstr>
      <vt:lpstr>Statistical Laws &amp; Practices </vt:lpstr>
      <vt:lpstr>About Data Curation Actions</vt:lpstr>
      <vt:lpstr>Benefits of Data Curation</vt:lpstr>
      <vt:lpstr>Data Curation: Definitions</vt:lpstr>
      <vt:lpstr>8</vt:lpstr>
      <vt:lpstr>Data Curation Dependencies Model</vt:lpstr>
      <vt:lpstr>Data Curation &amp; the Data Lifecycle</vt:lpstr>
      <vt:lpstr>USGS Data Lifecyle Model6</vt:lpstr>
      <vt:lpstr>Data Curation for Transparent Statistics: Three Main Suggestions</vt:lpstr>
      <vt:lpstr>Suggestion 1: Data Management [&amp; Sharing] Plans</vt:lpstr>
      <vt:lpstr>Suggestion 2: Plan for FAIR7 and to Share</vt:lpstr>
      <vt:lpstr>Suggestion 3: Embed Data Curators &amp; Curation Practices</vt:lpstr>
      <vt:lpstr>Conclusions &amp; Suggestions Review</vt:lpstr>
      <vt:lpstr>References 1</vt:lpstr>
      <vt:lpstr>References 2</vt:lpstr>
      <vt:lpstr>Thank you!</vt:lpstr>
      <vt:lpstr>About BTS</vt:lpstr>
      <vt:lpstr>About NTL</vt:lpstr>
      <vt:lpstr>NTL’s Guiding Mandates</vt:lpstr>
      <vt:lpstr>About Data Curation: Reactive Actions</vt:lpstr>
      <vt:lpstr>About Data Curation: Proactive Actions</vt:lpstr>
      <vt:lpstr>FAIR Challenge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Fullfilling Statistical Policies with Data Curation Practices</dc:title>
  <dc:creator>Leighton.christiansen@dot.gov;jesse.long.ctr@dot.gov</dc:creator>
  <cp:lastModifiedBy>Christiansen, Leighton (OST)</cp:lastModifiedBy>
  <cp:revision>247</cp:revision>
  <cp:lastPrinted>2022-10-31T13:23:02Z</cp:lastPrinted>
  <dcterms:modified xsi:type="dcterms:W3CDTF">2022-10-31T13:26:41Z</dcterms:modified>
</cp:coreProperties>
</file>