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30" r:id="rId1"/>
    <p:sldMasterId id="2147484048" r:id="rId2"/>
  </p:sldMasterIdLst>
  <p:notesMasterIdLst>
    <p:notesMasterId r:id="rId98"/>
  </p:notesMasterIdLst>
  <p:handoutMasterIdLst>
    <p:handoutMasterId r:id="rId99"/>
  </p:handoutMasterIdLst>
  <p:sldIdLst>
    <p:sldId id="402" r:id="rId3"/>
    <p:sldId id="256" r:id="rId4"/>
    <p:sldId id="316" r:id="rId5"/>
    <p:sldId id="400" r:id="rId6"/>
    <p:sldId id="259" r:id="rId7"/>
    <p:sldId id="396" r:id="rId8"/>
    <p:sldId id="359" r:id="rId9"/>
    <p:sldId id="375" r:id="rId10"/>
    <p:sldId id="373" r:id="rId11"/>
    <p:sldId id="269" r:id="rId12"/>
    <p:sldId id="399" r:id="rId13"/>
    <p:sldId id="374" r:id="rId14"/>
    <p:sldId id="302" r:id="rId15"/>
    <p:sldId id="368" r:id="rId16"/>
    <p:sldId id="317" r:id="rId17"/>
    <p:sldId id="295" r:id="rId18"/>
    <p:sldId id="307" r:id="rId19"/>
    <p:sldId id="352" r:id="rId20"/>
    <p:sldId id="383" r:id="rId21"/>
    <p:sldId id="358" r:id="rId22"/>
    <p:sldId id="357" r:id="rId23"/>
    <p:sldId id="377" r:id="rId24"/>
    <p:sldId id="378" r:id="rId25"/>
    <p:sldId id="379" r:id="rId26"/>
    <p:sldId id="376" r:id="rId27"/>
    <p:sldId id="381" r:id="rId28"/>
    <p:sldId id="380" r:id="rId29"/>
    <p:sldId id="398" r:id="rId30"/>
    <p:sldId id="384" r:id="rId31"/>
    <p:sldId id="309" r:id="rId32"/>
    <p:sldId id="304" r:id="rId33"/>
    <p:sldId id="385" r:id="rId34"/>
    <p:sldId id="303" r:id="rId35"/>
    <p:sldId id="306" r:id="rId36"/>
    <p:sldId id="386" r:id="rId37"/>
    <p:sldId id="308" r:id="rId38"/>
    <p:sldId id="401" r:id="rId39"/>
    <p:sldId id="387" r:id="rId40"/>
    <p:sldId id="280" r:id="rId41"/>
    <p:sldId id="282" r:id="rId42"/>
    <p:sldId id="283" r:id="rId43"/>
    <p:sldId id="312" r:id="rId44"/>
    <p:sldId id="310" r:id="rId45"/>
    <p:sldId id="272" r:id="rId46"/>
    <p:sldId id="297" r:id="rId47"/>
    <p:sldId id="351" r:id="rId48"/>
    <p:sldId id="388" r:id="rId49"/>
    <p:sldId id="273" r:id="rId50"/>
    <p:sldId id="277" r:id="rId51"/>
    <p:sldId id="278" r:id="rId52"/>
    <p:sldId id="279" r:id="rId53"/>
    <p:sldId id="313" r:id="rId54"/>
    <p:sldId id="389" r:id="rId55"/>
    <p:sldId id="294" r:id="rId56"/>
    <p:sldId id="296" r:id="rId57"/>
    <p:sldId id="319" r:id="rId58"/>
    <p:sldId id="265" r:id="rId59"/>
    <p:sldId id="390" r:id="rId60"/>
    <p:sldId id="321" r:id="rId61"/>
    <p:sldId id="323" r:id="rId62"/>
    <p:sldId id="325" r:id="rId63"/>
    <p:sldId id="324" r:id="rId64"/>
    <p:sldId id="326" r:id="rId65"/>
    <p:sldId id="356" r:id="rId66"/>
    <p:sldId id="330" r:id="rId67"/>
    <p:sldId id="391" r:id="rId68"/>
    <p:sldId id="288" r:id="rId69"/>
    <p:sldId id="289" r:id="rId70"/>
    <p:sldId id="290" r:id="rId71"/>
    <p:sldId id="291" r:id="rId72"/>
    <p:sldId id="292" r:id="rId73"/>
    <p:sldId id="275" r:id="rId74"/>
    <p:sldId id="392" r:id="rId75"/>
    <p:sldId id="284" r:id="rId76"/>
    <p:sldId id="285" r:id="rId77"/>
    <p:sldId id="286" r:id="rId78"/>
    <p:sldId id="287" r:id="rId79"/>
    <p:sldId id="393" r:id="rId80"/>
    <p:sldId id="394" r:id="rId81"/>
    <p:sldId id="315" r:id="rId82"/>
    <p:sldId id="339" r:id="rId83"/>
    <p:sldId id="341" r:id="rId84"/>
    <p:sldId id="342" r:id="rId85"/>
    <p:sldId id="344" r:id="rId86"/>
    <p:sldId id="345" r:id="rId87"/>
    <p:sldId id="347" r:id="rId88"/>
    <p:sldId id="348" r:id="rId89"/>
    <p:sldId id="349" r:id="rId90"/>
    <p:sldId id="334" r:id="rId91"/>
    <p:sldId id="336" r:id="rId92"/>
    <p:sldId id="338" r:id="rId93"/>
    <p:sldId id="360" r:id="rId94"/>
    <p:sldId id="262" r:id="rId95"/>
    <p:sldId id="264" r:id="rId96"/>
    <p:sldId id="403" r:id="rId97"/>
  </p:sldIdLst>
  <p:sldSz cx="9144000" cy="6858000" type="screen4x3"/>
  <p:notesSz cx="1857375"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Title Slide" id="{82896218-7EAD-4494-8B6C-11634A5F4D73}">
          <p14:sldIdLst>
            <p14:sldId id="402"/>
            <p14:sldId id="256"/>
          </p14:sldIdLst>
        </p14:section>
        <p14:section name="Overview of Accessibility Needs" id="{AD8A617A-6CD0-41DB-A6C9-EEAB379B794A}">
          <p14:sldIdLst>
            <p14:sldId id="316"/>
            <p14:sldId id="400"/>
            <p14:sldId id="259"/>
            <p14:sldId id="396"/>
            <p14:sldId id="359"/>
            <p14:sldId id="375"/>
          </p14:sldIdLst>
        </p14:section>
        <p14:section name="Regulatory Issues &amp; Best Practices" id="{A3E9BA56-9BE2-4DE9-8D89-96A0BE9DB1B9}">
          <p14:sldIdLst>
            <p14:sldId id="373"/>
            <p14:sldId id="269"/>
            <p14:sldId id="399"/>
            <p14:sldId id="374"/>
            <p14:sldId id="302"/>
            <p14:sldId id="368"/>
            <p14:sldId id="317"/>
          </p14:sldIdLst>
        </p14:section>
        <p14:section name="Filenames" id="{0454136C-430B-4545-AA10-B0AC43702BF4}">
          <p14:sldIdLst>
            <p14:sldId id="295"/>
            <p14:sldId id="307"/>
            <p14:sldId id="352"/>
          </p14:sldIdLst>
        </p14:section>
        <p14:section name="Elements of Accessibility in a PDF" id="{AAF7F70F-CCCA-48B3-95B8-9A53573F79CA}">
          <p14:sldIdLst>
            <p14:sldId id="383"/>
            <p14:sldId id="358"/>
            <p14:sldId id="357"/>
            <p14:sldId id="377"/>
            <p14:sldId id="378"/>
            <p14:sldId id="379"/>
            <p14:sldId id="376"/>
            <p14:sldId id="381"/>
            <p14:sldId id="380"/>
            <p14:sldId id="398"/>
            <p14:sldId id="384"/>
            <p14:sldId id="309"/>
            <p14:sldId id="304"/>
            <p14:sldId id="385"/>
            <p14:sldId id="303"/>
            <p14:sldId id="306"/>
            <p14:sldId id="386"/>
            <p14:sldId id="308"/>
            <p14:sldId id="401"/>
          </p14:sldIdLst>
        </p14:section>
        <p14:section name="Checking Accessibility Issues with Built In Feature" id="{66B4C50C-DC54-4700-A0C0-78E3CC1F741C}">
          <p14:sldIdLst>
            <p14:sldId id="387"/>
            <p14:sldId id="280"/>
            <p14:sldId id="282"/>
            <p14:sldId id="283"/>
            <p14:sldId id="312"/>
          </p14:sldIdLst>
        </p14:section>
        <p14:section name="Export to PDf" id="{8912F0EF-8907-414A-81F0-08435AD690AA}">
          <p14:sldIdLst>
            <p14:sldId id="310"/>
            <p14:sldId id="272"/>
            <p14:sldId id="297"/>
            <p14:sldId id="351"/>
          </p14:sldIdLst>
        </p14:section>
        <p14:section name="Alt Text" id="{4CC1AB72-52B9-4DFD-811E-4CBA3D178A79}">
          <p14:sldIdLst>
            <p14:sldId id="388"/>
            <p14:sldId id="273"/>
            <p14:sldId id="277"/>
            <p14:sldId id="278"/>
            <p14:sldId id="279"/>
            <p14:sldId id="313"/>
          </p14:sldIdLst>
        </p14:section>
        <p14:section name="Smart Art" id="{CED9808B-717C-4429-910A-76FFB4C9038C}">
          <p14:sldIdLst>
            <p14:sldId id="389"/>
            <p14:sldId id="294"/>
            <p14:sldId id="296"/>
            <p14:sldId id="319"/>
            <p14:sldId id="265"/>
          </p14:sldIdLst>
        </p14:section>
        <p14:section name="Tables" id="{BC0E0800-10B5-41BE-9850-DA3278E8C862}">
          <p14:sldIdLst>
            <p14:sldId id="390"/>
            <p14:sldId id="321"/>
            <p14:sldId id="323"/>
            <p14:sldId id="325"/>
            <p14:sldId id="324"/>
            <p14:sldId id="326"/>
            <p14:sldId id="356"/>
            <p14:sldId id="330"/>
          </p14:sldIdLst>
        </p14:section>
        <p14:section name="Reading Order - PowerPoint" id="{7BB92BAF-9475-42FC-92B0-E27C017738D5}">
          <p14:sldIdLst>
            <p14:sldId id="391"/>
            <p14:sldId id="288"/>
            <p14:sldId id="289"/>
            <p14:sldId id="290"/>
            <p14:sldId id="291"/>
            <p14:sldId id="292"/>
            <p14:sldId id="275"/>
          </p14:sldIdLst>
        </p14:section>
        <p14:section name="Titles, Headings" id="{FF573252-B55A-48EA-8A9F-92BDE1C951B4}">
          <p14:sldIdLst>
            <p14:sldId id="392"/>
            <p14:sldId id="284"/>
            <p14:sldId id="285"/>
            <p14:sldId id="286"/>
            <p14:sldId id="287"/>
          </p14:sldIdLst>
        </p14:section>
        <p14:section name="Color Contrast" id="{5E6C4DC2-6AD2-4D30-9BC4-CDEC05936BA5}">
          <p14:sldIdLst>
            <p14:sldId id="393"/>
            <p14:sldId id="394"/>
            <p14:sldId id="315"/>
            <p14:sldId id="339"/>
            <p14:sldId id="341"/>
            <p14:sldId id="342"/>
            <p14:sldId id="344"/>
            <p14:sldId id="345"/>
            <p14:sldId id="347"/>
            <p14:sldId id="348"/>
            <p14:sldId id="349"/>
            <p14:sldId id="334"/>
            <p14:sldId id="336"/>
            <p14:sldId id="338"/>
          </p14:sldIdLst>
        </p14:section>
        <p14:section name="Final Slides" id="{356294F8-C03F-405C-B0DD-F76D08213804}">
          <p14:sldIdLst>
            <p14:sldId id="360"/>
          </p14:sldIdLst>
        </p14:section>
        <p14:section name="YouTube Video Captioning" id="{75B3AFFF-86B9-43A9-A7CB-D8EE75D2D4F5}">
          <p14:sldIdLst>
            <p14:sldId id="262"/>
            <p14:sldId id="264"/>
            <p14:sldId id="403"/>
          </p14:sldIdLst>
        </p14:section>
        <p14:section name="Extra / working slides" id="{58BF2034-1D47-460F-BEE7-32A78BC60F5F}">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ureen Kelly" initials="MK" lastIdx="1" clrIdx="0">
    <p:extLst>
      <p:ext uri="{19B8F6BF-5375-455C-9EA6-DF929625EA0E}">
        <p15:presenceInfo xmlns:p15="http://schemas.microsoft.com/office/powerpoint/2012/main" userId="d91581dca7fdca3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C7"/>
    <a:srgbClr val="0099D1"/>
    <a:srgbClr val="134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01" autoAdjust="0"/>
    <p:restoredTop sz="86395" autoAdjust="0"/>
  </p:normalViewPr>
  <p:slideViewPr>
    <p:cSldViewPr snapToGrid="0">
      <p:cViewPr varScale="1">
        <p:scale>
          <a:sx n="76" d="100"/>
          <a:sy n="76" d="100"/>
        </p:scale>
        <p:origin x="859" y="58"/>
      </p:cViewPr>
      <p:guideLst>
        <p:guide orient="horz" pos="2160"/>
        <p:guide pos="2880"/>
      </p:guideLst>
    </p:cSldViewPr>
  </p:slideViewPr>
  <p:outlineViewPr>
    <p:cViewPr>
      <p:scale>
        <a:sx n="33" d="100"/>
        <a:sy n="33" d="100"/>
      </p:scale>
      <p:origin x="0" y="-7380"/>
    </p:cViewPr>
  </p:outlineViewPr>
  <p:notesTextViewPr>
    <p:cViewPr>
      <p:scale>
        <a:sx n="75" d="100"/>
        <a:sy n="75" d="100"/>
      </p:scale>
      <p:origin x="0" y="0"/>
    </p:cViewPr>
  </p:notesTextViewPr>
  <p:sorterViewPr>
    <p:cViewPr>
      <p:scale>
        <a:sx n="33" d="100"/>
        <a:sy n="33" d="100"/>
      </p:scale>
      <p:origin x="0" y="-8880"/>
    </p:cViewPr>
  </p:sorterViewPr>
  <p:notesViewPr>
    <p:cSldViewPr snapToGrid="0">
      <p:cViewPr varScale="1">
        <p:scale>
          <a:sx n="98" d="100"/>
          <a:sy n="98" d="100"/>
        </p:scale>
        <p:origin x="3696"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804863" cy="3458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1052082" y="2"/>
            <a:ext cx="804863" cy="345833"/>
          </a:xfrm>
          <a:prstGeom prst="rect">
            <a:avLst/>
          </a:prstGeom>
        </p:spPr>
        <p:txBody>
          <a:bodyPr vert="horz" lIns="91440" tIns="45720" rIns="91440" bIns="45720" rtlCol="0"/>
          <a:lstStyle>
            <a:lvl1pPr algn="r">
              <a:defRPr sz="1200"/>
            </a:lvl1pPr>
          </a:lstStyle>
          <a:p>
            <a:fld id="{9CDFD313-C4EF-4E9A-A841-A2F738CC5FF9}" type="datetimeFigureOut">
              <a:rPr lang="en-US" smtClean="0"/>
              <a:t>10/23/2018</a:t>
            </a:fld>
            <a:endParaRPr lang="en-US"/>
          </a:p>
        </p:txBody>
      </p:sp>
      <p:sp>
        <p:nvSpPr>
          <p:cNvPr id="4" name="Footer Placeholder 3"/>
          <p:cNvSpPr>
            <a:spLocks noGrp="1"/>
          </p:cNvSpPr>
          <p:nvPr>
            <p:ph type="ftr" sz="quarter" idx="2"/>
          </p:nvPr>
        </p:nvSpPr>
        <p:spPr>
          <a:xfrm>
            <a:off x="0" y="6512171"/>
            <a:ext cx="804863" cy="345829"/>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1052082" y="6512171"/>
            <a:ext cx="804863" cy="345829"/>
          </a:xfrm>
          <a:prstGeom prst="rect">
            <a:avLst/>
          </a:prstGeom>
        </p:spPr>
        <p:txBody>
          <a:bodyPr vert="horz" lIns="91440" tIns="45720" rIns="91440" bIns="45720" rtlCol="0" anchor="b"/>
          <a:lstStyle>
            <a:lvl1pPr algn="r">
              <a:defRPr sz="1200"/>
            </a:lvl1pPr>
          </a:lstStyle>
          <a:p>
            <a:fld id="{28A01ADE-C52B-4612-92F3-7A13AEA73735}" type="slidenum">
              <a:rPr lang="en-US" smtClean="0"/>
              <a:t>‹#›</a:t>
            </a:fld>
            <a:endParaRPr lang="en-US"/>
          </a:p>
        </p:txBody>
      </p:sp>
    </p:spTree>
    <p:extLst>
      <p:ext uri="{BB962C8B-B14F-4D97-AF65-F5344CB8AC3E}">
        <p14:creationId xmlns:p14="http://schemas.microsoft.com/office/powerpoint/2010/main" val="8778826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04863" cy="169398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52082" y="0"/>
            <a:ext cx="804863" cy="1693986"/>
          </a:xfrm>
          <a:prstGeom prst="rect">
            <a:avLst/>
          </a:prstGeom>
        </p:spPr>
        <p:txBody>
          <a:bodyPr vert="horz" lIns="91440" tIns="45720" rIns="91440" bIns="45720" rtlCol="0"/>
          <a:lstStyle>
            <a:lvl1pPr algn="r">
              <a:defRPr sz="1200"/>
            </a:lvl1pPr>
          </a:lstStyle>
          <a:p>
            <a:fld id="{C3E09D9C-131A-44A7-B5F5-50BD91388A24}" type="datetimeFigureOut">
              <a:rPr lang="en-US" smtClean="0"/>
              <a:t>10/23/2018</a:t>
            </a:fld>
            <a:endParaRPr lang="en-US"/>
          </a:p>
        </p:txBody>
      </p:sp>
      <p:sp>
        <p:nvSpPr>
          <p:cNvPr id="4" name="Slide Image Placeholder 3"/>
          <p:cNvSpPr>
            <a:spLocks noGrp="1" noRot="1" noChangeAspect="1"/>
          </p:cNvSpPr>
          <p:nvPr>
            <p:ph type="sldImg" idx="2"/>
          </p:nvPr>
        </p:nvSpPr>
        <p:spPr>
          <a:xfrm>
            <a:off x="-6667500" y="4219575"/>
            <a:ext cx="15192375" cy="11395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5738" y="16248185"/>
            <a:ext cx="1485900" cy="1329396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32068481"/>
            <a:ext cx="804863" cy="169398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52082" y="32068481"/>
            <a:ext cx="804863" cy="1693983"/>
          </a:xfrm>
          <a:prstGeom prst="rect">
            <a:avLst/>
          </a:prstGeom>
        </p:spPr>
        <p:txBody>
          <a:bodyPr vert="horz" lIns="91440" tIns="45720" rIns="91440" bIns="45720" rtlCol="0" anchor="b"/>
          <a:lstStyle>
            <a:lvl1pPr algn="r">
              <a:defRPr sz="1200"/>
            </a:lvl1pPr>
          </a:lstStyle>
          <a:p>
            <a:fld id="{173D74D7-5679-4B20-B17C-1D0272235B0A}" type="slidenum">
              <a:rPr lang="en-US" smtClean="0"/>
              <a:t>‹#›</a:t>
            </a:fld>
            <a:endParaRPr lang="en-US"/>
          </a:p>
        </p:txBody>
      </p:sp>
    </p:spTree>
    <p:extLst>
      <p:ext uri="{BB962C8B-B14F-4D97-AF65-F5344CB8AC3E}">
        <p14:creationId xmlns:p14="http://schemas.microsoft.com/office/powerpoint/2010/main" val="23637797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w3.org/WAI/WCAG20/quickre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ccessibility.iu.edu/creating-content/documents/general-guidelines/descriptive.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earn.levelaccess.com/e/487581/n-up-24-percent-in-august-2018/2j336d/22399552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logicsolutions.com/508-ada-wcag-accessibility-differenc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a:t>
            </a:r>
            <a:r>
              <a:rPr lang="en-US" sz="1200" kern="1200" baseline="0" dirty="0">
                <a:solidFill>
                  <a:schemeClr val="tx1"/>
                </a:solidFill>
                <a:effectLst/>
                <a:latin typeface="+mn-lt"/>
                <a:ea typeface="+mn-ea"/>
                <a:cs typeface="+mn-cs"/>
              </a:rPr>
              <a:t> to the October 25, 2018, Transportation Librarians Roundtable: </a:t>
            </a:r>
            <a:r>
              <a:rPr lang="en-US" sz="1200" b="1" i="1" dirty="0">
                <a:effectLst/>
                <a:latin typeface="Arial" panose="020B0604020202020204" pitchFamily="34" charset="0"/>
                <a:cs typeface="Arial" panose="020B0604020202020204" pitchFamily="34" charset="0"/>
              </a:rPr>
              <a:t>Accessibility for Document Creators and Providers, </a:t>
            </a:r>
            <a:r>
              <a:rPr lang="en-US" sz="1200" b="0" i="0" dirty="0">
                <a:effectLst/>
                <a:latin typeface="Arial" panose="020B0604020202020204" pitchFamily="34" charset="0"/>
                <a:cs typeface="Arial" panose="020B0604020202020204" pitchFamily="34" charset="0"/>
              </a:rPr>
              <a:t>with our speaker </a:t>
            </a:r>
            <a:r>
              <a:rPr lang="en-US" sz="1200" dirty="0">
                <a:effectLst/>
                <a:latin typeface="Arial" panose="020B0604020202020204" pitchFamily="34" charset="0"/>
                <a:cs typeface="Arial" panose="020B0604020202020204" pitchFamily="34" charset="0"/>
              </a:rPr>
              <a:t>Kevyn Barnes, Manager of Library Services, TxDOT Research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cs typeface="Arial" panose="020B0604020202020204" pitchFamily="34" charset="0"/>
            </a:endParaRPr>
          </a:p>
          <a:p>
            <a:r>
              <a:rPr lang="en-US" sz="1200" kern="1200" baseline="0" dirty="0">
                <a:solidFill>
                  <a:schemeClr val="tx1"/>
                </a:solidFill>
                <a:effectLst/>
                <a:latin typeface="+mn-lt"/>
                <a:ea typeface="+mn-ea"/>
                <a:cs typeface="+mn-cs"/>
              </a:rPr>
              <a:t>The webinar link is: https://transportation.libguides.com/TLR </a:t>
            </a:r>
          </a:p>
          <a:p>
            <a:r>
              <a:rPr lang="en-US" sz="1200" kern="1200" baseline="0" dirty="0">
                <a:solidFill>
                  <a:schemeClr val="tx1"/>
                </a:solidFill>
                <a:effectLst/>
                <a:latin typeface="+mn-lt"/>
                <a:ea typeface="+mn-ea"/>
                <a:cs typeface="+mn-cs"/>
              </a:rPr>
              <a:t>For participant audio: please call in at phone number 877-336-1274; when prompted enter access code: 5759713 </a:t>
            </a:r>
          </a:p>
          <a:p>
            <a:endParaRPr lang="en-US" sz="1200" kern="1200" baseline="0" dirty="0">
              <a:solidFill>
                <a:schemeClr val="tx1"/>
              </a:solidFill>
              <a:effectLst/>
              <a:latin typeface="+mn-lt"/>
              <a:ea typeface="+mn-ea"/>
              <a:cs typeface="+mn-cs"/>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1400">
                <a:solidFill>
                  <a:schemeClr val="tx1"/>
                </a:solidFill>
                <a:latin typeface="Arial" charset="0"/>
              </a:defRPr>
            </a:lvl1pPr>
            <a:lvl2pPr marL="729057" indent="-280406" defTabSz="914437">
              <a:defRPr sz="1400">
                <a:solidFill>
                  <a:schemeClr val="tx1"/>
                </a:solidFill>
                <a:latin typeface="Arial" charset="0"/>
              </a:defRPr>
            </a:lvl2pPr>
            <a:lvl3pPr marL="1121626" indent="-224325" defTabSz="914437">
              <a:defRPr sz="1400">
                <a:solidFill>
                  <a:schemeClr val="tx1"/>
                </a:solidFill>
                <a:latin typeface="Arial" charset="0"/>
              </a:defRPr>
            </a:lvl3pPr>
            <a:lvl4pPr marL="1570276" indent="-224325" defTabSz="914437">
              <a:defRPr sz="1400">
                <a:solidFill>
                  <a:schemeClr val="tx1"/>
                </a:solidFill>
                <a:latin typeface="Arial" charset="0"/>
              </a:defRPr>
            </a:lvl4pPr>
            <a:lvl5pPr marL="2018927" indent="-224325" defTabSz="914437">
              <a:defRPr sz="1400">
                <a:solidFill>
                  <a:schemeClr val="tx1"/>
                </a:solidFill>
                <a:latin typeface="Arial" charset="0"/>
              </a:defRPr>
            </a:lvl5pPr>
            <a:lvl6pPr marL="2467577" indent="-224325" defTabSz="914437" eaLnBrk="0" fontAlgn="base" hangingPunct="0">
              <a:spcBef>
                <a:spcPct val="0"/>
              </a:spcBef>
              <a:spcAft>
                <a:spcPct val="0"/>
              </a:spcAft>
              <a:defRPr sz="1400">
                <a:solidFill>
                  <a:schemeClr val="tx1"/>
                </a:solidFill>
                <a:latin typeface="Arial" charset="0"/>
              </a:defRPr>
            </a:lvl6pPr>
            <a:lvl7pPr marL="2916227" indent="-224325" defTabSz="914437" eaLnBrk="0" fontAlgn="base" hangingPunct="0">
              <a:spcBef>
                <a:spcPct val="0"/>
              </a:spcBef>
              <a:spcAft>
                <a:spcPct val="0"/>
              </a:spcAft>
              <a:defRPr sz="1400">
                <a:solidFill>
                  <a:schemeClr val="tx1"/>
                </a:solidFill>
                <a:latin typeface="Arial" charset="0"/>
              </a:defRPr>
            </a:lvl7pPr>
            <a:lvl8pPr marL="3364878" indent="-224325" defTabSz="914437" eaLnBrk="0" fontAlgn="base" hangingPunct="0">
              <a:spcBef>
                <a:spcPct val="0"/>
              </a:spcBef>
              <a:spcAft>
                <a:spcPct val="0"/>
              </a:spcAft>
              <a:defRPr sz="1400">
                <a:solidFill>
                  <a:schemeClr val="tx1"/>
                </a:solidFill>
                <a:latin typeface="Arial" charset="0"/>
              </a:defRPr>
            </a:lvl8pPr>
            <a:lvl9pPr marL="3813528" indent="-224325" defTabSz="914437" eaLnBrk="0" fontAlgn="base" hangingPunct="0">
              <a:spcBef>
                <a:spcPct val="0"/>
              </a:spcBef>
              <a:spcAft>
                <a:spcPct val="0"/>
              </a:spcAft>
              <a:defRPr sz="1400">
                <a:solidFill>
                  <a:schemeClr val="tx1"/>
                </a:solidFill>
                <a:latin typeface="Arial" charset="0"/>
              </a:defRPr>
            </a:lvl9pPr>
          </a:lstStyle>
          <a:p>
            <a:pPr marL="0" marR="0" lvl="0" indent="0" algn="r" defTabSz="914437" rtl="0" eaLnBrk="1" fontAlgn="auto" latinLnBrk="0" hangingPunct="1">
              <a:lnSpc>
                <a:spcPct val="100000"/>
              </a:lnSpc>
              <a:spcBef>
                <a:spcPts val="0"/>
              </a:spcBef>
              <a:spcAft>
                <a:spcPts val="0"/>
              </a:spcAft>
              <a:buClrTx/>
              <a:buSzTx/>
              <a:buFontTx/>
              <a:buNone/>
              <a:tabLst/>
              <a:defRPr/>
            </a:pPr>
            <a:fld id="{1336AE54-F130-4413-A354-0951AF63A4D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37" rtl="0" eaLnBrk="1" fontAlgn="auto" latinLnBrk="0" hangingPunct="1">
                <a:lnSpc>
                  <a:spcPct val="100000"/>
                </a:lnSpc>
                <a:spcBef>
                  <a:spcPts val="0"/>
                </a:spcBef>
                <a:spcAft>
                  <a:spcPts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0166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 Our </a:t>
            </a:r>
            <a:r>
              <a:rPr lang="en-US" dirty="0"/>
              <a:t>web pages have been required to meet a minimum of 90% compliance</a:t>
            </a:r>
            <a:r>
              <a:rPr lang="en-US" baseline="0" dirty="0"/>
              <a:t> with</a:t>
            </a:r>
            <a:r>
              <a:rPr lang="en-US" dirty="0"/>
              <a:t> the </a:t>
            </a:r>
            <a:r>
              <a:rPr lang="en-US" dirty="0">
                <a:hlinkClick r:id="rId3"/>
              </a:rPr>
              <a:t>Website Content Accessibility Guidelines 2.0 Level AA (WCAG 2.0 AA) standard</a:t>
            </a:r>
            <a:r>
              <a:rPr lang="en-US" dirty="0"/>
              <a:t>, We were below</a:t>
            </a:r>
            <a:r>
              <a:rPr lang="en-US" baseline="0" dirty="0"/>
              <a:t> 50%. </a:t>
            </a:r>
            <a:r>
              <a:rPr lang="en-US" dirty="0"/>
              <a:t>I watch our accessibility scans monthly now. I suspect that in the next few years, the scans will apply to document attachments including PDFs so wanted to be ahead of the game.</a:t>
            </a: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In February 2018, we received notice that no documents will be accepted into our university’s digital repository (Texas </a:t>
            </a:r>
            <a:r>
              <a:rPr lang="en-US" sz="1200" b="1" kern="1200" baseline="0" dirty="0" err="1">
                <a:solidFill>
                  <a:schemeClr val="tx1"/>
                </a:solidFill>
                <a:effectLst/>
                <a:latin typeface="+mn-lt"/>
                <a:ea typeface="+mn-ea"/>
                <a:cs typeface="+mn-cs"/>
              </a:rPr>
              <a:t>ScholarWorks</a:t>
            </a:r>
            <a:r>
              <a:rPr lang="en-US" sz="1200" b="1" kern="1200" baseline="0" dirty="0">
                <a:solidFill>
                  <a:schemeClr val="tx1"/>
                </a:solidFill>
                <a:effectLst/>
                <a:latin typeface="+mn-lt"/>
                <a:ea typeface="+mn-ea"/>
                <a:cs typeface="+mn-cs"/>
              </a:rPr>
              <a:t>) unless it is WCAG 2.0 compliant. </a:t>
            </a:r>
            <a:r>
              <a:rPr lang="en-US" sz="1200" kern="1200" baseline="0" dirty="0">
                <a:solidFill>
                  <a:schemeClr val="tx1"/>
                </a:solidFill>
                <a:effectLst/>
                <a:latin typeface="+mn-lt"/>
                <a:ea typeface="+mn-ea"/>
                <a:cs typeface="+mn-cs"/>
              </a:rPr>
              <a:t>This affects all theses/dissertations and faculty-submitted reports. .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73D74D7-5679-4B20-B17C-1D0272235B0A}" type="slidenum">
              <a:rPr lang="en-US" smtClean="0"/>
              <a:t>10</a:t>
            </a:fld>
            <a:endParaRPr lang="en-US"/>
          </a:p>
        </p:txBody>
      </p:sp>
    </p:spTree>
    <p:extLst>
      <p:ext uri="{BB962C8B-B14F-4D97-AF65-F5344CB8AC3E}">
        <p14:creationId xmlns:p14="http://schemas.microsoft.com/office/powerpoint/2010/main" val="2873276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 addition, many webmasters our</a:t>
            </a:r>
            <a:r>
              <a:rPr lang="en-US" b="1" baseline="0" dirty="0"/>
              <a:t> now rejecting documents and other attachments that do not meet guidelines. Our library regularly submits </a:t>
            </a:r>
            <a:r>
              <a:rPr lang="en-US" b="1" baseline="0" dirty="0" err="1"/>
              <a:t>TxDOT</a:t>
            </a:r>
            <a:r>
              <a:rPr lang="en-US" b="1" baseline="0" dirty="0"/>
              <a:t> to TRID and requests duplicative archiving of the electronic documents with NTL. We r</a:t>
            </a:r>
            <a:r>
              <a:rPr lang="en-US" b="1" dirty="0"/>
              <a:t>eceived this rejection from NTL on Monday. Expect this to be a rising trend.</a:t>
            </a:r>
            <a:endParaRPr lang="en-US"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Provide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compliant documents and information to your IT when submitting information to add to website. With thousands of pages a</a:t>
            </a:r>
            <a:r>
              <a:rPr lang="en-US" sz="1200" kern="1200" baseline="0" dirty="0">
                <a:solidFill>
                  <a:schemeClr val="tx1"/>
                </a:solidFill>
                <a:effectLst/>
                <a:latin typeface="+mn-lt"/>
                <a:ea typeface="+mn-ea"/>
                <a:cs typeface="+mn-cs"/>
              </a:rPr>
              <a:t>nd other media files received, it would be impossible for webmasters to remediate each one even if we had the subject knowledge to do so. We depend on the creators to provide files with accessibility in mind.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73D74D7-5679-4B20-B17C-1D0272235B0A}" type="slidenum">
              <a:rPr lang="en-US" smtClean="0"/>
              <a:t>11</a:t>
            </a:fld>
            <a:endParaRPr lang="en-US"/>
          </a:p>
        </p:txBody>
      </p:sp>
    </p:spTree>
    <p:extLst>
      <p:ext uri="{BB962C8B-B14F-4D97-AF65-F5344CB8AC3E}">
        <p14:creationId xmlns:p14="http://schemas.microsoft.com/office/powerpoint/2010/main" val="767982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Another argument to persuade</a:t>
            </a:r>
            <a:r>
              <a:rPr lang="en-US" b="1" baseline="0" dirty="0"/>
              <a:t> document creators may be that accessibility provides SEO benefits. Higher ranking in online search results and increased exposure which could lead to more citations of the work.</a:t>
            </a:r>
            <a:endParaRPr lang="en-US" b="1" dirty="0"/>
          </a:p>
          <a:p>
            <a:endParaRPr lang="en-US" b="1" dirty="0">
              <a:cs typeface="Calibri"/>
            </a:endParaRPr>
          </a:p>
          <a:p>
            <a:r>
              <a:rPr lang="en-US" b="1" dirty="0">
                <a:cs typeface="Calibri"/>
              </a:rPr>
              <a:t>“</a:t>
            </a:r>
            <a:r>
              <a:rPr lang="en-US" b="1" dirty="0"/>
              <a:t>Almost without exception, Google ranks websites with accessibility techniques</a:t>
            </a:r>
            <a:r>
              <a:rPr lang="en-US" dirty="0"/>
              <a:t> included in metadata, content, visual design, and development </a:t>
            </a:r>
            <a:r>
              <a:rPr lang="en-US" b="1" dirty="0"/>
              <a:t>better in organic search</a:t>
            </a:r>
            <a:r>
              <a:rPr lang="en-US" dirty="0"/>
              <a:t>. Why? Search engine crawlers can’t see or hear, and they only use a keyboard, similar to many people with disabilities.”  --https://blogs.perficientdigital.com/2018/01/12/website-accessibility-benefit-seo/  (Lisa Michael of </a:t>
            </a:r>
            <a:r>
              <a:rPr lang="en-US" dirty="0" err="1"/>
              <a:t>Perficient</a:t>
            </a:r>
            <a:r>
              <a:rPr lang="en-US" dirty="0"/>
              <a:t> Digital “Does Website Accessibility Benefit</a:t>
            </a:r>
            <a:r>
              <a:rPr lang="en-US" baseline="0" dirty="0"/>
              <a:t> SEO?, January 2018)</a:t>
            </a:r>
            <a:endParaRPr lang="en-US" dirty="0">
              <a:cs typeface="Calibri"/>
            </a:endParaRPr>
          </a:p>
        </p:txBody>
      </p:sp>
      <p:sp>
        <p:nvSpPr>
          <p:cNvPr id="4" name="Slide Number Placeholder 3"/>
          <p:cNvSpPr>
            <a:spLocks noGrp="1"/>
          </p:cNvSpPr>
          <p:nvPr>
            <p:ph type="sldNum" sz="quarter" idx="10"/>
          </p:nvPr>
        </p:nvSpPr>
        <p:spPr/>
        <p:txBody>
          <a:bodyPr/>
          <a:lstStyle/>
          <a:p>
            <a:fld id="{173D74D7-5679-4B20-B17C-1D0272235B0A}" type="slidenum">
              <a:rPr lang="en-US" smtClean="0"/>
              <a:t>12</a:t>
            </a:fld>
            <a:endParaRPr lang="en-US"/>
          </a:p>
        </p:txBody>
      </p:sp>
    </p:spTree>
    <p:extLst>
      <p:ext uri="{BB962C8B-B14F-4D97-AF65-F5344CB8AC3E}">
        <p14:creationId xmlns:p14="http://schemas.microsoft.com/office/powerpoint/2010/main" val="495834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an example of documents without metadata: I doubt these documents</a:t>
            </a:r>
            <a:r>
              <a:rPr lang="en-US" baseline="0" dirty="0"/>
              <a:t> come up in many search results unless the search is extremely specific.</a:t>
            </a:r>
          </a:p>
          <a:p>
            <a:r>
              <a:rPr lang="en-US" baseline="0" dirty="0"/>
              <a:t>To the right, an example of documents that our library remediated for accessibility.</a:t>
            </a:r>
          </a:p>
          <a:p>
            <a:endParaRPr lang="en-US" baseline="0" dirty="0"/>
          </a:p>
          <a:p>
            <a:r>
              <a:rPr lang="en-US" b="1" dirty="0"/>
              <a:t>Which results would you rather see? </a:t>
            </a:r>
            <a:r>
              <a:rPr lang="en-US" dirty="0"/>
              <a:t>If a screen reader</a:t>
            </a:r>
            <a:r>
              <a:rPr lang="en-US" baseline="0" dirty="0"/>
              <a:t> can read it, then search engines will be able to read it better also.</a:t>
            </a:r>
          </a:p>
          <a:p>
            <a:r>
              <a:rPr lang="en-US" baseline="0" dirty="0"/>
              <a:t>Google and other search engine algorithms may purposely rank accessible documents above inaccessible files.</a:t>
            </a:r>
          </a:p>
          <a:p>
            <a:endParaRPr lang="en-US" dirty="0"/>
          </a:p>
          <a:p>
            <a:r>
              <a:rPr lang="en-US" dirty="0"/>
              <a:t>https://acrobatusers.com/tutorials/make-your-pdfs-work-well-google-and-other-search-engines</a:t>
            </a:r>
          </a:p>
        </p:txBody>
      </p:sp>
      <p:sp>
        <p:nvSpPr>
          <p:cNvPr id="4" name="Slide Number Placeholder 3"/>
          <p:cNvSpPr>
            <a:spLocks noGrp="1"/>
          </p:cNvSpPr>
          <p:nvPr>
            <p:ph type="sldNum" sz="quarter" idx="10"/>
          </p:nvPr>
        </p:nvSpPr>
        <p:spPr/>
        <p:txBody>
          <a:bodyPr/>
          <a:lstStyle/>
          <a:p>
            <a:fld id="{173D74D7-5679-4B20-B17C-1D0272235B0A}" type="slidenum">
              <a:rPr lang="en-US" smtClean="0"/>
              <a:t>13</a:t>
            </a:fld>
            <a:endParaRPr lang="en-US"/>
          </a:p>
        </p:txBody>
      </p:sp>
    </p:spTree>
    <p:extLst>
      <p:ext uri="{BB962C8B-B14F-4D97-AF65-F5344CB8AC3E}">
        <p14:creationId xmlns:p14="http://schemas.microsoft.com/office/powerpoint/2010/main" val="1434529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covering all requirements</a:t>
            </a:r>
            <a:r>
              <a:rPr lang="en-US" baseline="0" dirty="0"/>
              <a:t> of any component</a:t>
            </a:r>
            <a:r>
              <a:rPr lang="en-US" dirty="0"/>
              <a:t> in depth, but I’ll provide tips</a:t>
            </a:r>
            <a:r>
              <a:rPr lang="en-US" baseline="0" dirty="0"/>
              <a:t> for several accessibility factors that you can start practicing on all your documents to show a good-faith effort.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consider any special needs of people you know will use the document.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173D74D7-5679-4B20-B17C-1D0272235B0A}" type="slidenum">
              <a:rPr lang="en-US" smtClean="0"/>
              <a:t>14</a:t>
            </a:fld>
            <a:endParaRPr lang="en-US"/>
          </a:p>
        </p:txBody>
      </p:sp>
    </p:spTree>
    <p:extLst>
      <p:ext uri="{BB962C8B-B14F-4D97-AF65-F5344CB8AC3E}">
        <p14:creationId xmlns:p14="http://schemas.microsoft.com/office/powerpoint/2010/main" val="2587290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presentation slide Works Cited for more thorough checklists for complying with</a:t>
            </a:r>
            <a:r>
              <a:rPr lang="en-US" baseline="0" dirty="0"/>
              <a:t> regulations.</a:t>
            </a:r>
            <a:endParaRPr lang="en-US" dirty="0"/>
          </a:p>
          <a:p>
            <a:r>
              <a:rPr lang="en-US" dirty="0"/>
              <a:t>U.S. Department of Education ED Accessibility Checklists for Word, PowerPoint, Excel, and PDFs: https://www2.ed.gov/web-guidance/accessibility-requirements.html.</a:t>
            </a:r>
          </a:p>
          <a:p>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15</a:t>
            </a:fld>
            <a:endParaRPr lang="en-US"/>
          </a:p>
        </p:txBody>
      </p:sp>
    </p:spTree>
    <p:extLst>
      <p:ext uri="{BB962C8B-B14F-4D97-AF65-F5344CB8AC3E}">
        <p14:creationId xmlns:p14="http://schemas.microsoft.com/office/powerpoint/2010/main" val="640423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a:t>
            </a:r>
            <a:r>
              <a:rPr lang="en-US" baseline="0" dirty="0"/>
              <a:t>filenames for ease of sharing (i.e., once it is web-based, </a:t>
            </a:r>
            <a:r>
              <a:rPr lang="en-US" b="1" baseline="0" dirty="0"/>
              <a:t>people with mobility problems or on cell phones may need to copy &amp; paste links that break </a:t>
            </a:r>
            <a:r>
              <a:rPr lang="en-US" baseline="0" dirty="0"/>
              <a:t>due to spaces and unsafe punctuation. The longer the filename, the harder this is. If this link is pasted as-is on a website (e.g., in a bibliographic database/catalog), we often get calls from our web visitors who say a link is not working but this is almost always the cause.</a:t>
            </a:r>
          </a:p>
          <a:p>
            <a:endParaRPr lang="en-US" baseline="0" dirty="0"/>
          </a:p>
          <a:p>
            <a:r>
              <a:rPr lang="en-US" baseline="0" dirty="0"/>
              <a:t>So I encode the URL before the screen reader will read the individual characters of the encoded portions (“ride-percent-two-C-percent-two-zero-distress-percent-two-c…”). </a:t>
            </a:r>
          </a:p>
          <a:p>
            <a:endParaRPr lang="en-US" baseline="0" dirty="0"/>
          </a:p>
          <a:p>
            <a:r>
              <a:rPr lang="en-US" dirty="0"/>
              <a:t>http://next.fordham.edu/?p=230 </a:t>
            </a:r>
          </a:p>
          <a:p>
            <a:endParaRPr lang="en-US" dirty="0"/>
          </a:p>
          <a:p>
            <a:r>
              <a:rPr lang="en-US" baseline="0" dirty="0"/>
              <a:t>SEO and Google indexing factors of upper vs. lowercase (counted as separate files for analytics) &amp; underscores (does not read words before and after as separate words).</a:t>
            </a:r>
          </a:p>
          <a:p>
            <a:endParaRPr lang="en-US" baseline="0" dirty="0"/>
          </a:p>
          <a:p>
            <a:r>
              <a:rPr lang="en-US" dirty="0">
                <a:cs typeface="Calibri"/>
              </a:rPr>
              <a:t>Safe characters: </a:t>
            </a:r>
            <a:r>
              <a:rPr lang="en-US" dirty="0"/>
              <a:t>[0-9a-zA-Z-.,_]    </a:t>
            </a:r>
            <a:r>
              <a:rPr lang="en-US" dirty="0">
                <a:cs typeface="Calibri"/>
              </a:rPr>
              <a:t>"</a:t>
            </a:r>
            <a:r>
              <a:rPr lang="en-US" dirty="0"/>
              <a:t>weird characters and spaces can cause other problems, most notably when trying to send a link to a particular file to download.</a:t>
            </a:r>
          </a:p>
          <a:p>
            <a:endParaRPr lang="en-US" dirty="0">
              <a:cs typeface="Calibri"/>
            </a:endParaRPr>
          </a:p>
          <a:p>
            <a:r>
              <a:rPr lang="en-US" dirty="0">
                <a:cs typeface="Calibri"/>
              </a:rPr>
              <a:t>“</a:t>
            </a:r>
            <a:r>
              <a:rPr lang="en-US" dirty="0"/>
              <a:t>Unsafe: Characters can be unsafe for a number of reasons. The space character is unsafe because significant spaces may disappear and insignificant spaces may be introduced when URLs are transcribed or typeset or subjected to the treatment of word-processing programs.” -- Uniform Resource Locators (URL), IETG Network Working Group, 1994. http://www.rfc-base.org/rfc-1738.html https://www.ietf.org/rfc/rfc1738.txt </a:t>
            </a:r>
            <a:endParaRPr lang="en-US" dirty="0">
              <a:cs typeface="Calibri"/>
            </a:endParaRPr>
          </a:p>
          <a:p>
            <a:endParaRPr lang="en-US" dirty="0"/>
          </a:p>
          <a:p>
            <a:endParaRPr lang="en-US" dirty="0">
              <a:cs typeface="Calibri"/>
            </a:endParaRPr>
          </a:p>
          <a:p>
            <a:r>
              <a:rPr lang="en-US" dirty="0">
                <a:cs typeface="Calibri"/>
              </a:rPr>
              <a:t>Patent office requirements, NIH submission requirements include limit on filename characters, but note that that includes the entire file path so filenames</a:t>
            </a:r>
            <a:r>
              <a:rPr lang="en-US" baseline="0" dirty="0">
                <a:cs typeface="Calibri"/>
              </a:rPr>
              <a:t> should not contain maximum. Entire threads and programs devoted to solving the problem of files that become inaccessible when filename is too long or has unsafe characters.</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173D74D7-5679-4B20-B17C-1D0272235B0A}" type="slidenum">
              <a:rPr lang="en-US" smtClean="0"/>
              <a:t>16</a:t>
            </a:fld>
            <a:endParaRPr lang="en-US"/>
          </a:p>
        </p:txBody>
      </p:sp>
    </p:spTree>
    <p:extLst>
      <p:ext uri="{BB962C8B-B14F-4D97-AF65-F5344CB8AC3E}">
        <p14:creationId xmlns:p14="http://schemas.microsoft.com/office/powerpoint/2010/main" val="3027640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Instead, connect all</a:t>
            </a:r>
            <a:r>
              <a:rPr lang="en-US" baseline="0" dirty="0">
                <a:cs typeface="Calibri"/>
              </a:rPr>
              <a:t> parts of the filename with a dash to eliminate spaces.</a:t>
            </a:r>
          </a:p>
          <a:p>
            <a:r>
              <a:rPr lang="en-US" dirty="0">
                <a:cs typeface="Calibri"/>
              </a:rPr>
              <a:t>Descriptive is good</a:t>
            </a:r>
            <a:r>
              <a:rPr lang="en-US" baseline="0" dirty="0">
                <a:cs typeface="Calibri"/>
              </a:rPr>
              <a:t> and helps SEO, too</a:t>
            </a:r>
            <a:r>
              <a:rPr lang="en-US" dirty="0">
                <a:cs typeface="Calibri"/>
              </a:rPr>
              <a:t>: </a:t>
            </a:r>
            <a:r>
              <a:rPr lang="en-US" dirty="0">
                <a:hlinkClick r:id="rId3"/>
              </a:rPr>
              <a:t>https://accessibility.iu.edu/creating-content/documents/general-guidelines/descriptive.html</a:t>
            </a:r>
            <a:r>
              <a:rPr lang="en-US" dirty="0">
                <a:cs typeface="Calibri"/>
              </a:rPr>
              <a:t> </a:t>
            </a:r>
          </a:p>
          <a:p>
            <a:r>
              <a:rPr lang="en-US" dirty="0">
                <a:cs typeface="Calibri"/>
                <a:sym typeface="Wingdings" panose="05000000000000000000" pitchFamily="2" charset="2"/>
              </a:rPr>
              <a:t> </a:t>
            </a:r>
            <a:r>
              <a:rPr lang="en-US" dirty="0">
                <a:cs typeface="Calibri"/>
              </a:rPr>
              <a:t>Notice that if you do that, once it is</a:t>
            </a:r>
            <a:r>
              <a:rPr lang="en-US" baseline="0" dirty="0">
                <a:cs typeface="Calibri"/>
              </a:rPr>
              <a:t> placed on the web, its URL will not break and a screen reader will recognize each part as a word.</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173D74D7-5679-4B20-B17C-1D0272235B0A}" type="slidenum">
              <a:rPr lang="en-US" smtClean="0"/>
              <a:t>17</a:t>
            </a:fld>
            <a:endParaRPr lang="en-US"/>
          </a:p>
        </p:txBody>
      </p:sp>
    </p:spTree>
    <p:extLst>
      <p:ext uri="{BB962C8B-B14F-4D97-AF65-F5344CB8AC3E}">
        <p14:creationId xmlns:p14="http://schemas.microsoft.com/office/powerpoint/2010/main" val="1709990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When including links in your report, consider both screen readers and colorblind</a:t>
            </a:r>
            <a:r>
              <a:rPr lang="en-US" baseline="0" dirty="0">
                <a:cs typeface="Calibri"/>
              </a:rPr>
              <a:t> factors. Problems in this example: link not underlined, color not what people expect and may not have enough contrast, and the link text is not descriptive.</a:t>
            </a:r>
          </a:p>
          <a:p>
            <a:endParaRPr lang="en-US" baseline="0" dirty="0">
              <a:cs typeface="Calibri"/>
            </a:endParaRPr>
          </a:p>
          <a:p>
            <a:r>
              <a:rPr lang="en-US" baseline="0" dirty="0">
                <a:cs typeface="Calibri"/>
              </a:rPr>
              <a:t>DO WHAT PEOPLE EXPECT=&gt; underline links and do not underline things that are not hyperlinks.</a:t>
            </a:r>
          </a:p>
          <a:p>
            <a:endParaRPr lang="en-US" dirty="0">
              <a:cs typeface="Calibri"/>
            </a:endParaRPr>
          </a:p>
          <a:p>
            <a:pPr marL="171450" indent="-171450">
              <a:buFont typeface="Wingdings" panose="05000000000000000000" pitchFamily="2" charset="2"/>
              <a:buChar char="è"/>
            </a:pPr>
            <a:r>
              <a:rPr lang="en-US" baseline="0" dirty="0"/>
              <a:t>The text that is hyperlinked is what is used by screen readers to list all of the links on a page. This is what blind users will hear if trying to flip through links on the page.</a:t>
            </a:r>
          </a:p>
          <a:p>
            <a:pPr marL="171450" indent="-171450">
              <a:buFont typeface="Wingdings" panose="05000000000000000000" pitchFamily="2" charset="2"/>
              <a:buChar char="è"/>
            </a:pPr>
            <a:r>
              <a:rPr lang="en-US" baseline="0" dirty="0">
                <a:cs typeface="Calibri"/>
              </a:rPr>
              <a:t>It is better to place the link on descriptive text. I probably should actually place the link over “summary report” as well.</a:t>
            </a:r>
            <a:endParaRPr lang="en-US" dirty="0">
              <a:cs typeface="Calibri"/>
            </a:endParaRPr>
          </a:p>
        </p:txBody>
      </p:sp>
      <p:sp>
        <p:nvSpPr>
          <p:cNvPr id="4" name="Slide Number Placeholder 3"/>
          <p:cNvSpPr>
            <a:spLocks noGrp="1"/>
          </p:cNvSpPr>
          <p:nvPr>
            <p:ph type="sldNum" sz="quarter" idx="10"/>
          </p:nvPr>
        </p:nvSpPr>
        <p:spPr/>
        <p:txBody>
          <a:bodyPr/>
          <a:lstStyle/>
          <a:p>
            <a:fld id="{173D74D7-5679-4B20-B17C-1D0272235B0A}" type="slidenum">
              <a:rPr lang="en-US" smtClean="0"/>
              <a:t>18</a:t>
            </a:fld>
            <a:endParaRPr lang="en-US"/>
          </a:p>
        </p:txBody>
      </p:sp>
    </p:spTree>
    <p:extLst>
      <p:ext uri="{BB962C8B-B14F-4D97-AF65-F5344CB8AC3E}">
        <p14:creationId xmlns:p14="http://schemas.microsoft.com/office/powerpoint/2010/main" val="1164641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PDF Techniques for WCAG 2.0</a:t>
            </a:r>
            <a:r>
              <a:rPr lang="en-US" b="1" baseline="0" dirty="0"/>
              <a:t>  : </a:t>
            </a:r>
            <a:r>
              <a:rPr lang="en-US" b="0" dirty="0"/>
              <a:t>list of 23 accessibility items and techniques for remediating a PDF to comply</a:t>
            </a:r>
            <a:r>
              <a:rPr lang="en-US" b="0" baseline="0" dirty="0"/>
              <a:t> with guidelines.</a:t>
            </a:r>
            <a:endParaRPr lang="en-US" b="0" dirty="0"/>
          </a:p>
        </p:txBody>
      </p:sp>
      <p:sp>
        <p:nvSpPr>
          <p:cNvPr id="4" name="Slide Number Placeholder 3"/>
          <p:cNvSpPr>
            <a:spLocks noGrp="1"/>
          </p:cNvSpPr>
          <p:nvPr>
            <p:ph type="sldNum" sz="quarter" idx="10"/>
          </p:nvPr>
        </p:nvSpPr>
        <p:spPr/>
        <p:txBody>
          <a:bodyPr/>
          <a:lstStyle/>
          <a:p>
            <a:fld id="{173D74D7-5679-4B20-B17C-1D0272235B0A}" type="slidenum">
              <a:rPr lang="en-US" smtClean="0"/>
              <a:t>20</a:t>
            </a:fld>
            <a:endParaRPr lang="en-US"/>
          </a:p>
        </p:txBody>
      </p:sp>
    </p:spTree>
    <p:extLst>
      <p:ext uri="{BB962C8B-B14F-4D97-AF65-F5344CB8AC3E}">
        <p14:creationId xmlns:p14="http://schemas.microsoft.com/office/powerpoint/2010/main" val="2250824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librarians on the line, I hope this</a:t>
            </a:r>
            <a:r>
              <a:rPr lang="en-US" baseline="0" dirty="0"/>
              <a:t> presentation will help you b</a:t>
            </a:r>
            <a:r>
              <a:rPr lang="en-US" dirty="0"/>
              <a:t>ecome an accessibility influencer or specialist for your organization.</a:t>
            </a:r>
          </a:p>
          <a:p>
            <a:endParaRPr lang="en-US" dirty="0"/>
          </a:p>
          <a:p>
            <a:r>
              <a:rPr lang="en-US" dirty="0"/>
              <a:t>************** POLL ****************</a:t>
            </a:r>
          </a:p>
          <a:p>
            <a:endParaRPr lang="en-US" dirty="0"/>
          </a:p>
          <a:p>
            <a:r>
              <a:rPr lang="en-US" dirty="0"/>
              <a:t>How Many of You…</a:t>
            </a:r>
          </a:p>
          <a:p>
            <a:endParaRPr lang="en-US" dirty="0"/>
          </a:p>
          <a:p>
            <a:pPr>
              <a:lnSpc>
                <a:spcPct val="120000"/>
              </a:lnSpc>
              <a:spcAft>
                <a:spcPts val="600"/>
              </a:spcAft>
            </a:pPr>
            <a:r>
              <a:rPr lang="en-US" b="1" dirty="0"/>
              <a:t>Create</a:t>
            </a:r>
            <a:r>
              <a:rPr lang="en-US" dirty="0"/>
              <a:t> documents to post online?</a:t>
            </a:r>
          </a:p>
          <a:p>
            <a:pPr>
              <a:lnSpc>
                <a:spcPct val="120000"/>
              </a:lnSpc>
            </a:pPr>
            <a:r>
              <a:rPr lang="en-US" b="1" dirty="0"/>
              <a:t>Create</a:t>
            </a:r>
            <a:r>
              <a:rPr lang="en-US" dirty="0"/>
              <a:t> documents to share within your organization? (via intranet, email, or saved to a network folder.)</a:t>
            </a:r>
          </a:p>
          <a:p>
            <a:pPr>
              <a:lnSpc>
                <a:spcPct val="120000"/>
              </a:lnSpc>
              <a:spcAft>
                <a:spcPts val="600"/>
              </a:spcAft>
            </a:pPr>
            <a:r>
              <a:rPr lang="en-US" b="1" dirty="0"/>
              <a:t>Provide</a:t>
            </a:r>
            <a:r>
              <a:rPr lang="en-US" dirty="0"/>
              <a:t> electronic documents to your customers?</a:t>
            </a:r>
          </a:p>
          <a:p>
            <a:pPr>
              <a:lnSpc>
                <a:spcPct val="120000"/>
              </a:lnSpc>
            </a:pPr>
            <a:r>
              <a:rPr lang="en-US" b="1" dirty="0"/>
              <a:t>Post</a:t>
            </a:r>
            <a:r>
              <a:rPr lang="en-US" dirty="0"/>
              <a:t> documents online, whether or not you are the creator?</a:t>
            </a:r>
          </a:p>
          <a:p>
            <a:pPr>
              <a:lnSpc>
                <a:spcPct val="120000"/>
              </a:lnSpc>
            </a:pPr>
            <a:endParaRPr lang="en-US" dirty="0"/>
          </a:p>
          <a:p>
            <a:r>
              <a:rPr lang="en-US" dirty="0"/>
              <a:t>************** POLL ****************</a:t>
            </a:r>
          </a:p>
          <a:p>
            <a:endParaRPr lang="en-US" dirty="0"/>
          </a:p>
          <a:p>
            <a:pPr>
              <a:lnSpc>
                <a:spcPct val="120000"/>
              </a:lnSpc>
              <a:spcAft>
                <a:spcPts val="600"/>
              </a:spcAft>
            </a:pPr>
            <a:r>
              <a:rPr lang="en-US" b="1" dirty="0"/>
              <a:t>Who around you has an impairment to consider?</a:t>
            </a:r>
          </a:p>
          <a:p>
            <a:pPr>
              <a:lnSpc>
                <a:spcPct val="120000"/>
              </a:lnSpc>
              <a:spcAft>
                <a:spcPts val="600"/>
              </a:spcAft>
            </a:pPr>
            <a:endParaRPr lang="en-US" dirty="0"/>
          </a:p>
          <a:p>
            <a:pPr>
              <a:lnSpc>
                <a:spcPct val="120000"/>
              </a:lnSpc>
              <a:spcAft>
                <a:spcPts val="600"/>
              </a:spcAft>
            </a:pPr>
            <a:r>
              <a:rPr lang="en-US" dirty="0"/>
              <a:t>Myself, my spouse/partner, child, or other close relative.</a:t>
            </a:r>
          </a:p>
          <a:p>
            <a:pPr>
              <a:lnSpc>
                <a:spcPct val="120000"/>
              </a:lnSpc>
            </a:pPr>
            <a:r>
              <a:rPr lang="en-US" dirty="0"/>
              <a:t>My supervisor, co-worker, employee.</a:t>
            </a:r>
          </a:p>
          <a:p>
            <a:pPr>
              <a:lnSpc>
                <a:spcPct val="120000"/>
              </a:lnSpc>
              <a:spcAft>
                <a:spcPts val="600"/>
              </a:spcAft>
            </a:pPr>
            <a:r>
              <a:rPr lang="en-US" dirty="0"/>
              <a:t>A friend or close acquaintance.</a:t>
            </a:r>
          </a:p>
          <a:p>
            <a:pPr>
              <a:lnSpc>
                <a:spcPct val="120000"/>
              </a:lnSpc>
            </a:pPr>
            <a:r>
              <a:rPr lang="en-US" dirty="0"/>
              <a:t>Somebody who has not told me.</a:t>
            </a:r>
          </a:p>
          <a:p>
            <a:endParaRPr lang="en-US" dirty="0"/>
          </a:p>
          <a:p>
            <a:pPr>
              <a:lnSpc>
                <a:spcPct val="120000"/>
              </a:lnSpc>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2</a:t>
            </a:fld>
            <a:endParaRPr lang="en-US"/>
          </a:p>
        </p:txBody>
      </p:sp>
    </p:spTree>
    <p:extLst>
      <p:ext uri="{BB962C8B-B14F-4D97-AF65-F5344CB8AC3E}">
        <p14:creationId xmlns:p14="http://schemas.microsoft.com/office/powerpoint/2010/main" val="2142132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PDF properties generally just import the information</a:t>
            </a:r>
            <a:r>
              <a:rPr lang="en-US" baseline="0" dirty="0"/>
              <a:t> from the Word document or other file that it was converted from. This usually means that there isn’t much information or it is not descriptive.</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21</a:t>
            </a:fld>
            <a:endParaRPr lang="en-US"/>
          </a:p>
        </p:txBody>
      </p:sp>
    </p:spTree>
    <p:extLst>
      <p:ext uri="{BB962C8B-B14F-4D97-AF65-F5344CB8AC3E}">
        <p14:creationId xmlns:p14="http://schemas.microsoft.com/office/powerpoint/2010/main" val="1007331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the properties settings</a:t>
            </a:r>
          </a:p>
          <a:p>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22</a:t>
            </a:fld>
            <a:endParaRPr lang="en-US"/>
          </a:p>
        </p:txBody>
      </p:sp>
    </p:spTree>
    <p:extLst>
      <p:ext uri="{BB962C8B-B14F-4D97-AF65-F5344CB8AC3E}">
        <p14:creationId xmlns:p14="http://schemas.microsoft.com/office/powerpoint/2010/main" val="222853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Description area of PDF Properties.   Solid red arrows mean required. Dashed green arrows mean recommended but</a:t>
            </a:r>
            <a:r>
              <a:rPr lang="en-US" baseline="0" dirty="0"/>
              <a:t> not required.</a:t>
            </a:r>
            <a:endParaRPr lang="en-US" dirty="0"/>
          </a:p>
          <a:p>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23</a:t>
            </a:fld>
            <a:endParaRPr lang="en-US"/>
          </a:p>
        </p:txBody>
      </p:sp>
    </p:spTree>
    <p:extLst>
      <p:ext uri="{BB962C8B-B14F-4D97-AF65-F5344CB8AC3E}">
        <p14:creationId xmlns:p14="http://schemas.microsoft.com/office/powerpoint/2010/main" val="2394079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view tab of PDF Properties</a:t>
            </a:r>
          </a:p>
        </p:txBody>
      </p:sp>
      <p:sp>
        <p:nvSpPr>
          <p:cNvPr id="4" name="Slide Number Placeholder 3"/>
          <p:cNvSpPr>
            <a:spLocks noGrp="1"/>
          </p:cNvSpPr>
          <p:nvPr>
            <p:ph type="sldNum" sz="quarter" idx="10"/>
          </p:nvPr>
        </p:nvSpPr>
        <p:spPr/>
        <p:txBody>
          <a:bodyPr/>
          <a:lstStyle/>
          <a:p>
            <a:fld id="{173D74D7-5679-4B20-B17C-1D0272235B0A}" type="slidenum">
              <a:rPr lang="en-US" smtClean="0"/>
              <a:t>24</a:t>
            </a:fld>
            <a:endParaRPr lang="en-US"/>
          </a:p>
        </p:txBody>
      </p:sp>
    </p:spTree>
    <p:extLst>
      <p:ext uri="{BB962C8B-B14F-4D97-AF65-F5344CB8AC3E}">
        <p14:creationId xmlns:p14="http://schemas.microsoft.com/office/powerpoint/2010/main" val="863677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Show title instead of filename on the title bar.</a:t>
            </a:r>
            <a:endParaRPr lang="en-US" dirty="0"/>
          </a:p>
          <a:p>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25</a:t>
            </a:fld>
            <a:endParaRPr lang="en-US"/>
          </a:p>
        </p:txBody>
      </p:sp>
    </p:spTree>
    <p:extLst>
      <p:ext uri="{BB962C8B-B14F-4D97-AF65-F5344CB8AC3E}">
        <p14:creationId xmlns:p14="http://schemas.microsoft.com/office/powerpoint/2010/main" val="1279533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Advanced tab area of PDF Properties.  Setting the language is a requirement.</a:t>
            </a:r>
          </a:p>
          <a:p>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26</a:t>
            </a:fld>
            <a:endParaRPr lang="en-US"/>
          </a:p>
        </p:txBody>
      </p:sp>
    </p:spTree>
    <p:extLst>
      <p:ext uri="{BB962C8B-B14F-4D97-AF65-F5344CB8AC3E}">
        <p14:creationId xmlns:p14="http://schemas.microsoft.com/office/powerpoint/2010/main" val="1338975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Description area of PDF Properties. If you have suggestions for adding</a:t>
            </a:r>
            <a:r>
              <a:rPr lang="en-US" baseline="0" dirty="0"/>
              <a:t> additional properties, please share.</a:t>
            </a:r>
            <a:endParaRPr lang="en-US" dirty="0"/>
          </a:p>
          <a:p>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27</a:t>
            </a:fld>
            <a:endParaRPr lang="en-US"/>
          </a:p>
        </p:txBody>
      </p:sp>
    </p:spTree>
    <p:extLst>
      <p:ext uri="{BB962C8B-B14F-4D97-AF65-F5344CB8AC3E}">
        <p14:creationId xmlns:p14="http://schemas.microsoft.com/office/powerpoint/2010/main" val="2901615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Bookmarks</a:t>
            </a:r>
            <a:r>
              <a:rPr lang="en-US" baseline="0" dirty="0"/>
              <a:t> for all major sections. These may import if you use proper headings in your Word document.</a:t>
            </a:r>
          </a:p>
          <a:p>
            <a:endParaRPr lang="en-US" baseline="0" dirty="0"/>
          </a:p>
        </p:txBody>
      </p:sp>
      <p:sp>
        <p:nvSpPr>
          <p:cNvPr id="4" name="Slide Number Placeholder 3"/>
          <p:cNvSpPr>
            <a:spLocks noGrp="1"/>
          </p:cNvSpPr>
          <p:nvPr>
            <p:ph type="sldNum" sz="quarter" idx="10"/>
          </p:nvPr>
        </p:nvSpPr>
        <p:spPr/>
        <p:txBody>
          <a:bodyPr/>
          <a:lstStyle/>
          <a:p>
            <a:fld id="{173D74D7-5679-4B20-B17C-1D0272235B0A}" type="slidenum">
              <a:rPr lang="en-US" smtClean="0"/>
              <a:t>28</a:t>
            </a:fld>
            <a:endParaRPr lang="en-US"/>
          </a:p>
        </p:txBody>
      </p:sp>
    </p:spTree>
    <p:extLst>
      <p:ext uri="{BB962C8B-B14F-4D97-AF65-F5344CB8AC3E}">
        <p14:creationId xmlns:p14="http://schemas.microsoft.com/office/powerpoint/2010/main" val="2727592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Built in Accessibility checker in Adobe Pro</a:t>
            </a:r>
          </a:p>
        </p:txBody>
      </p:sp>
      <p:sp>
        <p:nvSpPr>
          <p:cNvPr id="4" name="Slide Number Placeholder 3"/>
          <p:cNvSpPr>
            <a:spLocks noGrp="1"/>
          </p:cNvSpPr>
          <p:nvPr>
            <p:ph type="sldNum" sz="quarter" idx="10"/>
          </p:nvPr>
        </p:nvSpPr>
        <p:spPr/>
        <p:txBody>
          <a:bodyPr/>
          <a:lstStyle/>
          <a:p>
            <a:fld id="{173D74D7-5679-4B20-B17C-1D0272235B0A}" type="slidenum">
              <a:rPr lang="en-US" smtClean="0"/>
              <a:t>30</a:t>
            </a:fld>
            <a:endParaRPr lang="en-US"/>
          </a:p>
        </p:txBody>
      </p:sp>
    </p:spTree>
    <p:extLst>
      <p:ext uri="{BB962C8B-B14F-4D97-AF65-F5344CB8AC3E}">
        <p14:creationId xmlns:p14="http://schemas.microsoft.com/office/powerpoint/2010/main" val="3617149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 I’m going to pick on one of our old internal research report templates.</a:t>
            </a:r>
            <a:endParaRPr lang="en-US" dirty="0"/>
          </a:p>
          <a:p>
            <a:endParaRPr lang="en-US" dirty="0"/>
          </a:p>
          <a:p>
            <a:r>
              <a:rPr lang="en-US" dirty="0"/>
              <a:t>The</a:t>
            </a:r>
            <a:r>
              <a:rPr lang="en-US" baseline="0" dirty="0"/>
              <a:t> Adobe internal accessibility checker doesn’t necessarily </a:t>
            </a:r>
            <a:r>
              <a:rPr lang="en-US" dirty="0"/>
              <a:t>cover all requirements of 508, etc., but gets you</a:t>
            </a:r>
            <a:r>
              <a:rPr lang="en-US" baseline="0" dirty="0"/>
              <a:t> started. </a:t>
            </a:r>
          </a:p>
          <a:p>
            <a:r>
              <a:rPr lang="en-US" baseline="0" dirty="0"/>
              <a:t>** CLICK** </a:t>
            </a:r>
          </a:p>
          <a:p>
            <a:r>
              <a:rPr lang="en-US" baseline="0" dirty="0"/>
              <a:t>Here, most items pass, but there are several that fail.</a:t>
            </a:r>
          </a:p>
          <a:p>
            <a:endParaRPr lang="en-US" baseline="0" dirty="0"/>
          </a:p>
          <a:p>
            <a:r>
              <a:rPr lang="en-US" baseline="0" dirty="0"/>
              <a:t>Also, many things will have to be manually checked--color contrast, whether or not the alt text is meaningful, whether the headings are properly set (checker only makes sure heading tags are properly nested), and whether the reading order is correct.</a:t>
            </a:r>
          </a:p>
          <a:p>
            <a:endParaRPr lang="en-US" baseline="0" dirty="0"/>
          </a:p>
        </p:txBody>
      </p:sp>
      <p:sp>
        <p:nvSpPr>
          <p:cNvPr id="4" name="Slide Number Placeholder 3"/>
          <p:cNvSpPr>
            <a:spLocks noGrp="1"/>
          </p:cNvSpPr>
          <p:nvPr>
            <p:ph type="sldNum" sz="quarter" idx="10"/>
          </p:nvPr>
        </p:nvSpPr>
        <p:spPr/>
        <p:txBody>
          <a:bodyPr/>
          <a:lstStyle/>
          <a:p>
            <a:fld id="{173D74D7-5679-4B20-B17C-1D0272235B0A}" type="slidenum">
              <a:rPr lang="en-US" smtClean="0"/>
              <a:t>31</a:t>
            </a:fld>
            <a:endParaRPr lang="en-US"/>
          </a:p>
        </p:txBody>
      </p:sp>
    </p:spTree>
    <p:extLst>
      <p:ext uri="{BB962C8B-B14F-4D97-AF65-F5344CB8AC3E}">
        <p14:creationId xmlns:p14="http://schemas.microsoft.com/office/powerpoint/2010/main" val="3843258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a:t>
            </a:r>
          </a:p>
          <a:p>
            <a:endParaRPr lang="en-US" dirty="0"/>
          </a:p>
          <a:p>
            <a:r>
              <a:rPr lang="en-US" dirty="0"/>
              <a:t>How Many of You…</a:t>
            </a:r>
          </a:p>
          <a:p>
            <a:endParaRPr lang="en-US" dirty="0"/>
          </a:p>
          <a:p>
            <a:pPr>
              <a:lnSpc>
                <a:spcPct val="120000"/>
              </a:lnSpc>
              <a:spcAft>
                <a:spcPts val="600"/>
              </a:spcAft>
            </a:pPr>
            <a:r>
              <a:rPr lang="en-US" b="1" dirty="0"/>
              <a:t>Create</a:t>
            </a:r>
            <a:r>
              <a:rPr lang="en-US" dirty="0"/>
              <a:t> documents to post online?</a:t>
            </a:r>
          </a:p>
          <a:p>
            <a:pPr>
              <a:lnSpc>
                <a:spcPct val="120000"/>
              </a:lnSpc>
            </a:pPr>
            <a:r>
              <a:rPr lang="en-US" b="1" dirty="0"/>
              <a:t>Create</a:t>
            </a:r>
            <a:r>
              <a:rPr lang="en-US" dirty="0"/>
              <a:t> documents to share within your organization? (via intranet, email, or saved to a network folder.)</a:t>
            </a:r>
          </a:p>
          <a:p>
            <a:pPr>
              <a:lnSpc>
                <a:spcPct val="120000"/>
              </a:lnSpc>
              <a:spcAft>
                <a:spcPts val="600"/>
              </a:spcAft>
            </a:pPr>
            <a:r>
              <a:rPr lang="en-US" b="1" dirty="0"/>
              <a:t>Provide</a:t>
            </a:r>
            <a:r>
              <a:rPr lang="en-US" dirty="0"/>
              <a:t> electronic documents to your customers?</a:t>
            </a:r>
          </a:p>
          <a:p>
            <a:pPr>
              <a:lnSpc>
                <a:spcPct val="120000"/>
              </a:lnSpc>
            </a:pPr>
            <a:r>
              <a:rPr lang="en-US" b="1" dirty="0"/>
              <a:t>Post</a:t>
            </a:r>
            <a:r>
              <a:rPr lang="en-US" dirty="0"/>
              <a:t> documents online, whether or not you are the creator?</a:t>
            </a:r>
          </a:p>
          <a:p>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3</a:t>
            </a:fld>
            <a:endParaRPr lang="en-US"/>
          </a:p>
        </p:txBody>
      </p:sp>
    </p:spTree>
    <p:extLst>
      <p:ext uri="{BB962C8B-B14F-4D97-AF65-F5344CB8AC3E}">
        <p14:creationId xmlns:p14="http://schemas.microsoft.com/office/powerpoint/2010/main" val="20492709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Reading Order</a:t>
            </a:r>
            <a:r>
              <a:rPr lang="en-US" baseline="0" dirty="0"/>
              <a:t> has to be manually checked.</a:t>
            </a:r>
            <a:endParaRPr lang="en-US" dirty="0"/>
          </a:p>
          <a:p>
            <a:endParaRPr lang="en-US" dirty="0"/>
          </a:p>
          <a:p>
            <a:r>
              <a:rPr lang="en-US" dirty="0"/>
              <a:t>Here there are a few things out</a:t>
            </a:r>
            <a:r>
              <a:rPr lang="en-US" baseline="0" dirty="0"/>
              <a:t> of whack. #7 is an empty space where space/paragraph break was used for formatting purposes and the Image is the very last thing to </a:t>
            </a:r>
            <a:r>
              <a:rPr lang="en-US" baseline="0" dirty="0" err="1"/>
              <a:t>to</a:t>
            </a:r>
            <a:r>
              <a:rPr lang="en-US" baseline="0" dirty="0"/>
              <a:t> be read (#12).</a:t>
            </a:r>
          </a:p>
        </p:txBody>
      </p:sp>
      <p:sp>
        <p:nvSpPr>
          <p:cNvPr id="4" name="Slide Number Placeholder 3"/>
          <p:cNvSpPr>
            <a:spLocks noGrp="1"/>
          </p:cNvSpPr>
          <p:nvPr>
            <p:ph type="sldNum" sz="quarter" idx="10"/>
          </p:nvPr>
        </p:nvSpPr>
        <p:spPr/>
        <p:txBody>
          <a:bodyPr/>
          <a:lstStyle/>
          <a:p>
            <a:fld id="{173D74D7-5679-4B20-B17C-1D0272235B0A}" type="slidenum">
              <a:rPr lang="en-US" smtClean="0"/>
              <a:t>33</a:t>
            </a:fld>
            <a:endParaRPr lang="en-US"/>
          </a:p>
        </p:txBody>
      </p:sp>
    </p:spTree>
    <p:extLst>
      <p:ext uri="{BB962C8B-B14F-4D97-AF65-F5344CB8AC3E}">
        <p14:creationId xmlns:p14="http://schemas.microsoft.com/office/powerpoint/2010/main" val="3173290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deleted the Empty line (under the image for formatting) and used drag/drop to move the reading order of the image</a:t>
            </a:r>
            <a:r>
              <a:rPr lang="en-US" baseline="0" dirty="0"/>
              <a:t> (I moved it under the Figure description). </a:t>
            </a:r>
          </a:p>
          <a:p>
            <a:r>
              <a:rPr lang="en-US" baseline="0" dirty="0"/>
              <a:t> *** Note: moving the reading order only affects the screen reader’s order, however, deleting a tag will also delete it entirely from the page.***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Doing this on a few pages may be no problem, but a 200-page document with a high number of illustrations would be very time-consuming.</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34</a:t>
            </a:fld>
            <a:endParaRPr lang="en-US"/>
          </a:p>
        </p:txBody>
      </p:sp>
    </p:spTree>
    <p:extLst>
      <p:ext uri="{BB962C8B-B14F-4D97-AF65-F5344CB8AC3E}">
        <p14:creationId xmlns:p14="http://schemas.microsoft.com/office/powerpoint/2010/main" val="3619450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ADVANCED---Checking tags and containers to make sure headings are marked as headings, paragraphs</a:t>
            </a:r>
            <a:r>
              <a:rPr lang="en-US" baseline="0" dirty="0"/>
              <a:t> as paragraphs, etc.  Also removing empty paragraphs that were used for spacing/formatting. This takes much care because if you delete the wrong tag element, it will also delete the text from the page. You may not just affect ADA accessibility but could end up inadvertently changing the content.</a:t>
            </a:r>
          </a:p>
        </p:txBody>
      </p:sp>
      <p:sp>
        <p:nvSpPr>
          <p:cNvPr id="4" name="Slide Number Placeholder 3"/>
          <p:cNvSpPr>
            <a:spLocks noGrp="1"/>
          </p:cNvSpPr>
          <p:nvPr>
            <p:ph type="sldNum" sz="quarter" idx="10"/>
          </p:nvPr>
        </p:nvSpPr>
        <p:spPr/>
        <p:txBody>
          <a:bodyPr/>
          <a:lstStyle/>
          <a:p>
            <a:fld id="{173D74D7-5679-4B20-B17C-1D0272235B0A}" type="slidenum">
              <a:rPr lang="en-US" smtClean="0"/>
              <a:t>36</a:t>
            </a:fld>
            <a:endParaRPr lang="en-US"/>
          </a:p>
        </p:txBody>
      </p:sp>
    </p:spTree>
    <p:extLst>
      <p:ext uri="{BB962C8B-B14F-4D97-AF65-F5344CB8AC3E}">
        <p14:creationId xmlns:p14="http://schemas.microsoft.com/office/powerpoint/2010/main" val="4129786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 will not touch this.</a:t>
            </a:r>
          </a:p>
          <a:p>
            <a:r>
              <a:rPr lang="en-US" baseline="0" dirty="0"/>
              <a:t>See https://www.w3.org/TR/WCAG20-TECHS/PDF9.html for instructions.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 what I want to show you is how to create these accessible features before the</a:t>
            </a:r>
            <a:r>
              <a:rPr lang="en-US" b="1" baseline="0" dirty="0"/>
              <a:t> document is ever converted to a PDF</a:t>
            </a:r>
            <a:endParaRPr lang="en-US" b="1" dirty="0"/>
          </a:p>
          <a:p>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37</a:t>
            </a:fld>
            <a:endParaRPr lang="en-US"/>
          </a:p>
        </p:txBody>
      </p:sp>
    </p:spTree>
    <p:extLst>
      <p:ext uri="{BB962C8B-B14F-4D97-AF65-F5344CB8AC3E}">
        <p14:creationId xmlns:p14="http://schemas.microsoft.com/office/powerpoint/2010/main" val="2919650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using my own presentation to illustrate some of these points.</a:t>
            </a:r>
          </a:p>
          <a:p>
            <a:endParaRPr lang="en-US" dirty="0"/>
          </a:p>
          <a:p>
            <a:r>
              <a:rPr lang="en-US" dirty="0"/>
              <a:t>In PowerPoint, switch to "File" on menu bar</a:t>
            </a:r>
          </a:p>
        </p:txBody>
      </p:sp>
      <p:sp>
        <p:nvSpPr>
          <p:cNvPr id="4" name="Slide Number Placeholder 3"/>
          <p:cNvSpPr>
            <a:spLocks noGrp="1"/>
          </p:cNvSpPr>
          <p:nvPr>
            <p:ph type="sldNum" sz="quarter" idx="10"/>
          </p:nvPr>
        </p:nvSpPr>
        <p:spPr/>
        <p:txBody>
          <a:bodyPr/>
          <a:lstStyle/>
          <a:p>
            <a:fld id="{173D74D7-5679-4B20-B17C-1D0272235B0A}" type="slidenum">
              <a:rPr lang="en-US" smtClean="0"/>
              <a:t>39</a:t>
            </a:fld>
            <a:endParaRPr lang="en-US"/>
          </a:p>
        </p:txBody>
      </p:sp>
    </p:spTree>
    <p:extLst>
      <p:ext uri="{BB962C8B-B14F-4D97-AF65-F5344CB8AC3E}">
        <p14:creationId xmlns:p14="http://schemas.microsoft.com/office/powerpoint/2010/main" val="4274810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 Options include "Check for Issues" then "Check Accessibility"</a:t>
            </a:r>
          </a:p>
        </p:txBody>
      </p:sp>
      <p:sp>
        <p:nvSpPr>
          <p:cNvPr id="4" name="Slide Number Placeholder 3"/>
          <p:cNvSpPr>
            <a:spLocks noGrp="1"/>
          </p:cNvSpPr>
          <p:nvPr>
            <p:ph type="sldNum" sz="quarter" idx="10"/>
          </p:nvPr>
        </p:nvSpPr>
        <p:spPr/>
        <p:txBody>
          <a:bodyPr/>
          <a:lstStyle/>
          <a:p>
            <a:fld id="{173D74D7-5679-4B20-B17C-1D0272235B0A}" type="slidenum">
              <a:rPr lang="en-US" smtClean="0"/>
              <a:t>40</a:t>
            </a:fld>
            <a:endParaRPr lang="en-US"/>
          </a:p>
        </p:txBody>
      </p:sp>
    </p:spTree>
    <p:extLst>
      <p:ext uri="{BB962C8B-B14F-4D97-AF65-F5344CB8AC3E}">
        <p14:creationId xmlns:p14="http://schemas.microsoft.com/office/powerpoint/2010/main" val="21018010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have a Window that show definite accessibility errors as well as things you might need to check manually</a:t>
            </a:r>
          </a:p>
        </p:txBody>
      </p:sp>
      <p:sp>
        <p:nvSpPr>
          <p:cNvPr id="4" name="Slide Number Placeholder 3"/>
          <p:cNvSpPr>
            <a:spLocks noGrp="1"/>
          </p:cNvSpPr>
          <p:nvPr>
            <p:ph type="sldNum" sz="quarter" idx="10"/>
          </p:nvPr>
        </p:nvSpPr>
        <p:spPr/>
        <p:txBody>
          <a:bodyPr/>
          <a:lstStyle/>
          <a:p>
            <a:fld id="{173D74D7-5679-4B20-B17C-1D0272235B0A}" type="slidenum">
              <a:rPr lang="en-US" smtClean="0"/>
              <a:t>41</a:t>
            </a:fld>
            <a:endParaRPr lang="en-US"/>
          </a:p>
        </p:txBody>
      </p:sp>
    </p:spTree>
    <p:extLst>
      <p:ext uri="{BB962C8B-B14F-4D97-AF65-F5344CB8AC3E}">
        <p14:creationId xmlns:p14="http://schemas.microsoft.com/office/powerpoint/2010/main" val="39411942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process for MS Word documents</a:t>
            </a:r>
          </a:p>
        </p:txBody>
      </p:sp>
      <p:sp>
        <p:nvSpPr>
          <p:cNvPr id="4" name="Slide Number Placeholder 3"/>
          <p:cNvSpPr>
            <a:spLocks noGrp="1"/>
          </p:cNvSpPr>
          <p:nvPr>
            <p:ph type="sldNum" sz="quarter" idx="10"/>
          </p:nvPr>
        </p:nvSpPr>
        <p:spPr/>
        <p:txBody>
          <a:bodyPr/>
          <a:lstStyle/>
          <a:p>
            <a:fld id="{173D74D7-5679-4B20-B17C-1D0272235B0A}" type="slidenum">
              <a:rPr lang="en-US" smtClean="0"/>
              <a:t>42</a:t>
            </a:fld>
            <a:endParaRPr lang="en-US"/>
          </a:p>
        </p:txBody>
      </p:sp>
    </p:spTree>
    <p:extLst>
      <p:ext uri="{BB962C8B-B14F-4D97-AF65-F5344CB8AC3E}">
        <p14:creationId xmlns:p14="http://schemas.microsoft.com/office/powerpoint/2010/main" val="42879779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go any further:  if nothing else is remembered, remember this one warning to avoid wasted</a:t>
            </a:r>
            <a:r>
              <a:rPr lang="en-US" baseline="0" dirty="0"/>
              <a:t> time</a:t>
            </a:r>
            <a:r>
              <a:rPr lang="en-US" dirty="0"/>
              <a:t>. =&gt; </a:t>
            </a:r>
          </a:p>
          <a:p>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43</a:t>
            </a:fld>
            <a:endParaRPr lang="en-US"/>
          </a:p>
        </p:txBody>
      </p:sp>
    </p:spTree>
    <p:extLst>
      <p:ext uri="{BB962C8B-B14F-4D97-AF65-F5344CB8AC3E}">
        <p14:creationId xmlns:p14="http://schemas.microsoft.com/office/powerpoint/2010/main" val="3700039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“PRINT</a:t>
            </a:r>
            <a:r>
              <a:rPr lang="en-US" baseline="0" dirty="0"/>
              <a:t> to PDF” strips all tags and other accessibility features from your Word, PowerPoint, and other documents, just like a document printed on paper.</a:t>
            </a:r>
            <a:endParaRPr lang="en-US" dirty="0"/>
          </a:p>
          <a:p>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44</a:t>
            </a:fld>
            <a:endParaRPr lang="en-US"/>
          </a:p>
        </p:txBody>
      </p:sp>
    </p:spTree>
    <p:extLst>
      <p:ext uri="{BB962C8B-B14F-4D97-AF65-F5344CB8AC3E}">
        <p14:creationId xmlns:p14="http://schemas.microsoft.com/office/powerpoint/2010/main" val="1496188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a:t>
            </a:r>
          </a:p>
          <a:p>
            <a:endParaRPr lang="en-US" dirty="0"/>
          </a:p>
          <a:p>
            <a:pPr>
              <a:lnSpc>
                <a:spcPct val="120000"/>
              </a:lnSpc>
              <a:spcAft>
                <a:spcPts val="600"/>
              </a:spcAft>
            </a:pPr>
            <a:r>
              <a:rPr lang="en-US" dirty="0"/>
              <a:t>Who around you has an impairment to consider?</a:t>
            </a:r>
          </a:p>
          <a:p>
            <a:pPr>
              <a:lnSpc>
                <a:spcPct val="120000"/>
              </a:lnSpc>
              <a:spcAft>
                <a:spcPts val="600"/>
              </a:spcAft>
            </a:pPr>
            <a:endParaRPr lang="en-US" dirty="0"/>
          </a:p>
          <a:p>
            <a:pPr>
              <a:lnSpc>
                <a:spcPct val="120000"/>
              </a:lnSpc>
              <a:spcAft>
                <a:spcPts val="600"/>
              </a:spcAft>
            </a:pPr>
            <a:r>
              <a:rPr lang="en-US" dirty="0"/>
              <a:t>Myself, my spouse/partner, child, or other close relative.</a:t>
            </a:r>
          </a:p>
          <a:p>
            <a:pPr>
              <a:lnSpc>
                <a:spcPct val="120000"/>
              </a:lnSpc>
            </a:pPr>
            <a:r>
              <a:rPr lang="en-US" dirty="0"/>
              <a:t>My supervisor, co-worker, employee.</a:t>
            </a:r>
          </a:p>
          <a:p>
            <a:pPr>
              <a:lnSpc>
                <a:spcPct val="120000"/>
              </a:lnSpc>
              <a:spcAft>
                <a:spcPts val="600"/>
              </a:spcAft>
            </a:pPr>
            <a:r>
              <a:rPr lang="en-US" dirty="0"/>
              <a:t>A friend or close acquaintance.</a:t>
            </a:r>
          </a:p>
          <a:p>
            <a:pPr>
              <a:lnSpc>
                <a:spcPct val="120000"/>
              </a:lnSpc>
            </a:pPr>
            <a:r>
              <a:rPr lang="en-US" dirty="0"/>
              <a:t>Somebody who has not told me.</a:t>
            </a:r>
          </a:p>
        </p:txBody>
      </p:sp>
      <p:sp>
        <p:nvSpPr>
          <p:cNvPr id="4" name="Slide Number Placeholder 3"/>
          <p:cNvSpPr>
            <a:spLocks noGrp="1"/>
          </p:cNvSpPr>
          <p:nvPr>
            <p:ph type="sldNum" sz="quarter" idx="10"/>
          </p:nvPr>
        </p:nvSpPr>
        <p:spPr/>
        <p:txBody>
          <a:bodyPr/>
          <a:lstStyle/>
          <a:p>
            <a:fld id="{173D74D7-5679-4B20-B17C-1D0272235B0A}" type="slidenum">
              <a:rPr lang="en-US" smtClean="0"/>
              <a:t>4</a:t>
            </a:fld>
            <a:endParaRPr lang="en-US"/>
          </a:p>
        </p:txBody>
      </p:sp>
    </p:spTree>
    <p:extLst>
      <p:ext uri="{BB962C8B-B14F-4D97-AF65-F5344CB8AC3E}">
        <p14:creationId xmlns:p14="http://schemas.microsoft.com/office/powerpoint/2010/main" val="13819134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“Export” or “Save As…” instead. Options may depend on if you have Adobe Acrobat Pro or not.</a:t>
            </a:r>
          </a:p>
        </p:txBody>
      </p:sp>
      <p:sp>
        <p:nvSpPr>
          <p:cNvPr id="4" name="Slide Number Placeholder 3"/>
          <p:cNvSpPr>
            <a:spLocks noGrp="1"/>
          </p:cNvSpPr>
          <p:nvPr>
            <p:ph type="sldNum" sz="quarter" idx="10"/>
          </p:nvPr>
        </p:nvSpPr>
        <p:spPr/>
        <p:txBody>
          <a:bodyPr/>
          <a:lstStyle/>
          <a:p>
            <a:fld id="{173D74D7-5679-4B20-B17C-1D0272235B0A}" type="slidenum">
              <a:rPr lang="en-US" smtClean="0"/>
              <a:t>45</a:t>
            </a:fld>
            <a:endParaRPr lang="en-US"/>
          </a:p>
        </p:txBody>
      </p:sp>
    </p:spTree>
    <p:extLst>
      <p:ext uri="{BB962C8B-B14F-4D97-AF65-F5344CB8AC3E}">
        <p14:creationId xmlns:p14="http://schemas.microsoft.com/office/powerpoint/2010/main" val="23619337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“Export” or “Save As…” instead. Options may depend on if you have Adobe Acrobat Pro or not.</a:t>
            </a:r>
          </a:p>
        </p:txBody>
      </p:sp>
      <p:sp>
        <p:nvSpPr>
          <p:cNvPr id="4" name="Slide Number Placeholder 3"/>
          <p:cNvSpPr>
            <a:spLocks noGrp="1"/>
          </p:cNvSpPr>
          <p:nvPr>
            <p:ph type="sldNum" sz="quarter" idx="10"/>
          </p:nvPr>
        </p:nvSpPr>
        <p:spPr/>
        <p:txBody>
          <a:bodyPr/>
          <a:lstStyle/>
          <a:p>
            <a:fld id="{173D74D7-5679-4B20-B17C-1D0272235B0A}" type="slidenum">
              <a:rPr lang="en-US" smtClean="0"/>
              <a:t>46</a:t>
            </a:fld>
            <a:endParaRPr lang="en-US"/>
          </a:p>
        </p:txBody>
      </p:sp>
    </p:spTree>
    <p:extLst>
      <p:ext uri="{BB962C8B-B14F-4D97-AF65-F5344CB8AC3E}">
        <p14:creationId xmlns:p14="http://schemas.microsoft.com/office/powerpoint/2010/main" val="29998011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click on the item in the Accessibility checker results, you are taken to the slide with the error.</a:t>
            </a:r>
          </a:p>
        </p:txBody>
      </p:sp>
      <p:sp>
        <p:nvSpPr>
          <p:cNvPr id="4" name="Slide Number Placeholder 3"/>
          <p:cNvSpPr>
            <a:spLocks noGrp="1"/>
          </p:cNvSpPr>
          <p:nvPr>
            <p:ph type="sldNum" sz="quarter" idx="10"/>
          </p:nvPr>
        </p:nvSpPr>
        <p:spPr/>
        <p:txBody>
          <a:bodyPr/>
          <a:lstStyle/>
          <a:p>
            <a:fld id="{173D74D7-5679-4B20-B17C-1D0272235B0A}" type="slidenum">
              <a:rPr lang="en-US" smtClean="0"/>
              <a:t>48</a:t>
            </a:fld>
            <a:endParaRPr lang="en-US"/>
          </a:p>
        </p:txBody>
      </p:sp>
    </p:spTree>
    <p:extLst>
      <p:ext uri="{BB962C8B-B14F-4D97-AF65-F5344CB8AC3E}">
        <p14:creationId xmlns:p14="http://schemas.microsoft.com/office/powerpoint/2010/main" val="2537469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click image to get “Format Picture” option</a:t>
            </a:r>
          </a:p>
        </p:txBody>
      </p:sp>
      <p:sp>
        <p:nvSpPr>
          <p:cNvPr id="4" name="Slide Number Placeholder 3"/>
          <p:cNvSpPr>
            <a:spLocks noGrp="1"/>
          </p:cNvSpPr>
          <p:nvPr>
            <p:ph type="sldNum" sz="quarter" idx="10"/>
          </p:nvPr>
        </p:nvSpPr>
        <p:spPr/>
        <p:txBody>
          <a:bodyPr/>
          <a:lstStyle/>
          <a:p>
            <a:fld id="{173D74D7-5679-4B20-B17C-1D0272235B0A}" type="slidenum">
              <a:rPr lang="en-US" smtClean="0"/>
              <a:t>49</a:t>
            </a:fld>
            <a:endParaRPr lang="en-US"/>
          </a:p>
        </p:txBody>
      </p:sp>
    </p:spTree>
    <p:extLst>
      <p:ext uri="{BB962C8B-B14F-4D97-AF65-F5344CB8AC3E}">
        <p14:creationId xmlns:p14="http://schemas.microsoft.com/office/powerpoint/2010/main" val="42303946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50</a:t>
            </a:fld>
            <a:endParaRPr lang="en-US"/>
          </a:p>
        </p:txBody>
      </p:sp>
    </p:spTree>
    <p:extLst>
      <p:ext uri="{BB962C8B-B14F-4D97-AF65-F5344CB8AC3E}">
        <p14:creationId xmlns:p14="http://schemas.microsoft.com/office/powerpoint/2010/main" val="38870626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 reader already notes it as an image, so just describe what </a:t>
            </a:r>
            <a:r>
              <a:rPr lang="en-US" baseline="0" dirty="0"/>
              <a:t>the image conveys. Use punctuation. Position image in line with text, not with text wrapping.</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51</a:t>
            </a:fld>
            <a:endParaRPr lang="en-US"/>
          </a:p>
        </p:txBody>
      </p:sp>
    </p:spTree>
    <p:extLst>
      <p:ext uri="{BB962C8B-B14F-4D97-AF65-F5344CB8AC3E}">
        <p14:creationId xmlns:p14="http://schemas.microsoft.com/office/powerpoint/2010/main" val="16595954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exact steps in MS Word, same icon in the Format Picture display.</a:t>
            </a:r>
          </a:p>
        </p:txBody>
      </p:sp>
      <p:sp>
        <p:nvSpPr>
          <p:cNvPr id="4" name="Slide Number Placeholder 3"/>
          <p:cNvSpPr>
            <a:spLocks noGrp="1"/>
          </p:cNvSpPr>
          <p:nvPr>
            <p:ph type="sldNum" sz="quarter" idx="10"/>
          </p:nvPr>
        </p:nvSpPr>
        <p:spPr/>
        <p:txBody>
          <a:bodyPr/>
          <a:lstStyle/>
          <a:p>
            <a:fld id="{173D74D7-5679-4B20-B17C-1D0272235B0A}" type="slidenum">
              <a:rPr lang="en-US" smtClean="0"/>
              <a:t>52</a:t>
            </a:fld>
            <a:endParaRPr lang="en-US"/>
          </a:p>
        </p:txBody>
      </p:sp>
    </p:spTree>
    <p:extLst>
      <p:ext uri="{BB962C8B-B14F-4D97-AF65-F5344CB8AC3E}">
        <p14:creationId xmlns:p14="http://schemas.microsoft.com/office/powerpoint/2010/main" val="13614476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a:t>
            </a:r>
            <a:r>
              <a:rPr lang="en-US" baseline="0" dirty="0"/>
              <a:t> readers can not interpret smart art and Alt Text can only be added for individual pieces of the graphic. Grouping does not change this.</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54</a:t>
            </a:fld>
            <a:endParaRPr lang="en-US"/>
          </a:p>
        </p:txBody>
      </p:sp>
    </p:spTree>
    <p:extLst>
      <p:ext uri="{BB962C8B-B14F-4D97-AF65-F5344CB8AC3E}">
        <p14:creationId xmlns:p14="http://schemas.microsoft.com/office/powerpoint/2010/main" val="28238588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Better to screenshot / snip the graphic and then apply a description to the entire image. Save the version</a:t>
            </a:r>
            <a:r>
              <a:rPr lang="en-US" baseline="0" dirty="0"/>
              <a:t> that can be modified as an extra slide or page at the end of a document.</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55</a:t>
            </a:fld>
            <a:endParaRPr lang="en-US"/>
          </a:p>
        </p:txBody>
      </p:sp>
    </p:spTree>
    <p:extLst>
      <p:ext uri="{BB962C8B-B14F-4D97-AF65-F5344CB8AC3E}">
        <p14:creationId xmlns:p14="http://schemas.microsoft.com/office/powerpoint/2010/main" val="24626106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issue in MS Word… Note that each section of text is also seen</a:t>
            </a:r>
            <a:r>
              <a:rPr lang="en-US" baseline="0" dirty="0"/>
              <a:t> as an image by the computer.</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56</a:t>
            </a:fld>
            <a:endParaRPr lang="en-US"/>
          </a:p>
        </p:txBody>
      </p:sp>
    </p:spTree>
    <p:extLst>
      <p:ext uri="{BB962C8B-B14F-4D97-AF65-F5344CB8AC3E}">
        <p14:creationId xmlns:p14="http://schemas.microsoft.com/office/powerpoint/2010/main" val="1563317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just technical reports but also handouts, presentations, flyers.</a:t>
            </a:r>
            <a:r>
              <a:rPr lang="en-US" baseline="0" dirty="0"/>
              <a:t> </a:t>
            </a:r>
            <a:r>
              <a:rPr lang="en-US" dirty="0"/>
              <a:t>PDFs, Word documents, PowerPoints.</a:t>
            </a:r>
          </a:p>
          <a:p>
            <a:endParaRPr lang="en-US" dirty="0"/>
          </a:p>
          <a:p>
            <a:r>
              <a:rPr lang="en-US" dirty="0"/>
              <a:t>* </a:t>
            </a:r>
            <a:r>
              <a:rPr lang="en-US" baseline="0" dirty="0"/>
              <a:t>Gets the most attention, particularly due to laws that cover public facilities/accommodations and the wider visibility and impact.</a:t>
            </a:r>
          </a:p>
          <a:p>
            <a:endParaRPr lang="en-US" baseline="0" dirty="0"/>
          </a:p>
          <a:p>
            <a:r>
              <a:rPr lang="en-US" baseline="0" dirty="0"/>
              <a:t>** After the revised Section 508 of the Rehabilitation Act rules, aka “Section 508 Refresh” (effective 2018), “agency official communication” must conform even when not public-facing https://www.access-board.gov/guidelines-and-standards/communications-and-it/about-the-ict-refresh/final-rule/text-of-the-standards-and-guidelines#E205-content </a:t>
            </a:r>
          </a:p>
          <a:p>
            <a:endParaRPr lang="en-US" baseline="0" dirty="0"/>
          </a:p>
          <a:p>
            <a:r>
              <a:rPr lang="en-US" baseline="0" dirty="0"/>
              <a:t>“</a:t>
            </a:r>
            <a:r>
              <a:rPr lang="en-US" dirty="0"/>
              <a:t>For Section 508-covered ICT, all covered Web and non-Web content and software – including, for example, Web sites, intranets, word processing documents, portable document format documents, and project management software – is required, with a few specific exceptions, to conform to WCAG 2.0’s Level A and Level AA Success Criteria and Conformance Requirements. By applying a single set of requirements to Web sites, electronic documents, and software, the revised requirements adapt the existing 508 Standards to reflect the newer multifunction technologies (e.g., smartphones that have telecommunications functions, video cameras, and computer-like data processing capabilities) and address the accessibility challenges that these technologies pose for individuals with disabilities. “ --https://www.access-board.gov/guidelines-and-standards/communications-and-it/about-the-ict-refresh/final-rule/i-executive-summary </a:t>
            </a:r>
          </a:p>
        </p:txBody>
      </p:sp>
      <p:sp>
        <p:nvSpPr>
          <p:cNvPr id="4" name="Slide Number Placeholder 3"/>
          <p:cNvSpPr>
            <a:spLocks noGrp="1"/>
          </p:cNvSpPr>
          <p:nvPr>
            <p:ph type="sldNum" sz="quarter" idx="10"/>
          </p:nvPr>
        </p:nvSpPr>
        <p:spPr/>
        <p:txBody>
          <a:bodyPr/>
          <a:lstStyle/>
          <a:p>
            <a:fld id="{173D74D7-5679-4B20-B17C-1D0272235B0A}" type="slidenum">
              <a:rPr lang="en-US" smtClean="0"/>
              <a:t>5</a:t>
            </a:fld>
            <a:endParaRPr lang="en-US"/>
          </a:p>
        </p:txBody>
      </p:sp>
    </p:spTree>
    <p:extLst>
      <p:ext uri="{BB962C8B-B14F-4D97-AF65-F5344CB8AC3E}">
        <p14:creationId xmlns:p14="http://schemas.microsoft.com/office/powerpoint/2010/main" val="34568212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same solution in MS Word.</a:t>
            </a:r>
          </a:p>
        </p:txBody>
      </p:sp>
      <p:sp>
        <p:nvSpPr>
          <p:cNvPr id="4" name="Slide Number Placeholder 3"/>
          <p:cNvSpPr>
            <a:spLocks noGrp="1"/>
          </p:cNvSpPr>
          <p:nvPr>
            <p:ph type="sldNum" sz="quarter" idx="10"/>
          </p:nvPr>
        </p:nvSpPr>
        <p:spPr/>
        <p:txBody>
          <a:bodyPr/>
          <a:lstStyle/>
          <a:p>
            <a:fld id="{173D74D7-5679-4B20-B17C-1D0272235B0A}" type="slidenum">
              <a:rPr lang="en-US" smtClean="0"/>
              <a:t>57</a:t>
            </a:fld>
            <a:endParaRPr lang="en-US"/>
          </a:p>
        </p:txBody>
      </p:sp>
    </p:spTree>
    <p:extLst>
      <p:ext uri="{BB962C8B-B14F-4D97-AF65-F5344CB8AC3E}">
        <p14:creationId xmlns:p14="http://schemas.microsoft.com/office/powerpoint/2010/main" val="15141291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58</a:t>
            </a:fld>
            <a:endParaRPr lang="en-US"/>
          </a:p>
        </p:txBody>
      </p:sp>
    </p:spTree>
    <p:extLst>
      <p:ext uri="{BB962C8B-B14F-4D97-AF65-F5344CB8AC3E}">
        <p14:creationId xmlns:p14="http://schemas.microsoft.com/office/powerpoint/2010/main" val="5089424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built-in Insert Table method.</a:t>
            </a:r>
          </a:p>
        </p:txBody>
      </p:sp>
      <p:sp>
        <p:nvSpPr>
          <p:cNvPr id="4" name="Slide Number Placeholder 3"/>
          <p:cNvSpPr>
            <a:spLocks noGrp="1"/>
          </p:cNvSpPr>
          <p:nvPr>
            <p:ph type="sldNum" sz="quarter" idx="10"/>
          </p:nvPr>
        </p:nvSpPr>
        <p:spPr/>
        <p:txBody>
          <a:bodyPr/>
          <a:lstStyle/>
          <a:p>
            <a:fld id="{173D74D7-5679-4B20-B17C-1D0272235B0A}" type="slidenum">
              <a:rPr lang="en-US" smtClean="0"/>
              <a:t>59</a:t>
            </a:fld>
            <a:endParaRPr lang="en-US"/>
          </a:p>
        </p:txBody>
      </p:sp>
    </p:spTree>
    <p:extLst>
      <p:ext uri="{BB962C8B-B14F-4D97-AF65-F5344CB8AC3E}">
        <p14:creationId xmlns:p14="http://schemas.microsoft.com/office/powerpoint/2010/main" val="38656392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click on the table to get to “Insert captions” option</a:t>
            </a:r>
          </a:p>
        </p:txBody>
      </p:sp>
      <p:sp>
        <p:nvSpPr>
          <p:cNvPr id="4" name="Slide Number Placeholder 3"/>
          <p:cNvSpPr>
            <a:spLocks noGrp="1"/>
          </p:cNvSpPr>
          <p:nvPr>
            <p:ph type="sldNum" sz="quarter" idx="10"/>
          </p:nvPr>
        </p:nvSpPr>
        <p:spPr/>
        <p:txBody>
          <a:bodyPr/>
          <a:lstStyle/>
          <a:p>
            <a:fld id="{173D74D7-5679-4B20-B17C-1D0272235B0A}" type="slidenum">
              <a:rPr lang="en-US" smtClean="0"/>
              <a:t>60</a:t>
            </a:fld>
            <a:endParaRPr lang="en-US"/>
          </a:p>
        </p:txBody>
      </p:sp>
    </p:spTree>
    <p:extLst>
      <p:ext uri="{BB962C8B-B14F-4D97-AF65-F5344CB8AC3E}">
        <p14:creationId xmlns:p14="http://schemas.microsoft.com/office/powerpoint/2010/main" val="17152986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61</a:t>
            </a:fld>
            <a:endParaRPr lang="en-US"/>
          </a:p>
        </p:txBody>
      </p:sp>
    </p:spTree>
    <p:extLst>
      <p:ext uri="{BB962C8B-B14F-4D97-AF65-F5344CB8AC3E}">
        <p14:creationId xmlns:p14="http://schemas.microsoft.com/office/powerpoint/2010/main" val="26111841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caption.</a:t>
            </a:r>
          </a:p>
        </p:txBody>
      </p:sp>
      <p:sp>
        <p:nvSpPr>
          <p:cNvPr id="4" name="Slide Number Placeholder 3"/>
          <p:cNvSpPr>
            <a:spLocks noGrp="1"/>
          </p:cNvSpPr>
          <p:nvPr>
            <p:ph type="sldNum" sz="quarter" idx="10"/>
          </p:nvPr>
        </p:nvSpPr>
        <p:spPr/>
        <p:txBody>
          <a:bodyPr/>
          <a:lstStyle/>
          <a:p>
            <a:fld id="{173D74D7-5679-4B20-B17C-1D0272235B0A}" type="slidenum">
              <a:rPr lang="en-US" smtClean="0"/>
              <a:t>62</a:t>
            </a:fld>
            <a:endParaRPr lang="en-US"/>
          </a:p>
        </p:txBody>
      </p:sp>
    </p:spTree>
    <p:extLst>
      <p:ext uri="{BB962C8B-B14F-4D97-AF65-F5344CB8AC3E}">
        <p14:creationId xmlns:p14="http://schemas.microsoft.com/office/powerpoint/2010/main" val="26647941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Caption is now added above the table.</a:t>
            </a:r>
          </a:p>
        </p:txBody>
      </p:sp>
      <p:sp>
        <p:nvSpPr>
          <p:cNvPr id="4" name="Slide Number Placeholder 3"/>
          <p:cNvSpPr>
            <a:spLocks noGrp="1"/>
          </p:cNvSpPr>
          <p:nvPr>
            <p:ph type="sldNum" sz="quarter" idx="10"/>
          </p:nvPr>
        </p:nvSpPr>
        <p:spPr/>
        <p:txBody>
          <a:bodyPr/>
          <a:lstStyle/>
          <a:p>
            <a:fld id="{173D74D7-5679-4B20-B17C-1D0272235B0A}" type="slidenum">
              <a:rPr lang="en-US" smtClean="0"/>
              <a:t>63</a:t>
            </a:fld>
            <a:endParaRPr lang="en-US"/>
          </a:p>
        </p:txBody>
      </p:sp>
    </p:spTree>
    <p:extLst>
      <p:ext uri="{BB962C8B-B14F-4D97-AF65-F5344CB8AC3E}">
        <p14:creationId xmlns:p14="http://schemas.microsoft.com/office/powerpoint/2010/main" val="27949878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have filled out some information. Select the header row, then go to “Table Tools &gt; Design &gt; Header Row.”</a:t>
            </a:r>
          </a:p>
          <a:p>
            <a:r>
              <a:rPr lang="en-US" dirty="0"/>
              <a:t>Notice</a:t>
            </a:r>
            <a:r>
              <a:rPr lang="en-US" baseline="0" dirty="0"/>
              <a:t> that on the next page, there is no way to know what the column headings are.</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64</a:t>
            </a:fld>
            <a:endParaRPr lang="en-US"/>
          </a:p>
        </p:txBody>
      </p:sp>
    </p:spTree>
    <p:extLst>
      <p:ext uri="{BB962C8B-B14F-4D97-AF65-F5344CB8AC3E}">
        <p14:creationId xmlns:p14="http://schemas.microsoft.com/office/powerpoint/2010/main" val="40548816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“Table Tools &gt; Layout &gt; Repeat</a:t>
            </a:r>
            <a:r>
              <a:rPr lang="en-US" baseline="0" dirty="0"/>
              <a:t> Header Rows” so the headings are repeated.</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65</a:t>
            </a:fld>
            <a:endParaRPr lang="en-US"/>
          </a:p>
        </p:txBody>
      </p:sp>
    </p:spTree>
    <p:extLst>
      <p:ext uri="{BB962C8B-B14F-4D97-AF65-F5344CB8AC3E}">
        <p14:creationId xmlns:p14="http://schemas.microsoft.com/office/powerpoint/2010/main" val="10398995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3D74D7-5679-4B20-B17C-1D0272235B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478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(Auditory issues are not covered in my talk, but are important when dealing</a:t>
            </a:r>
            <a:r>
              <a:rPr lang="en-US" baseline="0" dirty="0"/>
              <a:t> with videos and audio recordings.)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“It is estimated that, while 15-20% of all individuals would benefit from receiving communications in an accessible format, only 3-4% of all documents are currently accessible</a:t>
            </a:r>
            <a:r>
              <a:rPr lang="en-US" dirty="0"/>
              <a:t>. With an increasingly aging population, and an explosion in the growth of conditions such as diabetes and macular degeneration, the need for accessible documents will continue to increase dramatically.” --https://www.crawfordtech.com/blog/document-accessibility-for-print-service-providers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Perceivable:</a:t>
            </a:r>
            <a:r>
              <a:rPr lang="en-US" b="1" baseline="0" dirty="0"/>
              <a:t> </a:t>
            </a:r>
            <a:r>
              <a:rPr lang="en-US" baseline="0" dirty="0"/>
              <a:t>Can a person with colorblindness tell there is a link to more content? Is their eye drawn to it like a person who can distinguish colors? Can a sight impaired person see and tell what that important flowchart is on the page?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you are ignoring color, then you may be leaving people like Zuckerberg, Clinton, and Marco Rubio unable to interpret your supposedly high-impact graphics.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Operable:</a:t>
            </a:r>
            <a:r>
              <a:rPr lang="en-US" baseline="0" dirty="0"/>
              <a:t> Can they quickly scan and flip straight to the content they want? </a:t>
            </a:r>
            <a:r>
              <a:rPr lang="en-US" b="1" baseline="0" dirty="0"/>
              <a:t>(own story about hovering over a small one letter link.)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 2008 “ study put together by Google based on data from the World Bank (WDI, 2008) and CDC.gov (NHI Survey, 2008), …[states there are] </a:t>
            </a:r>
            <a:r>
              <a:rPr lang="en-US" b="1" dirty="0"/>
              <a:t>more users who are blind / low-vision than the population of Canada</a:t>
            </a:r>
            <a:r>
              <a:rPr lang="en-US" b="0" dirty="0"/>
              <a:t>.” [around 30-32 million at the time] </a:t>
            </a:r>
            <a:r>
              <a:rPr lang="en-US" dirty="0"/>
              <a:t>~http://www.interactiveaccessibility.com/accessibility-statistics (Source includes a graphic)  </a:t>
            </a:r>
          </a:p>
          <a:p>
            <a:endParaRPr lang="en-US" dirty="0"/>
          </a:p>
          <a:p>
            <a:r>
              <a:rPr lang="en-US" dirty="0"/>
              <a:t>Motor Limitations</a:t>
            </a:r>
            <a:r>
              <a:rPr lang="en-US" baseline="0" dirty="0"/>
              <a:t> =</a:t>
            </a:r>
            <a:r>
              <a:rPr lang="en-US" dirty="0"/>
              <a:t> traumatic injures, diseases,</a:t>
            </a:r>
            <a:r>
              <a:rPr lang="en-US" baseline="0" dirty="0"/>
              <a:t> conditions (temporary broken hand, Parkinson’s, loss of limb, </a:t>
            </a:r>
            <a:r>
              <a:rPr lang="en-US" baseline="0" dirty="0" err="1"/>
              <a:t>etc</a:t>
            </a:r>
            <a:r>
              <a:rPr lang="en-US" baseline="0" dirty="0"/>
              <a:t>). Think of veterans.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You’ve all heard</a:t>
            </a:r>
            <a:r>
              <a:rPr lang="en-US" baseline="0" dirty="0"/>
              <a:t> the stats from other accessibility overviews, unfortunately this does not yet seem to resonate with a large majority of document creators. I was there once, too, so this is not a shaming but hopefully will be an eye opener.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6</a:t>
            </a:fld>
            <a:endParaRPr lang="en-US"/>
          </a:p>
        </p:txBody>
      </p:sp>
    </p:spTree>
    <p:extLst>
      <p:ext uri="{BB962C8B-B14F-4D97-AF65-F5344CB8AC3E}">
        <p14:creationId xmlns:p14="http://schemas.microsoft.com/office/powerpoint/2010/main" val="41590452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check reading order</a:t>
            </a:r>
            <a:r>
              <a:rPr lang="en-US" baseline="0" dirty="0"/>
              <a:t> issues.</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67</a:t>
            </a:fld>
            <a:endParaRPr lang="en-US"/>
          </a:p>
        </p:txBody>
      </p:sp>
    </p:spTree>
    <p:extLst>
      <p:ext uri="{BB962C8B-B14F-4D97-AF65-F5344CB8AC3E}">
        <p14:creationId xmlns:p14="http://schemas.microsoft.com/office/powerpoint/2010/main" val="12285293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Home &gt;</a:t>
            </a:r>
            <a:r>
              <a:rPr lang="en-US" baseline="0" dirty="0"/>
              <a:t> Arrange &gt; Selection Pane</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68</a:t>
            </a:fld>
            <a:endParaRPr lang="en-US"/>
          </a:p>
        </p:txBody>
      </p:sp>
    </p:spTree>
    <p:extLst>
      <p:ext uri="{BB962C8B-B14F-4D97-AF65-F5344CB8AC3E}">
        <p14:creationId xmlns:p14="http://schemas.microsoft.com/office/powerpoint/2010/main" val="18100867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column of text will be the 4</a:t>
            </a:r>
            <a:r>
              <a:rPr lang="en-US" baseline="30000" dirty="0"/>
              <a:t>th</a:t>
            </a:r>
            <a:r>
              <a:rPr lang="en-US" dirty="0"/>
              <a:t> section read.</a:t>
            </a:r>
          </a:p>
          <a:p>
            <a:r>
              <a:rPr lang="en-US" dirty="0"/>
              <a:t>IMPORTANT: “</a:t>
            </a:r>
            <a:r>
              <a:rPr lang="en-US" sz="1200" b="0" i="0" kern="1200" dirty="0">
                <a:solidFill>
                  <a:schemeClr val="tx1"/>
                </a:solidFill>
                <a:effectLst/>
                <a:latin typeface="+mn-lt"/>
                <a:ea typeface="+mn-ea"/>
                <a:cs typeface="+mn-cs"/>
              </a:rPr>
              <a:t>Use the </a:t>
            </a:r>
            <a:r>
              <a:rPr lang="en-US" sz="1200" b="1" i="0" kern="1200" dirty="0">
                <a:solidFill>
                  <a:schemeClr val="tx1"/>
                </a:solidFill>
                <a:effectLst/>
                <a:latin typeface="+mn-lt"/>
                <a:ea typeface="+mn-ea"/>
                <a:cs typeface="+mn-cs"/>
              </a:rPr>
              <a:t>Selection</a:t>
            </a:r>
            <a:r>
              <a:rPr lang="en-US" sz="1200" b="0" i="0" kern="1200" dirty="0">
                <a:solidFill>
                  <a:schemeClr val="tx1"/>
                </a:solidFill>
                <a:effectLst/>
                <a:latin typeface="+mn-lt"/>
                <a:ea typeface="+mn-ea"/>
                <a:cs typeface="+mn-cs"/>
              </a:rPr>
              <a:t> pane to set the order in which the screen readers read the slide contents. The </a:t>
            </a:r>
            <a:r>
              <a:rPr lang="en-US" sz="1200" b="1" i="0" kern="1200" dirty="0">
                <a:solidFill>
                  <a:schemeClr val="tx1"/>
                </a:solidFill>
                <a:effectLst/>
                <a:latin typeface="+mn-lt"/>
                <a:ea typeface="+mn-ea"/>
                <a:cs typeface="+mn-cs"/>
              </a:rPr>
              <a:t>Selection </a:t>
            </a:r>
            <a:r>
              <a:rPr lang="en-US" sz="1200" b="0" i="0" kern="1200" dirty="0">
                <a:solidFill>
                  <a:schemeClr val="tx1"/>
                </a:solidFill>
                <a:effectLst/>
                <a:latin typeface="+mn-lt"/>
                <a:ea typeface="+mn-ea"/>
                <a:cs typeface="+mn-cs"/>
              </a:rPr>
              <a:t>pane lists the objects on the slide in reverse order. When the screen reader reads this slide, it reads the objects in the reverse order listed in the </a:t>
            </a:r>
            <a:r>
              <a:rPr lang="en-US" sz="1200" b="1" i="0" kern="1200" dirty="0">
                <a:solidFill>
                  <a:schemeClr val="tx1"/>
                </a:solidFill>
                <a:effectLst/>
                <a:latin typeface="+mn-lt"/>
                <a:ea typeface="+mn-ea"/>
                <a:cs typeface="+mn-cs"/>
              </a:rPr>
              <a:t>Selection</a:t>
            </a:r>
            <a:r>
              <a:rPr lang="en-US" sz="1200" b="0" i="0" kern="1200" dirty="0">
                <a:solidFill>
                  <a:schemeClr val="tx1"/>
                </a:solidFill>
                <a:effectLst/>
                <a:latin typeface="+mn-lt"/>
                <a:ea typeface="+mn-ea"/>
                <a:cs typeface="+mn-cs"/>
              </a:rPr>
              <a:t> pane.”</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69</a:t>
            </a:fld>
            <a:endParaRPr lang="en-US"/>
          </a:p>
        </p:txBody>
      </p:sp>
    </p:spTree>
    <p:extLst>
      <p:ext uri="{BB962C8B-B14F-4D97-AF65-F5344CB8AC3E}">
        <p14:creationId xmlns:p14="http://schemas.microsoft.com/office/powerpoint/2010/main" val="30817498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3</a:t>
            </a:r>
            <a:r>
              <a:rPr lang="en-US" baseline="30000" dirty="0"/>
              <a:t>rd</a:t>
            </a:r>
            <a:r>
              <a:rPr lang="en-US" dirty="0"/>
              <a:t> picture is the 2</a:t>
            </a:r>
            <a:r>
              <a:rPr lang="en-US" baseline="30000" dirty="0"/>
              <a:t>nd</a:t>
            </a:r>
            <a:r>
              <a:rPr lang="en-US" dirty="0"/>
              <a:t> item</a:t>
            </a:r>
            <a:r>
              <a:rPr lang="en-US" baseline="0" dirty="0"/>
              <a:t> that will be read.</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70</a:t>
            </a:fld>
            <a:endParaRPr lang="en-US"/>
          </a:p>
        </p:txBody>
      </p:sp>
    </p:spTree>
    <p:extLst>
      <p:ext uri="{BB962C8B-B14F-4D97-AF65-F5344CB8AC3E}">
        <p14:creationId xmlns:p14="http://schemas.microsoft.com/office/powerpoint/2010/main" val="20634299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have reordered the text and pictures so that text is read after the image that it</a:t>
            </a:r>
            <a:r>
              <a:rPr lang="en-US" baseline="0" dirty="0"/>
              <a:t> is associated with. Simple drag and drop in the Selection pane.</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71</a:t>
            </a:fld>
            <a:endParaRPr lang="en-US"/>
          </a:p>
        </p:txBody>
      </p:sp>
    </p:spTree>
    <p:extLst>
      <p:ext uri="{BB962C8B-B14F-4D97-AF65-F5344CB8AC3E}">
        <p14:creationId xmlns:p14="http://schemas.microsoft.com/office/powerpoint/2010/main" val="21038044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it might have been easier to rename each</a:t>
            </a:r>
            <a:r>
              <a:rPr lang="en-US" baseline="0" dirty="0"/>
              <a:t> element before dragging and dropping. Makes it easier if you still plan on reordering </a:t>
            </a:r>
            <a:r>
              <a:rPr lang="en-US" baseline="0" dirty="0" err="1"/>
              <a:t>itmes</a:t>
            </a:r>
            <a:r>
              <a:rPr lang="en-US" baseline="0" dirty="0"/>
              <a:t>.</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72</a:t>
            </a:fld>
            <a:endParaRPr lang="en-US"/>
          </a:p>
        </p:txBody>
      </p:sp>
    </p:spTree>
    <p:extLst>
      <p:ext uri="{BB962C8B-B14F-4D97-AF65-F5344CB8AC3E}">
        <p14:creationId xmlns:p14="http://schemas.microsoft.com/office/powerpoint/2010/main" val="32471658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3D74D7-5679-4B20-B17C-1D0272235B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5565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Heading structure must be properly structured. In Word, if you will be converting to PDF, use only one</a:t>
            </a:r>
            <a:r>
              <a:rPr lang="en-US" baseline="0" dirty="0"/>
              <a:t> “</a:t>
            </a:r>
            <a:r>
              <a:rPr lang="en-US" dirty="0"/>
              <a:t>heading 1” &lt;h1&gt; in the document (instead of “title”). </a:t>
            </a:r>
          </a:p>
          <a:p>
            <a:r>
              <a:rPr lang="en-US" dirty="0"/>
              <a:t>In this case, our template needs to be changed so chapter titles are &lt;H2&gt; and so forth.</a:t>
            </a:r>
          </a:p>
          <a:p>
            <a:endParaRPr lang="en-US" dirty="0"/>
          </a:p>
          <a:p>
            <a:r>
              <a:rPr lang="en-US" dirty="0"/>
              <a:t>Here, you’ll see how to change the overall styles in your document so that you don’t have to rely on empty paragraphs for</a:t>
            </a:r>
            <a:r>
              <a:rPr lang="en-US" baseline="0" dirty="0"/>
              <a:t> spacing and headings are automatically recognized.</a:t>
            </a:r>
            <a:endParaRPr lang="en-US" dirty="0"/>
          </a:p>
          <a:p>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74</a:t>
            </a:fld>
            <a:endParaRPr lang="en-US"/>
          </a:p>
        </p:txBody>
      </p:sp>
    </p:spTree>
    <p:extLst>
      <p:ext uri="{BB962C8B-B14F-4D97-AF65-F5344CB8AC3E}">
        <p14:creationId xmlns:p14="http://schemas.microsoft.com/office/powerpoint/2010/main" val="20836824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Dropdown to view list of style categories and to customize your styles</a:t>
            </a:r>
          </a:p>
        </p:txBody>
      </p:sp>
      <p:sp>
        <p:nvSpPr>
          <p:cNvPr id="4" name="Slide Number Placeholder 3"/>
          <p:cNvSpPr>
            <a:spLocks noGrp="1"/>
          </p:cNvSpPr>
          <p:nvPr>
            <p:ph type="sldNum" sz="quarter" idx="10"/>
          </p:nvPr>
        </p:nvSpPr>
        <p:spPr/>
        <p:txBody>
          <a:bodyPr/>
          <a:lstStyle/>
          <a:p>
            <a:fld id="{173D74D7-5679-4B20-B17C-1D0272235B0A}" type="slidenum">
              <a:rPr lang="en-US" smtClean="0"/>
              <a:t>75</a:t>
            </a:fld>
            <a:endParaRPr lang="en-US"/>
          </a:p>
        </p:txBody>
      </p:sp>
    </p:spTree>
    <p:extLst>
      <p:ext uri="{BB962C8B-B14F-4D97-AF65-F5344CB8AC3E}">
        <p14:creationId xmlns:p14="http://schemas.microsoft.com/office/powerpoint/2010/main" val="31735535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Modify an individual</a:t>
            </a:r>
            <a:r>
              <a:rPr lang="en-US" baseline="0" dirty="0"/>
              <a:t> style item here</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76</a:t>
            </a:fld>
            <a:endParaRPr lang="en-US"/>
          </a:p>
        </p:txBody>
      </p:sp>
    </p:spTree>
    <p:extLst>
      <p:ext uri="{BB962C8B-B14F-4D97-AF65-F5344CB8AC3E}">
        <p14:creationId xmlns:p14="http://schemas.microsoft.com/office/powerpoint/2010/main" val="3390200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There are many examples of ADA lawsuits and although only a modest number are based on electronic documents, they do occur. Commercial website content is most affected but=</a:t>
            </a:r>
            <a:r>
              <a:rPr lang="en-US" b="1" baseline="0" dirty="0">
                <a:sym typeface="Wingdings" panose="05000000000000000000" pitchFamily="2" charset="2"/>
              </a:rPr>
              <a:t></a:t>
            </a:r>
            <a:endParaRPr lang="en-US" b="1" baseline="0" dirty="0"/>
          </a:p>
          <a:p>
            <a:endParaRPr lang="en-US" baseline="0" dirty="0"/>
          </a:p>
          <a:p>
            <a:r>
              <a:rPr lang="en-US" baseline="0" dirty="0"/>
              <a:t>Janie Lin states in her recent article in July/August 2018 Information Outlook: “</a:t>
            </a:r>
            <a:r>
              <a:rPr lang="en-US" sz="1200" b="1" i="0" u="none" strike="noStrike" kern="1200" baseline="0" dirty="0">
                <a:solidFill>
                  <a:schemeClr val="tx1"/>
                </a:solidFill>
                <a:latin typeface="+mn-lt"/>
                <a:ea typeface="+mn-ea"/>
                <a:cs typeface="+mn-cs"/>
              </a:rPr>
              <a:t>Comply or Be Punished” </a:t>
            </a:r>
            <a:r>
              <a:rPr lang="en-US" sz="1200" b="0" i="0" u="none" strike="noStrike" kern="1200" baseline="0" dirty="0">
                <a:solidFill>
                  <a:schemeClr val="tx1"/>
                </a:solidFill>
                <a:latin typeface="+mn-lt"/>
                <a:ea typeface="+mn-ea"/>
                <a:cs typeface="+mn-cs"/>
              </a:rPr>
              <a:t>(Lin, Jaime</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Four Ways to Talk about Accessibility,” Information Outlook, vol.22 no.4, 2018.) Also, “it makes sense to spend money on web accessibility, not on court cases.”</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Title II: State and local government:</a:t>
            </a:r>
            <a:r>
              <a:rPr lang="en-US" baseline="0" dirty="0"/>
              <a:t> One landmark university case: In March 2017 </a:t>
            </a:r>
            <a:r>
              <a:rPr lang="en-US" b="1" dirty="0"/>
              <a:t>UC Berkeley Removed More Than 20,000 </a:t>
            </a:r>
            <a:r>
              <a:rPr lang="en-US" dirty="0"/>
              <a:t>classroom lectures and podcasts </a:t>
            </a:r>
            <a:r>
              <a:rPr lang="en-US" b="1" dirty="0"/>
              <a:t>Online Videos From Public Access In Response To DOJ Captioning Demand.. “</a:t>
            </a:r>
            <a:r>
              <a:rPr lang="en-US" dirty="0"/>
              <a:t>DOJ concluded in the findings that a covered entity subject to Title II has a duty to ensure content that it makes available to the public</a:t>
            </a:r>
            <a:r>
              <a:rPr lang="en-US" i="1" dirty="0"/>
              <a:t> free of charge</a:t>
            </a:r>
            <a:r>
              <a:rPr lang="en-US" dirty="0"/>
              <a:t> is accessible” https://www.adatitleiii.com/2017/03/uc-berkley-to-remove-more-than-20000-online-videos-from-public-access-in-response-to-doj-captioning-demand.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Title III: Public / commercial facilities Considering Title III, lawsuits</a:t>
            </a:r>
            <a:r>
              <a:rPr lang="en-US" baseline="0" dirty="0"/>
              <a:t> filed due to accessibility complaints have risen. In only 6 months, over one thousand of those have been about accessibility of web content. (see graphic.)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AT THE END OF SEPTEMBER 2019, “In a letter to members of Congress, the DOJ reaffirmed its longstanding policy that Title III of the Americans with Disabilities Act applies to website, though it declined to issue specific regulations on what websites need to do to comply with the law…. </a:t>
            </a:r>
            <a:r>
              <a:rPr lang="en-US" b="1" dirty="0"/>
              <a:t>Key Takeaways:  </a:t>
            </a:r>
            <a:r>
              <a:rPr lang="en-US" dirty="0"/>
              <a:t>The DOJ still believes the ADA applies to websites, even if it is not acting to issue regulations. The lack of regulations doesn’t mean organizations don’t need to make their websites accessible.  Organizations have a little flexibility in deciding how to make their websites accessible, but in most cases, working to meet WCAG 2.1 AA success criteria will be the best strategy. </a:t>
            </a:r>
            <a:r>
              <a:rPr lang="en-US" sz="1200" kern="1200" dirty="0">
                <a:solidFill>
                  <a:schemeClr val="tx1"/>
                </a:solidFill>
                <a:effectLst/>
                <a:latin typeface="+mn-lt"/>
                <a:ea typeface="+mn-ea"/>
                <a:cs typeface="+mn-cs"/>
                <a:hlinkClick r:id="rId3"/>
              </a:rPr>
              <a:t>Litigation will likely continue to increase</a:t>
            </a:r>
            <a:r>
              <a:rPr lang="en-US" dirty="0"/>
              <a:t> in the absence of specific regulations.”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173D74D7-5679-4B20-B17C-1D0272235B0A}" type="slidenum">
              <a:rPr lang="en-US" smtClean="0"/>
              <a:t>7</a:t>
            </a:fld>
            <a:endParaRPr lang="en-US"/>
          </a:p>
        </p:txBody>
      </p:sp>
    </p:spTree>
    <p:extLst>
      <p:ext uri="{BB962C8B-B14F-4D97-AF65-F5344CB8AC3E}">
        <p14:creationId xmlns:p14="http://schemas.microsoft.com/office/powerpoint/2010/main" val="427057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you adjust formatting options for consistency</a:t>
            </a:r>
          </a:p>
        </p:txBody>
      </p:sp>
      <p:sp>
        <p:nvSpPr>
          <p:cNvPr id="4" name="Slide Number Placeholder 3"/>
          <p:cNvSpPr>
            <a:spLocks noGrp="1"/>
          </p:cNvSpPr>
          <p:nvPr>
            <p:ph type="sldNum" sz="quarter" idx="10"/>
          </p:nvPr>
        </p:nvSpPr>
        <p:spPr/>
        <p:txBody>
          <a:bodyPr/>
          <a:lstStyle/>
          <a:p>
            <a:fld id="{173D74D7-5679-4B20-B17C-1D0272235B0A}" type="slidenum">
              <a:rPr lang="en-US" smtClean="0"/>
              <a:t>77</a:t>
            </a:fld>
            <a:endParaRPr lang="en-US"/>
          </a:p>
        </p:txBody>
      </p:sp>
    </p:spTree>
    <p:extLst>
      <p:ext uri="{BB962C8B-B14F-4D97-AF65-F5344CB8AC3E}">
        <p14:creationId xmlns:p14="http://schemas.microsoft.com/office/powerpoint/2010/main" val="31506255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3D74D7-5679-4B20-B17C-1D0272235B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0336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Authors may be </a:t>
            </a:r>
            <a:r>
              <a:rPr lang="en-US" b="1" baseline="0" dirty="0"/>
              <a:t>excluding the Bill Clintons, Mark </a:t>
            </a:r>
            <a:r>
              <a:rPr lang="en-US" b="1" baseline="0" dirty="0" err="1"/>
              <a:t>Zuckerbergs</a:t>
            </a:r>
            <a:r>
              <a:rPr lang="en-US" b="1" baseline="0"/>
              <a:t>, </a:t>
            </a:r>
            <a:r>
              <a:rPr lang="en-US" b="1" baseline="0" dirty="0"/>
              <a:t>and Marco </a:t>
            </a:r>
            <a:r>
              <a:rPr lang="en-US" b="1" baseline="0" dirty="0" err="1"/>
              <a:t>Rubios</a:t>
            </a:r>
            <a:r>
              <a:rPr lang="en-US" b="1" baseline="0" dirty="0"/>
              <a:t> of the world </a:t>
            </a:r>
            <a:r>
              <a:rPr lang="en-US" baseline="0" dirty="0"/>
              <a:t>from understanding your visualizations</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79</a:t>
            </a:fld>
            <a:endParaRPr lang="en-US"/>
          </a:p>
        </p:txBody>
      </p:sp>
    </p:spTree>
    <p:extLst>
      <p:ext uri="{BB962C8B-B14F-4D97-AF65-F5344CB8AC3E}">
        <p14:creationId xmlns:p14="http://schemas.microsoft.com/office/powerpoint/2010/main" val="26270983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Colour Contrast </a:t>
            </a:r>
            <a:r>
              <a:rPr lang="en-US" dirty="0" err="1"/>
              <a:t>Analyser</a:t>
            </a:r>
            <a:r>
              <a:rPr lang="en-US" dirty="0"/>
              <a:t> allows you to check color-blind accessibility directly within MS Word or other office application.</a:t>
            </a:r>
          </a:p>
        </p:txBody>
      </p:sp>
      <p:sp>
        <p:nvSpPr>
          <p:cNvPr id="4" name="Slide Number Placeholder 3"/>
          <p:cNvSpPr>
            <a:spLocks noGrp="1"/>
          </p:cNvSpPr>
          <p:nvPr>
            <p:ph type="sldNum" sz="quarter" idx="10"/>
          </p:nvPr>
        </p:nvSpPr>
        <p:spPr/>
        <p:txBody>
          <a:bodyPr/>
          <a:lstStyle/>
          <a:p>
            <a:fld id="{173D74D7-5679-4B20-B17C-1D0272235B0A}" type="slidenum">
              <a:rPr lang="en-US" smtClean="0"/>
              <a:t>80</a:t>
            </a:fld>
            <a:endParaRPr lang="en-US"/>
          </a:p>
        </p:txBody>
      </p:sp>
    </p:spTree>
    <p:extLst>
      <p:ext uri="{BB962C8B-B14F-4D97-AF65-F5344CB8AC3E}">
        <p14:creationId xmlns:p14="http://schemas.microsoft.com/office/powerpoint/2010/main" val="32993043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we want to check whether this</a:t>
            </a:r>
            <a:r>
              <a:rPr lang="en-US" baseline="0" dirty="0"/>
              <a:t> SmartArt can be read be a colorblind person.</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81</a:t>
            </a:fld>
            <a:endParaRPr lang="en-US"/>
          </a:p>
        </p:txBody>
      </p:sp>
    </p:spTree>
    <p:extLst>
      <p:ext uri="{BB962C8B-B14F-4D97-AF65-F5344CB8AC3E}">
        <p14:creationId xmlns:p14="http://schemas.microsoft.com/office/powerpoint/2010/main" val="10102411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up Colour contrast </a:t>
            </a:r>
            <a:r>
              <a:rPr lang="en-US" dirty="0" err="1"/>
              <a:t>Analyser</a:t>
            </a:r>
            <a:r>
              <a:rPr lang="en-US" dirty="0"/>
              <a:t> and use the color picker.</a:t>
            </a:r>
          </a:p>
        </p:txBody>
      </p:sp>
      <p:sp>
        <p:nvSpPr>
          <p:cNvPr id="4" name="Slide Number Placeholder 3"/>
          <p:cNvSpPr>
            <a:spLocks noGrp="1"/>
          </p:cNvSpPr>
          <p:nvPr>
            <p:ph type="sldNum" sz="quarter" idx="10"/>
          </p:nvPr>
        </p:nvSpPr>
        <p:spPr/>
        <p:txBody>
          <a:bodyPr/>
          <a:lstStyle/>
          <a:p>
            <a:fld id="{173D74D7-5679-4B20-B17C-1D0272235B0A}" type="slidenum">
              <a:rPr lang="en-US" smtClean="0"/>
              <a:t>82</a:t>
            </a:fld>
            <a:endParaRPr lang="en-US"/>
          </a:p>
        </p:txBody>
      </p:sp>
    </p:spTree>
    <p:extLst>
      <p:ext uri="{BB962C8B-B14F-4D97-AF65-F5344CB8AC3E}">
        <p14:creationId xmlns:p14="http://schemas.microsoft.com/office/powerpoint/2010/main" val="19111407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up Colour contrast </a:t>
            </a:r>
            <a:r>
              <a:rPr lang="en-US" dirty="0" err="1"/>
              <a:t>Analyser</a:t>
            </a:r>
            <a:r>
              <a:rPr lang="en-US" dirty="0"/>
              <a:t> and use the color picker to pick up the foreground and background colors.</a:t>
            </a:r>
          </a:p>
        </p:txBody>
      </p:sp>
      <p:sp>
        <p:nvSpPr>
          <p:cNvPr id="4" name="Slide Number Placeholder 3"/>
          <p:cNvSpPr>
            <a:spLocks noGrp="1"/>
          </p:cNvSpPr>
          <p:nvPr>
            <p:ph type="sldNum" sz="quarter" idx="10"/>
          </p:nvPr>
        </p:nvSpPr>
        <p:spPr/>
        <p:txBody>
          <a:bodyPr/>
          <a:lstStyle/>
          <a:p>
            <a:fld id="{173D74D7-5679-4B20-B17C-1D0272235B0A}" type="slidenum">
              <a:rPr lang="en-US" smtClean="0"/>
              <a:t>83</a:t>
            </a:fld>
            <a:endParaRPr lang="en-US"/>
          </a:p>
        </p:txBody>
      </p:sp>
    </p:spTree>
    <p:extLst>
      <p:ext uri="{BB962C8B-B14F-4D97-AF65-F5344CB8AC3E}">
        <p14:creationId xmlns:p14="http://schemas.microsoft.com/office/powerpoint/2010/main" val="17617333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Colour Contrast </a:t>
            </a:r>
            <a:r>
              <a:rPr lang="en-US" dirty="0" err="1"/>
              <a:t>Analyser</a:t>
            </a:r>
            <a:r>
              <a:rPr lang="en-US" dirty="0"/>
              <a:t> and use the color picker to pick up the foreground and background colors.</a:t>
            </a:r>
          </a:p>
        </p:txBody>
      </p:sp>
      <p:sp>
        <p:nvSpPr>
          <p:cNvPr id="4" name="Slide Number Placeholder 3"/>
          <p:cNvSpPr>
            <a:spLocks noGrp="1"/>
          </p:cNvSpPr>
          <p:nvPr>
            <p:ph type="sldNum" sz="quarter" idx="10"/>
          </p:nvPr>
        </p:nvSpPr>
        <p:spPr/>
        <p:txBody>
          <a:bodyPr/>
          <a:lstStyle/>
          <a:p>
            <a:fld id="{173D74D7-5679-4B20-B17C-1D0272235B0A}" type="slidenum">
              <a:rPr lang="en-US" smtClean="0"/>
              <a:t>84</a:t>
            </a:fld>
            <a:endParaRPr lang="en-US"/>
          </a:p>
        </p:txBody>
      </p:sp>
    </p:spTree>
    <p:extLst>
      <p:ext uri="{BB962C8B-B14F-4D97-AF65-F5344CB8AC3E}">
        <p14:creationId xmlns:p14="http://schemas.microsoft.com/office/powerpoint/2010/main" val="13678519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Colour Contrast </a:t>
            </a:r>
            <a:r>
              <a:rPr lang="en-US" dirty="0" err="1"/>
              <a:t>Analyser</a:t>
            </a:r>
            <a:r>
              <a:rPr lang="en-US" baseline="0" dirty="0"/>
              <a:t> tells you immediately if it passes or fails. This one passes most guidelines.</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85</a:t>
            </a:fld>
            <a:endParaRPr lang="en-US"/>
          </a:p>
        </p:txBody>
      </p:sp>
    </p:spTree>
    <p:extLst>
      <p:ext uri="{BB962C8B-B14F-4D97-AF65-F5344CB8AC3E}">
        <p14:creationId xmlns:p14="http://schemas.microsoft.com/office/powerpoint/2010/main" val="2027130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one fails.</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86</a:t>
            </a:fld>
            <a:endParaRPr lang="en-US"/>
          </a:p>
        </p:txBody>
      </p:sp>
    </p:spTree>
    <p:extLst>
      <p:ext uri="{BB962C8B-B14F-4D97-AF65-F5344CB8AC3E}">
        <p14:creationId xmlns:p14="http://schemas.microsoft.com/office/powerpoint/2010/main" val="3276119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State and local governments do get hit.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According to a December 2017 article from </a:t>
            </a:r>
            <a:r>
              <a:rPr lang="en-US" b="1" baseline="0" dirty="0" err="1"/>
              <a:t>adPharos</a:t>
            </a:r>
            <a:r>
              <a:rPr lang="en-US" b="1" baseline="0" dirty="0"/>
              <a:t> “</a:t>
            </a:r>
            <a:r>
              <a:rPr lang="en-US" b="1" dirty="0"/>
              <a:t>Since 2011, at least 142 local governments in the US have been sued due to website accessibility issues.”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According to Level Access, under ADA Title II, the US DOJ reached 18 settlements from 2015-2018 and 12 agreements in 2017 (mostly polling places and detention centers). Current DOJ is not pursuing much with current admin.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Laws are highly individual between states, so lawsuits are usually brought by private parties</a:t>
            </a:r>
            <a:r>
              <a:rPr lang="en-US" baseline="0" dirty="0"/>
              <a:t>, not lawyers conducting mass fishing expeditions. “Expect minimal federal enforcement in current administration. </a:t>
            </a:r>
            <a:r>
              <a:rPr lang="en-US" b="1" baseline="0" dirty="0"/>
              <a:t>Expect increasing private enforcement at state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173D74D7-5679-4B20-B17C-1D0272235B0A}" type="slidenum">
              <a:rPr lang="en-US" smtClean="0"/>
              <a:t>8</a:t>
            </a:fld>
            <a:endParaRPr lang="en-US"/>
          </a:p>
        </p:txBody>
      </p:sp>
    </p:spTree>
    <p:extLst>
      <p:ext uri="{BB962C8B-B14F-4D97-AF65-F5344CB8AC3E}">
        <p14:creationId xmlns:p14="http://schemas.microsoft.com/office/powerpoint/2010/main" val="34319498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neat option in the tool is the ability to see results for different  types of colorblindness.</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87</a:t>
            </a:fld>
            <a:endParaRPr lang="en-US"/>
          </a:p>
        </p:txBody>
      </p:sp>
    </p:spTree>
    <p:extLst>
      <p:ext uri="{BB962C8B-B14F-4D97-AF65-F5344CB8AC3E}">
        <p14:creationId xmlns:p14="http://schemas.microsoft.com/office/powerpoint/2010/main" val="30870925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is that you</a:t>
            </a:r>
            <a:r>
              <a:rPr lang="en-US" baseline="0" dirty="0"/>
              <a:t> would want to use a darker background color or different color them altogether.  There are some resources in the works cited handout to help with color themes.</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88</a:t>
            </a:fld>
            <a:endParaRPr lang="en-US"/>
          </a:p>
        </p:txBody>
      </p:sp>
    </p:spTree>
    <p:extLst>
      <p:ext uri="{BB962C8B-B14F-4D97-AF65-F5344CB8AC3E}">
        <p14:creationId xmlns:p14="http://schemas.microsoft.com/office/powerpoint/2010/main" val="12194698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Design tab, you can change preset color themes or customize.</a:t>
            </a:r>
          </a:p>
          <a:p>
            <a:endParaRPr lang="en-US" dirty="0"/>
          </a:p>
          <a:p>
            <a:endParaRPr lang="en-US" dirty="0"/>
          </a:p>
          <a:p>
            <a:r>
              <a:rPr lang="en-US" sz="1200" b="0" i="0" kern="1200" dirty="0">
                <a:solidFill>
                  <a:schemeClr val="tx1"/>
                </a:solidFill>
                <a:effectLst/>
                <a:latin typeface="+mn-lt"/>
                <a:ea typeface="+mn-ea"/>
                <a:cs typeface="+mn-cs"/>
              </a:rPr>
              <a:t>https://venngage.com/blog/color-blind-friendly-palette/</a:t>
            </a:r>
          </a:p>
          <a:p>
            <a:endParaRPr lang="en-US" sz="1200" b="0" i="0" kern="1200" dirty="0">
              <a:solidFill>
                <a:schemeClr val="tx1"/>
              </a:solidFill>
              <a:effectLst/>
              <a:latin typeface="+mn-lt"/>
              <a:ea typeface="+mn-ea"/>
              <a:cs typeface="+mn-cs"/>
            </a:endParaRPr>
          </a:p>
          <a:p>
            <a:r>
              <a:rPr lang="en-US" dirty="0"/>
              <a:t>COLOR PALETTES FOR COLOR BLINDNESS --http://mkweb.bcgsc.ca/colorblind/</a:t>
            </a:r>
          </a:p>
          <a:p>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89</a:t>
            </a:fld>
            <a:endParaRPr lang="en-US"/>
          </a:p>
        </p:txBody>
      </p:sp>
    </p:spTree>
    <p:extLst>
      <p:ext uri="{BB962C8B-B14F-4D97-AF65-F5344CB8AC3E}">
        <p14:creationId xmlns:p14="http://schemas.microsoft.com/office/powerpoint/2010/main" val="3332905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you have to be careful about your themes… the built in themes are not necessarily accessible. When I changed this presentation’s theme, the hyperlinks did</a:t>
            </a:r>
            <a:r>
              <a:rPr lang="en-US" baseline="0" dirty="0"/>
              <a:t> not have enough contrast with the slide’s black background.</a:t>
            </a:r>
          </a:p>
          <a:p>
            <a:endParaRPr lang="en-US" baseline="0" dirty="0"/>
          </a:p>
          <a:p>
            <a:r>
              <a:rPr lang="en-US" baseline="0" dirty="0"/>
              <a:t>In that case, you need to customize your color scheme. </a:t>
            </a:r>
            <a:r>
              <a:rPr lang="en-US" baseline="0" dirty="0" err="1"/>
              <a:t>WebAIM</a:t>
            </a:r>
            <a:r>
              <a:rPr lang="en-US" baseline="0" dirty="0"/>
              <a:t> has a Link Contrast Checker at https://webaim.org/resources/linkcontrastchecker/</a:t>
            </a:r>
          </a:p>
          <a:p>
            <a:r>
              <a:rPr lang="en-US" baseline="0" dirty="0"/>
              <a:t> </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90</a:t>
            </a:fld>
            <a:endParaRPr lang="en-US"/>
          </a:p>
        </p:txBody>
      </p:sp>
    </p:spTree>
    <p:extLst>
      <p:ext uri="{BB962C8B-B14F-4D97-AF65-F5344CB8AC3E}">
        <p14:creationId xmlns:p14="http://schemas.microsoft.com/office/powerpoint/2010/main" val="778425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play around with different colors and every slide will</a:t>
            </a:r>
            <a:r>
              <a:rPr lang="en-US" baseline="0" dirty="0"/>
              <a:t> be automatically updated with that color.</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91</a:t>
            </a:fld>
            <a:endParaRPr lang="en-US"/>
          </a:p>
        </p:txBody>
      </p:sp>
    </p:spTree>
    <p:extLst>
      <p:ext uri="{BB962C8B-B14F-4D97-AF65-F5344CB8AC3E}">
        <p14:creationId xmlns:p14="http://schemas.microsoft.com/office/powerpoint/2010/main" val="27799642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92</a:t>
            </a:fld>
            <a:endParaRPr lang="en-US"/>
          </a:p>
        </p:txBody>
      </p:sp>
    </p:spTree>
    <p:extLst>
      <p:ext uri="{BB962C8B-B14F-4D97-AF65-F5344CB8AC3E}">
        <p14:creationId xmlns:p14="http://schemas.microsoft.com/office/powerpoint/2010/main" val="25601177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Caption files with proper punctuation don’t just happen automatically. The</a:t>
            </a:r>
            <a:r>
              <a:rPr lang="en-US" baseline="0" dirty="0"/>
              <a:t> computer-generated files can also have embarrassing misinterpretations of what the person said.</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93</a:t>
            </a:fld>
            <a:endParaRPr lang="en-US"/>
          </a:p>
        </p:txBody>
      </p:sp>
    </p:spTree>
    <p:extLst>
      <p:ext uri="{BB962C8B-B14F-4D97-AF65-F5344CB8AC3E}">
        <p14:creationId xmlns:p14="http://schemas.microsoft.com/office/powerpoint/2010/main" val="38995314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easy to</a:t>
            </a:r>
            <a:r>
              <a:rPr lang="en-US" baseline="0" dirty="0"/>
              <a:t> review the video on YouTube and create a new or edited transcript / caption file for shorter videos. Can also upload a file created outside of YouTube.</a:t>
            </a:r>
            <a:endParaRPr lang="en-US" dirty="0"/>
          </a:p>
        </p:txBody>
      </p:sp>
      <p:sp>
        <p:nvSpPr>
          <p:cNvPr id="4" name="Slide Number Placeholder 3"/>
          <p:cNvSpPr>
            <a:spLocks noGrp="1"/>
          </p:cNvSpPr>
          <p:nvPr>
            <p:ph type="sldNum" sz="quarter" idx="10"/>
          </p:nvPr>
        </p:nvSpPr>
        <p:spPr/>
        <p:txBody>
          <a:bodyPr/>
          <a:lstStyle/>
          <a:p>
            <a:fld id="{173D74D7-5679-4B20-B17C-1D0272235B0A}" type="slidenum">
              <a:rPr lang="en-US" smtClean="0"/>
              <a:t>94</a:t>
            </a:fld>
            <a:endParaRPr lang="en-US"/>
          </a:p>
        </p:txBody>
      </p:sp>
    </p:spTree>
    <p:extLst>
      <p:ext uri="{BB962C8B-B14F-4D97-AF65-F5344CB8AC3E}">
        <p14:creationId xmlns:p14="http://schemas.microsoft.com/office/powerpoint/2010/main" val="42583786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for attending</a:t>
            </a:r>
          </a:p>
          <a:p>
            <a:r>
              <a:rPr lang="en-US" sz="1200" kern="1200" dirty="0">
                <a:solidFill>
                  <a:schemeClr val="tx1"/>
                </a:solidFill>
                <a:effectLst/>
                <a:latin typeface="+mn-lt"/>
                <a:ea typeface="+mn-ea"/>
                <a:cs typeface="+mn-cs"/>
              </a:rPr>
              <a:t>Join us Twice in November!</a:t>
            </a:r>
          </a:p>
          <a:p>
            <a:r>
              <a:rPr lang="en-US" sz="1200" kern="1200" dirty="0">
                <a:solidFill>
                  <a:schemeClr val="tx1"/>
                </a:solidFill>
                <a:effectLst/>
                <a:latin typeface="+mn-lt"/>
                <a:ea typeface="+mn-ea"/>
                <a:cs typeface="+mn-cs"/>
              </a:rPr>
              <a:t>First: November 8, 2018, TLR Listening Session: Tools for Impacting Research; featuring speakers Roberto Sarmiento and Rachel Cole, Northwestern University Transportation </a:t>
            </a:r>
          </a:p>
          <a:p>
            <a:r>
              <a:rPr lang="en-US" sz="1200" kern="1200" dirty="0">
                <a:solidFill>
                  <a:schemeClr val="tx1"/>
                </a:solidFill>
                <a:effectLst/>
                <a:latin typeface="+mn-lt"/>
                <a:ea typeface="+mn-ea"/>
                <a:cs typeface="+mn-cs"/>
              </a:rPr>
              <a:t>Second:</a:t>
            </a:r>
            <a:r>
              <a:rPr lang="en-US" sz="1200" kern="1200" baseline="0" dirty="0">
                <a:solidFill>
                  <a:schemeClr val="tx1"/>
                </a:solidFill>
                <a:effectLst/>
                <a:latin typeface="+mn-lt"/>
                <a:ea typeface="+mn-ea"/>
                <a:cs typeface="+mn-cs"/>
              </a:rPr>
              <a:t> November 15, 2018; Tribal Libraries and Transportation Resources, with George </a:t>
            </a:r>
            <a:r>
              <a:rPr lang="en-US" sz="1200" kern="1200" baseline="0" dirty="0" err="1">
                <a:solidFill>
                  <a:schemeClr val="tx1"/>
                </a:solidFill>
                <a:effectLst/>
                <a:latin typeface="+mn-lt"/>
                <a:ea typeface="+mn-ea"/>
                <a:cs typeface="+mn-cs"/>
              </a:rPr>
              <a:t>Franchois</a:t>
            </a:r>
            <a:r>
              <a:rPr lang="en-US" sz="1200" kern="1200" baseline="0" dirty="0">
                <a:solidFill>
                  <a:schemeClr val="tx1"/>
                </a:solidFill>
                <a:effectLst/>
                <a:latin typeface="+mn-lt"/>
                <a:ea typeface="+mn-ea"/>
                <a:cs typeface="+mn-cs"/>
              </a:rPr>
              <a:t>, Director of the U.S. Department of Interior Library</a:t>
            </a:r>
          </a:p>
          <a:p>
            <a:r>
              <a:rPr lang="en-US" sz="1200" kern="1200" baseline="0" dirty="0">
                <a:solidFill>
                  <a:schemeClr val="tx1"/>
                </a:solidFill>
                <a:effectLst/>
                <a:latin typeface="+mn-lt"/>
                <a:ea typeface="+mn-ea"/>
                <a:cs typeface="+mn-cs"/>
              </a:rPr>
              <a:t>For Past Episodes, Visit the TLR Archive at: https://rosap.ntl.bts.gov/browse/collections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1400">
                <a:solidFill>
                  <a:schemeClr val="tx1"/>
                </a:solidFill>
                <a:latin typeface="Arial" charset="0"/>
              </a:defRPr>
            </a:lvl1pPr>
            <a:lvl2pPr marL="729057" indent="-280406" defTabSz="914437">
              <a:defRPr sz="1400">
                <a:solidFill>
                  <a:schemeClr val="tx1"/>
                </a:solidFill>
                <a:latin typeface="Arial" charset="0"/>
              </a:defRPr>
            </a:lvl2pPr>
            <a:lvl3pPr marL="1121626" indent="-224325" defTabSz="914437">
              <a:defRPr sz="1400">
                <a:solidFill>
                  <a:schemeClr val="tx1"/>
                </a:solidFill>
                <a:latin typeface="Arial" charset="0"/>
              </a:defRPr>
            </a:lvl3pPr>
            <a:lvl4pPr marL="1570276" indent="-224325" defTabSz="914437">
              <a:defRPr sz="1400">
                <a:solidFill>
                  <a:schemeClr val="tx1"/>
                </a:solidFill>
                <a:latin typeface="Arial" charset="0"/>
              </a:defRPr>
            </a:lvl4pPr>
            <a:lvl5pPr marL="2018927" indent="-224325" defTabSz="914437">
              <a:defRPr sz="1400">
                <a:solidFill>
                  <a:schemeClr val="tx1"/>
                </a:solidFill>
                <a:latin typeface="Arial" charset="0"/>
              </a:defRPr>
            </a:lvl5pPr>
            <a:lvl6pPr marL="2467577" indent="-224325" defTabSz="914437" eaLnBrk="0" fontAlgn="base" hangingPunct="0">
              <a:spcBef>
                <a:spcPct val="0"/>
              </a:spcBef>
              <a:spcAft>
                <a:spcPct val="0"/>
              </a:spcAft>
              <a:defRPr sz="1400">
                <a:solidFill>
                  <a:schemeClr val="tx1"/>
                </a:solidFill>
                <a:latin typeface="Arial" charset="0"/>
              </a:defRPr>
            </a:lvl6pPr>
            <a:lvl7pPr marL="2916227" indent="-224325" defTabSz="914437" eaLnBrk="0" fontAlgn="base" hangingPunct="0">
              <a:spcBef>
                <a:spcPct val="0"/>
              </a:spcBef>
              <a:spcAft>
                <a:spcPct val="0"/>
              </a:spcAft>
              <a:defRPr sz="1400">
                <a:solidFill>
                  <a:schemeClr val="tx1"/>
                </a:solidFill>
                <a:latin typeface="Arial" charset="0"/>
              </a:defRPr>
            </a:lvl7pPr>
            <a:lvl8pPr marL="3364878" indent="-224325" defTabSz="914437" eaLnBrk="0" fontAlgn="base" hangingPunct="0">
              <a:spcBef>
                <a:spcPct val="0"/>
              </a:spcBef>
              <a:spcAft>
                <a:spcPct val="0"/>
              </a:spcAft>
              <a:defRPr sz="1400">
                <a:solidFill>
                  <a:schemeClr val="tx1"/>
                </a:solidFill>
                <a:latin typeface="Arial" charset="0"/>
              </a:defRPr>
            </a:lvl8pPr>
            <a:lvl9pPr marL="3813528" indent="-224325" defTabSz="914437" eaLnBrk="0" fontAlgn="base" hangingPunct="0">
              <a:spcBef>
                <a:spcPct val="0"/>
              </a:spcBef>
              <a:spcAft>
                <a:spcPct val="0"/>
              </a:spcAft>
              <a:defRPr sz="1400">
                <a:solidFill>
                  <a:schemeClr val="tx1"/>
                </a:solidFill>
                <a:latin typeface="Arial" charset="0"/>
              </a:defRPr>
            </a:lvl9pPr>
          </a:lstStyle>
          <a:p>
            <a:pPr marL="0" marR="0" lvl="0" indent="0" algn="r" defTabSz="914437" rtl="0" eaLnBrk="1" fontAlgn="auto" latinLnBrk="0" hangingPunct="1">
              <a:lnSpc>
                <a:spcPct val="100000"/>
              </a:lnSpc>
              <a:spcBef>
                <a:spcPts val="0"/>
              </a:spcBef>
              <a:spcAft>
                <a:spcPts val="0"/>
              </a:spcAft>
              <a:buClrTx/>
              <a:buSzTx/>
              <a:buFontTx/>
              <a:buNone/>
              <a:tabLst/>
              <a:defRPr/>
            </a:pPr>
            <a:fld id="{1336AE54-F130-4413-A354-0951AF63A4D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37" rtl="0" eaLnBrk="1" fontAlgn="auto" latinLnBrk="0" hangingPunct="1">
                <a:lnSpc>
                  <a:spcPct val="100000"/>
                </a:lnSpc>
                <a:spcBef>
                  <a:spcPts val="0"/>
                </a:spcBef>
                <a:spcAft>
                  <a:spcPts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39634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U.S. factors—internationally there are other standards and regulations (but think about UN committee treaty on disabilities).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*So here is my story* </a:t>
            </a:r>
            <a:r>
              <a:rPr lang="en-US" b="1" baseline="0" dirty="0">
                <a:cs typeface="Calibri"/>
              </a:rPr>
              <a:t> </a:t>
            </a:r>
            <a:r>
              <a:rPr lang="en-US" baseline="0" dirty="0">
                <a:cs typeface="Calibri"/>
              </a:rPr>
              <a:t>: university policies. UT strengthened its policy in 2013/14. We had just developed on new online catalog and a contractor had just finished redesigning our Center’s website=</a:t>
            </a:r>
            <a:r>
              <a:rPr lang="en-US" baseline="0" dirty="0">
                <a:cs typeface="Calibri"/>
                <a:sym typeface="Wingdings" panose="05000000000000000000" pitchFamily="2" charset="2"/>
              </a:rPr>
              <a:t></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People often say “ADA” to refer</a:t>
            </a:r>
            <a:r>
              <a:rPr lang="en-US" baseline="0" dirty="0"/>
              <a:t> to any accessibility issue, but that is not always correct. At one time, judges had ruled that ADA only referred to physical spaces, but recent trends have ruled in favor of websites being included. =</a:t>
            </a:r>
            <a:r>
              <a:rPr lang="en-US" baseline="0" dirty="0">
                <a:sym typeface="Wingdings" panose="05000000000000000000" pitchFamily="2" charset="2"/>
              </a:rPr>
              <a:t> At the end of September 2018, in a letter to Congress, the DOJ reconfirmed it’s stance that ADA does apply to websites. Because they have not issued exact guidelines as to what that means, lawsuits are expected to continue – Level Access https://learn.levelaccess.com/webmail/487581/223995521/fc5795ef67ff07e4f5b6d0de4fb47bb549bd14b408ceb59766934dfc670766d6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ym typeface="Wingdings" panose="05000000000000000000" pitchFamily="2" charset="2"/>
            </a:endParaRPr>
          </a:p>
          <a:p>
            <a:r>
              <a:rPr lang="en-US" dirty="0">
                <a:hlinkClick r:id="" action="ppaction://noaction"/>
              </a:rPr>
              <a:t>See https://www.w3.org/TR/WCAG20/</a:t>
            </a:r>
            <a:endParaRPr lang="en-US" dirty="0">
              <a:cs typeface="Calibri"/>
              <a:hlinkClick r:id="" action="ppaction://noaction"/>
            </a:endParaRPr>
          </a:p>
          <a:p>
            <a:r>
              <a:rPr lang="en-US" dirty="0">
                <a:cs typeface="Calibri"/>
              </a:rPr>
              <a:t>Web Content Accessibility Guidelines 2.0</a:t>
            </a:r>
          </a:p>
          <a:p>
            <a:r>
              <a:rPr lang="en-US" dirty="0">
                <a:cs typeface="Calibri"/>
              </a:rPr>
              <a:t>W3C recommendations from the </a:t>
            </a:r>
            <a:r>
              <a:rPr lang="en-US" dirty="0"/>
              <a:t>Accessibility Guidelines Working Group (AGWG):</a:t>
            </a:r>
            <a:r>
              <a:rPr lang="en-US" baseline="0" dirty="0"/>
              <a:t>    </a:t>
            </a:r>
            <a:r>
              <a:rPr lang="en-US" b="1" dirty="0">
                <a:cs typeface="Calibri"/>
              </a:rPr>
              <a:t>Perceivable, Operable, Understandable, and Robust</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Section 508</a:t>
            </a:r>
            <a:r>
              <a:rPr lang="en-US" baseline="0" dirty="0">
                <a:cs typeface="Calibri"/>
              </a:rPr>
              <a:t> refresh “</a:t>
            </a:r>
            <a:r>
              <a:rPr lang="en-US" dirty="0"/>
              <a:t>… rule references Level A and Level AA Success Criteria and Conformance Requirements in WCAG 2.0 and applies them </a:t>
            </a:r>
            <a:r>
              <a:rPr lang="en-US" b="1" i="1" dirty="0">
                <a:solidFill>
                  <a:srgbClr val="00B050"/>
                </a:solidFill>
              </a:rPr>
              <a:t>not only to websites</a:t>
            </a:r>
            <a:r>
              <a:rPr lang="en-US" b="1" dirty="0">
                <a:solidFill>
                  <a:srgbClr val="00B050"/>
                </a:solidFill>
              </a:rPr>
              <a:t>, but also to electronic documents and software."</a:t>
            </a:r>
            <a:endParaRPr lang="en-US" b="1" dirty="0">
              <a:solidFill>
                <a:srgbClr val="00B050"/>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Section 504:</a:t>
            </a:r>
            <a:r>
              <a:rPr lang="en-US" baseline="0" dirty="0"/>
              <a:t> “</a:t>
            </a:r>
            <a:r>
              <a:rPr lang="en-US" dirty="0">
                <a:solidFill>
                  <a:schemeClr val="bg1"/>
                </a:solidFill>
              </a:rPr>
              <a:t>No otherwise qualified individual with a disability in the United States, [shall]</a:t>
            </a:r>
            <a:r>
              <a:rPr lang="en-US" baseline="0" dirty="0">
                <a:solidFill>
                  <a:schemeClr val="bg1"/>
                </a:solidFill>
              </a:rPr>
              <a:t> </a:t>
            </a:r>
            <a:r>
              <a:rPr lang="en-US" dirty="0">
                <a:solidFill>
                  <a:schemeClr val="bg1"/>
                </a:solidFill>
              </a:rPr>
              <a:t>be denied the benefits of, or be subjected to discrimination </a:t>
            </a:r>
            <a:r>
              <a:rPr lang="en-US" b="1" dirty="0">
                <a:solidFill>
                  <a:schemeClr val="bg1"/>
                </a:solidFill>
              </a:rPr>
              <a:t>under any program or activity receiving Federal financial assistance</a:t>
            </a:r>
            <a:r>
              <a:rPr lang="en-US" dirty="0">
                <a:solidFill>
                  <a:schemeClr val="bg1"/>
                </a:solidFill>
              </a:rPr>
              <a:t>…”</a:t>
            </a:r>
          </a:p>
          <a:p>
            <a:endParaRPr lang="en-US" dirty="0"/>
          </a:p>
          <a:p>
            <a:r>
              <a:rPr lang="en-US" dirty="0"/>
              <a:t>Most states now</a:t>
            </a:r>
            <a:r>
              <a:rPr lang="en-US" baseline="0" dirty="0"/>
              <a:t> have web accessibility requirements codified in some way, which their state agencies must follow. </a:t>
            </a:r>
          </a:p>
          <a:p>
            <a:endParaRPr lang="en-US" baseline="0" dirty="0"/>
          </a:p>
          <a:p>
            <a:r>
              <a:rPr lang="en-US" sz="1200" dirty="0"/>
              <a:t>“508, ADA, WCAG: What’s the difference?” </a:t>
            </a:r>
          </a:p>
          <a:p>
            <a:r>
              <a:rPr lang="en-US" sz="1200" dirty="0">
                <a:hlinkClick r:id="rId3"/>
              </a:rPr>
              <a:t>https://www.logicsolutions.com/508-ada-wcag-accessibility-difference</a:t>
            </a:r>
            <a:r>
              <a:rPr lang="en-US" dirty="0">
                <a:hlinkClick r:id="rId3"/>
              </a:rPr>
              <a:t>/</a:t>
            </a:r>
            <a:r>
              <a:rPr lang="en-US" dirty="0"/>
              <a:t> </a:t>
            </a:r>
          </a:p>
          <a:p>
            <a:endParaRPr lang="en-US" dirty="0">
              <a:cs typeface="Calibri"/>
            </a:endParaRPr>
          </a:p>
        </p:txBody>
      </p:sp>
      <p:sp>
        <p:nvSpPr>
          <p:cNvPr id="4" name="Slide Number Placeholder 3"/>
          <p:cNvSpPr>
            <a:spLocks noGrp="1"/>
          </p:cNvSpPr>
          <p:nvPr>
            <p:ph type="sldNum" sz="quarter" idx="10"/>
          </p:nvPr>
        </p:nvSpPr>
        <p:spPr/>
        <p:txBody>
          <a:bodyPr/>
          <a:lstStyle/>
          <a:p>
            <a:fld id="{173D74D7-5679-4B20-B17C-1D0272235B0A}" type="slidenum">
              <a:rPr lang="en-US" smtClean="0"/>
              <a:t>9</a:t>
            </a:fld>
            <a:endParaRPr lang="en-US"/>
          </a:p>
        </p:txBody>
      </p:sp>
    </p:spTree>
    <p:extLst>
      <p:ext uri="{BB962C8B-B14F-4D97-AF65-F5344CB8AC3E}">
        <p14:creationId xmlns:p14="http://schemas.microsoft.com/office/powerpoint/2010/main" val="3169391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4F19D1-6594-4CB6-A56A-B7D6414ACEB4}" type="datetime1">
              <a:rPr lang="en-US" smtClean="0"/>
              <a:t>10/23/2018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691583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6949E6A-BCA5-4DFD-A367-D54569F1244A}" type="datetime1">
              <a:rPr lang="en-US" smtClean="0"/>
              <a:t>10/23/2018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1337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D7FD9A-1CB5-4599-9750-A0FD1FD182B6}" type="datetime1">
              <a:rPr lang="en-US" smtClean="0"/>
              <a:t>10/23/2018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1884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6C632B-E638-4B4B-AFC2-7AE7E6068E5A}" type="datetime1">
              <a:rPr lang="en-US" smtClean="0"/>
              <a:t>10/23/2018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85977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DA9C91-BD30-453D-AB39-65688B4A8BCB}" type="datetime1">
              <a:rPr lang="en-US" smtClean="0"/>
              <a:t>10/23/2018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8873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67D6BA3-F614-4B26-9067-AE53E534410E}" type="datetime1">
              <a:rPr lang="en-US" smtClean="0"/>
              <a:t>10/23/2018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0647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BA0CDA4-C224-41FC-9C25-5EFDF979CBFF}" type="datetime1">
              <a:rPr lang="en-US" smtClean="0"/>
              <a:t>10/23/2018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6621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9710A2-9A18-4A39-ABB3-B2050A54230F}" type="datetime1">
              <a:rPr lang="en-US" smtClean="0"/>
              <a:t>10/23/2018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3148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1CD7E5-4B97-4B48-8B47-3D76B2D36CAA}" type="datetime1">
              <a:rPr lang="en-US" smtClean="0"/>
              <a:t>10/23/2018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17631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CBAAC00-B8BF-42F9-9E7E-CC730373CE26}" type="datetime1">
              <a:rPr lang="en-US" smtClean="0"/>
              <a:t>10/23/2018</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4BE8A2F0-E5ED-47B3-B136-B45FB4D8702A}" type="slidenum">
              <a:rPr lang="en-US" smtClean="0"/>
              <a:t>‹#›</a:t>
            </a:fld>
            <a:endParaRPr lang="en-US"/>
          </a:p>
        </p:txBody>
      </p:sp>
    </p:spTree>
    <p:extLst>
      <p:ext uri="{BB962C8B-B14F-4D97-AF65-F5344CB8AC3E}">
        <p14:creationId xmlns:p14="http://schemas.microsoft.com/office/powerpoint/2010/main" val="3214780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 name="Group 15"/>
          <p:cNvGrpSpPr>
            <a:grpSpLocks/>
          </p:cNvGrpSpPr>
          <p:nvPr/>
        </p:nvGrpSpPr>
        <p:grpSpPr bwMode="auto">
          <a:xfrm>
            <a:off x="319088" y="1752600"/>
            <a:ext cx="8824912" cy="5129213"/>
            <a:chOff x="201" y="1104"/>
            <a:chExt cx="5559" cy="3231"/>
          </a:xfrm>
        </p:grpSpPr>
        <p:sp>
          <p:nvSpPr>
            <p:cNvPr id="4" name="Freeform 16"/>
            <p:cNvSpPr>
              <a:spLocks/>
            </p:cNvSpPr>
            <p:nvPr/>
          </p:nvSpPr>
          <p:spPr bwMode="ltGray">
            <a:xfrm>
              <a:off x="210" y="1104"/>
              <a:ext cx="5550" cy="3216"/>
            </a:xfrm>
            <a:custGeom>
              <a:avLst/>
              <a:gdLst>
                <a:gd name="T0" fmla="*/ 335 w 5550"/>
                <a:gd name="T1" fmla="*/ 0 h 3216"/>
                <a:gd name="T2" fmla="*/ 333 w 5550"/>
                <a:gd name="T3" fmla="*/ 1290 h 3216"/>
                <a:gd name="T4" fmla="*/ 0 w 5550"/>
                <a:gd name="T5" fmla="*/ 1290 h 3216"/>
                <a:gd name="T6" fmla="*/ 6 w 5550"/>
                <a:gd name="T7" fmla="*/ 3210 h 3216"/>
                <a:gd name="T8" fmla="*/ 5550 w 5550"/>
                <a:gd name="T9" fmla="*/ 3216 h 3216"/>
                <a:gd name="T10" fmla="*/ 5550 w 5550"/>
                <a:gd name="T11" fmla="*/ 0 h 3216"/>
                <a:gd name="T12" fmla="*/ 335 w 5550"/>
                <a:gd name="T13" fmla="*/ 0 h 3216"/>
                <a:gd name="T14" fmla="*/ 335 w 5550"/>
                <a:gd name="T15" fmla="*/ 0 h 32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550" h="3216">
                  <a:moveTo>
                    <a:pt x="335" y="0"/>
                  </a:moveTo>
                  <a:lnTo>
                    <a:pt x="333" y="1290"/>
                  </a:lnTo>
                  <a:lnTo>
                    <a:pt x="0" y="1290"/>
                  </a:lnTo>
                  <a:lnTo>
                    <a:pt x="6" y="3210"/>
                  </a:lnTo>
                  <a:lnTo>
                    <a:pt x="5550" y="3216"/>
                  </a:lnTo>
                  <a:lnTo>
                    <a:pt x="5550" y="0"/>
                  </a:lnTo>
                  <a:lnTo>
                    <a:pt x="335" y="0"/>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400">
                <a:solidFill>
                  <a:srgbClr val="000000"/>
                </a:solidFill>
                <a:latin typeface="Arial" charset="0"/>
              </a:endParaRPr>
            </a:p>
          </p:txBody>
        </p:sp>
        <p:sp>
          <p:nvSpPr>
            <p:cNvPr id="5" name="Freeform 17"/>
            <p:cNvSpPr>
              <a:spLocks/>
            </p:cNvSpPr>
            <p:nvPr/>
          </p:nvSpPr>
          <p:spPr bwMode="ltGray">
            <a:xfrm>
              <a:off x="528" y="2400"/>
              <a:ext cx="5232" cy="1920"/>
            </a:xfrm>
            <a:custGeom>
              <a:avLst/>
              <a:gdLst>
                <a:gd name="T0" fmla="*/ 0 w 4897"/>
                <a:gd name="T1" fmla="*/ 0 h 2182"/>
                <a:gd name="T2" fmla="*/ 0 w 4897"/>
                <a:gd name="T3" fmla="*/ 1151 h 2182"/>
                <a:gd name="T4" fmla="*/ 6818 w 4897"/>
                <a:gd name="T5" fmla="*/ 1151 h 2182"/>
                <a:gd name="T6" fmla="*/ 6818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400">
                <a:solidFill>
                  <a:srgbClr val="000000"/>
                </a:solidFill>
                <a:latin typeface="Arial" charset="0"/>
              </a:endParaRPr>
            </a:p>
          </p:txBody>
        </p:sp>
        <p:sp>
          <p:nvSpPr>
            <p:cNvPr id="6" name="Freeform 5"/>
            <p:cNvSpPr>
              <a:spLocks/>
            </p:cNvSpPr>
            <p:nvPr/>
          </p:nvSpPr>
          <p:spPr bwMode="ltGray">
            <a:xfrm>
              <a:off x="201" y="2377"/>
              <a:ext cx="3455"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n-US" dirty="0">
                <a:solidFill>
                  <a:srgbClr val="000000"/>
                </a:solidFill>
                <a:latin typeface="Arial" charset="0"/>
              </a:endParaRPr>
            </a:p>
          </p:txBody>
        </p:sp>
        <p:sp>
          <p:nvSpPr>
            <p:cNvPr id="7" name="Freeform 6"/>
            <p:cNvSpPr>
              <a:spLocks/>
            </p:cNvSpPr>
            <p:nvPr/>
          </p:nvSpPr>
          <p:spPr bwMode="ltGray">
            <a:xfrm>
              <a:off x="528" y="1104"/>
              <a:ext cx="4894"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n-US" dirty="0">
                <a:solidFill>
                  <a:srgbClr val="000000"/>
                </a:solidFill>
                <a:latin typeface="Arial" charset="0"/>
              </a:endParaRPr>
            </a:p>
          </p:txBody>
        </p:sp>
        <p:sp>
          <p:nvSpPr>
            <p:cNvPr id="8" name="Freeform 7"/>
            <p:cNvSpPr>
              <a:spLocks/>
            </p:cNvSpPr>
            <p:nvPr/>
          </p:nvSpPr>
          <p:spPr bwMode="ltGray">
            <a:xfrm>
              <a:off x="201" y="2377"/>
              <a:ext cx="30" cy="1958"/>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n-US" dirty="0">
                <a:solidFill>
                  <a:srgbClr val="000000"/>
                </a:solidFill>
                <a:latin typeface="Arial" charset="0"/>
              </a:endParaRPr>
            </a:p>
          </p:txBody>
        </p:sp>
        <p:sp>
          <p:nvSpPr>
            <p:cNvPr id="9" name="Freeform 8"/>
            <p:cNvSpPr>
              <a:spLocks/>
            </p:cNvSpPr>
            <p:nvPr/>
          </p:nvSpPr>
          <p:spPr bwMode="ltGray">
            <a:xfrm>
              <a:off x="528" y="1104"/>
              <a:ext cx="29" cy="322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n-US" dirty="0">
                <a:solidFill>
                  <a:srgbClr val="000000"/>
                </a:solidFill>
                <a:latin typeface="Arial" charset="0"/>
              </a:endParaRPr>
            </a:p>
          </p:txBody>
        </p:sp>
      </p:grpSp>
      <p:pic>
        <p:nvPicPr>
          <p:cNvPr id="10" name="Picture 13" descr="LOGO-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38400" y="762000"/>
            <a:ext cx="41878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5" name="Rectangle 9"/>
          <p:cNvSpPr>
            <a:spLocks noGrp="1" noChangeArrowheads="1"/>
          </p:cNvSpPr>
          <p:nvPr>
            <p:ph type="subTitle" sz="quarter" idx="1"/>
          </p:nvPr>
        </p:nvSpPr>
        <p:spPr>
          <a:xfrm>
            <a:off x="990600" y="3962400"/>
            <a:ext cx="6781800" cy="1752600"/>
          </a:xfrm>
        </p:spPr>
        <p:txBody>
          <a:bodyPr/>
          <a:lstStyle>
            <a:lvl1pPr marL="0" indent="0">
              <a:buFont typeface="Wingdings" pitchFamily="2" charset="2"/>
              <a:buNone/>
              <a:defRPr/>
            </a:lvl1pPr>
          </a:lstStyle>
          <a:p>
            <a:r>
              <a:rPr lang="en-US"/>
              <a:t>Click to edit Master subtitle style</a:t>
            </a:r>
          </a:p>
        </p:txBody>
      </p:sp>
      <p:sp>
        <p:nvSpPr>
          <p:cNvPr id="11" name="Rectangle 10"/>
          <p:cNvSpPr>
            <a:spLocks noGrp="1" noChangeArrowheads="1"/>
          </p:cNvSpPr>
          <p:nvPr>
            <p:ph type="dt" sz="quarter" idx="10"/>
          </p:nvPr>
        </p:nvSpPr>
        <p:spPr>
          <a:xfrm>
            <a:off x="990600" y="6245225"/>
            <a:ext cx="1901825" cy="476250"/>
          </a:xfrm>
        </p:spPr>
        <p:txBody>
          <a:bodyPr/>
          <a:lstStyle>
            <a:lvl1pPr algn="ctr" eaLnBrk="0" hangingPunct="0">
              <a:defRPr i="1" smtClean="0">
                <a:latin typeface="Agency FB" pitchFamily="34" charset="0"/>
              </a:defRPr>
            </a:lvl1pPr>
          </a:lstStyle>
          <a:p>
            <a:pPr>
              <a:defRPr/>
            </a:pPr>
            <a:fld id="{E12E7FE9-86EF-48CD-AFA9-AB70C792D32F}" type="datetime1">
              <a:rPr lang="en-US"/>
              <a:pPr>
                <a:defRPr/>
              </a:pPr>
              <a:t>10/23/2018</a:t>
            </a:fld>
            <a:endParaRPr lang="en-US"/>
          </a:p>
        </p:txBody>
      </p:sp>
      <p:sp>
        <p:nvSpPr>
          <p:cNvPr id="12" name="Rectangle 11"/>
          <p:cNvSpPr>
            <a:spLocks noGrp="1" noChangeArrowheads="1"/>
          </p:cNvSpPr>
          <p:nvPr>
            <p:ph type="ftr" sz="quarter" idx="11"/>
          </p:nvPr>
        </p:nvSpPr>
        <p:spPr>
          <a:xfrm>
            <a:off x="3468688" y="6245225"/>
            <a:ext cx="2895600" cy="476250"/>
          </a:xfrm>
        </p:spPr>
        <p:txBody>
          <a:bodyPr/>
          <a:lstStyle>
            <a:lvl1pPr eaLnBrk="0" fontAlgn="auto" hangingPunct="0">
              <a:spcBef>
                <a:spcPts val="0"/>
              </a:spcBef>
              <a:spcAft>
                <a:spcPts val="0"/>
              </a:spcAft>
              <a:defRPr i="1">
                <a:latin typeface="+mn-lt"/>
              </a:defRPr>
            </a:lvl1pPr>
          </a:lstStyle>
          <a:p>
            <a:pPr>
              <a:defRPr/>
            </a:pPr>
            <a:endParaRPr lang="en-US"/>
          </a:p>
        </p:txBody>
      </p:sp>
      <p:sp>
        <p:nvSpPr>
          <p:cNvPr id="13" name="Rectangle 12"/>
          <p:cNvSpPr>
            <a:spLocks noGrp="1" noChangeArrowheads="1"/>
          </p:cNvSpPr>
          <p:nvPr>
            <p:ph type="sldNum" sz="quarter" idx="12"/>
          </p:nvPr>
        </p:nvSpPr>
        <p:spPr/>
        <p:txBody>
          <a:bodyPr/>
          <a:lstStyle>
            <a:lvl1pPr eaLnBrk="0" hangingPunct="0">
              <a:defRPr i="1">
                <a:latin typeface="Agency FB" pitchFamily="34" charset="0"/>
              </a:defRPr>
            </a:lvl1pPr>
          </a:lstStyle>
          <a:p>
            <a:fld id="{2909F762-A04A-41CB-AFA5-425132F9037D}" type="slidenum">
              <a:rPr lang="en-US" altLang="en-US"/>
              <a:pPr/>
              <a:t>‹#›</a:t>
            </a:fld>
            <a:endParaRPr lang="en-US" altLang="en-US"/>
          </a:p>
        </p:txBody>
      </p:sp>
    </p:spTree>
    <p:extLst>
      <p:ext uri="{BB962C8B-B14F-4D97-AF65-F5344CB8AC3E}">
        <p14:creationId xmlns:p14="http://schemas.microsoft.com/office/powerpoint/2010/main" val="1968283254"/>
      </p:ext>
    </p:extLst>
  </p:cSld>
  <p:clrMapOvr>
    <a:masterClrMapping/>
  </p:clrMapOvr>
  <p:transition>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C1042-0357-4999-BBA1-557287FD6764}" type="datetime1">
              <a:rPr lang="en-US" smtClean="0"/>
              <a:t>10/23/2018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1824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eaLnBrk="0" hangingPunct="0">
              <a:defRPr i="1">
                <a:latin typeface="Agency FB" pitchFamily="34" charset="0"/>
              </a:defRPr>
            </a:lvl1pPr>
          </a:lstStyle>
          <a:p>
            <a:fld id="{777D28CE-B5A2-4E02-BB0B-85D280804D62}" type="slidenum">
              <a:rPr lang="en-US" altLang="en-US"/>
              <a:pPr/>
              <a:t>‹#›</a:t>
            </a:fld>
            <a:endParaRPr lang="en-US" altLang="en-US"/>
          </a:p>
        </p:txBody>
      </p:sp>
    </p:spTree>
    <p:extLst>
      <p:ext uri="{BB962C8B-B14F-4D97-AF65-F5344CB8AC3E}">
        <p14:creationId xmlns:p14="http://schemas.microsoft.com/office/powerpoint/2010/main" val="2882038226"/>
      </p:ext>
    </p:extLst>
  </p:cSld>
  <p:clrMapOvr>
    <a:masterClrMapping/>
  </p:clrMapOvr>
  <p:transition>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lgn="ctr" eaLnBrk="0" hangingPunct="0">
              <a:defRPr i="1" smtClean="0">
                <a:latin typeface="Agency FB" pitchFamily="34" charset="0"/>
              </a:defRPr>
            </a:lvl1pPr>
          </a:lstStyle>
          <a:p>
            <a:pPr>
              <a:defRPr/>
            </a:pPr>
            <a:fld id="{98C3B3C2-B6FB-40C5-8478-B6A3223EBC66}" type="datetime1">
              <a:rPr lang="en-US"/>
              <a:pPr>
                <a:defRPr/>
              </a:pPr>
              <a:t>10/23/2018</a:t>
            </a:fld>
            <a:endParaRPr 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i="1">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i="1">
                <a:latin typeface="Agency FB" pitchFamily="34" charset="0"/>
              </a:defRPr>
            </a:lvl1pPr>
          </a:lstStyle>
          <a:p>
            <a:fld id="{80A67CC5-D65D-46B7-AD22-9075F57F75E6}" type="slidenum">
              <a:rPr lang="en-US" altLang="en-US"/>
              <a:pPr/>
              <a:t>‹#›</a:t>
            </a:fld>
            <a:endParaRPr lang="en-US" altLang="en-US"/>
          </a:p>
        </p:txBody>
      </p:sp>
    </p:spTree>
    <p:extLst>
      <p:ext uri="{BB962C8B-B14F-4D97-AF65-F5344CB8AC3E}">
        <p14:creationId xmlns:p14="http://schemas.microsoft.com/office/powerpoint/2010/main" val="1308847224"/>
      </p:ext>
    </p:extLst>
  </p:cSld>
  <p:clrMapOvr>
    <a:masterClrMapping/>
  </p:clrMapOvr>
  <p:transition>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8075"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gn="ctr" eaLnBrk="0" hangingPunct="0">
              <a:defRPr i="1" smtClean="0">
                <a:latin typeface="Agency FB" pitchFamily="34" charset="0"/>
              </a:defRPr>
            </a:lvl1pPr>
          </a:lstStyle>
          <a:p>
            <a:pPr>
              <a:defRPr/>
            </a:pPr>
            <a:fld id="{4E0274F2-C68D-40B8-9096-58C15673205D}" type="datetime1">
              <a:rPr lang="en-US"/>
              <a:pPr>
                <a:defRPr/>
              </a:pPr>
              <a:t>10/23/2018</a:t>
            </a:fld>
            <a:endParaRPr lang="en-US"/>
          </a:p>
        </p:txBody>
      </p:sp>
      <p:sp>
        <p:nvSpPr>
          <p:cNvPr id="6" name="Footer Placeholder 5"/>
          <p:cNvSpPr>
            <a:spLocks noGrp="1"/>
          </p:cNvSpPr>
          <p:nvPr>
            <p:ph type="ftr" sz="quarter" idx="11"/>
          </p:nvPr>
        </p:nvSpPr>
        <p:spPr/>
        <p:txBody>
          <a:bodyPr/>
          <a:lstStyle>
            <a:lvl1pPr eaLnBrk="0" fontAlgn="auto" hangingPunct="0">
              <a:spcBef>
                <a:spcPts val="0"/>
              </a:spcBef>
              <a:spcAft>
                <a:spcPts val="0"/>
              </a:spcAft>
              <a:defRPr i="1">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i="1">
                <a:latin typeface="Agency FB" pitchFamily="34" charset="0"/>
              </a:defRPr>
            </a:lvl1pPr>
          </a:lstStyle>
          <a:p>
            <a:fld id="{3B4D1FD4-E3FA-47E0-916D-CDCF61C6C4DA}" type="slidenum">
              <a:rPr lang="en-US" altLang="en-US"/>
              <a:pPr/>
              <a:t>‹#›</a:t>
            </a:fld>
            <a:endParaRPr lang="en-US" altLang="en-US"/>
          </a:p>
        </p:txBody>
      </p:sp>
    </p:spTree>
    <p:extLst>
      <p:ext uri="{BB962C8B-B14F-4D97-AF65-F5344CB8AC3E}">
        <p14:creationId xmlns:p14="http://schemas.microsoft.com/office/powerpoint/2010/main" val="1093118379"/>
      </p:ext>
    </p:extLst>
  </p:cSld>
  <p:clrMapOvr>
    <a:masterClrMapping/>
  </p:clrMapOvr>
  <p:transition>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gn="ctr" eaLnBrk="0" hangingPunct="0">
              <a:defRPr i="1" smtClean="0">
                <a:latin typeface="Agency FB" pitchFamily="34" charset="0"/>
              </a:defRPr>
            </a:lvl1pPr>
          </a:lstStyle>
          <a:p>
            <a:pPr>
              <a:defRPr/>
            </a:pPr>
            <a:fld id="{F33414A9-5E18-46B8-9CC6-3A91D40AB36C}" type="datetime1">
              <a:rPr lang="en-US"/>
              <a:pPr>
                <a:defRPr/>
              </a:pPr>
              <a:t>10/23/2018</a:t>
            </a:fld>
            <a:endParaRPr lang="en-US"/>
          </a:p>
        </p:txBody>
      </p:sp>
      <p:sp>
        <p:nvSpPr>
          <p:cNvPr id="8" name="Footer Placeholder 7"/>
          <p:cNvSpPr>
            <a:spLocks noGrp="1"/>
          </p:cNvSpPr>
          <p:nvPr>
            <p:ph type="ftr" sz="quarter" idx="11"/>
          </p:nvPr>
        </p:nvSpPr>
        <p:spPr/>
        <p:txBody>
          <a:bodyPr/>
          <a:lstStyle>
            <a:lvl1pPr eaLnBrk="0" fontAlgn="auto" hangingPunct="0">
              <a:spcBef>
                <a:spcPts val="0"/>
              </a:spcBef>
              <a:spcAft>
                <a:spcPts val="0"/>
              </a:spcAft>
              <a:defRPr i="1">
                <a:latin typeface="+mn-lt"/>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i="1">
                <a:latin typeface="Agency FB" pitchFamily="34" charset="0"/>
              </a:defRPr>
            </a:lvl1pPr>
          </a:lstStyle>
          <a:p>
            <a:fld id="{B5218FCB-1A48-42A3-8CCE-9403BECA72E4}" type="slidenum">
              <a:rPr lang="en-US" altLang="en-US"/>
              <a:pPr/>
              <a:t>‹#›</a:t>
            </a:fld>
            <a:endParaRPr lang="en-US" altLang="en-US"/>
          </a:p>
        </p:txBody>
      </p:sp>
    </p:spTree>
    <p:extLst>
      <p:ext uri="{BB962C8B-B14F-4D97-AF65-F5344CB8AC3E}">
        <p14:creationId xmlns:p14="http://schemas.microsoft.com/office/powerpoint/2010/main" val="3346825526"/>
      </p:ext>
    </p:extLst>
  </p:cSld>
  <p:clrMapOvr>
    <a:masterClrMapping/>
  </p:clrMapOvr>
  <p:transition>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gn="ctr" eaLnBrk="0" hangingPunct="0">
              <a:defRPr i="1" smtClean="0">
                <a:latin typeface="Agency FB" pitchFamily="34" charset="0"/>
              </a:defRPr>
            </a:lvl1pPr>
          </a:lstStyle>
          <a:p>
            <a:pPr>
              <a:defRPr/>
            </a:pPr>
            <a:fld id="{AEE50C8F-E495-4316-80A8-3398CFCC3318}" type="datetime1">
              <a:rPr lang="en-US"/>
              <a:pPr>
                <a:defRPr/>
              </a:pPr>
              <a:t>10/23/2018</a:t>
            </a:fld>
            <a:endParaRPr lang="en-US"/>
          </a:p>
        </p:txBody>
      </p:sp>
      <p:sp>
        <p:nvSpPr>
          <p:cNvPr id="4" name="Footer Placeholder 3"/>
          <p:cNvSpPr>
            <a:spLocks noGrp="1"/>
          </p:cNvSpPr>
          <p:nvPr>
            <p:ph type="ftr" sz="quarter" idx="11"/>
          </p:nvPr>
        </p:nvSpPr>
        <p:spPr/>
        <p:txBody>
          <a:bodyPr/>
          <a:lstStyle>
            <a:lvl1pPr eaLnBrk="0" fontAlgn="auto" hangingPunct="0">
              <a:spcBef>
                <a:spcPts val="0"/>
              </a:spcBef>
              <a:spcAft>
                <a:spcPts val="0"/>
              </a:spcAft>
              <a:defRPr i="1">
                <a:latin typeface="+mn-lt"/>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i="1">
                <a:latin typeface="Agency FB" pitchFamily="34" charset="0"/>
              </a:defRPr>
            </a:lvl1pPr>
          </a:lstStyle>
          <a:p>
            <a:fld id="{899B59CE-B32B-4855-B295-26DB50C7998F}" type="slidenum">
              <a:rPr lang="en-US" altLang="en-US"/>
              <a:pPr/>
              <a:t>‹#›</a:t>
            </a:fld>
            <a:endParaRPr lang="en-US" altLang="en-US"/>
          </a:p>
        </p:txBody>
      </p:sp>
    </p:spTree>
    <p:extLst>
      <p:ext uri="{BB962C8B-B14F-4D97-AF65-F5344CB8AC3E}">
        <p14:creationId xmlns:p14="http://schemas.microsoft.com/office/powerpoint/2010/main" val="1447904893"/>
      </p:ext>
    </p:extLst>
  </p:cSld>
  <p:clrMapOvr>
    <a:masterClrMapping/>
  </p:clrMapOvr>
  <p:transition>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eaLnBrk="0" hangingPunct="0">
              <a:defRPr i="1" smtClean="0">
                <a:latin typeface="Agency FB" pitchFamily="34" charset="0"/>
              </a:defRPr>
            </a:lvl1pPr>
          </a:lstStyle>
          <a:p>
            <a:pPr>
              <a:defRPr/>
            </a:pPr>
            <a:fld id="{A9932E8E-B61D-4E88-B3FE-4A0FC6785D52}" type="datetime1">
              <a:rPr lang="en-US"/>
              <a:pPr>
                <a:defRPr/>
              </a:pPr>
              <a:t>10/23/2018</a:t>
            </a:fld>
            <a:endParaRPr lang="en-US"/>
          </a:p>
        </p:txBody>
      </p:sp>
      <p:sp>
        <p:nvSpPr>
          <p:cNvPr id="3" name="Footer Placeholder 2"/>
          <p:cNvSpPr>
            <a:spLocks noGrp="1"/>
          </p:cNvSpPr>
          <p:nvPr>
            <p:ph type="ftr" sz="quarter" idx="11"/>
          </p:nvPr>
        </p:nvSpPr>
        <p:spPr/>
        <p:txBody>
          <a:bodyPr/>
          <a:lstStyle>
            <a:lvl1pPr eaLnBrk="0" fontAlgn="auto" hangingPunct="0">
              <a:spcBef>
                <a:spcPts val="0"/>
              </a:spcBef>
              <a:spcAft>
                <a:spcPts val="0"/>
              </a:spcAft>
              <a:defRPr i="1">
                <a:latin typeface="+mn-lt"/>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i="1">
                <a:latin typeface="Agency FB" pitchFamily="34" charset="0"/>
              </a:defRPr>
            </a:lvl1pPr>
          </a:lstStyle>
          <a:p>
            <a:fld id="{5B444C7A-5097-48C3-BFC5-64152FD0F89F}" type="slidenum">
              <a:rPr lang="en-US" altLang="en-US"/>
              <a:pPr/>
              <a:t>‹#›</a:t>
            </a:fld>
            <a:endParaRPr lang="en-US" altLang="en-US"/>
          </a:p>
        </p:txBody>
      </p:sp>
    </p:spTree>
    <p:extLst>
      <p:ext uri="{BB962C8B-B14F-4D97-AF65-F5344CB8AC3E}">
        <p14:creationId xmlns:p14="http://schemas.microsoft.com/office/powerpoint/2010/main" val="3932287535"/>
      </p:ext>
    </p:extLst>
  </p:cSld>
  <p:clrMapOvr>
    <a:masterClrMapping/>
  </p:clrMapOvr>
  <p:transition>
    <p:pu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ctr" eaLnBrk="0" hangingPunct="0">
              <a:defRPr i="1" smtClean="0">
                <a:latin typeface="Agency FB" pitchFamily="34" charset="0"/>
              </a:defRPr>
            </a:lvl1pPr>
          </a:lstStyle>
          <a:p>
            <a:pPr>
              <a:defRPr/>
            </a:pPr>
            <a:fld id="{7AE33DFB-9A1A-4DBD-A454-3D8F7AE89D7B}" type="datetime1">
              <a:rPr lang="en-US"/>
              <a:pPr>
                <a:defRPr/>
              </a:pPr>
              <a:t>10/23/2018</a:t>
            </a:fld>
            <a:endParaRPr lang="en-US"/>
          </a:p>
        </p:txBody>
      </p:sp>
      <p:sp>
        <p:nvSpPr>
          <p:cNvPr id="6" name="Footer Placeholder 5"/>
          <p:cNvSpPr>
            <a:spLocks noGrp="1"/>
          </p:cNvSpPr>
          <p:nvPr>
            <p:ph type="ftr" sz="quarter" idx="11"/>
          </p:nvPr>
        </p:nvSpPr>
        <p:spPr/>
        <p:txBody>
          <a:bodyPr/>
          <a:lstStyle>
            <a:lvl1pPr eaLnBrk="0" fontAlgn="auto" hangingPunct="0">
              <a:spcBef>
                <a:spcPts val="0"/>
              </a:spcBef>
              <a:spcAft>
                <a:spcPts val="0"/>
              </a:spcAft>
              <a:defRPr i="1">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i="1">
                <a:latin typeface="Agency FB" pitchFamily="34" charset="0"/>
              </a:defRPr>
            </a:lvl1pPr>
          </a:lstStyle>
          <a:p>
            <a:fld id="{9C6686E7-094F-48F6-A6FC-7DA649A52521}" type="slidenum">
              <a:rPr lang="en-US" altLang="en-US"/>
              <a:pPr/>
              <a:t>‹#›</a:t>
            </a:fld>
            <a:endParaRPr lang="en-US" altLang="en-US"/>
          </a:p>
        </p:txBody>
      </p:sp>
    </p:spTree>
    <p:extLst>
      <p:ext uri="{BB962C8B-B14F-4D97-AF65-F5344CB8AC3E}">
        <p14:creationId xmlns:p14="http://schemas.microsoft.com/office/powerpoint/2010/main" val="3919927724"/>
      </p:ext>
    </p:extLst>
  </p:cSld>
  <p:clrMapOvr>
    <a:masterClrMapping/>
  </p:clrMapOvr>
  <p:transition>
    <p:pu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ctr" eaLnBrk="0" hangingPunct="0">
              <a:defRPr i="1" smtClean="0">
                <a:latin typeface="Agency FB" pitchFamily="34" charset="0"/>
              </a:defRPr>
            </a:lvl1pPr>
          </a:lstStyle>
          <a:p>
            <a:pPr>
              <a:defRPr/>
            </a:pPr>
            <a:fld id="{F2CD9F3C-CBA0-4DF5-9008-9CBBED6E0043}" type="datetime1">
              <a:rPr lang="en-US"/>
              <a:pPr>
                <a:defRPr/>
              </a:pPr>
              <a:t>10/23/2018</a:t>
            </a:fld>
            <a:endParaRPr lang="en-US"/>
          </a:p>
        </p:txBody>
      </p:sp>
      <p:sp>
        <p:nvSpPr>
          <p:cNvPr id="6" name="Footer Placeholder 5"/>
          <p:cNvSpPr>
            <a:spLocks noGrp="1"/>
          </p:cNvSpPr>
          <p:nvPr>
            <p:ph type="ftr" sz="quarter" idx="11"/>
          </p:nvPr>
        </p:nvSpPr>
        <p:spPr/>
        <p:txBody>
          <a:bodyPr/>
          <a:lstStyle>
            <a:lvl1pPr eaLnBrk="0" fontAlgn="auto" hangingPunct="0">
              <a:spcBef>
                <a:spcPts val="0"/>
              </a:spcBef>
              <a:spcAft>
                <a:spcPts val="0"/>
              </a:spcAft>
              <a:defRPr i="1">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i="1">
                <a:latin typeface="Agency FB" pitchFamily="34" charset="0"/>
              </a:defRPr>
            </a:lvl1pPr>
          </a:lstStyle>
          <a:p>
            <a:fld id="{1CA5E6E5-56C9-44CE-8821-D5160D1A8BED}" type="slidenum">
              <a:rPr lang="en-US" altLang="en-US"/>
              <a:pPr/>
              <a:t>‹#›</a:t>
            </a:fld>
            <a:endParaRPr lang="en-US" altLang="en-US"/>
          </a:p>
        </p:txBody>
      </p:sp>
    </p:spTree>
    <p:extLst>
      <p:ext uri="{BB962C8B-B14F-4D97-AF65-F5344CB8AC3E}">
        <p14:creationId xmlns:p14="http://schemas.microsoft.com/office/powerpoint/2010/main" val="3267395617"/>
      </p:ext>
    </p:extLst>
  </p:cSld>
  <p:clrMapOvr>
    <a:masterClrMapping/>
  </p:clrMapOvr>
  <p:transition>
    <p:pu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eaLnBrk="0" hangingPunct="0">
              <a:defRPr i="1" smtClean="0">
                <a:latin typeface="Agency FB" pitchFamily="34" charset="0"/>
              </a:defRPr>
            </a:lvl1pPr>
          </a:lstStyle>
          <a:p>
            <a:pPr>
              <a:defRPr/>
            </a:pPr>
            <a:fld id="{0DFAC4AC-4F35-47A9-A316-40CA43F30309}" type="datetime1">
              <a:rPr lang="en-US"/>
              <a:pPr>
                <a:defRPr/>
              </a:pPr>
              <a:t>10/23/2018</a:t>
            </a:fld>
            <a:endParaRPr 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i="1">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i="1">
                <a:latin typeface="Agency FB" pitchFamily="34" charset="0"/>
              </a:defRPr>
            </a:lvl1pPr>
          </a:lstStyle>
          <a:p>
            <a:fld id="{09537AE6-82DA-422A-BCF1-BD83A9BB4E50}" type="slidenum">
              <a:rPr lang="en-US" altLang="en-US"/>
              <a:pPr/>
              <a:t>‹#›</a:t>
            </a:fld>
            <a:endParaRPr lang="en-US" altLang="en-US"/>
          </a:p>
        </p:txBody>
      </p:sp>
    </p:spTree>
    <p:extLst>
      <p:ext uri="{BB962C8B-B14F-4D97-AF65-F5344CB8AC3E}">
        <p14:creationId xmlns:p14="http://schemas.microsoft.com/office/powerpoint/2010/main" val="1477008058"/>
      </p:ext>
    </p:extLst>
  </p:cSld>
  <p:clrMapOvr>
    <a:masterClrMapping/>
  </p:clrMapOvr>
  <p:transition>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244475"/>
            <a:ext cx="20970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44475"/>
            <a:ext cx="61388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eaLnBrk="0" hangingPunct="0">
              <a:defRPr i="1" smtClean="0">
                <a:latin typeface="Agency FB" pitchFamily="34" charset="0"/>
              </a:defRPr>
            </a:lvl1pPr>
          </a:lstStyle>
          <a:p>
            <a:pPr>
              <a:defRPr/>
            </a:pPr>
            <a:fld id="{6189C307-39A6-41E7-AADE-F512794DA16A}" type="datetime1">
              <a:rPr lang="en-US"/>
              <a:pPr>
                <a:defRPr/>
              </a:pPr>
              <a:t>10/23/2018</a:t>
            </a:fld>
            <a:endParaRPr lang="en-US"/>
          </a:p>
        </p:txBody>
      </p:sp>
      <p:sp>
        <p:nvSpPr>
          <p:cNvPr id="5" name="Footer Placeholder 4"/>
          <p:cNvSpPr>
            <a:spLocks noGrp="1"/>
          </p:cNvSpPr>
          <p:nvPr>
            <p:ph type="ftr" sz="quarter" idx="11"/>
          </p:nvPr>
        </p:nvSpPr>
        <p:spPr/>
        <p:txBody>
          <a:bodyPr/>
          <a:lstStyle>
            <a:lvl1pPr eaLnBrk="0" fontAlgn="auto" hangingPunct="0">
              <a:spcBef>
                <a:spcPts val="0"/>
              </a:spcBef>
              <a:spcAft>
                <a:spcPts val="0"/>
              </a:spcAft>
              <a:defRPr i="1">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i="1">
                <a:latin typeface="Agency FB" pitchFamily="34" charset="0"/>
              </a:defRPr>
            </a:lvl1pPr>
          </a:lstStyle>
          <a:p>
            <a:fld id="{D05B0570-D1AA-4AE5-A7F6-E1540E41DF2F}" type="slidenum">
              <a:rPr lang="en-US" altLang="en-US"/>
              <a:pPr/>
              <a:t>‹#›</a:t>
            </a:fld>
            <a:endParaRPr lang="en-US" altLang="en-US"/>
          </a:p>
        </p:txBody>
      </p:sp>
    </p:spTree>
    <p:extLst>
      <p:ext uri="{BB962C8B-B14F-4D97-AF65-F5344CB8AC3E}">
        <p14:creationId xmlns:p14="http://schemas.microsoft.com/office/powerpoint/2010/main" val="186570958"/>
      </p:ext>
    </p:extLst>
  </p:cSld>
  <p:clrMapOvr>
    <a:masterClrMapping/>
  </p:clrMapOvr>
  <p:transition>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5181314-45EA-44E4-878F-AFE9E61B2973}" type="datetime1">
              <a:rPr lang="en-US" smtClean="0"/>
              <a:t>10/23/2018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952985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8CA061-2869-4D85-A3E4-2A8C3E5177C7}" type="datetime1">
              <a:rPr lang="en-US" smtClean="0"/>
              <a:t>10/23/2018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1003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43222D-9DAC-4EBF-9637-2E7479CBFF90}" type="datetime1">
              <a:rPr lang="en-US" smtClean="0"/>
              <a:t>10/23/2018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07773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4E83F6-5A8B-4865-83F3-BDF42BFD9BF3}" type="datetime1">
              <a:rPr lang="en-US" smtClean="0"/>
              <a:t>10/23/2018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31591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FBB0A8-0B49-4843-BC11-4EC52D46A274}" type="datetime1">
              <a:rPr lang="en-US" smtClean="0"/>
              <a:t>10/23/2018</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BE8A2F0-E5ED-47B3-B136-B45FB4D8702A}" type="slidenum">
              <a:rPr lang="en-US" smtClean="0"/>
              <a:t>‹#›</a:t>
            </a:fld>
            <a:endParaRPr lang="en-US"/>
          </a:p>
        </p:txBody>
      </p:sp>
    </p:spTree>
    <p:extLst>
      <p:ext uri="{BB962C8B-B14F-4D97-AF65-F5344CB8AC3E}">
        <p14:creationId xmlns:p14="http://schemas.microsoft.com/office/powerpoint/2010/main" val="130904285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F32FD7E-C579-4F23-8396-EEBF6BBD9557}" type="datetime1">
              <a:rPr lang="en-US" smtClean="0"/>
              <a:t>10/23/2018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7697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E62CAA-6623-4C91-8463-E31FD0BE3D50}" type="datetime1">
              <a:rPr lang="en-US" smtClean="0"/>
              <a:t>10/23/2018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5412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631C6E4C-E09C-4F4B-890A-1C7257008A86}" type="datetime1">
              <a:rPr lang="en-US" smtClean="0"/>
              <a:t>10/23/2018</a:t>
            </a:fld>
            <a:endParaRPr lang="en-US" dirty="0"/>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6145221"/>
      </p:ext>
    </p:extLst>
  </p:cSld>
  <p:clrMap bg1="dk1" tx1="lt1" bg2="dk2" tx2="lt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046" r:id="rId16"/>
    <p:sldLayoutId id="2147484047" r:id="rId17"/>
    <p:sldLayoutId id="2147483667" r:id="rId18"/>
  </p:sldLayoutIdLst>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319088" y="1828800"/>
            <a:ext cx="8824912" cy="5029200"/>
            <a:chOff x="201" y="1152"/>
            <a:chExt cx="5559" cy="3168"/>
          </a:xfrm>
        </p:grpSpPr>
        <p:sp>
          <p:nvSpPr>
            <p:cNvPr id="2056" name="Freeform 3"/>
            <p:cNvSpPr>
              <a:spLocks/>
            </p:cNvSpPr>
            <p:nvPr/>
          </p:nvSpPr>
          <p:spPr bwMode="ltGray">
            <a:xfrm>
              <a:off x="528" y="2909"/>
              <a:ext cx="5232" cy="1411"/>
            </a:xfrm>
            <a:custGeom>
              <a:avLst/>
              <a:gdLst>
                <a:gd name="T0" fmla="*/ 0 w 4897"/>
                <a:gd name="T1" fmla="*/ 0 h 2182"/>
                <a:gd name="T2" fmla="*/ 0 w 4897"/>
                <a:gd name="T3" fmla="*/ 247 h 2182"/>
                <a:gd name="T4" fmla="*/ 6818 w 4897"/>
                <a:gd name="T5" fmla="*/ 247 h 2182"/>
                <a:gd name="T6" fmla="*/ 6818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400">
                <a:solidFill>
                  <a:srgbClr val="000000"/>
                </a:solidFill>
                <a:latin typeface="Arial" charset="0"/>
              </a:endParaRPr>
            </a:p>
          </p:txBody>
        </p:sp>
        <p:sp>
          <p:nvSpPr>
            <p:cNvPr id="2057" name="Freeform 4"/>
            <p:cNvSpPr>
              <a:spLocks/>
            </p:cNvSpPr>
            <p:nvPr/>
          </p:nvSpPr>
          <p:spPr bwMode="ltGray">
            <a:xfrm>
              <a:off x="210" y="1152"/>
              <a:ext cx="5550" cy="3168"/>
            </a:xfrm>
            <a:custGeom>
              <a:avLst/>
              <a:gdLst>
                <a:gd name="T0" fmla="*/ 330 w 5550"/>
                <a:gd name="T1" fmla="*/ 1764 h 3168"/>
                <a:gd name="T2" fmla="*/ 0 w 5550"/>
                <a:gd name="T3" fmla="*/ 1764 h 3168"/>
                <a:gd name="T4" fmla="*/ 0 w 5550"/>
                <a:gd name="T5" fmla="*/ 3168 h 3168"/>
                <a:gd name="T6" fmla="*/ 5550 w 5550"/>
                <a:gd name="T7" fmla="*/ 3168 h 3168"/>
                <a:gd name="T8" fmla="*/ 5550 w 5550"/>
                <a:gd name="T9" fmla="*/ 0 h 3168"/>
                <a:gd name="T10" fmla="*/ 330 w 5550"/>
                <a:gd name="T11" fmla="*/ 0 h 3168"/>
                <a:gd name="T12" fmla="*/ 330 w 5550"/>
                <a:gd name="T13" fmla="*/ 1764 h 31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400">
                <a:solidFill>
                  <a:srgbClr val="000000"/>
                </a:solidFill>
                <a:latin typeface="Arial" charset="0"/>
              </a:endParaRPr>
            </a:p>
          </p:txBody>
        </p:sp>
        <p:sp>
          <p:nvSpPr>
            <p:cNvPr id="2058" name="Freeform 5"/>
            <p:cNvSpPr>
              <a:spLocks/>
            </p:cNvSpPr>
            <p:nvPr/>
          </p:nvSpPr>
          <p:spPr bwMode="ltGray">
            <a:xfrm>
              <a:off x="528" y="2932"/>
              <a:ext cx="5232" cy="1388"/>
            </a:xfrm>
            <a:custGeom>
              <a:avLst/>
              <a:gdLst>
                <a:gd name="T0" fmla="*/ 0 w 4897"/>
                <a:gd name="T1" fmla="*/ 0 h 2182"/>
                <a:gd name="T2" fmla="*/ 0 w 4897"/>
                <a:gd name="T3" fmla="*/ 227 h 2182"/>
                <a:gd name="T4" fmla="*/ 6818 w 4897"/>
                <a:gd name="T5" fmla="*/ 227 h 2182"/>
                <a:gd name="T6" fmla="*/ 6818 w 4897"/>
                <a:gd name="T7" fmla="*/ 0 h 2182"/>
                <a:gd name="T8" fmla="*/ 0 w 4897"/>
                <a:gd name="T9" fmla="*/ 0 h 2182"/>
                <a:gd name="T10" fmla="*/ 0 w 4897"/>
                <a:gd name="T11" fmla="*/ 0 h 2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97" h="2182">
                  <a:moveTo>
                    <a:pt x="0" y="0"/>
                  </a:moveTo>
                  <a:lnTo>
                    <a:pt x="0" y="2182"/>
                  </a:lnTo>
                  <a:lnTo>
                    <a:pt x="4897" y="2182"/>
                  </a:lnTo>
                  <a:lnTo>
                    <a:pt x="4897" y="0"/>
                  </a:lnTo>
                  <a:lnTo>
                    <a:pt x="0" y="0"/>
                  </a:lnTo>
                  <a:close/>
                </a:path>
              </a:pathLst>
            </a:custGeom>
            <a:solidFill>
              <a:schemeClr val="accent2">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400">
                <a:solidFill>
                  <a:srgbClr val="000000"/>
                </a:solidFill>
                <a:latin typeface="Arial" charset="0"/>
              </a:endParaRPr>
            </a:p>
          </p:txBody>
        </p:sp>
        <p:sp>
          <p:nvSpPr>
            <p:cNvPr id="269318" name="Freeform 6"/>
            <p:cNvSpPr>
              <a:spLocks/>
            </p:cNvSpPr>
            <p:nvPr/>
          </p:nvSpPr>
          <p:spPr bwMode="ltGray">
            <a:xfrm>
              <a:off x="528" y="1152"/>
              <a:ext cx="4607"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n-US" dirty="0">
                <a:solidFill>
                  <a:srgbClr val="000000"/>
                </a:solidFill>
                <a:latin typeface="Arial" charset="0"/>
              </a:endParaRPr>
            </a:p>
          </p:txBody>
        </p:sp>
        <p:sp>
          <p:nvSpPr>
            <p:cNvPr id="269319" name="Freeform 7"/>
            <p:cNvSpPr>
              <a:spLocks/>
            </p:cNvSpPr>
            <p:nvPr/>
          </p:nvSpPr>
          <p:spPr bwMode="ltGray">
            <a:xfrm>
              <a:off x="528" y="1152"/>
              <a:ext cx="29" cy="178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n-US" dirty="0">
                <a:solidFill>
                  <a:srgbClr val="000000"/>
                </a:solidFill>
                <a:latin typeface="Arial" charset="0"/>
              </a:endParaRPr>
            </a:p>
          </p:txBody>
        </p:sp>
        <p:sp>
          <p:nvSpPr>
            <p:cNvPr id="269320" name="Freeform 8"/>
            <p:cNvSpPr>
              <a:spLocks/>
            </p:cNvSpPr>
            <p:nvPr/>
          </p:nvSpPr>
          <p:spPr bwMode="ltGray">
            <a:xfrm>
              <a:off x="527" y="2904"/>
              <a:ext cx="29" cy="1416"/>
            </a:xfrm>
            <a:custGeom>
              <a:avLst/>
              <a:gdLst/>
              <a:ahLst/>
              <a:cxnLst>
                <a:cxn ang="0">
                  <a:pos x="0" y="1416"/>
                </a:cxn>
                <a:cxn ang="0">
                  <a:pos x="29" y="1416"/>
                </a:cxn>
                <a:cxn ang="0">
                  <a:pos x="28" y="24"/>
                </a:cxn>
                <a:cxn ang="0">
                  <a:pos x="0" y="0"/>
                </a:cxn>
                <a:cxn ang="0">
                  <a:pos x="0" y="1416"/>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n-US" dirty="0">
                <a:solidFill>
                  <a:srgbClr val="000000"/>
                </a:solidFill>
                <a:latin typeface="Arial" charset="0"/>
              </a:endParaRPr>
            </a:p>
          </p:txBody>
        </p:sp>
        <p:sp>
          <p:nvSpPr>
            <p:cNvPr id="269321" name="Freeform 9"/>
            <p:cNvSpPr>
              <a:spLocks/>
            </p:cNvSpPr>
            <p:nvPr/>
          </p:nvSpPr>
          <p:spPr bwMode="ltGray">
            <a:xfrm>
              <a:off x="201" y="2904"/>
              <a:ext cx="2879"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n-US" dirty="0">
                <a:solidFill>
                  <a:srgbClr val="000000"/>
                </a:solidFill>
                <a:latin typeface="Arial" charset="0"/>
              </a:endParaRPr>
            </a:p>
          </p:txBody>
        </p:sp>
        <p:sp>
          <p:nvSpPr>
            <p:cNvPr id="269322" name="Freeform 10"/>
            <p:cNvSpPr>
              <a:spLocks/>
            </p:cNvSpPr>
            <p:nvPr/>
          </p:nvSpPr>
          <p:spPr bwMode="ltGray">
            <a:xfrm>
              <a:off x="201" y="2904"/>
              <a:ext cx="30" cy="1416"/>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n-US" dirty="0">
                <a:solidFill>
                  <a:srgbClr val="000000"/>
                </a:solidFill>
                <a:latin typeface="Arial" charset="0"/>
              </a:endParaRPr>
            </a:p>
          </p:txBody>
        </p:sp>
      </p:grpSp>
      <p:sp>
        <p:nvSpPr>
          <p:cNvPr id="269323" name="Rectangle 11"/>
          <p:cNvSpPr>
            <a:spLocks noGrp="1" noChangeArrowheads="1"/>
          </p:cNvSpPr>
          <p:nvPr>
            <p:ph type="dt" sz="half" idx="2"/>
          </p:nvPr>
        </p:nvSpPr>
        <p:spPr bwMode="auto">
          <a:xfrm>
            <a:off x="838200"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i="0" smtClean="0">
                <a:solidFill>
                  <a:srgbClr val="000000"/>
                </a:solidFill>
                <a:effectLst>
                  <a:outerShdw blurRad="38100" dist="38100" dir="2700000" algn="tl">
                    <a:srgbClr val="FFFFFF"/>
                  </a:outerShdw>
                </a:effectLst>
                <a:latin typeface="Arial" charset="0"/>
              </a:defRPr>
            </a:lvl1pPr>
          </a:lstStyle>
          <a:p>
            <a:pPr fontAlgn="base">
              <a:spcBef>
                <a:spcPct val="0"/>
              </a:spcBef>
              <a:spcAft>
                <a:spcPct val="0"/>
              </a:spcAft>
              <a:defRPr/>
            </a:pPr>
            <a:fld id="{ECFF30E4-3E55-47D4-BC4D-177A5E385A76}" type="datetime1">
              <a:rPr lang="en-US"/>
              <a:pPr fontAlgn="base">
                <a:spcBef>
                  <a:spcPct val="0"/>
                </a:spcBef>
                <a:spcAft>
                  <a:spcPct val="0"/>
                </a:spcAft>
                <a:defRPr/>
              </a:pPr>
              <a:t>10/23/2018</a:t>
            </a:fld>
            <a:endParaRPr lang="en-US"/>
          </a:p>
        </p:txBody>
      </p:sp>
      <p:sp>
        <p:nvSpPr>
          <p:cNvPr id="269324" name="Rectangle 12"/>
          <p:cNvSpPr>
            <a:spLocks noGrp="1" noChangeArrowheads="1"/>
          </p:cNvSpPr>
          <p:nvPr>
            <p:ph type="ftr" sz="quarter" idx="3"/>
          </p:nvPr>
        </p:nvSpPr>
        <p:spPr bwMode="auto">
          <a:xfrm>
            <a:off x="34290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i="0">
                <a:solidFill>
                  <a:srgbClr val="000000"/>
                </a:solidFill>
                <a:effectLst>
                  <a:outerShdw blurRad="38100" dist="38100" dir="2700000" algn="tl">
                    <a:srgbClr val="FFFFFF"/>
                  </a:outerShdw>
                </a:effectLst>
                <a:latin typeface="Arial" charset="0"/>
              </a:defRPr>
            </a:lvl1pPr>
          </a:lstStyle>
          <a:p>
            <a:pPr fontAlgn="base">
              <a:spcBef>
                <a:spcPct val="0"/>
              </a:spcBef>
              <a:spcAft>
                <a:spcPct val="0"/>
              </a:spcAft>
              <a:defRPr/>
            </a:pPr>
            <a:endParaRPr lang="en-US"/>
          </a:p>
        </p:txBody>
      </p:sp>
      <p:sp>
        <p:nvSpPr>
          <p:cNvPr id="269325" name="Rectangle 13"/>
          <p:cNvSpPr>
            <a:spLocks noGrp="1" noChangeArrowheads="1"/>
          </p:cNvSpPr>
          <p:nvPr>
            <p:ph type="sldNum" sz="quarter" idx="4"/>
          </p:nvPr>
        </p:nvSpPr>
        <p:spPr bwMode="auto">
          <a:xfrm>
            <a:off x="6937375"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solidFill>
                  <a:srgbClr val="000000"/>
                </a:solidFill>
                <a:effectLst>
                  <a:outerShdw blurRad="38100" dist="38100" dir="2700000" algn="tl">
                    <a:srgbClr val="FFFFFF"/>
                  </a:outerShdw>
                </a:effectLst>
              </a:defRPr>
            </a:lvl1pPr>
          </a:lstStyle>
          <a:p>
            <a:pPr fontAlgn="base">
              <a:spcBef>
                <a:spcPct val="0"/>
              </a:spcBef>
              <a:spcAft>
                <a:spcPct val="0"/>
              </a:spcAft>
            </a:pPr>
            <a:fld id="{3FB00D07-B36D-4E55-A69E-04ED3551920E}" type="slidenum">
              <a:rPr lang="en-US" altLang="en-US" sz="1400">
                <a:latin typeface="Arial" charset="0"/>
              </a:rPr>
              <a:pPr fontAlgn="base">
                <a:spcBef>
                  <a:spcPct val="0"/>
                </a:spcBef>
                <a:spcAft>
                  <a:spcPct val="0"/>
                </a:spcAft>
              </a:pPr>
              <a:t>‹#›</a:t>
            </a:fld>
            <a:endParaRPr lang="en-US" altLang="en-US" sz="1400">
              <a:latin typeface="Arial" charset="0"/>
            </a:endParaRPr>
          </a:p>
        </p:txBody>
      </p:sp>
      <p:sp>
        <p:nvSpPr>
          <p:cNvPr id="269326" name="Rectangle 14"/>
          <p:cNvSpPr>
            <a:spLocks noGrp="1" noRot="1" noChangeArrowheads="1"/>
          </p:cNvSpPr>
          <p:nvPr>
            <p:ph type="title"/>
          </p:nvPr>
        </p:nvSpPr>
        <p:spPr bwMode="auto">
          <a:xfrm>
            <a:off x="457200" y="244475"/>
            <a:ext cx="8385175"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9327" name="Rectangle 15"/>
          <p:cNvSpPr>
            <a:spLocks noGrp="1" noRot="1" noChangeArrowheads="1"/>
          </p:cNvSpPr>
          <p:nvPr>
            <p:ph type="body" idx="1"/>
          </p:nvPr>
        </p:nvSpPr>
        <p:spPr bwMode="auto">
          <a:xfrm>
            <a:off x="838200" y="1905000"/>
            <a:ext cx="800735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3934554"/>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ransition>
    <p:push/>
  </p:transition>
  <p:hf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Agency FB"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Agency FB"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Agency FB"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FFFFFF"/>
            </a:outerShdw>
          </a:effectLst>
          <a:latin typeface="Agency FB" pitchFamily="34" charset="0"/>
        </a:defRPr>
      </a:lvl5pPr>
      <a:lvl6pPr marL="457200" algn="ctr" rtl="0" fontAlgn="base">
        <a:spcBef>
          <a:spcPct val="0"/>
        </a:spcBef>
        <a:spcAft>
          <a:spcPct val="0"/>
        </a:spcAft>
        <a:defRPr sz="4400" b="1">
          <a:solidFill>
            <a:schemeClr val="tx2"/>
          </a:solidFill>
          <a:effectLst>
            <a:outerShdw blurRad="38100" dist="38100" dir="2700000" algn="tl">
              <a:srgbClr val="FFFFFF"/>
            </a:outerShdw>
          </a:effectLst>
          <a:latin typeface="Agency FB" pitchFamily="34" charset="0"/>
        </a:defRPr>
      </a:lvl6pPr>
      <a:lvl7pPr marL="914400" algn="ctr" rtl="0" fontAlgn="base">
        <a:spcBef>
          <a:spcPct val="0"/>
        </a:spcBef>
        <a:spcAft>
          <a:spcPct val="0"/>
        </a:spcAft>
        <a:defRPr sz="4400" b="1">
          <a:solidFill>
            <a:schemeClr val="tx2"/>
          </a:solidFill>
          <a:effectLst>
            <a:outerShdw blurRad="38100" dist="38100" dir="2700000" algn="tl">
              <a:srgbClr val="FFFFFF"/>
            </a:outerShdw>
          </a:effectLst>
          <a:latin typeface="Agency FB" pitchFamily="34" charset="0"/>
        </a:defRPr>
      </a:lvl7pPr>
      <a:lvl8pPr marL="1371600" algn="ctr" rtl="0" fontAlgn="base">
        <a:spcBef>
          <a:spcPct val="0"/>
        </a:spcBef>
        <a:spcAft>
          <a:spcPct val="0"/>
        </a:spcAft>
        <a:defRPr sz="4400" b="1">
          <a:solidFill>
            <a:schemeClr val="tx2"/>
          </a:solidFill>
          <a:effectLst>
            <a:outerShdw blurRad="38100" dist="38100" dir="2700000" algn="tl">
              <a:srgbClr val="FFFFFF"/>
            </a:outerShdw>
          </a:effectLst>
          <a:latin typeface="Agency FB" pitchFamily="34" charset="0"/>
        </a:defRPr>
      </a:lvl8pPr>
      <a:lvl9pPr marL="1828800" algn="ctr" rtl="0" fontAlgn="base">
        <a:spcBef>
          <a:spcPct val="0"/>
        </a:spcBef>
        <a:spcAft>
          <a:spcPct val="0"/>
        </a:spcAft>
        <a:defRPr sz="4400" b="1">
          <a:solidFill>
            <a:schemeClr val="tx2"/>
          </a:solidFill>
          <a:effectLst>
            <a:outerShdw blurRad="38100" dist="38100" dir="2700000" algn="tl">
              <a:srgbClr val="FFFFFF"/>
            </a:outerShdw>
          </a:effectLst>
          <a:latin typeface="Agency FB"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ransportation.libguides.com/TLR" TargetMode="External"/><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www.ctis.edu/reports/1314/2013-rr-0-6673-s.pdf"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w3.org/TR/WCAG-TECHS/pdf.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adatitleiii.com/2018/07/website-access-and-other-ada-title-iii-lawsuits-hit-record-numbers/" TargetMode="External"/><Relationship Id="rId4" Type="http://schemas.openxmlformats.org/officeDocument/2006/relationships/image" Target="../media/image12.jpg"/></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hyperlink" Target="http://ctr.utexas.edu/wp-content/uploads/example-graph-accessible.png" TargetMode="External"/><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hyperlink" Target="http://ctr.utexas.edu/wp-content/uploads/example-graph-accessible2.png" TargetMode="External"/><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hyperlink" Target="https://tinyurl.com/accessibility-ref" TargetMode="External"/><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95.xml.rels><?xml version="1.0" encoding="UTF-8" standalone="yes"?>
<Relationships xmlns="http://schemas.openxmlformats.org/package/2006/relationships"><Relationship Id="rId3" Type="http://schemas.openxmlformats.org/officeDocument/2006/relationships/hyperlink" Target="https://rosap.ntl.bts.gov/browse/collections" TargetMode="External"/><Relationship Id="rId2" Type="http://schemas.openxmlformats.org/officeDocument/2006/relationships/notesSlide" Target="../notesSlides/notesSlide8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sz="quarter" idx="1"/>
          </p:nvPr>
        </p:nvSpPr>
        <p:spPr>
          <a:xfrm>
            <a:off x="914400" y="5102402"/>
            <a:ext cx="8077200" cy="993598"/>
          </a:xfrm>
        </p:spPr>
        <p:txBody>
          <a:bodyPr>
            <a:noAutofit/>
          </a:bodyPr>
          <a:lstStyle/>
          <a:p>
            <a:pPr algn="ctr">
              <a:defRPr/>
            </a:pPr>
            <a:r>
              <a:rPr lang="en-US" sz="1800" b="1" i="1" dirty="0">
                <a:effectLst/>
                <a:latin typeface="Arial" panose="020B0604020202020204" pitchFamily="34" charset="0"/>
                <a:cs typeface="Arial" panose="020B0604020202020204" pitchFamily="34" charset="0"/>
              </a:rPr>
              <a:t>Accessibility for Document Creators and Providers</a:t>
            </a:r>
          </a:p>
          <a:p>
            <a:pPr algn="ctr">
              <a:defRPr/>
            </a:pPr>
            <a:r>
              <a:rPr lang="en-US" sz="1800" dirty="0">
                <a:effectLst/>
                <a:latin typeface="Arial" panose="020B0604020202020204" pitchFamily="34" charset="0"/>
                <a:cs typeface="Arial" panose="020B0604020202020204" pitchFamily="34" charset="0"/>
              </a:rPr>
              <a:t>Kevyn Barnes, Manager of Library Services, TxDOT Research Library</a:t>
            </a:r>
          </a:p>
        </p:txBody>
      </p:sp>
      <p:sp>
        <p:nvSpPr>
          <p:cNvPr id="3" name="Subtitle 1"/>
          <p:cNvSpPr txBox="1">
            <a:spLocks/>
          </p:cNvSpPr>
          <p:nvPr/>
        </p:nvSpPr>
        <p:spPr bwMode="auto">
          <a:xfrm>
            <a:off x="838200" y="457200"/>
            <a:ext cx="33528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0" indent="0" algn="l"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9pPr>
          </a:lstStyle>
          <a:p>
            <a:pPr marL="0" marR="0" lvl="0" indent="0" algn="l" defTabSz="914400" rtl="0" eaLnBrk="0" fontAlgn="base" latinLnBrk="0" hangingPunct="0">
              <a:lnSpc>
                <a:spcPct val="100000"/>
              </a:lnSpc>
              <a:spcBef>
                <a:spcPct val="20000"/>
              </a:spcBef>
              <a:spcAft>
                <a:spcPct val="0"/>
              </a:spcAft>
              <a:buClr>
                <a:srgbClr val="0066FF"/>
              </a:buClr>
              <a:buSzTx/>
              <a:buFont typeface="Wingdings" pitchFamily="2" charset="2"/>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October 25, 2018</a:t>
            </a:r>
          </a:p>
        </p:txBody>
      </p:sp>
      <p:sp>
        <p:nvSpPr>
          <p:cNvPr id="4" name="Subtitle 1"/>
          <p:cNvSpPr txBox="1">
            <a:spLocks/>
          </p:cNvSpPr>
          <p:nvPr/>
        </p:nvSpPr>
        <p:spPr bwMode="auto">
          <a:xfrm>
            <a:off x="838200" y="6170997"/>
            <a:ext cx="8305800" cy="6870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9pPr>
          </a:lstStyle>
          <a:p>
            <a:pPr marL="0" marR="0" lvl="0" indent="0" algn="ctr" defTabSz="914400" rtl="0" eaLnBrk="0" fontAlgn="base" latinLnBrk="0" hangingPunct="0">
              <a:lnSpc>
                <a:spcPct val="100000"/>
              </a:lnSpc>
              <a:spcBef>
                <a:spcPct val="20000"/>
              </a:spcBef>
              <a:spcAft>
                <a:spcPct val="0"/>
              </a:spcAft>
              <a:buClr>
                <a:srgbClr val="0066FF"/>
              </a:buClr>
              <a:buSzTx/>
              <a:buFont typeface="Wingdings" pitchFamily="2" charset="2"/>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rPr>
              <a:t>https://transportation.libguides.com/TLR</a:t>
            </a: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0" fontAlgn="base" latinLnBrk="0" hangingPunct="0">
              <a:lnSpc>
                <a:spcPct val="100000"/>
              </a:lnSpc>
              <a:spcBef>
                <a:spcPct val="20000"/>
              </a:spcBef>
              <a:spcAft>
                <a:spcPct val="0"/>
              </a:spcAft>
              <a:buClr>
                <a:srgbClr val="0066FF"/>
              </a:buClr>
              <a:buSzTx/>
              <a:buFont typeface="Wingdings" pitchFamily="2" charset="2"/>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Audio call-in number: 877-336-1274; Access code: 5759713</a:t>
            </a:r>
            <a:r>
              <a:rPr kumimoji="0" lang="en-US" sz="1600" b="0" i="0" u="none" strike="noStrike" kern="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07095241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35" y="870857"/>
            <a:ext cx="5466189" cy="1022836"/>
          </a:xfrm>
        </p:spPr>
        <p:txBody>
          <a:bodyPr>
            <a:normAutofit/>
          </a:bodyPr>
          <a:lstStyle/>
          <a:p>
            <a:r>
              <a:rPr lang="en-US" dirty="0"/>
              <a:t>Regulation Compliance</a:t>
            </a:r>
          </a:p>
        </p:txBody>
      </p:sp>
      <p:pic>
        <p:nvPicPr>
          <p:cNvPr id="3" name="Picture 2" descr="screenshot of WorldSpace accessibility scan interface (compliance to WCAG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6322" y="2182451"/>
            <a:ext cx="6696613" cy="4184787"/>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0126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35" y="870857"/>
            <a:ext cx="5466189" cy="1022836"/>
          </a:xfrm>
        </p:spPr>
        <p:txBody>
          <a:bodyPr>
            <a:normAutofit/>
          </a:bodyPr>
          <a:lstStyle/>
          <a:p>
            <a:r>
              <a:rPr lang="en-US" dirty="0"/>
              <a:t>Regulation Compliance</a:t>
            </a:r>
          </a:p>
        </p:txBody>
      </p:sp>
      <p:pic>
        <p:nvPicPr>
          <p:cNvPr id="4" name="Picture 3" descr="email screenshot: Thank you for contacting the National Transportation Library about submitting your content for its repository to ROSA-P. &#10;&#10;This document did not pass the Accessibility Tool in Adobe Acrobat Pro DC. I have partially remediated the attached document, but 74 figures are missing the alternate text and I’m unable to fix the 134 tagged annotations errors. &#10;&#10;Would you please add alternate text to each image/figure and fix the tagged annotations and resubmit a fully accessible PDF? &#10;&#10;As a reminder, new NTL Digital Submissions need to be as accessible as possible and this includes running the Adobe Acrobat Pro DC Accessibility Tool and making corrections, so that the publicly funded, public facing research is accessible to everyone. &#10;&#10;This is a final Federal rule effective March 23, 2018: Federal Access Board: https://www.access-board.gov/guidelines-and-standards/communications-and-it/about-the-ict-refresh/corrections-to-the-ict-final-rule &#10;&#10;Please see DOT Section 508: http://dotnet.dot.gov/section508/documents.html &#10;&#10;You may also contact the DOT Section 508 Program Coordinator: larry.slaughter@dot.gov &#10;&#10;Sincerely,&#10;&#10;Judith Salter&#10;Metadata/Cataloging Librarian – Contractor&#10;National Transportation Library&#10;judith.salter.ctr@dot.gov"/>
          <p:cNvPicPr>
            <a:picLocks noChangeAspect="1"/>
          </p:cNvPicPr>
          <p:nvPr/>
        </p:nvPicPr>
        <p:blipFill>
          <a:blip r:embed="rId3"/>
          <a:stretch>
            <a:fillRect/>
          </a:stretch>
        </p:blipFill>
        <p:spPr>
          <a:xfrm>
            <a:off x="833463" y="2336456"/>
            <a:ext cx="7482332" cy="3808122"/>
          </a:xfrm>
          <a:prstGeom prst="rect">
            <a:avLst/>
          </a:prstGeom>
        </p:spPr>
      </p:pic>
    </p:spTree>
    <p:extLst>
      <p:ext uri="{BB962C8B-B14F-4D97-AF65-F5344CB8AC3E}">
        <p14:creationId xmlns:p14="http://schemas.microsoft.com/office/powerpoint/2010/main" val="804235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6076" y="802129"/>
            <a:ext cx="8171848" cy="1325563"/>
          </a:xfrm>
        </p:spPr>
        <p:txBody>
          <a:bodyPr>
            <a:normAutofit/>
          </a:bodyPr>
          <a:lstStyle/>
          <a:p>
            <a:r>
              <a:rPr lang="en-US" dirty="0"/>
              <a:t>Regulations &amp; Best Practice Sources</a:t>
            </a:r>
          </a:p>
        </p:txBody>
      </p:sp>
      <p:pic>
        <p:nvPicPr>
          <p:cNvPr id="2" name="Picture 1" descr="Venn diagram highlighting SEO plus overlap of State Regulations, WCAG 2.0, Section 504, Section 508, ADA, and local/agency polici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256" y="2127692"/>
            <a:ext cx="5453487" cy="4013935"/>
          </a:xfrm>
          <a:prstGeom prst="rect">
            <a:avLst/>
          </a:prstGeom>
        </p:spPr>
      </p:pic>
    </p:spTree>
    <p:extLst>
      <p:ext uri="{BB962C8B-B14F-4D97-AF65-F5344CB8AC3E}">
        <p14:creationId xmlns:p14="http://schemas.microsoft.com/office/powerpoint/2010/main" val="3730417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02891" y="822207"/>
            <a:ext cx="3928344" cy="1325563"/>
          </a:xfrm>
        </p:spPr>
        <p:txBody>
          <a:bodyPr/>
          <a:lstStyle/>
          <a:p>
            <a:r>
              <a:rPr lang="en-US" dirty="0"/>
              <a:t>The SEO Factor</a:t>
            </a:r>
          </a:p>
        </p:txBody>
      </p:sp>
      <p:pic>
        <p:nvPicPr>
          <p:cNvPr id="6" name="Picture 5" descr="Google search results showing untitled PDFs with no metadat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680" y="2147770"/>
            <a:ext cx="4002312" cy="4217437"/>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5" name="Picture 4" descr="Google search result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6133" y="2147770"/>
            <a:ext cx="4212185" cy="4217437"/>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225270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6076" y="725929"/>
            <a:ext cx="8171848" cy="1325563"/>
          </a:xfrm>
        </p:spPr>
        <p:txBody>
          <a:bodyPr>
            <a:normAutofit/>
          </a:bodyPr>
          <a:lstStyle/>
          <a:p>
            <a:r>
              <a:rPr lang="en-US" dirty="0"/>
              <a:t>Regulations &amp; Best Practice Sources</a:t>
            </a:r>
          </a:p>
        </p:txBody>
      </p:sp>
      <p:pic>
        <p:nvPicPr>
          <p:cNvPr id="7" name="Picture 6" descr="overlap of State Regulations, WCAG 2.0, Section 504, Section 508, ADA, and local/agency policies, SEO plus middle highligh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987" y="1955340"/>
            <a:ext cx="4875442" cy="3190875"/>
          </a:xfrm>
          <a:prstGeom prst="rect">
            <a:avLst/>
          </a:prstGeom>
        </p:spPr>
      </p:pic>
      <p:grpSp>
        <p:nvGrpSpPr>
          <p:cNvPr id="4" name="Group 3" descr="Your knowledge of a document consumer's needs"/>
          <p:cNvGrpSpPr/>
          <p:nvPr/>
        </p:nvGrpSpPr>
        <p:grpSpPr>
          <a:xfrm>
            <a:off x="1103206" y="5146215"/>
            <a:ext cx="6892143" cy="894395"/>
            <a:chOff x="1125928" y="5376194"/>
            <a:chExt cx="6892143" cy="894395"/>
          </a:xfrm>
        </p:grpSpPr>
        <p:sp>
          <p:nvSpPr>
            <p:cNvPr id="3" name="TextBox 2" descr="&quot;Your knowledge of a document consumer’s needs&quot; pointing to Venn Diagram for inclusion&#10;"/>
            <p:cNvSpPr txBox="1"/>
            <p:nvPr/>
          </p:nvSpPr>
          <p:spPr>
            <a:xfrm>
              <a:off x="1125928" y="5808924"/>
              <a:ext cx="6892143" cy="461665"/>
            </a:xfrm>
            <a:prstGeom prst="rect">
              <a:avLst/>
            </a:prstGeom>
            <a:solidFill>
              <a:schemeClr val="tx1">
                <a:lumMod val="95000"/>
              </a:schemeClr>
            </a:solidFill>
          </p:spPr>
          <p:txBody>
            <a:bodyPr wrap="none" rtlCol="0">
              <a:spAutoFit/>
            </a:bodyPr>
            <a:lstStyle/>
            <a:p>
              <a:r>
                <a:rPr lang="en-US" sz="2400" dirty="0">
                  <a:solidFill>
                    <a:schemeClr val="bg1"/>
                  </a:solidFill>
                </a:rPr>
                <a:t>Your knowledge of a document consumer’s needs. </a:t>
              </a:r>
            </a:p>
          </p:txBody>
        </p:sp>
        <p:cxnSp>
          <p:nvCxnSpPr>
            <p:cNvPr id="6" name="Straight Arrow Connector 5"/>
            <p:cNvCxnSpPr/>
            <p:nvPr/>
          </p:nvCxnSpPr>
          <p:spPr>
            <a:xfrm flipV="1">
              <a:off x="4476430" y="5376194"/>
              <a:ext cx="0" cy="443616"/>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222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32100" y="581000"/>
            <a:ext cx="3479799" cy="1325563"/>
          </a:xfrm>
        </p:spPr>
        <p:txBody>
          <a:bodyPr>
            <a:normAutofit/>
          </a:bodyPr>
          <a:lstStyle/>
          <a:p>
            <a:r>
              <a:rPr lang="en-US" dirty="0"/>
              <a:t>Basic Checklist</a:t>
            </a:r>
          </a:p>
        </p:txBody>
      </p:sp>
      <p:sp>
        <p:nvSpPr>
          <p:cNvPr id="2" name="TextBox 1"/>
          <p:cNvSpPr txBox="1"/>
          <p:nvPr/>
        </p:nvSpPr>
        <p:spPr>
          <a:xfrm>
            <a:off x="772675" y="1919012"/>
            <a:ext cx="7598648" cy="4462760"/>
          </a:xfrm>
          <a:prstGeom prst="rect">
            <a:avLst/>
          </a:prstGeom>
          <a:noFill/>
        </p:spPr>
        <p:txBody>
          <a:bodyPr wrap="square" rtlCol="0">
            <a:spAutoFit/>
          </a:bodyPr>
          <a:lstStyle/>
          <a:p>
            <a:pPr marL="342900" indent="-342900">
              <a:spcAft>
                <a:spcPts val="600"/>
              </a:spcAft>
              <a:buFont typeface="+mj-lt"/>
              <a:buAutoNum type="arabicPeriod"/>
            </a:pPr>
            <a:r>
              <a:rPr lang="en-US" sz="1600" dirty="0"/>
              <a:t>Use filenames that are descriptive but use web-safe punctuation only.</a:t>
            </a:r>
          </a:p>
          <a:p>
            <a:pPr marL="342900" indent="-342900">
              <a:spcAft>
                <a:spcPts val="600"/>
              </a:spcAft>
              <a:buFont typeface="+mj-lt"/>
              <a:buAutoNum type="arabicPeriod"/>
            </a:pPr>
            <a:r>
              <a:rPr lang="en-US" sz="1600" dirty="0"/>
              <a:t>Describe hyperlinks correctly.</a:t>
            </a:r>
          </a:p>
          <a:p>
            <a:pPr marL="342900" indent="-342900">
              <a:spcAft>
                <a:spcPts val="600"/>
              </a:spcAft>
              <a:buFont typeface="+mj-lt"/>
              <a:buAutoNum type="arabicPeriod"/>
            </a:pPr>
            <a:r>
              <a:rPr lang="en-US" sz="1600" dirty="0"/>
              <a:t>Use built-in tools to check for accessibility errors.</a:t>
            </a:r>
          </a:p>
          <a:p>
            <a:pPr marL="342900" indent="-342900">
              <a:spcAft>
                <a:spcPts val="600"/>
              </a:spcAft>
              <a:buFont typeface="+mj-lt"/>
              <a:buAutoNum type="arabicPeriod"/>
            </a:pPr>
            <a:r>
              <a:rPr lang="en-US" sz="1600" dirty="0"/>
              <a:t>Set metadata properties for the document.</a:t>
            </a:r>
          </a:p>
          <a:p>
            <a:pPr marL="342900" indent="-342900">
              <a:spcAft>
                <a:spcPts val="600"/>
              </a:spcAft>
              <a:buFont typeface="+mj-lt"/>
              <a:buAutoNum type="arabicPeriod"/>
            </a:pPr>
            <a:r>
              <a:rPr lang="en-US" sz="1600" dirty="0"/>
              <a:t>Add bookmarks to PDFs.</a:t>
            </a:r>
          </a:p>
          <a:p>
            <a:pPr marL="342900" indent="-342900">
              <a:spcAft>
                <a:spcPts val="600"/>
              </a:spcAft>
              <a:buFont typeface="+mj-lt"/>
              <a:buAutoNum type="arabicPeriod"/>
            </a:pPr>
            <a:r>
              <a:rPr lang="en-US" sz="1600" dirty="0"/>
              <a:t>Images: Add Alt Text descriptions, including all text that is part of image.</a:t>
            </a:r>
          </a:p>
          <a:p>
            <a:pPr marL="342900" indent="-342900">
              <a:spcAft>
                <a:spcPts val="600"/>
              </a:spcAft>
              <a:buFont typeface="+mj-lt"/>
              <a:buAutoNum type="arabicPeriod"/>
            </a:pPr>
            <a:r>
              <a:rPr lang="en-US" sz="1600" dirty="0"/>
              <a:t>Check reading order—especially after inserting images, tables, etc.</a:t>
            </a:r>
          </a:p>
          <a:p>
            <a:pPr marL="342900" indent="-342900">
              <a:spcAft>
                <a:spcPts val="600"/>
              </a:spcAft>
              <a:buFont typeface="+mj-lt"/>
              <a:buAutoNum type="arabicPeriod"/>
            </a:pPr>
            <a:r>
              <a:rPr lang="en-US" sz="1600" dirty="0"/>
              <a:t>Graphs: Check for color contrast &amp; convey information by means other than color.</a:t>
            </a:r>
          </a:p>
          <a:p>
            <a:pPr marL="342900" indent="-342900">
              <a:spcAft>
                <a:spcPts val="600"/>
              </a:spcAft>
              <a:buFont typeface="+mj-lt"/>
              <a:buAutoNum type="arabicPeriod"/>
            </a:pPr>
            <a:r>
              <a:rPr lang="en-US" sz="1600" dirty="0"/>
              <a:t>Ensure an acceptable color contrast between text and background.</a:t>
            </a:r>
          </a:p>
          <a:p>
            <a:pPr marL="342900" indent="-342900">
              <a:spcAft>
                <a:spcPts val="600"/>
              </a:spcAft>
              <a:buFont typeface="+mj-lt"/>
              <a:buAutoNum type="arabicPeriod"/>
            </a:pPr>
            <a:r>
              <a:rPr lang="en-US" sz="1600" dirty="0"/>
              <a:t>Tables: Include column headers that repeat across pages.</a:t>
            </a:r>
          </a:p>
          <a:p>
            <a:pPr marL="342900" indent="-342900">
              <a:spcAft>
                <a:spcPts val="600"/>
              </a:spcAft>
              <a:buFont typeface="+mj-lt"/>
              <a:buAutoNum type="arabicPeriod"/>
            </a:pPr>
            <a:r>
              <a:rPr lang="en-US" sz="1600" dirty="0"/>
              <a:t>Formatting: Avoid using tables &amp; extra paragraph breaks solely for formatting. </a:t>
            </a:r>
          </a:p>
          <a:p>
            <a:pPr marL="342900" indent="-342900">
              <a:spcAft>
                <a:spcPts val="600"/>
              </a:spcAft>
              <a:buFont typeface="+mj-lt"/>
              <a:buAutoNum type="arabicPeriod"/>
            </a:pPr>
            <a:r>
              <a:rPr lang="en-US" sz="1600" dirty="0"/>
              <a:t>Formatting: Use built-in tools for bullet lists.</a:t>
            </a:r>
          </a:p>
          <a:p>
            <a:pPr marL="342900" indent="-342900">
              <a:spcAft>
                <a:spcPts val="600"/>
              </a:spcAft>
              <a:buFont typeface="+mj-lt"/>
              <a:buAutoNum type="arabicPeriod"/>
            </a:pPr>
            <a:r>
              <a:rPr lang="en-US" sz="1600" dirty="0"/>
              <a:t>Formatting: Use headers and properly nest tag elements.</a:t>
            </a:r>
          </a:p>
        </p:txBody>
      </p:sp>
    </p:spTree>
    <p:extLst>
      <p:ext uri="{BB962C8B-B14F-4D97-AF65-F5344CB8AC3E}">
        <p14:creationId xmlns:p14="http://schemas.microsoft.com/office/powerpoint/2010/main" val="2536067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5946" y="619814"/>
            <a:ext cx="4262907" cy="1325563"/>
          </a:xfrm>
        </p:spPr>
        <p:txBody>
          <a:bodyPr>
            <a:normAutofit/>
          </a:bodyPr>
          <a:lstStyle/>
          <a:p>
            <a:r>
              <a:rPr lang="en-US" dirty="0"/>
              <a:t>Filenames: Pitfalls</a:t>
            </a:r>
          </a:p>
        </p:txBody>
      </p:sp>
      <p:sp>
        <p:nvSpPr>
          <p:cNvPr id="3" name="TextBox 2"/>
          <p:cNvSpPr txBox="1"/>
          <p:nvPr/>
        </p:nvSpPr>
        <p:spPr>
          <a:xfrm>
            <a:off x="418940" y="2203679"/>
            <a:ext cx="8412800" cy="685059"/>
          </a:xfrm>
          <a:prstGeom prst="rect">
            <a:avLst/>
          </a:prstGeom>
          <a:noFill/>
        </p:spPr>
        <p:txBody>
          <a:bodyPr wrap="square" rtlCol="0">
            <a:spAutoFit/>
          </a:bodyPr>
          <a:lstStyle/>
          <a:p>
            <a:pPr>
              <a:lnSpc>
                <a:spcPct val="107000"/>
              </a:lnSpc>
              <a:spcAft>
                <a:spcPts val="800"/>
              </a:spcAft>
            </a:pPr>
            <a:r>
              <a:rPr lang="en-US" i="1" dirty="0">
                <a:latin typeface="Calibri" panose="020F0502020204030204" pitchFamily="34" charset="0"/>
                <a:ea typeface="Calibri" panose="020F0502020204030204" pitchFamily="34" charset="0"/>
                <a:cs typeface="Times New Roman" panose="02020603050405020304" pitchFamily="18" charset="0"/>
              </a:rPr>
              <a:t>2013&amp;Improvement in Pavement Ride, Distress, and Condition Based on Different Pavement Types (Summary).pdf</a:t>
            </a:r>
            <a:endParaRPr lang="en-US" i="1" dirty="0"/>
          </a:p>
        </p:txBody>
      </p:sp>
      <p:sp>
        <p:nvSpPr>
          <p:cNvPr id="4" name="TextBox 3"/>
          <p:cNvSpPr txBox="1"/>
          <p:nvPr/>
        </p:nvSpPr>
        <p:spPr>
          <a:xfrm>
            <a:off x="939797" y="3147040"/>
            <a:ext cx="7854003" cy="1018227"/>
          </a:xfrm>
          <a:prstGeom prst="rect">
            <a:avLst/>
          </a:prstGeom>
          <a:noFill/>
        </p:spPr>
        <p:txBody>
          <a:bodyPr wrap="square" rtlCol="0">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1.  Sharing in email / documents / web pages / library catalogs:</a:t>
            </a:r>
          </a:p>
          <a:p>
            <a:pPr>
              <a:lnSpc>
                <a:spcPct val="107000"/>
              </a:lnSpc>
              <a:spcAft>
                <a:spcPts val="800"/>
              </a:spcAft>
            </a:pPr>
            <a:r>
              <a:rPr lang="en-US" sz="1600" u="sng" dirty="0">
                <a:solidFill>
                  <a:srgbClr val="0092C7"/>
                </a:solidFill>
                <a:latin typeface="Calibri" panose="020F0502020204030204" pitchFamily="34" charset="0"/>
                <a:ea typeface="Calibri" panose="020F0502020204030204" pitchFamily="34" charset="0"/>
                <a:cs typeface="Times New Roman" panose="02020603050405020304" pitchFamily="18" charset="0"/>
              </a:rPr>
              <a:t>http</a:t>
            </a:r>
            <a:r>
              <a:rPr lang="en-US" sz="1600" i="1" u="sng" dirty="0">
                <a:solidFill>
                  <a:srgbClr val="0092C7"/>
                </a:solidFill>
                <a:latin typeface="Calibri" panose="020F0502020204030204" pitchFamily="34" charset="0"/>
                <a:ea typeface="Calibri" panose="020F0502020204030204" pitchFamily="34" charset="0"/>
                <a:cs typeface="Times New Roman" panose="02020603050405020304" pitchFamily="18" charset="0"/>
              </a:rPr>
              <a:t>://[</a:t>
            </a:r>
            <a:r>
              <a:rPr lang="en-US" sz="1600" i="1" u="sng" dirty="0">
                <a:solidFill>
                  <a:srgbClr val="0070C0"/>
                </a:solidFill>
                <a:latin typeface="Calibri" panose="020F0502020204030204" pitchFamily="34" charset="0"/>
                <a:ea typeface="Calibri" panose="020F0502020204030204" pitchFamily="34" charset="0"/>
                <a:cs typeface="Times New Roman" panose="02020603050405020304" pitchFamily="18" charset="0"/>
              </a:rPr>
              <a:t>...domain name…]</a:t>
            </a:r>
            <a:r>
              <a:rPr lang="en-US" sz="1600" u="sng" dirty="0">
                <a:solidFill>
                  <a:srgbClr val="0070C0"/>
                </a:solidFill>
                <a:latin typeface="Calibri" panose="020F0502020204030204" pitchFamily="34" charset="0"/>
                <a:ea typeface="Calibri" panose="020F0502020204030204" pitchFamily="34" charset="0"/>
                <a:cs typeface="Times New Roman" panose="02020603050405020304" pitchFamily="18" charset="0"/>
              </a:rPr>
              <a:t>/</a:t>
            </a:r>
            <a:r>
              <a:rPr lang="en-US" sz="1600" u="sng" dirty="0">
                <a:solidFill>
                  <a:srgbClr val="0092C7"/>
                </a:solidFill>
                <a:latin typeface="Calibri" panose="020F0502020204030204" pitchFamily="34" charset="0"/>
                <a:ea typeface="Calibri" panose="020F0502020204030204" pitchFamily="34" charset="0"/>
                <a:cs typeface="Times New Roman" panose="02020603050405020304" pitchFamily="18" charset="0"/>
              </a:rPr>
              <a:t>reports/1314/2013&amp;Improvement</a:t>
            </a:r>
            <a:r>
              <a:rPr lang="en-US" sz="1600" dirty="0">
                <a:solidFill>
                  <a:srgbClr val="0092C7"/>
                </a:solidFill>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rPr>
              <a:t>in Pavement Ride, Distress, and Condition Based on Different Pavement Types (Summary).pdf</a:t>
            </a:r>
          </a:p>
        </p:txBody>
      </p:sp>
      <p:sp>
        <p:nvSpPr>
          <p:cNvPr id="6" name="Rectangle 5"/>
          <p:cNvSpPr/>
          <p:nvPr/>
        </p:nvSpPr>
        <p:spPr>
          <a:xfrm>
            <a:off x="939799" y="4587577"/>
            <a:ext cx="7371082" cy="1650580"/>
          </a:xfrm>
          <a:prstGeom prst="rect">
            <a:avLst/>
          </a:prstGeom>
        </p:spPr>
        <p:txBody>
          <a:bodyPr wrap="square">
            <a:spAutoFit/>
          </a:bodyPr>
          <a:lstStyle/>
          <a:p>
            <a:pPr>
              <a:lnSpc>
                <a:spcPct val="107000"/>
              </a:lnSpc>
            </a:pPr>
            <a:r>
              <a:rPr lang="en-US" dirty="0"/>
              <a:t>2. Encoded for web browsers:</a:t>
            </a:r>
          </a:p>
          <a:p>
            <a:endParaRPr lang="en-US" dirty="0"/>
          </a:p>
          <a:p>
            <a:r>
              <a:rPr lang="en-US" sz="1600" u="sng" dirty="0">
                <a:solidFill>
                  <a:srgbClr val="0092C7"/>
                </a:solidFill>
              </a:rPr>
              <a:t>http://</a:t>
            </a:r>
            <a:r>
              <a:rPr lang="en-US" sz="1600" i="1" u="sng" dirty="0">
                <a:solidFill>
                  <a:srgbClr val="0092C7"/>
                </a:solidFill>
              </a:rPr>
              <a:t>[</a:t>
            </a:r>
            <a:r>
              <a:rPr lang="en-US" sz="1600" i="1" u="sng" dirty="0">
                <a:solidFill>
                  <a:srgbClr val="0070C0"/>
                </a:solidFill>
              </a:rPr>
              <a:t>...domain name…]/</a:t>
            </a:r>
            <a:r>
              <a:rPr lang="en-US" sz="1600" u="sng" dirty="0">
                <a:solidFill>
                  <a:srgbClr val="0092C7"/>
                </a:solidFill>
              </a:rPr>
              <a:t>reports/1314/2013%20Improvement%20in%20Pavement%20Ride%2C%20Distress%2C%20and%20Condition%20Based%20on%20Different%20Pavement%20Types%20(Summary).pdf </a:t>
            </a:r>
          </a:p>
        </p:txBody>
      </p:sp>
    </p:spTree>
    <p:extLst>
      <p:ext uri="{BB962C8B-B14F-4D97-AF65-F5344CB8AC3E}">
        <p14:creationId xmlns:p14="http://schemas.microsoft.com/office/powerpoint/2010/main" val="161913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45464" y="593887"/>
            <a:ext cx="6053071" cy="1325563"/>
          </a:xfrm>
        </p:spPr>
        <p:txBody>
          <a:bodyPr>
            <a:normAutofit/>
          </a:bodyPr>
          <a:lstStyle/>
          <a:p>
            <a:r>
              <a:rPr lang="en-US" dirty="0"/>
              <a:t>Filenames: Better Practice</a:t>
            </a:r>
          </a:p>
        </p:txBody>
      </p:sp>
      <p:sp>
        <p:nvSpPr>
          <p:cNvPr id="3" name="TextBox 2"/>
          <p:cNvSpPr txBox="1"/>
          <p:nvPr/>
        </p:nvSpPr>
        <p:spPr>
          <a:xfrm>
            <a:off x="3450570" y="2273983"/>
            <a:ext cx="2242858" cy="369332"/>
          </a:xfrm>
          <a:prstGeom prst="rect">
            <a:avLst/>
          </a:prstGeom>
          <a:noFill/>
        </p:spPr>
        <p:txBody>
          <a:bodyPr wrap="none" rtlCol="0">
            <a:spAutoFit/>
          </a:bodyPr>
          <a:lstStyle/>
          <a:p>
            <a:r>
              <a:rPr lang="en-US" b="1" dirty="0"/>
              <a:t>2013-rr-0-6673-s.pdf</a:t>
            </a:r>
            <a:endParaRPr lang="en-US" dirty="0"/>
          </a:p>
        </p:txBody>
      </p:sp>
      <p:sp>
        <p:nvSpPr>
          <p:cNvPr id="5" name="TextBox 4"/>
          <p:cNvSpPr txBox="1"/>
          <p:nvPr/>
        </p:nvSpPr>
        <p:spPr>
          <a:xfrm>
            <a:off x="1483461" y="4112484"/>
            <a:ext cx="6177076" cy="646331"/>
          </a:xfrm>
          <a:prstGeom prst="rect">
            <a:avLst/>
          </a:prstGeom>
          <a:noFill/>
        </p:spPr>
        <p:txBody>
          <a:bodyPr wrap="none" rtlCol="0">
            <a:spAutoFit/>
          </a:bodyPr>
          <a:lstStyle/>
          <a:p>
            <a:r>
              <a:rPr lang="en-US" b="1" dirty="0"/>
              <a:t>2013-summary-improvements-different-pavement-types.pdf</a:t>
            </a:r>
          </a:p>
          <a:p>
            <a:endParaRPr lang="en-US" dirty="0"/>
          </a:p>
        </p:txBody>
      </p:sp>
      <p:sp>
        <p:nvSpPr>
          <p:cNvPr id="2" name="Rectangle 1"/>
          <p:cNvSpPr/>
          <p:nvPr/>
        </p:nvSpPr>
        <p:spPr>
          <a:xfrm>
            <a:off x="1597586" y="2813182"/>
            <a:ext cx="5948824" cy="369332"/>
          </a:xfrm>
          <a:prstGeom prst="rect">
            <a:avLst/>
          </a:prstGeom>
        </p:spPr>
        <p:txBody>
          <a:bodyPr wrap="square">
            <a:spAutoFit/>
          </a:bodyPr>
          <a:lstStyle/>
          <a:p>
            <a:r>
              <a:rPr lang="en-US" u="sng" dirty="0">
                <a:solidFill>
                  <a:srgbClr val="0092C7"/>
                </a:solidFill>
              </a:rPr>
              <a:t>http://[</a:t>
            </a:r>
            <a:r>
              <a:rPr lang="en-US" i="1" u="sng" dirty="0">
                <a:solidFill>
                  <a:srgbClr val="0070C0"/>
                </a:solidFill>
              </a:rPr>
              <a:t>domain name</a:t>
            </a:r>
            <a:r>
              <a:rPr lang="en-US" u="sng" dirty="0">
                <a:solidFill>
                  <a:srgbClr val="0092C7"/>
                </a:solidFill>
              </a:rPr>
              <a:t>]/reports/1314/</a:t>
            </a:r>
            <a:r>
              <a:rPr lang="en-US" b="1" u="sng" dirty="0">
                <a:solidFill>
                  <a:srgbClr val="0092C7"/>
                </a:solidFill>
              </a:rPr>
              <a:t>2013-rr-0-6673-s.pdf</a:t>
            </a:r>
          </a:p>
        </p:txBody>
      </p:sp>
      <p:sp>
        <p:nvSpPr>
          <p:cNvPr id="7" name="Rectangle 6"/>
          <p:cNvSpPr/>
          <p:nvPr/>
        </p:nvSpPr>
        <p:spPr>
          <a:xfrm>
            <a:off x="1804631" y="4758815"/>
            <a:ext cx="5534733" cy="646331"/>
          </a:xfrm>
          <a:prstGeom prst="rect">
            <a:avLst/>
          </a:prstGeom>
        </p:spPr>
        <p:txBody>
          <a:bodyPr wrap="square">
            <a:spAutoFit/>
          </a:bodyPr>
          <a:lstStyle/>
          <a:p>
            <a:r>
              <a:rPr lang="en-US" u="sng" dirty="0">
                <a:solidFill>
                  <a:srgbClr val="0092C7"/>
                </a:solidFill>
              </a:rPr>
              <a:t>http://[</a:t>
            </a:r>
            <a:r>
              <a:rPr lang="en-US" i="1" u="sng" dirty="0">
                <a:solidFill>
                  <a:srgbClr val="0070C0"/>
                </a:solidFill>
              </a:rPr>
              <a:t>domain name</a:t>
            </a:r>
            <a:r>
              <a:rPr lang="en-US" u="sng" dirty="0">
                <a:solidFill>
                  <a:srgbClr val="0092C7"/>
                </a:solidFill>
              </a:rPr>
              <a:t>]/reports/1314/</a:t>
            </a:r>
            <a:r>
              <a:rPr lang="en-US" b="1" u="sng" dirty="0">
                <a:solidFill>
                  <a:srgbClr val="0092C7"/>
                </a:solidFill>
              </a:rPr>
              <a:t>2013-summary-improvements-different-pavement-types.pdf</a:t>
            </a:r>
          </a:p>
        </p:txBody>
      </p:sp>
    </p:spTree>
    <p:extLst>
      <p:ext uri="{BB962C8B-B14F-4D97-AF65-F5344CB8AC3E}">
        <p14:creationId xmlns:p14="http://schemas.microsoft.com/office/powerpoint/2010/main" val="2388831237"/>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92157" y="593283"/>
            <a:ext cx="2759685" cy="1325563"/>
          </a:xfrm>
        </p:spPr>
        <p:txBody>
          <a:bodyPr/>
          <a:lstStyle/>
          <a:p>
            <a:r>
              <a:rPr lang="en-US" dirty="0"/>
              <a:t>Hyperlinks</a:t>
            </a:r>
          </a:p>
        </p:txBody>
      </p:sp>
      <p:sp>
        <p:nvSpPr>
          <p:cNvPr id="5" name="TextBox 4"/>
          <p:cNvSpPr txBox="1"/>
          <p:nvPr/>
        </p:nvSpPr>
        <p:spPr>
          <a:xfrm>
            <a:off x="6632619" y="2411308"/>
            <a:ext cx="2021983" cy="1477328"/>
          </a:xfrm>
          <a:prstGeom prst="rect">
            <a:avLst/>
          </a:prstGeom>
          <a:noFill/>
          <a:ln w="15875">
            <a:solidFill>
              <a:schemeClr val="accent6">
                <a:lumMod val="50000"/>
              </a:schemeClr>
            </a:solidFill>
          </a:ln>
        </p:spPr>
        <p:txBody>
          <a:bodyPr wrap="square" rtlCol="0">
            <a:spAutoFit/>
          </a:bodyPr>
          <a:lstStyle/>
          <a:p>
            <a:r>
              <a:rPr lang="en-US" dirty="0"/>
              <a:t>Links:</a:t>
            </a:r>
          </a:p>
          <a:p>
            <a:pPr marL="800100" lvl="1" indent="-342900">
              <a:buAutoNum type="arabicPeriod"/>
            </a:pPr>
            <a:r>
              <a:rPr lang="en-US" dirty="0"/>
              <a:t>here.</a:t>
            </a:r>
          </a:p>
          <a:p>
            <a:pPr marL="800100" lvl="1" indent="-342900">
              <a:buAutoNum type="arabicPeriod"/>
            </a:pPr>
            <a:r>
              <a:rPr lang="en-US" dirty="0"/>
              <a:t>Here.</a:t>
            </a:r>
          </a:p>
          <a:p>
            <a:pPr marL="800100" lvl="1" indent="-342900">
              <a:buAutoNum type="arabicPeriod"/>
            </a:pPr>
            <a:r>
              <a:rPr lang="en-US" dirty="0"/>
              <a:t>Here.</a:t>
            </a:r>
          </a:p>
          <a:p>
            <a:pPr marL="800100" lvl="1" indent="-342900">
              <a:buAutoNum type="arabicPeriod"/>
            </a:pPr>
            <a:r>
              <a:rPr lang="en-US" dirty="0"/>
              <a:t>Click here</a:t>
            </a:r>
          </a:p>
        </p:txBody>
      </p:sp>
      <p:sp>
        <p:nvSpPr>
          <p:cNvPr id="3" name="Rectangle 2"/>
          <p:cNvSpPr/>
          <p:nvPr/>
        </p:nvSpPr>
        <p:spPr>
          <a:xfrm>
            <a:off x="912808" y="2965306"/>
            <a:ext cx="7464295" cy="369332"/>
          </a:xfrm>
          <a:prstGeom prst="rect">
            <a:avLst/>
          </a:prstGeom>
        </p:spPr>
        <p:txBody>
          <a:bodyPr wrap="square">
            <a:spAutoFit/>
          </a:bodyPr>
          <a:lstStyle/>
          <a:p>
            <a:r>
              <a:rPr lang="en-US" i="1" dirty="0"/>
              <a:t>Find the report </a:t>
            </a:r>
            <a:r>
              <a:rPr lang="en-US" dirty="0">
                <a:solidFill>
                  <a:schemeClr val="accent1">
                    <a:lumMod val="40000"/>
                    <a:lumOff val="60000"/>
                  </a:schemeClr>
                </a:solidFill>
              </a:rPr>
              <a:t>here</a:t>
            </a:r>
            <a:r>
              <a:rPr lang="en-US" i="1" dirty="0"/>
              <a:t>.</a:t>
            </a:r>
            <a:r>
              <a:rPr lang="en-US" b="1" dirty="0"/>
              <a:t> </a:t>
            </a:r>
          </a:p>
        </p:txBody>
      </p:sp>
      <p:sp>
        <p:nvSpPr>
          <p:cNvPr id="8" name="Rectangle 7"/>
          <p:cNvSpPr/>
          <p:nvPr/>
        </p:nvSpPr>
        <p:spPr>
          <a:xfrm>
            <a:off x="912808" y="3734767"/>
            <a:ext cx="7741794" cy="2031325"/>
          </a:xfrm>
          <a:prstGeom prst="rect">
            <a:avLst/>
          </a:prstGeom>
        </p:spPr>
        <p:txBody>
          <a:bodyPr wrap="square">
            <a:spAutoFit/>
          </a:bodyPr>
          <a:lstStyle/>
          <a:p>
            <a:pPr algn="ctr"/>
            <a:r>
              <a:rPr lang="en-US" b="1" dirty="0"/>
              <a:t>Versus</a:t>
            </a:r>
          </a:p>
          <a:p>
            <a:endParaRPr lang="en-US" b="1" i="1" dirty="0"/>
          </a:p>
          <a:p>
            <a:r>
              <a:rPr lang="en-US" i="1" dirty="0"/>
              <a:t>Download the summary report </a:t>
            </a:r>
            <a:r>
              <a:rPr lang="en-US" i="1" dirty="0">
                <a:solidFill>
                  <a:srgbClr val="0092C7"/>
                </a:solidFill>
                <a:hlinkClick r:id="rId3"/>
              </a:rPr>
              <a:t>Improvement in Pavement Ride, Distress, and Condition Based on Different Pavement Types</a:t>
            </a:r>
            <a:r>
              <a:rPr lang="en-US" i="1" dirty="0"/>
              <a:t>.</a:t>
            </a:r>
          </a:p>
          <a:p>
            <a:endParaRPr lang="en-US" i="1" dirty="0"/>
          </a:p>
          <a:p>
            <a:endParaRPr lang="en-US" i="1" dirty="0"/>
          </a:p>
          <a:p>
            <a:r>
              <a:rPr lang="en-US" i="1" dirty="0"/>
              <a:t>Find more information on the </a:t>
            </a:r>
            <a:r>
              <a:rPr lang="en-US" i="1" u="sng" dirty="0">
                <a:solidFill>
                  <a:srgbClr val="0092C7"/>
                </a:solidFill>
              </a:rPr>
              <a:t>NCHRP 20-07(132) project page</a:t>
            </a:r>
            <a:r>
              <a:rPr lang="en-US" i="1" dirty="0"/>
              <a:t>.</a:t>
            </a:r>
          </a:p>
        </p:txBody>
      </p:sp>
    </p:spTree>
    <p:extLst>
      <p:ext uri="{BB962C8B-B14F-4D97-AF65-F5344CB8AC3E}">
        <p14:creationId xmlns:p14="http://schemas.microsoft.com/office/powerpoint/2010/main" val="127026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PDF Accessibility</a:t>
            </a:r>
          </a:p>
        </p:txBody>
      </p:sp>
      <p:sp>
        <p:nvSpPr>
          <p:cNvPr id="4" name="Text Placeholder 2"/>
          <p:cNvSpPr>
            <a:spLocks noGrp="1"/>
          </p:cNvSpPr>
          <p:nvPr>
            <p:ph type="body" idx="1"/>
          </p:nvPr>
        </p:nvSpPr>
        <p:spPr>
          <a:xfrm>
            <a:off x="2652279" y="3522504"/>
            <a:ext cx="3831456" cy="1507054"/>
          </a:xfrm>
        </p:spPr>
        <p:txBody>
          <a:bodyPr/>
          <a:lstStyle/>
          <a:p>
            <a:r>
              <a:rPr lang="en-US" dirty="0"/>
              <a:t>Remediating after the Fact</a:t>
            </a:r>
          </a:p>
        </p:txBody>
      </p:sp>
    </p:spTree>
    <p:extLst>
      <p:ext uri="{BB962C8B-B14F-4D97-AF65-F5344CB8AC3E}">
        <p14:creationId xmlns:p14="http://schemas.microsoft.com/office/powerpoint/2010/main" val="1005355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Accessibility for </a:t>
            </a:r>
            <a:br>
              <a:rPr lang="en-US" dirty="0"/>
            </a:br>
            <a:r>
              <a:rPr lang="en-US" dirty="0"/>
              <a:t>Document Creators &amp; Providers</a:t>
            </a:r>
          </a:p>
        </p:txBody>
      </p:sp>
      <p:sp>
        <p:nvSpPr>
          <p:cNvPr id="3" name="Subtitle 2"/>
          <p:cNvSpPr>
            <a:spLocks noGrp="1"/>
          </p:cNvSpPr>
          <p:nvPr>
            <p:ph idx="1"/>
          </p:nvPr>
        </p:nvSpPr>
        <p:spPr>
          <a:xfrm>
            <a:off x="685346" y="2710543"/>
            <a:ext cx="7765322" cy="3468188"/>
          </a:xfrm>
        </p:spPr>
        <p:txBody>
          <a:bodyPr>
            <a:normAutofit/>
          </a:bodyPr>
          <a:lstStyle/>
          <a:p>
            <a:pPr marL="0" indent="0" algn="ctr">
              <a:buNone/>
            </a:pPr>
            <a:r>
              <a:rPr lang="en-US" dirty="0"/>
              <a:t>TLR Presentation</a:t>
            </a:r>
            <a:br>
              <a:rPr lang="en-US" dirty="0"/>
            </a:br>
            <a:r>
              <a:rPr lang="en-US" sz="2000" dirty="0"/>
              <a:t>October 2018</a:t>
            </a:r>
          </a:p>
          <a:p>
            <a:pPr marL="0" indent="0" algn="ctr">
              <a:buNone/>
            </a:pPr>
            <a:endParaRPr lang="en-US" sz="1600" dirty="0"/>
          </a:p>
          <a:p>
            <a:pPr marL="0" indent="0" algn="ctr">
              <a:spcAft>
                <a:spcPts val="1200"/>
              </a:spcAft>
              <a:buNone/>
            </a:pPr>
            <a:endParaRPr lang="en-US" sz="1600" dirty="0"/>
          </a:p>
          <a:p>
            <a:pPr marL="0" indent="0" algn="ctr">
              <a:spcAft>
                <a:spcPts val="1200"/>
              </a:spcAft>
              <a:buNone/>
            </a:pPr>
            <a:r>
              <a:rPr lang="en-US" sz="1600" dirty="0"/>
              <a:t>Presented by: </a:t>
            </a:r>
          </a:p>
          <a:p>
            <a:pPr marL="0" indent="0" algn="ctr">
              <a:spcBef>
                <a:spcPts val="0"/>
              </a:spcBef>
              <a:buNone/>
            </a:pPr>
            <a:r>
              <a:rPr lang="en-US" sz="1600" dirty="0"/>
              <a:t>Kevyn Barnes, Manager/Webmaster</a:t>
            </a:r>
          </a:p>
          <a:p>
            <a:pPr marL="0" indent="0" algn="ctr">
              <a:spcBef>
                <a:spcPts val="0"/>
              </a:spcBef>
              <a:buNone/>
            </a:pPr>
            <a:r>
              <a:rPr lang="en-US" sz="1600" dirty="0" err="1"/>
              <a:t>TxDOT</a:t>
            </a:r>
            <a:r>
              <a:rPr lang="en-US" sz="1600" dirty="0"/>
              <a:t> Research Library,</a:t>
            </a:r>
          </a:p>
          <a:p>
            <a:pPr marL="0" indent="0" algn="ctr">
              <a:spcBef>
                <a:spcPts val="0"/>
              </a:spcBef>
              <a:buNone/>
            </a:pPr>
            <a:r>
              <a:rPr lang="en-US" sz="1600" dirty="0"/>
              <a:t>Operated by Center for Transportation Research Library</a:t>
            </a:r>
          </a:p>
          <a:p>
            <a:pPr marL="0" indent="0" algn="ctr">
              <a:spcBef>
                <a:spcPts val="0"/>
              </a:spcBef>
              <a:buNone/>
            </a:pPr>
            <a:r>
              <a:rPr lang="en-US" sz="1600" dirty="0"/>
              <a:t>The University of Texas at Austin </a:t>
            </a:r>
          </a:p>
        </p:txBody>
      </p:sp>
    </p:spTree>
    <p:extLst>
      <p:ext uri="{BB962C8B-B14F-4D97-AF65-F5344CB8AC3E}">
        <p14:creationId xmlns:p14="http://schemas.microsoft.com/office/powerpoint/2010/main" val="3331934979"/>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61615" y="624899"/>
            <a:ext cx="4714837" cy="1325563"/>
          </a:xfrm>
        </p:spPr>
        <p:txBody>
          <a:bodyPr>
            <a:normAutofit/>
          </a:bodyPr>
          <a:lstStyle/>
          <a:p>
            <a:r>
              <a:rPr lang="en-US" dirty="0"/>
              <a:t>PDF Accessibility</a:t>
            </a:r>
          </a:p>
        </p:txBody>
      </p:sp>
      <p:pic>
        <p:nvPicPr>
          <p:cNvPr id="2" name="Picture 1" descr="box around list of techniqu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735" y="1864945"/>
            <a:ext cx="4528596" cy="4514082"/>
          </a:xfrm>
          <a:prstGeom prst="rect">
            <a:avLst/>
          </a:prstGeom>
        </p:spPr>
      </p:pic>
      <p:sp>
        <p:nvSpPr>
          <p:cNvPr id="5" name="Rectangle 4" descr="background"/>
          <p:cNvSpPr/>
          <p:nvPr/>
        </p:nvSpPr>
        <p:spPr>
          <a:xfrm>
            <a:off x="2405743" y="2775857"/>
            <a:ext cx="1208314" cy="3701143"/>
          </a:xfrm>
          <a:prstGeom prst="rect">
            <a:avLst/>
          </a:prstGeom>
          <a:noFill/>
          <a:ln w="38100">
            <a:solidFill>
              <a:srgbClr val="C00000"/>
            </a:solidFill>
          </a:ln>
          <a:effectLst>
            <a:glow rad="508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69796" y="6549603"/>
            <a:ext cx="5898474" cy="276999"/>
          </a:xfrm>
          <a:prstGeom prst="rect">
            <a:avLst/>
          </a:prstGeom>
          <a:noFill/>
        </p:spPr>
        <p:txBody>
          <a:bodyPr wrap="none" rtlCol="0">
            <a:spAutoFit/>
          </a:bodyPr>
          <a:lstStyle/>
          <a:p>
            <a:r>
              <a:rPr lang="en-US" sz="1200" b="1" dirty="0"/>
              <a:t>PDF Techniques for WCAG 2.0:  </a:t>
            </a:r>
            <a:r>
              <a:rPr lang="en-US" sz="1200" dirty="0">
                <a:hlinkClick r:id="rId4"/>
              </a:rPr>
              <a:t>https://www.w3.org/TR/WCAG-TECHS/pdf.html</a:t>
            </a:r>
            <a:r>
              <a:rPr lang="en-US" sz="1200" dirty="0"/>
              <a:t> </a:t>
            </a:r>
          </a:p>
        </p:txBody>
      </p:sp>
    </p:spTree>
    <p:extLst>
      <p:ext uri="{BB962C8B-B14F-4D97-AF65-F5344CB8AC3E}">
        <p14:creationId xmlns:p14="http://schemas.microsoft.com/office/powerpoint/2010/main" val="173659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76855" y="602872"/>
            <a:ext cx="4714837" cy="1325563"/>
          </a:xfrm>
        </p:spPr>
        <p:txBody>
          <a:bodyPr>
            <a:normAutofit/>
          </a:bodyPr>
          <a:lstStyle/>
          <a:p>
            <a:r>
              <a:rPr lang="en-US" dirty="0"/>
              <a:t>Basic PDF Metadata</a:t>
            </a:r>
          </a:p>
        </p:txBody>
      </p:sp>
      <p:pic>
        <p:nvPicPr>
          <p:cNvPr id="5" name="Picture 4" descr="Sample of PDF Properties screen with no customized meta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380" y="1928435"/>
            <a:ext cx="5299785" cy="4372868"/>
          </a:xfrm>
          <a:prstGeom prst="rect">
            <a:avLst/>
          </a:prstGeom>
        </p:spPr>
      </p:pic>
    </p:spTree>
    <p:extLst>
      <p:ext uri="{BB962C8B-B14F-4D97-AF65-F5344CB8AC3E}">
        <p14:creationId xmlns:p14="http://schemas.microsoft.com/office/powerpoint/2010/main" val="2971466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61615" y="624899"/>
            <a:ext cx="4714837" cy="1325563"/>
          </a:xfrm>
        </p:spPr>
        <p:txBody>
          <a:bodyPr>
            <a:normAutofit/>
          </a:bodyPr>
          <a:lstStyle/>
          <a:p>
            <a:r>
              <a:rPr lang="en-US" dirty="0"/>
              <a:t>Basic PDF Metadata</a:t>
            </a:r>
          </a:p>
        </p:txBody>
      </p:sp>
      <p:pic>
        <p:nvPicPr>
          <p:cNvPr id="3" name="Picture 2" descr="screenshot of a PDF with File dropdow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541" y="1866800"/>
            <a:ext cx="4394984" cy="4626628"/>
          </a:xfrm>
          <a:prstGeom prst="rect">
            <a:avLst/>
          </a:prstGeom>
        </p:spPr>
      </p:pic>
      <p:sp>
        <p:nvSpPr>
          <p:cNvPr id="10" name="Oval 9" descr="highlighting Properties option in File dropdown"/>
          <p:cNvSpPr/>
          <p:nvPr/>
        </p:nvSpPr>
        <p:spPr>
          <a:xfrm>
            <a:off x="2503713" y="4060371"/>
            <a:ext cx="751115" cy="239485"/>
          </a:xfrm>
          <a:prstGeom prst="ellipse">
            <a:avLst/>
          </a:prstGeom>
          <a:noFill/>
          <a:ln w="28575" cap="sq">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183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61615" y="624899"/>
            <a:ext cx="4714837" cy="1325563"/>
          </a:xfrm>
        </p:spPr>
        <p:txBody>
          <a:bodyPr>
            <a:normAutofit/>
          </a:bodyPr>
          <a:lstStyle/>
          <a:p>
            <a:r>
              <a:rPr lang="en-US" dirty="0"/>
              <a:t>Basic PDF Metadata</a:t>
            </a:r>
          </a:p>
        </p:txBody>
      </p:sp>
      <p:pic>
        <p:nvPicPr>
          <p:cNvPr id="2" name="Picture 1" descr="screenshot of PDF Document Properties windo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530" y="2068286"/>
            <a:ext cx="5617005" cy="4552730"/>
          </a:xfrm>
          <a:prstGeom prst="rect">
            <a:avLst/>
          </a:prstGeom>
        </p:spPr>
      </p:pic>
      <p:cxnSp>
        <p:nvCxnSpPr>
          <p:cNvPr id="6" name="Straight Arrow Connector 5" descr="arrow to Title field (required)"/>
          <p:cNvCxnSpPr/>
          <p:nvPr/>
        </p:nvCxnSpPr>
        <p:spPr>
          <a:xfrm>
            <a:off x="990599" y="2830288"/>
            <a:ext cx="1073044" cy="76200"/>
          </a:xfrm>
          <a:prstGeom prst="straightConnector1">
            <a:avLst/>
          </a:prstGeom>
          <a:ln w="38100">
            <a:solidFill>
              <a:srgbClr val="C00000"/>
            </a:solidFill>
            <a:headEnd type="none"/>
            <a:tailEnd type="arrow"/>
          </a:ln>
          <a:effectLst>
            <a:glow rad="63500">
              <a:schemeClr val="tx1"/>
            </a:glow>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descr="arrow to Author field (require)"/>
          <p:cNvCxnSpPr/>
          <p:nvPr/>
        </p:nvCxnSpPr>
        <p:spPr>
          <a:xfrm>
            <a:off x="990599" y="3037114"/>
            <a:ext cx="1073044" cy="76200"/>
          </a:xfrm>
          <a:prstGeom prst="straightConnector1">
            <a:avLst/>
          </a:prstGeom>
          <a:ln w="38100">
            <a:solidFill>
              <a:srgbClr val="C00000"/>
            </a:solidFill>
            <a:headEnd type="none"/>
            <a:tailEnd type="arrow"/>
          </a:ln>
          <a:effectLst>
            <a:glow rad="63500">
              <a:schemeClr val="tx1"/>
            </a:glo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descr="arrow to subject field (optional)"/>
          <p:cNvCxnSpPr/>
          <p:nvPr/>
        </p:nvCxnSpPr>
        <p:spPr>
          <a:xfrm>
            <a:off x="990599" y="3271156"/>
            <a:ext cx="1073044" cy="76200"/>
          </a:xfrm>
          <a:prstGeom prst="straightConnector1">
            <a:avLst/>
          </a:prstGeom>
          <a:ln w="38100">
            <a:solidFill>
              <a:srgbClr val="00B050"/>
            </a:solidFill>
            <a:prstDash val="sysDash"/>
            <a:headEnd type="none"/>
            <a:tailEnd type="arrow"/>
          </a:ln>
          <a:effectLst>
            <a:glow rad="63500">
              <a:schemeClr val="tx1"/>
            </a:glo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descr="arrow to keywords field (optional)"/>
          <p:cNvCxnSpPr/>
          <p:nvPr/>
        </p:nvCxnSpPr>
        <p:spPr>
          <a:xfrm>
            <a:off x="990599" y="3516085"/>
            <a:ext cx="1073044" cy="76200"/>
          </a:xfrm>
          <a:prstGeom prst="straightConnector1">
            <a:avLst/>
          </a:prstGeom>
          <a:ln w="38100">
            <a:solidFill>
              <a:srgbClr val="00B050"/>
            </a:solidFill>
            <a:prstDash val="sysDash"/>
            <a:headEnd type="none"/>
            <a:tailEnd type="arrow"/>
          </a:ln>
          <a:effectLst>
            <a:glow rad="63500">
              <a:schemeClr val="tx1">
                <a:alpha val="99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51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61615" y="624899"/>
            <a:ext cx="4714837" cy="1325563"/>
          </a:xfrm>
        </p:spPr>
        <p:txBody>
          <a:bodyPr>
            <a:normAutofit/>
          </a:bodyPr>
          <a:lstStyle/>
          <a:p>
            <a:r>
              <a:rPr lang="en-US" dirty="0"/>
              <a:t>Basic PDF Metadata</a:t>
            </a:r>
          </a:p>
        </p:txBody>
      </p:sp>
      <p:pic>
        <p:nvPicPr>
          <p:cNvPr id="3" name="Picture 2" descr="screenshot of PDF properties windows, Initial view tab."/>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7829" y="2177142"/>
            <a:ext cx="5422408" cy="4380603"/>
          </a:xfrm>
          <a:prstGeom prst="rect">
            <a:avLst/>
          </a:prstGeom>
        </p:spPr>
      </p:pic>
      <p:cxnSp>
        <p:nvCxnSpPr>
          <p:cNvPr id="6" name="Straight Arrow Connector 5" descr="arrow to Navigation tab option (optional)"/>
          <p:cNvCxnSpPr/>
          <p:nvPr/>
        </p:nvCxnSpPr>
        <p:spPr>
          <a:xfrm>
            <a:off x="1026377" y="2699659"/>
            <a:ext cx="1073044" cy="76200"/>
          </a:xfrm>
          <a:prstGeom prst="straightConnector1">
            <a:avLst/>
          </a:prstGeom>
          <a:ln w="38100">
            <a:solidFill>
              <a:srgbClr val="00B050"/>
            </a:solidFill>
            <a:prstDash val="sysDash"/>
            <a:headEnd type="none"/>
            <a:tailEnd type="arrow"/>
          </a:ln>
          <a:effectLst>
            <a:glow rad="50800">
              <a:schemeClr val="tx1"/>
            </a:glo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descr="arrow to window option for Document Title (required)"/>
          <p:cNvCxnSpPr/>
          <p:nvPr/>
        </p:nvCxnSpPr>
        <p:spPr>
          <a:xfrm>
            <a:off x="880581" y="4367443"/>
            <a:ext cx="1073044" cy="76200"/>
          </a:xfrm>
          <a:prstGeom prst="straightConnector1">
            <a:avLst/>
          </a:prstGeom>
          <a:ln w="38100">
            <a:solidFill>
              <a:srgbClr val="C00000"/>
            </a:solidFill>
            <a:headEnd type="none"/>
            <a:tailEnd type="arrow"/>
          </a:ln>
          <a:effectLst>
            <a:glow rad="50800">
              <a:schemeClr val="tx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63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61615" y="624899"/>
            <a:ext cx="4714837" cy="1325563"/>
          </a:xfrm>
        </p:spPr>
        <p:txBody>
          <a:bodyPr>
            <a:normAutofit/>
          </a:bodyPr>
          <a:lstStyle/>
          <a:p>
            <a:r>
              <a:rPr lang="en-US" dirty="0"/>
              <a:t>Basic PDF Metadata</a:t>
            </a:r>
          </a:p>
        </p:txBody>
      </p:sp>
      <p:pic>
        <p:nvPicPr>
          <p:cNvPr id="5" name="Picture 4" descr="Screenshot of a PDF document"/>
          <p:cNvPicPr>
            <a:picLocks noChangeAspect="1"/>
          </p:cNvPicPr>
          <p:nvPr/>
        </p:nvPicPr>
        <p:blipFill>
          <a:blip r:embed="rId3"/>
          <a:stretch>
            <a:fillRect/>
          </a:stretch>
        </p:blipFill>
        <p:spPr>
          <a:xfrm>
            <a:off x="1471713" y="1891577"/>
            <a:ext cx="6094639" cy="4487452"/>
          </a:xfrm>
          <a:prstGeom prst="rect">
            <a:avLst/>
          </a:prstGeom>
          <a:ln>
            <a:solidFill>
              <a:schemeClr val="accent1"/>
            </a:solidFill>
          </a:ln>
        </p:spPr>
      </p:pic>
      <p:sp>
        <p:nvSpPr>
          <p:cNvPr id="9" name="Oval 8" descr="highlighting title showing in the PDF header bar."/>
          <p:cNvSpPr/>
          <p:nvPr/>
        </p:nvSpPr>
        <p:spPr>
          <a:xfrm>
            <a:off x="1058056" y="1785257"/>
            <a:ext cx="5344886" cy="348343"/>
          </a:xfrm>
          <a:prstGeom prst="ellipse">
            <a:avLst/>
          </a:prstGeom>
          <a:noFill/>
          <a:ln w="28575">
            <a:solidFill>
              <a:srgbClr val="C00000"/>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147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61615" y="624899"/>
            <a:ext cx="4714837" cy="1325563"/>
          </a:xfrm>
        </p:spPr>
        <p:txBody>
          <a:bodyPr>
            <a:normAutofit/>
          </a:bodyPr>
          <a:lstStyle/>
          <a:p>
            <a:r>
              <a:rPr lang="en-US" dirty="0"/>
              <a:t>Basic PDF Metadata</a:t>
            </a:r>
          </a:p>
        </p:txBody>
      </p:sp>
      <p:pic>
        <p:nvPicPr>
          <p:cNvPr id="2" name="Picture 1" descr="screenshot of PDF Document Properties window, Advanced tab."/>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343" y="2062064"/>
            <a:ext cx="5609380" cy="4543402"/>
          </a:xfrm>
          <a:prstGeom prst="rect">
            <a:avLst/>
          </a:prstGeom>
        </p:spPr>
      </p:pic>
      <p:cxnSp>
        <p:nvCxnSpPr>
          <p:cNvPr id="6" name="Straight Arrow Connector 5" descr="arrow to Language option (required)"/>
          <p:cNvCxnSpPr/>
          <p:nvPr/>
        </p:nvCxnSpPr>
        <p:spPr>
          <a:xfrm flipH="1">
            <a:off x="3816904" y="4333765"/>
            <a:ext cx="1404258" cy="902544"/>
          </a:xfrm>
          <a:prstGeom prst="straightConnector1">
            <a:avLst/>
          </a:prstGeom>
          <a:ln w="38100">
            <a:solidFill>
              <a:srgbClr val="C00000"/>
            </a:solidFill>
            <a:headEnd type="none"/>
            <a:tailEnd type="arrow"/>
          </a:ln>
          <a:effectLst>
            <a:glow rad="50800">
              <a:schemeClr val="tx1">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38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61615" y="624899"/>
            <a:ext cx="4714837" cy="1325563"/>
          </a:xfrm>
        </p:spPr>
        <p:txBody>
          <a:bodyPr>
            <a:normAutofit/>
          </a:bodyPr>
          <a:lstStyle/>
          <a:p>
            <a:r>
              <a:rPr lang="en-US" dirty="0"/>
              <a:t>Basic PDF Metadata</a:t>
            </a:r>
          </a:p>
        </p:txBody>
      </p:sp>
      <p:pic>
        <p:nvPicPr>
          <p:cNvPr id="2" name="Picture 1" descr="Screenshot of PDF Document Properties windo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343" y="2068286"/>
            <a:ext cx="5609380" cy="4552730"/>
          </a:xfrm>
          <a:prstGeom prst="rect">
            <a:avLst/>
          </a:prstGeom>
        </p:spPr>
      </p:pic>
      <p:cxnSp>
        <p:nvCxnSpPr>
          <p:cNvPr id="6" name="Straight Arrow Connector 5" descr="arrow to change properties (optional)"/>
          <p:cNvCxnSpPr/>
          <p:nvPr/>
        </p:nvCxnSpPr>
        <p:spPr>
          <a:xfrm flipH="1">
            <a:off x="6727371" y="1731799"/>
            <a:ext cx="1404258" cy="902544"/>
          </a:xfrm>
          <a:prstGeom prst="straightConnector1">
            <a:avLst/>
          </a:prstGeom>
          <a:ln w="38100">
            <a:solidFill>
              <a:srgbClr val="00B050"/>
            </a:solidFill>
            <a:prstDash val="dash"/>
            <a:headEnd type="none"/>
            <a:tailEnd type="arrow"/>
          </a:ln>
          <a:effectLst>
            <a:glow rad="50800">
              <a:schemeClr val="tx1"/>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4860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61615" y="624899"/>
            <a:ext cx="4714837" cy="1325563"/>
          </a:xfrm>
        </p:spPr>
        <p:txBody>
          <a:bodyPr>
            <a:normAutofit/>
          </a:bodyPr>
          <a:lstStyle/>
          <a:p>
            <a:r>
              <a:rPr lang="en-US" dirty="0"/>
              <a:t>Basic PDF Metadata</a:t>
            </a:r>
          </a:p>
        </p:txBody>
      </p:sp>
      <p:pic>
        <p:nvPicPr>
          <p:cNvPr id="5" name="Picture 4" descr="screenshot of PDF with bookmarks panel showing."/>
          <p:cNvPicPr>
            <a:picLocks noChangeAspect="1"/>
          </p:cNvPicPr>
          <p:nvPr/>
        </p:nvPicPr>
        <p:blipFill>
          <a:blip r:embed="rId3"/>
          <a:stretch>
            <a:fillRect/>
          </a:stretch>
        </p:blipFill>
        <p:spPr>
          <a:xfrm>
            <a:off x="1471713" y="1891577"/>
            <a:ext cx="6094639" cy="4487452"/>
          </a:xfrm>
          <a:prstGeom prst="rect">
            <a:avLst/>
          </a:prstGeom>
          <a:ln>
            <a:solidFill>
              <a:schemeClr val="accent1"/>
            </a:solidFill>
          </a:ln>
        </p:spPr>
      </p:pic>
      <p:grpSp>
        <p:nvGrpSpPr>
          <p:cNvPr id="8" name="Group 7" descr="highlight area of bookmarks."/>
          <p:cNvGrpSpPr/>
          <p:nvPr/>
        </p:nvGrpSpPr>
        <p:grpSpPr>
          <a:xfrm>
            <a:off x="1058056" y="3298371"/>
            <a:ext cx="3002315" cy="3080658"/>
            <a:chOff x="1058056" y="3298371"/>
            <a:chExt cx="3002315" cy="3080658"/>
          </a:xfrm>
          <a:effectLst>
            <a:glow rad="63500">
              <a:schemeClr val="tx1"/>
            </a:glow>
          </a:effectLst>
        </p:grpSpPr>
        <p:sp>
          <p:nvSpPr>
            <p:cNvPr id="6" name="Right Brace 5"/>
            <p:cNvSpPr/>
            <p:nvPr/>
          </p:nvSpPr>
          <p:spPr>
            <a:xfrm>
              <a:off x="3233057" y="3298371"/>
              <a:ext cx="827314" cy="3080658"/>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p:cNvSpPr/>
            <p:nvPr/>
          </p:nvSpPr>
          <p:spPr>
            <a:xfrm rot="10800000">
              <a:off x="1058056" y="3298371"/>
              <a:ext cx="827314" cy="3080658"/>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21177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PDF Accessibility, pt. 2</a:t>
            </a:r>
          </a:p>
        </p:txBody>
      </p:sp>
      <p:sp>
        <p:nvSpPr>
          <p:cNvPr id="3" name="Text Placeholder 2"/>
          <p:cNvSpPr>
            <a:spLocks noGrp="1"/>
          </p:cNvSpPr>
          <p:nvPr>
            <p:ph type="body" idx="1"/>
          </p:nvPr>
        </p:nvSpPr>
        <p:spPr/>
        <p:txBody>
          <a:bodyPr/>
          <a:lstStyle/>
          <a:p>
            <a:r>
              <a:rPr lang="en-US" dirty="0"/>
              <a:t>Built-in Accessibility Checker</a:t>
            </a:r>
          </a:p>
        </p:txBody>
      </p:sp>
    </p:spTree>
    <p:extLst>
      <p:ext uri="{BB962C8B-B14F-4D97-AF65-F5344CB8AC3E}">
        <p14:creationId xmlns:p14="http://schemas.microsoft.com/office/powerpoint/2010/main" val="4107282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346" y="609599"/>
            <a:ext cx="7765322" cy="5693229"/>
          </a:xfrm>
        </p:spPr>
        <p:txBody>
          <a:bodyPr/>
          <a:lstStyle/>
          <a:p>
            <a:pPr algn="ctr"/>
            <a:r>
              <a:rPr lang="en-US" dirty="0"/>
              <a:t>POLL #1</a:t>
            </a:r>
          </a:p>
        </p:txBody>
      </p:sp>
    </p:spTree>
    <p:extLst>
      <p:ext uri="{BB962C8B-B14F-4D97-AF65-F5344CB8AC3E}">
        <p14:creationId xmlns:p14="http://schemas.microsoft.com/office/powerpoint/2010/main" val="19055063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662" y="679628"/>
            <a:ext cx="8496101" cy="1325563"/>
          </a:xfrm>
        </p:spPr>
        <p:txBody>
          <a:bodyPr>
            <a:normAutofit/>
          </a:bodyPr>
          <a:lstStyle/>
          <a:p>
            <a:r>
              <a:rPr lang="en-US" dirty="0"/>
              <a:t>PDF Accessibility Checker</a:t>
            </a:r>
          </a:p>
        </p:txBody>
      </p:sp>
      <p:pic>
        <p:nvPicPr>
          <p:cNvPr id="3" name="Picture 2" descr="PDF accessibility to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45" y="2005191"/>
            <a:ext cx="1295397" cy="1234864"/>
          </a:xfrm>
          <a:prstGeom prst="rect">
            <a:avLst/>
          </a:prstGeom>
        </p:spPr>
      </p:pic>
      <p:pic>
        <p:nvPicPr>
          <p:cNvPr id="2" name="Picture 1" descr="Accessibility Checker Options for Adobe Pro PDF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4423" y="2005191"/>
            <a:ext cx="4110580" cy="4381100"/>
          </a:xfrm>
          <a:prstGeom prst="rect">
            <a:avLst/>
          </a:prstGeom>
          <a:ln>
            <a:solidFill>
              <a:schemeClr val="lt1">
                <a:hueOff val="0"/>
                <a:satOff val="0"/>
                <a:lumOff val="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32883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301663" y="679628"/>
            <a:ext cx="8496101" cy="1325563"/>
          </a:xfrm>
        </p:spPr>
        <p:txBody>
          <a:bodyPr>
            <a:normAutofit/>
          </a:bodyPr>
          <a:lstStyle/>
          <a:p>
            <a:r>
              <a:rPr lang="en-US" dirty="0"/>
              <a:t>PDF Accessibility Checker</a:t>
            </a:r>
          </a:p>
        </p:txBody>
      </p:sp>
      <p:pic>
        <p:nvPicPr>
          <p:cNvPr id="2" name="Picture 1" descr="PDF Accessibility check results"/>
          <p:cNvPicPr>
            <a:picLocks noChangeAspect="1"/>
          </p:cNvPicPr>
          <p:nvPr/>
        </p:nvPicPr>
        <p:blipFill>
          <a:blip r:embed="rId3"/>
          <a:stretch>
            <a:fillRect/>
          </a:stretch>
        </p:blipFill>
        <p:spPr>
          <a:xfrm>
            <a:off x="1932926" y="1747099"/>
            <a:ext cx="5233573" cy="4730703"/>
          </a:xfrm>
          <a:prstGeom prst="rect">
            <a:avLst/>
          </a:prstGeom>
          <a:ln>
            <a:solidFill>
              <a:schemeClr val="lt1">
                <a:hueOff val="0"/>
                <a:satOff val="0"/>
                <a:lumOff val="0"/>
              </a:schemeClr>
            </a:solidFill>
          </a:ln>
          <a:effectLst>
            <a:outerShdw blurRad="50800" dist="38100" dir="2700000" algn="tl" rotWithShape="0">
              <a:prstClr val="black">
                <a:alpha val="40000"/>
              </a:prstClr>
            </a:outerShdw>
          </a:effectLst>
        </p:spPr>
      </p:pic>
      <p:sp>
        <p:nvSpPr>
          <p:cNvPr id="4" name="Rectangle 3" descr="highlighting Accessibility Checker results panel."/>
          <p:cNvSpPr/>
          <p:nvPr/>
        </p:nvSpPr>
        <p:spPr>
          <a:xfrm>
            <a:off x="1796143" y="2307771"/>
            <a:ext cx="2209799" cy="428897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141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PDF Accessibility, pt. 3</a:t>
            </a:r>
          </a:p>
        </p:txBody>
      </p:sp>
      <p:sp>
        <p:nvSpPr>
          <p:cNvPr id="3" name="Text Placeholder 2"/>
          <p:cNvSpPr>
            <a:spLocks noGrp="1"/>
          </p:cNvSpPr>
          <p:nvPr>
            <p:ph type="body" idx="1"/>
          </p:nvPr>
        </p:nvSpPr>
        <p:spPr/>
        <p:txBody>
          <a:bodyPr/>
          <a:lstStyle/>
          <a:p>
            <a:r>
              <a:rPr lang="en-US" dirty="0"/>
              <a:t>Reading Order</a:t>
            </a:r>
          </a:p>
        </p:txBody>
      </p:sp>
    </p:spTree>
    <p:extLst>
      <p:ext uri="{BB962C8B-B14F-4D97-AF65-F5344CB8AC3E}">
        <p14:creationId xmlns:p14="http://schemas.microsoft.com/office/powerpoint/2010/main" val="3638361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663" y="679628"/>
            <a:ext cx="8496101" cy="1325563"/>
          </a:xfrm>
        </p:spPr>
        <p:txBody>
          <a:bodyPr>
            <a:normAutofit/>
          </a:bodyPr>
          <a:lstStyle/>
          <a:p>
            <a:r>
              <a:rPr lang="en-US" dirty="0"/>
              <a:t>PDF Reading Order</a:t>
            </a:r>
          </a:p>
        </p:txBody>
      </p:sp>
      <p:pic>
        <p:nvPicPr>
          <p:cNvPr id="9" name="Picture 8" descr="Viewing reading order in a 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983" y="1713225"/>
            <a:ext cx="4764405" cy="4779325"/>
          </a:xfrm>
          <a:prstGeom prst="rect">
            <a:avLst/>
          </a:prstGeom>
          <a:ln>
            <a:solidFill>
              <a:schemeClr val="lt1">
                <a:hueOff val="0"/>
                <a:satOff val="0"/>
                <a:lumOff val="0"/>
              </a:schemeClr>
            </a:solidFill>
          </a:ln>
          <a:effectLst>
            <a:outerShdw blurRad="50800" dist="38100" dir="2700000" algn="tl" rotWithShape="0">
              <a:prstClr val="black">
                <a:alpha val="40000"/>
              </a:prstClr>
            </a:outerShdw>
          </a:effectLst>
        </p:spPr>
      </p:pic>
      <p:sp>
        <p:nvSpPr>
          <p:cNvPr id="2" name="Right Brace 1" descr="highlighting reading order problem areas."/>
          <p:cNvSpPr/>
          <p:nvPr/>
        </p:nvSpPr>
        <p:spPr>
          <a:xfrm>
            <a:off x="6466115" y="3929743"/>
            <a:ext cx="783772" cy="1905000"/>
          </a:xfrm>
          <a:prstGeom prst="rightBrace">
            <a:avLst/>
          </a:prstGeom>
          <a:ln w="28575">
            <a:solidFill>
              <a:srgbClr val="C00000"/>
            </a:solidFill>
          </a:ln>
          <a:effectLst>
            <a:glow rad="50800">
              <a:schemeClr val="tx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7249887" y="4082024"/>
            <a:ext cx="1798890" cy="1600438"/>
          </a:xfrm>
          <a:prstGeom prst="rect">
            <a:avLst/>
          </a:prstGeom>
          <a:noFill/>
        </p:spPr>
        <p:txBody>
          <a:bodyPr wrap="none" rtlCol="0">
            <a:spAutoFit/>
          </a:bodyPr>
          <a:lstStyle/>
          <a:p>
            <a:pPr marL="285750" indent="-285750">
              <a:buFont typeface="Arial" panose="020B0604020202020204" pitchFamily="34" charset="0"/>
              <a:buChar char="•"/>
            </a:pPr>
            <a:r>
              <a:rPr lang="en-US" sz="1400" dirty="0"/>
              <a:t>6 (paragraph)</a:t>
            </a:r>
          </a:p>
          <a:p>
            <a:pPr marL="285750" indent="-285750">
              <a:buFont typeface="Arial" panose="020B0604020202020204" pitchFamily="34" charset="0"/>
              <a:buChar char="•"/>
            </a:pPr>
            <a:r>
              <a:rPr lang="en-US" sz="1400" dirty="0"/>
              <a:t>12 (image)</a:t>
            </a:r>
          </a:p>
          <a:p>
            <a:pPr marL="285750" indent="-285750">
              <a:buFont typeface="Arial" panose="020B0604020202020204" pitchFamily="34" charset="0"/>
              <a:buChar char="•"/>
            </a:pPr>
            <a:r>
              <a:rPr lang="en-US" sz="1400" dirty="0"/>
              <a:t>7 (blank spacing)</a:t>
            </a:r>
          </a:p>
          <a:p>
            <a:pPr marL="285750" indent="-285750">
              <a:buFont typeface="Arial" panose="020B0604020202020204" pitchFamily="34" charset="0"/>
              <a:buChar char="•"/>
            </a:pPr>
            <a:r>
              <a:rPr lang="en-US" sz="1400" dirty="0"/>
              <a:t>8 (image caption)</a:t>
            </a:r>
          </a:p>
          <a:p>
            <a:pPr marL="285750" indent="-285750">
              <a:buFont typeface="Arial" panose="020B0604020202020204" pitchFamily="34" charset="0"/>
              <a:buChar char="•"/>
            </a:pPr>
            <a:r>
              <a:rPr lang="en-US" sz="1400" dirty="0"/>
              <a:t>9 (heading)</a:t>
            </a:r>
          </a:p>
          <a:p>
            <a:pPr marL="285750" indent="-285750">
              <a:buFont typeface="Arial" panose="020B0604020202020204" pitchFamily="34" charset="0"/>
              <a:buChar char="•"/>
            </a:pPr>
            <a:r>
              <a:rPr lang="en-US" sz="1400" dirty="0"/>
              <a:t>10 (paragraph)</a:t>
            </a:r>
          </a:p>
          <a:p>
            <a:pPr marL="285750" indent="-285750">
              <a:buFont typeface="Arial" panose="020B0604020202020204" pitchFamily="34" charset="0"/>
              <a:buChar char="•"/>
            </a:pPr>
            <a:r>
              <a:rPr lang="en-US" sz="1400" dirty="0"/>
              <a:t>11 (list)</a:t>
            </a:r>
          </a:p>
        </p:txBody>
      </p:sp>
      <p:sp>
        <p:nvSpPr>
          <p:cNvPr id="5" name="Rectangle 4" descr="highlighting reading order panel where problem areas listed."/>
          <p:cNvSpPr/>
          <p:nvPr/>
        </p:nvSpPr>
        <p:spPr>
          <a:xfrm>
            <a:off x="2307771" y="3929743"/>
            <a:ext cx="1752600" cy="1447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312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ample page with reading order problem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83" y="2005191"/>
            <a:ext cx="4368918" cy="4382600"/>
          </a:xfrm>
          <a:prstGeom prst="rect">
            <a:avLst/>
          </a:prstGeom>
          <a:ln>
            <a:solidFill>
              <a:schemeClr val="lt1">
                <a:hueOff val="0"/>
                <a:satOff val="0"/>
                <a:lumOff val="0"/>
              </a:schemeClr>
            </a:solidFill>
          </a:ln>
          <a:effectLst>
            <a:outerShdw blurRad="50800" dist="38100" dir="2700000" algn="tl" rotWithShape="0">
              <a:prstClr val="black">
                <a:alpha val="40000"/>
              </a:prstClr>
            </a:outerShdw>
          </a:effectLst>
        </p:spPr>
      </p:pic>
      <p:pic>
        <p:nvPicPr>
          <p:cNvPr id="8" name="Picture 7" descr="Updated reading order on sample 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9202" y="2005191"/>
            <a:ext cx="4413763" cy="4395448"/>
          </a:xfrm>
          <a:prstGeom prst="rect">
            <a:avLst/>
          </a:prstGeom>
          <a:ln>
            <a:solidFill>
              <a:schemeClr val="lt1">
                <a:hueOff val="0"/>
                <a:satOff val="0"/>
                <a:lumOff val="0"/>
              </a:schemeClr>
            </a:solidFill>
          </a:ln>
          <a:effectLst>
            <a:outerShdw blurRad="50800" dist="38100" dir="2700000" algn="tl" rotWithShape="0">
              <a:prstClr val="black">
                <a:alpha val="40000"/>
              </a:prstClr>
            </a:outerShdw>
          </a:effectLst>
        </p:spPr>
      </p:pic>
      <p:grpSp>
        <p:nvGrpSpPr>
          <p:cNvPr id="5" name="Group 4"/>
          <p:cNvGrpSpPr/>
          <p:nvPr/>
        </p:nvGrpSpPr>
        <p:grpSpPr>
          <a:xfrm>
            <a:off x="522514" y="4528457"/>
            <a:ext cx="3476227" cy="348343"/>
            <a:chOff x="522514" y="4528457"/>
            <a:chExt cx="3476227" cy="348343"/>
          </a:xfrm>
        </p:grpSpPr>
        <p:cxnSp>
          <p:nvCxnSpPr>
            <p:cNvPr id="3" name="Straight Connector 2" descr="mark through deleted line 7 of reading order list."/>
            <p:cNvCxnSpPr/>
            <p:nvPr/>
          </p:nvCxnSpPr>
          <p:spPr>
            <a:xfrm>
              <a:off x="522514" y="4778829"/>
              <a:ext cx="1295400" cy="0"/>
            </a:xfrm>
            <a:prstGeom prst="line">
              <a:avLst/>
            </a:prstGeom>
            <a:ln w="4762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Oval 9" descr="highlighting title showing in the PDF header bar."/>
            <p:cNvSpPr/>
            <p:nvPr/>
          </p:nvSpPr>
          <p:spPr>
            <a:xfrm>
              <a:off x="3671479" y="4528457"/>
              <a:ext cx="327262" cy="348343"/>
            </a:xfrm>
            <a:prstGeom prst="ellipse">
              <a:avLst/>
            </a:prstGeom>
            <a:noFill/>
            <a:ln w="28575">
              <a:solidFill>
                <a:srgbClr val="C00000"/>
              </a:solid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p:cNvSpPr>
            <a:spLocks noGrp="1"/>
          </p:cNvSpPr>
          <p:nvPr>
            <p:ph type="title"/>
          </p:nvPr>
        </p:nvSpPr>
        <p:spPr>
          <a:xfrm>
            <a:off x="301663" y="679628"/>
            <a:ext cx="8496101" cy="1325563"/>
          </a:xfrm>
        </p:spPr>
        <p:txBody>
          <a:bodyPr>
            <a:normAutofit/>
          </a:bodyPr>
          <a:lstStyle/>
          <a:p>
            <a:r>
              <a:rPr lang="en-US" dirty="0"/>
              <a:t>PDF Reading Order</a:t>
            </a:r>
          </a:p>
        </p:txBody>
      </p:sp>
      <p:grpSp>
        <p:nvGrpSpPr>
          <p:cNvPr id="12" name="Group 11" descr="arrows to illustrate reordering of sections."/>
          <p:cNvGrpSpPr/>
          <p:nvPr/>
        </p:nvGrpSpPr>
        <p:grpSpPr>
          <a:xfrm>
            <a:off x="1059661" y="4603595"/>
            <a:ext cx="3831771" cy="685800"/>
            <a:chOff x="1066800" y="4615543"/>
            <a:chExt cx="3831771" cy="685800"/>
          </a:xfrm>
        </p:grpSpPr>
        <p:cxnSp>
          <p:nvCxnSpPr>
            <p:cNvPr id="6" name="Elbow Connector 5"/>
            <p:cNvCxnSpPr/>
            <p:nvPr/>
          </p:nvCxnSpPr>
          <p:spPr>
            <a:xfrm flipV="1">
              <a:off x="1066800" y="4876800"/>
              <a:ext cx="3831771" cy="424543"/>
            </a:xfrm>
            <a:prstGeom prst="bentConnector3">
              <a:avLst/>
            </a:prstGeom>
            <a:ln w="412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898571" y="4615543"/>
              <a:ext cx="0" cy="478971"/>
            </a:xfrm>
            <a:prstGeom prst="straightConnector1">
              <a:avLst/>
            </a:prstGeom>
            <a:ln w="28575">
              <a:solidFill>
                <a:srgbClr val="C00000"/>
              </a:solidFill>
              <a:headEnd type="triangle"/>
              <a:tailEnd type="triangle" w="lg"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282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PDF Accessibility, pt. 4</a:t>
            </a:r>
          </a:p>
        </p:txBody>
      </p:sp>
      <p:sp>
        <p:nvSpPr>
          <p:cNvPr id="3" name="Text Placeholder 2"/>
          <p:cNvSpPr>
            <a:spLocks noGrp="1"/>
          </p:cNvSpPr>
          <p:nvPr>
            <p:ph type="body" idx="1"/>
          </p:nvPr>
        </p:nvSpPr>
        <p:spPr/>
        <p:txBody>
          <a:bodyPr/>
          <a:lstStyle/>
          <a:p>
            <a:r>
              <a:rPr lang="en-US" dirty="0"/>
              <a:t>Tags – Advanced Remediation</a:t>
            </a:r>
          </a:p>
        </p:txBody>
      </p:sp>
    </p:spTree>
    <p:extLst>
      <p:ext uri="{BB962C8B-B14F-4D97-AF65-F5344CB8AC3E}">
        <p14:creationId xmlns:p14="http://schemas.microsoft.com/office/powerpoint/2010/main" val="279486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301663" y="679628"/>
            <a:ext cx="8496101" cy="1325563"/>
          </a:xfrm>
        </p:spPr>
        <p:txBody>
          <a:bodyPr>
            <a:normAutofit/>
          </a:bodyPr>
          <a:lstStyle/>
          <a:p>
            <a:r>
              <a:rPr lang="en-US" dirty="0"/>
              <a:t>PDF Tags</a:t>
            </a:r>
          </a:p>
        </p:txBody>
      </p:sp>
      <p:pic>
        <p:nvPicPr>
          <p:cNvPr id="6" name="Picture 5" descr="Viewing tags in a 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499" y="1779585"/>
            <a:ext cx="4727292" cy="4737160"/>
          </a:xfrm>
          <a:prstGeom prst="rect">
            <a:avLst/>
          </a:prstGeom>
          <a:ln>
            <a:solidFill>
              <a:schemeClr val="lt1">
                <a:hueOff val="0"/>
                <a:satOff val="0"/>
                <a:lumOff val="0"/>
              </a:schemeClr>
            </a:solidFill>
          </a:ln>
          <a:effectLst>
            <a:outerShdw blurRad="50800" dist="38100" dir="2700000" algn="tl" rotWithShape="0">
              <a:prstClr val="black">
                <a:alpha val="40000"/>
              </a:prstClr>
            </a:outerShdw>
          </a:effectLst>
        </p:spPr>
      </p:pic>
      <p:sp>
        <p:nvSpPr>
          <p:cNvPr id="2" name="TextBox 1"/>
          <p:cNvSpPr txBox="1"/>
          <p:nvPr/>
        </p:nvSpPr>
        <p:spPr>
          <a:xfrm>
            <a:off x="6913752" y="1869975"/>
            <a:ext cx="1986407" cy="1569660"/>
          </a:xfrm>
          <a:prstGeom prst="rect">
            <a:avLst/>
          </a:prstGeom>
          <a:noFill/>
        </p:spPr>
        <p:txBody>
          <a:bodyPr wrap="square" rtlCol="0">
            <a:spAutoFit/>
          </a:bodyPr>
          <a:lstStyle/>
          <a:p>
            <a:r>
              <a:rPr lang="en-US" sz="1600" dirty="0"/>
              <a:t>Manual check shows that none of the subheadings (section 1.1, subsection 1.1.1, etc.) are marked as nested headings.</a:t>
            </a:r>
          </a:p>
        </p:txBody>
      </p:sp>
    </p:spTree>
    <p:extLst>
      <p:ext uri="{BB962C8B-B14F-4D97-AF65-F5344CB8AC3E}">
        <p14:creationId xmlns:p14="http://schemas.microsoft.com/office/powerpoint/2010/main" val="3098498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301663" y="679628"/>
            <a:ext cx="8496101" cy="1325563"/>
          </a:xfrm>
        </p:spPr>
        <p:txBody>
          <a:bodyPr>
            <a:normAutofit/>
          </a:bodyPr>
          <a:lstStyle/>
          <a:p>
            <a:r>
              <a:rPr lang="en-US" dirty="0"/>
              <a:t>PDF Tags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213" y="2352040"/>
            <a:ext cx="4953000" cy="3352800"/>
          </a:xfrm>
          <a:prstGeom prst="rect">
            <a:avLst/>
          </a:prstGeom>
        </p:spPr>
      </p:pic>
    </p:spTree>
    <p:extLst>
      <p:ext uri="{BB962C8B-B14F-4D97-AF65-F5344CB8AC3E}">
        <p14:creationId xmlns:p14="http://schemas.microsoft.com/office/powerpoint/2010/main" val="777787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 Office Accessibility</a:t>
            </a:r>
          </a:p>
        </p:txBody>
      </p:sp>
      <p:sp>
        <p:nvSpPr>
          <p:cNvPr id="3" name="Text Placeholder 2"/>
          <p:cNvSpPr>
            <a:spLocks noGrp="1"/>
          </p:cNvSpPr>
          <p:nvPr>
            <p:ph type="body" idx="1"/>
          </p:nvPr>
        </p:nvSpPr>
        <p:spPr/>
        <p:txBody>
          <a:bodyPr/>
          <a:lstStyle/>
          <a:p>
            <a:r>
              <a:rPr lang="en-US" dirty="0"/>
              <a:t>Built-in Accessibility Checker</a:t>
            </a:r>
          </a:p>
        </p:txBody>
      </p:sp>
    </p:spTree>
    <p:extLst>
      <p:ext uri="{BB962C8B-B14F-4D97-AF65-F5344CB8AC3E}">
        <p14:creationId xmlns:p14="http://schemas.microsoft.com/office/powerpoint/2010/main" val="10329553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4875" y="661955"/>
            <a:ext cx="8499107" cy="1325563"/>
          </a:xfrm>
        </p:spPr>
        <p:txBody>
          <a:bodyPr>
            <a:normAutofit/>
          </a:bodyPr>
          <a:lstStyle/>
          <a:p>
            <a:r>
              <a:rPr lang="en-US" baseline="0" dirty="0"/>
              <a:t>MS Office Accessibility Check</a:t>
            </a:r>
            <a:endParaRPr lang="en-US" dirty="0"/>
          </a:p>
        </p:txBody>
      </p:sp>
      <p:pic>
        <p:nvPicPr>
          <p:cNvPr id="5" name="Picture 4" descr="In Powerpoint, switch to &quot;File&quot; on menu b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06" y="1987518"/>
            <a:ext cx="6836587" cy="4294443"/>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1832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346" y="609599"/>
            <a:ext cx="7765322" cy="5693229"/>
          </a:xfrm>
        </p:spPr>
        <p:txBody>
          <a:bodyPr/>
          <a:lstStyle/>
          <a:p>
            <a:pPr algn="ctr"/>
            <a:r>
              <a:rPr lang="en-US" dirty="0"/>
              <a:t>POLL #2</a:t>
            </a:r>
          </a:p>
        </p:txBody>
      </p:sp>
    </p:spTree>
    <p:extLst>
      <p:ext uri="{BB962C8B-B14F-4D97-AF65-F5344CB8AC3E}">
        <p14:creationId xmlns:p14="http://schemas.microsoft.com/office/powerpoint/2010/main" val="2785761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404395" y="661955"/>
            <a:ext cx="8499107" cy="1325563"/>
          </a:xfrm>
        </p:spPr>
        <p:txBody>
          <a:bodyPr>
            <a:normAutofit/>
          </a:bodyPr>
          <a:lstStyle/>
          <a:p>
            <a:r>
              <a:rPr lang="en-US" dirty="0"/>
              <a:t>MS Office Accessibility Check</a:t>
            </a:r>
          </a:p>
        </p:txBody>
      </p:sp>
      <p:pic>
        <p:nvPicPr>
          <p:cNvPr id="3" name="Picture 2" descr="File Options include &quot;Check for Issues&quot; then &quot;Check Accessibility&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38" y="1793714"/>
            <a:ext cx="7286324" cy="4467077"/>
          </a:xfrm>
          <a:prstGeom prst="rect">
            <a:avLst/>
          </a:prstGeom>
          <a:ln>
            <a:solidFill>
              <a:schemeClr val="accent1"/>
            </a:solidFill>
          </a:ln>
          <a:effectLst>
            <a:outerShdw blurRad="50800" dist="38100" dir="2700000" algn="tl" rotWithShape="0">
              <a:prstClr val="black">
                <a:alpha val="40000"/>
              </a:prstClr>
            </a:outerShdw>
          </a:effectLst>
        </p:spPr>
      </p:pic>
      <p:sp>
        <p:nvSpPr>
          <p:cNvPr id="2" name="Rectangle 1" descr="highlighting Check for Issues button and dropdown."/>
          <p:cNvSpPr/>
          <p:nvPr/>
        </p:nvSpPr>
        <p:spPr>
          <a:xfrm>
            <a:off x="1796143" y="3407229"/>
            <a:ext cx="2416628" cy="1480457"/>
          </a:xfrm>
          <a:prstGeom prst="rect">
            <a:avLst/>
          </a:prstGeom>
          <a:noFill/>
          <a:ln w="38100">
            <a:solidFill>
              <a:srgbClr val="C00000"/>
            </a:solidFill>
          </a:ln>
          <a:effectLst>
            <a:glow rad="508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930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322445" y="674655"/>
            <a:ext cx="8499107" cy="1325563"/>
          </a:xfrm>
        </p:spPr>
        <p:txBody>
          <a:bodyPr/>
          <a:lstStyle/>
          <a:p>
            <a:r>
              <a:rPr lang="en-US" baseline="0" dirty="0"/>
              <a:t>Accessibility Check Results: PPTX</a:t>
            </a:r>
            <a:endParaRPr lang="en-US" dirty="0"/>
          </a:p>
        </p:txBody>
      </p:sp>
      <p:pic>
        <p:nvPicPr>
          <p:cNvPr id="2" name="Picture 1" descr="Results from Accessibility check in PowerPoi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110" y="1732978"/>
            <a:ext cx="7417779" cy="4524845"/>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4168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2445" y="674655"/>
            <a:ext cx="8499107" cy="1325563"/>
          </a:xfrm>
        </p:spPr>
        <p:txBody>
          <a:bodyPr/>
          <a:lstStyle/>
          <a:p>
            <a:r>
              <a:rPr lang="en-US" baseline="0" dirty="0"/>
              <a:t>Accessibility Check Results: DOC</a:t>
            </a:r>
            <a:endParaRPr lang="en-US" dirty="0"/>
          </a:p>
        </p:txBody>
      </p:sp>
      <p:pic>
        <p:nvPicPr>
          <p:cNvPr id="3" name="Picture 2" descr="Sample Word document with Accessibility check results showing"/>
          <p:cNvPicPr>
            <a:picLocks noChangeAspect="1"/>
          </p:cNvPicPr>
          <p:nvPr/>
        </p:nvPicPr>
        <p:blipFill>
          <a:blip r:embed="rId3"/>
          <a:stretch>
            <a:fillRect/>
          </a:stretch>
        </p:blipFill>
        <p:spPr>
          <a:xfrm>
            <a:off x="2257072" y="1773819"/>
            <a:ext cx="4629855" cy="4709843"/>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
        <p:nvSpPr>
          <p:cNvPr id="2" name="Rectangle 1" descr="highlighting Accessibility checker results panel."/>
          <p:cNvSpPr/>
          <p:nvPr/>
        </p:nvSpPr>
        <p:spPr>
          <a:xfrm>
            <a:off x="5660570" y="2449286"/>
            <a:ext cx="1382487" cy="3929743"/>
          </a:xfrm>
          <a:prstGeom prst="rect">
            <a:avLst/>
          </a:prstGeom>
          <a:noFill/>
          <a:ln w="38100">
            <a:solidFill>
              <a:srgbClr val="C00000"/>
            </a:solidFill>
          </a:ln>
          <a:effectLst>
            <a:glow rad="508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40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glow rad="63500">
              <a:schemeClr val="tx1"/>
            </a:glow>
            <a:outerShdw blurRad="25400" dir="17880000">
              <a:srgbClr val="000000">
                <a:alpha val="46000"/>
              </a:srgbClr>
            </a:outerShdw>
          </a:effectLst>
        </p:spPr>
        <p:txBody>
          <a:bodyPr>
            <a:normAutofit fontScale="90000"/>
          </a:bodyPr>
          <a:lstStyle/>
          <a:p>
            <a:pPr algn="ctr"/>
            <a:r>
              <a:rPr lang="en-US" sz="7200" b="1" u="sng" dirty="0">
                <a:solidFill>
                  <a:srgbClr val="FFFF00"/>
                </a:solidFill>
              </a:rPr>
              <a:t>Warning</a:t>
            </a:r>
            <a:endParaRPr lang="en-US" sz="7200" b="1" dirty="0">
              <a:solidFill>
                <a:srgbClr val="FFFF00"/>
              </a:solidFill>
            </a:endParaRPr>
          </a:p>
        </p:txBody>
      </p:sp>
      <p:sp>
        <p:nvSpPr>
          <p:cNvPr id="4" name="Content Placeholder 3"/>
          <p:cNvSpPr>
            <a:spLocks noGrp="1"/>
          </p:cNvSpPr>
          <p:nvPr>
            <p:ph idx="1"/>
          </p:nvPr>
        </p:nvSpPr>
        <p:spPr>
          <a:xfrm>
            <a:off x="1824806" y="1929070"/>
            <a:ext cx="5486400" cy="595954"/>
          </a:xfrm>
        </p:spPr>
        <p:txBody>
          <a:bodyPr>
            <a:normAutofit/>
          </a:bodyPr>
          <a:lstStyle/>
          <a:p>
            <a:pPr marL="0" indent="0" algn="ctr">
              <a:buNone/>
            </a:pPr>
            <a:r>
              <a:rPr lang="en-US" dirty="0"/>
              <a:t>Here is How to Waste All Your Good Efforts</a:t>
            </a:r>
          </a:p>
        </p:txBody>
      </p:sp>
      <p:pic>
        <p:nvPicPr>
          <p:cNvPr id="3" name="Picture 2" descr="Stop ahea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8804" y="4065953"/>
            <a:ext cx="2438405" cy="2438405"/>
          </a:xfrm>
          <a:prstGeom prst="rect">
            <a:avLst/>
          </a:prstGeom>
        </p:spPr>
      </p:pic>
      <p:pic>
        <p:nvPicPr>
          <p:cNvPr id="7" name="Picture 6" descr="screenshot of powerpoint print op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7980" y="2525024"/>
            <a:ext cx="3120051" cy="3865880"/>
          </a:xfrm>
          <a:prstGeom prst="rect">
            <a:avLst/>
          </a:prstGeom>
        </p:spPr>
      </p:pic>
    </p:spTree>
    <p:extLst>
      <p:ext uri="{BB962C8B-B14F-4D97-AF65-F5344CB8AC3E}">
        <p14:creationId xmlns:p14="http://schemas.microsoft.com/office/powerpoint/2010/main" val="310013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3"/>
                                        </p:tgtEl>
                                      </p:cBhvr>
                                    </p:animEffect>
                                    <p:anim calcmode="lin" valueType="num">
                                      <p:cBhvr>
                                        <p:cTn id="12" dur="1000"/>
                                        <p:tgtEl>
                                          <p:spTgt spid="3"/>
                                        </p:tgtEl>
                                        <p:attrNameLst>
                                          <p:attrName>ppt_x</p:attrName>
                                        </p:attrNameLst>
                                      </p:cBhvr>
                                      <p:tavLst>
                                        <p:tav tm="0">
                                          <p:val>
                                            <p:strVal val="ppt_x"/>
                                          </p:val>
                                        </p:tav>
                                        <p:tav tm="100000">
                                          <p:val>
                                            <p:strVal val="ppt_x"/>
                                          </p:val>
                                        </p:tav>
                                      </p:tavLst>
                                    </p:anim>
                                    <p:anim calcmode="lin" valueType="num">
                                      <p:cBhvr>
                                        <p:cTn id="13" dur="1000"/>
                                        <p:tgtEl>
                                          <p:spTgt spid="3"/>
                                        </p:tgtEl>
                                        <p:attrNameLst>
                                          <p:attrName>ppt_y</p:attrName>
                                        </p:attrNameLst>
                                      </p:cBhvr>
                                      <p:tavLst>
                                        <p:tav tm="0">
                                          <p:val>
                                            <p:strVal val="ppt_y"/>
                                          </p:val>
                                        </p:tav>
                                        <p:tav tm="100000">
                                          <p:val>
                                            <p:strVal val="ppt_y+.1"/>
                                          </p:val>
                                        </p:tav>
                                      </p:tavLst>
                                    </p:anim>
                                    <p:set>
                                      <p:cBhvr>
                                        <p:cTn id="14" dur="1" fill="hold">
                                          <p:stCondLst>
                                            <p:cond delay="999"/>
                                          </p:stCondLst>
                                        </p:cTn>
                                        <p:tgtEl>
                                          <p:spTgt spid="3"/>
                                        </p:tgtEl>
                                        <p:attrNameLst>
                                          <p:attrName>style.visibility</p:attrName>
                                        </p:attrNameLst>
                                      </p:cBhvr>
                                      <p:to>
                                        <p:strVal val="hidden"/>
                                      </p:to>
                                    </p:se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883719" y="561828"/>
            <a:ext cx="7368623" cy="1325563"/>
          </a:xfrm>
        </p:spPr>
        <p:txBody>
          <a:bodyPr>
            <a:normAutofit/>
          </a:bodyPr>
          <a:lstStyle/>
          <a:p>
            <a:r>
              <a:rPr lang="en-US" dirty="0"/>
              <a:t>“Print” ≠ Accessible</a:t>
            </a:r>
          </a:p>
        </p:txBody>
      </p:sp>
      <p:pic>
        <p:nvPicPr>
          <p:cNvPr id="10" name="Content Placeholder 9" descr="Dr. Who making gesture of &quot;mind exploding&quot;"/>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58059" y="1731963"/>
            <a:ext cx="7219944" cy="4059237"/>
          </a:xfrm>
        </p:spPr>
      </p:pic>
    </p:spTree>
    <p:extLst>
      <p:ext uri="{BB962C8B-B14F-4D97-AF65-F5344CB8AC3E}">
        <p14:creationId xmlns:p14="http://schemas.microsoft.com/office/powerpoint/2010/main" val="33807980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5953" y="511654"/>
            <a:ext cx="5406841" cy="1325563"/>
          </a:xfrm>
        </p:spPr>
        <p:txBody>
          <a:bodyPr>
            <a:normAutofit/>
          </a:bodyPr>
          <a:lstStyle/>
          <a:p>
            <a:r>
              <a:rPr lang="en-US" dirty="0"/>
              <a:t>Converting to PDF</a:t>
            </a:r>
          </a:p>
        </p:txBody>
      </p:sp>
      <p:pic>
        <p:nvPicPr>
          <p:cNvPr id="5" name="Picture 4" descr="Export butt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585" y="1657622"/>
            <a:ext cx="1501172" cy="533474"/>
          </a:xfrm>
          <a:prstGeom prst="rect">
            <a:avLst/>
          </a:prstGeom>
          <a:effectLst>
            <a:glow rad="63500">
              <a:schemeClr val="tx1">
                <a:alpha val="50000"/>
              </a:schemeClr>
            </a:glow>
          </a:effectLst>
        </p:spPr>
      </p:pic>
      <p:pic>
        <p:nvPicPr>
          <p:cNvPr id="6" name="Content Placeholder 3" descr="Save as Adobe PDF button"/>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024386" y="1657622"/>
            <a:ext cx="1396115" cy="533474"/>
          </a:xfrm>
          <a:effectLst>
            <a:glow rad="50800">
              <a:schemeClr val="tx1">
                <a:alpha val="50000"/>
              </a:schemeClr>
            </a:glow>
            <a:outerShdw blurRad="25400" dir="17880000">
              <a:srgbClr val="000000">
                <a:alpha val="46000"/>
              </a:srgbClr>
            </a:outerShdw>
          </a:effectLst>
        </p:spPr>
      </p:pic>
      <p:pic>
        <p:nvPicPr>
          <p:cNvPr id="4" name="Picture 3" descr="MS Word Export &gt; Create Adobe PDF feature"/>
          <p:cNvPicPr>
            <a:picLocks noChangeAspect="1"/>
          </p:cNvPicPr>
          <p:nvPr/>
        </p:nvPicPr>
        <p:blipFill>
          <a:blip r:embed="rId5"/>
          <a:stretch>
            <a:fillRect/>
          </a:stretch>
        </p:blipFill>
        <p:spPr>
          <a:xfrm>
            <a:off x="1316707" y="2623545"/>
            <a:ext cx="6645331" cy="3609265"/>
          </a:xfrm>
          <a:prstGeom prst="rect">
            <a:avLst/>
          </a:prstGeom>
          <a:ln>
            <a:solidFill>
              <a:schemeClr val="lt1">
                <a:hueOff val="0"/>
                <a:satOff val="0"/>
                <a:lumOff val="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228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584" y="479053"/>
            <a:ext cx="5406841" cy="1325563"/>
          </a:xfrm>
        </p:spPr>
        <p:txBody>
          <a:bodyPr>
            <a:normAutofit/>
          </a:bodyPr>
          <a:lstStyle/>
          <a:p>
            <a:r>
              <a:rPr lang="en-US" dirty="0"/>
              <a:t>Converting to PDF</a:t>
            </a:r>
          </a:p>
        </p:txBody>
      </p:sp>
      <p:pic>
        <p:nvPicPr>
          <p:cNvPr id="7" name="Content Placeholder 3" descr="Save as Adobe PDF butt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386" y="1657622"/>
            <a:ext cx="1396115" cy="533474"/>
          </a:xfrm>
          <a:prstGeom prst="rect">
            <a:avLst/>
          </a:prstGeom>
          <a:effectLst>
            <a:glow rad="50800">
              <a:schemeClr val="tx1">
                <a:alpha val="50000"/>
              </a:schemeClr>
            </a:glow>
            <a:outerShdw blurRad="25400" dir="17880000">
              <a:srgbClr val="000000">
                <a:alpha val="46000"/>
              </a:srgbClr>
            </a:outerShdw>
          </a:effectLst>
        </p:spPr>
      </p:pic>
      <p:pic>
        <p:nvPicPr>
          <p:cNvPr id="8" name="Picture 7" descr="Export butt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9585" y="1657622"/>
            <a:ext cx="1501172" cy="533474"/>
          </a:xfrm>
          <a:prstGeom prst="rect">
            <a:avLst/>
          </a:prstGeom>
          <a:effectLst>
            <a:glow rad="63500">
              <a:schemeClr val="tx1">
                <a:alpha val="50000"/>
              </a:schemeClr>
            </a:glow>
          </a:effectLst>
        </p:spPr>
      </p:pic>
      <p:pic>
        <p:nvPicPr>
          <p:cNvPr id="3" name="Picture 2" descr="&quot;Save As&quot; screen with option to keep accessibility tag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2097" y="2529082"/>
            <a:ext cx="6001813" cy="3852386"/>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cxnSp>
        <p:nvCxnSpPr>
          <p:cNvPr id="10" name="Straight Connector 9" descr="highlighting author metatag."/>
          <p:cNvCxnSpPr/>
          <p:nvPr/>
        </p:nvCxnSpPr>
        <p:spPr>
          <a:xfrm>
            <a:off x="2068286" y="5519057"/>
            <a:ext cx="48985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descr="highlighting keyword tags."/>
          <p:cNvCxnSpPr/>
          <p:nvPr/>
        </p:nvCxnSpPr>
        <p:spPr>
          <a:xfrm>
            <a:off x="3740900" y="5529943"/>
            <a:ext cx="48985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descr="highlighting title metatag."/>
          <p:cNvCxnSpPr/>
          <p:nvPr/>
        </p:nvCxnSpPr>
        <p:spPr>
          <a:xfrm>
            <a:off x="5334001" y="5529943"/>
            <a:ext cx="48985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Elbow Connector 14" descr="highlighting options button and options screen."/>
          <p:cNvCxnSpPr/>
          <p:nvPr/>
        </p:nvCxnSpPr>
        <p:spPr>
          <a:xfrm rot="5400000" flipH="1" flipV="1">
            <a:off x="4357321" y="5026165"/>
            <a:ext cx="1110344" cy="223786"/>
          </a:xfrm>
          <a:prstGeom prst="bentConnector3">
            <a:avLst/>
          </a:prstGeom>
          <a:ln w="38100">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374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 Office Accessibility</a:t>
            </a:r>
          </a:p>
        </p:txBody>
      </p:sp>
      <p:sp>
        <p:nvSpPr>
          <p:cNvPr id="3" name="Text Placeholder 2"/>
          <p:cNvSpPr>
            <a:spLocks noGrp="1"/>
          </p:cNvSpPr>
          <p:nvPr>
            <p:ph type="body" idx="1"/>
          </p:nvPr>
        </p:nvSpPr>
        <p:spPr/>
        <p:txBody>
          <a:bodyPr/>
          <a:lstStyle/>
          <a:p>
            <a:r>
              <a:rPr lang="en-US" dirty="0"/>
              <a:t>Making Images Perceivable</a:t>
            </a:r>
          </a:p>
        </p:txBody>
      </p:sp>
    </p:spTree>
    <p:extLst>
      <p:ext uri="{BB962C8B-B14F-4D97-AF65-F5344CB8AC3E}">
        <p14:creationId xmlns:p14="http://schemas.microsoft.com/office/powerpoint/2010/main" val="3836664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378155" y="576533"/>
            <a:ext cx="6311418" cy="1325563"/>
          </a:xfrm>
        </p:spPr>
        <p:txBody>
          <a:bodyPr>
            <a:normAutofit/>
          </a:bodyPr>
          <a:lstStyle/>
          <a:p>
            <a:r>
              <a:rPr lang="en-US" dirty="0"/>
              <a:t>Making Images Perceivable </a:t>
            </a:r>
          </a:p>
        </p:txBody>
      </p:sp>
      <p:pic>
        <p:nvPicPr>
          <p:cNvPr id="6" name="Picture 5" descr="Accessibility checker results showing problem with Missing Alt Tex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471" y="1703589"/>
            <a:ext cx="6651057" cy="4618227"/>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80834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4367" y="584147"/>
            <a:ext cx="6355265" cy="1325563"/>
          </a:xfrm>
        </p:spPr>
        <p:txBody>
          <a:bodyPr>
            <a:noAutofit/>
          </a:bodyPr>
          <a:lstStyle/>
          <a:p>
            <a:r>
              <a:rPr lang="en-US" kern="1200" dirty="0">
                <a:solidFill>
                  <a:schemeClr val="tx1"/>
                </a:solidFill>
                <a:effectLst/>
              </a:rPr>
              <a:t>Making Images Perceivable </a:t>
            </a:r>
            <a:endParaRPr lang="en-US" dirty="0">
              <a:solidFill>
                <a:schemeClr val="tx1"/>
              </a:solidFill>
            </a:endParaRPr>
          </a:p>
        </p:txBody>
      </p:sp>
      <p:pic>
        <p:nvPicPr>
          <p:cNvPr id="5" name="Picture 4" descr="Right clicking on image for options menu"/>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64" y="1770186"/>
            <a:ext cx="6716357" cy="4680783"/>
          </a:xfrm>
          <a:prstGeom prst="rect">
            <a:avLst/>
          </a:prstGeom>
          <a:ln>
            <a:solidFill>
              <a:schemeClr val="accent1"/>
            </a:solidFill>
          </a:ln>
          <a:effectLst>
            <a:outerShdw blurRad="50800" dist="38100" dir="2700000" algn="tl" rotWithShape="0">
              <a:prstClr val="black">
                <a:alpha val="40000"/>
              </a:prstClr>
            </a:outerShdw>
          </a:effectLst>
        </p:spPr>
      </p:pic>
      <p:sp>
        <p:nvSpPr>
          <p:cNvPr id="3" name="Rectangle 2" descr="highlighting &quot;format picture&quot; option on right click."/>
          <p:cNvSpPr/>
          <p:nvPr/>
        </p:nvSpPr>
        <p:spPr>
          <a:xfrm>
            <a:off x="4639128" y="5255623"/>
            <a:ext cx="1077686" cy="26125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649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0142" y="646327"/>
            <a:ext cx="5483715" cy="1325563"/>
          </a:xfrm>
        </p:spPr>
        <p:txBody>
          <a:bodyPr>
            <a:normAutofit/>
          </a:bodyPr>
          <a:lstStyle/>
          <a:p>
            <a:r>
              <a:rPr lang="en-US" dirty="0"/>
              <a:t>Documents to Consider</a:t>
            </a:r>
          </a:p>
        </p:txBody>
      </p:sp>
      <p:pic>
        <p:nvPicPr>
          <p:cNvPr id="3" name="Picture 2" descr="Documents being exchanged between computers. “Internet” https://www.publicdomainpictures.net/en/view-image.php?image=67055 License: CC0 Public Domai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260" y="1983041"/>
            <a:ext cx="6096000" cy="2581275"/>
          </a:xfrm>
          <a:prstGeom prst="rect">
            <a:avLst/>
          </a:prstGeom>
        </p:spPr>
      </p:pic>
      <p:sp>
        <p:nvSpPr>
          <p:cNvPr id="4" name="TextBox 3"/>
          <p:cNvSpPr txBox="1"/>
          <p:nvPr/>
        </p:nvSpPr>
        <p:spPr>
          <a:xfrm>
            <a:off x="3024021" y="4662287"/>
            <a:ext cx="3356625" cy="1754326"/>
          </a:xfrm>
          <a:prstGeom prst="rect">
            <a:avLst/>
          </a:prstGeom>
          <a:noFill/>
        </p:spPr>
        <p:txBody>
          <a:bodyPr wrap="none" rtlCol="0">
            <a:spAutoFit/>
          </a:bodyPr>
          <a:lstStyle/>
          <a:p>
            <a:pPr marL="285750" indent="-285750">
              <a:buFont typeface="Arial" panose="020B0604020202020204" pitchFamily="34" charset="0"/>
              <a:buChar char="•"/>
            </a:pPr>
            <a:r>
              <a:rPr lang="en-US" dirty="0"/>
              <a:t>Public Internet Access *</a:t>
            </a:r>
          </a:p>
          <a:p>
            <a:pPr marL="285750" indent="-285750">
              <a:buFont typeface="Arial" panose="020B0604020202020204" pitchFamily="34" charset="0"/>
              <a:buChar char="•"/>
            </a:pPr>
            <a:r>
              <a:rPr lang="en-US" dirty="0"/>
              <a:t>Behind a Login or Paywall **</a:t>
            </a:r>
          </a:p>
          <a:p>
            <a:pPr marL="285750" indent="-285750">
              <a:buFont typeface="Arial" panose="020B0604020202020204" pitchFamily="34" charset="0"/>
              <a:buChar char="•"/>
            </a:pPr>
            <a:r>
              <a:rPr lang="en-US" dirty="0"/>
              <a:t>Intranet Access **</a:t>
            </a:r>
          </a:p>
          <a:p>
            <a:pPr marL="285750" indent="-285750">
              <a:buFont typeface="Arial" panose="020B0604020202020204" pitchFamily="34" charset="0"/>
              <a:buChar char="•"/>
            </a:pPr>
            <a:r>
              <a:rPr lang="en-US" dirty="0"/>
              <a:t>Shared Folders</a:t>
            </a:r>
          </a:p>
          <a:p>
            <a:pPr marL="285750" indent="-285750">
              <a:buFont typeface="Arial" panose="020B0604020202020204" pitchFamily="34" charset="0"/>
              <a:buChar char="•"/>
            </a:pPr>
            <a:r>
              <a:rPr lang="en-US" dirty="0"/>
              <a:t>Email</a:t>
            </a:r>
          </a:p>
          <a:p>
            <a:pPr marL="285750" indent="-285750">
              <a:buFont typeface="Arial" panose="020B0604020202020204" pitchFamily="34" charset="0"/>
              <a:buChar char="•"/>
            </a:pPr>
            <a:r>
              <a:rPr lang="en-US" dirty="0"/>
              <a:t>Filed for Your Successors</a:t>
            </a:r>
          </a:p>
        </p:txBody>
      </p:sp>
    </p:spTree>
    <p:extLst>
      <p:ext uri="{BB962C8B-B14F-4D97-AF65-F5344CB8AC3E}">
        <p14:creationId xmlns:p14="http://schemas.microsoft.com/office/powerpoint/2010/main" val="17402634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1908" y="557158"/>
            <a:ext cx="6300184" cy="1325563"/>
          </a:xfrm>
        </p:spPr>
        <p:txBody>
          <a:bodyPr>
            <a:normAutofit/>
          </a:bodyPr>
          <a:lstStyle/>
          <a:p>
            <a:r>
              <a:rPr lang="en-US" kern="1200" dirty="0">
                <a:solidFill>
                  <a:schemeClr val="tx1"/>
                </a:solidFill>
                <a:effectLst/>
              </a:rPr>
              <a:t>Making Images Perceivable </a:t>
            </a:r>
            <a:endParaRPr lang="en-US" dirty="0">
              <a:solidFill>
                <a:schemeClr val="tx1"/>
              </a:solidFill>
            </a:endParaRPr>
          </a:p>
        </p:txBody>
      </p:sp>
      <p:pic>
        <p:nvPicPr>
          <p:cNvPr id="4" name="Picture 3" descr="Format Picture op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768" y="1617229"/>
            <a:ext cx="6770464" cy="4718022"/>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158140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4786" y="517567"/>
            <a:ext cx="6274426" cy="1325563"/>
          </a:xfrm>
        </p:spPr>
        <p:txBody>
          <a:bodyPr>
            <a:normAutofit/>
          </a:bodyPr>
          <a:lstStyle/>
          <a:p>
            <a:r>
              <a:rPr lang="en-US" kern="1200" dirty="0">
                <a:solidFill>
                  <a:schemeClr val="tx1"/>
                </a:solidFill>
                <a:effectLst/>
              </a:rPr>
              <a:t>Making Images Perceivable </a:t>
            </a:r>
            <a:endParaRPr lang="en-US" dirty="0">
              <a:solidFill>
                <a:schemeClr val="tx1"/>
              </a:solidFill>
            </a:endParaRPr>
          </a:p>
        </p:txBody>
      </p:sp>
      <p:pic>
        <p:nvPicPr>
          <p:cNvPr id="3" name="Picture 2" descr="Option to add title or description to the image using the &quot;Format Picture&quot; sc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850" y="1736450"/>
            <a:ext cx="6562298" cy="4581512"/>
          </a:xfrm>
          <a:prstGeom prst="rect">
            <a:avLst/>
          </a:prstGeom>
          <a:ln>
            <a:solidFill>
              <a:schemeClr val="accent1"/>
            </a:solidFill>
          </a:ln>
          <a:effectLst>
            <a:outerShdw blurRad="50800" dist="38100" dir="2700000" algn="tl" rotWithShape="0">
              <a:prstClr val="black">
                <a:alpha val="40000"/>
              </a:prstClr>
            </a:outerShdw>
          </a:effectLst>
        </p:spPr>
      </p:pic>
      <p:sp>
        <p:nvSpPr>
          <p:cNvPr id="4" name="Rectangle 3" descr="highlighting title/description boxes."/>
          <p:cNvSpPr/>
          <p:nvPr/>
        </p:nvSpPr>
        <p:spPr>
          <a:xfrm>
            <a:off x="5268686" y="3243943"/>
            <a:ext cx="1328057" cy="125185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descr="highlighting picture format icon."/>
          <p:cNvSpPr/>
          <p:nvPr/>
        </p:nvSpPr>
        <p:spPr>
          <a:xfrm>
            <a:off x="5649686" y="2601686"/>
            <a:ext cx="304800" cy="32657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382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28347" y="592009"/>
            <a:ext cx="6287305" cy="1325563"/>
          </a:xfrm>
        </p:spPr>
        <p:txBody>
          <a:bodyPr>
            <a:normAutofit/>
          </a:bodyPr>
          <a:lstStyle/>
          <a:p>
            <a:r>
              <a:rPr lang="en-US" kern="1200" dirty="0">
                <a:solidFill>
                  <a:schemeClr val="tx1"/>
                </a:solidFill>
                <a:effectLst/>
              </a:rPr>
              <a:t>Making Images Perceivable </a:t>
            </a:r>
            <a:endParaRPr lang="en-US" dirty="0">
              <a:solidFill>
                <a:schemeClr val="tx1"/>
              </a:solidFill>
            </a:endParaRPr>
          </a:p>
        </p:txBody>
      </p:sp>
      <p:pic>
        <p:nvPicPr>
          <p:cNvPr id="2" name="Picture 1" descr="Sample page in MS Word showing &quot;Format Picture&quot; Alt Text options"/>
          <p:cNvPicPr>
            <a:picLocks noChangeAspect="1"/>
          </p:cNvPicPr>
          <p:nvPr/>
        </p:nvPicPr>
        <p:blipFill>
          <a:blip r:embed="rId3"/>
          <a:stretch>
            <a:fillRect/>
          </a:stretch>
        </p:blipFill>
        <p:spPr>
          <a:xfrm>
            <a:off x="1558074" y="1714574"/>
            <a:ext cx="6027852" cy="4736848"/>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855496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 Office Accessibility</a:t>
            </a:r>
          </a:p>
        </p:txBody>
      </p:sp>
      <p:sp>
        <p:nvSpPr>
          <p:cNvPr id="3" name="Text Placeholder 2"/>
          <p:cNvSpPr>
            <a:spLocks noGrp="1"/>
          </p:cNvSpPr>
          <p:nvPr>
            <p:ph type="body" idx="1"/>
          </p:nvPr>
        </p:nvSpPr>
        <p:spPr/>
        <p:txBody>
          <a:bodyPr/>
          <a:lstStyle/>
          <a:p>
            <a:r>
              <a:rPr lang="en-US" dirty="0"/>
              <a:t>Making SmartArt Perceivable</a:t>
            </a:r>
          </a:p>
        </p:txBody>
      </p:sp>
    </p:spTree>
    <p:extLst>
      <p:ext uri="{BB962C8B-B14F-4D97-AF65-F5344CB8AC3E}">
        <p14:creationId xmlns:p14="http://schemas.microsoft.com/office/powerpoint/2010/main" val="14918183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573" y="566671"/>
            <a:ext cx="6866854" cy="1325563"/>
          </a:xfrm>
        </p:spPr>
        <p:txBody>
          <a:bodyPr>
            <a:normAutofit/>
          </a:bodyPr>
          <a:lstStyle/>
          <a:p>
            <a:r>
              <a:rPr lang="en-US" dirty="0"/>
              <a:t>Making Smart Art Perceivable</a:t>
            </a:r>
          </a:p>
        </p:txBody>
      </p:sp>
      <p:pic>
        <p:nvPicPr>
          <p:cNvPr id="3" name="Picture 2" descr="Example of SmartArt in PowerPoint; Alt Text must be entered for each individual piece of graphic"/>
          <p:cNvPicPr>
            <a:picLocks noChangeAspect="1"/>
          </p:cNvPicPr>
          <p:nvPr/>
        </p:nvPicPr>
        <p:blipFill>
          <a:blip r:embed="rId3"/>
          <a:stretch>
            <a:fillRect/>
          </a:stretch>
        </p:blipFill>
        <p:spPr>
          <a:xfrm>
            <a:off x="754025" y="1892234"/>
            <a:ext cx="7635949" cy="447489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89552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5225" y="598002"/>
            <a:ext cx="6813550" cy="1325563"/>
          </a:xfrm>
        </p:spPr>
        <p:txBody>
          <a:bodyPr>
            <a:normAutofit/>
          </a:bodyPr>
          <a:lstStyle/>
          <a:p>
            <a:r>
              <a:rPr lang="en-US" kern="1200" dirty="0">
                <a:solidFill>
                  <a:schemeClr val="tx1"/>
                </a:solidFill>
                <a:effectLst/>
              </a:rPr>
              <a:t>Making Smart Art Perceivable</a:t>
            </a:r>
            <a:endParaRPr lang="en-US" dirty="0">
              <a:solidFill>
                <a:schemeClr val="tx1"/>
              </a:solidFill>
            </a:endParaRPr>
          </a:p>
        </p:txBody>
      </p:sp>
      <p:pic>
        <p:nvPicPr>
          <p:cNvPr id="3" name="Picture 2" descr="SmartArt that has been converted to image; Alt Text applies to entire graphic."/>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162" y="1923565"/>
            <a:ext cx="7759676" cy="4549758"/>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4" name="Rectangle 3" descr="highlighting alt text field."/>
          <p:cNvSpPr/>
          <p:nvPr/>
        </p:nvSpPr>
        <p:spPr>
          <a:xfrm>
            <a:off x="6847114" y="2852057"/>
            <a:ext cx="1524000" cy="141514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622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5224" y="599951"/>
            <a:ext cx="6813550" cy="1325563"/>
          </a:xfrm>
        </p:spPr>
        <p:txBody>
          <a:bodyPr>
            <a:normAutofit/>
          </a:bodyPr>
          <a:lstStyle/>
          <a:p>
            <a:r>
              <a:rPr lang="en-US" kern="1200" dirty="0">
                <a:solidFill>
                  <a:schemeClr val="tx1"/>
                </a:solidFill>
                <a:effectLst/>
              </a:rPr>
              <a:t>Making Smart Art Perceivable</a:t>
            </a:r>
            <a:endParaRPr lang="en-US" dirty="0">
              <a:solidFill>
                <a:schemeClr val="tx1"/>
              </a:solidFill>
            </a:endParaRPr>
          </a:p>
        </p:txBody>
      </p:sp>
      <p:pic>
        <p:nvPicPr>
          <p:cNvPr id="4" name="Picture 3" descr="Sample of SmartArt in MS Wor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92" y="1925514"/>
            <a:ext cx="7665213" cy="4536831"/>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3" name="Rectangle 2" descr="highlighting part of the smart art."/>
          <p:cNvSpPr/>
          <p:nvPr/>
        </p:nvSpPr>
        <p:spPr>
          <a:xfrm>
            <a:off x="4963886" y="3570514"/>
            <a:ext cx="1034143" cy="107768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descr="arrow to alt description."/>
          <p:cNvCxnSpPr/>
          <p:nvPr/>
        </p:nvCxnSpPr>
        <p:spPr>
          <a:xfrm flipV="1">
            <a:off x="6019800" y="3712029"/>
            <a:ext cx="1197429" cy="21771"/>
          </a:xfrm>
          <a:prstGeom prst="straightConnector1">
            <a:avLst/>
          </a:prstGeom>
          <a:ln w="3810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4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9825" y="560387"/>
            <a:ext cx="6864350" cy="1325563"/>
          </a:xfrm>
        </p:spPr>
        <p:txBody>
          <a:bodyPr>
            <a:normAutofit/>
          </a:bodyPr>
          <a:lstStyle/>
          <a:p>
            <a:r>
              <a:rPr lang="en-US" kern="1200" dirty="0">
                <a:solidFill>
                  <a:schemeClr val="tx1"/>
                </a:solidFill>
                <a:effectLst/>
              </a:rPr>
              <a:t>Making Smart Art Perceivable</a:t>
            </a:r>
            <a:endParaRPr lang="en-US" dirty="0">
              <a:solidFill>
                <a:schemeClr val="tx1"/>
              </a:solidFill>
            </a:endParaRPr>
          </a:p>
        </p:txBody>
      </p:sp>
      <p:pic>
        <p:nvPicPr>
          <p:cNvPr id="3" name="Picture 2" descr="MS word example of smart art changed to image with Alt Text for entire graphic"/>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726" y="1885950"/>
            <a:ext cx="7472547" cy="4378033"/>
          </a:xfrm>
          <a:prstGeom prst="rect">
            <a:avLst/>
          </a:prstGeom>
          <a:noFill/>
          <a:ln>
            <a:solidFill>
              <a:schemeClr val="tx1">
                <a:lumMod val="50000"/>
                <a:lumOff val="50000"/>
              </a:schemeClr>
            </a:solidFill>
          </a:ln>
          <a:effectLst>
            <a:outerShdw blurRad="50800" dist="38100" dir="2700000" algn="tl" rotWithShape="0">
              <a:prstClr val="black">
                <a:alpha val="40000"/>
              </a:prstClr>
            </a:outerShdw>
          </a:effectLst>
        </p:spPr>
      </p:pic>
      <p:grpSp>
        <p:nvGrpSpPr>
          <p:cNvPr id="8" name="Group 7" descr="boxes highlighting smart art full image and description as a group."/>
          <p:cNvGrpSpPr/>
          <p:nvPr/>
        </p:nvGrpSpPr>
        <p:grpSpPr>
          <a:xfrm>
            <a:off x="1872343" y="3309257"/>
            <a:ext cx="6435930" cy="2035629"/>
            <a:chOff x="1872343" y="3309257"/>
            <a:chExt cx="6435930" cy="2035629"/>
          </a:xfrm>
        </p:grpSpPr>
        <p:sp>
          <p:nvSpPr>
            <p:cNvPr id="4" name="Rectangle 3"/>
            <p:cNvSpPr/>
            <p:nvPr/>
          </p:nvSpPr>
          <p:spPr>
            <a:xfrm>
              <a:off x="1872343" y="3929743"/>
              <a:ext cx="4833257" cy="141514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086600" y="3309257"/>
              <a:ext cx="1221673" cy="87085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6705600" y="4016829"/>
              <a:ext cx="381000" cy="239485"/>
            </a:xfrm>
            <a:prstGeom prst="straightConnector1">
              <a:avLst/>
            </a:prstGeom>
            <a:ln w="3810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6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 Office Accessibility</a:t>
            </a:r>
          </a:p>
        </p:txBody>
      </p:sp>
      <p:sp>
        <p:nvSpPr>
          <p:cNvPr id="3" name="Text Placeholder 2"/>
          <p:cNvSpPr>
            <a:spLocks noGrp="1"/>
          </p:cNvSpPr>
          <p:nvPr>
            <p:ph type="body" idx="1"/>
          </p:nvPr>
        </p:nvSpPr>
        <p:spPr/>
        <p:txBody>
          <a:bodyPr/>
          <a:lstStyle/>
          <a:p>
            <a:r>
              <a:rPr lang="en-US" dirty="0"/>
              <a:t>Making Tables Perceivable</a:t>
            </a:r>
          </a:p>
        </p:txBody>
      </p:sp>
    </p:spTree>
    <p:extLst>
      <p:ext uri="{BB962C8B-B14F-4D97-AF65-F5344CB8AC3E}">
        <p14:creationId xmlns:p14="http://schemas.microsoft.com/office/powerpoint/2010/main" val="32380469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76606" y="672192"/>
            <a:ext cx="8386353" cy="1325563"/>
          </a:xfrm>
        </p:spPr>
        <p:txBody>
          <a:bodyPr>
            <a:normAutofit/>
          </a:bodyPr>
          <a:lstStyle/>
          <a:p>
            <a:r>
              <a:rPr lang="en-US" dirty="0"/>
              <a:t>Making Tables Perceivable: Caption</a:t>
            </a:r>
          </a:p>
        </p:txBody>
      </p:sp>
      <p:pic>
        <p:nvPicPr>
          <p:cNvPr id="8" name="Picture 7" descr="Insert table in MS Wor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275" y="1997755"/>
            <a:ext cx="5543016" cy="4325815"/>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89318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981202" y="638337"/>
            <a:ext cx="7181596" cy="1325563"/>
          </a:xfrm>
        </p:spPr>
        <p:txBody>
          <a:bodyPr>
            <a:normAutofit/>
          </a:bodyPr>
          <a:lstStyle/>
          <a:p>
            <a:r>
              <a:rPr lang="en-US" dirty="0"/>
              <a:t>What needs to be considered?</a:t>
            </a:r>
          </a:p>
        </p:txBody>
      </p:sp>
      <p:pic>
        <p:nvPicPr>
          <p:cNvPr id="6" name="colorblindness" descr="colorblind comparison (man looking at ar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817" y="1961284"/>
            <a:ext cx="2169352" cy="1624983"/>
          </a:xfrm>
          <a:prstGeom prst="rect">
            <a:avLst/>
          </a:prstGeom>
        </p:spPr>
      </p:pic>
      <p:sp>
        <p:nvSpPr>
          <p:cNvPr id="9" name="TextBox 8"/>
          <p:cNvSpPr txBox="1"/>
          <p:nvPr/>
        </p:nvSpPr>
        <p:spPr>
          <a:xfrm>
            <a:off x="700817" y="3542179"/>
            <a:ext cx="2169352" cy="307777"/>
          </a:xfrm>
          <a:prstGeom prst="rect">
            <a:avLst/>
          </a:prstGeom>
          <a:noFill/>
        </p:spPr>
        <p:txBody>
          <a:bodyPr wrap="square" rtlCol="0">
            <a:spAutoFit/>
          </a:bodyPr>
          <a:lstStyle/>
          <a:p>
            <a:r>
              <a:rPr lang="en-US" sz="700" dirty="0"/>
              <a:t>Photo illustration by Senior Airman Kristin High, </a:t>
            </a:r>
          </a:p>
          <a:p>
            <a:r>
              <a:rPr lang="en-US" sz="700" dirty="0"/>
              <a:t>U.S. Air Force</a:t>
            </a:r>
          </a:p>
        </p:txBody>
      </p:sp>
      <p:sp>
        <p:nvSpPr>
          <p:cNvPr id="3" name="TextBox 2"/>
          <p:cNvSpPr txBox="1"/>
          <p:nvPr/>
        </p:nvSpPr>
        <p:spPr>
          <a:xfrm>
            <a:off x="558518" y="3837975"/>
            <a:ext cx="2453956" cy="461665"/>
          </a:xfrm>
          <a:prstGeom prst="rect">
            <a:avLst/>
          </a:prstGeom>
          <a:noFill/>
        </p:spPr>
        <p:txBody>
          <a:bodyPr wrap="square" rtlCol="0">
            <a:spAutoFit/>
          </a:bodyPr>
          <a:lstStyle/>
          <a:p>
            <a:pPr algn="ctr"/>
            <a:r>
              <a:rPr lang="en-US" sz="2400" b="1" dirty="0"/>
              <a:t>Colorblindness</a:t>
            </a:r>
            <a:endParaRPr lang="en-US" sz="1200" b="1" dirty="0"/>
          </a:p>
        </p:txBody>
      </p:sp>
      <p:pic>
        <p:nvPicPr>
          <p:cNvPr id="4" name="blind" descr="Blind man using laptop with screenreader Attribution: ICT training for blind teachers by It@School Kollam"/>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5213" y="1963900"/>
            <a:ext cx="2433551" cy="1622367"/>
          </a:xfrm>
          <a:prstGeom prst="rect">
            <a:avLst/>
          </a:prstGeom>
        </p:spPr>
      </p:pic>
      <p:sp>
        <p:nvSpPr>
          <p:cNvPr id="10" name="TextBox 9"/>
          <p:cNvSpPr txBox="1"/>
          <p:nvPr/>
        </p:nvSpPr>
        <p:spPr>
          <a:xfrm>
            <a:off x="3688283" y="3543939"/>
            <a:ext cx="2364750" cy="307777"/>
          </a:xfrm>
          <a:prstGeom prst="rect">
            <a:avLst/>
          </a:prstGeom>
          <a:noFill/>
        </p:spPr>
        <p:txBody>
          <a:bodyPr wrap="none" rtlCol="0">
            <a:spAutoFit/>
          </a:bodyPr>
          <a:lstStyle/>
          <a:p>
            <a:r>
              <a:rPr lang="en-US" sz="700" dirty="0"/>
              <a:t>CC-BY-SA-4.0L “ICT training for blind teachers by </a:t>
            </a:r>
            <a:r>
              <a:rPr lang="en-US" sz="700" dirty="0" err="1"/>
              <a:t>It@School</a:t>
            </a:r>
            <a:r>
              <a:rPr lang="en-US" sz="700" dirty="0"/>
              <a:t> </a:t>
            </a:r>
          </a:p>
          <a:p>
            <a:r>
              <a:rPr lang="en-US" sz="700" dirty="0"/>
              <a:t>Kollam” / </a:t>
            </a:r>
            <a:r>
              <a:rPr lang="en-US" sz="700" dirty="0" err="1"/>
              <a:t>Ivanjoseplavila</a:t>
            </a:r>
            <a:endParaRPr lang="en-US" sz="700" dirty="0"/>
          </a:p>
        </p:txBody>
      </p:sp>
      <p:sp>
        <p:nvSpPr>
          <p:cNvPr id="2" name="TextBox 1"/>
          <p:cNvSpPr txBox="1"/>
          <p:nvPr/>
        </p:nvSpPr>
        <p:spPr>
          <a:xfrm>
            <a:off x="3424029" y="3837975"/>
            <a:ext cx="2835924" cy="461665"/>
          </a:xfrm>
          <a:prstGeom prst="rect">
            <a:avLst/>
          </a:prstGeom>
          <a:noFill/>
        </p:spPr>
        <p:txBody>
          <a:bodyPr wrap="square" rtlCol="0">
            <a:spAutoFit/>
          </a:bodyPr>
          <a:lstStyle/>
          <a:p>
            <a:pPr algn="ctr"/>
            <a:r>
              <a:rPr lang="en-US" sz="2400" b="1" dirty="0"/>
              <a:t>Vision Impairment</a:t>
            </a:r>
            <a:endParaRPr lang="en-US" sz="1200" b="1" dirty="0"/>
          </a:p>
        </p:txBody>
      </p:sp>
      <p:pic>
        <p:nvPicPr>
          <p:cNvPr id="5" name="Picture 4" descr="typing with cast / prosthetic Attribute: http://www.33fw.af.mil/News/Photos/igphoto/20009950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2285" y="1980722"/>
            <a:ext cx="1697128" cy="1680071"/>
          </a:xfrm>
          <a:prstGeom prst="rect">
            <a:avLst/>
          </a:prstGeom>
        </p:spPr>
      </p:pic>
      <p:sp>
        <p:nvSpPr>
          <p:cNvPr id="8" name="TextBox 7"/>
          <p:cNvSpPr txBox="1"/>
          <p:nvPr/>
        </p:nvSpPr>
        <p:spPr>
          <a:xfrm>
            <a:off x="6862285" y="3614623"/>
            <a:ext cx="1887902" cy="200055"/>
          </a:xfrm>
          <a:prstGeom prst="rect">
            <a:avLst/>
          </a:prstGeom>
          <a:noFill/>
        </p:spPr>
        <p:txBody>
          <a:bodyPr wrap="square" rtlCol="0">
            <a:spAutoFit/>
          </a:bodyPr>
          <a:lstStyle/>
          <a:p>
            <a:r>
              <a:rPr lang="en-US" sz="700" dirty="0"/>
              <a:t>Photo by </a:t>
            </a:r>
            <a:r>
              <a:rPr lang="en-US" sz="700" dirty="0" err="1"/>
              <a:t>Kemberly</a:t>
            </a:r>
            <a:r>
              <a:rPr lang="en-US" sz="700" dirty="0"/>
              <a:t> </a:t>
            </a:r>
            <a:r>
              <a:rPr lang="en-US" sz="700" dirty="0" err="1"/>
              <a:t>Groue</a:t>
            </a:r>
            <a:r>
              <a:rPr lang="en-US" sz="700" dirty="0"/>
              <a:t>, U.S. Air Force </a:t>
            </a:r>
          </a:p>
        </p:txBody>
      </p:sp>
      <p:sp>
        <p:nvSpPr>
          <p:cNvPr id="7" name="TextBox 6"/>
          <p:cNvSpPr txBox="1"/>
          <p:nvPr/>
        </p:nvSpPr>
        <p:spPr>
          <a:xfrm>
            <a:off x="6671507" y="3837975"/>
            <a:ext cx="2078680" cy="830997"/>
          </a:xfrm>
          <a:prstGeom prst="rect">
            <a:avLst/>
          </a:prstGeom>
          <a:noFill/>
        </p:spPr>
        <p:txBody>
          <a:bodyPr wrap="square" rtlCol="0">
            <a:spAutoFit/>
          </a:bodyPr>
          <a:lstStyle/>
          <a:p>
            <a:pPr algn="ctr"/>
            <a:r>
              <a:rPr lang="en-US" sz="2400" b="1" dirty="0"/>
              <a:t>Physical Limitations</a:t>
            </a:r>
            <a:endParaRPr lang="en-US" sz="1200" b="1" dirty="0"/>
          </a:p>
        </p:txBody>
      </p:sp>
      <p:sp>
        <p:nvSpPr>
          <p:cNvPr id="13" name="Left-Right Arrow Callout 12"/>
          <p:cNvSpPr/>
          <p:nvPr/>
        </p:nvSpPr>
        <p:spPr>
          <a:xfrm>
            <a:off x="981202" y="4885310"/>
            <a:ext cx="3731985" cy="542925"/>
          </a:xfrm>
          <a:prstGeom prst="lef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Perceivable</a:t>
            </a:r>
          </a:p>
        </p:txBody>
      </p:sp>
      <p:sp>
        <p:nvSpPr>
          <p:cNvPr id="15" name="Left-Right Arrow Callout 14"/>
          <p:cNvSpPr/>
          <p:nvPr/>
        </p:nvSpPr>
        <p:spPr>
          <a:xfrm>
            <a:off x="4572000" y="5409425"/>
            <a:ext cx="3731985" cy="542925"/>
          </a:xfrm>
          <a:prstGeom prst="lef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Operable</a:t>
            </a:r>
          </a:p>
        </p:txBody>
      </p:sp>
    </p:spTree>
    <p:extLst>
      <p:ext uri="{BB962C8B-B14F-4D97-AF65-F5344CB8AC3E}">
        <p14:creationId xmlns:p14="http://schemas.microsoft.com/office/powerpoint/2010/main" val="338726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out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85354" y="633448"/>
            <a:ext cx="8373291" cy="1325563"/>
          </a:xfrm>
        </p:spPr>
        <p:txBody>
          <a:bodyPr>
            <a:normAutofit/>
          </a:bodyPr>
          <a:lstStyle/>
          <a:p>
            <a:r>
              <a:rPr lang="en-US" dirty="0"/>
              <a:t>Making Tables Perceivable: Caption</a:t>
            </a:r>
          </a:p>
        </p:txBody>
      </p:sp>
      <p:pic>
        <p:nvPicPr>
          <p:cNvPr id="6" name="Picture 5" descr="Right clicking on table to navigate to properti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590" y="1959011"/>
            <a:ext cx="5548820" cy="4325815"/>
          </a:xfrm>
          <a:prstGeom prst="rect">
            <a:avLst/>
          </a:prstGeom>
          <a:ln>
            <a:solidFill>
              <a:schemeClr val="bg1">
                <a:lumMod val="50000"/>
              </a:schemeClr>
            </a:solidFill>
          </a:ln>
          <a:effectLst>
            <a:outerShdw blurRad="50800" dist="38100" dir="2700000" algn="tl" rotWithShape="0">
              <a:prstClr val="black">
                <a:alpha val="40000"/>
              </a:prstClr>
            </a:outerShdw>
          </a:effectLst>
        </p:spPr>
      </p:pic>
      <p:cxnSp>
        <p:nvCxnSpPr>
          <p:cNvPr id="3" name="Straight Arrow Connector 2" descr="arrow highlighting Insert caption option."/>
          <p:cNvCxnSpPr/>
          <p:nvPr/>
        </p:nvCxnSpPr>
        <p:spPr>
          <a:xfrm flipH="1" flipV="1">
            <a:off x="4376057" y="4800600"/>
            <a:ext cx="892629" cy="21771"/>
          </a:xfrm>
          <a:prstGeom prst="straightConnector1">
            <a:avLst/>
          </a:prstGeom>
          <a:ln w="3810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0905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15266" y="529391"/>
            <a:ext cx="8113467" cy="1325563"/>
          </a:xfrm>
        </p:spPr>
        <p:txBody>
          <a:bodyPr>
            <a:normAutofit/>
          </a:bodyPr>
          <a:lstStyle/>
          <a:p>
            <a:r>
              <a:rPr lang="en-US" dirty="0"/>
              <a:t>Making Tables Perceivable: Caption</a:t>
            </a:r>
          </a:p>
        </p:txBody>
      </p:sp>
      <p:pic>
        <p:nvPicPr>
          <p:cNvPr id="4" name="Picture 3" descr="Add Caption options in MS Wor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5572" y="1854954"/>
            <a:ext cx="5812853" cy="4530606"/>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497855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65760" y="509574"/>
            <a:ext cx="8412480" cy="1325563"/>
          </a:xfrm>
        </p:spPr>
        <p:txBody>
          <a:bodyPr>
            <a:normAutofit/>
          </a:bodyPr>
          <a:lstStyle/>
          <a:p>
            <a:r>
              <a:rPr lang="en-US" dirty="0"/>
              <a:t>Making Tables Perceivable: Caption</a:t>
            </a:r>
          </a:p>
        </p:txBody>
      </p:sp>
      <p:pic>
        <p:nvPicPr>
          <p:cNvPr id="5" name="Picture 4" descr="Adding caption to table in MS Wor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9070" y="1835137"/>
            <a:ext cx="5945860" cy="4631562"/>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 name="Oval 3" descr="highlighting Design tab on MS Word menu."/>
          <p:cNvSpPr/>
          <p:nvPr/>
        </p:nvSpPr>
        <p:spPr>
          <a:xfrm>
            <a:off x="4593771" y="1873739"/>
            <a:ext cx="576943" cy="53200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755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76794" y="505432"/>
            <a:ext cx="8190411" cy="1325563"/>
          </a:xfrm>
        </p:spPr>
        <p:txBody>
          <a:bodyPr>
            <a:normAutofit/>
          </a:bodyPr>
          <a:lstStyle/>
          <a:p>
            <a:r>
              <a:rPr lang="en-US" dirty="0"/>
              <a:t>Making Tables Perceivable: Caption</a:t>
            </a:r>
          </a:p>
        </p:txBody>
      </p:sp>
      <p:pic>
        <p:nvPicPr>
          <p:cNvPr id="3" name="Picture 2" descr="MS Word table with caption &quot;Table 1. List of Reports.&quot;"/>
          <p:cNvPicPr>
            <a:picLocks noChangeAspect="1"/>
          </p:cNvPicPr>
          <p:nvPr/>
        </p:nvPicPr>
        <p:blipFill rotWithShape="1">
          <a:blip r:embed="rId3">
            <a:extLst>
              <a:ext uri="{28A0092B-C50C-407E-A947-70E740481C1C}">
                <a14:useLocalDpi xmlns:a14="http://schemas.microsoft.com/office/drawing/2010/main" val="0"/>
              </a:ext>
            </a:extLst>
          </a:blip>
          <a:srcRect l="-17392" t="188" r="546" b="17227"/>
          <a:stretch/>
        </p:blipFill>
        <p:spPr>
          <a:xfrm>
            <a:off x="87086" y="2133599"/>
            <a:ext cx="8009654" cy="4267201"/>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955166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65760" y="548176"/>
            <a:ext cx="8412480" cy="1325563"/>
          </a:xfrm>
        </p:spPr>
        <p:txBody>
          <a:bodyPr>
            <a:normAutofit/>
          </a:bodyPr>
          <a:lstStyle/>
          <a:p>
            <a:r>
              <a:rPr lang="en-US" dirty="0"/>
              <a:t>Making Tables Perceivable: Headers</a:t>
            </a:r>
          </a:p>
        </p:txBody>
      </p:sp>
      <p:sp>
        <p:nvSpPr>
          <p:cNvPr id="7" name="Oval 6" descr="highlighting Design tab in MS Word menu."/>
          <p:cNvSpPr/>
          <p:nvPr/>
        </p:nvSpPr>
        <p:spPr>
          <a:xfrm>
            <a:off x="4593771" y="1873739"/>
            <a:ext cx="576943" cy="53200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howing selection of table header row. No column headings on 2nd p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554" y="1873739"/>
            <a:ext cx="5846892" cy="4555525"/>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3" name="Oval 2" descr="Circle highlighting no headers on 2nd page."/>
          <p:cNvSpPr/>
          <p:nvPr/>
        </p:nvSpPr>
        <p:spPr>
          <a:xfrm>
            <a:off x="3461728" y="3731306"/>
            <a:ext cx="1784039" cy="1476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descr="arrow to header row option."/>
          <p:cNvCxnSpPr>
            <a:stCxn id="3" idx="1"/>
          </p:cNvCxnSpPr>
          <p:nvPr/>
        </p:nvCxnSpPr>
        <p:spPr>
          <a:xfrm flipH="1" flipV="1">
            <a:off x="2011680" y="2286000"/>
            <a:ext cx="1711314" cy="1466933"/>
          </a:xfrm>
          <a:prstGeom prst="straightConnector1">
            <a:avLst/>
          </a:prstGeom>
          <a:ln w="3810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36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5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1500"/>
                                        <p:tgtEl>
                                          <p:spTgt spid="7"/>
                                        </p:tgtEl>
                                      </p:cBhvr>
                                    </p:animEffect>
                                  </p:childTnLst>
                                </p:cTn>
                              </p:par>
                            </p:childTnLst>
                          </p:cTn>
                        </p:par>
                        <p:par>
                          <p:cTn id="12" fill="hold">
                            <p:stCondLst>
                              <p:cond delay="4000"/>
                            </p:stCondLst>
                            <p:childTnLst>
                              <p:par>
                                <p:cTn id="13" presetID="22" presetClass="entr" presetSubtype="4"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67789" y="602214"/>
            <a:ext cx="8608422" cy="1325563"/>
          </a:xfrm>
        </p:spPr>
        <p:txBody>
          <a:bodyPr>
            <a:normAutofit/>
          </a:bodyPr>
          <a:lstStyle/>
          <a:p>
            <a:r>
              <a:rPr lang="en-US" dirty="0"/>
              <a:t>Making Tables Perceivable: Headers</a:t>
            </a:r>
          </a:p>
        </p:txBody>
      </p:sp>
      <p:pic>
        <p:nvPicPr>
          <p:cNvPr id="6" name="Picture 5" descr="Repeat Header Rows option selec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539" y="1927777"/>
            <a:ext cx="5748921" cy="4444269"/>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21" name="Group 20" descr="arrow showing header repeating across pages."/>
          <p:cNvGrpSpPr/>
          <p:nvPr/>
        </p:nvGrpSpPr>
        <p:grpSpPr>
          <a:xfrm>
            <a:off x="2906486" y="4517571"/>
            <a:ext cx="457200" cy="1240972"/>
            <a:chOff x="2906486" y="4517571"/>
            <a:chExt cx="457200" cy="1240972"/>
          </a:xfrm>
        </p:grpSpPr>
        <p:cxnSp>
          <p:nvCxnSpPr>
            <p:cNvPr id="16" name="Straight Connector 15"/>
            <p:cNvCxnSpPr/>
            <p:nvPr/>
          </p:nvCxnSpPr>
          <p:spPr>
            <a:xfrm flipH="1">
              <a:off x="2917371" y="4517571"/>
              <a:ext cx="446315" cy="0"/>
            </a:xfrm>
            <a:prstGeom prst="line">
              <a:avLst/>
            </a:prstGeom>
            <a:ln w="38100">
              <a:solidFill>
                <a:srgbClr val="C00000"/>
              </a:solidFill>
              <a:tailEnd w="lg"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06486" y="4517571"/>
              <a:ext cx="10885" cy="1240972"/>
            </a:xfrm>
            <a:prstGeom prst="line">
              <a:avLst/>
            </a:prstGeom>
            <a:ln w="38100">
              <a:solidFill>
                <a:srgbClr val="C00000"/>
              </a:solidFill>
              <a:tailEnd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917371" y="5747657"/>
              <a:ext cx="446315" cy="10886"/>
            </a:xfrm>
            <a:prstGeom prst="straightConnector1">
              <a:avLst/>
            </a:prstGeom>
            <a:ln w="3810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grpSp>
      <p:sp>
        <p:nvSpPr>
          <p:cNvPr id="2" name="Oval 1" descr="highlighting Layout tab in MS Word menu bar."/>
          <p:cNvSpPr/>
          <p:nvPr/>
        </p:nvSpPr>
        <p:spPr>
          <a:xfrm>
            <a:off x="4899259" y="1927777"/>
            <a:ext cx="558265" cy="5266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descr="highlighting &quot;Repeat Header Rows&quot; option in Layout tab."/>
          <p:cNvSpPr/>
          <p:nvPr/>
        </p:nvSpPr>
        <p:spPr>
          <a:xfrm>
            <a:off x="6418447" y="2127183"/>
            <a:ext cx="896753" cy="32725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562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 Office Accessibility</a:t>
            </a:r>
          </a:p>
        </p:txBody>
      </p:sp>
      <p:sp>
        <p:nvSpPr>
          <p:cNvPr id="3" name="Text Placeholder 2"/>
          <p:cNvSpPr>
            <a:spLocks noGrp="1"/>
          </p:cNvSpPr>
          <p:nvPr>
            <p:ph type="body" idx="1"/>
          </p:nvPr>
        </p:nvSpPr>
        <p:spPr/>
        <p:txBody>
          <a:bodyPr/>
          <a:lstStyle/>
          <a:p>
            <a:r>
              <a:rPr lang="en-US" dirty="0"/>
              <a:t>Reading Order</a:t>
            </a:r>
          </a:p>
        </p:txBody>
      </p:sp>
    </p:spTree>
    <p:extLst>
      <p:ext uri="{BB962C8B-B14F-4D97-AF65-F5344CB8AC3E}">
        <p14:creationId xmlns:p14="http://schemas.microsoft.com/office/powerpoint/2010/main" val="21146454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857902" y="553350"/>
            <a:ext cx="3428195" cy="1325563"/>
          </a:xfrm>
        </p:spPr>
        <p:txBody>
          <a:bodyPr>
            <a:normAutofit/>
          </a:bodyPr>
          <a:lstStyle/>
          <a:p>
            <a:r>
              <a:rPr lang="en-US" dirty="0"/>
              <a:t>Reading Order</a:t>
            </a:r>
          </a:p>
        </p:txBody>
      </p:sp>
      <p:pic>
        <p:nvPicPr>
          <p:cNvPr id="5" name="Picture 4" descr="MS PowerPoint Accessibility Check results showing Tip for Reading ord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367" y="1878913"/>
            <a:ext cx="6365264" cy="4447367"/>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887495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a:spLocks noGrp="1"/>
          </p:cNvSpPr>
          <p:nvPr>
            <p:ph type="title"/>
          </p:nvPr>
        </p:nvSpPr>
        <p:spPr>
          <a:xfrm>
            <a:off x="2857902" y="577260"/>
            <a:ext cx="3428195" cy="1325563"/>
          </a:xfrm>
        </p:spPr>
        <p:txBody>
          <a:bodyPr>
            <a:normAutofit/>
          </a:bodyPr>
          <a:lstStyle/>
          <a:p>
            <a:r>
              <a:rPr lang="en-US" dirty="0"/>
              <a:t>Reading Order</a:t>
            </a:r>
          </a:p>
        </p:txBody>
      </p:sp>
      <p:pic>
        <p:nvPicPr>
          <p:cNvPr id="4" name="Picture 3" descr="Finding the reading order option in MS PowerPoi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367" y="1902823"/>
            <a:ext cx="6365264" cy="4436099"/>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04902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descr="MS PowerPoint slide with pictures in different reading order than the text."/>
          <p:cNvSpPr>
            <a:spLocks noGrp="1"/>
          </p:cNvSpPr>
          <p:nvPr>
            <p:ph type="title"/>
          </p:nvPr>
        </p:nvSpPr>
        <p:spPr>
          <a:xfrm>
            <a:off x="2857902" y="574539"/>
            <a:ext cx="3428195" cy="1325563"/>
          </a:xfrm>
        </p:spPr>
        <p:txBody>
          <a:bodyPr>
            <a:normAutofit/>
          </a:bodyPr>
          <a:lstStyle/>
          <a:p>
            <a:r>
              <a:rPr lang="en-US" dirty="0"/>
              <a:t>Reading Order</a:t>
            </a:r>
          </a:p>
        </p:txBody>
      </p:sp>
      <p:pic>
        <p:nvPicPr>
          <p:cNvPr id="3" name="Picture 2" descr="Reading order, text in first column is 4th item read instead of 2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367" y="1900102"/>
            <a:ext cx="6365263" cy="4418700"/>
          </a:xfrm>
          <a:prstGeom prst="rect">
            <a:avLst/>
          </a:prstGeom>
          <a:ln>
            <a:solidFill>
              <a:schemeClr val="bg1">
                <a:lumMod val="50000"/>
              </a:schemeClr>
            </a:solidFill>
          </a:ln>
          <a:effectLst>
            <a:outerShdw blurRad="50800" dist="38100" dir="2700000" algn="tl" rotWithShape="0">
              <a:prstClr val="black">
                <a:alpha val="40000"/>
              </a:prstClr>
            </a:outerShdw>
          </a:effectLst>
        </p:spPr>
      </p:pic>
      <p:cxnSp>
        <p:nvCxnSpPr>
          <p:cNvPr id="6" name="Straight Arrow Connector 5" descr="arrow pointing to reading order list"/>
          <p:cNvCxnSpPr/>
          <p:nvPr/>
        </p:nvCxnSpPr>
        <p:spPr>
          <a:xfrm flipH="1">
            <a:off x="7543800" y="1730829"/>
            <a:ext cx="522514" cy="1201386"/>
          </a:xfrm>
          <a:prstGeom prst="straightConnector1">
            <a:avLst/>
          </a:prstGeom>
          <a:ln w="44450">
            <a:solidFill>
              <a:srgbClr val="C00000"/>
            </a:solidFill>
            <a:prstDash val="lgDash"/>
            <a:headEnd w="lg" len="lg"/>
            <a:tailEnd type="triangle" w="lg" len="lg"/>
          </a:ln>
          <a:effectLst>
            <a:glow rad="50800">
              <a:schemeClr val="tx1"/>
            </a:glow>
          </a:effectLst>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103329" y="1276861"/>
            <a:ext cx="1925969" cy="369332"/>
          </a:xfrm>
          <a:prstGeom prst="rect">
            <a:avLst/>
          </a:prstGeom>
          <a:solidFill>
            <a:schemeClr val="tx1"/>
          </a:solidFill>
          <a:effectLst/>
        </p:spPr>
        <p:txBody>
          <a:bodyPr wrap="square" rtlCol="0">
            <a:spAutoFit/>
          </a:bodyPr>
          <a:lstStyle/>
          <a:p>
            <a:r>
              <a:rPr lang="en-US" dirty="0">
                <a:solidFill>
                  <a:srgbClr val="C00000"/>
                </a:solidFill>
              </a:rPr>
              <a:t>REVERSE order!</a:t>
            </a:r>
          </a:p>
        </p:txBody>
      </p:sp>
    </p:spTree>
    <p:extLst>
      <p:ext uri="{BB962C8B-B14F-4D97-AF65-F5344CB8AC3E}">
        <p14:creationId xmlns:p14="http://schemas.microsoft.com/office/powerpoint/2010/main" val="342852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889540" y="585309"/>
            <a:ext cx="6985682" cy="1325563"/>
          </a:xfrm>
        </p:spPr>
        <p:txBody>
          <a:bodyPr/>
          <a:lstStyle/>
          <a:p>
            <a:pPr algn="ctr"/>
            <a:r>
              <a:rPr lang="en-US" dirty="0"/>
              <a:t>Why Else Should We Care?</a:t>
            </a:r>
          </a:p>
        </p:txBody>
      </p:sp>
      <p:pic>
        <p:nvPicPr>
          <p:cNvPr id="11" name="Picture 10" descr="ADA Title 3 Lawsuits in Federal Court, 2013-2018 : bar chart shows steadily increasing each year and 2018 projected to be higher based on number already filed this ye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233" y="1954639"/>
            <a:ext cx="3003218" cy="1693252"/>
          </a:xfrm>
          <a:prstGeom prst="rect">
            <a:avLst/>
          </a:prstGeom>
          <a:ln>
            <a:solidFill>
              <a:schemeClr val="bg1">
                <a:lumMod val="50000"/>
              </a:schemeClr>
            </a:solidFill>
          </a:ln>
        </p:spPr>
      </p:pic>
      <p:sp>
        <p:nvSpPr>
          <p:cNvPr id="15" name="TextBox 14"/>
          <p:cNvSpPr txBox="1"/>
          <p:nvPr/>
        </p:nvSpPr>
        <p:spPr>
          <a:xfrm>
            <a:off x="4197558" y="1923315"/>
            <a:ext cx="3982464" cy="3046988"/>
          </a:xfrm>
          <a:prstGeom prst="rect">
            <a:avLst/>
          </a:prstGeom>
          <a:noFill/>
          <a:ln>
            <a:noFill/>
          </a:ln>
        </p:spPr>
        <p:txBody>
          <a:bodyPr wrap="square" rtlCol="0">
            <a:spAutoFit/>
          </a:bodyPr>
          <a:lstStyle/>
          <a:p>
            <a:r>
              <a:rPr lang="en-US" sz="2400" dirty="0"/>
              <a:t>“Plaintiffs filed 4965 federal ADA Title III lawsuits in just the first six months of 2018…  If the filings continue at the same rate, there will be close to 10,000 ADA Title III lawsuits for all of 2018—a 30% increase over 2017.”</a:t>
            </a:r>
          </a:p>
        </p:txBody>
      </p:sp>
      <p:pic>
        <p:nvPicPr>
          <p:cNvPr id="16" name="Picture 15" descr="Federal  Website Access Lawsuits, January-June 2018 = at least 1,053 Lawsuits : bar chart shows 12 states with the mpst lawsuits filed. CA=5, FL=342 (2nd highest), GA=1, IL=6, MA=21,NY=630 (highest), OH=4, OR=5, PA=24, TX=7, VA=7, NC=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233" y="3735424"/>
            <a:ext cx="3003218" cy="1973543"/>
          </a:xfrm>
          <a:prstGeom prst="rect">
            <a:avLst/>
          </a:prstGeom>
          <a:ln>
            <a:solidFill>
              <a:schemeClr val="bg1">
                <a:lumMod val="50000"/>
              </a:schemeClr>
            </a:solidFill>
          </a:ln>
        </p:spPr>
      </p:pic>
      <p:sp>
        <p:nvSpPr>
          <p:cNvPr id="14" name="Rectangle 13"/>
          <p:cNvSpPr/>
          <p:nvPr/>
        </p:nvSpPr>
        <p:spPr>
          <a:xfrm>
            <a:off x="1036725" y="6080422"/>
            <a:ext cx="7300912" cy="430887"/>
          </a:xfrm>
          <a:prstGeom prst="rect">
            <a:avLst/>
          </a:prstGeom>
        </p:spPr>
        <p:txBody>
          <a:bodyPr wrap="square">
            <a:spAutoFit/>
          </a:bodyPr>
          <a:lstStyle/>
          <a:p>
            <a:r>
              <a:rPr lang="en-US" sz="1050" dirty="0"/>
              <a:t>Source: Vu, M. N. (2018, July 19). Website Access and Other ADA Title III Lawsuits Hit Record Numbers. Retrieved August 16, 2018, from </a:t>
            </a:r>
            <a:r>
              <a:rPr lang="en-US" sz="1050" u="sng" dirty="0">
                <a:hlinkClick r:id="rId5" tooltip="July 2018 blog article &quot;Website Access and Other Title 3 Lawsuits Hit record numbers.&quot;"/>
              </a:rPr>
              <a:t>https://</a:t>
            </a:r>
            <a:r>
              <a:rPr lang="en-US" sz="1050" u="sng" dirty="0">
                <a:solidFill>
                  <a:srgbClr val="134F66"/>
                </a:solidFill>
                <a:hlinkClick r:id="rId5" tooltip="July 2018 blog article &quot;Website Access and Other Title 3 Lawsuits Hit record numbers.&quot;"/>
              </a:rPr>
              <a:t>www.adatitleiii.com/2018/07/website-access-and-other-ada-title-iii-lawsuits-hit-record-numbers</a:t>
            </a:r>
            <a:r>
              <a:rPr lang="en-US" sz="1050" u="sng" dirty="0">
                <a:hlinkClick r:id="rId5" tooltip="July 2018 blog article &quot;Website Access and Other Title 3 Lawsuits Hit record numbers.&quot;"/>
              </a:rPr>
              <a:t>/</a:t>
            </a:r>
            <a:r>
              <a:rPr lang="en-US" sz="1050" dirty="0">
                <a:hlinkClick r:id="rId5" tooltip="July 2018 blog article &quot;Website Access and Other Title 3 Lawsuits Hit record numbers.&quot;"/>
              </a:rPr>
              <a:t> </a:t>
            </a:r>
            <a:endParaRPr lang="en-US" sz="1050" dirty="0"/>
          </a:p>
        </p:txBody>
      </p:sp>
    </p:spTree>
    <p:extLst>
      <p:ext uri="{BB962C8B-B14F-4D97-AF65-F5344CB8AC3E}">
        <p14:creationId xmlns:p14="http://schemas.microsoft.com/office/powerpoint/2010/main" val="5832567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2857901" y="545460"/>
            <a:ext cx="3428195" cy="1325563"/>
          </a:xfrm>
        </p:spPr>
        <p:txBody>
          <a:bodyPr>
            <a:normAutofit/>
          </a:bodyPr>
          <a:lstStyle/>
          <a:p>
            <a:r>
              <a:rPr lang="en-US" dirty="0"/>
              <a:t>Reading Order</a:t>
            </a:r>
          </a:p>
        </p:txBody>
      </p:sp>
      <p:pic>
        <p:nvPicPr>
          <p:cNvPr id="2" name="Picture 1" descr="MS PowerPoint slide showing 3rd picture as the 2nd item to rea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855" y="1783937"/>
            <a:ext cx="6520286" cy="4529777"/>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32609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2857901" y="551624"/>
            <a:ext cx="3428195" cy="1325563"/>
          </a:xfrm>
        </p:spPr>
        <p:txBody>
          <a:bodyPr>
            <a:normAutofit/>
          </a:bodyPr>
          <a:lstStyle/>
          <a:p>
            <a:r>
              <a:rPr lang="en-US" dirty="0"/>
              <a:t>Reading Order</a:t>
            </a:r>
          </a:p>
        </p:txBody>
      </p:sp>
      <p:pic>
        <p:nvPicPr>
          <p:cNvPr id="3" name="Picture 2" descr="MS PowerPoint slide with reading order changed in the selection pa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980" y="1790101"/>
            <a:ext cx="6658036" cy="4623495"/>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187449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p:cNvSpPr>
            <a:spLocks noGrp="1"/>
          </p:cNvSpPr>
          <p:nvPr>
            <p:ph type="title"/>
          </p:nvPr>
        </p:nvSpPr>
        <p:spPr>
          <a:xfrm>
            <a:off x="2857902" y="559653"/>
            <a:ext cx="3428195" cy="1325563"/>
          </a:xfrm>
        </p:spPr>
        <p:txBody>
          <a:bodyPr>
            <a:normAutofit/>
          </a:bodyPr>
          <a:lstStyle/>
          <a:p>
            <a:r>
              <a:rPr lang="en-US" dirty="0"/>
              <a:t>Reading Order</a:t>
            </a:r>
          </a:p>
        </p:txBody>
      </p:sp>
      <p:pic>
        <p:nvPicPr>
          <p:cNvPr id="2" name="Picture 1" descr="MS PowerPoint slide showing renaming of elements in Reading Order Selection pa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2056" y="1885216"/>
            <a:ext cx="6379886" cy="4454624"/>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4" name="Rectangle 3" descr="highlighting Reading Order selection panel."/>
          <p:cNvSpPr/>
          <p:nvPr/>
        </p:nvSpPr>
        <p:spPr>
          <a:xfrm>
            <a:off x="6553200" y="2547257"/>
            <a:ext cx="1208742" cy="154577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529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 Office Accessibility</a:t>
            </a:r>
          </a:p>
        </p:txBody>
      </p:sp>
      <p:sp>
        <p:nvSpPr>
          <p:cNvPr id="3" name="Text Placeholder 2"/>
          <p:cNvSpPr>
            <a:spLocks noGrp="1"/>
          </p:cNvSpPr>
          <p:nvPr>
            <p:ph type="body" idx="1"/>
          </p:nvPr>
        </p:nvSpPr>
        <p:spPr/>
        <p:txBody>
          <a:bodyPr/>
          <a:lstStyle/>
          <a:p>
            <a:r>
              <a:rPr lang="en-US" dirty="0"/>
              <a:t>Headings / Tags</a:t>
            </a:r>
          </a:p>
        </p:txBody>
      </p:sp>
    </p:spTree>
    <p:extLst>
      <p:ext uri="{BB962C8B-B14F-4D97-AF65-F5344CB8AC3E}">
        <p14:creationId xmlns:p14="http://schemas.microsoft.com/office/powerpoint/2010/main" val="7865337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8451" y="600743"/>
            <a:ext cx="3847097" cy="1325563"/>
          </a:xfrm>
        </p:spPr>
        <p:txBody>
          <a:bodyPr>
            <a:normAutofit/>
          </a:bodyPr>
          <a:lstStyle/>
          <a:p>
            <a:r>
              <a:rPr lang="en-US" dirty="0"/>
              <a:t>Headings / Tags</a:t>
            </a:r>
          </a:p>
        </p:txBody>
      </p:sp>
      <p:pic>
        <p:nvPicPr>
          <p:cNvPr id="5" name="Picture 4" descr="MS Word sample page showing menu bar style settings for differnet heading and other tag elemen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3818" y="1762307"/>
            <a:ext cx="5136361" cy="4737371"/>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22085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63729" y="585503"/>
            <a:ext cx="3847097" cy="1325563"/>
          </a:xfrm>
        </p:spPr>
        <p:txBody>
          <a:bodyPr>
            <a:normAutofit/>
          </a:bodyPr>
          <a:lstStyle/>
          <a:p>
            <a:r>
              <a:rPr lang="en-US" dirty="0"/>
              <a:t>Headings / Tags</a:t>
            </a:r>
          </a:p>
        </p:txBody>
      </p:sp>
      <p:pic>
        <p:nvPicPr>
          <p:cNvPr id="4" name="Picture 3" descr="MS Word sample of using dropdown to access the custom style setting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412" y="1738581"/>
            <a:ext cx="5131730" cy="4737371"/>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822721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48451" y="600743"/>
            <a:ext cx="3847097" cy="1325563"/>
          </a:xfrm>
        </p:spPr>
        <p:txBody>
          <a:bodyPr>
            <a:normAutofit/>
          </a:bodyPr>
          <a:lstStyle/>
          <a:p>
            <a:r>
              <a:rPr lang="en-US" dirty="0"/>
              <a:t>Headings / Tags</a:t>
            </a:r>
          </a:p>
        </p:txBody>
      </p:sp>
      <p:pic>
        <p:nvPicPr>
          <p:cNvPr id="3" name="Picture 2" descr="Menu for Modifyinging existing style of body tex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9827" y="1699615"/>
            <a:ext cx="5164344" cy="4737371"/>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052179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69314" y="620796"/>
            <a:ext cx="3847097" cy="1325563"/>
          </a:xfrm>
        </p:spPr>
        <p:txBody>
          <a:bodyPr>
            <a:normAutofit/>
          </a:bodyPr>
          <a:lstStyle/>
          <a:p>
            <a:r>
              <a:rPr lang="en-US" dirty="0"/>
              <a:t>Headings / Tags</a:t>
            </a:r>
          </a:p>
        </p:txBody>
      </p:sp>
      <p:pic>
        <p:nvPicPr>
          <p:cNvPr id="2" name="Picture 1" descr="Font &amp; other formatting options for a specific tag elem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3096" y="1763777"/>
            <a:ext cx="5019534" cy="4737371"/>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697266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 Office Accessibility</a:t>
            </a:r>
          </a:p>
        </p:txBody>
      </p:sp>
      <p:sp>
        <p:nvSpPr>
          <p:cNvPr id="3" name="Text Placeholder 2"/>
          <p:cNvSpPr>
            <a:spLocks noGrp="1"/>
          </p:cNvSpPr>
          <p:nvPr>
            <p:ph type="body" idx="1"/>
          </p:nvPr>
        </p:nvSpPr>
        <p:spPr/>
        <p:txBody>
          <a:bodyPr/>
          <a:lstStyle/>
          <a:p>
            <a:r>
              <a:rPr lang="en-US" dirty="0"/>
              <a:t>Color</a:t>
            </a:r>
          </a:p>
        </p:txBody>
      </p:sp>
    </p:spTree>
    <p:extLst>
      <p:ext uri="{BB962C8B-B14F-4D97-AF65-F5344CB8AC3E}">
        <p14:creationId xmlns:p14="http://schemas.microsoft.com/office/powerpoint/2010/main" val="36736544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255" y="613563"/>
            <a:ext cx="6991490" cy="1325563"/>
          </a:xfrm>
        </p:spPr>
        <p:txBody>
          <a:bodyPr>
            <a:normAutofit/>
          </a:bodyPr>
          <a:lstStyle/>
          <a:p>
            <a:r>
              <a:rPr lang="en-US" dirty="0"/>
              <a:t>Graphs</a:t>
            </a:r>
          </a:p>
        </p:txBody>
      </p:sp>
      <p:pic>
        <p:nvPicPr>
          <p:cNvPr id="1029" name="Picture 5" descr="Example of inaccessible graph using dots off different colors to convey three different variables. In grayscale, all the dots look the same colo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748" y="2227191"/>
            <a:ext cx="2857500" cy="15525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958761" y="4037054"/>
            <a:ext cx="2965473"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lang="en-US" altLang="en-US" sz="1600" dirty="0">
                <a:latin typeface="Arial" panose="020B0604020202020204" pitchFamily="34" charset="0"/>
                <a:hlinkClick r:id="rId3"/>
              </a:rPr>
              <a:t>G</a:t>
            </a:r>
            <a:r>
              <a:rPr kumimoji="0" lang="en-US" altLang="en-US" sz="1600" b="0" i="0" u="none" strike="noStrike" cap="none" normalizeH="0" baseline="0" dirty="0">
                <a:ln>
                  <a:noFill/>
                </a:ln>
                <a:solidFill>
                  <a:schemeClr val="tx1"/>
                </a:solidFill>
                <a:effectLst/>
                <a:latin typeface="Arial" panose="020B0604020202020204" pitchFamily="34" charset="0"/>
                <a:hlinkClick r:id="rId3"/>
              </a:rPr>
              <a:t>raph 1</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1" u="none" strike="noStrike" cap="none" normalizeH="0" baseline="0" dirty="0">
                <a:ln>
                  <a:noFill/>
                </a:ln>
                <a:solidFill>
                  <a:schemeClr val="tx1"/>
                </a:solidFill>
                <a:effectLst/>
                <a:latin typeface="Arial" panose="020B0604020202020204" pitchFamily="34" charset="0"/>
              </a:rPr>
              <a:t>cannot</a:t>
            </a:r>
            <a:r>
              <a:rPr kumimoji="0" lang="en-US" altLang="en-US" sz="1600" b="0" i="0" u="none" strike="noStrike" cap="none" normalizeH="0" baseline="0" dirty="0">
                <a:ln>
                  <a:noFill/>
                </a:ln>
                <a:solidFill>
                  <a:schemeClr val="tx1"/>
                </a:solidFill>
                <a:effectLst/>
                <a:latin typeface="Arial" panose="020B0604020202020204" pitchFamily="34" charset="0"/>
              </a:rPr>
              <a:t> be interpreted in grayscale </a:t>
            </a:r>
            <a:r>
              <a:rPr lang="en-US" altLang="en-US" sz="1600" dirty="0">
                <a:latin typeface="Arial" panose="020B0604020202020204" pitchFamily="34" charset="0"/>
              </a:rPr>
              <a:t>nor </a:t>
            </a:r>
            <a:r>
              <a:rPr kumimoji="0" lang="en-US" altLang="en-US" sz="1600" b="0" i="0" u="none" strike="noStrike" cap="none" normalizeH="0" baseline="0" dirty="0">
                <a:ln>
                  <a:noFill/>
                </a:ln>
                <a:solidFill>
                  <a:schemeClr val="tx1"/>
                </a:solidFill>
                <a:effectLst/>
                <a:latin typeface="Arial" panose="020B0604020202020204" pitchFamily="34" charset="0"/>
              </a:rPr>
              <a:t>by a person with </a:t>
            </a:r>
            <a:r>
              <a:rPr kumimoji="0" lang="en-US" altLang="en-US" sz="1600" b="0" i="0" u="none" strike="noStrike" cap="none" normalizeH="0" baseline="0" dirty="0" err="1">
                <a:ln>
                  <a:noFill/>
                </a:ln>
                <a:solidFill>
                  <a:schemeClr val="tx1"/>
                </a:solidFill>
                <a:effectLst/>
                <a:latin typeface="Arial" panose="020B0604020202020204" pitchFamily="34" charset="0"/>
              </a:rPr>
              <a:t>Monochromacy</a:t>
            </a:r>
            <a:r>
              <a:rPr kumimoji="0" lang="en-US" altLang="en-US" sz="1600" b="0" i="0" u="none" strike="noStrike" cap="none" normalizeH="0" baseline="0" dirty="0">
                <a:ln>
                  <a:noFill/>
                </a:ln>
                <a:solidFill>
                  <a:schemeClr val="tx1"/>
                </a:solidFill>
                <a:effectLst/>
                <a:latin typeface="Arial" panose="020B0604020202020204" pitchFamily="34" charset="0"/>
              </a:rPr>
              <a:t> or</a:t>
            </a:r>
            <a:r>
              <a:rPr kumimoji="0" lang="en-US" altLang="en-US" sz="1600" b="0" i="0" u="none" strike="noStrike" cap="none" normalizeH="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Achromatopsia</a:t>
            </a:r>
            <a:r>
              <a:rPr lang="en-US" altLang="en-US" sz="1600" dirty="0">
                <a:latin typeface="Arial" panose="020B0604020202020204" pitchFamily="34" charset="0"/>
              </a:rPr>
              <a:t> colorblindness.</a:t>
            </a: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a:ln>
                  <a:noFill/>
                </a:ln>
                <a:solidFill>
                  <a:schemeClr val="tx1"/>
                </a:solidFill>
                <a:effectLst/>
                <a:latin typeface="Arial" panose="020B0604020202020204" pitchFamily="34" charset="0"/>
              </a:rPr>
              <a:t>  </a:t>
            </a:r>
            <a:endParaRPr kumimoji="0" lang="en-US" altLang="en-US" sz="9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0" name="Picture 6" descr="example of a line graph using both colors and shapes to compare 4 different variable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9232" y="2227191"/>
            <a:ext cx="3218513" cy="15525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774131" y="4067832"/>
            <a:ext cx="3388091" cy="1569660"/>
          </a:xfrm>
          <a:prstGeom prst="rect">
            <a:avLst/>
          </a:prstGeom>
        </p:spPr>
        <p:txBody>
          <a:bodyPr wrap="square">
            <a:spAutoFit/>
          </a:bodyPr>
          <a:lstStyle/>
          <a:p>
            <a:pPr lvl="0" defTabSz="914400" eaLnBrk="0" fontAlgn="base" hangingPunct="0">
              <a:spcBef>
                <a:spcPct val="0"/>
              </a:spcBef>
              <a:spcAft>
                <a:spcPct val="0"/>
              </a:spcAft>
            </a:pPr>
            <a:r>
              <a:rPr lang="en-US" altLang="en-US" sz="1600" dirty="0">
                <a:latin typeface="Arial" panose="020B0604020202020204" pitchFamily="34" charset="0"/>
                <a:hlinkClick r:id="rId5"/>
              </a:rPr>
              <a:t>Graph 2</a:t>
            </a:r>
            <a:r>
              <a:rPr lang="en-US" altLang="en-US" sz="1600" dirty="0">
                <a:latin typeface="Arial" panose="020B0604020202020204" pitchFamily="34" charset="0"/>
              </a:rPr>
              <a:t> uses shapes in addition to color to convey the information. It </a:t>
            </a:r>
            <a:r>
              <a:rPr lang="en-US" altLang="en-US" sz="1600" i="1" dirty="0">
                <a:latin typeface="Arial" panose="020B0604020202020204" pitchFamily="34" charset="0"/>
              </a:rPr>
              <a:t>can</a:t>
            </a:r>
            <a:r>
              <a:rPr lang="en-US" altLang="en-US" sz="1600" dirty="0">
                <a:latin typeface="Arial" panose="020B0604020202020204" pitchFamily="34" charset="0"/>
              </a:rPr>
              <a:t> be interpreted in grayscale and by somebody with </a:t>
            </a:r>
            <a:r>
              <a:rPr lang="en-US" altLang="en-US" sz="1600" dirty="0" err="1">
                <a:latin typeface="Arial" panose="020B0604020202020204" pitchFamily="34" charset="0"/>
              </a:rPr>
              <a:t>Monochromacy</a:t>
            </a:r>
            <a:r>
              <a:rPr lang="en-US" altLang="en-US" sz="1600" dirty="0">
                <a:latin typeface="Arial" panose="020B0604020202020204" pitchFamily="34" charset="0"/>
              </a:rPr>
              <a:t> / </a:t>
            </a:r>
            <a:r>
              <a:rPr lang="en-US" altLang="en-US" sz="1600" dirty="0" err="1">
                <a:latin typeface="Arial" panose="020B0604020202020204" pitchFamily="34" charset="0"/>
              </a:rPr>
              <a:t>Achromatopsia</a:t>
            </a:r>
            <a:r>
              <a:rPr lang="en-US" altLang="en-US" sz="1600" dirty="0">
                <a:latin typeface="Arial" panose="020B0604020202020204" pitchFamily="34" charset="0"/>
              </a:rPr>
              <a:t>.</a:t>
            </a:r>
            <a:br>
              <a:rPr lang="en-US" altLang="en-US" sz="1600" dirty="0">
                <a:latin typeface="Arial" panose="020B0604020202020204" pitchFamily="34" charset="0"/>
              </a:rPr>
            </a:br>
            <a:r>
              <a:rPr lang="en-US" altLang="en-US" sz="1600" dirty="0">
                <a:latin typeface="Arial" panose="020B0604020202020204" pitchFamily="34" charset="0"/>
              </a:rPr>
              <a:t>  </a:t>
            </a:r>
            <a:endParaRPr lang="en-US" altLang="en-US" sz="7200" dirty="0">
              <a:latin typeface="Arial" panose="020B0604020202020204" pitchFamily="34" charset="0"/>
            </a:endParaRPr>
          </a:p>
        </p:txBody>
      </p:sp>
    </p:spTree>
    <p:extLst>
      <p:ext uri="{BB962C8B-B14F-4D97-AF65-F5344CB8AC3E}">
        <p14:creationId xmlns:p14="http://schemas.microsoft.com/office/powerpoint/2010/main" val="3066012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1194340" y="629076"/>
            <a:ext cx="6985682" cy="1325563"/>
          </a:xfrm>
        </p:spPr>
        <p:txBody>
          <a:bodyPr/>
          <a:lstStyle/>
          <a:p>
            <a:pPr algn="ctr"/>
            <a:r>
              <a:rPr lang="en-US" dirty="0"/>
              <a:t>Why Else Should You Care?</a:t>
            </a:r>
          </a:p>
        </p:txBody>
      </p:sp>
      <p:pic>
        <p:nvPicPr>
          <p:cNvPr id="2" name="Picture 1" descr="Table showing number and percent of lawsuits brought against 30 industri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722" y="1954639"/>
            <a:ext cx="5838918" cy="3746969"/>
          </a:xfrm>
          <a:prstGeom prst="rect">
            <a:avLst/>
          </a:prstGeom>
        </p:spPr>
      </p:pic>
      <p:sp>
        <p:nvSpPr>
          <p:cNvPr id="3" name="Rectangle 2" descr="highlights State and Local government, 2.2&amp; of lawsuits (47 total)"/>
          <p:cNvSpPr/>
          <p:nvPr/>
        </p:nvSpPr>
        <p:spPr>
          <a:xfrm>
            <a:off x="1767722" y="4129088"/>
            <a:ext cx="2961441" cy="214312"/>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767722" y="5701608"/>
            <a:ext cx="5453072" cy="253916"/>
          </a:xfrm>
          <a:prstGeom prst="rect">
            <a:avLst/>
          </a:prstGeom>
        </p:spPr>
        <p:txBody>
          <a:bodyPr wrap="square">
            <a:spAutoFit/>
          </a:bodyPr>
          <a:lstStyle/>
          <a:p>
            <a:r>
              <a:rPr lang="en-US" sz="1050" dirty="0"/>
              <a:t>Level Access presentation, September 13, 2018</a:t>
            </a:r>
          </a:p>
        </p:txBody>
      </p:sp>
    </p:spTree>
    <p:extLst>
      <p:ext uri="{BB962C8B-B14F-4D97-AF65-F5344CB8AC3E}">
        <p14:creationId xmlns:p14="http://schemas.microsoft.com/office/powerpoint/2010/main" val="153563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32133" y="641708"/>
            <a:ext cx="6879733" cy="1325563"/>
          </a:xfrm>
        </p:spPr>
        <p:txBody>
          <a:bodyPr>
            <a:normAutofit/>
          </a:bodyPr>
          <a:lstStyle/>
          <a:p>
            <a:r>
              <a:rPr lang="en-US" dirty="0"/>
              <a:t>Colour Contrast </a:t>
            </a:r>
            <a:r>
              <a:rPr lang="en-US" dirty="0" err="1"/>
              <a:t>Analyser</a:t>
            </a:r>
            <a:r>
              <a:rPr lang="en-US" dirty="0"/>
              <a:t> Tool</a:t>
            </a:r>
          </a:p>
        </p:txBody>
      </p:sp>
      <p:pic>
        <p:nvPicPr>
          <p:cNvPr id="2" name="Picture 1" descr="Colour Contrast Analyser download page."/>
          <p:cNvPicPr>
            <a:picLocks noChangeAspect="1"/>
          </p:cNvPicPr>
          <p:nvPr/>
        </p:nvPicPr>
        <p:blipFill>
          <a:blip r:embed="rId3"/>
          <a:stretch>
            <a:fillRect/>
          </a:stretch>
        </p:blipFill>
        <p:spPr>
          <a:xfrm>
            <a:off x="2144976" y="1967271"/>
            <a:ext cx="4600920" cy="4274647"/>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4" name="Picture 3" descr="QR Code to go to Colour Contrast Analyser web 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8503" y="1967271"/>
            <a:ext cx="1040471" cy="1040471"/>
          </a:xfrm>
          <a:prstGeom prst="rect">
            <a:avLst/>
          </a:prstGeom>
        </p:spPr>
      </p:pic>
    </p:spTree>
    <p:extLst>
      <p:ext uri="{BB962C8B-B14F-4D97-AF65-F5344CB8AC3E}">
        <p14:creationId xmlns:p14="http://schemas.microsoft.com/office/powerpoint/2010/main" val="4222691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4" presetClass="emph" presetSubtype="0" grpId="0" nodeType="clickEffect">
                                  <p:stCondLst>
                                    <p:cond delay="500"/>
                                  </p:stCondLst>
                                  <p:endCondLst>
                                    <p:cond evt="onNext" delay="0">
                                      <p:tgtEl>
                                        <p:sldTgt/>
                                      </p:tgtEl>
                                    </p:cond>
                                  </p:endCondLst>
                                  <p:childTnLst>
                                    <p:animClr clrSpc="hsl" dir="cw">
                                      <p:cBhvr override="childStyle">
                                        <p:cTn id="6" dur="500" fill="hold"/>
                                        <p:tgtEl>
                                          <p:spTgt spid="3"/>
                                        </p:tgtEl>
                                        <p:attrNameLst>
                                          <p:attrName>style.color</p:attrName>
                                        </p:attrNameLst>
                                      </p:cBhvr>
                                      <p:by>
                                        <p:hsl h="0" s="-12549" l="-25098"/>
                                      </p:by>
                                    </p:animClr>
                                    <p:animClr clrSpc="hsl" dir="cw">
                                      <p:cBhvr>
                                        <p:cTn id="7" dur="500" fill="hold"/>
                                        <p:tgtEl>
                                          <p:spTgt spid="3"/>
                                        </p:tgtEl>
                                        <p:attrNameLst>
                                          <p:attrName>fillcolor</p:attrName>
                                        </p:attrNameLst>
                                      </p:cBhvr>
                                      <p:by>
                                        <p:hsl h="0" s="-12549" l="-25098"/>
                                      </p:by>
                                    </p:animClr>
                                    <p:animClr clrSpc="hsl" dir="cw">
                                      <p:cBhvr>
                                        <p:cTn id="8" dur="500" fill="hold"/>
                                        <p:tgtEl>
                                          <p:spTgt spid="3"/>
                                        </p:tgtEl>
                                        <p:attrNameLst>
                                          <p:attrName>stroke.color</p:attrName>
                                        </p:attrNameLst>
                                      </p:cBhvr>
                                      <p:by>
                                        <p:hsl h="0" s="-12549" l="-25098"/>
                                      </p:by>
                                    </p:animClr>
                                    <p:set>
                                      <p:cBhvr>
                                        <p:cTn id="9" dur="500" fill="hold"/>
                                        <p:tgtEl>
                                          <p:spTgt spid="3"/>
                                        </p:tgtEl>
                                        <p:attrNameLst>
                                          <p:attrName>fill.type</p:attrName>
                                        </p:attrNameLst>
                                      </p:cBhvr>
                                      <p:to>
                                        <p:strVal val="solid"/>
                                      </p:to>
                                    </p:set>
                                  </p:childTnLst>
                                  <p:subTnLst>
                                    <p:animClr clrSpc="rgb" dir="cw">
                                      <p:cBhvr override="childStyle">
                                        <p:cTn dur="1" fill="hold" display="0" masterRel="nextClick" afterEffect="1"/>
                                        <p:tgtEl>
                                          <p:spTgt spid="3"/>
                                        </p:tgtEl>
                                        <p:attrNameLst>
                                          <p:attrName>ppt_c</p:attrName>
                                        </p:attrNameLst>
                                      </p:cBhvr>
                                      <p:to>
                                        <a:srgbClr val="4D4D4D"/>
                                      </p:to>
                                    </p:animClr>
                                  </p:subTnLst>
                                </p:cTn>
                              </p:par>
                            </p:childTnLst>
                          </p:cTn>
                        </p:par>
                      </p:childTnLst>
                    </p:cTn>
                  </p:par>
                </p:childTnLst>
              </p:cTn>
              <p:nextCondLst>
                <p:cond evt="onClick" delay="0">
                  <p:tgtEl>
                    <p:spTgt spid="3"/>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714" y="587587"/>
            <a:ext cx="5914572" cy="1325563"/>
          </a:xfrm>
        </p:spPr>
        <p:txBody>
          <a:bodyPr>
            <a:normAutofit/>
          </a:bodyPr>
          <a:lstStyle/>
          <a:p>
            <a:r>
              <a:rPr lang="en-US" dirty="0"/>
              <a:t>Color Contrast</a:t>
            </a:r>
          </a:p>
        </p:txBody>
      </p:sp>
      <p:pic>
        <p:nvPicPr>
          <p:cNvPr id="13" name="Picture 12" descr="Smart Art with white text on different color backgrounds."/>
          <p:cNvPicPr>
            <a:picLocks noChangeAspect="1"/>
          </p:cNvPicPr>
          <p:nvPr/>
        </p:nvPicPr>
        <p:blipFill rotWithShape="1">
          <a:blip r:embed="rId3" cstate="print">
            <a:extLst>
              <a:ext uri="{28A0092B-C50C-407E-A947-70E740481C1C}">
                <a14:useLocalDpi xmlns:a14="http://schemas.microsoft.com/office/drawing/2010/main" val="0"/>
              </a:ext>
            </a:extLst>
          </a:blip>
          <a:srcRect l="30778" t="65376" r="33589" b="16702"/>
          <a:stretch/>
        </p:blipFill>
        <p:spPr>
          <a:xfrm>
            <a:off x="1614714" y="2527663"/>
            <a:ext cx="5914572" cy="2129246"/>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905351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586071" y="598473"/>
            <a:ext cx="5971857" cy="1325563"/>
          </a:xfrm>
        </p:spPr>
        <p:txBody>
          <a:bodyPr>
            <a:normAutofit/>
          </a:bodyPr>
          <a:lstStyle/>
          <a:p>
            <a:r>
              <a:rPr lang="en-US" dirty="0"/>
              <a:t>Color Contrast</a:t>
            </a:r>
          </a:p>
        </p:txBody>
      </p:sp>
      <p:pic>
        <p:nvPicPr>
          <p:cNvPr id="11" name="Picture 10" descr="MS Word example with Colour Contrast Analyser (CCA) tool on to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071" y="1924036"/>
            <a:ext cx="5971857" cy="3995197"/>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7658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389185" y="541942"/>
            <a:ext cx="6365629" cy="1325563"/>
          </a:xfrm>
        </p:spPr>
        <p:txBody>
          <a:bodyPr>
            <a:normAutofit/>
          </a:bodyPr>
          <a:lstStyle/>
          <a:p>
            <a:r>
              <a:rPr lang="en-US" dirty="0"/>
              <a:t>Color Contrast</a:t>
            </a:r>
          </a:p>
        </p:txBody>
      </p:sp>
      <p:pic>
        <p:nvPicPr>
          <p:cNvPr id="10" name="Picture 9" descr="CCA tool picking foreground color using color pick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185" y="1742245"/>
            <a:ext cx="6365630" cy="4260144"/>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012323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389186" y="594118"/>
            <a:ext cx="6365628" cy="1325563"/>
          </a:xfrm>
        </p:spPr>
        <p:txBody>
          <a:bodyPr>
            <a:normAutofit/>
          </a:bodyPr>
          <a:lstStyle/>
          <a:p>
            <a:r>
              <a:rPr lang="en-US" dirty="0"/>
              <a:t>Color Contrast</a:t>
            </a:r>
          </a:p>
        </p:txBody>
      </p:sp>
      <p:pic>
        <p:nvPicPr>
          <p:cNvPr id="8" name="Picture 7" descr="CCA tool selection of background color using color pick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186" y="1756843"/>
            <a:ext cx="6365628" cy="4279641"/>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142601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235319" y="621077"/>
            <a:ext cx="6673362" cy="1325563"/>
          </a:xfrm>
        </p:spPr>
        <p:txBody>
          <a:bodyPr>
            <a:normAutofit/>
          </a:bodyPr>
          <a:lstStyle/>
          <a:p>
            <a:r>
              <a:rPr lang="en-US" dirty="0"/>
              <a:t>Color Contrast</a:t>
            </a:r>
          </a:p>
        </p:txBody>
      </p:sp>
      <p:pic>
        <p:nvPicPr>
          <p:cNvPr id="7" name="Picture 6" descr="CCA tool showing the white text on dark purple background passes 3 out of 4 guidelin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319" y="1946640"/>
            <a:ext cx="6673362" cy="4469188"/>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4665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235317" y="504741"/>
            <a:ext cx="6673363" cy="1325563"/>
          </a:xfrm>
        </p:spPr>
        <p:txBody>
          <a:bodyPr>
            <a:normAutofit/>
          </a:bodyPr>
          <a:lstStyle/>
          <a:p>
            <a:r>
              <a:rPr lang="en-US" dirty="0"/>
              <a:t>Color Contrast</a:t>
            </a:r>
          </a:p>
        </p:txBody>
      </p:sp>
      <p:pic>
        <p:nvPicPr>
          <p:cNvPr id="5" name="Picture 4" descr="CCA tool showing white text on aquamarine background fails color contrast guidelin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318" y="1830304"/>
            <a:ext cx="6673363" cy="4484914"/>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629534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033095" y="600191"/>
            <a:ext cx="7077809" cy="1325563"/>
          </a:xfrm>
        </p:spPr>
        <p:txBody>
          <a:bodyPr>
            <a:normAutofit/>
          </a:bodyPr>
          <a:lstStyle/>
          <a:p>
            <a:r>
              <a:rPr lang="en-US" dirty="0"/>
              <a:t>Color Contrast</a:t>
            </a:r>
          </a:p>
        </p:txBody>
      </p:sp>
      <p:pic>
        <p:nvPicPr>
          <p:cNvPr id="4" name="Picture 3" descr="CCA tool showing toggle button from the WCAG Pass/Fail screen to the colorblindness visual exampl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095" y="1659135"/>
            <a:ext cx="7077809" cy="4726806"/>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591765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33096" y="570513"/>
            <a:ext cx="7077808" cy="1325563"/>
          </a:xfrm>
        </p:spPr>
        <p:txBody>
          <a:bodyPr>
            <a:normAutofit/>
          </a:bodyPr>
          <a:lstStyle/>
          <a:p>
            <a:r>
              <a:rPr lang="en-US" dirty="0"/>
              <a:t>Color Contrast</a:t>
            </a:r>
          </a:p>
        </p:txBody>
      </p:sp>
      <p:pic>
        <p:nvPicPr>
          <p:cNvPr id="3" name="Picture 2" descr="CCA tool showing color differences for the element depending on type of color blindnes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096" y="1687558"/>
            <a:ext cx="7077808" cy="4756644"/>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82339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2419" y="576552"/>
            <a:ext cx="6959746" cy="1325563"/>
          </a:xfrm>
        </p:spPr>
        <p:txBody>
          <a:bodyPr>
            <a:normAutofit/>
          </a:bodyPr>
          <a:lstStyle/>
          <a:p>
            <a:r>
              <a:rPr lang="en-US" dirty="0"/>
              <a:t>Changing Colors in Entire Doc</a:t>
            </a:r>
          </a:p>
        </p:txBody>
      </p:sp>
      <p:pic>
        <p:nvPicPr>
          <p:cNvPr id="7" name="Picture 6" descr="MS Word page showing colors for visited and not-visited lin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610" y="1902115"/>
            <a:ext cx="7793363" cy="3941373"/>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62673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6076" y="725929"/>
            <a:ext cx="8171848" cy="1325563"/>
          </a:xfrm>
        </p:spPr>
        <p:txBody>
          <a:bodyPr>
            <a:normAutofit/>
          </a:bodyPr>
          <a:lstStyle/>
          <a:p>
            <a:r>
              <a:rPr lang="en-US" dirty="0"/>
              <a:t>Regulations &amp; </a:t>
            </a:r>
            <a:r>
              <a:rPr lang="en-US"/>
              <a:t>Best Practices</a:t>
            </a:r>
            <a:endParaRPr lang="en-US" dirty="0"/>
          </a:p>
        </p:txBody>
      </p:sp>
      <p:pic>
        <p:nvPicPr>
          <p:cNvPr id="2" name="Picture 1" descr="Venn diagram showing overlap of State Regulations, WCAG 2.0, Section 504, Section 508, ADA, and local/agency polici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650" y="2051492"/>
            <a:ext cx="5910699" cy="4066384"/>
          </a:xfrm>
          <a:prstGeom prst="rect">
            <a:avLst/>
          </a:prstGeom>
        </p:spPr>
      </p:pic>
    </p:spTree>
    <p:extLst>
      <p:ext uri="{BB962C8B-B14F-4D97-AF65-F5344CB8AC3E}">
        <p14:creationId xmlns:p14="http://schemas.microsoft.com/office/powerpoint/2010/main" val="24410053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494" y="604094"/>
            <a:ext cx="7027011" cy="1325563"/>
          </a:xfrm>
        </p:spPr>
        <p:txBody>
          <a:bodyPr>
            <a:normAutofit/>
          </a:bodyPr>
          <a:lstStyle/>
          <a:p>
            <a:r>
              <a:rPr lang="en-US" dirty="0"/>
              <a:t>Changing Colors in Entire Doc</a:t>
            </a:r>
          </a:p>
        </p:txBody>
      </p:sp>
      <p:pic>
        <p:nvPicPr>
          <p:cNvPr id="5" name="Picture 4" descr="MS Word color themes and Customize op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319" y="1929657"/>
            <a:ext cx="7793362" cy="3935177"/>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757059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255" y="613563"/>
            <a:ext cx="6991490" cy="1325563"/>
          </a:xfrm>
        </p:spPr>
        <p:txBody>
          <a:bodyPr>
            <a:normAutofit/>
          </a:bodyPr>
          <a:lstStyle/>
          <a:p>
            <a:r>
              <a:rPr lang="en-US" dirty="0"/>
              <a:t>Changing Colors in Entire Doc</a:t>
            </a:r>
          </a:p>
        </p:txBody>
      </p:sp>
      <p:pic>
        <p:nvPicPr>
          <p:cNvPr id="3" name="Picture 2" descr="MS Word customize colors op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319" y="1939126"/>
            <a:ext cx="7793362" cy="3935135"/>
          </a:xfrm>
          <a:prstGeom prst="rect">
            <a:avLst/>
          </a:prstGeom>
          <a:noFill/>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366596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927" y="1168823"/>
            <a:ext cx="7528139" cy="1325563"/>
          </a:xfrm>
        </p:spPr>
        <p:txBody>
          <a:bodyPr>
            <a:normAutofit/>
          </a:bodyPr>
          <a:lstStyle/>
          <a:p>
            <a:r>
              <a:rPr lang="en-US" dirty="0"/>
              <a:t>Suggest Tools and Works Cited</a:t>
            </a:r>
          </a:p>
        </p:txBody>
      </p:sp>
      <p:sp>
        <p:nvSpPr>
          <p:cNvPr id="3" name="TextBox 2"/>
          <p:cNvSpPr txBox="1"/>
          <p:nvPr/>
        </p:nvSpPr>
        <p:spPr>
          <a:xfrm>
            <a:off x="1057061" y="5096080"/>
            <a:ext cx="7029872" cy="369332"/>
          </a:xfrm>
          <a:prstGeom prst="rect">
            <a:avLst/>
          </a:prstGeom>
          <a:noFill/>
        </p:spPr>
        <p:txBody>
          <a:bodyPr wrap="square" rtlCol="0">
            <a:spAutoFit/>
          </a:bodyPr>
          <a:lstStyle/>
          <a:p>
            <a:pPr algn="ctr"/>
            <a:r>
              <a:rPr lang="en-US" b="1" dirty="0">
                <a:hlinkClick r:id="rId3"/>
              </a:rPr>
              <a:t>https://tinyurl.com/accessibility-ref</a:t>
            </a:r>
            <a:r>
              <a:rPr lang="en-US" b="1" dirty="0"/>
              <a:t> </a:t>
            </a:r>
            <a:endParaRPr lang="en-US" dirty="0"/>
          </a:p>
        </p:txBody>
      </p:sp>
      <p:pic>
        <p:nvPicPr>
          <p:cNvPr id="4" name="Picture 3" descr="QR Code to Works Cited Google Doc"/>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8664" y="2806062"/>
            <a:ext cx="1666667" cy="1666667"/>
          </a:xfrm>
          <a:prstGeom prst="rect">
            <a:avLst/>
          </a:prstGeom>
        </p:spPr>
      </p:pic>
    </p:spTree>
    <p:extLst>
      <p:ext uri="{BB962C8B-B14F-4D97-AF65-F5344CB8AC3E}">
        <p14:creationId xmlns:p14="http://schemas.microsoft.com/office/powerpoint/2010/main" val="7386089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8479" y="583063"/>
            <a:ext cx="4087041" cy="1325563"/>
          </a:xfrm>
        </p:spPr>
        <p:txBody>
          <a:bodyPr>
            <a:normAutofit/>
          </a:bodyPr>
          <a:lstStyle/>
          <a:p>
            <a:r>
              <a:rPr lang="en-US" dirty="0"/>
              <a:t>Video Captioning</a:t>
            </a:r>
          </a:p>
        </p:txBody>
      </p:sp>
      <p:pic>
        <p:nvPicPr>
          <p:cNvPr id="3" name="Picture 2" descr="YouTube video example with CC turned on and correct punctu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256" y="1835210"/>
            <a:ext cx="8135485" cy="4582164"/>
          </a:xfrm>
          <a:prstGeom prst="rect">
            <a:avLst/>
          </a:prstGeom>
        </p:spPr>
      </p:pic>
    </p:spTree>
    <p:extLst>
      <p:ext uri="{BB962C8B-B14F-4D97-AF65-F5344CB8AC3E}">
        <p14:creationId xmlns:p14="http://schemas.microsoft.com/office/powerpoint/2010/main" val="15230916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555979" y="548834"/>
            <a:ext cx="4087041" cy="1325563"/>
          </a:xfrm>
        </p:spPr>
        <p:txBody>
          <a:bodyPr>
            <a:normAutofit/>
          </a:bodyPr>
          <a:lstStyle/>
          <a:p>
            <a:r>
              <a:rPr lang="en-US" dirty="0"/>
              <a:t>Video Captioning</a:t>
            </a:r>
          </a:p>
        </p:txBody>
      </p:sp>
      <p:pic>
        <p:nvPicPr>
          <p:cNvPr id="4" name="Picture 3" descr="Youtube video example showing unedited CC/transcript with errors circl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362" y="1948142"/>
            <a:ext cx="4179793" cy="2877272"/>
          </a:xfrm>
          <a:prstGeom prst="rect">
            <a:avLst/>
          </a:prstGeom>
          <a:ln w="22225">
            <a:solidFill>
              <a:srgbClr val="C00000"/>
            </a:solidFill>
          </a:ln>
          <a:effectLst>
            <a:outerShdw blurRad="50800" dist="38100" dir="2700000" algn="tl" rotWithShape="0">
              <a:prstClr val="black">
                <a:alpha val="40000"/>
              </a:prstClr>
            </a:outerShdw>
          </a:effectLst>
        </p:spPr>
      </p:pic>
      <p:pic>
        <p:nvPicPr>
          <p:cNvPr id="3" name="Picture 2" descr="Youtube video example showing unedited CC/transcript with errors correc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499" y="3386778"/>
            <a:ext cx="4179793" cy="2891785"/>
          </a:xfrm>
          <a:prstGeom prst="rect">
            <a:avLst/>
          </a:prstGeom>
          <a:ln w="28575">
            <a:solidFill>
              <a:srgbClr val="00B0F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167748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sz="quarter" idx="1"/>
          </p:nvPr>
        </p:nvSpPr>
        <p:spPr>
          <a:xfrm>
            <a:off x="0" y="4495800"/>
            <a:ext cx="4572000" cy="1675196"/>
          </a:xfrm>
        </p:spPr>
        <p:txBody>
          <a:bodyPr>
            <a:noAutofit/>
          </a:bodyPr>
          <a:lstStyle/>
          <a:p>
            <a:pPr algn="ctr">
              <a:defRPr/>
            </a:pPr>
            <a:r>
              <a:rPr lang="en-US" sz="1600" b="1" i="1" dirty="0">
                <a:effectLst/>
                <a:latin typeface="Arial" panose="020B0604020202020204" pitchFamily="34" charset="0"/>
                <a:cs typeface="Arial" panose="020B0604020202020204" pitchFamily="34" charset="0"/>
              </a:rPr>
              <a:t>November 8, 2018</a:t>
            </a:r>
          </a:p>
          <a:p>
            <a:pPr algn="ctr">
              <a:defRPr/>
            </a:pPr>
            <a:r>
              <a:rPr lang="en-US" sz="1600" b="1" i="1" dirty="0">
                <a:effectLst/>
                <a:latin typeface="Arial" panose="020B0604020202020204" pitchFamily="34" charset="0"/>
                <a:cs typeface="Arial" panose="020B0604020202020204" pitchFamily="34" charset="0"/>
              </a:rPr>
              <a:t>TLR Listening Session: Tools for Impacting Research</a:t>
            </a:r>
          </a:p>
          <a:p>
            <a:pPr algn="ctr">
              <a:defRPr/>
            </a:pPr>
            <a:r>
              <a:rPr lang="en-US" sz="1600" dirty="0">
                <a:effectLst/>
                <a:latin typeface="Arial" panose="020B0604020202020204" pitchFamily="34" charset="0"/>
                <a:cs typeface="Arial" panose="020B0604020202020204" pitchFamily="34" charset="0"/>
              </a:rPr>
              <a:t>Roberto Sarmiento and Rachel Cole, </a:t>
            </a:r>
          </a:p>
          <a:p>
            <a:pPr algn="ctr">
              <a:defRPr/>
            </a:pPr>
            <a:r>
              <a:rPr lang="en-US" sz="1600" dirty="0">
                <a:effectLst/>
                <a:latin typeface="Arial" panose="020B0604020202020204" pitchFamily="34" charset="0"/>
                <a:cs typeface="Arial" panose="020B0604020202020204" pitchFamily="34" charset="0"/>
              </a:rPr>
              <a:t>Northwestern University Transportation </a:t>
            </a:r>
          </a:p>
        </p:txBody>
      </p:sp>
      <p:sp>
        <p:nvSpPr>
          <p:cNvPr id="3" name="Subtitle 1"/>
          <p:cNvSpPr txBox="1">
            <a:spLocks/>
          </p:cNvSpPr>
          <p:nvPr/>
        </p:nvSpPr>
        <p:spPr bwMode="auto">
          <a:xfrm>
            <a:off x="533400" y="381000"/>
            <a:ext cx="33528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0" indent="0" algn="l"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9pPr>
          </a:lstStyle>
          <a:p>
            <a:pPr marL="0" marR="0" lvl="0" indent="0" algn="l" defTabSz="914400" rtl="0" eaLnBrk="0" fontAlgn="base" latinLnBrk="0" hangingPunct="0">
              <a:lnSpc>
                <a:spcPct val="100000"/>
              </a:lnSpc>
              <a:spcBef>
                <a:spcPct val="20000"/>
              </a:spcBef>
              <a:spcAft>
                <a:spcPct val="0"/>
              </a:spcAft>
              <a:buClr>
                <a:srgbClr val="0066FF"/>
              </a:buClr>
              <a:buSzTx/>
              <a:buFont typeface="Wingdings" pitchFamily="2" charset="2"/>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Thank you for attending</a:t>
            </a:r>
          </a:p>
          <a:p>
            <a:pPr marL="0" marR="0" lvl="0" indent="0" algn="l" defTabSz="914400" rtl="0" eaLnBrk="0" fontAlgn="base" latinLnBrk="0" hangingPunct="0">
              <a:lnSpc>
                <a:spcPct val="100000"/>
              </a:lnSpc>
              <a:spcBef>
                <a:spcPct val="20000"/>
              </a:spcBef>
              <a:spcAft>
                <a:spcPct val="0"/>
              </a:spcAft>
              <a:buClr>
                <a:srgbClr val="0066FF"/>
              </a:buClr>
              <a:buSzTx/>
              <a:buFont typeface="Wingdings" pitchFamily="2" charset="2"/>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Join us </a:t>
            </a:r>
            <a:r>
              <a:rPr kumimoji="0" lang="en-US" sz="1800" b="1"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Twice</a:t>
            </a: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 November!</a:t>
            </a:r>
          </a:p>
        </p:txBody>
      </p:sp>
      <p:sp>
        <p:nvSpPr>
          <p:cNvPr id="4" name="Subtitle 1"/>
          <p:cNvSpPr txBox="1">
            <a:spLocks/>
          </p:cNvSpPr>
          <p:nvPr/>
        </p:nvSpPr>
        <p:spPr bwMode="auto">
          <a:xfrm>
            <a:off x="0" y="6170997"/>
            <a:ext cx="9144000" cy="6870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0" indent="0" algn="l"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9pPr>
          </a:lstStyle>
          <a:p>
            <a:pPr marL="0" marR="0" lvl="0" indent="0" algn="ctr" defTabSz="914400" rtl="0" eaLnBrk="0" fontAlgn="base" latinLnBrk="0" hangingPunct="0">
              <a:lnSpc>
                <a:spcPct val="100000"/>
              </a:lnSpc>
              <a:spcBef>
                <a:spcPct val="20000"/>
              </a:spcBef>
              <a:spcAft>
                <a:spcPct val="0"/>
              </a:spcAft>
              <a:buClr>
                <a:srgbClr val="0066FF"/>
              </a:buClr>
              <a:buSzTx/>
              <a:buFont typeface="Wingdings" pitchFamily="2" charset="2"/>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 Past Episodes, Visit the TLR Archive at: </a:t>
            </a:r>
          </a:p>
          <a:p>
            <a:pPr marL="0" marR="0" lvl="0" indent="0" algn="ctr" defTabSz="914400" rtl="0" eaLnBrk="0" fontAlgn="base" latinLnBrk="0" hangingPunct="0">
              <a:lnSpc>
                <a:spcPct val="100000"/>
              </a:lnSpc>
              <a:spcBef>
                <a:spcPct val="20000"/>
              </a:spcBef>
              <a:spcAft>
                <a:spcPct val="0"/>
              </a:spcAft>
              <a:buClr>
                <a:srgbClr val="0066FF"/>
              </a:buClr>
              <a:buSzTx/>
              <a:buFont typeface="Wingdings" pitchFamily="2" charset="2"/>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rPr>
              <a:t>https://rosap.ntl.bts.gov/browse/collections</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5" name="Subtitle 1"/>
          <p:cNvSpPr txBox="1">
            <a:spLocks/>
          </p:cNvSpPr>
          <p:nvPr/>
        </p:nvSpPr>
        <p:spPr bwMode="auto">
          <a:xfrm>
            <a:off x="4572000" y="4495799"/>
            <a:ext cx="4572000" cy="16751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Clr>
                <a:schemeClr val="hlink"/>
              </a:buClr>
              <a:buFont typeface="Wingdings" pitchFamily="2" charset="2"/>
              <a:buNone/>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defRPr>
            </a:lvl9pPr>
          </a:lstStyle>
          <a:p>
            <a:pPr marL="0" marR="0" lvl="0" indent="0" algn="ctr" defTabSz="914400" rtl="0" eaLnBrk="0" fontAlgn="base" latinLnBrk="0" hangingPunct="0">
              <a:lnSpc>
                <a:spcPct val="100000"/>
              </a:lnSpc>
              <a:spcBef>
                <a:spcPct val="20000"/>
              </a:spcBef>
              <a:spcAft>
                <a:spcPct val="0"/>
              </a:spcAft>
              <a:buClr>
                <a:srgbClr val="0066FF"/>
              </a:buClr>
              <a:buSzTx/>
              <a:buFont typeface="Wingdings" pitchFamily="2" charset="2"/>
              <a:buNone/>
              <a:tabLst/>
              <a:defRPr/>
            </a:pPr>
            <a:r>
              <a:rPr kumimoji="0" lang="en-US" sz="1600" b="1"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November 15, 2018</a:t>
            </a:r>
          </a:p>
          <a:p>
            <a:pPr marL="0" marR="0" lvl="0" indent="0" algn="ctr" defTabSz="914400" rtl="0" eaLnBrk="0" fontAlgn="base" latinLnBrk="0" hangingPunct="0">
              <a:lnSpc>
                <a:spcPct val="100000"/>
              </a:lnSpc>
              <a:spcBef>
                <a:spcPct val="20000"/>
              </a:spcBef>
              <a:spcAft>
                <a:spcPct val="0"/>
              </a:spcAft>
              <a:buClr>
                <a:srgbClr val="0066FF"/>
              </a:buClr>
              <a:buSzTx/>
              <a:buFont typeface="Wingdings" pitchFamily="2" charset="2"/>
              <a:buNone/>
              <a:tabLst/>
              <a:defRPr/>
            </a:pPr>
            <a:r>
              <a:rPr kumimoji="0" lang="en-US" sz="1600" b="1" i="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Tribal Libraries and Transportation Resources </a:t>
            </a:r>
          </a:p>
          <a:p>
            <a:pPr marL="0" marR="0" lvl="0" indent="0" algn="ctr" defTabSz="914400" rtl="0" eaLnBrk="0" fontAlgn="base" latinLnBrk="0" hangingPunct="0">
              <a:lnSpc>
                <a:spcPct val="100000"/>
              </a:lnSpc>
              <a:spcBef>
                <a:spcPct val="20000"/>
              </a:spcBef>
              <a:spcAft>
                <a:spcPct val="0"/>
              </a:spcAft>
              <a:buClr>
                <a:srgbClr val="0066FF"/>
              </a:buClr>
              <a:buSzTx/>
              <a:buFont typeface="Wingdings" pitchFamily="2" charset="2"/>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George </a:t>
            </a:r>
            <a:r>
              <a:rPr kumimoji="0" lang="en-US" sz="1600" b="0" i="0" u="none" strike="noStrike" kern="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Franchois</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Director of the U.S. Department of Interior Library</a:t>
            </a:r>
          </a:p>
        </p:txBody>
      </p:sp>
    </p:spTree>
    <p:extLst>
      <p:ext uri="{BB962C8B-B14F-4D97-AF65-F5344CB8AC3E}">
        <p14:creationId xmlns:p14="http://schemas.microsoft.com/office/powerpoint/2010/main" val="643900172"/>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Custom 9">
      <a:dk1>
        <a:sysClr val="windowText" lastClr="000000"/>
      </a:dk1>
      <a:lt1>
        <a:srgbClr val="FFFFFF"/>
      </a:lt1>
      <a:dk2>
        <a:srgbClr val="212123"/>
      </a:dk2>
      <a:lt2>
        <a:srgbClr val="FFFFFF"/>
      </a:lt2>
      <a:accent1>
        <a:srgbClr val="21B655"/>
      </a:accent1>
      <a:accent2>
        <a:srgbClr val="B3D463"/>
      </a:accent2>
      <a:accent3>
        <a:srgbClr val="3BBC9D"/>
      </a:accent3>
      <a:accent4>
        <a:srgbClr val="97AF75"/>
      </a:accent4>
      <a:accent5>
        <a:srgbClr val="6BA841"/>
      </a:accent5>
      <a:accent6>
        <a:srgbClr val="79AE90"/>
      </a:accent6>
      <a:hlink>
        <a:srgbClr val="0099D1"/>
      </a:hlink>
      <a:folHlink>
        <a:srgbClr val="AEE5D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43372978-11FE-4814-AC26-BC300187D8C7}"/>
    </a:ext>
  </a:extLst>
</a:theme>
</file>

<file path=ppt/theme/theme2.xml><?xml version="1.0" encoding="utf-8"?>
<a:theme xmlns:a="http://schemas.openxmlformats.org/drawingml/2006/main" name="TLR big logo in title">
  <a:themeElements>
    <a:clrScheme name="TLR big logo in title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TLR big logo in title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TLR big logo in title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TLR big logo in title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TLR big logo in title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TLR big logo in title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TLR big logo in title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TLR big logo in title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TLR big logo in title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4795</TotalTime>
  <Words>5353</Words>
  <Application>Microsoft Office PowerPoint</Application>
  <PresentationFormat>On-screen Show (4:3)</PresentationFormat>
  <Paragraphs>519</Paragraphs>
  <Slides>95</Slides>
  <Notes>88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95</vt:i4>
      </vt:variant>
    </vt:vector>
  </HeadingPairs>
  <TitlesOfParts>
    <vt:vector size="105" baseType="lpstr">
      <vt:lpstr>Agency FB</vt:lpstr>
      <vt:lpstr>Arial</vt:lpstr>
      <vt:lpstr>Calibri</vt:lpstr>
      <vt:lpstr>Calisto MT</vt:lpstr>
      <vt:lpstr>Times New Roman</vt:lpstr>
      <vt:lpstr>Trebuchet MS</vt:lpstr>
      <vt:lpstr>Wingdings</vt:lpstr>
      <vt:lpstr>Wingdings 2</vt:lpstr>
      <vt:lpstr>Slate</vt:lpstr>
      <vt:lpstr>TLR big logo in title</vt:lpstr>
      <vt:lpstr>PowerPoint Presentation</vt:lpstr>
      <vt:lpstr>Accessibility for  Document Creators &amp; Providers</vt:lpstr>
      <vt:lpstr>POLL #1</vt:lpstr>
      <vt:lpstr>POLL #2</vt:lpstr>
      <vt:lpstr>Documents to Consider</vt:lpstr>
      <vt:lpstr>What needs to be considered?</vt:lpstr>
      <vt:lpstr>Why Else Should We Care?</vt:lpstr>
      <vt:lpstr>Why Else Should You Care?</vt:lpstr>
      <vt:lpstr>Regulations &amp; Best Practices</vt:lpstr>
      <vt:lpstr>Regulation Compliance</vt:lpstr>
      <vt:lpstr>Regulation Compliance</vt:lpstr>
      <vt:lpstr>Regulations &amp; Best Practice Sources</vt:lpstr>
      <vt:lpstr>The SEO Factor</vt:lpstr>
      <vt:lpstr>Regulations &amp; Best Practice Sources</vt:lpstr>
      <vt:lpstr>Basic Checklist</vt:lpstr>
      <vt:lpstr>Filenames: Pitfalls</vt:lpstr>
      <vt:lpstr>Filenames: Better Practice</vt:lpstr>
      <vt:lpstr>Hyperlinks</vt:lpstr>
      <vt:lpstr>PDF Accessibility</vt:lpstr>
      <vt:lpstr>PDF Accessibility</vt:lpstr>
      <vt:lpstr>Basic PDF Metadata</vt:lpstr>
      <vt:lpstr>Basic PDF Metadata</vt:lpstr>
      <vt:lpstr>Basic PDF Metadata</vt:lpstr>
      <vt:lpstr>Basic PDF Metadata</vt:lpstr>
      <vt:lpstr>Basic PDF Metadata</vt:lpstr>
      <vt:lpstr>Basic PDF Metadata</vt:lpstr>
      <vt:lpstr>Basic PDF Metadata</vt:lpstr>
      <vt:lpstr>Basic PDF Metadata</vt:lpstr>
      <vt:lpstr>PDF Accessibility, pt. 2</vt:lpstr>
      <vt:lpstr>PDF Accessibility Checker</vt:lpstr>
      <vt:lpstr>PDF Accessibility Checker</vt:lpstr>
      <vt:lpstr>PDF Accessibility, pt. 3</vt:lpstr>
      <vt:lpstr>PDF Reading Order</vt:lpstr>
      <vt:lpstr>PDF Reading Order</vt:lpstr>
      <vt:lpstr>PDF Accessibility, pt. 4</vt:lpstr>
      <vt:lpstr>PDF Tags</vt:lpstr>
      <vt:lpstr>PDF Tags</vt:lpstr>
      <vt:lpstr>MS Office Accessibility</vt:lpstr>
      <vt:lpstr>MS Office Accessibility Check</vt:lpstr>
      <vt:lpstr>MS Office Accessibility Check</vt:lpstr>
      <vt:lpstr>Accessibility Check Results: PPTX</vt:lpstr>
      <vt:lpstr>Accessibility Check Results: DOC</vt:lpstr>
      <vt:lpstr>Warning</vt:lpstr>
      <vt:lpstr>“Print” ≠ Accessible</vt:lpstr>
      <vt:lpstr>Converting to PDF</vt:lpstr>
      <vt:lpstr>Converting to PDF</vt:lpstr>
      <vt:lpstr>MS Office Accessibility</vt:lpstr>
      <vt:lpstr>Making Images Perceivable </vt:lpstr>
      <vt:lpstr>Making Images Perceivable </vt:lpstr>
      <vt:lpstr>Making Images Perceivable </vt:lpstr>
      <vt:lpstr>Making Images Perceivable </vt:lpstr>
      <vt:lpstr>Making Images Perceivable </vt:lpstr>
      <vt:lpstr>MS Office Accessibility</vt:lpstr>
      <vt:lpstr>Making Smart Art Perceivable</vt:lpstr>
      <vt:lpstr>Making Smart Art Perceivable</vt:lpstr>
      <vt:lpstr>Making Smart Art Perceivable</vt:lpstr>
      <vt:lpstr>Making Smart Art Perceivable</vt:lpstr>
      <vt:lpstr>MS Office Accessibility</vt:lpstr>
      <vt:lpstr>Making Tables Perceivable: Caption</vt:lpstr>
      <vt:lpstr>Making Tables Perceivable: Caption</vt:lpstr>
      <vt:lpstr>Making Tables Perceivable: Caption</vt:lpstr>
      <vt:lpstr>Making Tables Perceivable: Caption</vt:lpstr>
      <vt:lpstr>Making Tables Perceivable: Caption</vt:lpstr>
      <vt:lpstr>Making Tables Perceivable: Headers</vt:lpstr>
      <vt:lpstr>Making Tables Perceivable: Headers</vt:lpstr>
      <vt:lpstr>MS Office Accessibility</vt:lpstr>
      <vt:lpstr>Reading Order</vt:lpstr>
      <vt:lpstr>Reading Order</vt:lpstr>
      <vt:lpstr>Reading Order</vt:lpstr>
      <vt:lpstr>Reading Order</vt:lpstr>
      <vt:lpstr>Reading Order</vt:lpstr>
      <vt:lpstr>Reading Order</vt:lpstr>
      <vt:lpstr>MS Office Accessibility</vt:lpstr>
      <vt:lpstr>Headings / Tags</vt:lpstr>
      <vt:lpstr>Headings / Tags</vt:lpstr>
      <vt:lpstr>Headings / Tags</vt:lpstr>
      <vt:lpstr>Headings / Tags</vt:lpstr>
      <vt:lpstr>MS Office Accessibility</vt:lpstr>
      <vt:lpstr>Graphs</vt:lpstr>
      <vt:lpstr>Colour Contrast Analyser Tool</vt:lpstr>
      <vt:lpstr>Color Contrast</vt:lpstr>
      <vt:lpstr>Color Contrast</vt:lpstr>
      <vt:lpstr>Color Contrast</vt:lpstr>
      <vt:lpstr>Color Contrast</vt:lpstr>
      <vt:lpstr>Color Contrast</vt:lpstr>
      <vt:lpstr>Color Contrast</vt:lpstr>
      <vt:lpstr>Color Contrast</vt:lpstr>
      <vt:lpstr>Color Contrast</vt:lpstr>
      <vt:lpstr>Changing Colors in Entire Doc</vt:lpstr>
      <vt:lpstr>Changing Colors in Entire Doc</vt:lpstr>
      <vt:lpstr>Changing Colors in Entire Doc</vt:lpstr>
      <vt:lpstr>Suggest Tools and Works Cited</vt:lpstr>
      <vt:lpstr>Video Captioning</vt:lpstr>
      <vt:lpstr>Video Captioning</vt:lpstr>
      <vt:lpstr>PowerPoint Presentation</vt:lpstr>
    </vt:vector>
  </TitlesOfParts>
  <Company>NGIT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Accesibility for Document Creators: GTRIC mini-presentation</dc:title>
  <dc:creator>Kevyn Barnes</dc:creator>
  <cp:keywords>accessibility</cp:keywords>
  <cp:lastModifiedBy>Leighton Christiansen</cp:lastModifiedBy>
  <cp:revision>392</cp:revision>
  <dcterms:created xsi:type="dcterms:W3CDTF">2017-12-07T14:12:21Z</dcterms:created>
  <dcterms:modified xsi:type="dcterms:W3CDTF">2018-10-23T18:24:08Z</dcterms:modified>
</cp:coreProperties>
</file>