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Default Extension="tif" ContentType="image/tiff"/>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17.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18.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drawings/drawing3.xml" ContentType="application/vnd.openxmlformats-officedocument.drawingml.chartshapes+xml"/>
  <Override PartName="/ppt/charts/chart8.xml" ContentType="application/vnd.openxmlformats-officedocument.drawingml.chart+xml"/>
  <Override PartName="/ppt/drawings/drawing4.xml" ContentType="application/vnd.openxmlformats-officedocument.drawingml.chartshapes+xml"/>
  <Override PartName="/ppt/charts/chart9.xml" ContentType="application/vnd.openxmlformats-officedocument.drawingml.chart+xml"/>
  <Override PartName="/ppt/drawings/drawing5.xml" ContentType="application/vnd.openxmlformats-officedocument.drawingml.chartshapes+xml"/>
  <Override PartName="/ppt/charts/chart10.xml" ContentType="application/vnd.openxmlformats-officedocument.drawingml.chart+xml"/>
  <Override PartName="/ppt/drawings/drawing6.xml" ContentType="application/vnd.openxmlformats-officedocument.drawingml.chartshapes+xml"/>
  <Override PartName="/ppt/notesSlides/notesSlide19.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24.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21.xml" ContentType="application/vnd.openxmlformats-officedocument.drawingml.chart+xml"/>
  <Override PartName="/ppt/theme/themeOverride3.xml" ContentType="application/vnd.openxmlformats-officedocument.themeOverride+xml"/>
  <Override PartName="/ppt/charts/chart22.xml" ContentType="application/vnd.openxmlformats-officedocument.drawingml.chart+xml"/>
  <Override PartName="/ppt/theme/themeOverride4.xml" ContentType="application/vnd.openxmlformats-officedocument.themeOverride+xml"/>
  <Override PartName="/ppt/drawings/drawing7.xml" ContentType="application/vnd.openxmlformats-officedocument.drawingml.chartshapes+xml"/>
  <Override PartName="/ppt/notesSlides/notesSlide33.xml" ContentType="application/vnd.openxmlformats-officedocument.presentationml.notesSlide+xml"/>
  <Override PartName="/ppt/charts/chart23.xml" ContentType="application/vnd.openxmlformats-officedocument.drawingml.chart+xml"/>
  <Override PartName="/ppt/theme/themeOverride5.xml" ContentType="application/vnd.openxmlformats-officedocument.themeOverride+xml"/>
  <Override PartName="/ppt/drawings/drawing8.xml" ContentType="application/vnd.openxmlformats-officedocument.drawingml.chartshapes+xml"/>
  <Override PartName="/ppt/notesSlides/notesSlide34.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drawings/drawing9.xml" ContentType="application/vnd.openxmlformats-officedocument.drawingml.chartshapes+xml"/>
  <Override PartName="/ppt/charts/chart26.xml" ContentType="application/vnd.openxmlformats-officedocument.drawingml.chart+xml"/>
  <Override PartName="/ppt/theme/themeOverride6.xml" ContentType="application/vnd.openxmlformats-officedocument.themeOverride+xml"/>
  <Override PartName="/ppt/charts/chart27.xml" ContentType="application/vnd.openxmlformats-officedocument.drawingml.chart+xml"/>
  <Override PartName="/ppt/theme/themeOverride7.xml" ContentType="application/vnd.openxmlformats-officedocument.themeOverride+xml"/>
  <Override PartName="/ppt/charts/chart28.xml" ContentType="application/vnd.openxmlformats-officedocument.drawingml.chart+xml"/>
  <Override PartName="/ppt/theme/themeOverride8.xml" ContentType="application/vnd.openxmlformats-officedocument.themeOverride+xml"/>
  <Override PartName="/ppt/drawings/drawing10.xml" ContentType="application/vnd.openxmlformats-officedocument.drawingml.chartshapes+xml"/>
  <Override PartName="/ppt/charts/chart29.xml" ContentType="application/vnd.openxmlformats-officedocument.drawingml.chart+xml"/>
  <Override PartName="/ppt/theme/themeOverride9.xml" ContentType="application/vnd.openxmlformats-officedocument.themeOverride+xml"/>
  <Override PartName="/ppt/notesSlides/notesSlide35.xml" ContentType="application/vnd.openxmlformats-officedocument.presentationml.notesSlide+xml"/>
  <Override PartName="/ppt/charts/chart30.xml" ContentType="application/vnd.openxmlformats-officedocument.drawingml.chart+xml"/>
  <Override PartName="/ppt/theme/themeOverride10.xml" ContentType="application/vnd.openxmlformats-officedocument.themeOverr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notesSlides/notesSlide41.xml" ContentType="application/vnd.openxmlformats-officedocument.presentationml.notesSlide+xml"/>
  <Override PartName="/ppt/charts/chart33.xml" ContentType="application/vnd.openxmlformats-officedocument.drawingml.chart+xml"/>
  <Override PartName="/ppt/notesSlides/notesSlide42.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drawings/drawing11.xml" ContentType="application/vnd.openxmlformats-officedocument.drawingml.chartshapes+xml"/>
  <Override PartName="/ppt/charts/chart36.xml" ContentType="application/vnd.openxmlformats-officedocument.drawingml.chart+xml"/>
  <Override PartName="/ppt/drawings/drawing12.xml" ContentType="application/vnd.openxmlformats-officedocument.drawingml.chartshapes+xml"/>
  <Override PartName="/ppt/charts/chart37.xml" ContentType="application/vnd.openxmlformats-officedocument.drawingml.chart+xml"/>
  <Override PartName="/ppt/drawings/drawing13.xml" ContentType="application/vnd.openxmlformats-officedocument.drawingml.chartshapes+xml"/>
  <Override PartName="/ppt/charts/chart38.xml" ContentType="application/vnd.openxmlformats-officedocument.drawingml.chart+xml"/>
  <Override PartName="/ppt/drawings/drawing14.xml" ContentType="application/vnd.openxmlformats-officedocument.drawingml.chartshapes+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8"/>
  </p:notesMasterIdLst>
  <p:handoutMasterIdLst>
    <p:handoutMasterId r:id="rId99"/>
  </p:handoutMasterIdLst>
  <p:sldIdLst>
    <p:sldId id="256" r:id="rId2"/>
    <p:sldId id="892" r:id="rId3"/>
    <p:sldId id="987" r:id="rId4"/>
    <p:sldId id="988" r:id="rId5"/>
    <p:sldId id="405" r:id="rId6"/>
    <p:sldId id="955" r:id="rId7"/>
    <p:sldId id="953" r:id="rId8"/>
    <p:sldId id="954" r:id="rId9"/>
    <p:sldId id="971" r:id="rId10"/>
    <p:sldId id="990" r:id="rId11"/>
    <p:sldId id="1012" r:id="rId12"/>
    <p:sldId id="991" r:id="rId13"/>
    <p:sldId id="992" r:id="rId14"/>
    <p:sldId id="993" r:id="rId15"/>
    <p:sldId id="956" r:id="rId16"/>
    <p:sldId id="957" r:id="rId17"/>
    <p:sldId id="958" r:id="rId18"/>
    <p:sldId id="1008" r:id="rId19"/>
    <p:sldId id="1013" r:id="rId20"/>
    <p:sldId id="994" r:id="rId21"/>
    <p:sldId id="995" r:id="rId22"/>
    <p:sldId id="996" r:id="rId23"/>
    <p:sldId id="997" r:id="rId24"/>
    <p:sldId id="998" r:id="rId25"/>
    <p:sldId id="999" r:id="rId26"/>
    <p:sldId id="1014" r:id="rId27"/>
    <p:sldId id="1000" r:id="rId28"/>
    <p:sldId id="1001" r:id="rId29"/>
    <p:sldId id="1002" r:id="rId30"/>
    <p:sldId id="1003" r:id="rId31"/>
    <p:sldId id="1004" r:id="rId32"/>
    <p:sldId id="1005" r:id="rId33"/>
    <p:sldId id="1006" r:id="rId34"/>
    <p:sldId id="1007" r:id="rId35"/>
    <p:sldId id="965" r:id="rId36"/>
    <p:sldId id="967" r:id="rId37"/>
    <p:sldId id="945" r:id="rId38"/>
    <p:sldId id="948" r:id="rId39"/>
    <p:sldId id="949" r:id="rId40"/>
    <p:sldId id="976" r:id="rId41"/>
    <p:sldId id="977" r:id="rId42"/>
    <p:sldId id="783" r:id="rId43"/>
    <p:sldId id="784" r:id="rId44"/>
    <p:sldId id="796" r:id="rId45"/>
    <p:sldId id="797" r:id="rId46"/>
    <p:sldId id="798" r:id="rId47"/>
    <p:sldId id="799" r:id="rId48"/>
    <p:sldId id="944" r:id="rId49"/>
    <p:sldId id="844" r:id="rId50"/>
    <p:sldId id="843" r:id="rId51"/>
    <p:sldId id="868" r:id="rId52"/>
    <p:sldId id="869" r:id="rId53"/>
    <p:sldId id="845" r:id="rId54"/>
    <p:sldId id="846" r:id="rId55"/>
    <p:sldId id="870" r:id="rId56"/>
    <p:sldId id="871" r:id="rId57"/>
    <p:sldId id="894" r:id="rId58"/>
    <p:sldId id="895" r:id="rId59"/>
    <p:sldId id="896" r:id="rId60"/>
    <p:sldId id="897" r:id="rId61"/>
    <p:sldId id="936" r:id="rId62"/>
    <p:sldId id="937" r:id="rId63"/>
    <p:sldId id="938" r:id="rId64"/>
    <p:sldId id="939" r:id="rId65"/>
    <p:sldId id="974" r:id="rId66"/>
    <p:sldId id="915" r:id="rId67"/>
    <p:sldId id="922" r:id="rId68"/>
    <p:sldId id="919" r:id="rId69"/>
    <p:sldId id="921" r:id="rId70"/>
    <p:sldId id="923" r:id="rId71"/>
    <p:sldId id="920" r:id="rId72"/>
    <p:sldId id="917" r:id="rId73"/>
    <p:sldId id="916" r:id="rId74"/>
    <p:sldId id="924" r:id="rId75"/>
    <p:sldId id="912" r:id="rId76"/>
    <p:sldId id="909" r:id="rId77"/>
    <p:sldId id="910" r:id="rId78"/>
    <p:sldId id="913" r:id="rId79"/>
    <p:sldId id="914" r:id="rId80"/>
    <p:sldId id="901" r:id="rId81"/>
    <p:sldId id="898" r:id="rId82"/>
    <p:sldId id="899" r:id="rId83"/>
    <p:sldId id="900" r:id="rId84"/>
    <p:sldId id="926" r:id="rId85"/>
    <p:sldId id="927" r:id="rId86"/>
    <p:sldId id="930" r:id="rId87"/>
    <p:sldId id="841" r:id="rId88"/>
    <p:sldId id="838" r:id="rId89"/>
    <p:sldId id="839" r:id="rId90"/>
    <p:sldId id="979" r:id="rId91"/>
    <p:sldId id="848" r:id="rId92"/>
    <p:sldId id="849" r:id="rId93"/>
    <p:sldId id="855" r:id="rId94"/>
    <p:sldId id="787" r:id="rId95"/>
    <p:sldId id="776" r:id="rId96"/>
    <p:sldId id="739" r:id="rId97"/>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Calibri" pitchFamily="34" charset="0"/>
        <a:ea typeface="Geneva" pitchFamily="34" charset="0"/>
        <a:cs typeface="Geneva" pitchFamily="34" charset="0"/>
      </a:defRPr>
    </a:lvl1pPr>
    <a:lvl2pPr marL="457200" algn="l" defTabSz="457200" rtl="0" fontAlgn="base">
      <a:spcBef>
        <a:spcPct val="0"/>
      </a:spcBef>
      <a:spcAft>
        <a:spcPct val="0"/>
      </a:spcAft>
      <a:defRPr kern="1200">
        <a:solidFill>
          <a:schemeClr val="tx1"/>
        </a:solidFill>
        <a:latin typeface="Calibri" pitchFamily="34" charset="0"/>
        <a:ea typeface="Geneva" pitchFamily="34" charset="0"/>
        <a:cs typeface="Geneva" pitchFamily="34" charset="0"/>
      </a:defRPr>
    </a:lvl2pPr>
    <a:lvl3pPr marL="914400" algn="l" defTabSz="457200" rtl="0" fontAlgn="base">
      <a:spcBef>
        <a:spcPct val="0"/>
      </a:spcBef>
      <a:spcAft>
        <a:spcPct val="0"/>
      </a:spcAft>
      <a:defRPr kern="1200">
        <a:solidFill>
          <a:schemeClr val="tx1"/>
        </a:solidFill>
        <a:latin typeface="Calibri" pitchFamily="34" charset="0"/>
        <a:ea typeface="Geneva" pitchFamily="34" charset="0"/>
        <a:cs typeface="Geneva" pitchFamily="34" charset="0"/>
      </a:defRPr>
    </a:lvl3pPr>
    <a:lvl4pPr marL="1371600" algn="l" defTabSz="457200" rtl="0" fontAlgn="base">
      <a:spcBef>
        <a:spcPct val="0"/>
      </a:spcBef>
      <a:spcAft>
        <a:spcPct val="0"/>
      </a:spcAft>
      <a:defRPr kern="1200">
        <a:solidFill>
          <a:schemeClr val="tx1"/>
        </a:solidFill>
        <a:latin typeface="Calibri" pitchFamily="34" charset="0"/>
        <a:ea typeface="Geneva" pitchFamily="34" charset="0"/>
        <a:cs typeface="Geneva" pitchFamily="34" charset="0"/>
      </a:defRPr>
    </a:lvl4pPr>
    <a:lvl5pPr marL="1828800" algn="l" defTabSz="457200" rtl="0" fontAlgn="base">
      <a:spcBef>
        <a:spcPct val="0"/>
      </a:spcBef>
      <a:spcAft>
        <a:spcPct val="0"/>
      </a:spcAft>
      <a:defRPr kern="1200">
        <a:solidFill>
          <a:schemeClr val="tx1"/>
        </a:solidFill>
        <a:latin typeface="Calibri" pitchFamily="34" charset="0"/>
        <a:ea typeface="Geneva" pitchFamily="34" charset="0"/>
        <a:cs typeface="Geneva" pitchFamily="34" charset="0"/>
      </a:defRPr>
    </a:lvl5pPr>
    <a:lvl6pPr marL="2286000" algn="l" defTabSz="914400" rtl="0" eaLnBrk="1" latinLnBrk="0" hangingPunct="1">
      <a:defRPr kern="1200">
        <a:solidFill>
          <a:schemeClr val="tx1"/>
        </a:solidFill>
        <a:latin typeface="Calibri" pitchFamily="34" charset="0"/>
        <a:ea typeface="Geneva" pitchFamily="34" charset="0"/>
        <a:cs typeface="Geneva" pitchFamily="34" charset="0"/>
      </a:defRPr>
    </a:lvl6pPr>
    <a:lvl7pPr marL="2743200" algn="l" defTabSz="914400" rtl="0" eaLnBrk="1" latinLnBrk="0" hangingPunct="1">
      <a:defRPr kern="1200">
        <a:solidFill>
          <a:schemeClr val="tx1"/>
        </a:solidFill>
        <a:latin typeface="Calibri" pitchFamily="34" charset="0"/>
        <a:ea typeface="Geneva" pitchFamily="34" charset="0"/>
        <a:cs typeface="Geneva" pitchFamily="34" charset="0"/>
      </a:defRPr>
    </a:lvl7pPr>
    <a:lvl8pPr marL="3200400" algn="l" defTabSz="914400" rtl="0" eaLnBrk="1" latinLnBrk="0" hangingPunct="1">
      <a:defRPr kern="1200">
        <a:solidFill>
          <a:schemeClr val="tx1"/>
        </a:solidFill>
        <a:latin typeface="Calibri" pitchFamily="34" charset="0"/>
        <a:ea typeface="Geneva" pitchFamily="34" charset="0"/>
        <a:cs typeface="Geneva" pitchFamily="34" charset="0"/>
      </a:defRPr>
    </a:lvl8pPr>
    <a:lvl9pPr marL="3657600" algn="l" defTabSz="914400" rtl="0" eaLnBrk="1" latinLnBrk="0" hangingPunct="1">
      <a:defRPr kern="1200">
        <a:solidFill>
          <a:schemeClr val="tx1"/>
        </a:solidFill>
        <a:latin typeface="Calibri" pitchFamily="34" charset="0"/>
        <a:ea typeface="Geneva" pitchFamily="34" charset="0"/>
        <a:cs typeface="Geneva"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311F"/>
    <a:srgbClr val="000000"/>
    <a:srgbClr val="2B83BA"/>
    <a:srgbClr val="ABDDA4"/>
    <a:srgbClr val="D7191C"/>
    <a:srgbClr val="FDAE61"/>
    <a:srgbClr val="FF0000"/>
    <a:srgbClr val="00FF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4389" autoAdjust="0"/>
    <p:restoredTop sz="73260" autoAdjust="0"/>
  </p:normalViewPr>
  <p:slideViewPr>
    <p:cSldViewPr snapToGrid="0" snapToObjects="1" showGuides="1">
      <p:cViewPr>
        <p:scale>
          <a:sx n="51" d="100"/>
          <a:sy n="51" d="100"/>
        </p:scale>
        <p:origin x="-374" y="-58"/>
      </p:cViewPr>
      <p:guideLst>
        <p:guide orient="horz" pos="2171"/>
        <p:guide pos="2880"/>
      </p:guideLst>
    </p:cSldViewPr>
  </p:slideViewPr>
  <p:notesTextViewPr>
    <p:cViewPr>
      <p:scale>
        <a:sx n="100" d="100"/>
        <a:sy n="100" d="100"/>
      </p:scale>
      <p:origin x="0" y="0"/>
    </p:cViewPr>
  </p:notesTextViewPr>
  <p:sorterViewPr>
    <p:cViewPr>
      <p:scale>
        <a:sx n="100" d="100"/>
        <a:sy n="100" d="100"/>
      </p:scale>
      <p:origin x="0" y="2904"/>
    </p:cViewPr>
  </p:sorterViewPr>
  <p:notesViewPr>
    <p:cSldViewPr snapToGrid="0" snapToObjects="1" showGuides="1">
      <p:cViewPr varScale="1">
        <p:scale>
          <a:sx n="77" d="100"/>
          <a:sy n="77" d="100"/>
        </p:scale>
        <p:origin x="-2034" y="-108"/>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Workbook2" TargetMode="External"/><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3.xml"/></Relationships>
</file>

<file path=ppt/charts/_rels/chart22.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21.xlsx"/><Relationship Id="rId1" Type="http://schemas.openxmlformats.org/officeDocument/2006/relationships/themeOverride" Target="../theme/themeOverride4.xml"/></Relationships>
</file>

<file path=ppt/charts/_rels/chart23.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22.xlsx"/><Relationship Id="rId1" Type="http://schemas.openxmlformats.org/officeDocument/2006/relationships/themeOverride" Target="../theme/themeOverride5.xml"/></Relationships>
</file>

<file path=ppt/charts/_rels/chart24.xml.rels><?xml version="1.0" encoding="UTF-8" standalone="yes"?>
<Relationships xmlns="http://schemas.openxmlformats.org/package/2006/relationships"><Relationship Id="rId1" Type="http://schemas.openxmlformats.org/officeDocument/2006/relationships/oleObject" Target="file:///\\storage\HCST\Presentations\Immigrants\immigrant%20statistics.update.xlsx" TargetMode="External"/></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storage\HCST\Presentations\Immigrants\immigrant%20statistics.update.xlsx" TargetMode="Externa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6.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7.xml"/></Relationships>
</file>

<file path=ppt/charts/_rels/chart28.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oleObject" Target="../embeddings/oleObject13.bin"/><Relationship Id="rId1" Type="http://schemas.openxmlformats.org/officeDocument/2006/relationships/themeOverride" Target="../theme/themeOverride8.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9.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embeddings/oleObject8.bin"/><Relationship Id="rId1" Type="http://schemas.openxmlformats.org/officeDocument/2006/relationships/themeOverride" Target="../theme/themeOverride2.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10.xml"/></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3.xml.rels><?xml version="1.0" encoding="UTF-8" standalone="yes"?>
<Relationships xmlns="http://schemas.openxmlformats.org/package/2006/relationships"><Relationship Id="rId1" Type="http://schemas.openxmlformats.org/officeDocument/2006/relationships/oleObject" Target="../embeddings/oleObject15.bin"/></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5.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30.xlsx"/></Relationships>
</file>

<file path=ppt/charts/_rels/chart36.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31.xlsx"/></Relationships>
</file>

<file path=ppt/charts/_rels/chart37.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Excel_Worksheet32.xlsx"/></Relationships>
</file>

<file path=ppt/charts/_rels/chart38.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Excel_Worksheet3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v>Deaths</c:v>
          </c:tx>
          <c:spPr>
            <a:ln>
              <a:solidFill>
                <a:schemeClr val="tx1"/>
              </a:solidFill>
            </a:ln>
          </c:spPr>
          <c:marker>
            <c:symbol val="none"/>
          </c:marker>
          <c:cat>
            <c:numRef>
              <c:f>Sheet1!$A$3:$A$71</c:f>
              <c:numCache>
                <c:formatCode>General</c:formatCode>
                <c:ptCount val="69"/>
                <c:pt idx="0">
                  <c:v>1942</c:v>
                </c:pt>
                <c:pt idx="1">
                  <c:v>1943</c:v>
                </c:pt>
                <c:pt idx="2">
                  <c:v>1944</c:v>
                </c:pt>
                <c:pt idx="3">
                  <c:v>1945</c:v>
                </c:pt>
                <c:pt idx="4">
                  <c:v>1946</c:v>
                </c:pt>
                <c:pt idx="5">
                  <c:v>1947</c:v>
                </c:pt>
                <c:pt idx="6">
                  <c:v>1948</c:v>
                </c:pt>
                <c:pt idx="7">
                  <c:v>1949</c:v>
                </c:pt>
                <c:pt idx="8">
                  <c:v>1950</c:v>
                </c:pt>
                <c:pt idx="9">
                  <c:v>1951</c:v>
                </c:pt>
                <c:pt idx="10">
                  <c:v>1952</c:v>
                </c:pt>
                <c:pt idx="11">
                  <c:v>1953</c:v>
                </c:pt>
                <c:pt idx="12">
                  <c:v>1954</c:v>
                </c:pt>
                <c:pt idx="13">
                  <c:v>1955</c:v>
                </c:pt>
                <c:pt idx="14">
                  <c:v>1956</c:v>
                </c:pt>
                <c:pt idx="15">
                  <c:v>1957</c:v>
                </c:pt>
                <c:pt idx="16">
                  <c:v>1958</c:v>
                </c:pt>
                <c:pt idx="17">
                  <c:v>1959</c:v>
                </c:pt>
                <c:pt idx="18">
                  <c:v>1960</c:v>
                </c:pt>
                <c:pt idx="19">
                  <c:v>1961</c:v>
                </c:pt>
                <c:pt idx="20">
                  <c:v>1962</c:v>
                </c:pt>
                <c:pt idx="21">
                  <c:v>1963</c:v>
                </c:pt>
                <c:pt idx="22">
                  <c:v>1964</c:v>
                </c:pt>
                <c:pt idx="23">
                  <c:v>1965</c:v>
                </c:pt>
                <c:pt idx="24">
                  <c:v>1966</c:v>
                </c:pt>
                <c:pt idx="25">
                  <c:v>1967</c:v>
                </c:pt>
                <c:pt idx="26">
                  <c:v>1968</c:v>
                </c:pt>
                <c:pt idx="27">
                  <c:v>1969</c:v>
                </c:pt>
                <c:pt idx="28">
                  <c:v>1970</c:v>
                </c:pt>
                <c:pt idx="29">
                  <c:v>1971</c:v>
                </c:pt>
                <c:pt idx="30">
                  <c:v>1972</c:v>
                </c:pt>
                <c:pt idx="31">
                  <c:v>1973</c:v>
                </c:pt>
                <c:pt idx="32">
                  <c:v>1974</c:v>
                </c:pt>
                <c:pt idx="33">
                  <c:v>1975</c:v>
                </c:pt>
                <c:pt idx="34">
                  <c:v>1976</c:v>
                </c:pt>
                <c:pt idx="35">
                  <c:v>1977</c:v>
                </c:pt>
                <c:pt idx="36">
                  <c:v>1978</c:v>
                </c:pt>
                <c:pt idx="37">
                  <c:v>1979</c:v>
                </c:pt>
                <c:pt idx="38">
                  <c:v>1980</c:v>
                </c:pt>
                <c:pt idx="39">
                  <c:v>1981</c:v>
                </c:pt>
                <c:pt idx="40">
                  <c:v>1982</c:v>
                </c:pt>
                <c:pt idx="41">
                  <c:v>1983</c:v>
                </c:pt>
                <c:pt idx="42">
                  <c:v>1984</c:v>
                </c:pt>
                <c:pt idx="43">
                  <c:v>1985</c:v>
                </c:pt>
                <c:pt idx="44">
                  <c:v>1986</c:v>
                </c:pt>
                <c:pt idx="45">
                  <c:v>1987</c:v>
                </c:pt>
                <c:pt idx="46">
                  <c:v>1988</c:v>
                </c:pt>
                <c:pt idx="47">
                  <c:v>1989</c:v>
                </c:pt>
                <c:pt idx="48">
                  <c:v>1990</c:v>
                </c:pt>
                <c:pt idx="49">
                  <c:v>1991</c:v>
                </c:pt>
                <c:pt idx="50">
                  <c:v>1992</c:v>
                </c:pt>
                <c:pt idx="51">
                  <c:v>1993</c:v>
                </c:pt>
                <c:pt idx="52">
                  <c:v>1994</c:v>
                </c:pt>
                <c:pt idx="53">
                  <c:v>1995</c:v>
                </c:pt>
                <c:pt idx="54">
                  <c:v>1996</c:v>
                </c:pt>
                <c:pt idx="55">
                  <c:v>1997</c:v>
                </c:pt>
                <c:pt idx="56">
                  <c:v>1998</c:v>
                </c:pt>
                <c:pt idx="57">
                  <c:v>1999</c:v>
                </c:pt>
                <c:pt idx="58">
                  <c:v>2000</c:v>
                </c:pt>
                <c:pt idx="59">
                  <c:v>2001</c:v>
                </c:pt>
                <c:pt idx="60">
                  <c:v>2002</c:v>
                </c:pt>
                <c:pt idx="61">
                  <c:v>2003</c:v>
                </c:pt>
                <c:pt idx="62">
                  <c:v>2004</c:v>
                </c:pt>
                <c:pt idx="63">
                  <c:v>2005</c:v>
                </c:pt>
                <c:pt idx="64">
                  <c:v>2006</c:v>
                </c:pt>
                <c:pt idx="65">
                  <c:v>2007</c:v>
                </c:pt>
                <c:pt idx="66">
                  <c:v>2008</c:v>
                </c:pt>
                <c:pt idx="67">
                  <c:v>2009</c:v>
                </c:pt>
                <c:pt idx="68">
                  <c:v>2010</c:v>
                </c:pt>
              </c:numCache>
            </c:numRef>
          </c:cat>
          <c:val>
            <c:numRef>
              <c:f>Sheet1!$E$3:$E$71</c:f>
              <c:numCache>
                <c:formatCode>General</c:formatCode>
                <c:ptCount val="69"/>
                <c:pt idx="1">
                  <c:v>8.9</c:v>
                </c:pt>
                <c:pt idx="2">
                  <c:v>9</c:v>
                </c:pt>
                <c:pt idx="3">
                  <c:v>8.6</c:v>
                </c:pt>
                <c:pt idx="4">
                  <c:v>8.3000000000000007</c:v>
                </c:pt>
                <c:pt idx="5">
                  <c:v>8.5</c:v>
                </c:pt>
                <c:pt idx="6">
                  <c:v>8.4</c:v>
                </c:pt>
                <c:pt idx="7">
                  <c:v>8.3000000000000007</c:v>
                </c:pt>
                <c:pt idx="8">
                  <c:v>8.1</c:v>
                </c:pt>
                <c:pt idx="9">
                  <c:v>8.3000000000000007</c:v>
                </c:pt>
                <c:pt idx="10">
                  <c:v>7.9</c:v>
                </c:pt>
                <c:pt idx="11">
                  <c:v>8</c:v>
                </c:pt>
                <c:pt idx="12">
                  <c:v>7.7</c:v>
                </c:pt>
                <c:pt idx="13">
                  <c:v>7.4</c:v>
                </c:pt>
                <c:pt idx="14">
                  <c:v>7.8</c:v>
                </c:pt>
                <c:pt idx="15">
                  <c:v>7.9</c:v>
                </c:pt>
                <c:pt idx="16">
                  <c:v>7.8</c:v>
                </c:pt>
                <c:pt idx="17">
                  <c:v>7.8</c:v>
                </c:pt>
                <c:pt idx="18">
                  <c:v>8</c:v>
                </c:pt>
                <c:pt idx="19">
                  <c:v>7.6</c:v>
                </c:pt>
                <c:pt idx="20">
                  <c:v>8</c:v>
                </c:pt>
                <c:pt idx="21">
                  <c:v>8</c:v>
                </c:pt>
                <c:pt idx="22">
                  <c:v>7.9</c:v>
                </c:pt>
                <c:pt idx="23">
                  <c:v>7.8</c:v>
                </c:pt>
                <c:pt idx="24">
                  <c:v>8.1</c:v>
                </c:pt>
                <c:pt idx="25">
                  <c:v>7.9</c:v>
                </c:pt>
                <c:pt idx="26">
                  <c:v>8.4</c:v>
                </c:pt>
                <c:pt idx="27">
                  <c:v>8.5</c:v>
                </c:pt>
                <c:pt idx="28">
                  <c:v>8.4</c:v>
                </c:pt>
                <c:pt idx="29">
                  <c:v>8.3000000000000007</c:v>
                </c:pt>
                <c:pt idx="30">
                  <c:v>8.5</c:v>
                </c:pt>
                <c:pt idx="31">
                  <c:v>8.6</c:v>
                </c:pt>
                <c:pt idx="32">
                  <c:v>8.3000000000000007</c:v>
                </c:pt>
                <c:pt idx="33">
                  <c:v>8</c:v>
                </c:pt>
                <c:pt idx="34">
                  <c:v>8.1</c:v>
                </c:pt>
                <c:pt idx="35">
                  <c:v>7.8</c:v>
                </c:pt>
                <c:pt idx="36">
                  <c:v>8</c:v>
                </c:pt>
                <c:pt idx="37">
                  <c:v>7.8</c:v>
                </c:pt>
                <c:pt idx="38">
                  <c:v>7.6</c:v>
                </c:pt>
                <c:pt idx="39">
                  <c:v>7.5</c:v>
                </c:pt>
                <c:pt idx="40">
                  <c:v>7.3</c:v>
                </c:pt>
                <c:pt idx="41">
                  <c:v>7.3</c:v>
                </c:pt>
                <c:pt idx="42">
                  <c:v>7.3</c:v>
                </c:pt>
                <c:pt idx="43">
                  <c:v>7.2</c:v>
                </c:pt>
                <c:pt idx="44">
                  <c:v>7.1</c:v>
                </c:pt>
                <c:pt idx="45">
                  <c:v>7.1</c:v>
                </c:pt>
                <c:pt idx="46">
                  <c:v>7.1</c:v>
                </c:pt>
                <c:pt idx="47">
                  <c:v>7.1</c:v>
                </c:pt>
                <c:pt idx="48">
                  <c:v>7.4</c:v>
                </c:pt>
                <c:pt idx="49">
                  <c:v>7.3</c:v>
                </c:pt>
                <c:pt idx="50">
                  <c:v>7.3</c:v>
                </c:pt>
                <c:pt idx="51">
                  <c:v>7.5</c:v>
                </c:pt>
                <c:pt idx="52">
                  <c:v>7.4</c:v>
                </c:pt>
                <c:pt idx="53">
                  <c:v>7.4</c:v>
                </c:pt>
                <c:pt idx="54">
                  <c:v>7.4</c:v>
                </c:pt>
                <c:pt idx="55">
                  <c:v>7.4</c:v>
                </c:pt>
                <c:pt idx="56">
                  <c:v>7.2</c:v>
                </c:pt>
                <c:pt idx="57">
                  <c:v>7.3</c:v>
                </c:pt>
                <c:pt idx="58">
                  <c:v>7.4</c:v>
                </c:pt>
                <c:pt idx="59">
                  <c:v>7.2</c:v>
                </c:pt>
                <c:pt idx="60">
                  <c:v>7.1</c:v>
                </c:pt>
                <c:pt idx="61">
                  <c:v>7</c:v>
                </c:pt>
                <c:pt idx="62">
                  <c:v>6.8</c:v>
                </c:pt>
                <c:pt idx="63">
                  <c:v>6.8</c:v>
                </c:pt>
                <c:pt idx="64">
                  <c:v>6.7</c:v>
                </c:pt>
                <c:pt idx="65">
                  <c:v>6.7</c:v>
                </c:pt>
                <c:pt idx="66">
                  <c:v>6.7</c:v>
                </c:pt>
                <c:pt idx="67">
                  <c:v>6.6</c:v>
                </c:pt>
                <c:pt idx="68">
                  <c:v>6.6</c:v>
                </c:pt>
              </c:numCache>
            </c:numRef>
          </c:val>
          <c:smooth val="0"/>
        </c:ser>
        <c:ser>
          <c:idx val="1"/>
          <c:order val="1"/>
          <c:tx>
            <c:v>Births</c:v>
          </c:tx>
          <c:marker>
            <c:symbol val="none"/>
          </c:marker>
          <c:dLbls>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delete val="1"/>
            </c:dLbl>
            <c:dLbl>
              <c:idx val="11"/>
              <c:layout>
                <c:manualLayout>
                  <c:x val="-4.5279908270749606E-3"/>
                  <c:y val="-3.0867354999108448E-2"/>
                </c:manualLayout>
              </c:layout>
              <c:dLblPos val="r"/>
              <c:showLegendKey val="0"/>
              <c:showVal val="1"/>
              <c:showCatName val="0"/>
              <c:showSerName val="0"/>
              <c:showPercent val="0"/>
              <c:showBubbleSize val="0"/>
            </c:dLbl>
            <c:dLbl>
              <c:idx val="12"/>
              <c:delete val="1"/>
            </c:dLbl>
            <c:dLbl>
              <c:idx val="13"/>
              <c:delete val="1"/>
            </c:dLbl>
            <c:dLbl>
              <c:idx val="14"/>
              <c:delete val="1"/>
            </c:dLbl>
            <c:dLbl>
              <c:idx val="15"/>
              <c:delete val="1"/>
            </c:dLbl>
            <c:dLbl>
              <c:idx val="16"/>
              <c:delete val="1"/>
            </c:dLbl>
            <c:dLbl>
              <c:idx val="17"/>
              <c:delete val="1"/>
            </c:dLbl>
            <c:dLbl>
              <c:idx val="18"/>
              <c:delete val="1"/>
            </c:dLbl>
            <c:dLbl>
              <c:idx val="19"/>
              <c:delete val="1"/>
            </c:dLbl>
            <c:dLbl>
              <c:idx val="20"/>
              <c:delete val="1"/>
            </c:dLbl>
            <c:dLbl>
              <c:idx val="21"/>
              <c:delete val="1"/>
            </c:dLbl>
            <c:dLbl>
              <c:idx val="22"/>
              <c:delete val="1"/>
            </c:dLbl>
            <c:dLbl>
              <c:idx val="23"/>
              <c:delete val="1"/>
            </c:dLbl>
            <c:dLbl>
              <c:idx val="24"/>
              <c:delete val="1"/>
            </c:dLbl>
            <c:dLbl>
              <c:idx val="25"/>
              <c:delete val="1"/>
            </c:dLbl>
            <c:dLbl>
              <c:idx val="26"/>
              <c:delete val="1"/>
            </c:dLbl>
            <c:dLbl>
              <c:idx val="27"/>
              <c:delete val="1"/>
            </c:dLbl>
            <c:dLbl>
              <c:idx val="28"/>
              <c:layout>
                <c:manualLayout>
                  <c:x val="-3.0186605513833073E-3"/>
                  <c:y val="-2.5255108635634186E-2"/>
                </c:manualLayout>
              </c:layout>
              <c:dLblPos val="r"/>
              <c:showLegendKey val="0"/>
              <c:showVal val="1"/>
              <c:showCatName val="0"/>
              <c:showSerName val="0"/>
              <c:showPercent val="0"/>
              <c:showBubbleSize val="0"/>
            </c:dLbl>
            <c:dLbl>
              <c:idx val="29"/>
              <c:delete val="1"/>
            </c:dLbl>
            <c:dLbl>
              <c:idx val="30"/>
              <c:delete val="1"/>
            </c:dLbl>
            <c:dLbl>
              <c:idx val="31"/>
              <c:delete val="1"/>
            </c:dLbl>
            <c:dLbl>
              <c:idx val="32"/>
              <c:delete val="1"/>
            </c:dLbl>
            <c:dLbl>
              <c:idx val="33"/>
              <c:delete val="1"/>
            </c:dLbl>
            <c:dLbl>
              <c:idx val="34"/>
              <c:delete val="1"/>
            </c:dLbl>
            <c:dLbl>
              <c:idx val="35"/>
              <c:delete val="1"/>
            </c:dLbl>
            <c:dLbl>
              <c:idx val="36"/>
              <c:delete val="1"/>
            </c:dLbl>
            <c:dLbl>
              <c:idx val="37"/>
              <c:delete val="1"/>
            </c:dLbl>
            <c:dLbl>
              <c:idx val="38"/>
              <c:delete val="1"/>
            </c:dLbl>
            <c:dLbl>
              <c:idx val="39"/>
              <c:delete val="1"/>
            </c:dLbl>
            <c:dLbl>
              <c:idx val="40"/>
              <c:delete val="1"/>
            </c:dLbl>
            <c:dLbl>
              <c:idx val="41"/>
              <c:delete val="1"/>
            </c:dLbl>
            <c:dLbl>
              <c:idx val="42"/>
              <c:delete val="1"/>
            </c:dLbl>
            <c:dLbl>
              <c:idx val="43"/>
              <c:delete val="1"/>
            </c:dLbl>
            <c:dLbl>
              <c:idx val="44"/>
              <c:delete val="1"/>
            </c:dLbl>
            <c:dLbl>
              <c:idx val="45"/>
              <c:delete val="1"/>
            </c:dLbl>
            <c:dLbl>
              <c:idx val="46"/>
              <c:delete val="1"/>
            </c:dLbl>
            <c:dLbl>
              <c:idx val="47"/>
              <c:delete val="1"/>
            </c:dLbl>
            <c:dLbl>
              <c:idx val="48"/>
              <c:delete val="1"/>
            </c:dLbl>
            <c:dLbl>
              <c:idx val="49"/>
              <c:delete val="1"/>
            </c:dLbl>
            <c:dLbl>
              <c:idx val="50"/>
              <c:delete val="1"/>
            </c:dLbl>
            <c:dLbl>
              <c:idx val="51"/>
              <c:delete val="1"/>
            </c:dLbl>
            <c:dLbl>
              <c:idx val="52"/>
              <c:delete val="1"/>
            </c:dLbl>
            <c:dLbl>
              <c:idx val="53"/>
              <c:delete val="1"/>
            </c:dLbl>
            <c:dLbl>
              <c:idx val="54"/>
              <c:delete val="1"/>
            </c:dLbl>
            <c:dLbl>
              <c:idx val="55"/>
              <c:delete val="1"/>
            </c:dLbl>
            <c:dLbl>
              <c:idx val="56"/>
              <c:delete val="1"/>
            </c:dLbl>
            <c:dLbl>
              <c:idx val="57"/>
              <c:delete val="1"/>
            </c:dLbl>
            <c:dLbl>
              <c:idx val="58"/>
              <c:delete val="1"/>
            </c:dLbl>
            <c:dLbl>
              <c:idx val="59"/>
              <c:delete val="1"/>
            </c:dLbl>
            <c:dLbl>
              <c:idx val="60"/>
              <c:delete val="1"/>
            </c:dLbl>
            <c:dLbl>
              <c:idx val="61"/>
              <c:delete val="1"/>
            </c:dLbl>
            <c:dLbl>
              <c:idx val="62"/>
              <c:delete val="1"/>
            </c:dLbl>
            <c:dLbl>
              <c:idx val="63"/>
              <c:delete val="1"/>
            </c:dLbl>
            <c:dLbl>
              <c:idx val="64"/>
              <c:delete val="1"/>
            </c:dLbl>
            <c:dLbl>
              <c:idx val="65"/>
              <c:delete val="1"/>
            </c:dLbl>
            <c:dLbl>
              <c:idx val="66"/>
              <c:delete val="1"/>
            </c:dLbl>
            <c:dLbl>
              <c:idx val="67"/>
              <c:delete val="1"/>
            </c:dLbl>
            <c:dLbl>
              <c:idx val="68"/>
              <c:layout>
                <c:manualLayout>
                  <c:x val="-1.8111963308299842E-2"/>
                  <c:y val="-7.2959202725165428E-2"/>
                </c:manualLayout>
              </c:layout>
              <c:dLblPos val="r"/>
              <c:showLegendKey val="0"/>
              <c:showVal val="1"/>
              <c:showCatName val="0"/>
              <c:showSerName val="0"/>
              <c:showPercent val="0"/>
              <c:showBubbleSize val="0"/>
            </c:dLbl>
            <c:txPr>
              <a:bodyPr/>
              <a:lstStyle/>
              <a:p>
                <a:pPr>
                  <a:defRPr sz="1200" b="1">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showLeaderLines val="0"/>
          </c:dLbls>
          <c:cat>
            <c:numRef>
              <c:f>Sheet1!$A$3:$A$71</c:f>
              <c:numCache>
                <c:formatCode>General</c:formatCode>
                <c:ptCount val="69"/>
                <c:pt idx="0">
                  <c:v>1942</c:v>
                </c:pt>
                <c:pt idx="1">
                  <c:v>1943</c:v>
                </c:pt>
                <c:pt idx="2">
                  <c:v>1944</c:v>
                </c:pt>
                <c:pt idx="3">
                  <c:v>1945</c:v>
                </c:pt>
                <c:pt idx="4">
                  <c:v>1946</c:v>
                </c:pt>
                <c:pt idx="5">
                  <c:v>1947</c:v>
                </c:pt>
                <c:pt idx="6">
                  <c:v>1948</c:v>
                </c:pt>
                <c:pt idx="7">
                  <c:v>1949</c:v>
                </c:pt>
                <c:pt idx="8">
                  <c:v>1950</c:v>
                </c:pt>
                <c:pt idx="9">
                  <c:v>1951</c:v>
                </c:pt>
                <c:pt idx="10">
                  <c:v>1952</c:v>
                </c:pt>
                <c:pt idx="11">
                  <c:v>1953</c:v>
                </c:pt>
                <c:pt idx="12">
                  <c:v>1954</c:v>
                </c:pt>
                <c:pt idx="13">
                  <c:v>1955</c:v>
                </c:pt>
                <c:pt idx="14">
                  <c:v>1956</c:v>
                </c:pt>
                <c:pt idx="15">
                  <c:v>1957</c:v>
                </c:pt>
                <c:pt idx="16">
                  <c:v>1958</c:v>
                </c:pt>
                <c:pt idx="17">
                  <c:v>1959</c:v>
                </c:pt>
                <c:pt idx="18">
                  <c:v>1960</c:v>
                </c:pt>
                <c:pt idx="19">
                  <c:v>1961</c:v>
                </c:pt>
                <c:pt idx="20">
                  <c:v>1962</c:v>
                </c:pt>
                <c:pt idx="21">
                  <c:v>1963</c:v>
                </c:pt>
                <c:pt idx="22">
                  <c:v>1964</c:v>
                </c:pt>
                <c:pt idx="23">
                  <c:v>1965</c:v>
                </c:pt>
                <c:pt idx="24">
                  <c:v>1966</c:v>
                </c:pt>
                <c:pt idx="25">
                  <c:v>1967</c:v>
                </c:pt>
                <c:pt idx="26">
                  <c:v>1968</c:v>
                </c:pt>
                <c:pt idx="27">
                  <c:v>1969</c:v>
                </c:pt>
                <c:pt idx="28">
                  <c:v>1970</c:v>
                </c:pt>
                <c:pt idx="29">
                  <c:v>1971</c:v>
                </c:pt>
                <c:pt idx="30">
                  <c:v>1972</c:v>
                </c:pt>
                <c:pt idx="31">
                  <c:v>1973</c:v>
                </c:pt>
                <c:pt idx="32">
                  <c:v>1974</c:v>
                </c:pt>
                <c:pt idx="33">
                  <c:v>1975</c:v>
                </c:pt>
                <c:pt idx="34">
                  <c:v>1976</c:v>
                </c:pt>
                <c:pt idx="35">
                  <c:v>1977</c:v>
                </c:pt>
                <c:pt idx="36">
                  <c:v>1978</c:v>
                </c:pt>
                <c:pt idx="37">
                  <c:v>1979</c:v>
                </c:pt>
                <c:pt idx="38">
                  <c:v>1980</c:v>
                </c:pt>
                <c:pt idx="39">
                  <c:v>1981</c:v>
                </c:pt>
                <c:pt idx="40">
                  <c:v>1982</c:v>
                </c:pt>
                <c:pt idx="41">
                  <c:v>1983</c:v>
                </c:pt>
                <c:pt idx="42">
                  <c:v>1984</c:v>
                </c:pt>
                <c:pt idx="43">
                  <c:v>1985</c:v>
                </c:pt>
                <c:pt idx="44">
                  <c:v>1986</c:v>
                </c:pt>
                <c:pt idx="45">
                  <c:v>1987</c:v>
                </c:pt>
                <c:pt idx="46">
                  <c:v>1988</c:v>
                </c:pt>
                <c:pt idx="47">
                  <c:v>1989</c:v>
                </c:pt>
                <c:pt idx="48">
                  <c:v>1990</c:v>
                </c:pt>
                <c:pt idx="49">
                  <c:v>1991</c:v>
                </c:pt>
                <c:pt idx="50">
                  <c:v>1992</c:v>
                </c:pt>
                <c:pt idx="51">
                  <c:v>1993</c:v>
                </c:pt>
                <c:pt idx="52">
                  <c:v>1994</c:v>
                </c:pt>
                <c:pt idx="53">
                  <c:v>1995</c:v>
                </c:pt>
                <c:pt idx="54">
                  <c:v>1996</c:v>
                </c:pt>
                <c:pt idx="55">
                  <c:v>1997</c:v>
                </c:pt>
                <c:pt idx="56">
                  <c:v>1998</c:v>
                </c:pt>
                <c:pt idx="57">
                  <c:v>1999</c:v>
                </c:pt>
                <c:pt idx="58">
                  <c:v>2000</c:v>
                </c:pt>
                <c:pt idx="59">
                  <c:v>2001</c:v>
                </c:pt>
                <c:pt idx="60">
                  <c:v>2002</c:v>
                </c:pt>
                <c:pt idx="61">
                  <c:v>2003</c:v>
                </c:pt>
                <c:pt idx="62">
                  <c:v>2004</c:v>
                </c:pt>
                <c:pt idx="63">
                  <c:v>2005</c:v>
                </c:pt>
                <c:pt idx="64">
                  <c:v>2006</c:v>
                </c:pt>
                <c:pt idx="65">
                  <c:v>2007</c:v>
                </c:pt>
                <c:pt idx="66">
                  <c:v>2008</c:v>
                </c:pt>
                <c:pt idx="67">
                  <c:v>2009</c:v>
                </c:pt>
                <c:pt idx="68">
                  <c:v>2010</c:v>
                </c:pt>
              </c:numCache>
            </c:numRef>
          </c:cat>
          <c:val>
            <c:numRef>
              <c:f>Sheet1!$C$3:$C$71</c:f>
              <c:numCache>
                <c:formatCode>General</c:formatCode>
                <c:ptCount val="69"/>
                <c:pt idx="0">
                  <c:v>21.6</c:v>
                </c:pt>
                <c:pt idx="1">
                  <c:v>23.5</c:v>
                </c:pt>
                <c:pt idx="2">
                  <c:v>24.1</c:v>
                </c:pt>
                <c:pt idx="3">
                  <c:v>23.1</c:v>
                </c:pt>
                <c:pt idx="4">
                  <c:v>25.2</c:v>
                </c:pt>
                <c:pt idx="5">
                  <c:v>26.9</c:v>
                </c:pt>
                <c:pt idx="6">
                  <c:v>25.8</c:v>
                </c:pt>
                <c:pt idx="7">
                  <c:v>26.4</c:v>
                </c:pt>
                <c:pt idx="8">
                  <c:v>26.2</c:v>
                </c:pt>
                <c:pt idx="9">
                  <c:v>26.8</c:v>
                </c:pt>
                <c:pt idx="10">
                  <c:v>27.5</c:v>
                </c:pt>
                <c:pt idx="11">
                  <c:v>28.2</c:v>
                </c:pt>
                <c:pt idx="12">
                  <c:v>28.2</c:v>
                </c:pt>
                <c:pt idx="13">
                  <c:v>27.4</c:v>
                </c:pt>
                <c:pt idx="14">
                  <c:v>27.6</c:v>
                </c:pt>
                <c:pt idx="15">
                  <c:v>27.4</c:v>
                </c:pt>
                <c:pt idx="16">
                  <c:v>26.3</c:v>
                </c:pt>
                <c:pt idx="17">
                  <c:v>26.2</c:v>
                </c:pt>
                <c:pt idx="18">
                  <c:v>25.7</c:v>
                </c:pt>
                <c:pt idx="19">
                  <c:v>24.8</c:v>
                </c:pt>
                <c:pt idx="20">
                  <c:v>24.4</c:v>
                </c:pt>
                <c:pt idx="21">
                  <c:v>22.9</c:v>
                </c:pt>
                <c:pt idx="22">
                  <c:v>22.3</c:v>
                </c:pt>
                <c:pt idx="23">
                  <c:v>20</c:v>
                </c:pt>
                <c:pt idx="24">
                  <c:v>19</c:v>
                </c:pt>
                <c:pt idx="25">
                  <c:v>18.7</c:v>
                </c:pt>
                <c:pt idx="26">
                  <c:v>18.899999999999999</c:v>
                </c:pt>
                <c:pt idx="27">
                  <c:v>20</c:v>
                </c:pt>
                <c:pt idx="28">
                  <c:v>20.6</c:v>
                </c:pt>
                <c:pt idx="29">
                  <c:v>20</c:v>
                </c:pt>
                <c:pt idx="30">
                  <c:v>18.399999999999999</c:v>
                </c:pt>
                <c:pt idx="31">
                  <c:v>17.8</c:v>
                </c:pt>
                <c:pt idx="32">
                  <c:v>17.5</c:v>
                </c:pt>
                <c:pt idx="33">
                  <c:v>17.600000000000001</c:v>
                </c:pt>
                <c:pt idx="34">
                  <c:v>17.5</c:v>
                </c:pt>
                <c:pt idx="35">
                  <c:v>17.8</c:v>
                </c:pt>
                <c:pt idx="36">
                  <c:v>18.2</c:v>
                </c:pt>
                <c:pt idx="37">
                  <c:v>19</c:v>
                </c:pt>
                <c:pt idx="38">
                  <c:v>19.2</c:v>
                </c:pt>
                <c:pt idx="39">
                  <c:v>19.100000000000001</c:v>
                </c:pt>
                <c:pt idx="40">
                  <c:v>19.5</c:v>
                </c:pt>
                <c:pt idx="41">
                  <c:v>18.8</c:v>
                </c:pt>
                <c:pt idx="42">
                  <c:v>18.7</c:v>
                </c:pt>
                <c:pt idx="43">
                  <c:v>18.8</c:v>
                </c:pt>
                <c:pt idx="44">
                  <c:v>18.399999999999999</c:v>
                </c:pt>
                <c:pt idx="45">
                  <c:v>17.8</c:v>
                </c:pt>
                <c:pt idx="46">
                  <c:v>17.600000000000001</c:v>
                </c:pt>
                <c:pt idx="47">
                  <c:v>17.600000000000001</c:v>
                </c:pt>
                <c:pt idx="48">
                  <c:v>18.600000000000001</c:v>
                </c:pt>
                <c:pt idx="49">
                  <c:v>18.3</c:v>
                </c:pt>
                <c:pt idx="50">
                  <c:v>18.2</c:v>
                </c:pt>
                <c:pt idx="51">
                  <c:v>17.899999999999999</c:v>
                </c:pt>
                <c:pt idx="52">
                  <c:v>17.600000000000001</c:v>
                </c:pt>
                <c:pt idx="53">
                  <c:v>17.3</c:v>
                </c:pt>
                <c:pt idx="54">
                  <c:v>17.399999999999999</c:v>
                </c:pt>
                <c:pt idx="55">
                  <c:v>17.3</c:v>
                </c:pt>
                <c:pt idx="56">
                  <c:v>17.399999999999999</c:v>
                </c:pt>
                <c:pt idx="57">
                  <c:v>17.5</c:v>
                </c:pt>
                <c:pt idx="58">
                  <c:v>17.899999999999999</c:v>
                </c:pt>
                <c:pt idx="59">
                  <c:v>17.2</c:v>
                </c:pt>
                <c:pt idx="60">
                  <c:v>17.100000000000001</c:v>
                </c:pt>
                <c:pt idx="61">
                  <c:v>17.100000000000001</c:v>
                </c:pt>
                <c:pt idx="62">
                  <c:v>17</c:v>
                </c:pt>
                <c:pt idx="63">
                  <c:v>16.899999999999999</c:v>
                </c:pt>
                <c:pt idx="64">
                  <c:v>17</c:v>
                </c:pt>
                <c:pt idx="65">
                  <c:v>17</c:v>
                </c:pt>
                <c:pt idx="66">
                  <c:v>16.7</c:v>
                </c:pt>
                <c:pt idx="67">
                  <c:v>16.2</c:v>
                </c:pt>
                <c:pt idx="68">
                  <c:v>15.3</c:v>
                </c:pt>
              </c:numCache>
            </c:numRef>
          </c:val>
          <c:smooth val="0"/>
        </c:ser>
        <c:dLbls>
          <c:showLegendKey val="0"/>
          <c:showVal val="0"/>
          <c:showCatName val="0"/>
          <c:showSerName val="0"/>
          <c:showPercent val="0"/>
          <c:showBubbleSize val="0"/>
        </c:dLbls>
        <c:marker val="1"/>
        <c:smooth val="0"/>
        <c:axId val="100088832"/>
        <c:axId val="100090624"/>
      </c:lineChart>
      <c:catAx>
        <c:axId val="100088832"/>
        <c:scaling>
          <c:orientation val="minMax"/>
        </c:scaling>
        <c:delete val="0"/>
        <c:axPos val="b"/>
        <c:numFmt formatCode="General" sourceLinked="1"/>
        <c:majorTickMark val="out"/>
        <c:minorTickMark val="none"/>
        <c:tickLblPos val="nextTo"/>
        <c:txPr>
          <a:bodyPr/>
          <a:lstStyle/>
          <a:p>
            <a:pPr>
              <a:defRPr sz="1400" b="1">
                <a:latin typeface="Verdana" pitchFamily="34" charset="0"/>
                <a:ea typeface="Verdana" pitchFamily="34" charset="0"/>
                <a:cs typeface="Verdana" pitchFamily="34" charset="0"/>
              </a:defRPr>
            </a:pPr>
            <a:endParaRPr lang="en-US"/>
          </a:p>
        </c:txPr>
        <c:crossAx val="100090624"/>
        <c:crosses val="autoZero"/>
        <c:auto val="1"/>
        <c:lblAlgn val="ctr"/>
        <c:lblOffset val="100"/>
        <c:noMultiLvlLbl val="0"/>
      </c:catAx>
      <c:valAx>
        <c:axId val="100090624"/>
        <c:scaling>
          <c:orientation val="minMax"/>
        </c:scaling>
        <c:delete val="0"/>
        <c:axPos val="l"/>
        <c:majorGridlines/>
        <c:numFmt formatCode="General" sourceLinked="1"/>
        <c:majorTickMark val="out"/>
        <c:minorTickMark val="none"/>
        <c:tickLblPos val="nextTo"/>
        <c:txPr>
          <a:bodyPr/>
          <a:lstStyle/>
          <a:p>
            <a:pPr>
              <a:defRPr sz="1400" b="1">
                <a:latin typeface="Verdana" pitchFamily="34" charset="0"/>
                <a:ea typeface="Verdana" pitchFamily="34" charset="0"/>
                <a:cs typeface="Verdana" pitchFamily="34" charset="0"/>
              </a:defRPr>
            </a:pPr>
            <a:endParaRPr lang="en-US"/>
          </a:p>
        </c:txPr>
        <c:crossAx val="100088832"/>
        <c:crosses val="autoZero"/>
        <c:crossBetween val="between"/>
      </c:valAx>
      <c:spPr>
        <a:noFill/>
        <a:ln w="25393">
          <a:noFill/>
        </a:ln>
      </c:spPr>
    </c:plotArea>
    <c:legend>
      <c:legendPos val="t"/>
      <c:layout>
        <c:manualLayout>
          <c:xMode val="edge"/>
          <c:yMode val="edge"/>
          <c:x val="0.74962637023313261"/>
          <c:y val="0.14872449767308499"/>
          <c:w val="0.2222072184415862"/>
          <c:h val="5.4090518097002577E-2"/>
        </c:manualLayout>
      </c:layout>
      <c:overlay val="0"/>
      <c:txPr>
        <a:bodyPr/>
        <a:lstStyle/>
        <a:p>
          <a:pPr>
            <a:defRPr sz="1200" b="1">
              <a:latin typeface="Verdana" pitchFamily="34" charset="0"/>
              <a:ea typeface="Verdana" pitchFamily="34" charset="0"/>
              <a:cs typeface="Verdana" pitchFamily="34" charset="0"/>
            </a:defRPr>
          </a:pPr>
          <a:endParaRPr lang="en-US"/>
        </a:p>
      </c:txPr>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tx2">
                  <a:lumMod val="50000"/>
                </a:schemeClr>
              </a:solidFill>
              <a:ln>
                <a:solidFill>
                  <a:schemeClr val="tx1"/>
                </a:solidFill>
              </a:ln>
            </c:spPr>
          </c:dPt>
          <c:dPt>
            <c:idx val="1"/>
            <c:bubble3D val="0"/>
            <c:spPr>
              <a:solidFill>
                <a:srgbClr val="FF0000"/>
              </a:solidFill>
              <a:ln>
                <a:solidFill>
                  <a:schemeClr val="tx1"/>
                </a:solidFill>
              </a:ln>
            </c:spPr>
          </c:dPt>
          <c:dPt>
            <c:idx val="2"/>
            <c:bubble3D val="0"/>
            <c:spPr>
              <a:solidFill>
                <a:schemeClr val="bg2"/>
              </a:solidFill>
              <a:ln>
                <a:solidFill>
                  <a:schemeClr val="tx1"/>
                </a:solidFill>
              </a:ln>
            </c:spPr>
          </c:dPt>
          <c:dLbls>
            <c:dLbl>
              <c:idx val="0"/>
              <c:layout>
                <c:manualLayout>
                  <c:x val="3.7383177570093455E-2"/>
                  <c:y val="4.9019607843137254E-3"/>
                </c:manualLayout>
              </c:layout>
              <c:dLblPos val="bestFit"/>
              <c:showLegendKey val="0"/>
              <c:showVal val="0"/>
              <c:showCatName val="1"/>
              <c:showSerName val="0"/>
              <c:showPercent val="1"/>
              <c:showBubbleSize val="0"/>
            </c:dLbl>
            <c:dLbl>
              <c:idx val="1"/>
              <c:layout>
                <c:manualLayout>
                  <c:x val="-0.12149532710280374"/>
                  <c:y val="-7.8431372549019607E-2"/>
                </c:manualLayout>
              </c:layout>
              <c:dLblPos val="bestFit"/>
              <c:showLegendKey val="0"/>
              <c:showVal val="0"/>
              <c:showCatName val="1"/>
              <c:showSerName val="0"/>
              <c:showPercent val="1"/>
              <c:showBubbleSize val="0"/>
            </c:dLbl>
            <c:dLbl>
              <c:idx val="2"/>
              <c:layout>
                <c:manualLayout>
                  <c:x val="-4.3613707165109039E-2"/>
                  <c:y val="0"/>
                </c:manualLayout>
              </c:layout>
              <c:dLblPos val="bestFit"/>
              <c:showLegendKey val="0"/>
              <c:showVal val="0"/>
              <c:showCatName val="1"/>
              <c:showSerName val="0"/>
              <c:showPercent val="1"/>
              <c:showBubbleSize val="0"/>
            </c:dLbl>
            <c:txPr>
              <a:bodyPr/>
              <a:lstStyle/>
              <a:p>
                <a:pPr>
                  <a:defRPr b="1">
                    <a:latin typeface="Arial" panose="020B0604020202020204" pitchFamily="34" charset="0"/>
                    <a:cs typeface="Arial" panose="020B0604020202020204" pitchFamily="34" charset="0"/>
                  </a:defRPr>
                </a:pPr>
                <a:endParaRPr lang="en-US"/>
              </a:p>
            </c:txPr>
            <c:dLblPos val="outEnd"/>
            <c:showLegendKey val="0"/>
            <c:showVal val="0"/>
            <c:showCatName val="1"/>
            <c:showSerName val="0"/>
            <c:showPercent val="1"/>
            <c:showBubbleSize val="0"/>
            <c:showLeaderLines val="1"/>
          </c:dLbls>
          <c:cat>
            <c:strRef>
              <c:f>Sheet1!$A$2:$A$4</c:f>
              <c:strCache>
                <c:ptCount val="3"/>
                <c:pt idx="0">
                  <c:v>Natural Increase</c:v>
                </c:pt>
                <c:pt idx="1">
                  <c:v>Net International Migration</c:v>
                </c:pt>
                <c:pt idx="2">
                  <c:v>Net Domestic Migration</c:v>
                </c:pt>
              </c:strCache>
            </c:strRef>
          </c:cat>
          <c:val>
            <c:numRef>
              <c:f>Sheet1!$B$2:$B$4</c:f>
              <c:numCache>
                <c:formatCode>#,##0</c:formatCode>
                <c:ptCount val="3"/>
                <c:pt idx="0">
                  <c:v>893134</c:v>
                </c:pt>
                <c:pt idx="1">
                  <c:v>343093</c:v>
                </c:pt>
                <c:pt idx="2">
                  <c:v>562661</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459316437007875"/>
          <c:y val="0.15599975393700799"/>
          <c:w val="0.49645052967863901"/>
          <c:h val="0.71892741141732397"/>
        </c:manualLayout>
      </c:layout>
      <c:barChart>
        <c:barDir val="bar"/>
        <c:grouping val="clustered"/>
        <c:varyColors val="0"/>
        <c:ser>
          <c:idx val="0"/>
          <c:order val="0"/>
          <c:tx>
            <c:strRef>
              <c:f>Sheet1!$B$1</c:f>
              <c:strCache>
                <c:ptCount val="1"/>
                <c:pt idx="0">
                  <c:v>Unemployment Rate by Education Level</c:v>
                </c:pt>
              </c:strCache>
            </c:strRef>
          </c:tx>
          <c:spPr>
            <a:solidFill>
              <a:srgbClr val="376092"/>
            </a:solidFill>
          </c:spPr>
          <c:invertIfNegative val="0"/>
          <c:dLbls>
            <c:dLbl>
              <c:idx val="0"/>
              <c:layout>
                <c:manualLayout>
                  <c:x val="-9.6534872360089202E-2"/>
                  <c:y val="4.0575493513575096E-3"/>
                </c:manualLayout>
              </c:layout>
              <c:showLegendKey val="0"/>
              <c:showVal val="1"/>
              <c:showCatName val="0"/>
              <c:showSerName val="0"/>
              <c:showPercent val="0"/>
              <c:showBubbleSize val="0"/>
            </c:dLbl>
            <c:dLbl>
              <c:idx val="1"/>
              <c:layout>
                <c:manualLayout>
                  <c:x val="-8.2407763606380205E-2"/>
                  <c:y val="4.0575493513575096E-3"/>
                </c:manualLayout>
              </c:layout>
              <c:showLegendKey val="0"/>
              <c:showVal val="1"/>
              <c:showCatName val="0"/>
              <c:showSerName val="0"/>
              <c:showPercent val="0"/>
              <c:showBubbleSize val="0"/>
            </c:dLbl>
            <c:dLbl>
              <c:idx val="2"/>
              <c:layout>
                <c:manualLayout>
                  <c:x val="-8.0053245480761995E-2"/>
                  <c:y val="-4.0562715842810404E-3"/>
                </c:manualLayout>
              </c:layout>
              <c:showLegendKey val="0"/>
              <c:showVal val="1"/>
              <c:showCatName val="0"/>
              <c:showSerName val="0"/>
              <c:showPercent val="0"/>
              <c:showBubbleSize val="0"/>
            </c:dLbl>
            <c:dLbl>
              <c:idx val="3"/>
              <c:layout>
                <c:manualLayout>
                  <c:x val="-8.0053430875889994E-2"/>
                  <c:y val="3.1944176911962802E-7"/>
                </c:manualLayout>
              </c:layout>
              <c:showLegendKey val="0"/>
              <c:showVal val="1"/>
              <c:showCatName val="0"/>
              <c:showSerName val="0"/>
              <c:showPercent val="0"/>
              <c:showBubbleSize val="0"/>
            </c:dLbl>
            <c:txPr>
              <a:bodyPr/>
              <a:lstStyle/>
              <a:p>
                <a:pPr>
                  <a:defRPr sz="1200" b="1">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Less Than High School Diploma</c:v>
                </c:pt>
                <c:pt idx="1">
                  <c:v>High School Graduate</c:v>
                </c:pt>
                <c:pt idx="2">
                  <c:v>Some College/Associate Degree</c:v>
                </c:pt>
                <c:pt idx="3">
                  <c:v>Bachelor's Degree or Higher</c:v>
                </c:pt>
              </c:strCache>
            </c:strRef>
          </c:cat>
          <c:val>
            <c:numRef>
              <c:f>Sheet1!$B$2:$B$5</c:f>
              <c:numCache>
                <c:formatCode>0.0%</c:formatCode>
                <c:ptCount val="4"/>
                <c:pt idx="0">
                  <c:v>0.107</c:v>
                </c:pt>
                <c:pt idx="1">
                  <c:v>7.5999999999999998E-2</c:v>
                </c:pt>
                <c:pt idx="2">
                  <c:v>6.4000000000000001E-2</c:v>
                </c:pt>
                <c:pt idx="3">
                  <c:v>3.9E-2</c:v>
                </c:pt>
              </c:numCache>
            </c:numRef>
          </c:val>
        </c:ser>
        <c:dLbls>
          <c:showLegendKey val="0"/>
          <c:showVal val="0"/>
          <c:showCatName val="0"/>
          <c:showSerName val="0"/>
          <c:showPercent val="0"/>
          <c:showBubbleSize val="0"/>
        </c:dLbls>
        <c:gapWidth val="100"/>
        <c:axId val="118936320"/>
        <c:axId val="118937856"/>
      </c:barChart>
      <c:catAx>
        <c:axId val="118936320"/>
        <c:scaling>
          <c:orientation val="maxMin"/>
        </c:scaling>
        <c:delete val="0"/>
        <c:axPos val="r"/>
        <c:majorTickMark val="none"/>
        <c:minorTickMark val="none"/>
        <c:tickLblPos val="nextTo"/>
        <c:txPr>
          <a:bodyPr/>
          <a:lstStyle/>
          <a:p>
            <a:pPr algn="ctr">
              <a:defRPr b="1"/>
            </a:pPr>
            <a:endParaRPr lang="en-US"/>
          </a:p>
        </c:txPr>
        <c:crossAx val="118937856"/>
        <c:crosses val="autoZero"/>
        <c:auto val="1"/>
        <c:lblAlgn val="ctr"/>
        <c:lblOffset val="100"/>
        <c:noMultiLvlLbl val="0"/>
      </c:catAx>
      <c:valAx>
        <c:axId val="118937856"/>
        <c:scaling>
          <c:orientation val="maxMin"/>
          <c:max val="0.15"/>
        </c:scaling>
        <c:delete val="0"/>
        <c:axPos val="b"/>
        <c:majorGridlines>
          <c:spPr>
            <a:ln>
              <a:prstDash val="lgDash"/>
            </a:ln>
          </c:spPr>
        </c:majorGridlines>
        <c:numFmt formatCode="0.0%" sourceLinked="1"/>
        <c:majorTickMark val="out"/>
        <c:minorTickMark val="none"/>
        <c:tickLblPos val="nextTo"/>
        <c:txPr>
          <a:bodyPr/>
          <a:lstStyle/>
          <a:p>
            <a:pPr>
              <a:defRPr sz="1200" b="1"/>
            </a:pPr>
            <a:endParaRPr lang="en-US"/>
          </a:p>
        </c:txPr>
        <c:crossAx val="118936320"/>
        <c:crosses val="max"/>
        <c:crossBetween val="between"/>
        <c:majorUnit val="0.05"/>
      </c:valAx>
    </c:plotArea>
    <c:plotVisOnly val="1"/>
    <c:dispBlanksAs val="gap"/>
    <c:showDLblsOverMax val="0"/>
  </c:chart>
  <c:txPr>
    <a:bodyPr/>
    <a:lstStyle/>
    <a:p>
      <a:pPr>
        <a:defRPr sz="11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CB8F0D"/>
            </a:solidFill>
          </c:spPr>
          <c:invertIfNegative val="0"/>
          <c:dLbls>
            <c:txPr>
              <a:bodyPr/>
              <a:lstStyle/>
              <a:p>
                <a:pPr>
                  <a:defRPr sz="1200" b="1">
                    <a:solidFill>
                      <a:schemeClr val="bg1"/>
                    </a:solidFill>
                  </a:defRPr>
                </a:pPr>
                <a:endParaRPr lang="en-US"/>
              </a:p>
            </c:txPr>
            <c:dLblPos val="inEnd"/>
            <c:showLegendKey val="0"/>
            <c:showVal val="1"/>
            <c:showCatName val="0"/>
            <c:showSerName val="0"/>
            <c:showPercent val="0"/>
            <c:showBubbleSize val="0"/>
            <c:showLeaderLines val="0"/>
          </c:dLbls>
          <c:cat>
            <c:strRef>
              <c:f>Sheet1!$A$2:$A$5</c:f>
              <c:strCache>
                <c:ptCount val="4"/>
                <c:pt idx="0">
                  <c:v>Less than HS diploma</c:v>
                </c:pt>
                <c:pt idx="1">
                  <c:v>HS graduate</c:v>
                </c:pt>
                <c:pt idx="2">
                  <c:v>Some college</c:v>
                </c:pt>
                <c:pt idx="3">
                  <c:v>Bachelor's or higher</c:v>
                </c:pt>
              </c:strCache>
            </c:strRef>
          </c:cat>
          <c:val>
            <c:numRef>
              <c:f>Sheet1!$B$2:$B$5</c:f>
              <c:numCache>
                <c:formatCode>"$"#,##0</c:formatCode>
                <c:ptCount val="4"/>
                <c:pt idx="0">
                  <c:v>457</c:v>
                </c:pt>
                <c:pt idx="1">
                  <c:v>651</c:v>
                </c:pt>
                <c:pt idx="2">
                  <c:v>741</c:v>
                </c:pt>
                <c:pt idx="3">
                  <c:v>1189</c:v>
                </c:pt>
              </c:numCache>
            </c:numRef>
          </c:val>
        </c:ser>
        <c:dLbls>
          <c:showLegendKey val="0"/>
          <c:showVal val="0"/>
          <c:showCatName val="0"/>
          <c:showSerName val="0"/>
          <c:showPercent val="0"/>
          <c:showBubbleSize val="0"/>
        </c:dLbls>
        <c:gapWidth val="100"/>
        <c:axId val="119105408"/>
        <c:axId val="119106944"/>
      </c:barChart>
      <c:catAx>
        <c:axId val="119105408"/>
        <c:scaling>
          <c:orientation val="maxMin"/>
        </c:scaling>
        <c:delete val="0"/>
        <c:axPos val="l"/>
        <c:majorTickMark val="none"/>
        <c:minorTickMark val="none"/>
        <c:tickLblPos val="none"/>
        <c:crossAx val="119106944"/>
        <c:crosses val="autoZero"/>
        <c:auto val="1"/>
        <c:lblAlgn val="ctr"/>
        <c:lblOffset val="100"/>
        <c:noMultiLvlLbl val="0"/>
      </c:catAx>
      <c:valAx>
        <c:axId val="119106944"/>
        <c:scaling>
          <c:orientation val="minMax"/>
        </c:scaling>
        <c:delete val="1"/>
        <c:axPos val="t"/>
        <c:numFmt formatCode="&quot;$&quot;#,##0" sourceLinked="1"/>
        <c:majorTickMark val="out"/>
        <c:minorTickMark val="none"/>
        <c:tickLblPos val="nextTo"/>
        <c:crossAx val="11910540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Texas</c:v>
          </c:tx>
          <c:spPr>
            <a:solidFill>
              <a:srgbClr val="002060"/>
            </a:solidFill>
            <a:effectLst>
              <a:outerShdw blurRad="50800" dist="38100" dir="5400000" algn="t" rotWithShape="0">
                <a:prstClr val="black">
                  <a:alpha val="40000"/>
                </a:prstClr>
              </a:outerShdw>
            </a:effectLst>
          </c:spPr>
          <c:invertIfNegative val="0"/>
          <c:dPt>
            <c:idx val="0"/>
            <c:invertIfNegative val="0"/>
            <c:bubble3D val="0"/>
            <c:spPr>
              <a:solidFill>
                <a:srgbClr val="002060"/>
              </a:solidFill>
              <a:ln>
                <a:solidFill>
                  <a:schemeClr val="tx1"/>
                </a:solidFill>
              </a:ln>
              <a:effectLst>
                <a:outerShdw blurRad="50800" dist="38100" dir="5400000" algn="t" rotWithShape="0">
                  <a:prstClr val="black">
                    <a:alpha val="40000"/>
                  </a:prstClr>
                </a:outerShdw>
              </a:effectLst>
            </c:spPr>
          </c:dPt>
          <c:dPt>
            <c:idx val="1"/>
            <c:invertIfNegative val="0"/>
            <c:bubble3D val="0"/>
            <c:spPr>
              <a:solidFill>
                <a:srgbClr val="FF0000"/>
              </a:solidFill>
              <a:ln>
                <a:solidFill>
                  <a:schemeClr val="tx1"/>
                </a:solidFill>
              </a:ln>
              <a:effectLst>
                <a:outerShdw blurRad="50800" dist="38100" dir="5400000" algn="t" rotWithShape="0">
                  <a:prstClr val="black">
                    <a:alpha val="40000"/>
                  </a:prstClr>
                </a:outerShdw>
              </a:effectLst>
            </c:spPr>
          </c:dPt>
          <c:dPt>
            <c:idx val="2"/>
            <c:invertIfNegative val="0"/>
            <c:bubble3D val="0"/>
            <c:spPr>
              <a:solidFill>
                <a:schemeClr val="bg2">
                  <a:lumMod val="75000"/>
                </a:schemeClr>
              </a:solidFill>
              <a:ln>
                <a:solidFill>
                  <a:schemeClr val="tx1"/>
                </a:solidFill>
              </a:ln>
              <a:effectLst>
                <a:outerShdw blurRad="50800" dist="38100" dir="5400000" algn="t" rotWithShape="0">
                  <a:prstClr val="black">
                    <a:alpha val="40000"/>
                  </a:prstClr>
                </a:outerShdw>
              </a:effectLst>
            </c:spPr>
          </c:dPt>
          <c:dPt>
            <c:idx val="3"/>
            <c:invertIfNegative val="0"/>
            <c:bubble3D val="0"/>
            <c:spPr>
              <a:solidFill>
                <a:srgbClr val="00B050"/>
              </a:solidFill>
              <a:ln>
                <a:solidFill>
                  <a:schemeClr val="tx1"/>
                </a:solidFill>
              </a:ln>
              <a:effectLst>
                <a:outerShdw blurRad="50800" dist="38100" dir="5400000" algn="t" rotWithShape="0">
                  <a:prstClr val="black">
                    <a:alpha val="40000"/>
                  </a:prstClr>
                </a:outerShdw>
              </a:effectLst>
            </c:spPr>
          </c:dPt>
          <c:dPt>
            <c:idx val="4"/>
            <c:invertIfNegative val="0"/>
            <c:bubble3D val="0"/>
            <c:spPr>
              <a:solidFill>
                <a:srgbClr val="FFFF00"/>
              </a:solidFill>
              <a:ln>
                <a:solidFill>
                  <a:schemeClr val="tx1"/>
                </a:solidFill>
              </a:ln>
              <a:effectLst>
                <a:outerShdw blurRad="50800" dist="38100" dir="5400000" algn="t" rotWithShape="0">
                  <a:prstClr val="black">
                    <a:alpha val="40000"/>
                  </a:prstClr>
                </a:outerShdw>
              </a:effectLst>
            </c:spPr>
          </c:dPt>
          <c:dLbls>
            <c:dLbl>
              <c:idx val="4"/>
              <c:layout>
                <c:manualLayout>
                  <c:x val="-8.0906148867312695E-3"/>
                  <c:y val="-2.1505376344085898E-2"/>
                </c:manualLayout>
              </c:layout>
              <c:showLegendKey val="0"/>
              <c:showVal val="1"/>
              <c:showCatName val="0"/>
              <c:showSerName val="0"/>
              <c:showPercent val="0"/>
              <c:showBubbleSize val="0"/>
            </c:dLbl>
            <c:txPr>
              <a:bodyPr/>
              <a:lstStyle/>
              <a:p>
                <a:pPr>
                  <a:defRPr sz="1398"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Sheet6!$K$6:$K$10</c:f>
              <c:strCache>
                <c:ptCount val="5"/>
                <c:pt idx="0">
                  <c:v>NH White</c:v>
                </c:pt>
                <c:pt idx="1">
                  <c:v>Hispanic (All Races)</c:v>
                </c:pt>
                <c:pt idx="2">
                  <c:v>NH Black</c:v>
                </c:pt>
                <c:pt idx="3">
                  <c:v>NH Asian</c:v>
                </c:pt>
                <c:pt idx="4">
                  <c:v>NH Other</c:v>
                </c:pt>
              </c:strCache>
            </c:strRef>
          </c:cat>
          <c:val>
            <c:numRef>
              <c:f>Sheet6!$I$6:$I$10</c:f>
              <c:numCache>
                <c:formatCode>#,##0</c:formatCode>
                <c:ptCount val="5"/>
                <c:pt idx="0">
                  <c:v>464032</c:v>
                </c:pt>
                <c:pt idx="1">
                  <c:v>2791255</c:v>
                </c:pt>
                <c:pt idx="2">
                  <c:v>522570</c:v>
                </c:pt>
                <c:pt idx="3">
                  <c:v>393981</c:v>
                </c:pt>
                <c:pt idx="4">
                  <c:v>121903</c:v>
                </c:pt>
              </c:numCache>
            </c:numRef>
          </c:val>
        </c:ser>
        <c:dLbls>
          <c:showLegendKey val="0"/>
          <c:showVal val="0"/>
          <c:showCatName val="0"/>
          <c:showSerName val="0"/>
          <c:showPercent val="0"/>
          <c:showBubbleSize val="0"/>
        </c:dLbls>
        <c:gapWidth val="51"/>
        <c:axId val="123648640"/>
        <c:axId val="123654528"/>
      </c:barChart>
      <c:catAx>
        <c:axId val="123648640"/>
        <c:scaling>
          <c:orientation val="minMax"/>
        </c:scaling>
        <c:delete val="0"/>
        <c:axPos val="b"/>
        <c:numFmt formatCode="General" sourceLinked="1"/>
        <c:majorTickMark val="out"/>
        <c:minorTickMark val="none"/>
        <c:tickLblPos val="nextTo"/>
        <c:txPr>
          <a:bodyPr/>
          <a:lstStyle/>
          <a:p>
            <a:pPr>
              <a:defRPr sz="1200" b="1">
                <a:latin typeface="Arial" panose="020B0604020202020204" pitchFamily="34" charset="0"/>
                <a:cs typeface="Arial" panose="020B0604020202020204" pitchFamily="34" charset="0"/>
              </a:defRPr>
            </a:pPr>
            <a:endParaRPr lang="en-US"/>
          </a:p>
        </c:txPr>
        <c:crossAx val="123654528"/>
        <c:crosses val="autoZero"/>
        <c:auto val="1"/>
        <c:lblAlgn val="ctr"/>
        <c:lblOffset val="100"/>
        <c:noMultiLvlLbl val="0"/>
      </c:catAx>
      <c:valAx>
        <c:axId val="123654528"/>
        <c:scaling>
          <c:orientation val="minMax"/>
        </c:scaling>
        <c:delete val="0"/>
        <c:axPos val="l"/>
        <c:majorGridlines/>
        <c:numFmt formatCode="#,##0" sourceLinked="1"/>
        <c:majorTickMark val="out"/>
        <c:minorTickMark val="none"/>
        <c:tickLblPos val="nextTo"/>
        <c:txPr>
          <a:bodyPr/>
          <a:lstStyle/>
          <a:p>
            <a:pPr>
              <a:defRPr sz="1200" b="1">
                <a:latin typeface="Arial" panose="020B0604020202020204" pitchFamily="34" charset="0"/>
                <a:cs typeface="Arial" panose="020B0604020202020204" pitchFamily="34" charset="0"/>
              </a:defRPr>
            </a:pPr>
            <a:endParaRPr lang="en-US"/>
          </a:p>
        </c:txPr>
        <c:crossAx val="123648640"/>
        <c:crosses val="autoZero"/>
        <c:crossBetween val="between"/>
        <c:dispUnits>
          <c:builtInUnit val="thousands"/>
          <c:dispUnitsLbl>
            <c:txPr>
              <a:bodyPr/>
              <a:lstStyle/>
              <a:p>
                <a:pPr>
                  <a:defRPr>
                    <a:latin typeface="Arial" panose="020B0604020202020204" pitchFamily="34" charset="0"/>
                    <a:cs typeface="Arial" panose="020B0604020202020204" pitchFamily="34" charset="0"/>
                  </a:defRPr>
                </a:pPr>
                <a:endParaRPr lang="en-US"/>
              </a:p>
            </c:txPr>
          </c:dispUnitsLbl>
        </c:dispUnits>
      </c:valAx>
      <c:spPr>
        <a:noFill/>
        <a:ln w="25360">
          <a:noFill/>
        </a:ln>
      </c:spPr>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solidFill>
                <a:schemeClr val="tx1"/>
              </a:solidFill>
            </a:ln>
            <a:effectLst>
              <a:outerShdw blurRad="50800" dist="38100" dir="5400000" algn="t" rotWithShape="0">
                <a:prstClr val="black">
                  <a:alpha val="40000"/>
                </a:prstClr>
              </a:outerShdw>
            </a:effectLst>
          </c:spPr>
          <c:invertIfNegative val="0"/>
          <c:dPt>
            <c:idx val="0"/>
            <c:invertIfNegative val="0"/>
            <c:bubble3D val="0"/>
            <c:spPr>
              <a:solidFill>
                <a:schemeClr val="tx2">
                  <a:lumMod val="75000"/>
                </a:schemeClr>
              </a:solidFill>
              <a:ln>
                <a:solidFill>
                  <a:schemeClr val="tx1"/>
                </a:solidFill>
              </a:ln>
              <a:effectLst>
                <a:outerShdw blurRad="50800" dist="38100" dir="5400000" algn="t" rotWithShape="0">
                  <a:prstClr val="black">
                    <a:alpha val="40000"/>
                  </a:prstClr>
                </a:outerShdw>
              </a:effectLst>
            </c:spPr>
          </c:dPt>
          <c:dPt>
            <c:idx val="1"/>
            <c:invertIfNegative val="0"/>
            <c:bubble3D val="0"/>
            <c:spPr>
              <a:solidFill>
                <a:srgbClr val="FF0000"/>
              </a:solidFill>
              <a:ln>
                <a:solidFill>
                  <a:schemeClr val="tx1"/>
                </a:solidFill>
              </a:ln>
              <a:effectLst>
                <a:outerShdw blurRad="50800" dist="38100" dir="5400000" algn="t" rotWithShape="0">
                  <a:prstClr val="black">
                    <a:alpha val="40000"/>
                  </a:prstClr>
                </a:outerShdw>
              </a:effectLst>
            </c:spPr>
          </c:dPt>
          <c:dPt>
            <c:idx val="2"/>
            <c:invertIfNegative val="0"/>
            <c:bubble3D val="0"/>
            <c:spPr>
              <a:solidFill>
                <a:schemeClr val="bg2">
                  <a:lumMod val="75000"/>
                </a:schemeClr>
              </a:solidFill>
              <a:ln>
                <a:solidFill>
                  <a:schemeClr val="tx1"/>
                </a:solidFill>
              </a:ln>
              <a:effectLst>
                <a:outerShdw blurRad="50800" dist="38100" dir="5400000" algn="t" rotWithShape="0">
                  <a:prstClr val="black">
                    <a:alpha val="40000"/>
                  </a:prstClr>
                </a:outerShdw>
              </a:effectLst>
            </c:spPr>
          </c:dPt>
          <c:dPt>
            <c:idx val="3"/>
            <c:invertIfNegative val="0"/>
            <c:bubble3D val="0"/>
            <c:spPr>
              <a:solidFill>
                <a:srgbClr val="00B050"/>
              </a:solidFill>
              <a:ln>
                <a:solidFill>
                  <a:schemeClr val="tx1"/>
                </a:solidFill>
              </a:ln>
              <a:effectLst>
                <a:outerShdw blurRad="50800" dist="38100" dir="5400000" algn="t" rotWithShape="0">
                  <a:prstClr val="black">
                    <a:alpha val="40000"/>
                  </a:prstClr>
                </a:outerShdw>
              </a:effectLst>
            </c:spPr>
          </c:dPt>
          <c:dPt>
            <c:idx val="4"/>
            <c:invertIfNegative val="0"/>
            <c:bubble3D val="0"/>
            <c:spPr>
              <a:solidFill>
                <a:srgbClr val="FFFF00"/>
              </a:solidFill>
              <a:ln>
                <a:solidFill>
                  <a:schemeClr val="tx1"/>
                </a:solidFill>
              </a:ln>
              <a:effectLst>
                <a:outerShdw blurRad="50800" dist="38100" dir="5400000" algn="t" rotWithShape="0">
                  <a:prstClr val="black">
                    <a:alpha val="40000"/>
                  </a:prstClr>
                </a:outerShdw>
              </a:effectLst>
            </c:spPr>
          </c:dPt>
          <c:dLbls>
            <c:numFmt formatCode="#,##0.0" sourceLinked="0"/>
            <c:spPr>
              <a:solidFill>
                <a:schemeClr val="bg1"/>
              </a:solidFill>
            </c:spPr>
            <c:txPr>
              <a:bodyPr/>
              <a:lstStyle/>
              <a:p>
                <a:pPr>
                  <a:defRPr sz="14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Sheet1!$A$2:$A$6</c:f>
              <c:strCache>
                <c:ptCount val="5"/>
                <c:pt idx="0">
                  <c:v>NH White</c:v>
                </c:pt>
                <c:pt idx="1">
                  <c:v>Hispanic</c:v>
                </c:pt>
                <c:pt idx="2">
                  <c:v>NH Black</c:v>
                </c:pt>
                <c:pt idx="3">
                  <c:v>NH Asian</c:v>
                </c:pt>
                <c:pt idx="4">
                  <c:v>NH Other</c:v>
                </c:pt>
              </c:strCache>
            </c:strRef>
          </c:cat>
          <c:val>
            <c:numRef>
              <c:f>Sheet1!$B$2:$B$6</c:f>
              <c:numCache>
                <c:formatCode>General</c:formatCode>
                <c:ptCount val="5"/>
                <c:pt idx="0">
                  <c:v>10.8</c:v>
                </c:pt>
                <c:pt idx="1">
                  <c:v>65</c:v>
                </c:pt>
                <c:pt idx="2">
                  <c:v>12.2</c:v>
                </c:pt>
                <c:pt idx="3">
                  <c:v>9.2000000000000011</c:v>
                </c:pt>
                <c:pt idx="4">
                  <c:v>2.8</c:v>
                </c:pt>
              </c:numCache>
            </c:numRef>
          </c:val>
        </c:ser>
        <c:dLbls>
          <c:showLegendKey val="0"/>
          <c:showVal val="0"/>
          <c:showCatName val="0"/>
          <c:showSerName val="0"/>
          <c:showPercent val="0"/>
          <c:showBubbleSize val="0"/>
        </c:dLbls>
        <c:gapWidth val="51"/>
        <c:axId val="123879808"/>
        <c:axId val="123881344"/>
      </c:barChart>
      <c:catAx>
        <c:axId val="123879808"/>
        <c:scaling>
          <c:orientation val="minMax"/>
        </c:scaling>
        <c:delete val="0"/>
        <c:axPos val="b"/>
        <c:majorTickMark val="out"/>
        <c:minorTickMark val="none"/>
        <c:tickLblPos val="low"/>
        <c:txPr>
          <a:bodyPr/>
          <a:lstStyle/>
          <a:p>
            <a:pPr>
              <a:defRPr sz="1400" b="1">
                <a:latin typeface="Arial" panose="020B0604020202020204" pitchFamily="34" charset="0"/>
                <a:cs typeface="Arial" panose="020B0604020202020204" pitchFamily="34" charset="0"/>
              </a:defRPr>
            </a:pPr>
            <a:endParaRPr lang="en-US"/>
          </a:p>
        </c:txPr>
        <c:crossAx val="123881344"/>
        <c:crosses val="autoZero"/>
        <c:auto val="1"/>
        <c:lblAlgn val="ctr"/>
        <c:lblOffset val="100"/>
        <c:noMultiLvlLbl val="0"/>
      </c:catAx>
      <c:valAx>
        <c:axId val="123881344"/>
        <c:scaling>
          <c:orientation val="minMax"/>
          <c:max val="100"/>
          <c:min val="-20"/>
        </c:scaling>
        <c:delete val="0"/>
        <c:axPos val="l"/>
        <c:majorGridlines/>
        <c:numFmt formatCode="General" sourceLinked="1"/>
        <c:majorTickMark val="out"/>
        <c:minorTickMark val="none"/>
        <c:tickLblPos val="nextTo"/>
        <c:txPr>
          <a:bodyPr/>
          <a:lstStyle/>
          <a:p>
            <a:pPr>
              <a:defRPr sz="1400" b="1">
                <a:latin typeface="Arial" panose="020B0604020202020204" pitchFamily="34" charset="0"/>
                <a:cs typeface="Arial" panose="020B0604020202020204" pitchFamily="34" charset="0"/>
              </a:defRPr>
            </a:pPr>
            <a:endParaRPr lang="en-US"/>
          </a:p>
        </c:txPr>
        <c:crossAx val="12387980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Texas</c:v>
          </c:tx>
          <c:spPr>
            <a:solidFill>
              <a:srgbClr val="002060"/>
            </a:solidFill>
            <a:effectLst>
              <a:outerShdw blurRad="50800" dist="38100" dir="5400000" algn="t" rotWithShape="0">
                <a:prstClr val="black">
                  <a:alpha val="40000"/>
                </a:prstClr>
              </a:outerShdw>
            </a:effectLst>
          </c:spPr>
          <c:invertIfNegative val="0"/>
          <c:dPt>
            <c:idx val="0"/>
            <c:invertIfNegative val="0"/>
            <c:bubble3D val="0"/>
            <c:spPr>
              <a:solidFill>
                <a:srgbClr val="002060"/>
              </a:solidFill>
              <a:ln>
                <a:solidFill>
                  <a:schemeClr val="tx1"/>
                </a:solidFill>
              </a:ln>
              <a:effectLst>
                <a:outerShdw blurRad="50800" dist="38100" dir="5400000" algn="t" rotWithShape="0">
                  <a:prstClr val="black">
                    <a:alpha val="40000"/>
                  </a:prstClr>
                </a:outerShdw>
              </a:effectLst>
            </c:spPr>
          </c:dPt>
          <c:dPt>
            <c:idx val="1"/>
            <c:invertIfNegative val="0"/>
            <c:bubble3D val="0"/>
            <c:spPr>
              <a:solidFill>
                <a:srgbClr val="FF0000"/>
              </a:solidFill>
              <a:ln>
                <a:solidFill>
                  <a:schemeClr val="tx1"/>
                </a:solidFill>
              </a:ln>
              <a:effectLst>
                <a:outerShdw blurRad="50800" dist="38100" dir="5400000" algn="t" rotWithShape="0">
                  <a:prstClr val="black">
                    <a:alpha val="40000"/>
                  </a:prstClr>
                </a:outerShdw>
              </a:effectLst>
            </c:spPr>
          </c:dPt>
          <c:dPt>
            <c:idx val="2"/>
            <c:invertIfNegative val="0"/>
            <c:bubble3D val="0"/>
            <c:spPr>
              <a:solidFill>
                <a:schemeClr val="bg2">
                  <a:lumMod val="75000"/>
                </a:schemeClr>
              </a:solidFill>
              <a:ln>
                <a:solidFill>
                  <a:schemeClr val="tx1"/>
                </a:solidFill>
              </a:ln>
              <a:effectLst>
                <a:outerShdw blurRad="50800" dist="38100" dir="5400000" algn="t" rotWithShape="0">
                  <a:prstClr val="black">
                    <a:alpha val="40000"/>
                  </a:prstClr>
                </a:outerShdw>
              </a:effectLst>
            </c:spPr>
          </c:dPt>
          <c:dPt>
            <c:idx val="3"/>
            <c:invertIfNegative val="0"/>
            <c:bubble3D val="0"/>
            <c:spPr>
              <a:solidFill>
                <a:srgbClr val="00B050"/>
              </a:solidFill>
              <a:ln>
                <a:solidFill>
                  <a:schemeClr val="tx1"/>
                </a:solidFill>
              </a:ln>
              <a:effectLst>
                <a:outerShdw blurRad="50800" dist="38100" dir="5400000" algn="t" rotWithShape="0">
                  <a:prstClr val="black">
                    <a:alpha val="40000"/>
                  </a:prstClr>
                </a:outerShdw>
              </a:effectLst>
            </c:spPr>
          </c:dPt>
          <c:dPt>
            <c:idx val="4"/>
            <c:invertIfNegative val="0"/>
            <c:bubble3D val="0"/>
            <c:spPr>
              <a:solidFill>
                <a:srgbClr val="FFFF00"/>
              </a:solidFill>
              <a:ln>
                <a:solidFill>
                  <a:schemeClr val="tx1"/>
                </a:solidFill>
              </a:ln>
              <a:effectLst>
                <a:outerShdw blurRad="50800" dist="38100" dir="5400000" algn="t" rotWithShape="0">
                  <a:prstClr val="black">
                    <a:alpha val="40000"/>
                  </a:prstClr>
                </a:outerShdw>
              </a:effectLst>
            </c:spPr>
          </c:dPt>
          <c:dLbls>
            <c:dLbl>
              <c:idx val="1"/>
              <c:layout>
                <c:manualLayout>
                  <c:x val="-4.9019607843137298E-3"/>
                  <c:y val="8.6111111111111097E-2"/>
                </c:manualLayout>
              </c:layout>
              <c:spPr>
                <a:solidFill>
                  <a:schemeClr val="bg1"/>
                </a:solidFill>
                <a:ln>
                  <a:solidFill>
                    <a:schemeClr val="tx1"/>
                  </a:solidFill>
                </a:ln>
              </c:spPr>
              <c:txPr>
                <a:bodyPr/>
                <a:lstStyle/>
                <a:p>
                  <a:pPr>
                    <a:defRPr sz="1399"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dLbl>
            <c:txPr>
              <a:bodyPr/>
              <a:lstStyle/>
              <a:p>
                <a:pPr>
                  <a:defRPr sz="1399"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Sheet6!$K$54:$K$58</c:f>
              <c:strCache>
                <c:ptCount val="5"/>
                <c:pt idx="0">
                  <c:v>NH White</c:v>
                </c:pt>
                <c:pt idx="1">
                  <c:v>Hispanic (All Races)</c:v>
                </c:pt>
                <c:pt idx="2">
                  <c:v>NH Black</c:v>
                </c:pt>
                <c:pt idx="3">
                  <c:v>NH Asian</c:v>
                </c:pt>
                <c:pt idx="4">
                  <c:v>NH Other</c:v>
                </c:pt>
              </c:strCache>
            </c:strRef>
          </c:cat>
          <c:val>
            <c:numRef>
              <c:f>Sheet6!$I$54:$I$58</c:f>
              <c:numCache>
                <c:formatCode>#,##0</c:formatCode>
                <c:ptCount val="5"/>
                <c:pt idx="0">
                  <c:v>-184486</c:v>
                </c:pt>
                <c:pt idx="1">
                  <c:v>931012</c:v>
                </c:pt>
                <c:pt idx="2">
                  <c:v>77736</c:v>
                </c:pt>
                <c:pt idx="3">
                  <c:v>92232</c:v>
                </c:pt>
                <c:pt idx="4">
                  <c:v>62571</c:v>
                </c:pt>
              </c:numCache>
            </c:numRef>
          </c:val>
        </c:ser>
        <c:dLbls>
          <c:showLegendKey val="0"/>
          <c:showVal val="0"/>
          <c:showCatName val="0"/>
          <c:showSerName val="0"/>
          <c:showPercent val="0"/>
          <c:showBubbleSize val="0"/>
        </c:dLbls>
        <c:gapWidth val="51"/>
        <c:axId val="123917440"/>
        <c:axId val="123918976"/>
      </c:barChart>
      <c:catAx>
        <c:axId val="123917440"/>
        <c:scaling>
          <c:orientation val="minMax"/>
        </c:scaling>
        <c:delete val="0"/>
        <c:axPos val="b"/>
        <c:numFmt formatCode="General" sourceLinked="1"/>
        <c:majorTickMark val="out"/>
        <c:minorTickMark val="none"/>
        <c:tickLblPos val="low"/>
        <c:txPr>
          <a:bodyPr/>
          <a:lstStyle/>
          <a:p>
            <a:pPr>
              <a:defRPr sz="1200" b="1">
                <a:latin typeface="Arial" panose="020B0604020202020204" pitchFamily="34" charset="0"/>
                <a:cs typeface="Arial" panose="020B0604020202020204" pitchFamily="34" charset="0"/>
              </a:defRPr>
            </a:pPr>
            <a:endParaRPr lang="en-US"/>
          </a:p>
        </c:txPr>
        <c:crossAx val="123918976"/>
        <c:crosses val="autoZero"/>
        <c:auto val="1"/>
        <c:lblAlgn val="ctr"/>
        <c:lblOffset val="100"/>
        <c:noMultiLvlLbl val="0"/>
      </c:catAx>
      <c:valAx>
        <c:axId val="123918976"/>
        <c:scaling>
          <c:orientation val="minMax"/>
        </c:scaling>
        <c:delete val="0"/>
        <c:axPos val="l"/>
        <c:majorGridlines/>
        <c:numFmt formatCode="#,##0" sourceLinked="1"/>
        <c:majorTickMark val="out"/>
        <c:minorTickMark val="none"/>
        <c:tickLblPos val="nextTo"/>
        <c:txPr>
          <a:bodyPr/>
          <a:lstStyle/>
          <a:p>
            <a:pPr>
              <a:defRPr sz="1200" b="1">
                <a:latin typeface="Arial" panose="020B0604020202020204" pitchFamily="34" charset="0"/>
                <a:cs typeface="Arial" panose="020B0604020202020204" pitchFamily="34" charset="0"/>
              </a:defRPr>
            </a:pPr>
            <a:endParaRPr lang="en-US"/>
          </a:p>
        </c:txPr>
        <c:crossAx val="123917440"/>
        <c:crosses val="autoZero"/>
        <c:crossBetween val="between"/>
        <c:dispUnits>
          <c:builtInUnit val="thousands"/>
          <c:dispUnitsLbl/>
        </c:dispUnits>
      </c:valAx>
      <c:spPr>
        <a:noFill/>
        <a:ln w="25382">
          <a:noFill/>
        </a:ln>
      </c:spPr>
    </c:plotArea>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solidFill>
                <a:schemeClr val="tx1"/>
              </a:solidFill>
            </a:ln>
            <a:effectLst>
              <a:outerShdw blurRad="50800" dist="38100" dir="5400000" algn="t" rotWithShape="0">
                <a:prstClr val="black">
                  <a:alpha val="40000"/>
                </a:prstClr>
              </a:outerShdw>
            </a:effectLst>
          </c:spPr>
          <c:invertIfNegative val="0"/>
          <c:dPt>
            <c:idx val="0"/>
            <c:invertIfNegative val="0"/>
            <c:bubble3D val="0"/>
            <c:spPr>
              <a:solidFill>
                <a:schemeClr val="tx2">
                  <a:lumMod val="75000"/>
                </a:schemeClr>
              </a:solidFill>
              <a:ln>
                <a:solidFill>
                  <a:schemeClr val="tx1"/>
                </a:solidFill>
              </a:ln>
              <a:effectLst>
                <a:outerShdw blurRad="50800" dist="38100" dir="5400000" algn="t" rotWithShape="0">
                  <a:prstClr val="black">
                    <a:alpha val="40000"/>
                  </a:prstClr>
                </a:outerShdw>
              </a:effectLst>
            </c:spPr>
          </c:dPt>
          <c:dPt>
            <c:idx val="1"/>
            <c:invertIfNegative val="0"/>
            <c:bubble3D val="0"/>
            <c:spPr>
              <a:solidFill>
                <a:srgbClr val="FF0000"/>
              </a:solidFill>
              <a:ln>
                <a:solidFill>
                  <a:schemeClr val="tx1"/>
                </a:solidFill>
              </a:ln>
              <a:effectLst>
                <a:outerShdw blurRad="50800" dist="38100" dir="5400000" algn="t" rotWithShape="0">
                  <a:prstClr val="black">
                    <a:alpha val="40000"/>
                  </a:prstClr>
                </a:outerShdw>
              </a:effectLst>
            </c:spPr>
          </c:dPt>
          <c:dPt>
            <c:idx val="2"/>
            <c:invertIfNegative val="0"/>
            <c:bubble3D val="0"/>
            <c:spPr>
              <a:solidFill>
                <a:schemeClr val="bg2">
                  <a:lumMod val="75000"/>
                </a:schemeClr>
              </a:solidFill>
              <a:ln>
                <a:solidFill>
                  <a:schemeClr val="tx1"/>
                </a:solidFill>
              </a:ln>
              <a:effectLst>
                <a:outerShdw blurRad="50800" dist="38100" dir="5400000" algn="t" rotWithShape="0">
                  <a:prstClr val="black">
                    <a:alpha val="40000"/>
                  </a:prstClr>
                </a:outerShdw>
              </a:effectLst>
            </c:spPr>
          </c:dPt>
          <c:dPt>
            <c:idx val="3"/>
            <c:invertIfNegative val="0"/>
            <c:bubble3D val="0"/>
            <c:spPr>
              <a:solidFill>
                <a:srgbClr val="00B050"/>
              </a:solidFill>
              <a:ln>
                <a:solidFill>
                  <a:schemeClr val="tx1"/>
                </a:solidFill>
              </a:ln>
              <a:effectLst>
                <a:outerShdw blurRad="50800" dist="38100" dir="5400000" algn="t" rotWithShape="0">
                  <a:prstClr val="black">
                    <a:alpha val="40000"/>
                  </a:prstClr>
                </a:outerShdw>
              </a:effectLst>
            </c:spPr>
          </c:dPt>
          <c:dPt>
            <c:idx val="4"/>
            <c:invertIfNegative val="0"/>
            <c:bubble3D val="0"/>
            <c:spPr>
              <a:solidFill>
                <a:srgbClr val="FFFF00"/>
              </a:solidFill>
              <a:ln>
                <a:solidFill>
                  <a:schemeClr val="tx1"/>
                </a:solidFill>
              </a:ln>
              <a:effectLst>
                <a:outerShdw blurRad="50800" dist="38100" dir="5400000" algn="t" rotWithShape="0">
                  <a:prstClr val="black">
                    <a:alpha val="40000"/>
                  </a:prstClr>
                </a:outerShdw>
              </a:effectLst>
            </c:spPr>
          </c:dPt>
          <c:dLbls>
            <c:dLbl>
              <c:idx val="0"/>
              <c:layout>
                <c:manualLayout>
                  <c:x val="1.54320987654321E-3"/>
                  <c:y val="0.23851277617603101"/>
                </c:manualLayout>
              </c:layout>
              <c:showLegendKey val="0"/>
              <c:showVal val="1"/>
              <c:showCatName val="0"/>
              <c:showSerName val="0"/>
              <c:showPercent val="0"/>
              <c:showBubbleSize val="0"/>
            </c:dLbl>
            <c:numFmt formatCode="#,##0.0" sourceLinked="0"/>
            <c:spPr>
              <a:solidFill>
                <a:schemeClr val="bg1"/>
              </a:solidFill>
            </c:spPr>
            <c:txPr>
              <a:bodyPr/>
              <a:lstStyle/>
              <a:p>
                <a:pPr>
                  <a:defRPr sz="14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Sheet1!$A$2:$A$6</c:f>
              <c:strCache>
                <c:ptCount val="5"/>
                <c:pt idx="0">
                  <c:v>NH White</c:v>
                </c:pt>
                <c:pt idx="1">
                  <c:v>Hispanic</c:v>
                </c:pt>
                <c:pt idx="2">
                  <c:v>NH Black</c:v>
                </c:pt>
                <c:pt idx="3">
                  <c:v>NH Asian</c:v>
                </c:pt>
                <c:pt idx="4">
                  <c:v>NH Other</c:v>
                </c:pt>
              </c:strCache>
            </c:strRef>
          </c:cat>
          <c:val>
            <c:numRef>
              <c:f>Sheet1!$B$2:$B$6</c:f>
              <c:numCache>
                <c:formatCode>General</c:formatCode>
                <c:ptCount val="5"/>
                <c:pt idx="0">
                  <c:v>-18.8</c:v>
                </c:pt>
                <c:pt idx="1">
                  <c:v>95.1</c:v>
                </c:pt>
                <c:pt idx="2">
                  <c:v>7.9</c:v>
                </c:pt>
                <c:pt idx="3">
                  <c:v>9.4</c:v>
                </c:pt>
                <c:pt idx="4">
                  <c:v>6.4</c:v>
                </c:pt>
              </c:numCache>
            </c:numRef>
          </c:val>
        </c:ser>
        <c:dLbls>
          <c:showLegendKey val="0"/>
          <c:showVal val="0"/>
          <c:showCatName val="0"/>
          <c:showSerName val="0"/>
          <c:showPercent val="0"/>
          <c:showBubbleSize val="0"/>
        </c:dLbls>
        <c:gapWidth val="51"/>
        <c:axId val="124185216"/>
        <c:axId val="124060032"/>
      </c:barChart>
      <c:catAx>
        <c:axId val="124185216"/>
        <c:scaling>
          <c:orientation val="minMax"/>
        </c:scaling>
        <c:delete val="0"/>
        <c:axPos val="b"/>
        <c:majorTickMark val="out"/>
        <c:minorTickMark val="none"/>
        <c:tickLblPos val="low"/>
        <c:txPr>
          <a:bodyPr/>
          <a:lstStyle/>
          <a:p>
            <a:pPr>
              <a:defRPr sz="1400" b="1">
                <a:latin typeface="Arial" panose="020B0604020202020204" pitchFamily="34" charset="0"/>
                <a:cs typeface="Arial" panose="020B0604020202020204" pitchFamily="34" charset="0"/>
              </a:defRPr>
            </a:pPr>
            <a:endParaRPr lang="en-US"/>
          </a:p>
        </c:txPr>
        <c:crossAx val="124060032"/>
        <c:crosses val="autoZero"/>
        <c:auto val="1"/>
        <c:lblAlgn val="ctr"/>
        <c:lblOffset val="100"/>
        <c:noMultiLvlLbl val="0"/>
      </c:catAx>
      <c:valAx>
        <c:axId val="124060032"/>
        <c:scaling>
          <c:orientation val="minMax"/>
          <c:max val="100"/>
          <c:min val="-20"/>
        </c:scaling>
        <c:delete val="0"/>
        <c:axPos val="l"/>
        <c:majorGridlines/>
        <c:numFmt formatCode="General" sourceLinked="1"/>
        <c:majorTickMark val="out"/>
        <c:minorTickMark val="none"/>
        <c:tickLblPos val="nextTo"/>
        <c:txPr>
          <a:bodyPr/>
          <a:lstStyle/>
          <a:p>
            <a:pPr>
              <a:defRPr sz="1400" b="1">
                <a:latin typeface="Arial" panose="020B0604020202020204" pitchFamily="34" charset="0"/>
                <a:cs typeface="Arial" panose="020B0604020202020204" pitchFamily="34" charset="0"/>
              </a:defRPr>
            </a:pPr>
            <a:endParaRPr lang="en-US"/>
          </a:p>
        </c:txPr>
        <c:crossAx val="1241852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2000</c:v>
                </c:pt>
              </c:strCache>
            </c:strRef>
          </c:tx>
          <c:spPr>
            <a:solidFill>
              <a:schemeClr val="tx2">
                <a:lumMod val="75000"/>
              </a:schemeClr>
            </a:solidFill>
            <a:ln>
              <a:solidFill>
                <a:schemeClr val="tx1"/>
              </a:solidFill>
            </a:ln>
          </c:spPr>
          <c:invertIfNegative val="0"/>
          <c:dLbls>
            <c:spPr>
              <a:solidFill>
                <a:schemeClr val="bg1"/>
              </a:solidFill>
            </c:spPr>
            <c:txPr>
              <a:bodyPr/>
              <a:lstStyle/>
              <a:p>
                <a:pPr>
                  <a:defRPr sz="14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Sheet1!$A$2:$A$5</c:f>
              <c:strCache>
                <c:ptCount val="4"/>
                <c:pt idx="0">
                  <c:v>Austin-Round Rock</c:v>
                </c:pt>
                <c:pt idx="1">
                  <c:v>Dallas-Ft. Worth-Arlington</c:v>
                </c:pt>
                <c:pt idx="2">
                  <c:v>Houston-The Woodlands-Sugar Land</c:v>
                </c:pt>
                <c:pt idx="3">
                  <c:v>San Antonio-New Braunfels</c:v>
                </c:pt>
              </c:strCache>
            </c:strRef>
          </c:cat>
          <c:val>
            <c:numRef>
              <c:f>Sheet1!$B$2:$B$5</c:f>
              <c:numCache>
                <c:formatCode>General</c:formatCode>
                <c:ptCount val="4"/>
                <c:pt idx="0">
                  <c:v>60.7</c:v>
                </c:pt>
                <c:pt idx="1">
                  <c:v>59.3</c:v>
                </c:pt>
                <c:pt idx="2">
                  <c:v>48.1</c:v>
                </c:pt>
                <c:pt idx="3">
                  <c:v>40.700000000000003</c:v>
                </c:pt>
              </c:numCache>
            </c:numRef>
          </c:val>
        </c:ser>
        <c:ser>
          <c:idx val="1"/>
          <c:order val="1"/>
          <c:tx>
            <c:strRef>
              <c:f>Sheet1!$C$1</c:f>
              <c:strCache>
                <c:ptCount val="1"/>
                <c:pt idx="0">
                  <c:v>2010</c:v>
                </c:pt>
              </c:strCache>
            </c:strRef>
          </c:tx>
          <c:spPr>
            <a:solidFill>
              <a:srgbClr val="FF0000"/>
            </a:solidFill>
            <a:ln>
              <a:solidFill>
                <a:schemeClr val="tx1"/>
              </a:solidFill>
            </a:ln>
          </c:spPr>
          <c:invertIfNegative val="0"/>
          <c:dLbls>
            <c:spPr>
              <a:solidFill>
                <a:schemeClr val="bg1"/>
              </a:solidFill>
            </c:spPr>
            <c:txPr>
              <a:bodyPr/>
              <a:lstStyle/>
              <a:p>
                <a:pPr>
                  <a:defRPr sz="14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Sheet1!$A$2:$A$5</c:f>
              <c:strCache>
                <c:ptCount val="4"/>
                <c:pt idx="0">
                  <c:v>Austin-Round Rock</c:v>
                </c:pt>
                <c:pt idx="1">
                  <c:v>Dallas-Ft. Worth-Arlington</c:v>
                </c:pt>
                <c:pt idx="2">
                  <c:v>Houston-The Woodlands-Sugar Land</c:v>
                </c:pt>
                <c:pt idx="3">
                  <c:v>San Antonio-New Braunfels</c:v>
                </c:pt>
              </c:strCache>
            </c:strRef>
          </c:cat>
          <c:val>
            <c:numRef>
              <c:f>Sheet1!$C$2:$C$5</c:f>
              <c:numCache>
                <c:formatCode>General</c:formatCode>
                <c:ptCount val="4"/>
                <c:pt idx="0">
                  <c:v>54.7</c:v>
                </c:pt>
                <c:pt idx="1">
                  <c:v>50.5</c:v>
                </c:pt>
                <c:pt idx="2">
                  <c:v>39.6</c:v>
                </c:pt>
                <c:pt idx="3">
                  <c:v>36.1</c:v>
                </c:pt>
              </c:numCache>
            </c:numRef>
          </c:val>
        </c:ser>
        <c:dLbls>
          <c:showLegendKey val="0"/>
          <c:showVal val="0"/>
          <c:showCatName val="0"/>
          <c:showSerName val="0"/>
          <c:showPercent val="0"/>
          <c:showBubbleSize val="0"/>
        </c:dLbls>
        <c:gapWidth val="150"/>
        <c:axId val="121321344"/>
        <c:axId val="121322880"/>
      </c:barChart>
      <c:catAx>
        <c:axId val="121321344"/>
        <c:scaling>
          <c:orientation val="minMax"/>
        </c:scaling>
        <c:delete val="0"/>
        <c:axPos val="b"/>
        <c:majorTickMark val="out"/>
        <c:minorTickMark val="none"/>
        <c:tickLblPos val="nextTo"/>
        <c:txPr>
          <a:bodyPr/>
          <a:lstStyle/>
          <a:p>
            <a:pPr>
              <a:defRPr sz="1400" b="1">
                <a:latin typeface="Arial" panose="020B0604020202020204" pitchFamily="34" charset="0"/>
                <a:cs typeface="Arial" panose="020B0604020202020204" pitchFamily="34" charset="0"/>
              </a:defRPr>
            </a:pPr>
            <a:endParaRPr lang="en-US"/>
          </a:p>
        </c:txPr>
        <c:crossAx val="121322880"/>
        <c:crosses val="autoZero"/>
        <c:auto val="1"/>
        <c:lblAlgn val="ctr"/>
        <c:lblOffset val="100"/>
        <c:noMultiLvlLbl val="0"/>
      </c:catAx>
      <c:valAx>
        <c:axId val="121322880"/>
        <c:scaling>
          <c:orientation val="minMax"/>
          <c:max val="100"/>
        </c:scaling>
        <c:delete val="0"/>
        <c:axPos val="l"/>
        <c:majorGridlines/>
        <c:numFmt formatCode="General" sourceLinked="1"/>
        <c:majorTickMark val="out"/>
        <c:minorTickMark val="none"/>
        <c:tickLblPos val="nextTo"/>
        <c:txPr>
          <a:bodyPr/>
          <a:lstStyle/>
          <a:p>
            <a:pPr>
              <a:defRPr sz="1400" b="1">
                <a:latin typeface="Arial" panose="020B0604020202020204" pitchFamily="34" charset="0"/>
                <a:cs typeface="Arial" panose="020B0604020202020204" pitchFamily="34" charset="0"/>
              </a:defRPr>
            </a:pPr>
            <a:endParaRPr lang="en-US"/>
          </a:p>
        </c:txPr>
        <c:crossAx val="121321344"/>
        <c:crosses val="autoZero"/>
        <c:crossBetween val="between"/>
      </c:valAx>
    </c:plotArea>
    <c:legend>
      <c:legendPos val="t"/>
      <c:layout>
        <c:manualLayout>
          <c:xMode val="edge"/>
          <c:yMode val="edge"/>
          <c:x val="0.75843649752114295"/>
          <c:y val="0.126191245565142"/>
          <c:w val="0.16746743462622701"/>
          <c:h val="5.6480104695676402E-2"/>
        </c:manualLayout>
      </c:layout>
      <c:overlay val="0"/>
      <c:spPr>
        <a:solidFill>
          <a:schemeClr val="bg1"/>
        </a:solidFill>
        <a:ln>
          <a:solidFill>
            <a:schemeClr val="tx1"/>
          </a:solidFill>
        </a:ln>
      </c:spPr>
      <c:txPr>
        <a:bodyPr/>
        <a:lstStyle/>
        <a:p>
          <a:pPr>
            <a:defRPr sz="1400" b="1">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2000</c:v>
                </c:pt>
              </c:strCache>
            </c:strRef>
          </c:tx>
          <c:spPr>
            <a:solidFill>
              <a:schemeClr val="tx2">
                <a:lumMod val="75000"/>
              </a:schemeClr>
            </a:solidFill>
            <a:ln>
              <a:solidFill>
                <a:schemeClr val="tx1"/>
              </a:solidFill>
            </a:ln>
          </c:spPr>
          <c:invertIfNegative val="0"/>
          <c:dLbls>
            <c:numFmt formatCode="#,##0.0" sourceLinked="0"/>
            <c:spPr>
              <a:solidFill>
                <a:schemeClr val="bg1"/>
              </a:solidFill>
            </c:spPr>
            <c:txPr>
              <a:bodyPr/>
              <a:lstStyle/>
              <a:p>
                <a:pPr>
                  <a:defRPr sz="14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Sheet1!$A$2:$A$5</c:f>
              <c:strCache>
                <c:ptCount val="4"/>
                <c:pt idx="0">
                  <c:v>Austin-Round Rock</c:v>
                </c:pt>
                <c:pt idx="1">
                  <c:v>Dallas-Ft. Worth-Arlington</c:v>
                </c:pt>
                <c:pt idx="2">
                  <c:v>Houston-The Woodlands-Sugar Land</c:v>
                </c:pt>
                <c:pt idx="3">
                  <c:v>San Antonio-New Braunfels</c:v>
                </c:pt>
              </c:strCache>
            </c:strRef>
          </c:cat>
          <c:val>
            <c:numRef>
              <c:f>Sheet1!$B$2:$B$5</c:f>
              <c:numCache>
                <c:formatCode>General</c:formatCode>
                <c:ptCount val="4"/>
                <c:pt idx="0">
                  <c:v>51</c:v>
                </c:pt>
                <c:pt idx="1">
                  <c:v>50.2</c:v>
                </c:pt>
                <c:pt idx="2">
                  <c:v>39.799999999999997</c:v>
                </c:pt>
                <c:pt idx="3">
                  <c:v>31.2</c:v>
                </c:pt>
              </c:numCache>
            </c:numRef>
          </c:val>
        </c:ser>
        <c:ser>
          <c:idx val="1"/>
          <c:order val="1"/>
          <c:tx>
            <c:strRef>
              <c:f>Sheet1!$C$1</c:f>
              <c:strCache>
                <c:ptCount val="1"/>
                <c:pt idx="0">
                  <c:v>2010</c:v>
                </c:pt>
              </c:strCache>
            </c:strRef>
          </c:tx>
          <c:spPr>
            <a:solidFill>
              <a:srgbClr val="FF0000"/>
            </a:solidFill>
            <a:ln>
              <a:solidFill>
                <a:schemeClr val="tx1"/>
              </a:solidFill>
            </a:ln>
          </c:spPr>
          <c:invertIfNegative val="0"/>
          <c:dLbls>
            <c:dLbl>
              <c:idx val="0"/>
              <c:layout>
                <c:manualLayout>
                  <c:x val="0"/>
                  <c:y val="2.62898428260712E-3"/>
                </c:manualLayout>
              </c:layout>
              <c:spPr>
                <a:noFill/>
              </c:spPr>
              <c:txPr>
                <a:bodyPr/>
                <a:lstStyle/>
                <a:p>
                  <a:pPr>
                    <a:defRPr sz="14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dLbl>
            <c:spPr>
              <a:solidFill>
                <a:schemeClr val="bg1"/>
              </a:solidFill>
            </c:spPr>
            <c:txPr>
              <a:bodyPr/>
              <a:lstStyle/>
              <a:p>
                <a:pPr>
                  <a:defRPr sz="14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Sheet1!$A$2:$A$5</c:f>
              <c:strCache>
                <c:ptCount val="4"/>
                <c:pt idx="0">
                  <c:v>Austin-Round Rock</c:v>
                </c:pt>
                <c:pt idx="1">
                  <c:v>Dallas-Ft. Worth-Arlington</c:v>
                </c:pt>
                <c:pt idx="2">
                  <c:v>Houston-The Woodlands-Sugar Land</c:v>
                </c:pt>
                <c:pt idx="3">
                  <c:v>San Antonio-New Braunfels</c:v>
                </c:pt>
              </c:strCache>
            </c:strRef>
          </c:cat>
          <c:val>
            <c:numRef>
              <c:f>Sheet1!$C$2:$C$5</c:f>
              <c:numCache>
                <c:formatCode>General</c:formatCode>
                <c:ptCount val="4"/>
                <c:pt idx="0">
                  <c:v>41.9</c:v>
                </c:pt>
                <c:pt idx="1">
                  <c:v>39.1</c:v>
                </c:pt>
                <c:pt idx="2">
                  <c:v>29.8</c:v>
                </c:pt>
                <c:pt idx="3">
                  <c:v>25.7</c:v>
                </c:pt>
              </c:numCache>
            </c:numRef>
          </c:val>
        </c:ser>
        <c:dLbls>
          <c:showLegendKey val="0"/>
          <c:showVal val="0"/>
          <c:showCatName val="0"/>
          <c:showSerName val="0"/>
          <c:showPercent val="0"/>
          <c:showBubbleSize val="0"/>
        </c:dLbls>
        <c:gapWidth val="150"/>
        <c:axId val="131562112"/>
        <c:axId val="131568000"/>
      </c:barChart>
      <c:catAx>
        <c:axId val="131562112"/>
        <c:scaling>
          <c:orientation val="minMax"/>
        </c:scaling>
        <c:delete val="0"/>
        <c:axPos val="b"/>
        <c:majorTickMark val="out"/>
        <c:minorTickMark val="none"/>
        <c:tickLblPos val="nextTo"/>
        <c:txPr>
          <a:bodyPr/>
          <a:lstStyle/>
          <a:p>
            <a:pPr>
              <a:defRPr sz="1400" b="1">
                <a:latin typeface="Arial" panose="020B0604020202020204" pitchFamily="34" charset="0"/>
                <a:cs typeface="Arial" panose="020B0604020202020204" pitchFamily="34" charset="0"/>
              </a:defRPr>
            </a:pPr>
            <a:endParaRPr lang="en-US"/>
          </a:p>
        </c:txPr>
        <c:crossAx val="131568000"/>
        <c:crosses val="autoZero"/>
        <c:auto val="1"/>
        <c:lblAlgn val="ctr"/>
        <c:lblOffset val="100"/>
        <c:noMultiLvlLbl val="0"/>
      </c:catAx>
      <c:valAx>
        <c:axId val="131568000"/>
        <c:scaling>
          <c:orientation val="minMax"/>
          <c:max val="100"/>
        </c:scaling>
        <c:delete val="0"/>
        <c:axPos val="l"/>
        <c:majorGridlines/>
        <c:numFmt formatCode="General" sourceLinked="1"/>
        <c:majorTickMark val="out"/>
        <c:minorTickMark val="none"/>
        <c:tickLblPos val="nextTo"/>
        <c:txPr>
          <a:bodyPr/>
          <a:lstStyle/>
          <a:p>
            <a:pPr>
              <a:defRPr sz="1400" b="1">
                <a:latin typeface="Arial" panose="020B0604020202020204" pitchFamily="34" charset="0"/>
                <a:cs typeface="Arial" panose="020B0604020202020204" pitchFamily="34" charset="0"/>
              </a:defRPr>
            </a:pPr>
            <a:endParaRPr lang="en-US"/>
          </a:p>
        </c:txPr>
        <c:crossAx val="131562112"/>
        <c:crosses val="autoZero"/>
        <c:crossBetween val="between"/>
      </c:valAx>
    </c:plotArea>
    <c:legend>
      <c:legendPos val="t"/>
      <c:layout>
        <c:manualLayout>
          <c:xMode val="edge"/>
          <c:yMode val="edge"/>
          <c:x val="0.75843649752114295"/>
          <c:y val="0.126191245565142"/>
          <c:w val="0.16746743462622701"/>
          <c:h val="5.6480104695676402E-2"/>
        </c:manualLayout>
      </c:layout>
      <c:overlay val="0"/>
      <c:spPr>
        <a:solidFill>
          <a:schemeClr val="bg1"/>
        </a:solidFill>
        <a:ln>
          <a:solidFill>
            <a:schemeClr val="tx1"/>
          </a:solidFill>
        </a:ln>
      </c:spPr>
      <c:txPr>
        <a:bodyPr/>
        <a:lstStyle/>
        <a:p>
          <a:pPr>
            <a:defRPr sz="1400" b="1">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2000</c:v>
                </c:pt>
              </c:strCache>
            </c:strRef>
          </c:tx>
          <c:spPr>
            <a:solidFill>
              <a:schemeClr val="tx2">
                <a:lumMod val="75000"/>
              </a:schemeClr>
            </a:solidFill>
            <a:ln>
              <a:solidFill>
                <a:schemeClr val="tx1"/>
              </a:solidFill>
            </a:ln>
          </c:spPr>
          <c:invertIfNegative val="0"/>
          <c:dLbls>
            <c:spPr>
              <a:solidFill>
                <a:schemeClr val="bg1"/>
              </a:solidFill>
            </c:spPr>
            <c:txPr>
              <a:bodyPr/>
              <a:lstStyle/>
              <a:p>
                <a:pPr>
                  <a:defRPr sz="14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Sheet1!$A$2:$A$5</c:f>
              <c:strCache>
                <c:ptCount val="4"/>
                <c:pt idx="0">
                  <c:v>Austin-Round Rock</c:v>
                </c:pt>
                <c:pt idx="1">
                  <c:v>Dallas-Ft. Worth-Arlington</c:v>
                </c:pt>
                <c:pt idx="2">
                  <c:v>Houston-The Woodlands-Sugar Land</c:v>
                </c:pt>
                <c:pt idx="3">
                  <c:v>San Antonio-New Braunfels</c:v>
                </c:pt>
              </c:strCache>
            </c:strRef>
          </c:cat>
          <c:val>
            <c:numRef>
              <c:f>Sheet1!$B$2:$B$5</c:f>
              <c:numCache>
                <c:formatCode>General</c:formatCode>
                <c:ptCount val="4"/>
                <c:pt idx="0">
                  <c:v>26.2</c:v>
                </c:pt>
                <c:pt idx="1">
                  <c:v>21.5</c:v>
                </c:pt>
                <c:pt idx="2">
                  <c:v>28.8</c:v>
                </c:pt>
                <c:pt idx="3">
                  <c:v>50.4</c:v>
                </c:pt>
              </c:numCache>
            </c:numRef>
          </c:val>
        </c:ser>
        <c:ser>
          <c:idx val="1"/>
          <c:order val="1"/>
          <c:tx>
            <c:strRef>
              <c:f>Sheet1!$C$1</c:f>
              <c:strCache>
                <c:ptCount val="1"/>
                <c:pt idx="0">
                  <c:v>2010</c:v>
                </c:pt>
              </c:strCache>
            </c:strRef>
          </c:tx>
          <c:spPr>
            <a:solidFill>
              <a:srgbClr val="FF0000"/>
            </a:solidFill>
            <a:ln>
              <a:solidFill>
                <a:schemeClr val="tx1"/>
              </a:solidFill>
            </a:ln>
          </c:spPr>
          <c:invertIfNegative val="0"/>
          <c:dLbls>
            <c:numFmt formatCode="#,##0.0" sourceLinked="0"/>
            <c:spPr>
              <a:solidFill>
                <a:schemeClr val="bg1"/>
              </a:solidFill>
            </c:spPr>
            <c:txPr>
              <a:bodyPr/>
              <a:lstStyle/>
              <a:p>
                <a:pPr>
                  <a:defRPr sz="14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Sheet1!$A$2:$A$5</c:f>
              <c:strCache>
                <c:ptCount val="4"/>
                <c:pt idx="0">
                  <c:v>Austin-Round Rock</c:v>
                </c:pt>
                <c:pt idx="1">
                  <c:v>Dallas-Ft. Worth-Arlington</c:v>
                </c:pt>
                <c:pt idx="2">
                  <c:v>Houston-The Woodlands-Sugar Land</c:v>
                </c:pt>
                <c:pt idx="3">
                  <c:v>San Antonio-New Braunfels</c:v>
                </c:pt>
              </c:strCache>
            </c:strRef>
          </c:cat>
          <c:val>
            <c:numRef>
              <c:f>Sheet1!$C$2:$C$5</c:f>
              <c:numCache>
                <c:formatCode>General</c:formatCode>
                <c:ptCount val="4"/>
                <c:pt idx="0">
                  <c:v>31.4</c:v>
                </c:pt>
                <c:pt idx="1">
                  <c:v>27.4</c:v>
                </c:pt>
                <c:pt idx="2">
                  <c:v>35.4</c:v>
                </c:pt>
                <c:pt idx="3">
                  <c:v>54</c:v>
                </c:pt>
              </c:numCache>
            </c:numRef>
          </c:val>
        </c:ser>
        <c:dLbls>
          <c:showLegendKey val="0"/>
          <c:showVal val="0"/>
          <c:showCatName val="0"/>
          <c:showSerName val="0"/>
          <c:showPercent val="0"/>
          <c:showBubbleSize val="0"/>
        </c:dLbls>
        <c:gapWidth val="150"/>
        <c:axId val="132922752"/>
        <c:axId val="132928640"/>
      </c:barChart>
      <c:catAx>
        <c:axId val="132922752"/>
        <c:scaling>
          <c:orientation val="minMax"/>
        </c:scaling>
        <c:delete val="0"/>
        <c:axPos val="b"/>
        <c:majorTickMark val="out"/>
        <c:minorTickMark val="none"/>
        <c:tickLblPos val="nextTo"/>
        <c:txPr>
          <a:bodyPr/>
          <a:lstStyle/>
          <a:p>
            <a:pPr>
              <a:defRPr sz="1400" b="1">
                <a:latin typeface="Arial" panose="020B0604020202020204" pitchFamily="34" charset="0"/>
                <a:cs typeface="Arial" panose="020B0604020202020204" pitchFamily="34" charset="0"/>
              </a:defRPr>
            </a:pPr>
            <a:endParaRPr lang="en-US"/>
          </a:p>
        </c:txPr>
        <c:crossAx val="132928640"/>
        <c:crosses val="autoZero"/>
        <c:auto val="1"/>
        <c:lblAlgn val="ctr"/>
        <c:lblOffset val="100"/>
        <c:noMultiLvlLbl val="0"/>
      </c:catAx>
      <c:valAx>
        <c:axId val="132928640"/>
        <c:scaling>
          <c:orientation val="minMax"/>
          <c:max val="100"/>
        </c:scaling>
        <c:delete val="0"/>
        <c:axPos val="l"/>
        <c:majorGridlines/>
        <c:numFmt formatCode="General" sourceLinked="1"/>
        <c:majorTickMark val="out"/>
        <c:minorTickMark val="none"/>
        <c:tickLblPos val="nextTo"/>
        <c:txPr>
          <a:bodyPr/>
          <a:lstStyle/>
          <a:p>
            <a:pPr>
              <a:defRPr sz="1400" b="1">
                <a:latin typeface="Arial" panose="020B0604020202020204" pitchFamily="34" charset="0"/>
                <a:cs typeface="Arial" panose="020B0604020202020204" pitchFamily="34" charset="0"/>
              </a:defRPr>
            </a:pPr>
            <a:endParaRPr lang="en-US"/>
          </a:p>
        </c:txPr>
        <c:crossAx val="132922752"/>
        <c:crosses val="autoZero"/>
        <c:crossBetween val="between"/>
      </c:valAx>
    </c:plotArea>
    <c:legend>
      <c:legendPos val="t"/>
      <c:layout>
        <c:manualLayout>
          <c:xMode val="edge"/>
          <c:yMode val="edge"/>
          <c:x val="0.75843649752114295"/>
          <c:y val="0.126191245565142"/>
          <c:w val="0.16746743462622701"/>
          <c:h val="5.6480104695676402E-2"/>
        </c:manualLayout>
      </c:layout>
      <c:overlay val="0"/>
      <c:spPr>
        <a:solidFill>
          <a:schemeClr val="bg1"/>
        </a:solidFill>
        <a:ln>
          <a:solidFill>
            <a:schemeClr val="tx1"/>
          </a:solidFill>
        </a:ln>
      </c:spPr>
      <c:txPr>
        <a:bodyPr/>
        <a:lstStyle/>
        <a:p>
          <a:pPr>
            <a:defRPr sz="1400" b="1">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9851529752810758E-2"/>
          <c:y val="0.16326572039390794"/>
          <c:w val="0.64847024718925061"/>
          <c:h val="0.64620093692987512"/>
        </c:manualLayout>
      </c:layout>
      <c:pieChart>
        <c:varyColors val="1"/>
        <c:ser>
          <c:idx val="0"/>
          <c:order val="0"/>
          <c:dPt>
            <c:idx val="0"/>
            <c:bubble3D val="0"/>
            <c:spPr>
              <a:solidFill>
                <a:srgbClr val="002060"/>
              </a:solidFill>
            </c:spPr>
          </c:dPt>
          <c:dPt>
            <c:idx val="1"/>
            <c:bubble3D val="0"/>
            <c:spPr>
              <a:solidFill>
                <a:srgbClr val="FF0000"/>
              </a:solidFill>
            </c:spPr>
          </c:dPt>
          <c:dPt>
            <c:idx val="2"/>
            <c:bubble3D val="0"/>
            <c:spPr>
              <a:solidFill>
                <a:srgbClr val="7030A0"/>
              </a:solidFill>
            </c:spPr>
          </c:dPt>
          <c:dPt>
            <c:idx val="3"/>
            <c:bubble3D val="0"/>
            <c:spPr>
              <a:solidFill>
                <a:srgbClr val="92D050"/>
              </a:solidFill>
            </c:spPr>
          </c:dPt>
          <c:dLbls>
            <c:spPr>
              <a:solidFill>
                <a:schemeClr val="bg1"/>
              </a:solidFill>
              <a:ln>
                <a:solidFill>
                  <a:schemeClr val="tx1"/>
                </a:solidFill>
              </a:ln>
            </c:spPr>
            <c:txPr>
              <a:bodyPr/>
              <a:lstStyle/>
              <a:p>
                <a:pPr>
                  <a:defRPr sz="1400" b="1">
                    <a:solidFill>
                      <a:schemeClr val="tx1"/>
                    </a:solidFill>
                    <a:latin typeface="Arial" pitchFamily="34" charset="0"/>
                    <a:cs typeface="Arial" pitchFamily="34" charset="0"/>
                  </a:defRPr>
                </a:pPr>
                <a:endParaRPr lang="en-US"/>
              </a:p>
            </c:txPr>
            <c:showLegendKey val="0"/>
            <c:showVal val="1"/>
            <c:showCatName val="0"/>
            <c:showSerName val="0"/>
            <c:showPercent val="0"/>
            <c:showBubbleSize val="0"/>
            <c:showLeaderLines val="1"/>
          </c:dLbls>
          <c:cat>
            <c:strRef>
              <c:f>Sheet1!$A$1:$A$4</c:f>
              <c:strCache>
                <c:ptCount val="4"/>
                <c:pt idx="0">
                  <c:v>NH White</c:v>
                </c:pt>
                <c:pt idx="1">
                  <c:v>Hispanic</c:v>
                </c:pt>
                <c:pt idx="2">
                  <c:v>NH Black</c:v>
                </c:pt>
                <c:pt idx="3">
                  <c:v>NH Other </c:v>
                </c:pt>
              </c:strCache>
            </c:strRef>
          </c:cat>
          <c:val>
            <c:numRef>
              <c:f>Sheet1!$B$1:$B$4</c:f>
              <c:numCache>
                <c:formatCode>General</c:formatCode>
                <c:ptCount val="4"/>
                <c:pt idx="0">
                  <c:v>52.4</c:v>
                </c:pt>
                <c:pt idx="1">
                  <c:v>32</c:v>
                </c:pt>
                <c:pt idx="2">
                  <c:v>11.3</c:v>
                </c:pt>
                <c:pt idx="3">
                  <c:v>4.3</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a:defRPr sz="1200" b="1">
              <a:solidFill>
                <a:schemeClr val="tx1"/>
              </a:solidFill>
              <a:latin typeface="Arial" pitchFamily="34" charset="0"/>
              <a:cs typeface="Arial" pitchFamily="34" charset="0"/>
            </a:defRPr>
          </a:pPr>
          <a:endParaRPr lang="en-US"/>
        </a:p>
      </c:txPr>
    </c:legend>
    <c:plotVisOnly val="1"/>
    <c:dispBlanksAs val="gap"/>
    <c:showDLblsOverMax val="0"/>
  </c:chart>
  <c:externalData r:id="rId2">
    <c:autoUpdate val="0"/>
  </c:externalData>
  <c:userShapes r:id="rId3"/>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2000</c:v>
                </c:pt>
              </c:strCache>
            </c:strRef>
          </c:tx>
          <c:spPr>
            <a:solidFill>
              <a:schemeClr val="tx2">
                <a:lumMod val="75000"/>
              </a:schemeClr>
            </a:solidFill>
            <a:ln>
              <a:solidFill>
                <a:schemeClr val="tx1"/>
              </a:solidFill>
            </a:ln>
          </c:spPr>
          <c:invertIfNegative val="0"/>
          <c:dLbls>
            <c:spPr>
              <a:solidFill>
                <a:schemeClr val="bg1"/>
              </a:solidFill>
            </c:spPr>
            <c:txPr>
              <a:bodyPr/>
              <a:lstStyle/>
              <a:p>
                <a:pPr>
                  <a:defRPr sz="14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Sheet1!$A$2:$A$5</c:f>
              <c:strCache>
                <c:ptCount val="4"/>
                <c:pt idx="0">
                  <c:v>Austin-Round Rock</c:v>
                </c:pt>
                <c:pt idx="1">
                  <c:v>Dallas-Ft. Worth-Arlington</c:v>
                </c:pt>
                <c:pt idx="2">
                  <c:v>Houston-The Woodlands-Sugar Land</c:v>
                </c:pt>
                <c:pt idx="3">
                  <c:v>San Antonio-New Braunfels</c:v>
                </c:pt>
              </c:strCache>
            </c:strRef>
          </c:cat>
          <c:val>
            <c:numRef>
              <c:f>Sheet1!$B$2:$B$5</c:f>
              <c:numCache>
                <c:formatCode>General</c:formatCode>
                <c:ptCount val="4"/>
                <c:pt idx="0">
                  <c:v>34.6</c:v>
                </c:pt>
                <c:pt idx="1">
                  <c:v>28.1</c:v>
                </c:pt>
                <c:pt idx="2">
                  <c:v>35.9</c:v>
                </c:pt>
                <c:pt idx="3">
                  <c:v>59.6</c:v>
                </c:pt>
              </c:numCache>
            </c:numRef>
          </c:val>
        </c:ser>
        <c:ser>
          <c:idx val="1"/>
          <c:order val="1"/>
          <c:tx>
            <c:strRef>
              <c:f>Sheet1!$C$1</c:f>
              <c:strCache>
                <c:ptCount val="1"/>
                <c:pt idx="0">
                  <c:v>2010</c:v>
                </c:pt>
              </c:strCache>
            </c:strRef>
          </c:tx>
          <c:spPr>
            <a:solidFill>
              <a:srgbClr val="FF0000"/>
            </a:solidFill>
            <a:ln>
              <a:solidFill>
                <a:schemeClr val="tx1"/>
              </a:solidFill>
            </a:ln>
          </c:spPr>
          <c:invertIfNegative val="0"/>
          <c:dLbls>
            <c:dLbl>
              <c:idx val="0"/>
              <c:layout>
                <c:manualLayout>
                  <c:x val="0"/>
                  <c:y val="7.8869528478213505E-3"/>
                </c:manualLayout>
              </c:layout>
              <c:numFmt formatCode="#,##0.0" sourceLinked="0"/>
              <c:spPr>
                <a:noFill/>
              </c:spPr>
              <c:txPr>
                <a:bodyPr/>
                <a:lstStyle/>
                <a:p>
                  <a:pPr>
                    <a:defRPr sz="14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dLbl>
            <c:numFmt formatCode="#,##0.0" sourceLinked="0"/>
            <c:spPr>
              <a:solidFill>
                <a:schemeClr val="bg1"/>
              </a:solidFill>
            </c:spPr>
            <c:txPr>
              <a:bodyPr/>
              <a:lstStyle/>
              <a:p>
                <a:pPr>
                  <a:defRPr sz="14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Sheet1!$A$2:$A$5</c:f>
              <c:strCache>
                <c:ptCount val="4"/>
                <c:pt idx="0">
                  <c:v>Austin-Round Rock</c:v>
                </c:pt>
                <c:pt idx="1">
                  <c:v>Dallas-Ft. Worth-Arlington</c:v>
                </c:pt>
                <c:pt idx="2">
                  <c:v>Houston-The Woodlands-Sugar Land</c:v>
                </c:pt>
                <c:pt idx="3">
                  <c:v>San Antonio-New Braunfels</c:v>
                </c:pt>
              </c:strCache>
            </c:strRef>
          </c:cat>
          <c:val>
            <c:numRef>
              <c:f>Sheet1!$C$2:$C$5</c:f>
              <c:numCache>
                <c:formatCode>General</c:formatCode>
                <c:ptCount val="4"/>
                <c:pt idx="0">
                  <c:v>42.8</c:v>
                </c:pt>
                <c:pt idx="1">
                  <c:v>37.1</c:v>
                </c:pt>
                <c:pt idx="2">
                  <c:v>45</c:v>
                </c:pt>
                <c:pt idx="3">
                  <c:v>64.5</c:v>
                </c:pt>
              </c:numCache>
            </c:numRef>
          </c:val>
        </c:ser>
        <c:dLbls>
          <c:showLegendKey val="0"/>
          <c:showVal val="0"/>
          <c:showCatName val="0"/>
          <c:showSerName val="0"/>
          <c:showPercent val="0"/>
          <c:showBubbleSize val="0"/>
        </c:dLbls>
        <c:gapWidth val="150"/>
        <c:axId val="133267840"/>
        <c:axId val="133269376"/>
      </c:barChart>
      <c:catAx>
        <c:axId val="133267840"/>
        <c:scaling>
          <c:orientation val="minMax"/>
        </c:scaling>
        <c:delete val="0"/>
        <c:axPos val="b"/>
        <c:majorTickMark val="out"/>
        <c:minorTickMark val="none"/>
        <c:tickLblPos val="nextTo"/>
        <c:txPr>
          <a:bodyPr/>
          <a:lstStyle/>
          <a:p>
            <a:pPr>
              <a:defRPr sz="1400" b="1">
                <a:latin typeface="Arial" panose="020B0604020202020204" pitchFamily="34" charset="0"/>
                <a:cs typeface="Arial" panose="020B0604020202020204" pitchFamily="34" charset="0"/>
              </a:defRPr>
            </a:pPr>
            <a:endParaRPr lang="en-US"/>
          </a:p>
        </c:txPr>
        <c:crossAx val="133269376"/>
        <c:crosses val="autoZero"/>
        <c:auto val="1"/>
        <c:lblAlgn val="ctr"/>
        <c:lblOffset val="100"/>
        <c:noMultiLvlLbl val="0"/>
      </c:catAx>
      <c:valAx>
        <c:axId val="133269376"/>
        <c:scaling>
          <c:orientation val="minMax"/>
          <c:max val="100"/>
        </c:scaling>
        <c:delete val="0"/>
        <c:axPos val="l"/>
        <c:majorGridlines/>
        <c:numFmt formatCode="General" sourceLinked="1"/>
        <c:majorTickMark val="out"/>
        <c:minorTickMark val="none"/>
        <c:tickLblPos val="nextTo"/>
        <c:txPr>
          <a:bodyPr/>
          <a:lstStyle/>
          <a:p>
            <a:pPr>
              <a:defRPr sz="1400" b="1">
                <a:latin typeface="Arial" panose="020B0604020202020204" pitchFamily="34" charset="0"/>
                <a:cs typeface="Arial" panose="020B0604020202020204" pitchFamily="34" charset="0"/>
              </a:defRPr>
            </a:pPr>
            <a:endParaRPr lang="en-US"/>
          </a:p>
        </c:txPr>
        <c:crossAx val="133267840"/>
        <c:crosses val="autoZero"/>
        <c:crossBetween val="between"/>
      </c:valAx>
    </c:plotArea>
    <c:legend>
      <c:legendPos val="t"/>
      <c:layout>
        <c:manualLayout>
          <c:xMode val="edge"/>
          <c:yMode val="edge"/>
          <c:x val="0.75843649752114295"/>
          <c:y val="0.126191245565142"/>
          <c:w val="0.16746743462622701"/>
          <c:h val="5.6480104695676402E-2"/>
        </c:manualLayout>
      </c:layout>
      <c:overlay val="0"/>
      <c:spPr>
        <a:solidFill>
          <a:schemeClr val="bg1"/>
        </a:solidFill>
        <a:ln>
          <a:solidFill>
            <a:schemeClr val="tx1"/>
          </a:solidFill>
        </a:ln>
      </c:spPr>
      <c:txPr>
        <a:bodyPr/>
        <a:lstStyle/>
        <a:p>
          <a:pPr>
            <a:defRPr sz="1400" b="1">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4812205889298883"/>
          <c:y val="9.1797393557252027E-2"/>
          <c:w val="0.5201900425026964"/>
          <c:h val="0.84303923085989285"/>
        </c:manualLayout>
      </c:layout>
      <c:pieChart>
        <c:varyColors val="1"/>
        <c:ser>
          <c:idx val="0"/>
          <c:order val="0"/>
          <c:spPr>
            <a:ln>
              <a:solidFill>
                <a:sysClr val="windowText" lastClr="000000"/>
              </a:solidFill>
            </a:ln>
          </c:spPr>
          <c:dPt>
            <c:idx val="0"/>
            <c:bubble3D val="0"/>
            <c:spPr>
              <a:solidFill>
                <a:schemeClr val="tx2">
                  <a:lumMod val="75000"/>
                </a:schemeClr>
              </a:solidFill>
              <a:ln>
                <a:solidFill>
                  <a:sysClr val="windowText" lastClr="000000"/>
                </a:solidFill>
              </a:ln>
            </c:spPr>
          </c:dPt>
          <c:dPt>
            <c:idx val="1"/>
            <c:bubble3D val="0"/>
            <c:spPr>
              <a:solidFill>
                <a:schemeClr val="tx2">
                  <a:lumMod val="40000"/>
                  <a:lumOff val="60000"/>
                </a:schemeClr>
              </a:solidFill>
              <a:ln>
                <a:solidFill>
                  <a:sysClr val="windowText" lastClr="000000"/>
                </a:solidFill>
              </a:ln>
            </c:spPr>
          </c:dPt>
          <c:dPt>
            <c:idx val="2"/>
            <c:bubble3D val="0"/>
            <c:spPr>
              <a:solidFill>
                <a:srgbClr val="00B050"/>
              </a:solidFill>
              <a:ln>
                <a:solidFill>
                  <a:sysClr val="windowText" lastClr="000000"/>
                </a:solidFill>
              </a:ln>
            </c:spPr>
          </c:dPt>
          <c:dLbls>
            <c:dLbl>
              <c:idx val="0"/>
              <c:layout>
                <c:manualLayout>
                  <c:x val="5.0946298046842899E-2"/>
                  <c:y val="-0.36488604624923815"/>
                </c:manualLayout>
              </c:layout>
              <c:dLblPos val="bestFit"/>
              <c:showLegendKey val="0"/>
              <c:showVal val="1"/>
              <c:showCatName val="1"/>
              <c:showSerName val="0"/>
              <c:showPercent val="0"/>
              <c:showBubbleSize val="0"/>
            </c:dLbl>
            <c:dLbl>
              <c:idx val="1"/>
              <c:layout>
                <c:manualLayout>
                  <c:x val="-3.9442295262071922E-2"/>
                  <c:y val="1.5980410784638171E-2"/>
                </c:manualLayout>
              </c:layout>
              <c:tx>
                <c:rich>
                  <a:bodyPr/>
                  <a:lstStyle/>
                  <a:p>
                    <a:r>
                      <a:rPr lang="en-US" sz="1400" dirty="0" smtClean="0"/>
                      <a:t>Naturalized </a:t>
                    </a:r>
                    <a:r>
                      <a:rPr lang="en-US" sz="1400" dirty="0"/>
                      <a:t>Citizen, 7.8</a:t>
                    </a:r>
                    <a:endParaRPr lang="en-US" dirty="0"/>
                  </a:p>
                </c:rich>
              </c:tx>
              <c:dLblPos val="bestFit"/>
              <c:showLegendKey val="0"/>
              <c:showVal val="1"/>
              <c:showCatName val="1"/>
              <c:showSerName val="0"/>
              <c:showPercent val="0"/>
              <c:showBubbleSize val="0"/>
            </c:dLbl>
            <c:dLbl>
              <c:idx val="2"/>
              <c:layout>
                <c:manualLayout>
                  <c:x val="-8.5458306401155856E-2"/>
                  <c:y val="2.6634017974396948E-2"/>
                </c:manualLayout>
              </c:layout>
              <c:tx>
                <c:rich>
                  <a:bodyPr/>
                  <a:lstStyle/>
                  <a:p>
                    <a:r>
                      <a:rPr lang="en-US" sz="1400" dirty="0" smtClean="0"/>
                      <a:t>Not </a:t>
                    </a:r>
                    <a:r>
                      <a:rPr lang="en-US" sz="1400" dirty="0"/>
                      <a:t>a U.S. Citizen, 22.2</a:t>
                    </a:r>
                    <a:endParaRPr lang="en-US" dirty="0"/>
                  </a:p>
                </c:rich>
              </c:tx>
              <c:dLblPos val="bestFit"/>
              <c:showLegendKey val="0"/>
              <c:showVal val="1"/>
              <c:showCatName val="1"/>
              <c:showSerName val="0"/>
              <c:showPercent val="0"/>
              <c:showBubbleSize val="0"/>
            </c:dLbl>
            <c:txPr>
              <a:bodyPr/>
              <a:lstStyle/>
              <a:p>
                <a:pPr>
                  <a:defRPr sz="1400" b="1">
                    <a:latin typeface="Arial" panose="020B0604020202020204" pitchFamily="34" charset="0"/>
                    <a:cs typeface="Arial" panose="020B0604020202020204" pitchFamily="34" charset="0"/>
                  </a:defRPr>
                </a:pPr>
                <a:endParaRPr lang="en-US"/>
              </a:p>
            </c:txPr>
            <c:dLblPos val="outEnd"/>
            <c:showLegendKey val="0"/>
            <c:showVal val="1"/>
            <c:showCatName val="1"/>
            <c:showSerName val="0"/>
            <c:showPercent val="0"/>
            <c:showBubbleSize val="0"/>
            <c:showLeaderLines val="1"/>
          </c:dLbls>
          <c:cat>
            <c:strRef>
              <c:f>(B05003I!$J$17,B05003I!$J$19,B05003I!$J$20)</c:f>
              <c:strCache>
                <c:ptCount val="3"/>
                <c:pt idx="0">
                  <c:v>Native Born</c:v>
                </c:pt>
                <c:pt idx="1">
                  <c:v>        Naturalized Citizen</c:v>
                </c:pt>
                <c:pt idx="2">
                  <c:v>        Not a U.S. Citizen</c:v>
                </c:pt>
              </c:strCache>
            </c:strRef>
          </c:cat>
          <c:val>
            <c:numRef>
              <c:f>(B05003I!$P$22,B05003I!$P$24,B05003I!$P$25)</c:f>
              <c:numCache>
                <c:formatCode>0.0</c:formatCode>
                <c:ptCount val="3"/>
                <c:pt idx="0">
                  <c:v>70.070987490098801</c:v>
                </c:pt>
                <c:pt idx="1">
                  <c:v>7.7592509118142816</c:v>
                </c:pt>
                <c:pt idx="2">
                  <c:v>22.169761598086922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7636713813551084"/>
          <c:y val="3.4439521489680755E-2"/>
          <c:w val="0.47967325264897442"/>
          <c:h val="0.87219427114185422"/>
        </c:manualLayout>
      </c:layout>
      <c:pieChart>
        <c:varyColors val="1"/>
        <c:ser>
          <c:idx val="0"/>
          <c:order val="0"/>
          <c:spPr>
            <a:ln>
              <a:solidFill>
                <a:sysClr val="windowText" lastClr="000000"/>
              </a:solidFill>
            </a:ln>
          </c:spPr>
          <c:dPt>
            <c:idx val="0"/>
            <c:bubble3D val="0"/>
            <c:spPr>
              <a:solidFill>
                <a:schemeClr val="tx2">
                  <a:lumMod val="75000"/>
                </a:schemeClr>
              </a:solidFill>
              <a:ln>
                <a:solidFill>
                  <a:sysClr val="windowText" lastClr="000000"/>
                </a:solidFill>
              </a:ln>
            </c:spPr>
          </c:dPt>
          <c:dPt>
            <c:idx val="1"/>
            <c:bubble3D val="0"/>
            <c:spPr>
              <a:solidFill>
                <a:schemeClr val="tx2">
                  <a:lumMod val="40000"/>
                  <a:lumOff val="60000"/>
                </a:schemeClr>
              </a:solidFill>
              <a:ln>
                <a:solidFill>
                  <a:sysClr val="windowText" lastClr="000000"/>
                </a:solidFill>
              </a:ln>
            </c:spPr>
          </c:dPt>
          <c:dPt>
            <c:idx val="2"/>
            <c:bubble3D val="0"/>
            <c:spPr>
              <a:solidFill>
                <a:srgbClr val="00B050"/>
              </a:solidFill>
              <a:ln>
                <a:solidFill>
                  <a:sysClr val="windowText" lastClr="000000"/>
                </a:solidFill>
              </a:ln>
            </c:spPr>
          </c:dPt>
          <c:dLbls>
            <c:dLbl>
              <c:idx val="1"/>
              <c:layout>
                <c:manualLayout>
                  <c:x val="-7.098765432098765E-2"/>
                  <c:y val="2.8060326608945908E-3"/>
                </c:manualLayout>
              </c:layout>
              <c:tx>
                <c:rich>
                  <a:bodyPr/>
                  <a:lstStyle/>
                  <a:p>
                    <a:pPr>
                      <a:defRPr lang="en-US" sz="1400" b="1">
                        <a:latin typeface="Arial" panose="020B0604020202020204" pitchFamily="34" charset="0"/>
                        <a:cs typeface="Arial" panose="020B0604020202020204" pitchFamily="34" charset="0"/>
                      </a:defRPr>
                    </a:pPr>
                    <a:r>
                      <a:rPr lang="en-US" dirty="0" smtClean="0"/>
                      <a:t>Naturalized </a:t>
                    </a:r>
                    <a:r>
                      <a:rPr lang="en-US" dirty="0"/>
                      <a:t>Citizen, 11.6</a:t>
                    </a:r>
                  </a:p>
                </c:rich>
              </c:tx>
              <c:spPr/>
              <c:dLblPos val="bestFit"/>
              <c:showLegendKey val="0"/>
              <c:showVal val="1"/>
              <c:showCatName val="1"/>
              <c:showSerName val="0"/>
              <c:showPercent val="0"/>
              <c:showBubbleSize val="0"/>
            </c:dLbl>
            <c:dLbl>
              <c:idx val="2"/>
              <c:layout>
                <c:manualLayout>
                  <c:x val="0"/>
                  <c:y val="-1.9642228626261405E-2"/>
                </c:manualLayout>
              </c:layout>
              <c:tx>
                <c:rich>
                  <a:bodyPr/>
                  <a:lstStyle/>
                  <a:p>
                    <a:r>
                      <a:rPr lang="en-US" dirty="0" smtClean="0"/>
                      <a:t>Not </a:t>
                    </a:r>
                    <a:r>
                      <a:rPr lang="en-US" dirty="0"/>
                      <a:t>a U.S. citizen, 30.9</a:t>
                    </a:r>
                  </a:p>
                </c:rich>
              </c:tx>
              <c:dLblPos val="bestFit"/>
              <c:showLegendKey val="0"/>
              <c:showVal val="1"/>
              <c:showCatName val="1"/>
              <c:showSerName val="0"/>
              <c:showPercent val="0"/>
              <c:showBubbleSize val="0"/>
            </c:dLbl>
            <c:txPr>
              <a:bodyPr/>
              <a:lstStyle/>
              <a:p>
                <a:pPr>
                  <a:defRPr sz="1400" b="1">
                    <a:latin typeface="Arial" panose="020B0604020202020204" pitchFamily="34" charset="0"/>
                    <a:cs typeface="Arial" panose="020B0604020202020204" pitchFamily="34" charset="0"/>
                  </a:defRPr>
                </a:pPr>
                <a:endParaRPr lang="en-US"/>
              </a:p>
            </c:txPr>
            <c:dLblPos val="outEnd"/>
            <c:showLegendKey val="0"/>
            <c:showVal val="1"/>
            <c:showCatName val="1"/>
            <c:showSerName val="0"/>
            <c:showPercent val="0"/>
            <c:showBubbleSize val="0"/>
            <c:showLeaderLines val="1"/>
          </c:dLbls>
          <c:cat>
            <c:strRef>
              <c:f>(B05003I!$J$17,B05003I!$J$19,B05003I!$J$20)</c:f>
              <c:strCache>
                <c:ptCount val="3"/>
                <c:pt idx="0">
                  <c:v>Native Born</c:v>
                </c:pt>
                <c:pt idx="1">
                  <c:v>        Naturalized Citizen</c:v>
                </c:pt>
                <c:pt idx="2">
                  <c:v>        Not a U.S. citizen</c:v>
                </c:pt>
              </c:strCache>
            </c:strRef>
          </c:cat>
          <c:val>
            <c:numRef>
              <c:f>(B05003I!$P$17,B05003I!$P$19,B05003I!$P$20)</c:f>
              <c:numCache>
                <c:formatCode>0.0</c:formatCode>
                <c:ptCount val="3"/>
                <c:pt idx="0">
                  <c:v>57.555057551479507</c:v>
                </c:pt>
                <c:pt idx="1">
                  <c:v>11.575908685842135</c:v>
                </c:pt>
                <c:pt idx="2">
                  <c:v>30.86903376267836</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2">
    <c:autoUpdate val="0"/>
  </c:externalData>
  <c:userShapes r:id="rId3"/>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Pt>
            <c:idx val="0"/>
            <c:bubble3D val="0"/>
            <c:spPr>
              <a:solidFill>
                <a:schemeClr val="tx2">
                  <a:lumMod val="75000"/>
                </a:schemeClr>
              </a:solidFill>
            </c:spPr>
          </c:dPt>
          <c:dPt>
            <c:idx val="1"/>
            <c:bubble3D val="0"/>
            <c:spPr>
              <a:solidFill>
                <a:schemeClr val="tx2">
                  <a:lumMod val="40000"/>
                  <a:lumOff val="60000"/>
                </a:schemeClr>
              </a:solidFill>
            </c:spPr>
          </c:dPt>
          <c:dPt>
            <c:idx val="2"/>
            <c:bubble3D val="0"/>
            <c:spPr>
              <a:solidFill>
                <a:srgbClr val="00B050"/>
              </a:solidFill>
            </c:spPr>
          </c:dPt>
          <c:dLbls>
            <c:dLbl>
              <c:idx val="0"/>
              <c:layout>
                <c:manualLayout>
                  <c:x val="0.28133563161124103"/>
                  <c:y val="-0.49341638571951785"/>
                </c:manualLayout>
              </c:layout>
              <c:dLblPos val="bestFit"/>
              <c:showLegendKey val="0"/>
              <c:showVal val="1"/>
              <c:showCatName val="1"/>
              <c:showSerName val="0"/>
              <c:showPercent val="0"/>
              <c:showBubbleSize val="0"/>
            </c:dLbl>
            <c:dLbl>
              <c:idx val="1"/>
              <c:layout>
                <c:manualLayout>
                  <c:x val="-0.16455480339525419"/>
                  <c:y val="8.5932067175871096E-2"/>
                </c:manualLayout>
              </c:layout>
              <c:dLblPos val="bestFit"/>
              <c:showLegendKey val="0"/>
              <c:showVal val="1"/>
              <c:showCatName val="1"/>
              <c:showSerName val="0"/>
              <c:showPercent val="0"/>
              <c:showBubbleSize val="0"/>
            </c:dLbl>
            <c:txPr>
              <a:bodyPr/>
              <a:lstStyle/>
              <a:p>
                <a:pPr>
                  <a:defRPr sz="1400" b="1">
                    <a:latin typeface="Arial" panose="020B0604020202020204" pitchFamily="34" charset="0"/>
                    <a:cs typeface="Arial" panose="020B0604020202020204" pitchFamily="34" charset="0"/>
                  </a:defRPr>
                </a:pPr>
                <a:endParaRPr lang="en-US"/>
              </a:p>
            </c:txPr>
            <c:dLblPos val="outEnd"/>
            <c:showLegendKey val="0"/>
            <c:showVal val="1"/>
            <c:showCatName val="1"/>
            <c:showSerName val="0"/>
            <c:showPercent val="0"/>
            <c:showBubbleSize val="0"/>
            <c:showLeaderLines val="1"/>
          </c:dLbls>
          <c:cat>
            <c:strRef>
              <c:f>(B05003I!$J$17,B05003I!$J$19,B05003I!$J$20)</c:f>
              <c:strCache>
                <c:ptCount val="3"/>
                <c:pt idx="0">
                  <c:v>Native Born</c:v>
                </c:pt>
                <c:pt idx="1">
                  <c:v>        Naturalized Citizen</c:v>
                </c:pt>
                <c:pt idx="2">
                  <c:v>        Not a U.S. Citizen</c:v>
                </c:pt>
              </c:strCache>
            </c:strRef>
          </c:cat>
          <c:val>
            <c:numRef>
              <c:f>(B05003I!$P$12,B05003I!$P$14,B05003I!$P$15)</c:f>
              <c:numCache>
                <c:formatCode>0.0</c:formatCode>
                <c:ptCount val="3"/>
                <c:pt idx="0">
                  <c:v>93.997356348650968</c:v>
                </c:pt>
                <c:pt idx="1">
                  <c:v>0.46304822003691293</c:v>
                </c:pt>
                <c:pt idx="2">
                  <c:v>5.5395954313121267</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2">
    <c:autoUpdate val="0"/>
  </c:externalData>
  <c:userShapes r:id="rId3"/>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latin typeface="Arial" pitchFamily="34" charset="0"/>
                <a:cs typeface="Arial" pitchFamily="34" charset="0"/>
              </a:rPr>
              <a:t>2000</a:t>
            </a:r>
          </a:p>
        </c:rich>
      </c:tx>
      <c:layout>
        <c:manualLayout>
          <c:xMode val="edge"/>
          <c:yMode val="edge"/>
          <c:x val="0.48842592592592593"/>
          <c:y val="5.7471264367816091E-2"/>
        </c:manualLayout>
      </c:layout>
      <c:overlay val="0"/>
    </c:title>
    <c:autoTitleDeleted val="0"/>
    <c:plotArea>
      <c:layout/>
      <c:pieChart>
        <c:varyColors val="1"/>
        <c:ser>
          <c:idx val="0"/>
          <c:order val="0"/>
          <c:dLbls>
            <c:dLbl>
              <c:idx val="1"/>
              <c:layout>
                <c:manualLayout>
                  <c:x val="0.10462077656959547"/>
                  <c:y val="3.7461157872507318E-2"/>
                </c:manualLayout>
              </c:layout>
              <c:showLegendKey val="0"/>
              <c:showVal val="0"/>
              <c:showCatName val="1"/>
              <c:showSerName val="0"/>
              <c:showPercent val="1"/>
              <c:showBubbleSize val="0"/>
            </c:dLbl>
            <c:dLbl>
              <c:idx val="2"/>
              <c:layout>
                <c:manualLayout>
                  <c:x val="5.1629917788054272E-2"/>
                  <c:y val="6.6783193049144721E-2"/>
                </c:manualLayout>
              </c:layout>
              <c:showLegendKey val="0"/>
              <c:showVal val="0"/>
              <c:showCatName val="1"/>
              <c:showSerName val="0"/>
              <c:showPercent val="1"/>
              <c:showBubbleSize val="0"/>
            </c:dLbl>
            <c:dLbl>
              <c:idx val="3"/>
              <c:layout>
                <c:manualLayout>
                  <c:x val="2.6388628504770237E-2"/>
                  <c:y val="6.6734357558753427E-2"/>
                </c:manualLayout>
              </c:layout>
              <c:showLegendKey val="0"/>
              <c:showVal val="0"/>
              <c:showCatName val="1"/>
              <c:showSerName val="0"/>
              <c:showPercent val="1"/>
              <c:showBubbleSize val="0"/>
            </c:dLbl>
            <c:dLbl>
              <c:idx val="8"/>
              <c:layout>
                <c:manualLayout>
                  <c:x val="-5.7094425696787897E-3"/>
                  <c:y val="-6.6151914200380121E-2"/>
                </c:manualLayout>
              </c:layout>
              <c:showLegendKey val="0"/>
              <c:showVal val="0"/>
              <c:showCatName val="1"/>
              <c:showSerName val="0"/>
              <c:showPercent val="1"/>
              <c:showBubbleSize val="0"/>
            </c:dLbl>
            <c:dLbl>
              <c:idx val="9"/>
              <c:layout>
                <c:manualLayout>
                  <c:x val="8.6178463803135725E-3"/>
                  <c:y val="-0.1006199656077473"/>
                </c:manualLayout>
              </c:layout>
              <c:showLegendKey val="0"/>
              <c:showVal val="0"/>
              <c:showCatName val="1"/>
              <c:showSerName val="0"/>
              <c:showPercent val="1"/>
              <c:showBubbleSize val="0"/>
            </c:dLbl>
            <c:spPr>
              <a:solidFill>
                <a:sysClr val="window" lastClr="FFFFFF"/>
              </a:solidFill>
              <a:ln>
                <a:solidFill>
                  <a:sysClr val="windowText" lastClr="000000"/>
                </a:solidFill>
              </a:ln>
            </c:spPr>
            <c:txPr>
              <a:bodyPr/>
              <a:lstStyle/>
              <a:p>
                <a:pPr>
                  <a:defRPr b="1"/>
                </a:pPr>
                <a:endParaRPr lang="en-US"/>
              </a:p>
            </c:txPr>
            <c:showLegendKey val="0"/>
            <c:showVal val="0"/>
            <c:showCatName val="1"/>
            <c:showSerName val="0"/>
            <c:showPercent val="1"/>
            <c:showBubbleSize val="0"/>
            <c:showLeaderLines val="1"/>
          </c:dLbls>
          <c:cat>
            <c:strRef>
              <c:f>Sheet1!$D$44:$N$44</c:f>
              <c:strCache>
                <c:ptCount val="11"/>
                <c:pt idx="0">
                  <c:v>Mexico</c:v>
                </c:pt>
                <c:pt idx="1">
                  <c:v>El Salvador</c:v>
                </c:pt>
                <c:pt idx="2">
                  <c:v>Guatemala </c:v>
                </c:pt>
                <c:pt idx="3">
                  <c:v>Honduras</c:v>
                </c:pt>
                <c:pt idx="4">
                  <c:v>China</c:v>
                </c:pt>
                <c:pt idx="5">
                  <c:v>Philippines</c:v>
                </c:pt>
                <c:pt idx="6">
                  <c:v>India </c:v>
                </c:pt>
                <c:pt idx="7">
                  <c:v>Korea </c:v>
                </c:pt>
                <c:pt idx="8">
                  <c:v>Ecuador </c:v>
                </c:pt>
                <c:pt idx="9">
                  <c:v>Vietnam </c:v>
                </c:pt>
                <c:pt idx="10">
                  <c:v>Other Countries </c:v>
                </c:pt>
              </c:strCache>
            </c:strRef>
          </c:cat>
          <c:val>
            <c:numRef>
              <c:f>Sheet1!$D$45:$N$45</c:f>
              <c:numCache>
                <c:formatCode>General</c:formatCode>
                <c:ptCount val="11"/>
                <c:pt idx="0">
                  <c:v>4680000</c:v>
                </c:pt>
                <c:pt idx="1">
                  <c:v>430000</c:v>
                </c:pt>
                <c:pt idx="2">
                  <c:v>290000</c:v>
                </c:pt>
                <c:pt idx="3">
                  <c:v>160000</c:v>
                </c:pt>
                <c:pt idx="4">
                  <c:v>190000</c:v>
                </c:pt>
                <c:pt idx="5">
                  <c:v>200000</c:v>
                </c:pt>
                <c:pt idx="6">
                  <c:v>120000</c:v>
                </c:pt>
                <c:pt idx="7">
                  <c:v>180000</c:v>
                </c:pt>
                <c:pt idx="8">
                  <c:v>110000</c:v>
                </c:pt>
                <c:pt idx="9">
                  <c:v>160000</c:v>
                </c:pt>
                <c:pt idx="10">
                  <c:v>1940000</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latin typeface="Arial" pitchFamily="34" charset="0"/>
                <a:cs typeface="Arial" pitchFamily="34" charset="0"/>
              </a:rPr>
              <a:t>2011</a:t>
            </a:r>
          </a:p>
        </c:rich>
      </c:tx>
      <c:layout>
        <c:manualLayout>
          <c:xMode val="edge"/>
          <c:yMode val="edge"/>
          <c:x val="0.45574618736383443"/>
          <c:y val="6.9444444444444448E-2"/>
        </c:manualLayout>
      </c:layout>
      <c:overlay val="0"/>
    </c:title>
    <c:autoTitleDeleted val="0"/>
    <c:plotArea>
      <c:layout/>
      <c:pieChart>
        <c:varyColors val="1"/>
        <c:ser>
          <c:idx val="0"/>
          <c:order val="0"/>
          <c:dLbls>
            <c:spPr>
              <a:solidFill>
                <a:sysClr val="window" lastClr="FFFFFF"/>
              </a:solidFill>
              <a:ln>
                <a:solidFill>
                  <a:sysClr val="windowText" lastClr="000000"/>
                </a:solidFill>
              </a:ln>
            </c:spPr>
            <c:txPr>
              <a:bodyPr/>
              <a:lstStyle/>
              <a:p>
                <a:pPr>
                  <a:defRPr sz="1200" b="1"/>
                </a:pPr>
                <a:endParaRPr lang="en-US"/>
              </a:p>
            </c:txPr>
            <c:showLegendKey val="0"/>
            <c:showVal val="0"/>
            <c:showCatName val="1"/>
            <c:showSerName val="0"/>
            <c:showPercent val="1"/>
            <c:showBubbleSize val="0"/>
            <c:showLeaderLines val="1"/>
          </c:dLbls>
          <c:cat>
            <c:strRef>
              <c:f>Sheet1!$D$65:$N$65</c:f>
              <c:strCache>
                <c:ptCount val="11"/>
                <c:pt idx="0">
                  <c:v>Mexico</c:v>
                </c:pt>
                <c:pt idx="1">
                  <c:v>El Salvador</c:v>
                </c:pt>
                <c:pt idx="2">
                  <c:v>Guatemala </c:v>
                </c:pt>
                <c:pt idx="3">
                  <c:v>Honduras</c:v>
                </c:pt>
                <c:pt idx="4">
                  <c:v>China</c:v>
                </c:pt>
                <c:pt idx="5">
                  <c:v>Philippines</c:v>
                </c:pt>
                <c:pt idx="6">
                  <c:v>India </c:v>
                </c:pt>
                <c:pt idx="7">
                  <c:v>Korea </c:v>
                </c:pt>
                <c:pt idx="8">
                  <c:v>Ecuador </c:v>
                </c:pt>
                <c:pt idx="9">
                  <c:v>Vietnam </c:v>
                </c:pt>
                <c:pt idx="10">
                  <c:v>Other Countries </c:v>
                </c:pt>
              </c:strCache>
            </c:strRef>
          </c:cat>
          <c:val>
            <c:numRef>
              <c:f>Sheet1!$D$66:$N$66</c:f>
              <c:numCache>
                <c:formatCode>General</c:formatCode>
                <c:ptCount val="11"/>
                <c:pt idx="0">
                  <c:v>6800000</c:v>
                </c:pt>
                <c:pt idx="1">
                  <c:v>660000</c:v>
                </c:pt>
                <c:pt idx="2">
                  <c:v>520000</c:v>
                </c:pt>
                <c:pt idx="3">
                  <c:v>380000</c:v>
                </c:pt>
                <c:pt idx="4">
                  <c:v>280000</c:v>
                </c:pt>
                <c:pt idx="5">
                  <c:v>270000</c:v>
                </c:pt>
                <c:pt idx="6">
                  <c:v>240000</c:v>
                </c:pt>
                <c:pt idx="7">
                  <c:v>230000</c:v>
                </c:pt>
                <c:pt idx="8">
                  <c:v>210000</c:v>
                </c:pt>
                <c:pt idx="9">
                  <c:v>170000</c:v>
                </c:pt>
                <c:pt idx="10">
                  <c:v>1750000</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Sheet1!$M$5</c:f>
              <c:strCache>
                <c:ptCount val="1"/>
                <c:pt idx="0">
                  <c:v>Pew</c:v>
                </c:pt>
              </c:strCache>
            </c:strRef>
          </c:tx>
          <c:spPr>
            <a:solidFill>
              <a:schemeClr val="accent2">
                <a:lumMod val="75000"/>
              </a:schemeClr>
            </a:solidFill>
          </c:spPr>
          <c:invertIfNegative val="0"/>
          <c:dLbls>
            <c:numFmt formatCode="#,##0.0" sourceLinked="0"/>
            <c:spPr>
              <a:solidFill>
                <a:sysClr val="window" lastClr="FFFFFF"/>
              </a:solidFill>
            </c:spPr>
            <c:txPr>
              <a:bodyPr/>
              <a:lstStyle/>
              <a:p>
                <a:pPr>
                  <a:defRPr sz="12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numRef>
              <c:f>Sheet1!$N$4:$Z$4</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Sheet1!$N$5:$Z$5</c:f>
              <c:numCache>
                <c:formatCode>#,##0</c:formatCode>
                <c:ptCount val="13"/>
                <c:pt idx="0">
                  <c:v>8600000</c:v>
                </c:pt>
                <c:pt idx="1">
                  <c:v>9400000</c:v>
                </c:pt>
                <c:pt idx="2">
                  <c:v>9700000</c:v>
                </c:pt>
                <c:pt idx="3">
                  <c:v>10100000</c:v>
                </c:pt>
                <c:pt idx="4">
                  <c:v>10700000</c:v>
                </c:pt>
                <c:pt idx="5">
                  <c:v>11100000</c:v>
                </c:pt>
                <c:pt idx="6">
                  <c:v>11600000</c:v>
                </c:pt>
                <c:pt idx="7">
                  <c:v>12200000</c:v>
                </c:pt>
                <c:pt idx="8" formatCode="General">
                  <c:v>11700000</c:v>
                </c:pt>
                <c:pt idx="9">
                  <c:v>11300000</c:v>
                </c:pt>
                <c:pt idx="10">
                  <c:v>11400000</c:v>
                </c:pt>
                <c:pt idx="11">
                  <c:v>11500000</c:v>
                </c:pt>
                <c:pt idx="12">
                  <c:v>11700000</c:v>
                </c:pt>
              </c:numCache>
            </c:numRef>
          </c:val>
        </c:ser>
        <c:dLbls>
          <c:showLegendKey val="0"/>
          <c:showVal val="0"/>
          <c:showCatName val="0"/>
          <c:showSerName val="0"/>
          <c:showPercent val="0"/>
          <c:showBubbleSize val="0"/>
        </c:dLbls>
        <c:gapWidth val="150"/>
        <c:axId val="134028288"/>
        <c:axId val="134030080"/>
      </c:barChart>
      <c:catAx>
        <c:axId val="134028288"/>
        <c:scaling>
          <c:orientation val="minMax"/>
        </c:scaling>
        <c:delete val="0"/>
        <c:axPos val="b"/>
        <c:numFmt formatCode="General" sourceLinked="1"/>
        <c:majorTickMark val="out"/>
        <c:minorTickMark val="none"/>
        <c:tickLblPos val="nextTo"/>
        <c:txPr>
          <a:bodyPr/>
          <a:lstStyle/>
          <a:p>
            <a:pPr>
              <a:defRPr sz="1200" b="1">
                <a:latin typeface="Arial" panose="020B0604020202020204" pitchFamily="34" charset="0"/>
                <a:cs typeface="Arial" panose="020B0604020202020204" pitchFamily="34" charset="0"/>
              </a:defRPr>
            </a:pPr>
            <a:endParaRPr lang="en-US"/>
          </a:p>
        </c:txPr>
        <c:crossAx val="134030080"/>
        <c:crosses val="autoZero"/>
        <c:auto val="1"/>
        <c:lblAlgn val="ctr"/>
        <c:lblOffset val="100"/>
        <c:noMultiLvlLbl val="0"/>
      </c:catAx>
      <c:valAx>
        <c:axId val="134030080"/>
        <c:scaling>
          <c:orientation val="minMax"/>
        </c:scaling>
        <c:delete val="0"/>
        <c:axPos val="l"/>
        <c:majorGridlines/>
        <c:numFmt formatCode="#,##0" sourceLinked="1"/>
        <c:majorTickMark val="out"/>
        <c:minorTickMark val="none"/>
        <c:tickLblPos val="nextTo"/>
        <c:txPr>
          <a:bodyPr/>
          <a:lstStyle/>
          <a:p>
            <a:pPr>
              <a:defRPr sz="1200" b="1">
                <a:latin typeface="Arial" panose="020B0604020202020204" pitchFamily="34" charset="0"/>
                <a:cs typeface="Arial" panose="020B0604020202020204" pitchFamily="34" charset="0"/>
              </a:defRPr>
            </a:pPr>
            <a:endParaRPr lang="en-US"/>
          </a:p>
        </c:txPr>
        <c:crossAx val="134028288"/>
        <c:crosses val="autoZero"/>
        <c:crossBetween val="between"/>
        <c:dispUnits>
          <c:builtInUnit val="millions"/>
          <c:dispUnitsLbl/>
        </c:dispUnits>
      </c:valAx>
    </c:plotArea>
    <c:plotVisOnly val="1"/>
    <c:dispBlanksAs val="gap"/>
    <c:showDLblsOverMax val="0"/>
  </c:chart>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Texas!$M$5</c:f>
              <c:strCache>
                <c:ptCount val="1"/>
                <c:pt idx="0">
                  <c:v>Pew</c:v>
                </c:pt>
              </c:strCache>
            </c:strRef>
          </c:tx>
          <c:spPr>
            <a:solidFill>
              <a:schemeClr val="accent2">
                <a:lumMod val="75000"/>
              </a:schemeClr>
            </a:solidFill>
          </c:spPr>
          <c:invertIfNegative val="0"/>
          <c:dLbls>
            <c:numFmt formatCode="#,##0.0" sourceLinked="0"/>
            <c:spPr>
              <a:solidFill>
                <a:sysClr val="window" lastClr="FFFFFF"/>
              </a:solidFill>
            </c:spPr>
            <c:txPr>
              <a:bodyPr/>
              <a:lstStyle/>
              <a:p>
                <a:pPr>
                  <a:defRPr sz="12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numRef>
              <c:f>Texas!$N$4:$Z$4</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Texas!$N$5:$Z$5</c:f>
              <c:numCache>
                <c:formatCode>#,##0</c:formatCode>
                <c:ptCount val="13"/>
                <c:pt idx="0">
                  <c:v>1050000</c:v>
                </c:pt>
                <c:pt idx="1">
                  <c:v>1150000</c:v>
                </c:pt>
                <c:pt idx="2">
                  <c:v>1250000</c:v>
                </c:pt>
                <c:pt idx="3">
                  <c:v>1350000</c:v>
                </c:pt>
                <c:pt idx="4">
                  <c:v>1400000</c:v>
                </c:pt>
                <c:pt idx="5">
                  <c:v>1500000</c:v>
                </c:pt>
                <c:pt idx="6">
                  <c:v>1500000</c:v>
                </c:pt>
                <c:pt idx="7">
                  <c:v>1550000</c:v>
                </c:pt>
                <c:pt idx="8" formatCode="General">
                  <c:v>1550000</c:v>
                </c:pt>
                <c:pt idx="9">
                  <c:v>1600000</c:v>
                </c:pt>
                <c:pt idx="10">
                  <c:v>1650000</c:v>
                </c:pt>
                <c:pt idx="11">
                  <c:v>1700000</c:v>
                </c:pt>
                <c:pt idx="12">
                  <c:v>1750000</c:v>
                </c:pt>
              </c:numCache>
            </c:numRef>
          </c:val>
        </c:ser>
        <c:dLbls>
          <c:showLegendKey val="0"/>
          <c:showVal val="0"/>
          <c:showCatName val="0"/>
          <c:showSerName val="0"/>
          <c:showPercent val="0"/>
          <c:showBubbleSize val="0"/>
        </c:dLbls>
        <c:gapWidth val="150"/>
        <c:axId val="134064768"/>
        <c:axId val="139555200"/>
      </c:barChart>
      <c:catAx>
        <c:axId val="134064768"/>
        <c:scaling>
          <c:orientation val="minMax"/>
        </c:scaling>
        <c:delete val="0"/>
        <c:axPos val="b"/>
        <c:numFmt formatCode="General" sourceLinked="1"/>
        <c:majorTickMark val="out"/>
        <c:minorTickMark val="none"/>
        <c:tickLblPos val="nextTo"/>
        <c:txPr>
          <a:bodyPr/>
          <a:lstStyle/>
          <a:p>
            <a:pPr>
              <a:defRPr sz="1200" b="1">
                <a:latin typeface="Arial" panose="020B0604020202020204" pitchFamily="34" charset="0"/>
                <a:cs typeface="Arial" panose="020B0604020202020204" pitchFamily="34" charset="0"/>
              </a:defRPr>
            </a:pPr>
            <a:endParaRPr lang="en-US"/>
          </a:p>
        </c:txPr>
        <c:crossAx val="139555200"/>
        <c:crosses val="autoZero"/>
        <c:auto val="1"/>
        <c:lblAlgn val="ctr"/>
        <c:lblOffset val="100"/>
        <c:noMultiLvlLbl val="0"/>
      </c:catAx>
      <c:valAx>
        <c:axId val="139555200"/>
        <c:scaling>
          <c:orientation val="minMax"/>
        </c:scaling>
        <c:delete val="0"/>
        <c:axPos val="l"/>
        <c:majorGridlines/>
        <c:numFmt formatCode="#,##0.0" sourceLinked="0"/>
        <c:majorTickMark val="out"/>
        <c:minorTickMark val="none"/>
        <c:tickLblPos val="nextTo"/>
        <c:txPr>
          <a:bodyPr/>
          <a:lstStyle/>
          <a:p>
            <a:pPr>
              <a:defRPr sz="1200" b="1">
                <a:latin typeface="Arial" panose="020B0604020202020204" pitchFamily="34" charset="0"/>
                <a:cs typeface="Arial" panose="020B0604020202020204" pitchFamily="34" charset="0"/>
              </a:defRPr>
            </a:pPr>
            <a:endParaRPr lang="en-US"/>
          </a:p>
        </c:txPr>
        <c:crossAx val="134064768"/>
        <c:crosses val="autoZero"/>
        <c:crossBetween val="between"/>
        <c:dispUnits>
          <c:builtInUnit val="millions"/>
          <c:dispUnitsLbl/>
        </c:dispUnits>
      </c:valAx>
    </c:plotArea>
    <c:plotVisOnly val="1"/>
    <c:dispBlanksAs val="gap"/>
    <c:showDLblsOverMax val="0"/>
  </c:chart>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8986521386518581E-2"/>
          <c:y val="0.10549142355900029"/>
          <c:w val="0.90455049944506105"/>
          <c:h val="0.78792822185970635"/>
        </c:manualLayout>
      </c:layout>
      <c:barChart>
        <c:barDir val="bar"/>
        <c:grouping val="clustered"/>
        <c:varyColors val="0"/>
        <c:ser>
          <c:idx val="0"/>
          <c:order val="0"/>
          <c:tx>
            <c:v>White, Not Hispanic-M</c:v>
          </c:tx>
          <c:spPr>
            <a:solidFill>
              <a:schemeClr val="accent1">
                <a:alpha val="70000"/>
              </a:schemeClr>
            </a:solidFill>
            <a:ln w="19050" cmpd="sng">
              <a:solidFill>
                <a:schemeClr val="accent1"/>
              </a:solidFill>
            </a:ln>
          </c:spPr>
          <c:invertIfNegative val="0"/>
          <c:cat>
            <c:strRef>
              <c:f>'[Chart in Microsoft Word]Data'!$X$14:$X$31</c:f>
              <c:strCache>
                <c:ptCount val="18"/>
                <c:pt idx="0">
                  <c:v>     0 - 4</c:v>
                </c:pt>
                <c:pt idx="1">
                  <c:v>     5 - 9</c:v>
                </c:pt>
                <c:pt idx="2">
                  <c:v>10 - 14</c:v>
                </c:pt>
                <c:pt idx="3">
                  <c:v>15 - 19</c:v>
                </c:pt>
                <c:pt idx="4">
                  <c:v>20 - 24</c:v>
                </c:pt>
                <c:pt idx="5">
                  <c:v>25 - 29</c:v>
                </c:pt>
                <c:pt idx="6">
                  <c:v>30 - 34</c:v>
                </c:pt>
                <c:pt idx="7">
                  <c:v>35 - 39</c:v>
                </c:pt>
                <c:pt idx="8">
                  <c:v>40 - 44</c:v>
                </c:pt>
                <c:pt idx="9">
                  <c:v>45 - 49</c:v>
                </c:pt>
                <c:pt idx="10">
                  <c:v>50 - 54</c:v>
                </c:pt>
                <c:pt idx="11">
                  <c:v>55 - 59</c:v>
                </c:pt>
                <c:pt idx="12">
                  <c:v>60 - 64</c:v>
                </c:pt>
                <c:pt idx="13">
                  <c:v>65 - 69</c:v>
                </c:pt>
                <c:pt idx="14">
                  <c:v>70 - 74</c:v>
                </c:pt>
                <c:pt idx="15">
                  <c:v>75 - 79</c:v>
                </c:pt>
                <c:pt idx="16">
                  <c:v>80 - 84</c:v>
                </c:pt>
                <c:pt idx="17">
                  <c:v>    85 +</c:v>
                </c:pt>
              </c:strCache>
            </c:strRef>
          </c:cat>
          <c:val>
            <c:numRef>
              <c:f>'[Chart in Microsoft Word]Data'!$AM$78:$AM$95</c:f>
              <c:numCache>
                <c:formatCode>#,##0</c:formatCode>
                <c:ptCount val="18"/>
                <c:pt idx="0">
                  <c:v>-313458</c:v>
                </c:pt>
                <c:pt idx="1">
                  <c:v>-328256</c:v>
                </c:pt>
                <c:pt idx="2">
                  <c:v>-340674</c:v>
                </c:pt>
                <c:pt idx="3">
                  <c:v>-355867</c:v>
                </c:pt>
                <c:pt idx="4">
                  <c:v>-361244</c:v>
                </c:pt>
                <c:pt idx="5">
                  <c:v>-377002</c:v>
                </c:pt>
                <c:pt idx="6">
                  <c:v>-351610</c:v>
                </c:pt>
                <c:pt idx="7">
                  <c:v>-365798</c:v>
                </c:pt>
                <c:pt idx="8">
                  <c:v>-384251</c:v>
                </c:pt>
                <c:pt idx="9">
                  <c:v>-445100</c:v>
                </c:pt>
                <c:pt idx="10">
                  <c:v>-460530</c:v>
                </c:pt>
                <c:pt idx="11">
                  <c:v>-410918</c:v>
                </c:pt>
                <c:pt idx="12">
                  <c:v>-358436</c:v>
                </c:pt>
                <c:pt idx="13">
                  <c:v>-268173</c:v>
                </c:pt>
                <c:pt idx="14">
                  <c:v>-191683</c:v>
                </c:pt>
                <c:pt idx="15">
                  <c:v>-145413</c:v>
                </c:pt>
                <c:pt idx="16">
                  <c:v>-99859</c:v>
                </c:pt>
                <c:pt idx="17">
                  <c:v>-74374</c:v>
                </c:pt>
              </c:numCache>
            </c:numRef>
          </c:val>
        </c:ser>
        <c:ser>
          <c:idx val="2"/>
          <c:order val="1"/>
          <c:tx>
            <c:v>Hispanic</c:v>
          </c:tx>
          <c:spPr>
            <a:noFill/>
            <a:ln w="38100">
              <a:solidFill>
                <a:srgbClr val="FF0000"/>
              </a:solidFill>
              <a:prstDash val="solid"/>
            </a:ln>
          </c:spPr>
          <c:invertIfNegative val="0"/>
          <c:cat>
            <c:strRef>
              <c:f>'[Chart in Microsoft Word]Data'!$X$14:$X$31</c:f>
              <c:strCache>
                <c:ptCount val="18"/>
                <c:pt idx="0">
                  <c:v>     0 - 4</c:v>
                </c:pt>
                <c:pt idx="1">
                  <c:v>     5 - 9</c:v>
                </c:pt>
                <c:pt idx="2">
                  <c:v>10 - 14</c:v>
                </c:pt>
                <c:pt idx="3">
                  <c:v>15 - 19</c:v>
                </c:pt>
                <c:pt idx="4">
                  <c:v>20 - 24</c:v>
                </c:pt>
                <c:pt idx="5">
                  <c:v>25 - 29</c:v>
                </c:pt>
                <c:pt idx="6">
                  <c:v>30 - 34</c:v>
                </c:pt>
                <c:pt idx="7">
                  <c:v>35 - 39</c:v>
                </c:pt>
                <c:pt idx="8">
                  <c:v>40 - 44</c:v>
                </c:pt>
                <c:pt idx="9">
                  <c:v>45 - 49</c:v>
                </c:pt>
                <c:pt idx="10">
                  <c:v>50 - 54</c:v>
                </c:pt>
                <c:pt idx="11">
                  <c:v>55 - 59</c:v>
                </c:pt>
                <c:pt idx="12">
                  <c:v>60 - 64</c:v>
                </c:pt>
                <c:pt idx="13">
                  <c:v>65 - 69</c:v>
                </c:pt>
                <c:pt idx="14">
                  <c:v>70 - 74</c:v>
                </c:pt>
                <c:pt idx="15">
                  <c:v>75 - 79</c:v>
                </c:pt>
                <c:pt idx="16">
                  <c:v>80 - 84</c:v>
                </c:pt>
                <c:pt idx="17">
                  <c:v>    85 +</c:v>
                </c:pt>
              </c:strCache>
            </c:strRef>
          </c:cat>
          <c:val>
            <c:numRef>
              <c:f>'[Chart in Microsoft Word]Data'!$AM$42:$AM$59</c:f>
              <c:numCache>
                <c:formatCode>#,##0</c:formatCode>
                <c:ptCount val="18"/>
                <c:pt idx="0">
                  <c:v>-497257</c:v>
                </c:pt>
                <c:pt idx="1">
                  <c:v>-482348</c:v>
                </c:pt>
                <c:pt idx="2">
                  <c:v>-451085</c:v>
                </c:pt>
                <c:pt idx="3">
                  <c:v>-435822</c:v>
                </c:pt>
                <c:pt idx="4">
                  <c:v>-407578</c:v>
                </c:pt>
                <c:pt idx="5">
                  <c:v>-401096</c:v>
                </c:pt>
                <c:pt idx="6">
                  <c:v>-377887</c:v>
                </c:pt>
                <c:pt idx="7">
                  <c:v>-353360</c:v>
                </c:pt>
                <c:pt idx="8">
                  <c:v>-313619</c:v>
                </c:pt>
                <c:pt idx="9">
                  <c:v>-281238</c:v>
                </c:pt>
                <c:pt idx="10">
                  <c:v>-231468</c:v>
                </c:pt>
                <c:pt idx="11">
                  <c:v>-173600</c:v>
                </c:pt>
                <c:pt idx="12">
                  <c:v>-128966</c:v>
                </c:pt>
                <c:pt idx="13">
                  <c:v>-84459</c:v>
                </c:pt>
                <c:pt idx="14">
                  <c:v>-58646</c:v>
                </c:pt>
                <c:pt idx="15">
                  <c:v>-41079</c:v>
                </c:pt>
                <c:pt idx="16">
                  <c:v>-26465</c:v>
                </c:pt>
                <c:pt idx="17">
                  <c:v>-17780</c:v>
                </c:pt>
              </c:numCache>
            </c:numRef>
          </c:val>
        </c:ser>
        <c:ser>
          <c:idx val="1"/>
          <c:order val="2"/>
          <c:tx>
            <c:v>NH White</c:v>
          </c:tx>
          <c:spPr>
            <a:solidFill>
              <a:schemeClr val="accent1">
                <a:alpha val="70000"/>
              </a:schemeClr>
            </a:solidFill>
            <a:ln w="19050" cmpd="sng">
              <a:solidFill>
                <a:schemeClr val="accent1"/>
              </a:solidFill>
              <a:prstDash val="solid"/>
            </a:ln>
          </c:spPr>
          <c:invertIfNegative val="0"/>
          <c:cat>
            <c:strRef>
              <c:f>'[Chart in Microsoft Word]Data'!$X$14:$X$31</c:f>
              <c:strCache>
                <c:ptCount val="18"/>
                <c:pt idx="0">
                  <c:v>     0 - 4</c:v>
                </c:pt>
                <c:pt idx="1">
                  <c:v>     5 - 9</c:v>
                </c:pt>
                <c:pt idx="2">
                  <c:v>10 - 14</c:v>
                </c:pt>
                <c:pt idx="3">
                  <c:v>15 - 19</c:v>
                </c:pt>
                <c:pt idx="4">
                  <c:v>20 - 24</c:v>
                </c:pt>
                <c:pt idx="5">
                  <c:v>25 - 29</c:v>
                </c:pt>
                <c:pt idx="6">
                  <c:v>30 - 34</c:v>
                </c:pt>
                <c:pt idx="7">
                  <c:v>35 - 39</c:v>
                </c:pt>
                <c:pt idx="8">
                  <c:v>40 - 44</c:v>
                </c:pt>
                <c:pt idx="9">
                  <c:v>45 - 49</c:v>
                </c:pt>
                <c:pt idx="10">
                  <c:v>50 - 54</c:v>
                </c:pt>
                <c:pt idx="11">
                  <c:v>55 - 59</c:v>
                </c:pt>
                <c:pt idx="12">
                  <c:v>60 - 64</c:v>
                </c:pt>
                <c:pt idx="13">
                  <c:v>65 - 69</c:v>
                </c:pt>
                <c:pt idx="14">
                  <c:v>70 - 74</c:v>
                </c:pt>
                <c:pt idx="15">
                  <c:v>75 - 79</c:v>
                </c:pt>
                <c:pt idx="16">
                  <c:v>80 - 84</c:v>
                </c:pt>
                <c:pt idx="17">
                  <c:v>    85 +</c:v>
                </c:pt>
              </c:strCache>
            </c:strRef>
          </c:cat>
          <c:val>
            <c:numRef>
              <c:f>'[Chart in Microsoft Word]Data'!$AN$78:$AN$95</c:f>
              <c:numCache>
                <c:formatCode>#,##0</c:formatCode>
                <c:ptCount val="18"/>
                <c:pt idx="0">
                  <c:v>297020</c:v>
                </c:pt>
                <c:pt idx="1">
                  <c:v>311750</c:v>
                </c:pt>
                <c:pt idx="2">
                  <c:v>322087</c:v>
                </c:pt>
                <c:pt idx="3">
                  <c:v>335349</c:v>
                </c:pt>
                <c:pt idx="4">
                  <c:v>351429</c:v>
                </c:pt>
                <c:pt idx="5">
                  <c:v>370121</c:v>
                </c:pt>
                <c:pt idx="6">
                  <c:v>345460</c:v>
                </c:pt>
                <c:pt idx="7">
                  <c:v>361071</c:v>
                </c:pt>
                <c:pt idx="8">
                  <c:v>378926</c:v>
                </c:pt>
                <c:pt idx="9">
                  <c:v>447799</c:v>
                </c:pt>
                <c:pt idx="10">
                  <c:v>465050</c:v>
                </c:pt>
                <c:pt idx="11">
                  <c:v>424649</c:v>
                </c:pt>
                <c:pt idx="12">
                  <c:v>373425</c:v>
                </c:pt>
                <c:pt idx="13">
                  <c:v>287990</c:v>
                </c:pt>
                <c:pt idx="14">
                  <c:v>217022</c:v>
                </c:pt>
                <c:pt idx="15">
                  <c:v>179653</c:v>
                </c:pt>
                <c:pt idx="16">
                  <c:v>144600</c:v>
                </c:pt>
                <c:pt idx="17">
                  <c:v>151298</c:v>
                </c:pt>
              </c:numCache>
            </c:numRef>
          </c:val>
        </c:ser>
        <c:ser>
          <c:idx val="3"/>
          <c:order val="3"/>
          <c:tx>
            <c:v>Hispanic-F</c:v>
          </c:tx>
          <c:spPr>
            <a:noFill/>
            <a:ln w="38100">
              <a:solidFill>
                <a:srgbClr val="FF0000"/>
              </a:solidFill>
              <a:prstDash val="solid"/>
            </a:ln>
          </c:spPr>
          <c:invertIfNegative val="0"/>
          <c:cat>
            <c:strRef>
              <c:f>'[Chart in Microsoft Word]Data'!$X$14:$X$31</c:f>
              <c:strCache>
                <c:ptCount val="18"/>
                <c:pt idx="0">
                  <c:v>     0 - 4</c:v>
                </c:pt>
                <c:pt idx="1">
                  <c:v>     5 - 9</c:v>
                </c:pt>
                <c:pt idx="2">
                  <c:v>10 - 14</c:v>
                </c:pt>
                <c:pt idx="3">
                  <c:v>15 - 19</c:v>
                </c:pt>
                <c:pt idx="4">
                  <c:v>20 - 24</c:v>
                </c:pt>
                <c:pt idx="5">
                  <c:v>25 - 29</c:v>
                </c:pt>
                <c:pt idx="6">
                  <c:v>30 - 34</c:v>
                </c:pt>
                <c:pt idx="7">
                  <c:v>35 - 39</c:v>
                </c:pt>
                <c:pt idx="8">
                  <c:v>40 - 44</c:v>
                </c:pt>
                <c:pt idx="9">
                  <c:v>45 - 49</c:v>
                </c:pt>
                <c:pt idx="10">
                  <c:v>50 - 54</c:v>
                </c:pt>
                <c:pt idx="11">
                  <c:v>55 - 59</c:v>
                </c:pt>
                <c:pt idx="12">
                  <c:v>60 - 64</c:v>
                </c:pt>
                <c:pt idx="13">
                  <c:v>65 - 69</c:v>
                </c:pt>
                <c:pt idx="14">
                  <c:v>70 - 74</c:v>
                </c:pt>
                <c:pt idx="15">
                  <c:v>75 - 79</c:v>
                </c:pt>
                <c:pt idx="16">
                  <c:v>80 - 84</c:v>
                </c:pt>
                <c:pt idx="17">
                  <c:v>    85 +</c:v>
                </c:pt>
              </c:strCache>
            </c:strRef>
          </c:cat>
          <c:val>
            <c:numRef>
              <c:f>'[Chart in Microsoft Word]Data'!$AN$42:$AN$59</c:f>
              <c:numCache>
                <c:formatCode>#,##0</c:formatCode>
                <c:ptCount val="18"/>
                <c:pt idx="0">
                  <c:v>479414</c:v>
                </c:pt>
                <c:pt idx="1">
                  <c:v>464774</c:v>
                </c:pt>
                <c:pt idx="2">
                  <c:v>432297</c:v>
                </c:pt>
                <c:pt idx="3">
                  <c:v>409871</c:v>
                </c:pt>
                <c:pt idx="4">
                  <c:v>369699</c:v>
                </c:pt>
                <c:pt idx="5">
                  <c:v>372905</c:v>
                </c:pt>
                <c:pt idx="6">
                  <c:v>362596</c:v>
                </c:pt>
                <c:pt idx="7">
                  <c:v>353874</c:v>
                </c:pt>
                <c:pt idx="8">
                  <c:v>309098</c:v>
                </c:pt>
                <c:pt idx="9">
                  <c:v>276794</c:v>
                </c:pt>
                <c:pt idx="10">
                  <c:v>233488</c:v>
                </c:pt>
                <c:pt idx="11">
                  <c:v>184440</c:v>
                </c:pt>
                <c:pt idx="12">
                  <c:v>143426</c:v>
                </c:pt>
                <c:pt idx="13">
                  <c:v>99939</c:v>
                </c:pt>
                <c:pt idx="14">
                  <c:v>74531</c:v>
                </c:pt>
                <c:pt idx="15">
                  <c:v>56604</c:v>
                </c:pt>
                <c:pt idx="16">
                  <c:v>41012</c:v>
                </c:pt>
                <c:pt idx="17">
                  <c:v>32406</c:v>
                </c:pt>
              </c:numCache>
            </c:numRef>
          </c:val>
        </c:ser>
        <c:ser>
          <c:idx val="4"/>
          <c:order val="4"/>
          <c:tx>
            <c:v>Total</c:v>
          </c:tx>
          <c:spPr>
            <a:solidFill>
              <a:srgbClr val="0070C0">
                <a:alpha val="10000"/>
              </a:srgbClr>
            </a:solidFill>
            <a:ln w="31750" cmpd="dbl">
              <a:solidFill>
                <a:schemeClr val="tx1"/>
              </a:solidFill>
            </a:ln>
          </c:spPr>
          <c:invertIfNegative val="0"/>
          <c:val>
            <c:numRef>
              <c:f>'[Chart in Microsoft Word]Data'!$AM$14:$AM$31</c:f>
              <c:numCache>
                <c:formatCode>#,##0;[Red]#,##0</c:formatCode>
                <c:ptCount val="18"/>
                <c:pt idx="0">
                  <c:v>-984149</c:v>
                </c:pt>
                <c:pt idx="1">
                  <c:v>-983814</c:v>
                </c:pt>
                <c:pt idx="2">
                  <c:v>-962866</c:v>
                </c:pt>
                <c:pt idx="3">
                  <c:v>-968686</c:v>
                </c:pt>
                <c:pt idx="4">
                  <c:v>-932353</c:v>
                </c:pt>
                <c:pt idx="5">
                  <c:v>-938966</c:v>
                </c:pt>
                <c:pt idx="6">
                  <c:v>-882887</c:v>
                </c:pt>
                <c:pt idx="7">
                  <c:v>-876139</c:v>
                </c:pt>
                <c:pt idx="8">
                  <c:v>-846865</c:v>
                </c:pt>
                <c:pt idx="9">
                  <c:v>-874863</c:v>
                </c:pt>
                <c:pt idx="10">
                  <c:v>-827933</c:v>
                </c:pt>
                <c:pt idx="11">
                  <c:v>-691275</c:v>
                </c:pt>
                <c:pt idx="12">
                  <c:v>-565820</c:v>
                </c:pt>
                <c:pt idx="13">
                  <c:v>-403269</c:v>
                </c:pt>
                <c:pt idx="14">
                  <c:v>-283865</c:v>
                </c:pt>
                <c:pt idx="15">
                  <c:v>-208530</c:v>
                </c:pt>
                <c:pt idx="16">
                  <c:v>-139029</c:v>
                </c:pt>
                <c:pt idx="17">
                  <c:v>-100971</c:v>
                </c:pt>
              </c:numCache>
            </c:numRef>
          </c:val>
        </c:ser>
        <c:ser>
          <c:idx val="5"/>
          <c:order val="5"/>
          <c:tx>
            <c:v>Total</c:v>
          </c:tx>
          <c:spPr>
            <a:solidFill>
              <a:srgbClr val="0070C0">
                <a:alpha val="10000"/>
              </a:srgbClr>
            </a:solidFill>
            <a:ln w="31750" cmpd="dbl">
              <a:solidFill>
                <a:schemeClr val="tx1"/>
              </a:solidFill>
            </a:ln>
          </c:spPr>
          <c:invertIfNegative val="0"/>
          <c:val>
            <c:numRef>
              <c:f>'[Chart in Microsoft Word]Data'!$AN$14:$AN$31</c:f>
              <c:numCache>
                <c:formatCode>#,##0;[Red]#,##0</c:formatCode>
                <c:ptCount val="18"/>
                <c:pt idx="0">
                  <c:v>944324</c:v>
                </c:pt>
                <c:pt idx="1">
                  <c:v>944420</c:v>
                </c:pt>
                <c:pt idx="2">
                  <c:v>919017</c:v>
                </c:pt>
                <c:pt idx="3">
                  <c:v>914438</c:v>
                </c:pt>
                <c:pt idx="4">
                  <c:v>884726</c:v>
                </c:pt>
                <c:pt idx="5">
                  <c:v>914073</c:v>
                </c:pt>
                <c:pt idx="6">
                  <c:v>877547</c:v>
                </c:pt>
                <c:pt idx="7">
                  <c:v>887448</c:v>
                </c:pt>
                <c:pt idx="8">
                  <c:v>847930</c:v>
                </c:pt>
                <c:pt idx="9">
                  <c:v>885604</c:v>
                </c:pt>
                <c:pt idx="10">
                  <c:v>846936</c:v>
                </c:pt>
                <c:pt idx="11">
                  <c:v>731649</c:v>
                </c:pt>
                <c:pt idx="12">
                  <c:v>608947</c:v>
                </c:pt>
                <c:pt idx="13">
                  <c:v>449831</c:v>
                </c:pt>
                <c:pt idx="14">
                  <c:v>335291</c:v>
                </c:pt>
                <c:pt idx="15">
                  <c:v>268715</c:v>
                </c:pt>
                <c:pt idx="16">
                  <c:v>208177</c:v>
                </c:pt>
                <c:pt idx="17">
                  <c:v>204208</c:v>
                </c:pt>
              </c:numCache>
            </c:numRef>
          </c:val>
        </c:ser>
        <c:ser>
          <c:idx val="6"/>
          <c:order val="6"/>
          <c:tx>
            <c:v>NH Black</c:v>
          </c:tx>
          <c:spPr>
            <a:noFill/>
            <a:ln w="31750" cmpd="sng">
              <a:solidFill>
                <a:schemeClr val="tx1"/>
              </a:solidFill>
            </a:ln>
          </c:spPr>
          <c:invertIfNegative val="0"/>
          <c:val>
            <c:numRef>
              <c:f>'[Chart in Microsoft Word]Data'!$AS$78:$AS$95</c:f>
              <c:numCache>
                <c:formatCode>#,##0</c:formatCode>
                <c:ptCount val="18"/>
                <c:pt idx="0">
                  <c:v>-109857</c:v>
                </c:pt>
                <c:pt idx="1">
                  <c:v>-112307</c:v>
                </c:pt>
                <c:pt idx="2">
                  <c:v>-116200</c:v>
                </c:pt>
                <c:pt idx="3">
                  <c:v>-125456</c:v>
                </c:pt>
                <c:pt idx="4">
                  <c:v>-111309</c:v>
                </c:pt>
                <c:pt idx="5">
                  <c:v>-105576</c:v>
                </c:pt>
                <c:pt idx="6">
                  <c:v>-99543</c:v>
                </c:pt>
                <c:pt idx="7">
                  <c:v>-99869</c:v>
                </c:pt>
                <c:pt idx="8">
                  <c:v>-98536</c:v>
                </c:pt>
                <c:pt idx="9">
                  <c:v>-102728</c:v>
                </c:pt>
                <c:pt idx="10">
                  <c:v>-96508</c:v>
                </c:pt>
                <c:pt idx="11">
                  <c:v>-74521</c:v>
                </c:pt>
                <c:pt idx="12">
                  <c:v>-53178</c:v>
                </c:pt>
                <c:pt idx="13">
                  <c:v>-33555</c:v>
                </c:pt>
                <c:pt idx="14">
                  <c:v>-22305</c:v>
                </c:pt>
                <c:pt idx="15">
                  <c:v>-15393</c:v>
                </c:pt>
                <c:pt idx="16">
                  <c:v>-9016</c:v>
                </c:pt>
                <c:pt idx="17">
                  <c:v>-6553</c:v>
                </c:pt>
              </c:numCache>
            </c:numRef>
          </c:val>
        </c:ser>
        <c:ser>
          <c:idx val="7"/>
          <c:order val="7"/>
          <c:tx>
            <c:v>Black, Not Hispanic_F"</c:v>
          </c:tx>
          <c:spPr>
            <a:noFill/>
            <a:ln w="31750" cap="sq" cmpd="sng">
              <a:solidFill>
                <a:schemeClr val="tx1"/>
              </a:solidFill>
              <a:prstDash val="solid"/>
            </a:ln>
          </c:spPr>
          <c:invertIfNegative val="0"/>
          <c:val>
            <c:numRef>
              <c:f>'[Chart in Microsoft Word]Data'!$AT$78:$AT$95</c:f>
              <c:numCache>
                <c:formatCode>#,##0_);\(#,##0\)</c:formatCode>
                <c:ptCount val="18"/>
                <c:pt idx="0">
                  <c:v>106688</c:v>
                </c:pt>
                <c:pt idx="1">
                  <c:v>108324</c:v>
                </c:pt>
                <c:pt idx="2">
                  <c:v>110984</c:v>
                </c:pt>
                <c:pt idx="3">
                  <c:v>119975</c:v>
                </c:pt>
                <c:pt idx="4">
                  <c:v>112880</c:v>
                </c:pt>
                <c:pt idx="5">
                  <c:v>111809</c:v>
                </c:pt>
                <c:pt idx="6">
                  <c:v>109600</c:v>
                </c:pt>
                <c:pt idx="7">
                  <c:v>110047</c:v>
                </c:pt>
                <c:pt idx="8">
                  <c:v>106660</c:v>
                </c:pt>
                <c:pt idx="9">
                  <c:v>112680</c:v>
                </c:pt>
                <c:pt idx="10">
                  <c:v>104849</c:v>
                </c:pt>
                <c:pt idx="11">
                  <c:v>85430</c:v>
                </c:pt>
                <c:pt idx="12">
                  <c:v>62937</c:v>
                </c:pt>
                <c:pt idx="13">
                  <c:v>42969</c:v>
                </c:pt>
                <c:pt idx="14">
                  <c:v>30888</c:v>
                </c:pt>
                <c:pt idx="15">
                  <c:v>23982</c:v>
                </c:pt>
                <c:pt idx="16">
                  <c:v>17140</c:v>
                </c:pt>
                <c:pt idx="17">
                  <c:v>16573</c:v>
                </c:pt>
              </c:numCache>
            </c:numRef>
          </c:val>
        </c:ser>
        <c:dLbls>
          <c:showLegendKey val="0"/>
          <c:showVal val="0"/>
          <c:showCatName val="0"/>
          <c:showSerName val="0"/>
          <c:showPercent val="0"/>
          <c:showBubbleSize val="0"/>
        </c:dLbls>
        <c:gapWidth val="0"/>
        <c:overlap val="100"/>
        <c:axId val="140964992"/>
        <c:axId val="140966912"/>
      </c:barChart>
      <c:catAx>
        <c:axId val="140964992"/>
        <c:scaling>
          <c:orientation val="minMax"/>
        </c:scaling>
        <c:delete val="0"/>
        <c:axPos val="l"/>
        <c:title>
          <c:tx>
            <c:rich>
              <a:bodyPr rot="0" vert="horz" anchor="t" anchorCtr="1"/>
              <a:lstStyle/>
              <a:p>
                <a:pPr>
                  <a:defRPr sz="1000" b="1" i="0" u="none" strike="noStrike" baseline="0">
                    <a:solidFill>
                      <a:srgbClr val="000000"/>
                    </a:solidFill>
                    <a:latin typeface="Arial"/>
                    <a:ea typeface="Arial"/>
                    <a:cs typeface="Arial"/>
                  </a:defRPr>
                </a:pPr>
                <a:r>
                  <a:rPr lang="en-US"/>
                  <a:t>Age</a:t>
                </a:r>
              </a:p>
            </c:rich>
          </c:tx>
          <c:layout>
            <c:manualLayout>
              <c:xMode val="edge"/>
              <c:yMode val="edge"/>
              <c:x val="1.2944330311337975E-2"/>
              <c:y val="6.8925734805342531E-2"/>
            </c:manualLayout>
          </c:layout>
          <c:overlay val="0"/>
          <c:spPr>
            <a:noFill/>
            <a:ln w="25400">
              <a:noFill/>
            </a:ln>
          </c:spPr>
        </c:title>
        <c:numFmt formatCode="@" sourceLinked="1"/>
        <c:majorTickMark val="out"/>
        <c:minorTickMark val="none"/>
        <c:tickLblPos val="low"/>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en-US"/>
          </a:p>
        </c:txPr>
        <c:crossAx val="140966912"/>
        <c:crosses val="autoZero"/>
        <c:auto val="1"/>
        <c:lblAlgn val="ctr"/>
        <c:lblOffset val="100"/>
        <c:tickLblSkip val="1"/>
        <c:tickMarkSkip val="1"/>
        <c:noMultiLvlLbl val="0"/>
      </c:catAx>
      <c:valAx>
        <c:axId val="140966912"/>
        <c:scaling>
          <c:orientation val="minMax"/>
        </c:scaling>
        <c:delete val="0"/>
        <c:axPos val="b"/>
        <c:title>
          <c:tx>
            <c:rich>
              <a:bodyPr/>
              <a:lstStyle/>
              <a:p>
                <a:pPr>
                  <a:defRPr sz="1000" b="1" i="0" u="none" strike="noStrike" baseline="0">
                    <a:solidFill>
                      <a:srgbClr val="000000"/>
                    </a:solidFill>
                    <a:latin typeface="Arial"/>
                    <a:ea typeface="Arial"/>
                    <a:cs typeface="Arial"/>
                  </a:defRPr>
                </a:pPr>
                <a:r>
                  <a:rPr lang="en-US"/>
                  <a:t>Population</a:t>
                </a:r>
              </a:p>
            </c:rich>
          </c:tx>
          <c:layout>
            <c:manualLayout>
              <c:xMode val="edge"/>
              <c:yMode val="edge"/>
              <c:x val="0.46759430004464048"/>
              <c:y val="0.94399066631031436"/>
            </c:manualLayout>
          </c:layout>
          <c:overlay val="0"/>
          <c:spPr>
            <a:noFill/>
            <a:ln w="25400">
              <a:noFill/>
            </a:ln>
          </c:spPr>
        </c:title>
        <c:numFmt formatCode="#,##0;#,##0" sourceLinked="0"/>
        <c:majorTickMark val="out"/>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en-US"/>
          </a:p>
        </c:txPr>
        <c:crossAx val="140964992"/>
        <c:crosses val="autoZero"/>
        <c:crossBetween val="between"/>
        <c:majorUnit val="200000"/>
        <c:minorUnit val="50000"/>
        <c:dispUnits>
          <c:builtInUnit val="thousands"/>
          <c:dispUnitsLbl/>
        </c:dispUnits>
      </c:valAx>
      <c:spPr>
        <a:noFill/>
        <a:ln w="12700">
          <a:solidFill>
            <a:sysClr val="windowText" lastClr="000000"/>
          </a:solidFill>
          <a:prstDash val="solid"/>
        </a:ln>
      </c:spPr>
    </c:plotArea>
    <c:legend>
      <c:legendPos val="r"/>
      <c:legendEntry>
        <c:idx val="0"/>
        <c:delete val="1"/>
      </c:legendEntry>
      <c:legendEntry>
        <c:idx val="2"/>
        <c:delete val="1"/>
      </c:legendEntry>
      <c:legendEntry>
        <c:idx val="4"/>
        <c:delete val="1"/>
      </c:legendEntry>
      <c:legendEntry>
        <c:idx val="7"/>
        <c:delete val="1"/>
      </c:legendEntry>
      <c:layout>
        <c:manualLayout>
          <c:xMode val="edge"/>
          <c:yMode val="edge"/>
          <c:x val="0.10960360724140251"/>
          <c:y val="0.18466007674908391"/>
          <c:w val="0.13691315027929202"/>
          <c:h val="0.21216463477313377"/>
        </c:manualLayout>
      </c:layout>
      <c:overlay val="0"/>
      <c:spPr>
        <a:solidFill>
          <a:srgbClr val="FFFFFF"/>
        </a:solidFill>
        <a:ln w="3175">
          <a:solidFill>
            <a:srgbClr val="000000"/>
          </a:solidFill>
          <a:prstDash val="solid"/>
        </a:ln>
      </c:spPr>
      <c:txPr>
        <a:bodyPr/>
        <a:lstStyle/>
        <a:p>
          <a:pPr>
            <a:defRPr sz="825" b="0" i="0" u="none" strike="noStrike" baseline="0">
              <a:solidFill>
                <a:srgbClr val="000000"/>
              </a:solidFill>
              <a:latin typeface="Arial"/>
              <a:ea typeface="Arial"/>
              <a:cs typeface="Arial"/>
            </a:defRPr>
          </a:pPr>
          <a:endParaRPr lang="en-US"/>
        </a:p>
      </c:txPr>
    </c:legend>
    <c:plotVisOnly val="1"/>
    <c:dispBlanksAs val="gap"/>
    <c:showDLblsOverMax val="0"/>
  </c:chart>
  <c:spPr>
    <a:noFill/>
    <a:ln w="9525">
      <a:solidFill>
        <a:sysClr val="windowText" lastClr="000000"/>
      </a:solidFill>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Sheet1!$A$2</c:f>
              <c:strCache>
                <c:ptCount val="1"/>
                <c:pt idx="0">
                  <c:v>Hispanic</c:v>
                </c:pt>
              </c:strCache>
            </c:strRef>
          </c:tx>
          <c:spPr>
            <a:solidFill>
              <a:srgbClr val="002060"/>
            </a:solidFill>
            <a:ln>
              <a:solidFill>
                <a:sysClr val="windowText" lastClr="000000"/>
              </a:solidFill>
            </a:ln>
          </c:spPr>
          <c:invertIfNegative val="0"/>
          <c:dLbls>
            <c:spPr>
              <a:solidFill>
                <a:schemeClr val="bg1"/>
              </a:solidFill>
              <a:ln>
                <a:solidFill>
                  <a:schemeClr val="tx1"/>
                </a:solidFill>
              </a:ln>
            </c:spPr>
            <c:txPr>
              <a:bodyPr/>
              <a:lstStyle/>
              <a:p>
                <a:pPr>
                  <a:defRPr sz="1600" b="1">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dLbls>
          <c:cat>
            <c:strRef>
              <c:f>Sheet1!$B$1:$D$1</c:f>
              <c:strCache>
                <c:ptCount val="3"/>
                <c:pt idx="0">
                  <c:v>Births, 2010</c:v>
                </c:pt>
                <c:pt idx="1">
                  <c:v>Hispanic Birth Rates</c:v>
                </c:pt>
                <c:pt idx="2">
                  <c:v>Hispanic Ages</c:v>
                </c:pt>
              </c:strCache>
            </c:strRef>
          </c:cat>
          <c:val>
            <c:numRef>
              <c:f>Sheet1!$B$2:$D$2</c:f>
              <c:numCache>
                <c:formatCode>_(* #,##0_);_(* \(#,##0\);_(* "-"??_);_(@_)</c:formatCode>
                <c:ptCount val="3"/>
                <c:pt idx="0">
                  <c:v>189126</c:v>
                </c:pt>
                <c:pt idx="1">
                  <c:v>189126</c:v>
                </c:pt>
                <c:pt idx="2">
                  <c:v>189126</c:v>
                </c:pt>
              </c:numCache>
            </c:numRef>
          </c:val>
        </c:ser>
        <c:ser>
          <c:idx val="1"/>
          <c:order val="1"/>
          <c:tx>
            <c:strRef>
              <c:f>Sheet1!$A$3</c:f>
              <c:strCache>
                <c:ptCount val="1"/>
                <c:pt idx="0">
                  <c:v>NH White</c:v>
                </c:pt>
              </c:strCache>
            </c:strRef>
          </c:tx>
          <c:spPr>
            <a:solidFill>
              <a:srgbClr val="FF0000"/>
            </a:solidFill>
            <a:ln>
              <a:solidFill>
                <a:sysClr val="windowText" lastClr="000000"/>
              </a:solidFill>
            </a:ln>
          </c:spPr>
          <c:invertIfNegative val="0"/>
          <c:dLbls>
            <c:spPr>
              <a:solidFill>
                <a:schemeClr val="bg1"/>
              </a:solidFill>
              <a:ln>
                <a:solidFill>
                  <a:schemeClr val="tx1"/>
                </a:solidFill>
              </a:ln>
            </c:spPr>
            <c:txPr>
              <a:bodyPr/>
              <a:lstStyle/>
              <a:p>
                <a:pPr>
                  <a:defRPr sz="1600" b="1">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dLbls>
          <c:cat>
            <c:strRef>
              <c:f>Sheet1!$B$1:$D$1</c:f>
              <c:strCache>
                <c:ptCount val="3"/>
                <c:pt idx="0">
                  <c:v>Births, 2010</c:v>
                </c:pt>
                <c:pt idx="1">
                  <c:v>Hispanic Birth Rates</c:v>
                </c:pt>
                <c:pt idx="2">
                  <c:v>Hispanic Ages</c:v>
                </c:pt>
              </c:strCache>
            </c:strRef>
          </c:cat>
          <c:val>
            <c:numRef>
              <c:f>Sheet1!$B$3:$D$3</c:f>
              <c:numCache>
                <c:formatCode>_(* #,##0_);_(* \(#,##0\);_(* "-"??_);_(@_)</c:formatCode>
                <c:ptCount val="3"/>
                <c:pt idx="0">
                  <c:v>134920</c:v>
                </c:pt>
                <c:pt idx="1">
                  <c:v>180543.17150000003</c:v>
                </c:pt>
                <c:pt idx="2">
                  <c:v>226046.6093462896</c:v>
                </c:pt>
              </c:numCache>
            </c:numRef>
          </c:val>
        </c:ser>
        <c:dLbls>
          <c:showLegendKey val="0"/>
          <c:showVal val="0"/>
          <c:showCatName val="0"/>
          <c:showSerName val="0"/>
          <c:showPercent val="0"/>
          <c:showBubbleSize val="0"/>
        </c:dLbls>
        <c:gapWidth val="150"/>
        <c:axId val="147315712"/>
        <c:axId val="147325696"/>
      </c:barChart>
      <c:catAx>
        <c:axId val="147315712"/>
        <c:scaling>
          <c:orientation val="minMax"/>
        </c:scaling>
        <c:delete val="0"/>
        <c:axPos val="b"/>
        <c:majorTickMark val="out"/>
        <c:minorTickMark val="none"/>
        <c:tickLblPos val="nextTo"/>
        <c:txPr>
          <a:bodyPr/>
          <a:lstStyle/>
          <a:p>
            <a:pPr>
              <a:defRPr sz="1600" b="1">
                <a:latin typeface="Arial" panose="020B0604020202020204" pitchFamily="34" charset="0"/>
                <a:cs typeface="Arial" panose="020B0604020202020204" pitchFamily="34" charset="0"/>
              </a:defRPr>
            </a:pPr>
            <a:endParaRPr lang="en-US"/>
          </a:p>
        </c:txPr>
        <c:crossAx val="147325696"/>
        <c:crosses val="autoZero"/>
        <c:auto val="1"/>
        <c:lblAlgn val="ctr"/>
        <c:lblOffset val="100"/>
        <c:noMultiLvlLbl val="0"/>
      </c:catAx>
      <c:valAx>
        <c:axId val="147325696"/>
        <c:scaling>
          <c:orientation val="minMax"/>
        </c:scaling>
        <c:delete val="0"/>
        <c:axPos val="l"/>
        <c:majorGridlines/>
        <c:numFmt formatCode="_(* #,##0_);_(* \(#,##0\);_(* &quot;-&quot;??_);_(@_)" sourceLinked="1"/>
        <c:majorTickMark val="out"/>
        <c:minorTickMark val="none"/>
        <c:tickLblPos val="nextTo"/>
        <c:txPr>
          <a:bodyPr/>
          <a:lstStyle/>
          <a:p>
            <a:pPr>
              <a:defRPr sz="1600" b="1">
                <a:latin typeface="Arial" panose="020B0604020202020204" pitchFamily="34" charset="0"/>
                <a:cs typeface="Arial" panose="020B0604020202020204" pitchFamily="34" charset="0"/>
              </a:defRPr>
            </a:pPr>
            <a:endParaRPr lang="en-US"/>
          </a:p>
        </c:txPr>
        <c:crossAx val="147315712"/>
        <c:crosses val="autoZero"/>
        <c:crossBetween val="between"/>
        <c:dispUnits>
          <c:builtInUnit val="thousands"/>
          <c:dispUnitsLbl>
            <c:txPr>
              <a:bodyPr/>
              <a:lstStyle/>
              <a:p>
                <a:pPr>
                  <a:defRPr sz="1600">
                    <a:latin typeface="Arial" panose="020B0604020202020204" pitchFamily="34" charset="0"/>
                    <a:cs typeface="Arial" panose="020B0604020202020204" pitchFamily="34" charset="0"/>
                  </a:defRPr>
                </a:pPr>
                <a:endParaRPr lang="en-US"/>
              </a:p>
            </c:txPr>
          </c:dispUnitsLbl>
        </c:dispUnits>
      </c:valAx>
    </c:plotArea>
    <c:legend>
      <c:legendPos val="t"/>
      <c:layout>
        <c:manualLayout>
          <c:xMode val="edge"/>
          <c:yMode val="edge"/>
          <c:x val="0.33104818118345042"/>
          <c:y val="0.12875218586990794"/>
          <c:w val="0.32824788669571842"/>
          <c:h val="6.2264085360857847E-2"/>
        </c:manualLayout>
      </c:layout>
      <c:overlay val="0"/>
      <c:txPr>
        <a:bodyPr/>
        <a:lstStyle/>
        <a:p>
          <a:pPr>
            <a:defRPr sz="1600" b="1">
              <a:latin typeface="Arial" panose="020B0604020202020204" pitchFamily="34" charset="0"/>
              <a:cs typeface="Arial" panose="020B0604020202020204" pitchFamily="34" charset="0"/>
            </a:defRPr>
          </a:pPr>
          <a:endParaRPr lang="en-US"/>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Pt>
            <c:idx val="0"/>
            <c:bubble3D val="0"/>
            <c:spPr>
              <a:solidFill>
                <a:srgbClr val="002060"/>
              </a:solidFill>
            </c:spPr>
          </c:dPt>
          <c:dPt>
            <c:idx val="1"/>
            <c:bubble3D val="0"/>
            <c:spPr>
              <a:solidFill>
                <a:srgbClr val="FF0000"/>
              </a:solidFill>
            </c:spPr>
          </c:dPt>
          <c:dPt>
            <c:idx val="2"/>
            <c:bubble3D val="0"/>
            <c:spPr>
              <a:solidFill>
                <a:srgbClr val="7030A0"/>
              </a:solidFill>
            </c:spPr>
          </c:dPt>
          <c:dPt>
            <c:idx val="3"/>
            <c:bubble3D val="0"/>
            <c:spPr>
              <a:solidFill>
                <a:srgbClr val="92D050"/>
              </a:solidFill>
            </c:spPr>
          </c:dPt>
          <c:dLbls>
            <c:spPr>
              <a:solidFill>
                <a:schemeClr val="bg1"/>
              </a:solidFill>
              <a:ln>
                <a:solidFill>
                  <a:schemeClr val="tx1"/>
                </a:solidFill>
              </a:ln>
            </c:spPr>
            <c:txPr>
              <a:bodyPr/>
              <a:lstStyle/>
              <a:p>
                <a:pPr>
                  <a:defRPr sz="1200" b="1">
                    <a:solidFill>
                      <a:schemeClr val="tx1"/>
                    </a:solidFill>
                    <a:latin typeface="Arial" pitchFamily="34" charset="0"/>
                    <a:cs typeface="Arial" pitchFamily="34" charset="0"/>
                  </a:defRPr>
                </a:pPr>
                <a:endParaRPr lang="en-US"/>
              </a:p>
            </c:txPr>
            <c:showLegendKey val="0"/>
            <c:showVal val="1"/>
            <c:showCatName val="0"/>
            <c:showSerName val="0"/>
            <c:showPercent val="0"/>
            <c:showBubbleSize val="0"/>
            <c:showLeaderLines val="1"/>
          </c:dLbls>
          <c:cat>
            <c:strRef>
              <c:f>Sheet1!$A$1:$A$4</c:f>
              <c:strCache>
                <c:ptCount val="4"/>
                <c:pt idx="0">
                  <c:v>NH White</c:v>
                </c:pt>
                <c:pt idx="1">
                  <c:v>Hispanic </c:v>
                </c:pt>
                <c:pt idx="2">
                  <c:v>NH Black</c:v>
                </c:pt>
                <c:pt idx="3">
                  <c:v>NH Other</c:v>
                </c:pt>
              </c:strCache>
            </c:strRef>
          </c:cat>
          <c:val>
            <c:numRef>
              <c:f>Sheet1!$B$1:$B$4</c:f>
              <c:numCache>
                <c:formatCode>General</c:formatCode>
                <c:ptCount val="4"/>
                <c:pt idx="0">
                  <c:v>45.3</c:v>
                </c:pt>
                <c:pt idx="1">
                  <c:v>37.6</c:v>
                </c:pt>
                <c:pt idx="2">
                  <c:v>11.5</c:v>
                </c:pt>
                <c:pt idx="3">
                  <c:v>4.5999999999999996</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2">
    <c:autoUpdate val="0"/>
  </c:externalData>
  <c:userShapes r:id="rId3"/>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Sheet1!$B$35</c:f>
              <c:strCache>
                <c:ptCount val="1"/>
                <c:pt idx="0">
                  <c:v>Hispanic Birth Rates</c:v>
                </c:pt>
              </c:strCache>
            </c:strRef>
          </c:tx>
          <c:spPr>
            <a:solidFill>
              <a:srgbClr val="002060"/>
            </a:solidFill>
            <a:ln>
              <a:solidFill>
                <a:sysClr val="windowText" lastClr="000000"/>
              </a:solidFill>
            </a:ln>
          </c:spPr>
          <c:invertIfNegative val="0"/>
          <c:dLbls>
            <c:txPr>
              <a:bodyPr/>
              <a:lstStyle/>
              <a:p>
                <a:pPr>
                  <a:defRPr sz="16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(Sheet1!$A$37:$A$39,Sheet1!$A$41)</c:f>
              <c:strCache>
                <c:ptCount val="4"/>
                <c:pt idx="0">
                  <c:v>NH White</c:v>
                </c:pt>
                <c:pt idx="1">
                  <c:v>NH Black</c:v>
                </c:pt>
                <c:pt idx="2">
                  <c:v>NH Asian</c:v>
                </c:pt>
                <c:pt idx="3">
                  <c:v>Total</c:v>
                </c:pt>
              </c:strCache>
            </c:strRef>
          </c:cat>
          <c:val>
            <c:numRef>
              <c:f>(Sheet1!$B$37:$B$39,Sheet1!$B$41)</c:f>
              <c:numCache>
                <c:formatCode>0.00</c:formatCode>
                <c:ptCount val="4"/>
                <c:pt idx="0">
                  <c:v>1.3381498035873112</c:v>
                </c:pt>
                <c:pt idx="1">
                  <c:v>1.2928418177737884</c:v>
                </c:pt>
                <c:pt idx="2">
                  <c:v>1.2366893521091964</c:v>
                </c:pt>
                <c:pt idx="3">
                  <c:v>1.1779127334131017</c:v>
                </c:pt>
              </c:numCache>
            </c:numRef>
          </c:val>
        </c:ser>
        <c:ser>
          <c:idx val="1"/>
          <c:order val="1"/>
          <c:tx>
            <c:strRef>
              <c:f>Sheet1!$C$35</c:f>
              <c:strCache>
                <c:ptCount val="1"/>
                <c:pt idx="0">
                  <c:v>Hispanic Ages</c:v>
                </c:pt>
              </c:strCache>
            </c:strRef>
          </c:tx>
          <c:spPr>
            <a:solidFill>
              <a:srgbClr val="FF0000"/>
            </a:solidFill>
            <a:ln>
              <a:solidFill>
                <a:sysClr val="windowText" lastClr="000000"/>
              </a:solidFill>
            </a:ln>
          </c:spPr>
          <c:invertIfNegative val="0"/>
          <c:dLbls>
            <c:txPr>
              <a:bodyPr/>
              <a:lstStyle/>
              <a:p>
                <a:pPr>
                  <a:defRPr sz="16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(Sheet1!$A$37:$A$39,Sheet1!$A$41)</c:f>
              <c:strCache>
                <c:ptCount val="4"/>
                <c:pt idx="0">
                  <c:v>NH White</c:v>
                </c:pt>
                <c:pt idx="1">
                  <c:v>NH Black</c:v>
                </c:pt>
                <c:pt idx="2">
                  <c:v>NH Asian</c:v>
                </c:pt>
                <c:pt idx="3">
                  <c:v>Total</c:v>
                </c:pt>
              </c:strCache>
            </c:strRef>
          </c:cat>
          <c:val>
            <c:numRef>
              <c:f>(Sheet1!$C$37:$C$39,Sheet1!$C$41)</c:f>
              <c:numCache>
                <c:formatCode>0.00</c:formatCode>
                <c:ptCount val="4"/>
                <c:pt idx="0">
                  <c:v>1.675412165329748</c:v>
                </c:pt>
                <c:pt idx="1">
                  <c:v>1.3364022862048135</c:v>
                </c:pt>
                <c:pt idx="2">
                  <c:v>1.2883395954823991</c:v>
                </c:pt>
                <c:pt idx="3">
                  <c:v>1.305161517961644</c:v>
                </c:pt>
              </c:numCache>
            </c:numRef>
          </c:val>
        </c:ser>
        <c:dLbls>
          <c:showLegendKey val="0"/>
          <c:showVal val="0"/>
          <c:showCatName val="0"/>
          <c:showSerName val="0"/>
          <c:showPercent val="0"/>
          <c:showBubbleSize val="0"/>
        </c:dLbls>
        <c:gapWidth val="150"/>
        <c:axId val="147411328"/>
        <c:axId val="147412864"/>
      </c:barChart>
      <c:catAx>
        <c:axId val="147411328"/>
        <c:scaling>
          <c:orientation val="minMax"/>
        </c:scaling>
        <c:delete val="0"/>
        <c:axPos val="b"/>
        <c:majorTickMark val="out"/>
        <c:minorTickMark val="none"/>
        <c:tickLblPos val="nextTo"/>
        <c:txPr>
          <a:bodyPr/>
          <a:lstStyle/>
          <a:p>
            <a:pPr>
              <a:defRPr sz="1600" b="1">
                <a:latin typeface="Arial" panose="020B0604020202020204" pitchFamily="34" charset="0"/>
                <a:cs typeface="Arial" panose="020B0604020202020204" pitchFamily="34" charset="0"/>
              </a:defRPr>
            </a:pPr>
            <a:endParaRPr lang="en-US"/>
          </a:p>
        </c:txPr>
        <c:crossAx val="147412864"/>
        <c:crosses val="autoZero"/>
        <c:auto val="1"/>
        <c:lblAlgn val="ctr"/>
        <c:lblOffset val="100"/>
        <c:noMultiLvlLbl val="0"/>
      </c:catAx>
      <c:valAx>
        <c:axId val="147412864"/>
        <c:scaling>
          <c:orientation val="minMax"/>
          <c:max val="1.75"/>
          <c:min val="1"/>
        </c:scaling>
        <c:delete val="0"/>
        <c:axPos val="l"/>
        <c:majorGridlines/>
        <c:numFmt formatCode="0.00" sourceLinked="1"/>
        <c:majorTickMark val="out"/>
        <c:minorTickMark val="none"/>
        <c:tickLblPos val="nextTo"/>
        <c:txPr>
          <a:bodyPr/>
          <a:lstStyle/>
          <a:p>
            <a:pPr>
              <a:defRPr sz="1600" b="1">
                <a:latin typeface="Arial" panose="020B0604020202020204" pitchFamily="34" charset="0"/>
                <a:cs typeface="Arial" panose="020B0604020202020204" pitchFamily="34" charset="0"/>
              </a:defRPr>
            </a:pPr>
            <a:endParaRPr lang="en-US"/>
          </a:p>
        </c:txPr>
        <c:crossAx val="147411328"/>
        <c:crosses val="autoZero"/>
        <c:crossBetween val="between"/>
        <c:majorUnit val="0.25"/>
      </c:valAx>
    </c:plotArea>
    <c:legend>
      <c:legendPos val="t"/>
      <c:layout>
        <c:manualLayout>
          <c:xMode val="edge"/>
          <c:yMode val="edge"/>
          <c:x val="0.31307701131925458"/>
          <c:y val="0.17917848524278557"/>
          <c:w val="0.60211289756423514"/>
          <c:h val="6.4331104397440192E-2"/>
        </c:manualLayout>
      </c:layout>
      <c:overlay val="0"/>
      <c:txPr>
        <a:bodyPr/>
        <a:lstStyle/>
        <a:p>
          <a:pPr>
            <a:defRPr sz="1600" b="1">
              <a:latin typeface="Arial" panose="020B0604020202020204" pitchFamily="34" charset="0"/>
              <a:cs typeface="Arial" panose="020B0604020202020204" pitchFamily="34" charset="0"/>
            </a:defRPr>
          </a:pPr>
          <a:endParaRPr lang="en-US"/>
        </a:p>
      </c:txPr>
    </c:legend>
    <c:plotVisOnly val="1"/>
    <c:dispBlanksAs val="gap"/>
    <c:showDLblsOverMax val="0"/>
  </c:chart>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459316437007875"/>
          <c:y val="0.15599975393700799"/>
          <c:w val="0.49645052967863901"/>
          <c:h val="0.71892741141732397"/>
        </c:manualLayout>
      </c:layout>
      <c:barChart>
        <c:barDir val="bar"/>
        <c:grouping val="clustered"/>
        <c:varyColors val="0"/>
        <c:ser>
          <c:idx val="0"/>
          <c:order val="0"/>
          <c:tx>
            <c:strRef>
              <c:f>Sheet1!$B$1</c:f>
              <c:strCache>
                <c:ptCount val="1"/>
                <c:pt idx="0">
                  <c:v>Unemployment Rate by Education Level</c:v>
                </c:pt>
              </c:strCache>
            </c:strRef>
          </c:tx>
          <c:spPr>
            <a:solidFill>
              <a:srgbClr val="376092"/>
            </a:solidFill>
          </c:spPr>
          <c:invertIfNegative val="0"/>
          <c:dLbls>
            <c:dLbl>
              <c:idx val="0"/>
              <c:layout>
                <c:manualLayout>
                  <c:x val="-9.6534872360089202E-2"/>
                  <c:y val="4.0575493513575096E-3"/>
                </c:manualLayout>
              </c:layout>
              <c:showLegendKey val="0"/>
              <c:showVal val="1"/>
              <c:showCatName val="0"/>
              <c:showSerName val="0"/>
              <c:showPercent val="0"/>
              <c:showBubbleSize val="0"/>
            </c:dLbl>
            <c:dLbl>
              <c:idx val="1"/>
              <c:layout>
                <c:manualLayout>
                  <c:x val="-8.2407763606380205E-2"/>
                  <c:y val="4.0575493513575096E-3"/>
                </c:manualLayout>
              </c:layout>
              <c:showLegendKey val="0"/>
              <c:showVal val="1"/>
              <c:showCatName val="0"/>
              <c:showSerName val="0"/>
              <c:showPercent val="0"/>
              <c:showBubbleSize val="0"/>
            </c:dLbl>
            <c:dLbl>
              <c:idx val="2"/>
              <c:layout>
                <c:manualLayout>
                  <c:x val="-8.0053245480761995E-2"/>
                  <c:y val="-4.0562715842810404E-3"/>
                </c:manualLayout>
              </c:layout>
              <c:showLegendKey val="0"/>
              <c:showVal val="1"/>
              <c:showCatName val="0"/>
              <c:showSerName val="0"/>
              <c:showPercent val="0"/>
              <c:showBubbleSize val="0"/>
            </c:dLbl>
            <c:dLbl>
              <c:idx val="3"/>
              <c:layout>
                <c:manualLayout>
                  <c:x val="-8.0053430875889994E-2"/>
                  <c:y val="3.1944176911962802E-7"/>
                </c:manualLayout>
              </c:layout>
              <c:showLegendKey val="0"/>
              <c:showVal val="1"/>
              <c:showCatName val="0"/>
              <c:showSerName val="0"/>
              <c:showPercent val="0"/>
              <c:showBubbleSize val="0"/>
            </c:dLbl>
            <c:txPr>
              <a:bodyPr/>
              <a:lstStyle/>
              <a:p>
                <a:pPr>
                  <a:defRPr sz="1200" b="1">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Less Than High School Diploma</c:v>
                </c:pt>
                <c:pt idx="1">
                  <c:v>High School Graduate</c:v>
                </c:pt>
                <c:pt idx="2">
                  <c:v>Some College/Associate Degree</c:v>
                </c:pt>
                <c:pt idx="3">
                  <c:v>Bachelor's Degree or Higher</c:v>
                </c:pt>
              </c:strCache>
            </c:strRef>
          </c:cat>
          <c:val>
            <c:numRef>
              <c:f>Sheet1!$B$2:$B$5</c:f>
              <c:numCache>
                <c:formatCode>0.0%</c:formatCode>
                <c:ptCount val="4"/>
                <c:pt idx="0">
                  <c:v>0.107</c:v>
                </c:pt>
                <c:pt idx="1">
                  <c:v>7.5999999999999998E-2</c:v>
                </c:pt>
                <c:pt idx="2">
                  <c:v>6.4000000000000001E-2</c:v>
                </c:pt>
                <c:pt idx="3">
                  <c:v>3.9E-2</c:v>
                </c:pt>
              </c:numCache>
            </c:numRef>
          </c:val>
        </c:ser>
        <c:dLbls>
          <c:showLegendKey val="0"/>
          <c:showVal val="0"/>
          <c:showCatName val="0"/>
          <c:showSerName val="0"/>
          <c:showPercent val="0"/>
          <c:showBubbleSize val="0"/>
        </c:dLbls>
        <c:gapWidth val="100"/>
        <c:axId val="147207296"/>
        <c:axId val="147208832"/>
      </c:barChart>
      <c:catAx>
        <c:axId val="147207296"/>
        <c:scaling>
          <c:orientation val="maxMin"/>
        </c:scaling>
        <c:delete val="0"/>
        <c:axPos val="r"/>
        <c:majorTickMark val="none"/>
        <c:minorTickMark val="none"/>
        <c:tickLblPos val="nextTo"/>
        <c:txPr>
          <a:bodyPr/>
          <a:lstStyle/>
          <a:p>
            <a:pPr algn="ctr">
              <a:defRPr b="1"/>
            </a:pPr>
            <a:endParaRPr lang="en-US"/>
          </a:p>
        </c:txPr>
        <c:crossAx val="147208832"/>
        <c:crosses val="autoZero"/>
        <c:auto val="1"/>
        <c:lblAlgn val="ctr"/>
        <c:lblOffset val="100"/>
        <c:noMultiLvlLbl val="0"/>
      </c:catAx>
      <c:valAx>
        <c:axId val="147208832"/>
        <c:scaling>
          <c:orientation val="maxMin"/>
          <c:max val="0.15"/>
        </c:scaling>
        <c:delete val="0"/>
        <c:axPos val="b"/>
        <c:majorGridlines>
          <c:spPr>
            <a:ln>
              <a:prstDash val="lgDash"/>
            </a:ln>
          </c:spPr>
        </c:majorGridlines>
        <c:numFmt formatCode="0.0%" sourceLinked="1"/>
        <c:majorTickMark val="out"/>
        <c:minorTickMark val="none"/>
        <c:tickLblPos val="nextTo"/>
        <c:txPr>
          <a:bodyPr/>
          <a:lstStyle/>
          <a:p>
            <a:pPr>
              <a:defRPr sz="1200" b="1"/>
            </a:pPr>
            <a:endParaRPr lang="en-US"/>
          </a:p>
        </c:txPr>
        <c:crossAx val="147207296"/>
        <c:crosses val="max"/>
        <c:crossBetween val="between"/>
        <c:majorUnit val="0.05"/>
      </c:valAx>
    </c:plotArea>
    <c:plotVisOnly val="1"/>
    <c:dispBlanksAs val="gap"/>
    <c:showDLblsOverMax val="0"/>
  </c:chart>
  <c:txPr>
    <a:bodyPr/>
    <a:lstStyle/>
    <a:p>
      <a:pPr>
        <a:defRPr sz="11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CB8F0D"/>
            </a:solidFill>
          </c:spPr>
          <c:invertIfNegative val="0"/>
          <c:dLbls>
            <c:txPr>
              <a:bodyPr/>
              <a:lstStyle/>
              <a:p>
                <a:pPr>
                  <a:defRPr sz="1200" b="1">
                    <a:solidFill>
                      <a:schemeClr val="bg1"/>
                    </a:solidFill>
                  </a:defRPr>
                </a:pPr>
                <a:endParaRPr lang="en-US"/>
              </a:p>
            </c:txPr>
            <c:dLblPos val="inEnd"/>
            <c:showLegendKey val="0"/>
            <c:showVal val="1"/>
            <c:showCatName val="0"/>
            <c:showSerName val="0"/>
            <c:showPercent val="0"/>
            <c:showBubbleSize val="0"/>
            <c:showLeaderLines val="0"/>
          </c:dLbls>
          <c:cat>
            <c:strRef>
              <c:f>Sheet1!$A$2:$A$5</c:f>
              <c:strCache>
                <c:ptCount val="4"/>
                <c:pt idx="0">
                  <c:v>Less than HS diploma</c:v>
                </c:pt>
                <c:pt idx="1">
                  <c:v>HS graduate</c:v>
                </c:pt>
                <c:pt idx="2">
                  <c:v>Some college</c:v>
                </c:pt>
                <c:pt idx="3">
                  <c:v>Bachelor's or higher</c:v>
                </c:pt>
              </c:strCache>
            </c:strRef>
          </c:cat>
          <c:val>
            <c:numRef>
              <c:f>Sheet1!$B$2:$B$5</c:f>
              <c:numCache>
                <c:formatCode>"$"#,##0</c:formatCode>
                <c:ptCount val="4"/>
                <c:pt idx="0">
                  <c:v>457</c:v>
                </c:pt>
                <c:pt idx="1">
                  <c:v>651</c:v>
                </c:pt>
                <c:pt idx="2">
                  <c:v>741</c:v>
                </c:pt>
                <c:pt idx="3">
                  <c:v>1189</c:v>
                </c:pt>
              </c:numCache>
            </c:numRef>
          </c:val>
        </c:ser>
        <c:dLbls>
          <c:showLegendKey val="0"/>
          <c:showVal val="0"/>
          <c:showCatName val="0"/>
          <c:showSerName val="0"/>
          <c:showPercent val="0"/>
          <c:showBubbleSize val="0"/>
        </c:dLbls>
        <c:gapWidth val="100"/>
        <c:axId val="147605760"/>
        <c:axId val="147611648"/>
      </c:barChart>
      <c:catAx>
        <c:axId val="147605760"/>
        <c:scaling>
          <c:orientation val="maxMin"/>
        </c:scaling>
        <c:delete val="0"/>
        <c:axPos val="l"/>
        <c:majorTickMark val="none"/>
        <c:minorTickMark val="none"/>
        <c:tickLblPos val="none"/>
        <c:crossAx val="147611648"/>
        <c:crosses val="autoZero"/>
        <c:auto val="1"/>
        <c:lblAlgn val="ctr"/>
        <c:lblOffset val="100"/>
        <c:noMultiLvlLbl val="0"/>
      </c:catAx>
      <c:valAx>
        <c:axId val="147611648"/>
        <c:scaling>
          <c:orientation val="minMax"/>
        </c:scaling>
        <c:delete val="1"/>
        <c:axPos val="t"/>
        <c:numFmt formatCode="&quot;$&quot;#,##0" sourceLinked="1"/>
        <c:majorTickMark val="out"/>
        <c:minorTickMark val="none"/>
        <c:tickLblPos val="nextTo"/>
        <c:crossAx val="14760576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535933368969801"/>
          <c:y val="2.5453679603918099E-2"/>
          <c:w val="0.86813336295114496"/>
          <c:h val="0.84922647617727898"/>
        </c:manualLayout>
      </c:layout>
      <c:barChart>
        <c:barDir val="col"/>
        <c:grouping val="clustered"/>
        <c:varyColors val="0"/>
        <c:dLbls>
          <c:showLegendKey val="0"/>
          <c:showVal val="0"/>
          <c:showCatName val="0"/>
          <c:showSerName val="0"/>
          <c:showPercent val="0"/>
          <c:showBubbleSize val="0"/>
        </c:dLbls>
        <c:gapWidth val="41"/>
        <c:axId val="148966784"/>
        <c:axId val="149025920"/>
      </c:barChart>
      <c:catAx>
        <c:axId val="148966784"/>
        <c:scaling>
          <c:orientation val="minMax"/>
        </c:scaling>
        <c:delete val="0"/>
        <c:axPos val="b"/>
        <c:numFmt formatCode="General" sourceLinked="1"/>
        <c:majorTickMark val="out"/>
        <c:minorTickMark val="none"/>
        <c:tickLblPos val="nextTo"/>
        <c:txPr>
          <a:bodyPr/>
          <a:lstStyle/>
          <a:p>
            <a:pPr>
              <a:defRPr sz="1200" b="1">
                <a:latin typeface="Arial" pitchFamily="34" charset="0"/>
                <a:cs typeface="Arial" pitchFamily="34" charset="0"/>
              </a:defRPr>
            </a:pPr>
            <a:endParaRPr lang="en-US"/>
          </a:p>
        </c:txPr>
        <c:crossAx val="149025920"/>
        <c:crosses val="autoZero"/>
        <c:auto val="1"/>
        <c:lblAlgn val="ctr"/>
        <c:lblOffset val="100"/>
        <c:noMultiLvlLbl val="0"/>
      </c:catAx>
      <c:valAx>
        <c:axId val="149025920"/>
        <c:scaling>
          <c:orientation val="minMax"/>
          <c:max val="70000"/>
          <c:min val="40000"/>
        </c:scaling>
        <c:delete val="0"/>
        <c:axPos val="l"/>
        <c:majorGridlines/>
        <c:numFmt formatCode="&quot;$&quot;#,##0" sourceLinked="1"/>
        <c:majorTickMark val="out"/>
        <c:minorTickMark val="none"/>
        <c:tickLblPos val="nextTo"/>
        <c:txPr>
          <a:bodyPr/>
          <a:lstStyle/>
          <a:p>
            <a:pPr>
              <a:defRPr sz="1200" b="1">
                <a:latin typeface="Arial" pitchFamily="34" charset="0"/>
                <a:cs typeface="Arial" pitchFamily="34" charset="0"/>
              </a:defRPr>
            </a:pPr>
            <a:endParaRPr lang="en-US"/>
          </a:p>
        </c:txPr>
        <c:crossAx val="148966784"/>
        <c:crosses val="autoZero"/>
        <c:crossBetween val="between"/>
        <c:majorUnit val="10000"/>
      </c:valAx>
      <c:spPr>
        <a:ln w="12700" cmpd="sng"/>
      </c:spPr>
    </c:plotArea>
    <c:plotVisOnly val="1"/>
    <c:dispBlanksAs val="gap"/>
    <c:showDLblsOverMax val="0"/>
  </c:chart>
  <c:spPr>
    <a:ln>
      <a:noFill/>
    </a:ln>
  </c:sp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v>High School or More</c:v>
          </c:tx>
          <c:spPr>
            <a:solidFill>
              <a:srgbClr val="FF0000"/>
            </a:solidFill>
            <a:ln w="12701">
              <a:solidFill>
                <a:sysClr val="windowText" lastClr="000000"/>
              </a:solidFill>
            </a:ln>
          </c:spPr>
          <c:invertIfNegative val="0"/>
          <c:dLbls>
            <c:numFmt formatCode="#,##0.0" sourceLinked="0"/>
            <c:spPr>
              <a:solidFill>
                <a:sysClr val="window" lastClr="FFFFFF"/>
              </a:solidFill>
              <a:ln>
                <a:solidFill>
                  <a:sysClr val="windowText" lastClr="000000"/>
                </a:solidFill>
              </a:ln>
            </c:spPr>
            <c:txPr>
              <a:bodyPr/>
              <a:lstStyle/>
              <a:p>
                <a:pPr>
                  <a:defRPr sz="1200" b="1">
                    <a:latin typeface="Verdana" pitchFamily="34" charset="0"/>
                    <a:ea typeface="Verdana" pitchFamily="34" charset="0"/>
                    <a:cs typeface="Verdana" pitchFamily="34" charset="0"/>
                  </a:defRPr>
                </a:pPr>
                <a:endParaRPr lang="en-US"/>
              </a:p>
            </c:txPr>
            <c:dLblPos val="inEnd"/>
            <c:showLegendKey val="0"/>
            <c:showVal val="1"/>
            <c:showCatName val="0"/>
            <c:showSerName val="0"/>
            <c:showPercent val="0"/>
            <c:showBubbleSize val="0"/>
            <c:showLeaderLines val="0"/>
          </c:dLbls>
          <c:cat>
            <c:strRef>
              <c:f>Est_Table!$E$4:$H$5</c:f>
              <c:strCache>
                <c:ptCount val="4"/>
                <c:pt idx="0">
                  <c:v>Hispanics</c:v>
                </c:pt>
                <c:pt idx="1">
                  <c:v>Native Born</c:v>
                </c:pt>
                <c:pt idx="2">
                  <c:v>Foreign Born: Latin America</c:v>
                </c:pt>
                <c:pt idx="3">
                  <c:v>NH White</c:v>
                </c:pt>
              </c:strCache>
            </c:strRef>
          </c:cat>
          <c:val>
            <c:numRef>
              <c:f>Est_Table!$E$13:$G$13,Est_Table!$I$13</c:f>
              <c:numCache>
                <c:formatCode>0.00</c:formatCode>
                <c:ptCount val="4"/>
                <c:pt idx="0">
                  <c:v>59.624442535900563</c:v>
                </c:pt>
                <c:pt idx="1">
                  <c:v>75.780917187660208</c:v>
                </c:pt>
                <c:pt idx="2">
                  <c:v>42.442442442442449</c:v>
                </c:pt>
                <c:pt idx="3" formatCode="General">
                  <c:v>93.8</c:v>
                </c:pt>
              </c:numCache>
            </c:numRef>
          </c:val>
        </c:ser>
        <c:ser>
          <c:idx val="1"/>
          <c:order val="1"/>
          <c:tx>
            <c:v>College or More</c:v>
          </c:tx>
          <c:spPr>
            <a:solidFill>
              <a:srgbClr val="1F497D">
                <a:lumMod val="75000"/>
              </a:srgbClr>
            </a:solidFill>
            <a:ln w="12701">
              <a:solidFill>
                <a:sysClr val="windowText" lastClr="000000"/>
              </a:solidFill>
            </a:ln>
          </c:spPr>
          <c:invertIfNegative val="0"/>
          <c:dLbls>
            <c:numFmt formatCode="#,##0.0" sourceLinked="0"/>
            <c:spPr>
              <a:solidFill>
                <a:sysClr val="window" lastClr="FFFFFF"/>
              </a:solidFill>
              <a:ln>
                <a:solidFill>
                  <a:sysClr val="windowText" lastClr="000000"/>
                </a:solidFill>
              </a:ln>
            </c:spPr>
            <c:txPr>
              <a:bodyPr/>
              <a:lstStyle/>
              <a:p>
                <a:pPr>
                  <a:defRPr sz="1200" b="1">
                    <a:latin typeface="Verdana" pitchFamily="34" charset="0"/>
                    <a:ea typeface="Verdana" pitchFamily="34" charset="0"/>
                    <a:cs typeface="Verdana" pitchFamily="34" charset="0"/>
                  </a:defRPr>
                </a:pPr>
                <a:endParaRPr lang="en-US"/>
              </a:p>
            </c:txPr>
            <c:dLblPos val="inEnd"/>
            <c:showLegendKey val="0"/>
            <c:showVal val="1"/>
            <c:showCatName val="0"/>
            <c:showSerName val="0"/>
            <c:showPercent val="0"/>
            <c:showBubbleSize val="0"/>
            <c:showLeaderLines val="0"/>
          </c:dLbls>
          <c:cat>
            <c:strRef>
              <c:f>Est_Table!$E$4:$H$5</c:f>
              <c:strCache>
                <c:ptCount val="4"/>
                <c:pt idx="0">
                  <c:v>Hispanics</c:v>
                </c:pt>
                <c:pt idx="1">
                  <c:v>Native Born</c:v>
                </c:pt>
                <c:pt idx="2">
                  <c:v>Foreign Born: Latin America</c:v>
                </c:pt>
                <c:pt idx="3">
                  <c:v>NH White</c:v>
                </c:pt>
              </c:strCache>
            </c:strRef>
          </c:cat>
          <c:val>
            <c:numRef>
              <c:f>Est_Table!$E$14:$G$14,Est_Table!$I$14</c:f>
              <c:numCache>
                <c:formatCode>0.00</c:formatCode>
                <c:ptCount val="4"/>
                <c:pt idx="0">
                  <c:v>11.551254507750043</c:v>
                </c:pt>
                <c:pt idx="1">
                  <c:v>14.600642110084499</c:v>
                </c:pt>
                <c:pt idx="2">
                  <c:v>8.3083083083083107</c:v>
                </c:pt>
                <c:pt idx="3">
                  <c:v>38.200000000000003</c:v>
                </c:pt>
              </c:numCache>
            </c:numRef>
          </c:val>
        </c:ser>
        <c:dLbls>
          <c:showLegendKey val="0"/>
          <c:showVal val="0"/>
          <c:showCatName val="0"/>
          <c:showSerName val="0"/>
          <c:showPercent val="0"/>
          <c:showBubbleSize val="0"/>
        </c:dLbls>
        <c:gapWidth val="150"/>
        <c:axId val="149209088"/>
        <c:axId val="149210624"/>
      </c:barChart>
      <c:catAx>
        <c:axId val="149209088"/>
        <c:scaling>
          <c:orientation val="minMax"/>
        </c:scaling>
        <c:delete val="0"/>
        <c:axPos val="b"/>
        <c:numFmt formatCode="General" sourceLinked="1"/>
        <c:majorTickMark val="out"/>
        <c:minorTickMark val="none"/>
        <c:tickLblPos val="nextTo"/>
        <c:txPr>
          <a:bodyPr/>
          <a:lstStyle/>
          <a:p>
            <a:pPr>
              <a:defRPr sz="1600" b="1">
                <a:latin typeface="Verdana" pitchFamily="34" charset="0"/>
                <a:ea typeface="Verdana" pitchFamily="34" charset="0"/>
                <a:cs typeface="Verdana" pitchFamily="34" charset="0"/>
              </a:defRPr>
            </a:pPr>
            <a:endParaRPr lang="en-US"/>
          </a:p>
        </c:txPr>
        <c:crossAx val="149210624"/>
        <c:crosses val="autoZero"/>
        <c:auto val="1"/>
        <c:lblAlgn val="ctr"/>
        <c:lblOffset val="100"/>
        <c:noMultiLvlLbl val="0"/>
      </c:catAx>
      <c:valAx>
        <c:axId val="149210624"/>
        <c:scaling>
          <c:orientation val="minMax"/>
        </c:scaling>
        <c:delete val="0"/>
        <c:axPos val="l"/>
        <c:majorGridlines/>
        <c:numFmt formatCode="#,##0" sourceLinked="0"/>
        <c:majorTickMark val="out"/>
        <c:minorTickMark val="none"/>
        <c:tickLblPos val="nextTo"/>
        <c:txPr>
          <a:bodyPr/>
          <a:lstStyle/>
          <a:p>
            <a:pPr>
              <a:defRPr sz="1400" b="1">
                <a:latin typeface="Verdana" pitchFamily="34" charset="0"/>
                <a:ea typeface="Verdana" pitchFamily="34" charset="0"/>
                <a:cs typeface="Verdana" pitchFamily="34" charset="0"/>
              </a:defRPr>
            </a:pPr>
            <a:endParaRPr lang="en-US"/>
          </a:p>
        </c:txPr>
        <c:crossAx val="149209088"/>
        <c:crosses val="autoZero"/>
        <c:crossBetween val="between"/>
      </c:valAx>
      <c:spPr>
        <a:noFill/>
        <a:ln w="25402">
          <a:noFill/>
        </a:ln>
      </c:spPr>
    </c:plotArea>
    <c:legend>
      <c:legendPos val="b"/>
      <c:overlay val="0"/>
      <c:txPr>
        <a:bodyPr/>
        <a:lstStyle/>
        <a:p>
          <a:pPr>
            <a:defRPr sz="1600" b="1">
              <a:latin typeface="Verdana" pitchFamily="34" charset="0"/>
              <a:ea typeface="Verdana" pitchFamily="34" charset="0"/>
              <a:cs typeface="Verdana" pitchFamily="34" charset="0"/>
            </a:defRPr>
          </a:pPr>
          <a:endParaRPr lang="en-US"/>
        </a:p>
      </c:txPr>
    </c:legend>
    <c:plotVisOnly val="1"/>
    <c:dispBlanksAs val="gap"/>
    <c:showDLblsOverMax val="0"/>
  </c:chart>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2010</c:v>
                </c:pt>
              </c:strCache>
            </c:strRef>
          </c:tx>
          <c:spPr>
            <a:solidFill>
              <a:schemeClr val="accent2"/>
            </a:solidFill>
            <a:effectLst>
              <a:outerShdw blurRad="50800" dist="38100" dir="5400000" algn="t" rotWithShape="0">
                <a:prstClr val="black">
                  <a:alpha val="40000"/>
                </a:prstClr>
              </a:outerShdw>
            </a:effectLst>
          </c:spPr>
          <c:invertIfNegative val="0"/>
          <c:dPt>
            <c:idx val="0"/>
            <c:invertIfNegative val="0"/>
            <c:bubble3D val="0"/>
            <c:spPr>
              <a:solidFill>
                <a:schemeClr val="tx2"/>
              </a:solidFill>
              <a:ln>
                <a:solidFill>
                  <a:schemeClr val="tx1"/>
                </a:solidFill>
              </a:ln>
              <a:effectLst>
                <a:outerShdw blurRad="50800" dist="38100" dir="5400000" algn="t" rotWithShape="0">
                  <a:prstClr val="black">
                    <a:alpha val="40000"/>
                  </a:prstClr>
                </a:outerShdw>
              </a:effectLst>
            </c:spPr>
          </c:dPt>
          <c:dPt>
            <c:idx val="1"/>
            <c:invertIfNegative val="0"/>
            <c:bubble3D val="0"/>
            <c:spPr>
              <a:solidFill>
                <a:srgbClr val="FF0000"/>
              </a:solidFill>
              <a:ln>
                <a:solidFill>
                  <a:schemeClr val="tx1"/>
                </a:solidFill>
              </a:ln>
              <a:effectLst>
                <a:outerShdw blurRad="50800" dist="38100" dir="5400000" algn="t" rotWithShape="0">
                  <a:prstClr val="black">
                    <a:alpha val="40000"/>
                  </a:prstClr>
                </a:outerShdw>
              </a:effectLst>
            </c:spPr>
          </c:dPt>
          <c:dPt>
            <c:idx val="2"/>
            <c:invertIfNegative val="0"/>
            <c:bubble3D val="0"/>
            <c:spPr>
              <a:solidFill>
                <a:srgbClr val="FFFF00"/>
              </a:solidFill>
              <a:ln>
                <a:solidFill>
                  <a:schemeClr val="tx1"/>
                </a:solidFill>
              </a:ln>
              <a:effectLst>
                <a:outerShdw blurRad="50800" dist="38100" dir="5400000" algn="t" rotWithShape="0">
                  <a:prstClr val="black">
                    <a:alpha val="40000"/>
                  </a:prstClr>
                </a:outerShdw>
              </a:effectLst>
            </c:spPr>
          </c:dPt>
          <c:dPt>
            <c:idx val="3"/>
            <c:invertIfNegative val="0"/>
            <c:bubble3D val="0"/>
            <c:spPr>
              <a:solidFill>
                <a:srgbClr val="00B050"/>
              </a:solidFill>
              <a:ln>
                <a:solidFill>
                  <a:schemeClr val="tx1"/>
                </a:solidFill>
              </a:ln>
              <a:effectLst>
                <a:outerShdw blurRad="50800" dist="38100" dir="5400000" algn="t" rotWithShape="0">
                  <a:prstClr val="black">
                    <a:alpha val="40000"/>
                  </a:prstClr>
                </a:outerShdw>
              </a:effectLst>
            </c:spPr>
          </c:dPt>
          <c:dLbls>
            <c:spPr>
              <a:solidFill>
                <a:schemeClr val="bg1"/>
              </a:solidFill>
              <a:ln>
                <a:solidFill>
                  <a:schemeClr val="tx1"/>
                </a:solidFill>
              </a:ln>
            </c:spPr>
            <c:txPr>
              <a:bodyPr/>
              <a:lstStyle/>
              <a:p>
                <a:pPr>
                  <a:defRPr sz="1400" b="1">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dLbls>
          <c:cat>
            <c:strRef>
              <c:f>Sheet1!$A$2:$A$5</c:f>
              <c:strCache>
                <c:ptCount val="4"/>
                <c:pt idx="0">
                  <c:v>Current</c:v>
                </c:pt>
                <c:pt idx="1">
                  <c:v>Assuming Race/Ethnicity Specific Rates</c:v>
                </c:pt>
                <c:pt idx="2">
                  <c:v>Avg. Rates of Closure, 1980-2010</c:v>
                </c:pt>
                <c:pt idx="3">
                  <c:v>Full Closure to White Rates for 2050</c:v>
                </c:pt>
              </c:strCache>
            </c:strRef>
          </c:cat>
          <c:val>
            <c:numRef>
              <c:f>Sheet1!$B$2:$B$5</c:f>
              <c:numCache>
                <c:formatCode>General</c:formatCode>
                <c:ptCount val="4"/>
                <c:pt idx="0">
                  <c:v>17.8</c:v>
                </c:pt>
                <c:pt idx="1">
                  <c:v>20.9</c:v>
                </c:pt>
                <c:pt idx="2">
                  <c:v>20.3</c:v>
                </c:pt>
                <c:pt idx="3">
                  <c:v>11.9</c:v>
                </c:pt>
              </c:numCache>
            </c:numRef>
          </c:val>
        </c:ser>
        <c:dLbls>
          <c:showLegendKey val="0"/>
          <c:showVal val="0"/>
          <c:showCatName val="0"/>
          <c:showSerName val="0"/>
          <c:showPercent val="0"/>
          <c:showBubbleSize val="0"/>
        </c:dLbls>
        <c:gapWidth val="53"/>
        <c:overlap val="63"/>
        <c:axId val="148165760"/>
        <c:axId val="148167296"/>
      </c:barChart>
      <c:catAx>
        <c:axId val="148165760"/>
        <c:scaling>
          <c:orientation val="minMax"/>
        </c:scaling>
        <c:delete val="0"/>
        <c:axPos val="b"/>
        <c:majorTickMark val="out"/>
        <c:minorTickMark val="none"/>
        <c:tickLblPos val="nextTo"/>
        <c:txPr>
          <a:bodyPr/>
          <a:lstStyle/>
          <a:p>
            <a:pPr>
              <a:defRPr sz="1200" b="1">
                <a:latin typeface="Arial" panose="020B0604020202020204" pitchFamily="34" charset="0"/>
                <a:cs typeface="Arial" panose="020B0604020202020204" pitchFamily="34" charset="0"/>
              </a:defRPr>
            </a:pPr>
            <a:endParaRPr lang="en-US"/>
          </a:p>
        </c:txPr>
        <c:crossAx val="148167296"/>
        <c:crosses val="autoZero"/>
        <c:auto val="1"/>
        <c:lblAlgn val="ctr"/>
        <c:lblOffset val="100"/>
        <c:noMultiLvlLbl val="0"/>
      </c:catAx>
      <c:valAx>
        <c:axId val="148167296"/>
        <c:scaling>
          <c:orientation val="minMax"/>
        </c:scaling>
        <c:delete val="0"/>
        <c:axPos val="l"/>
        <c:majorGridlines/>
        <c:numFmt formatCode="#,##0.0" sourceLinked="0"/>
        <c:majorTickMark val="out"/>
        <c:minorTickMark val="none"/>
        <c:tickLblPos val="nextTo"/>
        <c:txPr>
          <a:bodyPr/>
          <a:lstStyle/>
          <a:p>
            <a:pPr>
              <a:defRPr sz="1400" b="1">
                <a:latin typeface="Arial" panose="020B0604020202020204" pitchFamily="34" charset="0"/>
                <a:cs typeface="Arial" panose="020B0604020202020204" pitchFamily="34" charset="0"/>
              </a:defRPr>
            </a:pPr>
            <a:endParaRPr lang="en-US"/>
          </a:p>
        </c:txPr>
        <c:crossAx val="148165760"/>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8432290558274794E-2"/>
          <c:y val="3.0572922787636601E-2"/>
          <c:w val="0.93156770944172496"/>
          <c:h val="0.82100234092360103"/>
        </c:manualLayout>
      </c:layout>
      <c:barChart>
        <c:barDir val="col"/>
        <c:grouping val="clustered"/>
        <c:varyColors val="0"/>
        <c:ser>
          <c:idx val="0"/>
          <c:order val="0"/>
          <c:tx>
            <c:strRef>
              <c:f>Sheet1!$B$1</c:f>
              <c:strCache>
                <c:ptCount val="1"/>
                <c:pt idx="0">
                  <c:v>Aggregate HH Income</c:v>
                </c:pt>
              </c:strCache>
            </c:strRef>
          </c:tx>
          <c:spPr>
            <a:solidFill>
              <a:schemeClr val="tx2">
                <a:lumMod val="75000"/>
              </a:schemeClr>
            </a:solidFill>
            <a:ln>
              <a:solidFill>
                <a:schemeClr val="tx1"/>
              </a:solidFill>
            </a:ln>
            <a:effectLst>
              <a:outerShdw blurRad="50800" dist="38100" dir="5400000" algn="t" rotWithShape="0">
                <a:prstClr val="black">
                  <a:alpha val="40000"/>
                </a:prstClr>
              </a:outerShdw>
            </a:effectLst>
          </c:spPr>
          <c:invertIfNegative val="0"/>
          <c:dLbls>
            <c:dLbl>
              <c:idx val="0"/>
              <c:layout>
                <c:manualLayout>
                  <c:x val="1.5015015015015099E-3"/>
                  <c:y val="3.2145859566690802E-3"/>
                </c:manualLayout>
              </c:layout>
              <c:dLblPos val="outEnd"/>
              <c:showLegendKey val="0"/>
              <c:showVal val="1"/>
              <c:showCatName val="0"/>
              <c:showSerName val="0"/>
              <c:showPercent val="0"/>
              <c:showBubbleSize val="0"/>
            </c:dLbl>
            <c:txPr>
              <a:bodyPr/>
              <a:lstStyle/>
              <a:p>
                <a:pPr>
                  <a:defRPr sz="1400" b="1">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dLbls>
          <c:cat>
            <c:strRef>
              <c:f>Sheet1!$A$2</c:f>
              <c:strCache>
                <c:ptCount val="1"/>
                <c:pt idx="0">
                  <c:v>Category 1</c:v>
                </c:pt>
              </c:strCache>
            </c:strRef>
          </c:cat>
          <c:val>
            <c:numRef>
              <c:f>Sheet1!$B$2</c:f>
              <c:numCache>
                <c:formatCode>General</c:formatCode>
                <c:ptCount val="1"/>
                <c:pt idx="0">
                  <c:v>100.8</c:v>
                </c:pt>
              </c:numCache>
            </c:numRef>
          </c:val>
        </c:ser>
        <c:ser>
          <c:idx val="1"/>
          <c:order val="1"/>
          <c:tx>
            <c:strRef>
              <c:f>Sheet1!$C$1</c:f>
              <c:strCache>
                <c:ptCount val="1"/>
                <c:pt idx="0">
                  <c:v>Aggregate Net Worth</c:v>
                </c:pt>
              </c:strCache>
            </c:strRef>
          </c:tx>
          <c:spPr>
            <a:solidFill>
              <a:srgbClr val="FF0000"/>
            </a:solidFill>
            <a:ln>
              <a:solidFill>
                <a:schemeClr val="tx1"/>
              </a:solidFill>
            </a:ln>
            <a:effectLst>
              <a:outerShdw blurRad="50800" dist="38100" dir="5400000" algn="t" rotWithShape="0">
                <a:prstClr val="black">
                  <a:alpha val="40000"/>
                </a:prstClr>
              </a:outerShdw>
            </a:effectLst>
          </c:spPr>
          <c:invertIfNegative val="0"/>
          <c:dLbls>
            <c:txPr>
              <a:bodyPr/>
              <a:lstStyle/>
              <a:p>
                <a:pPr>
                  <a:defRPr sz="14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Sheet1!$A$2</c:f>
              <c:strCache>
                <c:ptCount val="1"/>
                <c:pt idx="0">
                  <c:v>Category 1</c:v>
                </c:pt>
              </c:strCache>
            </c:strRef>
          </c:cat>
          <c:val>
            <c:numRef>
              <c:f>Sheet1!$C$2</c:f>
              <c:numCache>
                <c:formatCode>General</c:formatCode>
                <c:ptCount val="1"/>
                <c:pt idx="0">
                  <c:v>66.599999999999994</c:v>
                </c:pt>
              </c:numCache>
            </c:numRef>
          </c:val>
        </c:ser>
        <c:ser>
          <c:idx val="2"/>
          <c:order val="2"/>
          <c:tx>
            <c:strRef>
              <c:f>Sheet1!$D$1</c:f>
              <c:strCache>
                <c:ptCount val="1"/>
                <c:pt idx="0">
                  <c:v>Average HH Income</c:v>
                </c:pt>
              </c:strCache>
            </c:strRef>
          </c:tx>
          <c:spPr>
            <a:solidFill>
              <a:srgbClr val="00B050"/>
            </a:solidFill>
            <a:ln>
              <a:solidFill>
                <a:schemeClr val="tx1"/>
              </a:solidFill>
            </a:ln>
            <a:effectLst>
              <a:outerShdw blurRad="50800" dist="38100" dir="5400000" algn="t" rotWithShape="0">
                <a:prstClr val="black">
                  <a:alpha val="40000"/>
                </a:prstClr>
              </a:outerShdw>
            </a:effectLst>
          </c:spPr>
          <c:invertIfNegative val="0"/>
          <c:dLbls>
            <c:dLbl>
              <c:idx val="0"/>
              <c:layout>
                <c:manualLayout>
                  <c:x val="-9.0090090090090107E-3"/>
                  <c:y val="0.122516492870824"/>
                </c:manualLayout>
              </c:layout>
              <c:showLegendKey val="0"/>
              <c:showVal val="1"/>
              <c:showCatName val="0"/>
              <c:showSerName val="0"/>
              <c:showPercent val="0"/>
              <c:showBubbleSize val="0"/>
            </c:dLbl>
            <c:txPr>
              <a:bodyPr/>
              <a:lstStyle/>
              <a:p>
                <a:pPr>
                  <a:defRPr sz="14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Sheet1!$A$2</c:f>
              <c:strCache>
                <c:ptCount val="1"/>
                <c:pt idx="0">
                  <c:v>Category 1</c:v>
                </c:pt>
              </c:strCache>
            </c:strRef>
          </c:cat>
          <c:val>
            <c:numRef>
              <c:f>Sheet1!$D$2</c:f>
              <c:numCache>
                <c:formatCode>General</c:formatCode>
                <c:ptCount val="1"/>
                <c:pt idx="0">
                  <c:v>-11.7</c:v>
                </c:pt>
              </c:numCache>
            </c:numRef>
          </c:val>
        </c:ser>
        <c:ser>
          <c:idx val="3"/>
          <c:order val="3"/>
          <c:tx>
            <c:strRef>
              <c:f>Sheet1!$E$1</c:f>
              <c:strCache>
                <c:ptCount val="1"/>
                <c:pt idx="0">
                  <c:v>Net Worth Per HH</c:v>
                </c:pt>
              </c:strCache>
            </c:strRef>
          </c:tx>
          <c:spPr>
            <a:effectLst>
              <a:outerShdw blurRad="50800" dist="38100" dir="5400000" algn="t" rotWithShape="0">
                <a:prstClr val="black">
                  <a:alpha val="40000"/>
                </a:prstClr>
              </a:outerShdw>
            </a:effectLst>
          </c:spPr>
          <c:invertIfNegative val="0"/>
          <c:dLbls>
            <c:dLbl>
              <c:idx val="0"/>
              <c:layout>
                <c:manualLayout>
                  <c:x val="-1.5015015015015E-3"/>
                  <c:y val="7.5502411860679602E-2"/>
                </c:manualLayout>
              </c:layout>
              <c:showLegendKey val="0"/>
              <c:showVal val="1"/>
              <c:showCatName val="0"/>
              <c:showSerName val="0"/>
              <c:showPercent val="0"/>
              <c:showBubbleSize val="0"/>
            </c:dLbl>
            <c:txPr>
              <a:bodyPr/>
              <a:lstStyle/>
              <a:p>
                <a:pPr>
                  <a:defRPr sz="14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Sheet1!$A$2</c:f>
              <c:strCache>
                <c:ptCount val="1"/>
                <c:pt idx="0">
                  <c:v>Category 1</c:v>
                </c:pt>
              </c:strCache>
            </c:strRef>
          </c:cat>
          <c:val>
            <c:numRef>
              <c:f>Sheet1!$E$2</c:f>
              <c:numCache>
                <c:formatCode>General</c:formatCode>
                <c:ptCount val="1"/>
                <c:pt idx="0">
                  <c:v>-0.8</c:v>
                </c:pt>
              </c:numCache>
            </c:numRef>
          </c:val>
        </c:ser>
        <c:ser>
          <c:idx val="4"/>
          <c:order val="4"/>
          <c:tx>
            <c:strRef>
              <c:f>Sheet1!$F$1</c:f>
              <c:strCache>
                <c:ptCount val="1"/>
                <c:pt idx="0">
                  <c:v>Poverty</c:v>
                </c:pt>
              </c:strCache>
            </c:strRef>
          </c:tx>
          <c:spPr>
            <a:solidFill>
              <a:schemeClr val="tx1"/>
            </a:solidFill>
            <a:effectLst>
              <a:outerShdw blurRad="50800" dist="38100" dir="5400000" algn="t" rotWithShape="0">
                <a:prstClr val="black">
                  <a:alpha val="40000"/>
                </a:prstClr>
              </a:outerShdw>
            </a:effectLst>
          </c:spPr>
          <c:invertIfNegative val="0"/>
          <c:dLbls>
            <c:dLbl>
              <c:idx val="0"/>
              <c:layout>
                <c:manualLayout>
                  <c:x val="0"/>
                  <c:y val="8.1081081081081099E-2"/>
                </c:manualLayout>
              </c:layout>
              <c:spPr>
                <a:solidFill>
                  <a:schemeClr val="bg1"/>
                </a:solidFill>
                <a:ln>
                  <a:solidFill>
                    <a:schemeClr val="tx1"/>
                  </a:solidFill>
                </a:ln>
              </c:spPr>
              <c:txPr>
                <a:bodyPr/>
                <a:lstStyle/>
                <a:p>
                  <a:pPr>
                    <a:defRPr sz="14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dLbl>
            <c:txPr>
              <a:bodyPr/>
              <a:lstStyle/>
              <a:p>
                <a:pPr>
                  <a:defRPr sz="14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Sheet1!$A$2</c:f>
              <c:strCache>
                <c:ptCount val="1"/>
                <c:pt idx="0">
                  <c:v>Category 1</c:v>
                </c:pt>
              </c:strCache>
            </c:strRef>
          </c:cat>
          <c:val>
            <c:numRef>
              <c:f>Sheet1!$F$2</c:f>
              <c:numCache>
                <c:formatCode>General</c:formatCode>
                <c:ptCount val="1"/>
                <c:pt idx="0">
                  <c:v>172.1</c:v>
                </c:pt>
              </c:numCache>
            </c:numRef>
          </c:val>
        </c:ser>
        <c:ser>
          <c:idx val="5"/>
          <c:order val="5"/>
          <c:tx>
            <c:strRef>
              <c:f>Sheet1!$G$1</c:f>
              <c:strCache>
                <c:ptCount val="1"/>
                <c:pt idx="0">
                  <c:v>Consumer Expenditures</c:v>
                </c:pt>
              </c:strCache>
            </c:strRef>
          </c:tx>
          <c:spPr>
            <a:solidFill>
              <a:schemeClr val="accent6">
                <a:lumMod val="75000"/>
              </a:schemeClr>
            </a:solidFill>
            <a:ln>
              <a:solidFill>
                <a:schemeClr val="tx1"/>
              </a:solidFill>
            </a:ln>
            <a:effectLst>
              <a:outerShdw blurRad="50800" dist="38100" dir="5400000" algn="t" rotWithShape="0">
                <a:prstClr val="black">
                  <a:alpha val="40000"/>
                </a:prstClr>
              </a:outerShdw>
            </a:effectLst>
          </c:spPr>
          <c:invertIfNegative val="0"/>
          <c:dLbls>
            <c:dLbl>
              <c:idx val="0"/>
              <c:spPr/>
              <c:txPr>
                <a:bodyPr/>
                <a:lstStyle/>
                <a:p>
                  <a:pPr>
                    <a:defRPr sz="14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dLbl>
            <c:showLegendKey val="0"/>
            <c:showVal val="1"/>
            <c:showCatName val="0"/>
            <c:showSerName val="0"/>
            <c:showPercent val="0"/>
            <c:showBubbleSize val="0"/>
            <c:showLeaderLines val="0"/>
          </c:dLbls>
          <c:cat>
            <c:strRef>
              <c:f>Sheet1!$A$2</c:f>
              <c:strCache>
                <c:ptCount val="1"/>
                <c:pt idx="0">
                  <c:v>Category 1</c:v>
                </c:pt>
              </c:strCache>
            </c:strRef>
          </c:cat>
          <c:val>
            <c:numRef>
              <c:f>Sheet1!$G$2</c:f>
              <c:numCache>
                <c:formatCode>General</c:formatCode>
                <c:ptCount val="1"/>
                <c:pt idx="0">
                  <c:v>108.6</c:v>
                </c:pt>
              </c:numCache>
            </c:numRef>
          </c:val>
        </c:ser>
        <c:ser>
          <c:idx val="6"/>
          <c:order val="6"/>
          <c:tx>
            <c:strRef>
              <c:f>Sheet1!$H$1</c:f>
              <c:strCache>
                <c:ptCount val="1"/>
                <c:pt idx="0">
                  <c:v>State Tax Revenue</c:v>
                </c:pt>
              </c:strCache>
            </c:strRef>
          </c:tx>
          <c:spPr>
            <a:solidFill>
              <a:schemeClr val="accent2">
                <a:lumMod val="50000"/>
              </a:schemeClr>
            </a:solidFill>
            <a:ln>
              <a:solidFill>
                <a:schemeClr val="tx1"/>
              </a:solidFill>
            </a:ln>
            <a:effectLst>
              <a:outerShdw blurRad="50800" dist="38100" dir="5400000" algn="t" rotWithShape="0">
                <a:prstClr val="black">
                  <a:alpha val="40000"/>
                </a:prstClr>
              </a:outerShdw>
            </a:effectLst>
          </c:spPr>
          <c:invertIfNegative val="0"/>
          <c:dLbls>
            <c:dLbl>
              <c:idx val="0"/>
              <c:spPr/>
              <c:txPr>
                <a:bodyPr/>
                <a:lstStyle/>
                <a:p>
                  <a:pPr>
                    <a:defRPr sz="14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dLbl>
            <c:showLegendKey val="0"/>
            <c:showVal val="1"/>
            <c:showCatName val="0"/>
            <c:showSerName val="0"/>
            <c:showPercent val="0"/>
            <c:showBubbleSize val="0"/>
            <c:showLeaderLines val="0"/>
          </c:dLbls>
          <c:cat>
            <c:strRef>
              <c:f>Sheet1!$A$2</c:f>
              <c:strCache>
                <c:ptCount val="1"/>
                <c:pt idx="0">
                  <c:v>Category 1</c:v>
                </c:pt>
              </c:strCache>
            </c:strRef>
          </c:cat>
          <c:val>
            <c:numRef>
              <c:f>Sheet1!$H$2</c:f>
              <c:numCache>
                <c:formatCode>General</c:formatCode>
                <c:ptCount val="1"/>
                <c:pt idx="0">
                  <c:v>111.1</c:v>
                </c:pt>
              </c:numCache>
            </c:numRef>
          </c:val>
        </c:ser>
        <c:dLbls>
          <c:showLegendKey val="0"/>
          <c:showVal val="0"/>
          <c:showCatName val="0"/>
          <c:showSerName val="0"/>
          <c:showPercent val="0"/>
          <c:showBubbleSize val="0"/>
        </c:dLbls>
        <c:gapWidth val="0"/>
        <c:overlap val="-22"/>
        <c:axId val="121263616"/>
        <c:axId val="121265152"/>
      </c:barChart>
      <c:catAx>
        <c:axId val="121263616"/>
        <c:scaling>
          <c:orientation val="minMax"/>
        </c:scaling>
        <c:delete val="0"/>
        <c:axPos val="b"/>
        <c:majorTickMark val="out"/>
        <c:minorTickMark val="none"/>
        <c:tickLblPos val="none"/>
        <c:crossAx val="121265152"/>
        <c:crosses val="autoZero"/>
        <c:auto val="1"/>
        <c:lblAlgn val="ctr"/>
        <c:lblOffset val="100"/>
        <c:noMultiLvlLbl val="0"/>
      </c:catAx>
      <c:valAx>
        <c:axId val="121265152"/>
        <c:scaling>
          <c:orientation val="minMax"/>
          <c:max val="175"/>
          <c:min val="-20"/>
        </c:scaling>
        <c:delete val="0"/>
        <c:axPos val="l"/>
        <c:majorGridlines/>
        <c:numFmt formatCode="General" sourceLinked="1"/>
        <c:majorTickMark val="out"/>
        <c:minorTickMark val="none"/>
        <c:tickLblPos val="nextTo"/>
        <c:txPr>
          <a:bodyPr/>
          <a:lstStyle/>
          <a:p>
            <a:pPr>
              <a:defRPr b="1">
                <a:latin typeface="Arial" panose="020B0604020202020204" pitchFamily="34" charset="0"/>
                <a:cs typeface="Arial" panose="020B0604020202020204" pitchFamily="34" charset="0"/>
              </a:defRPr>
            </a:pPr>
            <a:endParaRPr lang="en-US"/>
          </a:p>
        </c:txPr>
        <c:crossAx val="121263616"/>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2010</c:v>
                </c:pt>
              </c:strCache>
            </c:strRef>
          </c:tx>
          <c:spPr>
            <a:solidFill>
              <a:schemeClr val="accent2"/>
            </a:solidFill>
            <a:effectLst>
              <a:outerShdw blurRad="50800" dist="38100" dir="5400000" algn="t" rotWithShape="0">
                <a:prstClr val="black">
                  <a:alpha val="40000"/>
                </a:prstClr>
              </a:outerShdw>
            </a:effectLst>
          </c:spPr>
          <c:invertIfNegative val="0"/>
          <c:dPt>
            <c:idx val="0"/>
            <c:invertIfNegative val="0"/>
            <c:bubble3D val="0"/>
            <c:spPr>
              <a:solidFill>
                <a:schemeClr val="tx2"/>
              </a:solidFill>
              <a:ln>
                <a:solidFill>
                  <a:schemeClr val="tx1"/>
                </a:solidFill>
              </a:ln>
              <a:effectLst>
                <a:outerShdw blurRad="50800" dist="38100" dir="5400000" algn="t" rotWithShape="0">
                  <a:prstClr val="black">
                    <a:alpha val="40000"/>
                  </a:prstClr>
                </a:outerShdw>
              </a:effectLst>
            </c:spPr>
          </c:dPt>
          <c:dPt>
            <c:idx val="1"/>
            <c:invertIfNegative val="0"/>
            <c:bubble3D val="0"/>
            <c:spPr>
              <a:solidFill>
                <a:srgbClr val="FF0000"/>
              </a:solidFill>
              <a:ln>
                <a:solidFill>
                  <a:schemeClr val="tx1"/>
                </a:solidFill>
              </a:ln>
              <a:effectLst>
                <a:outerShdw blurRad="50800" dist="38100" dir="5400000" algn="t" rotWithShape="0">
                  <a:prstClr val="black">
                    <a:alpha val="40000"/>
                  </a:prstClr>
                </a:outerShdw>
              </a:effectLst>
            </c:spPr>
          </c:dPt>
          <c:dPt>
            <c:idx val="2"/>
            <c:invertIfNegative val="0"/>
            <c:bubble3D val="0"/>
            <c:spPr>
              <a:solidFill>
                <a:srgbClr val="FFFF00"/>
              </a:solidFill>
              <a:ln>
                <a:solidFill>
                  <a:schemeClr val="tx1"/>
                </a:solidFill>
              </a:ln>
              <a:effectLst>
                <a:outerShdw blurRad="50800" dist="38100" dir="5400000" algn="t" rotWithShape="0">
                  <a:prstClr val="black">
                    <a:alpha val="40000"/>
                  </a:prstClr>
                </a:outerShdw>
              </a:effectLst>
            </c:spPr>
          </c:dPt>
          <c:dPt>
            <c:idx val="3"/>
            <c:invertIfNegative val="0"/>
            <c:bubble3D val="0"/>
            <c:spPr>
              <a:solidFill>
                <a:srgbClr val="00B050"/>
              </a:solidFill>
              <a:ln>
                <a:solidFill>
                  <a:schemeClr val="tx1"/>
                </a:solidFill>
              </a:ln>
              <a:effectLst>
                <a:outerShdw blurRad="50800" dist="38100" dir="5400000" algn="t" rotWithShape="0">
                  <a:prstClr val="black">
                    <a:alpha val="40000"/>
                  </a:prstClr>
                </a:outerShdw>
              </a:effectLst>
            </c:spPr>
          </c:dPt>
          <c:dLbls>
            <c:numFmt formatCode="&quot;$&quot;#,##0" sourceLinked="0"/>
            <c:spPr>
              <a:solidFill>
                <a:schemeClr val="bg1"/>
              </a:solidFill>
              <a:ln>
                <a:solidFill>
                  <a:schemeClr val="tx1"/>
                </a:solidFill>
              </a:ln>
            </c:spPr>
            <c:txPr>
              <a:bodyPr/>
              <a:lstStyle/>
              <a:p>
                <a:pPr>
                  <a:defRPr sz="1400" b="1">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dLbls>
          <c:cat>
            <c:strRef>
              <c:f>Sheet1!$A$2:$A$5</c:f>
              <c:strCache>
                <c:ptCount val="4"/>
                <c:pt idx="0">
                  <c:v>Current</c:v>
                </c:pt>
                <c:pt idx="1">
                  <c:v>Assuming Race/Ethnicity Specific Rates</c:v>
                </c:pt>
                <c:pt idx="2">
                  <c:v>Avg. Rates of Closure, 1980-2010</c:v>
                </c:pt>
                <c:pt idx="3">
                  <c:v>Full Closure to White Rates for 2050</c:v>
                </c:pt>
              </c:strCache>
            </c:strRef>
          </c:cat>
          <c:val>
            <c:numRef>
              <c:f>Sheet1!$B$2:$B$5</c:f>
              <c:numCache>
                <c:formatCode>General</c:formatCode>
                <c:ptCount val="4"/>
                <c:pt idx="0">
                  <c:v>24870</c:v>
                </c:pt>
                <c:pt idx="1">
                  <c:v>21544</c:v>
                </c:pt>
                <c:pt idx="2">
                  <c:v>34172</c:v>
                </c:pt>
                <c:pt idx="3">
                  <c:v>48520</c:v>
                </c:pt>
              </c:numCache>
            </c:numRef>
          </c:val>
        </c:ser>
        <c:dLbls>
          <c:showLegendKey val="0"/>
          <c:showVal val="0"/>
          <c:showCatName val="0"/>
          <c:showSerName val="0"/>
          <c:showPercent val="0"/>
          <c:showBubbleSize val="0"/>
        </c:dLbls>
        <c:gapWidth val="53"/>
        <c:overlap val="63"/>
        <c:axId val="148218624"/>
        <c:axId val="148220160"/>
      </c:barChart>
      <c:catAx>
        <c:axId val="148218624"/>
        <c:scaling>
          <c:orientation val="minMax"/>
        </c:scaling>
        <c:delete val="0"/>
        <c:axPos val="b"/>
        <c:majorTickMark val="out"/>
        <c:minorTickMark val="none"/>
        <c:tickLblPos val="nextTo"/>
        <c:txPr>
          <a:bodyPr/>
          <a:lstStyle/>
          <a:p>
            <a:pPr>
              <a:defRPr sz="1200" b="1">
                <a:latin typeface="Arial" panose="020B0604020202020204" pitchFamily="34" charset="0"/>
                <a:cs typeface="Arial" panose="020B0604020202020204" pitchFamily="34" charset="0"/>
              </a:defRPr>
            </a:pPr>
            <a:endParaRPr lang="en-US"/>
          </a:p>
        </c:txPr>
        <c:crossAx val="148220160"/>
        <c:crosses val="autoZero"/>
        <c:auto val="1"/>
        <c:lblAlgn val="ctr"/>
        <c:lblOffset val="100"/>
        <c:noMultiLvlLbl val="0"/>
      </c:catAx>
      <c:valAx>
        <c:axId val="148220160"/>
        <c:scaling>
          <c:orientation val="minMax"/>
          <c:max val="55000"/>
          <c:min val="0"/>
        </c:scaling>
        <c:delete val="0"/>
        <c:axPos val="l"/>
        <c:majorGridlines/>
        <c:numFmt formatCode="&quot;$&quot;#,##0" sourceLinked="0"/>
        <c:majorTickMark val="out"/>
        <c:minorTickMark val="none"/>
        <c:tickLblPos val="nextTo"/>
        <c:txPr>
          <a:bodyPr/>
          <a:lstStyle/>
          <a:p>
            <a:pPr>
              <a:defRPr sz="1400" b="1">
                <a:latin typeface="Arial" panose="020B0604020202020204" pitchFamily="34" charset="0"/>
                <a:cs typeface="Arial" panose="020B0604020202020204" pitchFamily="34" charset="0"/>
              </a:defRPr>
            </a:pPr>
            <a:endParaRPr lang="en-US"/>
          </a:p>
        </c:txPr>
        <c:crossAx val="148218624"/>
        <c:crosses val="autoZero"/>
        <c:crossBetween val="between"/>
        <c:majorUnit val="5000"/>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2010</c:v>
                </c:pt>
              </c:strCache>
            </c:strRef>
          </c:tx>
          <c:spPr>
            <a:solidFill>
              <a:schemeClr val="accent2"/>
            </a:solidFill>
            <a:effectLst>
              <a:outerShdw blurRad="50800" dist="38100" dir="5400000" algn="t" rotWithShape="0">
                <a:prstClr val="black">
                  <a:alpha val="40000"/>
                </a:prstClr>
              </a:outerShdw>
            </a:effectLst>
          </c:spPr>
          <c:invertIfNegative val="0"/>
          <c:dPt>
            <c:idx val="0"/>
            <c:invertIfNegative val="0"/>
            <c:bubble3D val="0"/>
            <c:spPr>
              <a:solidFill>
                <a:schemeClr val="tx2"/>
              </a:solidFill>
              <a:ln>
                <a:solidFill>
                  <a:schemeClr val="tx1"/>
                </a:solidFill>
              </a:ln>
              <a:effectLst>
                <a:outerShdw blurRad="50800" dist="38100" dir="5400000" algn="t" rotWithShape="0">
                  <a:prstClr val="black">
                    <a:alpha val="40000"/>
                  </a:prstClr>
                </a:outerShdw>
              </a:effectLst>
            </c:spPr>
          </c:dPt>
          <c:dPt>
            <c:idx val="1"/>
            <c:invertIfNegative val="0"/>
            <c:bubble3D val="0"/>
            <c:spPr>
              <a:solidFill>
                <a:srgbClr val="FF0000"/>
              </a:solidFill>
              <a:ln>
                <a:solidFill>
                  <a:schemeClr val="tx1"/>
                </a:solidFill>
              </a:ln>
              <a:effectLst>
                <a:outerShdw blurRad="50800" dist="38100" dir="5400000" algn="t" rotWithShape="0">
                  <a:prstClr val="black">
                    <a:alpha val="40000"/>
                  </a:prstClr>
                </a:outerShdw>
              </a:effectLst>
            </c:spPr>
          </c:dPt>
          <c:dPt>
            <c:idx val="2"/>
            <c:invertIfNegative val="0"/>
            <c:bubble3D val="0"/>
            <c:spPr>
              <a:solidFill>
                <a:srgbClr val="FFFF00"/>
              </a:solidFill>
              <a:ln>
                <a:solidFill>
                  <a:schemeClr val="tx1"/>
                </a:solidFill>
              </a:ln>
              <a:effectLst>
                <a:outerShdw blurRad="50800" dist="38100" dir="5400000" algn="t" rotWithShape="0">
                  <a:prstClr val="black">
                    <a:alpha val="40000"/>
                  </a:prstClr>
                </a:outerShdw>
              </a:effectLst>
            </c:spPr>
          </c:dPt>
          <c:dPt>
            <c:idx val="3"/>
            <c:invertIfNegative val="0"/>
            <c:bubble3D val="0"/>
            <c:spPr>
              <a:solidFill>
                <a:srgbClr val="00B050"/>
              </a:solidFill>
              <a:ln>
                <a:solidFill>
                  <a:schemeClr val="tx1"/>
                </a:solidFill>
              </a:ln>
              <a:effectLst>
                <a:outerShdw blurRad="50800" dist="38100" dir="5400000" algn="t" rotWithShape="0">
                  <a:prstClr val="black">
                    <a:alpha val="40000"/>
                  </a:prstClr>
                </a:outerShdw>
              </a:effectLst>
            </c:spPr>
          </c:dPt>
          <c:dLbls>
            <c:numFmt formatCode="_(&quot;$&quot;* #,##0_);_(&quot;$&quot;* \(#,##0\);_(&quot;$&quot;* &quot;-&quot;_);_(@_)" sourceLinked="0"/>
            <c:spPr>
              <a:solidFill>
                <a:schemeClr val="bg1"/>
              </a:solidFill>
              <a:ln>
                <a:solidFill>
                  <a:schemeClr val="tx1"/>
                </a:solidFill>
              </a:ln>
            </c:spPr>
            <c:txPr>
              <a:bodyPr/>
              <a:lstStyle/>
              <a:p>
                <a:pPr>
                  <a:defRPr sz="1400" b="1">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dLbls>
          <c:cat>
            <c:strRef>
              <c:f>Sheet1!$A$2:$A$5</c:f>
              <c:strCache>
                <c:ptCount val="4"/>
                <c:pt idx="0">
                  <c:v>Current</c:v>
                </c:pt>
                <c:pt idx="1">
                  <c:v>Assuming Race/Ethnicity Specific Rates</c:v>
                </c:pt>
                <c:pt idx="2">
                  <c:v>Avg. Rates of Closure, 1980-2010</c:v>
                </c:pt>
                <c:pt idx="3">
                  <c:v>Full Closure to White Rates for 2050</c:v>
                </c:pt>
              </c:strCache>
            </c:strRef>
          </c:cat>
          <c:val>
            <c:numRef>
              <c:f>Sheet1!$B$2:$B$5</c:f>
              <c:numCache>
                <c:formatCode>General</c:formatCode>
                <c:ptCount val="4"/>
                <c:pt idx="0">
                  <c:v>34</c:v>
                </c:pt>
                <c:pt idx="1">
                  <c:v>72</c:v>
                </c:pt>
                <c:pt idx="2">
                  <c:v>104</c:v>
                </c:pt>
                <c:pt idx="3">
                  <c:v>148</c:v>
                </c:pt>
              </c:numCache>
            </c:numRef>
          </c:val>
        </c:ser>
        <c:dLbls>
          <c:showLegendKey val="0"/>
          <c:showVal val="0"/>
          <c:showCatName val="0"/>
          <c:showSerName val="0"/>
          <c:showPercent val="0"/>
          <c:showBubbleSize val="0"/>
        </c:dLbls>
        <c:gapWidth val="53"/>
        <c:overlap val="63"/>
        <c:axId val="159435008"/>
        <c:axId val="159121408"/>
      </c:barChart>
      <c:catAx>
        <c:axId val="159435008"/>
        <c:scaling>
          <c:orientation val="minMax"/>
        </c:scaling>
        <c:delete val="0"/>
        <c:axPos val="b"/>
        <c:majorTickMark val="out"/>
        <c:minorTickMark val="none"/>
        <c:tickLblPos val="nextTo"/>
        <c:txPr>
          <a:bodyPr/>
          <a:lstStyle/>
          <a:p>
            <a:pPr>
              <a:defRPr sz="1200" b="1">
                <a:latin typeface="Arial" panose="020B0604020202020204" pitchFamily="34" charset="0"/>
                <a:cs typeface="Arial" panose="020B0604020202020204" pitchFamily="34" charset="0"/>
              </a:defRPr>
            </a:pPr>
            <a:endParaRPr lang="en-US"/>
          </a:p>
        </c:txPr>
        <c:crossAx val="159121408"/>
        <c:crosses val="autoZero"/>
        <c:auto val="1"/>
        <c:lblAlgn val="ctr"/>
        <c:lblOffset val="100"/>
        <c:noMultiLvlLbl val="0"/>
      </c:catAx>
      <c:valAx>
        <c:axId val="159121408"/>
        <c:scaling>
          <c:orientation val="minMax"/>
        </c:scaling>
        <c:delete val="0"/>
        <c:axPos val="l"/>
        <c:majorGridlines/>
        <c:numFmt formatCode="&quot;$&quot;#,##0" sourceLinked="0"/>
        <c:majorTickMark val="out"/>
        <c:minorTickMark val="none"/>
        <c:tickLblPos val="nextTo"/>
        <c:txPr>
          <a:bodyPr/>
          <a:lstStyle/>
          <a:p>
            <a:pPr>
              <a:defRPr sz="1400" b="1">
                <a:latin typeface="Arial" panose="020B0604020202020204" pitchFamily="34" charset="0"/>
                <a:cs typeface="Arial" panose="020B0604020202020204" pitchFamily="34" charset="0"/>
              </a:defRPr>
            </a:pPr>
            <a:endParaRPr lang="en-US"/>
          </a:p>
        </c:txPr>
        <c:crossAx val="159435008"/>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NH White</c:v>
                </c:pt>
              </c:strCache>
            </c:strRef>
          </c:tx>
          <c:spPr>
            <a:solidFill>
              <a:schemeClr val="tx2">
                <a:lumMod val="75000"/>
              </a:schemeClr>
            </a:solidFill>
            <a:ln>
              <a:solidFill>
                <a:schemeClr val="tx1"/>
              </a:solidFill>
            </a:ln>
            <a:effectLst>
              <a:outerShdw blurRad="50800" dist="38100" dir="5400000" algn="t" rotWithShape="0">
                <a:prstClr val="black">
                  <a:alpha val="40000"/>
                </a:prstClr>
              </a:outerShdw>
            </a:effectLst>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Lbls>
            <c:spPr>
              <a:solidFill>
                <a:schemeClr val="bg1"/>
              </a:solidFill>
            </c:spPr>
            <c:txPr>
              <a:bodyPr/>
              <a:lstStyle/>
              <a:p>
                <a:pPr>
                  <a:defRPr sz="14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Sheet1!$A$2:$A$3</c:f>
              <c:strCache>
                <c:ptCount val="2"/>
                <c:pt idx="0">
                  <c:v>United States</c:v>
                </c:pt>
                <c:pt idx="1">
                  <c:v>Texas</c:v>
                </c:pt>
              </c:strCache>
            </c:strRef>
          </c:cat>
          <c:val>
            <c:numRef>
              <c:f>Sheet1!$B$2:$B$3</c:f>
              <c:numCache>
                <c:formatCode>General</c:formatCode>
                <c:ptCount val="2"/>
                <c:pt idx="0">
                  <c:v>9.3000000000000007</c:v>
                </c:pt>
                <c:pt idx="1">
                  <c:v>8</c:v>
                </c:pt>
              </c:numCache>
            </c:numRef>
          </c:val>
        </c:ser>
        <c:ser>
          <c:idx val="1"/>
          <c:order val="1"/>
          <c:tx>
            <c:strRef>
              <c:f>Sheet1!$C$1</c:f>
              <c:strCache>
                <c:ptCount val="1"/>
                <c:pt idx="0">
                  <c:v>Hispanic</c:v>
                </c:pt>
              </c:strCache>
            </c:strRef>
          </c:tx>
          <c:spPr>
            <a:solidFill>
              <a:srgbClr val="FF0000"/>
            </a:solidFill>
            <a:ln>
              <a:solidFill>
                <a:schemeClr val="tx1"/>
              </a:solidFill>
            </a:ln>
            <a:effectLst>
              <a:outerShdw blurRad="50800" dist="38100" dir="5400000" algn="t" rotWithShape="0">
                <a:prstClr val="black">
                  <a:alpha val="40000"/>
                </a:prstClr>
              </a:outerShdw>
            </a:effectLst>
          </c:spPr>
          <c:invertIfNegative val="0"/>
          <c:dLbls>
            <c:spPr>
              <a:solidFill>
                <a:schemeClr val="bg1"/>
              </a:solidFill>
            </c:spPr>
            <c:txPr>
              <a:bodyPr/>
              <a:lstStyle/>
              <a:p>
                <a:pPr>
                  <a:defRPr sz="14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Sheet1!$A$2:$A$3</c:f>
              <c:strCache>
                <c:ptCount val="2"/>
                <c:pt idx="0">
                  <c:v>United States</c:v>
                </c:pt>
                <c:pt idx="1">
                  <c:v>Texas</c:v>
                </c:pt>
              </c:strCache>
            </c:strRef>
          </c:cat>
          <c:val>
            <c:numRef>
              <c:f>Sheet1!$C$2:$C$3</c:f>
              <c:numCache>
                <c:formatCode>General</c:formatCode>
                <c:ptCount val="2"/>
                <c:pt idx="0">
                  <c:v>37.799999999999997</c:v>
                </c:pt>
                <c:pt idx="1">
                  <c:v>40.4</c:v>
                </c:pt>
              </c:numCache>
            </c:numRef>
          </c:val>
        </c:ser>
        <c:ser>
          <c:idx val="2"/>
          <c:order val="2"/>
          <c:tx>
            <c:strRef>
              <c:f>Sheet1!$D$1</c:f>
              <c:strCache>
                <c:ptCount val="1"/>
                <c:pt idx="0">
                  <c:v>NH Black</c:v>
                </c:pt>
              </c:strCache>
            </c:strRef>
          </c:tx>
          <c:spPr>
            <a:solidFill>
              <a:schemeClr val="bg2">
                <a:lumMod val="50000"/>
              </a:schemeClr>
            </a:solidFill>
            <a:ln>
              <a:solidFill>
                <a:schemeClr val="tx1"/>
              </a:solidFill>
            </a:ln>
          </c:spPr>
          <c:invertIfNegative val="0"/>
          <c:dLbls>
            <c:spPr>
              <a:solidFill>
                <a:schemeClr val="bg1"/>
              </a:solidFill>
            </c:spPr>
            <c:txPr>
              <a:bodyPr/>
              <a:lstStyle/>
              <a:p>
                <a:pPr>
                  <a:defRPr sz="14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Sheet1!$A$2:$A$3</c:f>
              <c:strCache>
                <c:ptCount val="2"/>
                <c:pt idx="0">
                  <c:v>United States</c:v>
                </c:pt>
                <c:pt idx="1">
                  <c:v>Texas</c:v>
                </c:pt>
              </c:strCache>
            </c:strRef>
          </c:cat>
          <c:val>
            <c:numRef>
              <c:f>Sheet1!$D$2:$D$3</c:f>
              <c:numCache>
                <c:formatCode>General</c:formatCode>
                <c:ptCount val="2"/>
                <c:pt idx="0">
                  <c:v>17.899999999999999</c:v>
                </c:pt>
                <c:pt idx="1">
                  <c:v>13.7</c:v>
                </c:pt>
              </c:numCache>
            </c:numRef>
          </c:val>
        </c:ser>
        <c:ser>
          <c:idx val="3"/>
          <c:order val="3"/>
          <c:tx>
            <c:strRef>
              <c:f>Sheet1!$E$1</c:f>
              <c:strCache>
                <c:ptCount val="1"/>
                <c:pt idx="0">
                  <c:v>NH Asian</c:v>
                </c:pt>
              </c:strCache>
            </c:strRef>
          </c:tx>
          <c:spPr>
            <a:solidFill>
              <a:srgbClr val="00B050"/>
            </a:solidFill>
            <a:ln>
              <a:solidFill>
                <a:schemeClr val="tx1"/>
              </a:solidFill>
            </a:ln>
          </c:spPr>
          <c:invertIfNegative val="0"/>
          <c:dLbls>
            <c:spPr>
              <a:solidFill>
                <a:schemeClr val="bg1"/>
              </a:solidFill>
            </c:spPr>
            <c:txPr>
              <a:bodyPr/>
              <a:lstStyle/>
              <a:p>
                <a:pPr>
                  <a:defRPr sz="14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Sheet1!$A$2:$A$3</c:f>
              <c:strCache>
                <c:ptCount val="2"/>
                <c:pt idx="0">
                  <c:v>United States</c:v>
                </c:pt>
                <c:pt idx="1">
                  <c:v>Texas</c:v>
                </c:pt>
              </c:strCache>
            </c:strRef>
          </c:cat>
          <c:val>
            <c:numRef>
              <c:f>Sheet1!$E$2:$E$3</c:f>
              <c:numCache>
                <c:formatCode>General</c:formatCode>
                <c:ptCount val="2"/>
                <c:pt idx="0">
                  <c:v>14.5</c:v>
                </c:pt>
                <c:pt idx="1">
                  <c:v>14.3</c:v>
                </c:pt>
              </c:numCache>
            </c:numRef>
          </c:val>
        </c:ser>
        <c:ser>
          <c:idx val="4"/>
          <c:order val="4"/>
          <c:tx>
            <c:strRef>
              <c:f>Sheet1!$F$1</c:f>
              <c:strCache>
                <c:ptCount val="1"/>
                <c:pt idx="0">
                  <c:v>NH Other</c:v>
                </c:pt>
              </c:strCache>
            </c:strRef>
          </c:tx>
          <c:spPr>
            <a:solidFill>
              <a:srgbClr val="FFFF00"/>
            </a:solidFill>
            <a:ln>
              <a:solidFill>
                <a:schemeClr val="tx1"/>
              </a:solidFill>
            </a:ln>
          </c:spPr>
          <c:invertIfNegative val="0"/>
          <c:dLbls>
            <c:spPr>
              <a:solidFill>
                <a:schemeClr val="bg1"/>
              </a:solidFill>
            </c:spPr>
            <c:txPr>
              <a:bodyPr/>
              <a:lstStyle/>
              <a:p>
                <a:pPr>
                  <a:defRPr sz="14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Sheet1!$A$2:$A$3</c:f>
              <c:strCache>
                <c:ptCount val="2"/>
                <c:pt idx="0">
                  <c:v>United States</c:v>
                </c:pt>
                <c:pt idx="1">
                  <c:v>Texas</c:v>
                </c:pt>
              </c:strCache>
            </c:strRef>
          </c:cat>
          <c:val>
            <c:numRef>
              <c:f>Sheet1!$F$2:$F$3</c:f>
              <c:numCache>
                <c:formatCode>General</c:formatCode>
                <c:ptCount val="2"/>
                <c:pt idx="0">
                  <c:v>15.2</c:v>
                </c:pt>
                <c:pt idx="1">
                  <c:v>9.3000000000000007</c:v>
                </c:pt>
              </c:numCache>
            </c:numRef>
          </c:val>
        </c:ser>
        <c:ser>
          <c:idx val="5"/>
          <c:order val="5"/>
          <c:tx>
            <c:strRef>
              <c:f>Sheet1!$G$1</c:f>
              <c:strCache>
                <c:ptCount val="1"/>
                <c:pt idx="0">
                  <c:v>Total</c:v>
                </c:pt>
              </c:strCache>
            </c:strRef>
          </c:tx>
          <c:spPr>
            <a:solidFill>
              <a:srgbClr val="00B0F0"/>
            </a:solidFill>
            <a:ln>
              <a:solidFill>
                <a:schemeClr val="tx1"/>
              </a:solidFill>
            </a:ln>
          </c:spPr>
          <c:invertIfNegative val="0"/>
          <c:dLbls>
            <c:numFmt formatCode="#,##0.0" sourceLinked="0"/>
            <c:spPr>
              <a:solidFill>
                <a:schemeClr val="bg1"/>
              </a:solidFill>
            </c:spPr>
            <c:txPr>
              <a:bodyPr/>
              <a:lstStyle/>
              <a:p>
                <a:pPr>
                  <a:defRPr sz="14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Sheet1!$A$2:$A$3</c:f>
              <c:strCache>
                <c:ptCount val="2"/>
                <c:pt idx="0">
                  <c:v>United States</c:v>
                </c:pt>
                <c:pt idx="1">
                  <c:v>Texas</c:v>
                </c:pt>
              </c:strCache>
            </c:strRef>
          </c:cat>
          <c:val>
            <c:numRef>
              <c:f>Sheet1!$G$2:$G$3</c:f>
              <c:numCache>
                <c:formatCode>General</c:formatCode>
                <c:ptCount val="2"/>
                <c:pt idx="0">
                  <c:v>14.4</c:v>
                </c:pt>
                <c:pt idx="1">
                  <c:v>19.3</c:v>
                </c:pt>
              </c:numCache>
            </c:numRef>
          </c:val>
        </c:ser>
        <c:dLbls>
          <c:showLegendKey val="0"/>
          <c:showVal val="0"/>
          <c:showCatName val="0"/>
          <c:showSerName val="0"/>
          <c:showPercent val="0"/>
          <c:showBubbleSize val="0"/>
        </c:dLbls>
        <c:gapWidth val="205"/>
        <c:axId val="117414528"/>
        <c:axId val="117424512"/>
      </c:barChart>
      <c:catAx>
        <c:axId val="117414528"/>
        <c:scaling>
          <c:orientation val="minMax"/>
        </c:scaling>
        <c:delete val="0"/>
        <c:axPos val="b"/>
        <c:majorTickMark val="none"/>
        <c:minorTickMark val="none"/>
        <c:tickLblPos val="low"/>
        <c:txPr>
          <a:bodyPr/>
          <a:lstStyle/>
          <a:p>
            <a:pPr>
              <a:defRPr sz="1400" b="1">
                <a:latin typeface="Arial" panose="020B0604020202020204" pitchFamily="34" charset="0"/>
                <a:cs typeface="Arial" panose="020B0604020202020204" pitchFamily="34" charset="0"/>
              </a:defRPr>
            </a:pPr>
            <a:endParaRPr lang="en-US"/>
          </a:p>
        </c:txPr>
        <c:crossAx val="117424512"/>
        <c:crosses val="autoZero"/>
        <c:auto val="1"/>
        <c:lblAlgn val="ctr"/>
        <c:lblOffset val="100"/>
        <c:noMultiLvlLbl val="0"/>
      </c:catAx>
      <c:valAx>
        <c:axId val="117424512"/>
        <c:scaling>
          <c:orientation val="minMax"/>
          <c:max val="50"/>
        </c:scaling>
        <c:delete val="0"/>
        <c:axPos val="l"/>
        <c:majorGridlines/>
        <c:numFmt formatCode="General" sourceLinked="1"/>
        <c:majorTickMark val="none"/>
        <c:minorTickMark val="none"/>
        <c:tickLblPos val="nextTo"/>
        <c:spPr>
          <a:ln w="9525">
            <a:noFill/>
          </a:ln>
        </c:spPr>
        <c:txPr>
          <a:bodyPr/>
          <a:lstStyle/>
          <a:p>
            <a:pPr>
              <a:defRPr sz="1400" b="1">
                <a:latin typeface="Arial" panose="020B0604020202020204" pitchFamily="34" charset="0"/>
                <a:cs typeface="Arial" panose="020B0604020202020204" pitchFamily="34" charset="0"/>
              </a:defRPr>
            </a:pPr>
            <a:endParaRPr lang="en-US"/>
          </a:p>
        </c:txPr>
        <c:crossAx val="117414528"/>
        <c:crosses val="autoZero"/>
        <c:crossBetween val="between"/>
      </c:valAx>
    </c:plotArea>
    <c:legend>
      <c:legendPos val="b"/>
      <c:overlay val="0"/>
      <c:txPr>
        <a:bodyPr/>
        <a:lstStyle/>
        <a:p>
          <a:pPr>
            <a:defRPr>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NH White</c:v>
                </c:pt>
              </c:strCache>
            </c:strRef>
          </c:tx>
          <c:spPr>
            <a:solidFill>
              <a:schemeClr val="tx2">
                <a:lumMod val="75000"/>
              </a:schemeClr>
            </a:solidFill>
            <a:ln>
              <a:solidFill>
                <a:schemeClr val="tx1"/>
              </a:solidFill>
            </a:ln>
            <a:effectLst>
              <a:outerShdw blurRad="50800" dist="38100" dir="5400000" algn="t" rotWithShape="0">
                <a:prstClr val="black">
                  <a:alpha val="40000"/>
                </a:prstClr>
              </a:outerShdw>
            </a:effectLst>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Lbls>
            <c:spPr>
              <a:solidFill>
                <a:schemeClr val="bg1"/>
              </a:solidFill>
            </c:spPr>
            <c:txPr>
              <a:bodyPr/>
              <a:lstStyle/>
              <a:p>
                <a:pPr>
                  <a:defRPr sz="14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Sheet1!$A$2:$A$3</c:f>
              <c:strCache>
                <c:ptCount val="2"/>
                <c:pt idx="0">
                  <c:v>United States</c:v>
                </c:pt>
                <c:pt idx="1">
                  <c:v>Texas</c:v>
                </c:pt>
              </c:strCache>
            </c:strRef>
          </c:cat>
          <c:val>
            <c:numRef>
              <c:f>Sheet1!$B$2:$B$3</c:f>
              <c:numCache>
                <c:formatCode>General</c:formatCode>
                <c:ptCount val="2"/>
                <c:pt idx="0">
                  <c:v>31.4</c:v>
                </c:pt>
                <c:pt idx="1">
                  <c:v>34.1</c:v>
                </c:pt>
              </c:numCache>
            </c:numRef>
          </c:val>
        </c:ser>
        <c:ser>
          <c:idx val="1"/>
          <c:order val="1"/>
          <c:tx>
            <c:strRef>
              <c:f>Sheet1!$C$1</c:f>
              <c:strCache>
                <c:ptCount val="1"/>
                <c:pt idx="0">
                  <c:v>Hispanic</c:v>
                </c:pt>
              </c:strCache>
            </c:strRef>
          </c:tx>
          <c:spPr>
            <a:solidFill>
              <a:srgbClr val="FF0000"/>
            </a:solidFill>
            <a:ln>
              <a:solidFill>
                <a:schemeClr val="tx1"/>
              </a:solidFill>
            </a:ln>
            <a:effectLst>
              <a:outerShdw blurRad="50800" dist="38100" dir="5400000" algn="t" rotWithShape="0">
                <a:prstClr val="black">
                  <a:alpha val="40000"/>
                </a:prstClr>
              </a:outerShdw>
            </a:effectLst>
          </c:spPr>
          <c:invertIfNegative val="0"/>
          <c:dLbls>
            <c:numFmt formatCode="#,##0.0" sourceLinked="0"/>
            <c:spPr>
              <a:solidFill>
                <a:schemeClr val="bg1"/>
              </a:solidFill>
            </c:spPr>
            <c:txPr>
              <a:bodyPr/>
              <a:lstStyle/>
              <a:p>
                <a:pPr>
                  <a:defRPr sz="14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Sheet1!$A$2:$A$3</c:f>
              <c:strCache>
                <c:ptCount val="2"/>
                <c:pt idx="0">
                  <c:v>United States</c:v>
                </c:pt>
                <c:pt idx="1">
                  <c:v>Texas</c:v>
                </c:pt>
              </c:strCache>
            </c:strRef>
          </c:cat>
          <c:val>
            <c:numRef>
              <c:f>Sheet1!$C$2:$C$3</c:f>
              <c:numCache>
                <c:formatCode>General</c:formatCode>
                <c:ptCount val="2"/>
                <c:pt idx="0">
                  <c:v>13</c:v>
                </c:pt>
                <c:pt idx="1">
                  <c:v>11.6</c:v>
                </c:pt>
              </c:numCache>
            </c:numRef>
          </c:val>
        </c:ser>
        <c:ser>
          <c:idx val="2"/>
          <c:order val="2"/>
          <c:tx>
            <c:strRef>
              <c:f>Sheet1!$D$1</c:f>
              <c:strCache>
                <c:ptCount val="1"/>
                <c:pt idx="0">
                  <c:v>NH Black</c:v>
                </c:pt>
              </c:strCache>
            </c:strRef>
          </c:tx>
          <c:spPr>
            <a:solidFill>
              <a:schemeClr val="bg2">
                <a:lumMod val="50000"/>
              </a:schemeClr>
            </a:solidFill>
            <a:ln>
              <a:solidFill>
                <a:schemeClr val="tx1"/>
              </a:solidFill>
            </a:ln>
            <a:effectLst>
              <a:outerShdw blurRad="50800" dist="38100" dir="5400000" algn="t" rotWithShape="0">
                <a:prstClr val="black">
                  <a:alpha val="40000"/>
                </a:prstClr>
              </a:outerShdw>
            </a:effectLst>
          </c:spPr>
          <c:invertIfNegative val="0"/>
          <c:dLbls>
            <c:numFmt formatCode="#,##0.0" sourceLinked="0"/>
            <c:txPr>
              <a:bodyPr/>
              <a:lstStyle/>
              <a:p>
                <a:pPr>
                  <a:defRPr sz="14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Sheet1!$A$2:$A$3</c:f>
              <c:strCache>
                <c:ptCount val="2"/>
                <c:pt idx="0">
                  <c:v>United States</c:v>
                </c:pt>
                <c:pt idx="1">
                  <c:v>Texas</c:v>
                </c:pt>
              </c:strCache>
            </c:strRef>
          </c:cat>
          <c:val>
            <c:numRef>
              <c:f>Sheet1!$D$2:$D$3</c:f>
              <c:numCache>
                <c:formatCode>General</c:formatCode>
                <c:ptCount val="2"/>
                <c:pt idx="0">
                  <c:v>17.899999999999999</c:v>
                </c:pt>
                <c:pt idx="1">
                  <c:v>19.7</c:v>
                </c:pt>
              </c:numCache>
            </c:numRef>
          </c:val>
        </c:ser>
        <c:ser>
          <c:idx val="3"/>
          <c:order val="3"/>
          <c:tx>
            <c:strRef>
              <c:f>Sheet1!$E$1</c:f>
              <c:strCache>
                <c:ptCount val="1"/>
                <c:pt idx="0">
                  <c:v>NH Asian</c:v>
                </c:pt>
              </c:strCache>
            </c:strRef>
          </c:tx>
          <c:spPr>
            <a:solidFill>
              <a:srgbClr val="00B050"/>
            </a:solidFill>
            <a:ln>
              <a:solidFill>
                <a:schemeClr val="tx1"/>
              </a:solidFill>
            </a:ln>
            <a:effectLst>
              <a:outerShdw blurRad="50800" dist="38100" dir="5400000" algn="t" rotWithShape="0">
                <a:prstClr val="black">
                  <a:alpha val="40000"/>
                </a:prstClr>
              </a:outerShdw>
            </a:effectLst>
          </c:spPr>
          <c:invertIfNegative val="0"/>
          <c:dLbls>
            <c:numFmt formatCode="#,##0.0" sourceLinked="0"/>
            <c:spPr>
              <a:solidFill>
                <a:schemeClr val="bg1"/>
              </a:solidFill>
            </c:spPr>
            <c:txPr>
              <a:bodyPr/>
              <a:lstStyle/>
              <a:p>
                <a:pPr>
                  <a:defRPr sz="14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Sheet1!$A$2:$A$3</c:f>
              <c:strCache>
                <c:ptCount val="2"/>
                <c:pt idx="0">
                  <c:v>United States</c:v>
                </c:pt>
                <c:pt idx="1">
                  <c:v>Texas</c:v>
                </c:pt>
              </c:strCache>
            </c:strRef>
          </c:cat>
          <c:val>
            <c:numRef>
              <c:f>Sheet1!$E$2:$E$3</c:f>
              <c:numCache>
                <c:formatCode>General</c:formatCode>
                <c:ptCount val="2"/>
                <c:pt idx="0">
                  <c:v>50</c:v>
                </c:pt>
                <c:pt idx="1">
                  <c:v>52</c:v>
                </c:pt>
              </c:numCache>
            </c:numRef>
          </c:val>
        </c:ser>
        <c:ser>
          <c:idx val="4"/>
          <c:order val="4"/>
          <c:tx>
            <c:strRef>
              <c:f>Sheet1!$F$1</c:f>
              <c:strCache>
                <c:ptCount val="1"/>
                <c:pt idx="0">
                  <c:v>NH Other</c:v>
                </c:pt>
              </c:strCache>
            </c:strRef>
          </c:tx>
          <c:spPr>
            <a:solidFill>
              <a:srgbClr val="FFFF00"/>
            </a:solidFill>
            <a:ln>
              <a:solidFill>
                <a:schemeClr val="tx1"/>
              </a:solidFill>
            </a:ln>
            <a:effectLst>
              <a:outerShdw blurRad="50800" dist="38100" dir="5400000" algn="t" rotWithShape="0">
                <a:prstClr val="black">
                  <a:alpha val="40000"/>
                </a:prstClr>
              </a:outerShdw>
            </a:effectLst>
          </c:spPr>
          <c:invertIfNegative val="0"/>
          <c:dLbls>
            <c:spPr>
              <a:solidFill>
                <a:schemeClr val="bg1"/>
              </a:solidFill>
            </c:spPr>
            <c:txPr>
              <a:bodyPr/>
              <a:lstStyle/>
              <a:p>
                <a:pPr>
                  <a:defRPr sz="14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Sheet1!$A$2:$A$3</c:f>
              <c:strCache>
                <c:ptCount val="2"/>
                <c:pt idx="0">
                  <c:v>United States</c:v>
                </c:pt>
                <c:pt idx="1">
                  <c:v>Texas</c:v>
                </c:pt>
              </c:strCache>
            </c:strRef>
          </c:cat>
          <c:val>
            <c:numRef>
              <c:f>Sheet1!$F$2:$F$3</c:f>
              <c:numCache>
                <c:formatCode>General</c:formatCode>
                <c:ptCount val="2"/>
                <c:pt idx="0">
                  <c:v>21.3</c:v>
                </c:pt>
                <c:pt idx="1">
                  <c:v>20.8</c:v>
                </c:pt>
              </c:numCache>
            </c:numRef>
          </c:val>
        </c:ser>
        <c:ser>
          <c:idx val="5"/>
          <c:order val="5"/>
          <c:tx>
            <c:strRef>
              <c:f>Sheet1!$G$1</c:f>
              <c:strCache>
                <c:ptCount val="1"/>
                <c:pt idx="0">
                  <c:v>Total</c:v>
                </c:pt>
              </c:strCache>
            </c:strRef>
          </c:tx>
          <c:spPr>
            <a:solidFill>
              <a:srgbClr val="00B0F0"/>
            </a:solidFill>
            <a:ln>
              <a:solidFill>
                <a:schemeClr val="tx1"/>
              </a:solidFill>
            </a:ln>
            <a:effectLst>
              <a:outerShdw blurRad="50800" dist="38100" dir="5400000" algn="t" rotWithShape="0">
                <a:prstClr val="black">
                  <a:alpha val="40000"/>
                </a:prstClr>
              </a:outerShdw>
            </a:effectLst>
          </c:spPr>
          <c:invertIfNegative val="0"/>
          <c:dLbls>
            <c:spPr>
              <a:solidFill>
                <a:schemeClr val="bg1"/>
              </a:solidFill>
            </c:spPr>
            <c:txPr>
              <a:bodyPr/>
              <a:lstStyle/>
              <a:p>
                <a:pPr>
                  <a:defRPr sz="14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cat>
            <c:strRef>
              <c:f>Sheet1!$A$2:$A$3</c:f>
              <c:strCache>
                <c:ptCount val="2"/>
                <c:pt idx="0">
                  <c:v>United States</c:v>
                </c:pt>
                <c:pt idx="1">
                  <c:v>Texas</c:v>
                </c:pt>
              </c:strCache>
            </c:strRef>
          </c:cat>
          <c:val>
            <c:numRef>
              <c:f>Sheet1!$G$2:$G$3</c:f>
              <c:numCache>
                <c:formatCode>General</c:formatCode>
                <c:ptCount val="2"/>
                <c:pt idx="0">
                  <c:v>28.2</c:v>
                </c:pt>
                <c:pt idx="1">
                  <c:v>25.9</c:v>
                </c:pt>
              </c:numCache>
            </c:numRef>
          </c:val>
        </c:ser>
        <c:dLbls>
          <c:showLegendKey val="0"/>
          <c:showVal val="0"/>
          <c:showCatName val="0"/>
          <c:showSerName val="0"/>
          <c:showPercent val="0"/>
          <c:showBubbleSize val="0"/>
        </c:dLbls>
        <c:gapWidth val="205"/>
        <c:axId val="117582848"/>
        <c:axId val="117588736"/>
      </c:barChart>
      <c:catAx>
        <c:axId val="117582848"/>
        <c:scaling>
          <c:orientation val="minMax"/>
        </c:scaling>
        <c:delete val="0"/>
        <c:axPos val="b"/>
        <c:majorTickMark val="none"/>
        <c:minorTickMark val="none"/>
        <c:tickLblPos val="low"/>
        <c:txPr>
          <a:bodyPr/>
          <a:lstStyle/>
          <a:p>
            <a:pPr>
              <a:defRPr sz="1400" b="1">
                <a:latin typeface="Arial" panose="020B0604020202020204" pitchFamily="34" charset="0"/>
                <a:cs typeface="Arial" panose="020B0604020202020204" pitchFamily="34" charset="0"/>
              </a:defRPr>
            </a:pPr>
            <a:endParaRPr lang="en-US"/>
          </a:p>
        </c:txPr>
        <c:crossAx val="117588736"/>
        <c:crosses val="autoZero"/>
        <c:auto val="1"/>
        <c:lblAlgn val="ctr"/>
        <c:lblOffset val="100"/>
        <c:noMultiLvlLbl val="0"/>
      </c:catAx>
      <c:valAx>
        <c:axId val="117588736"/>
        <c:scaling>
          <c:orientation val="minMax"/>
          <c:max val="55"/>
        </c:scaling>
        <c:delete val="0"/>
        <c:axPos val="l"/>
        <c:majorGridlines/>
        <c:numFmt formatCode="General" sourceLinked="1"/>
        <c:majorTickMark val="none"/>
        <c:minorTickMark val="none"/>
        <c:tickLblPos val="nextTo"/>
        <c:spPr>
          <a:ln w="9525">
            <a:noFill/>
          </a:ln>
        </c:spPr>
        <c:txPr>
          <a:bodyPr/>
          <a:lstStyle/>
          <a:p>
            <a:pPr>
              <a:defRPr sz="1400" b="1">
                <a:latin typeface="Arial" panose="020B0604020202020204" pitchFamily="34" charset="0"/>
                <a:cs typeface="Arial" panose="020B0604020202020204" pitchFamily="34" charset="0"/>
              </a:defRPr>
            </a:pPr>
            <a:endParaRPr lang="en-US"/>
          </a:p>
        </c:txPr>
        <c:crossAx val="117582848"/>
        <c:crosses val="autoZero"/>
        <c:crossBetween val="between"/>
      </c:valAx>
    </c:plotArea>
    <c:legend>
      <c:legendPos val="b"/>
      <c:overlay val="0"/>
      <c:txPr>
        <a:bodyPr/>
        <a:lstStyle/>
        <a:p>
          <a:pPr>
            <a:defRPr>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v>Median HH Income</c:v>
          </c:tx>
          <c:spPr>
            <a:solidFill>
              <a:srgbClr val="002060"/>
            </a:solidFill>
            <a:ln>
              <a:solidFill>
                <a:schemeClr val="tx1"/>
              </a:solidFill>
            </a:ln>
          </c:spPr>
          <c:invertIfNegative val="0"/>
          <c:cat>
            <c:strRef>
              <c:f>Sheet4!$D$13:$D$17</c:f>
              <c:strCache>
                <c:ptCount val="5"/>
                <c:pt idx="0">
                  <c:v>NH White</c:v>
                </c:pt>
                <c:pt idx="1">
                  <c:v>NH Asian &amp; Other</c:v>
                </c:pt>
                <c:pt idx="2">
                  <c:v>NH Black</c:v>
                </c:pt>
                <c:pt idx="3">
                  <c:v>Hispanic</c:v>
                </c:pt>
                <c:pt idx="4">
                  <c:v>Total</c:v>
                </c:pt>
              </c:strCache>
            </c:strRef>
          </c:cat>
          <c:val>
            <c:numRef>
              <c:f>Sheet4!$E$13:$E$17</c:f>
              <c:numCache>
                <c:formatCode>#,##0</c:formatCode>
                <c:ptCount val="5"/>
                <c:pt idx="0" formatCode="&quot;$&quot;#,##0_);[Red]\(&quot;$&quot;#,##0\)">
                  <c:v>61049</c:v>
                </c:pt>
                <c:pt idx="1">
                  <c:v>60110</c:v>
                </c:pt>
                <c:pt idx="2">
                  <c:v>36466</c:v>
                </c:pt>
                <c:pt idx="3">
                  <c:v>37019</c:v>
                </c:pt>
                <c:pt idx="4">
                  <c:v>49646</c:v>
                </c:pt>
              </c:numCache>
            </c:numRef>
          </c:val>
        </c:ser>
        <c:ser>
          <c:idx val="1"/>
          <c:order val="1"/>
          <c:tx>
            <c:v>Median Family Income</c:v>
          </c:tx>
          <c:spPr>
            <a:solidFill>
              <a:srgbClr val="FF0000"/>
            </a:solidFill>
            <a:ln>
              <a:solidFill>
                <a:schemeClr val="tx1"/>
              </a:solidFill>
            </a:ln>
          </c:spPr>
          <c:invertIfNegative val="0"/>
          <c:cat>
            <c:strRef>
              <c:f>Sheet4!$D$13:$D$17</c:f>
              <c:strCache>
                <c:ptCount val="5"/>
                <c:pt idx="0">
                  <c:v>NH White</c:v>
                </c:pt>
                <c:pt idx="1">
                  <c:v>NH Asian &amp; Other</c:v>
                </c:pt>
                <c:pt idx="2">
                  <c:v>NH Black</c:v>
                </c:pt>
                <c:pt idx="3">
                  <c:v>Hispanic</c:v>
                </c:pt>
                <c:pt idx="4">
                  <c:v>Total</c:v>
                </c:pt>
              </c:strCache>
            </c:strRef>
          </c:cat>
          <c:val>
            <c:numRef>
              <c:f>Sheet4!$F$13:$F$17</c:f>
              <c:numCache>
                <c:formatCode>#,##0</c:formatCode>
                <c:ptCount val="5"/>
                <c:pt idx="0" formatCode="&quot;$&quot;#,##0_);[Red]\(&quot;$&quot;#,##0\)">
                  <c:v>76350</c:v>
                </c:pt>
                <c:pt idx="1">
                  <c:v>71716</c:v>
                </c:pt>
                <c:pt idx="2">
                  <c:v>43636</c:v>
                </c:pt>
                <c:pt idx="3">
                  <c:v>38919</c:v>
                </c:pt>
                <c:pt idx="4">
                  <c:v>58142</c:v>
                </c:pt>
              </c:numCache>
            </c:numRef>
          </c:val>
        </c:ser>
        <c:ser>
          <c:idx val="2"/>
          <c:order val="2"/>
          <c:tx>
            <c:v>Per Capita Income</c:v>
          </c:tx>
          <c:spPr>
            <a:solidFill>
              <a:srgbClr val="008000"/>
            </a:solidFill>
            <a:ln>
              <a:solidFill>
                <a:schemeClr val="tx1"/>
              </a:solidFill>
            </a:ln>
          </c:spPr>
          <c:invertIfNegative val="0"/>
          <c:cat>
            <c:strRef>
              <c:f>Sheet4!$D$13:$D$17</c:f>
              <c:strCache>
                <c:ptCount val="5"/>
                <c:pt idx="0">
                  <c:v>NH White</c:v>
                </c:pt>
                <c:pt idx="1">
                  <c:v>NH Asian &amp; Other</c:v>
                </c:pt>
                <c:pt idx="2">
                  <c:v>NH Black</c:v>
                </c:pt>
                <c:pt idx="3">
                  <c:v>Hispanic</c:v>
                </c:pt>
                <c:pt idx="4">
                  <c:v>Total</c:v>
                </c:pt>
              </c:strCache>
            </c:strRef>
          </c:cat>
          <c:val>
            <c:numRef>
              <c:f>Sheet4!$G$13:$G$17</c:f>
              <c:numCache>
                <c:formatCode>#,##0</c:formatCode>
                <c:ptCount val="5"/>
                <c:pt idx="0" formatCode="&quot;$&quot;#,##0_);[Red]\(&quot;$&quot;#,##0\)">
                  <c:v>34826</c:v>
                </c:pt>
                <c:pt idx="1">
                  <c:v>24634</c:v>
                </c:pt>
                <c:pt idx="2">
                  <c:v>18545</c:v>
                </c:pt>
                <c:pt idx="3">
                  <c:v>14169</c:v>
                </c:pt>
                <c:pt idx="4">
                  <c:v>24870</c:v>
                </c:pt>
              </c:numCache>
            </c:numRef>
          </c:val>
        </c:ser>
        <c:dLbls>
          <c:showLegendKey val="0"/>
          <c:showVal val="0"/>
          <c:showCatName val="0"/>
          <c:showSerName val="0"/>
          <c:showPercent val="0"/>
          <c:showBubbleSize val="0"/>
        </c:dLbls>
        <c:gapWidth val="150"/>
        <c:axId val="119364224"/>
        <c:axId val="119366016"/>
      </c:barChart>
      <c:catAx>
        <c:axId val="119364224"/>
        <c:scaling>
          <c:orientation val="minMax"/>
        </c:scaling>
        <c:delete val="0"/>
        <c:axPos val="b"/>
        <c:numFmt formatCode="General" sourceLinked="1"/>
        <c:majorTickMark val="out"/>
        <c:minorTickMark val="none"/>
        <c:tickLblPos val="nextTo"/>
        <c:txPr>
          <a:bodyPr/>
          <a:lstStyle/>
          <a:p>
            <a:pPr>
              <a:defRPr sz="1400" b="1">
                <a:latin typeface="Verdana" pitchFamily="34" charset="0"/>
                <a:ea typeface="Verdana" pitchFamily="34" charset="0"/>
                <a:cs typeface="Verdana" pitchFamily="34" charset="0"/>
              </a:defRPr>
            </a:pPr>
            <a:endParaRPr lang="en-US"/>
          </a:p>
        </c:txPr>
        <c:crossAx val="119366016"/>
        <c:crosses val="autoZero"/>
        <c:auto val="1"/>
        <c:lblAlgn val="ctr"/>
        <c:lblOffset val="100"/>
        <c:noMultiLvlLbl val="0"/>
      </c:catAx>
      <c:valAx>
        <c:axId val="119366016"/>
        <c:scaling>
          <c:orientation val="minMax"/>
        </c:scaling>
        <c:delete val="0"/>
        <c:axPos val="l"/>
        <c:majorGridlines/>
        <c:numFmt formatCode="&quot;$&quot;#,##0_);[Red]\(&quot;$&quot;#,##0\)" sourceLinked="1"/>
        <c:majorTickMark val="out"/>
        <c:minorTickMark val="none"/>
        <c:tickLblPos val="nextTo"/>
        <c:txPr>
          <a:bodyPr/>
          <a:lstStyle/>
          <a:p>
            <a:pPr>
              <a:defRPr sz="1400" b="1">
                <a:latin typeface="Verdana" pitchFamily="34" charset="0"/>
                <a:ea typeface="Verdana" pitchFamily="34" charset="0"/>
                <a:cs typeface="Verdana" pitchFamily="34" charset="0"/>
              </a:defRPr>
            </a:pPr>
            <a:endParaRPr lang="en-US"/>
          </a:p>
        </c:txPr>
        <c:crossAx val="119364224"/>
        <c:crosses val="autoZero"/>
        <c:crossBetween val="between"/>
      </c:valAx>
      <c:spPr>
        <a:noFill/>
        <a:ln w="25405">
          <a:noFill/>
        </a:ln>
      </c:spPr>
    </c:plotArea>
    <c:legend>
      <c:legendPos val="r"/>
      <c:legendEntry>
        <c:idx val="0"/>
        <c:txPr>
          <a:bodyPr/>
          <a:lstStyle/>
          <a:p>
            <a:pPr>
              <a:defRPr sz="1400" b="1">
                <a:latin typeface="Verdana" pitchFamily="34" charset="0"/>
                <a:ea typeface="Verdana" pitchFamily="34" charset="0"/>
                <a:cs typeface="Verdana" pitchFamily="34" charset="0"/>
              </a:defRPr>
            </a:pPr>
            <a:endParaRPr lang="en-US"/>
          </a:p>
        </c:txPr>
      </c:legendEntry>
      <c:legendEntry>
        <c:idx val="1"/>
        <c:txPr>
          <a:bodyPr/>
          <a:lstStyle/>
          <a:p>
            <a:pPr>
              <a:defRPr sz="1400" b="1">
                <a:latin typeface="Verdana" pitchFamily="34" charset="0"/>
                <a:ea typeface="Verdana" pitchFamily="34" charset="0"/>
                <a:cs typeface="Verdana" pitchFamily="34" charset="0"/>
              </a:defRPr>
            </a:pPr>
            <a:endParaRPr lang="en-US"/>
          </a:p>
        </c:txPr>
      </c:legendEntry>
      <c:legendEntry>
        <c:idx val="2"/>
        <c:txPr>
          <a:bodyPr/>
          <a:lstStyle/>
          <a:p>
            <a:pPr>
              <a:defRPr sz="1400" b="1">
                <a:latin typeface="Verdana" pitchFamily="34" charset="0"/>
                <a:ea typeface="Verdana" pitchFamily="34" charset="0"/>
                <a:cs typeface="Verdana" pitchFamily="34" charset="0"/>
              </a:defRPr>
            </a:pPr>
            <a:endParaRPr lang="en-US"/>
          </a:p>
        </c:txPr>
      </c:legendEntry>
      <c:layout>
        <c:manualLayout>
          <c:xMode val="edge"/>
          <c:yMode val="edge"/>
          <c:x val="0.55608290753010348"/>
          <c:y val="5.501312335958005E-2"/>
          <c:w val="0.30055959313126634"/>
          <c:h val="0.27293176360691862"/>
        </c:manualLayout>
      </c:layout>
      <c:overlay val="1"/>
      <c:spPr>
        <a:solidFill>
          <a:schemeClr val="bg1"/>
        </a:solidFill>
        <a:ln>
          <a:solidFill>
            <a:schemeClr val="tx1"/>
          </a:solidFill>
        </a:ln>
      </c:spPr>
      <c:txPr>
        <a:bodyPr/>
        <a:lstStyle/>
        <a:p>
          <a:pPr>
            <a:defRPr>
              <a:latin typeface="Verdana" pitchFamily="34" charset="0"/>
              <a:ea typeface="Verdana" pitchFamily="34" charset="0"/>
              <a:cs typeface="Verdana" pitchFamily="34" charset="0"/>
            </a:defRPr>
          </a:pPr>
          <a:endParaRPr lang="en-US"/>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2010</c:v>
                </c:pt>
              </c:strCache>
            </c:strRef>
          </c:tx>
          <c:spPr>
            <a:solidFill>
              <a:schemeClr val="accent2"/>
            </a:solidFill>
            <a:effectLst>
              <a:outerShdw blurRad="50800" dist="38100" dir="5400000" algn="t" rotWithShape="0">
                <a:prstClr val="black">
                  <a:alpha val="40000"/>
                </a:prstClr>
              </a:outerShdw>
            </a:effectLst>
          </c:spPr>
          <c:invertIfNegative val="0"/>
          <c:dPt>
            <c:idx val="0"/>
            <c:invertIfNegative val="0"/>
            <c:bubble3D val="0"/>
            <c:spPr>
              <a:solidFill>
                <a:schemeClr val="tx2"/>
              </a:solidFill>
              <a:ln>
                <a:solidFill>
                  <a:schemeClr val="tx1"/>
                </a:solidFill>
              </a:ln>
              <a:effectLst>
                <a:outerShdw blurRad="50800" dist="38100" dir="5400000" algn="t" rotWithShape="0">
                  <a:prstClr val="black">
                    <a:alpha val="40000"/>
                  </a:prstClr>
                </a:outerShdw>
              </a:effectLst>
            </c:spPr>
          </c:dPt>
          <c:dPt>
            <c:idx val="1"/>
            <c:invertIfNegative val="0"/>
            <c:bubble3D val="0"/>
            <c:spPr>
              <a:solidFill>
                <a:srgbClr val="FF0000"/>
              </a:solidFill>
              <a:ln>
                <a:solidFill>
                  <a:schemeClr val="tx1"/>
                </a:solidFill>
              </a:ln>
              <a:effectLst>
                <a:outerShdw blurRad="50800" dist="38100" dir="5400000" algn="t" rotWithShape="0">
                  <a:prstClr val="black">
                    <a:alpha val="40000"/>
                  </a:prstClr>
                </a:outerShdw>
              </a:effectLst>
            </c:spPr>
          </c:dPt>
          <c:dPt>
            <c:idx val="2"/>
            <c:invertIfNegative val="0"/>
            <c:bubble3D val="0"/>
            <c:spPr>
              <a:solidFill>
                <a:srgbClr val="FFFF00"/>
              </a:solidFill>
              <a:ln>
                <a:solidFill>
                  <a:schemeClr val="tx1"/>
                </a:solidFill>
              </a:ln>
              <a:effectLst>
                <a:outerShdw blurRad="50800" dist="38100" dir="5400000" algn="t" rotWithShape="0">
                  <a:prstClr val="black">
                    <a:alpha val="40000"/>
                  </a:prstClr>
                </a:outerShdw>
              </a:effectLst>
            </c:spPr>
          </c:dPt>
          <c:dPt>
            <c:idx val="3"/>
            <c:invertIfNegative val="0"/>
            <c:bubble3D val="0"/>
            <c:spPr>
              <a:solidFill>
                <a:srgbClr val="00B050"/>
              </a:solidFill>
              <a:ln>
                <a:solidFill>
                  <a:schemeClr val="tx1"/>
                </a:solidFill>
              </a:ln>
              <a:effectLst>
                <a:outerShdw blurRad="50800" dist="38100" dir="5400000" algn="t" rotWithShape="0">
                  <a:prstClr val="black">
                    <a:alpha val="40000"/>
                  </a:prstClr>
                </a:outerShdw>
              </a:effectLst>
            </c:spPr>
          </c:dPt>
          <c:dLbls>
            <c:numFmt formatCode="&quot;$&quot;#,##0" sourceLinked="0"/>
            <c:spPr>
              <a:solidFill>
                <a:schemeClr val="bg1"/>
              </a:solidFill>
              <a:ln>
                <a:solidFill>
                  <a:schemeClr val="tx1"/>
                </a:solidFill>
              </a:ln>
            </c:spPr>
            <c:txPr>
              <a:bodyPr/>
              <a:lstStyle/>
              <a:p>
                <a:pPr>
                  <a:defRPr sz="1400" b="1">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dLbls>
          <c:cat>
            <c:strRef>
              <c:f>Sheet1!$A$2:$A$5</c:f>
              <c:strCache>
                <c:ptCount val="4"/>
                <c:pt idx="0">
                  <c:v>Current</c:v>
                </c:pt>
                <c:pt idx="1">
                  <c:v>Assuming Race/Ethnicity Specific Rates</c:v>
                </c:pt>
                <c:pt idx="2">
                  <c:v>Avg. Rates of Closure, 1980-2010</c:v>
                </c:pt>
                <c:pt idx="3">
                  <c:v>Full Closure to White Rates for 2050</c:v>
                </c:pt>
              </c:strCache>
            </c:strRef>
          </c:cat>
          <c:val>
            <c:numRef>
              <c:f>Sheet1!$B$2:$B$5</c:f>
              <c:numCache>
                <c:formatCode>General</c:formatCode>
                <c:ptCount val="4"/>
                <c:pt idx="0">
                  <c:v>66333</c:v>
                </c:pt>
                <c:pt idx="1">
                  <c:v>58574</c:v>
                </c:pt>
                <c:pt idx="2">
                  <c:v>92906</c:v>
                </c:pt>
                <c:pt idx="3">
                  <c:v>131916</c:v>
                </c:pt>
              </c:numCache>
            </c:numRef>
          </c:val>
        </c:ser>
        <c:dLbls>
          <c:showLegendKey val="0"/>
          <c:showVal val="0"/>
          <c:showCatName val="0"/>
          <c:showSerName val="0"/>
          <c:showPercent val="0"/>
          <c:showBubbleSize val="0"/>
        </c:dLbls>
        <c:gapWidth val="53"/>
        <c:overlap val="63"/>
        <c:axId val="118740864"/>
        <c:axId val="118742400"/>
      </c:barChart>
      <c:catAx>
        <c:axId val="118740864"/>
        <c:scaling>
          <c:orientation val="minMax"/>
        </c:scaling>
        <c:delete val="0"/>
        <c:axPos val="b"/>
        <c:majorTickMark val="out"/>
        <c:minorTickMark val="none"/>
        <c:tickLblPos val="nextTo"/>
        <c:txPr>
          <a:bodyPr/>
          <a:lstStyle/>
          <a:p>
            <a:pPr>
              <a:defRPr sz="1200" b="1">
                <a:latin typeface="Arial" panose="020B0604020202020204" pitchFamily="34" charset="0"/>
                <a:cs typeface="Arial" panose="020B0604020202020204" pitchFamily="34" charset="0"/>
              </a:defRPr>
            </a:pPr>
            <a:endParaRPr lang="en-US"/>
          </a:p>
        </c:txPr>
        <c:crossAx val="118742400"/>
        <c:crosses val="autoZero"/>
        <c:auto val="1"/>
        <c:lblAlgn val="ctr"/>
        <c:lblOffset val="100"/>
        <c:noMultiLvlLbl val="0"/>
      </c:catAx>
      <c:valAx>
        <c:axId val="118742400"/>
        <c:scaling>
          <c:orientation val="minMax"/>
          <c:max val="140000"/>
          <c:min val="0"/>
        </c:scaling>
        <c:delete val="0"/>
        <c:axPos val="l"/>
        <c:majorGridlines/>
        <c:numFmt formatCode="&quot;$&quot;#,##0" sourceLinked="0"/>
        <c:majorTickMark val="out"/>
        <c:minorTickMark val="none"/>
        <c:tickLblPos val="nextTo"/>
        <c:txPr>
          <a:bodyPr/>
          <a:lstStyle/>
          <a:p>
            <a:pPr>
              <a:defRPr sz="1400" b="1">
                <a:latin typeface="Arial" panose="020B0604020202020204" pitchFamily="34" charset="0"/>
                <a:cs typeface="Arial" panose="020B0604020202020204" pitchFamily="34" charset="0"/>
              </a:defRPr>
            </a:pPr>
            <a:endParaRPr lang="en-US"/>
          </a:p>
        </c:txPr>
        <c:crossAx val="118740864"/>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2010</c:v>
                </c:pt>
              </c:strCache>
            </c:strRef>
          </c:tx>
          <c:spPr>
            <a:solidFill>
              <a:schemeClr val="accent2"/>
            </a:solidFill>
            <a:effectLst>
              <a:outerShdw blurRad="50800" dist="38100" dir="5400000" algn="t" rotWithShape="0">
                <a:prstClr val="black">
                  <a:alpha val="40000"/>
                </a:prstClr>
              </a:outerShdw>
            </a:effectLst>
          </c:spPr>
          <c:invertIfNegative val="0"/>
          <c:dPt>
            <c:idx val="0"/>
            <c:invertIfNegative val="0"/>
            <c:bubble3D val="0"/>
            <c:spPr>
              <a:solidFill>
                <a:schemeClr val="tx2"/>
              </a:solidFill>
              <a:ln>
                <a:solidFill>
                  <a:schemeClr val="tx1"/>
                </a:solidFill>
              </a:ln>
              <a:effectLst>
                <a:outerShdw blurRad="50800" dist="38100" dir="5400000" algn="t" rotWithShape="0">
                  <a:prstClr val="black">
                    <a:alpha val="40000"/>
                  </a:prstClr>
                </a:outerShdw>
              </a:effectLst>
            </c:spPr>
          </c:dPt>
          <c:dPt>
            <c:idx val="1"/>
            <c:invertIfNegative val="0"/>
            <c:bubble3D val="0"/>
            <c:spPr>
              <a:solidFill>
                <a:srgbClr val="FF0000"/>
              </a:solidFill>
              <a:ln>
                <a:solidFill>
                  <a:schemeClr val="tx1"/>
                </a:solidFill>
              </a:ln>
              <a:effectLst>
                <a:outerShdw blurRad="50800" dist="38100" dir="5400000" algn="t" rotWithShape="0">
                  <a:prstClr val="black">
                    <a:alpha val="40000"/>
                  </a:prstClr>
                </a:outerShdw>
              </a:effectLst>
            </c:spPr>
          </c:dPt>
          <c:dPt>
            <c:idx val="2"/>
            <c:invertIfNegative val="0"/>
            <c:bubble3D val="0"/>
            <c:spPr>
              <a:solidFill>
                <a:srgbClr val="FFFF00"/>
              </a:solidFill>
              <a:ln>
                <a:solidFill>
                  <a:schemeClr val="tx1"/>
                </a:solidFill>
              </a:ln>
              <a:effectLst>
                <a:outerShdw blurRad="50800" dist="38100" dir="5400000" algn="t" rotWithShape="0">
                  <a:prstClr val="black">
                    <a:alpha val="40000"/>
                  </a:prstClr>
                </a:outerShdw>
              </a:effectLst>
            </c:spPr>
          </c:dPt>
          <c:dPt>
            <c:idx val="3"/>
            <c:invertIfNegative val="0"/>
            <c:bubble3D val="0"/>
            <c:spPr>
              <a:solidFill>
                <a:srgbClr val="00B050"/>
              </a:solidFill>
              <a:ln>
                <a:solidFill>
                  <a:schemeClr val="tx1"/>
                </a:solidFill>
              </a:ln>
              <a:effectLst>
                <a:outerShdw blurRad="50800" dist="38100" dir="5400000" algn="t" rotWithShape="0">
                  <a:prstClr val="black">
                    <a:alpha val="40000"/>
                  </a:prstClr>
                </a:outerShdw>
              </a:effectLst>
            </c:spPr>
          </c:dPt>
          <c:dLbls>
            <c:numFmt formatCode="&quot;$&quot;#,##0" sourceLinked="0"/>
            <c:spPr>
              <a:solidFill>
                <a:schemeClr val="bg1"/>
              </a:solidFill>
              <a:ln>
                <a:solidFill>
                  <a:schemeClr val="tx1"/>
                </a:solidFill>
              </a:ln>
            </c:spPr>
            <c:txPr>
              <a:bodyPr/>
              <a:lstStyle/>
              <a:p>
                <a:pPr>
                  <a:defRPr sz="1400" b="1">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dLbls>
          <c:cat>
            <c:strRef>
              <c:f>Sheet1!$A$2:$A$5</c:f>
              <c:strCache>
                <c:ptCount val="4"/>
                <c:pt idx="0">
                  <c:v>Current</c:v>
                </c:pt>
                <c:pt idx="1">
                  <c:v>Assuming Race/Ethnicity Specific Rates</c:v>
                </c:pt>
                <c:pt idx="2">
                  <c:v>Avg. Rates of Closure, 1980-2010</c:v>
                </c:pt>
                <c:pt idx="3">
                  <c:v>Full Closure to White Rates for 2050</c:v>
                </c:pt>
              </c:strCache>
            </c:strRef>
          </c:cat>
          <c:val>
            <c:numRef>
              <c:f>Sheet1!$B$2:$B$5</c:f>
              <c:numCache>
                <c:formatCode>General</c:formatCode>
                <c:ptCount val="4"/>
                <c:pt idx="0">
                  <c:v>49165</c:v>
                </c:pt>
                <c:pt idx="1">
                  <c:v>45081</c:v>
                </c:pt>
                <c:pt idx="2">
                  <c:v>62915</c:v>
                </c:pt>
                <c:pt idx="3">
                  <c:v>89332</c:v>
                </c:pt>
              </c:numCache>
            </c:numRef>
          </c:val>
        </c:ser>
        <c:dLbls>
          <c:showLegendKey val="0"/>
          <c:showVal val="0"/>
          <c:showCatName val="0"/>
          <c:showSerName val="0"/>
          <c:showPercent val="0"/>
          <c:showBubbleSize val="0"/>
        </c:dLbls>
        <c:gapWidth val="53"/>
        <c:overlap val="63"/>
        <c:axId val="119471488"/>
        <c:axId val="119477376"/>
      </c:barChart>
      <c:catAx>
        <c:axId val="119471488"/>
        <c:scaling>
          <c:orientation val="minMax"/>
        </c:scaling>
        <c:delete val="0"/>
        <c:axPos val="b"/>
        <c:majorTickMark val="out"/>
        <c:minorTickMark val="none"/>
        <c:tickLblPos val="nextTo"/>
        <c:txPr>
          <a:bodyPr/>
          <a:lstStyle/>
          <a:p>
            <a:pPr>
              <a:defRPr sz="1200" b="1">
                <a:latin typeface="Arial" panose="020B0604020202020204" pitchFamily="34" charset="0"/>
                <a:cs typeface="Arial" panose="020B0604020202020204" pitchFamily="34" charset="0"/>
              </a:defRPr>
            </a:pPr>
            <a:endParaRPr lang="en-US"/>
          </a:p>
        </c:txPr>
        <c:crossAx val="119477376"/>
        <c:crosses val="autoZero"/>
        <c:auto val="1"/>
        <c:lblAlgn val="ctr"/>
        <c:lblOffset val="100"/>
        <c:noMultiLvlLbl val="0"/>
      </c:catAx>
      <c:valAx>
        <c:axId val="119477376"/>
        <c:scaling>
          <c:orientation val="minMax"/>
          <c:max val="100000"/>
          <c:min val="0"/>
        </c:scaling>
        <c:delete val="0"/>
        <c:axPos val="l"/>
        <c:majorGridlines/>
        <c:numFmt formatCode="&quot;$&quot;#,##0" sourceLinked="0"/>
        <c:majorTickMark val="out"/>
        <c:minorTickMark val="none"/>
        <c:tickLblPos val="nextTo"/>
        <c:txPr>
          <a:bodyPr/>
          <a:lstStyle/>
          <a:p>
            <a:pPr>
              <a:defRPr sz="1400" b="1">
                <a:latin typeface="Arial" panose="020B0604020202020204" pitchFamily="34" charset="0"/>
                <a:cs typeface="Arial" panose="020B0604020202020204" pitchFamily="34" charset="0"/>
              </a:defRPr>
            </a:pPr>
            <a:endParaRPr lang="en-US"/>
          </a:p>
        </c:txPr>
        <c:crossAx val="119471488"/>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2010</c:v>
                </c:pt>
              </c:strCache>
            </c:strRef>
          </c:tx>
          <c:spPr>
            <a:solidFill>
              <a:schemeClr val="accent2"/>
            </a:solidFill>
            <a:effectLst>
              <a:outerShdw blurRad="50800" dist="38100" dir="5400000" algn="t" rotWithShape="0">
                <a:prstClr val="black">
                  <a:alpha val="40000"/>
                </a:prstClr>
              </a:outerShdw>
            </a:effectLst>
          </c:spPr>
          <c:invertIfNegative val="0"/>
          <c:dPt>
            <c:idx val="0"/>
            <c:invertIfNegative val="0"/>
            <c:bubble3D val="0"/>
            <c:spPr>
              <a:solidFill>
                <a:schemeClr val="tx2"/>
              </a:solidFill>
              <a:ln>
                <a:solidFill>
                  <a:schemeClr val="tx1"/>
                </a:solidFill>
              </a:ln>
              <a:effectLst>
                <a:outerShdw blurRad="50800" dist="38100" dir="5400000" algn="t" rotWithShape="0">
                  <a:prstClr val="black">
                    <a:alpha val="40000"/>
                  </a:prstClr>
                </a:outerShdw>
              </a:effectLst>
            </c:spPr>
          </c:dPt>
          <c:dPt>
            <c:idx val="1"/>
            <c:invertIfNegative val="0"/>
            <c:bubble3D val="0"/>
            <c:spPr>
              <a:solidFill>
                <a:srgbClr val="FF0000"/>
              </a:solidFill>
              <a:ln>
                <a:solidFill>
                  <a:schemeClr val="tx1"/>
                </a:solidFill>
              </a:ln>
              <a:effectLst>
                <a:outerShdw blurRad="50800" dist="38100" dir="5400000" algn="t" rotWithShape="0">
                  <a:prstClr val="black">
                    <a:alpha val="40000"/>
                  </a:prstClr>
                </a:outerShdw>
              </a:effectLst>
            </c:spPr>
          </c:dPt>
          <c:dPt>
            <c:idx val="2"/>
            <c:invertIfNegative val="0"/>
            <c:bubble3D val="0"/>
            <c:spPr>
              <a:solidFill>
                <a:srgbClr val="FFFF00"/>
              </a:solidFill>
              <a:ln>
                <a:solidFill>
                  <a:schemeClr val="tx1"/>
                </a:solidFill>
              </a:ln>
              <a:effectLst>
                <a:outerShdw blurRad="50800" dist="38100" dir="5400000" algn="t" rotWithShape="0">
                  <a:prstClr val="black">
                    <a:alpha val="40000"/>
                  </a:prstClr>
                </a:outerShdw>
              </a:effectLst>
            </c:spPr>
          </c:dPt>
          <c:dPt>
            <c:idx val="3"/>
            <c:invertIfNegative val="0"/>
            <c:bubble3D val="0"/>
            <c:spPr>
              <a:solidFill>
                <a:srgbClr val="00B050"/>
              </a:solidFill>
              <a:ln>
                <a:solidFill>
                  <a:schemeClr val="tx1"/>
                </a:solidFill>
              </a:ln>
              <a:effectLst>
                <a:outerShdw blurRad="50800" dist="38100" dir="5400000" algn="t" rotWithShape="0">
                  <a:prstClr val="black">
                    <a:alpha val="40000"/>
                  </a:prstClr>
                </a:outerShdw>
              </a:effectLst>
            </c:spPr>
          </c:dPt>
          <c:dLbls>
            <c:numFmt formatCode="&quot;$&quot;#,##0" sourceLinked="0"/>
            <c:spPr>
              <a:solidFill>
                <a:schemeClr val="bg1"/>
              </a:solidFill>
              <a:ln>
                <a:solidFill>
                  <a:schemeClr val="tx1"/>
                </a:solidFill>
              </a:ln>
            </c:spPr>
            <c:txPr>
              <a:bodyPr/>
              <a:lstStyle/>
              <a:p>
                <a:pPr>
                  <a:defRPr sz="1400" b="1">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dLbls>
          <c:cat>
            <c:strRef>
              <c:f>Sheet1!$A$2:$A$5</c:f>
              <c:strCache>
                <c:ptCount val="4"/>
                <c:pt idx="0">
                  <c:v>Current</c:v>
                </c:pt>
                <c:pt idx="1">
                  <c:v>Assuming Race/Ethnicity Specific Rates</c:v>
                </c:pt>
                <c:pt idx="2">
                  <c:v>Avg. Rates of Closure, 1980-2010</c:v>
                </c:pt>
                <c:pt idx="3">
                  <c:v>Full Closure to White Rates for 2050</c:v>
                </c:pt>
              </c:strCache>
            </c:strRef>
          </c:cat>
          <c:val>
            <c:numRef>
              <c:f>Sheet1!$B$2:$B$5</c:f>
              <c:numCache>
                <c:formatCode>General</c:formatCode>
                <c:ptCount val="4"/>
                <c:pt idx="0">
                  <c:v>439</c:v>
                </c:pt>
                <c:pt idx="1">
                  <c:v>915</c:v>
                </c:pt>
                <c:pt idx="2">
                  <c:v>1278</c:v>
                </c:pt>
                <c:pt idx="3">
                  <c:v>1814</c:v>
                </c:pt>
              </c:numCache>
            </c:numRef>
          </c:val>
        </c:ser>
        <c:dLbls>
          <c:showLegendKey val="0"/>
          <c:showVal val="0"/>
          <c:showCatName val="0"/>
          <c:showSerName val="0"/>
          <c:showPercent val="0"/>
          <c:showBubbleSize val="0"/>
        </c:dLbls>
        <c:gapWidth val="53"/>
        <c:overlap val="63"/>
        <c:axId val="119252096"/>
        <c:axId val="119253632"/>
      </c:barChart>
      <c:catAx>
        <c:axId val="119252096"/>
        <c:scaling>
          <c:orientation val="minMax"/>
        </c:scaling>
        <c:delete val="0"/>
        <c:axPos val="b"/>
        <c:majorTickMark val="out"/>
        <c:minorTickMark val="none"/>
        <c:tickLblPos val="nextTo"/>
        <c:txPr>
          <a:bodyPr/>
          <a:lstStyle/>
          <a:p>
            <a:pPr>
              <a:defRPr sz="1200" b="1">
                <a:latin typeface="Arial" panose="020B0604020202020204" pitchFamily="34" charset="0"/>
                <a:cs typeface="Arial" panose="020B0604020202020204" pitchFamily="34" charset="0"/>
              </a:defRPr>
            </a:pPr>
            <a:endParaRPr lang="en-US"/>
          </a:p>
        </c:txPr>
        <c:crossAx val="119253632"/>
        <c:crosses val="autoZero"/>
        <c:auto val="1"/>
        <c:lblAlgn val="ctr"/>
        <c:lblOffset val="100"/>
        <c:noMultiLvlLbl val="0"/>
      </c:catAx>
      <c:valAx>
        <c:axId val="119253632"/>
        <c:scaling>
          <c:orientation val="minMax"/>
          <c:max val="2000"/>
        </c:scaling>
        <c:delete val="0"/>
        <c:axPos val="l"/>
        <c:majorGridlines/>
        <c:numFmt formatCode="&quot;$&quot;#,##0" sourceLinked="0"/>
        <c:majorTickMark val="out"/>
        <c:minorTickMark val="none"/>
        <c:tickLblPos val="nextTo"/>
        <c:txPr>
          <a:bodyPr/>
          <a:lstStyle/>
          <a:p>
            <a:pPr>
              <a:defRPr sz="1400" b="1">
                <a:latin typeface="Arial" panose="020B0604020202020204" pitchFamily="34" charset="0"/>
                <a:cs typeface="Arial" panose="020B0604020202020204" pitchFamily="34" charset="0"/>
              </a:defRPr>
            </a:pPr>
            <a:endParaRPr lang="en-US"/>
          </a:p>
        </c:txPr>
        <c:crossAx val="119252096"/>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6.emf"/></Relationships>
</file>

<file path=ppt/drawings/drawing1.xml><?xml version="1.0" encoding="utf-8"?>
<c:userShapes xmlns:c="http://schemas.openxmlformats.org/drawingml/2006/chart">
  <cdr:relSizeAnchor xmlns:cdr="http://schemas.openxmlformats.org/drawingml/2006/chartDrawing">
    <cdr:from>
      <cdr:x>0.14925</cdr:x>
      <cdr:y>0.08924</cdr:y>
    </cdr:from>
    <cdr:to>
      <cdr:x>0.62687</cdr:x>
      <cdr:y>0.14873</cdr:y>
    </cdr:to>
    <cdr:sp macro="" textlink="">
      <cdr:nvSpPr>
        <cdr:cNvPr id="2" name="TextBox 1"/>
        <cdr:cNvSpPr txBox="1"/>
      </cdr:nvSpPr>
      <cdr:spPr>
        <a:xfrm xmlns:a="http://schemas.openxmlformats.org/drawingml/2006/main">
          <a:off x="762000" y="457200"/>
          <a:ext cx="24384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dirty="0" smtClean="0"/>
            <a:t>2000</a:t>
          </a:r>
          <a:endParaRPr lang="en-US" sz="1600" b="1" dirty="0"/>
        </a:p>
      </cdr:txBody>
    </cdr:sp>
  </cdr:relSizeAnchor>
</c:userShapes>
</file>

<file path=ppt/drawings/drawing10.xml><?xml version="1.0" encoding="utf-8"?>
<c:userShapes xmlns:c="http://schemas.openxmlformats.org/drawingml/2006/chart">
  <cdr:relSizeAnchor xmlns:cdr="http://schemas.openxmlformats.org/drawingml/2006/chartDrawing">
    <cdr:from>
      <cdr:x>0.17761</cdr:x>
      <cdr:y>0.13752</cdr:y>
    </cdr:from>
    <cdr:to>
      <cdr:x>0.22357</cdr:x>
      <cdr:y>0.17228</cdr:y>
    </cdr:to>
    <cdr:sp macro="" textlink="">
      <cdr:nvSpPr>
        <cdr:cNvPr id="77825" name="Text 2"/>
        <cdr:cNvSpPr txBox="1">
          <a:spLocks xmlns:a="http://schemas.openxmlformats.org/drawingml/2006/main" noChangeArrowheads="1"/>
        </cdr:cNvSpPr>
      </cdr:nvSpPr>
      <cdr:spPr bwMode="auto">
        <a:xfrm xmlns:a="http://schemas.openxmlformats.org/drawingml/2006/main">
          <a:off x="1519815" y="802719"/>
          <a:ext cx="393313" cy="202876"/>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7432" rIns="18288" bIns="27432" anchor="ctr" upright="1">
          <a:spAutoFit/>
        </a:bodyPr>
        <a:lstStyle xmlns:a="http://schemas.openxmlformats.org/drawingml/2006/main"/>
        <a:p xmlns:a="http://schemas.openxmlformats.org/drawingml/2006/main">
          <a:pPr algn="ctr" rtl="0">
            <a:defRPr sz="1000"/>
          </a:pPr>
          <a:r>
            <a:rPr lang="en-US" sz="1000" b="1" i="0" u="none" strike="noStrike" baseline="0">
              <a:solidFill>
                <a:srgbClr val="000000"/>
              </a:solidFill>
              <a:latin typeface="Arial"/>
              <a:cs typeface="Arial"/>
            </a:rPr>
            <a:t>Males</a:t>
          </a:r>
        </a:p>
      </cdr:txBody>
    </cdr:sp>
  </cdr:relSizeAnchor>
  <cdr:relSizeAnchor xmlns:cdr="http://schemas.openxmlformats.org/drawingml/2006/chartDrawing">
    <cdr:from>
      <cdr:x>0.73221</cdr:x>
      <cdr:y>0.13919</cdr:y>
    </cdr:from>
    <cdr:to>
      <cdr:x>0.83096</cdr:x>
      <cdr:y>0.18319</cdr:y>
    </cdr:to>
    <cdr:sp macro="" textlink="">
      <cdr:nvSpPr>
        <cdr:cNvPr id="77826" name="Text 1"/>
        <cdr:cNvSpPr txBox="1">
          <a:spLocks xmlns:a="http://schemas.openxmlformats.org/drawingml/2006/main" noChangeArrowheads="1"/>
        </cdr:cNvSpPr>
      </cdr:nvSpPr>
      <cdr:spPr bwMode="auto">
        <a:xfrm xmlns:a="http://schemas.openxmlformats.org/drawingml/2006/main">
          <a:off x="6265709" y="812467"/>
          <a:ext cx="845029" cy="25682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7432" rIns="27432" bIns="27432" anchor="ctr" upright="1"/>
        <a:lstStyle xmlns:a="http://schemas.openxmlformats.org/drawingml/2006/main"/>
        <a:p xmlns:a="http://schemas.openxmlformats.org/drawingml/2006/main">
          <a:pPr algn="ctr" rtl="0">
            <a:defRPr sz="1000"/>
          </a:pPr>
          <a:r>
            <a:rPr lang="en-US" sz="1000" b="1" i="0" u="none" strike="noStrike" baseline="0">
              <a:solidFill>
                <a:srgbClr val="000000"/>
              </a:solidFill>
              <a:latin typeface="Arial"/>
              <a:cs typeface="Arial"/>
            </a:rPr>
            <a:t>Females</a:t>
          </a:r>
        </a:p>
      </cdr:txBody>
    </cdr:sp>
  </cdr:relSizeAnchor>
</c:userShapes>
</file>

<file path=ppt/drawings/drawing11.xml><?xml version="1.0" encoding="utf-8"?>
<c:userShapes xmlns:c="http://schemas.openxmlformats.org/drawingml/2006/chart">
  <cdr:relSizeAnchor xmlns:cdr="http://schemas.openxmlformats.org/drawingml/2006/chartDrawing">
    <cdr:from>
      <cdr:x>0.39815</cdr:x>
      <cdr:y>0</cdr:y>
    </cdr:from>
    <cdr:to>
      <cdr:x>0.86111</cdr:x>
      <cdr:y>0.06734</cdr:y>
    </cdr:to>
    <cdr:sp macro="" textlink="">
      <cdr:nvSpPr>
        <cdr:cNvPr id="2" name="TextBox 1"/>
        <cdr:cNvSpPr txBox="1"/>
      </cdr:nvSpPr>
      <cdr:spPr>
        <a:xfrm xmlns:a="http://schemas.openxmlformats.org/drawingml/2006/main">
          <a:off x="3276600" y="-1600200"/>
          <a:ext cx="3810000" cy="30480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pPr algn="ctr"/>
          <a:r>
            <a:rPr lang="en-US" sz="1400" b="1" dirty="0" smtClean="0">
              <a:latin typeface="Arial" panose="020B0604020202020204" pitchFamily="34" charset="0"/>
              <a:cs typeface="Arial" panose="020B0604020202020204" pitchFamily="34" charset="0"/>
            </a:rPr>
            <a:t>2050</a:t>
          </a:r>
          <a:endParaRPr lang="en-US" sz="14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0.14815</cdr:x>
      <cdr:y>0.01263</cdr:y>
    </cdr:from>
    <cdr:to>
      <cdr:x>0.25926</cdr:x>
      <cdr:y>0.06314</cdr:y>
    </cdr:to>
    <cdr:sp macro="" textlink="">
      <cdr:nvSpPr>
        <cdr:cNvPr id="3" name="TextBox 2"/>
        <cdr:cNvSpPr txBox="1"/>
      </cdr:nvSpPr>
      <cdr:spPr>
        <a:xfrm xmlns:a="http://schemas.openxmlformats.org/drawingml/2006/main">
          <a:off x="1219200" y="57150"/>
          <a:ext cx="914400" cy="22860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pPr algn="ctr"/>
          <a:r>
            <a:rPr lang="en-US" sz="1400" b="1" dirty="0" smtClean="0">
              <a:latin typeface="Arial" panose="020B0604020202020204" pitchFamily="34" charset="0"/>
              <a:cs typeface="Arial" panose="020B0604020202020204" pitchFamily="34" charset="0"/>
            </a:rPr>
            <a:t>2010</a:t>
          </a:r>
          <a:endParaRPr lang="en-US" sz="1400" b="1" dirty="0">
            <a:latin typeface="Arial" panose="020B0604020202020204" pitchFamily="34" charset="0"/>
            <a:cs typeface="Arial" panose="020B0604020202020204" pitchFamily="34" charset="0"/>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0.08108</cdr:x>
      <cdr:y>0.86486</cdr:y>
    </cdr:from>
    <cdr:to>
      <cdr:x>0.18919</cdr:x>
      <cdr:y>0.97384</cdr:y>
    </cdr:to>
    <cdr:sp macro="" textlink="">
      <cdr:nvSpPr>
        <cdr:cNvPr id="2" name="TextBox 1"/>
        <cdr:cNvSpPr txBox="1"/>
      </cdr:nvSpPr>
      <cdr:spPr>
        <a:xfrm xmlns:a="http://schemas.openxmlformats.org/drawingml/2006/main">
          <a:off x="685800" y="4876800"/>
          <a:ext cx="914400" cy="614468"/>
        </a:xfrm>
        <a:prstGeom xmlns:a="http://schemas.openxmlformats.org/drawingml/2006/main" prst="rect">
          <a:avLst/>
        </a:prstGeom>
        <a:solidFill xmlns:a="http://schemas.openxmlformats.org/drawingml/2006/main">
          <a:schemeClr val="bg1"/>
        </a:solidFill>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pPr algn="ctr"/>
          <a:r>
            <a:rPr lang="en-US" b="1" dirty="0" smtClean="0">
              <a:latin typeface="Arial" panose="020B0604020202020204" pitchFamily="34" charset="0"/>
              <a:cs typeface="Arial" panose="020B0604020202020204" pitchFamily="34" charset="0"/>
            </a:rPr>
            <a:t>Aggregate Household Income</a:t>
          </a:r>
          <a:endParaRPr lang="en-US"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0.20721</cdr:x>
      <cdr:y>0.86486</cdr:y>
    </cdr:from>
    <cdr:to>
      <cdr:x>0.31532</cdr:x>
      <cdr:y>0.97384</cdr:y>
    </cdr:to>
    <cdr:sp macro="" textlink="">
      <cdr:nvSpPr>
        <cdr:cNvPr id="3" name="TextBox 1"/>
        <cdr:cNvSpPr txBox="1"/>
      </cdr:nvSpPr>
      <cdr:spPr>
        <a:xfrm xmlns:a="http://schemas.openxmlformats.org/drawingml/2006/main">
          <a:off x="1752600" y="4876800"/>
          <a:ext cx="914400" cy="614468"/>
        </a:xfrm>
        <a:prstGeom xmlns:a="http://schemas.openxmlformats.org/drawingml/2006/main" prst="rect">
          <a:avLst/>
        </a:prstGeom>
        <a:solidFill xmlns:a="http://schemas.openxmlformats.org/drawingml/2006/main">
          <a:schemeClr val="bg1"/>
        </a:solidFill>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b="1" dirty="0" smtClean="0">
              <a:latin typeface="Arial" panose="020B0604020202020204" pitchFamily="34" charset="0"/>
              <a:cs typeface="Arial" panose="020B0604020202020204" pitchFamily="34" charset="0"/>
            </a:rPr>
            <a:t>Aggregate Net Worth</a:t>
          </a:r>
          <a:endParaRPr lang="en-US"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0.33333</cdr:x>
      <cdr:y>0.86486</cdr:y>
    </cdr:from>
    <cdr:to>
      <cdr:x>0.44144</cdr:x>
      <cdr:y>0.97384</cdr:y>
    </cdr:to>
    <cdr:sp macro="" textlink="">
      <cdr:nvSpPr>
        <cdr:cNvPr id="4" name="TextBox 1"/>
        <cdr:cNvSpPr txBox="1"/>
      </cdr:nvSpPr>
      <cdr:spPr>
        <a:xfrm xmlns:a="http://schemas.openxmlformats.org/drawingml/2006/main">
          <a:off x="2819400" y="4876800"/>
          <a:ext cx="914400" cy="614468"/>
        </a:xfrm>
        <a:prstGeom xmlns:a="http://schemas.openxmlformats.org/drawingml/2006/main" prst="rect">
          <a:avLst/>
        </a:prstGeom>
        <a:solidFill xmlns:a="http://schemas.openxmlformats.org/drawingml/2006/main">
          <a:schemeClr val="bg1"/>
        </a:solidFill>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b="1" dirty="0" smtClean="0">
              <a:latin typeface="Arial" panose="020B0604020202020204" pitchFamily="34" charset="0"/>
              <a:cs typeface="Arial" panose="020B0604020202020204" pitchFamily="34" charset="0"/>
            </a:rPr>
            <a:t>Average Household Income</a:t>
          </a:r>
          <a:endParaRPr lang="en-US"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0.48536</cdr:x>
      <cdr:y>0.86486</cdr:y>
    </cdr:from>
    <cdr:to>
      <cdr:x>0.59347</cdr:x>
      <cdr:y>0.97384</cdr:y>
    </cdr:to>
    <cdr:sp macro="" textlink="">
      <cdr:nvSpPr>
        <cdr:cNvPr id="5" name="TextBox 1"/>
        <cdr:cNvSpPr txBox="1"/>
      </cdr:nvSpPr>
      <cdr:spPr>
        <a:xfrm xmlns:a="http://schemas.openxmlformats.org/drawingml/2006/main">
          <a:off x="4105275" y="4876800"/>
          <a:ext cx="914400" cy="614468"/>
        </a:xfrm>
        <a:prstGeom xmlns:a="http://schemas.openxmlformats.org/drawingml/2006/main" prst="rect">
          <a:avLst/>
        </a:prstGeom>
        <a:solidFill xmlns:a="http://schemas.openxmlformats.org/drawingml/2006/main">
          <a:schemeClr val="bg1"/>
        </a:solidFill>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b="1" dirty="0" smtClean="0">
              <a:latin typeface="Arial" panose="020B0604020202020204" pitchFamily="34" charset="0"/>
              <a:cs typeface="Arial" panose="020B0604020202020204" pitchFamily="34" charset="0"/>
            </a:rPr>
            <a:t>Net Worth Per Household</a:t>
          </a:r>
          <a:endParaRPr lang="en-US"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0.62162</cdr:x>
      <cdr:y>0.86486</cdr:y>
    </cdr:from>
    <cdr:to>
      <cdr:x>0.72973</cdr:x>
      <cdr:y>0.97384</cdr:y>
    </cdr:to>
    <cdr:sp macro="" textlink="">
      <cdr:nvSpPr>
        <cdr:cNvPr id="6" name="TextBox 1"/>
        <cdr:cNvSpPr txBox="1"/>
      </cdr:nvSpPr>
      <cdr:spPr>
        <a:xfrm xmlns:a="http://schemas.openxmlformats.org/drawingml/2006/main">
          <a:off x="5257800" y="4876800"/>
          <a:ext cx="914400" cy="614468"/>
        </a:xfrm>
        <a:prstGeom xmlns:a="http://schemas.openxmlformats.org/drawingml/2006/main" prst="rect">
          <a:avLst/>
        </a:prstGeom>
        <a:solidFill xmlns:a="http://schemas.openxmlformats.org/drawingml/2006/main">
          <a:schemeClr val="bg1"/>
        </a:solidFill>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b="1" dirty="0" smtClean="0">
              <a:latin typeface="Arial" panose="020B0604020202020204" pitchFamily="34" charset="0"/>
              <a:cs typeface="Arial" panose="020B0604020202020204" pitchFamily="34" charset="0"/>
            </a:rPr>
            <a:t>Poverty</a:t>
          </a:r>
          <a:endParaRPr lang="en-US"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0.72973</cdr:x>
      <cdr:y>0.86486</cdr:y>
    </cdr:from>
    <cdr:to>
      <cdr:x>0.87387</cdr:x>
      <cdr:y>0.97384</cdr:y>
    </cdr:to>
    <cdr:sp macro="" textlink="">
      <cdr:nvSpPr>
        <cdr:cNvPr id="7" name="TextBox 1"/>
        <cdr:cNvSpPr txBox="1"/>
      </cdr:nvSpPr>
      <cdr:spPr>
        <a:xfrm xmlns:a="http://schemas.openxmlformats.org/drawingml/2006/main">
          <a:off x="6172200" y="4876800"/>
          <a:ext cx="1219200" cy="614468"/>
        </a:xfrm>
        <a:prstGeom xmlns:a="http://schemas.openxmlformats.org/drawingml/2006/main" prst="rect">
          <a:avLst/>
        </a:prstGeom>
        <a:solidFill xmlns:a="http://schemas.openxmlformats.org/drawingml/2006/main">
          <a:schemeClr val="bg1"/>
        </a:solidFill>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b="1" dirty="0" smtClean="0">
              <a:latin typeface="Arial" panose="020B0604020202020204" pitchFamily="34" charset="0"/>
              <a:cs typeface="Arial" panose="020B0604020202020204" pitchFamily="34" charset="0"/>
            </a:rPr>
            <a:t>Total Consumer Expenditures</a:t>
          </a:r>
          <a:endParaRPr lang="en-US"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0.9009</cdr:x>
      <cdr:y>0.86486</cdr:y>
    </cdr:from>
    <cdr:to>
      <cdr:x>1</cdr:x>
      <cdr:y>0.97384</cdr:y>
    </cdr:to>
    <cdr:sp macro="" textlink="">
      <cdr:nvSpPr>
        <cdr:cNvPr id="8" name="TextBox 1"/>
        <cdr:cNvSpPr txBox="1"/>
      </cdr:nvSpPr>
      <cdr:spPr>
        <a:xfrm xmlns:a="http://schemas.openxmlformats.org/drawingml/2006/main">
          <a:off x="7620000" y="4876800"/>
          <a:ext cx="838200" cy="614468"/>
        </a:xfrm>
        <a:prstGeom xmlns:a="http://schemas.openxmlformats.org/drawingml/2006/main" prst="rect">
          <a:avLst/>
        </a:prstGeom>
        <a:solidFill xmlns:a="http://schemas.openxmlformats.org/drawingml/2006/main">
          <a:schemeClr val="bg1"/>
        </a:solidFill>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b="1" dirty="0" smtClean="0">
              <a:latin typeface="Arial" panose="020B0604020202020204" pitchFamily="34" charset="0"/>
              <a:cs typeface="Arial" panose="020B0604020202020204" pitchFamily="34" charset="0"/>
            </a:rPr>
            <a:t>Total</a:t>
          </a:r>
        </a:p>
        <a:p xmlns:a="http://schemas.openxmlformats.org/drawingml/2006/main">
          <a:pPr algn="ctr"/>
          <a:r>
            <a:rPr lang="en-US" b="1" dirty="0" smtClean="0">
              <a:latin typeface="Arial" panose="020B0604020202020204" pitchFamily="34" charset="0"/>
              <a:cs typeface="Arial" panose="020B0604020202020204" pitchFamily="34" charset="0"/>
            </a:rPr>
            <a:t>State Tax Revenue</a:t>
          </a:r>
          <a:endParaRPr lang="en-US" b="1" dirty="0">
            <a:latin typeface="Arial" panose="020B0604020202020204" pitchFamily="34" charset="0"/>
            <a:cs typeface="Arial" panose="020B0604020202020204" pitchFamily="34" charset="0"/>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0.39815</cdr:x>
      <cdr:y>0</cdr:y>
    </cdr:from>
    <cdr:to>
      <cdr:x>0.86111</cdr:x>
      <cdr:y>0.06734</cdr:y>
    </cdr:to>
    <cdr:sp macro="" textlink="">
      <cdr:nvSpPr>
        <cdr:cNvPr id="2" name="TextBox 1"/>
        <cdr:cNvSpPr txBox="1"/>
      </cdr:nvSpPr>
      <cdr:spPr>
        <a:xfrm xmlns:a="http://schemas.openxmlformats.org/drawingml/2006/main">
          <a:off x="3276600" y="-1600200"/>
          <a:ext cx="3810000" cy="30480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pPr algn="ctr"/>
          <a:r>
            <a:rPr lang="en-US" sz="1400" b="1" dirty="0" smtClean="0">
              <a:latin typeface="Arial" panose="020B0604020202020204" pitchFamily="34" charset="0"/>
              <a:cs typeface="Arial" panose="020B0604020202020204" pitchFamily="34" charset="0"/>
            </a:rPr>
            <a:t>2050</a:t>
          </a:r>
          <a:endParaRPr lang="en-US" sz="14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0.14815</cdr:x>
      <cdr:y>0.01263</cdr:y>
    </cdr:from>
    <cdr:to>
      <cdr:x>0.25926</cdr:x>
      <cdr:y>0.06314</cdr:y>
    </cdr:to>
    <cdr:sp macro="" textlink="">
      <cdr:nvSpPr>
        <cdr:cNvPr id="3" name="TextBox 2"/>
        <cdr:cNvSpPr txBox="1"/>
      </cdr:nvSpPr>
      <cdr:spPr>
        <a:xfrm xmlns:a="http://schemas.openxmlformats.org/drawingml/2006/main">
          <a:off x="1219200" y="57150"/>
          <a:ext cx="914400" cy="22860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pPr algn="ctr"/>
          <a:r>
            <a:rPr lang="en-US" sz="1400" b="1" dirty="0" smtClean="0">
              <a:latin typeface="Arial" panose="020B0604020202020204" pitchFamily="34" charset="0"/>
              <a:cs typeface="Arial" panose="020B0604020202020204" pitchFamily="34" charset="0"/>
            </a:rPr>
            <a:t>2010</a:t>
          </a:r>
          <a:endParaRPr lang="en-US" sz="1400" b="1" dirty="0">
            <a:latin typeface="Arial" panose="020B0604020202020204" pitchFamily="34" charset="0"/>
            <a:cs typeface="Arial" panose="020B0604020202020204" pitchFamily="34" charset="0"/>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0.39815</cdr:x>
      <cdr:y>0</cdr:y>
    </cdr:from>
    <cdr:to>
      <cdr:x>0.86111</cdr:x>
      <cdr:y>0.06734</cdr:y>
    </cdr:to>
    <cdr:sp macro="" textlink="">
      <cdr:nvSpPr>
        <cdr:cNvPr id="2" name="TextBox 1"/>
        <cdr:cNvSpPr txBox="1"/>
      </cdr:nvSpPr>
      <cdr:spPr>
        <a:xfrm xmlns:a="http://schemas.openxmlformats.org/drawingml/2006/main">
          <a:off x="3276600" y="-1600200"/>
          <a:ext cx="3810000" cy="30480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pPr algn="ctr"/>
          <a:r>
            <a:rPr lang="en-US" sz="1400" b="1" dirty="0" smtClean="0">
              <a:latin typeface="Arial" panose="020B0604020202020204" pitchFamily="34" charset="0"/>
              <a:cs typeface="Arial" panose="020B0604020202020204" pitchFamily="34" charset="0"/>
            </a:rPr>
            <a:t>2050</a:t>
          </a:r>
          <a:endParaRPr lang="en-US" sz="14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0.14815</cdr:x>
      <cdr:y>0.01263</cdr:y>
    </cdr:from>
    <cdr:to>
      <cdr:x>0.25926</cdr:x>
      <cdr:y>0.06314</cdr:y>
    </cdr:to>
    <cdr:sp macro="" textlink="">
      <cdr:nvSpPr>
        <cdr:cNvPr id="3" name="TextBox 2"/>
        <cdr:cNvSpPr txBox="1"/>
      </cdr:nvSpPr>
      <cdr:spPr>
        <a:xfrm xmlns:a="http://schemas.openxmlformats.org/drawingml/2006/main">
          <a:off x="1219200" y="57150"/>
          <a:ext cx="914400" cy="22860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pPr algn="ctr"/>
          <a:r>
            <a:rPr lang="en-US" sz="1400" b="1" dirty="0" smtClean="0">
              <a:latin typeface="Arial" panose="020B0604020202020204" pitchFamily="34" charset="0"/>
              <a:cs typeface="Arial" panose="020B0604020202020204" pitchFamily="34" charset="0"/>
            </a:rPr>
            <a:t>2010</a:t>
          </a:r>
          <a:endParaRPr lang="en-US" sz="1400" b="1" dirty="0">
            <a:latin typeface="Arial" panose="020B060402020202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0.18627</cdr:x>
      <cdr:y>0</cdr:y>
    </cdr:from>
    <cdr:to>
      <cdr:x>0.77887</cdr:x>
      <cdr:y>0.05556</cdr:y>
    </cdr:to>
    <cdr:sp macro="" textlink="">
      <cdr:nvSpPr>
        <cdr:cNvPr id="2" name="TextBox 1"/>
        <cdr:cNvSpPr txBox="1"/>
      </cdr:nvSpPr>
      <cdr:spPr>
        <a:xfrm xmlns:a="http://schemas.openxmlformats.org/drawingml/2006/main">
          <a:off x="766482" y="0"/>
          <a:ext cx="2438400" cy="2286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smtClean="0"/>
            <a:t>2010</a:t>
          </a:r>
          <a:endParaRPr lang="en-US" sz="16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0.39815</cdr:x>
      <cdr:y>0</cdr:y>
    </cdr:from>
    <cdr:to>
      <cdr:x>0.86111</cdr:x>
      <cdr:y>0.06734</cdr:y>
    </cdr:to>
    <cdr:sp macro="" textlink="">
      <cdr:nvSpPr>
        <cdr:cNvPr id="2" name="TextBox 1"/>
        <cdr:cNvSpPr txBox="1"/>
      </cdr:nvSpPr>
      <cdr:spPr>
        <a:xfrm xmlns:a="http://schemas.openxmlformats.org/drawingml/2006/main">
          <a:off x="3276600" y="-1600200"/>
          <a:ext cx="3810000" cy="30480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pPr algn="ctr"/>
          <a:r>
            <a:rPr lang="en-US" sz="1400" b="1" dirty="0" smtClean="0">
              <a:latin typeface="Arial" panose="020B0604020202020204" pitchFamily="34" charset="0"/>
              <a:cs typeface="Arial" panose="020B0604020202020204" pitchFamily="34" charset="0"/>
            </a:rPr>
            <a:t>2050</a:t>
          </a:r>
          <a:endParaRPr lang="en-US" sz="14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0.14815</cdr:x>
      <cdr:y>0.01263</cdr:y>
    </cdr:from>
    <cdr:to>
      <cdr:x>0.25926</cdr:x>
      <cdr:y>0.06314</cdr:y>
    </cdr:to>
    <cdr:sp macro="" textlink="">
      <cdr:nvSpPr>
        <cdr:cNvPr id="3" name="TextBox 2"/>
        <cdr:cNvSpPr txBox="1"/>
      </cdr:nvSpPr>
      <cdr:spPr>
        <a:xfrm xmlns:a="http://schemas.openxmlformats.org/drawingml/2006/main">
          <a:off x="1219200" y="57150"/>
          <a:ext cx="914400" cy="22860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pPr algn="ctr"/>
          <a:r>
            <a:rPr lang="en-US" sz="1400" b="1" dirty="0" smtClean="0">
              <a:latin typeface="Arial" panose="020B0604020202020204" pitchFamily="34" charset="0"/>
              <a:cs typeface="Arial" panose="020B0604020202020204" pitchFamily="34" charset="0"/>
            </a:rPr>
            <a:t>2010</a:t>
          </a:r>
          <a:endParaRPr lang="en-US" sz="1400" b="1" dirty="0">
            <a:latin typeface="Arial" panose="020B0604020202020204" pitchFamily="34" charset="0"/>
            <a:cs typeface="Arial" panose="020B060402020202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0.39815</cdr:x>
      <cdr:y>0</cdr:y>
    </cdr:from>
    <cdr:to>
      <cdr:x>0.86111</cdr:x>
      <cdr:y>0.06734</cdr:y>
    </cdr:to>
    <cdr:sp macro="" textlink="">
      <cdr:nvSpPr>
        <cdr:cNvPr id="2" name="TextBox 1"/>
        <cdr:cNvSpPr txBox="1"/>
      </cdr:nvSpPr>
      <cdr:spPr>
        <a:xfrm xmlns:a="http://schemas.openxmlformats.org/drawingml/2006/main">
          <a:off x="3276600" y="-1600200"/>
          <a:ext cx="3810000" cy="30480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pPr algn="ctr"/>
          <a:r>
            <a:rPr lang="en-US" sz="1400" b="1" dirty="0" smtClean="0">
              <a:latin typeface="Arial" panose="020B0604020202020204" pitchFamily="34" charset="0"/>
              <a:cs typeface="Arial" panose="020B0604020202020204" pitchFamily="34" charset="0"/>
            </a:rPr>
            <a:t>2050</a:t>
          </a:r>
          <a:endParaRPr lang="en-US" sz="14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0.14815</cdr:x>
      <cdr:y>0.01263</cdr:y>
    </cdr:from>
    <cdr:to>
      <cdr:x>0.25926</cdr:x>
      <cdr:y>0.06314</cdr:y>
    </cdr:to>
    <cdr:sp macro="" textlink="">
      <cdr:nvSpPr>
        <cdr:cNvPr id="3" name="TextBox 2"/>
        <cdr:cNvSpPr txBox="1"/>
      </cdr:nvSpPr>
      <cdr:spPr>
        <a:xfrm xmlns:a="http://schemas.openxmlformats.org/drawingml/2006/main">
          <a:off x="1219200" y="57150"/>
          <a:ext cx="914400" cy="22860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pPr algn="ctr"/>
          <a:r>
            <a:rPr lang="en-US" sz="1400" b="1" dirty="0" smtClean="0">
              <a:latin typeface="Arial" panose="020B0604020202020204" pitchFamily="34" charset="0"/>
              <a:cs typeface="Arial" panose="020B0604020202020204" pitchFamily="34" charset="0"/>
            </a:rPr>
            <a:t>2010</a:t>
          </a:r>
          <a:endParaRPr lang="en-US" sz="1400" b="1" dirty="0">
            <a:latin typeface="Arial" panose="020B0604020202020204" pitchFamily="34" charset="0"/>
            <a:cs typeface="Arial" panose="020B060402020202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0.39815</cdr:x>
      <cdr:y>0</cdr:y>
    </cdr:from>
    <cdr:to>
      <cdr:x>0.86111</cdr:x>
      <cdr:y>0.06734</cdr:y>
    </cdr:to>
    <cdr:sp macro="" textlink="">
      <cdr:nvSpPr>
        <cdr:cNvPr id="2" name="TextBox 1"/>
        <cdr:cNvSpPr txBox="1"/>
      </cdr:nvSpPr>
      <cdr:spPr>
        <a:xfrm xmlns:a="http://schemas.openxmlformats.org/drawingml/2006/main">
          <a:off x="3276600" y="-1600200"/>
          <a:ext cx="3810000" cy="30480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pPr algn="ctr"/>
          <a:r>
            <a:rPr lang="en-US" sz="1400" b="1" dirty="0" smtClean="0">
              <a:latin typeface="Arial" panose="020B0604020202020204" pitchFamily="34" charset="0"/>
              <a:cs typeface="Arial" panose="020B0604020202020204" pitchFamily="34" charset="0"/>
            </a:rPr>
            <a:t>2050</a:t>
          </a:r>
          <a:endParaRPr lang="en-US" sz="14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0.14815</cdr:x>
      <cdr:y>0.01263</cdr:y>
    </cdr:from>
    <cdr:to>
      <cdr:x>0.25926</cdr:x>
      <cdr:y>0.06314</cdr:y>
    </cdr:to>
    <cdr:sp macro="" textlink="">
      <cdr:nvSpPr>
        <cdr:cNvPr id="3" name="TextBox 2"/>
        <cdr:cNvSpPr txBox="1"/>
      </cdr:nvSpPr>
      <cdr:spPr>
        <a:xfrm xmlns:a="http://schemas.openxmlformats.org/drawingml/2006/main">
          <a:off x="1219200" y="57150"/>
          <a:ext cx="914400" cy="22860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pPr algn="ctr"/>
          <a:r>
            <a:rPr lang="en-US" sz="1400" b="1" dirty="0" smtClean="0">
              <a:latin typeface="Arial" panose="020B0604020202020204" pitchFamily="34" charset="0"/>
              <a:cs typeface="Arial" panose="020B0604020202020204" pitchFamily="34" charset="0"/>
            </a:rPr>
            <a:t>2010</a:t>
          </a:r>
          <a:endParaRPr lang="en-US" sz="1400" b="1" dirty="0">
            <a:latin typeface="Arial" panose="020B0604020202020204" pitchFamily="34" charset="0"/>
            <a:cs typeface="Arial" panose="020B0604020202020204"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0.47664</cdr:x>
      <cdr:y>0.94118</cdr:y>
    </cdr:from>
    <cdr:to>
      <cdr:x>1</cdr:x>
      <cdr:y>0.99463</cdr:y>
    </cdr:to>
    <cdr:sp macro="" textlink="">
      <cdr:nvSpPr>
        <cdr:cNvPr id="2" name="TextBox 4"/>
        <cdr:cNvSpPr txBox="1"/>
      </cdr:nvSpPr>
      <cdr:spPr>
        <a:xfrm xmlns:a="http://schemas.openxmlformats.org/drawingml/2006/main">
          <a:off x="3886201" y="4876800"/>
          <a:ext cx="4267199"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dirty="0" smtClean="0">
              <a:latin typeface="Arial" panose="020B0604020202020204" pitchFamily="34" charset="0"/>
              <a:cs typeface="Arial" panose="020B0604020202020204" pitchFamily="34" charset="0"/>
            </a:rPr>
            <a:t>Source: U.S. Census Bureau, 2014 Population Estimates</a:t>
          </a:r>
          <a:endParaRPr lang="en-US" sz="1200" dirty="0">
            <a:latin typeface="Arial" panose="020B0604020202020204" pitchFamily="34" charset="0"/>
            <a:cs typeface="Arial" panose="020B0604020202020204"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0.69594</cdr:x>
      <cdr:y>0.898</cdr:y>
    </cdr:from>
    <cdr:to>
      <cdr:x>1</cdr:x>
      <cdr:y>1</cdr:y>
    </cdr:to>
    <cdr:sp macro="" textlink="">
      <cdr:nvSpPr>
        <cdr:cNvPr id="2" name="TextBox 6"/>
        <cdr:cNvSpPr txBox="1"/>
      </cdr:nvSpPr>
      <cdr:spPr>
        <a:xfrm xmlns:a="http://schemas.openxmlformats.org/drawingml/2006/main">
          <a:off x="6353277" y="5601335"/>
          <a:ext cx="2502310"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defTabSz="457200" rtl="0" fontAlgn="base">
            <a:spcBef>
              <a:spcPct val="0"/>
            </a:spcBef>
            <a:spcAft>
              <a:spcPct val="0"/>
            </a:spcAft>
            <a:defRPr kern="1200">
              <a:solidFill>
                <a:schemeClr val="tx1"/>
              </a:solidFill>
              <a:latin typeface="Calibri" pitchFamily="34" charset="0"/>
              <a:ea typeface="Geneva" pitchFamily="34" charset="0"/>
              <a:cs typeface="Geneva" pitchFamily="34" charset="0"/>
            </a:defRPr>
          </a:lvl1pPr>
          <a:lvl2pPr marL="457200" algn="l" defTabSz="457200" rtl="0" fontAlgn="base">
            <a:spcBef>
              <a:spcPct val="0"/>
            </a:spcBef>
            <a:spcAft>
              <a:spcPct val="0"/>
            </a:spcAft>
            <a:defRPr kern="1200">
              <a:solidFill>
                <a:schemeClr val="tx1"/>
              </a:solidFill>
              <a:latin typeface="Calibri" pitchFamily="34" charset="0"/>
              <a:ea typeface="Geneva" pitchFamily="34" charset="0"/>
              <a:cs typeface="Geneva" pitchFamily="34" charset="0"/>
            </a:defRPr>
          </a:lvl2pPr>
          <a:lvl3pPr marL="914400" algn="l" defTabSz="457200" rtl="0" fontAlgn="base">
            <a:spcBef>
              <a:spcPct val="0"/>
            </a:spcBef>
            <a:spcAft>
              <a:spcPct val="0"/>
            </a:spcAft>
            <a:defRPr kern="1200">
              <a:solidFill>
                <a:schemeClr val="tx1"/>
              </a:solidFill>
              <a:latin typeface="Calibri" pitchFamily="34" charset="0"/>
              <a:ea typeface="Geneva" pitchFamily="34" charset="0"/>
              <a:cs typeface="Geneva" pitchFamily="34" charset="0"/>
            </a:defRPr>
          </a:lvl3pPr>
          <a:lvl4pPr marL="1371600" algn="l" defTabSz="457200" rtl="0" fontAlgn="base">
            <a:spcBef>
              <a:spcPct val="0"/>
            </a:spcBef>
            <a:spcAft>
              <a:spcPct val="0"/>
            </a:spcAft>
            <a:defRPr kern="1200">
              <a:solidFill>
                <a:schemeClr val="tx1"/>
              </a:solidFill>
              <a:latin typeface="Calibri" pitchFamily="34" charset="0"/>
              <a:ea typeface="Geneva" pitchFamily="34" charset="0"/>
              <a:cs typeface="Geneva" pitchFamily="34" charset="0"/>
            </a:defRPr>
          </a:lvl4pPr>
          <a:lvl5pPr marL="1828800" algn="l" defTabSz="457200" rtl="0" fontAlgn="base">
            <a:spcBef>
              <a:spcPct val="0"/>
            </a:spcBef>
            <a:spcAft>
              <a:spcPct val="0"/>
            </a:spcAft>
            <a:defRPr kern="1200">
              <a:solidFill>
                <a:schemeClr val="tx1"/>
              </a:solidFill>
              <a:latin typeface="Calibri" pitchFamily="34" charset="0"/>
              <a:ea typeface="Geneva" pitchFamily="34" charset="0"/>
              <a:cs typeface="Geneva" pitchFamily="34" charset="0"/>
            </a:defRPr>
          </a:lvl5pPr>
          <a:lvl6pPr marL="2286000" algn="l" defTabSz="914400" rtl="0" eaLnBrk="1" latinLnBrk="0" hangingPunct="1">
            <a:defRPr kern="1200">
              <a:solidFill>
                <a:schemeClr val="tx1"/>
              </a:solidFill>
              <a:latin typeface="Calibri" pitchFamily="34" charset="0"/>
              <a:ea typeface="Geneva" pitchFamily="34" charset="0"/>
              <a:cs typeface="Geneva" pitchFamily="34" charset="0"/>
            </a:defRPr>
          </a:lvl6pPr>
          <a:lvl7pPr marL="2743200" algn="l" defTabSz="914400" rtl="0" eaLnBrk="1" latinLnBrk="0" hangingPunct="1">
            <a:defRPr kern="1200">
              <a:solidFill>
                <a:schemeClr val="tx1"/>
              </a:solidFill>
              <a:latin typeface="Calibri" pitchFamily="34" charset="0"/>
              <a:ea typeface="Geneva" pitchFamily="34" charset="0"/>
              <a:cs typeface="Geneva" pitchFamily="34" charset="0"/>
            </a:defRPr>
          </a:lvl7pPr>
          <a:lvl8pPr marL="3200400" algn="l" defTabSz="914400" rtl="0" eaLnBrk="1" latinLnBrk="0" hangingPunct="1">
            <a:defRPr kern="1200">
              <a:solidFill>
                <a:schemeClr val="tx1"/>
              </a:solidFill>
              <a:latin typeface="Calibri" pitchFamily="34" charset="0"/>
              <a:ea typeface="Geneva" pitchFamily="34" charset="0"/>
              <a:cs typeface="Geneva" pitchFamily="34" charset="0"/>
            </a:defRPr>
          </a:lvl8pPr>
          <a:lvl9pPr marL="3657600" algn="l" defTabSz="914400" rtl="0" eaLnBrk="1" latinLnBrk="0" hangingPunct="1">
            <a:defRPr kern="1200">
              <a:solidFill>
                <a:schemeClr val="tx1"/>
              </a:solidFill>
              <a:latin typeface="Calibri" pitchFamily="34" charset="0"/>
              <a:ea typeface="Geneva" pitchFamily="34" charset="0"/>
              <a:cs typeface="Geneva" pitchFamily="34" charset="0"/>
            </a:defRPr>
          </a:lvl9pPr>
        </a:lstStyle>
        <a:p xmlns:a="http://schemas.openxmlformats.org/drawingml/2006/main">
          <a:r>
            <a:rPr lang="en-US" sz="1200" b="1" dirty="0" smtClean="0">
              <a:latin typeface="Arial" panose="020B0604020202020204" pitchFamily="34" charset="0"/>
              <a:cs typeface="Arial" panose="020B0604020202020204" pitchFamily="34" charset="0"/>
            </a:rPr>
            <a:t>Source: U.S. Census, 2012 American Community Survey</a:t>
          </a:r>
          <a:endParaRPr lang="en-US" sz="12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0.71023</cdr:x>
      <cdr:y>0.02049</cdr:y>
    </cdr:from>
    <cdr:to>
      <cdr:x>0.97904</cdr:x>
      <cdr:y>0.13609</cdr:y>
    </cdr:to>
    <cdr:sp macro="" textlink="">
      <cdr:nvSpPr>
        <cdr:cNvPr id="3" name="TextBox 5"/>
        <cdr:cNvSpPr txBox="1"/>
      </cdr:nvSpPr>
      <cdr:spPr>
        <a:xfrm xmlns:a="http://schemas.openxmlformats.org/drawingml/2006/main">
          <a:off x="5844868" y="92727"/>
          <a:ext cx="2212258" cy="5232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defTabSz="457200" rtl="0" fontAlgn="base">
            <a:spcBef>
              <a:spcPct val="0"/>
            </a:spcBef>
            <a:spcAft>
              <a:spcPct val="0"/>
            </a:spcAft>
            <a:defRPr kern="1200">
              <a:solidFill>
                <a:schemeClr val="tx1"/>
              </a:solidFill>
              <a:latin typeface="Calibri" pitchFamily="34" charset="0"/>
              <a:ea typeface="Geneva" pitchFamily="34" charset="0"/>
              <a:cs typeface="Geneva" pitchFamily="34" charset="0"/>
            </a:defRPr>
          </a:lvl1pPr>
          <a:lvl2pPr marL="457200" algn="l" defTabSz="457200" rtl="0" fontAlgn="base">
            <a:spcBef>
              <a:spcPct val="0"/>
            </a:spcBef>
            <a:spcAft>
              <a:spcPct val="0"/>
            </a:spcAft>
            <a:defRPr kern="1200">
              <a:solidFill>
                <a:schemeClr val="tx1"/>
              </a:solidFill>
              <a:latin typeface="Calibri" pitchFamily="34" charset="0"/>
              <a:ea typeface="Geneva" pitchFamily="34" charset="0"/>
              <a:cs typeface="Geneva" pitchFamily="34" charset="0"/>
            </a:defRPr>
          </a:lvl2pPr>
          <a:lvl3pPr marL="914400" algn="l" defTabSz="457200" rtl="0" fontAlgn="base">
            <a:spcBef>
              <a:spcPct val="0"/>
            </a:spcBef>
            <a:spcAft>
              <a:spcPct val="0"/>
            </a:spcAft>
            <a:defRPr kern="1200">
              <a:solidFill>
                <a:schemeClr val="tx1"/>
              </a:solidFill>
              <a:latin typeface="Calibri" pitchFamily="34" charset="0"/>
              <a:ea typeface="Geneva" pitchFamily="34" charset="0"/>
              <a:cs typeface="Geneva" pitchFamily="34" charset="0"/>
            </a:defRPr>
          </a:lvl3pPr>
          <a:lvl4pPr marL="1371600" algn="l" defTabSz="457200" rtl="0" fontAlgn="base">
            <a:spcBef>
              <a:spcPct val="0"/>
            </a:spcBef>
            <a:spcAft>
              <a:spcPct val="0"/>
            </a:spcAft>
            <a:defRPr kern="1200">
              <a:solidFill>
                <a:schemeClr val="tx1"/>
              </a:solidFill>
              <a:latin typeface="Calibri" pitchFamily="34" charset="0"/>
              <a:ea typeface="Geneva" pitchFamily="34" charset="0"/>
              <a:cs typeface="Geneva" pitchFamily="34" charset="0"/>
            </a:defRPr>
          </a:lvl4pPr>
          <a:lvl5pPr marL="1828800" algn="l" defTabSz="457200" rtl="0" fontAlgn="base">
            <a:spcBef>
              <a:spcPct val="0"/>
            </a:spcBef>
            <a:spcAft>
              <a:spcPct val="0"/>
            </a:spcAft>
            <a:defRPr kern="1200">
              <a:solidFill>
                <a:schemeClr val="tx1"/>
              </a:solidFill>
              <a:latin typeface="Calibri" pitchFamily="34" charset="0"/>
              <a:ea typeface="Geneva" pitchFamily="34" charset="0"/>
              <a:cs typeface="Geneva" pitchFamily="34" charset="0"/>
            </a:defRPr>
          </a:lvl5pPr>
          <a:lvl6pPr marL="2286000" algn="l" defTabSz="914400" rtl="0" eaLnBrk="1" latinLnBrk="0" hangingPunct="1">
            <a:defRPr kern="1200">
              <a:solidFill>
                <a:schemeClr val="tx1"/>
              </a:solidFill>
              <a:latin typeface="Calibri" pitchFamily="34" charset="0"/>
              <a:ea typeface="Geneva" pitchFamily="34" charset="0"/>
              <a:cs typeface="Geneva" pitchFamily="34" charset="0"/>
            </a:defRPr>
          </a:lvl6pPr>
          <a:lvl7pPr marL="2743200" algn="l" defTabSz="914400" rtl="0" eaLnBrk="1" latinLnBrk="0" hangingPunct="1">
            <a:defRPr kern="1200">
              <a:solidFill>
                <a:schemeClr val="tx1"/>
              </a:solidFill>
              <a:latin typeface="Calibri" pitchFamily="34" charset="0"/>
              <a:ea typeface="Geneva" pitchFamily="34" charset="0"/>
              <a:cs typeface="Geneva" pitchFamily="34" charset="0"/>
            </a:defRPr>
          </a:lvl7pPr>
          <a:lvl8pPr marL="3200400" algn="l" defTabSz="914400" rtl="0" eaLnBrk="1" latinLnBrk="0" hangingPunct="1">
            <a:defRPr kern="1200">
              <a:solidFill>
                <a:schemeClr val="tx1"/>
              </a:solidFill>
              <a:latin typeface="Calibri" pitchFamily="34" charset="0"/>
              <a:ea typeface="Geneva" pitchFamily="34" charset="0"/>
              <a:cs typeface="Geneva" pitchFamily="34" charset="0"/>
            </a:defRPr>
          </a:lvl8pPr>
          <a:lvl9pPr marL="3657600" algn="l" defTabSz="914400" rtl="0" eaLnBrk="1" latinLnBrk="0" hangingPunct="1">
            <a:defRPr kern="1200">
              <a:solidFill>
                <a:schemeClr val="tx1"/>
              </a:solidFill>
              <a:latin typeface="Calibri" pitchFamily="34" charset="0"/>
              <a:ea typeface="Geneva" pitchFamily="34" charset="0"/>
              <a:cs typeface="Geneva" pitchFamily="34" charset="0"/>
            </a:defRPr>
          </a:lvl9pPr>
        </a:lstStyle>
        <a:p xmlns:a="http://schemas.openxmlformats.org/drawingml/2006/main">
          <a:r>
            <a:rPr lang="en-US" sz="1400" b="1" dirty="0" smtClean="0">
              <a:latin typeface="Arial" panose="020B0604020202020204" pitchFamily="34" charset="0"/>
              <a:cs typeface="Arial" panose="020B0604020202020204" pitchFamily="34" charset="0"/>
            </a:rPr>
            <a:t>Hispanic Population</a:t>
          </a:r>
        </a:p>
        <a:p xmlns:a="http://schemas.openxmlformats.org/drawingml/2006/main">
          <a:r>
            <a:rPr lang="en-US" sz="1400" b="1" dirty="0" smtClean="0">
              <a:latin typeface="Arial" panose="020B0604020202020204" pitchFamily="34" charset="0"/>
              <a:cs typeface="Arial" panose="020B0604020202020204" pitchFamily="34" charset="0"/>
            </a:rPr>
            <a:t>Aged 18+:  6.5 Million</a:t>
          </a:r>
          <a:endParaRPr lang="en-US" sz="1400" b="1" dirty="0">
            <a:latin typeface="Arial" panose="020B0604020202020204" pitchFamily="34" charset="0"/>
            <a:cs typeface="Arial" panose="020B0604020202020204" pitchFamily="34"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0.65137</cdr:x>
      <cdr:y>0.89923</cdr:y>
    </cdr:from>
    <cdr:to>
      <cdr:x>1</cdr:x>
      <cdr:y>1</cdr:y>
    </cdr:to>
    <cdr:sp macro="" textlink="">
      <cdr:nvSpPr>
        <cdr:cNvPr id="2" name="TextBox 6"/>
        <cdr:cNvSpPr txBox="1"/>
      </cdr:nvSpPr>
      <cdr:spPr>
        <a:xfrm xmlns:a="http://schemas.openxmlformats.org/drawingml/2006/main">
          <a:off x="6353277" y="5601335"/>
          <a:ext cx="2502310"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defTabSz="457200" rtl="0" fontAlgn="base">
            <a:spcBef>
              <a:spcPct val="0"/>
            </a:spcBef>
            <a:spcAft>
              <a:spcPct val="0"/>
            </a:spcAft>
            <a:defRPr kern="1200">
              <a:solidFill>
                <a:schemeClr val="tx1"/>
              </a:solidFill>
              <a:latin typeface="Calibri" pitchFamily="34" charset="0"/>
              <a:ea typeface="Geneva" pitchFamily="34" charset="0"/>
              <a:cs typeface="Geneva" pitchFamily="34" charset="0"/>
            </a:defRPr>
          </a:lvl1pPr>
          <a:lvl2pPr marL="457200" algn="l" defTabSz="457200" rtl="0" fontAlgn="base">
            <a:spcBef>
              <a:spcPct val="0"/>
            </a:spcBef>
            <a:spcAft>
              <a:spcPct val="0"/>
            </a:spcAft>
            <a:defRPr kern="1200">
              <a:solidFill>
                <a:schemeClr val="tx1"/>
              </a:solidFill>
              <a:latin typeface="Calibri" pitchFamily="34" charset="0"/>
              <a:ea typeface="Geneva" pitchFamily="34" charset="0"/>
              <a:cs typeface="Geneva" pitchFamily="34" charset="0"/>
            </a:defRPr>
          </a:lvl2pPr>
          <a:lvl3pPr marL="914400" algn="l" defTabSz="457200" rtl="0" fontAlgn="base">
            <a:spcBef>
              <a:spcPct val="0"/>
            </a:spcBef>
            <a:spcAft>
              <a:spcPct val="0"/>
            </a:spcAft>
            <a:defRPr kern="1200">
              <a:solidFill>
                <a:schemeClr val="tx1"/>
              </a:solidFill>
              <a:latin typeface="Calibri" pitchFamily="34" charset="0"/>
              <a:ea typeface="Geneva" pitchFamily="34" charset="0"/>
              <a:cs typeface="Geneva" pitchFamily="34" charset="0"/>
            </a:defRPr>
          </a:lvl3pPr>
          <a:lvl4pPr marL="1371600" algn="l" defTabSz="457200" rtl="0" fontAlgn="base">
            <a:spcBef>
              <a:spcPct val="0"/>
            </a:spcBef>
            <a:spcAft>
              <a:spcPct val="0"/>
            </a:spcAft>
            <a:defRPr kern="1200">
              <a:solidFill>
                <a:schemeClr val="tx1"/>
              </a:solidFill>
              <a:latin typeface="Calibri" pitchFamily="34" charset="0"/>
              <a:ea typeface="Geneva" pitchFamily="34" charset="0"/>
              <a:cs typeface="Geneva" pitchFamily="34" charset="0"/>
            </a:defRPr>
          </a:lvl4pPr>
          <a:lvl5pPr marL="1828800" algn="l" defTabSz="457200" rtl="0" fontAlgn="base">
            <a:spcBef>
              <a:spcPct val="0"/>
            </a:spcBef>
            <a:spcAft>
              <a:spcPct val="0"/>
            </a:spcAft>
            <a:defRPr kern="1200">
              <a:solidFill>
                <a:schemeClr val="tx1"/>
              </a:solidFill>
              <a:latin typeface="Calibri" pitchFamily="34" charset="0"/>
              <a:ea typeface="Geneva" pitchFamily="34" charset="0"/>
              <a:cs typeface="Geneva" pitchFamily="34" charset="0"/>
            </a:defRPr>
          </a:lvl5pPr>
          <a:lvl6pPr marL="2286000" algn="l" defTabSz="914400" rtl="0" eaLnBrk="1" latinLnBrk="0" hangingPunct="1">
            <a:defRPr kern="1200">
              <a:solidFill>
                <a:schemeClr val="tx1"/>
              </a:solidFill>
              <a:latin typeface="Calibri" pitchFamily="34" charset="0"/>
              <a:ea typeface="Geneva" pitchFamily="34" charset="0"/>
              <a:cs typeface="Geneva" pitchFamily="34" charset="0"/>
            </a:defRPr>
          </a:lvl6pPr>
          <a:lvl7pPr marL="2743200" algn="l" defTabSz="914400" rtl="0" eaLnBrk="1" latinLnBrk="0" hangingPunct="1">
            <a:defRPr kern="1200">
              <a:solidFill>
                <a:schemeClr val="tx1"/>
              </a:solidFill>
              <a:latin typeface="Calibri" pitchFamily="34" charset="0"/>
              <a:ea typeface="Geneva" pitchFamily="34" charset="0"/>
              <a:cs typeface="Geneva" pitchFamily="34" charset="0"/>
            </a:defRPr>
          </a:lvl7pPr>
          <a:lvl8pPr marL="3200400" algn="l" defTabSz="914400" rtl="0" eaLnBrk="1" latinLnBrk="0" hangingPunct="1">
            <a:defRPr kern="1200">
              <a:solidFill>
                <a:schemeClr val="tx1"/>
              </a:solidFill>
              <a:latin typeface="Calibri" pitchFamily="34" charset="0"/>
              <a:ea typeface="Geneva" pitchFamily="34" charset="0"/>
              <a:cs typeface="Geneva" pitchFamily="34" charset="0"/>
            </a:defRPr>
          </a:lvl8pPr>
          <a:lvl9pPr marL="3657600" algn="l" defTabSz="914400" rtl="0" eaLnBrk="1" latinLnBrk="0" hangingPunct="1">
            <a:defRPr kern="1200">
              <a:solidFill>
                <a:schemeClr val="tx1"/>
              </a:solidFill>
              <a:latin typeface="Calibri" pitchFamily="34" charset="0"/>
              <a:ea typeface="Geneva" pitchFamily="34" charset="0"/>
              <a:cs typeface="Geneva" pitchFamily="34" charset="0"/>
            </a:defRPr>
          </a:lvl9pPr>
        </a:lstStyle>
        <a:p xmlns:a="http://schemas.openxmlformats.org/drawingml/2006/main">
          <a:r>
            <a:rPr lang="en-US" sz="1200" b="1" dirty="0" smtClean="0">
              <a:latin typeface="Arial" panose="020B0604020202020204" pitchFamily="34" charset="0"/>
              <a:cs typeface="Arial" panose="020B0604020202020204" pitchFamily="34" charset="0"/>
            </a:rPr>
            <a:t>Source: U.S. Census, 2012 American Community Survey</a:t>
          </a:r>
          <a:endParaRPr lang="en-US" sz="12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0.69178</cdr:x>
      <cdr:y>0.03133</cdr:y>
    </cdr:from>
    <cdr:to>
      <cdr:x>1</cdr:x>
      <cdr:y>0.14553</cdr:y>
    </cdr:to>
    <cdr:sp macro="" textlink="">
      <cdr:nvSpPr>
        <cdr:cNvPr id="3" name="TextBox 5"/>
        <cdr:cNvSpPr txBox="1"/>
      </cdr:nvSpPr>
      <cdr:spPr>
        <a:xfrm xmlns:a="http://schemas.openxmlformats.org/drawingml/2006/main">
          <a:off x="5895668" y="143527"/>
          <a:ext cx="2212258" cy="5232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latin typeface="Arial" panose="020B0604020202020204" pitchFamily="34" charset="0"/>
              <a:cs typeface="Arial" panose="020B0604020202020204" pitchFamily="34" charset="0"/>
            </a:rPr>
            <a:t>Hispanic Population</a:t>
          </a:r>
        </a:p>
        <a:p xmlns:a="http://schemas.openxmlformats.org/drawingml/2006/main">
          <a:r>
            <a:rPr lang="en-US" sz="1400" b="1" dirty="0" smtClean="0">
              <a:latin typeface="Arial" panose="020B0604020202020204" pitchFamily="34" charset="0"/>
              <a:cs typeface="Arial" panose="020B0604020202020204" pitchFamily="34" charset="0"/>
            </a:rPr>
            <a:t>&lt; Age 18:  3.4 Million</a:t>
          </a:r>
          <a:endParaRPr lang="en-US" sz="1400" b="1" dirty="0">
            <a:latin typeface="Arial" panose="020B0604020202020204" pitchFamily="34" charset="0"/>
            <a:cs typeface="Arial" panose="020B0604020202020204" pitchFamily="34"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0.5719</cdr:x>
      <cdr:y>0.14976</cdr:y>
    </cdr:from>
    <cdr:to>
      <cdr:x>0.91503</cdr:x>
      <cdr:y>0.20025</cdr:y>
    </cdr:to>
    <cdr:sp macro="" textlink="">
      <cdr:nvSpPr>
        <cdr:cNvPr id="2" name="TextBox 4"/>
        <cdr:cNvSpPr txBox="1"/>
      </cdr:nvSpPr>
      <cdr:spPr>
        <a:xfrm xmlns:a="http://schemas.openxmlformats.org/drawingml/2006/main">
          <a:off x="2667000" y="821634"/>
          <a:ext cx="1600200"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b="1" dirty="0" smtClean="0">
              <a:latin typeface="Arial" pitchFamily="34" charset="0"/>
              <a:cs typeface="Arial" pitchFamily="34" charset="0"/>
            </a:rPr>
            <a:t>Total: 11.5 million</a:t>
          </a:r>
          <a:endParaRPr lang="en-US" sz="1200" b="1" dirty="0">
            <a:latin typeface="Arial" pitchFamily="34" charset="0"/>
            <a:cs typeface="Arial"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8834" name="Header Placeholder 1"/>
          <p:cNvSpPr>
            <a:spLocks noGrp="1"/>
          </p:cNvSpPr>
          <p:nvPr>
            <p:ph type="hdr" sz="quarter"/>
          </p:nvPr>
        </p:nvSpPr>
        <p:spPr bwMode="auto">
          <a:xfrm>
            <a:off x="2" y="3"/>
            <a:ext cx="3170239"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04" tIns="48303" rIns="96604" bIns="48303" numCol="1" anchor="t" anchorCtr="0" compatLnSpc="1">
            <a:prstTxWarp prst="textNoShape">
              <a:avLst/>
            </a:prstTxWarp>
          </a:bodyPr>
          <a:lstStyle>
            <a:lvl1pPr>
              <a:defRPr sz="1500"/>
            </a:lvl1pPr>
          </a:lstStyle>
          <a:p>
            <a:pPr>
              <a:defRPr/>
            </a:pPr>
            <a:endParaRPr lang="en-US"/>
          </a:p>
        </p:txBody>
      </p:sp>
      <p:sp>
        <p:nvSpPr>
          <p:cNvPr id="248835" name="Date Placeholder 2"/>
          <p:cNvSpPr>
            <a:spLocks noGrp="1"/>
          </p:cNvSpPr>
          <p:nvPr>
            <p:ph type="dt" sz="quarter" idx="1"/>
          </p:nvPr>
        </p:nvSpPr>
        <p:spPr bwMode="auto">
          <a:xfrm>
            <a:off x="4143377" y="3"/>
            <a:ext cx="3170239"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04" tIns="48303" rIns="96604" bIns="48303" numCol="1" anchor="t" anchorCtr="0" compatLnSpc="1">
            <a:prstTxWarp prst="textNoShape">
              <a:avLst/>
            </a:prstTxWarp>
          </a:bodyPr>
          <a:lstStyle>
            <a:lvl1pPr algn="r">
              <a:defRPr sz="1500"/>
            </a:lvl1pPr>
          </a:lstStyle>
          <a:p>
            <a:pPr>
              <a:defRPr/>
            </a:pPr>
            <a:fld id="{D8D43177-43E0-4405-B72A-ACAC587D885C}" type="datetimeFigureOut">
              <a:rPr lang="en-US"/>
              <a:pPr>
                <a:defRPr/>
              </a:pPr>
              <a:t>5/11/2016</a:t>
            </a:fld>
            <a:endParaRPr lang="en-US"/>
          </a:p>
        </p:txBody>
      </p:sp>
      <p:sp>
        <p:nvSpPr>
          <p:cNvPr id="248836" name="Footer Placeholder 3"/>
          <p:cNvSpPr>
            <a:spLocks noGrp="1"/>
          </p:cNvSpPr>
          <p:nvPr>
            <p:ph type="ftr" sz="quarter" idx="2"/>
          </p:nvPr>
        </p:nvSpPr>
        <p:spPr bwMode="auto">
          <a:xfrm>
            <a:off x="2" y="9118602"/>
            <a:ext cx="3170239"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04" tIns="48303" rIns="96604" bIns="48303" numCol="1" anchor="b" anchorCtr="0" compatLnSpc="1">
            <a:prstTxWarp prst="textNoShape">
              <a:avLst/>
            </a:prstTxWarp>
          </a:bodyPr>
          <a:lstStyle>
            <a:lvl1pPr>
              <a:defRPr sz="1500"/>
            </a:lvl1pPr>
          </a:lstStyle>
          <a:p>
            <a:pPr>
              <a:defRPr/>
            </a:pPr>
            <a:endParaRPr lang="en-US"/>
          </a:p>
        </p:txBody>
      </p:sp>
      <p:sp>
        <p:nvSpPr>
          <p:cNvPr id="248837" name="Slide Number Placeholder 4"/>
          <p:cNvSpPr>
            <a:spLocks noGrp="1"/>
          </p:cNvSpPr>
          <p:nvPr>
            <p:ph type="sldNum" sz="quarter" idx="3"/>
          </p:nvPr>
        </p:nvSpPr>
        <p:spPr bwMode="auto">
          <a:xfrm>
            <a:off x="4143377" y="9118602"/>
            <a:ext cx="3170239"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04" tIns="48303" rIns="96604" bIns="48303" numCol="1" anchor="b" anchorCtr="0" compatLnSpc="1">
            <a:prstTxWarp prst="textNoShape">
              <a:avLst/>
            </a:prstTxWarp>
          </a:bodyPr>
          <a:lstStyle>
            <a:lvl1pPr algn="r">
              <a:defRPr sz="1500"/>
            </a:lvl1pPr>
          </a:lstStyle>
          <a:p>
            <a:pPr>
              <a:defRPr/>
            </a:pPr>
            <a:fld id="{6848FE18-9772-4793-BD59-58F33891AFB8}" type="slidenum">
              <a:rPr lang="en-US"/>
              <a:pPr>
                <a:defRPr/>
              </a:pPr>
              <a:t>‹#›</a:t>
            </a:fld>
            <a:endParaRPr lang="en-US"/>
          </a:p>
        </p:txBody>
      </p:sp>
    </p:spTree>
    <p:extLst>
      <p:ext uri="{BB962C8B-B14F-4D97-AF65-F5344CB8AC3E}">
        <p14:creationId xmlns:p14="http://schemas.microsoft.com/office/powerpoint/2010/main" val="14634366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170239" cy="481013"/>
          </a:xfrm>
          <a:prstGeom prst="rect">
            <a:avLst/>
          </a:prstGeom>
        </p:spPr>
        <p:txBody>
          <a:bodyPr vert="horz" lIns="96604" tIns="48303" rIns="96604" bIns="48303" rtlCol="0"/>
          <a:lstStyle>
            <a:lvl1pPr algn="l" fontAlgn="auto">
              <a:spcBef>
                <a:spcPts val="0"/>
              </a:spcBef>
              <a:spcAft>
                <a:spcPts val="0"/>
              </a:spcAft>
              <a:defRPr sz="1500">
                <a:latin typeface="+mn-lt"/>
                <a:ea typeface="+mn-ea"/>
                <a:cs typeface="+mn-cs"/>
              </a:defRPr>
            </a:lvl1pPr>
          </a:lstStyle>
          <a:p>
            <a:pPr>
              <a:defRPr/>
            </a:pPr>
            <a:endParaRPr lang="en-US"/>
          </a:p>
        </p:txBody>
      </p:sp>
      <p:sp>
        <p:nvSpPr>
          <p:cNvPr id="3" name="Date Placeholder 2"/>
          <p:cNvSpPr>
            <a:spLocks noGrp="1"/>
          </p:cNvSpPr>
          <p:nvPr>
            <p:ph type="dt" idx="1"/>
          </p:nvPr>
        </p:nvSpPr>
        <p:spPr>
          <a:xfrm>
            <a:off x="4143377" y="3"/>
            <a:ext cx="3170239" cy="481013"/>
          </a:xfrm>
          <a:prstGeom prst="rect">
            <a:avLst/>
          </a:prstGeom>
        </p:spPr>
        <p:txBody>
          <a:bodyPr vert="horz" wrap="square" lIns="96604" tIns="48303" rIns="96604" bIns="48303" numCol="1" anchor="t" anchorCtr="0" compatLnSpc="1">
            <a:prstTxWarp prst="textNoShape">
              <a:avLst/>
            </a:prstTxWarp>
          </a:bodyPr>
          <a:lstStyle>
            <a:lvl1pPr algn="r">
              <a:defRPr sz="1500">
                <a:ea typeface="Geneva" pitchFamily="125" charset="-128"/>
                <a:cs typeface="+mn-cs"/>
              </a:defRPr>
            </a:lvl1pPr>
          </a:lstStyle>
          <a:p>
            <a:pPr>
              <a:defRPr/>
            </a:pPr>
            <a:fld id="{1888EF51-552D-454A-BB5C-6103DC1BA721}" type="datetimeFigureOut">
              <a:rPr lang="en-US"/>
              <a:pPr>
                <a:defRPr/>
              </a:pPr>
              <a:t>5/11/2016</a:t>
            </a:fld>
            <a:endParaRPr lang="en-US"/>
          </a:p>
        </p:txBody>
      </p:sp>
      <p:sp>
        <p:nvSpPr>
          <p:cNvPr id="4" name="Slide Image Placeholder 3"/>
          <p:cNvSpPr>
            <a:spLocks noGrp="1" noRot="1" noChangeAspect="1"/>
          </p:cNvSpPr>
          <p:nvPr>
            <p:ph type="sldImg" idx="2"/>
          </p:nvPr>
        </p:nvSpPr>
        <p:spPr>
          <a:xfrm>
            <a:off x="1254125" y="714375"/>
            <a:ext cx="4806950" cy="3605213"/>
          </a:xfrm>
          <a:prstGeom prst="rect">
            <a:avLst/>
          </a:prstGeom>
          <a:noFill/>
          <a:ln w="12700">
            <a:solidFill>
              <a:prstClr val="black"/>
            </a:solidFill>
          </a:ln>
        </p:spPr>
        <p:txBody>
          <a:bodyPr vert="horz" lIns="96604" tIns="48303" rIns="96604" bIns="48303" rtlCol="0" anchor="ctr"/>
          <a:lstStyle/>
          <a:p>
            <a:pPr lvl="0"/>
            <a:endParaRPr lang="en-US" noProof="0" smtClean="0"/>
          </a:p>
        </p:txBody>
      </p:sp>
      <p:sp>
        <p:nvSpPr>
          <p:cNvPr id="5" name="Notes Placeholder 4"/>
          <p:cNvSpPr>
            <a:spLocks noGrp="1"/>
          </p:cNvSpPr>
          <p:nvPr>
            <p:ph type="body" sz="quarter" idx="3"/>
          </p:nvPr>
        </p:nvSpPr>
        <p:spPr>
          <a:xfrm>
            <a:off x="731838" y="4560890"/>
            <a:ext cx="5853112" cy="4321175"/>
          </a:xfrm>
          <a:prstGeom prst="rect">
            <a:avLst/>
          </a:prstGeom>
        </p:spPr>
        <p:txBody>
          <a:bodyPr vert="horz" lIns="96604" tIns="48303" rIns="96604" bIns="48303"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2" y="9118602"/>
            <a:ext cx="3170239" cy="481013"/>
          </a:xfrm>
          <a:prstGeom prst="rect">
            <a:avLst/>
          </a:prstGeom>
        </p:spPr>
        <p:txBody>
          <a:bodyPr vert="horz" lIns="96604" tIns="48303" rIns="96604" bIns="48303" rtlCol="0" anchor="b"/>
          <a:lstStyle>
            <a:lvl1pPr algn="l" fontAlgn="auto">
              <a:spcBef>
                <a:spcPts val="0"/>
              </a:spcBef>
              <a:spcAft>
                <a:spcPts val="0"/>
              </a:spcAft>
              <a:defRPr sz="15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4143377" y="9118602"/>
            <a:ext cx="3170239" cy="481013"/>
          </a:xfrm>
          <a:prstGeom prst="rect">
            <a:avLst/>
          </a:prstGeom>
        </p:spPr>
        <p:txBody>
          <a:bodyPr vert="horz" wrap="square" lIns="96604" tIns="48303" rIns="96604" bIns="48303" numCol="1" anchor="b" anchorCtr="0" compatLnSpc="1">
            <a:prstTxWarp prst="textNoShape">
              <a:avLst/>
            </a:prstTxWarp>
          </a:bodyPr>
          <a:lstStyle>
            <a:lvl1pPr algn="r">
              <a:defRPr sz="1500">
                <a:ea typeface="Geneva" pitchFamily="125" charset="-128"/>
                <a:cs typeface="+mn-cs"/>
              </a:defRPr>
            </a:lvl1pPr>
          </a:lstStyle>
          <a:p>
            <a:pPr>
              <a:defRPr/>
            </a:pPr>
            <a:fld id="{C34D4412-7BED-4118-B76A-90785D2651B4}" type="slidenum">
              <a:rPr lang="en-US"/>
              <a:pPr>
                <a:defRPr/>
              </a:pPr>
              <a:t>‹#›</a:t>
            </a:fld>
            <a:endParaRPr lang="en-US"/>
          </a:p>
        </p:txBody>
      </p:sp>
    </p:spTree>
    <p:extLst>
      <p:ext uri="{BB962C8B-B14F-4D97-AF65-F5344CB8AC3E}">
        <p14:creationId xmlns:p14="http://schemas.microsoft.com/office/powerpoint/2010/main" val="372577623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Geneva" charset="0"/>
        <a:cs typeface="Geneva" charset="0"/>
      </a:defRPr>
    </a:lvl1pPr>
    <a:lvl2pPr marL="457200" algn="l" defTabSz="457200" rtl="0" eaLnBrk="0" fontAlgn="base" hangingPunct="0">
      <a:spcBef>
        <a:spcPct val="30000"/>
      </a:spcBef>
      <a:spcAft>
        <a:spcPct val="0"/>
      </a:spcAft>
      <a:defRPr sz="1200" kern="1200">
        <a:solidFill>
          <a:schemeClr val="tx1"/>
        </a:solidFill>
        <a:latin typeface="+mn-lt"/>
        <a:ea typeface="Geneva" charset="0"/>
        <a:cs typeface="Geneva" pitchFamily="34" charset="0"/>
      </a:defRPr>
    </a:lvl2pPr>
    <a:lvl3pPr marL="914400" algn="l" defTabSz="457200" rtl="0" eaLnBrk="0" fontAlgn="base" hangingPunct="0">
      <a:spcBef>
        <a:spcPct val="30000"/>
      </a:spcBef>
      <a:spcAft>
        <a:spcPct val="0"/>
      </a:spcAft>
      <a:defRPr sz="1200" kern="1200">
        <a:solidFill>
          <a:schemeClr val="tx1"/>
        </a:solidFill>
        <a:latin typeface="+mn-lt"/>
        <a:ea typeface="Geneva" charset="0"/>
        <a:cs typeface="Geneva" pitchFamily="34" charset="0"/>
      </a:defRPr>
    </a:lvl3pPr>
    <a:lvl4pPr marL="1371600" algn="l" defTabSz="457200" rtl="0" eaLnBrk="0" fontAlgn="base" hangingPunct="0">
      <a:spcBef>
        <a:spcPct val="30000"/>
      </a:spcBef>
      <a:spcAft>
        <a:spcPct val="0"/>
      </a:spcAft>
      <a:defRPr sz="1200" kern="1200">
        <a:solidFill>
          <a:schemeClr val="tx1"/>
        </a:solidFill>
        <a:latin typeface="+mn-lt"/>
        <a:ea typeface="Geneva" charset="0"/>
        <a:cs typeface="Geneva" pitchFamily="34" charset="0"/>
      </a:defRPr>
    </a:lvl4pPr>
    <a:lvl5pPr marL="1828800" algn="l" defTabSz="457200" rtl="0" eaLnBrk="0" fontAlgn="base" hangingPunct="0">
      <a:spcBef>
        <a:spcPct val="30000"/>
      </a:spcBef>
      <a:spcAft>
        <a:spcPct val="0"/>
      </a:spcAft>
      <a:defRPr sz="1200" kern="1200">
        <a:solidFill>
          <a:schemeClr val="tx1"/>
        </a:solidFill>
        <a:latin typeface="+mn-lt"/>
        <a:ea typeface="Geneva" charset="0"/>
        <a:cs typeface="Geneva"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ea typeface="Geneva" pitchFamily="34" charset="0"/>
              <a:cs typeface="Geneva" pitchFamily="34" charset="0"/>
            </a:endParaRPr>
          </a:p>
        </p:txBody>
      </p:sp>
      <p:sp>
        <p:nvSpPr>
          <p:cNvPr id="4" name="Slide Number Placeholder 3"/>
          <p:cNvSpPr>
            <a:spLocks noGrp="1"/>
          </p:cNvSpPr>
          <p:nvPr>
            <p:ph type="sldNum" sz="quarter" idx="5"/>
          </p:nvPr>
        </p:nvSpPr>
        <p:spPr/>
        <p:txBody>
          <a:bodyPr/>
          <a:lstStyle/>
          <a:p>
            <a:pPr>
              <a:defRPr/>
            </a:pPr>
            <a:fld id="{C049AFA3-89F2-426F-872F-827FDED3389C}"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Geneva" pitchFamily="34" charset="0"/>
                <a:cs typeface="Geneva" pitchFamily="34" charset="0"/>
              </a:rPr>
              <a:t>So were is the</a:t>
            </a:r>
            <a:r>
              <a:rPr lang="en-US" baseline="0" dirty="0" smtClean="0">
                <a:ea typeface="Geneva" pitchFamily="34" charset="0"/>
                <a:cs typeface="Geneva" pitchFamily="34" charset="0"/>
              </a:rPr>
              <a:t> growth?</a:t>
            </a:r>
            <a:endParaRPr lang="en-US" dirty="0" smtClean="0">
              <a:ea typeface="Geneva" pitchFamily="34" charset="0"/>
              <a:cs typeface="Geneva" pitchFamily="34" charset="0"/>
            </a:endParaRPr>
          </a:p>
        </p:txBody>
      </p:sp>
      <p:sp>
        <p:nvSpPr>
          <p:cNvPr id="4" name="Slide Number Placeholder 3"/>
          <p:cNvSpPr>
            <a:spLocks noGrp="1"/>
          </p:cNvSpPr>
          <p:nvPr>
            <p:ph type="sldNum" sz="quarter" idx="5"/>
          </p:nvPr>
        </p:nvSpPr>
        <p:spPr/>
        <p:txBody>
          <a:bodyPr/>
          <a:lstStyle/>
          <a:p>
            <a:pPr>
              <a:defRPr/>
            </a:pPr>
            <a:fld id="{91C12319-4233-4B40-970D-BF8BB5EC159C}" type="slidenum">
              <a:rPr lang="en-US" smtClean="0"/>
              <a:pPr>
                <a:defRPr/>
              </a:pPr>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txBox="1">
            <a:spLocks noGrp="1" noChangeArrowheads="1"/>
          </p:cNvSpPr>
          <p:nvPr/>
        </p:nvSpPr>
        <p:spPr bwMode="auto">
          <a:xfrm>
            <a:off x="4143376"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08" tIns="48303" rIns="96608" bIns="48303" anchor="b"/>
          <a:lstStyle>
            <a:lvl1pPr eaLnBrk="0" hangingPunct="0">
              <a:defRPr>
                <a:solidFill>
                  <a:schemeClr val="tx1"/>
                </a:solidFill>
                <a:latin typeface="Calibri" pitchFamily="34" charset="0"/>
                <a:ea typeface="Geneva" pitchFamily="34" charset="0"/>
                <a:cs typeface="Geneva" pitchFamily="34" charset="0"/>
              </a:defRPr>
            </a:lvl1pPr>
            <a:lvl2pPr marL="742950" indent="-285750" eaLnBrk="0" hangingPunct="0">
              <a:defRPr>
                <a:solidFill>
                  <a:schemeClr val="tx1"/>
                </a:solidFill>
                <a:latin typeface="Calibri" pitchFamily="34" charset="0"/>
                <a:ea typeface="Geneva" pitchFamily="34" charset="0"/>
                <a:cs typeface="Geneva" pitchFamily="34" charset="0"/>
              </a:defRPr>
            </a:lvl2pPr>
            <a:lvl3pPr marL="1143000" indent="-228600" eaLnBrk="0" hangingPunct="0">
              <a:defRPr>
                <a:solidFill>
                  <a:schemeClr val="tx1"/>
                </a:solidFill>
                <a:latin typeface="Calibri" pitchFamily="34" charset="0"/>
                <a:ea typeface="Geneva" pitchFamily="34" charset="0"/>
                <a:cs typeface="Geneva" pitchFamily="34" charset="0"/>
              </a:defRPr>
            </a:lvl3pPr>
            <a:lvl4pPr marL="1600200" indent="-228600" eaLnBrk="0" hangingPunct="0">
              <a:defRPr>
                <a:solidFill>
                  <a:schemeClr val="tx1"/>
                </a:solidFill>
                <a:latin typeface="Calibri" pitchFamily="34" charset="0"/>
                <a:ea typeface="Geneva" pitchFamily="34" charset="0"/>
                <a:cs typeface="Geneva" pitchFamily="34" charset="0"/>
              </a:defRPr>
            </a:lvl4pPr>
            <a:lvl5pPr marL="2057400" indent="-228600" eaLnBrk="0" hangingPunct="0">
              <a:defRPr>
                <a:solidFill>
                  <a:schemeClr val="tx1"/>
                </a:solidFill>
                <a:latin typeface="Calibri" pitchFamily="34" charset="0"/>
                <a:ea typeface="Geneva" pitchFamily="34" charset="0"/>
                <a:cs typeface="Geneva"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9pPr>
          </a:lstStyle>
          <a:p>
            <a:pPr algn="r" eaLnBrk="1" hangingPunct="1"/>
            <a:fld id="{D5F6BD76-B691-4A6A-98E3-4237401E853B}" type="slidenum">
              <a:rPr lang="en-US" sz="1400"/>
              <a:pPr algn="r" eaLnBrk="1" hangingPunct="1"/>
              <a:t>20</a:t>
            </a:fld>
            <a:endParaRPr lang="en-US" sz="1400"/>
          </a:p>
        </p:txBody>
      </p:sp>
      <p:sp>
        <p:nvSpPr>
          <p:cNvPr id="2078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6" name="Rectangle 3"/>
          <p:cNvSpPr>
            <a:spLocks noGrp="1" noChangeArrowheads="1"/>
          </p:cNvSpPr>
          <p:nvPr>
            <p:ph type="body" idx="1"/>
          </p:nvPr>
        </p:nvSpPr>
        <p:spPr bwMode="auto">
          <a:xfrm>
            <a:off x="974725" y="4560888"/>
            <a:ext cx="5365751"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4606" indent="-174606" eaLnBrk="1" hangingPunct="1">
              <a:spcBef>
                <a:spcPct val="0"/>
              </a:spcBef>
              <a:buFontTx/>
              <a:buChar char="•"/>
            </a:pPr>
            <a:r>
              <a:rPr lang="en-US" smtClean="0">
                <a:ea typeface="Geneva" pitchFamily="34" charset="0"/>
                <a:cs typeface="Geneva" pitchFamily="34" charset="0"/>
              </a:rPr>
              <a:t>In addition to population change, distribution, diversification, we are experience growth in the population in older ages</a:t>
            </a:r>
          </a:p>
          <a:p>
            <a:pPr marL="174606" indent="-174606" eaLnBrk="1" hangingPunct="1">
              <a:spcBef>
                <a:spcPct val="0"/>
              </a:spcBef>
              <a:buFontTx/>
              <a:buChar char="•"/>
            </a:pPr>
            <a:r>
              <a:rPr lang="en-US" smtClean="0">
                <a:ea typeface="Geneva" pitchFamily="34" charset="0"/>
                <a:cs typeface="Geneva" pitchFamily="34" charset="0"/>
              </a:rPr>
              <a:t>“Aging of the population”</a:t>
            </a:r>
          </a:p>
          <a:p>
            <a:pPr marL="174606" indent="-174606" eaLnBrk="1" hangingPunct="1">
              <a:spcBef>
                <a:spcPct val="0"/>
              </a:spcBef>
              <a:buFontTx/>
              <a:buChar char="•"/>
            </a:pPr>
            <a:r>
              <a:rPr lang="en-US" smtClean="0">
                <a:ea typeface="Geneva" pitchFamily="34" charset="0"/>
                <a:cs typeface="Geneva" pitchFamily="34" charset="0"/>
              </a:rPr>
              <a:t>Note decline in average age during 1960s and 1970s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Geneva" pitchFamily="34" charset="0"/>
              <a:cs typeface="Geneva" pitchFamily="34" charset="0"/>
            </a:endParaRPr>
          </a:p>
        </p:txBody>
      </p:sp>
      <p:sp>
        <p:nvSpPr>
          <p:cNvPr id="4" name="Slide Number Placeholder 3"/>
          <p:cNvSpPr>
            <a:spLocks noGrp="1"/>
          </p:cNvSpPr>
          <p:nvPr>
            <p:ph type="sldNum" sz="quarter" idx="5"/>
          </p:nvPr>
        </p:nvSpPr>
        <p:spPr/>
        <p:txBody>
          <a:bodyPr/>
          <a:lstStyle/>
          <a:p>
            <a:pPr>
              <a:defRPr/>
            </a:pPr>
            <a:fld id="{DDBEE508-35D3-4CD1-A1FC-84529B6F5F18}" type="slidenum">
              <a:rPr lang="en-US" smtClean="0"/>
              <a:pPr>
                <a:defRPr/>
              </a:pPr>
              <a:t>22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Geneva" pitchFamily="34" charset="0"/>
              <a:cs typeface="Geneva" pitchFamily="34" charset="0"/>
            </a:endParaRPr>
          </a:p>
        </p:txBody>
      </p:sp>
      <p:sp>
        <p:nvSpPr>
          <p:cNvPr id="4" name="Slide Number Placeholder 3"/>
          <p:cNvSpPr>
            <a:spLocks noGrp="1"/>
          </p:cNvSpPr>
          <p:nvPr>
            <p:ph type="sldNum" sz="quarter" idx="5"/>
          </p:nvPr>
        </p:nvSpPr>
        <p:spPr/>
        <p:txBody>
          <a:bodyPr/>
          <a:lstStyle/>
          <a:p>
            <a:pPr>
              <a:defRPr/>
            </a:pPr>
            <a:fld id="{08CBD256-D8F3-46A5-AF63-F15220138DDF}" type="slidenum">
              <a:rPr lang="en-US" smtClean="0"/>
              <a:pPr>
                <a:defRPr/>
              </a:pPr>
              <a:t>23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Geneva" pitchFamily="34" charset="0"/>
                <a:cs typeface="Geneva" pitchFamily="34" charset="0"/>
              </a:defRPr>
            </a:lvl1pPr>
            <a:lvl2pPr marL="742870" indent="-285719" eaLnBrk="0" hangingPunct="0">
              <a:defRPr>
                <a:solidFill>
                  <a:schemeClr val="tx1"/>
                </a:solidFill>
                <a:latin typeface="Calibri" pitchFamily="34" charset="0"/>
                <a:ea typeface="Geneva" pitchFamily="34" charset="0"/>
                <a:cs typeface="Geneva" pitchFamily="34" charset="0"/>
              </a:defRPr>
            </a:lvl2pPr>
            <a:lvl3pPr marL="1142877" indent="-228576" eaLnBrk="0" hangingPunct="0">
              <a:defRPr>
                <a:solidFill>
                  <a:schemeClr val="tx1"/>
                </a:solidFill>
                <a:latin typeface="Calibri" pitchFamily="34" charset="0"/>
                <a:ea typeface="Geneva" pitchFamily="34" charset="0"/>
                <a:cs typeface="Geneva" pitchFamily="34" charset="0"/>
              </a:defRPr>
            </a:lvl3pPr>
            <a:lvl4pPr marL="1600028" indent="-228576" eaLnBrk="0" hangingPunct="0">
              <a:defRPr>
                <a:solidFill>
                  <a:schemeClr val="tx1"/>
                </a:solidFill>
                <a:latin typeface="Calibri" pitchFamily="34" charset="0"/>
                <a:ea typeface="Geneva" pitchFamily="34" charset="0"/>
                <a:cs typeface="Geneva" pitchFamily="34" charset="0"/>
              </a:defRPr>
            </a:lvl4pPr>
            <a:lvl5pPr marL="2057179" indent="-228576" eaLnBrk="0" hangingPunct="0">
              <a:defRPr>
                <a:solidFill>
                  <a:schemeClr val="tx1"/>
                </a:solidFill>
                <a:latin typeface="Calibri" pitchFamily="34" charset="0"/>
                <a:ea typeface="Geneva" pitchFamily="34" charset="0"/>
                <a:cs typeface="Geneva" pitchFamily="34" charset="0"/>
              </a:defRPr>
            </a:lvl5pPr>
            <a:lvl6pPr marL="2514331" indent="-228576" defTabSz="457151"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6pPr>
            <a:lvl7pPr marL="2971481" indent="-228576" defTabSz="457151"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7pPr>
            <a:lvl8pPr marL="3428632" indent="-228576" defTabSz="457151"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8pPr>
            <a:lvl9pPr marL="3885783" indent="-228576" defTabSz="457151"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9pPr>
          </a:lstStyle>
          <a:p>
            <a:pPr eaLnBrk="1" hangingPunct="1"/>
            <a:fld id="{8F9E3019-F5E8-4532-86D1-D8E3AF661F78}" type="slidenum">
              <a:rPr lang="en-US" smtClean="0">
                <a:latin typeface="Arial" pitchFamily="34" charset="0"/>
              </a:rPr>
              <a:pPr eaLnBrk="1" hangingPunct="1"/>
              <a:t>24</a:t>
            </a:fld>
            <a:endParaRPr lang="en-US" smtClean="0">
              <a:latin typeface="Arial" pitchFamily="34" charset="0"/>
            </a:endParaRPr>
          </a:p>
        </p:txBody>
      </p:sp>
      <p:sp>
        <p:nvSpPr>
          <p:cNvPr id="2109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8" name="Rectangle 3"/>
          <p:cNvSpPr>
            <a:spLocks noGrp="1" noChangeArrowheads="1"/>
          </p:cNvSpPr>
          <p:nvPr>
            <p:ph type="body" idx="1"/>
          </p:nvPr>
        </p:nvSpPr>
        <p:spPr bwMode="auto">
          <a:xfrm>
            <a:off x="974725" y="4560888"/>
            <a:ext cx="5365751"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a typeface="Geneva" pitchFamily="34" charset="0"/>
              <a:cs typeface="Geneva"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Geneva" pitchFamily="34" charset="0"/>
                <a:cs typeface="Geneva" pitchFamily="34" charset="0"/>
              </a:rPr>
              <a:t>So were is the</a:t>
            </a:r>
            <a:r>
              <a:rPr lang="en-US" baseline="0" dirty="0" smtClean="0">
                <a:ea typeface="Geneva" pitchFamily="34" charset="0"/>
                <a:cs typeface="Geneva" pitchFamily="34" charset="0"/>
              </a:rPr>
              <a:t> growth?</a:t>
            </a:r>
            <a:endParaRPr lang="en-US" dirty="0" smtClean="0">
              <a:ea typeface="Geneva" pitchFamily="34" charset="0"/>
              <a:cs typeface="Geneva" pitchFamily="34" charset="0"/>
            </a:endParaRPr>
          </a:p>
        </p:txBody>
      </p:sp>
      <p:sp>
        <p:nvSpPr>
          <p:cNvPr id="4" name="Slide Number Placeholder 3"/>
          <p:cNvSpPr>
            <a:spLocks noGrp="1"/>
          </p:cNvSpPr>
          <p:nvPr>
            <p:ph type="sldNum" sz="quarter" idx="5"/>
          </p:nvPr>
        </p:nvSpPr>
        <p:spPr/>
        <p:txBody>
          <a:bodyPr/>
          <a:lstStyle/>
          <a:p>
            <a:pPr>
              <a:defRPr/>
            </a:pPr>
            <a:fld id="{91C12319-4233-4B40-970D-BF8BB5EC159C}" type="slidenum">
              <a:rPr lang="en-US" smtClean="0"/>
              <a:pPr>
                <a:defRPr/>
              </a:pPr>
              <a:t>26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Geneva" pitchFamily="34" charset="0"/>
              <a:cs typeface="Geneva" pitchFamily="34" charset="0"/>
            </a:endParaRPr>
          </a:p>
        </p:txBody>
      </p:sp>
      <p:sp>
        <p:nvSpPr>
          <p:cNvPr id="4" name="Slide Number Placeholder 3"/>
          <p:cNvSpPr>
            <a:spLocks noGrp="1"/>
          </p:cNvSpPr>
          <p:nvPr>
            <p:ph type="sldNum" sz="quarter" idx="5"/>
          </p:nvPr>
        </p:nvSpPr>
        <p:spPr/>
        <p:txBody>
          <a:bodyPr/>
          <a:lstStyle/>
          <a:p>
            <a:pPr>
              <a:defRPr/>
            </a:pPr>
            <a:fld id="{DEE57E65-DD67-4A71-8304-C2A889F32986}" type="slidenum">
              <a:rPr lang="en-US" smtClean="0"/>
              <a:pPr>
                <a:defRPr/>
              </a:pPr>
              <a:t>27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Geneva" pitchFamily="34" charset="0"/>
              <a:cs typeface="Geneva" pitchFamily="34" charset="0"/>
            </a:endParaRPr>
          </a:p>
        </p:txBody>
      </p:sp>
      <p:sp>
        <p:nvSpPr>
          <p:cNvPr id="4" name="Slide Number Placeholder 3"/>
          <p:cNvSpPr>
            <a:spLocks noGrp="1"/>
          </p:cNvSpPr>
          <p:nvPr>
            <p:ph type="sldNum" sz="quarter" idx="5"/>
          </p:nvPr>
        </p:nvSpPr>
        <p:spPr/>
        <p:txBody>
          <a:bodyPr/>
          <a:lstStyle/>
          <a:p>
            <a:pPr>
              <a:defRPr/>
            </a:pPr>
            <a:fld id="{0F41E661-D4DC-471B-9F13-EC247E2524DC}" type="slidenum">
              <a:rPr lang="en-US" smtClean="0"/>
              <a:pPr>
                <a:defRPr/>
              </a:pPr>
              <a:t>28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7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Geneva" pitchFamily="34" charset="0"/>
              <a:cs typeface="Geneva" pitchFamily="34" charset="0"/>
            </a:endParaRPr>
          </a:p>
        </p:txBody>
      </p:sp>
      <p:sp>
        <p:nvSpPr>
          <p:cNvPr id="4" name="Slide Number Placeholder 3"/>
          <p:cNvSpPr>
            <a:spLocks noGrp="1"/>
          </p:cNvSpPr>
          <p:nvPr>
            <p:ph type="sldNum" sz="quarter" idx="5"/>
          </p:nvPr>
        </p:nvSpPr>
        <p:spPr/>
        <p:txBody>
          <a:bodyPr/>
          <a:lstStyle/>
          <a:p>
            <a:pPr>
              <a:defRPr/>
            </a:pPr>
            <a:fld id="{4CB341FF-321A-469C-9878-F572F3B51F76}" type="slidenum">
              <a:rPr lang="en-US" smtClean="0"/>
              <a:pPr>
                <a:defRPr/>
              </a:pPr>
              <a:t>31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defTabSz="475109">
              <a:defRPr/>
            </a:pPr>
            <a:endParaRPr lang="en-US" dirty="0"/>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71939" indent="-296899" eaLnBrk="0" hangingPunct="0">
              <a:defRPr sz="2500">
                <a:solidFill>
                  <a:schemeClr val="tx1"/>
                </a:solidFill>
                <a:latin typeface="Arial" charset="0"/>
                <a:ea typeface="ＭＳ Ｐゴシック" charset="0"/>
              </a:defRPr>
            </a:lvl2pPr>
            <a:lvl3pPr marL="1187598" indent="-237519" eaLnBrk="0" hangingPunct="0">
              <a:defRPr sz="2500">
                <a:solidFill>
                  <a:schemeClr val="tx1"/>
                </a:solidFill>
                <a:latin typeface="Arial" charset="0"/>
                <a:ea typeface="ＭＳ Ｐゴシック" charset="0"/>
              </a:defRPr>
            </a:lvl3pPr>
            <a:lvl4pPr marL="1662637" indent="-237519" eaLnBrk="0" hangingPunct="0">
              <a:defRPr sz="2500">
                <a:solidFill>
                  <a:schemeClr val="tx1"/>
                </a:solidFill>
                <a:latin typeface="Arial" charset="0"/>
                <a:ea typeface="ＭＳ Ｐゴシック" charset="0"/>
              </a:defRPr>
            </a:lvl4pPr>
            <a:lvl5pPr marL="2137676" indent="-237519" eaLnBrk="0" hangingPunct="0">
              <a:defRPr sz="2500">
                <a:solidFill>
                  <a:schemeClr val="tx1"/>
                </a:solidFill>
                <a:latin typeface="Arial" charset="0"/>
                <a:ea typeface="ＭＳ Ｐゴシック" charset="0"/>
              </a:defRPr>
            </a:lvl5pPr>
            <a:lvl6pPr marL="2612714" indent="-237519" eaLnBrk="0" fontAlgn="base" hangingPunct="0">
              <a:spcBef>
                <a:spcPct val="0"/>
              </a:spcBef>
              <a:spcAft>
                <a:spcPct val="0"/>
              </a:spcAft>
              <a:defRPr sz="2500">
                <a:solidFill>
                  <a:schemeClr val="tx1"/>
                </a:solidFill>
                <a:latin typeface="Arial" charset="0"/>
                <a:ea typeface="ＭＳ Ｐゴシック" charset="0"/>
              </a:defRPr>
            </a:lvl6pPr>
            <a:lvl7pPr marL="3087754" indent="-237519" eaLnBrk="0" fontAlgn="base" hangingPunct="0">
              <a:spcBef>
                <a:spcPct val="0"/>
              </a:spcBef>
              <a:spcAft>
                <a:spcPct val="0"/>
              </a:spcAft>
              <a:defRPr sz="2500">
                <a:solidFill>
                  <a:schemeClr val="tx1"/>
                </a:solidFill>
                <a:latin typeface="Arial" charset="0"/>
                <a:ea typeface="ＭＳ Ｐゴシック" charset="0"/>
              </a:defRPr>
            </a:lvl7pPr>
            <a:lvl8pPr marL="3562792" indent="-237519" eaLnBrk="0" fontAlgn="base" hangingPunct="0">
              <a:spcBef>
                <a:spcPct val="0"/>
              </a:spcBef>
              <a:spcAft>
                <a:spcPct val="0"/>
              </a:spcAft>
              <a:defRPr sz="2500">
                <a:solidFill>
                  <a:schemeClr val="tx1"/>
                </a:solidFill>
                <a:latin typeface="Arial" charset="0"/>
                <a:ea typeface="ＭＳ Ｐゴシック" charset="0"/>
              </a:defRPr>
            </a:lvl8pPr>
            <a:lvl9pPr marL="4037830" indent="-237519"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83DA2B41-22E0-7A44-9A52-FC3FA247DB9A}" type="slidenum">
              <a:rPr lang="en-US" sz="1300">
                <a:solidFill>
                  <a:prstClr val="black"/>
                </a:solidFill>
                <a:latin typeface="Calibri" charset="0"/>
              </a:rPr>
              <a:pPr eaLnBrk="1" hangingPunct="1"/>
              <a:t>40</a:t>
            </a:fld>
            <a:endParaRPr lang="en-US" sz="1300" dirty="0">
              <a:solidFill>
                <a:prstClr val="black"/>
              </a:solidFill>
              <a:latin typeface="Calibri" charset="0"/>
            </a:endParaRPr>
          </a:p>
        </p:txBody>
      </p:sp>
      <p:sp>
        <p:nvSpPr>
          <p:cNvPr id="33796"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71939" indent="-296899" eaLnBrk="0" hangingPunct="0">
              <a:defRPr sz="2500">
                <a:solidFill>
                  <a:schemeClr val="tx1"/>
                </a:solidFill>
                <a:latin typeface="Arial" charset="0"/>
                <a:ea typeface="ＭＳ Ｐゴシック" charset="0"/>
              </a:defRPr>
            </a:lvl2pPr>
            <a:lvl3pPr marL="1187598" indent="-237519" eaLnBrk="0" hangingPunct="0">
              <a:defRPr sz="2500">
                <a:solidFill>
                  <a:schemeClr val="tx1"/>
                </a:solidFill>
                <a:latin typeface="Arial" charset="0"/>
                <a:ea typeface="ＭＳ Ｐゴシック" charset="0"/>
              </a:defRPr>
            </a:lvl3pPr>
            <a:lvl4pPr marL="1662637" indent="-237519" eaLnBrk="0" hangingPunct="0">
              <a:defRPr sz="2500">
                <a:solidFill>
                  <a:schemeClr val="tx1"/>
                </a:solidFill>
                <a:latin typeface="Arial" charset="0"/>
                <a:ea typeface="ＭＳ Ｐゴシック" charset="0"/>
              </a:defRPr>
            </a:lvl4pPr>
            <a:lvl5pPr marL="2137676" indent="-237519" eaLnBrk="0" hangingPunct="0">
              <a:defRPr sz="2500">
                <a:solidFill>
                  <a:schemeClr val="tx1"/>
                </a:solidFill>
                <a:latin typeface="Arial" charset="0"/>
                <a:ea typeface="ＭＳ Ｐゴシック" charset="0"/>
              </a:defRPr>
            </a:lvl5pPr>
            <a:lvl6pPr marL="2612714" indent="-237519" eaLnBrk="0" fontAlgn="base" hangingPunct="0">
              <a:spcBef>
                <a:spcPct val="0"/>
              </a:spcBef>
              <a:spcAft>
                <a:spcPct val="0"/>
              </a:spcAft>
              <a:defRPr sz="2500">
                <a:solidFill>
                  <a:schemeClr val="tx1"/>
                </a:solidFill>
                <a:latin typeface="Arial" charset="0"/>
                <a:ea typeface="ＭＳ Ｐゴシック" charset="0"/>
              </a:defRPr>
            </a:lvl6pPr>
            <a:lvl7pPr marL="3087754" indent="-237519" eaLnBrk="0" fontAlgn="base" hangingPunct="0">
              <a:spcBef>
                <a:spcPct val="0"/>
              </a:spcBef>
              <a:spcAft>
                <a:spcPct val="0"/>
              </a:spcAft>
              <a:defRPr sz="2500">
                <a:solidFill>
                  <a:schemeClr val="tx1"/>
                </a:solidFill>
                <a:latin typeface="Arial" charset="0"/>
                <a:ea typeface="ＭＳ Ｐゴシック" charset="0"/>
              </a:defRPr>
            </a:lvl7pPr>
            <a:lvl8pPr marL="3562792" indent="-237519" eaLnBrk="0" fontAlgn="base" hangingPunct="0">
              <a:spcBef>
                <a:spcPct val="0"/>
              </a:spcBef>
              <a:spcAft>
                <a:spcPct val="0"/>
              </a:spcAft>
              <a:defRPr sz="2500">
                <a:solidFill>
                  <a:schemeClr val="tx1"/>
                </a:solidFill>
                <a:latin typeface="Arial" charset="0"/>
                <a:ea typeface="ＭＳ Ｐゴシック" charset="0"/>
              </a:defRPr>
            </a:lvl8pPr>
            <a:lvl9pPr marL="4037830" indent="-237519"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endParaRPr lang="en-US" sz="1300" dirty="0">
              <a:solidFill>
                <a:prstClr val="black"/>
              </a:solidFill>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Geneva" pitchFamily="34" charset="0"/>
                <a:cs typeface="Geneva" pitchFamily="34" charset="0"/>
              </a:rPr>
              <a:t>So were is the</a:t>
            </a:r>
            <a:r>
              <a:rPr lang="en-US" baseline="0" dirty="0" smtClean="0">
                <a:ea typeface="Geneva" pitchFamily="34" charset="0"/>
                <a:cs typeface="Geneva" pitchFamily="34" charset="0"/>
              </a:rPr>
              <a:t> growth?</a:t>
            </a:r>
            <a:endParaRPr lang="en-US" dirty="0" smtClean="0">
              <a:ea typeface="Geneva" pitchFamily="34" charset="0"/>
              <a:cs typeface="Geneva" pitchFamily="34" charset="0"/>
            </a:endParaRPr>
          </a:p>
        </p:txBody>
      </p:sp>
      <p:sp>
        <p:nvSpPr>
          <p:cNvPr id="4" name="Slide Number Placeholder 3"/>
          <p:cNvSpPr>
            <a:spLocks noGrp="1"/>
          </p:cNvSpPr>
          <p:nvPr>
            <p:ph type="sldNum" sz="quarter" idx="5"/>
          </p:nvPr>
        </p:nvSpPr>
        <p:spPr/>
        <p:txBody>
          <a:bodyPr/>
          <a:lstStyle/>
          <a:p>
            <a:pPr>
              <a:defRPr/>
            </a:pPr>
            <a:fld id="{91C12319-4233-4B40-970D-BF8BB5EC159C}" type="slidenum">
              <a:rPr lang="en-US" smtClean="0"/>
              <a:pPr>
                <a:defRPr/>
              </a:pPr>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Geneva" pitchFamily="34" charset="0"/>
              <a:cs typeface="Geneva" pitchFamily="34" charset="0"/>
            </a:endParaRPr>
          </a:p>
        </p:txBody>
      </p:sp>
      <p:sp>
        <p:nvSpPr>
          <p:cNvPr id="4" name="Slide Number Placeholder 3"/>
          <p:cNvSpPr>
            <a:spLocks noGrp="1"/>
          </p:cNvSpPr>
          <p:nvPr>
            <p:ph type="sldNum" sz="quarter" idx="5"/>
          </p:nvPr>
        </p:nvSpPr>
        <p:spPr/>
        <p:txBody>
          <a:bodyPr/>
          <a:lstStyle/>
          <a:p>
            <a:pPr>
              <a:defRPr/>
            </a:pPr>
            <a:fld id="{C8FBC804-1DEE-4AA3-BB4E-89C60600E42D}" type="slidenum">
              <a:rPr lang="en-US" smtClean="0"/>
              <a:pPr>
                <a:defRPr/>
              </a:pPr>
              <a:t>41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Geneva" pitchFamily="34" charset="0"/>
              <a:cs typeface="Geneva" pitchFamily="34" charset="0"/>
            </a:endParaRPr>
          </a:p>
        </p:txBody>
      </p:sp>
      <p:sp>
        <p:nvSpPr>
          <p:cNvPr id="4" name="Slide Number Placeholder 3"/>
          <p:cNvSpPr>
            <a:spLocks noGrp="1"/>
          </p:cNvSpPr>
          <p:nvPr>
            <p:ph type="sldNum" sz="quarter" idx="5"/>
          </p:nvPr>
        </p:nvSpPr>
        <p:spPr/>
        <p:txBody>
          <a:bodyPr/>
          <a:lstStyle/>
          <a:p>
            <a:pPr>
              <a:defRPr/>
            </a:pPr>
            <a:fld id="{6E82A0B0-3F53-47C0-9F31-BAB8AFAF2DC9}" type="slidenum">
              <a:rPr lang="en-US" smtClean="0"/>
              <a:pPr>
                <a:defRPr/>
              </a:pPr>
              <a:t>42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Geneva" pitchFamily="34" charset="0"/>
              <a:cs typeface="Geneva" pitchFamily="34" charset="0"/>
            </a:endParaRPr>
          </a:p>
        </p:txBody>
      </p:sp>
      <p:sp>
        <p:nvSpPr>
          <p:cNvPr id="4" name="Slide Number Placeholder 3"/>
          <p:cNvSpPr>
            <a:spLocks noGrp="1"/>
          </p:cNvSpPr>
          <p:nvPr>
            <p:ph type="sldNum" sz="quarter" idx="5"/>
          </p:nvPr>
        </p:nvSpPr>
        <p:spPr/>
        <p:txBody>
          <a:bodyPr/>
          <a:lstStyle/>
          <a:p>
            <a:pPr>
              <a:defRPr/>
            </a:pPr>
            <a:fld id="{BD46916B-5558-4A50-B573-F908BB67722A}" type="slidenum">
              <a:rPr lang="en-US" smtClean="0"/>
              <a:pPr>
                <a:defRPr/>
              </a:pPr>
              <a:t>43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Geneva" pitchFamily="34" charset="0"/>
              <a:cs typeface="Geneva" pitchFamily="34" charset="0"/>
            </a:endParaRPr>
          </a:p>
        </p:txBody>
      </p:sp>
      <p:sp>
        <p:nvSpPr>
          <p:cNvPr id="4" name="Slide Number Placeholder 3"/>
          <p:cNvSpPr>
            <a:spLocks noGrp="1"/>
          </p:cNvSpPr>
          <p:nvPr>
            <p:ph type="sldNum" sz="quarter" idx="5"/>
          </p:nvPr>
        </p:nvSpPr>
        <p:spPr/>
        <p:txBody>
          <a:bodyPr/>
          <a:lstStyle/>
          <a:p>
            <a:pPr>
              <a:defRPr/>
            </a:pPr>
            <a:fld id="{519B5CE2-9846-48E2-97BC-A43AE0C21C19}" type="slidenum">
              <a:rPr lang="en-US" smtClean="0"/>
              <a:pPr>
                <a:defRPr/>
              </a:pPr>
              <a:t>44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Geneva" pitchFamily="34" charset="0"/>
              <a:cs typeface="Geneva" pitchFamily="34" charset="0"/>
            </a:endParaRPr>
          </a:p>
        </p:txBody>
      </p:sp>
      <p:sp>
        <p:nvSpPr>
          <p:cNvPr id="4" name="Slide Number Placeholder 3"/>
          <p:cNvSpPr>
            <a:spLocks noGrp="1"/>
          </p:cNvSpPr>
          <p:nvPr>
            <p:ph type="sldNum" sz="quarter" idx="5"/>
          </p:nvPr>
        </p:nvSpPr>
        <p:spPr/>
        <p:txBody>
          <a:bodyPr/>
          <a:lstStyle/>
          <a:p>
            <a:pPr>
              <a:defRPr/>
            </a:pPr>
            <a:fld id="{5FA105BE-2343-43BB-9D6A-0F59D5CE4572}" type="slidenum">
              <a:rPr lang="en-US" smtClean="0"/>
              <a:pPr>
                <a:defRPr/>
              </a:pPr>
              <a:t>46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Geneva" pitchFamily="34" charset="0"/>
              <a:cs typeface="Geneva" pitchFamily="34" charset="0"/>
            </a:endParaRPr>
          </a:p>
        </p:txBody>
      </p:sp>
      <p:sp>
        <p:nvSpPr>
          <p:cNvPr id="4" name="Slide Number Placeholder 3"/>
          <p:cNvSpPr>
            <a:spLocks noGrp="1"/>
          </p:cNvSpPr>
          <p:nvPr>
            <p:ph type="sldNum" sz="quarter" idx="5"/>
          </p:nvPr>
        </p:nvSpPr>
        <p:spPr/>
        <p:txBody>
          <a:bodyPr/>
          <a:lstStyle/>
          <a:p>
            <a:pPr>
              <a:defRPr/>
            </a:pPr>
            <a:fld id="{799A1364-0CDD-4625-BC2F-F4885FE45A6C}" type="slidenum">
              <a:rPr lang="en-US" smtClean="0"/>
              <a:pPr>
                <a:defRPr/>
              </a:pPr>
              <a:t>49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Geneva" pitchFamily="34" charset="0"/>
              <a:cs typeface="Geneva" pitchFamily="34" charset="0"/>
            </a:endParaRPr>
          </a:p>
        </p:txBody>
      </p:sp>
      <p:sp>
        <p:nvSpPr>
          <p:cNvPr id="4" name="Slide Number Placeholder 3"/>
          <p:cNvSpPr>
            <a:spLocks noGrp="1"/>
          </p:cNvSpPr>
          <p:nvPr>
            <p:ph type="sldNum" sz="quarter" idx="5"/>
          </p:nvPr>
        </p:nvSpPr>
        <p:spPr/>
        <p:txBody>
          <a:bodyPr/>
          <a:lstStyle/>
          <a:p>
            <a:pPr>
              <a:defRPr/>
            </a:pPr>
            <a:fld id="{C511B21C-315B-4868-A7DB-A0889956925E}" type="slidenum">
              <a:rPr lang="en-US" smtClean="0"/>
              <a:pPr>
                <a:defRPr/>
              </a:pPr>
              <a:t>50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9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Geneva" pitchFamily="34" charset="0"/>
              <a:cs typeface="Geneva" pitchFamily="34" charset="0"/>
            </a:endParaRPr>
          </a:p>
        </p:txBody>
      </p:sp>
      <p:sp>
        <p:nvSpPr>
          <p:cNvPr id="4" name="Slide Number Placeholder 3"/>
          <p:cNvSpPr>
            <a:spLocks noGrp="1"/>
          </p:cNvSpPr>
          <p:nvPr>
            <p:ph type="sldNum" sz="quarter" idx="5"/>
          </p:nvPr>
        </p:nvSpPr>
        <p:spPr/>
        <p:txBody>
          <a:bodyPr/>
          <a:lstStyle/>
          <a:p>
            <a:pPr>
              <a:defRPr/>
            </a:pPr>
            <a:fld id="{36F59DD6-1B08-43C6-B9B2-BFCE383A0BAC}" type="slidenum">
              <a:rPr lang="en-US" smtClean="0"/>
              <a:pPr>
                <a:defRPr/>
              </a:pPr>
              <a:t>61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Geneva" pitchFamily="34" charset="0"/>
              <a:cs typeface="Geneva" pitchFamily="34" charset="0"/>
            </a:endParaRPr>
          </a:p>
        </p:txBody>
      </p:sp>
      <p:sp>
        <p:nvSpPr>
          <p:cNvPr id="4" name="Slide Number Placeholder 3"/>
          <p:cNvSpPr>
            <a:spLocks noGrp="1"/>
          </p:cNvSpPr>
          <p:nvPr>
            <p:ph type="sldNum" sz="quarter" idx="5"/>
          </p:nvPr>
        </p:nvSpPr>
        <p:spPr/>
        <p:txBody>
          <a:bodyPr/>
          <a:lstStyle/>
          <a:p>
            <a:pPr>
              <a:defRPr/>
            </a:pPr>
            <a:fld id="{A1061504-D46C-47A0-ACE6-2A2E36F9D2C8}" type="slidenum">
              <a:rPr lang="en-US" smtClean="0"/>
              <a:pPr>
                <a:defRPr/>
              </a:pPr>
              <a:t>62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1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Geneva" pitchFamily="34" charset="0"/>
              <a:cs typeface="Geneva" pitchFamily="34" charset="0"/>
            </a:endParaRPr>
          </a:p>
        </p:txBody>
      </p:sp>
      <p:sp>
        <p:nvSpPr>
          <p:cNvPr id="4" name="Slide Number Placeholder 3"/>
          <p:cNvSpPr>
            <a:spLocks noGrp="1"/>
          </p:cNvSpPr>
          <p:nvPr>
            <p:ph type="sldNum" sz="quarter" idx="5"/>
          </p:nvPr>
        </p:nvSpPr>
        <p:spPr/>
        <p:txBody>
          <a:bodyPr/>
          <a:lstStyle/>
          <a:p>
            <a:pPr>
              <a:defRPr/>
            </a:pPr>
            <a:fld id="{5D8125F1-C1BF-468E-9388-331BA9C75F34}" type="slidenum">
              <a:rPr lang="en-US" smtClean="0"/>
              <a:pPr>
                <a:defRPr/>
              </a:pPr>
              <a:t>63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Texas annualized change</a:t>
            </a:r>
            <a:r>
              <a:rPr lang="en-US" baseline="0" dirty="0" smtClean="0"/>
              <a:t> = 1.6% vs. US: 0.74%</a:t>
            </a:r>
          </a:p>
          <a:p>
            <a:r>
              <a:rPr lang="en-US" baseline="0" dirty="0" smtClean="0"/>
              <a:t>Assuming same annualized change for decade: Texas: 16% and US: 7.4%</a:t>
            </a:r>
            <a:endParaRPr lang="en-US" dirty="0"/>
          </a:p>
        </p:txBody>
      </p:sp>
      <p:sp>
        <p:nvSpPr>
          <p:cNvPr id="4" name="Slide Number Placeholder 3"/>
          <p:cNvSpPr>
            <a:spLocks noGrp="1"/>
          </p:cNvSpPr>
          <p:nvPr>
            <p:ph type="sldNum" sz="quarter" idx="10"/>
          </p:nvPr>
        </p:nvSpPr>
        <p:spPr/>
        <p:txBody>
          <a:bodyPr/>
          <a:lstStyle/>
          <a:p>
            <a:pPr>
              <a:defRPr/>
            </a:pPr>
            <a:fld id="{C34D4412-7BED-4118-B76A-90785D2651B4}" type="slidenum">
              <a:rPr lang="en-US" smtClean="0"/>
              <a:pPr>
                <a:defRPr/>
              </a:pPr>
              <a:t>6</a:t>
            </a:fld>
            <a:endParaRPr lang="en-US"/>
          </a:p>
        </p:txBody>
      </p:sp>
    </p:spTree>
    <p:extLst>
      <p:ext uri="{BB962C8B-B14F-4D97-AF65-F5344CB8AC3E}">
        <p14:creationId xmlns:p14="http://schemas.microsoft.com/office/powerpoint/2010/main" val="6205246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Geneva" pitchFamily="34" charset="0"/>
              <a:cs typeface="Geneva" pitchFamily="34" charset="0"/>
            </a:endParaRPr>
          </a:p>
        </p:txBody>
      </p:sp>
      <p:sp>
        <p:nvSpPr>
          <p:cNvPr id="4" name="Slide Number Placeholder 3"/>
          <p:cNvSpPr>
            <a:spLocks noGrp="1"/>
          </p:cNvSpPr>
          <p:nvPr>
            <p:ph type="sldNum" sz="quarter" idx="5"/>
          </p:nvPr>
        </p:nvSpPr>
        <p:spPr/>
        <p:txBody>
          <a:bodyPr/>
          <a:lstStyle/>
          <a:p>
            <a:pPr>
              <a:defRPr/>
            </a:pPr>
            <a:fld id="{A32FE56E-F236-45A6-9872-8C0389D26707}" type="slidenum">
              <a:rPr lang="en-US" smtClean="0"/>
              <a:pPr>
                <a:defRPr/>
              </a:pPr>
              <a:t>64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Geneva" pitchFamily="34" charset="0"/>
              <a:cs typeface="Geneva" pitchFamily="34" charset="0"/>
            </a:endParaRPr>
          </a:p>
        </p:txBody>
      </p:sp>
      <p:sp>
        <p:nvSpPr>
          <p:cNvPr id="4" name="Slide Number Placeholder 3"/>
          <p:cNvSpPr>
            <a:spLocks noGrp="1"/>
          </p:cNvSpPr>
          <p:nvPr>
            <p:ph type="sldNum" sz="quarter" idx="5"/>
          </p:nvPr>
        </p:nvSpPr>
        <p:spPr/>
        <p:txBody>
          <a:bodyPr/>
          <a:lstStyle/>
          <a:p>
            <a:pPr>
              <a:defRPr/>
            </a:pPr>
            <a:fld id="{79E09B2A-5950-4A82-A14F-70355438E15F}" type="slidenum">
              <a:rPr lang="en-US" smtClean="0"/>
              <a:pPr>
                <a:defRPr/>
              </a:pPr>
              <a:t>66</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were an estimated 2.8 million foreign born (Hispanic plus all other groups).  Of that group, an estimated 1.8 or 64% were undocumented.</a:t>
            </a:r>
            <a:endParaRPr lang="en-US" dirty="0"/>
          </a:p>
        </p:txBody>
      </p:sp>
      <p:sp>
        <p:nvSpPr>
          <p:cNvPr id="4" name="Slide Number Placeholder 3"/>
          <p:cNvSpPr>
            <a:spLocks noGrp="1"/>
          </p:cNvSpPr>
          <p:nvPr>
            <p:ph type="sldNum" sz="quarter" idx="10"/>
          </p:nvPr>
        </p:nvSpPr>
        <p:spPr/>
        <p:txBody>
          <a:bodyPr/>
          <a:lstStyle/>
          <a:p>
            <a:pPr>
              <a:defRPr/>
            </a:pPr>
            <a:fld id="{C34D4412-7BED-4118-B76A-90785D2651B4}" type="slidenum">
              <a:rPr lang="en-US" smtClean="0"/>
              <a:pPr>
                <a:defRPr/>
              </a:pPr>
              <a:t>67</a:t>
            </a:fld>
            <a:endParaRPr lang="en-US"/>
          </a:p>
        </p:txBody>
      </p:sp>
    </p:spTree>
    <p:extLst>
      <p:ext uri="{BB962C8B-B14F-4D97-AF65-F5344CB8AC3E}">
        <p14:creationId xmlns:p14="http://schemas.microsoft.com/office/powerpoint/2010/main" val="26321231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34D4412-7BED-4118-B76A-90785D2651B4}" type="slidenum">
              <a:rPr lang="en-US" smtClean="0"/>
              <a:pPr>
                <a:defRPr/>
              </a:pPr>
              <a:t>69</a:t>
            </a:fld>
            <a:endParaRPr lang="en-US"/>
          </a:p>
        </p:txBody>
      </p:sp>
    </p:spTree>
    <p:extLst>
      <p:ext uri="{BB962C8B-B14F-4D97-AF65-F5344CB8AC3E}">
        <p14:creationId xmlns:p14="http://schemas.microsoft.com/office/powerpoint/2010/main" val="34707648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Geneva" pitchFamily="34" charset="0"/>
                <a:cs typeface="Geneva" pitchFamily="34" charset="0"/>
              </a:rPr>
              <a:t>33 Counties 15% or more Foreign born</a:t>
            </a:r>
          </a:p>
        </p:txBody>
      </p:sp>
      <p:sp>
        <p:nvSpPr>
          <p:cNvPr id="4" name="Slide Number Placeholder 3"/>
          <p:cNvSpPr>
            <a:spLocks noGrp="1"/>
          </p:cNvSpPr>
          <p:nvPr>
            <p:ph type="sldNum" sz="quarter" idx="5"/>
          </p:nvPr>
        </p:nvSpPr>
        <p:spPr/>
        <p:txBody>
          <a:bodyPr/>
          <a:lstStyle/>
          <a:p>
            <a:pPr>
              <a:defRPr/>
            </a:pPr>
            <a:fld id="{5B65F278-C2F7-4AF0-99D8-F3656CEDC9AB}" type="slidenum">
              <a:rPr lang="en-US" smtClean="0"/>
              <a:pPr>
                <a:defRPr/>
              </a:pPr>
              <a:t>71</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NH White: +45,623 and +91,127</a:t>
            </a:r>
          </a:p>
          <a:p>
            <a:r>
              <a:rPr lang="en-US" dirty="0" smtClean="0"/>
              <a:t>NH</a:t>
            </a:r>
            <a:r>
              <a:rPr lang="en-US" baseline="0" dirty="0" smtClean="0"/>
              <a:t> Black: +13,049 and +14,990</a:t>
            </a:r>
          </a:p>
          <a:p>
            <a:r>
              <a:rPr lang="en-US" baseline="0" dirty="0" smtClean="0"/>
              <a:t>Asian: +3,832 and +4,669</a:t>
            </a:r>
          </a:p>
          <a:p>
            <a:r>
              <a:rPr lang="en-US" baseline="0" dirty="0" smtClean="0"/>
              <a:t>Other: +6,191 and +7,043</a:t>
            </a:r>
          </a:p>
          <a:p>
            <a:r>
              <a:rPr lang="en-US" baseline="0" dirty="0" smtClean="0"/>
              <a:t>Total: +68,695 and +117,828</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C34D4412-7BED-4118-B76A-90785D2651B4}" type="slidenum">
              <a:rPr lang="en-US" smtClean="0"/>
              <a:pPr>
                <a:defRPr/>
              </a:pPr>
              <a:t>79</a:t>
            </a:fld>
            <a:endParaRPr lang="en-US"/>
          </a:p>
        </p:txBody>
      </p:sp>
    </p:spTree>
    <p:extLst>
      <p:ext uri="{BB962C8B-B14F-4D97-AF65-F5344CB8AC3E}">
        <p14:creationId xmlns:p14="http://schemas.microsoft.com/office/powerpoint/2010/main" val="37529719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Geneva" pitchFamily="34" charset="0"/>
              <a:cs typeface="Geneva" pitchFamily="34" charset="0"/>
            </a:endParaRPr>
          </a:p>
        </p:txBody>
      </p:sp>
      <p:sp>
        <p:nvSpPr>
          <p:cNvPr id="4" name="Slide Number Placeholder 3"/>
          <p:cNvSpPr>
            <a:spLocks noGrp="1"/>
          </p:cNvSpPr>
          <p:nvPr>
            <p:ph type="sldNum" sz="quarter" idx="5"/>
          </p:nvPr>
        </p:nvSpPr>
        <p:spPr/>
        <p:txBody>
          <a:bodyPr/>
          <a:lstStyle/>
          <a:p>
            <a:pPr>
              <a:defRPr/>
            </a:pPr>
            <a:fld id="{79E09B2A-5950-4A82-A14F-70355438E15F}" type="slidenum">
              <a:rPr lang="en-US" smtClean="0"/>
              <a:pPr>
                <a:defRPr/>
              </a:pPr>
              <a:t>80</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019" indent="-173019">
              <a:spcBef>
                <a:spcPct val="0"/>
              </a:spcBef>
              <a:buFontTx/>
              <a:buChar char="•"/>
            </a:pPr>
            <a:r>
              <a:rPr lang="en-US" smtClean="0">
                <a:ea typeface="Geneva" pitchFamily="34" charset="0"/>
                <a:cs typeface="Geneva" pitchFamily="34" charset="0"/>
              </a:rPr>
              <a:t>Combination of ethnic diversity and aging will be felt in the next few decades</a:t>
            </a:r>
          </a:p>
          <a:p>
            <a:pPr marL="173019" indent="-173019">
              <a:spcBef>
                <a:spcPct val="0"/>
              </a:spcBef>
              <a:buFontTx/>
              <a:buChar char="•"/>
            </a:pPr>
            <a:r>
              <a:rPr lang="en-US" smtClean="0">
                <a:ea typeface="Geneva" pitchFamily="34" charset="0"/>
                <a:cs typeface="Geneva" pitchFamily="34" charset="0"/>
              </a:rPr>
              <a:t>In about 2003, Texas became a non-majority state and by 2035, Texas is predicted to become Hispanic majority state</a:t>
            </a:r>
          </a:p>
          <a:p>
            <a:pPr marL="173019" indent="-173019">
              <a:spcBef>
                <a:spcPct val="0"/>
              </a:spcBef>
              <a:buFontTx/>
              <a:buChar char="•"/>
            </a:pPr>
            <a:r>
              <a:rPr lang="en-US" smtClean="0">
                <a:ea typeface="Geneva" pitchFamily="34" charset="0"/>
                <a:cs typeface="Geneva" pitchFamily="34" charset="0"/>
              </a:rPr>
              <a:t>What is seen here is to the right – the Texas of old and to the left – the Texas of the future</a:t>
            </a:r>
          </a:p>
        </p:txBody>
      </p:sp>
      <p:sp>
        <p:nvSpPr>
          <p:cNvPr id="211972" name="Slide Number Placeholder 3"/>
          <p:cNvSpPr txBox="1">
            <a:spLocks noGrp="1"/>
          </p:cNvSpPr>
          <p:nvPr/>
        </p:nvSpPr>
        <p:spPr bwMode="auto">
          <a:xfrm>
            <a:off x="4143376"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83" tIns="48294" rIns="96583" bIns="48294" anchor="b"/>
          <a:lstStyle>
            <a:lvl1pPr eaLnBrk="0" hangingPunct="0">
              <a:defRPr>
                <a:solidFill>
                  <a:schemeClr val="tx1"/>
                </a:solidFill>
                <a:latin typeface="Calibri" pitchFamily="34" charset="0"/>
                <a:ea typeface="Geneva" pitchFamily="34" charset="0"/>
                <a:cs typeface="Geneva" pitchFamily="34" charset="0"/>
              </a:defRPr>
            </a:lvl1pPr>
            <a:lvl2pPr marL="742950" indent="-285750" eaLnBrk="0" hangingPunct="0">
              <a:defRPr>
                <a:solidFill>
                  <a:schemeClr val="tx1"/>
                </a:solidFill>
                <a:latin typeface="Calibri" pitchFamily="34" charset="0"/>
                <a:ea typeface="Geneva" pitchFamily="34" charset="0"/>
                <a:cs typeface="Geneva" pitchFamily="34" charset="0"/>
              </a:defRPr>
            </a:lvl2pPr>
            <a:lvl3pPr marL="1143000" indent="-228600" eaLnBrk="0" hangingPunct="0">
              <a:defRPr>
                <a:solidFill>
                  <a:schemeClr val="tx1"/>
                </a:solidFill>
                <a:latin typeface="Calibri" pitchFamily="34" charset="0"/>
                <a:ea typeface="Geneva" pitchFamily="34" charset="0"/>
                <a:cs typeface="Geneva" pitchFamily="34" charset="0"/>
              </a:defRPr>
            </a:lvl3pPr>
            <a:lvl4pPr marL="1600200" indent="-228600" eaLnBrk="0" hangingPunct="0">
              <a:defRPr>
                <a:solidFill>
                  <a:schemeClr val="tx1"/>
                </a:solidFill>
                <a:latin typeface="Calibri" pitchFamily="34" charset="0"/>
                <a:ea typeface="Geneva" pitchFamily="34" charset="0"/>
                <a:cs typeface="Geneva" pitchFamily="34" charset="0"/>
              </a:defRPr>
            </a:lvl4pPr>
            <a:lvl5pPr marL="2057400" indent="-228600" eaLnBrk="0" hangingPunct="0">
              <a:defRPr>
                <a:solidFill>
                  <a:schemeClr val="tx1"/>
                </a:solidFill>
                <a:latin typeface="Calibri" pitchFamily="34" charset="0"/>
                <a:ea typeface="Geneva" pitchFamily="34" charset="0"/>
                <a:cs typeface="Geneva"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9pPr>
          </a:lstStyle>
          <a:p>
            <a:pPr algn="r" eaLnBrk="1" hangingPunct="1"/>
            <a:fld id="{5BA244C5-30BF-4110-B7CD-AF0388279C1F}" type="slidenum">
              <a:rPr lang="en-US" sz="1300"/>
              <a:pPr algn="r" eaLnBrk="1" hangingPunct="1"/>
              <a:t>81</a:t>
            </a:fld>
            <a:endParaRPr lang="en-US" sz="13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019" indent="-173019">
              <a:spcBef>
                <a:spcPct val="0"/>
              </a:spcBef>
              <a:buFontTx/>
              <a:buChar char="•"/>
            </a:pPr>
            <a:r>
              <a:rPr lang="en-US" smtClean="0">
                <a:ea typeface="Geneva" pitchFamily="34" charset="0"/>
                <a:cs typeface="Geneva" pitchFamily="34" charset="0"/>
              </a:rPr>
              <a:t>Non-anglo populations primarily in younger ages</a:t>
            </a:r>
          </a:p>
          <a:p>
            <a:pPr marL="173019" indent="-173019">
              <a:spcBef>
                <a:spcPct val="0"/>
              </a:spcBef>
              <a:buFontTx/>
              <a:buChar char="•"/>
            </a:pPr>
            <a:r>
              <a:rPr lang="en-US" smtClean="0">
                <a:ea typeface="Geneva" pitchFamily="34" charset="0"/>
                <a:cs typeface="Geneva" pitchFamily="34" charset="0"/>
              </a:rPr>
              <a:t>Largest proportion of anglos in oldest ages</a:t>
            </a:r>
          </a:p>
        </p:txBody>
      </p:sp>
      <p:sp>
        <p:nvSpPr>
          <p:cNvPr id="212996" name="Slide Number Placeholder 3"/>
          <p:cNvSpPr txBox="1">
            <a:spLocks noGrp="1"/>
          </p:cNvSpPr>
          <p:nvPr/>
        </p:nvSpPr>
        <p:spPr bwMode="auto">
          <a:xfrm>
            <a:off x="4143376"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83" tIns="48294" rIns="96583" bIns="48294" anchor="b"/>
          <a:lstStyle>
            <a:lvl1pPr eaLnBrk="0" hangingPunct="0">
              <a:defRPr>
                <a:solidFill>
                  <a:schemeClr val="tx1"/>
                </a:solidFill>
                <a:latin typeface="Calibri" pitchFamily="34" charset="0"/>
                <a:ea typeface="Geneva" pitchFamily="34" charset="0"/>
                <a:cs typeface="Geneva" pitchFamily="34" charset="0"/>
              </a:defRPr>
            </a:lvl1pPr>
            <a:lvl2pPr marL="742950" indent="-285750" eaLnBrk="0" hangingPunct="0">
              <a:defRPr>
                <a:solidFill>
                  <a:schemeClr val="tx1"/>
                </a:solidFill>
                <a:latin typeface="Calibri" pitchFamily="34" charset="0"/>
                <a:ea typeface="Geneva" pitchFamily="34" charset="0"/>
                <a:cs typeface="Geneva" pitchFamily="34" charset="0"/>
              </a:defRPr>
            </a:lvl2pPr>
            <a:lvl3pPr marL="1143000" indent="-228600" eaLnBrk="0" hangingPunct="0">
              <a:defRPr>
                <a:solidFill>
                  <a:schemeClr val="tx1"/>
                </a:solidFill>
                <a:latin typeface="Calibri" pitchFamily="34" charset="0"/>
                <a:ea typeface="Geneva" pitchFamily="34" charset="0"/>
                <a:cs typeface="Geneva" pitchFamily="34" charset="0"/>
              </a:defRPr>
            </a:lvl3pPr>
            <a:lvl4pPr marL="1600200" indent="-228600" eaLnBrk="0" hangingPunct="0">
              <a:defRPr>
                <a:solidFill>
                  <a:schemeClr val="tx1"/>
                </a:solidFill>
                <a:latin typeface="Calibri" pitchFamily="34" charset="0"/>
                <a:ea typeface="Geneva" pitchFamily="34" charset="0"/>
                <a:cs typeface="Geneva" pitchFamily="34" charset="0"/>
              </a:defRPr>
            </a:lvl4pPr>
            <a:lvl5pPr marL="2057400" indent="-228600" eaLnBrk="0" hangingPunct="0">
              <a:defRPr>
                <a:solidFill>
                  <a:schemeClr val="tx1"/>
                </a:solidFill>
                <a:latin typeface="Calibri" pitchFamily="34" charset="0"/>
                <a:ea typeface="Geneva" pitchFamily="34" charset="0"/>
                <a:cs typeface="Geneva"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9pPr>
          </a:lstStyle>
          <a:p>
            <a:pPr algn="r" eaLnBrk="1" hangingPunct="1"/>
            <a:fld id="{C579940C-01ED-4F5C-965E-6431B026FCB6}" type="slidenum">
              <a:rPr lang="en-US" sz="1300">
                <a:solidFill>
                  <a:srgbClr val="000000"/>
                </a:solidFill>
              </a:rPr>
              <a:pPr algn="r" eaLnBrk="1" hangingPunct="1"/>
              <a:t>82</a:t>
            </a:fld>
            <a:endParaRPr lang="en-US" sz="1300">
              <a:solidFill>
                <a:srgbClr val="000000"/>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Geneva" pitchFamily="34" charset="0"/>
              <a:cs typeface="Geneva" pitchFamily="34" charset="0"/>
            </a:endParaRPr>
          </a:p>
        </p:txBody>
      </p:sp>
      <p:sp>
        <p:nvSpPr>
          <p:cNvPr id="4" name="Slide Number Placeholder 3"/>
          <p:cNvSpPr>
            <a:spLocks noGrp="1"/>
          </p:cNvSpPr>
          <p:nvPr>
            <p:ph type="sldNum" sz="quarter" idx="5"/>
          </p:nvPr>
        </p:nvSpPr>
        <p:spPr/>
        <p:txBody>
          <a:bodyPr/>
          <a:lstStyle/>
          <a:p>
            <a:pPr>
              <a:defRPr/>
            </a:pPr>
            <a:fld id="{79E09B2A-5950-4A82-A14F-70355438E15F}" type="slidenum">
              <a:rPr lang="en-US" smtClean="0"/>
              <a:pPr>
                <a:defRPr/>
              </a:pPr>
              <a:t>84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Geneva" pitchFamily="34" charset="0"/>
                <a:cs typeface="Geneva" pitchFamily="34" charset="0"/>
              </a:rPr>
              <a:t>We have more than doubled since 1970 and expect to more than double by 2050 </a:t>
            </a:r>
          </a:p>
          <a:p>
            <a:endParaRPr lang="en-US" smtClean="0">
              <a:ea typeface="Geneva" pitchFamily="34" charset="0"/>
              <a:cs typeface="Geneva" pitchFamily="34" charset="0"/>
            </a:endParaRPr>
          </a:p>
          <a:p>
            <a:r>
              <a:rPr lang="en-US" smtClean="0">
                <a:ea typeface="Geneva" pitchFamily="34" charset="0"/>
                <a:cs typeface="Geneva" pitchFamily="34" charset="0"/>
              </a:rPr>
              <a:t>We will be the size of CA of today by 2030.</a:t>
            </a:r>
          </a:p>
          <a:p>
            <a:endParaRPr lang="en-US" smtClean="0">
              <a:ea typeface="Geneva" pitchFamily="34" charset="0"/>
              <a:cs typeface="Geneva" pitchFamily="34" charset="0"/>
            </a:endParaRPr>
          </a:p>
          <a:p>
            <a:r>
              <a:rPr lang="en-US" smtClean="0">
                <a:ea typeface="Geneva" pitchFamily="34" charset="0"/>
                <a:cs typeface="Geneva" pitchFamily="34" charset="0"/>
              </a:rPr>
              <a:t>Even if we shut our doors, we will be at least 32.1 million in 2050</a:t>
            </a:r>
          </a:p>
          <a:p>
            <a:endParaRPr lang="en-US" smtClean="0">
              <a:ea typeface="Geneva" pitchFamily="34" charset="0"/>
              <a:cs typeface="Geneva" pitchFamily="34" charset="0"/>
            </a:endParaRPr>
          </a:p>
          <a:p>
            <a:endParaRPr lang="en-US" smtClean="0">
              <a:ea typeface="Geneva" pitchFamily="34" charset="0"/>
              <a:cs typeface="Geneva" pitchFamily="34" charset="0"/>
            </a:endParaRPr>
          </a:p>
        </p:txBody>
      </p:sp>
      <p:sp>
        <p:nvSpPr>
          <p:cNvPr id="4" name="Slide Number Placeholder 3"/>
          <p:cNvSpPr>
            <a:spLocks noGrp="1"/>
          </p:cNvSpPr>
          <p:nvPr>
            <p:ph type="sldNum" sz="quarter" idx="5"/>
          </p:nvPr>
        </p:nvSpPr>
        <p:spPr/>
        <p:txBody>
          <a:bodyPr/>
          <a:lstStyle/>
          <a:p>
            <a:pPr>
              <a:defRPr/>
            </a:pPr>
            <a:fld id="{82C0ED37-6F9D-480E-9B1A-59F9DFC99D05}" type="slidenum">
              <a:rPr lang="en-US" smtClean="0"/>
              <a:pPr>
                <a:defRPr/>
              </a:pPr>
              <a:t>9</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defTabSz="475109">
              <a:defRPr/>
            </a:pPr>
            <a:endParaRPr lang="en-US" dirty="0"/>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71939" indent="-296899" eaLnBrk="0" hangingPunct="0">
              <a:defRPr sz="2500">
                <a:solidFill>
                  <a:schemeClr val="tx1"/>
                </a:solidFill>
                <a:latin typeface="Arial" charset="0"/>
                <a:ea typeface="ＭＳ Ｐゴシック" charset="0"/>
              </a:defRPr>
            </a:lvl2pPr>
            <a:lvl3pPr marL="1187598" indent="-237519" eaLnBrk="0" hangingPunct="0">
              <a:defRPr sz="2500">
                <a:solidFill>
                  <a:schemeClr val="tx1"/>
                </a:solidFill>
                <a:latin typeface="Arial" charset="0"/>
                <a:ea typeface="ＭＳ Ｐゴシック" charset="0"/>
              </a:defRPr>
            </a:lvl3pPr>
            <a:lvl4pPr marL="1662637" indent="-237519" eaLnBrk="0" hangingPunct="0">
              <a:defRPr sz="2500">
                <a:solidFill>
                  <a:schemeClr val="tx1"/>
                </a:solidFill>
                <a:latin typeface="Arial" charset="0"/>
                <a:ea typeface="ＭＳ Ｐゴシック" charset="0"/>
              </a:defRPr>
            </a:lvl4pPr>
            <a:lvl5pPr marL="2137676" indent="-237519" eaLnBrk="0" hangingPunct="0">
              <a:defRPr sz="2500">
                <a:solidFill>
                  <a:schemeClr val="tx1"/>
                </a:solidFill>
                <a:latin typeface="Arial" charset="0"/>
                <a:ea typeface="ＭＳ Ｐゴシック" charset="0"/>
              </a:defRPr>
            </a:lvl5pPr>
            <a:lvl6pPr marL="2612714" indent="-237519" eaLnBrk="0" fontAlgn="base" hangingPunct="0">
              <a:spcBef>
                <a:spcPct val="0"/>
              </a:spcBef>
              <a:spcAft>
                <a:spcPct val="0"/>
              </a:spcAft>
              <a:defRPr sz="2500">
                <a:solidFill>
                  <a:schemeClr val="tx1"/>
                </a:solidFill>
                <a:latin typeface="Arial" charset="0"/>
                <a:ea typeface="ＭＳ Ｐゴシック" charset="0"/>
              </a:defRPr>
            </a:lvl6pPr>
            <a:lvl7pPr marL="3087754" indent="-237519" eaLnBrk="0" fontAlgn="base" hangingPunct="0">
              <a:spcBef>
                <a:spcPct val="0"/>
              </a:spcBef>
              <a:spcAft>
                <a:spcPct val="0"/>
              </a:spcAft>
              <a:defRPr sz="2500">
                <a:solidFill>
                  <a:schemeClr val="tx1"/>
                </a:solidFill>
                <a:latin typeface="Arial" charset="0"/>
                <a:ea typeface="ＭＳ Ｐゴシック" charset="0"/>
              </a:defRPr>
            </a:lvl7pPr>
            <a:lvl8pPr marL="3562792" indent="-237519" eaLnBrk="0" fontAlgn="base" hangingPunct="0">
              <a:spcBef>
                <a:spcPct val="0"/>
              </a:spcBef>
              <a:spcAft>
                <a:spcPct val="0"/>
              </a:spcAft>
              <a:defRPr sz="2500">
                <a:solidFill>
                  <a:schemeClr val="tx1"/>
                </a:solidFill>
                <a:latin typeface="Arial" charset="0"/>
                <a:ea typeface="ＭＳ Ｐゴシック" charset="0"/>
              </a:defRPr>
            </a:lvl8pPr>
            <a:lvl9pPr marL="4037830" indent="-237519"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83DA2B41-22E0-7A44-9A52-FC3FA247DB9A}" type="slidenum">
              <a:rPr lang="en-US" sz="1300">
                <a:solidFill>
                  <a:prstClr val="black"/>
                </a:solidFill>
                <a:latin typeface="Calibri" charset="0"/>
              </a:rPr>
              <a:pPr eaLnBrk="1" hangingPunct="1"/>
              <a:t>85</a:t>
            </a:fld>
            <a:endParaRPr lang="en-US" sz="1300" dirty="0">
              <a:solidFill>
                <a:prstClr val="black"/>
              </a:solidFill>
              <a:latin typeface="Calibri" charset="0"/>
            </a:endParaRPr>
          </a:p>
        </p:txBody>
      </p:sp>
      <p:sp>
        <p:nvSpPr>
          <p:cNvPr id="33796"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71939" indent="-296899" eaLnBrk="0" hangingPunct="0">
              <a:defRPr sz="2500">
                <a:solidFill>
                  <a:schemeClr val="tx1"/>
                </a:solidFill>
                <a:latin typeface="Arial" charset="0"/>
                <a:ea typeface="ＭＳ Ｐゴシック" charset="0"/>
              </a:defRPr>
            </a:lvl2pPr>
            <a:lvl3pPr marL="1187598" indent="-237519" eaLnBrk="0" hangingPunct="0">
              <a:defRPr sz="2500">
                <a:solidFill>
                  <a:schemeClr val="tx1"/>
                </a:solidFill>
                <a:latin typeface="Arial" charset="0"/>
                <a:ea typeface="ＭＳ Ｐゴシック" charset="0"/>
              </a:defRPr>
            </a:lvl3pPr>
            <a:lvl4pPr marL="1662637" indent="-237519" eaLnBrk="0" hangingPunct="0">
              <a:defRPr sz="2500">
                <a:solidFill>
                  <a:schemeClr val="tx1"/>
                </a:solidFill>
                <a:latin typeface="Arial" charset="0"/>
                <a:ea typeface="ＭＳ Ｐゴシック" charset="0"/>
              </a:defRPr>
            </a:lvl4pPr>
            <a:lvl5pPr marL="2137676" indent="-237519" eaLnBrk="0" hangingPunct="0">
              <a:defRPr sz="2500">
                <a:solidFill>
                  <a:schemeClr val="tx1"/>
                </a:solidFill>
                <a:latin typeface="Arial" charset="0"/>
                <a:ea typeface="ＭＳ Ｐゴシック" charset="0"/>
              </a:defRPr>
            </a:lvl5pPr>
            <a:lvl6pPr marL="2612714" indent="-237519" eaLnBrk="0" fontAlgn="base" hangingPunct="0">
              <a:spcBef>
                <a:spcPct val="0"/>
              </a:spcBef>
              <a:spcAft>
                <a:spcPct val="0"/>
              </a:spcAft>
              <a:defRPr sz="2500">
                <a:solidFill>
                  <a:schemeClr val="tx1"/>
                </a:solidFill>
                <a:latin typeface="Arial" charset="0"/>
                <a:ea typeface="ＭＳ Ｐゴシック" charset="0"/>
              </a:defRPr>
            </a:lvl6pPr>
            <a:lvl7pPr marL="3087754" indent="-237519" eaLnBrk="0" fontAlgn="base" hangingPunct="0">
              <a:spcBef>
                <a:spcPct val="0"/>
              </a:spcBef>
              <a:spcAft>
                <a:spcPct val="0"/>
              </a:spcAft>
              <a:defRPr sz="2500">
                <a:solidFill>
                  <a:schemeClr val="tx1"/>
                </a:solidFill>
                <a:latin typeface="Arial" charset="0"/>
                <a:ea typeface="ＭＳ Ｐゴシック" charset="0"/>
              </a:defRPr>
            </a:lvl7pPr>
            <a:lvl8pPr marL="3562792" indent="-237519" eaLnBrk="0" fontAlgn="base" hangingPunct="0">
              <a:spcBef>
                <a:spcPct val="0"/>
              </a:spcBef>
              <a:spcAft>
                <a:spcPct val="0"/>
              </a:spcAft>
              <a:defRPr sz="2500">
                <a:solidFill>
                  <a:schemeClr val="tx1"/>
                </a:solidFill>
                <a:latin typeface="Arial" charset="0"/>
                <a:ea typeface="ＭＳ Ｐゴシック" charset="0"/>
              </a:defRPr>
            </a:lvl8pPr>
            <a:lvl9pPr marL="4037830" indent="-237519"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endParaRPr lang="en-US" sz="1300" dirty="0">
              <a:solidFill>
                <a:prstClr val="black"/>
              </a:solidFill>
              <a:latin typeface="Calibri"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Geneva" pitchFamily="34" charset="0"/>
              <a:cs typeface="Geneva" pitchFamily="34" charset="0"/>
            </a:endParaRPr>
          </a:p>
        </p:txBody>
      </p:sp>
      <p:sp>
        <p:nvSpPr>
          <p:cNvPr id="4" name="Slide Number Placeholder 3"/>
          <p:cNvSpPr>
            <a:spLocks noGrp="1"/>
          </p:cNvSpPr>
          <p:nvPr>
            <p:ph type="sldNum" sz="quarter" idx="5"/>
          </p:nvPr>
        </p:nvSpPr>
        <p:spPr/>
        <p:txBody>
          <a:bodyPr/>
          <a:lstStyle/>
          <a:p>
            <a:pPr>
              <a:defRPr/>
            </a:pPr>
            <a:fld id="{C8FBC804-1DEE-4AA3-BB4E-89C60600E42D}" type="slidenum">
              <a:rPr lang="en-US" smtClean="0"/>
              <a:pPr>
                <a:defRPr/>
              </a:pPr>
              <a:t>86</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6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Geneva" pitchFamily="34" charset="0"/>
              <a:cs typeface="Geneva" pitchFamily="34" charset="0"/>
            </a:endParaRPr>
          </a:p>
        </p:txBody>
      </p:sp>
      <p:sp>
        <p:nvSpPr>
          <p:cNvPr id="4" name="Slide Number Placeholder 3"/>
          <p:cNvSpPr>
            <a:spLocks noGrp="1"/>
          </p:cNvSpPr>
          <p:nvPr>
            <p:ph type="sldNum" sz="quarter" idx="5"/>
          </p:nvPr>
        </p:nvSpPr>
        <p:spPr/>
        <p:txBody>
          <a:bodyPr/>
          <a:lstStyle/>
          <a:p>
            <a:pPr>
              <a:defRPr/>
            </a:pPr>
            <a:fld id="{F6567935-2040-4E64-9DE4-A628AD8863DB}" type="slidenum">
              <a:rPr lang="en-US" smtClean="0"/>
              <a:pPr>
                <a:defRPr/>
              </a:pPr>
              <a:t>89</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txBox="1">
            <a:spLocks noGrp="1" noChangeArrowheads="1"/>
          </p:cNvSpPr>
          <p:nvPr/>
        </p:nvSpPr>
        <p:spPr bwMode="auto">
          <a:xfrm>
            <a:off x="4143377" y="9118602"/>
            <a:ext cx="3170239"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578" tIns="48290" rIns="96578" bIns="48290" anchor="b"/>
          <a:lstStyle>
            <a:lvl1pPr eaLnBrk="0" hangingPunct="0">
              <a:defRPr>
                <a:solidFill>
                  <a:schemeClr val="tx1"/>
                </a:solidFill>
                <a:latin typeface="Calibri" pitchFamily="34" charset="0"/>
                <a:ea typeface="Geneva" pitchFamily="34" charset="0"/>
                <a:cs typeface="Geneva" pitchFamily="34" charset="0"/>
              </a:defRPr>
            </a:lvl1pPr>
            <a:lvl2pPr marL="742950" indent="-285750" eaLnBrk="0" hangingPunct="0">
              <a:defRPr>
                <a:solidFill>
                  <a:schemeClr val="tx1"/>
                </a:solidFill>
                <a:latin typeface="Calibri" pitchFamily="34" charset="0"/>
                <a:ea typeface="Geneva" pitchFamily="34" charset="0"/>
                <a:cs typeface="Geneva" pitchFamily="34" charset="0"/>
              </a:defRPr>
            </a:lvl2pPr>
            <a:lvl3pPr marL="1143000" indent="-228600" eaLnBrk="0" hangingPunct="0">
              <a:defRPr>
                <a:solidFill>
                  <a:schemeClr val="tx1"/>
                </a:solidFill>
                <a:latin typeface="Calibri" pitchFamily="34" charset="0"/>
                <a:ea typeface="Geneva" pitchFamily="34" charset="0"/>
                <a:cs typeface="Geneva" pitchFamily="34" charset="0"/>
              </a:defRPr>
            </a:lvl3pPr>
            <a:lvl4pPr marL="1600200" indent="-228600" eaLnBrk="0" hangingPunct="0">
              <a:defRPr>
                <a:solidFill>
                  <a:schemeClr val="tx1"/>
                </a:solidFill>
                <a:latin typeface="Calibri" pitchFamily="34" charset="0"/>
                <a:ea typeface="Geneva" pitchFamily="34" charset="0"/>
                <a:cs typeface="Geneva" pitchFamily="34" charset="0"/>
              </a:defRPr>
            </a:lvl4pPr>
            <a:lvl5pPr marL="2057400" indent="-228600" eaLnBrk="0" hangingPunct="0">
              <a:defRPr>
                <a:solidFill>
                  <a:schemeClr val="tx1"/>
                </a:solidFill>
                <a:latin typeface="Calibri" pitchFamily="34" charset="0"/>
                <a:ea typeface="Geneva" pitchFamily="34" charset="0"/>
                <a:cs typeface="Geneva"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9pPr>
          </a:lstStyle>
          <a:p>
            <a:pPr algn="r" eaLnBrk="1" hangingPunct="1"/>
            <a:fld id="{ED6FACED-7E7A-440D-94E8-B29982F0A84E}" type="slidenum">
              <a:rPr lang="en-US" sz="1400">
                <a:solidFill>
                  <a:srgbClr val="000000"/>
                </a:solidFill>
              </a:rPr>
              <a:pPr algn="r" eaLnBrk="1" hangingPunct="1"/>
              <a:t>95</a:t>
            </a:fld>
            <a:endParaRPr lang="en-US" sz="1400">
              <a:solidFill>
                <a:srgbClr val="000000"/>
              </a:solidFill>
            </a:endParaRPr>
          </a:p>
        </p:txBody>
      </p:sp>
      <p:sp>
        <p:nvSpPr>
          <p:cNvPr id="2355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24" name="Rectangle 3"/>
          <p:cNvSpPr>
            <a:spLocks noGrp="1" noChangeArrowheads="1"/>
          </p:cNvSpPr>
          <p:nvPr>
            <p:ph type="body" idx="1"/>
          </p:nvPr>
        </p:nvSpPr>
        <p:spPr bwMode="auto">
          <a:xfrm>
            <a:off x="974726" y="4560890"/>
            <a:ext cx="5365750"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Geneva" pitchFamily="34" charset="0"/>
              <a:cs typeface="Geneva"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TextEdit="1"/>
          </p:cNvSpPr>
          <p:nvPr>
            <p:ph type="sldImg"/>
          </p:nvPr>
        </p:nvSpPr>
        <p:spPr bwMode="auto">
          <a:xfrm>
            <a:off x="1257300" y="717550"/>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Rectangle 3"/>
          <p:cNvSpPr>
            <a:spLocks noGrp="1"/>
          </p:cNvSpPr>
          <p:nvPr>
            <p:ph type="body" idx="1"/>
          </p:nvPr>
        </p:nvSpPr>
        <p:spPr bwMode="auto">
          <a:xfrm>
            <a:off x="975361" y="4560571"/>
            <a:ext cx="5364480" cy="43222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ea typeface="Geneva" pitchFamily="34" charset="0"/>
              <a:cs typeface="Geneva"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Geneva" pitchFamily="34" charset="0"/>
                <a:cs typeface="Geneva" pitchFamily="34" charset="0"/>
              </a:rPr>
              <a:t>So were is the</a:t>
            </a:r>
            <a:r>
              <a:rPr lang="en-US" baseline="0" dirty="0" smtClean="0">
                <a:ea typeface="Geneva" pitchFamily="34" charset="0"/>
                <a:cs typeface="Geneva" pitchFamily="34" charset="0"/>
              </a:rPr>
              <a:t> growth?</a:t>
            </a:r>
            <a:endParaRPr lang="en-US" dirty="0" smtClean="0">
              <a:ea typeface="Geneva" pitchFamily="34" charset="0"/>
              <a:cs typeface="Geneva" pitchFamily="34" charset="0"/>
            </a:endParaRPr>
          </a:p>
        </p:txBody>
      </p:sp>
      <p:sp>
        <p:nvSpPr>
          <p:cNvPr id="4" name="Slide Number Placeholder 3"/>
          <p:cNvSpPr>
            <a:spLocks noGrp="1"/>
          </p:cNvSpPr>
          <p:nvPr>
            <p:ph type="sldNum" sz="quarter" idx="5"/>
          </p:nvPr>
        </p:nvSpPr>
        <p:spPr/>
        <p:txBody>
          <a:bodyPr/>
          <a:lstStyle/>
          <a:p>
            <a:pPr>
              <a:defRPr/>
            </a:pPr>
            <a:fld id="{91C12319-4233-4B40-970D-BF8BB5EC159C}"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Geneva" pitchFamily="34" charset="0"/>
                <a:cs typeface="Geneva" pitchFamily="34" charset="0"/>
              </a:rPr>
              <a:t>Urban areas continue to see growth.</a:t>
            </a:r>
          </a:p>
          <a:p>
            <a:r>
              <a:rPr lang="en-US" dirty="0" smtClean="0">
                <a:ea typeface="Geneva" pitchFamily="34" charset="0"/>
                <a:cs typeface="Geneva" pitchFamily="34" charset="0"/>
              </a:rPr>
              <a:t>19 Million in Urbanized areas of 50K or more</a:t>
            </a:r>
          </a:p>
          <a:p>
            <a:endParaRPr lang="en-US" dirty="0" smtClean="0">
              <a:ea typeface="Geneva" pitchFamily="34" charset="0"/>
              <a:cs typeface="Geneva" pitchFamily="34" charset="0"/>
            </a:endParaRPr>
          </a:p>
          <a:p>
            <a:r>
              <a:rPr lang="en-US" dirty="0" smtClean="0">
                <a:ea typeface="Geneva" pitchFamily="34" charset="0"/>
                <a:cs typeface="Geneva" pitchFamily="34" charset="0"/>
              </a:rPr>
              <a:t>Total: 25,145,561     			100.0%   </a:t>
            </a:r>
          </a:p>
          <a:p>
            <a:r>
              <a:rPr lang="en-US" dirty="0" smtClean="0">
                <a:ea typeface="Geneva" pitchFamily="34" charset="0"/>
                <a:cs typeface="Geneva" pitchFamily="34" charset="0"/>
              </a:rPr>
              <a:t>Urban: 21,298,039     		  	  84.7%     </a:t>
            </a:r>
          </a:p>
          <a:p>
            <a:r>
              <a:rPr lang="en-US" dirty="0" smtClean="0">
                <a:ea typeface="Geneva" pitchFamily="34" charset="0"/>
                <a:cs typeface="Geneva" pitchFamily="34" charset="0"/>
              </a:rPr>
              <a:t>Inside urbanized areas 18,947,957     	  75.4%     </a:t>
            </a:r>
          </a:p>
          <a:p>
            <a:r>
              <a:rPr lang="en-US" dirty="0" smtClean="0">
                <a:ea typeface="Geneva" pitchFamily="34" charset="0"/>
                <a:cs typeface="Geneva" pitchFamily="34" charset="0"/>
              </a:rPr>
              <a:t>Inside urban clusters 2,350,082     	    9.3%   </a:t>
            </a:r>
          </a:p>
          <a:p>
            <a:r>
              <a:rPr lang="en-US" dirty="0" smtClean="0">
                <a:ea typeface="Geneva" pitchFamily="34" charset="0"/>
                <a:cs typeface="Geneva" pitchFamily="34" charset="0"/>
              </a:rPr>
              <a:t>Rural 3,847,522     				   15.3% </a:t>
            </a:r>
          </a:p>
        </p:txBody>
      </p:sp>
      <p:sp>
        <p:nvSpPr>
          <p:cNvPr id="4" name="Slide Number Placeholder 3"/>
          <p:cNvSpPr>
            <a:spLocks noGrp="1"/>
          </p:cNvSpPr>
          <p:nvPr>
            <p:ph type="sldNum" sz="quarter" idx="5"/>
          </p:nvPr>
        </p:nvSpPr>
        <p:spPr/>
        <p:txBody>
          <a:bodyPr/>
          <a:lstStyle/>
          <a:p>
            <a:pPr>
              <a:defRPr/>
            </a:pPr>
            <a:fld id="{132B2DEE-2C9E-4621-AD59-A17FE7961A9C}"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Geneva" pitchFamily="34" charset="0"/>
                <a:cs typeface="Geneva" pitchFamily="34" charset="0"/>
              </a:rPr>
              <a:t>100 Years ago – mostly farm and rancch dwellers by 2010 86% urban (75% in Urbanized areas of 50k or more)</a:t>
            </a:r>
          </a:p>
          <a:p>
            <a:endParaRPr lang="en-US" smtClean="0">
              <a:ea typeface="Geneva" pitchFamily="34" charset="0"/>
              <a:cs typeface="Geneva" pitchFamily="34" charset="0"/>
            </a:endParaRPr>
          </a:p>
          <a:p>
            <a:r>
              <a:rPr lang="en-US" smtClean="0">
                <a:ea typeface="Geneva" pitchFamily="34" charset="0"/>
                <a:cs typeface="Geneva" pitchFamily="34" charset="0"/>
              </a:rPr>
              <a:t>Total: 25,145,561     			100.0%   </a:t>
            </a:r>
          </a:p>
          <a:p>
            <a:r>
              <a:rPr lang="en-US" smtClean="0">
                <a:ea typeface="Geneva" pitchFamily="34" charset="0"/>
                <a:cs typeface="Geneva" pitchFamily="34" charset="0"/>
              </a:rPr>
              <a:t>Urban: 21,298,039     		  	  84.7%     </a:t>
            </a:r>
          </a:p>
          <a:p>
            <a:r>
              <a:rPr lang="en-US" smtClean="0">
                <a:ea typeface="Geneva" pitchFamily="34" charset="0"/>
                <a:cs typeface="Geneva" pitchFamily="34" charset="0"/>
              </a:rPr>
              <a:t>Inside urbanized areas 18,947,957     	  75.4%     </a:t>
            </a:r>
          </a:p>
          <a:p>
            <a:r>
              <a:rPr lang="en-US" smtClean="0">
                <a:ea typeface="Geneva" pitchFamily="34" charset="0"/>
                <a:cs typeface="Geneva" pitchFamily="34" charset="0"/>
              </a:rPr>
              <a:t>Inside urban clusters 2,350,082     	    9.3%   </a:t>
            </a:r>
          </a:p>
          <a:p>
            <a:r>
              <a:rPr lang="en-US" smtClean="0">
                <a:ea typeface="Geneva" pitchFamily="34" charset="0"/>
                <a:cs typeface="Geneva" pitchFamily="34" charset="0"/>
              </a:rPr>
              <a:t>Rural 3,847,522     				   15.3%          </a:t>
            </a:r>
          </a:p>
          <a:p>
            <a:endParaRPr lang="en-US" smtClean="0">
              <a:ea typeface="Geneva" pitchFamily="34" charset="0"/>
              <a:cs typeface="Geneva" pitchFamily="34" charset="0"/>
            </a:endParaRPr>
          </a:p>
        </p:txBody>
      </p:sp>
      <p:sp>
        <p:nvSpPr>
          <p:cNvPr id="4" name="Slide Number Placeholder 3"/>
          <p:cNvSpPr>
            <a:spLocks noGrp="1"/>
          </p:cNvSpPr>
          <p:nvPr>
            <p:ph type="sldNum" sz="quarter" idx="5"/>
          </p:nvPr>
        </p:nvSpPr>
        <p:spPr/>
        <p:txBody>
          <a:bodyPr/>
          <a:lstStyle/>
          <a:p>
            <a:pPr>
              <a:defRPr/>
            </a:pPr>
            <a:fld id="{CA68E185-BA89-4D8A-98FA-9C1440459489}"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Geneva" pitchFamily="34" charset="0"/>
                <a:cs typeface="Geneva" pitchFamily="34" charset="0"/>
              </a:rPr>
              <a:t>Emerging urban counties will ccontinue to put pressire on services, transportation, and change the character of many of our counties.</a:t>
            </a:r>
          </a:p>
        </p:txBody>
      </p:sp>
      <p:sp>
        <p:nvSpPr>
          <p:cNvPr id="4" name="Slide Number Placeholder 3"/>
          <p:cNvSpPr>
            <a:spLocks noGrp="1"/>
          </p:cNvSpPr>
          <p:nvPr>
            <p:ph type="sldNum" sz="quarter" idx="5"/>
          </p:nvPr>
        </p:nvSpPr>
        <p:spPr/>
        <p:txBody>
          <a:bodyPr/>
          <a:lstStyle/>
          <a:p>
            <a:pPr>
              <a:defRPr/>
            </a:pPr>
            <a:fld id="{644A6255-94B4-4EF6-8586-B265AB7C6391}" type="slidenum">
              <a:rPr lang="en-US" smtClean="0"/>
              <a:pPr>
                <a:defRPr/>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a:t>
            </a:r>
            <a:r>
              <a:rPr lang="en-US" baseline="0" dirty="0" smtClean="0"/>
              <a:t> House Appropriations Chair – George Mahon from Loraine, Texas (Living in Colorado City) – longest serving from 1964-1979.</a:t>
            </a:r>
          </a:p>
          <a:p>
            <a:endParaRPr lang="en-US" baseline="0" dirty="0" smtClean="0"/>
          </a:p>
          <a:p>
            <a:r>
              <a:rPr lang="en-US" baseline="0" dirty="0" smtClean="0"/>
              <a:t>Now Subcommittee Members for Transportation: John Culberson (Born in Houston – Serves Houston)</a:t>
            </a:r>
          </a:p>
          <a:p>
            <a:r>
              <a:rPr lang="en-US" dirty="0" smtClean="0"/>
              <a:t>Henry Cuellar: Democrat from Laredo</a:t>
            </a:r>
          </a:p>
          <a:p>
            <a:endParaRPr lang="en-US" dirty="0" smtClean="0"/>
          </a:p>
          <a:p>
            <a:r>
              <a:rPr lang="en-US" dirty="0" smtClean="0"/>
              <a:t>Speakers of Texas House</a:t>
            </a:r>
            <a:r>
              <a:rPr lang="en-US" baseline="0" dirty="0" smtClean="0"/>
              <a:t> since 1960s:</a:t>
            </a:r>
          </a:p>
          <a:p>
            <a:endParaRPr lang="en-US" baseline="0" dirty="0" smtClean="0"/>
          </a:p>
          <a:p>
            <a:r>
              <a:rPr lang="en-US" baseline="0" dirty="0" smtClean="0"/>
              <a:t>Waggoner </a:t>
            </a:r>
            <a:r>
              <a:rPr lang="en-US" baseline="0" dirty="0" err="1" smtClean="0"/>
              <a:t>Carr</a:t>
            </a:r>
            <a:r>
              <a:rPr lang="en-US" baseline="0" dirty="0" smtClean="0"/>
              <a:t> (Lubbock – worked as farm hand)</a:t>
            </a:r>
          </a:p>
          <a:p>
            <a:r>
              <a:rPr lang="en-US" baseline="0" dirty="0" smtClean="0"/>
              <a:t>Ben Barnes (Gorman – Eastland County)</a:t>
            </a:r>
          </a:p>
          <a:p>
            <a:r>
              <a:rPr lang="en-US" baseline="0" dirty="0" smtClean="0"/>
              <a:t>Gus </a:t>
            </a:r>
            <a:r>
              <a:rPr lang="en-US" baseline="0" dirty="0" err="1" smtClean="0"/>
              <a:t>Mutscher</a:t>
            </a:r>
            <a:r>
              <a:rPr lang="en-US" baseline="0" dirty="0" smtClean="0"/>
              <a:t> (Brenham)</a:t>
            </a:r>
          </a:p>
          <a:p>
            <a:r>
              <a:rPr lang="en-US" baseline="0" dirty="0" smtClean="0"/>
              <a:t>Billy Clayton – Lamb County</a:t>
            </a:r>
          </a:p>
          <a:p>
            <a:r>
              <a:rPr lang="en-US" baseline="0" dirty="0" err="1" smtClean="0"/>
              <a:t>Gib</a:t>
            </a:r>
            <a:r>
              <a:rPr lang="en-US" baseline="0" dirty="0" smtClean="0"/>
              <a:t> Lewis – </a:t>
            </a:r>
            <a:r>
              <a:rPr lang="en-US" baseline="0" dirty="0" err="1" smtClean="0"/>
              <a:t>Mexia</a:t>
            </a:r>
            <a:r>
              <a:rPr lang="en-US" baseline="0" dirty="0" smtClean="0"/>
              <a:t>/Cleveland</a:t>
            </a:r>
          </a:p>
          <a:p>
            <a:r>
              <a:rPr lang="en-US" baseline="0" dirty="0" smtClean="0"/>
              <a:t>Pete Laney – Hale Center</a:t>
            </a:r>
          </a:p>
          <a:p>
            <a:endParaRPr lang="en-US" baseline="0" dirty="0" smtClean="0"/>
          </a:p>
          <a:p>
            <a:r>
              <a:rPr lang="en-US" baseline="0" dirty="0" smtClean="0"/>
              <a:t>Tom Craddick (from Midland but originally from </a:t>
            </a:r>
            <a:r>
              <a:rPr lang="en-US" baseline="0" dirty="0" err="1" smtClean="0"/>
              <a:t>Belloit</a:t>
            </a:r>
            <a:r>
              <a:rPr lang="en-US" baseline="0" dirty="0" smtClean="0"/>
              <a:t>, Wisconsin</a:t>
            </a:r>
          </a:p>
          <a:p>
            <a:r>
              <a:rPr lang="en-US" baseline="0" dirty="0" smtClean="0"/>
              <a:t>Joe Strauss – San Antonio</a:t>
            </a:r>
            <a:endParaRPr lang="en-US" dirty="0" smtClean="0"/>
          </a:p>
        </p:txBody>
      </p:sp>
      <p:sp>
        <p:nvSpPr>
          <p:cNvPr id="4" name="Slide Number Placeholder 3"/>
          <p:cNvSpPr>
            <a:spLocks noGrp="1"/>
          </p:cNvSpPr>
          <p:nvPr>
            <p:ph type="sldNum" sz="quarter" idx="10"/>
          </p:nvPr>
        </p:nvSpPr>
        <p:spPr/>
        <p:txBody>
          <a:bodyPr/>
          <a:lstStyle/>
          <a:p>
            <a:pPr>
              <a:defRPr/>
            </a:pPr>
            <a:fld id="{C34D4412-7BED-4118-B76A-90785D2651B4}" type="slidenum">
              <a:rPr lang="en-US" smtClean="0"/>
              <a:pPr>
                <a:defRPr/>
              </a:pPr>
              <a:t>18</a:t>
            </a:fld>
            <a:endParaRPr lang="en-US"/>
          </a:p>
        </p:txBody>
      </p:sp>
    </p:spTree>
    <p:extLst>
      <p:ext uri="{BB962C8B-B14F-4D97-AF65-F5344CB8AC3E}">
        <p14:creationId xmlns:p14="http://schemas.microsoft.com/office/powerpoint/2010/main" val="1806848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08B199A-63DD-48A0-9892-97ED5B0442C9}" type="datetime4">
              <a:rPr lang="en-US"/>
              <a:pPr>
                <a:defRPr/>
              </a:pPr>
              <a:t>May 11, 2016</a:t>
            </a:fld>
            <a:endParaRPr lang="en-US"/>
          </a:p>
        </p:txBody>
      </p:sp>
      <p:sp>
        <p:nvSpPr>
          <p:cNvPr id="5" name="Slide Number Placeholder 5"/>
          <p:cNvSpPr>
            <a:spLocks noGrp="1"/>
          </p:cNvSpPr>
          <p:nvPr>
            <p:ph type="sldNum" sz="quarter" idx="11"/>
          </p:nvPr>
        </p:nvSpPr>
        <p:spPr/>
        <p:txBody>
          <a:bodyPr/>
          <a:lstStyle>
            <a:lvl1pPr>
              <a:defRPr/>
            </a:lvl1pPr>
          </a:lstStyle>
          <a:p>
            <a:pPr>
              <a:defRPr/>
            </a:pPr>
            <a:fld id="{F373D6FC-27AE-4781-B93D-DFA682F755BB}" type="slidenum">
              <a:rPr lang="en-US"/>
              <a:pPr>
                <a:defRPr/>
              </a:pPr>
              <a:t>‹#›</a:t>
            </a:fld>
            <a:endParaRPr lang="en-US"/>
          </a:p>
        </p:txBody>
      </p:sp>
    </p:spTree>
    <p:extLst>
      <p:ext uri="{BB962C8B-B14F-4D97-AF65-F5344CB8AC3E}">
        <p14:creationId xmlns:p14="http://schemas.microsoft.com/office/powerpoint/2010/main" val="824134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CA94DDA-C9E8-4368-94CB-7942B68D7863}" type="datetime4">
              <a:rPr lang="en-US"/>
              <a:pPr>
                <a:defRPr/>
              </a:pPr>
              <a:t>May 11, 2016</a:t>
            </a:fld>
            <a:endParaRPr lang="en-US"/>
          </a:p>
        </p:txBody>
      </p:sp>
      <p:sp>
        <p:nvSpPr>
          <p:cNvPr id="5" name="Slide Number Placeholder 5"/>
          <p:cNvSpPr>
            <a:spLocks noGrp="1"/>
          </p:cNvSpPr>
          <p:nvPr>
            <p:ph type="sldNum" sz="quarter" idx="11"/>
          </p:nvPr>
        </p:nvSpPr>
        <p:spPr/>
        <p:txBody>
          <a:bodyPr/>
          <a:lstStyle>
            <a:lvl1pPr>
              <a:defRPr/>
            </a:lvl1pPr>
          </a:lstStyle>
          <a:p>
            <a:pPr>
              <a:defRPr/>
            </a:pPr>
            <a:fld id="{569CDCFA-B6A5-4007-A816-0B3D306CC1E7}" type="slidenum">
              <a:rPr lang="en-US"/>
              <a:pPr>
                <a:defRPr/>
              </a:pPr>
              <a:t>‹#›</a:t>
            </a:fld>
            <a:endParaRPr lang="en-US"/>
          </a:p>
        </p:txBody>
      </p:sp>
    </p:spTree>
    <p:extLst>
      <p:ext uri="{BB962C8B-B14F-4D97-AF65-F5344CB8AC3E}">
        <p14:creationId xmlns:p14="http://schemas.microsoft.com/office/powerpoint/2010/main" val="1712483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Slide Number Placeholder 5"/>
          <p:cNvSpPr>
            <a:spLocks noGrp="1"/>
          </p:cNvSpPr>
          <p:nvPr>
            <p:ph type="sldNum" sz="quarter" idx="11"/>
          </p:nvPr>
        </p:nvSpPr>
        <p:spPr/>
        <p:txBody>
          <a:bodyPr/>
          <a:lstStyle>
            <a:lvl1pPr>
              <a:defRPr/>
            </a:lvl1pPr>
          </a:lstStyle>
          <a:p>
            <a:pPr>
              <a:defRPr/>
            </a:pPr>
            <a:fld id="{163B77A3-75A5-4FBD-BABE-EC9793D7CE5F}" type="slidenum">
              <a:rPr lang="en-US"/>
              <a:pPr>
                <a:defRPr/>
              </a:pPr>
              <a:t>‹#›</a:t>
            </a:fld>
            <a:endParaRPr lang="en-US"/>
          </a:p>
        </p:txBody>
      </p:sp>
    </p:spTree>
    <p:extLst>
      <p:ext uri="{BB962C8B-B14F-4D97-AF65-F5344CB8AC3E}">
        <p14:creationId xmlns:p14="http://schemas.microsoft.com/office/powerpoint/2010/main" val="2165275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85D51D8-7879-4A49-B21E-7C0C39E610CA}" type="datetime4">
              <a:rPr lang="en-US"/>
              <a:pPr>
                <a:defRPr/>
              </a:pPr>
              <a:t>May 11, 2016</a:t>
            </a:fld>
            <a:endParaRPr lang="en-US"/>
          </a:p>
        </p:txBody>
      </p:sp>
      <p:sp>
        <p:nvSpPr>
          <p:cNvPr id="6" name="Slide Number Placeholder 5"/>
          <p:cNvSpPr>
            <a:spLocks noGrp="1"/>
          </p:cNvSpPr>
          <p:nvPr>
            <p:ph type="sldNum" sz="quarter" idx="11"/>
          </p:nvPr>
        </p:nvSpPr>
        <p:spPr/>
        <p:txBody>
          <a:bodyPr/>
          <a:lstStyle>
            <a:lvl1pPr>
              <a:defRPr/>
            </a:lvl1pPr>
          </a:lstStyle>
          <a:p>
            <a:pPr>
              <a:defRPr/>
            </a:pPr>
            <a:fld id="{C0EA3825-8D8F-4E8F-B3A3-104B9771D09C}" type="slidenum">
              <a:rPr lang="en-US"/>
              <a:pPr>
                <a:defRPr/>
              </a:pPr>
              <a:t>‹#›</a:t>
            </a:fld>
            <a:endParaRPr lang="en-US"/>
          </a:p>
        </p:txBody>
      </p:sp>
    </p:spTree>
    <p:extLst>
      <p:ext uri="{BB962C8B-B14F-4D97-AF65-F5344CB8AC3E}">
        <p14:creationId xmlns:p14="http://schemas.microsoft.com/office/powerpoint/2010/main" val="2896113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A4E9CA5-D406-4029-B87D-4ED0EE0D4FD0}" type="datetime4">
              <a:rPr lang="en-US"/>
              <a:pPr>
                <a:defRPr/>
              </a:pPr>
              <a:t>May 11, 2016</a:t>
            </a:fld>
            <a:endParaRPr lang="en-US"/>
          </a:p>
        </p:txBody>
      </p:sp>
      <p:sp>
        <p:nvSpPr>
          <p:cNvPr id="8" name="Slide Number Placeholder 5"/>
          <p:cNvSpPr>
            <a:spLocks noGrp="1"/>
          </p:cNvSpPr>
          <p:nvPr>
            <p:ph type="sldNum" sz="quarter" idx="11"/>
          </p:nvPr>
        </p:nvSpPr>
        <p:spPr/>
        <p:txBody>
          <a:bodyPr/>
          <a:lstStyle>
            <a:lvl1pPr>
              <a:defRPr/>
            </a:lvl1pPr>
          </a:lstStyle>
          <a:p>
            <a:pPr>
              <a:defRPr/>
            </a:pPr>
            <a:fld id="{9574BCFF-14AA-4BA4-92B3-9395656374F9}" type="slidenum">
              <a:rPr lang="en-US"/>
              <a:pPr>
                <a:defRPr/>
              </a:pPr>
              <a:t>‹#›</a:t>
            </a:fld>
            <a:endParaRPr lang="en-US"/>
          </a:p>
        </p:txBody>
      </p:sp>
    </p:spTree>
    <p:extLst>
      <p:ext uri="{BB962C8B-B14F-4D97-AF65-F5344CB8AC3E}">
        <p14:creationId xmlns:p14="http://schemas.microsoft.com/office/powerpoint/2010/main" val="2748247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a:xfrm>
            <a:off x="5316538" y="6173788"/>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4" name="Slide Number Placeholder 4"/>
          <p:cNvSpPr>
            <a:spLocks noGrp="1"/>
          </p:cNvSpPr>
          <p:nvPr>
            <p:ph type="sldNum" sz="quarter" idx="11"/>
          </p:nvPr>
        </p:nvSpPr>
        <p:spPr/>
        <p:txBody>
          <a:bodyPr/>
          <a:lstStyle>
            <a:lvl1pPr>
              <a:defRPr/>
            </a:lvl1pPr>
          </a:lstStyle>
          <a:p>
            <a:pPr>
              <a:defRPr/>
            </a:pPr>
            <a:fld id="{82108BA1-5795-4FBD-8334-1378FEDD8F8D}" type="slidenum">
              <a:rPr lang="en-US"/>
              <a:pPr>
                <a:defRPr/>
              </a:pPr>
              <a:t>‹#›</a:t>
            </a:fld>
            <a:endParaRPr lang="en-US"/>
          </a:p>
        </p:txBody>
      </p:sp>
    </p:spTree>
    <p:extLst>
      <p:ext uri="{BB962C8B-B14F-4D97-AF65-F5344CB8AC3E}">
        <p14:creationId xmlns:p14="http://schemas.microsoft.com/office/powerpoint/2010/main" val="3639474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752D79D-90DE-425A-A91C-7B8747599998}" type="datetime4">
              <a:rPr lang="en-US"/>
              <a:pPr>
                <a:defRPr/>
              </a:pPr>
              <a:t>May 11, 2016</a:t>
            </a:fld>
            <a:endParaRPr lang="en-US"/>
          </a:p>
        </p:txBody>
      </p:sp>
      <p:sp>
        <p:nvSpPr>
          <p:cNvPr id="3" name="Slide Number Placeholder 5"/>
          <p:cNvSpPr>
            <a:spLocks noGrp="1"/>
          </p:cNvSpPr>
          <p:nvPr>
            <p:ph type="sldNum" sz="quarter" idx="11"/>
          </p:nvPr>
        </p:nvSpPr>
        <p:spPr/>
        <p:txBody>
          <a:bodyPr/>
          <a:lstStyle>
            <a:lvl1pPr>
              <a:defRPr/>
            </a:lvl1pPr>
          </a:lstStyle>
          <a:p>
            <a:pPr>
              <a:defRPr/>
            </a:pPr>
            <a:fld id="{D0D0FE5D-4ED9-4984-A538-672D2D552DF1}" type="slidenum">
              <a:rPr lang="en-US"/>
              <a:pPr>
                <a:defRPr/>
              </a:pPr>
              <a:t>‹#›</a:t>
            </a:fld>
            <a:endParaRPr lang="en-US"/>
          </a:p>
        </p:txBody>
      </p:sp>
    </p:spTree>
    <p:extLst>
      <p:ext uri="{BB962C8B-B14F-4D97-AF65-F5344CB8AC3E}">
        <p14:creationId xmlns:p14="http://schemas.microsoft.com/office/powerpoint/2010/main" val="4255740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8C3D2DB-D7A7-474C-8B59-F36D2EF05410}" type="datetime4">
              <a:rPr lang="en-US"/>
              <a:pPr>
                <a:defRPr/>
              </a:pPr>
              <a:t>May 11, 2016</a:t>
            </a:fld>
            <a:endParaRPr lang="en-US"/>
          </a:p>
        </p:txBody>
      </p:sp>
      <p:sp>
        <p:nvSpPr>
          <p:cNvPr id="6" name="Slide Number Placeholder 5"/>
          <p:cNvSpPr>
            <a:spLocks noGrp="1"/>
          </p:cNvSpPr>
          <p:nvPr>
            <p:ph type="sldNum" sz="quarter" idx="11"/>
          </p:nvPr>
        </p:nvSpPr>
        <p:spPr/>
        <p:txBody>
          <a:bodyPr/>
          <a:lstStyle>
            <a:lvl1pPr>
              <a:defRPr/>
            </a:lvl1pPr>
          </a:lstStyle>
          <a:p>
            <a:pPr>
              <a:defRPr/>
            </a:pPr>
            <a:fld id="{EBD324F7-D038-4460-9D63-6ADE51A9B682}" type="slidenum">
              <a:rPr lang="en-US"/>
              <a:pPr>
                <a:defRPr/>
              </a:pPr>
              <a:t>‹#›</a:t>
            </a:fld>
            <a:endParaRPr lang="en-US"/>
          </a:p>
        </p:txBody>
      </p:sp>
    </p:spTree>
    <p:extLst>
      <p:ext uri="{BB962C8B-B14F-4D97-AF65-F5344CB8AC3E}">
        <p14:creationId xmlns:p14="http://schemas.microsoft.com/office/powerpoint/2010/main" val="2022781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2C2D62C-753B-4F9A-B9AD-3BD5B7092784}" type="datetime4">
              <a:rPr lang="en-US"/>
              <a:pPr>
                <a:defRPr/>
              </a:pPr>
              <a:t>May 11, 2016</a:t>
            </a:fld>
            <a:endParaRPr lang="en-US"/>
          </a:p>
        </p:txBody>
      </p:sp>
      <p:sp>
        <p:nvSpPr>
          <p:cNvPr id="6" name="Slide Number Placeholder 5"/>
          <p:cNvSpPr>
            <a:spLocks noGrp="1"/>
          </p:cNvSpPr>
          <p:nvPr>
            <p:ph type="sldNum" sz="quarter" idx="11"/>
          </p:nvPr>
        </p:nvSpPr>
        <p:spPr/>
        <p:txBody>
          <a:bodyPr/>
          <a:lstStyle>
            <a:lvl1pPr>
              <a:defRPr/>
            </a:lvl1pPr>
          </a:lstStyle>
          <a:p>
            <a:pPr>
              <a:defRPr/>
            </a:pPr>
            <a:fld id="{984B771C-8780-4A8B-BE75-8F412B17E0F4}" type="slidenum">
              <a:rPr lang="en-US"/>
              <a:pPr>
                <a:defRPr/>
              </a:pPr>
              <a:t>‹#›</a:t>
            </a:fld>
            <a:endParaRPr lang="en-US"/>
          </a:p>
        </p:txBody>
      </p:sp>
    </p:spTree>
    <p:extLst>
      <p:ext uri="{BB962C8B-B14F-4D97-AF65-F5344CB8AC3E}">
        <p14:creationId xmlns:p14="http://schemas.microsoft.com/office/powerpoint/2010/main" val="1111326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29325" y="6243638"/>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FFFFFF"/>
                </a:solidFill>
                <a:latin typeface="Verdana" pitchFamily="34" charset="0"/>
                <a:ea typeface="Geneva" pitchFamily="125" charset="-128"/>
                <a:cs typeface="+mn-cs"/>
              </a:defRPr>
            </a:lvl1pPr>
          </a:lstStyle>
          <a:p>
            <a:pPr>
              <a:defRPr/>
            </a:pPr>
            <a:fld id="{929AB240-4B01-4A47-98AF-EBBD42F6CD2E}" type="datetime4">
              <a:rPr lang="en-US"/>
              <a:pPr>
                <a:defRPr/>
              </a:pPr>
              <a:t>May 11, 2016</a:t>
            </a:fld>
            <a:endParaRPr lang="en-US"/>
          </a:p>
        </p:txBody>
      </p:sp>
      <p:sp>
        <p:nvSpPr>
          <p:cNvPr id="6" name="Slide Number Placeholder 5"/>
          <p:cNvSpPr>
            <a:spLocks noGrp="1"/>
          </p:cNvSpPr>
          <p:nvPr>
            <p:ph type="sldNum" sz="quarter" idx="4"/>
          </p:nvPr>
        </p:nvSpPr>
        <p:spPr>
          <a:xfrm>
            <a:off x="8445500" y="6105525"/>
            <a:ext cx="482600" cy="595313"/>
          </a:xfrm>
          <a:prstGeom prst="rect">
            <a:avLst/>
          </a:prstGeom>
        </p:spPr>
        <p:txBody>
          <a:bodyPr vert="horz" wrap="square" lIns="91440" tIns="45720" rIns="91440" bIns="45720" numCol="1" anchor="ctr" anchorCtr="0" compatLnSpc="1">
            <a:prstTxWarp prst="textNoShape">
              <a:avLst/>
            </a:prstTxWarp>
          </a:bodyPr>
          <a:lstStyle>
            <a:lvl1pPr algn="ctr">
              <a:defRPr sz="1000">
                <a:solidFill>
                  <a:schemeClr val="bg1"/>
                </a:solidFill>
                <a:latin typeface="Verdana" pitchFamily="34" charset="0"/>
                <a:ea typeface="Geneva" pitchFamily="125" charset="-128"/>
                <a:cs typeface="+mn-cs"/>
              </a:defRPr>
            </a:lvl1pPr>
          </a:lstStyle>
          <a:p>
            <a:pPr>
              <a:defRPr/>
            </a:pPr>
            <a:fld id="{9DDE2ACA-F57F-4614-82CB-EB2F2BF8B38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5" r:id="rId6"/>
    <p:sldLayoutId id="2147484122" r:id="rId7"/>
    <p:sldLayoutId id="2147484123" r:id="rId8"/>
    <p:sldLayoutId id="2147484124" r:id="rId9"/>
  </p:sldLayoutIdLst>
  <p:hf hdr="0" ftr="0"/>
  <p:txStyles>
    <p:titleStyle>
      <a:lvl1pPr algn="ctr" defTabSz="457200" rtl="0" eaLnBrk="0" fontAlgn="base" hangingPunct="0">
        <a:spcBef>
          <a:spcPct val="0"/>
        </a:spcBef>
        <a:spcAft>
          <a:spcPct val="0"/>
        </a:spcAft>
        <a:defRPr sz="4000" kern="1200">
          <a:solidFill>
            <a:schemeClr val="tx1"/>
          </a:solidFill>
          <a:latin typeface="Verdana" pitchFamily="34" charset="0"/>
          <a:ea typeface="Geneva" charset="0"/>
          <a:cs typeface="Verdana" pitchFamily="34" charset="0"/>
        </a:defRPr>
      </a:lvl1pPr>
      <a:lvl2pPr algn="ctr" defTabSz="457200" rtl="0" eaLnBrk="0" fontAlgn="base" hangingPunct="0">
        <a:spcBef>
          <a:spcPct val="0"/>
        </a:spcBef>
        <a:spcAft>
          <a:spcPct val="0"/>
        </a:spcAft>
        <a:defRPr sz="4000">
          <a:solidFill>
            <a:schemeClr val="tx1"/>
          </a:solidFill>
          <a:latin typeface="Verdana" pitchFamily="34" charset="0"/>
          <a:ea typeface="Geneva" charset="0"/>
          <a:cs typeface="Verdana" pitchFamily="34" charset="0"/>
        </a:defRPr>
      </a:lvl2pPr>
      <a:lvl3pPr algn="ctr" defTabSz="457200" rtl="0" eaLnBrk="0" fontAlgn="base" hangingPunct="0">
        <a:spcBef>
          <a:spcPct val="0"/>
        </a:spcBef>
        <a:spcAft>
          <a:spcPct val="0"/>
        </a:spcAft>
        <a:defRPr sz="4000">
          <a:solidFill>
            <a:schemeClr val="tx1"/>
          </a:solidFill>
          <a:latin typeface="Verdana" pitchFamily="34" charset="0"/>
          <a:ea typeface="Geneva" charset="0"/>
          <a:cs typeface="Verdana" pitchFamily="34" charset="0"/>
        </a:defRPr>
      </a:lvl3pPr>
      <a:lvl4pPr algn="ctr" defTabSz="457200" rtl="0" eaLnBrk="0" fontAlgn="base" hangingPunct="0">
        <a:spcBef>
          <a:spcPct val="0"/>
        </a:spcBef>
        <a:spcAft>
          <a:spcPct val="0"/>
        </a:spcAft>
        <a:defRPr sz="4000">
          <a:solidFill>
            <a:schemeClr val="tx1"/>
          </a:solidFill>
          <a:latin typeface="Verdana" pitchFamily="34" charset="0"/>
          <a:ea typeface="Geneva" charset="0"/>
          <a:cs typeface="Verdana" pitchFamily="34" charset="0"/>
        </a:defRPr>
      </a:lvl4pPr>
      <a:lvl5pPr algn="ctr" defTabSz="457200" rtl="0" eaLnBrk="0" fontAlgn="base" hangingPunct="0">
        <a:spcBef>
          <a:spcPct val="0"/>
        </a:spcBef>
        <a:spcAft>
          <a:spcPct val="0"/>
        </a:spcAft>
        <a:defRPr sz="4000">
          <a:solidFill>
            <a:schemeClr val="tx1"/>
          </a:solidFill>
          <a:latin typeface="Verdana" pitchFamily="34" charset="0"/>
          <a:ea typeface="Geneva" charset="0"/>
          <a:cs typeface="Verdana" pitchFamily="34" charset="0"/>
        </a:defRPr>
      </a:lvl5pPr>
      <a:lvl6pPr marL="457200" algn="ctr" defTabSz="457200" rtl="0" fontAlgn="base">
        <a:spcBef>
          <a:spcPct val="0"/>
        </a:spcBef>
        <a:spcAft>
          <a:spcPct val="0"/>
        </a:spcAft>
        <a:defRPr sz="4400">
          <a:solidFill>
            <a:schemeClr val="tx1"/>
          </a:solidFill>
          <a:latin typeface="Calibri" charset="0"/>
          <a:ea typeface="Geneva" charset="0"/>
          <a:cs typeface="Geneva" charset="0"/>
        </a:defRPr>
      </a:lvl6pPr>
      <a:lvl7pPr marL="914400" algn="ctr" defTabSz="457200" rtl="0" fontAlgn="base">
        <a:spcBef>
          <a:spcPct val="0"/>
        </a:spcBef>
        <a:spcAft>
          <a:spcPct val="0"/>
        </a:spcAft>
        <a:defRPr sz="4400">
          <a:solidFill>
            <a:schemeClr val="tx1"/>
          </a:solidFill>
          <a:latin typeface="Calibri" charset="0"/>
          <a:ea typeface="Geneva" charset="0"/>
          <a:cs typeface="Geneva" charset="0"/>
        </a:defRPr>
      </a:lvl7pPr>
      <a:lvl8pPr marL="1371600" algn="ctr" defTabSz="457200" rtl="0" fontAlgn="base">
        <a:spcBef>
          <a:spcPct val="0"/>
        </a:spcBef>
        <a:spcAft>
          <a:spcPct val="0"/>
        </a:spcAft>
        <a:defRPr sz="4400">
          <a:solidFill>
            <a:schemeClr val="tx1"/>
          </a:solidFill>
          <a:latin typeface="Calibri" charset="0"/>
          <a:ea typeface="Geneva" charset="0"/>
          <a:cs typeface="Geneva" charset="0"/>
        </a:defRPr>
      </a:lvl8pPr>
      <a:lvl9pPr marL="1828800" algn="ctr" defTabSz="457200" rtl="0" fontAlgn="base">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Verdana" pitchFamily="34" charset="0"/>
          <a:ea typeface="Geneva" charset="0"/>
          <a:cs typeface="Verdana" pitchFamily="34"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Verdana" pitchFamily="34" charset="0"/>
          <a:ea typeface="Geneva" charset="0"/>
          <a:cs typeface="Verdana" pitchFamily="34"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Verdana" pitchFamily="34" charset="0"/>
          <a:ea typeface="Geneva" charset="0"/>
          <a:cs typeface="Verdana" pitchFamily="34"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Verdana" pitchFamily="34" charset="0"/>
          <a:ea typeface="Geneva" charset="0"/>
          <a:cs typeface="Verdana" pitchFamily="34"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Verdana" pitchFamily="34" charset="0"/>
          <a:ea typeface="Geneva" charset="0"/>
          <a:cs typeface="Verdana"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hobbycenter.rice.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4.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5.emf"/><Relationship Id="rId5" Type="http://schemas.openxmlformats.org/officeDocument/2006/relationships/oleObject" Target="../embeddings/Microsoft_Excel_97-2003_Worksheet3.xls"/><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6.png"/><Relationship Id="rId5" Type="http://schemas.openxmlformats.org/officeDocument/2006/relationships/oleObject" Target="../embeddings/Microsoft_Excel_97-2003_Worksheet4.xls"/><Relationship Id="rId4"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2" Type="http://schemas.openxmlformats.org/officeDocument/2006/relationships/image" Target="../media/image7.t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thetexaschallenge.com/" TargetMode="External"/><Relationship Id="rId2" Type="http://schemas.openxmlformats.org/officeDocument/2006/relationships/hyperlink" Target="http://hobbycenter.rice.ed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1.emf"/><Relationship Id="rId4" Type="http://schemas.openxmlformats.org/officeDocument/2006/relationships/oleObject" Target="../embeddings/oleObject5.bin"/></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12.emf"/><Relationship Id="rId5" Type="http://schemas.openxmlformats.org/officeDocument/2006/relationships/oleObject" Target="../embeddings/Microsoft_Excel_97-2003_Worksheet5.xls"/><Relationship Id="rId4" Type="http://schemas.openxmlformats.org/officeDocument/2006/relationships/oleObject" Target="../embeddings/oleObject6.bin"/></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15.png"/><Relationship Id="rId4" Type="http://schemas.openxmlformats.org/officeDocument/2006/relationships/oleObject" Target="../embeddings/Microsoft_Excel_97-2003_Worksheet6.xls"/></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6.emf"/><Relationship Id="rId5" Type="http://schemas.openxmlformats.org/officeDocument/2006/relationships/oleObject" Target="../embeddings/Microsoft_Excel_97-2003_Worksheet7.xls"/><Relationship Id="rId4" Type="http://schemas.openxmlformats.org/officeDocument/2006/relationships/oleObject" Target="../embeddings/oleObject9.bin"/></Relationships>
</file>

<file path=ppt/slides/_rels/slide2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26.emf"/><Relationship Id="rId4" Type="http://schemas.openxmlformats.org/officeDocument/2006/relationships/package" Target="../embeddings/Microsoft_Excel_Worksheet19.xlsx"/></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27.emf"/><Relationship Id="rId4" Type="http://schemas.openxmlformats.org/officeDocument/2006/relationships/oleObject" Target="../embeddings/Microsoft_Excel_97-2003_Worksheet8.xls"/></Relationships>
</file>

<file path=ppt/slides/_rels/slide7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29.png"/><Relationship Id="rId4" Type="http://schemas.openxmlformats.org/officeDocument/2006/relationships/oleObject" Target="../embeddings/Microsoft_Excel_97-2003_Worksheet9.xls"/></Relationships>
</file>

<file path=ppt/slides/_rels/slide76.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32.emf"/><Relationship Id="rId5" Type="http://schemas.openxmlformats.org/officeDocument/2006/relationships/oleObject" Target="../embeddings/Microsoft_Excel_97-2003_Worksheet10.xls"/><Relationship Id="rId4" Type="http://schemas.openxmlformats.org/officeDocument/2006/relationships/oleObject" Target="../embeddings/oleObject14.bin"/></Relationships>
</file>

<file path=ppt/slides/_rels/slide8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chart" Target="../charts/chart3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9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8" Type="http://schemas.openxmlformats.org/officeDocument/2006/relationships/hyperlink" Target="http://recenter.tamu.edu/" TargetMode="External"/><Relationship Id="rId3" Type="http://schemas.openxmlformats.org/officeDocument/2006/relationships/hyperlink" Target="http://www.census.gov/" TargetMode="External"/><Relationship Id="rId7" Type="http://schemas.openxmlformats.org/officeDocument/2006/relationships/hyperlink" Target="http://www.twc.state.tx.us/"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nces.ed.gov/surveys/sdds/index.aspx" TargetMode="External"/><Relationship Id="rId5" Type="http://schemas.openxmlformats.org/officeDocument/2006/relationships/hyperlink" Target="http://hobbycenter.rice.edu/" TargetMode="External"/><Relationship Id="rId10" Type="http://schemas.openxmlformats.org/officeDocument/2006/relationships/hyperlink" Target="http://datacenter.kidscount.org/" TargetMode="External"/><Relationship Id="rId4" Type="http://schemas.openxmlformats.org/officeDocument/2006/relationships/hyperlink" Target="http://txsdc.utsa.edu/" TargetMode="External"/><Relationship Id="rId9" Type="http://schemas.openxmlformats.org/officeDocument/2006/relationships/hyperlink" Target="http://www.texasalmanac.com/" TargetMode="External"/></Relationships>
</file>

<file path=ppt/slides/_rels/slide9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4.xml"/><Relationship Id="rId1" Type="http://schemas.openxmlformats.org/officeDocument/2006/relationships/slideLayout" Target="../slideLayouts/slideLayout6.xml"/><Relationship Id="rId5" Type="http://schemas.openxmlformats.org/officeDocument/2006/relationships/hyperlink" Target="http://hobbycenter.rice.edu/" TargetMode="External"/><Relationship Id="rId4" Type="http://schemas.openxmlformats.org/officeDocument/2006/relationships/hyperlink" Target="http://thetexaschallenge.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Subtitle 2"/>
          <p:cNvSpPr>
            <a:spLocks noGrp="1"/>
          </p:cNvSpPr>
          <p:nvPr>
            <p:ph type="subTitle" idx="1"/>
          </p:nvPr>
        </p:nvSpPr>
        <p:spPr>
          <a:xfrm>
            <a:off x="3919054" y="868158"/>
            <a:ext cx="4559300" cy="2124075"/>
          </a:xfrm>
          <a:effectLst>
            <a:outerShdw blurRad="50800" dist="38100" dir="2700000" algn="tl" rotWithShape="0">
              <a:srgbClr val="000000">
                <a:alpha val="39999"/>
              </a:srgbClr>
            </a:outerShdw>
          </a:effectLst>
        </p:spPr>
        <p:txBody>
          <a:bodyPr/>
          <a:lstStyle/>
          <a:p>
            <a:pPr eaLnBrk="1" hangingPunct="1">
              <a:spcBef>
                <a:spcPts val="200"/>
              </a:spcBef>
              <a:spcAft>
                <a:spcPts val="1200"/>
              </a:spcAft>
              <a:defRPr/>
            </a:pPr>
            <a:r>
              <a:rPr lang="en-US" sz="2400" b="1" dirty="0" smtClean="0">
                <a:solidFill>
                  <a:srgbClr val="000000"/>
                </a:solidFill>
                <a:ea typeface="Geneva" pitchFamily="125" charset="-128"/>
                <a:cs typeface="verdana"/>
              </a:rPr>
              <a:t/>
            </a:r>
            <a:br>
              <a:rPr lang="en-US" sz="2400" b="1" dirty="0" smtClean="0">
                <a:solidFill>
                  <a:srgbClr val="000000"/>
                </a:solidFill>
                <a:ea typeface="Geneva" pitchFamily="125" charset="-128"/>
                <a:cs typeface="verdana"/>
              </a:rPr>
            </a:br>
            <a:r>
              <a:rPr lang="en-US" sz="2400" b="1" dirty="0" smtClean="0">
                <a:solidFill>
                  <a:srgbClr val="000000"/>
                </a:solidFill>
                <a:ea typeface="Geneva" pitchFamily="125" charset="-128"/>
                <a:cs typeface="verdana"/>
              </a:rPr>
              <a:t>Demographic Trends   and Future Impacts on Freight Transportation</a:t>
            </a:r>
          </a:p>
          <a:p>
            <a:pPr eaLnBrk="1" hangingPunct="1">
              <a:spcBef>
                <a:spcPts val="200"/>
              </a:spcBef>
              <a:spcAft>
                <a:spcPts val="1200"/>
              </a:spcAft>
              <a:defRPr/>
            </a:pPr>
            <a:endParaRPr lang="en-US" sz="2400" b="1" dirty="0">
              <a:solidFill>
                <a:srgbClr val="000000"/>
              </a:solidFill>
              <a:ea typeface="Geneva" pitchFamily="125" charset="-128"/>
              <a:cs typeface="verdana"/>
            </a:endParaRPr>
          </a:p>
          <a:p>
            <a:pPr eaLnBrk="1" hangingPunct="1">
              <a:spcBef>
                <a:spcPts val="200"/>
              </a:spcBef>
              <a:spcAft>
                <a:spcPts val="1200"/>
              </a:spcAft>
              <a:defRPr/>
            </a:pPr>
            <a:endParaRPr lang="en-US" sz="1800" dirty="0" smtClean="0">
              <a:solidFill>
                <a:srgbClr val="000000"/>
              </a:solidFill>
              <a:ea typeface="Geneva" pitchFamily="125" charset="-128"/>
              <a:cs typeface="verdana"/>
            </a:endParaRPr>
          </a:p>
          <a:p>
            <a:pPr eaLnBrk="1" hangingPunct="1">
              <a:spcBef>
                <a:spcPts val="200"/>
              </a:spcBef>
              <a:defRPr/>
            </a:pPr>
            <a:endParaRPr lang="en-US" sz="1800" i="1" dirty="0" smtClean="0">
              <a:solidFill>
                <a:srgbClr val="000000"/>
              </a:solidFill>
              <a:ea typeface="Geneva" pitchFamily="125" charset="-128"/>
              <a:cs typeface="verdana"/>
            </a:endParaRPr>
          </a:p>
          <a:p>
            <a:pPr eaLnBrk="1" hangingPunct="1">
              <a:spcBef>
                <a:spcPts val="200"/>
              </a:spcBef>
              <a:defRPr/>
            </a:pPr>
            <a:endParaRPr lang="en-US" sz="1800" i="1" dirty="0" smtClean="0">
              <a:solidFill>
                <a:srgbClr val="000000"/>
              </a:solidFill>
              <a:ea typeface="Geneva" pitchFamily="125" charset="-128"/>
              <a:cs typeface="verdana"/>
            </a:endParaRPr>
          </a:p>
          <a:p>
            <a:pPr eaLnBrk="1" hangingPunct="1">
              <a:spcBef>
                <a:spcPts val="200"/>
              </a:spcBef>
              <a:defRPr/>
            </a:pPr>
            <a:endParaRPr lang="en-US" sz="1800" i="1" dirty="0" smtClean="0">
              <a:solidFill>
                <a:srgbClr val="000000"/>
              </a:solidFill>
              <a:ea typeface="Geneva" pitchFamily="125" charset="-128"/>
              <a:cs typeface="verdana"/>
            </a:endParaRPr>
          </a:p>
          <a:p>
            <a:pPr eaLnBrk="1" hangingPunct="1">
              <a:spcBef>
                <a:spcPts val="200"/>
              </a:spcBef>
              <a:defRPr/>
            </a:pPr>
            <a:endParaRPr lang="en-US" sz="1800" i="1" dirty="0" smtClean="0">
              <a:solidFill>
                <a:srgbClr val="000000"/>
              </a:solidFill>
              <a:ea typeface="Geneva" pitchFamily="125" charset="-128"/>
              <a:cs typeface="verdana"/>
            </a:endParaRPr>
          </a:p>
        </p:txBody>
      </p:sp>
      <p:sp>
        <p:nvSpPr>
          <p:cNvPr id="4099" name="TextBox 6"/>
          <p:cNvSpPr txBox="1">
            <a:spLocks noChangeArrowheads="1"/>
          </p:cNvSpPr>
          <p:nvPr/>
        </p:nvSpPr>
        <p:spPr bwMode="auto">
          <a:xfrm>
            <a:off x="3531704" y="2566403"/>
            <a:ext cx="5334000"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Geneva" pitchFamily="34" charset="0"/>
                <a:cs typeface="Geneva" pitchFamily="34" charset="0"/>
              </a:defRPr>
            </a:lvl1pPr>
            <a:lvl2pPr marL="742950" indent="-285750" eaLnBrk="0" hangingPunct="0">
              <a:defRPr>
                <a:solidFill>
                  <a:schemeClr val="tx1"/>
                </a:solidFill>
                <a:latin typeface="Calibri" pitchFamily="34" charset="0"/>
                <a:ea typeface="Geneva" pitchFamily="34" charset="0"/>
                <a:cs typeface="Geneva" pitchFamily="34" charset="0"/>
              </a:defRPr>
            </a:lvl2pPr>
            <a:lvl3pPr marL="1143000" indent="-228600" eaLnBrk="0" hangingPunct="0">
              <a:defRPr>
                <a:solidFill>
                  <a:schemeClr val="tx1"/>
                </a:solidFill>
                <a:latin typeface="Calibri" pitchFamily="34" charset="0"/>
                <a:ea typeface="Geneva" pitchFamily="34" charset="0"/>
                <a:cs typeface="Geneva" pitchFamily="34" charset="0"/>
              </a:defRPr>
            </a:lvl3pPr>
            <a:lvl4pPr marL="1600200" indent="-228600" eaLnBrk="0" hangingPunct="0">
              <a:defRPr>
                <a:solidFill>
                  <a:schemeClr val="tx1"/>
                </a:solidFill>
                <a:latin typeface="Calibri" pitchFamily="34" charset="0"/>
                <a:ea typeface="Geneva" pitchFamily="34" charset="0"/>
                <a:cs typeface="Geneva" pitchFamily="34" charset="0"/>
              </a:defRPr>
            </a:lvl4pPr>
            <a:lvl5pPr marL="2057400" indent="-228600" eaLnBrk="0" hangingPunct="0">
              <a:defRPr>
                <a:solidFill>
                  <a:schemeClr val="tx1"/>
                </a:solidFill>
                <a:latin typeface="Calibri" pitchFamily="34" charset="0"/>
                <a:ea typeface="Geneva" pitchFamily="34" charset="0"/>
                <a:cs typeface="Geneva"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9pPr>
          </a:lstStyle>
          <a:p>
            <a:pPr algn="ctr" eaLnBrk="1" hangingPunct="1">
              <a:spcBef>
                <a:spcPts val="200"/>
              </a:spcBef>
            </a:pPr>
            <a:endParaRPr lang="en-US" sz="1600" dirty="0">
              <a:solidFill>
                <a:srgbClr val="000000"/>
              </a:solidFill>
              <a:latin typeface="Verdana" pitchFamily="34" charset="0"/>
            </a:endParaRPr>
          </a:p>
          <a:p>
            <a:pPr algn="ctr" eaLnBrk="1" hangingPunct="1">
              <a:spcBef>
                <a:spcPts val="200"/>
              </a:spcBef>
            </a:pPr>
            <a:r>
              <a:rPr lang="en-US" sz="1600" dirty="0" smtClean="0">
                <a:solidFill>
                  <a:srgbClr val="000000"/>
                </a:solidFill>
                <a:latin typeface="Verdana" pitchFamily="34" charset="0"/>
              </a:rPr>
              <a:t>Freight 2055 Roundtable</a:t>
            </a:r>
          </a:p>
          <a:p>
            <a:pPr algn="ctr" eaLnBrk="1" hangingPunct="1">
              <a:spcBef>
                <a:spcPts val="200"/>
              </a:spcBef>
            </a:pPr>
            <a:endParaRPr lang="en-US" sz="1600" dirty="0">
              <a:solidFill>
                <a:srgbClr val="000000"/>
              </a:solidFill>
              <a:latin typeface="Verdana" pitchFamily="34" charset="0"/>
            </a:endParaRPr>
          </a:p>
          <a:p>
            <a:pPr algn="ctr" eaLnBrk="1" hangingPunct="1">
              <a:spcBef>
                <a:spcPts val="200"/>
              </a:spcBef>
            </a:pPr>
            <a:r>
              <a:rPr lang="en-US" sz="1600" dirty="0">
                <a:solidFill>
                  <a:srgbClr val="000000"/>
                </a:solidFill>
                <a:latin typeface="Verdana" pitchFamily="34" charset="0"/>
              </a:rPr>
              <a:t>Michael E. Cline, Ph.D.</a:t>
            </a:r>
          </a:p>
          <a:p>
            <a:pPr algn="ctr" eaLnBrk="1" hangingPunct="1">
              <a:spcBef>
                <a:spcPts val="200"/>
              </a:spcBef>
            </a:pPr>
            <a:r>
              <a:rPr lang="en-US" sz="1600" dirty="0">
                <a:solidFill>
                  <a:srgbClr val="000000"/>
                </a:solidFill>
                <a:latin typeface="Verdana" pitchFamily="34" charset="0"/>
              </a:rPr>
              <a:t>Associate Director,</a:t>
            </a:r>
          </a:p>
          <a:p>
            <a:pPr algn="ctr" eaLnBrk="1" hangingPunct="1">
              <a:spcBef>
                <a:spcPts val="200"/>
              </a:spcBef>
            </a:pPr>
            <a:r>
              <a:rPr lang="en-US" sz="1600" dirty="0">
                <a:solidFill>
                  <a:srgbClr val="000000"/>
                </a:solidFill>
                <a:latin typeface="Verdana" pitchFamily="34" charset="0"/>
              </a:rPr>
              <a:t>Hobby Center for the Study of Texas</a:t>
            </a:r>
          </a:p>
          <a:p>
            <a:pPr algn="ctr" eaLnBrk="1" hangingPunct="1">
              <a:spcBef>
                <a:spcPts val="200"/>
              </a:spcBef>
            </a:pPr>
            <a:r>
              <a:rPr lang="en-US" sz="1600" dirty="0">
                <a:solidFill>
                  <a:srgbClr val="000000"/>
                </a:solidFill>
                <a:latin typeface="Verdana" pitchFamily="34" charset="0"/>
              </a:rPr>
              <a:t>Rice </a:t>
            </a:r>
            <a:r>
              <a:rPr lang="en-US" sz="1600" dirty="0" smtClean="0">
                <a:solidFill>
                  <a:srgbClr val="000000"/>
                </a:solidFill>
                <a:latin typeface="Verdana" pitchFamily="34" charset="0"/>
              </a:rPr>
              <a:t>University</a:t>
            </a:r>
            <a:endParaRPr lang="en-US" sz="1600" dirty="0">
              <a:solidFill>
                <a:srgbClr val="000000"/>
              </a:solidFill>
              <a:latin typeface="Verdana" pitchFamily="34" charset="0"/>
            </a:endParaRPr>
          </a:p>
          <a:p>
            <a:pPr algn="ctr" eaLnBrk="1" hangingPunct="1"/>
            <a:endParaRPr lang="en-US" sz="1600" i="1" dirty="0">
              <a:solidFill>
                <a:srgbClr val="000000"/>
              </a:solidFill>
              <a:latin typeface="Verdana" pitchFamily="34" charset="0"/>
            </a:endParaRPr>
          </a:p>
          <a:p>
            <a:pPr algn="ctr" eaLnBrk="1" hangingPunct="1"/>
            <a:r>
              <a:rPr lang="en-US" sz="1600" i="1" dirty="0" smtClean="0">
                <a:solidFill>
                  <a:srgbClr val="000000"/>
                </a:solidFill>
                <a:latin typeface="Verdana" pitchFamily="34" charset="0"/>
              </a:rPr>
              <a:t>July 8, 2015</a:t>
            </a:r>
          </a:p>
          <a:p>
            <a:pPr algn="ctr" eaLnBrk="1" hangingPunct="1"/>
            <a:endParaRPr lang="en-US" sz="1600" i="1" dirty="0">
              <a:solidFill>
                <a:srgbClr val="000000"/>
              </a:solidFill>
              <a:latin typeface="Verdana" pitchFamily="34" charset="0"/>
            </a:endParaRPr>
          </a:p>
          <a:p>
            <a:pPr algn="ctr" eaLnBrk="1" hangingPunct="1"/>
            <a:r>
              <a:rPr lang="en-US" sz="1600" dirty="0" smtClean="0">
                <a:solidFill>
                  <a:srgbClr val="000000"/>
                </a:solidFill>
                <a:latin typeface="Verdana" pitchFamily="34" charset="0"/>
              </a:rPr>
              <a:t>Slides Available at: </a:t>
            </a:r>
            <a:r>
              <a:rPr lang="en-US" sz="1600" dirty="0" smtClean="0">
                <a:solidFill>
                  <a:srgbClr val="000000"/>
                </a:solidFill>
                <a:latin typeface="Verdana" pitchFamily="34" charset="0"/>
                <a:hlinkClick r:id="rId4"/>
              </a:rPr>
              <a:t>http://hobbycenter.rice.edu</a:t>
            </a:r>
            <a:endParaRPr lang="en-US" sz="1600" dirty="0" smtClean="0">
              <a:solidFill>
                <a:srgbClr val="000000"/>
              </a:solidFill>
              <a:latin typeface="Verdana" pitchFamily="34" charset="0"/>
            </a:endParaRPr>
          </a:p>
          <a:p>
            <a:pPr algn="ctr" eaLnBrk="1" hangingPunct="1"/>
            <a:r>
              <a:rPr lang="en-US" sz="1600" dirty="0" smtClean="0">
                <a:solidFill>
                  <a:srgbClr val="000000"/>
                </a:solidFill>
                <a:latin typeface="Verdana" pitchFamily="34" charset="0"/>
              </a:rPr>
              <a:t>Go to “Presentations”</a:t>
            </a:r>
            <a:endParaRPr lang="en-US" sz="1600" dirty="0">
              <a:solidFill>
                <a:srgbClr val="000000"/>
              </a:solidFill>
              <a:latin typeface="Verdana" pitchFamily="34" charset="0"/>
            </a:endParaRPr>
          </a:p>
          <a:p>
            <a:pPr algn="ctr" eaLnBrk="1" hangingPunct="1"/>
            <a:endParaRPr lang="en-U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900113" y="496888"/>
            <a:ext cx="7786687" cy="1143000"/>
          </a:xfrm>
        </p:spPr>
        <p:txBody>
          <a:bodyPr/>
          <a:lstStyle/>
          <a:p>
            <a:r>
              <a:rPr lang="en-US" altLang="en-US" sz="1800" b="1" smtClean="0">
                <a:ea typeface="Geneva" pitchFamily="34" charset="0"/>
              </a:rPr>
              <a:t>Population, Licenses Drivers, Yearly Vehicle Miles of Travel, and Road Miles Needed, 2010-2050</a:t>
            </a:r>
          </a:p>
        </p:txBody>
      </p:sp>
      <p:sp>
        <p:nvSpPr>
          <p:cNvPr id="3" name="Slide Number Placeholder 2"/>
          <p:cNvSpPr>
            <a:spLocks noGrp="1"/>
          </p:cNvSpPr>
          <p:nvPr>
            <p:ph type="sldNum" sz="quarter" idx="11"/>
          </p:nvPr>
        </p:nvSpPr>
        <p:spPr/>
        <p:txBody>
          <a:bodyPr/>
          <a:lstStyle/>
          <a:p>
            <a:pPr>
              <a:defRPr/>
            </a:pPr>
            <a:fld id="{1B38EA71-8CAD-4283-A467-0671ADF48BC3}" type="slidenum">
              <a:rPr lang="en-US" smtClean="0"/>
              <a:pPr>
                <a:defRPr/>
              </a:pPr>
              <a:t>10</a:t>
            </a:fld>
            <a:endParaRPr lang="en-US"/>
          </a:p>
        </p:txBody>
      </p:sp>
      <p:graphicFrame>
        <p:nvGraphicFramePr>
          <p:cNvPr id="5" name="Table 4"/>
          <p:cNvGraphicFramePr>
            <a:graphicFrameLocks noGrp="1"/>
          </p:cNvGraphicFramePr>
          <p:nvPr/>
        </p:nvGraphicFramePr>
        <p:xfrm>
          <a:off x="900113" y="1862138"/>
          <a:ext cx="7786686" cy="2735461"/>
        </p:xfrm>
        <a:graphic>
          <a:graphicData uri="http://schemas.openxmlformats.org/drawingml/2006/table">
            <a:tbl>
              <a:tblPr/>
              <a:tblGrid>
                <a:gridCol w="709633"/>
                <a:gridCol w="1033597"/>
                <a:gridCol w="219832"/>
                <a:gridCol w="1033597"/>
                <a:gridCol w="219832"/>
                <a:gridCol w="1033597"/>
                <a:gridCol w="219832"/>
                <a:gridCol w="1029740"/>
                <a:gridCol w="1033597"/>
                <a:gridCol w="219832"/>
                <a:gridCol w="1033597"/>
              </a:tblGrid>
              <a:tr h="504720">
                <a:tc>
                  <a:txBody>
                    <a:bodyPr/>
                    <a:lstStyle/>
                    <a:p>
                      <a:pPr algn="l" fontAlgn="b"/>
                      <a:r>
                        <a:rPr lang="en-US" sz="1400" b="1" i="0" u="none" strike="noStrike" dirty="0">
                          <a:effectLst/>
                          <a:latin typeface="Arial" panose="020B0604020202020204" pitchFamily="34" charset="0"/>
                          <a:cs typeface="Arial" panose="020B0604020202020204" pitchFamily="34" charset="0"/>
                        </a:rPr>
                        <a:t> </a:t>
                      </a:r>
                    </a:p>
                  </a:txBody>
                  <a:tcPr marL="9526" marR="9526" marT="952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1" i="0" u="none" strike="noStrike" dirty="0">
                          <a:effectLst/>
                          <a:latin typeface="Arial" panose="020B0604020202020204" pitchFamily="34" charset="0"/>
                          <a:cs typeface="Arial" panose="020B0604020202020204" pitchFamily="34" charset="0"/>
                        </a:rPr>
                        <a:t> </a:t>
                      </a:r>
                    </a:p>
                  </a:txBody>
                  <a:tcPr marL="9526" marR="9526" marT="952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1" i="0" u="none" strike="noStrike">
                          <a:effectLst/>
                          <a:latin typeface="Arial" panose="020B0604020202020204" pitchFamily="34" charset="0"/>
                          <a:cs typeface="Arial" panose="020B0604020202020204" pitchFamily="34" charset="0"/>
                        </a:rPr>
                        <a:t> </a:t>
                      </a:r>
                    </a:p>
                  </a:txBody>
                  <a:tcPr marL="9526" marR="9526" marT="952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1" i="0" u="none" strike="noStrike">
                          <a:effectLst/>
                          <a:latin typeface="Arial" panose="020B0604020202020204" pitchFamily="34" charset="0"/>
                          <a:cs typeface="Arial" panose="020B0604020202020204" pitchFamily="34" charset="0"/>
                        </a:rPr>
                        <a:t> </a:t>
                      </a:r>
                    </a:p>
                  </a:txBody>
                  <a:tcPr marL="9526" marR="9526" marT="952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1" i="0" u="none" strike="noStrike">
                          <a:effectLst/>
                          <a:latin typeface="Arial" panose="020B0604020202020204" pitchFamily="34" charset="0"/>
                          <a:cs typeface="Arial" panose="020B0604020202020204" pitchFamily="34" charset="0"/>
                        </a:rPr>
                        <a:t> </a:t>
                      </a:r>
                    </a:p>
                  </a:txBody>
                  <a:tcPr marL="9526" marR="9526" marT="9523" marB="0" anchor="b">
                    <a:lnL>
                      <a:noFill/>
                    </a:lnL>
                    <a:lnR>
                      <a:noFill/>
                    </a:lnR>
                    <a:lnT w="6350" cap="flat" cmpd="sng" algn="ctr">
                      <a:solidFill>
                        <a:srgbClr val="000000"/>
                      </a:solidFill>
                      <a:prstDash val="solid"/>
                      <a:round/>
                      <a:headEnd type="none" w="med" len="med"/>
                      <a:tailEnd type="none" w="med" len="med"/>
                    </a:lnT>
                    <a:lnB>
                      <a:noFill/>
                    </a:lnB>
                  </a:tcPr>
                </a:tc>
                <a:tc rowSpan="2">
                  <a:txBody>
                    <a:bodyPr/>
                    <a:lstStyle/>
                    <a:p>
                      <a:pPr algn="ctr" fontAlgn="b"/>
                      <a:r>
                        <a:rPr lang="en-US" sz="1400" b="1" i="0" u="none" strike="noStrike">
                          <a:effectLst/>
                          <a:latin typeface="Arial" panose="020B0604020202020204" pitchFamily="34" charset="0"/>
                          <a:cs typeface="Arial" panose="020B0604020202020204" pitchFamily="34" charset="0"/>
                        </a:rPr>
                        <a:t>Drivers Per 1,000 Population</a:t>
                      </a:r>
                    </a:p>
                  </a:txBody>
                  <a:tcPr marL="9526" marR="9526" marT="952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effectLst/>
                          <a:latin typeface="Arial" panose="020B0604020202020204" pitchFamily="34" charset="0"/>
                          <a:cs typeface="Arial" panose="020B0604020202020204" pitchFamily="34" charset="0"/>
                        </a:rPr>
                        <a:t> </a:t>
                      </a:r>
                    </a:p>
                  </a:txBody>
                  <a:tcPr marL="9526" marR="9526" marT="9523" marB="0" anchor="b">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ctr" fontAlgn="b"/>
                      <a:r>
                        <a:rPr lang="en-US" sz="1400" b="1" i="0" u="none" strike="noStrike" dirty="0">
                          <a:effectLst/>
                          <a:latin typeface="Arial" panose="020B0604020202020204" pitchFamily="34" charset="0"/>
                          <a:cs typeface="Arial" panose="020B0604020202020204" pitchFamily="34" charset="0"/>
                        </a:rPr>
                        <a:t>Yearly </a:t>
                      </a:r>
                      <a:endParaRPr lang="en-US" sz="1400" b="1" i="0" u="none" strike="noStrike" dirty="0" smtClean="0">
                        <a:effectLst/>
                        <a:latin typeface="Arial" panose="020B0604020202020204" pitchFamily="34" charset="0"/>
                        <a:cs typeface="Arial" panose="020B0604020202020204" pitchFamily="34" charset="0"/>
                      </a:endParaRPr>
                    </a:p>
                    <a:p>
                      <a:pPr algn="ctr" fontAlgn="b"/>
                      <a:r>
                        <a:rPr lang="en-US" sz="1400" b="1" i="0" u="none" strike="noStrike" dirty="0" smtClean="0">
                          <a:effectLst/>
                          <a:latin typeface="Arial" panose="020B0604020202020204" pitchFamily="34" charset="0"/>
                          <a:cs typeface="Arial" panose="020B0604020202020204" pitchFamily="34" charset="0"/>
                        </a:rPr>
                        <a:t>Vehicle </a:t>
                      </a:r>
                      <a:r>
                        <a:rPr lang="en-US" sz="1400" b="1" i="0" u="none" strike="noStrike" dirty="0">
                          <a:effectLst/>
                          <a:latin typeface="Arial" panose="020B0604020202020204" pitchFamily="34" charset="0"/>
                          <a:cs typeface="Arial" panose="020B0604020202020204" pitchFamily="34" charset="0"/>
                        </a:rPr>
                        <a:t>Miles of Travel</a:t>
                      </a:r>
                    </a:p>
                  </a:txBody>
                  <a:tcPr marL="9526" marR="9526" marT="952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1400" b="0" i="0" u="none" strike="noStrike">
                          <a:effectLst/>
                          <a:latin typeface="Arial" panose="020B0604020202020204" pitchFamily="34" charset="0"/>
                          <a:cs typeface="Arial" panose="020B0604020202020204" pitchFamily="34" charset="0"/>
                        </a:rPr>
                        <a:t> </a:t>
                      </a:r>
                    </a:p>
                  </a:txBody>
                  <a:tcPr marL="9526" marR="9526" marT="9523" marB="0" anchor="b">
                    <a:lnL>
                      <a:noFill/>
                    </a:lnL>
                    <a:lnR>
                      <a:noFill/>
                    </a:lnR>
                    <a:lnT w="6350" cap="flat" cmpd="sng" algn="ctr">
                      <a:solidFill>
                        <a:srgbClr val="000000"/>
                      </a:solidFill>
                      <a:prstDash val="solid"/>
                      <a:round/>
                      <a:headEnd type="none" w="med" len="med"/>
                      <a:tailEnd type="none" w="med" len="med"/>
                    </a:lnT>
                    <a:lnB>
                      <a:noFill/>
                    </a:lnB>
                  </a:tcPr>
                </a:tc>
                <a:tc rowSpan="2">
                  <a:txBody>
                    <a:bodyPr/>
                    <a:lstStyle/>
                    <a:p>
                      <a:pPr algn="ctr" fontAlgn="b"/>
                      <a:r>
                        <a:rPr lang="en-US" sz="1400" b="1" i="0" u="none" strike="noStrike" dirty="0">
                          <a:effectLst/>
                          <a:latin typeface="Arial" panose="020B0604020202020204" pitchFamily="34" charset="0"/>
                          <a:cs typeface="Arial" panose="020B0604020202020204" pitchFamily="34" charset="0"/>
                        </a:rPr>
                        <a:t>Additional Road Miles </a:t>
                      </a:r>
                      <a:r>
                        <a:rPr lang="en-US" sz="1400" b="1" i="0" u="none" strike="noStrike" dirty="0" smtClean="0">
                          <a:effectLst/>
                          <a:latin typeface="Arial" panose="020B0604020202020204" pitchFamily="34" charset="0"/>
                          <a:cs typeface="Arial" panose="020B0604020202020204" pitchFamily="34" charset="0"/>
                        </a:rPr>
                        <a:t>Needed* </a:t>
                      </a:r>
                      <a:endParaRPr lang="en-US" sz="1400" b="1" i="0" u="none" strike="noStrike" dirty="0">
                        <a:effectLst/>
                        <a:latin typeface="Arial" panose="020B0604020202020204" pitchFamily="34" charset="0"/>
                        <a:cs typeface="Arial" panose="020B0604020202020204" pitchFamily="34" charset="0"/>
                      </a:endParaRPr>
                    </a:p>
                  </a:txBody>
                  <a:tcPr marL="9526" marR="9526" marT="952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6204">
                <a:tc>
                  <a:txBody>
                    <a:bodyPr/>
                    <a:lstStyle/>
                    <a:p>
                      <a:pPr algn="l" fontAlgn="b"/>
                      <a:r>
                        <a:rPr lang="en-US" sz="1400" b="1" i="0" u="none" strike="noStrike">
                          <a:effectLst/>
                          <a:latin typeface="Arial" panose="020B0604020202020204" pitchFamily="34" charset="0"/>
                          <a:cs typeface="Arial" panose="020B0604020202020204" pitchFamily="34" charset="0"/>
                        </a:rPr>
                        <a:t>Year</a:t>
                      </a:r>
                    </a:p>
                  </a:txBody>
                  <a:tcPr marL="9526" marR="9526" marT="952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effectLst/>
                          <a:latin typeface="Arial" panose="020B0604020202020204" pitchFamily="34" charset="0"/>
                          <a:cs typeface="Arial" panose="020B0604020202020204" pitchFamily="34" charset="0"/>
                        </a:rPr>
                        <a:t>Population</a:t>
                      </a:r>
                    </a:p>
                  </a:txBody>
                  <a:tcPr marL="9526" marR="9526" marT="952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effectLst/>
                          <a:latin typeface="Arial" panose="020B0604020202020204" pitchFamily="34" charset="0"/>
                          <a:cs typeface="Arial" panose="020B0604020202020204" pitchFamily="34" charset="0"/>
                        </a:rPr>
                        <a:t> </a:t>
                      </a:r>
                    </a:p>
                  </a:txBody>
                  <a:tcPr marL="9526" marR="9526" marT="952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effectLst/>
                          <a:latin typeface="Arial" panose="020B0604020202020204" pitchFamily="34" charset="0"/>
                          <a:cs typeface="Arial" panose="020B0604020202020204" pitchFamily="34" charset="0"/>
                        </a:rPr>
                        <a:t>Drivers</a:t>
                      </a:r>
                    </a:p>
                  </a:txBody>
                  <a:tcPr marL="9526" marR="9526" marT="952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effectLst/>
                          <a:latin typeface="Arial" panose="020B0604020202020204" pitchFamily="34" charset="0"/>
                          <a:cs typeface="Arial" panose="020B0604020202020204" pitchFamily="34" charset="0"/>
                        </a:rPr>
                        <a:t> </a:t>
                      </a:r>
                    </a:p>
                  </a:txBody>
                  <a:tcPr marL="9526" marR="9526" marT="9523" marB="0" anchor="b">
                    <a:lnL>
                      <a:noFill/>
                    </a:lnL>
                    <a:lnR>
                      <a:noFill/>
                    </a:lnR>
                    <a:lnT>
                      <a:noFill/>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b"/>
                      <a:r>
                        <a:rPr lang="en-US" sz="1400" b="1" i="0" u="none" strike="noStrike">
                          <a:effectLst/>
                          <a:latin typeface="Arial" panose="020B0604020202020204" pitchFamily="34" charset="0"/>
                          <a:cs typeface="Arial" panose="020B0604020202020204" pitchFamily="34" charset="0"/>
                        </a:rPr>
                        <a:t> </a:t>
                      </a:r>
                    </a:p>
                  </a:txBody>
                  <a:tcPr marL="9526" marR="9526" marT="952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effectLst/>
                          <a:latin typeface="Arial" panose="020B0604020202020204" pitchFamily="34" charset="0"/>
                          <a:cs typeface="Arial" panose="020B0604020202020204" pitchFamily="34" charset="0"/>
                        </a:rPr>
                        <a:t>Per Driver</a:t>
                      </a:r>
                    </a:p>
                  </a:txBody>
                  <a:tcPr marL="9526" marR="9526" marT="952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effectLst/>
                          <a:latin typeface="Arial" panose="020B0604020202020204" pitchFamily="34" charset="0"/>
                          <a:cs typeface="Arial" panose="020B0604020202020204" pitchFamily="34" charset="0"/>
                        </a:rPr>
                        <a:t>Total                 (in Billions)</a:t>
                      </a:r>
                    </a:p>
                  </a:txBody>
                  <a:tcPr marL="9526" marR="9526" marT="952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effectLst/>
                          <a:latin typeface="Arial" panose="020B0604020202020204" pitchFamily="34" charset="0"/>
                          <a:cs typeface="Arial" panose="020B0604020202020204" pitchFamily="34" charset="0"/>
                        </a:rPr>
                        <a:t> </a:t>
                      </a:r>
                    </a:p>
                  </a:txBody>
                  <a:tcPr marL="9526" marR="9526" marT="9523" marB="0" anchor="b">
                    <a:lnL>
                      <a:noFill/>
                    </a:lnL>
                    <a:lnR>
                      <a:noFill/>
                    </a:lnR>
                    <a:lnT>
                      <a:noFill/>
                    </a:lnT>
                    <a:lnB w="6350" cap="flat" cmpd="sng" algn="ctr">
                      <a:solidFill>
                        <a:srgbClr val="000000"/>
                      </a:solidFill>
                      <a:prstDash val="solid"/>
                      <a:round/>
                      <a:headEnd type="none" w="med" len="med"/>
                      <a:tailEnd type="none" w="med" len="med"/>
                    </a:lnB>
                  </a:tcPr>
                </a:tc>
                <a:tc vMerge="1">
                  <a:txBody>
                    <a:bodyPr/>
                    <a:lstStyle/>
                    <a:p>
                      <a:endParaRPr lang="en-US"/>
                    </a:p>
                  </a:txBody>
                  <a:tcPr/>
                </a:tc>
              </a:tr>
              <a:tr h="222863">
                <a:tc>
                  <a:txBody>
                    <a:bodyPr/>
                    <a:lstStyle/>
                    <a:p>
                      <a:pPr algn="l" fontAlgn="b"/>
                      <a:r>
                        <a:rPr lang="en-US" sz="1400" b="0" i="0" u="none" strike="noStrike">
                          <a:effectLst/>
                          <a:latin typeface="Arial" panose="020B0604020202020204" pitchFamily="34" charset="0"/>
                          <a:cs typeface="Arial" panose="020B0604020202020204" pitchFamily="34" charset="0"/>
                        </a:rPr>
                        <a:t>2010</a:t>
                      </a:r>
                    </a:p>
                  </a:txBody>
                  <a:tcPr marL="9526" marR="9526" marT="952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a:effectLst/>
                          <a:latin typeface="Arial" panose="020B0604020202020204" pitchFamily="34" charset="0"/>
                          <a:cs typeface="Arial" panose="020B0604020202020204" pitchFamily="34" charset="0"/>
                        </a:rPr>
                        <a:t>  25,145,561 </a:t>
                      </a:r>
                    </a:p>
                  </a:txBody>
                  <a:tcPr marL="9526" marR="9526" marT="952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effectLst/>
                        <a:latin typeface="Arial" panose="020B0604020202020204" pitchFamily="34" charset="0"/>
                        <a:cs typeface="Arial" panose="020B0604020202020204" pitchFamily="34" charset="0"/>
                      </a:endParaRPr>
                    </a:p>
                  </a:txBody>
                  <a:tcPr marL="9526" marR="9526" marT="952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dirty="0">
                          <a:effectLst/>
                          <a:latin typeface="Arial" panose="020B0604020202020204" pitchFamily="34" charset="0"/>
                          <a:cs typeface="Arial" panose="020B0604020202020204" pitchFamily="34" charset="0"/>
                        </a:rPr>
                        <a:t>  15,157,650 </a:t>
                      </a:r>
                    </a:p>
                  </a:txBody>
                  <a:tcPr marL="9526" marR="9526" marT="952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effectLst/>
                        <a:latin typeface="Arial" panose="020B0604020202020204" pitchFamily="34" charset="0"/>
                        <a:cs typeface="Arial" panose="020B0604020202020204" pitchFamily="34" charset="0"/>
                      </a:endParaRPr>
                    </a:p>
                  </a:txBody>
                  <a:tcPr marL="9526" marR="9526" marT="952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0" i="0" u="none" strike="noStrike" dirty="0">
                          <a:effectLst/>
                          <a:latin typeface="Arial" panose="020B0604020202020204" pitchFamily="34" charset="0"/>
                          <a:cs typeface="Arial" panose="020B0604020202020204" pitchFamily="34" charset="0"/>
                        </a:rPr>
                        <a:t>602.8</a:t>
                      </a:r>
                    </a:p>
                  </a:txBody>
                  <a:tcPr marL="0" marR="18288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1400" b="0" i="0" u="none" strike="noStrike">
                        <a:effectLst/>
                        <a:latin typeface="Arial" panose="020B0604020202020204" pitchFamily="34" charset="0"/>
                        <a:cs typeface="Arial" panose="020B0604020202020204" pitchFamily="34" charset="0"/>
                      </a:endParaRPr>
                    </a:p>
                  </a:txBody>
                  <a:tcPr marL="0" marR="18288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0" i="0" u="none" strike="noStrike" dirty="0" smtClean="0">
                          <a:effectLst/>
                          <a:latin typeface="Arial" panose="020B0604020202020204" pitchFamily="34" charset="0"/>
                          <a:cs typeface="Arial" panose="020B0604020202020204" pitchFamily="34" charset="0"/>
                        </a:rPr>
                        <a:t>13,475 </a:t>
                      </a:r>
                      <a:endParaRPr lang="en-US" sz="1400" b="0" i="0" u="none" strike="noStrike" dirty="0">
                        <a:effectLst/>
                        <a:latin typeface="Arial" panose="020B0604020202020204" pitchFamily="34" charset="0"/>
                        <a:cs typeface="Arial" panose="020B0604020202020204" pitchFamily="34" charset="0"/>
                      </a:endParaRPr>
                    </a:p>
                  </a:txBody>
                  <a:tcPr marL="0" marR="18288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0" i="0" u="none" strike="noStrike" dirty="0" smtClean="0">
                          <a:effectLst/>
                          <a:latin typeface="Arial" panose="020B0604020202020204" pitchFamily="34" charset="0"/>
                          <a:cs typeface="Arial" panose="020B0604020202020204" pitchFamily="34" charset="0"/>
                        </a:rPr>
                        <a:t>204.2 </a:t>
                      </a:r>
                      <a:endParaRPr lang="en-US" sz="1400" b="0" i="0" u="none" strike="noStrike" dirty="0">
                        <a:effectLst/>
                        <a:latin typeface="Arial" panose="020B0604020202020204" pitchFamily="34" charset="0"/>
                        <a:cs typeface="Arial" panose="020B0604020202020204" pitchFamily="34" charset="0"/>
                      </a:endParaRPr>
                    </a:p>
                  </a:txBody>
                  <a:tcPr marL="0" marR="18288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1400" b="0" i="0" u="none" strike="noStrike">
                        <a:effectLst/>
                        <a:latin typeface="Arial" panose="020B0604020202020204" pitchFamily="34" charset="0"/>
                        <a:cs typeface="Arial" panose="020B0604020202020204" pitchFamily="34" charset="0"/>
                      </a:endParaRPr>
                    </a:p>
                  </a:txBody>
                  <a:tcPr marL="0" marR="18288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dirty="0" smtClean="0">
                          <a:effectLst/>
                          <a:latin typeface="Arial" panose="020B0604020202020204" pitchFamily="34" charset="0"/>
                          <a:cs typeface="Arial" panose="020B0604020202020204" pitchFamily="34" charset="0"/>
                        </a:rPr>
                        <a:t>     -   </a:t>
                      </a:r>
                      <a:endParaRPr lang="en-US" sz="1400" b="0" i="0" u="none" strike="noStrike" dirty="0">
                        <a:effectLst/>
                        <a:latin typeface="Arial" panose="020B0604020202020204" pitchFamily="34" charset="0"/>
                        <a:cs typeface="Arial" panose="020B0604020202020204" pitchFamily="34" charset="0"/>
                      </a:endParaRPr>
                    </a:p>
                  </a:txBody>
                  <a:tcPr marL="0" marT="0" marB="0" anchor="b">
                    <a:lnL>
                      <a:noFill/>
                    </a:lnL>
                    <a:lnR>
                      <a:noFill/>
                    </a:lnR>
                    <a:lnT w="6350" cap="flat" cmpd="sng" algn="ctr">
                      <a:solidFill>
                        <a:srgbClr val="000000"/>
                      </a:solidFill>
                      <a:prstDash val="solid"/>
                      <a:round/>
                      <a:headEnd type="none" w="med" len="med"/>
                      <a:tailEnd type="none" w="med" len="med"/>
                    </a:lnT>
                    <a:lnB>
                      <a:noFill/>
                    </a:lnB>
                  </a:tcPr>
                </a:tc>
              </a:tr>
              <a:tr h="222863">
                <a:tc>
                  <a:txBody>
                    <a:bodyPr/>
                    <a:lstStyle/>
                    <a:p>
                      <a:pPr algn="l" fontAlgn="b"/>
                      <a:r>
                        <a:rPr lang="en-US" sz="1400" b="0" i="0" u="none" strike="noStrike">
                          <a:effectLst/>
                          <a:latin typeface="Arial" panose="020B0604020202020204" pitchFamily="34" charset="0"/>
                          <a:cs typeface="Arial" panose="020B0604020202020204" pitchFamily="34" charset="0"/>
                        </a:rPr>
                        <a:t>2020</a:t>
                      </a:r>
                    </a:p>
                  </a:txBody>
                  <a:tcPr marL="9526" marR="9526" marT="9523" marB="0" anchor="b">
                    <a:lnL>
                      <a:noFill/>
                    </a:lnL>
                    <a:lnR>
                      <a:noFill/>
                    </a:lnR>
                    <a:lnT>
                      <a:noFill/>
                    </a:lnT>
                    <a:lnB>
                      <a:noFill/>
                    </a:lnB>
                  </a:tcPr>
                </a:tc>
                <a:tc>
                  <a:txBody>
                    <a:bodyPr/>
                    <a:lstStyle/>
                    <a:p>
                      <a:pPr algn="l" fontAlgn="b"/>
                      <a:r>
                        <a:rPr lang="en-US" sz="1400" b="0" i="0" u="none" strike="noStrike">
                          <a:effectLst/>
                          <a:latin typeface="Arial" panose="020B0604020202020204" pitchFamily="34" charset="0"/>
                          <a:cs typeface="Arial" panose="020B0604020202020204" pitchFamily="34" charset="0"/>
                        </a:rPr>
                        <a:t>  30,583,311 </a:t>
                      </a:r>
                    </a:p>
                  </a:txBody>
                  <a:tcPr marL="9526" marR="9526" marT="9523" marB="0" anchor="b">
                    <a:lnL>
                      <a:noFill/>
                    </a:lnL>
                    <a:lnR>
                      <a:noFill/>
                    </a:lnR>
                    <a:lnT>
                      <a:noFill/>
                    </a:lnT>
                    <a:lnB>
                      <a:noFill/>
                    </a:lnB>
                  </a:tcPr>
                </a:tc>
                <a:tc>
                  <a:txBody>
                    <a:bodyPr/>
                    <a:lstStyle/>
                    <a:p>
                      <a:pPr algn="l" fontAlgn="b"/>
                      <a:endParaRPr lang="en-US" sz="1400" b="0" i="0" u="none" strike="noStrike">
                        <a:effectLst/>
                        <a:latin typeface="Arial" panose="020B0604020202020204" pitchFamily="34" charset="0"/>
                        <a:cs typeface="Arial" panose="020B0604020202020204" pitchFamily="34" charset="0"/>
                      </a:endParaRPr>
                    </a:p>
                  </a:txBody>
                  <a:tcPr marL="9526" marR="9526" marT="9523" marB="0" anchor="b">
                    <a:lnL>
                      <a:noFill/>
                    </a:lnL>
                    <a:lnR>
                      <a:noFill/>
                    </a:lnR>
                    <a:lnT>
                      <a:noFill/>
                    </a:lnT>
                    <a:lnB>
                      <a:noFill/>
                    </a:lnB>
                  </a:tcPr>
                </a:tc>
                <a:tc>
                  <a:txBody>
                    <a:bodyPr/>
                    <a:lstStyle/>
                    <a:p>
                      <a:pPr algn="l" fontAlgn="b"/>
                      <a:r>
                        <a:rPr lang="en-US" sz="1400" b="0" i="0" u="none" strike="noStrike">
                          <a:effectLst/>
                          <a:latin typeface="Arial" panose="020B0604020202020204" pitchFamily="34" charset="0"/>
                          <a:cs typeface="Arial" panose="020B0604020202020204" pitchFamily="34" charset="0"/>
                        </a:rPr>
                        <a:t>  18,625,949 </a:t>
                      </a:r>
                    </a:p>
                  </a:txBody>
                  <a:tcPr marL="9526" marR="9526" marT="9523" marB="0" anchor="b">
                    <a:lnL>
                      <a:noFill/>
                    </a:lnL>
                    <a:lnR>
                      <a:noFill/>
                    </a:lnR>
                    <a:lnT>
                      <a:noFill/>
                    </a:lnT>
                    <a:lnB>
                      <a:noFill/>
                    </a:lnB>
                  </a:tcPr>
                </a:tc>
                <a:tc>
                  <a:txBody>
                    <a:bodyPr/>
                    <a:lstStyle/>
                    <a:p>
                      <a:pPr algn="l" fontAlgn="b"/>
                      <a:endParaRPr lang="en-US" sz="1400" b="0" i="0" u="none" strike="noStrike" dirty="0">
                        <a:effectLst/>
                        <a:latin typeface="Arial" panose="020B0604020202020204" pitchFamily="34" charset="0"/>
                        <a:cs typeface="Arial" panose="020B0604020202020204" pitchFamily="34" charset="0"/>
                      </a:endParaRPr>
                    </a:p>
                  </a:txBody>
                  <a:tcPr marL="9526" marR="9526" marT="9523" marB="0" anchor="b">
                    <a:lnL>
                      <a:noFill/>
                    </a:lnL>
                    <a:lnR>
                      <a:noFill/>
                    </a:lnR>
                    <a:lnT>
                      <a:noFill/>
                    </a:lnT>
                    <a:lnB>
                      <a:noFill/>
                    </a:lnB>
                  </a:tcPr>
                </a:tc>
                <a:tc>
                  <a:txBody>
                    <a:bodyPr/>
                    <a:lstStyle/>
                    <a:p>
                      <a:pPr algn="r" fontAlgn="b"/>
                      <a:r>
                        <a:rPr lang="en-US" sz="1400" b="0" i="0" u="none" strike="noStrike" dirty="0">
                          <a:effectLst/>
                          <a:latin typeface="Arial" panose="020B0604020202020204" pitchFamily="34" charset="0"/>
                          <a:cs typeface="Arial" panose="020B0604020202020204" pitchFamily="34" charset="0"/>
                        </a:rPr>
                        <a:t>609.0</a:t>
                      </a:r>
                    </a:p>
                  </a:txBody>
                  <a:tcPr marL="0" marR="182880" marT="0" marB="0" anchor="b">
                    <a:lnL>
                      <a:noFill/>
                    </a:lnL>
                    <a:lnR>
                      <a:noFill/>
                    </a:lnR>
                    <a:lnT>
                      <a:noFill/>
                    </a:lnT>
                    <a:lnB>
                      <a:noFill/>
                    </a:lnB>
                  </a:tcPr>
                </a:tc>
                <a:tc>
                  <a:txBody>
                    <a:bodyPr/>
                    <a:lstStyle/>
                    <a:p>
                      <a:pPr algn="r" fontAlgn="b"/>
                      <a:endParaRPr lang="en-US" sz="1400" b="0" i="0" u="none" strike="noStrike" dirty="0">
                        <a:effectLst/>
                        <a:latin typeface="Arial" panose="020B0604020202020204" pitchFamily="34" charset="0"/>
                        <a:cs typeface="Arial" panose="020B0604020202020204" pitchFamily="34" charset="0"/>
                      </a:endParaRPr>
                    </a:p>
                  </a:txBody>
                  <a:tcPr marL="0" marR="182880" marT="0" marB="0" anchor="b">
                    <a:lnL>
                      <a:noFill/>
                    </a:lnL>
                    <a:lnR>
                      <a:noFill/>
                    </a:lnR>
                    <a:lnT>
                      <a:noFill/>
                    </a:lnT>
                    <a:lnB>
                      <a:noFill/>
                    </a:lnB>
                  </a:tcPr>
                </a:tc>
                <a:tc>
                  <a:txBody>
                    <a:bodyPr/>
                    <a:lstStyle/>
                    <a:p>
                      <a:pPr algn="r" fontAlgn="b"/>
                      <a:r>
                        <a:rPr lang="en-US" sz="1400" b="0" i="0" u="none" strike="noStrike" dirty="0" smtClean="0">
                          <a:effectLst/>
                          <a:latin typeface="Arial" panose="020B0604020202020204" pitchFamily="34" charset="0"/>
                          <a:cs typeface="Arial" panose="020B0604020202020204" pitchFamily="34" charset="0"/>
                        </a:rPr>
                        <a:t>13,075 </a:t>
                      </a:r>
                      <a:endParaRPr lang="en-US" sz="1400" b="0" i="0" u="none" strike="noStrike" dirty="0">
                        <a:effectLst/>
                        <a:latin typeface="Arial" panose="020B0604020202020204" pitchFamily="34" charset="0"/>
                        <a:cs typeface="Arial" panose="020B0604020202020204" pitchFamily="34" charset="0"/>
                      </a:endParaRPr>
                    </a:p>
                  </a:txBody>
                  <a:tcPr marL="0" marR="182880" marT="0" marB="0" anchor="b">
                    <a:lnL>
                      <a:noFill/>
                    </a:lnL>
                    <a:lnR>
                      <a:noFill/>
                    </a:lnR>
                    <a:lnT>
                      <a:noFill/>
                    </a:lnT>
                    <a:lnB>
                      <a:noFill/>
                    </a:lnB>
                  </a:tcPr>
                </a:tc>
                <a:tc>
                  <a:txBody>
                    <a:bodyPr/>
                    <a:lstStyle/>
                    <a:p>
                      <a:pPr algn="r" fontAlgn="b"/>
                      <a:r>
                        <a:rPr lang="en-US" sz="1400" b="0" i="0" u="none" strike="noStrike" dirty="0" smtClean="0">
                          <a:effectLst/>
                          <a:latin typeface="Arial" panose="020B0604020202020204" pitchFamily="34" charset="0"/>
                          <a:cs typeface="Arial" panose="020B0604020202020204" pitchFamily="34" charset="0"/>
                        </a:rPr>
                        <a:t>243.5 </a:t>
                      </a:r>
                      <a:endParaRPr lang="en-US" sz="1400" b="0" i="0" u="none" strike="noStrike" dirty="0">
                        <a:effectLst/>
                        <a:latin typeface="Arial" panose="020B0604020202020204" pitchFamily="34" charset="0"/>
                        <a:cs typeface="Arial" panose="020B0604020202020204" pitchFamily="34" charset="0"/>
                      </a:endParaRPr>
                    </a:p>
                  </a:txBody>
                  <a:tcPr marL="0" marR="182880" marT="0" marB="0" anchor="b">
                    <a:lnL>
                      <a:noFill/>
                    </a:lnL>
                    <a:lnR>
                      <a:noFill/>
                    </a:lnR>
                    <a:lnT>
                      <a:noFill/>
                    </a:lnT>
                    <a:lnB>
                      <a:noFill/>
                    </a:lnB>
                  </a:tcPr>
                </a:tc>
                <a:tc>
                  <a:txBody>
                    <a:bodyPr/>
                    <a:lstStyle/>
                    <a:p>
                      <a:pPr algn="r" fontAlgn="b"/>
                      <a:endParaRPr lang="en-US" sz="1400" b="0" i="0" u="none" strike="noStrike">
                        <a:effectLst/>
                        <a:latin typeface="Arial" panose="020B0604020202020204" pitchFamily="34" charset="0"/>
                        <a:cs typeface="Arial" panose="020B0604020202020204" pitchFamily="34" charset="0"/>
                      </a:endParaRPr>
                    </a:p>
                  </a:txBody>
                  <a:tcPr marL="0" marR="182880" marT="0" marB="0" anchor="b">
                    <a:lnL>
                      <a:noFill/>
                    </a:lnL>
                    <a:lnR>
                      <a:noFill/>
                    </a:lnR>
                    <a:lnT>
                      <a:noFill/>
                    </a:lnT>
                    <a:lnB>
                      <a:noFill/>
                    </a:lnB>
                  </a:tcPr>
                </a:tc>
                <a:tc>
                  <a:txBody>
                    <a:bodyPr/>
                    <a:lstStyle/>
                    <a:p>
                      <a:pPr algn="r" fontAlgn="b"/>
                      <a:r>
                        <a:rPr lang="en-US" sz="1400" b="0" i="0" u="none" strike="noStrike" dirty="0" smtClean="0">
                          <a:effectLst/>
                          <a:latin typeface="Arial" panose="020B0604020202020204" pitchFamily="34" charset="0"/>
                          <a:cs typeface="Arial" panose="020B0604020202020204" pitchFamily="34" charset="0"/>
                        </a:rPr>
                        <a:t>71,218 </a:t>
                      </a:r>
                      <a:endParaRPr lang="en-US" sz="1400" b="0" i="0" u="none" strike="noStrike" dirty="0">
                        <a:effectLst/>
                        <a:latin typeface="Arial" panose="020B0604020202020204" pitchFamily="34" charset="0"/>
                        <a:cs typeface="Arial" panose="020B0604020202020204" pitchFamily="34" charset="0"/>
                      </a:endParaRPr>
                    </a:p>
                  </a:txBody>
                  <a:tcPr marL="0" marT="0" marB="0" anchor="b">
                    <a:lnL>
                      <a:noFill/>
                    </a:lnL>
                    <a:lnR>
                      <a:noFill/>
                    </a:lnR>
                    <a:lnT>
                      <a:noFill/>
                    </a:lnT>
                    <a:lnB>
                      <a:noFill/>
                    </a:lnB>
                  </a:tcPr>
                </a:tc>
              </a:tr>
              <a:tr h="222863">
                <a:tc>
                  <a:txBody>
                    <a:bodyPr/>
                    <a:lstStyle/>
                    <a:p>
                      <a:pPr algn="l" fontAlgn="b"/>
                      <a:r>
                        <a:rPr lang="en-US" sz="1400" b="0" i="0" u="none" strike="noStrike">
                          <a:effectLst/>
                          <a:latin typeface="Arial" panose="020B0604020202020204" pitchFamily="34" charset="0"/>
                          <a:cs typeface="Arial" panose="020B0604020202020204" pitchFamily="34" charset="0"/>
                        </a:rPr>
                        <a:t>2030</a:t>
                      </a:r>
                    </a:p>
                  </a:txBody>
                  <a:tcPr marL="9526" marR="9526" marT="9523" marB="0" anchor="b">
                    <a:lnL>
                      <a:noFill/>
                    </a:lnL>
                    <a:lnR>
                      <a:noFill/>
                    </a:lnR>
                    <a:lnT>
                      <a:noFill/>
                    </a:lnT>
                    <a:lnB>
                      <a:noFill/>
                    </a:lnB>
                  </a:tcPr>
                </a:tc>
                <a:tc>
                  <a:txBody>
                    <a:bodyPr/>
                    <a:lstStyle/>
                    <a:p>
                      <a:pPr algn="l" fontAlgn="b"/>
                      <a:r>
                        <a:rPr lang="en-US" sz="1400" b="0" i="0" u="none" strike="noStrike">
                          <a:effectLst/>
                          <a:latin typeface="Arial" panose="020B0604020202020204" pitchFamily="34" charset="0"/>
                          <a:cs typeface="Arial" panose="020B0604020202020204" pitchFamily="34" charset="0"/>
                        </a:rPr>
                        <a:t>  37,282,785 </a:t>
                      </a:r>
                    </a:p>
                  </a:txBody>
                  <a:tcPr marL="9526" marR="9526" marT="9523" marB="0" anchor="b">
                    <a:lnL>
                      <a:noFill/>
                    </a:lnL>
                    <a:lnR>
                      <a:noFill/>
                    </a:lnR>
                    <a:lnT>
                      <a:noFill/>
                    </a:lnT>
                    <a:lnB>
                      <a:noFill/>
                    </a:lnB>
                  </a:tcPr>
                </a:tc>
                <a:tc>
                  <a:txBody>
                    <a:bodyPr/>
                    <a:lstStyle/>
                    <a:p>
                      <a:pPr algn="l" fontAlgn="b"/>
                      <a:endParaRPr lang="en-US" sz="1400" b="0" i="0" u="none" strike="noStrike">
                        <a:effectLst/>
                        <a:latin typeface="Arial" panose="020B0604020202020204" pitchFamily="34" charset="0"/>
                        <a:cs typeface="Arial" panose="020B0604020202020204" pitchFamily="34" charset="0"/>
                      </a:endParaRPr>
                    </a:p>
                  </a:txBody>
                  <a:tcPr marL="9526" marR="9526" marT="9523" marB="0" anchor="b">
                    <a:lnL>
                      <a:noFill/>
                    </a:lnL>
                    <a:lnR>
                      <a:noFill/>
                    </a:lnR>
                    <a:lnT>
                      <a:noFill/>
                    </a:lnT>
                    <a:lnB>
                      <a:noFill/>
                    </a:lnB>
                  </a:tcPr>
                </a:tc>
                <a:tc>
                  <a:txBody>
                    <a:bodyPr/>
                    <a:lstStyle/>
                    <a:p>
                      <a:pPr algn="l" fontAlgn="b"/>
                      <a:r>
                        <a:rPr lang="en-US" sz="1400" b="0" i="0" u="none" strike="noStrike">
                          <a:effectLst/>
                          <a:latin typeface="Arial" panose="020B0604020202020204" pitchFamily="34" charset="0"/>
                          <a:cs typeface="Arial" panose="020B0604020202020204" pitchFamily="34" charset="0"/>
                        </a:rPr>
                        <a:t>  22,708,486 </a:t>
                      </a:r>
                    </a:p>
                  </a:txBody>
                  <a:tcPr marL="9526" marR="9526" marT="9523" marB="0" anchor="b">
                    <a:lnL>
                      <a:noFill/>
                    </a:lnL>
                    <a:lnR>
                      <a:noFill/>
                    </a:lnR>
                    <a:lnT>
                      <a:noFill/>
                    </a:lnT>
                    <a:lnB>
                      <a:noFill/>
                    </a:lnB>
                  </a:tcPr>
                </a:tc>
                <a:tc>
                  <a:txBody>
                    <a:bodyPr/>
                    <a:lstStyle/>
                    <a:p>
                      <a:pPr algn="l" fontAlgn="b"/>
                      <a:endParaRPr lang="en-US" sz="1400" b="0" i="0" u="none" strike="noStrike">
                        <a:effectLst/>
                        <a:latin typeface="Arial" panose="020B0604020202020204" pitchFamily="34" charset="0"/>
                        <a:cs typeface="Arial" panose="020B0604020202020204" pitchFamily="34" charset="0"/>
                      </a:endParaRPr>
                    </a:p>
                  </a:txBody>
                  <a:tcPr marL="9526" marR="9526" marT="9523" marB="0" anchor="b">
                    <a:lnL>
                      <a:noFill/>
                    </a:lnL>
                    <a:lnR>
                      <a:noFill/>
                    </a:lnR>
                    <a:lnT>
                      <a:noFill/>
                    </a:lnT>
                    <a:lnB>
                      <a:noFill/>
                    </a:lnB>
                  </a:tcPr>
                </a:tc>
                <a:tc>
                  <a:txBody>
                    <a:bodyPr/>
                    <a:lstStyle/>
                    <a:p>
                      <a:pPr algn="r" fontAlgn="b"/>
                      <a:r>
                        <a:rPr lang="en-US" sz="1400" b="0" i="0" u="none" strike="noStrike" dirty="0">
                          <a:effectLst/>
                          <a:latin typeface="Arial" panose="020B0604020202020204" pitchFamily="34" charset="0"/>
                          <a:cs typeface="Arial" panose="020B0604020202020204" pitchFamily="34" charset="0"/>
                        </a:rPr>
                        <a:t>609.1</a:t>
                      </a:r>
                    </a:p>
                  </a:txBody>
                  <a:tcPr marL="0" marR="182880" marT="0" marB="0" anchor="b">
                    <a:lnL>
                      <a:noFill/>
                    </a:lnL>
                    <a:lnR>
                      <a:noFill/>
                    </a:lnR>
                    <a:lnT>
                      <a:noFill/>
                    </a:lnT>
                    <a:lnB>
                      <a:noFill/>
                    </a:lnB>
                  </a:tcPr>
                </a:tc>
                <a:tc>
                  <a:txBody>
                    <a:bodyPr/>
                    <a:lstStyle/>
                    <a:p>
                      <a:pPr algn="r" fontAlgn="b"/>
                      <a:endParaRPr lang="en-US" sz="1400" b="0" i="0" u="none" strike="noStrike">
                        <a:effectLst/>
                        <a:latin typeface="Arial" panose="020B0604020202020204" pitchFamily="34" charset="0"/>
                        <a:cs typeface="Arial" panose="020B0604020202020204" pitchFamily="34" charset="0"/>
                      </a:endParaRPr>
                    </a:p>
                  </a:txBody>
                  <a:tcPr marL="0" marR="182880" marT="0" marB="0" anchor="b">
                    <a:lnL>
                      <a:noFill/>
                    </a:lnL>
                    <a:lnR>
                      <a:noFill/>
                    </a:lnR>
                    <a:lnT>
                      <a:noFill/>
                    </a:lnT>
                    <a:lnB>
                      <a:noFill/>
                    </a:lnB>
                  </a:tcPr>
                </a:tc>
                <a:tc>
                  <a:txBody>
                    <a:bodyPr/>
                    <a:lstStyle/>
                    <a:p>
                      <a:pPr algn="r" fontAlgn="b"/>
                      <a:r>
                        <a:rPr lang="en-US" sz="1400" b="0" i="0" u="none" strike="noStrike" dirty="0" smtClean="0">
                          <a:effectLst/>
                          <a:latin typeface="Arial" panose="020B0604020202020204" pitchFamily="34" charset="0"/>
                          <a:cs typeface="Arial" panose="020B0604020202020204" pitchFamily="34" charset="0"/>
                        </a:rPr>
                        <a:t>12,688 </a:t>
                      </a:r>
                      <a:endParaRPr lang="en-US" sz="1400" b="0" i="0" u="none" strike="noStrike" dirty="0">
                        <a:effectLst/>
                        <a:latin typeface="Arial" panose="020B0604020202020204" pitchFamily="34" charset="0"/>
                        <a:cs typeface="Arial" panose="020B0604020202020204" pitchFamily="34" charset="0"/>
                      </a:endParaRPr>
                    </a:p>
                  </a:txBody>
                  <a:tcPr marL="0" marR="182880" marT="0" marB="0" anchor="b">
                    <a:lnL>
                      <a:noFill/>
                    </a:lnL>
                    <a:lnR>
                      <a:noFill/>
                    </a:lnR>
                    <a:lnT>
                      <a:noFill/>
                    </a:lnT>
                    <a:lnB>
                      <a:noFill/>
                    </a:lnB>
                  </a:tcPr>
                </a:tc>
                <a:tc>
                  <a:txBody>
                    <a:bodyPr/>
                    <a:lstStyle/>
                    <a:p>
                      <a:pPr algn="r" fontAlgn="b"/>
                      <a:r>
                        <a:rPr lang="en-US" sz="1400" b="0" i="0" u="none" strike="noStrike" dirty="0" smtClean="0">
                          <a:effectLst/>
                          <a:latin typeface="Arial" panose="020B0604020202020204" pitchFamily="34" charset="0"/>
                          <a:cs typeface="Arial" panose="020B0604020202020204" pitchFamily="34" charset="0"/>
                        </a:rPr>
                        <a:t>288.1 </a:t>
                      </a:r>
                      <a:endParaRPr lang="en-US" sz="1400" b="0" i="0" u="none" strike="noStrike" dirty="0">
                        <a:effectLst/>
                        <a:latin typeface="Arial" panose="020B0604020202020204" pitchFamily="34" charset="0"/>
                        <a:cs typeface="Arial" panose="020B0604020202020204" pitchFamily="34" charset="0"/>
                      </a:endParaRPr>
                    </a:p>
                  </a:txBody>
                  <a:tcPr marL="0" marR="182880" marT="0" marB="0" anchor="b">
                    <a:lnL>
                      <a:noFill/>
                    </a:lnL>
                    <a:lnR>
                      <a:noFill/>
                    </a:lnR>
                    <a:lnT>
                      <a:noFill/>
                    </a:lnT>
                    <a:lnB>
                      <a:noFill/>
                    </a:lnB>
                  </a:tcPr>
                </a:tc>
                <a:tc>
                  <a:txBody>
                    <a:bodyPr/>
                    <a:lstStyle/>
                    <a:p>
                      <a:pPr algn="r" fontAlgn="b"/>
                      <a:endParaRPr lang="en-US" sz="1400" b="0" i="0" u="none" strike="noStrike">
                        <a:effectLst/>
                        <a:latin typeface="Arial" panose="020B0604020202020204" pitchFamily="34" charset="0"/>
                        <a:cs typeface="Arial" panose="020B0604020202020204" pitchFamily="34" charset="0"/>
                      </a:endParaRPr>
                    </a:p>
                  </a:txBody>
                  <a:tcPr marL="0" marR="182880" marT="0" marB="0" anchor="b">
                    <a:lnL>
                      <a:noFill/>
                    </a:lnL>
                    <a:lnR>
                      <a:noFill/>
                    </a:lnR>
                    <a:lnT>
                      <a:noFill/>
                    </a:lnT>
                    <a:lnB>
                      <a:noFill/>
                    </a:lnB>
                  </a:tcPr>
                </a:tc>
                <a:tc>
                  <a:txBody>
                    <a:bodyPr/>
                    <a:lstStyle/>
                    <a:p>
                      <a:pPr algn="r" fontAlgn="b"/>
                      <a:r>
                        <a:rPr lang="en-US" sz="1400" b="0" i="0" u="none" strike="noStrike" dirty="0" smtClean="0">
                          <a:effectLst/>
                          <a:latin typeface="Arial" panose="020B0604020202020204" pitchFamily="34" charset="0"/>
                          <a:cs typeface="Arial" panose="020B0604020202020204" pitchFamily="34" charset="0"/>
                        </a:rPr>
                        <a:t>155,050 </a:t>
                      </a:r>
                      <a:endParaRPr lang="en-US" sz="1400" b="0" i="0" u="none" strike="noStrike" dirty="0">
                        <a:effectLst/>
                        <a:latin typeface="Arial" panose="020B0604020202020204" pitchFamily="34" charset="0"/>
                        <a:cs typeface="Arial" panose="020B0604020202020204" pitchFamily="34" charset="0"/>
                      </a:endParaRPr>
                    </a:p>
                  </a:txBody>
                  <a:tcPr marL="0" marT="0" marB="0" anchor="b">
                    <a:lnL>
                      <a:noFill/>
                    </a:lnL>
                    <a:lnR>
                      <a:noFill/>
                    </a:lnR>
                    <a:lnT>
                      <a:noFill/>
                    </a:lnT>
                    <a:lnB>
                      <a:noFill/>
                    </a:lnB>
                  </a:tcPr>
                </a:tc>
              </a:tr>
              <a:tr h="222863">
                <a:tc>
                  <a:txBody>
                    <a:bodyPr/>
                    <a:lstStyle/>
                    <a:p>
                      <a:pPr algn="l" fontAlgn="b"/>
                      <a:r>
                        <a:rPr lang="en-US" sz="1400" b="0" i="0" u="none" strike="noStrike">
                          <a:effectLst/>
                          <a:latin typeface="Arial" panose="020B0604020202020204" pitchFamily="34" charset="0"/>
                          <a:cs typeface="Arial" panose="020B0604020202020204" pitchFamily="34" charset="0"/>
                        </a:rPr>
                        <a:t>2040</a:t>
                      </a:r>
                    </a:p>
                  </a:txBody>
                  <a:tcPr marL="9526" marR="9526" marT="9523" marB="0" anchor="b">
                    <a:lnL>
                      <a:noFill/>
                    </a:lnL>
                    <a:lnR>
                      <a:noFill/>
                    </a:lnR>
                    <a:lnT>
                      <a:noFill/>
                    </a:lnT>
                    <a:lnB>
                      <a:noFill/>
                    </a:lnB>
                  </a:tcPr>
                </a:tc>
                <a:tc>
                  <a:txBody>
                    <a:bodyPr/>
                    <a:lstStyle/>
                    <a:p>
                      <a:pPr algn="l" fontAlgn="b"/>
                      <a:r>
                        <a:rPr lang="en-US" sz="1400" b="0" i="0" u="none" strike="noStrike">
                          <a:effectLst/>
                          <a:latin typeface="Arial" panose="020B0604020202020204" pitchFamily="34" charset="0"/>
                          <a:cs typeface="Arial" panose="020B0604020202020204" pitchFamily="34" charset="0"/>
                        </a:rPr>
                        <a:t>  45,316,711 </a:t>
                      </a:r>
                    </a:p>
                  </a:txBody>
                  <a:tcPr marL="9526" marR="9526" marT="9523" marB="0" anchor="b">
                    <a:lnL>
                      <a:noFill/>
                    </a:lnL>
                    <a:lnR>
                      <a:noFill/>
                    </a:lnR>
                    <a:lnT>
                      <a:noFill/>
                    </a:lnT>
                    <a:lnB>
                      <a:noFill/>
                    </a:lnB>
                  </a:tcPr>
                </a:tc>
                <a:tc>
                  <a:txBody>
                    <a:bodyPr/>
                    <a:lstStyle/>
                    <a:p>
                      <a:pPr algn="l" fontAlgn="b"/>
                      <a:endParaRPr lang="en-US" sz="1400" b="0" i="0" u="none" strike="noStrike">
                        <a:effectLst/>
                        <a:latin typeface="Arial" panose="020B0604020202020204" pitchFamily="34" charset="0"/>
                        <a:cs typeface="Arial" panose="020B0604020202020204" pitchFamily="34" charset="0"/>
                      </a:endParaRPr>
                    </a:p>
                  </a:txBody>
                  <a:tcPr marL="9526" marR="9526" marT="9523" marB="0" anchor="b">
                    <a:lnL>
                      <a:noFill/>
                    </a:lnL>
                    <a:lnR>
                      <a:noFill/>
                    </a:lnR>
                    <a:lnT>
                      <a:noFill/>
                    </a:lnT>
                    <a:lnB>
                      <a:noFill/>
                    </a:lnB>
                  </a:tcPr>
                </a:tc>
                <a:tc>
                  <a:txBody>
                    <a:bodyPr/>
                    <a:lstStyle/>
                    <a:p>
                      <a:pPr algn="l" fontAlgn="b"/>
                      <a:r>
                        <a:rPr lang="en-US" sz="1400" b="0" i="0" u="none" strike="noStrike">
                          <a:effectLst/>
                          <a:latin typeface="Arial" panose="020B0604020202020204" pitchFamily="34" charset="0"/>
                          <a:cs typeface="Arial" panose="020B0604020202020204" pitchFamily="34" charset="0"/>
                        </a:rPr>
                        <a:t>  27,403,007 </a:t>
                      </a:r>
                    </a:p>
                  </a:txBody>
                  <a:tcPr marL="9526" marR="9526" marT="9523" marB="0" anchor="b">
                    <a:lnL>
                      <a:noFill/>
                    </a:lnL>
                    <a:lnR>
                      <a:noFill/>
                    </a:lnR>
                    <a:lnT>
                      <a:noFill/>
                    </a:lnT>
                    <a:lnB>
                      <a:noFill/>
                    </a:lnB>
                  </a:tcPr>
                </a:tc>
                <a:tc>
                  <a:txBody>
                    <a:bodyPr/>
                    <a:lstStyle/>
                    <a:p>
                      <a:pPr algn="l" fontAlgn="b"/>
                      <a:endParaRPr lang="en-US" sz="1400" b="0" i="0" u="none" strike="noStrike">
                        <a:effectLst/>
                        <a:latin typeface="Arial" panose="020B0604020202020204" pitchFamily="34" charset="0"/>
                        <a:cs typeface="Arial" panose="020B0604020202020204" pitchFamily="34" charset="0"/>
                      </a:endParaRPr>
                    </a:p>
                  </a:txBody>
                  <a:tcPr marL="9526" marR="9526" marT="9523" marB="0" anchor="b">
                    <a:lnL>
                      <a:noFill/>
                    </a:lnL>
                    <a:lnR>
                      <a:noFill/>
                    </a:lnR>
                    <a:lnT>
                      <a:noFill/>
                    </a:lnT>
                    <a:lnB>
                      <a:noFill/>
                    </a:lnB>
                  </a:tcPr>
                </a:tc>
                <a:tc>
                  <a:txBody>
                    <a:bodyPr/>
                    <a:lstStyle/>
                    <a:p>
                      <a:pPr algn="r" fontAlgn="b"/>
                      <a:r>
                        <a:rPr lang="en-US" sz="1400" b="0" i="0" u="none" strike="noStrike" dirty="0">
                          <a:effectLst/>
                          <a:latin typeface="Arial" panose="020B0604020202020204" pitchFamily="34" charset="0"/>
                          <a:cs typeface="Arial" panose="020B0604020202020204" pitchFamily="34" charset="0"/>
                        </a:rPr>
                        <a:t>604.7</a:t>
                      </a:r>
                    </a:p>
                  </a:txBody>
                  <a:tcPr marL="0" marR="182880" marT="0" marB="0" anchor="b">
                    <a:lnL>
                      <a:noFill/>
                    </a:lnL>
                    <a:lnR>
                      <a:noFill/>
                    </a:lnR>
                    <a:lnT>
                      <a:noFill/>
                    </a:lnT>
                    <a:lnB>
                      <a:noFill/>
                    </a:lnB>
                  </a:tcPr>
                </a:tc>
                <a:tc>
                  <a:txBody>
                    <a:bodyPr/>
                    <a:lstStyle/>
                    <a:p>
                      <a:pPr algn="r" fontAlgn="b"/>
                      <a:endParaRPr lang="en-US" sz="1400" b="0" i="0" u="none" strike="noStrike" dirty="0">
                        <a:effectLst/>
                        <a:latin typeface="Arial" panose="020B0604020202020204" pitchFamily="34" charset="0"/>
                        <a:cs typeface="Arial" panose="020B0604020202020204" pitchFamily="34" charset="0"/>
                      </a:endParaRPr>
                    </a:p>
                  </a:txBody>
                  <a:tcPr marL="0" marR="182880" marT="0" marB="0" anchor="b">
                    <a:lnL>
                      <a:noFill/>
                    </a:lnL>
                    <a:lnR>
                      <a:noFill/>
                    </a:lnR>
                    <a:lnT>
                      <a:noFill/>
                    </a:lnT>
                    <a:lnB>
                      <a:noFill/>
                    </a:lnB>
                  </a:tcPr>
                </a:tc>
                <a:tc>
                  <a:txBody>
                    <a:bodyPr/>
                    <a:lstStyle/>
                    <a:p>
                      <a:pPr algn="r" fontAlgn="b"/>
                      <a:r>
                        <a:rPr lang="en-US" sz="1400" b="0" i="0" u="none" strike="noStrike" dirty="0" smtClean="0">
                          <a:effectLst/>
                          <a:latin typeface="Arial" panose="020B0604020202020204" pitchFamily="34" charset="0"/>
                          <a:cs typeface="Arial" panose="020B0604020202020204" pitchFamily="34" charset="0"/>
                        </a:rPr>
                        <a:t>12,446 </a:t>
                      </a:r>
                      <a:endParaRPr lang="en-US" sz="1400" b="0" i="0" u="none" strike="noStrike" dirty="0">
                        <a:effectLst/>
                        <a:latin typeface="Arial" panose="020B0604020202020204" pitchFamily="34" charset="0"/>
                        <a:cs typeface="Arial" panose="020B0604020202020204" pitchFamily="34" charset="0"/>
                      </a:endParaRPr>
                    </a:p>
                  </a:txBody>
                  <a:tcPr marL="0" marR="182880" marT="0" marB="0" anchor="b">
                    <a:lnL>
                      <a:noFill/>
                    </a:lnL>
                    <a:lnR>
                      <a:noFill/>
                    </a:lnR>
                    <a:lnT>
                      <a:noFill/>
                    </a:lnT>
                    <a:lnB>
                      <a:noFill/>
                    </a:lnB>
                  </a:tcPr>
                </a:tc>
                <a:tc>
                  <a:txBody>
                    <a:bodyPr/>
                    <a:lstStyle/>
                    <a:p>
                      <a:pPr algn="r" fontAlgn="b"/>
                      <a:r>
                        <a:rPr lang="en-US" sz="1400" b="0" i="0" u="none" strike="noStrike" dirty="0" smtClean="0">
                          <a:effectLst/>
                          <a:latin typeface="Arial" panose="020B0604020202020204" pitchFamily="34" charset="0"/>
                          <a:cs typeface="Arial" panose="020B0604020202020204" pitchFamily="34" charset="0"/>
                        </a:rPr>
                        <a:t>341.1 </a:t>
                      </a:r>
                      <a:endParaRPr lang="en-US" sz="1400" b="0" i="0" u="none" strike="noStrike" dirty="0">
                        <a:effectLst/>
                        <a:latin typeface="Arial" panose="020B0604020202020204" pitchFamily="34" charset="0"/>
                        <a:cs typeface="Arial" panose="020B0604020202020204" pitchFamily="34" charset="0"/>
                      </a:endParaRPr>
                    </a:p>
                  </a:txBody>
                  <a:tcPr marL="0" marR="182880" marT="0" marB="0" anchor="b">
                    <a:lnL>
                      <a:noFill/>
                    </a:lnL>
                    <a:lnR>
                      <a:noFill/>
                    </a:lnR>
                    <a:lnT>
                      <a:noFill/>
                    </a:lnT>
                    <a:lnB>
                      <a:noFill/>
                    </a:lnB>
                  </a:tcPr>
                </a:tc>
                <a:tc>
                  <a:txBody>
                    <a:bodyPr/>
                    <a:lstStyle/>
                    <a:p>
                      <a:pPr algn="r" fontAlgn="b"/>
                      <a:endParaRPr lang="en-US" sz="1400" b="0" i="0" u="none" strike="noStrike">
                        <a:effectLst/>
                        <a:latin typeface="Arial" panose="020B0604020202020204" pitchFamily="34" charset="0"/>
                        <a:cs typeface="Arial" panose="020B0604020202020204" pitchFamily="34" charset="0"/>
                      </a:endParaRPr>
                    </a:p>
                  </a:txBody>
                  <a:tcPr marL="0" marR="182880" marT="0" marB="0" anchor="b">
                    <a:lnL>
                      <a:noFill/>
                    </a:lnL>
                    <a:lnR>
                      <a:noFill/>
                    </a:lnR>
                    <a:lnT>
                      <a:noFill/>
                    </a:lnT>
                    <a:lnB>
                      <a:noFill/>
                    </a:lnB>
                  </a:tcPr>
                </a:tc>
                <a:tc>
                  <a:txBody>
                    <a:bodyPr/>
                    <a:lstStyle/>
                    <a:p>
                      <a:pPr algn="r" fontAlgn="b"/>
                      <a:r>
                        <a:rPr lang="en-US" sz="1400" b="0" i="0" u="none" strike="noStrike" dirty="0" smtClean="0">
                          <a:effectLst/>
                          <a:latin typeface="Arial" panose="020B0604020202020204" pitchFamily="34" charset="0"/>
                          <a:cs typeface="Arial" panose="020B0604020202020204" pitchFamily="34" charset="0"/>
                        </a:rPr>
                        <a:t>251,448 </a:t>
                      </a:r>
                      <a:endParaRPr lang="en-US" sz="1400" b="0" i="0" u="none" strike="noStrike" dirty="0">
                        <a:effectLst/>
                        <a:latin typeface="Arial" panose="020B0604020202020204" pitchFamily="34" charset="0"/>
                        <a:cs typeface="Arial" panose="020B0604020202020204" pitchFamily="34" charset="0"/>
                      </a:endParaRPr>
                    </a:p>
                  </a:txBody>
                  <a:tcPr marL="0" marT="0" marB="0" anchor="b">
                    <a:lnL>
                      <a:noFill/>
                    </a:lnL>
                    <a:lnR>
                      <a:noFill/>
                    </a:lnR>
                    <a:lnT>
                      <a:noFill/>
                    </a:lnT>
                    <a:lnB>
                      <a:noFill/>
                    </a:lnB>
                  </a:tcPr>
                </a:tc>
              </a:tr>
              <a:tr h="222863">
                <a:tc>
                  <a:txBody>
                    <a:bodyPr/>
                    <a:lstStyle/>
                    <a:p>
                      <a:pPr algn="l" fontAlgn="b"/>
                      <a:r>
                        <a:rPr lang="en-US" sz="1400" b="0" i="0" u="none" strike="noStrike">
                          <a:effectLst/>
                          <a:latin typeface="Arial" panose="020B0604020202020204" pitchFamily="34" charset="0"/>
                          <a:cs typeface="Arial" panose="020B0604020202020204" pitchFamily="34" charset="0"/>
                        </a:rPr>
                        <a:t>2050</a:t>
                      </a:r>
                    </a:p>
                  </a:txBody>
                  <a:tcPr marL="9526" marR="9526" marT="952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effectLst/>
                          <a:latin typeface="Arial" panose="020B0604020202020204" pitchFamily="34" charset="0"/>
                          <a:cs typeface="Arial" panose="020B0604020202020204" pitchFamily="34" charset="0"/>
                        </a:rPr>
                        <a:t>  55,205,530 </a:t>
                      </a:r>
                    </a:p>
                  </a:txBody>
                  <a:tcPr marL="9526" marR="9526" marT="952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effectLst/>
                          <a:latin typeface="Arial" panose="020B0604020202020204" pitchFamily="34" charset="0"/>
                          <a:cs typeface="Arial" panose="020B0604020202020204" pitchFamily="34" charset="0"/>
                        </a:rPr>
                        <a:t> </a:t>
                      </a:r>
                    </a:p>
                  </a:txBody>
                  <a:tcPr marL="9526" marR="9526" marT="952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effectLst/>
                          <a:latin typeface="Arial" panose="020B0604020202020204" pitchFamily="34" charset="0"/>
                          <a:cs typeface="Arial" panose="020B0604020202020204" pitchFamily="34" charset="0"/>
                        </a:rPr>
                        <a:t>  33,261,797 </a:t>
                      </a:r>
                    </a:p>
                  </a:txBody>
                  <a:tcPr marL="9526" marR="9526" marT="952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effectLst/>
                          <a:latin typeface="Arial" panose="020B0604020202020204" pitchFamily="34" charset="0"/>
                          <a:cs typeface="Arial" panose="020B0604020202020204" pitchFamily="34" charset="0"/>
                        </a:rPr>
                        <a:t> </a:t>
                      </a:r>
                    </a:p>
                  </a:txBody>
                  <a:tcPr marL="9526" marR="9526" marT="952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effectLst/>
                          <a:latin typeface="Arial" panose="020B0604020202020204" pitchFamily="34" charset="0"/>
                          <a:cs typeface="Arial" panose="020B0604020202020204" pitchFamily="34" charset="0"/>
                        </a:rPr>
                        <a:t>602.5</a:t>
                      </a:r>
                    </a:p>
                  </a:txBody>
                  <a:tcPr marL="0" marR="18288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effectLst/>
                          <a:latin typeface="Arial" panose="020B0604020202020204" pitchFamily="34" charset="0"/>
                          <a:cs typeface="Arial" panose="020B0604020202020204" pitchFamily="34" charset="0"/>
                        </a:rPr>
                        <a:t> </a:t>
                      </a:r>
                    </a:p>
                  </a:txBody>
                  <a:tcPr marL="0" marR="18288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smtClean="0">
                          <a:effectLst/>
                          <a:latin typeface="Arial" panose="020B0604020202020204" pitchFamily="34" charset="0"/>
                          <a:cs typeface="Arial" panose="020B0604020202020204" pitchFamily="34" charset="0"/>
                        </a:rPr>
                        <a:t>12,276 </a:t>
                      </a:r>
                      <a:endParaRPr lang="en-US" sz="1400" b="0" i="0" u="none" strike="noStrike" dirty="0">
                        <a:effectLst/>
                        <a:latin typeface="Arial" panose="020B0604020202020204" pitchFamily="34" charset="0"/>
                        <a:cs typeface="Arial" panose="020B0604020202020204" pitchFamily="34" charset="0"/>
                      </a:endParaRPr>
                    </a:p>
                  </a:txBody>
                  <a:tcPr marL="0" marR="18288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smtClean="0">
                          <a:effectLst/>
                          <a:latin typeface="Arial" panose="020B0604020202020204" pitchFamily="34" charset="0"/>
                          <a:cs typeface="Arial" panose="020B0604020202020204" pitchFamily="34" charset="0"/>
                        </a:rPr>
                        <a:t>408.3 </a:t>
                      </a:r>
                      <a:endParaRPr lang="en-US" sz="1400" b="0" i="0" u="none" strike="noStrike" dirty="0">
                        <a:effectLst/>
                        <a:latin typeface="Arial" panose="020B0604020202020204" pitchFamily="34" charset="0"/>
                        <a:cs typeface="Arial" panose="020B0604020202020204" pitchFamily="34" charset="0"/>
                      </a:endParaRPr>
                    </a:p>
                  </a:txBody>
                  <a:tcPr marL="0" marR="18288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effectLst/>
                          <a:latin typeface="Arial" panose="020B0604020202020204" pitchFamily="34" charset="0"/>
                          <a:cs typeface="Arial" panose="020B0604020202020204" pitchFamily="34" charset="0"/>
                        </a:rPr>
                        <a:t> </a:t>
                      </a:r>
                    </a:p>
                  </a:txBody>
                  <a:tcPr marL="0" marR="18288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smtClean="0">
                          <a:effectLst/>
                          <a:latin typeface="Arial" panose="020B0604020202020204" pitchFamily="34" charset="0"/>
                          <a:cs typeface="Arial" panose="020B0604020202020204" pitchFamily="34" charset="0"/>
                        </a:rPr>
                        <a:t>371,753 </a:t>
                      </a:r>
                      <a:endParaRPr lang="en-US" sz="1400" b="0" i="0" u="none" strike="noStrike" dirty="0">
                        <a:effectLst/>
                        <a:latin typeface="Arial" panose="020B0604020202020204" pitchFamily="34" charset="0"/>
                        <a:cs typeface="Arial" panose="020B0604020202020204" pitchFamily="34" charset="0"/>
                      </a:endParaRPr>
                    </a:p>
                  </a:txBody>
                  <a:tcPr marL="0" marT="0" marB="0" anchor="b">
                    <a:lnL>
                      <a:noFill/>
                    </a:lnL>
                    <a:lnR>
                      <a:noFill/>
                    </a:lnR>
                    <a:lnT>
                      <a:noFill/>
                    </a:lnT>
                    <a:lnB w="6350" cap="flat" cmpd="sng" algn="ctr">
                      <a:solidFill>
                        <a:srgbClr val="000000"/>
                      </a:solidFill>
                      <a:prstDash val="solid"/>
                      <a:round/>
                      <a:headEnd type="none" w="med" len="med"/>
                      <a:tailEnd type="none" w="med" len="med"/>
                    </a:lnB>
                  </a:tcPr>
                </a:tc>
              </a:tr>
              <a:tr h="680021">
                <a:tc gridSpan="11">
                  <a:txBody>
                    <a:bodyPr/>
                    <a:lstStyle/>
                    <a:p>
                      <a:pPr algn="l" fontAlgn="b"/>
                      <a:r>
                        <a:rPr lang="en-US" sz="1100" b="0" i="0" u="none" strike="noStrike" dirty="0">
                          <a:effectLst/>
                          <a:latin typeface="Arial" panose="020B0604020202020204" pitchFamily="34" charset="0"/>
                          <a:cs typeface="Arial" panose="020B0604020202020204" pitchFamily="34" charset="0"/>
                        </a:rPr>
                        <a:t>Source: Projections by the authors; and 2010 driver estimates and rates derived from U.S. Department of Transportation, Federal Highway Administration, Highway Statistics Series, 2009, 2010, and 2011; and U.S. Department of Transportation, Federal Highway Administration, National Household Travel Survey 2009; U.S. Department of Transportation, Federal Highway Administration, Office of Highway Policy Information, Highway Statistics Series, Highway Statistics 2011.</a:t>
                      </a:r>
                    </a:p>
                  </a:txBody>
                  <a:tcPr marL="9526" marR="9526" marT="9523"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9300" name="TextBox 1"/>
          <p:cNvSpPr txBox="1">
            <a:spLocks noChangeArrowheads="1"/>
          </p:cNvSpPr>
          <p:nvPr/>
        </p:nvSpPr>
        <p:spPr bwMode="auto">
          <a:xfrm>
            <a:off x="900113" y="4830763"/>
            <a:ext cx="64246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Geneva" pitchFamily="34" charset="0"/>
                <a:cs typeface="Geneva" pitchFamily="34" charset="0"/>
              </a:defRPr>
            </a:lvl1pPr>
            <a:lvl2pPr marL="742950" indent="-285750" eaLnBrk="0" hangingPunct="0">
              <a:defRPr>
                <a:solidFill>
                  <a:schemeClr val="tx1"/>
                </a:solidFill>
                <a:latin typeface="Calibri" pitchFamily="34" charset="0"/>
                <a:ea typeface="Geneva" pitchFamily="34" charset="0"/>
                <a:cs typeface="Geneva" pitchFamily="34" charset="0"/>
              </a:defRPr>
            </a:lvl2pPr>
            <a:lvl3pPr marL="1143000" indent="-228600" eaLnBrk="0" hangingPunct="0">
              <a:defRPr>
                <a:solidFill>
                  <a:schemeClr val="tx1"/>
                </a:solidFill>
                <a:latin typeface="Calibri" pitchFamily="34" charset="0"/>
                <a:ea typeface="Geneva" pitchFamily="34" charset="0"/>
                <a:cs typeface="Geneva" pitchFamily="34" charset="0"/>
              </a:defRPr>
            </a:lvl3pPr>
            <a:lvl4pPr marL="1600200" indent="-228600" eaLnBrk="0" hangingPunct="0">
              <a:defRPr>
                <a:solidFill>
                  <a:schemeClr val="tx1"/>
                </a:solidFill>
                <a:latin typeface="Calibri" pitchFamily="34" charset="0"/>
                <a:ea typeface="Geneva" pitchFamily="34" charset="0"/>
                <a:cs typeface="Geneva" pitchFamily="34" charset="0"/>
              </a:defRPr>
            </a:lvl4pPr>
            <a:lvl5pPr marL="2057400" indent="-228600" eaLnBrk="0" hangingPunct="0">
              <a:defRPr>
                <a:solidFill>
                  <a:schemeClr val="tx1"/>
                </a:solidFill>
                <a:latin typeface="Calibri" pitchFamily="34" charset="0"/>
                <a:ea typeface="Geneva" pitchFamily="34" charset="0"/>
                <a:cs typeface="Geneva"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9pPr>
          </a:lstStyle>
          <a:p>
            <a:pPr eaLnBrk="1" hangingPunct="1"/>
            <a:r>
              <a:rPr lang="en-US" altLang="en-US" sz="1200" i="1">
                <a:latin typeface="Arial" pitchFamily="34" charset="0"/>
                <a:cs typeface="Arial" pitchFamily="34" charset="0"/>
              </a:rPr>
              <a:t>*Includes all street, freeway, and highway miles. </a:t>
            </a:r>
          </a:p>
        </p:txBody>
      </p:sp>
      <p:sp>
        <p:nvSpPr>
          <p:cNvPr id="2" name="TextBox 1"/>
          <p:cNvSpPr txBox="1"/>
          <p:nvPr/>
        </p:nvSpPr>
        <p:spPr>
          <a:xfrm>
            <a:off x="381001" y="5185946"/>
            <a:ext cx="8762999" cy="338554"/>
          </a:xfrm>
          <a:prstGeom prst="rect">
            <a:avLst/>
          </a:prstGeom>
          <a:noFill/>
        </p:spPr>
        <p:txBody>
          <a:bodyPr wrap="square" rtlCol="0">
            <a:spAutoFit/>
          </a:bodyPr>
          <a:lstStyle/>
          <a:p>
            <a:r>
              <a:rPr lang="en-US" sz="1600" i="1" dirty="0" smtClean="0">
                <a:latin typeface="Arial" panose="020B0604020202020204" pitchFamily="34" charset="0"/>
                <a:cs typeface="Arial" panose="020B0604020202020204" pitchFamily="34" charset="0"/>
              </a:rPr>
              <a:t>From: Changing Texas: Implications of Addressing or Ignoring the Texas Challenge</a:t>
            </a:r>
            <a:endParaRPr lang="en-US" sz="16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50526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p>
            <a:pPr>
              <a:defRPr/>
            </a:pPr>
            <a:r>
              <a:rPr lang="en-US" sz="2800" dirty="0" smtClean="0"/>
              <a:t>Urbanization/</a:t>
            </a:r>
            <a:br>
              <a:rPr lang="en-US" sz="2800" dirty="0" smtClean="0"/>
            </a:br>
            <a:r>
              <a:rPr lang="en-US" sz="2800" dirty="0" smtClean="0"/>
              <a:t>regional concentration</a:t>
            </a:r>
            <a:br>
              <a:rPr lang="en-US" sz="2800" dirty="0" smtClean="0"/>
            </a:br>
            <a:endParaRPr lang="en-US" sz="2800" dirty="0"/>
          </a:p>
        </p:txBody>
      </p:sp>
      <p:sp>
        <p:nvSpPr>
          <p:cNvPr id="3" name="Text Placeholder 2"/>
          <p:cNvSpPr>
            <a:spLocks noGrp="1"/>
          </p:cNvSpPr>
          <p:nvPr>
            <p:ph type="body" idx="1"/>
          </p:nvPr>
        </p:nvSpPr>
        <p:spPr/>
        <p:txBody>
          <a:bodyPr/>
          <a:lstStyle/>
          <a:p>
            <a:pPr>
              <a:defRPr/>
            </a:pPr>
            <a:endParaRPr lang="en-US"/>
          </a:p>
        </p:txBody>
      </p:sp>
      <p:sp>
        <p:nvSpPr>
          <p:cNvPr id="12293"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Geneva" pitchFamily="34" charset="0"/>
                <a:cs typeface="Geneva" pitchFamily="34" charset="0"/>
              </a:defRPr>
            </a:lvl1pPr>
            <a:lvl2pPr marL="742950" indent="-285750" eaLnBrk="0" hangingPunct="0">
              <a:defRPr>
                <a:solidFill>
                  <a:schemeClr val="tx1"/>
                </a:solidFill>
                <a:latin typeface="Calibri" pitchFamily="34" charset="0"/>
                <a:ea typeface="Geneva" pitchFamily="34" charset="0"/>
                <a:cs typeface="Geneva" pitchFamily="34" charset="0"/>
              </a:defRPr>
            </a:lvl2pPr>
            <a:lvl3pPr marL="1143000" indent="-228600" eaLnBrk="0" hangingPunct="0">
              <a:defRPr>
                <a:solidFill>
                  <a:schemeClr val="tx1"/>
                </a:solidFill>
                <a:latin typeface="Calibri" pitchFamily="34" charset="0"/>
                <a:ea typeface="Geneva" pitchFamily="34" charset="0"/>
                <a:cs typeface="Geneva" pitchFamily="34" charset="0"/>
              </a:defRPr>
            </a:lvl3pPr>
            <a:lvl4pPr marL="1600200" indent="-228600" eaLnBrk="0" hangingPunct="0">
              <a:defRPr>
                <a:solidFill>
                  <a:schemeClr val="tx1"/>
                </a:solidFill>
                <a:latin typeface="Calibri" pitchFamily="34" charset="0"/>
                <a:ea typeface="Geneva" pitchFamily="34" charset="0"/>
                <a:cs typeface="Geneva" pitchFamily="34" charset="0"/>
              </a:defRPr>
            </a:lvl4pPr>
            <a:lvl5pPr marL="2057400" indent="-228600" eaLnBrk="0" hangingPunct="0">
              <a:defRPr>
                <a:solidFill>
                  <a:schemeClr val="tx1"/>
                </a:solidFill>
                <a:latin typeface="Calibri" pitchFamily="34" charset="0"/>
                <a:ea typeface="Geneva" pitchFamily="34" charset="0"/>
                <a:cs typeface="Geneva"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9pPr>
          </a:lstStyle>
          <a:p>
            <a:pPr eaLnBrk="1" hangingPunct="1"/>
            <a:fld id="{F912C526-C964-40F7-845B-62CD5BF07A3A}" type="slidenum">
              <a:rPr lang="en-US" smtClean="0">
                <a:solidFill>
                  <a:schemeClr val="bg1"/>
                </a:solidFill>
                <a:latin typeface="Verdana" pitchFamily="34" charset="0"/>
              </a:rPr>
              <a:pPr eaLnBrk="1" hangingPunct="1"/>
              <a:t>11</a:t>
            </a:fld>
            <a:endParaRPr lang="en-US" smtClean="0">
              <a:solidFill>
                <a:schemeClr val="bg1"/>
              </a:solidFill>
              <a:latin typeface="Verdana" pitchFamily="34" charset="0"/>
            </a:endParaRPr>
          </a:p>
        </p:txBody>
      </p:sp>
    </p:spTree>
    <p:extLst>
      <p:ext uri="{BB962C8B-B14F-4D97-AF65-F5344CB8AC3E}">
        <p14:creationId xmlns:p14="http://schemas.microsoft.com/office/powerpoint/2010/main" val="3805367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74638"/>
            <a:ext cx="8229600" cy="541439"/>
          </a:xfrm>
        </p:spPr>
        <p:txBody>
          <a:bodyPr/>
          <a:lstStyle/>
          <a:p>
            <a:r>
              <a:rPr lang="en-US" sz="2000" b="1" dirty="0" smtClean="0">
                <a:latin typeface="Arial" pitchFamily="34" charset="0"/>
                <a:ea typeface="Geneva" pitchFamily="34" charset="0"/>
                <a:cs typeface="Arial" pitchFamily="34" charset="0"/>
              </a:rPr>
              <a:t>Population Growth and Urbanization in Texas, 1850 - 2010</a:t>
            </a:r>
          </a:p>
        </p:txBody>
      </p:sp>
      <p:sp>
        <p:nvSpPr>
          <p:cNvPr id="21507"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Geneva" pitchFamily="34" charset="0"/>
                <a:cs typeface="Geneva" pitchFamily="34" charset="0"/>
              </a:defRPr>
            </a:lvl1pPr>
            <a:lvl2pPr marL="742950" indent="-285750" eaLnBrk="0" hangingPunct="0">
              <a:defRPr>
                <a:solidFill>
                  <a:schemeClr val="tx1"/>
                </a:solidFill>
                <a:latin typeface="Calibri" pitchFamily="34" charset="0"/>
                <a:ea typeface="Geneva" pitchFamily="34" charset="0"/>
                <a:cs typeface="Geneva" pitchFamily="34" charset="0"/>
              </a:defRPr>
            </a:lvl2pPr>
            <a:lvl3pPr marL="1143000" indent="-228600" eaLnBrk="0" hangingPunct="0">
              <a:defRPr>
                <a:solidFill>
                  <a:schemeClr val="tx1"/>
                </a:solidFill>
                <a:latin typeface="Calibri" pitchFamily="34" charset="0"/>
                <a:ea typeface="Geneva" pitchFamily="34" charset="0"/>
                <a:cs typeface="Geneva" pitchFamily="34" charset="0"/>
              </a:defRPr>
            </a:lvl3pPr>
            <a:lvl4pPr marL="1600200" indent="-228600" eaLnBrk="0" hangingPunct="0">
              <a:defRPr>
                <a:solidFill>
                  <a:schemeClr val="tx1"/>
                </a:solidFill>
                <a:latin typeface="Calibri" pitchFamily="34" charset="0"/>
                <a:ea typeface="Geneva" pitchFamily="34" charset="0"/>
                <a:cs typeface="Geneva" pitchFamily="34" charset="0"/>
              </a:defRPr>
            </a:lvl4pPr>
            <a:lvl5pPr marL="2057400" indent="-228600" eaLnBrk="0" hangingPunct="0">
              <a:defRPr>
                <a:solidFill>
                  <a:schemeClr val="tx1"/>
                </a:solidFill>
                <a:latin typeface="Calibri" pitchFamily="34" charset="0"/>
                <a:ea typeface="Geneva" pitchFamily="34" charset="0"/>
                <a:cs typeface="Geneva"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9pPr>
          </a:lstStyle>
          <a:p>
            <a:pPr eaLnBrk="1" hangingPunct="1"/>
            <a:fld id="{17DF9360-F2A3-4E8F-841A-3DAA4042BCBC}" type="slidenum">
              <a:rPr lang="en-US" smtClean="0">
                <a:solidFill>
                  <a:schemeClr val="bg1"/>
                </a:solidFill>
                <a:latin typeface="Verdana" pitchFamily="34" charset="0"/>
              </a:rPr>
              <a:pPr eaLnBrk="1" hangingPunct="1"/>
              <a:t>12</a:t>
            </a:fld>
            <a:endParaRPr lang="en-US" smtClean="0">
              <a:solidFill>
                <a:schemeClr val="bg1"/>
              </a:solidFill>
              <a:latin typeface="Verdana" pitchFamily="34" charset="0"/>
            </a:endParaRPr>
          </a:p>
        </p:txBody>
      </p:sp>
      <p:graphicFrame>
        <p:nvGraphicFramePr>
          <p:cNvPr id="21508" name="Chart 3"/>
          <p:cNvGraphicFramePr>
            <a:graphicFrameLocks/>
          </p:cNvGraphicFramePr>
          <p:nvPr>
            <p:extLst>
              <p:ext uri="{D42A27DB-BD31-4B8C-83A1-F6EECF244321}">
                <p14:modId xmlns:p14="http://schemas.microsoft.com/office/powerpoint/2010/main" val="1148819408"/>
              </p:ext>
            </p:extLst>
          </p:nvPr>
        </p:nvGraphicFramePr>
        <p:xfrm>
          <a:off x="617538" y="686005"/>
          <a:ext cx="7878762" cy="4821238"/>
        </p:xfrm>
        <a:graphic>
          <a:graphicData uri="http://schemas.openxmlformats.org/presentationml/2006/ole">
            <mc:AlternateContent xmlns:mc="http://schemas.openxmlformats.org/markup-compatibility/2006">
              <mc:Choice xmlns:v="urn:schemas-microsoft-com:vml" Requires="v">
                <p:oleObj spid="_x0000_s308231" name="Chart" r:id="rId5" imgW="7877057" imgH="4819521" progId="Excel.Chart.8">
                  <p:embed/>
                </p:oleObj>
              </mc:Choice>
              <mc:Fallback>
                <p:oleObj name="Chart" r:id="rId5" imgW="7877057" imgH="4819521"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538" y="686005"/>
                        <a:ext cx="7878762" cy="482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09" name="TextBox 6"/>
          <p:cNvSpPr txBox="1">
            <a:spLocks noChangeArrowheads="1"/>
          </p:cNvSpPr>
          <p:nvPr/>
        </p:nvSpPr>
        <p:spPr bwMode="auto">
          <a:xfrm>
            <a:off x="617538" y="5507397"/>
            <a:ext cx="2816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Geneva" pitchFamily="34" charset="0"/>
                <a:cs typeface="Geneva" pitchFamily="34" charset="0"/>
              </a:defRPr>
            </a:lvl1pPr>
            <a:lvl2pPr marL="742950" indent="-285750" eaLnBrk="0" hangingPunct="0">
              <a:defRPr>
                <a:solidFill>
                  <a:schemeClr val="tx1"/>
                </a:solidFill>
                <a:latin typeface="Calibri" pitchFamily="34" charset="0"/>
                <a:ea typeface="Geneva" pitchFamily="34" charset="0"/>
                <a:cs typeface="Geneva" pitchFamily="34" charset="0"/>
              </a:defRPr>
            </a:lvl2pPr>
            <a:lvl3pPr marL="1143000" indent="-228600" eaLnBrk="0" hangingPunct="0">
              <a:defRPr>
                <a:solidFill>
                  <a:schemeClr val="tx1"/>
                </a:solidFill>
                <a:latin typeface="Calibri" pitchFamily="34" charset="0"/>
                <a:ea typeface="Geneva" pitchFamily="34" charset="0"/>
                <a:cs typeface="Geneva" pitchFamily="34" charset="0"/>
              </a:defRPr>
            </a:lvl3pPr>
            <a:lvl4pPr marL="1600200" indent="-228600" eaLnBrk="0" hangingPunct="0">
              <a:defRPr>
                <a:solidFill>
                  <a:schemeClr val="tx1"/>
                </a:solidFill>
                <a:latin typeface="Calibri" pitchFamily="34" charset="0"/>
                <a:ea typeface="Geneva" pitchFamily="34" charset="0"/>
                <a:cs typeface="Geneva" pitchFamily="34" charset="0"/>
              </a:defRPr>
            </a:lvl4pPr>
            <a:lvl5pPr marL="2057400" indent="-228600" eaLnBrk="0" hangingPunct="0">
              <a:defRPr>
                <a:solidFill>
                  <a:schemeClr val="tx1"/>
                </a:solidFill>
                <a:latin typeface="Calibri" pitchFamily="34" charset="0"/>
                <a:ea typeface="Geneva" pitchFamily="34" charset="0"/>
                <a:cs typeface="Geneva"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9pPr>
          </a:lstStyle>
          <a:p>
            <a:pPr eaLnBrk="1" hangingPunct="1"/>
            <a:r>
              <a:rPr lang="en-US" sz="1200" b="1" i="1" dirty="0">
                <a:latin typeface="Arial" pitchFamily="34" charset="0"/>
                <a:cs typeface="Arial" pitchFamily="34" charset="0"/>
              </a:rPr>
              <a:t>Source: U.S. Census</a:t>
            </a:r>
          </a:p>
        </p:txBody>
      </p:sp>
      <p:sp>
        <p:nvSpPr>
          <p:cNvPr id="21510" name="TextBox 7"/>
          <p:cNvSpPr txBox="1">
            <a:spLocks noChangeArrowheads="1"/>
          </p:cNvSpPr>
          <p:nvPr/>
        </p:nvSpPr>
        <p:spPr bwMode="auto">
          <a:xfrm>
            <a:off x="716756" y="5776044"/>
            <a:ext cx="7323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Geneva" pitchFamily="34" charset="0"/>
                <a:cs typeface="Geneva" pitchFamily="34" charset="0"/>
              </a:defRPr>
            </a:lvl1pPr>
            <a:lvl2pPr marL="742950" indent="-285750" eaLnBrk="0" hangingPunct="0">
              <a:defRPr>
                <a:solidFill>
                  <a:schemeClr val="tx1"/>
                </a:solidFill>
                <a:latin typeface="Calibri" pitchFamily="34" charset="0"/>
                <a:ea typeface="Geneva" pitchFamily="34" charset="0"/>
                <a:cs typeface="Geneva" pitchFamily="34" charset="0"/>
              </a:defRPr>
            </a:lvl2pPr>
            <a:lvl3pPr marL="1143000" indent="-228600" eaLnBrk="0" hangingPunct="0">
              <a:defRPr>
                <a:solidFill>
                  <a:schemeClr val="tx1"/>
                </a:solidFill>
                <a:latin typeface="Calibri" pitchFamily="34" charset="0"/>
                <a:ea typeface="Geneva" pitchFamily="34" charset="0"/>
                <a:cs typeface="Geneva" pitchFamily="34" charset="0"/>
              </a:defRPr>
            </a:lvl3pPr>
            <a:lvl4pPr marL="1600200" indent="-228600" eaLnBrk="0" hangingPunct="0">
              <a:defRPr>
                <a:solidFill>
                  <a:schemeClr val="tx1"/>
                </a:solidFill>
                <a:latin typeface="Calibri" pitchFamily="34" charset="0"/>
                <a:ea typeface="Geneva" pitchFamily="34" charset="0"/>
                <a:cs typeface="Geneva" pitchFamily="34" charset="0"/>
              </a:defRPr>
            </a:lvl4pPr>
            <a:lvl5pPr marL="2057400" indent="-228600" eaLnBrk="0" hangingPunct="0">
              <a:defRPr>
                <a:solidFill>
                  <a:schemeClr val="tx1"/>
                </a:solidFill>
                <a:latin typeface="Calibri" pitchFamily="34" charset="0"/>
                <a:ea typeface="Geneva" pitchFamily="34" charset="0"/>
                <a:cs typeface="Geneva"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9pPr>
          </a:lstStyle>
          <a:p>
            <a:pPr eaLnBrk="1" hangingPunct="1"/>
            <a:r>
              <a:rPr lang="en-US" sz="1200" dirty="0">
                <a:latin typeface="Arial" pitchFamily="34" charset="0"/>
                <a:cs typeface="Arial" pitchFamily="34" charset="0"/>
              </a:rPr>
              <a:t>* </a:t>
            </a:r>
            <a:r>
              <a:rPr lang="en-US" sz="1200" dirty="0"/>
              <a:t>Urban = Area of concentrated population equaling 2,500 or more.  T</a:t>
            </a:r>
            <a:r>
              <a:rPr lang="en-US" sz="1200" dirty="0">
                <a:latin typeface="Arial" pitchFamily="34" charset="0"/>
                <a:cs typeface="Arial" pitchFamily="34" charset="0"/>
              </a:rPr>
              <a:t>he Census Bureau began defining urban areas using new criteria beginning with the 2000 Census.</a:t>
            </a:r>
          </a:p>
        </p:txBody>
      </p:sp>
      <p:sp>
        <p:nvSpPr>
          <p:cNvPr id="21511" name="TextBox 1"/>
          <p:cNvSpPr txBox="1">
            <a:spLocks noChangeArrowheads="1"/>
          </p:cNvSpPr>
          <p:nvPr/>
        </p:nvSpPr>
        <p:spPr bwMode="auto">
          <a:xfrm>
            <a:off x="1625600" y="3414713"/>
            <a:ext cx="2752725" cy="523875"/>
          </a:xfrm>
          <a:prstGeom prst="rect">
            <a:avLst/>
          </a:prstGeom>
          <a:solidFill>
            <a:schemeClr val="bg1"/>
          </a:solidFill>
          <a:ln w="9525">
            <a:solidFill>
              <a:srgbClr val="000000"/>
            </a:solidFill>
            <a:miter lim="800000"/>
            <a:headEnd/>
            <a:tailEnd/>
          </a:ln>
          <a:extLst/>
        </p:spPr>
        <p:txBody>
          <a:bodyPr>
            <a:spAutoFit/>
          </a:bodyPr>
          <a:lstStyle>
            <a:lvl1pPr eaLnBrk="0" hangingPunct="0">
              <a:defRPr>
                <a:solidFill>
                  <a:schemeClr val="tx1"/>
                </a:solidFill>
                <a:latin typeface="Calibri" pitchFamily="34" charset="0"/>
                <a:ea typeface="Geneva" pitchFamily="34" charset="0"/>
                <a:cs typeface="Geneva" pitchFamily="34" charset="0"/>
              </a:defRPr>
            </a:lvl1pPr>
            <a:lvl2pPr marL="742950" indent="-285750" eaLnBrk="0" hangingPunct="0">
              <a:defRPr>
                <a:solidFill>
                  <a:schemeClr val="tx1"/>
                </a:solidFill>
                <a:latin typeface="Calibri" pitchFamily="34" charset="0"/>
                <a:ea typeface="Geneva" pitchFamily="34" charset="0"/>
                <a:cs typeface="Geneva" pitchFamily="34" charset="0"/>
              </a:defRPr>
            </a:lvl2pPr>
            <a:lvl3pPr marL="1143000" indent="-228600" eaLnBrk="0" hangingPunct="0">
              <a:defRPr>
                <a:solidFill>
                  <a:schemeClr val="tx1"/>
                </a:solidFill>
                <a:latin typeface="Calibri" pitchFamily="34" charset="0"/>
                <a:ea typeface="Geneva" pitchFamily="34" charset="0"/>
                <a:cs typeface="Geneva" pitchFamily="34" charset="0"/>
              </a:defRPr>
            </a:lvl3pPr>
            <a:lvl4pPr marL="1600200" indent="-228600" eaLnBrk="0" hangingPunct="0">
              <a:defRPr>
                <a:solidFill>
                  <a:schemeClr val="tx1"/>
                </a:solidFill>
                <a:latin typeface="Calibri" pitchFamily="34" charset="0"/>
                <a:ea typeface="Geneva" pitchFamily="34" charset="0"/>
                <a:cs typeface="Geneva" pitchFamily="34" charset="0"/>
              </a:defRPr>
            </a:lvl4pPr>
            <a:lvl5pPr marL="2057400" indent="-228600" eaLnBrk="0" hangingPunct="0">
              <a:defRPr>
                <a:solidFill>
                  <a:schemeClr val="tx1"/>
                </a:solidFill>
                <a:latin typeface="Calibri" pitchFamily="34" charset="0"/>
                <a:ea typeface="Geneva" pitchFamily="34" charset="0"/>
                <a:cs typeface="Geneva"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9pPr>
          </a:lstStyle>
          <a:p>
            <a:pPr eaLnBrk="1" hangingPunct="1"/>
            <a:r>
              <a:rPr lang="en-US" sz="1400"/>
              <a:t>Urban = Area of concentrated </a:t>
            </a:r>
          </a:p>
          <a:p>
            <a:pPr eaLnBrk="1" hangingPunct="1"/>
            <a:r>
              <a:rPr lang="en-US" sz="1400"/>
              <a:t>population equaling 2,500 or more</a:t>
            </a:r>
          </a:p>
        </p:txBody>
      </p:sp>
    </p:spTree>
    <p:extLst>
      <p:ext uri="{BB962C8B-B14F-4D97-AF65-F5344CB8AC3E}">
        <p14:creationId xmlns:p14="http://schemas.microsoft.com/office/powerpoint/2010/main" val="32356724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025525" y="274638"/>
            <a:ext cx="7245350" cy="1143000"/>
          </a:xfrm>
        </p:spPr>
        <p:txBody>
          <a:bodyPr/>
          <a:lstStyle/>
          <a:p>
            <a:r>
              <a:rPr lang="en-US" sz="2000" b="1" smtClean="0">
                <a:latin typeface="Arial" pitchFamily="34" charset="0"/>
                <a:ea typeface="Geneva" pitchFamily="34" charset="0"/>
                <a:cs typeface="Arial" pitchFamily="34" charset="0"/>
              </a:rPr>
              <a:t>Change in Urban/Rural Population in Texas, 1900-2010</a:t>
            </a:r>
          </a:p>
        </p:txBody>
      </p:sp>
      <p:sp>
        <p:nvSpPr>
          <p:cNvPr id="20483"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Geneva" pitchFamily="34" charset="0"/>
                <a:cs typeface="Geneva" pitchFamily="34" charset="0"/>
              </a:defRPr>
            </a:lvl1pPr>
            <a:lvl2pPr marL="742950" indent="-285750" eaLnBrk="0" hangingPunct="0">
              <a:defRPr>
                <a:solidFill>
                  <a:schemeClr val="tx1"/>
                </a:solidFill>
                <a:latin typeface="Calibri" pitchFamily="34" charset="0"/>
                <a:ea typeface="Geneva" pitchFamily="34" charset="0"/>
                <a:cs typeface="Geneva" pitchFamily="34" charset="0"/>
              </a:defRPr>
            </a:lvl2pPr>
            <a:lvl3pPr marL="1143000" indent="-228600" eaLnBrk="0" hangingPunct="0">
              <a:defRPr>
                <a:solidFill>
                  <a:schemeClr val="tx1"/>
                </a:solidFill>
                <a:latin typeface="Calibri" pitchFamily="34" charset="0"/>
                <a:ea typeface="Geneva" pitchFamily="34" charset="0"/>
                <a:cs typeface="Geneva" pitchFamily="34" charset="0"/>
              </a:defRPr>
            </a:lvl3pPr>
            <a:lvl4pPr marL="1600200" indent="-228600" eaLnBrk="0" hangingPunct="0">
              <a:defRPr>
                <a:solidFill>
                  <a:schemeClr val="tx1"/>
                </a:solidFill>
                <a:latin typeface="Calibri" pitchFamily="34" charset="0"/>
                <a:ea typeface="Geneva" pitchFamily="34" charset="0"/>
                <a:cs typeface="Geneva" pitchFamily="34" charset="0"/>
              </a:defRPr>
            </a:lvl4pPr>
            <a:lvl5pPr marL="2057400" indent="-228600" eaLnBrk="0" hangingPunct="0">
              <a:defRPr>
                <a:solidFill>
                  <a:schemeClr val="tx1"/>
                </a:solidFill>
                <a:latin typeface="Calibri" pitchFamily="34" charset="0"/>
                <a:ea typeface="Geneva" pitchFamily="34" charset="0"/>
                <a:cs typeface="Geneva"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9pPr>
          </a:lstStyle>
          <a:p>
            <a:pPr eaLnBrk="1" hangingPunct="1"/>
            <a:fld id="{ACF8B10E-03B4-41DB-A90F-F591482DD6D7}" type="slidenum">
              <a:rPr lang="en-US" smtClean="0">
                <a:solidFill>
                  <a:schemeClr val="bg1"/>
                </a:solidFill>
                <a:latin typeface="Verdana" pitchFamily="34" charset="0"/>
              </a:rPr>
              <a:pPr eaLnBrk="1" hangingPunct="1"/>
              <a:t>13</a:t>
            </a:fld>
            <a:endParaRPr lang="en-US" smtClean="0">
              <a:solidFill>
                <a:schemeClr val="bg1"/>
              </a:solidFill>
              <a:latin typeface="Verdana" pitchFamily="34" charset="0"/>
            </a:endParaRPr>
          </a:p>
        </p:txBody>
      </p:sp>
      <p:graphicFrame>
        <p:nvGraphicFramePr>
          <p:cNvPr id="20484" name="Chart 3"/>
          <p:cNvGraphicFramePr>
            <a:graphicFrameLocks/>
          </p:cNvGraphicFramePr>
          <p:nvPr/>
        </p:nvGraphicFramePr>
        <p:xfrm>
          <a:off x="582613" y="1187450"/>
          <a:ext cx="7978775" cy="4405313"/>
        </p:xfrm>
        <a:graphic>
          <a:graphicData uri="http://schemas.openxmlformats.org/presentationml/2006/ole">
            <mc:AlternateContent xmlns:mc="http://schemas.openxmlformats.org/markup-compatibility/2006">
              <mc:Choice xmlns:v="urn:schemas-microsoft-com:vml" Requires="v">
                <p:oleObj spid="_x0000_s309255" name="Chart" r:id="rId5" imgW="7981984" imgH="4400468" progId="Excel.Chart.8">
                  <p:embed/>
                </p:oleObj>
              </mc:Choice>
              <mc:Fallback>
                <p:oleObj name="Chart" r:id="rId5" imgW="7981984" imgH="4400468"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2613" y="1187450"/>
                        <a:ext cx="7978775" cy="440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85" name="TextBox 4"/>
          <p:cNvSpPr txBox="1">
            <a:spLocks noChangeArrowheads="1"/>
          </p:cNvSpPr>
          <p:nvPr/>
        </p:nvSpPr>
        <p:spPr bwMode="auto">
          <a:xfrm>
            <a:off x="841375" y="5634038"/>
            <a:ext cx="2816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Geneva" pitchFamily="34" charset="0"/>
                <a:cs typeface="Geneva" pitchFamily="34" charset="0"/>
              </a:defRPr>
            </a:lvl1pPr>
            <a:lvl2pPr marL="742950" indent="-285750" eaLnBrk="0" hangingPunct="0">
              <a:defRPr>
                <a:solidFill>
                  <a:schemeClr val="tx1"/>
                </a:solidFill>
                <a:latin typeface="Calibri" pitchFamily="34" charset="0"/>
                <a:ea typeface="Geneva" pitchFamily="34" charset="0"/>
                <a:cs typeface="Geneva" pitchFamily="34" charset="0"/>
              </a:defRPr>
            </a:lvl2pPr>
            <a:lvl3pPr marL="1143000" indent="-228600" eaLnBrk="0" hangingPunct="0">
              <a:defRPr>
                <a:solidFill>
                  <a:schemeClr val="tx1"/>
                </a:solidFill>
                <a:latin typeface="Calibri" pitchFamily="34" charset="0"/>
                <a:ea typeface="Geneva" pitchFamily="34" charset="0"/>
                <a:cs typeface="Geneva" pitchFamily="34" charset="0"/>
              </a:defRPr>
            </a:lvl3pPr>
            <a:lvl4pPr marL="1600200" indent="-228600" eaLnBrk="0" hangingPunct="0">
              <a:defRPr>
                <a:solidFill>
                  <a:schemeClr val="tx1"/>
                </a:solidFill>
                <a:latin typeface="Calibri" pitchFamily="34" charset="0"/>
                <a:ea typeface="Geneva" pitchFamily="34" charset="0"/>
                <a:cs typeface="Geneva" pitchFamily="34" charset="0"/>
              </a:defRPr>
            </a:lvl4pPr>
            <a:lvl5pPr marL="2057400" indent="-228600" eaLnBrk="0" hangingPunct="0">
              <a:defRPr>
                <a:solidFill>
                  <a:schemeClr val="tx1"/>
                </a:solidFill>
                <a:latin typeface="Calibri" pitchFamily="34" charset="0"/>
                <a:ea typeface="Geneva" pitchFamily="34" charset="0"/>
                <a:cs typeface="Geneva"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9pPr>
          </a:lstStyle>
          <a:p>
            <a:pPr eaLnBrk="1" hangingPunct="1"/>
            <a:r>
              <a:rPr lang="en-US" sz="1200" b="1" i="1">
                <a:latin typeface="Arial" pitchFamily="34" charset="0"/>
                <a:cs typeface="Arial" pitchFamily="34" charset="0"/>
              </a:rPr>
              <a:t>Source: U.S. Census</a:t>
            </a:r>
          </a:p>
        </p:txBody>
      </p:sp>
      <p:sp>
        <p:nvSpPr>
          <p:cNvPr id="20486" name="TextBox 5"/>
          <p:cNvSpPr txBox="1">
            <a:spLocks noChangeArrowheads="1"/>
          </p:cNvSpPr>
          <p:nvPr/>
        </p:nvSpPr>
        <p:spPr bwMode="auto">
          <a:xfrm>
            <a:off x="841375" y="5894388"/>
            <a:ext cx="73231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Geneva" pitchFamily="34" charset="0"/>
                <a:cs typeface="Geneva" pitchFamily="34" charset="0"/>
              </a:defRPr>
            </a:lvl1pPr>
            <a:lvl2pPr marL="742950" indent="-285750" eaLnBrk="0" hangingPunct="0">
              <a:defRPr>
                <a:solidFill>
                  <a:schemeClr val="tx1"/>
                </a:solidFill>
                <a:latin typeface="Calibri" pitchFamily="34" charset="0"/>
                <a:ea typeface="Geneva" pitchFamily="34" charset="0"/>
                <a:cs typeface="Geneva" pitchFamily="34" charset="0"/>
              </a:defRPr>
            </a:lvl2pPr>
            <a:lvl3pPr marL="1143000" indent="-228600" eaLnBrk="0" hangingPunct="0">
              <a:defRPr>
                <a:solidFill>
                  <a:schemeClr val="tx1"/>
                </a:solidFill>
                <a:latin typeface="Calibri" pitchFamily="34" charset="0"/>
                <a:ea typeface="Geneva" pitchFamily="34" charset="0"/>
                <a:cs typeface="Geneva" pitchFamily="34" charset="0"/>
              </a:defRPr>
            </a:lvl3pPr>
            <a:lvl4pPr marL="1600200" indent="-228600" eaLnBrk="0" hangingPunct="0">
              <a:defRPr>
                <a:solidFill>
                  <a:schemeClr val="tx1"/>
                </a:solidFill>
                <a:latin typeface="Calibri" pitchFamily="34" charset="0"/>
                <a:ea typeface="Geneva" pitchFamily="34" charset="0"/>
                <a:cs typeface="Geneva" pitchFamily="34" charset="0"/>
              </a:defRPr>
            </a:lvl4pPr>
            <a:lvl5pPr marL="2057400" indent="-228600" eaLnBrk="0" hangingPunct="0">
              <a:defRPr>
                <a:solidFill>
                  <a:schemeClr val="tx1"/>
                </a:solidFill>
                <a:latin typeface="Calibri" pitchFamily="34" charset="0"/>
                <a:ea typeface="Geneva" pitchFamily="34" charset="0"/>
                <a:cs typeface="Geneva"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9pPr>
          </a:lstStyle>
          <a:p>
            <a:pPr eaLnBrk="1" hangingPunct="1"/>
            <a:r>
              <a:rPr lang="en-US" sz="1200">
                <a:latin typeface="Arial" pitchFamily="34" charset="0"/>
                <a:cs typeface="Arial" pitchFamily="34" charset="0"/>
              </a:rPr>
              <a:t>* The Census Bureau began defining urban areas using new criteria beginning with the 2000 Census.</a:t>
            </a:r>
          </a:p>
        </p:txBody>
      </p:sp>
    </p:spTree>
    <p:extLst>
      <p:ext uri="{BB962C8B-B14F-4D97-AF65-F5344CB8AC3E}">
        <p14:creationId xmlns:p14="http://schemas.microsoft.com/office/powerpoint/2010/main" val="2890759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12775" y="127000"/>
            <a:ext cx="8229600" cy="1143000"/>
          </a:xfrm>
        </p:spPr>
        <p:txBody>
          <a:bodyPr/>
          <a:lstStyle/>
          <a:p>
            <a:r>
              <a:rPr lang="en-US" sz="2800" b="1" smtClean="0">
                <a:latin typeface="Arial" pitchFamily="34" charset="0"/>
                <a:ea typeface="Geneva" pitchFamily="34" charset="0"/>
                <a:cs typeface="Arial" pitchFamily="34" charset="0"/>
              </a:rPr>
              <a:t>Population Density of Selected Counties, </a:t>
            </a:r>
            <a:br>
              <a:rPr lang="en-US" sz="2800" b="1" smtClean="0">
                <a:latin typeface="Arial" pitchFamily="34" charset="0"/>
                <a:ea typeface="Geneva" pitchFamily="34" charset="0"/>
                <a:cs typeface="Arial" pitchFamily="34" charset="0"/>
              </a:rPr>
            </a:br>
            <a:r>
              <a:rPr lang="en-US" sz="2800" b="1" smtClean="0">
                <a:latin typeface="Arial" pitchFamily="34" charset="0"/>
                <a:ea typeface="Geneva" pitchFamily="34" charset="0"/>
                <a:cs typeface="Arial" pitchFamily="34" charset="0"/>
              </a:rPr>
              <a:t>2010 and Projected to 2050</a:t>
            </a:r>
          </a:p>
        </p:txBody>
      </p:sp>
      <p:sp>
        <p:nvSpPr>
          <p:cNvPr id="3" name="Slide Number Placeholder 2"/>
          <p:cNvSpPr>
            <a:spLocks noGrp="1"/>
          </p:cNvSpPr>
          <p:nvPr>
            <p:ph type="sldNum" sz="quarter" idx="11"/>
          </p:nvPr>
        </p:nvSpPr>
        <p:spPr/>
        <p:txBody>
          <a:bodyPr/>
          <a:lstStyle/>
          <a:p>
            <a:pPr>
              <a:defRPr/>
            </a:pPr>
            <a:fld id="{D44BA3AD-271C-4DC2-BED5-3EEA6BC95418}" type="slidenum">
              <a:rPr lang="en-US" smtClean="0"/>
              <a:pPr>
                <a:defRPr/>
              </a:pPr>
              <a:t>14</a:t>
            </a:fld>
            <a:endParaRPr lang="en-US"/>
          </a:p>
        </p:txBody>
      </p:sp>
      <p:graphicFrame>
        <p:nvGraphicFramePr>
          <p:cNvPr id="22532" name="Chart 3"/>
          <p:cNvGraphicFramePr>
            <a:graphicFrameLocks noGrp="1"/>
          </p:cNvGraphicFramePr>
          <p:nvPr/>
        </p:nvGraphicFramePr>
        <p:xfrm>
          <a:off x="561975" y="922338"/>
          <a:ext cx="8020050" cy="5470525"/>
        </p:xfrm>
        <a:graphic>
          <a:graphicData uri="http://schemas.openxmlformats.org/presentationml/2006/ole">
            <mc:AlternateContent xmlns:mc="http://schemas.openxmlformats.org/markup-compatibility/2006">
              <mc:Choice xmlns:v="urn:schemas-microsoft-com:vml" Requires="v">
                <p:oleObj spid="_x0000_s310279" r:id="rId5" imgW="8023031" imgH="5474682" progId="Excel.Chart.8">
                  <p:embed/>
                </p:oleObj>
              </mc:Choice>
              <mc:Fallback>
                <p:oleObj r:id="rId5" imgW="8023031" imgH="5474682" progId="Excel.Chart.8">
                  <p:embed/>
                  <p:pic>
                    <p:nvPicPr>
                      <p:cNvPr id="0" name=""/>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975" y="922338"/>
                        <a:ext cx="8020050" cy="547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33" name="TextBox 4"/>
          <p:cNvSpPr txBox="1">
            <a:spLocks noChangeArrowheads="1"/>
          </p:cNvSpPr>
          <p:nvPr/>
        </p:nvSpPr>
        <p:spPr bwMode="auto">
          <a:xfrm>
            <a:off x="825500" y="5988050"/>
            <a:ext cx="3127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Geneva" pitchFamily="34" charset="0"/>
                <a:cs typeface="Geneva" pitchFamily="34" charset="0"/>
              </a:defRPr>
            </a:lvl1pPr>
            <a:lvl2pPr marL="742950" indent="-285750" eaLnBrk="0" hangingPunct="0">
              <a:defRPr>
                <a:solidFill>
                  <a:schemeClr val="tx1"/>
                </a:solidFill>
                <a:latin typeface="Calibri" pitchFamily="34" charset="0"/>
                <a:ea typeface="Geneva" pitchFamily="34" charset="0"/>
                <a:cs typeface="Geneva" pitchFamily="34" charset="0"/>
              </a:defRPr>
            </a:lvl2pPr>
            <a:lvl3pPr marL="1143000" indent="-228600" eaLnBrk="0" hangingPunct="0">
              <a:defRPr>
                <a:solidFill>
                  <a:schemeClr val="tx1"/>
                </a:solidFill>
                <a:latin typeface="Calibri" pitchFamily="34" charset="0"/>
                <a:ea typeface="Geneva" pitchFamily="34" charset="0"/>
                <a:cs typeface="Geneva" pitchFamily="34" charset="0"/>
              </a:defRPr>
            </a:lvl3pPr>
            <a:lvl4pPr marL="1600200" indent="-228600" eaLnBrk="0" hangingPunct="0">
              <a:defRPr>
                <a:solidFill>
                  <a:schemeClr val="tx1"/>
                </a:solidFill>
                <a:latin typeface="Calibri" pitchFamily="34" charset="0"/>
                <a:ea typeface="Geneva" pitchFamily="34" charset="0"/>
                <a:cs typeface="Geneva" pitchFamily="34" charset="0"/>
              </a:defRPr>
            </a:lvl4pPr>
            <a:lvl5pPr marL="2057400" indent="-228600" eaLnBrk="0" hangingPunct="0">
              <a:defRPr>
                <a:solidFill>
                  <a:schemeClr val="tx1"/>
                </a:solidFill>
                <a:latin typeface="Calibri" pitchFamily="34" charset="0"/>
                <a:ea typeface="Geneva" pitchFamily="34" charset="0"/>
                <a:cs typeface="Geneva"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9pPr>
          </a:lstStyle>
          <a:p>
            <a:pPr eaLnBrk="1" hangingPunct="1"/>
            <a:r>
              <a:rPr lang="en-US" sz="1200">
                <a:latin typeface="Arial" pitchFamily="34" charset="0"/>
                <a:cs typeface="Arial" pitchFamily="34" charset="0"/>
              </a:rPr>
              <a:t>Source: Texas State Data Center</a:t>
            </a:r>
          </a:p>
        </p:txBody>
      </p:sp>
    </p:spTree>
    <p:extLst>
      <p:ext uri="{BB962C8B-B14F-4D97-AF65-F5344CB8AC3E}">
        <p14:creationId xmlns:p14="http://schemas.microsoft.com/office/powerpoint/2010/main" val="4231216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718" y="33663"/>
            <a:ext cx="7530782" cy="6209975"/>
          </a:xfrm>
          <a:prstGeom prst="rect">
            <a:avLst/>
          </a:prstGeom>
        </p:spPr>
      </p:pic>
      <p:sp>
        <p:nvSpPr>
          <p:cNvPr id="2" name="Date Placeholder 1"/>
          <p:cNvSpPr>
            <a:spLocks noGrp="1"/>
          </p:cNvSpPr>
          <p:nvPr>
            <p:ph type="dt" sz="half" idx="10"/>
          </p:nvPr>
        </p:nvSpPr>
        <p:spPr/>
        <p:txBody>
          <a:bodyPr/>
          <a:lstStyle/>
          <a:p>
            <a:pPr>
              <a:defRPr/>
            </a:pPr>
            <a:fld id="{3752D79D-90DE-425A-A91C-7B8747599998}" type="datetime4">
              <a:rPr lang="en-US" smtClean="0"/>
              <a:pPr>
                <a:defRPr/>
              </a:pPr>
              <a:t>May 11, 2016</a:t>
            </a:fld>
            <a:endParaRPr lang="en-US"/>
          </a:p>
        </p:txBody>
      </p:sp>
      <p:sp>
        <p:nvSpPr>
          <p:cNvPr id="3" name="Slide Number Placeholder 2"/>
          <p:cNvSpPr>
            <a:spLocks noGrp="1"/>
          </p:cNvSpPr>
          <p:nvPr>
            <p:ph type="sldNum" sz="quarter" idx="11"/>
          </p:nvPr>
        </p:nvSpPr>
        <p:spPr/>
        <p:txBody>
          <a:bodyPr/>
          <a:lstStyle/>
          <a:p>
            <a:pPr>
              <a:defRPr/>
            </a:pPr>
            <a:fld id="{D0D0FE5D-4ED9-4984-A538-672D2D552DF1}" type="slidenum">
              <a:rPr lang="en-US" smtClean="0"/>
              <a:pPr>
                <a:defRPr/>
              </a:pPr>
              <a:t>15</a:t>
            </a:fld>
            <a:endParaRPr lang="en-US"/>
          </a:p>
        </p:txBody>
      </p:sp>
      <p:sp>
        <p:nvSpPr>
          <p:cNvPr id="8" name="Title 1"/>
          <p:cNvSpPr txBox="1">
            <a:spLocks/>
          </p:cNvSpPr>
          <p:nvPr/>
        </p:nvSpPr>
        <p:spPr>
          <a:xfrm>
            <a:off x="4748981" y="258228"/>
            <a:ext cx="3982337" cy="1143000"/>
          </a:xfrm>
          <a:prstGeom prst="rect">
            <a:avLst/>
          </a:prstGeom>
        </p:spPr>
        <p:txBody>
          <a:bodyPr/>
          <a:lstStyle>
            <a:lvl1pPr algn="ctr" defTabSz="457200" rtl="0" eaLnBrk="0" fontAlgn="base" hangingPunct="0">
              <a:spcBef>
                <a:spcPct val="0"/>
              </a:spcBef>
              <a:spcAft>
                <a:spcPct val="0"/>
              </a:spcAft>
              <a:defRPr sz="4000" kern="1200">
                <a:solidFill>
                  <a:schemeClr val="tx1"/>
                </a:solidFill>
                <a:latin typeface="Verdana" pitchFamily="34" charset="0"/>
                <a:ea typeface="Geneva" charset="0"/>
                <a:cs typeface="Verdana" pitchFamily="34" charset="0"/>
              </a:defRPr>
            </a:lvl1pPr>
            <a:lvl2pPr algn="ctr" defTabSz="457200" rtl="0" eaLnBrk="0" fontAlgn="base" hangingPunct="0">
              <a:spcBef>
                <a:spcPct val="0"/>
              </a:spcBef>
              <a:spcAft>
                <a:spcPct val="0"/>
              </a:spcAft>
              <a:defRPr sz="4000">
                <a:solidFill>
                  <a:schemeClr val="tx1"/>
                </a:solidFill>
                <a:latin typeface="Verdana" pitchFamily="34" charset="0"/>
                <a:ea typeface="Geneva" charset="0"/>
                <a:cs typeface="Verdana" pitchFamily="34" charset="0"/>
              </a:defRPr>
            </a:lvl2pPr>
            <a:lvl3pPr algn="ctr" defTabSz="457200" rtl="0" eaLnBrk="0" fontAlgn="base" hangingPunct="0">
              <a:spcBef>
                <a:spcPct val="0"/>
              </a:spcBef>
              <a:spcAft>
                <a:spcPct val="0"/>
              </a:spcAft>
              <a:defRPr sz="4000">
                <a:solidFill>
                  <a:schemeClr val="tx1"/>
                </a:solidFill>
                <a:latin typeface="Verdana" pitchFamily="34" charset="0"/>
                <a:ea typeface="Geneva" charset="0"/>
                <a:cs typeface="Verdana" pitchFamily="34" charset="0"/>
              </a:defRPr>
            </a:lvl3pPr>
            <a:lvl4pPr algn="ctr" defTabSz="457200" rtl="0" eaLnBrk="0" fontAlgn="base" hangingPunct="0">
              <a:spcBef>
                <a:spcPct val="0"/>
              </a:spcBef>
              <a:spcAft>
                <a:spcPct val="0"/>
              </a:spcAft>
              <a:defRPr sz="4000">
                <a:solidFill>
                  <a:schemeClr val="tx1"/>
                </a:solidFill>
                <a:latin typeface="Verdana" pitchFamily="34" charset="0"/>
                <a:ea typeface="Geneva" charset="0"/>
                <a:cs typeface="Verdana" pitchFamily="34" charset="0"/>
              </a:defRPr>
            </a:lvl4pPr>
            <a:lvl5pPr algn="ctr" defTabSz="457200" rtl="0" eaLnBrk="0" fontAlgn="base" hangingPunct="0">
              <a:spcBef>
                <a:spcPct val="0"/>
              </a:spcBef>
              <a:spcAft>
                <a:spcPct val="0"/>
              </a:spcAft>
              <a:defRPr sz="4000">
                <a:solidFill>
                  <a:schemeClr val="tx1"/>
                </a:solidFill>
                <a:latin typeface="Verdana" pitchFamily="34" charset="0"/>
                <a:ea typeface="Geneva" charset="0"/>
                <a:cs typeface="Verdana" pitchFamily="34" charset="0"/>
              </a:defRPr>
            </a:lvl5pPr>
            <a:lvl6pPr marL="457200" algn="ctr" defTabSz="457200" rtl="0" fontAlgn="base">
              <a:spcBef>
                <a:spcPct val="0"/>
              </a:spcBef>
              <a:spcAft>
                <a:spcPct val="0"/>
              </a:spcAft>
              <a:defRPr sz="4400">
                <a:solidFill>
                  <a:schemeClr val="tx1"/>
                </a:solidFill>
                <a:latin typeface="Calibri" charset="0"/>
                <a:ea typeface="Geneva" charset="0"/>
                <a:cs typeface="Geneva" charset="0"/>
              </a:defRPr>
            </a:lvl6pPr>
            <a:lvl7pPr marL="914400" algn="ctr" defTabSz="457200" rtl="0" fontAlgn="base">
              <a:spcBef>
                <a:spcPct val="0"/>
              </a:spcBef>
              <a:spcAft>
                <a:spcPct val="0"/>
              </a:spcAft>
              <a:defRPr sz="4400">
                <a:solidFill>
                  <a:schemeClr val="tx1"/>
                </a:solidFill>
                <a:latin typeface="Calibri" charset="0"/>
                <a:ea typeface="Geneva" charset="0"/>
                <a:cs typeface="Geneva" charset="0"/>
              </a:defRPr>
            </a:lvl7pPr>
            <a:lvl8pPr marL="1371600" algn="ctr" defTabSz="457200" rtl="0" fontAlgn="base">
              <a:spcBef>
                <a:spcPct val="0"/>
              </a:spcBef>
              <a:spcAft>
                <a:spcPct val="0"/>
              </a:spcAft>
              <a:defRPr sz="4400">
                <a:solidFill>
                  <a:schemeClr val="tx1"/>
                </a:solidFill>
                <a:latin typeface="Calibri" charset="0"/>
                <a:ea typeface="Geneva" charset="0"/>
                <a:cs typeface="Geneva" charset="0"/>
              </a:defRPr>
            </a:lvl8pPr>
            <a:lvl9pPr marL="1828800" algn="ctr" defTabSz="457200" rtl="0" fontAlgn="base">
              <a:spcBef>
                <a:spcPct val="0"/>
              </a:spcBef>
              <a:spcAft>
                <a:spcPct val="0"/>
              </a:spcAft>
              <a:defRPr sz="4400">
                <a:solidFill>
                  <a:schemeClr val="tx1"/>
                </a:solidFill>
                <a:latin typeface="Calibri" charset="0"/>
                <a:ea typeface="Geneva" charset="0"/>
                <a:cs typeface="Geneva" charset="0"/>
              </a:defRPr>
            </a:lvl9pPr>
          </a:lstStyle>
          <a:p>
            <a:r>
              <a:rPr lang="en-US" sz="1600" b="1" dirty="0" smtClean="0">
                <a:ea typeface="Verdana" pitchFamily="34" charset="0"/>
              </a:rPr>
              <a:t>Population Change in </a:t>
            </a:r>
          </a:p>
          <a:p>
            <a:r>
              <a:rPr lang="en-US" sz="1600" b="1" dirty="0" smtClean="0">
                <a:ea typeface="Verdana" pitchFamily="34" charset="0"/>
              </a:rPr>
              <a:t>Texas Counties</a:t>
            </a:r>
            <a:br>
              <a:rPr lang="en-US" sz="1600" b="1" dirty="0" smtClean="0">
                <a:ea typeface="Verdana" pitchFamily="34" charset="0"/>
              </a:rPr>
            </a:br>
            <a:r>
              <a:rPr lang="en-US" sz="1600" b="1" dirty="0" smtClean="0">
                <a:ea typeface="Verdana" pitchFamily="34" charset="0"/>
              </a:rPr>
              <a:t>April 1, 2000 – April 1, 2010</a:t>
            </a:r>
          </a:p>
        </p:txBody>
      </p:sp>
      <p:sp>
        <p:nvSpPr>
          <p:cNvPr id="9" name="TextBox 5"/>
          <p:cNvSpPr txBox="1">
            <a:spLocks noChangeArrowheads="1"/>
          </p:cNvSpPr>
          <p:nvPr/>
        </p:nvSpPr>
        <p:spPr bwMode="auto">
          <a:xfrm>
            <a:off x="6422922" y="5744389"/>
            <a:ext cx="247554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Geneva" pitchFamily="34" charset="0"/>
                <a:cs typeface="Geneva" pitchFamily="34" charset="0"/>
              </a:defRPr>
            </a:lvl1pPr>
            <a:lvl2pPr marL="742950" indent="-285750" eaLnBrk="0" hangingPunct="0">
              <a:defRPr>
                <a:solidFill>
                  <a:schemeClr val="tx1"/>
                </a:solidFill>
                <a:latin typeface="Calibri" pitchFamily="34" charset="0"/>
                <a:ea typeface="Geneva" pitchFamily="34" charset="0"/>
                <a:cs typeface="Geneva" pitchFamily="34" charset="0"/>
              </a:defRPr>
            </a:lvl2pPr>
            <a:lvl3pPr marL="1143000" indent="-228600" eaLnBrk="0" hangingPunct="0">
              <a:defRPr>
                <a:solidFill>
                  <a:schemeClr val="tx1"/>
                </a:solidFill>
                <a:latin typeface="Calibri" pitchFamily="34" charset="0"/>
                <a:ea typeface="Geneva" pitchFamily="34" charset="0"/>
                <a:cs typeface="Geneva" pitchFamily="34" charset="0"/>
              </a:defRPr>
            </a:lvl3pPr>
            <a:lvl4pPr marL="1600200" indent="-228600" eaLnBrk="0" hangingPunct="0">
              <a:defRPr>
                <a:solidFill>
                  <a:schemeClr val="tx1"/>
                </a:solidFill>
                <a:latin typeface="Calibri" pitchFamily="34" charset="0"/>
                <a:ea typeface="Geneva" pitchFamily="34" charset="0"/>
                <a:cs typeface="Geneva" pitchFamily="34" charset="0"/>
              </a:defRPr>
            </a:lvl4pPr>
            <a:lvl5pPr marL="2057400" indent="-228600" eaLnBrk="0" hangingPunct="0">
              <a:defRPr>
                <a:solidFill>
                  <a:schemeClr val="tx1"/>
                </a:solidFill>
                <a:latin typeface="Calibri" pitchFamily="34" charset="0"/>
                <a:ea typeface="Geneva" pitchFamily="34" charset="0"/>
                <a:cs typeface="Geneva"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9pPr>
          </a:lstStyle>
          <a:p>
            <a:pPr eaLnBrk="1" hangingPunct="1"/>
            <a:r>
              <a:rPr lang="en-US" sz="1000" dirty="0">
                <a:latin typeface="Arial" pitchFamily="34" charset="0"/>
                <a:cs typeface="Arial" pitchFamily="34" charset="0"/>
              </a:rPr>
              <a:t>Source: U.S. Census </a:t>
            </a:r>
            <a:r>
              <a:rPr lang="en-US" sz="1000" dirty="0" smtClean="0">
                <a:latin typeface="Arial" pitchFamily="34" charset="0"/>
                <a:cs typeface="Arial" pitchFamily="34" charset="0"/>
              </a:rPr>
              <a:t>Bureau.</a:t>
            </a:r>
            <a:endParaRPr lang="en-US" sz="1000" dirty="0">
              <a:latin typeface="Arial" pitchFamily="34" charset="0"/>
              <a:cs typeface="Arial" pitchFamily="34" charset="0"/>
            </a:endParaRPr>
          </a:p>
        </p:txBody>
      </p:sp>
    </p:spTree>
    <p:extLst>
      <p:ext uri="{BB962C8B-B14F-4D97-AF65-F5344CB8AC3E}">
        <p14:creationId xmlns:p14="http://schemas.microsoft.com/office/powerpoint/2010/main" val="36069026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177" t="4574" r="6107" b="3949"/>
          <a:stretch/>
        </p:blipFill>
        <p:spPr>
          <a:xfrm>
            <a:off x="589934" y="0"/>
            <a:ext cx="7886291" cy="6145161"/>
          </a:xfrm>
          <a:prstGeom prst="rect">
            <a:avLst/>
          </a:prstGeom>
        </p:spPr>
      </p:pic>
    </p:spTree>
    <p:extLst>
      <p:ext uri="{BB962C8B-B14F-4D97-AF65-F5344CB8AC3E}">
        <p14:creationId xmlns:p14="http://schemas.microsoft.com/office/powerpoint/2010/main" val="26411512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471" y="0"/>
            <a:ext cx="8875059" cy="6858000"/>
          </a:xfrm>
          <a:prstGeom prst="rect">
            <a:avLst/>
          </a:prstGeom>
        </p:spPr>
      </p:pic>
    </p:spTree>
    <p:extLst>
      <p:ext uri="{BB962C8B-B14F-4D97-AF65-F5344CB8AC3E}">
        <p14:creationId xmlns:p14="http://schemas.microsoft.com/office/powerpoint/2010/main" val="3416148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82108BA1-5795-4FBD-8334-1378FEDD8F8D}" type="slidenum">
              <a:rPr lang="en-US" smtClean="0"/>
              <a:pPr>
                <a:defRPr/>
              </a:pPr>
              <a:t>18</a:t>
            </a:fld>
            <a:endParaRPr lang="en-US"/>
          </a:p>
        </p:txBody>
      </p:sp>
      <p:pic>
        <p:nvPicPr>
          <p:cNvPr id="3072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9738" y="566738"/>
            <a:ext cx="5724525" cy="572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09040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p>
            <a:pPr>
              <a:defRPr/>
            </a:pPr>
            <a:r>
              <a:rPr lang="en-US" sz="2800" dirty="0" smtClean="0"/>
              <a:t>Population aging</a:t>
            </a:r>
            <a:br>
              <a:rPr lang="en-US" sz="2800" dirty="0" smtClean="0"/>
            </a:br>
            <a:endParaRPr lang="en-US" sz="2800" dirty="0"/>
          </a:p>
        </p:txBody>
      </p:sp>
      <p:sp>
        <p:nvSpPr>
          <p:cNvPr id="3" name="Text Placeholder 2"/>
          <p:cNvSpPr>
            <a:spLocks noGrp="1"/>
          </p:cNvSpPr>
          <p:nvPr>
            <p:ph type="body" idx="1"/>
          </p:nvPr>
        </p:nvSpPr>
        <p:spPr/>
        <p:txBody>
          <a:bodyPr/>
          <a:lstStyle/>
          <a:p>
            <a:pPr>
              <a:defRPr/>
            </a:pPr>
            <a:endParaRPr lang="en-US"/>
          </a:p>
        </p:txBody>
      </p:sp>
      <p:sp>
        <p:nvSpPr>
          <p:cNvPr id="12293"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Geneva" pitchFamily="34" charset="0"/>
                <a:cs typeface="Geneva" pitchFamily="34" charset="0"/>
              </a:defRPr>
            </a:lvl1pPr>
            <a:lvl2pPr marL="742950" indent="-285750" eaLnBrk="0" hangingPunct="0">
              <a:defRPr>
                <a:solidFill>
                  <a:schemeClr val="tx1"/>
                </a:solidFill>
                <a:latin typeface="Calibri" pitchFamily="34" charset="0"/>
                <a:ea typeface="Geneva" pitchFamily="34" charset="0"/>
                <a:cs typeface="Geneva" pitchFamily="34" charset="0"/>
              </a:defRPr>
            </a:lvl2pPr>
            <a:lvl3pPr marL="1143000" indent="-228600" eaLnBrk="0" hangingPunct="0">
              <a:defRPr>
                <a:solidFill>
                  <a:schemeClr val="tx1"/>
                </a:solidFill>
                <a:latin typeface="Calibri" pitchFamily="34" charset="0"/>
                <a:ea typeface="Geneva" pitchFamily="34" charset="0"/>
                <a:cs typeface="Geneva" pitchFamily="34" charset="0"/>
              </a:defRPr>
            </a:lvl3pPr>
            <a:lvl4pPr marL="1600200" indent="-228600" eaLnBrk="0" hangingPunct="0">
              <a:defRPr>
                <a:solidFill>
                  <a:schemeClr val="tx1"/>
                </a:solidFill>
                <a:latin typeface="Calibri" pitchFamily="34" charset="0"/>
                <a:ea typeface="Geneva" pitchFamily="34" charset="0"/>
                <a:cs typeface="Geneva" pitchFamily="34" charset="0"/>
              </a:defRPr>
            </a:lvl4pPr>
            <a:lvl5pPr marL="2057400" indent="-228600" eaLnBrk="0" hangingPunct="0">
              <a:defRPr>
                <a:solidFill>
                  <a:schemeClr val="tx1"/>
                </a:solidFill>
                <a:latin typeface="Calibri" pitchFamily="34" charset="0"/>
                <a:ea typeface="Geneva" pitchFamily="34" charset="0"/>
                <a:cs typeface="Geneva"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9pPr>
          </a:lstStyle>
          <a:p>
            <a:pPr eaLnBrk="1" hangingPunct="1"/>
            <a:fld id="{F912C526-C964-40F7-845B-62CD5BF07A3A}" type="slidenum">
              <a:rPr lang="en-US" smtClean="0">
                <a:solidFill>
                  <a:schemeClr val="bg1"/>
                </a:solidFill>
                <a:latin typeface="Verdana" pitchFamily="34" charset="0"/>
              </a:rPr>
              <a:pPr eaLnBrk="1" hangingPunct="1"/>
              <a:t>19</a:t>
            </a:fld>
            <a:endParaRPr lang="en-US" smtClean="0">
              <a:solidFill>
                <a:schemeClr val="bg1"/>
              </a:solidFill>
              <a:latin typeface="Verdana" pitchFamily="34" charset="0"/>
            </a:endParaRPr>
          </a:p>
        </p:txBody>
      </p:sp>
    </p:spTree>
    <p:extLst>
      <p:ext uri="{BB962C8B-B14F-4D97-AF65-F5344CB8AC3E}">
        <p14:creationId xmlns:p14="http://schemas.microsoft.com/office/powerpoint/2010/main" val="3907999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Arial" panose="020B0604020202020204" pitchFamily="34" charset="0"/>
                <a:cs typeface="Arial" panose="020B0604020202020204" pitchFamily="34" charset="0"/>
              </a:rPr>
              <a:t>Meeting the Texas Challenge</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sz="2400" dirty="0" smtClean="0">
                <a:latin typeface="Arial" panose="020B0604020202020204" pitchFamily="34" charset="0"/>
                <a:cs typeface="Arial" panose="020B0604020202020204" pitchFamily="34" charset="0"/>
              </a:rPr>
              <a:t>Slides Available at </a:t>
            </a:r>
            <a:r>
              <a:rPr lang="en-US" sz="2400" dirty="0" smtClean="0">
                <a:latin typeface="Arial" panose="020B0604020202020204" pitchFamily="34" charset="0"/>
                <a:cs typeface="Arial" panose="020B0604020202020204" pitchFamily="34" charset="0"/>
                <a:hlinkClick r:id="rId2"/>
              </a:rPr>
              <a:t>http://hobbycenter.rice.edu/</a:t>
            </a:r>
            <a:endParaRPr lang="en-US" sz="2400" dirty="0" smtClean="0">
              <a:latin typeface="Arial" panose="020B0604020202020204" pitchFamily="34" charset="0"/>
              <a:cs typeface="Arial" panose="020B0604020202020204" pitchFamily="34" charset="0"/>
            </a:endParaRPr>
          </a:p>
          <a:p>
            <a:pPr lvl="1"/>
            <a:r>
              <a:rPr lang="en-US" sz="2400" dirty="0" smtClean="0">
                <a:latin typeface="Arial" panose="020B0604020202020204" pitchFamily="34" charset="0"/>
                <a:cs typeface="Arial" panose="020B0604020202020204" pitchFamily="34" charset="0"/>
              </a:rPr>
              <a:t>Go to: “Presentations”</a:t>
            </a:r>
          </a:p>
          <a:p>
            <a:r>
              <a:rPr lang="en-US" sz="2400" dirty="0" smtClean="0">
                <a:latin typeface="Arial" panose="020B0604020202020204" pitchFamily="34" charset="0"/>
                <a:cs typeface="Arial" panose="020B0604020202020204" pitchFamily="34" charset="0"/>
              </a:rPr>
              <a:t>See also, “Data” </a:t>
            </a:r>
          </a:p>
          <a:p>
            <a:pPr lvl="1"/>
            <a:r>
              <a:rPr lang="en-US" sz="2400" dirty="0" smtClean="0">
                <a:latin typeface="Arial" panose="020B0604020202020204" pitchFamily="34" charset="0"/>
                <a:cs typeface="Arial" panose="020B0604020202020204" pitchFamily="34" charset="0"/>
              </a:rPr>
              <a:t>Current (2014) Estimates for Incorporated Places and Counties</a:t>
            </a:r>
          </a:p>
          <a:p>
            <a:pPr lvl="1"/>
            <a:r>
              <a:rPr lang="en-US" sz="2400" dirty="0" smtClean="0">
                <a:latin typeface="Arial" panose="020B0604020202020204" pitchFamily="34" charset="0"/>
                <a:cs typeface="Arial" panose="020B0604020202020204" pitchFamily="34" charset="0"/>
              </a:rPr>
              <a:t>Selected 2010 Census Data (Including 2000-2010 Change and 2000 Comparisons) for Counties and Places</a:t>
            </a:r>
          </a:p>
          <a:p>
            <a:r>
              <a:rPr lang="en-US" sz="2400" dirty="0" smtClean="0">
                <a:latin typeface="Arial" panose="020B0604020202020204" pitchFamily="34" charset="0"/>
                <a:cs typeface="Arial" panose="020B0604020202020204" pitchFamily="34" charset="0"/>
              </a:rPr>
              <a:t>For background on </a:t>
            </a:r>
            <a:r>
              <a:rPr lang="en-US" sz="2400" i="1" dirty="0" smtClean="0">
                <a:latin typeface="Arial" panose="020B0604020202020204" pitchFamily="34" charset="0"/>
                <a:cs typeface="Arial" panose="020B0604020202020204" pitchFamily="34" charset="0"/>
              </a:rPr>
              <a:t>Changing Texas</a:t>
            </a:r>
            <a:r>
              <a:rPr lang="en-US" sz="2400" dirty="0" smtClean="0">
                <a:latin typeface="Arial" panose="020B0604020202020204" pitchFamily="34" charset="0"/>
                <a:cs typeface="Arial" panose="020B0604020202020204" pitchFamily="34" charset="0"/>
              </a:rPr>
              <a:t>, see: </a:t>
            </a:r>
            <a:r>
              <a:rPr lang="en-US" sz="2400" dirty="0" smtClean="0">
                <a:latin typeface="Arial" panose="020B0604020202020204" pitchFamily="34" charset="0"/>
                <a:cs typeface="Arial" panose="020B0604020202020204" pitchFamily="34" charset="0"/>
                <a:hlinkClick r:id="rId3"/>
              </a:rPr>
              <a:t>http://thetexaschallenge.com</a:t>
            </a:r>
            <a:endParaRPr lang="en-US" sz="2400"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pPr lvl="1"/>
            <a:endParaRPr lang="en-US" dirty="0"/>
          </a:p>
        </p:txBody>
      </p:sp>
      <p:sp>
        <p:nvSpPr>
          <p:cNvPr id="4" name="Date Placeholder 3"/>
          <p:cNvSpPr>
            <a:spLocks noGrp="1"/>
          </p:cNvSpPr>
          <p:nvPr>
            <p:ph type="dt" sz="half" idx="10"/>
          </p:nvPr>
        </p:nvSpPr>
        <p:spPr/>
        <p:txBody>
          <a:bodyPr/>
          <a:lstStyle/>
          <a:p>
            <a:pPr>
              <a:defRPr/>
            </a:pPr>
            <a:fld id="{DCA94DDA-C9E8-4368-94CB-7942B68D7863}" type="datetime4">
              <a:rPr lang="en-US" smtClean="0"/>
              <a:pPr>
                <a:defRPr/>
              </a:pPr>
              <a:t>May 11, 2016</a:t>
            </a:fld>
            <a:endParaRPr lang="en-US"/>
          </a:p>
        </p:txBody>
      </p:sp>
      <p:sp>
        <p:nvSpPr>
          <p:cNvPr id="5" name="Slide Number Placeholder 4"/>
          <p:cNvSpPr>
            <a:spLocks noGrp="1"/>
          </p:cNvSpPr>
          <p:nvPr>
            <p:ph type="sldNum" sz="quarter" idx="11"/>
          </p:nvPr>
        </p:nvSpPr>
        <p:spPr/>
        <p:txBody>
          <a:bodyPr/>
          <a:lstStyle/>
          <a:p>
            <a:pPr>
              <a:defRPr/>
            </a:pPr>
            <a:fld id="{569CDCFA-B6A5-4007-A816-0B3D306CC1E7}" type="slidenum">
              <a:rPr lang="en-US" smtClean="0"/>
              <a:pPr>
                <a:defRPr/>
              </a:pPr>
              <a:t>2</a:t>
            </a:fld>
            <a:endParaRPr lang="en-US"/>
          </a:p>
        </p:txBody>
      </p:sp>
    </p:spTree>
    <p:extLst>
      <p:ext uri="{BB962C8B-B14F-4D97-AF65-F5344CB8AC3E}">
        <p14:creationId xmlns:p14="http://schemas.microsoft.com/office/powerpoint/2010/main" val="1323289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idx="4294967295"/>
          </p:nvPr>
        </p:nvSpPr>
        <p:spPr>
          <a:xfrm>
            <a:off x="685800" y="609600"/>
            <a:ext cx="7772400" cy="1143000"/>
          </a:xfrm>
        </p:spPr>
        <p:txBody>
          <a:bodyPr lIns="92075" tIns="46038" rIns="92075" bIns="46038"/>
          <a:lstStyle/>
          <a:p>
            <a:pPr eaLnBrk="1" hangingPunct="1"/>
            <a:r>
              <a:rPr lang="en-US" sz="2000" b="1" smtClean="0">
                <a:latin typeface="Arial" pitchFamily="34" charset="0"/>
                <a:ea typeface="Geneva" pitchFamily="34" charset="0"/>
                <a:cs typeface="Arial" pitchFamily="34" charset="0"/>
              </a:rPr>
              <a:t>Median Age in the United States and Texas, </a:t>
            </a:r>
            <a:br>
              <a:rPr lang="en-US" sz="2000" b="1" smtClean="0">
                <a:latin typeface="Arial" pitchFamily="34" charset="0"/>
                <a:ea typeface="Geneva" pitchFamily="34" charset="0"/>
                <a:cs typeface="Arial" pitchFamily="34" charset="0"/>
              </a:rPr>
            </a:br>
            <a:r>
              <a:rPr lang="en-US" sz="2000" b="1" smtClean="0">
                <a:latin typeface="Arial" pitchFamily="34" charset="0"/>
                <a:ea typeface="Geneva" pitchFamily="34" charset="0"/>
                <a:cs typeface="Arial" pitchFamily="34" charset="0"/>
              </a:rPr>
              <a:t>1900-2010</a:t>
            </a:r>
          </a:p>
        </p:txBody>
      </p:sp>
      <p:graphicFrame>
        <p:nvGraphicFramePr>
          <p:cNvPr id="93187" name="Object 3"/>
          <p:cNvGraphicFramePr>
            <a:graphicFrameLocks noChangeAspect="1"/>
          </p:cNvGraphicFramePr>
          <p:nvPr/>
        </p:nvGraphicFramePr>
        <p:xfrm>
          <a:off x="304800" y="1528763"/>
          <a:ext cx="8153400" cy="4316412"/>
        </p:xfrm>
        <a:graphic>
          <a:graphicData uri="http://schemas.openxmlformats.org/presentationml/2006/ole">
            <mc:AlternateContent xmlns:mc="http://schemas.openxmlformats.org/markup-compatibility/2006">
              <mc:Choice xmlns:v="urn:schemas-microsoft-com:vml" Requires="v">
                <p:oleObj spid="_x0000_s311304" name="Chart" r:id="rId4" imgW="7772400" imgH="4114884" progId="MSGraph.Chart.8">
                  <p:embed followColorScheme="full"/>
                </p:oleObj>
              </mc:Choice>
              <mc:Fallback>
                <p:oleObj name="Chart" r:id="rId4" imgW="7772400" imgH="4114884" progId="MSGraph.Chart.8">
                  <p:embed followColorScheme="full"/>
                  <p:pic>
                    <p:nvPicPr>
                      <p:cNvPr id="0" name=""/>
                      <p:cNvPicPr>
                        <a:picLocks noChangeAspect="1" noChangeArrowheads="1"/>
                      </p:cNvPicPr>
                      <p:nvPr/>
                    </p:nvPicPr>
                    <p:blipFill>
                      <a:blip r:embed="rId5"/>
                      <a:srcRect/>
                      <a:stretch>
                        <a:fillRect/>
                      </a:stretch>
                    </p:blipFill>
                    <p:spPr bwMode="auto">
                      <a:xfrm>
                        <a:off x="304800" y="1528763"/>
                        <a:ext cx="8153400" cy="431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3188" name="Rectangle 4"/>
          <p:cNvSpPr>
            <a:spLocks noChangeArrowheads="1"/>
          </p:cNvSpPr>
          <p:nvPr/>
        </p:nvSpPr>
        <p:spPr bwMode="auto">
          <a:xfrm>
            <a:off x="3581400" y="5540375"/>
            <a:ext cx="2057400" cy="3048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3189"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Geneva" pitchFamily="34" charset="0"/>
                <a:cs typeface="Geneva" pitchFamily="34" charset="0"/>
              </a:defRPr>
            </a:lvl1pPr>
            <a:lvl2pPr marL="742950" indent="-285750" eaLnBrk="0" hangingPunct="0">
              <a:defRPr>
                <a:solidFill>
                  <a:schemeClr val="tx1"/>
                </a:solidFill>
                <a:latin typeface="Calibri" pitchFamily="34" charset="0"/>
                <a:ea typeface="Geneva" pitchFamily="34" charset="0"/>
                <a:cs typeface="Geneva" pitchFamily="34" charset="0"/>
              </a:defRPr>
            </a:lvl2pPr>
            <a:lvl3pPr marL="1143000" indent="-228600" eaLnBrk="0" hangingPunct="0">
              <a:defRPr>
                <a:solidFill>
                  <a:schemeClr val="tx1"/>
                </a:solidFill>
                <a:latin typeface="Calibri" pitchFamily="34" charset="0"/>
                <a:ea typeface="Geneva" pitchFamily="34" charset="0"/>
                <a:cs typeface="Geneva" pitchFamily="34" charset="0"/>
              </a:defRPr>
            </a:lvl3pPr>
            <a:lvl4pPr marL="1600200" indent="-228600" eaLnBrk="0" hangingPunct="0">
              <a:defRPr>
                <a:solidFill>
                  <a:schemeClr val="tx1"/>
                </a:solidFill>
                <a:latin typeface="Calibri" pitchFamily="34" charset="0"/>
                <a:ea typeface="Geneva" pitchFamily="34" charset="0"/>
                <a:cs typeface="Geneva" pitchFamily="34" charset="0"/>
              </a:defRPr>
            </a:lvl4pPr>
            <a:lvl5pPr marL="2057400" indent="-228600" eaLnBrk="0" hangingPunct="0">
              <a:defRPr>
                <a:solidFill>
                  <a:schemeClr val="tx1"/>
                </a:solidFill>
                <a:latin typeface="Calibri" pitchFamily="34" charset="0"/>
                <a:ea typeface="Geneva" pitchFamily="34" charset="0"/>
                <a:cs typeface="Geneva"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9pPr>
          </a:lstStyle>
          <a:p>
            <a:pPr eaLnBrk="1" hangingPunct="1"/>
            <a:fld id="{7FA4A5D4-3042-4193-81BC-82DA48B9D51D}" type="slidenum">
              <a:rPr lang="en-US" smtClean="0">
                <a:solidFill>
                  <a:schemeClr val="bg1"/>
                </a:solidFill>
                <a:latin typeface="Verdana" pitchFamily="34" charset="0"/>
              </a:rPr>
              <a:pPr eaLnBrk="1" hangingPunct="1"/>
              <a:t>20</a:t>
            </a:fld>
            <a:endParaRPr lang="en-US" smtClean="0">
              <a:solidFill>
                <a:schemeClr val="bg1"/>
              </a:solidFill>
              <a:latin typeface="Verdana" pitchFamily="34" charset="0"/>
            </a:endParaRPr>
          </a:p>
        </p:txBody>
      </p:sp>
    </p:spTree>
    <p:extLst>
      <p:ext uri="{BB962C8B-B14F-4D97-AF65-F5344CB8AC3E}">
        <p14:creationId xmlns:p14="http://schemas.microsoft.com/office/powerpoint/2010/main" val="209596628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293813" y="1376363"/>
            <a:ext cx="2085975" cy="3444875"/>
          </a:xfrm>
          <a:prstGeom prst="rect">
            <a:avLst/>
          </a:prstGeom>
          <a:pattFill prst="pct50">
            <a:fgClr>
              <a:schemeClr val="accent1"/>
            </a:fgClr>
            <a:bgClr>
              <a:schemeClr val="bg1"/>
            </a:bgClr>
          </a:patt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844"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Geneva" pitchFamily="125" charset="-128"/>
              </a:defRPr>
            </a:lvl1pPr>
            <a:lvl2pPr marL="742950" indent="-285750" eaLnBrk="0" hangingPunct="0">
              <a:defRPr>
                <a:solidFill>
                  <a:schemeClr val="tx1"/>
                </a:solidFill>
                <a:latin typeface="Calibri" pitchFamily="34" charset="0"/>
                <a:ea typeface="Geneva" pitchFamily="125" charset="-128"/>
              </a:defRPr>
            </a:lvl2pPr>
            <a:lvl3pPr marL="1143000" indent="-228600" eaLnBrk="0" hangingPunct="0">
              <a:defRPr>
                <a:solidFill>
                  <a:schemeClr val="tx1"/>
                </a:solidFill>
                <a:latin typeface="Calibri" pitchFamily="34" charset="0"/>
                <a:ea typeface="Geneva" pitchFamily="125" charset="-128"/>
              </a:defRPr>
            </a:lvl3pPr>
            <a:lvl4pPr marL="1600200" indent="-228600" eaLnBrk="0" hangingPunct="0">
              <a:defRPr>
                <a:solidFill>
                  <a:schemeClr val="tx1"/>
                </a:solidFill>
                <a:latin typeface="Calibri" pitchFamily="34" charset="0"/>
                <a:ea typeface="Geneva" pitchFamily="125" charset="-128"/>
              </a:defRPr>
            </a:lvl4pPr>
            <a:lvl5pPr marL="2057400" indent="-228600" eaLnBrk="0" hangingPunct="0">
              <a:defRPr>
                <a:solidFill>
                  <a:schemeClr val="tx1"/>
                </a:solidFill>
                <a:latin typeface="Calibri" pitchFamily="34" charset="0"/>
                <a:ea typeface="Geneva"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Geneva"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Geneva"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Geneva"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Geneva" pitchFamily="125" charset="-128"/>
              </a:defRPr>
            </a:lvl9pPr>
          </a:lstStyle>
          <a:p>
            <a:pPr eaLnBrk="1" hangingPunct="1"/>
            <a:fld id="{B130AE67-BDDF-44E0-965A-07C999483934}" type="slidenum">
              <a:rPr lang="en-US" smtClean="0">
                <a:solidFill>
                  <a:schemeClr val="bg1"/>
                </a:solidFill>
                <a:latin typeface="Verdana" pitchFamily="34" charset="0"/>
              </a:rPr>
              <a:pPr eaLnBrk="1" hangingPunct="1"/>
              <a:t>21</a:t>
            </a:fld>
            <a:endParaRPr lang="en-US" smtClean="0">
              <a:solidFill>
                <a:schemeClr val="bg1"/>
              </a:solidFill>
              <a:latin typeface="Verdana" pitchFamily="34" charset="0"/>
            </a:endParaRPr>
          </a:p>
        </p:txBody>
      </p:sp>
      <p:graphicFrame>
        <p:nvGraphicFramePr>
          <p:cNvPr id="2" name="Chart 4"/>
          <p:cNvGraphicFramePr>
            <a:graphicFrameLocks/>
          </p:cNvGraphicFramePr>
          <p:nvPr>
            <p:extLst>
              <p:ext uri="{D42A27DB-BD31-4B8C-83A1-F6EECF244321}">
                <p14:modId xmlns:p14="http://schemas.microsoft.com/office/powerpoint/2010/main" val="1323376593"/>
              </p:ext>
            </p:extLst>
          </p:nvPr>
        </p:nvGraphicFramePr>
        <p:xfrm>
          <a:off x="341313" y="887413"/>
          <a:ext cx="8415337" cy="4524375"/>
        </p:xfrm>
        <a:graphic>
          <a:graphicData uri="http://schemas.openxmlformats.org/drawingml/2006/chart">
            <c:chart xmlns:c="http://schemas.openxmlformats.org/drawingml/2006/chart" xmlns:r="http://schemas.openxmlformats.org/officeDocument/2006/relationships" r:id="rId2"/>
          </a:graphicData>
        </a:graphic>
      </p:graphicFrame>
      <p:sp>
        <p:nvSpPr>
          <p:cNvPr id="35846" name="Title 1"/>
          <p:cNvSpPr txBox="1">
            <a:spLocks/>
          </p:cNvSpPr>
          <p:nvPr/>
        </p:nvSpPr>
        <p:spPr bwMode="auto">
          <a:xfrm>
            <a:off x="457200" y="435511"/>
            <a:ext cx="82296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Geneva" pitchFamily="125" charset="-128"/>
              </a:defRPr>
            </a:lvl1pPr>
            <a:lvl2pPr marL="742950" indent="-285750" eaLnBrk="0" hangingPunct="0">
              <a:defRPr>
                <a:solidFill>
                  <a:schemeClr val="tx1"/>
                </a:solidFill>
                <a:latin typeface="Calibri" pitchFamily="34" charset="0"/>
                <a:ea typeface="Geneva" pitchFamily="125" charset="-128"/>
              </a:defRPr>
            </a:lvl2pPr>
            <a:lvl3pPr marL="1143000" indent="-228600" eaLnBrk="0" hangingPunct="0">
              <a:defRPr>
                <a:solidFill>
                  <a:schemeClr val="tx1"/>
                </a:solidFill>
                <a:latin typeface="Calibri" pitchFamily="34" charset="0"/>
                <a:ea typeface="Geneva" pitchFamily="125" charset="-128"/>
              </a:defRPr>
            </a:lvl3pPr>
            <a:lvl4pPr marL="1600200" indent="-228600" eaLnBrk="0" hangingPunct="0">
              <a:defRPr>
                <a:solidFill>
                  <a:schemeClr val="tx1"/>
                </a:solidFill>
                <a:latin typeface="Calibri" pitchFamily="34" charset="0"/>
                <a:ea typeface="Geneva" pitchFamily="125" charset="-128"/>
              </a:defRPr>
            </a:lvl4pPr>
            <a:lvl5pPr marL="2057400" indent="-228600" eaLnBrk="0" hangingPunct="0">
              <a:defRPr>
                <a:solidFill>
                  <a:schemeClr val="tx1"/>
                </a:solidFill>
                <a:latin typeface="Calibri" pitchFamily="34" charset="0"/>
                <a:ea typeface="Geneva"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Geneva"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Geneva"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Geneva"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Geneva" pitchFamily="125" charset="-128"/>
              </a:defRPr>
            </a:lvl9pPr>
          </a:lstStyle>
          <a:p>
            <a:pPr algn="ctr"/>
            <a:r>
              <a:rPr lang="en-US" b="1" dirty="0">
                <a:latin typeface="Verdana" pitchFamily="34" charset="0"/>
                <a:ea typeface="Verdana" pitchFamily="34" charset="0"/>
                <a:cs typeface="Verdana" pitchFamily="34" charset="0"/>
              </a:rPr>
              <a:t>Texas Crude Birth and Crude Death Rates, 1942 - 2010</a:t>
            </a:r>
          </a:p>
        </p:txBody>
      </p:sp>
      <p:sp>
        <p:nvSpPr>
          <p:cNvPr id="35847" name="TextBox 6"/>
          <p:cNvSpPr txBox="1">
            <a:spLocks noChangeArrowheads="1"/>
          </p:cNvSpPr>
          <p:nvPr/>
        </p:nvSpPr>
        <p:spPr bwMode="auto">
          <a:xfrm>
            <a:off x="785813" y="5662613"/>
            <a:ext cx="814228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Geneva" pitchFamily="125" charset="-128"/>
              </a:defRPr>
            </a:lvl1pPr>
            <a:lvl2pPr marL="742950" indent="-285750" eaLnBrk="0" hangingPunct="0">
              <a:defRPr>
                <a:solidFill>
                  <a:schemeClr val="tx1"/>
                </a:solidFill>
                <a:latin typeface="Calibri" pitchFamily="34" charset="0"/>
                <a:ea typeface="Geneva" pitchFamily="125" charset="-128"/>
              </a:defRPr>
            </a:lvl2pPr>
            <a:lvl3pPr marL="1143000" indent="-228600" eaLnBrk="0" hangingPunct="0">
              <a:defRPr>
                <a:solidFill>
                  <a:schemeClr val="tx1"/>
                </a:solidFill>
                <a:latin typeface="Calibri" pitchFamily="34" charset="0"/>
                <a:ea typeface="Geneva" pitchFamily="125" charset="-128"/>
              </a:defRPr>
            </a:lvl3pPr>
            <a:lvl4pPr marL="1600200" indent="-228600" eaLnBrk="0" hangingPunct="0">
              <a:defRPr>
                <a:solidFill>
                  <a:schemeClr val="tx1"/>
                </a:solidFill>
                <a:latin typeface="Calibri" pitchFamily="34" charset="0"/>
                <a:ea typeface="Geneva" pitchFamily="125" charset="-128"/>
              </a:defRPr>
            </a:lvl4pPr>
            <a:lvl5pPr marL="2057400" indent="-228600" eaLnBrk="0" hangingPunct="0">
              <a:defRPr>
                <a:solidFill>
                  <a:schemeClr val="tx1"/>
                </a:solidFill>
                <a:latin typeface="Calibri" pitchFamily="34" charset="0"/>
                <a:ea typeface="Geneva"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Geneva"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Geneva"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Geneva"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Geneva" pitchFamily="125" charset="-128"/>
              </a:defRPr>
            </a:lvl9pPr>
          </a:lstStyle>
          <a:p>
            <a:pPr eaLnBrk="1" hangingPunct="1"/>
            <a:r>
              <a:rPr lang="en-US" sz="1100" i="1" dirty="0">
                <a:latin typeface="Verdana" pitchFamily="34" charset="0"/>
                <a:ea typeface="Verdana" pitchFamily="34" charset="0"/>
                <a:cs typeface="Verdana" pitchFamily="34" charset="0"/>
              </a:rPr>
              <a:t>Source: 2010 Texas Vital Statistics Annual Report, Texas Department of State Health Services</a:t>
            </a:r>
          </a:p>
        </p:txBody>
      </p:sp>
      <p:sp>
        <p:nvSpPr>
          <p:cNvPr id="35848" name="TextBox 1"/>
          <p:cNvSpPr txBox="1">
            <a:spLocks noChangeArrowheads="1"/>
          </p:cNvSpPr>
          <p:nvPr/>
        </p:nvSpPr>
        <p:spPr bwMode="auto">
          <a:xfrm>
            <a:off x="1246188" y="2806700"/>
            <a:ext cx="2133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Geneva" pitchFamily="125" charset="-128"/>
              </a:defRPr>
            </a:lvl1pPr>
            <a:lvl2pPr marL="742950" indent="-285750" eaLnBrk="0" hangingPunct="0">
              <a:defRPr>
                <a:solidFill>
                  <a:schemeClr val="tx1"/>
                </a:solidFill>
                <a:latin typeface="Calibri" pitchFamily="34" charset="0"/>
                <a:ea typeface="Geneva" pitchFamily="125" charset="-128"/>
              </a:defRPr>
            </a:lvl2pPr>
            <a:lvl3pPr marL="1143000" indent="-228600" eaLnBrk="0" hangingPunct="0">
              <a:defRPr>
                <a:solidFill>
                  <a:schemeClr val="tx1"/>
                </a:solidFill>
                <a:latin typeface="Calibri" pitchFamily="34" charset="0"/>
                <a:ea typeface="Geneva" pitchFamily="125" charset="-128"/>
              </a:defRPr>
            </a:lvl3pPr>
            <a:lvl4pPr marL="1600200" indent="-228600" eaLnBrk="0" hangingPunct="0">
              <a:defRPr>
                <a:solidFill>
                  <a:schemeClr val="tx1"/>
                </a:solidFill>
                <a:latin typeface="Calibri" pitchFamily="34" charset="0"/>
                <a:ea typeface="Geneva" pitchFamily="125" charset="-128"/>
              </a:defRPr>
            </a:lvl4pPr>
            <a:lvl5pPr marL="2057400" indent="-228600" eaLnBrk="0" hangingPunct="0">
              <a:defRPr>
                <a:solidFill>
                  <a:schemeClr val="tx1"/>
                </a:solidFill>
                <a:latin typeface="Calibri" pitchFamily="34" charset="0"/>
                <a:ea typeface="Geneva"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Geneva"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Geneva"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Geneva"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Geneva" pitchFamily="125" charset="-128"/>
              </a:defRPr>
            </a:lvl9pPr>
          </a:lstStyle>
          <a:p>
            <a:pPr algn="ctr" eaLnBrk="1" hangingPunct="1"/>
            <a:r>
              <a:rPr lang="en-US" sz="1600" b="1" dirty="0">
                <a:latin typeface="Verdana" pitchFamily="34" charset="0"/>
                <a:ea typeface="Verdana" pitchFamily="34" charset="0"/>
                <a:cs typeface="Verdana" pitchFamily="34" charset="0"/>
              </a:rPr>
              <a:t>Average Birth Rates, 1946-1964: 26.1</a:t>
            </a:r>
          </a:p>
        </p:txBody>
      </p:sp>
      <p:sp>
        <p:nvSpPr>
          <p:cNvPr id="35849" name="TextBox 1"/>
          <p:cNvSpPr txBox="1">
            <a:spLocks noChangeArrowheads="1"/>
          </p:cNvSpPr>
          <p:nvPr/>
        </p:nvSpPr>
        <p:spPr bwMode="auto">
          <a:xfrm>
            <a:off x="785813" y="5422900"/>
            <a:ext cx="54483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Geneva" pitchFamily="125" charset="-128"/>
              </a:defRPr>
            </a:lvl1pPr>
            <a:lvl2pPr marL="742950" indent="-285750" eaLnBrk="0" hangingPunct="0">
              <a:defRPr>
                <a:solidFill>
                  <a:schemeClr val="tx1"/>
                </a:solidFill>
                <a:latin typeface="Calibri" pitchFamily="34" charset="0"/>
                <a:ea typeface="Geneva" pitchFamily="125" charset="-128"/>
              </a:defRPr>
            </a:lvl2pPr>
            <a:lvl3pPr marL="1143000" indent="-228600" eaLnBrk="0" hangingPunct="0">
              <a:defRPr>
                <a:solidFill>
                  <a:schemeClr val="tx1"/>
                </a:solidFill>
                <a:latin typeface="Calibri" pitchFamily="34" charset="0"/>
                <a:ea typeface="Geneva" pitchFamily="125" charset="-128"/>
              </a:defRPr>
            </a:lvl3pPr>
            <a:lvl4pPr marL="1600200" indent="-228600" eaLnBrk="0" hangingPunct="0">
              <a:defRPr>
                <a:solidFill>
                  <a:schemeClr val="tx1"/>
                </a:solidFill>
                <a:latin typeface="Calibri" pitchFamily="34" charset="0"/>
                <a:ea typeface="Geneva" pitchFamily="125" charset="-128"/>
              </a:defRPr>
            </a:lvl4pPr>
            <a:lvl5pPr marL="2057400" indent="-228600" eaLnBrk="0" hangingPunct="0">
              <a:defRPr>
                <a:solidFill>
                  <a:schemeClr val="tx1"/>
                </a:solidFill>
                <a:latin typeface="Calibri" pitchFamily="34" charset="0"/>
                <a:ea typeface="Geneva"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Geneva"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Geneva"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Geneva"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Geneva" pitchFamily="125" charset="-128"/>
              </a:defRPr>
            </a:lvl9pPr>
          </a:lstStyle>
          <a:p>
            <a:pPr eaLnBrk="1" hangingPunct="1"/>
            <a:r>
              <a:rPr lang="en-US" sz="1200" dirty="0">
                <a:latin typeface="Verdana" pitchFamily="34" charset="0"/>
                <a:ea typeface="Verdana" pitchFamily="34" charset="0"/>
                <a:cs typeface="Verdana" pitchFamily="34" charset="0"/>
              </a:rPr>
              <a:t>Births and deaths per 1,000 Texas residents</a:t>
            </a:r>
          </a:p>
        </p:txBody>
      </p:sp>
    </p:spTree>
    <p:extLst>
      <p:ext uri="{BB962C8B-B14F-4D97-AF65-F5344CB8AC3E}">
        <p14:creationId xmlns:p14="http://schemas.microsoft.com/office/powerpoint/2010/main" val="1887836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457200" y="177800"/>
            <a:ext cx="8229600" cy="1143000"/>
          </a:xfrm>
        </p:spPr>
        <p:txBody>
          <a:bodyPr/>
          <a:lstStyle/>
          <a:p>
            <a:r>
              <a:rPr lang="en-US" sz="2400" b="1" smtClean="0">
                <a:latin typeface="Arial" pitchFamily="34" charset="0"/>
                <a:ea typeface="Geneva" pitchFamily="34" charset="0"/>
                <a:cs typeface="Arial" pitchFamily="34" charset="0"/>
              </a:rPr>
              <a:t>Youth, Old-Age, and Total Dependency </a:t>
            </a:r>
            <a:br>
              <a:rPr lang="en-US" sz="2400" b="1" smtClean="0">
                <a:latin typeface="Arial" pitchFamily="34" charset="0"/>
                <a:ea typeface="Geneva" pitchFamily="34" charset="0"/>
                <a:cs typeface="Arial" pitchFamily="34" charset="0"/>
              </a:rPr>
            </a:br>
            <a:r>
              <a:rPr lang="en-US" sz="2400" b="1" smtClean="0">
                <a:latin typeface="Arial" pitchFamily="34" charset="0"/>
                <a:ea typeface="Geneva" pitchFamily="34" charset="0"/>
                <a:cs typeface="Arial" pitchFamily="34" charset="0"/>
              </a:rPr>
              <a:t>Ratios for Texas, 2000-2050</a:t>
            </a:r>
          </a:p>
        </p:txBody>
      </p:sp>
      <p:sp>
        <p:nvSpPr>
          <p:cNvPr id="94211"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Geneva" pitchFamily="34" charset="0"/>
                <a:cs typeface="Geneva" pitchFamily="34" charset="0"/>
              </a:defRPr>
            </a:lvl1pPr>
            <a:lvl2pPr marL="742950" indent="-285750" eaLnBrk="0" hangingPunct="0">
              <a:defRPr>
                <a:solidFill>
                  <a:schemeClr val="tx1"/>
                </a:solidFill>
                <a:latin typeface="Calibri" pitchFamily="34" charset="0"/>
                <a:ea typeface="Geneva" pitchFamily="34" charset="0"/>
                <a:cs typeface="Geneva" pitchFamily="34" charset="0"/>
              </a:defRPr>
            </a:lvl2pPr>
            <a:lvl3pPr marL="1143000" indent="-228600" eaLnBrk="0" hangingPunct="0">
              <a:defRPr>
                <a:solidFill>
                  <a:schemeClr val="tx1"/>
                </a:solidFill>
                <a:latin typeface="Calibri" pitchFamily="34" charset="0"/>
                <a:ea typeface="Geneva" pitchFamily="34" charset="0"/>
                <a:cs typeface="Geneva" pitchFamily="34" charset="0"/>
              </a:defRPr>
            </a:lvl3pPr>
            <a:lvl4pPr marL="1600200" indent="-228600" eaLnBrk="0" hangingPunct="0">
              <a:defRPr>
                <a:solidFill>
                  <a:schemeClr val="tx1"/>
                </a:solidFill>
                <a:latin typeface="Calibri" pitchFamily="34" charset="0"/>
                <a:ea typeface="Geneva" pitchFamily="34" charset="0"/>
                <a:cs typeface="Geneva" pitchFamily="34" charset="0"/>
              </a:defRPr>
            </a:lvl4pPr>
            <a:lvl5pPr marL="2057400" indent="-228600" eaLnBrk="0" hangingPunct="0">
              <a:defRPr>
                <a:solidFill>
                  <a:schemeClr val="tx1"/>
                </a:solidFill>
                <a:latin typeface="Calibri" pitchFamily="34" charset="0"/>
                <a:ea typeface="Geneva" pitchFamily="34" charset="0"/>
                <a:cs typeface="Geneva"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9pPr>
          </a:lstStyle>
          <a:p>
            <a:pPr eaLnBrk="1" hangingPunct="1"/>
            <a:fld id="{7533F9FC-1C98-4E95-8B78-35A828278B24}" type="slidenum">
              <a:rPr lang="en-US" smtClean="0">
                <a:solidFill>
                  <a:schemeClr val="bg1"/>
                </a:solidFill>
                <a:latin typeface="Verdana" pitchFamily="34" charset="0"/>
              </a:rPr>
              <a:pPr eaLnBrk="1" hangingPunct="1"/>
              <a:t>22</a:t>
            </a:fld>
            <a:endParaRPr lang="en-US" smtClean="0">
              <a:solidFill>
                <a:schemeClr val="bg1"/>
              </a:solidFill>
              <a:latin typeface="Verdana" pitchFamily="34" charset="0"/>
            </a:endParaRPr>
          </a:p>
        </p:txBody>
      </p:sp>
      <p:graphicFrame>
        <p:nvGraphicFramePr>
          <p:cNvPr id="94212" name="Chart 3"/>
          <p:cNvGraphicFramePr>
            <a:graphicFrameLocks/>
          </p:cNvGraphicFramePr>
          <p:nvPr/>
        </p:nvGraphicFramePr>
        <p:xfrm>
          <a:off x="547688" y="1176338"/>
          <a:ext cx="8175625" cy="4327525"/>
        </p:xfrm>
        <a:graphic>
          <a:graphicData uri="http://schemas.openxmlformats.org/presentationml/2006/ole">
            <mc:AlternateContent xmlns:mc="http://schemas.openxmlformats.org/markup-compatibility/2006">
              <mc:Choice xmlns:v="urn:schemas-microsoft-com:vml" Requires="v">
                <p:oleObj spid="_x0000_s312327" name="Chart" r:id="rId5" imgW="8172416" imgH="4324276" progId="Excel.Chart.8">
                  <p:embed/>
                </p:oleObj>
              </mc:Choice>
              <mc:Fallback>
                <p:oleObj name="Chart" r:id="rId5" imgW="8172416" imgH="4324276"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688" y="1176338"/>
                        <a:ext cx="8175625" cy="432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4213" name="TextBox 4"/>
          <p:cNvSpPr txBox="1">
            <a:spLocks noChangeArrowheads="1"/>
          </p:cNvSpPr>
          <p:nvPr/>
        </p:nvSpPr>
        <p:spPr bwMode="auto">
          <a:xfrm>
            <a:off x="1544638" y="2103438"/>
            <a:ext cx="622300"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Geneva" pitchFamily="34" charset="0"/>
                <a:cs typeface="Geneva" pitchFamily="34" charset="0"/>
              </a:defRPr>
            </a:lvl1pPr>
            <a:lvl2pPr marL="742950" indent="-285750" eaLnBrk="0" hangingPunct="0">
              <a:defRPr>
                <a:solidFill>
                  <a:schemeClr val="tx1"/>
                </a:solidFill>
                <a:latin typeface="Calibri" pitchFamily="34" charset="0"/>
                <a:ea typeface="Geneva" pitchFamily="34" charset="0"/>
                <a:cs typeface="Geneva" pitchFamily="34" charset="0"/>
              </a:defRPr>
            </a:lvl2pPr>
            <a:lvl3pPr marL="1143000" indent="-228600" eaLnBrk="0" hangingPunct="0">
              <a:defRPr>
                <a:solidFill>
                  <a:schemeClr val="tx1"/>
                </a:solidFill>
                <a:latin typeface="Calibri" pitchFamily="34" charset="0"/>
                <a:ea typeface="Geneva" pitchFamily="34" charset="0"/>
                <a:cs typeface="Geneva" pitchFamily="34" charset="0"/>
              </a:defRPr>
            </a:lvl3pPr>
            <a:lvl4pPr marL="1600200" indent="-228600" eaLnBrk="0" hangingPunct="0">
              <a:defRPr>
                <a:solidFill>
                  <a:schemeClr val="tx1"/>
                </a:solidFill>
                <a:latin typeface="Calibri" pitchFamily="34" charset="0"/>
                <a:ea typeface="Geneva" pitchFamily="34" charset="0"/>
                <a:cs typeface="Geneva" pitchFamily="34" charset="0"/>
              </a:defRPr>
            </a:lvl4pPr>
            <a:lvl5pPr marL="2057400" indent="-228600" eaLnBrk="0" hangingPunct="0">
              <a:defRPr>
                <a:solidFill>
                  <a:schemeClr val="tx1"/>
                </a:solidFill>
                <a:latin typeface="Calibri" pitchFamily="34" charset="0"/>
                <a:ea typeface="Geneva" pitchFamily="34" charset="0"/>
                <a:cs typeface="Geneva"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9pPr>
          </a:lstStyle>
          <a:p>
            <a:pPr eaLnBrk="1" hangingPunct="1"/>
            <a:r>
              <a:rPr lang="en-US" sz="1200" b="1">
                <a:latin typeface="Arial" pitchFamily="34" charset="0"/>
                <a:cs typeface="Arial" pitchFamily="34" charset="0"/>
              </a:rPr>
              <a:t>70.5</a:t>
            </a:r>
          </a:p>
        </p:txBody>
      </p:sp>
      <p:sp>
        <p:nvSpPr>
          <p:cNvPr id="94214" name="TextBox 5"/>
          <p:cNvSpPr txBox="1">
            <a:spLocks noChangeArrowheads="1"/>
          </p:cNvSpPr>
          <p:nvPr/>
        </p:nvSpPr>
        <p:spPr bwMode="auto">
          <a:xfrm>
            <a:off x="2735263" y="2103438"/>
            <a:ext cx="622300"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Geneva" pitchFamily="34" charset="0"/>
                <a:cs typeface="Geneva" pitchFamily="34" charset="0"/>
              </a:defRPr>
            </a:lvl1pPr>
            <a:lvl2pPr marL="742950" indent="-285750" eaLnBrk="0" hangingPunct="0">
              <a:defRPr>
                <a:solidFill>
                  <a:schemeClr val="tx1"/>
                </a:solidFill>
                <a:latin typeface="Calibri" pitchFamily="34" charset="0"/>
                <a:ea typeface="Geneva" pitchFamily="34" charset="0"/>
                <a:cs typeface="Geneva" pitchFamily="34" charset="0"/>
              </a:defRPr>
            </a:lvl2pPr>
            <a:lvl3pPr marL="1143000" indent="-228600" eaLnBrk="0" hangingPunct="0">
              <a:defRPr>
                <a:solidFill>
                  <a:schemeClr val="tx1"/>
                </a:solidFill>
                <a:latin typeface="Calibri" pitchFamily="34" charset="0"/>
                <a:ea typeface="Geneva" pitchFamily="34" charset="0"/>
                <a:cs typeface="Geneva" pitchFamily="34" charset="0"/>
              </a:defRPr>
            </a:lvl3pPr>
            <a:lvl4pPr marL="1600200" indent="-228600" eaLnBrk="0" hangingPunct="0">
              <a:defRPr>
                <a:solidFill>
                  <a:schemeClr val="tx1"/>
                </a:solidFill>
                <a:latin typeface="Calibri" pitchFamily="34" charset="0"/>
                <a:ea typeface="Geneva" pitchFamily="34" charset="0"/>
                <a:cs typeface="Geneva" pitchFamily="34" charset="0"/>
              </a:defRPr>
            </a:lvl4pPr>
            <a:lvl5pPr marL="2057400" indent="-228600" eaLnBrk="0" hangingPunct="0">
              <a:defRPr>
                <a:solidFill>
                  <a:schemeClr val="tx1"/>
                </a:solidFill>
                <a:latin typeface="Calibri" pitchFamily="34" charset="0"/>
                <a:ea typeface="Geneva" pitchFamily="34" charset="0"/>
                <a:cs typeface="Geneva"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9pPr>
          </a:lstStyle>
          <a:p>
            <a:pPr eaLnBrk="1" hangingPunct="1"/>
            <a:r>
              <a:rPr lang="en-US" sz="1200" b="1">
                <a:latin typeface="Arial" pitchFamily="34" charset="0"/>
                <a:cs typeface="Arial" pitchFamily="34" charset="0"/>
              </a:rPr>
              <a:t>68.5</a:t>
            </a:r>
          </a:p>
        </p:txBody>
      </p:sp>
      <p:sp>
        <p:nvSpPr>
          <p:cNvPr id="94215" name="TextBox 6"/>
          <p:cNvSpPr txBox="1">
            <a:spLocks noChangeArrowheads="1"/>
          </p:cNvSpPr>
          <p:nvPr/>
        </p:nvSpPr>
        <p:spPr bwMode="auto">
          <a:xfrm>
            <a:off x="4014788" y="1946275"/>
            <a:ext cx="620712"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Geneva" pitchFamily="34" charset="0"/>
                <a:cs typeface="Geneva" pitchFamily="34" charset="0"/>
              </a:defRPr>
            </a:lvl1pPr>
            <a:lvl2pPr marL="742950" indent="-285750" eaLnBrk="0" hangingPunct="0">
              <a:defRPr>
                <a:solidFill>
                  <a:schemeClr val="tx1"/>
                </a:solidFill>
                <a:latin typeface="Calibri" pitchFamily="34" charset="0"/>
                <a:ea typeface="Geneva" pitchFamily="34" charset="0"/>
                <a:cs typeface="Geneva" pitchFamily="34" charset="0"/>
              </a:defRPr>
            </a:lvl2pPr>
            <a:lvl3pPr marL="1143000" indent="-228600" eaLnBrk="0" hangingPunct="0">
              <a:defRPr>
                <a:solidFill>
                  <a:schemeClr val="tx1"/>
                </a:solidFill>
                <a:latin typeface="Calibri" pitchFamily="34" charset="0"/>
                <a:ea typeface="Geneva" pitchFamily="34" charset="0"/>
                <a:cs typeface="Geneva" pitchFamily="34" charset="0"/>
              </a:defRPr>
            </a:lvl3pPr>
            <a:lvl4pPr marL="1600200" indent="-228600" eaLnBrk="0" hangingPunct="0">
              <a:defRPr>
                <a:solidFill>
                  <a:schemeClr val="tx1"/>
                </a:solidFill>
                <a:latin typeface="Calibri" pitchFamily="34" charset="0"/>
                <a:ea typeface="Geneva" pitchFamily="34" charset="0"/>
                <a:cs typeface="Geneva" pitchFamily="34" charset="0"/>
              </a:defRPr>
            </a:lvl4pPr>
            <a:lvl5pPr marL="2057400" indent="-228600" eaLnBrk="0" hangingPunct="0">
              <a:defRPr>
                <a:solidFill>
                  <a:schemeClr val="tx1"/>
                </a:solidFill>
                <a:latin typeface="Calibri" pitchFamily="34" charset="0"/>
                <a:ea typeface="Geneva" pitchFamily="34" charset="0"/>
                <a:cs typeface="Geneva"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9pPr>
          </a:lstStyle>
          <a:p>
            <a:pPr eaLnBrk="1" hangingPunct="1"/>
            <a:r>
              <a:rPr lang="en-US" sz="1200" b="1">
                <a:latin typeface="Arial" pitchFamily="34" charset="0"/>
                <a:cs typeface="Arial" pitchFamily="34" charset="0"/>
              </a:rPr>
              <a:t>71.1</a:t>
            </a:r>
          </a:p>
        </p:txBody>
      </p:sp>
      <p:sp>
        <p:nvSpPr>
          <p:cNvPr id="94216" name="TextBox 7"/>
          <p:cNvSpPr txBox="1">
            <a:spLocks noChangeArrowheads="1"/>
          </p:cNvSpPr>
          <p:nvPr/>
        </p:nvSpPr>
        <p:spPr bwMode="auto">
          <a:xfrm>
            <a:off x="5248275" y="1857375"/>
            <a:ext cx="620713"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Geneva" pitchFamily="34" charset="0"/>
                <a:cs typeface="Geneva" pitchFamily="34" charset="0"/>
              </a:defRPr>
            </a:lvl1pPr>
            <a:lvl2pPr marL="742950" indent="-285750" eaLnBrk="0" hangingPunct="0">
              <a:defRPr>
                <a:solidFill>
                  <a:schemeClr val="tx1"/>
                </a:solidFill>
                <a:latin typeface="Calibri" pitchFamily="34" charset="0"/>
                <a:ea typeface="Geneva" pitchFamily="34" charset="0"/>
                <a:cs typeface="Geneva" pitchFamily="34" charset="0"/>
              </a:defRPr>
            </a:lvl2pPr>
            <a:lvl3pPr marL="1143000" indent="-228600" eaLnBrk="0" hangingPunct="0">
              <a:defRPr>
                <a:solidFill>
                  <a:schemeClr val="tx1"/>
                </a:solidFill>
                <a:latin typeface="Calibri" pitchFamily="34" charset="0"/>
                <a:ea typeface="Geneva" pitchFamily="34" charset="0"/>
                <a:cs typeface="Geneva" pitchFamily="34" charset="0"/>
              </a:defRPr>
            </a:lvl3pPr>
            <a:lvl4pPr marL="1600200" indent="-228600" eaLnBrk="0" hangingPunct="0">
              <a:defRPr>
                <a:solidFill>
                  <a:schemeClr val="tx1"/>
                </a:solidFill>
                <a:latin typeface="Calibri" pitchFamily="34" charset="0"/>
                <a:ea typeface="Geneva" pitchFamily="34" charset="0"/>
                <a:cs typeface="Geneva" pitchFamily="34" charset="0"/>
              </a:defRPr>
            </a:lvl4pPr>
            <a:lvl5pPr marL="2057400" indent="-228600" eaLnBrk="0" hangingPunct="0">
              <a:defRPr>
                <a:solidFill>
                  <a:schemeClr val="tx1"/>
                </a:solidFill>
                <a:latin typeface="Calibri" pitchFamily="34" charset="0"/>
                <a:ea typeface="Geneva" pitchFamily="34" charset="0"/>
                <a:cs typeface="Geneva"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9pPr>
          </a:lstStyle>
          <a:p>
            <a:pPr eaLnBrk="1" hangingPunct="1"/>
            <a:r>
              <a:rPr lang="en-US" sz="1200" b="1">
                <a:latin typeface="Arial" pitchFamily="34" charset="0"/>
                <a:cs typeface="Arial" pitchFamily="34" charset="0"/>
              </a:rPr>
              <a:t>75.3</a:t>
            </a:r>
          </a:p>
        </p:txBody>
      </p:sp>
      <p:sp>
        <p:nvSpPr>
          <p:cNvPr id="94217" name="TextBox 8"/>
          <p:cNvSpPr txBox="1">
            <a:spLocks noChangeArrowheads="1"/>
          </p:cNvSpPr>
          <p:nvPr/>
        </p:nvSpPr>
        <p:spPr bwMode="auto">
          <a:xfrm>
            <a:off x="6508750" y="1817688"/>
            <a:ext cx="620713"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Geneva" pitchFamily="34" charset="0"/>
                <a:cs typeface="Geneva" pitchFamily="34" charset="0"/>
              </a:defRPr>
            </a:lvl1pPr>
            <a:lvl2pPr marL="742950" indent="-285750" eaLnBrk="0" hangingPunct="0">
              <a:defRPr>
                <a:solidFill>
                  <a:schemeClr val="tx1"/>
                </a:solidFill>
                <a:latin typeface="Calibri" pitchFamily="34" charset="0"/>
                <a:ea typeface="Geneva" pitchFamily="34" charset="0"/>
                <a:cs typeface="Geneva" pitchFamily="34" charset="0"/>
              </a:defRPr>
            </a:lvl2pPr>
            <a:lvl3pPr marL="1143000" indent="-228600" eaLnBrk="0" hangingPunct="0">
              <a:defRPr>
                <a:solidFill>
                  <a:schemeClr val="tx1"/>
                </a:solidFill>
                <a:latin typeface="Calibri" pitchFamily="34" charset="0"/>
                <a:ea typeface="Geneva" pitchFamily="34" charset="0"/>
                <a:cs typeface="Geneva" pitchFamily="34" charset="0"/>
              </a:defRPr>
            </a:lvl3pPr>
            <a:lvl4pPr marL="1600200" indent="-228600" eaLnBrk="0" hangingPunct="0">
              <a:defRPr>
                <a:solidFill>
                  <a:schemeClr val="tx1"/>
                </a:solidFill>
                <a:latin typeface="Calibri" pitchFamily="34" charset="0"/>
                <a:ea typeface="Geneva" pitchFamily="34" charset="0"/>
                <a:cs typeface="Geneva" pitchFamily="34" charset="0"/>
              </a:defRPr>
            </a:lvl4pPr>
            <a:lvl5pPr marL="2057400" indent="-228600" eaLnBrk="0" hangingPunct="0">
              <a:defRPr>
                <a:solidFill>
                  <a:schemeClr val="tx1"/>
                </a:solidFill>
                <a:latin typeface="Calibri" pitchFamily="34" charset="0"/>
                <a:ea typeface="Geneva" pitchFamily="34" charset="0"/>
                <a:cs typeface="Geneva"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9pPr>
          </a:lstStyle>
          <a:p>
            <a:pPr eaLnBrk="1" hangingPunct="1"/>
            <a:r>
              <a:rPr lang="en-US" sz="1200" b="1">
                <a:latin typeface="Arial" pitchFamily="34" charset="0"/>
                <a:cs typeface="Arial" pitchFamily="34" charset="0"/>
              </a:rPr>
              <a:t>75.7</a:t>
            </a:r>
          </a:p>
        </p:txBody>
      </p:sp>
      <p:sp>
        <p:nvSpPr>
          <p:cNvPr id="94218" name="TextBox 9"/>
          <p:cNvSpPr txBox="1">
            <a:spLocks noChangeArrowheads="1"/>
          </p:cNvSpPr>
          <p:nvPr/>
        </p:nvSpPr>
        <p:spPr bwMode="auto">
          <a:xfrm>
            <a:off x="7662863" y="1831975"/>
            <a:ext cx="620712"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Geneva" pitchFamily="34" charset="0"/>
                <a:cs typeface="Geneva" pitchFamily="34" charset="0"/>
              </a:defRPr>
            </a:lvl1pPr>
            <a:lvl2pPr marL="742950" indent="-285750" eaLnBrk="0" hangingPunct="0">
              <a:defRPr>
                <a:solidFill>
                  <a:schemeClr val="tx1"/>
                </a:solidFill>
                <a:latin typeface="Calibri" pitchFamily="34" charset="0"/>
                <a:ea typeface="Geneva" pitchFamily="34" charset="0"/>
                <a:cs typeface="Geneva" pitchFamily="34" charset="0"/>
              </a:defRPr>
            </a:lvl2pPr>
            <a:lvl3pPr marL="1143000" indent="-228600" eaLnBrk="0" hangingPunct="0">
              <a:defRPr>
                <a:solidFill>
                  <a:schemeClr val="tx1"/>
                </a:solidFill>
                <a:latin typeface="Calibri" pitchFamily="34" charset="0"/>
                <a:ea typeface="Geneva" pitchFamily="34" charset="0"/>
                <a:cs typeface="Geneva" pitchFamily="34" charset="0"/>
              </a:defRPr>
            </a:lvl3pPr>
            <a:lvl4pPr marL="1600200" indent="-228600" eaLnBrk="0" hangingPunct="0">
              <a:defRPr>
                <a:solidFill>
                  <a:schemeClr val="tx1"/>
                </a:solidFill>
                <a:latin typeface="Calibri" pitchFamily="34" charset="0"/>
                <a:ea typeface="Geneva" pitchFamily="34" charset="0"/>
                <a:cs typeface="Geneva" pitchFamily="34" charset="0"/>
              </a:defRPr>
            </a:lvl4pPr>
            <a:lvl5pPr marL="2057400" indent="-228600" eaLnBrk="0" hangingPunct="0">
              <a:defRPr>
                <a:solidFill>
                  <a:schemeClr val="tx1"/>
                </a:solidFill>
                <a:latin typeface="Calibri" pitchFamily="34" charset="0"/>
                <a:ea typeface="Geneva" pitchFamily="34" charset="0"/>
                <a:cs typeface="Geneva"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9pPr>
          </a:lstStyle>
          <a:p>
            <a:pPr eaLnBrk="1" hangingPunct="1"/>
            <a:r>
              <a:rPr lang="en-US" sz="1200" b="1">
                <a:latin typeface="Arial" pitchFamily="34" charset="0"/>
                <a:cs typeface="Arial" pitchFamily="34" charset="0"/>
              </a:rPr>
              <a:t>74.5</a:t>
            </a:r>
          </a:p>
        </p:txBody>
      </p:sp>
      <p:sp>
        <p:nvSpPr>
          <p:cNvPr id="94219" name="TextBox 1"/>
          <p:cNvSpPr txBox="1">
            <a:spLocks noChangeArrowheads="1"/>
          </p:cNvSpPr>
          <p:nvPr/>
        </p:nvSpPr>
        <p:spPr bwMode="auto">
          <a:xfrm>
            <a:off x="722313" y="5503863"/>
            <a:ext cx="69405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Geneva" pitchFamily="34" charset="0"/>
                <a:cs typeface="Geneva" pitchFamily="34" charset="0"/>
              </a:defRPr>
            </a:lvl1pPr>
            <a:lvl2pPr marL="742950" indent="-285750" eaLnBrk="0" hangingPunct="0">
              <a:defRPr>
                <a:solidFill>
                  <a:schemeClr val="tx1"/>
                </a:solidFill>
                <a:latin typeface="Calibri" pitchFamily="34" charset="0"/>
                <a:ea typeface="Geneva" pitchFamily="34" charset="0"/>
                <a:cs typeface="Geneva" pitchFamily="34" charset="0"/>
              </a:defRPr>
            </a:lvl2pPr>
            <a:lvl3pPr marL="1143000" indent="-228600" eaLnBrk="0" hangingPunct="0">
              <a:defRPr>
                <a:solidFill>
                  <a:schemeClr val="tx1"/>
                </a:solidFill>
                <a:latin typeface="Calibri" pitchFamily="34" charset="0"/>
                <a:ea typeface="Geneva" pitchFamily="34" charset="0"/>
                <a:cs typeface="Geneva" pitchFamily="34" charset="0"/>
              </a:defRPr>
            </a:lvl3pPr>
            <a:lvl4pPr marL="1600200" indent="-228600" eaLnBrk="0" hangingPunct="0">
              <a:defRPr>
                <a:solidFill>
                  <a:schemeClr val="tx1"/>
                </a:solidFill>
                <a:latin typeface="Calibri" pitchFamily="34" charset="0"/>
                <a:ea typeface="Geneva" pitchFamily="34" charset="0"/>
                <a:cs typeface="Geneva" pitchFamily="34" charset="0"/>
              </a:defRPr>
            </a:lvl4pPr>
            <a:lvl5pPr marL="2057400" indent="-228600" eaLnBrk="0" hangingPunct="0">
              <a:defRPr>
                <a:solidFill>
                  <a:schemeClr val="tx1"/>
                </a:solidFill>
                <a:latin typeface="Calibri" pitchFamily="34" charset="0"/>
                <a:ea typeface="Geneva" pitchFamily="34" charset="0"/>
                <a:cs typeface="Geneva"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9pPr>
          </a:lstStyle>
          <a:p>
            <a:pPr eaLnBrk="1" hangingPunct="1"/>
            <a:r>
              <a:rPr lang="en-US" sz="1200"/>
              <a:t>Total Dependency: (((Population 65 and Older + Population &lt; 20) / (Population 20-64)) * 100</a:t>
            </a:r>
          </a:p>
          <a:p>
            <a:pPr eaLnBrk="1" hangingPunct="1"/>
            <a:r>
              <a:rPr lang="en-US" sz="1200"/>
              <a:t>Old Age Dependency: (((Population 65 and Older) / (Population 20-64 )) * 100</a:t>
            </a:r>
          </a:p>
          <a:p>
            <a:pPr eaLnBrk="1" hangingPunct="1"/>
            <a:r>
              <a:rPr lang="en-US" sz="1200"/>
              <a:t>Youth Dependency: (((Population &lt; 20) / (Population 20-64)) * 100</a:t>
            </a:r>
          </a:p>
          <a:p>
            <a:pPr eaLnBrk="1" hangingPunct="1"/>
            <a:endParaRPr lang="en-US" sz="1200"/>
          </a:p>
        </p:txBody>
      </p:sp>
    </p:spTree>
    <p:extLst>
      <p:ext uri="{BB962C8B-B14F-4D97-AF65-F5344CB8AC3E}">
        <p14:creationId xmlns:p14="http://schemas.microsoft.com/office/powerpoint/2010/main" val="2438448897"/>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Slide Number Placeholder 1"/>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Geneva" pitchFamily="34" charset="0"/>
                <a:cs typeface="Geneva" pitchFamily="34" charset="0"/>
              </a:defRPr>
            </a:lvl1pPr>
            <a:lvl2pPr marL="742950" indent="-285750" eaLnBrk="0" hangingPunct="0">
              <a:defRPr>
                <a:solidFill>
                  <a:schemeClr val="tx1"/>
                </a:solidFill>
                <a:latin typeface="Calibri" pitchFamily="34" charset="0"/>
                <a:ea typeface="Geneva" pitchFamily="34" charset="0"/>
                <a:cs typeface="Geneva" pitchFamily="34" charset="0"/>
              </a:defRPr>
            </a:lvl2pPr>
            <a:lvl3pPr marL="1143000" indent="-228600" eaLnBrk="0" hangingPunct="0">
              <a:defRPr>
                <a:solidFill>
                  <a:schemeClr val="tx1"/>
                </a:solidFill>
                <a:latin typeface="Calibri" pitchFamily="34" charset="0"/>
                <a:ea typeface="Geneva" pitchFamily="34" charset="0"/>
                <a:cs typeface="Geneva" pitchFamily="34" charset="0"/>
              </a:defRPr>
            </a:lvl3pPr>
            <a:lvl4pPr marL="1600200" indent="-228600" eaLnBrk="0" hangingPunct="0">
              <a:defRPr>
                <a:solidFill>
                  <a:schemeClr val="tx1"/>
                </a:solidFill>
                <a:latin typeface="Calibri" pitchFamily="34" charset="0"/>
                <a:ea typeface="Geneva" pitchFamily="34" charset="0"/>
                <a:cs typeface="Geneva" pitchFamily="34" charset="0"/>
              </a:defRPr>
            </a:lvl4pPr>
            <a:lvl5pPr marL="2057400" indent="-228600" eaLnBrk="0" hangingPunct="0">
              <a:defRPr>
                <a:solidFill>
                  <a:schemeClr val="tx1"/>
                </a:solidFill>
                <a:latin typeface="Calibri" pitchFamily="34" charset="0"/>
                <a:ea typeface="Geneva" pitchFamily="34" charset="0"/>
                <a:cs typeface="Geneva"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9pPr>
          </a:lstStyle>
          <a:p>
            <a:pPr eaLnBrk="1" hangingPunct="1"/>
            <a:fld id="{B0E9D423-C732-4794-8397-0F1B773F21C8}" type="slidenum">
              <a:rPr lang="en-US" smtClean="0">
                <a:solidFill>
                  <a:schemeClr val="bg1"/>
                </a:solidFill>
                <a:latin typeface="Verdana" pitchFamily="34" charset="0"/>
              </a:rPr>
              <a:pPr eaLnBrk="1" hangingPunct="1"/>
              <a:t>23</a:t>
            </a:fld>
            <a:endParaRPr lang="en-US" smtClean="0">
              <a:solidFill>
                <a:schemeClr val="bg1"/>
              </a:solidFill>
              <a:latin typeface="Verdana" pitchFamily="34" charset="0"/>
            </a:endParaRPr>
          </a:p>
        </p:txBody>
      </p:sp>
      <p:pic>
        <p:nvPicPr>
          <p:cNvPr id="9523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4938" y="190500"/>
            <a:ext cx="8628062" cy="666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txBox="1">
            <a:spLocks noChangeArrowheads="1"/>
          </p:cNvSpPr>
          <p:nvPr/>
        </p:nvSpPr>
        <p:spPr>
          <a:xfrm>
            <a:off x="0" y="38100"/>
            <a:ext cx="9144000" cy="381000"/>
          </a:xfrm>
          <a:prstGeom prst="rect">
            <a:avLst/>
          </a:prstGeom>
        </p:spPr>
        <p:txBody>
          <a:bodyP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400" b="1" dirty="0" smtClean="0">
                <a:latin typeface="Arial" pitchFamily="34" charset="0"/>
                <a:cs typeface="Arial" pitchFamily="34" charset="0"/>
              </a:rPr>
              <a:t>Percent of Persons 65 Years of Age and Older in Texas Counties, 2010</a:t>
            </a:r>
          </a:p>
        </p:txBody>
      </p:sp>
    </p:spTree>
    <p:extLst>
      <p:ext uri="{BB962C8B-B14F-4D97-AF65-F5344CB8AC3E}">
        <p14:creationId xmlns:p14="http://schemas.microsoft.com/office/powerpoint/2010/main" val="27554162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625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350" y="34925"/>
            <a:ext cx="8147050" cy="671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Rectangle 3"/>
          <p:cNvSpPr>
            <a:spLocks noGrp="1" noChangeArrowheads="1"/>
          </p:cNvSpPr>
          <p:nvPr>
            <p:ph type="ctrTitle"/>
          </p:nvPr>
        </p:nvSpPr>
        <p:spPr>
          <a:xfrm>
            <a:off x="5127625" y="381000"/>
            <a:ext cx="3827463" cy="381000"/>
          </a:xfrm>
        </p:spPr>
        <p:txBody>
          <a:bodyPr rtlCol="0">
            <a:normAutofit fontScale="90000"/>
          </a:bodyPr>
          <a:lstStyle/>
          <a:p>
            <a:pPr eaLnBrk="1" fontAlgn="auto" hangingPunct="1">
              <a:spcAft>
                <a:spcPts val="0"/>
              </a:spcAft>
              <a:defRPr/>
            </a:pPr>
            <a:r>
              <a:rPr lang="en-US" sz="2000" b="1" dirty="0" smtClean="0">
                <a:latin typeface="Arial" pitchFamily="34" charset="0"/>
                <a:cs typeface="Arial" pitchFamily="34" charset="0"/>
              </a:rPr>
              <a:t>Percent of Persons 65 Years of Age and Older in Texas Counties, 2050*</a:t>
            </a:r>
          </a:p>
        </p:txBody>
      </p:sp>
      <p:sp>
        <p:nvSpPr>
          <p:cNvPr id="96260" name="Text Box 4"/>
          <p:cNvSpPr txBox="1">
            <a:spLocks noChangeArrowheads="1"/>
          </p:cNvSpPr>
          <p:nvPr/>
        </p:nvSpPr>
        <p:spPr bwMode="auto">
          <a:xfrm>
            <a:off x="514350" y="6483350"/>
            <a:ext cx="42862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Geneva" pitchFamily="34" charset="0"/>
                <a:cs typeface="Geneva" pitchFamily="34" charset="0"/>
              </a:defRPr>
            </a:lvl1pPr>
            <a:lvl2pPr marL="742950" indent="-285750" eaLnBrk="0" hangingPunct="0">
              <a:defRPr>
                <a:solidFill>
                  <a:schemeClr val="tx1"/>
                </a:solidFill>
                <a:latin typeface="Calibri" pitchFamily="34" charset="0"/>
                <a:ea typeface="Geneva" pitchFamily="34" charset="0"/>
                <a:cs typeface="Geneva" pitchFamily="34" charset="0"/>
              </a:defRPr>
            </a:lvl2pPr>
            <a:lvl3pPr marL="1143000" indent="-228600" eaLnBrk="0" hangingPunct="0">
              <a:defRPr>
                <a:solidFill>
                  <a:schemeClr val="tx1"/>
                </a:solidFill>
                <a:latin typeface="Calibri" pitchFamily="34" charset="0"/>
                <a:ea typeface="Geneva" pitchFamily="34" charset="0"/>
                <a:cs typeface="Geneva" pitchFamily="34" charset="0"/>
              </a:defRPr>
            </a:lvl3pPr>
            <a:lvl4pPr marL="1600200" indent="-228600" eaLnBrk="0" hangingPunct="0">
              <a:defRPr>
                <a:solidFill>
                  <a:schemeClr val="tx1"/>
                </a:solidFill>
                <a:latin typeface="Calibri" pitchFamily="34" charset="0"/>
                <a:ea typeface="Geneva" pitchFamily="34" charset="0"/>
                <a:cs typeface="Geneva" pitchFamily="34" charset="0"/>
              </a:defRPr>
            </a:lvl4pPr>
            <a:lvl5pPr marL="2057400" indent="-228600" eaLnBrk="0" hangingPunct="0">
              <a:defRPr>
                <a:solidFill>
                  <a:schemeClr val="tx1"/>
                </a:solidFill>
                <a:latin typeface="Calibri" pitchFamily="34" charset="0"/>
                <a:ea typeface="Geneva" pitchFamily="34" charset="0"/>
                <a:cs typeface="Geneva"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9pPr>
          </a:lstStyle>
          <a:p>
            <a:pPr eaLnBrk="1" hangingPunct="1"/>
            <a:r>
              <a:rPr lang="en-US" sz="1000" b="1">
                <a:latin typeface="Arial" pitchFamily="34" charset="0"/>
              </a:rPr>
              <a:t>* Assuming rates of  net migration equal to 2000-2010</a:t>
            </a:r>
          </a:p>
        </p:txBody>
      </p:sp>
      <p:sp>
        <p:nvSpPr>
          <p:cNvPr id="96261" name="Slide Number Placeholder 1"/>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Geneva" pitchFamily="34" charset="0"/>
                <a:cs typeface="Geneva" pitchFamily="34" charset="0"/>
              </a:defRPr>
            </a:lvl1pPr>
            <a:lvl2pPr marL="742950" indent="-285750" eaLnBrk="0" hangingPunct="0">
              <a:defRPr>
                <a:solidFill>
                  <a:schemeClr val="tx1"/>
                </a:solidFill>
                <a:latin typeface="Calibri" pitchFamily="34" charset="0"/>
                <a:ea typeface="Geneva" pitchFamily="34" charset="0"/>
                <a:cs typeface="Geneva" pitchFamily="34" charset="0"/>
              </a:defRPr>
            </a:lvl2pPr>
            <a:lvl3pPr marL="1143000" indent="-228600" eaLnBrk="0" hangingPunct="0">
              <a:defRPr>
                <a:solidFill>
                  <a:schemeClr val="tx1"/>
                </a:solidFill>
                <a:latin typeface="Calibri" pitchFamily="34" charset="0"/>
                <a:ea typeface="Geneva" pitchFamily="34" charset="0"/>
                <a:cs typeface="Geneva" pitchFamily="34" charset="0"/>
              </a:defRPr>
            </a:lvl3pPr>
            <a:lvl4pPr marL="1600200" indent="-228600" eaLnBrk="0" hangingPunct="0">
              <a:defRPr>
                <a:solidFill>
                  <a:schemeClr val="tx1"/>
                </a:solidFill>
                <a:latin typeface="Calibri" pitchFamily="34" charset="0"/>
                <a:ea typeface="Geneva" pitchFamily="34" charset="0"/>
                <a:cs typeface="Geneva" pitchFamily="34" charset="0"/>
              </a:defRPr>
            </a:lvl4pPr>
            <a:lvl5pPr marL="2057400" indent="-228600" eaLnBrk="0" hangingPunct="0">
              <a:defRPr>
                <a:solidFill>
                  <a:schemeClr val="tx1"/>
                </a:solidFill>
                <a:latin typeface="Calibri" pitchFamily="34" charset="0"/>
                <a:ea typeface="Geneva" pitchFamily="34" charset="0"/>
                <a:cs typeface="Geneva"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9pPr>
          </a:lstStyle>
          <a:p>
            <a:pPr eaLnBrk="1" hangingPunct="1"/>
            <a:fld id="{58CE87FC-56FA-4223-8ED4-ABD231F6B3F1}" type="slidenum">
              <a:rPr lang="en-US" smtClean="0">
                <a:solidFill>
                  <a:schemeClr val="bg1"/>
                </a:solidFill>
                <a:latin typeface="Verdana" pitchFamily="34" charset="0"/>
              </a:rPr>
              <a:pPr eaLnBrk="1" hangingPunct="1"/>
              <a:t>24</a:t>
            </a:fld>
            <a:endParaRPr lang="en-US" smtClean="0">
              <a:solidFill>
                <a:schemeClr val="bg1"/>
              </a:solidFill>
              <a:latin typeface="Verdana" pitchFamily="34" charset="0"/>
            </a:endParaRPr>
          </a:p>
        </p:txBody>
      </p:sp>
    </p:spTree>
    <p:extLst>
      <p:ext uri="{BB962C8B-B14F-4D97-AF65-F5344CB8AC3E}">
        <p14:creationId xmlns:p14="http://schemas.microsoft.com/office/powerpoint/2010/main" val="351330766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081088" y="274638"/>
            <a:ext cx="7364412" cy="1143000"/>
          </a:xfrm>
        </p:spPr>
        <p:txBody>
          <a:bodyPr/>
          <a:lstStyle/>
          <a:p>
            <a:r>
              <a:rPr lang="en-US" altLang="en-US" sz="2400" b="1" smtClean="0">
                <a:ea typeface="Geneva" pitchFamily="34" charset="0"/>
              </a:rPr>
              <a:t>Percentage Change in Licensed Drivers  in Texas by Age, 1990-2010</a:t>
            </a:r>
          </a:p>
        </p:txBody>
      </p:sp>
      <p:sp>
        <p:nvSpPr>
          <p:cNvPr id="3" name="Slide Number Placeholder 2"/>
          <p:cNvSpPr>
            <a:spLocks noGrp="1"/>
          </p:cNvSpPr>
          <p:nvPr>
            <p:ph type="sldNum" sz="quarter" idx="11"/>
          </p:nvPr>
        </p:nvSpPr>
        <p:spPr/>
        <p:txBody>
          <a:bodyPr/>
          <a:lstStyle/>
          <a:p>
            <a:pPr>
              <a:defRPr/>
            </a:pPr>
            <a:fld id="{339C23D0-85BC-4CD8-9DEC-0D055DA0B378}" type="slidenum">
              <a:rPr lang="en-US" smtClean="0"/>
              <a:pPr>
                <a:defRPr/>
              </a:pPr>
              <a:t>25</a:t>
            </a:fld>
            <a:endParaRPr lang="en-US"/>
          </a:p>
        </p:txBody>
      </p:sp>
      <p:graphicFrame>
        <p:nvGraphicFramePr>
          <p:cNvPr id="7172" name="Chart 3"/>
          <p:cNvGraphicFramePr>
            <a:graphicFrameLocks/>
          </p:cNvGraphicFramePr>
          <p:nvPr/>
        </p:nvGraphicFramePr>
        <p:xfrm>
          <a:off x="600075" y="1666875"/>
          <a:ext cx="7896225" cy="4313238"/>
        </p:xfrm>
        <a:graphic>
          <a:graphicData uri="http://schemas.openxmlformats.org/presentationml/2006/ole">
            <mc:AlternateContent xmlns:mc="http://schemas.openxmlformats.org/markup-compatibility/2006">
              <mc:Choice xmlns:v="urn:schemas-microsoft-com:vml" Requires="v">
                <p:oleObj spid="_x0000_s313351" r:id="rId4" imgW="7901101" imgH="4316342" progId="Excel.Chart.8">
                  <p:embed/>
                </p:oleObj>
              </mc:Choice>
              <mc:Fallback>
                <p:oleObj r:id="rId4" imgW="7901101" imgH="4316342"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075" y="1666875"/>
                        <a:ext cx="7896225"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657795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p>
            <a:pPr>
              <a:defRPr/>
            </a:pPr>
            <a:r>
              <a:rPr lang="en-US" sz="2800" dirty="0" smtClean="0"/>
              <a:t>Racial/ethnic diversification</a:t>
            </a:r>
            <a:br>
              <a:rPr lang="en-US" sz="2800" dirty="0" smtClean="0"/>
            </a:br>
            <a:endParaRPr lang="en-US" sz="2800" dirty="0"/>
          </a:p>
        </p:txBody>
      </p:sp>
      <p:sp>
        <p:nvSpPr>
          <p:cNvPr id="3" name="Text Placeholder 2"/>
          <p:cNvSpPr>
            <a:spLocks noGrp="1"/>
          </p:cNvSpPr>
          <p:nvPr>
            <p:ph type="body" idx="1"/>
          </p:nvPr>
        </p:nvSpPr>
        <p:spPr/>
        <p:txBody>
          <a:bodyPr/>
          <a:lstStyle/>
          <a:p>
            <a:pPr>
              <a:defRPr/>
            </a:pPr>
            <a:endParaRPr lang="en-US"/>
          </a:p>
        </p:txBody>
      </p:sp>
      <p:sp>
        <p:nvSpPr>
          <p:cNvPr id="12293"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Geneva" pitchFamily="34" charset="0"/>
                <a:cs typeface="Geneva" pitchFamily="34" charset="0"/>
              </a:defRPr>
            </a:lvl1pPr>
            <a:lvl2pPr marL="742950" indent="-285750" eaLnBrk="0" hangingPunct="0">
              <a:defRPr>
                <a:solidFill>
                  <a:schemeClr val="tx1"/>
                </a:solidFill>
                <a:latin typeface="Calibri" pitchFamily="34" charset="0"/>
                <a:ea typeface="Geneva" pitchFamily="34" charset="0"/>
                <a:cs typeface="Geneva" pitchFamily="34" charset="0"/>
              </a:defRPr>
            </a:lvl2pPr>
            <a:lvl3pPr marL="1143000" indent="-228600" eaLnBrk="0" hangingPunct="0">
              <a:defRPr>
                <a:solidFill>
                  <a:schemeClr val="tx1"/>
                </a:solidFill>
                <a:latin typeface="Calibri" pitchFamily="34" charset="0"/>
                <a:ea typeface="Geneva" pitchFamily="34" charset="0"/>
                <a:cs typeface="Geneva" pitchFamily="34" charset="0"/>
              </a:defRPr>
            </a:lvl3pPr>
            <a:lvl4pPr marL="1600200" indent="-228600" eaLnBrk="0" hangingPunct="0">
              <a:defRPr>
                <a:solidFill>
                  <a:schemeClr val="tx1"/>
                </a:solidFill>
                <a:latin typeface="Calibri" pitchFamily="34" charset="0"/>
                <a:ea typeface="Geneva" pitchFamily="34" charset="0"/>
                <a:cs typeface="Geneva" pitchFamily="34" charset="0"/>
              </a:defRPr>
            </a:lvl4pPr>
            <a:lvl5pPr marL="2057400" indent="-228600" eaLnBrk="0" hangingPunct="0">
              <a:defRPr>
                <a:solidFill>
                  <a:schemeClr val="tx1"/>
                </a:solidFill>
                <a:latin typeface="Calibri" pitchFamily="34" charset="0"/>
                <a:ea typeface="Geneva" pitchFamily="34" charset="0"/>
                <a:cs typeface="Geneva"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9pPr>
          </a:lstStyle>
          <a:p>
            <a:pPr eaLnBrk="1" hangingPunct="1"/>
            <a:fld id="{F912C526-C964-40F7-845B-62CD5BF07A3A}" type="slidenum">
              <a:rPr lang="en-US" smtClean="0">
                <a:solidFill>
                  <a:schemeClr val="bg1"/>
                </a:solidFill>
                <a:latin typeface="Verdana" pitchFamily="34" charset="0"/>
              </a:rPr>
              <a:pPr eaLnBrk="1" hangingPunct="1"/>
              <a:t>26</a:t>
            </a:fld>
            <a:endParaRPr lang="en-US" smtClean="0">
              <a:solidFill>
                <a:schemeClr val="bg1"/>
              </a:solidFill>
              <a:latin typeface="Verdana" pitchFamily="34" charset="0"/>
            </a:endParaRPr>
          </a:p>
        </p:txBody>
      </p:sp>
    </p:spTree>
    <p:extLst>
      <p:ext uri="{BB962C8B-B14F-4D97-AF65-F5344CB8AC3E}">
        <p14:creationId xmlns:p14="http://schemas.microsoft.com/office/powerpoint/2010/main" val="904569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77788"/>
            <a:ext cx="8229600" cy="1143000"/>
          </a:xfrm>
        </p:spPr>
        <p:txBody>
          <a:bodyPr/>
          <a:lstStyle/>
          <a:p>
            <a:r>
              <a:rPr lang="en-US" sz="2800" b="1" smtClean="0">
                <a:latin typeface="Arial" pitchFamily="34" charset="0"/>
                <a:ea typeface="Geneva" pitchFamily="34" charset="0"/>
                <a:cs typeface="Arial" pitchFamily="34" charset="0"/>
              </a:rPr>
              <a:t>Race/Ethnicity as a Percent of the </a:t>
            </a:r>
            <a:br>
              <a:rPr lang="en-US" sz="2800" b="1" smtClean="0">
                <a:latin typeface="Arial" pitchFamily="34" charset="0"/>
                <a:ea typeface="Geneva" pitchFamily="34" charset="0"/>
                <a:cs typeface="Arial" pitchFamily="34" charset="0"/>
              </a:rPr>
            </a:br>
            <a:r>
              <a:rPr lang="en-US" sz="2800" b="1" smtClean="0">
                <a:latin typeface="Arial" pitchFamily="34" charset="0"/>
                <a:ea typeface="Geneva" pitchFamily="34" charset="0"/>
                <a:cs typeface="Arial" pitchFamily="34" charset="0"/>
              </a:rPr>
              <a:t>Total Population in Texas, 2000 and 2010</a:t>
            </a:r>
          </a:p>
        </p:txBody>
      </p:sp>
      <p:graphicFrame>
        <p:nvGraphicFramePr>
          <p:cNvPr id="5" name="Chart 4"/>
          <p:cNvGraphicFramePr/>
          <p:nvPr/>
        </p:nvGraphicFramePr>
        <p:xfrm>
          <a:off x="228600" y="990601"/>
          <a:ext cx="5105400" cy="51233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p:nvPr/>
        </p:nvGraphicFramePr>
        <p:xfrm>
          <a:off x="5024718" y="144780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33797" name="TextBox 1"/>
          <p:cNvSpPr txBox="1">
            <a:spLocks noChangeArrowheads="1"/>
          </p:cNvSpPr>
          <p:nvPr/>
        </p:nvSpPr>
        <p:spPr bwMode="auto">
          <a:xfrm>
            <a:off x="708025" y="5851525"/>
            <a:ext cx="58404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Geneva" pitchFamily="34" charset="0"/>
                <a:cs typeface="Geneva" pitchFamily="34" charset="0"/>
              </a:defRPr>
            </a:lvl1pPr>
            <a:lvl2pPr marL="742950" indent="-285750" eaLnBrk="0" hangingPunct="0">
              <a:defRPr>
                <a:solidFill>
                  <a:schemeClr val="tx1"/>
                </a:solidFill>
                <a:latin typeface="Calibri" pitchFamily="34" charset="0"/>
                <a:ea typeface="Geneva" pitchFamily="34" charset="0"/>
                <a:cs typeface="Geneva" pitchFamily="34" charset="0"/>
              </a:defRPr>
            </a:lvl2pPr>
            <a:lvl3pPr marL="1143000" indent="-228600" eaLnBrk="0" hangingPunct="0">
              <a:defRPr>
                <a:solidFill>
                  <a:schemeClr val="tx1"/>
                </a:solidFill>
                <a:latin typeface="Calibri" pitchFamily="34" charset="0"/>
                <a:ea typeface="Geneva" pitchFamily="34" charset="0"/>
                <a:cs typeface="Geneva" pitchFamily="34" charset="0"/>
              </a:defRPr>
            </a:lvl3pPr>
            <a:lvl4pPr marL="1600200" indent="-228600" eaLnBrk="0" hangingPunct="0">
              <a:defRPr>
                <a:solidFill>
                  <a:schemeClr val="tx1"/>
                </a:solidFill>
                <a:latin typeface="Calibri" pitchFamily="34" charset="0"/>
                <a:ea typeface="Geneva" pitchFamily="34" charset="0"/>
                <a:cs typeface="Geneva" pitchFamily="34" charset="0"/>
              </a:defRPr>
            </a:lvl4pPr>
            <a:lvl5pPr marL="2057400" indent="-228600" eaLnBrk="0" hangingPunct="0">
              <a:defRPr>
                <a:solidFill>
                  <a:schemeClr val="tx1"/>
                </a:solidFill>
                <a:latin typeface="Calibri" pitchFamily="34" charset="0"/>
                <a:ea typeface="Geneva" pitchFamily="34" charset="0"/>
                <a:cs typeface="Geneva"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9pPr>
          </a:lstStyle>
          <a:p>
            <a:pPr eaLnBrk="1" hangingPunct="1"/>
            <a:r>
              <a:rPr lang="en-US" sz="1200">
                <a:latin typeface="Arial" pitchFamily="34" charset="0"/>
                <a:cs typeface="Arial" pitchFamily="34" charset="0"/>
              </a:rPr>
              <a:t>Source: U.S. Census Bureau, 2000 and 2010 Census</a:t>
            </a:r>
          </a:p>
        </p:txBody>
      </p:sp>
      <p:sp>
        <p:nvSpPr>
          <p:cNvPr id="33798"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Geneva" pitchFamily="34" charset="0"/>
                <a:cs typeface="Geneva" pitchFamily="34" charset="0"/>
              </a:defRPr>
            </a:lvl1pPr>
            <a:lvl2pPr marL="742950" indent="-285750" eaLnBrk="0" hangingPunct="0">
              <a:defRPr>
                <a:solidFill>
                  <a:schemeClr val="tx1"/>
                </a:solidFill>
                <a:latin typeface="Calibri" pitchFamily="34" charset="0"/>
                <a:ea typeface="Geneva" pitchFamily="34" charset="0"/>
                <a:cs typeface="Geneva" pitchFamily="34" charset="0"/>
              </a:defRPr>
            </a:lvl2pPr>
            <a:lvl3pPr marL="1143000" indent="-228600" eaLnBrk="0" hangingPunct="0">
              <a:defRPr>
                <a:solidFill>
                  <a:schemeClr val="tx1"/>
                </a:solidFill>
                <a:latin typeface="Calibri" pitchFamily="34" charset="0"/>
                <a:ea typeface="Geneva" pitchFamily="34" charset="0"/>
                <a:cs typeface="Geneva" pitchFamily="34" charset="0"/>
              </a:defRPr>
            </a:lvl3pPr>
            <a:lvl4pPr marL="1600200" indent="-228600" eaLnBrk="0" hangingPunct="0">
              <a:defRPr>
                <a:solidFill>
                  <a:schemeClr val="tx1"/>
                </a:solidFill>
                <a:latin typeface="Calibri" pitchFamily="34" charset="0"/>
                <a:ea typeface="Geneva" pitchFamily="34" charset="0"/>
                <a:cs typeface="Geneva" pitchFamily="34" charset="0"/>
              </a:defRPr>
            </a:lvl4pPr>
            <a:lvl5pPr marL="2057400" indent="-228600" eaLnBrk="0" hangingPunct="0">
              <a:defRPr>
                <a:solidFill>
                  <a:schemeClr val="tx1"/>
                </a:solidFill>
                <a:latin typeface="Calibri" pitchFamily="34" charset="0"/>
                <a:ea typeface="Geneva" pitchFamily="34" charset="0"/>
                <a:cs typeface="Geneva"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9pPr>
          </a:lstStyle>
          <a:p>
            <a:pPr eaLnBrk="1" hangingPunct="1"/>
            <a:fld id="{7430C042-92B1-494D-A9A8-3F0071D25BFF}" type="slidenum">
              <a:rPr lang="en-US" smtClean="0">
                <a:solidFill>
                  <a:schemeClr val="bg1"/>
                </a:solidFill>
                <a:latin typeface="Verdana" pitchFamily="34" charset="0"/>
              </a:rPr>
              <a:pPr eaLnBrk="1" hangingPunct="1"/>
              <a:t>27</a:t>
            </a:fld>
            <a:endParaRPr lang="en-US" smtClean="0">
              <a:solidFill>
                <a:schemeClr val="bg1"/>
              </a:solidFill>
              <a:latin typeface="Verdana" pitchFamily="34" charset="0"/>
            </a:endParaRPr>
          </a:p>
        </p:txBody>
      </p:sp>
    </p:spTree>
    <p:extLst>
      <p:ext uri="{BB962C8B-B14F-4D97-AF65-F5344CB8AC3E}">
        <p14:creationId xmlns:p14="http://schemas.microsoft.com/office/powerpoint/2010/main" val="27598480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138" name="Content Placeholder 4"/>
          <p:cNvGraphicFramePr>
            <a:graphicFrameLocks noGrp="1"/>
          </p:cNvGraphicFramePr>
          <p:nvPr>
            <p:ph idx="1"/>
            <p:extLst>
              <p:ext uri="{D42A27DB-BD31-4B8C-83A1-F6EECF244321}">
                <p14:modId xmlns:p14="http://schemas.microsoft.com/office/powerpoint/2010/main" val="220930720"/>
              </p:ext>
            </p:extLst>
          </p:nvPr>
        </p:nvGraphicFramePr>
        <p:xfrm>
          <a:off x="630238" y="1052513"/>
          <a:ext cx="7808912" cy="4432300"/>
        </p:xfrm>
        <a:graphic>
          <a:graphicData uri="http://schemas.openxmlformats.org/presentationml/2006/ole">
            <mc:AlternateContent xmlns:mc="http://schemas.openxmlformats.org/markup-compatibility/2006">
              <mc:Choice xmlns:v="urn:schemas-microsoft-com:vml" Requires="v">
                <p:oleObj spid="_x0000_s314375" name="Worksheet" r:id="rId5" imgW="8172416" imgH="4638769" progId="Excel.Sheet.8">
                  <p:embed/>
                </p:oleObj>
              </mc:Choice>
              <mc:Fallback>
                <p:oleObj name="Worksheet" r:id="rId5" imgW="8172416" imgH="4638769" progId="Excel.Sheet.8">
                  <p:embed/>
                  <p:pic>
                    <p:nvPicPr>
                      <p:cNvPr id="0" name=""/>
                      <p:cNvPicPr>
                        <a:picLocks noGrp="1" noChangeArrowheads="1"/>
                      </p:cNvPicPr>
                      <p:nvPr/>
                    </p:nvPicPr>
                    <p:blipFill>
                      <a:blip r:embed="rId6"/>
                      <a:srcRect/>
                      <a:stretch>
                        <a:fillRect/>
                      </a:stretch>
                    </p:blipFill>
                    <p:spPr bwMode="auto">
                      <a:xfrm>
                        <a:off x="630238" y="1052513"/>
                        <a:ext cx="7808912"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1139" name="Title 1"/>
          <p:cNvSpPr>
            <a:spLocks noGrp="1"/>
          </p:cNvSpPr>
          <p:nvPr>
            <p:ph type="title"/>
          </p:nvPr>
        </p:nvSpPr>
        <p:spPr>
          <a:xfrm>
            <a:off x="515938" y="17463"/>
            <a:ext cx="8229600" cy="1143000"/>
          </a:xfrm>
        </p:spPr>
        <p:txBody>
          <a:bodyPr/>
          <a:lstStyle/>
          <a:p>
            <a:r>
              <a:rPr lang="en-US" sz="2400" b="1" dirty="0" smtClean="0">
                <a:latin typeface="Arial" pitchFamily="34" charset="0"/>
                <a:ea typeface="Geneva" pitchFamily="34" charset="0"/>
                <a:cs typeface="Arial" pitchFamily="34" charset="0"/>
              </a:rPr>
              <a:t>NH White and Hispanic Populations as a Percent of the Total Population in 2000, 2010, and Projected in 2050</a:t>
            </a:r>
          </a:p>
        </p:txBody>
      </p:sp>
      <p:sp>
        <p:nvSpPr>
          <p:cNvPr id="91140" name="TextBox 5"/>
          <p:cNvSpPr txBox="1">
            <a:spLocks noChangeArrowheads="1"/>
          </p:cNvSpPr>
          <p:nvPr/>
        </p:nvSpPr>
        <p:spPr bwMode="auto">
          <a:xfrm>
            <a:off x="533400" y="5668963"/>
            <a:ext cx="8077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Geneva" pitchFamily="34" charset="0"/>
                <a:cs typeface="Geneva" pitchFamily="34" charset="0"/>
              </a:defRPr>
            </a:lvl1pPr>
            <a:lvl2pPr marL="742950" indent="-285750" eaLnBrk="0" hangingPunct="0">
              <a:defRPr>
                <a:solidFill>
                  <a:schemeClr val="tx1"/>
                </a:solidFill>
                <a:latin typeface="Calibri" pitchFamily="34" charset="0"/>
                <a:ea typeface="Geneva" pitchFamily="34" charset="0"/>
                <a:cs typeface="Geneva" pitchFamily="34" charset="0"/>
              </a:defRPr>
            </a:lvl2pPr>
            <a:lvl3pPr marL="1143000" indent="-228600" eaLnBrk="0" hangingPunct="0">
              <a:defRPr>
                <a:solidFill>
                  <a:schemeClr val="tx1"/>
                </a:solidFill>
                <a:latin typeface="Calibri" pitchFamily="34" charset="0"/>
                <a:ea typeface="Geneva" pitchFamily="34" charset="0"/>
                <a:cs typeface="Geneva" pitchFamily="34" charset="0"/>
              </a:defRPr>
            </a:lvl3pPr>
            <a:lvl4pPr marL="1600200" indent="-228600" eaLnBrk="0" hangingPunct="0">
              <a:defRPr>
                <a:solidFill>
                  <a:schemeClr val="tx1"/>
                </a:solidFill>
                <a:latin typeface="Calibri" pitchFamily="34" charset="0"/>
                <a:ea typeface="Geneva" pitchFamily="34" charset="0"/>
                <a:cs typeface="Geneva" pitchFamily="34" charset="0"/>
              </a:defRPr>
            </a:lvl4pPr>
            <a:lvl5pPr marL="2057400" indent="-228600" eaLnBrk="0" hangingPunct="0">
              <a:defRPr>
                <a:solidFill>
                  <a:schemeClr val="tx1"/>
                </a:solidFill>
                <a:latin typeface="Calibri" pitchFamily="34" charset="0"/>
                <a:ea typeface="Geneva" pitchFamily="34" charset="0"/>
                <a:cs typeface="Geneva"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9pPr>
          </a:lstStyle>
          <a:p>
            <a:pPr eaLnBrk="1" hangingPunct="1"/>
            <a:r>
              <a:rPr lang="en-US" sz="1000" dirty="0">
                <a:latin typeface="Arial" pitchFamily="34" charset="0"/>
              </a:rPr>
              <a:t>Note:  2000 and 2010 Census counts derived from U.S. Census PL 94-171 Data for respective year.  Anglo includes non-Hispanic White alone (not in combination with any other race).  Hispanic include all persons identifying themselves as Hispanic or Latino.  The proportions in 2040 are derived from the Hobby Center for the Study of Texas 1.0 Migration Projection Scenario.</a:t>
            </a:r>
          </a:p>
        </p:txBody>
      </p:sp>
      <p:sp>
        <p:nvSpPr>
          <p:cNvPr id="91141"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Geneva" pitchFamily="34" charset="0"/>
                <a:cs typeface="Geneva" pitchFamily="34" charset="0"/>
              </a:defRPr>
            </a:lvl1pPr>
            <a:lvl2pPr marL="742950" indent="-285750" eaLnBrk="0" hangingPunct="0">
              <a:defRPr>
                <a:solidFill>
                  <a:schemeClr val="tx1"/>
                </a:solidFill>
                <a:latin typeface="Calibri" pitchFamily="34" charset="0"/>
                <a:ea typeface="Geneva" pitchFamily="34" charset="0"/>
                <a:cs typeface="Geneva" pitchFamily="34" charset="0"/>
              </a:defRPr>
            </a:lvl2pPr>
            <a:lvl3pPr marL="1143000" indent="-228600" eaLnBrk="0" hangingPunct="0">
              <a:defRPr>
                <a:solidFill>
                  <a:schemeClr val="tx1"/>
                </a:solidFill>
                <a:latin typeface="Calibri" pitchFamily="34" charset="0"/>
                <a:ea typeface="Geneva" pitchFamily="34" charset="0"/>
                <a:cs typeface="Geneva" pitchFamily="34" charset="0"/>
              </a:defRPr>
            </a:lvl3pPr>
            <a:lvl4pPr marL="1600200" indent="-228600" eaLnBrk="0" hangingPunct="0">
              <a:defRPr>
                <a:solidFill>
                  <a:schemeClr val="tx1"/>
                </a:solidFill>
                <a:latin typeface="Calibri" pitchFamily="34" charset="0"/>
                <a:ea typeface="Geneva" pitchFamily="34" charset="0"/>
                <a:cs typeface="Geneva" pitchFamily="34" charset="0"/>
              </a:defRPr>
            </a:lvl4pPr>
            <a:lvl5pPr marL="2057400" indent="-228600" eaLnBrk="0" hangingPunct="0">
              <a:defRPr>
                <a:solidFill>
                  <a:schemeClr val="tx1"/>
                </a:solidFill>
                <a:latin typeface="Calibri" pitchFamily="34" charset="0"/>
                <a:ea typeface="Geneva" pitchFamily="34" charset="0"/>
                <a:cs typeface="Geneva"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9pPr>
          </a:lstStyle>
          <a:p>
            <a:pPr eaLnBrk="1" hangingPunct="1"/>
            <a:fld id="{C9F135EC-916F-473C-8F04-FFB613552806}" type="slidenum">
              <a:rPr lang="en-US" smtClean="0">
                <a:solidFill>
                  <a:schemeClr val="bg1"/>
                </a:solidFill>
                <a:latin typeface="Verdana" pitchFamily="34" charset="0"/>
              </a:rPr>
              <a:pPr eaLnBrk="1" hangingPunct="1"/>
              <a:t>28</a:t>
            </a:fld>
            <a:endParaRPr lang="en-US" smtClean="0">
              <a:solidFill>
                <a:schemeClr val="bg1"/>
              </a:solidFill>
              <a:latin typeface="Verdana" pitchFamily="34" charset="0"/>
            </a:endParaRPr>
          </a:p>
        </p:txBody>
      </p:sp>
    </p:spTree>
    <p:extLst>
      <p:ext uri="{BB962C8B-B14F-4D97-AF65-F5344CB8AC3E}">
        <p14:creationId xmlns:p14="http://schemas.microsoft.com/office/powerpoint/2010/main" val="1021787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lstStyle/>
          <a:p>
            <a:r>
              <a:rPr lang="en-US" sz="2200" b="1" dirty="0">
                <a:latin typeface="Arial" panose="020B0604020202020204" pitchFamily="34" charset="0"/>
                <a:cs typeface="Arial" panose="020B0604020202020204" pitchFamily="34" charset="0"/>
              </a:rPr>
              <a:t>Percent of the Population Age 25 and Older in the </a:t>
            </a:r>
            <a:r>
              <a:rPr lang="en-US" sz="2200" b="1" dirty="0" smtClean="0">
                <a:latin typeface="Arial" panose="020B0604020202020204" pitchFamily="34" charset="0"/>
                <a:cs typeface="Arial" panose="020B0604020202020204" pitchFamily="34" charset="0"/>
              </a:rPr>
              <a:t/>
            </a:r>
            <a:br>
              <a:rPr lang="en-US" sz="2200" b="1" dirty="0" smtClean="0">
                <a:latin typeface="Arial" panose="020B0604020202020204" pitchFamily="34" charset="0"/>
                <a:cs typeface="Arial" panose="020B0604020202020204" pitchFamily="34" charset="0"/>
              </a:rPr>
            </a:br>
            <a:r>
              <a:rPr lang="en-US" sz="2200" b="1" dirty="0" smtClean="0">
                <a:latin typeface="Arial" panose="020B0604020202020204" pitchFamily="34" charset="0"/>
                <a:cs typeface="Arial" panose="020B0604020202020204" pitchFamily="34" charset="0"/>
              </a:rPr>
              <a:t>United States and Texas with </a:t>
            </a:r>
            <a:r>
              <a:rPr lang="en-US" sz="2200" b="1" dirty="0">
                <a:latin typeface="Arial" panose="020B0604020202020204" pitchFamily="34" charset="0"/>
                <a:cs typeface="Arial" panose="020B0604020202020204" pitchFamily="34" charset="0"/>
              </a:rPr>
              <a:t>Less Than High School Diploma/GED by Race/Ethnicity, 2010</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1630298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698021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Major Categories of Impacts</a:t>
            </a:r>
            <a:endParaRPr lang="en-US" sz="3600" b="1" dirty="0"/>
          </a:p>
        </p:txBody>
      </p:sp>
      <p:sp>
        <p:nvSpPr>
          <p:cNvPr id="3" name="Content Placeholder 2"/>
          <p:cNvSpPr>
            <a:spLocks noGrp="1"/>
          </p:cNvSpPr>
          <p:nvPr>
            <p:ph idx="1"/>
          </p:nvPr>
        </p:nvSpPr>
        <p:spPr/>
        <p:txBody>
          <a:bodyPr/>
          <a:lstStyle/>
          <a:p>
            <a:r>
              <a:rPr lang="en-US" b="1" dirty="0" smtClean="0"/>
              <a:t>Impacts on Demand</a:t>
            </a:r>
          </a:p>
          <a:p>
            <a:pPr lvl="1"/>
            <a:r>
              <a:rPr lang="en-US" b="1" dirty="0" smtClean="0"/>
              <a:t>Freight transportation is a demand driven activity</a:t>
            </a:r>
          </a:p>
          <a:p>
            <a:pPr marL="457200" lvl="1" indent="0">
              <a:buNone/>
            </a:pPr>
            <a:endParaRPr lang="en-US" b="1" dirty="0" smtClean="0"/>
          </a:p>
          <a:p>
            <a:r>
              <a:rPr lang="en-US" b="1" dirty="0" smtClean="0"/>
              <a:t>Impacts to Industry</a:t>
            </a:r>
          </a:p>
          <a:p>
            <a:pPr lvl="1"/>
            <a:r>
              <a:rPr lang="en-US" b="1" dirty="0" smtClean="0"/>
              <a:t>Factors that inhibit or enhance delivery of freight from one point to another</a:t>
            </a:r>
            <a:endParaRPr lang="en-US" b="1" dirty="0"/>
          </a:p>
        </p:txBody>
      </p:sp>
      <p:sp>
        <p:nvSpPr>
          <p:cNvPr id="4" name="Date Placeholder 3"/>
          <p:cNvSpPr>
            <a:spLocks noGrp="1"/>
          </p:cNvSpPr>
          <p:nvPr>
            <p:ph type="dt" sz="half" idx="10"/>
          </p:nvPr>
        </p:nvSpPr>
        <p:spPr/>
        <p:txBody>
          <a:bodyPr/>
          <a:lstStyle/>
          <a:p>
            <a:pPr>
              <a:defRPr/>
            </a:pPr>
            <a:fld id="{DCA94DDA-C9E8-4368-94CB-7942B68D7863}" type="datetime4">
              <a:rPr lang="en-US" smtClean="0"/>
              <a:pPr>
                <a:defRPr/>
              </a:pPr>
              <a:t>May 11, 2016</a:t>
            </a:fld>
            <a:endParaRPr lang="en-US"/>
          </a:p>
        </p:txBody>
      </p:sp>
      <p:sp>
        <p:nvSpPr>
          <p:cNvPr id="5" name="Slide Number Placeholder 4"/>
          <p:cNvSpPr>
            <a:spLocks noGrp="1"/>
          </p:cNvSpPr>
          <p:nvPr>
            <p:ph type="sldNum" sz="quarter" idx="11"/>
          </p:nvPr>
        </p:nvSpPr>
        <p:spPr/>
        <p:txBody>
          <a:bodyPr/>
          <a:lstStyle/>
          <a:p>
            <a:pPr>
              <a:defRPr/>
            </a:pPr>
            <a:fld id="{569CDCFA-B6A5-4007-A816-0B3D306CC1E7}" type="slidenum">
              <a:rPr lang="en-US" smtClean="0"/>
              <a:pPr>
                <a:defRPr/>
              </a:pPr>
              <a:t>3</a:t>
            </a:fld>
            <a:endParaRPr lang="en-US"/>
          </a:p>
        </p:txBody>
      </p:sp>
    </p:spTree>
    <p:extLst>
      <p:ext uri="{BB962C8B-B14F-4D97-AF65-F5344CB8AC3E}">
        <p14:creationId xmlns:p14="http://schemas.microsoft.com/office/powerpoint/2010/main" val="1121567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down)">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lstStyle/>
          <a:p>
            <a:r>
              <a:rPr lang="en-US" sz="2200" b="1" dirty="0">
                <a:latin typeface="Arial" panose="020B0604020202020204" pitchFamily="34" charset="0"/>
                <a:cs typeface="Arial" panose="020B0604020202020204" pitchFamily="34" charset="0"/>
              </a:rPr>
              <a:t>Percent of the Population Age 25 and Older in the </a:t>
            </a:r>
            <a:r>
              <a:rPr lang="en-US" sz="2200" b="1" dirty="0" smtClean="0">
                <a:latin typeface="Arial" panose="020B0604020202020204" pitchFamily="34" charset="0"/>
                <a:cs typeface="Arial" panose="020B0604020202020204" pitchFamily="34" charset="0"/>
              </a:rPr>
              <a:t/>
            </a:r>
            <a:br>
              <a:rPr lang="en-US" sz="2200" b="1" dirty="0" smtClean="0">
                <a:latin typeface="Arial" panose="020B0604020202020204" pitchFamily="34" charset="0"/>
                <a:cs typeface="Arial" panose="020B0604020202020204" pitchFamily="34" charset="0"/>
              </a:rPr>
            </a:br>
            <a:r>
              <a:rPr lang="en-US" sz="2200" b="1" dirty="0" smtClean="0">
                <a:latin typeface="Arial" panose="020B0604020202020204" pitchFamily="34" charset="0"/>
                <a:cs typeface="Arial" panose="020B0604020202020204" pitchFamily="34" charset="0"/>
              </a:rPr>
              <a:t>United States and Texas with Bachelor, Professional, or Graduate Degree by Race/Ethnicity</a:t>
            </a:r>
            <a:r>
              <a:rPr lang="en-US" sz="2200" b="1" dirty="0">
                <a:latin typeface="Arial" panose="020B0604020202020204" pitchFamily="34" charset="0"/>
                <a:cs typeface="Arial" panose="020B0604020202020204" pitchFamily="34" charset="0"/>
              </a:rPr>
              <a:t>, 2010</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3127986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106882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a:xfrm>
            <a:off x="457200" y="112713"/>
            <a:ext cx="8229600" cy="1143000"/>
          </a:xfrm>
        </p:spPr>
        <p:txBody>
          <a:bodyPr/>
          <a:lstStyle/>
          <a:p>
            <a:r>
              <a:rPr lang="en-US" sz="2000" b="1" dirty="0" smtClean="0">
                <a:ea typeface="Verdana" pitchFamily="34" charset="0"/>
              </a:rPr>
              <a:t>Median Household Income, Family Income, and </a:t>
            </a:r>
            <a:br>
              <a:rPr lang="en-US" sz="2000" b="1" dirty="0" smtClean="0">
                <a:ea typeface="Verdana" pitchFamily="34" charset="0"/>
              </a:rPr>
            </a:br>
            <a:r>
              <a:rPr lang="en-US" sz="2000" b="1" dirty="0" smtClean="0">
                <a:ea typeface="Verdana" pitchFamily="34" charset="0"/>
              </a:rPr>
              <a:t>Per Capita Income by Race/Ethnicity for Texas, 2010</a:t>
            </a:r>
          </a:p>
        </p:txBody>
      </p:sp>
      <p:sp>
        <p:nvSpPr>
          <p:cNvPr id="3" name="Slide Number Placeholder 2"/>
          <p:cNvSpPr>
            <a:spLocks noGrp="1"/>
          </p:cNvSpPr>
          <p:nvPr>
            <p:ph type="sldNum" sz="quarter" idx="11"/>
          </p:nvPr>
        </p:nvSpPr>
        <p:spPr/>
        <p:txBody>
          <a:bodyPr/>
          <a:lstStyle/>
          <a:p>
            <a:pPr>
              <a:defRPr/>
            </a:pPr>
            <a:fld id="{544A2B5F-CD50-4337-A597-E4BC2501986F}" type="slidenum">
              <a:rPr lang="en-US" smtClean="0"/>
              <a:pPr>
                <a:defRPr/>
              </a:pPr>
              <a:t>31</a:t>
            </a:fld>
            <a:endParaRPr lang="en-US" dirty="0"/>
          </a:p>
        </p:txBody>
      </p:sp>
      <p:graphicFrame>
        <p:nvGraphicFramePr>
          <p:cNvPr id="2" name="Chart 3"/>
          <p:cNvGraphicFramePr>
            <a:graphicFrameLocks noGrp="1"/>
          </p:cNvGraphicFramePr>
          <p:nvPr>
            <p:extLst>
              <p:ext uri="{D42A27DB-BD31-4B8C-83A1-F6EECF244321}">
                <p14:modId xmlns:p14="http://schemas.microsoft.com/office/powerpoint/2010/main" val="1299840779"/>
              </p:ext>
            </p:extLst>
          </p:nvPr>
        </p:nvGraphicFramePr>
        <p:xfrm>
          <a:off x="280988" y="1101725"/>
          <a:ext cx="8405812" cy="4922838"/>
        </p:xfrm>
        <a:graphic>
          <a:graphicData uri="http://schemas.openxmlformats.org/drawingml/2006/chart">
            <c:chart xmlns:c="http://schemas.openxmlformats.org/drawingml/2006/chart" xmlns:r="http://schemas.openxmlformats.org/officeDocument/2006/relationships" r:id="rId3"/>
          </a:graphicData>
        </a:graphic>
      </p:graphicFrame>
      <p:sp>
        <p:nvSpPr>
          <p:cNvPr id="113669" name="TextBox 4"/>
          <p:cNvSpPr txBox="1">
            <a:spLocks noChangeArrowheads="1"/>
          </p:cNvSpPr>
          <p:nvPr/>
        </p:nvSpPr>
        <p:spPr bwMode="auto">
          <a:xfrm>
            <a:off x="1069975" y="5921375"/>
            <a:ext cx="70040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Geneva" pitchFamily="34" charset="0"/>
                <a:cs typeface="Geneva" pitchFamily="34" charset="0"/>
              </a:defRPr>
            </a:lvl1pPr>
            <a:lvl2pPr marL="742950" indent="-285750" eaLnBrk="0" hangingPunct="0">
              <a:defRPr>
                <a:solidFill>
                  <a:schemeClr val="tx1"/>
                </a:solidFill>
                <a:latin typeface="Calibri" pitchFamily="34" charset="0"/>
                <a:ea typeface="Geneva" pitchFamily="34" charset="0"/>
                <a:cs typeface="Geneva" pitchFamily="34" charset="0"/>
              </a:defRPr>
            </a:lvl2pPr>
            <a:lvl3pPr marL="1143000" indent="-228600" eaLnBrk="0" hangingPunct="0">
              <a:defRPr>
                <a:solidFill>
                  <a:schemeClr val="tx1"/>
                </a:solidFill>
                <a:latin typeface="Calibri" pitchFamily="34" charset="0"/>
                <a:ea typeface="Geneva" pitchFamily="34" charset="0"/>
                <a:cs typeface="Geneva" pitchFamily="34" charset="0"/>
              </a:defRPr>
            </a:lvl3pPr>
            <a:lvl4pPr marL="1600200" indent="-228600" eaLnBrk="0" hangingPunct="0">
              <a:defRPr>
                <a:solidFill>
                  <a:schemeClr val="tx1"/>
                </a:solidFill>
                <a:latin typeface="Calibri" pitchFamily="34" charset="0"/>
                <a:ea typeface="Geneva" pitchFamily="34" charset="0"/>
                <a:cs typeface="Geneva" pitchFamily="34" charset="0"/>
              </a:defRPr>
            </a:lvl4pPr>
            <a:lvl5pPr marL="2057400" indent="-228600" eaLnBrk="0" hangingPunct="0">
              <a:defRPr>
                <a:solidFill>
                  <a:schemeClr val="tx1"/>
                </a:solidFill>
                <a:latin typeface="Calibri" pitchFamily="34" charset="0"/>
                <a:ea typeface="Geneva" pitchFamily="34" charset="0"/>
                <a:cs typeface="Geneva"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9pPr>
          </a:lstStyle>
          <a:p>
            <a:pPr eaLnBrk="1" hangingPunct="1"/>
            <a:r>
              <a:rPr lang="en-US" sz="1200" dirty="0">
                <a:latin typeface="Verdana" pitchFamily="34" charset="0"/>
                <a:ea typeface="Verdana" pitchFamily="34" charset="0"/>
                <a:cs typeface="Verdana" pitchFamily="34" charset="0"/>
              </a:rPr>
              <a:t>Source: U.S. Census Bureau, American Community Survey, 2006-2010</a:t>
            </a:r>
          </a:p>
        </p:txBody>
      </p:sp>
    </p:spTree>
    <p:extLst>
      <p:ext uri="{BB962C8B-B14F-4D97-AF65-F5344CB8AC3E}">
        <p14:creationId xmlns:p14="http://schemas.microsoft.com/office/powerpoint/2010/main" val="1905807782"/>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smtClean="0">
                <a:latin typeface="Arial" panose="020B0604020202020204" pitchFamily="34" charset="0"/>
                <a:cs typeface="Arial" panose="020B0604020202020204" pitchFamily="34" charset="0"/>
              </a:rPr>
              <a:t>Mean Household Income in 2010 and Projected for 2050 Under Alternative Assumptions of Socioeconomic Closure Between Minority and </a:t>
            </a:r>
            <a:r>
              <a:rPr lang="en-US" sz="2000" b="1" dirty="0" err="1" smtClean="0">
                <a:latin typeface="Arial" panose="020B0604020202020204" pitchFamily="34" charset="0"/>
                <a:cs typeface="Arial" panose="020B0604020202020204" pitchFamily="34" charset="0"/>
              </a:rPr>
              <a:t>NonHispanic</a:t>
            </a:r>
            <a:r>
              <a:rPr lang="en-US" sz="2000" b="1" dirty="0" smtClean="0">
                <a:latin typeface="Arial" panose="020B0604020202020204" pitchFamily="34" charset="0"/>
                <a:cs typeface="Arial" panose="020B0604020202020204" pitchFamily="34" charset="0"/>
              </a:rPr>
              <a:t> White Households</a:t>
            </a:r>
            <a:endParaRPr lang="en-US" sz="2000" b="1" dirty="0">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3033901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10"/>
          </p:nvPr>
        </p:nvSpPr>
        <p:spPr/>
        <p:txBody>
          <a:bodyPr/>
          <a:lstStyle/>
          <a:p>
            <a:pPr>
              <a:defRPr/>
            </a:pPr>
            <a:endParaRPr lang="en-US" dirty="0"/>
          </a:p>
        </p:txBody>
      </p:sp>
      <p:cxnSp>
        <p:nvCxnSpPr>
          <p:cNvPr id="7" name="Straight Connector 6"/>
          <p:cNvCxnSpPr/>
          <p:nvPr/>
        </p:nvCxnSpPr>
        <p:spPr>
          <a:xfrm>
            <a:off x="3429000" y="1905000"/>
            <a:ext cx="47244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1570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smtClean="0">
                <a:latin typeface="Arial" panose="020B0604020202020204" pitchFamily="34" charset="0"/>
                <a:cs typeface="Arial" panose="020B0604020202020204" pitchFamily="34" charset="0"/>
              </a:rPr>
              <a:t>Mean Consumer Expenditures in 2010 and Projected for 2050 Under Alternative Assumptions of Socioeconomic Closure Between Minority and </a:t>
            </a:r>
            <a:r>
              <a:rPr lang="en-US" sz="2000" b="1" dirty="0" err="1" smtClean="0">
                <a:latin typeface="Arial" panose="020B0604020202020204" pitchFamily="34" charset="0"/>
                <a:cs typeface="Arial" panose="020B0604020202020204" pitchFamily="34" charset="0"/>
              </a:rPr>
              <a:t>NonHispanic</a:t>
            </a:r>
            <a:r>
              <a:rPr lang="en-US" sz="2000" b="1" dirty="0" smtClean="0">
                <a:latin typeface="Arial" panose="020B0604020202020204" pitchFamily="34" charset="0"/>
                <a:cs typeface="Arial" panose="020B0604020202020204" pitchFamily="34" charset="0"/>
              </a:rPr>
              <a:t> White Households</a:t>
            </a:r>
            <a:endParaRPr lang="en-US" sz="2000" b="1" dirty="0">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6754198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10"/>
          </p:nvPr>
        </p:nvSpPr>
        <p:spPr/>
        <p:txBody>
          <a:bodyPr/>
          <a:lstStyle/>
          <a:p>
            <a:pPr>
              <a:defRPr/>
            </a:pPr>
            <a:endParaRPr lang="en-US" dirty="0"/>
          </a:p>
        </p:txBody>
      </p:sp>
      <p:cxnSp>
        <p:nvCxnSpPr>
          <p:cNvPr id="7" name="Straight Connector 6"/>
          <p:cNvCxnSpPr/>
          <p:nvPr/>
        </p:nvCxnSpPr>
        <p:spPr>
          <a:xfrm>
            <a:off x="3429000" y="1905000"/>
            <a:ext cx="47244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93708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smtClean="0">
                <a:latin typeface="Arial" panose="020B0604020202020204" pitchFamily="34" charset="0"/>
                <a:cs typeface="Arial" panose="020B0604020202020204" pitchFamily="34" charset="0"/>
              </a:rPr>
              <a:t>Aggregate Consumer Expenditures (in $Billions) in 2010 </a:t>
            </a:r>
            <a:br>
              <a:rPr lang="en-US" sz="2000" b="1" dirty="0" smtClean="0">
                <a:latin typeface="Arial" panose="020B0604020202020204" pitchFamily="34" charset="0"/>
                <a:cs typeface="Arial" panose="020B0604020202020204" pitchFamily="34" charset="0"/>
              </a:rPr>
            </a:br>
            <a:r>
              <a:rPr lang="en-US" sz="2000" b="1" dirty="0" smtClean="0">
                <a:latin typeface="Arial" panose="020B0604020202020204" pitchFamily="34" charset="0"/>
                <a:cs typeface="Arial" panose="020B0604020202020204" pitchFamily="34" charset="0"/>
              </a:rPr>
              <a:t>and Projected for 2050 Under Alternative Assumptions </a:t>
            </a:r>
            <a:br>
              <a:rPr lang="en-US" sz="2000" b="1" dirty="0" smtClean="0">
                <a:latin typeface="Arial" panose="020B0604020202020204" pitchFamily="34" charset="0"/>
                <a:cs typeface="Arial" panose="020B0604020202020204" pitchFamily="34" charset="0"/>
              </a:rPr>
            </a:br>
            <a:r>
              <a:rPr lang="en-US" sz="2000" b="1" dirty="0" smtClean="0">
                <a:latin typeface="Arial" panose="020B0604020202020204" pitchFamily="34" charset="0"/>
                <a:cs typeface="Arial" panose="020B0604020202020204" pitchFamily="34" charset="0"/>
              </a:rPr>
              <a:t>of Socioeconomic Closure Between Minority and </a:t>
            </a:r>
            <a:br>
              <a:rPr lang="en-US" sz="2000" b="1" dirty="0" smtClean="0">
                <a:latin typeface="Arial" panose="020B0604020202020204" pitchFamily="34" charset="0"/>
                <a:cs typeface="Arial" panose="020B0604020202020204" pitchFamily="34" charset="0"/>
              </a:rPr>
            </a:br>
            <a:r>
              <a:rPr lang="en-US" sz="2000" b="1" dirty="0" err="1" smtClean="0">
                <a:latin typeface="Arial" panose="020B0604020202020204" pitchFamily="34" charset="0"/>
                <a:cs typeface="Arial" panose="020B0604020202020204" pitchFamily="34" charset="0"/>
              </a:rPr>
              <a:t>NonHispanic</a:t>
            </a:r>
            <a:r>
              <a:rPr lang="en-US" sz="2000" b="1" dirty="0" smtClean="0">
                <a:latin typeface="Arial" panose="020B0604020202020204" pitchFamily="34" charset="0"/>
                <a:cs typeface="Arial" panose="020B0604020202020204" pitchFamily="34" charset="0"/>
              </a:rPr>
              <a:t> White Households</a:t>
            </a:r>
            <a:endParaRPr lang="en-US" sz="2000" b="1" dirty="0">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407752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10"/>
          </p:nvPr>
        </p:nvSpPr>
        <p:spPr/>
        <p:txBody>
          <a:bodyPr/>
          <a:lstStyle/>
          <a:p>
            <a:pPr>
              <a:defRPr/>
            </a:pPr>
            <a:endParaRPr lang="en-US" dirty="0"/>
          </a:p>
        </p:txBody>
      </p:sp>
      <p:cxnSp>
        <p:nvCxnSpPr>
          <p:cNvPr id="7" name="Straight Connector 6"/>
          <p:cNvCxnSpPr/>
          <p:nvPr/>
        </p:nvCxnSpPr>
        <p:spPr>
          <a:xfrm>
            <a:off x="3429000" y="1905000"/>
            <a:ext cx="47244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38242" y="1600200"/>
            <a:ext cx="461665" cy="914400"/>
          </a:xfrm>
          <a:prstGeom prst="rect">
            <a:avLst/>
          </a:prstGeom>
          <a:noFill/>
        </p:spPr>
        <p:txBody>
          <a:bodyPr vert="vert270" wrap="square" rtlCol="0">
            <a:spAutoFit/>
          </a:bodyPr>
          <a:lstStyle/>
          <a:p>
            <a:r>
              <a:rPr lang="en-US" dirty="0" smtClean="0"/>
              <a:t>Billions</a:t>
            </a:r>
            <a:endParaRPr lang="en-US" dirty="0"/>
          </a:p>
        </p:txBody>
      </p:sp>
    </p:spTree>
    <p:extLst>
      <p:ext uri="{BB962C8B-B14F-4D97-AF65-F5344CB8AC3E}">
        <p14:creationId xmlns:p14="http://schemas.microsoft.com/office/powerpoint/2010/main" val="2139713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994"/>
            <a:ext cx="8229600" cy="1143000"/>
          </a:xfrm>
        </p:spPr>
        <p:txBody>
          <a:bodyPr>
            <a:normAutofit/>
          </a:bodyPr>
          <a:lstStyle/>
          <a:p>
            <a:r>
              <a:rPr lang="en-US" sz="2800" b="1" dirty="0" smtClean="0">
                <a:latin typeface="Arial" panose="020B0604020202020204" pitchFamily="34" charset="0"/>
                <a:cs typeface="Arial" panose="020B0604020202020204" pitchFamily="34" charset="0"/>
              </a:rPr>
              <a:t>Components of Population Change                    for Texas, April 1, 2010 – July 1, 2014</a:t>
            </a:r>
            <a:endParaRPr lang="en-US" sz="2800" b="1" dirty="0">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629613894"/>
              </p:ext>
            </p:extLst>
          </p:nvPr>
        </p:nvGraphicFramePr>
        <p:xfrm>
          <a:off x="457200" y="1064343"/>
          <a:ext cx="8153400" cy="51816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6019800" y="1393723"/>
            <a:ext cx="2819400"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Total Change: 1,811,397</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6755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2901" t="7998" r="8794" b="7998"/>
          <a:stretch/>
        </p:blipFill>
        <p:spPr>
          <a:xfrm>
            <a:off x="1280160" y="342162"/>
            <a:ext cx="6949440" cy="5760720"/>
          </a:xfrm>
          <a:prstGeom prst="rect">
            <a:avLst/>
          </a:prstGeom>
        </p:spPr>
      </p:pic>
    </p:spTree>
    <p:extLst>
      <p:ext uri="{BB962C8B-B14F-4D97-AF65-F5344CB8AC3E}">
        <p14:creationId xmlns:p14="http://schemas.microsoft.com/office/powerpoint/2010/main" val="3533422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latin typeface="Arial" panose="020B0604020202020204" pitchFamily="34" charset="0"/>
                <a:cs typeface="Arial" panose="020B0604020202020204" pitchFamily="34" charset="0"/>
              </a:rPr>
              <a:t>Twenty MSAs with the Largest Numeric Change, 2010 - 2014</a:t>
            </a:r>
            <a:endParaRPr lang="en-US" sz="2000" b="1"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807052460"/>
              </p:ext>
            </p:extLst>
          </p:nvPr>
        </p:nvGraphicFramePr>
        <p:xfrm>
          <a:off x="457200" y="1524000"/>
          <a:ext cx="8229600" cy="3340614"/>
        </p:xfrm>
        <a:graphic>
          <a:graphicData uri="http://schemas.openxmlformats.org/drawingml/2006/table">
            <a:tbl>
              <a:tblPr/>
              <a:tblGrid>
                <a:gridCol w="2885394"/>
                <a:gridCol w="786926"/>
                <a:gridCol w="850516"/>
                <a:gridCol w="731285"/>
                <a:gridCol w="264959"/>
                <a:gridCol w="707438"/>
                <a:gridCol w="516668"/>
                <a:gridCol w="214616"/>
                <a:gridCol w="755130"/>
                <a:gridCol w="516668"/>
              </a:tblGrid>
              <a:tr h="159077">
                <a:tc>
                  <a:txBody>
                    <a:bodyPr/>
                    <a:lstStyle/>
                    <a:p>
                      <a:pPr algn="l" fontAlgn="b"/>
                      <a:r>
                        <a:rPr lang="en-US" sz="900" b="0" i="0" u="none" strike="noStrike" dirty="0">
                          <a:solidFill>
                            <a:srgbClr val="000000"/>
                          </a:solidFill>
                          <a:effectLst/>
                          <a:latin typeface="Arial"/>
                        </a:rPr>
                        <a:t> </a:t>
                      </a:r>
                    </a:p>
                  </a:txBody>
                  <a:tcPr marL="7954" marR="7954" marT="7954" marB="0" anchor="b">
                    <a:lnL>
                      <a:noFill/>
                    </a:lnL>
                    <a:lnR>
                      <a:noFill/>
                    </a:lnR>
                    <a:lnT w="6350" cap="flat" cmpd="sng" algn="ctr">
                      <a:solidFill>
                        <a:srgbClr val="000000"/>
                      </a:solidFill>
                      <a:prstDash val="solid"/>
                      <a:round/>
                      <a:headEnd type="none" w="med" len="med"/>
                      <a:tailEnd type="none" w="med" len="med"/>
                    </a:lnT>
                    <a:lnB>
                      <a:noFill/>
                    </a:lnB>
                  </a:tcPr>
                </a:tc>
                <a:tc gridSpan="3">
                  <a:txBody>
                    <a:bodyPr/>
                    <a:lstStyle/>
                    <a:p>
                      <a:pPr algn="ctr" fontAlgn="ctr"/>
                      <a:r>
                        <a:rPr lang="en-US" sz="900" b="1" i="0" u="none" strike="noStrike">
                          <a:solidFill>
                            <a:srgbClr val="000000"/>
                          </a:solidFill>
                          <a:effectLst/>
                          <a:latin typeface="Arial"/>
                        </a:rPr>
                        <a:t> Population </a:t>
                      </a:r>
                    </a:p>
                  </a:txBody>
                  <a:tcPr marL="7954" marR="7954" marT="795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ctr"/>
                      <a:r>
                        <a:rPr lang="en-US" sz="900" b="0" i="0" u="none" strike="noStrike">
                          <a:solidFill>
                            <a:srgbClr val="000000"/>
                          </a:solidFill>
                          <a:effectLst/>
                          <a:latin typeface="Arial"/>
                        </a:rPr>
                        <a:t> </a:t>
                      </a:r>
                    </a:p>
                  </a:txBody>
                  <a:tcPr marL="7954" marR="7954" marT="7954" marB="0" anchor="ctr">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ctr" fontAlgn="ctr"/>
                      <a:r>
                        <a:rPr lang="en-US" sz="900" b="1" i="0" u="none" strike="noStrike">
                          <a:solidFill>
                            <a:srgbClr val="000000"/>
                          </a:solidFill>
                          <a:effectLst/>
                          <a:latin typeface="Arial"/>
                        </a:rPr>
                        <a:t> Change 2013-2014 </a:t>
                      </a:r>
                    </a:p>
                  </a:txBody>
                  <a:tcPr marL="7954" marR="7954" marT="795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ctr"/>
                      <a:r>
                        <a:rPr lang="en-US" sz="900" b="0" i="0" u="none" strike="noStrike">
                          <a:solidFill>
                            <a:srgbClr val="000000"/>
                          </a:solidFill>
                          <a:effectLst/>
                          <a:latin typeface="Arial"/>
                        </a:rPr>
                        <a:t> </a:t>
                      </a:r>
                    </a:p>
                  </a:txBody>
                  <a:tcPr marL="7954" marR="7954" marT="7954" marB="0" anchor="ctr">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ctr" fontAlgn="ctr"/>
                      <a:r>
                        <a:rPr lang="en-US" sz="900" b="1" i="0" u="none" strike="noStrike">
                          <a:solidFill>
                            <a:srgbClr val="000000"/>
                          </a:solidFill>
                          <a:effectLst/>
                          <a:latin typeface="Arial"/>
                        </a:rPr>
                        <a:t> Change 2010-2014 </a:t>
                      </a:r>
                    </a:p>
                  </a:txBody>
                  <a:tcPr marL="7954" marR="7954" marT="795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159077">
                <a:tc>
                  <a:txBody>
                    <a:bodyPr/>
                    <a:lstStyle/>
                    <a:p>
                      <a:pPr algn="l" fontAlgn="b"/>
                      <a:r>
                        <a:rPr lang="en-US" sz="900" b="1" i="0" u="none" strike="noStrike">
                          <a:solidFill>
                            <a:srgbClr val="000000"/>
                          </a:solidFill>
                          <a:effectLst/>
                          <a:latin typeface="Arial"/>
                        </a:rPr>
                        <a:t> Place </a:t>
                      </a:r>
                    </a:p>
                  </a:txBody>
                  <a:tcPr marL="7954" marR="7954" marT="79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a:rPr>
                        <a:t>2010</a:t>
                      </a:r>
                    </a:p>
                  </a:txBody>
                  <a:tcPr marL="7954" marR="7954" marT="795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a:rPr>
                        <a:t>2013</a:t>
                      </a:r>
                    </a:p>
                  </a:txBody>
                  <a:tcPr marL="7954" marR="7954" marT="795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a:rPr>
                        <a:t>2014</a:t>
                      </a:r>
                    </a:p>
                  </a:txBody>
                  <a:tcPr marL="7954" marR="7954" marT="795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a:rPr>
                        <a:t> </a:t>
                      </a:r>
                    </a:p>
                  </a:txBody>
                  <a:tcPr marL="7954" marR="7954" marT="79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a:rPr>
                        <a:t> Numeric </a:t>
                      </a:r>
                    </a:p>
                  </a:txBody>
                  <a:tcPr marL="7954" marR="7954" marT="795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a:rPr>
                        <a:t> % </a:t>
                      </a:r>
                    </a:p>
                  </a:txBody>
                  <a:tcPr marL="7954" marR="7954" marT="795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a:rPr>
                        <a:t> </a:t>
                      </a:r>
                    </a:p>
                  </a:txBody>
                  <a:tcPr marL="7954" marR="7954" marT="79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a:rPr>
                        <a:t> Numeric </a:t>
                      </a:r>
                    </a:p>
                  </a:txBody>
                  <a:tcPr marL="7954" marR="7954" marT="795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a:rPr>
                        <a:t> % </a:t>
                      </a:r>
                    </a:p>
                  </a:txBody>
                  <a:tcPr marL="7954" marR="7954" marT="795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123">
                <a:tc>
                  <a:txBody>
                    <a:bodyPr/>
                    <a:lstStyle/>
                    <a:p>
                      <a:pPr algn="l" fontAlgn="b"/>
                      <a:r>
                        <a:rPr lang="en-US" sz="900" b="1" i="0" u="none" strike="noStrike" dirty="0">
                          <a:solidFill>
                            <a:srgbClr val="000000"/>
                          </a:solidFill>
                          <a:effectLst/>
                          <a:latin typeface="Arial"/>
                        </a:rPr>
                        <a:t> Houston-The Woodlands-Sugar Land, TX  </a:t>
                      </a:r>
                    </a:p>
                  </a:txBody>
                  <a:tcPr marL="7954" marR="7954" marT="7954"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l" fontAlgn="b"/>
                      <a:r>
                        <a:rPr lang="en-US" sz="900" b="1" i="0" u="none" strike="noStrike" dirty="0">
                          <a:solidFill>
                            <a:srgbClr val="000000"/>
                          </a:solidFill>
                          <a:effectLst/>
                          <a:latin typeface="Arial"/>
                        </a:rPr>
                        <a:t>      5,920,416 </a:t>
                      </a:r>
                    </a:p>
                  </a:txBody>
                  <a:tcPr marL="7954" marR="7954" marT="7954"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l" fontAlgn="b"/>
                      <a:r>
                        <a:rPr lang="en-US" sz="900" b="1" i="0" u="none" strike="noStrike" dirty="0">
                          <a:solidFill>
                            <a:srgbClr val="000000"/>
                          </a:solidFill>
                          <a:effectLst/>
                          <a:latin typeface="Arial"/>
                        </a:rPr>
                        <a:t>        6,333,809 </a:t>
                      </a:r>
                    </a:p>
                  </a:txBody>
                  <a:tcPr marL="7954" marR="7954" marT="7954"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l" fontAlgn="b"/>
                      <a:r>
                        <a:rPr lang="en-US" sz="900" b="1" i="0" u="none" strike="noStrike" dirty="0">
                          <a:solidFill>
                            <a:srgbClr val="000000"/>
                          </a:solidFill>
                          <a:effectLst/>
                          <a:latin typeface="Arial"/>
                        </a:rPr>
                        <a:t>    6,490,180 </a:t>
                      </a:r>
                    </a:p>
                  </a:txBody>
                  <a:tcPr marL="7954" marR="7954" marT="7954"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l" fontAlgn="b"/>
                      <a:endParaRPr lang="en-US" sz="900" b="1" i="0" u="none" strike="noStrike" dirty="0">
                        <a:solidFill>
                          <a:srgbClr val="000000"/>
                        </a:solidFill>
                        <a:effectLst/>
                        <a:latin typeface="Arial"/>
                      </a:endParaRPr>
                    </a:p>
                  </a:txBody>
                  <a:tcPr marL="7954" marR="7954" marT="7954"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l" fontAlgn="b"/>
                      <a:r>
                        <a:rPr lang="en-US" sz="900" b="1" i="0" u="none" strike="noStrike" dirty="0">
                          <a:solidFill>
                            <a:srgbClr val="000000"/>
                          </a:solidFill>
                          <a:effectLst/>
                          <a:latin typeface="Arial"/>
                        </a:rPr>
                        <a:t>       156,371 </a:t>
                      </a:r>
                    </a:p>
                  </a:txBody>
                  <a:tcPr marL="7954" marR="7954" marT="7954"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l" fontAlgn="b"/>
                      <a:r>
                        <a:rPr lang="en-US" sz="900" b="1" i="0" u="none" strike="noStrike" dirty="0">
                          <a:solidFill>
                            <a:srgbClr val="000000"/>
                          </a:solidFill>
                          <a:effectLst/>
                          <a:latin typeface="Arial"/>
                        </a:rPr>
                        <a:t>         2.5 </a:t>
                      </a:r>
                    </a:p>
                  </a:txBody>
                  <a:tcPr marL="7954" marR="7954" marT="7954"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l" fontAlgn="b"/>
                      <a:endParaRPr lang="en-US" sz="900" b="1" i="0" u="none" strike="noStrike" dirty="0">
                        <a:solidFill>
                          <a:srgbClr val="000000"/>
                        </a:solidFill>
                        <a:effectLst/>
                        <a:latin typeface="Arial"/>
                      </a:endParaRPr>
                    </a:p>
                  </a:txBody>
                  <a:tcPr marL="7954" marR="7954" marT="7954"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l" fontAlgn="b"/>
                      <a:r>
                        <a:rPr lang="en-US" sz="900" b="1" i="0" u="none" strike="noStrike">
                          <a:solidFill>
                            <a:srgbClr val="000000"/>
                          </a:solidFill>
                          <a:effectLst/>
                          <a:latin typeface="Arial"/>
                        </a:rPr>
                        <a:t>        569,764 </a:t>
                      </a:r>
                    </a:p>
                  </a:txBody>
                  <a:tcPr marL="7954" marR="7954" marT="7954"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l" fontAlgn="b"/>
                      <a:r>
                        <a:rPr lang="en-US" sz="900" b="1" i="0" u="none" strike="noStrike">
                          <a:solidFill>
                            <a:srgbClr val="000000"/>
                          </a:solidFill>
                          <a:effectLst/>
                          <a:latin typeface="Arial"/>
                        </a:rPr>
                        <a:t>         9.6 </a:t>
                      </a:r>
                    </a:p>
                  </a:txBody>
                  <a:tcPr marL="7954" marR="7954" marT="7954"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r>
              <a:tr h="151123">
                <a:tc>
                  <a:txBody>
                    <a:bodyPr/>
                    <a:lstStyle/>
                    <a:p>
                      <a:pPr algn="l" fontAlgn="b"/>
                      <a:r>
                        <a:rPr lang="en-US" sz="900" b="1" i="0" u="none" strike="noStrike" dirty="0">
                          <a:solidFill>
                            <a:srgbClr val="000000"/>
                          </a:solidFill>
                          <a:effectLst/>
                          <a:latin typeface="Arial"/>
                        </a:rPr>
                        <a:t> Dallas-Fort Worth-Arlington, TX  </a:t>
                      </a:r>
                    </a:p>
                  </a:txBody>
                  <a:tcPr marL="7954" marR="7954" marT="7954" marB="0" anchor="b">
                    <a:lnL>
                      <a:noFill/>
                    </a:lnL>
                    <a:lnR>
                      <a:noFill/>
                    </a:lnR>
                    <a:lnT>
                      <a:noFill/>
                    </a:lnT>
                    <a:lnB>
                      <a:noFill/>
                    </a:lnB>
                    <a:solidFill>
                      <a:srgbClr val="FFFF00"/>
                    </a:solidFill>
                  </a:tcPr>
                </a:tc>
                <a:tc>
                  <a:txBody>
                    <a:bodyPr/>
                    <a:lstStyle/>
                    <a:p>
                      <a:pPr algn="l" fontAlgn="b"/>
                      <a:r>
                        <a:rPr lang="en-US" sz="900" b="1" i="0" u="none" strike="noStrike">
                          <a:solidFill>
                            <a:srgbClr val="000000"/>
                          </a:solidFill>
                          <a:effectLst/>
                          <a:latin typeface="Arial"/>
                        </a:rPr>
                        <a:t>      6,426,214 </a:t>
                      </a:r>
                    </a:p>
                  </a:txBody>
                  <a:tcPr marL="7954" marR="7954" marT="7954" marB="0" anchor="b">
                    <a:lnL>
                      <a:noFill/>
                    </a:lnL>
                    <a:lnR>
                      <a:noFill/>
                    </a:lnR>
                    <a:lnT>
                      <a:noFill/>
                    </a:lnT>
                    <a:lnB>
                      <a:noFill/>
                    </a:lnB>
                    <a:solidFill>
                      <a:srgbClr val="FFFF00"/>
                    </a:solidFill>
                  </a:tcPr>
                </a:tc>
                <a:tc>
                  <a:txBody>
                    <a:bodyPr/>
                    <a:lstStyle/>
                    <a:p>
                      <a:pPr algn="l" fontAlgn="b"/>
                      <a:r>
                        <a:rPr lang="en-US" sz="900" b="1" i="0" u="none" strike="noStrike">
                          <a:solidFill>
                            <a:srgbClr val="000000"/>
                          </a:solidFill>
                          <a:effectLst/>
                          <a:latin typeface="Arial"/>
                        </a:rPr>
                        <a:t>        6,823,113 </a:t>
                      </a:r>
                    </a:p>
                  </a:txBody>
                  <a:tcPr marL="7954" marR="7954" marT="7954" marB="0" anchor="b">
                    <a:lnL>
                      <a:noFill/>
                    </a:lnL>
                    <a:lnR>
                      <a:noFill/>
                    </a:lnR>
                    <a:lnT>
                      <a:noFill/>
                    </a:lnT>
                    <a:lnB>
                      <a:noFill/>
                    </a:lnB>
                    <a:solidFill>
                      <a:srgbClr val="FFFF00"/>
                    </a:solidFill>
                  </a:tcPr>
                </a:tc>
                <a:tc>
                  <a:txBody>
                    <a:bodyPr/>
                    <a:lstStyle/>
                    <a:p>
                      <a:pPr algn="l" fontAlgn="b"/>
                      <a:r>
                        <a:rPr lang="en-US" sz="900" b="1" i="0" u="none" strike="noStrike">
                          <a:solidFill>
                            <a:srgbClr val="000000"/>
                          </a:solidFill>
                          <a:effectLst/>
                          <a:latin typeface="Arial"/>
                        </a:rPr>
                        <a:t>    6,954,330 </a:t>
                      </a:r>
                    </a:p>
                  </a:txBody>
                  <a:tcPr marL="7954" marR="7954" marT="7954" marB="0" anchor="b">
                    <a:lnL>
                      <a:noFill/>
                    </a:lnL>
                    <a:lnR>
                      <a:noFill/>
                    </a:lnR>
                    <a:lnT>
                      <a:noFill/>
                    </a:lnT>
                    <a:lnB>
                      <a:noFill/>
                    </a:lnB>
                    <a:solidFill>
                      <a:srgbClr val="FFFF00"/>
                    </a:solidFill>
                  </a:tcPr>
                </a:tc>
                <a:tc>
                  <a:txBody>
                    <a:bodyPr/>
                    <a:lstStyle/>
                    <a:p>
                      <a:pPr algn="l" fontAlgn="b"/>
                      <a:endParaRPr lang="en-US" sz="900" b="1" i="0" u="none" strike="noStrike">
                        <a:solidFill>
                          <a:srgbClr val="000000"/>
                        </a:solidFill>
                        <a:effectLst/>
                        <a:latin typeface="Arial"/>
                      </a:endParaRPr>
                    </a:p>
                  </a:txBody>
                  <a:tcPr marL="7954" marR="7954" marT="7954" marB="0" anchor="b">
                    <a:lnL>
                      <a:noFill/>
                    </a:lnL>
                    <a:lnR>
                      <a:noFill/>
                    </a:lnR>
                    <a:lnT>
                      <a:noFill/>
                    </a:lnT>
                    <a:lnB>
                      <a:noFill/>
                    </a:lnB>
                    <a:solidFill>
                      <a:srgbClr val="FFFF00"/>
                    </a:solidFill>
                  </a:tcPr>
                </a:tc>
                <a:tc>
                  <a:txBody>
                    <a:bodyPr/>
                    <a:lstStyle/>
                    <a:p>
                      <a:pPr algn="l" fontAlgn="b"/>
                      <a:r>
                        <a:rPr lang="en-US" sz="900" b="1" i="0" u="none" strike="noStrike" dirty="0">
                          <a:solidFill>
                            <a:srgbClr val="000000"/>
                          </a:solidFill>
                          <a:effectLst/>
                          <a:latin typeface="Arial"/>
                        </a:rPr>
                        <a:t>       131,217 </a:t>
                      </a:r>
                    </a:p>
                  </a:txBody>
                  <a:tcPr marL="7954" marR="7954" marT="7954" marB="0" anchor="b">
                    <a:lnL>
                      <a:noFill/>
                    </a:lnL>
                    <a:lnR>
                      <a:noFill/>
                    </a:lnR>
                    <a:lnT>
                      <a:noFill/>
                    </a:lnT>
                    <a:lnB>
                      <a:noFill/>
                    </a:lnB>
                    <a:solidFill>
                      <a:srgbClr val="FFFF00"/>
                    </a:solidFill>
                  </a:tcPr>
                </a:tc>
                <a:tc>
                  <a:txBody>
                    <a:bodyPr/>
                    <a:lstStyle/>
                    <a:p>
                      <a:pPr algn="l" fontAlgn="b"/>
                      <a:r>
                        <a:rPr lang="en-US" sz="900" b="1" i="0" u="none" strike="noStrike" dirty="0">
                          <a:solidFill>
                            <a:srgbClr val="000000"/>
                          </a:solidFill>
                          <a:effectLst/>
                          <a:latin typeface="Arial"/>
                        </a:rPr>
                        <a:t>         1.9 </a:t>
                      </a:r>
                    </a:p>
                  </a:txBody>
                  <a:tcPr marL="7954" marR="7954" marT="7954" marB="0" anchor="b">
                    <a:lnL>
                      <a:noFill/>
                    </a:lnL>
                    <a:lnR>
                      <a:noFill/>
                    </a:lnR>
                    <a:lnT>
                      <a:noFill/>
                    </a:lnT>
                    <a:lnB>
                      <a:noFill/>
                    </a:lnB>
                    <a:solidFill>
                      <a:srgbClr val="FFFF00"/>
                    </a:solidFill>
                  </a:tcPr>
                </a:tc>
                <a:tc>
                  <a:txBody>
                    <a:bodyPr/>
                    <a:lstStyle/>
                    <a:p>
                      <a:pPr algn="l" fontAlgn="b"/>
                      <a:endParaRPr lang="en-US" sz="900" b="1" i="0" u="none" strike="noStrike">
                        <a:solidFill>
                          <a:srgbClr val="000000"/>
                        </a:solidFill>
                        <a:effectLst/>
                        <a:latin typeface="Arial"/>
                      </a:endParaRPr>
                    </a:p>
                  </a:txBody>
                  <a:tcPr marL="7954" marR="7954" marT="7954" marB="0" anchor="b">
                    <a:lnL>
                      <a:noFill/>
                    </a:lnL>
                    <a:lnR>
                      <a:noFill/>
                    </a:lnR>
                    <a:lnT>
                      <a:noFill/>
                    </a:lnT>
                    <a:lnB>
                      <a:noFill/>
                    </a:lnB>
                    <a:solidFill>
                      <a:srgbClr val="FFFF00"/>
                    </a:solidFill>
                  </a:tcPr>
                </a:tc>
                <a:tc>
                  <a:txBody>
                    <a:bodyPr/>
                    <a:lstStyle/>
                    <a:p>
                      <a:pPr algn="l" fontAlgn="b"/>
                      <a:r>
                        <a:rPr lang="en-US" sz="900" b="1" i="0" u="none" strike="noStrike" dirty="0">
                          <a:solidFill>
                            <a:srgbClr val="000000"/>
                          </a:solidFill>
                          <a:effectLst/>
                          <a:latin typeface="Arial"/>
                        </a:rPr>
                        <a:t>        528,116 </a:t>
                      </a:r>
                    </a:p>
                  </a:txBody>
                  <a:tcPr marL="7954" marR="7954" marT="7954" marB="0" anchor="b">
                    <a:lnL>
                      <a:noFill/>
                    </a:lnL>
                    <a:lnR>
                      <a:noFill/>
                    </a:lnR>
                    <a:lnT>
                      <a:noFill/>
                    </a:lnT>
                    <a:lnB>
                      <a:noFill/>
                    </a:lnB>
                    <a:solidFill>
                      <a:srgbClr val="FFFF00"/>
                    </a:solidFill>
                  </a:tcPr>
                </a:tc>
                <a:tc>
                  <a:txBody>
                    <a:bodyPr/>
                    <a:lstStyle/>
                    <a:p>
                      <a:pPr algn="l" fontAlgn="b"/>
                      <a:r>
                        <a:rPr lang="en-US" sz="900" b="1" i="0" u="none" strike="noStrike" dirty="0">
                          <a:solidFill>
                            <a:srgbClr val="000000"/>
                          </a:solidFill>
                          <a:effectLst/>
                          <a:latin typeface="Arial"/>
                        </a:rPr>
                        <a:t>         8.2 </a:t>
                      </a:r>
                    </a:p>
                  </a:txBody>
                  <a:tcPr marL="7954" marR="7954" marT="7954" marB="0" anchor="b">
                    <a:lnL>
                      <a:noFill/>
                    </a:lnL>
                    <a:lnR>
                      <a:noFill/>
                    </a:lnR>
                    <a:lnT>
                      <a:noFill/>
                    </a:lnT>
                    <a:lnB>
                      <a:noFill/>
                    </a:lnB>
                    <a:solidFill>
                      <a:srgbClr val="FFFF00"/>
                    </a:solidFill>
                  </a:tcPr>
                </a:tc>
              </a:tr>
              <a:tr h="151123">
                <a:tc>
                  <a:txBody>
                    <a:bodyPr/>
                    <a:lstStyle/>
                    <a:p>
                      <a:pPr algn="l" fontAlgn="b"/>
                      <a:r>
                        <a:rPr lang="en-US" sz="900" b="1" i="0" u="none" strike="noStrike">
                          <a:solidFill>
                            <a:srgbClr val="000000"/>
                          </a:solidFill>
                          <a:effectLst/>
                          <a:latin typeface="Arial"/>
                        </a:rPr>
                        <a:t> New York-Newark-Jersey City, NY-NJ-PA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19,567,410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20,002,086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20,092,883 </a:t>
                      </a:r>
                    </a:p>
                  </a:txBody>
                  <a:tcPr marL="7954" marR="7954" marT="7954" marB="0" anchor="b">
                    <a:lnL>
                      <a:noFill/>
                    </a:lnL>
                    <a:lnR>
                      <a:noFill/>
                    </a:lnR>
                    <a:lnT>
                      <a:noFill/>
                    </a:lnT>
                    <a:lnB>
                      <a:noFill/>
                    </a:lnB>
                  </a:tcPr>
                </a:tc>
                <a:tc>
                  <a:txBody>
                    <a:bodyPr/>
                    <a:lstStyle/>
                    <a:p>
                      <a:pPr algn="l" fontAlgn="b"/>
                      <a:endParaRPr lang="en-US" sz="900" b="1" i="0" u="none" strike="noStrike">
                        <a:solidFill>
                          <a:srgbClr val="000000"/>
                        </a:solidFill>
                        <a:effectLst/>
                        <a:latin typeface="Arial"/>
                      </a:endParaRP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90,797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0.5 </a:t>
                      </a:r>
                    </a:p>
                  </a:txBody>
                  <a:tcPr marL="7954" marR="7954" marT="7954" marB="0" anchor="b">
                    <a:lnL>
                      <a:noFill/>
                    </a:lnL>
                    <a:lnR>
                      <a:noFill/>
                    </a:lnR>
                    <a:lnT>
                      <a:noFill/>
                    </a:lnT>
                    <a:lnB>
                      <a:noFill/>
                    </a:lnB>
                  </a:tcPr>
                </a:tc>
                <a:tc>
                  <a:txBody>
                    <a:bodyPr/>
                    <a:lstStyle/>
                    <a:p>
                      <a:pPr algn="l" fontAlgn="b"/>
                      <a:endParaRPr lang="en-US" sz="900" b="1" i="0" u="none" strike="noStrike">
                        <a:solidFill>
                          <a:srgbClr val="000000"/>
                        </a:solidFill>
                        <a:effectLst/>
                        <a:latin typeface="Arial"/>
                      </a:endParaRP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525,473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2.7 </a:t>
                      </a:r>
                    </a:p>
                  </a:txBody>
                  <a:tcPr marL="7954" marR="7954" marT="7954" marB="0" anchor="b">
                    <a:lnL>
                      <a:noFill/>
                    </a:lnL>
                    <a:lnR>
                      <a:noFill/>
                    </a:lnR>
                    <a:lnT>
                      <a:noFill/>
                    </a:lnT>
                    <a:lnB>
                      <a:noFill/>
                    </a:lnB>
                  </a:tcPr>
                </a:tc>
              </a:tr>
              <a:tr h="151123">
                <a:tc>
                  <a:txBody>
                    <a:bodyPr/>
                    <a:lstStyle/>
                    <a:p>
                      <a:pPr algn="l" fontAlgn="b"/>
                      <a:r>
                        <a:rPr lang="en-US" sz="900" b="1" i="0" u="none" strike="noStrike" dirty="0">
                          <a:solidFill>
                            <a:srgbClr val="000000"/>
                          </a:solidFill>
                          <a:effectLst/>
                          <a:latin typeface="Arial"/>
                        </a:rPr>
                        <a:t> Los Angeles-Long Beach-Anaheim, CA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12,828,837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13,175,849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13,262,220 </a:t>
                      </a:r>
                    </a:p>
                  </a:txBody>
                  <a:tcPr marL="7954" marR="7954" marT="7954" marB="0" anchor="b">
                    <a:lnL>
                      <a:noFill/>
                    </a:lnL>
                    <a:lnR>
                      <a:noFill/>
                    </a:lnR>
                    <a:lnT>
                      <a:noFill/>
                    </a:lnT>
                    <a:lnB>
                      <a:noFill/>
                    </a:lnB>
                  </a:tcPr>
                </a:tc>
                <a:tc>
                  <a:txBody>
                    <a:bodyPr/>
                    <a:lstStyle/>
                    <a:p>
                      <a:pPr algn="l" fontAlgn="b"/>
                      <a:endParaRPr lang="en-US" sz="900" b="1" i="0" u="none" strike="noStrike">
                        <a:solidFill>
                          <a:srgbClr val="000000"/>
                        </a:solidFill>
                        <a:effectLst/>
                        <a:latin typeface="Arial"/>
                      </a:endParaRP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86,371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0.7 </a:t>
                      </a:r>
                    </a:p>
                  </a:txBody>
                  <a:tcPr marL="7954" marR="7954" marT="7954" marB="0" anchor="b">
                    <a:lnL>
                      <a:noFill/>
                    </a:lnL>
                    <a:lnR>
                      <a:noFill/>
                    </a:lnR>
                    <a:lnT>
                      <a:noFill/>
                    </a:lnT>
                    <a:lnB>
                      <a:noFill/>
                    </a:lnB>
                  </a:tcPr>
                </a:tc>
                <a:tc>
                  <a:txBody>
                    <a:bodyPr/>
                    <a:lstStyle/>
                    <a:p>
                      <a:pPr algn="l" fontAlgn="b"/>
                      <a:endParaRPr lang="en-US" sz="900" b="1" i="0" u="none" strike="noStrike">
                        <a:solidFill>
                          <a:srgbClr val="000000"/>
                        </a:solidFill>
                        <a:effectLst/>
                        <a:latin typeface="Arial"/>
                      </a:endParaRP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433,383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3.4 </a:t>
                      </a:r>
                    </a:p>
                  </a:txBody>
                  <a:tcPr marL="7954" marR="7954" marT="7954" marB="0" anchor="b">
                    <a:lnL>
                      <a:noFill/>
                    </a:lnL>
                    <a:lnR>
                      <a:noFill/>
                    </a:lnR>
                    <a:lnT>
                      <a:noFill/>
                    </a:lnT>
                    <a:lnB>
                      <a:noFill/>
                    </a:lnB>
                  </a:tcPr>
                </a:tc>
              </a:tr>
              <a:tr h="151123">
                <a:tc>
                  <a:txBody>
                    <a:bodyPr/>
                    <a:lstStyle/>
                    <a:p>
                      <a:pPr algn="l" fontAlgn="b"/>
                      <a:r>
                        <a:rPr lang="en-US" sz="900" b="1" i="0" u="none" strike="noStrike" dirty="0">
                          <a:solidFill>
                            <a:srgbClr val="000000"/>
                          </a:solidFill>
                          <a:effectLst/>
                          <a:latin typeface="Arial"/>
                        </a:rPr>
                        <a:t> Washington-Arlington-Alexandria, DC-VA-MD-WV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5,636,232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5,967,176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6,033,737 </a:t>
                      </a:r>
                    </a:p>
                  </a:txBody>
                  <a:tcPr marL="7954" marR="7954" marT="7954" marB="0" anchor="b">
                    <a:lnL>
                      <a:noFill/>
                    </a:lnL>
                    <a:lnR>
                      <a:noFill/>
                    </a:lnR>
                    <a:lnT>
                      <a:noFill/>
                    </a:lnT>
                    <a:lnB>
                      <a:noFill/>
                    </a:lnB>
                  </a:tcPr>
                </a:tc>
                <a:tc>
                  <a:txBody>
                    <a:bodyPr/>
                    <a:lstStyle/>
                    <a:p>
                      <a:pPr algn="l" fontAlgn="b"/>
                      <a:endParaRPr lang="en-US" sz="900" b="1" i="0" u="none" strike="noStrike">
                        <a:solidFill>
                          <a:srgbClr val="000000"/>
                        </a:solidFill>
                        <a:effectLst/>
                        <a:latin typeface="Arial"/>
                      </a:endParaRP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66,561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1.1 </a:t>
                      </a:r>
                    </a:p>
                  </a:txBody>
                  <a:tcPr marL="7954" marR="7954" marT="7954" marB="0" anchor="b">
                    <a:lnL>
                      <a:noFill/>
                    </a:lnL>
                    <a:lnR>
                      <a:noFill/>
                    </a:lnR>
                    <a:lnT>
                      <a:noFill/>
                    </a:lnT>
                    <a:lnB>
                      <a:noFill/>
                    </a:lnB>
                  </a:tcPr>
                </a:tc>
                <a:tc>
                  <a:txBody>
                    <a:bodyPr/>
                    <a:lstStyle/>
                    <a:p>
                      <a:pPr algn="l" fontAlgn="b"/>
                      <a:endParaRPr lang="en-US" sz="900" b="1" i="0" u="none" strike="noStrike">
                        <a:solidFill>
                          <a:srgbClr val="000000"/>
                        </a:solidFill>
                        <a:effectLst/>
                        <a:latin typeface="Arial"/>
                      </a:endParaRP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397,505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7.1 </a:t>
                      </a:r>
                    </a:p>
                  </a:txBody>
                  <a:tcPr marL="7954" marR="7954" marT="7954" marB="0" anchor="b">
                    <a:lnL>
                      <a:noFill/>
                    </a:lnL>
                    <a:lnR>
                      <a:noFill/>
                    </a:lnR>
                    <a:lnT>
                      <a:noFill/>
                    </a:lnT>
                    <a:lnB>
                      <a:noFill/>
                    </a:lnB>
                  </a:tcPr>
                </a:tc>
              </a:tr>
              <a:tr h="151123">
                <a:tc>
                  <a:txBody>
                    <a:bodyPr/>
                    <a:lstStyle/>
                    <a:p>
                      <a:pPr algn="l" fontAlgn="b"/>
                      <a:r>
                        <a:rPr lang="en-US" sz="900" b="1" i="0" u="none" strike="noStrike">
                          <a:solidFill>
                            <a:srgbClr val="000000"/>
                          </a:solidFill>
                          <a:effectLst/>
                          <a:latin typeface="Arial"/>
                        </a:rPr>
                        <a:t> Miami-Fort Lauderdale-West Palm Beach, FL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5,564,635 </a:t>
                      </a:r>
                    </a:p>
                  </a:txBody>
                  <a:tcPr marL="7954" marR="7954" marT="7954" marB="0" anchor="b">
                    <a:lnL>
                      <a:noFill/>
                    </a:lnL>
                    <a:lnR>
                      <a:noFill/>
                    </a:lnR>
                    <a:lnT>
                      <a:noFill/>
                    </a:lnT>
                    <a:lnB>
                      <a:noFill/>
                    </a:lnB>
                  </a:tcPr>
                </a:tc>
                <a:tc>
                  <a:txBody>
                    <a:bodyPr/>
                    <a:lstStyle/>
                    <a:p>
                      <a:pPr algn="l" fontAlgn="b"/>
                      <a:r>
                        <a:rPr lang="en-US" sz="900" b="1" i="0" u="none" strike="noStrike" dirty="0">
                          <a:solidFill>
                            <a:srgbClr val="000000"/>
                          </a:solidFill>
                          <a:effectLst/>
                          <a:latin typeface="Arial"/>
                        </a:rPr>
                        <a:t>        5,863,458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5,929,819 </a:t>
                      </a:r>
                    </a:p>
                  </a:txBody>
                  <a:tcPr marL="7954" marR="7954" marT="7954" marB="0" anchor="b">
                    <a:lnL>
                      <a:noFill/>
                    </a:lnL>
                    <a:lnR>
                      <a:noFill/>
                    </a:lnR>
                    <a:lnT>
                      <a:noFill/>
                    </a:lnT>
                    <a:lnB>
                      <a:noFill/>
                    </a:lnB>
                  </a:tcPr>
                </a:tc>
                <a:tc>
                  <a:txBody>
                    <a:bodyPr/>
                    <a:lstStyle/>
                    <a:p>
                      <a:pPr algn="l" fontAlgn="b"/>
                      <a:endParaRPr lang="en-US" sz="900" b="1" i="0" u="none" strike="noStrike">
                        <a:solidFill>
                          <a:srgbClr val="000000"/>
                        </a:solidFill>
                        <a:effectLst/>
                        <a:latin typeface="Arial"/>
                      </a:endParaRP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66,361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1.1 </a:t>
                      </a:r>
                    </a:p>
                  </a:txBody>
                  <a:tcPr marL="7954" marR="7954" marT="7954" marB="0" anchor="b">
                    <a:lnL>
                      <a:noFill/>
                    </a:lnL>
                    <a:lnR>
                      <a:noFill/>
                    </a:lnR>
                    <a:lnT>
                      <a:noFill/>
                    </a:lnT>
                    <a:lnB>
                      <a:noFill/>
                    </a:lnB>
                  </a:tcPr>
                </a:tc>
                <a:tc>
                  <a:txBody>
                    <a:bodyPr/>
                    <a:lstStyle/>
                    <a:p>
                      <a:pPr algn="l" fontAlgn="b"/>
                      <a:endParaRPr lang="en-US" sz="900" b="1" i="0" u="none" strike="noStrike">
                        <a:solidFill>
                          <a:srgbClr val="000000"/>
                        </a:solidFill>
                        <a:effectLst/>
                        <a:latin typeface="Arial"/>
                      </a:endParaRP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365,184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6.6 </a:t>
                      </a:r>
                    </a:p>
                  </a:txBody>
                  <a:tcPr marL="7954" marR="7954" marT="7954" marB="0" anchor="b">
                    <a:lnL>
                      <a:noFill/>
                    </a:lnL>
                    <a:lnR>
                      <a:noFill/>
                    </a:lnR>
                    <a:lnT>
                      <a:noFill/>
                    </a:lnT>
                    <a:lnB>
                      <a:noFill/>
                    </a:lnB>
                  </a:tcPr>
                </a:tc>
              </a:tr>
              <a:tr h="151123">
                <a:tc>
                  <a:txBody>
                    <a:bodyPr/>
                    <a:lstStyle/>
                    <a:p>
                      <a:pPr algn="l" fontAlgn="b"/>
                      <a:r>
                        <a:rPr lang="en-US" sz="900" b="1" i="0" u="none" strike="noStrike">
                          <a:solidFill>
                            <a:srgbClr val="000000"/>
                          </a:solidFill>
                          <a:effectLst/>
                          <a:latin typeface="Arial"/>
                        </a:rPr>
                        <a:t> Atlanta-Sandy Springs-Roswell, GA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5,286,728 </a:t>
                      </a:r>
                    </a:p>
                  </a:txBody>
                  <a:tcPr marL="7954" marR="7954" marT="7954" marB="0" anchor="b">
                    <a:lnL>
                      <a:noFill/>
                    </a:lnL>
                    <a:lnR>
                      <a:noFill/>
                    </a:lnR>
                    <a:lnT>
                      <a:noFill/>
                    </a:lnT>
                    <a:lnB>
                      <a:noFill/>
                    </a:lnB>
                  </a:tcPr>
                </a:tc>
                <a:tc>
                  <a:txBody>
                    <a:bodyPr/>
                    <a:lstStyle/>
                    <a:p>
                      <a:pPr algn="l" fontAlgn="b"/>
                      <a:r>
                        <a:rPr lang="en-US" sz="900" b="1" i="0" u="none" strike="noStrike" dirty="0">
                          <a:solidFill>
                            <a:srgbClr val="000000"/>
                          </a:solidFill>
                          <a:effectLst/>
                          <a:latin typeface="Arial"/>
                        </a:rPr>
                        <a:t>        5,525,432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5,614,323 </a:t>
                      </a:r>
                    </a:p>
                  </a:txBody>
                  <a:tcPr marL="7954" marR="7954" marT="7954" marB="0" anchor="b">
                    <a:lnL>
                      <a:noFill/>
                    </a:lnL>
                    <a:lnR>
                      <a:noFill/>
                    </a:lnR>
                    <a:lnT>
                      <a:noFill/>
                    </a:lnT>
                    <a:lnB>
                      <a:noFill/>
                    </a:lnB>
                  </a:tcPr>
                </a:tc>
                <a:tc>
                  <a:txBody>
                    <a:bodyPr/>
                    <a:lstStyle/>
                    <a:p>
                      <a:pPr algn="l" fontAlgn="b"/>
                      <a:endParaRPr lang="en-US" sz="900" b="1" i="0" u="none" strike="noStrike">
                        <a:solidFill>
                          <a:srgbClr val="000000"/>
                        </a:solidFill>
                        <a:effectLst/>
                        <a:latin typeface="Arial"/>
                      </a:endParaRP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88,891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1.6 </a:t>
                      </a:r>
                    </a:p>
                  </a:txBody>
                  <a:tcPr marL="7954" marR="7954" marT="7954" marB="0" anchor="b">
                    <a:lnL>
                      <a:noFill/>
                    </a:lnL>
                    <a:lnR>
                      <a:noFill/>
                    </a:lnR>
                    <a:lnT>
                      <a:noFill/>
                    </a:lnT>
                    <a:lnB>
                      <a:noFill/>
                    </a:lnB>
                  </a:tcPr>
                </a:tc>
                <a:tc>
                  <a:txBody>
                    <a:bodyPr/>
                    <a:lstStyle/>
                    <a:p>
                      <a:pPr algn="l" fontAlgn="b"/>
                      <a:endParaRPr lang="en-US" sz="900" b="1" i="0" u="none" strike="noStrike">
                        <a:solidFill>
                          <a:srgbClr val="000000"/>
                        </a:solidFill>
                        <a:effectLst/>
                        <a:latin typeface="Arial"/>
                      </a:endParaRP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327,595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6.2 </a:t>
                      </a:r>
                    </a:p>
                  </a:txBody>
                  <a:tcPr marL="7954" marR="7954" marT="7954" marB="0" anchor="b">
                    <a:lnL>
                      <a:noFill/>
                    </a:lnL>
                    <a:lnR>
                      <a:noFill/>
                    </a:lnR>
                    <a:lnT>
                      <a:noFill/>
                    </a:lnT>
                    <a:lnB>
                      <a:noFill/>
                    </a:lnB>
                  </a:tcPr>
                </a:tc>
              </a:tr>
              <a:tr h="151123">
                <a:tc>
                  <a:txBody>
                    <a:bodyPr/>
                    <a:lstStyle/>
                    <a:p>
                      <a:pPr algn="l" fontAlgn="b"/>
                      <a:r>
                        <a:rPr lang="en-US" sz="900" b="1" i="0" u="none" strike="noStrike">
                          <a:solidFill>
                            <a:srgbClr val="000000"/>
                          </a:solidFill>
                          <a:effectLst/>
                          <a:latin typeface="Arial"/>
                        </a:rPr>
                        <a:t> Phoenix-Mesa-Scottsdale, AZ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4,192,887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4,404,129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4,489,109 </a:t>
                      </a:r>
                    </a:p>
                  </a:txBody>
                  <a:tcPr marL="7954" marR="7954" marT="7954" marB="0" anchor="b">
                    <a:lnL>
                      <a:noFill/>
                    </a:lnL>
                    <a:lnR>
                      <a:noFill/>
                    </a:lnR>
                    <a:lnT>
                      <a:noFill/>
                    </a:lnT>
                    <a:lnB>
                      <a:noFill/>
                    </a:lnB>
                  </a:tcPr>
                </a:tc>
                <a:tc>
                  <a:txBody>
                    <a:bodyPr/>
                    <a:lstStyle/>
                    <a:p>
                      <a:pPr algn="l" fontAlgn="b"/>
                      <a:endParaRPr lang="en-US" sz="900" b="1" i="0" u="none" strike="noStrike">
                        <a:solidFill>
                          <a:srgbClr val="000000"/>
                        </a:solidFill>
                        <a:effectLst/>
                        <a:latin typeface="Arial"/>
                      </a:endParaRP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84,980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1.9 </a:t>
                      </a:r>
                    </a:p>
                  </a:txBody>
                  <a:tcPr marL="7954" marR="7954" marT="7954" marB="0" anchor="b">
                    <a:lnL>
                      <a:noFill/>
                    </a:lnL>
                    <a:lnR>
                      <a:noFill/>
                    </a:lnR>
                    <a:lnT>
                      <a:noFill/>
                    </a:lnT>
                    <a:lnB>
                      <a:noFill/>
                    </a:lnB>
                  </a:tcPr>
                </a:tc>
                <a:tc>
                  <a:txBody>
                    <a:bodyPr/>
                    <a:lstStyle/>
                    <a:p>
                      <a:pPr algn="l" fontAlgn="b"/>
                      <a:endParaRPr lang="en-US" sz="900" b="1" i="0" u="none" strike="noStrike">
                        <a:solidFill>
                          <a:srgbClr val="000000"/>
                        </a:solidFill>
                        <a:effectLst/>
                        <a:latin typeface="Arial"/>
                      </a:endParaRP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296,222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7.1 </a:t>
                      </a:r>
                    </a:p>
                  </a:txBody>
                  <a:tcPr marL="7954" marR="7954" marT="7954" marB="0" anchor="b">
                    <a:lnL>
                      <a:noFill/>
                    </a:lnL>
                    <a:lnR>
                      <a:noFill/>
                    </a:lnR>
                    <a:lnT>
                      <a:noFill/>
                    </a:lnT>
                    <a:lnB>
                      <a:noFill/>
                    </a:lnB>
                  </a:tcPr>
                </a:tc>
              </a:tr>
              <a:tr h="151123">
                <a:tc>
                  <a:txBody>
                    <a:bodyPr/>
                    <a:lstStyle/>
                    <a:p>
                      <a:pPr algn="l" fontAlgn="b"/>
                      <a:r>
                        <a:rPr lang="en-US" sz="900" b="1" i="0" u="none" strike="noStrike">
                          <a:solidFill>
                            <a:srgbClr val="000000"/>
                          </a:solidFill>
                          <a:effectLst/>
                          <a:latin typeface="Arial"/>
                        </a:rPr>
                        <a:t> San Francisco-Oakland-Hayward, CA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4,335,391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4,529,654 </a:t>
                      </a:r>
                    </a:p>
                  </a:txBody>
                  <a:tcPr marL="7954" marR="7954" marT="7954" marB="0" anchor="b">
                    <a:lnL>
                      <a:noFill/>
                    </a:lnL>
                    <a:lnR>
                      <a:noFill/>
                    </a:lnR>
                    <a:lnT>
                      <a:noFill/>
                    </a:lnT>
                    <a:lnB>
                      <a:noFill/>
                    </a:lnB>
                  </a:tcPr>
                </a:tc>
                <a:tc>
                  <a:txBody>
                    <a:bodyPr/>
                    <a:lstStyle/>
                    <a:p>
                      <a:pPr algn="l" fontAlgn="b"/>
                      <a:r>
                        <a:rPr lang="en-US" sz="900" b="1" i="0" u="none" strike="noStrike" dirty="0">
                          <a:solidFill>
                            <a:srgbClr val="000000"/>
                          </a:solidFill>
                          <a:effectLst/>
                          <a:latin typeface="Arial"/>
                        </a:rPr>
                        <a:t>    4,594,060 </a:t>
                      </a:r>
                    </a:p>
                  </a:txBody>
                  <a:tcPr marL="7954" marR="7954" marT="7954" marB="0" anchor="b">
                    <a:lnL>
                      <a:noFill/>
                    </a:lnL>
                    <a:lnR>
                      <a:noFill/>
                    </a:lnR>
                    <a:lnT>
                      <a:noFill/>
                    </a:lnT>
                    <a:lnB>
                      <a:noFill/>
                    </a:lnB>
                  </a:tcPr>
                </a:tc>
                <a:tc>
                  <a:txBody>
                    <a:bodyPr/>
                    <a:lstStyle/>
                    <a:p>
                      <a:pPr algn="l" fontAlgn="b"/>
                      <a:endParaRPr lang="en-US" sz="900" b="1" i="0" u="none" strike="noStrike">
                        <a:solidFill>
                          <a:srgbClr val="000000"/>
                        </a:solidFill>
                        <a:effectLst/>
                        <a:latin typeface="Arial"/>
                      </a:endParaRP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64,406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1.4 </a:t>
                      </a:r>
                    </a:p>
                  </a:txBody>
                  <a:tcPr marL="7954" marR="7954" marT="7954" marB="0" anchor="b">
                    <a:lnL>
                      <a:noFill/>
                    </a:lnL>
                    <a:lnR>
                      <a:noFill/>
                    </a:lnR>
                    <a:lnT>
                      <a:noFill/>
                    </a:lnT>
                    <a:lnB>
                      <a:noFill/>
                    </a:lnB>
                  </a:tcPr>
                </a:tc>
                <a:tc>
                  <a:txBody>
                    <a:bodyPr/>
                    <a:lstStyle/>
                    <a:p>
                      <a:pPr algn="l" fontAlgn="b"/>
                      <a:endParaRPr lang="en-US" sz="900" b="1" i="0" u="none" strike="noStrike">
                        <a:solidFill>
                          <a:srgbClr val="000000"/>
                        </a:solidFill>
                        <a:effectLst/>
                        <a:latin typeface="Arial"/>
                      </a:endParaRP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258,669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6.0 </a:t>
                      </a:r>
                    </a:p>
                  </a:txBody>
                  <a:tcPr marL="7954" marR="7954" marT="7954" marB="0" anchor="b">
                    <a:lnL>
                      <a:noFill/>
                    </a:lnL>
                    <a:lnR>
                      <a:noFill/>
                    </a:lnR>
                    <a:lnT>
                      <a:noFill/>
                    </a:lnT>
                    <a:lnB>
                      <a:noFill/>
                    </a:lnB>
                  </a:tcPr>
                </a:tc>
              </a:tr>
              <a:tr h="151123">
                <a:tc>
                  <a:txBody>
                    <a:bodyPr/>
                    <a:lstStyle/>
                    <a:p>
                      <a:pPr algn="l" fontAlgn="b"/>
                      <a:r>
                        <a:rPr lang="en-US" sz="900" b="1" i="0" u="none" strike="noStrike">
                          <a:solidFill>
                            <a:srgbClr val="000000"/>
                          </a:solidFill>
                          <a:effectLst/>
                          <a:latin typeface="Arial"/>
                        </a:rPr>
                        <a:t> Seattle-Tacoma-Bellevue, WA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3,439,809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3,613,621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3,671,478 </a:t>
                      </a:r>
                    </a:p>
                  </a:txBody>
                  <a:tcPr marL="7954" marR="7954" marT="7954" marB="0" anchor="b">
                    <a:lnL>
                      <a:noFill/>
                    </a:lnL>
                    <a:lnR>
                      <a:noFill/>
                    </a:lnR>
                    <a:lnT>
                      <a:noFill/>
                    </a:lnT>
                    <a:lnB>
                      <a:noFill/>
                    </a:lnB>
                  </a:tcPr>
                </a:tc>
                <a:tc>
                  <a:txBody>
                    <a:bodyPr/>
                    <a:lstStyle/>
                    <a:p>
                      <a:pPr algn="l" fontAlgn="b"/>
                      <a:endParaRPr lang="en-US" sz="900" b="1" i="0" u="none" strike="noStrike">
                        <a:solidFill>
                          <a:srgbClr val="000000"/>
                        </a:solidFill>
                        <a:effectLst/>
                        <a:latin typeface="Arial"/>
                      </a:endParaRP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57,857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1.6 </a:t>
                      </a:r>
                    </a:p>
                  </a:txBody>
                  <a:tcPr marL="7954" marR="7954" marT="7954" marB="0" anchor="b">
                    <a:lnL>
                      <a:noFill/>
                    </a:lnL>
                    <a:lnR>
                      <a:noFill/>
                    </a:lnR>
                    <a:lnT>
                      <a:noFill/>
                    </a:lnT>
                    <a:lnB>
                      <a:noFill/>
                    </a:lnB>
                  </a:tcPr>
                </a:tc>
                <a:tc>
                  <a:txBody>
                    <a:bodyPr/>
                    <a:lstStyle/>
                    <a:p>
                      <a:pPr algn="l" fontAlgn="b"/>
                      <a:endParaRPr lang="en-US" sz="900" b="1" i="0" u="none" strike="noStrike">
                        <a:solidFill>
                          <a:srgbClr val="000000"/>
                        </a:solidFill>
                        <a:effectLst/>
                        <a:latin typeface="Arial"/>
                      </a:endParaRP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231,669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6.7 </a:t>
                      </a:r>
                    </a:p>
                  </a:txBody>
                  <a:tcPr marL="7954" marR="7954" marT="7954" marB="0" anchor="b">
                    <a:lnL>
                      <a:noFill/>
                    </a:lnL>
                    <a:lnR>
                      <a:noFill/>
                    </a:lnR>
                    <a:lnT>
                      <a:noFill/>
                    </a:lnT>
                    <a:lnB>
                      <a:noFill/>
                    </a:lnB>
                  </a:tcPr>
                </a:tc>
              </a:tr>
              <a:tr h="151123">
                <a:tc>
                  <a:txBody>
                    <a:bodyPr/>
                    <a:lstStyle/>
                    <a:p>
                      <a:pPr algn="l" fontAlgn="b"/>
                      <a:r>
                        <a:rPr lang="en-US" sz="900" b="1" i="0" u="none" strike="noStrike" dirty="0">
                          <a:solidFill>
                            <a:srgbClr val="000000"/>
                          </a:solidFill>
                          <a:effectLst/>
                          <a:latin typeface="Arial"/>
                        </a:rPr>
                        <a:t> Austin-Round Rock, TX  </a:t>
                      </a:r>
                    </a:p>
                  </a:txBody>
                  <a:tcPr marL="7954" marR="7954" marT="7954" marB="0" anchor="b">
                    <a:lnL>
                      <a:noFill/>
                    </a:lnL>
                    <a:lnR>
                      <a:noFill/>
                    </a:lnR>
                    <a:lnT>
                      <a:noFill/>
                    </a:lnT>
                    <a:lnB>
                      <a:noFill/>
                    </a:lnB>
                    <a:solidFill>
                      <a:srgbClr val="FFFF00"/>
                    </a:solidFill>
                  </a:tcPr>
                </a:tc>
                <a:tc>
                  <a:txBody>
                    <a:bodyPr/>
                    <a:lstStyle/>
                    <a:p>
                      <a:pPr algn="l" fontAlgn="b"/>
                      <a:r>
                        <a:rPr lang="en-US" sz="900" b="1" i="0" u="none" strike="noStrike" dirty="0">
                          <a:solidFill>
                            <a:srgbClr val="000000"/>
                          </a:solidFill>
                          <a:effectLst/>
                          <a:latin typeface="Arial"/>
                        </a:rPr>
                        <a:t>      1,716,289 </a:t>
                      </a:r>
                    </a:p>
                  </a:txBody>
                  <a:tcPr marL="7954" marR="7954" marT="7954" marB="0" anchor="b">
                    <a:lnL>
                      <a:noFill/>
                    </a:lnL>
                    <a:lnR>
                      <a:noFill/>
                    </a:lnR>
                    <a:lnT>
                      <a:noFill/>
                    </a:lnT>
                    <a:lnB>
                      <a:noFill/>
                    </a:lnB>
                    <a:solidFill>
                      <a:srgbClr val="FFFF00"/>
                    </a:solidFill>
                  </a:tcPr>
                </a:tc>
                <a:tc>
                  <a:txBody>
                    <a:bodyPr/>
                    <a:lstStyle/>
                    <a:p>
                      <a:pPr algn="l" fontAlgn="b"/>
                      <a:r>
                        <a:rPr lang="en-US" sz="900" b="1" i="0" u="none" strike="noStrike" dirty="0">
                          <a:solidFill>
                            <a:srgbClr val="000000"/>
                          </a:solidFill>
                          <a:effectLst/>
                          <a:latin typeface="Arial"/>
                        </a:rPr>
                        <a:t>        1,885,803 </a:t>
                      </a:r>
                    </a:p>
                  </a:txBody>
                  <a:tcPr marL="7954" marR="7954" marT="7954" marB="0" anchor="b">
                    <a:lnL>
                      <a:noFill/>
                    </a:lnL>
                    <a:lnR>
                      <a:noFill/>
                    </a:lnR>
                    <a:lnT>
                      <a:noFill/>
                    </a:lnT>
                    <a:lnB>
                      <a:noFill/>
                    </a:lnB>
                    <a:solidFill>
                      <a:srgbClr val="FFFF00"/>
                    </a:solidFill>
                  </a:tcPr>
                </a:tc>
                <a:tc>
                  <a:txBody>
                    <a:bodyPr/>
                    <a:lstStyle/>
                    <a:p>
                      <a:pPr algn="l" fontAlgn="b"/>
                      <a:r>
                        <a:rPr lang="en-US" sz="900" b="1" i="0" u="none" strike="noStrike" dirty="0">
                          <a:solidFill>
                            <a:srgbClr val="000000"/>
                          </a:solidFill>
                          <a:effectLst/>
                          <a:latin typeface="Arial"/>
                        </a:rPr>
                        <a:t>    1,943,299 </a:t>
                      </a:r>
                    </a:p>
                  </a:txBody>
                  <a:tcPr marL="7954" marR="7954" marT="7954" marB="0" anchor="b">
                    <a:lnL>
                      <a:noFill/>
                    </a:lnL>
                    <a:lnR>
                      <a:noFill/>
                    </a:lnR>
                    <a:lnT>
                      <a:noFill/>
                    </a:lnT>
                    <a:lnB>
                      <a:noFill/>
                    </a:lnB>
                    <a:solidFill>
                      <a:srgbClr val="FFFF00"/>
                    </a:solidFill>
                  </a:tcPr>
                </a:tc>
                <a:tc>
                  <a:txBody>
                    <a:bodyPr/>
                    <a:lstStyle/>
                    <a:p>
                      <a:pPr algn="l" fontAlgn="b"/>
                      <a:endParaRPr lang="en-US" sz="900" b="1" i="0" u="none" strike="noStrike" dirty="0">
                        <a:solidFill>
                          <a:srgbClr val="000000"/>
                        </a:solidFill>
                        <a:effectLst/>
                        <a:latin typeface="Arial"/>
                      </a:endParaRPr>
                    </a:p>
                  </a:txBody>
                  <a:tcPr marL="7954" marR="7954" marT="7954" marB="0" anchor="b">
                    <a:lnL>
                      <a:noFill/>
                    </a:lnL>
                    <a:lnR>
                      <a:noFill/>
                    </a:lnR>
                    <a:lnT>
                      <a:noFill/>
                    </a:lnT>
                    <a:lnB>
                      <a:noFill/>
                    </a:lnB>
                    <a:solidFill>
                      <a:srgbClr val="FFFF00"/>
                    </a:solidFill>
                  </a:tcPr>
                </a:tc>
                <a:tc>
                  <a:txBody>
                    <a:bodyPr/>
                    <a:lstStyle/>
                    <a:p>
                      <a:pPr algn="l" fontAlgn="b"/>
                      <a:r>
                        <a:rPr lang="en-US" sz="900" b="1" i="0" u="none" strike="noStrike" dirty="0">
                          <a:solidFill>
                            <a:srgbClr val="000000"/>
                          </a:solidFill>
                          <a:effectLst/>
                          <a:latin typeface="Arial"/>
                        </a:rPr>
                        <a:t>         57,496 </a:t>
                      </a:r>
                    </a:p>
                  </a:txBody>
                  <a:tcPr marL="7954" marR="7954" marT="7954" marB="0" anchor="b">
                    <a:lnL>
                      <a:noFill/>
                    </a:lnL>
                    <a:lnR>
                      <a:noFill/>
                    </a:lnR>
                    <a:lnT>
                      <a:noFill/>
                    </a:lnT>
                    <a:lnB>
                      <a:noFill/>
                    </a:lnB>
                    <a:solidFill>
                      <a:srgbClr val="FFFF00"/>
                    </a:solidFill>
                  </a:tcPr>
                </a:tc>
                <a:tc>
                  <a:txBody>
                    <a:bodyPr/>
                    <a:lstStyle/>
                    <a:p>
                      <a:pPr algn="l" fontAlgn="b"/>
                      <a:r>
                        <a:rPr lang="en-US" sz="900" b="1" i="0" u="none" strike="noStrike" dirty="0">
                          <a:solidFill>
                            <a:srgbClr val="000000"/>
                          </a:solidFill>
                          <a:effectLst/>
                          <a:latin typeface="Arial"/>
                        </a:rPr>
                        <a:t>         3.0 </a:t>
                      </a:r>
                    </a:p>
                  </a:txBody>
                  <a:tcPr marL="7954" marR="7954" marT="7954" marB="0" anchor="b">
                    <a:lnL>
                      <a:noFill/>
                    </a:lnL>
                    <a:lnR>
                      <a:noFill/>
                    </a:lnR>
                    <a:lnT>
                      <a:noFill/>
                    </a:lnT>
                    <a:lnB>
                      <a:noFill/>
                    </a:lnB>
                    <a:solidFill>
                      <a:srgbClr val="FFFF00"/>
                    </a:solidFill>
                  </a:tcPr>
                </a:tc>
                <a:tc>
                  <a:txBody>
                    <a:bodyPr/>
                    <a:lstStyle/>
                    <a:p>
                      <a:pPr algn="l" fontAlgn="b"/>
                      <a:endParaRPr lang="en-US" sz="900" b="1" i="0" u="none" strike="noStrike" dirty="0">
                        <a:solidFill>
                          <a:srgbClr val="000000"/>
                        </a:solidFill>
                        <a:effectLst/>
                        <a:latin typeface="Arial"/>
                      </a:endParaRPr>
                    </a:p>
                  </a:txBody>
                  <a:tcPr marL="7954" marR="7954" marT="7954" marB="0" anchor="b">
                    <a:lnL>
                      <a:noFill/>
                    </a:lnL>
                    <a:lnR>
                      <a:noFill/>
                    </a:lnR>
                    <a:lnT>
                      <a:noFill/>
                    </a:lnT>
                    <a:lnB>
                      <a:noFill/>
                    </a:lnB>
                    <a:solidFill>
                      <a:srgbClr val="FFFF00"/>
                    </a:solidFill>
                  </a:tcPr>
                </a:tc>
                <a:tc>
                  <a:txBody>
                    <a:bodyPr/>
                    <a:lstStyle/>
                    <a:p>
                      <a:pPr algn="l" fontAlgn="b"/>
                      <a:r>
                        <a:rPr lang="en-US" sz="900" b="1" i="0" u="none" strike="noStrike" dirty="0">
                          <a:solidFill>
                            <a:srgbClr val="000000"/>
                          </a:solidFill>
                          <a:effectLst/>
                          <a:latin typeface="Arial"/>
                        </a:rPr>
                        <a:t>        227,010 </a:t>
                      </a:r>
                    </a:p>
                  </a:txBody>
                  <a:tcPr marL="7954" marR="7954" marT="7954" marB="0" anchor="b">
                    <a:lnL>
                      <a:noFill/>
                    </a:lnL>
                    <a:lnR>
                      <a:noFill/>
                    </a:lnR>
                    <a:lnT>
                      <a:noFill/>
                    </a:lnT>
                    <a:lnB>
                      <a:noFill/>
                    </a:lnB>
                    <a:solidFill>
                      <a:srgbClr val="FFFF00"/>
                    </a:solidFill>
                  </a:tcPr>
                </a:tc>
                <a:tc>
                  <a:txBody>
                    <a:bodyPr/>
                    <a:lstStyle/>
                    <a:p>
                      <a:pPr algn="l" fontAlgn="b"/>
                      <a:r>
                        <a:rPr lang="en-US" sz="900" b="1" i="0" u="none" strike="noStrike" dirty="0">
                          <a:solidFill>
                            <a:srgbClr val="000000"/>
                          </a:solidFill>
                          <a:effectLst/>
                          <a:latin typeface="Arial"/>
                        </a:rPr>
                        <a:t>       13.2 </a:t>
                      </a:r>
                    </a:p>
                  </a:txBody>
                  <a:tcPr marL="7954" marR="7954" marT="7954" marB="0" anchor="b">
                    <a:lnL>
                      <a:noFill/>
                    </a:lnL>
                    <a:lnR>
                      <a:noFill/>
                    </a:lnR>
                    <a:lnT>
                      <a:noFill/>
                    </a:lnT>
                    <a:lnB>
                      <a:noFill/>
                    </a:lnB>
                    <a:solidFill>
                      <a:srgbClr val="FFFF00"/>
                    </a:solidFill>
                  </a:tcPr>
                </a:tc>
              </a:tr>
              <a:tr h="151123">
                <a:tc>
                  <a:txBody>
                    <a:bodyPr/>
                    <a:lstStyle/>
                    <a:p>
                      <a:pPr algn="l" fontAlgn="b"/>
                      <a:r>
                        <a:rPr lang="en-US" sz="900" b="1" i="0" u="none" strike="noStrike">
                          <a:solidFill>
                            <a:srgbClr val="000000"/>
                          </a:solidFill>
                          <a:effectLst/>
                          <a:latin typeface="Arial"/>
                        </a:rPr>
                        <a:t> Riverside-San Bernardino-Ontario, CA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4,224,851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4,390,262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4,441,890 </a:t>
                      </a:r>
                    </a:p>
                  </a:txBody>
                  <a:tcPr marL="7954" marR="7954" marT="7954" marB="0" anchor="b">
                    <a:lnL>
                      <a:noFill/>
                    </a:lnL>
                    <a:lnR>
                      <a:noFill/>
                    </a:lnR>
                    <a:lnT>
                      <a:noFill/>
                    </a:lnT>
                    <a:lnB>
                      <a:noFill/>
                    </a:lnB>
                  </a:tcPr>
                </a:tc>
                <a:tc>
                  <a:txBody>
                    <a:bodyPr/>
                    <a:lstStyle/>
                    <a:p>
                      <a:pPr algn="l" fontAlgn="b"/>
                      <a:endParaRPr lang="en-US" sz="900" b="1" i="0" u="none" strike="noStrike">
                        <a:solidFill>
                          <a:srgbClr val="000000"/>
                        </a:solidFill>
                        <a:effectLst/>
                        <a:latin typeface="Arial"/>
                      </a:endParaRPr>
                    </a:p>
                  </a:txBody>
                  <a:tcPr marL="7954" marR="7954" marT="7954" marB="0" anchor="b">
                    <a:lnL>
                      <a:noFill/>
                    </a:lnL>
                    <a:lnR>
                      <a:noFill/>
                    </a:lnR>
                    <a:lnT>
                      <a:noFill/>
                    </a:lnT>
                    <a:lnB>
                      <a:noFill/>
                    </a:lnB>
                  </a:tcPr>
                </a:tc>
                <a:tc>
                  <a:txBody>
                    <a:bodyPr/>
                    <a:lstStyle/>
                    <a:p>
                      <a:pPr algn="l" fontAlgn="b"/>
                      <a:r>
                        <a:rPr lang="en-US" sz="900" b="1" i="0" u="none" strike="noStrike" dirty="0">
                          <a:solidFill>
                            <a:srgbClr val="000000"/>
                          </a:solidFill>
                          <a:effectLst/>
                          <a:latin typeface="Arial"/>
                        </a:rPr>
                        <a:t>         51,628 </a:t>
                      </a:r>
                    </a:p>
                  </a:txBody>
                  <a:tcPr marL="7954" marR="7954" marT="7954" marB="0" anchor="b">
                    <a:lnL>
                      <a:noFill/>
                    </a:lnL>
                    <a:lnR>
                      <a:noFill/>
                    </a:lnR>
                    <a:lnT>
                      <a:noFill/>
                    </a:lnT>
                    <a:lnB>
                      <a:noFill/>
                    </a:lnB>
                  </a:tcPr>
                </a:tc>
                <a:tc>
                  <a:txBody>
                    <a:bodyPr/>
                    <a:lstStyle/>
                    <a:p>
                      <a:pPr algn="l" fontAlgn="b"/>
                      <a:r>
                        <a:rPr lang="en-US" sz="900" b="1" i="0" u="none" strike="noStrike" dirty="0">
                          <a:solidFill>
                            <a:srgbClr val="000000"/>
                          </a:solidFill>
                          <a:effectLst/>
                          <a:latin typeface="Arial"/>
                        </a:rPr>
                        <a:t>         1.2 </a:t>
                      </a:r>
                    </a:p>
                  </a:txBody>
                  <a:tcPr marL="7954" marR="7954" marT="7954" marB="0" anchor="b">
                    <a:lnL>
                      <a:noFill/>
                    </a:lnL>
                    <a:lnR>
                      <a:noFill/>
                    </a:lnR>
                    <a:lnT>
                      <a:noFill/>
                    </a:lnT>
                    <a:lnB>
                      <a:noFill/>
                    </a:lnB>
                  </a:tcPr>
                </a:tc>
                <a:tc>
                  <a:txBody>
                    <a:bodyPr/>
                    <a:lstStyle/>
                    <a:p>
                      <a:pPr algn="l" fontAlgn="b"/>
                      <a:endParaRPr lang="en-US" sz="900" b="1" i="0" u="none" strike="noStrike">
                        <a:solidFill>
                          <a:srgbClr val="000000"/>
                        </a:solidFill>
                        <a:effectLst/>
                        <a:latin typeface="Arial"/>
                      </a:endParaRP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217,039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5.1 </a:t>
                      </a:r>
                    </a:p>
                  </a:txBody>
                  <a:tcPr marL="7954" marR="7954" marT="7954" marB="0" anchor="b">
                    <a:lnL>
                      <a:noFill/>
                    </a:lnL>
                    <a:lnR>
                      <a:noFill/>
                    </a:lnR>
                    <a:lnT>
                      <a:noFill/>
                    </a:lnT>
                    <a:lnB>
                      <a:noFill/>
                    </a:lnB>
                  </a:tcPr>
                </a:tc>
              </a:tr>
              <a:tr h="151123">
                <a:tc>
                  <a:txBody>
                    <a:bodyPr/>
                    <a:lstStyle/>
                    <a:p>
                      <a:pPr algn="l" fontAlgn="b"/>
                      <a:r>
                        <a:rPr lang="en-US" sz="900" b="1" i="0" u="none" strike="noStrike">
                          <a:solidFill>
                            <a:srgbClr val="000000"/>
                          </a:solidFill>
                          <a:effectLst/>
                          <a:latin typeface="Arial"/>
                        </a:rPr>
                        <a:t> Denver-Aurora-Lakewood, CO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2,543,482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2,699,750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2,754,258 </a:t>
                      </a:r>
                    </a:p>
                  </a:txBody>
                  <a:tcPr marL="7954" marR="7954" marT="7954" marB="0" anchor="b">
                    <a:lnL>
                      <a:noFill/>
                    </a:lnL>
                    <a:lnR>
                      <a:noFill/>
                    </a:lnR>
                    <a:lnT>
                      <a:noFill/>
                    </a:lnT>
                    <a:lnB>
                      <a:noFill/>
                    </a:lnB>
                  </a:tcPr>
                </a:tc>
                <a:tc>
                  <a:txBody>
                    <a:bodyPr/>
                    <a:lstStyle/>
                    <a:p>
                      <a:pPr algn="l" fontAlgn="b"/>
                      <a:endParaRPr lang="en-US" sz="900" b="1" i="0" u="none" strike="noStrike">
                        <a:solidFill>
                          <a:srgbClr val="000000"/>
                        </a:solidFill>
                        <a:effectLst/>
                        <a:latin typeface="Arial"/>
                      </a:endParaRPr>
                    </a:p>
                  </a:txBody>
                  <a:tcPr marL="7954" marR="7954" marT="7954" marB="0" anchor="b">
                    <a:lnL>
                      <a:noFill/>
                    </a:lnL>
                    <a:lnR>
                      <a:noFill/>
                    </a:lnR>
                    <a:lnT>
                      <a:noFill/>
                    </a:lnT>
                    <a:lnB>
                      <a:noFill/>
                    </a:lnB>
                  </a:tcPr>
                </a:tc>
                <a:tc>
                  <a:txBody>
                    <a:bodyPr/>
                    <a:lstStyle/>
                    <a:p>
                      <a:pPr algn="l" fontAlgn="b"/>
                      <a:r>
                        <a:rPr lang="en-US" sz="900" b="1" i="0" u="none" strike="noStrike" dirty="0">
                          <a:solidFill>
                            <a:srgbClr val="000000"/>
                          </a:solidFill>
                          <a:effectLst/>
                          <a:latin typeface="Arial"/>
                        </a:rPr>
                        <a:t>         54,508 </a:t>
                      </a:r>
                    </a:p>
                  </a:txBody>
                  <a:tcPr marL="7954" marR="7954" marT="7954" marB="0" anchor="b">
                    <a:lnL>
                      <a:noFill/>
                    </a:lnL>
                    <a:lnR>
                      <a:noFill/>
                    </a:lnR>
                    <a:lnT>
                      <a:noFill/>
                    </a:lnT>
                    <a:lnB>
                      <a:noFill/>
                    </a:lnB>
                  </a:tcPr>
                </a:tc>
                <a:tc>
                  <a:txBody>
                    <a:bodyPr/>
                    <a:lstStyle/>
                    <a:p>
                      <a:pPr algn="l" fontAlgn="b"/>
                      <a:r>
                        <a:rPr lang="en-US" sz="900" b="1" i="0" u="none" strike="noStrike" dirty="0">
                          <a:solidFill>
                            <a:srgbClr val="000000"/>
                          </a:solidFill>
                          <a:effectLst/>
                          <a:latin typeface="Arial"/>
                        </a:rPr>
                        <a:t>         2.0 </a:t>
                      </a:r>
                    </a:p>
                  </a:txBody>
                  <a:tcPr marL="7954" marR="7954" marT="7954" marB="0" anchor="b">
                    <a:lnL>
                      <a:noFill/>
                    </a:lnL>
                    <a:lnR>
                      <a:noFill/>
                    </a:lnR>
                    <a:lnT>
                      <a:noFill/>
                    </a:lnT>
                    <a:lnB>
                      <a:noFill/>
                    </a:lnB>
                  </a:tcPr>
                </a:tc>
                <a:tc>
                  <a:txBody>
                    <a:bodyPr/>
                    <a:lstStyle/>
                    <a:p>
                      <a:pPr algn="l" fontAlgn="b"/>
                      <a:endParaRPr lang="en-US" sz="900" b="1" i="0" u="none" strike="noStrike">
                        <a:solidFill>
                          <a:srgbClr val="000000"/>
                        </a:solidFill>
                        <a:effectLst/>
                        <a:latin typeface="Arial"/>
                      </a:endParaRP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210,776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8.3 </a:t>
                      </a:r>
                    </a:p>
                  </a:txBody>
                  <a:tcPr marL="7954" marR="7954" marT="7954" marB="0" anchor="b">
                    <a:lnL>
                      <a:noFill/>
                    </a:lnL>
                    <a:lnR>
                      <a:noFill/>
                    </a:lnR>
                    <a:lnT>
                      <a:noFill/>
                    </a:lnT>
                    <a:lnB>
                      <a:noFill/>
                    </a:lnB>
                  </a:tcPr>
                </a:tc>
              </a:tr>
              <a:tr h="151123">
                <a:tc>
                  <a:txBody>
                    <a:bodyPr/>
                    <a:lstStyle/>
                    <a:p>
                      <a:pPr algn="l" fontAlgn="b"/>
                      <a:r>
                        <a:rPr lang="en-US" sz="900" b="1" i="0" u="none" strike="noStrike">
                          <a:solidFill>
                            <a:srgbClr val="000000"/>
                          </a:solidFill>
                          <a:effectLst/>
                          <a:latin typeface="Arial"/>
                        </a:rPr>
                        <a:t> Orlando-Kissimmee-Sanford, FL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2,134,411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2,271,083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2,321,418 </a:t>
                      </a:r>
                    </a:p>
                  </a:txBody>
                  <a:tcPr marL="7954" marR="7954" marT="7954" marB="0" anchor="b">
                    <a:lnL>
                      <a:noFill/>
                    </a:lnL>
                    <a:lnR>
                      <a:noFill/>
                    </a:lnR>
                    <a:lnT>
                      <a:noFill/>
                    </a:lnT>
                    <a:lnB>
                      <a:noFill/>
                    </a:lnB>
                  </a:tcPr>
                </a:tc>
                <a:tc>
                  <a:txBody>
                    <a:bodyPr/>
                    <a:lstStyle/>
                    <a:p>
                      <a:pPr algn="l" fontAlgn="b"/>
                      <a:endParaRPr lang="en-US" sz="900" b="1" i="0" u="none" strike="noStrike">
                        <a:solidFill>
                          <a:srgbClr val="000000"/>
                        </a:solidFill>
                        <a:effectLst/>
                        <a:latin typeface="Arial"/>
                      </a:endParaRP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50,335 </a:t>
                      </a:r>
                    </a:p>
                  </a:txBody>
                  <a:tcPr marL="7954" marR="7954" marT="7954" marB="0" anchor="b">
                    <a:lnL>
                      <a:noFill/>
                    </a:lnL>
                    <a:lnR>
                      <a:noFill/>
                    </a:lnR>
                    <a:lnT>
                      <a:noFill/>
                    </a:lnT>
                    <a:lnB>
                      <a:noFill/>
                    </a:lnB>
                  </a:tcPr>
                </a:tc>
                <a:tc>
                  <a:txBody>
                    <a:bodyPr/>
                    <a:lstStyle/>
                    <a:p>
                      <a:pPr algn="l" fontAlgn="b"/>
                      <a:r>
                        <a:rPr lang="en-US" sz="900" b="1" i="0" u="none" strike="noStrike" dirty="0">
                          <a:solidFill>
                            <a:srgbClr val="000000"/>
                          </a:solidFill>
                          <a:effectLst/>
                          <a:latin typeface="Arial"/>
                        </a:rPr>
                        <a:t>         2.2 </a:t>
                      </a:r>
                    </a:p>
                  </a:txBody>
                  <a:tcPr marL="7954" marR="7954" marT="7954" marB="0" anchor="b">
                    <a:lnL>
                      <a:noFill/>
                    </a:lnL>
                    <a:lnR>
                      <a:noFill/>
                    </a:lnR>
                    <a:lnT>
                      <a:noFill/>
                    </a:lnT>
                    <a:lnB>
                      <a:noFill/>
                    </a:lnB>
                  </a:tcPr>
                </a:tc>
                <a:tc>
                  <a:txBody>
                    <a:bodyPr/>
                    <a:lstStyle/>
                    <a:p>
                      <a:pPr algn="l" fontAlgn="b"/>
                      <a:endParaRPr lang="en-US" sz="900" b="1" i="0" u="none" strike="noStrike">
                        <a:solidFill>
                          <a:srgbClr val="000000"/>
                        </a:solidFill>
                        <a:effectLst/>
                        <a:latin typeface="Arial"/>
                      </a:endParaRP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187,007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8.8 </a:t>
                      </a:r>
                    </a:p>
                  </a:txBody>
                  <a:tcPr marL="7954" marR="7954" marT="7954" marB="0" anchor="b">
                    <a:lnL>
                      <a:noFill/>
                    </a:lnL>
                    <a:lnR>
                      <a:noFill/>
                    </a:lnR>
                    <a:lnT>
                      <a:noFill/>
                    </a:lnT>
                    <a:lnB>
                      <a:noFill/>
                    </a:lnB>
                  </a:tcPr>
                </a:tc>
              </a:tr>
              <a:tr h="151123">
                <a:tc>
                  <a:txBody>
                    <a:bodyPr/>
                    <a:lstStyle/>
                    <a:p>
                      <a:pPr algn="l" fontAlgn="b"/>
                      <a:r>
                        <a:rPr lang="en-US" sz="900" b="1" i="0" u="none" strike="noStrike" dirty="0">
                          <a:solidFill>
                            <a:srgbClr val="000000"/>
                          </a:solidFill>
                          <a:effectLst/>
                          <a:latin typeface="Arial"/>
                        </a:rPr>
                        <a:t> San Antonio-New Braunfels, TX  </a:t>
                      </a:r>
                    </a:p>
                  </a:txBody>
                  <a:tcPr marL="7954" marR="7954" marT="7954" marB="0" anchor="b">
                    <a:lnL>
                      <a:noFill/>
                    </a:lnL>
                    <a:lnR>
                      <a:noFill/>
                    </a:lnR>
                    <a:lnT>
                      <a:noFill/>
                    </a:lnT>
                    <a:lnB>
                      <a:noFill/>
                    </a:lnB>
                    <a:solidFill>
                      <a:srgbClr val="FFFF00"/>
                    </a:solidFill>
                  </a:tcPr>
                </a:tc>
                <a:tc>
                  <a:txBody>
                    <a:bodyPr/>
                    <a:lstStyle/>
                    <a:p>
                      <a:pPr algn="l" fontAlgn="b"/>
                      <a:r>
                        <a:rPr lang="en-US" sz="900" b="1" i="0" u="none" strike="noStrike">
                          <a:solidFill>
                            <a:srgbClr val="000000"/>
                          </a:solidFill>
                          <a:effectLst/>
                          <a:latin typeface="Arial"/>
                        </a:rPr>
                        <a:t>      2,142,508 </a:t>
                      </a:r>
                    </a:p>
                  </a:txBody>
                  <a:tcPr marL="7954" marR="7954" marT="7954" marB="0" anchor="b">
                    <a:lnL>
                      <a:noFill/>
                    </a:lnL>
                    <a:lnR>
                      <a:noFill/>
                    </a:lnR>
                    <a:lnT>
                      <a:noFill/>
                    </a:lnT>
                    <a:lnB>
                      <a:noFill/>
                    </a:lnB>
                    <a:solidFill>
                      <a:srgbClr val="FFFF00"/>
                    </a:solidFill>
                  </a:tcPr>
                </a:tc>
                <a:tc>
                  <a:txBody>
                    <a:bodyPr/>
                    <a:lstStyle/>
                    <a:p>
                      <a:pPr algn="l" fontAlgn="b"/>
                      <a:r>
                        <a:rPr lang="en-US" sz="900" b="1" i="0" u="none" strike="noStrike">
                          <a:solidFill>
                            <a:srgbClr val="000000"/>
                          </a:solidFill>
                          <a:effectLst/>
                          <a:latin typeface="Arial"/>
                        </a:rPr>
                        <a:t>        2,282,201 </a:t>
                      </a:r>
                    </a:p>
                  </a:txBody>
                  <a:tcPr marL="7954" marR="7954" marT="7954" marB="0" anchor="b">
                    <a:lnL>
                      <a:noFill/>
                    </a:lnL>
                    <a:lnR>
                      <a:noFill/>
                    </a:lnR>
                    <a:lnT>
                      <a:noFill/>
                    </a:lnT>
                    <a:lnB>
                      <a:noFill/>
                    </a:lnB>
                    <a:solidFill>
                      <a:srgbClr val="FFFF00"/>
                    </a:solidFill>
                  </a:tcPr>
                </a:tc>
                <a:tc>
                  <a:txBody>
                    <a:bodyPr/>
                    <a:lstStyle/>
                    <a:p>
                      <a:pPr algn="l" fontAlgn="b"/>
                      <a:r>
                        <a:rPr lang="en-US" sz="900" b="1" i="0" u="none" strike="noStrike" dirty="0">
                          <a:solidFill>
                            <a:srgbClr val="000000"/>
                          </a:solidFill>
                          <a:effectLst/>
                          <a:latin typeface="Arial"/>
                        </a:rPr>
                        <a:t>    2,328,652 </a:t>
                      </a:r>
                    </a:p>
                  </a:txBody>
                  <a:tcPr marL="7954" marR="7954" marT="7954" marB="0" anchor="b">
                    <a:lnL>
                      <a:noFill/>
                    </a:lnL>
                    <a:lnR>
                      <a:noFill/>
                    </a:lnR>
                    <a:lnT>
                      <a:noFill/>
                    </a:lnT>
                    <a:lnB>
                      <a:noFill/>
                    </a:lnB>
                    <a:solidFill>
                      <a:srgbClr val="FFFF00"/>
                    </a:solidFill>
                  </a:tcPr>
                </a:tc>
                <a:tc>
                  <a:txBody>
                    <a:bodyPr/>
                    <a:lstStyle/>
                    <a:p>
                      <a:pPr algn="l" fontAlgn="b"/>
                      <a:endParaRPr lang="en-US" sz="900" b="1" i="0" u="none" strike="noStrike" dirty="0">
                        <a:solidFill>
                          <a:srgbClr val="000000"/>
                        </a:solidFill>
                        <a:effectLst/>
                        <a:latin typeface="Arial"/>
                      </a:endParaRPr>
                    </a:p>
                  </a:txBody>
                  <a:tcPr marL="7954" marR="7954" marT="7954" marB="0" anchor="b">
                    <a:lnL>
                      <a:noFill/>
                    </a:lnL>
                    <a:lnR>
                      <a:noFill/>
                    </a:lnR>
                    <a:lnT>
                      <a:noFill/>
                    </a:lnT>
                    <a:lnB>
                      <a:noFill/>
                    </a:lnB>
                    <a:solidFill>
                      <a:srgbClr val="FFFF00"/>
                    </a:solidFill>
                  </a:tcPr>
                </a:tc>
                <a:tc>
                  <a:txBody>
                    <a:bodyPr/>
                    <a:lstStyle/>
                    <a:p>
                      <a:pPr algn="l" fontAlgn="b"/>
                      <a:r>
                        <a:rPr lang="en-US" sz="900" b="1" i="0" u="none" strike="noStrike" dirty="0">
                          <a:solidFill>
                            <a:srgbClr val="000000"/>
                          </a:solidFill>
                          <a:effectLst/>
                          <a:latin typeface="Arial"/>
                        </a:rPr>
                        <a:t>         46,451 </a:t>
                      </a:r>
                    </a:p>
                  </a:txBody>
                  <a:tcPr marL="7954" marR="7954" marT="7954" marB="0" anchor="b">
                    <a:lnL>
                      <a:noFill/>
                    </a:lnL>
                    <a:lnR>
                      <a:noFill/>
                    </a:lnR>
                    <a:lnT>
                      <a:noFill/>
                    </a:lnT>
                    <a:lnB>
                      <a:noFill/>
                    </a:lnB>
                    <a:solidFill>
                      <a:srgbClr val="FFFF00"/>
                    </a:solidFill>
                  </a:tcPr>
                </a:tc>
                <a:tc>
                  <a:txBody>
                    <a:bodyPr/>
                    <a:lstStyle/>
                    <a:p>
                      <a:pPr algn="l" fontAlgn="b"/>
                      <a:r>
                        <a:rPr lang="en-US" sz="900" b="1" i="0" u="none" strike="noStrike" dirty="0">
                          <a:solidFill>
                            <a:srgbClr val="000000"/>
                          </a:solidFill>
                          <a:effectLst/>
                          <a:latin typeface="Arial"/>
                        </a:rPr>
                        <a:t>         2.0 </a:t>
                      </a:r>
                    </a:p>
                  </a:txBody>
                  <a:tcPr marL="7954" marR="7954" marT="7954" marB="0" anchor="b">
                    <a:lnL>
                      <a:noFill/>
                    </a:lnL>
                    <a:lnR>
                      <a:noFill/>
                    </a:lnR>
                    <a:lnT>
                      <a:noFill/>
                    </a:lnT>
                    <a:lnB>
                      <a:noFill/>
                    </a:lnB>
                    <a:solidFill>
                      <a:srgbClr val="FFFF00"/>
                    </a:solidFill>
                  </a:tcPr>
                </a:tc>
                <a:tc>
                  <a:txBody>
                    <a:bodyPr/>
                    <a:lstStyle/>
                    <a:p>
                      <a:pPr algn="l" fontAlgn="b"/>
                      <a:endParaRPr lang="en-US" sz="900" b="1" i="0" u="none" strike="noStrike" dirty="0">
                        <a:solidFill>
                          <a:srgbClr val="000000"/>
                        </a:solidFill>
                        <a:effectLst/>
                        <a:latin typeface="Arial"/>
                      </a:endParaRPr>
                    </a:p>
                  </a:txBody>
                  <a:tcPr marL="7954" marR="7954" marT="7954" marB="0" anchor="b">
                    <a:lnL>
                      <a:noFill/>
                    </a:lnL>
                    <a:lnR>
                      <a:noFill/>
                    </a:lnR>
                    <a:lnT>
                      <a:noFill/>
                    </a:lnT>
                    <a:lnB>
                      <a:noFill/>
                    </a:lnB>
                    <a:solidFill>
                      <a:srgbClr val="FFFF00"/>
                    </a:solidFill>
                  </a:tcPr>
                </a:tc>
                <a:tc>
                  <a:txBody>
                    <a:bodyPr/>
                    <a:lstStyle/>
                    <a:p>
                      <a:pPr algn="l" fontAlgn="b"/>
                      <a:r>
                        <a:rPr lang="en-US" sz="900" b="1" i="0" u="none" strike="noStrike" dirty="0">
                          <a:solidFill>
                            <a:srgbClr val="000000"/>
                          </a:solidFill>
                          <a:effectLst/>
                          <a:latin typeface="Arial"/>
                        </a:rPr>
                        <a:t>        186,144 </a:t>
                      </a:r>
                    </a:p>
                  </a:txBody>
                  <a:tcPr marL="7954" marR="7954" marT="7954" marB="0" anchor="b">
                    <a:lnL>
                      <a:noFill/>
                    </a:lnL>
                    <a:lnR>
                      <a:noFill/>
                    </a:lnR>
                    <a:lnT>
                      <a:noFill/>
                    </a:lnT>
                    <a:lnB>
                      <a:noFill/>
                    </a:lnB>
                    <a:solidFill>
                      <a:srgbClr val="FFFF00"/>
                    </a:solidFill>
                  </a:tcPr>
                </a:tc>
                <a:tc>
                  <a:txBody>
                    <a:bodyPr/>
                    <a:lstStyle/>
                    <a:p>
                      <a:pPr algn="l" fontAlgn="b"/>
                      <a:r>
                        <a:rPr lang="en-US" sz="900" b="1" i="0" u="none" strike="noStrike" dirty="0">
                          <a:solidFill>
                            <a:srgbClr val="000000"/>
                          </a:solidFill>
                          <a:effectLst/>
                          <a:latin typeface="Arial"/>
                        </a:rPr>
                        <a:t>         8.7 </a:t>
                      </a:r>
                    </a:p>
                  </a:txBody>
                  <a:tcPr marL="7954" marR="7954" marT="7954" marB="0" anchor="b">
                    <a:lnL>
                      <a:noFill/>
                    </a:lnL>
                    <a:lnR>
                      <a:noFill/>
                    </a:lnR>
                    <a:lnT>
                      <a:noFill/>
                    </a:lnT>
                    <a:lnB>
                      <a:noFill/>
                    </a:lnB>
                    <a:solidFill>
                      <a:srgbClr val="FFFF00"/>
                    </a:solidFill>
                  </a:tcPr>
                </a:tc>
              </a:tr>
              <a:tr h="151123">
                <a:tc>
                  <a:txBody>
                    <a:bodyPr/>
                    <a:lstStyle/>
                    <a:p>
                      <a:pPr algn="l" fontAlgn="b"/>
                      <a:r>
                        <a:rPr lang="en-US" sz="900" b="1" i="0" u="none" strike="noStrike" dirty="0">
                          <a:solidFill>
                            <a:srgbClr val="000000"/>
                          </a:solidFill>
                          <a:effectLst/>
                          <a:latin typeface="Arial"/>
                        </a:rPr>
                        <a:t> Boston-Cambridge-Newton, MA-NH  </a:t>
                      </a:r>
                    </a:p>
                  </a:txBody>
                  <a:tcPr marL="7954" marR="7954" marT="7954" marB="0" anchor="b">
                    <a:lnL>
                      <a:noFill/>
                    </a:lnL>
                    <a:lnR>
                      <a:noFill/>
                    </a:lnR>
                    <a:lnT>
                      <a:noFill/>
                    </a:lnT>
                    <a:lnB>
                      <a:noFill/>
                    </a:lnB>
                  </a:tcPr>
                </a:tc>
                <a:tc>
                  <a:txBody>
                    <a:bodyPr/>
                    <a:lstStyle/>
                    <a:p>
                      <a:pPr algn="l" fontAlgn="b"/>
                      <a:r>
                        <a:rPr lang="en-US" sz="900" b="1" i="0" u="none" strike="noStrike" dirty="0">
                          <a:solidFill>
                            <a:srgbClr val="000000"/>
                          </a:solidFill>
                          <a:effectLst/>
                          <a:latin typeface="Arial"/>
                        </a:rPr>
                        <a:t>      4,552,402 </a:t>
                      </a:r>
                    </a:p>
                  </a:txBody>
                  <a:tcPr marL="7954" marR="7954" marT="7954" marB="0" anchor="b">
                    <a:lnL>
                      <a:noFill/>
                    </a:lnL>
                    <a:lnR>
                      <a:noFill/>
                    </a:lnR>
                    <a:lnT>
                      <a:noFill/>
                    </a:lnT>
                    <a:lnB>
                      <a:noFill/>
                    </a:lnB>
                  </a:tcPr>
                </a:tc>
                <a:tc>
                  <a:txBody>
                    <a:bodyPr/>
                    <a:lstStyle/>
                    <a:p>
                      <a:pPr algn="l" fontAlgn="b"/>
                      <a:r>
                        <a:rPr lang="en-US" sz="900" b="1" i="0" u="none" strike="noStrike" dirty="0">
                          <a:solidFill>
                            <a:srgbClr val="000000"/>
                          </a:solidFill>
                          <a:effectLst/>
                          <a:latin typeface="Arial"/>
                        </a:rPr>
                        <a:t>        4,698,049 </a:t>
                      </a:r>
                    </a:p>
                  </a:txBody>
                  <a:tcPr marL="7954" marR="7954" marT="7954" marB="0" anchor="b">
                    <a:lnL>
                      <a:noFill/>
                    </a:lnL>
                    <a:lnR>
                      <a:noFill/>
                    </a:lnR>
                    <a:lnT>
                      <a:noFill/>
                    </a:lnT>
                    <a:lnB>
                      <a:noFill/>
                    </a:lnB>
                  </a:tcPr>
                </a:tc>
                <a:tc>
                  <a:txBody>
                    <a:bodyPr/>
                    <a:lstStyle/>
                    <a:p>
                      <a:pPr algn="l" fontAlgn="b"/>
                      <a:r>
                        <a:rPr lang="en-US" sz="900" b="1" i="0" u="none" strike="noStrike" dirty="0">
                          <a:solidFill>
                            <a:srgbClr val="000000"/>
                          </a:solidFill>
                          <a:effectLst/>
                          <a:latin typeface="Arial"/>
                        </a:rPr>
                        <a:t>    4,732,161 </a:t>
                      </a:r>
                    </a:p>
                  </a:txBody>
                  <a:tcPr marL="7954" marR="7954" marT="7954" marB="0" anchor="b">
                    <a:lnL>
                      <a:noFill/>
                    </a:lnL>
                    <a:lnR>
                      <a:noFill/>
                    </a:lnR>
                    <a:lnT>
                      <a:noFill/>
                    </a:lnT>
                    <a:lnB>
                      <a:noFill/>
                    </a:lnB>
                  </a:tcPr>
                </a:tc>
                <a:tc>
                  <a:txBody>
                    <a:bodyPr/>
                    <a:lstStyle/>
                    <a:p>
                      <a:pPr algn="l" fontAlgn="b"/>
                      <a:endParaRPr lang="en-US" sz="900" b="1" i="0" u="none" strike="noStrike">
                        <a:solidFill>
                          <a:srgbClr val="000000"/>
                        </a:solidFill>
                        <a:effectLst/>
                        <a:latin typeface="Arial"/>
                      </a:endParaRP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34,112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0.7 </a:t>
                      </a:r>
                    </a:p>
                  </a:txBody>
                  <a:tcPr marL="7954" marR="7954" marT="7954" marB="0" anchor="b">
                    <a:lnL>
                      <a:noFill/>
                    </a:lnL>
                    <a:lnR>
                      <a:noFill/>
                    </a:lnR>
                    <a:lnT>
                      <a:noFill/>
                    </a:lnT>
                    <a:lnB>
                      <a:noFill/>
                    </a:lnB>
                  </a:tcPr>
                </a:tc>
                <a:tc>
                  <a:txBody>
                    <a:bodyPr/>
                    <a:lstStyle/>
                    <a:p>
                      <a:pPr algn="l" fontAlgn="b"/>
                      <a:endParaRPr lang="en-US" sz="900" b="1" i="0" u="none" strike="noStrike" dirty="0">
                        <a:solidFill>
                          <a:srgbClr val="000000"/>
                        </a:solidFill>
                        <a:effectLst/>
                        <a:latin typeface="Arial"/>
                      </a:endParaRPr>
                    </a:p>
                  </a:txBody>
                  <a:tcPr marL="7954" marR="7954" marT="7954" marB="0" anchor="b">
                    <a:lnL>
                      <a:noFill/>
                    </a:lnL>
                    <a:lnR>
                      <a:noFill/>
                    </a:lnR>
                    <a:lnT>
                      <a:noFill/>
                    </a:lnT>
                    <a:lnB>
                      <a:noFill/>
                    </a:lnB>
                  </a:tcPr>
                </a:tc>
                <a:tc>
                  <a:txBody>
                    <a:bodyPr/>
                    <a:lstStyle/>
                    <a:p>
                      <a:pPr algn="l" fontAlgn="b"/>
                      <a:r>
                        <a:rPr lang="en-US" sz="900" b="1" i="0" u="none" strike="noStrike" dirty="0">
                          <a:solidFill>
                            <a:srgbClr val="000000"/>
                          </a:solidFill>
                          <a:effectLst/>
                          <a:latin typeface="Arial"/>
                        </a:rPr>
                        <a:t>        179,759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3.9 </a:t>
                      </a:r>
                    </a:p>
                  </a:txBody>
                  <a:tcPr marL="7954" marR="7954" marT="7954" marB="0" anchor="b">
                    <a:lnL>
                      <a:noFill/>
                    </a:lnL>
                    <a:lnR>
                      <a:noFill/>
                    </a:lnR>
                    <a:lnT>
                      <a:noFill/>
                    </a:lnT>
                    <a:lnB>
                      <a:noFill/>
                    </a:lnB>
                  </a:tcPr>
                </a:tc>
              </a:tr>
              <a:tr h="151123">
                <a:tc>
                  <a:txBody>
                    <a:bodyPr/>
                    <a:lstStyle/>
                    <a:p>
                      <a:pPr algn="l" fontAlgn="b"/>
                      <a:r>
                        <a:rPr lang="en-US" sz="900" b="1" i="0" u="none" strike="noStrike">
                          <a:solidFill>
                            <a:srgbClr val="000000"/>
                          </a:solidFill>
                          <a:effectLst/>
                          <a:latin typeface="Arial"/>
                        </a:rPr>
                        <a:t> San Diego-Carlsbad, CA  </a:t>
                      </a:r>
                    </a:p>
                  </a:txBody>
                  <a:tcPr marL="7954" marR="7954" marT="7954" marB="0" anchor="b">
                    <a:lnL>
                      <a:noFill/>
                    </a:lnL>
                    <a:lnR>
                      <a:noFill/>
                    </a:lnR>
                    <a:lnT>
                      <a:noFill/>
                    </a:lnT>
                    <a:lnB>
                      <a:noFill/>
                    </a:lnB>
                  </a:tcPr>
                </a:tc>
                <a:tc>
                  <a:txBody>
                    <a:bodyPr/>
                    <a:lstStyle/>
                    <a:p>
                      <a:pPr algn="l" fontAlgn="b"/>
                      <a:r>
                        <a:rPr lang="en-US" sz="900" b="1" i="0" u="none" strike="noStrike" dirty="0">
                          <a:solidFill>
                            <a:srgbClr val="000000"/>
                          </a:solidFill>
                          <a:effectLst/>
                          <a:latin typeface="Arial"/>
                        </a:rPr>
                        <a:t>      3,095,313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3,222,558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3,263,431 </a:t>
                      </a:r>
                    </a:p>
                  </a:txBody>
                  <a:tcPr marL="7954" marR="7954" marT="7954" marB="0" anchor="b">
                    <a:lnL>
                      <a:noFill/>
                    </a:lnL>
                    <a:lnR>
                      <a:noFill/>
                    </a:lnR>
                    <a:lnT>
                      <a:noFill/>
                    </a:lnT>
                    <a:lnB>
                      <a:noFill/>
                    </a:lnB>
                  </a:tcPr>
                </a:tc>
                <a:tc>
                  <a:txBody>
                    <a:bodyPr/>
                    <a:lstStyle/>
                    <a:p>
                      <a:pPr algn="l" fontAlgn="b"/>
                      <a:endParaRPr lang="en-US" sz="900" b="1" i="0" u="none" strike="noStrike">
                        <a:solidFill>
                          <a:srgbClr val="000000"/>
                        </a:solidFill>
                        <a:effectLst/>
                        <a:latin typeface="Arial"/>
                      </a:endParaRP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40,873 </a:t>
                      </a:r>
                    </a:p>
                  </a:txBody>
                  <a:tcPr marL="7954" marR="7954" marT="7954" marB="0" anchor="b">
                    <a:lnL>
                      <a:noFill/>
                    </a:lnL>
                    <a:lnR>
                      <a:noFill/>
                    </a:lnR>
                    <a:lnT>
                      <a:noFill/>
                    </a:lnT>
                    <a:lnB>
                      <a:noFill/>
                    </a:lnB>
                  </a:tcPr>
                </a:tc>
                <a:tc>
                  <a:txBody>
                    <a:bodyPr/>
                    <a:lstStyle/>
                    <a:p>
                      <a:pPr algn="l" fontAlgn="b"/>
                      <a:r>
                        <a:rPr lang="en-US" sz="900" b="1" i="0" u="none" strike="noStrike" dirty="0">
                          <a:solidFill>
                            <a:srgbClr val="000000"/>
                          </a:solidFill>
                          <a:effectLst/>
                          <a:latin typeface="Arial"/>
                        </a:rPr>
                        <a:t>         1.3 </a:t>
                      </a:r>
                    </a:p>
                  </a:txBody>
                  <a:tcPr marL="7954" marR="7954" marT="7954" marB="0" anchor="b">
                    <a:lnL>
                      <a:noFill/>
                    </a:lnL>
                    <a:lnR>
                      <a:noFill/>
                    </a:lnR>
                    <a:lnT>
                      <a:noFill/>
                    </a:lnT>
                    <a:lnB>
                      <a:noFill/>
                    </a:lnB>
                  </a:tcPr>
                </a:tc>
                <a:tc>
                  <a:txBody>
                    <a:bodyPr/>
                    <a:lstStyle/>
                    <a:p>
                      <a:pPr algn="l" fontAlgn="b"/>
                      <a:endParaRPr lang="en-US" sz="900" b="1" i="0" u="none" strike="noStrike">
                        <a:solidFill>
                          <a:srgbClr val="000000"/>
                        </a:solidFill>
                        <a:effectLst/>
                        <a:latin typeface="Arial"/>
                      </a:endParaRPr>
                    </a:p>
                  </a:txBody>
                  <a:tcPr marL="7954" marR="7954" marT="7954" marB="0" anchor="b">
                    <a:lnL>
                      <a:noFill/>
                    </a:lnL>
                    <a:lnR>
                      <a:noFill/>
                    </a:lnR>
                    <a:lnT>
                      <a:noFill/>
                    </a:lnT>
                    <a:lnB>
                      <a:noFill/>
                    </a:lnB>
                  </a:tcPr>
                </a:tc>
                <a:tc>
                  <a:txBody>
                    <a:bodyPr/>
                    <a:lstStyle/>
                    <a:p>
                      <a:pPr algn="l" fontAlgn="b"/>
                      <a:r>
                        <a:rPr lang="en-US" sz="900" b="1" i="0" u="none" strike="noStrike" dirty="0">
                          <a:solidFill>
                            <a:srgbClr val="000000"/>
                          </a:solidFill>
                          <a:effectLst/>
                          <a:latin typeface="Arial"/>
                        </a:rPr>
                        <a:t>        168,118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5.4 </a:t>
                      </a:r>
                    </a:p>
                  </a:txBody>
                  <a:tcPr marL="7954" marR="7954" marT="7954" marB="0" anchor="b">
                    <a:lnL>
                      <a:noFill/>
                    </a:lnL>
                    <a:lnR>
                      <a:noFill/>
                    </a:lnR>
                    <a:lnT>
                      <a:noFill/>
                    </a:lnT>
                    <a:lnB>
                      <a:noFill/>
                    </a:lnB>
                  </a:tcPr>
                </a:tc>
              </a:tr>
              <a:tr h="151123">
                <a:tc>
                  <a:txBody>
                    <a:bodyPr/>
                    <a:lstStyle/>
                    <a:p>
                      <a:pPr algn="l" fontAlgn="b"/>
                      <a:r>
                        <a:rPr lang="en-US" sz="900" b="1" i="0" u="none" strike="noStrike">
                          <a:solidFill>
                            <a:srgbClr val="000000"/>
                          </a:solidFill>
                          <a:effectLst/>
                          <a:latin typeface="Arial"/>
                        </a:rPr>
                        <a:t> Charlotte-Concord-Gastonia, NC-SC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2,217,012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2,337,339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2,380,314 </a:t>
                      </a:r>
                    </a:p>
                  </a:txBody>
                  <a:tcPr marL="7954" marR="7954" marT="7954" marB="0" anchor="b">
                    <a:lnL>
                      <a:noFill/>
                    </a:lnL>
                    <a:lnR>
                      <a:noFill/>
                    </a:lnR>
                    <a:lnT>
                      <a:noFill/>
                    </a:lnT>
                    <a:lnB>
                      <a:noFill/>
                    </a:lnB>
                  </a:tcPr>
                </a:tc>
                <a:tc>
                  <a:txBody>
                    <a:bodyPr/>
                    <a:lstStyle/>
                    <a:p>
                      <a:pPr algn="l" fontAlgn="b"/>
                      <a:endParaRPr lang="en-US" sz="900" b="1" i="0" u="none" strike="noStrike">
                        <a:solidFill>
                          <a:srgbClr val="000000"/>
                        </a:solidFill>
                        <a:effectLst/>
                        <a:latin typeface="Arial"/>
                      </a:endParaRP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42,975 </a:t>
                      </a:r>
                    </a:p>
                  </a:txBody>
                  <a:tcPr marL="7954" marR="7954" marT="7954" marB="0" anchor="b">
                    <a:lnL>
                      <a:noFill/>
                    </a:lnL>
                    <a:lnR>
                      <a:noFill/>
                    </a:lnR>
                    <a:lnT>
                      <a:noFill/>
                    </a:lnT>
                    <a:lnB>
                      <a:noFill/>
                    </a:lnB>
                  </a:tcPr>
                </a:tc>
                <a:tc>
                  <a:txBody>
                    <a:bodyPr/>
                    <a:lstStyle/>
                    <a:p>
                      <a:pPr algn="l" fontAlgn="b"/>
                      <a:r>
                        <a:rPr lang="en-US" sz="900" b="1" i="0" u="none" strike="noStrike" dirty="0">
                          <a:solidFill>
                            <a:srgbClr val="000000"/>
                          </a:solidFill>
                          <a:effectLst/>
                          <a:latin typeface="Arial"/>
                        </a:rPr>
                        <a:t>         1.8 </a:t>
                      </a:r>
                    </a:p>
                  </a:txBody>
                  <a:tcPr marL="7954" marR="7954" marT="7954" marB="0" anchor="b">
                    <a:lnL>
                      <a:noFill/>
                    </a:lnL>
                    <a:lnR>
                      <a:noFill/>
                    </a:lnR>
                    <a:lnT>
                      <a:noFill/>
                    </a:lnT>
                    <a:lnB>
                      <a:noFill/>
                    </a:lnB>
                  </a:tcPr>
                </a:tc>
                <a:tc>
                  <a:txBody>
                    <a:bodyPr/>
                    <a:lstStyle/>
                    <a:p>
                      <a:pPr algn="l" fontAlgn="b"/>
                      <a:endParaRPr lang="en-US" sz="900" b="1" i="0" u="none" strike="noStrike">
                        <a:solidFill>
                          <a:srgbClr val="000000"/>
                        </a:solidFill>
                        <a:effectLst/>
                        <a:latin typeface="Arial"/>
                      </a:endParaRPr>
                    </a:p>
                  </a:txBody>
                  <a:tcPr marL="7954" marR="7954" marT="7954" marB="0" anchor="b">
                    <a:lnL>
                      <a:noFill/>
                    </a:lnL>
                    <a:lnR>
                      <a:noFill/>
                    </a:lnR>
                    <a:lnT>
                      <a:noFill/>
                    </a:lnT>
                    <a:lnB>
                      <a:noFill/>
                    </a:lnB>
                  </a:tcPr>
                </a:tc>
                <a:tc>
                  <a:txBody>
                    <a:bodyPr/>
                    <a:lstStyle/>
                    <a:p>
                      <a:pPr algn="l" fontAlgn="b"/>
                      <a:r>
                        <a:rPr lang="en-US" sz="900" b="1" i="0" u="none" strike="noStrike" dirty="0">
                          <a:solidFill>
                            <a:srgbClr val="000000"/>
                          </a:solidFill>
                          <a:effectLst/>
                          <a:latin typeface="Arial"/>
                        </a:rPr>
                        <a:t>        163,302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7.4 </a:t>
                      </a:r>
                    </a:p>
                  </a:txBody>
                  <a:tcPr marL="7954" marR="7954" marT="7954" marB="0" anchor="b">
                    <a:lnL>
                      <a:noFill/>
                    </a:lnL>
                    <a:lnR>
                      <a:noFill/>
                    </a:lnR>
                    <a:lnT>
                      <a:noFill/>
                    </a:lnT>
                    <a:lnB>
                      <a:noFill/>
                    </a:lnB>
                  </a:tcPr>
                </a:tc>
              </a:tr>
              <a:tr h="151123">
                <a:tc>
                  <a:txBody>
                    <a:bodyPr/>
                    <a:lstStyle/>
                    <a:p>
                      <a:pPr algn="l" fontAlgn="b"/>
                      <a:r>
                        <a:rPr lang="en-US" sz="900" b="1" i="0" u="none" strike="noStrike">
                          <a:solidFill>
                            <a:srgbClr val="000000"/>
                          </a:solidFill>
                          <a:effectLst/>
                          <a:latin typeface="Arial"/>
                        </a:rPr>
                        <a:t> Minneapolis-St. Paul-Bloomington, MN-WI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3,348,859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3,461,434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3,495,176 </a:t>
                      </a:r>
                    </a:p>
                  </a:txBody>
                  <a:tcPr marL="7954" marR="7954" marT="7954" marB="0" anchor="b">
                    <a:lnL>
                      <a:noFill/>
                    </a:lnL>
                    <a:lnR>
                      <a:noFill/>
                    </a:lnR>
                    <a:lnT>
                      <a:noFill/>
                    </a:lnT>
                    <a:lnB>
                      <a:noFill/>
                    </a:lnB>
                  </a:tcPr>
                </a:tc>
                <a:tc>
                  <a:txBody>
                    <a:bodyPr/>
                    <a:lstStyle/>
                    <a:p>
                      <a:pPr algn="l" fontAlgn="b"/>
                      <a:endParaRPr lang="en-US" sz="900" b="1" i="0" u="none" strike="noStrike">
                        <a:solidFill>
                          <a:srgbClr val="000000"/>
                        </a:solidFill>
                        <a:effectLst/>
                        <a:latin typeface="Arial"/>
                      </a:endParaRP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33,742 </a:t>
                      </a:r>
                    </a:p>
                  </a:txBody>
                  <a:tcPr marL="7954" marR="7954" marT="7954" marB="0" anchor="b">
                    <a:lnL>
                      <a:noFill/>
                    </a:lnL>
                    <a:lnR>
                      <a:noFill/>
                    </a:lnR>
                    <a:lnT>
                      <a:noFill/>
                    </a:lnT>
                    <a:lnB>
                      <a:noFill/>
                    </a:lnB>
                  </a:tcPr>
                </a:tc>
                <a:tc>
                  <a:txBody>
                    <a:bodyPr/>
                    <a:lstStyle/>
                    <a:p>
                      <a:pPr marL="0" algn="r" defTabSz="457200" rtl="0" eaLnBrk="1" fontAlgn="b" latinLnBrk="0" hangingPunct="1"/>
                      <a:r>
                        <a:rPr lang="en-US" sz="900" b="1" i="0" u="none" strike="noStrike" kern="1200" dirty="0" smtClean="0">
                          <a:solidFill>
                            <a:srgbClr val="000000"/>
                          </a:solidFill>
                          <a:effectLst/>
                          <a:latin typeface="Arial"/>
                          <a:ea typeface="+mn-ea"/>
                          <a:cs typeface="+mn-cs"/>
                        </a:rPr>
                        <a:t>1.0                </a:t>
                      </a:r>
                      <a:endParaRPr lang="en-US" sz="900" b="1" i="0" u="none" strike="noStrike" kern="1200" dirty="0">
                        <a:solidFill>
                          <a:srgbClr val="000000"/>
                        </a:solidFill>
                        <a:effectLst/>
                        <a:latin typeface="Arial"/>
                        <a:ea typeface="+mn-ea"/>
                        <a:cs typeface="+mn-cs"/>
                      </a:endParaRPr>
                    </a:p>
                  </a:txBody>
                  <a:tcPr marL="7954" marT="7954" marB="0" anchor="b">
                    <a:lnL>
                      <a:noFill/>
                    </a:lnL>
                    <a:lnR>
                      <a:noFill/>
                    </a:lnR>
                    <a:lnT>
                      <a:noFill/>
                    </a:lnT>
                    <a:lnB>
                      <a:noFill/>
                    </a:lnB>
                  </a:tcPr>
                </a:tc>
                <a:tc>
                  <a:txBody>
                    <a:bodyPr/>
                    <a:lstStyle/>
                    <a:p>
                      <a:pPr marL="0" algn="r" defTabSz="457200" rtl="0" eaLnBrk="1" fontAlgn="b" latinLnBrk="0" hangingPunct="1"/>
                      <a:endParaRPr lang="en-US" sz="900" b="1" i="0" u="none" strike="noStrike" kern="1200" dirty="0">
                        <a:solidFill>
                          <a:srgbClr val="000000"/>
                        </a:solidFill>
                        <a:effectLst/>
                        <a:latin typeface="Arial"/>
                        <a:ea typeface="+mn-ea"/>
                        <a:cs typeface="+mn-cs"/>
                      </a:endParaRPr>
                    </a:p>
                  </a:txBody>
                  <a:tcPr marL="7954" marR="7954" marT="7954" marB="0" anchor="b">
                    <a:lnL>
                      <a:noFill/>
                    </a:lnL>
                    <a:lnR>
                      <a:noFill/>
                    </a:lnR>
                    <a:lnT>
                      <a:noFill/>
                    </a:lnT>
                    <a:lnB>
                      <a:noFill/>
                    </a:lnB>
                  </a:tcPr>
                </a:tc>
                <a:tc>
                  <a:txBody>
                    <a:bodyPr/>
                    <a:lstStyle/>
                    <a:p>
                      <a:pPr algn="l" fontAlgn="b"/>
                      <a:r>
                        <a:rPr lang="en-US" sz="900" b="1" i="0" u="none" strike="noStrike" dirty="0">
                          <a:solidFill>
                            <a:srgbClr val="000000"/>
                          </a:solidFill>
                          <a:effectLst/>
                          <a:latin typeface="Arial"/>
                        </a:rPr>
                        <a:t>        146,317 </a:t>
                      </a:r>
                    </a:p>
                  </a:txBody>
                  <a:tcPr marL="7954" marR="7954" marT="7954" marB="0" anchor="b">
                    <a:lnL>
                      <a:noFill/>
                    </a:lnL>
                    <a:lnR>
                      <a:noFill/>
                    </a:lnR>
                    <a:lnT>
                      <a:noFill/>
                    </a:lnT>
                    <a:lnB>
                      <a:noFill/>
                    </a:lnB>
                  </a:tcPr>
                </a:tc>
                <a:tc>
                  <a:txBody>
                    <a:bodyPr/>
                    <a:lstStyle/>
                    <a:p>
                      <a:pPr algn="r" fontAlgn="b">
                        <a:spcAft>
                          <a:spcPts val="1200"/>
                        </a:spcAft>
                      </a:pPr>
                      <a:r>
                        <a:rPr lang="en-US" sz="900" b="1" i="0" u="none" strike="noStrike" dirty="0" smtClean="0">
                          <a:solidFill>
                            <a:srgbClr val="000000"/>
                          </a:solidFill>
                          <a:effectLst/>
                          <a:latin typeface="Arial"/>
                        </a:rPr>
                        <a:t>4.0 </a:t>
                      </a:r>
                      <a:endParaRPr lang="en-US" sz="900" b="1" i="0" u="none" strike="noStrike" dirty="0">
                        <a:solidFill>
                          <a:srgbClr val="000000"/>
                        </a:solidFill>
                        <a:effectLst/>
                        <a:latin typeface="Arial"/>
                      </a:endParaRPr>
                    </a:p>
                  </a:txBody>
                  <a:tcPr marL="7954" marT="7954" marB="0" anchor="b">
                    <a:lnL>
                      <a:noFill/>
                    </a:lnL>
                    <a:lnR>
                      <a:noFill/>
                    </a:lnR>
                    <a:lnT>
                      <a:noFill/>
                    </a:lnT>
                    <a:lnB>
                      <a:noFill/>
                    </a:lnB>
                  </a:tcPr>
                </a:tc>
              </a:tr>
              <a:tr h="151123">
                <a:tc>
                  <a:txBody>
                    <a:bodyPr/>
                    <a:lstStyle/>
                    <a:p>
                      <a:pPr algn="l" fontAlgn="b"/>
                      <a:r>
                        <a:rPr lang="en-US" sz="900" b="1" i="0" u="none" strike="noStrike">
                          <a:solidFill>
                            <a:srgbClr val="000000"/>
                          </a:solidFill>
                          <a:effectLst/>
                          <a:latin typeface="Arial"/>
                        </a:rPr>
                        <a:t> Tampa-St. Petersburg-Clearwater, FL  </a:t>
                      </a:r>
                    </a:p>
                  </a:txBody>
                  <a:tcPr marL="7954" marR="7954" marT="79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1" i="0" u="none" strike="noStrike">
                          <a:solidFill>
                            <a:srgbClr val="000000"/>
                          </a:solidFill>
                          <a:effectLst/>
                          <a:latin typeface="Arial"/>
                        </a:rPr>
                        <a:t>      2,783,243 </a:t>
                      </a:r>
                    </a:p>
                  </a:txBody>
                  <a:tcPr marL="7954" marR="7954" marT="79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1" i="0" u="none" strike="noStrike">
                          <a:solidFill>
                            <a:srgbClr val="000000"/>
                          </a:solidFill>
                          <a:effectLst/>
                          <a:latin typeface="Arial"/>
                        </a:rPr>
                        <a:t>        2,874,154 </a:t>
                      </a:r>
                    </a:p>
                  </a:txBody>
                  <a:tcPr marL="7954" marR="7954" marT="79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1" i="0" u="none" strike="noStrike">
                          <a:solidFill>
                            <a:srgbClr val="000000"/>
                          </a:solidFill>
                          <a:effectLst/>
                          <a:latin typeface="Arial"/>
                        </a:rPr>
                        <a:t>    2,915,582 </a:t>
                      </a:r>
                    </a:p>
                  </a:txBody>
                  <a:tcPr marL="7954" marR="7954" marT="79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1" i="0" u="none" strike="noStrike">
                          <a:solidFill>
                            <a:srgbClr val="000000"/>
                          </a:solidFill>
                          <a:effectLst/>
                          <a:latin typeface="Arial"/>
                        </a:rPr>
                        <a:t> </a:t>
                      </a:r>
                    </a:p>
                  </a:txBody>
                  <a:tcPr marL="7954" marR="7954" marT="79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1" i="0" u="none" strike="noStrike">
                          <a:solidFill>
                            <a:srgbClr val="000000"/>
                          </a:solidFill>
                          <a:effectLst/>
                          <a:latin typeface="Arial"/>
                        </a:rPr>
                        <a:t>         41,428 </a:t>
                      </a:r>
                    </a:p>
                  </a:txBody>
                  <a:tcPr marL="7954" marR="7954" marT="79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1" i="0" u="none" strike="noStrike">
                          <a:solidFill>
                            <a:srgbClr val="000000"/>
                          </a:solidFill>
                          <a:effectLst/>
                          <a:latin typeface="Arial"/>
                        </a:rPr>
                        <a:t>         1.4 </a:t>
                      </a:r>
                    </a:p>
                  </a:txBody>
                  <a:tcPr marL="7954" marR="7954" marT="79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1" i="0" u="none" strike="noStrike">
                          <a:solidFill>
                            <a:srgbClr val="000000"/>
                          </a:solidFill>
                          <a:effectLst/>
                          <a:latin typeface="Arial"/>
                        </a:rPr>
                        <a:t> </a:t>
                      </a:r>
                    </a:p>
                  </a:txBody>
                  <a:tcPr marL="7954" marR="7954" marT="79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1" i="0" u="none" strike="noStrike" dirty="0">
                          <a:solidFill>
                            <a:srgbClr val="000000"/>
                          </a:solidFill>
                          <a:effectLst/>
                          <a:latin typeface="Arial"/>
                        </a:rPr>
                        <a:t>        132,339 </a:t>
                      </a:r>
                    </a:p>
                  </a:txBody>
                  <a:tcPr marL="7954" marR="7954" marT="79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1" i="0" u="none" strike="noStrike" dirty="0">
                          <a:solidFill>
                            <a:srgbClr val="000000"/>
                          </a:solidFill>
                          <a:effectLst/>
                          <a:latin typeface="Arial"/>
                        </a:rPr>
                        <a:t>         4.8 </a:t>
                      </a:r>
                    </a:p>
                  </a:txBody>
                  <a:tcPr marL="7954" marR="7954" marT="7954" marB="0" anchor="b">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42225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latin typeface="Arial" panose="020B0604020202020204" pitchFamily="34" charset="0"/>
                <a:cs typeface="Arial" panose="020B0604020202020204" pitchFamily="34" charset="0"/>
              </a:rPr>
              <a:t>Twenty MSAs with the Largest Percentage Change, 2010 - 2014</a:t>
            </a:r>
            <a:endParaRPr lang="en-US" sz="2000" b="1"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44458193"/>
              </p:ext>
            </p:extLst>
          </p:nvPr>
        </p:nvGraphicFramePr>
        <p:xfrm>
          <a:off x="533400" y="1371600"/>
          <a:ext cx="8229600" cy="3340614"/>
        </p:xfrm>
        <a:graphic>
          <a:graphicData uri="http://schemas.openxmlformats.org/drawingml/2006/table">
            <a:tbl>
              <a:tblPr/>
              <a:tblGrid>
                <a:gridCol w="2885394"/>
                <a:gridCol w="786926"/>
                <a:gridCol w="850516"/>
                <a:gridCol w="731285"/>
                <a:gridCol w="264959"/>
                <a:gridCol w="707438"/>
                <a:gridCol w="516668"/>
                <a:gridCol w="214616"/>
                <a:gridCol w="755130"/>
                <a:gridCol w="516668"/>
              </a:tblGrid>
              <a:tr h="159077">
                <a:tc>
                  <a:txBody>
                    <a:bodyPr/>
                    <a:lstStyle/>
                    <a:p>
                      <a:pPr algn="l" fontAlgn="b"/>
                      <a:r>
                        <a:rPr lang="en-US" sz="900" b="0" i="0" u="none" strike="noStrike" dirty="0">
                          <a:solidFill>
                            <a:srgbClr val="000000"/>
                          </a:solidFill>
                          <a:effectLst/>
                          <a:latin typeface="Arial"/>
                        </a:rPr>
                        <a:t> </a:t>
                      </a:r>
                    </a:p>
                  </a:txBody>
                  <a:tcPr marL="7954" marR="7954" marT="7954" marB="0" anchor="b">
                    <a:lnL>
                      <a:noFill/>
                    </a:lnL>
                    <a:lnR>
                      <a:noFill/>
                    </a:lnR>
                    <a:lnT w="6350" cap="flat" cmpd="sng" algn="ctr">
                      <a:solidFill>
                        <a:srgbClr val="000000"/>
                      </a:solidFill>
                      <a:prstDash val="solid"/>
                      <a:round/>
                      <a:headEnd type="none" w="med" len="med"/>
                      <a:tailEnd type="none" w="med" len="med"/>
                    </a:lnT>
                    <a:lnB>
                      <a:noFill/>
                    </a:lnB>
                  </a:tcPr>
                </a:tc>
                <a:tc gridSpan="3">
                  <a:txBody>
                    <a:bodyPr/>
                    <a:lstStyle/>
                    <a:p>
                      <a:pPr algn="ctr" fontAlgn="ctr"/>
                      <a:r>
                        <a:rPr lang="en-US" sz="900" b="1" i="0" u="none" strike="noStrike">
                          <a:solidFill>
                            <a:srgbClr val="000000"/>
                          </a:solidFill>
                          <a:effectLst/>
                          <a:latin typeface="Arial"/>
                        </a:rPr>
                        <a:t> Population </a:t>
                      </a:r>
                    </a:p>
                  </a:txBody>
                  <a:tcPr marL="7954" marR="7954" marT="795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ctr"/>
                      <a:r>
                        <a:rPr lang="en-US" sz="900" b="0" i="0" u="none" strike="noStrike">
                          <a:solidFill>
                            <a:srgbClr val="000000"/>
                          </a:solidFill>
                          <a:effectLst/>
                          <a:latin typeface="Arial"/>
                        </a:rPr>
                        <a:t> </a:t>
                      </a:r>
                    </a:p>
                  </a:txBody>
                  <a:tcPr marL="7954" marR="7954" marT="7954" marB="0" anchor="ctr">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ctr" fontAlgn="ctr"/>
                      <a:r>
                        <a:rPr lang="en-US" sz="900" b="1" i="0" u="none" strike="noStrike">
                          <a:solidFill>
                            <a:srgbClr val="000000"/>
                          </a:solidFill>
                          <a:effectLst/>
                          <a:latin typeface="Arial"/>
                        </a:rPr>
                        <a:t> Change 2013-2014 </a:t>
                      </a:r>
                    </a:p>
                  </a:txBody>
                  <a:tcPr marL="7954" marR="7954" marT="795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ctr"/>
                      <a:r>
                        <a:rPr lang="en-US" sz="900" b="0" i="0" u="none" strike="noStrike">
                          <a:solidFill>
                            <a:srgbClr val="000000"/>
                          </a:solidFill>
                          <a:effectLst/>
                          <a:latin typeface="Arial"/>
                        </a:rPr>
                        <a:t> </a:t>
                      </a:r>
                    </a:p>
                  </a:txBody>
                  <a:tcPr marL="7954" marR="7954" marT="7954" marB="0" anchor="ctr">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ctr" fontAlgn="ctr"/>
                      <a:r>
                        <a:rPr lang="en-US" sz="900" b="1" i="0" u="none" strike="noStrike">
                          <a:solidFill>
                            <a:srgbClr val="000000"/>
                          </a:solidFill>
                          <a:effectLst/>
                          <a:latin typeface="Arial"/>
                        </a:rPr>
                        <a:t> Change 2010-2014 </a:t>
                      </a:r>
                    </a:p>
                  </a:txBody>
                  <a:tcPr marL="7954" marR="7954" marT="795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159077">
                <a:tc>
                  <a:txBody>
                    <a:bodyPr/>
                    <a:lstStyle/>
                    <a:p>
                      <a:pPr algn="l" fontAlgn="b"/>
                      <a:r>
                        <a:rPr lang="en-US" sz="900" b="1" i="0" u="none" strike="noStrike">
                          <a:solidFill>
                            <a:srgbClr val="000000"/>
                          </a:solidFill>
                          <a:effectLst/>
                          <a:latin typeface="Arial"/>
                        </a:rPr>
                        <a:t> Place </a:t>
                      </a:r>
                    </a:p>
                  </a:txBody>
                  <a:tcPr marL="7954" marR="7954" marT="79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a:rPr>
                        <a:t>2010</a:t>
                      </a:r>
                    </a:p>
                  </a:txBody>
                  <a:tcPr marL="7954" marR="7954" marT="795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a:rPr>
                        <a:t>2013</a:t>
                      </a:r>
                    </a:p>
                  </a:txBody>
                  <a:tcPr marL="7954" marR="7954" marT="795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a:rPr>
                        <a:t>2014</a:t>
                      </a:r>
                    </a:p>
                  </a:txBody>
                  <a:tcPr marL="7954" marR="7954" marT="795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a:rPr>
                        <a:t> </a:t>
                      </a:r>
                    </a:p>
                  </a:txBody>
                  <a:tcPr marL="7954" marR="7954" marT="79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a:rPr>
                        <a:t> Numeric </a:t>
                      </a:r>
                    </a:p>
                  </a:txBody>
                  <a:tcPr marL="7954" marR="7954" marT="795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a:rPr>
                        <a:t> % </a:t>
                      </a:r>
                    </a:p>
                  </a:txBody>
                  <a:tcPr marL="7954" marR="7954" marT="795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a:rPr>
                        <a:t> </a:t>
                      </a:r>
                    </a:p>
                  </a:txBody>
                  <a:tcPr marL="7954" marR="7954" marT="79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a:rPr>
                        <a:t> Numeric </a:t>
                      </a:r>
                    </a:p>
                  </a:txBody>
                  <a:tcPr marL="7954" marR="7954" marT="795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a:rPr>
                        <a:t> % </a:t>
                      </a:r>
                    </a:p>
                  </a:txBody>
                  <a:tcPr marL="7954" marR="7954" marT="795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123">
                <a:tc>
                  <a:txBody>
                    <a:bodyPr/>
                    <a:lstStyle/>
                    <a:p>
                      <a:pPr algn="l" fontAlgn="b"/>
                      <a:r>
                        <a:rPr lang="en-US" sz="900" b="1" i="0" u="none" strike="noStrike" dirty="0">
                          <a:solidFill>
                            <a:srgbClr val="000000"/>
                          </a:solidFill>
                          <a:effectLst/>
                          <a:latin typeface="Arial"/>
                        </a:rPr>
                        <a:t> The Villages, FL  </a:t>
                      </a:r>
                    </a:p>
                  </a:txBody>
                  <a:tcPr marL="7954" marR="7954" marT="795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900" b="1" i="0" u="none" strike="noStrike">
                          <a:solidFill>
                            <a:srgbClr val="000000"/>
                          </a:solidFill>
                          <a:effectLst/>
                          <a:latin typeface="Arial"/>
                        </a:rPr>
                        <a:t>           93,420 </a:t>
                      </a:r>
                    </a:p>
                  </a:txBody>
                  <a:tcPr marL="7954" marR="7954" marT="795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900" b="1" i="0" u="none" strike="noStrike">
                          <a:solidFill>
                            <a:srgbClr val="000000"/>
                          </a:solidFill>
                          <a:effectLst/>
                          <a:latin typeface="Arial"/>
                        </a:rPr>
                        <a:t>           108,483 </a:t>
                      </a:r>
                    </a:p>
                  </a:txBody>
                  <a:tcPr marL="7954" marR="7954" marT="795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900" b="1" i="0" u="none" strike="noStrike">
                          <a:solidFill>
                            <a:srgbClr val="000000"/>
                          </a:solidFill>
                          <a:effectLst/>
                          <a:latin typeface="Arial"/>
                        </a:rPr>
                        <a:t>       114,350 </a:t>
                      </a:r>
                    </a:p>
                  </a:txBody>
                  <a:tcPr marL="7954" marR="7954" marT="795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1" i="0" u="none" strike="noStrike">
                        <a:solidFill>
                          <a:srgbClr val="000000"/>
                        </a:solidFill>
                        <a:effectLst/>
                        <a:latin typeface="Arial"/>
                      </a:endParaRPr>
                    </a:p>
                  </a:txBody>
                  <a:tcPr marL="7954" marR="7954" marT="795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900" b="1" i="0" u="none" strike="noStrike">
                          <a:solidFill>
                            <a:srgbClr val="000000"/>
                          </a:solidFill>
                          <a:effectLst/>
                          <a:latin typeface="Arial"/>
                        </a:rPr>
                        <a:t>           5,867 </a:t>
                      </a:r>
                    </a:p>
                  </a:txBody>
                  <a:tcPr marL="7954" marR="7954" marT="795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900" b="1" i="0" u="none" strike="noStrike">
                          <a:solidFill>
                            <a:srgbClr val="000000"/>
                          </a:solidFill>
                          <a:effectLst/>
                          <a:latin typeface="Arial"/>
                        </a:rPr>
                        <a:t>         5.4 </a:t>
                      </a:r>
                    </a:p>
                  </a:txBody>
                  <a:tcPr marL="7954" marR="7954" marT="795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1" i="0" u="none" strike="noStrike">
                        <a:solidFill>
                          <a:srgbClr val="000000"/>
                        </a:solidFill>
                        <a:effectLst/>
                        <a:latin typeface="Arial"/>
                      </a:endParaRPr>
                    </a:p>
                  </a:txBody>
                  <a:tcPr marL="7954" marR="7954" marT="795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900" b="1" i="0" u="none" strike="noStrike">
                          <a:solidFill>
                            <a:srgbClr val="000000"/>
                          </a:solidFill>
                          <a:effectLst/>
                          <a:latin typeface="Arial"/>
                        </a:rPr>
                        <a:t>          20,930 </a:t>
                      </a:r>
                    </a:p>
                  </a:txBody>
                  <a:tcPr marL="7954" marR="7954" marT="795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900" b="1" i="0" u="none" strike="noStrike">
                          <a:solidFill>
                            <a:srgbClr val="000000"/>
                          </a:solidFill>
                          <a:effectLst/>
                          <a:latin typeface="Arial"/>
                        </a:rPr>
                        <a:t>       22.4 </a:t>
                      </a:r>
                    </a:p>
                  </a:txBody>
                  <a:tcPr marL="7954" marR="7954" marT="7954" marB="0" anchor="b">
                    <a:lnL>
                      <a:noFill/>
                    </a:lnL>
                    <a:lnR>
                      <a:noFill/>
                    </a:lnR>
                    <a:lnT w="6350" cap="flat" cmpd="sng" algn="ctr">
                      <a:solidFill>
                        <a:srgbClr val="000000"/>
                      </a:solidFill>
                      <a:prstDash val="solid"/>
                      <a:round/>
                      <a:headEnd type="none" w="med" len="med"/>
                      <a:tailEnd type="none" w="med" len="med"/>
                    </a:lnT>
                    <a:lnB>
                      <a:noFill/>
                    </a:lnB>
                  </a:tcPr>
                </a:tc>
              </a:tr>
              <a:tr h="151123">
                <a:tc>
                  <a:txBody>
                    <a:bodyPr/>
                    <a:lstStyle/>
                    <a:p>
                      <a:pPr algn="l" fontAlgn="b"/>
                      <a:r>
                        <a:rPr lang="en-US" sz="900" b="1" i="0" u="none" strike="noStrike" dirty="0">
                          <a:solidFill>
                            <a:srgbClr val="000000"/>
                          </a:solidFill>
                          <a:effectLst/>
                          <a:latin typeface="Arial"/>
                        </a:rPr>
                        <a:t> Midland, TX  </a:t>
                      </a:r>
                    </a:p>
                  </a:txBody>
                  <a:tcPr marL="7954" marR="7954" marT="7954" marB="0" anchor="b">
                    <a:lnL>
                      <a:noFill/>
                    </a:lnL>
                    <a:lnR>
                      <a:noFill/>
                    </a:lnR>
                    <a:lnT>
                      <a:noFill/>
                    </a:lnT>
                    <a:lnB>
                      <a:noFill/>
                    </a:lnB>
                    <a:solidFill>
                      <a:srgbClr val="FFFF00"/>
                    </a:solidFill>
                  </a:tcPr>
                </a:tc>
                <a:tc>
                  <a:txBody>
                    <a:bodyPr/>
                    <a:lstStyle/>
                    <a:p>
                      <a:pPr algn="l" fontAlgn="b"/>
                      <a:r>
                        <a:rPr lang="en-US" sz="900" b="1" i="0" u="none" strike="noStrike" dirty="0">
                          <a:solidFill>
                            <a:srgbClr val="000000"/>
                          </a:solidFill>
                          <a:effectLst/>
                          <a:latin typeface="Arial"/>
                        </a:rPr>
                        <a:t>         141,671 </a:t>
                      </a:r>
                    </a:p>
                  </a:txBody>
                  <a:tcPr marL="7954" marR="7954" marT="7954" marB="0" anchor="b">
                    <a:lnL>
                      <a:noFill/>
                    </a:lnL>
                    <a:lnR>
                      <a:noFill/>
                    </a:lnR>
                    <a:lnT>
                      <a:noFill/>
                    </a:lnT>
                    <a:lnB>
                      <a:noFill/>
                    </a:lnB>
                    <a:solidFill>
                      <a:srgbClr val="FFFF00"/>
                    </a:solidFill>
                  </a:tcPr>
                </a:tc>
                <a:tc>
                  <a:txBody>
                    <a:bodyPr/>
                    <a:lstStyle/>
                    <a:p>
                      <a:pPr algn="l" fontAlgn="b"/>
                      <a:r>
                        <a:rPr lang="en-US" sz="900" b="1" i="0" u="none" strike="noStrike">
                          <a:solidFill>
                            <a:srgbClr val="000000"/>
                          </a:solidFill>
                          <a:effectLst/>
                          <a:latin typeface="Arial"/>
                        </a:rPr>
                        <a:t>           157,240 </a:t>
                      </a:r>
                    </a:p>
                  </a:txBody>
                  <a:tcPr marL="7954" marR="7954" marT="7954" marB="0" anchor="b">
                    <a:lnL>
                      <a:noFill/>
                    </a:lnL>
                    <a:lnR>
                      <a:noFill/>
                    </a:lnR>
                    <a:lnT>
                      <a:noFill/>
                    </a:lnT>
                    <a:lnB>
                      <a:noFill/>
                    </a:lnB>
                    <a:solidFill>
                      <a:srgbClr val="FFFF00"/>
                    </a:solidFill>
                  </a:tcPr>
                </a:tc>
                <a:tc>
                  <a:txBody>
                    <a:bodyPr/>
                    <a:lstStyle/>
                    <a:p>
                      <a:pPr algn="l" fontAlgn="b"/>
                      <a:r>
                        <a:rPr lang="en-US" sz="900" b="1" i="0" u="none" strike="noStrike">
                          <a:solidFill>
                            <a:srgbClr val="000000"/>
                          </a:solidFill>
                          <a:effectLst/>
                          <a:latin typeface="Arial"/>
                        </a:rPr>
                        <a:t>       161,290 </a:t>
                      </a:r>
                    </a:p>
                  </a:txBody>
                  <a:tcPr marL="7954" marR="7954" marT="7954" marB="0" anchor="b">
                    <a:lnL>
                      <a:noFill/>
                    </a:lnL>
                    <a:lnR>
                      <a:noFill/>
                    </a:lnR>
                    <a:lnT>
                      <a:noFill/>
                    </a:lnT>
                    <a:lnB>
                      <a:noFill/>
                    </a:lnB>
                    <a:solidFill>
                      <a:srgbClr val="FFFF00"/>
                    </a:solidFill>
                  </a:tcPr>
                </a:tc>
                <a:tc>
                  <a:txBody>
                    <a:bodyPr/>
                    <a:lstStyle/>
                    <a:p>
                      <a:pPr algn="l" fontAlgn="b"/>
                      <a:endParaRPr lang="en-US" sz="900" b="1" i="0" u="none" strike="noStrike" dirty="0">
                        <a:solidFill>
                          <a:srgbClr val="000000"/>
                        </a:solidFill>
                        <a:effectLst/>
                        <a:latin typeface="Arial"/>
                      </a:endParaRPr>
                    </a:p>
                  </a:txBody>
                  <a:tcPr marL="7954" marR="7954" marT="7954" marB="0" anchor="b">
                    <a:lnL>
                      <a:noFill/>
                    </a:lnL>
                    <a:lnR>
                      <a:noFill/>
                    </a:lnR>
                    <a:lnT>
                      <a:noFill/>
                    </a:lnT>
                    <a:lnB>
                      <a:noFill/>
                    </a:lnB>
                    <a:solidFill>
                      <a:srgbClr val="FFFF00"/>
                    </a:solidFill>
                  </a:tcPr>
                </a:tc>
                <a:tc>
                  <a:txBody>
                    <a:bodyPr/>
                    <a:lstStyle/>
                    <a:p>
                      <a:pPr algn="l" fontAlgn="b"/>
                      <a:r>
                        <a:rPr lang="en-US" sz="900" b="1" i="0" u="none" strike="noStrike" dirty="0">
                          <a:solidFill>
                            <a:srgbClr val="000000"/>
                          </a:solidFill>
                          <a:effectLst/>
                          <a:latin typeface="Arial"/>
                        </a:rPr>
                        <a:t>           4,050 </a:t>
                      </a:r>
                    </a:p>
                  </a:txBody>
                  <a:tcPr marL="7954" marR="7954" marT="7954" marB="0" anchor="b">
                    <a:lnL>
                      <a:noFill/>
                    </a:lnL>
                    <a:lnR>
                      <a:noFill/>
                    </a:lnR>
                    <a:lnT>
                      <a:noFill/>
                    </a:lnT>
                    <a:lnB>
                      <a:noFill/>
                    </a:lnB>
                    <a:solidFill>
                      <a:srgbClr val="FFFF00"/>
                    </a:solidFill>
                  </a:tcPr>
                </a:tc>
                <a:tc>
                  <a:txBody>
                    <a:bodyPr/>
                    <a:lstStyle/>
                    <a:p>
                      <a:pPr algn="l" fontAlgn="b"/>
                      <a:r>
                        <a:rPr lang="en-US" sz="900" b="1" i="0" u="none" strike="noStrike" dirty="0">
                          <a:solidFill>
                            <a:srgbClr val="000000"/>
                          </a:solidFill>
                          <a:effectLst/>
                          <a:latin typeface="Arial"/>
                        </a:rPr>
                        <a:t>         2.6 </a:t>
                      </a:r>
                    </a:p>
                  </a:txBody>
                  <a:tcPr marL="7954" marR="7954" marT="7954" marB="0" anchor="b">
                    <a:lnL>
                      <a:noFill/>
                    </a:lnL>
                    <a:lnR>
                      <a:noFill/>
                    </a:lnR>
                    <a:lnT>
                      <a:noFill/>
                    </a:lnT>
                    <a:lnB>
                      <a:noFill/>
                    </a:lnB>
                    <a:solidFill>
                      <a:srgbClr val="FFFF00"/>
                    </a:solidFill>
                  </a:tcPr>
                </a:tc>
                <a:tc>
                  <a:txBody>
                    <a:bodyPr/>
                    <a:lstStyle/>
                    <a:p>
                      <a:pPr algn="l" fontAlgn="b"/>
                      <a:endParaRPr lang="en-US" sz="900" b="1" i="0" u="none" strike="noStrike" dirty="0">
                        <a:solidFill>
                          <a:srgbClr val="000000"/>
                        </a:solidFill>
                        <a:effectLst/>
                        <a:latin typeface="Arial"/>
                      </a:endParaRPr>
                    </a:p>
                  </a:txBody>
                  <a:tcPr marL="7954" marR="7954" marT="7954" marB="0" anchor="b">
                    <a:lnL>
                      <a:noFill/>
                    </a:lnL>
                    <a:lnR>
                      <a:noFill/>
                    </a:lnR>
                    <a:lnT>
                      <a:noFill/>
                    </a:lnT>
                    <a:lnB>
                      <a:noFill/>
                    </a:lnB>
                    <a:solidFill>
                      <a:srgbClr val="FFFF00"/>
                    </a:solidFill>
                  </a:tcPr>
                </a:tc>
                <a:tc>
                  <a:txBody>
                    <a:bodyPr/>
                    <a:lstStyle/>
                    <a:p>
                      <a:pPr algn="l" fontAlgn="b"/>
                      <a:r>
                        <a:rPr lang="en-US" sz="900" b="1" i="0" u="none" strike="noStrike" dirty="0">
                          <a:solidFill>
                            <a:srgbClr val="000000"/>
                          </a:solidFill>
                          <a:effectLst/>
                          <a:latin typeface="Arial"/>
                        </a:rPr>
                        <a:t>          19,619 </a:t>
                      </a:r>
                    </a:p>
                  </a:txBody>
                  <a:tcPr marL="7954" marR="7954" marT="7954" marB="0" anchor="b">
                    <a:lnL>
                      <a:noFill/>
                    </a:lnL>
                    <a:lnR>
                      <a:noFill/>
                    </a:lnR>
                    <a:lnT>
                      <a:noFill/>
                    </a:lnT>
                    <a:lnB>
                      <a:noFill/>
                    </a:lnB>
                    <a:solidFill>
                      <a:srgbClr val="FFFF00"/>
                    </a:solidFill>
                  </a:tcPr>
                </a:tc>
                <a:tc>
                  <a:txBody>
                    <a:bodyPr/>
                    <a:lstStyle/>
                    <a:p>
                      <a:pPr algn="l" fontAlgn="b"/>
                      <a:r>
                        <a:rPr lang="en-US" sz="900" b="1" i="0" u="none" strike="noStrike" dirty="0">
                          <a:solidFill>
                            <a:srgbClr val="000000"/>
                          </a:solidFill>
                          <a:effectLst/>
                          <a:latin typeface="Arial"/>
                        </a:rPr>
                        <a:t>       13.8 </a:t>
                      </a:r>
                    </a:p>
                  </a:txBody>
                  <a:tcPr marL="7954" marR="7954" marT="7954" marB="0" anchor="b">
                    <a:lnL>
                      <a:noFill/>
                    </a:lnL>
                    <a:lnR>
                      <a:noFill/>
                    </a:lnR>
                    <a:lnT>
                      <a:noFill/>
                    </a:lnT>
                    <a:lnB>
                      <a:noFill/>
                    </a:lnB>
                    <a:solidFill>
                      <a:srgbClr val="FFFF00"/>
                    </a:solidFill>
                  </a:tcPr>
                </a:tc>
              </a:tr>
              <a:tr h="151123">
                <a:tc>
                  <a:txBody>
                    <a:bodyPr/>
                    <a:lstStyle/>
                    <a:p>
                      <a:pPr algn="l" fontAlgn="b"/>
                      <a:r>
                        <a:rPr lang="en-US" sz="900" b="1" i="0" u="none" strike="noStrike" dirty="0">
                          <a:solidFill>
                            <a:srgbClr val="000000"/>
                          </a:solidFill>
                          <a:effectLst/>
                          <a:latin typeface="Arial"/>
                        </a:rPr>
                        <a:t> Austin-Round Rock, TX  </a:t>
                      </a:r>
                    </a:p>
                  </a:txBody>
                  <a:tcPr marL="7954" marR="7954" marT="7954" marB="0" anchor="b">
                    <a:lnL>
                      <a:noFill/>
                    </a:lnL>
                    <a:lnR>
                      <a:noFill/>
                    </a:lnR>
                    <a:lnT>
                      <a:noFill/>
                    </a:lnT>
                    <a:lnB>
                      <a:noFill/>
                    </a:lnB>
                    <a:solidFill>
                      <a:srgbClr val="FFFF00"/>
                    </a:solidFill>
                  </a:tcPr>
                </a:tc>
                <a:tc>
                  <a:txBody>
                    <a:bodyPr/>
                    <a:lstStyle/>
                    <a:p>
                      <a:pPr algn="l" fontAlgn="b"/>
                      <a:r>
                        <a:rPr lang="en-US" sz="900" b="1" i="0" u="none" strike="noStrike">
                          <a:solidFill>
                            <a:srgbClr val="000000"/>
                          </a:solidFill>
                          <a:effectLst/>
                          <a:latin typeface="Arial"/>
                        </a:rPr>
                        <a:t>      1,716,289 </a:t>
                      </a:r>
                    </a:p>
                  </a:txBody>
                  <a:tcPr marL="7954" marR="7954" marT="7954" marB="0" anchor="b">
                    <a:lnL>
                      <a:noFill/>
                    </a:lnL>
                    <a:lnR>
                      <a:noFill/>
                    </a:lnR>
                    <a:lnT>
                      <a:noFill/>
                    </a:lnT>
                    <a:lnB>
                      <a:noFill/>
                    </a:lnB>
                    <a:solidFill>
                      <a:srgbClr val="FFFF00"/>
                    </a:solidFill>
                  </a:tcPr>
                </a:tc>
                <a:tc>
                  <a:txBody>
                    <a:bodyPr/>
                    <a:lstStyle/>
                    <a:p>
                      <a:pPr algn="l" fontAlgn="b"/>
                      <a:r>
                        <a:rPr lang="en-US" sz="900" b="1" i="0" u="none" strike="noStrike" dirty="0">
                          <a:solidFill>
                            <a:srgbClr val="000000"/>
                          </a:solidFill>
                          <a:effectLst/>
                          <a:latin typeface="Arial"/>
                        </a:rPr>
                        <a:t>        1,885,803 </a:t>
                      </a:r>
                    </a:p>
                  </a:txBody>
                  <a:tcPr marL="7954" marR="7954" marT="7954" marB="0" anchor="b">
                    <a:lnL>
                      <a:noFill/>
                    </a:lnL>
                    <a:lnR>
                      <a:noFill/>
                    </a:lnR>
                    <a:lnT>
                      <a:noFill/>
                    </a:lnT>
                    <a:lnB>
                      <a:noFill/>
                    </a:lnB>
                    <a:solidFill>
                      <a:srgbClr val="FFFF00"/>
                    </a:solidFill>
                  </a:tcPr>
                </a:tc>
                <a:tc>
                  <a:txBody>
                    <a:bodyPr/>
                    <a:lstStyle/>
                    <a:p>
                      <a:pPr algn="l" fontAlgn="b"/>
                      <a:r>
                        <a:rPr lang="en-US" sz="900" b="1" i="0" u="none" strike="noStrike">
                          <a:solidFill>
                            <a:srgbClr val="000000"/>
                          </a:solidFill>
                          <a:effectLst/>
                          <a:latin typeface="Arial"/>
                        </a:rPr>
                        <a:t>    1,943,299 </a:t>
                      </a:r>
                    </a:p>
                  </a:txBody>
                  <a:tcPr marL="7954" marR="7954" marT="7954" marB="0" anchor="b">
                    <a:lnL>
                      <a:noFill/>
                    </a:lnL>
                    <a:lnR>
                      <a:noFill/>
                    </a:lnR>
                    <a:lnT>
                      <a:noFill/>
                    </a:lnT>
                    <a:lnB>
                      <a:noFill/>
                    </a:lnB>
                    <a:solidFill>
                      <a:srgbClr val="FFFF00"/>
                    </a:solidFill>
                  </a:tcPr>
                </a:tc>
                <a:tc>
                  <a:txBody>
                    <a:bodyPr/>
                    <a:lstStyle/>
                    <a:p>
                      <a:pPr algn="l" fontAlgn="b"/>
                      <a:endParaRPr lang="en-US" sz="900" b="1" i="0" u="none" strike="noStrike">
                        <a:solidFill>
                          <a:srgbClr val="000000"/>
                        </a:solidFill>
                        <a:effectLst/>
                        <a:latin typeface="Arial"/>
                      </a:endParaRPr>
                    </a:p>
                  </a:txBody>
                  <a:tcPr marL="7954" marR="7954" marT="7954" marB="0" anchor="b">
                    <a:lnL>
                      <a:noFill/>
                    </a:lnL>
                    <a:lnR>
                      <a:noFill/>
                    </a:lnR>
                    <a:lnT>
                      <a:noFill/>
                    </a:lnT>
                    <a:lnB>
                      <a:noFill/>
                    </a:lnB>
                    <a:solidFill>
                      <a:srgbClr val="FFFF00"/>
                    </a:solidFill>
                  </a:tcPr>
                </a:tc>
                <a:tc>
                  <a:txBody>
                    <a:bodyPr/>
                    <a:lstStyle/>
                    <a:p>
                      <a:pPr algn="l" fontAlgn="b"/>
                      <a:r>
                        <a:rPr lang="en-US" sz="900" b="1" i="0" u="none" strike="noStrike">
                          <a:solidFill>
                            <a:srgbClr val="000000"/>
                          </a:solidFill>
                          <a:effectLst/>
                          <a:latin typeface="Arial"/>
                        </a:rPr>
                        <a:t>         57,496 </a:t>
                      </a:r>
                    </a:p>
                  </a:txBody>
                  <a:tcPr marL="7954" marR="7954" marT="7954" marB="0" anchor="b">
                    <a:lnL>
                      <a:noFill/>
                    </a:lnL>
                    <a:lnR>
                      <a:noFill/>
                    </a:lnR>
                    <a:lnT>
                      <a:noFill/>
                    </a:lnT>
                    <a:lnB>
                      <a:noFill/>
                    </a:lnB>
                    <a:solidFill>
                      <a:srgbClr val="FFFF00"/>
                    </a:solidFill>
                  </a:tcPr>
                </a:tc>
                <a:tc>
                  <a:txBody>
                    <a:bodyPr/>
                    <a:lstStyle/>
                    <a:p>
                      <a:pPr algn="l" fontAlgn="b"/>
                      <a:r>
                        <a:rPr lang="en-US" sz="900" b="1" i="0" u="none" strike="noStrike">
                          <a:solidFill>
                            <a:srgbClr val="000000"/>
                          </a:solidFill>
                          <a:effectLst/>
                          <a:latin typeface="Arial"/>
                        </a:rPr>
                        <a:t>         3.0 </a:t>
                      </a:r>
                    </a:p>
                  </a:txBody>
                  <a:tcPr marL="7954" marR="7954" marT="7954" marB="0" anchor="b">
                    <a:lnL>
                      <a:noFill/>
                    </a:lnL>
                    <a:lnR>
                      <a:noFill/>
                    </a:lnR>
                    <a:lnT>
                      <a:noFill/>
                    </a:lnT>
                    <a:lnB>
                      <a:noFill/>
                    </a:lnB>
                    <a:solidFill>
                      <a:srgbClr val="FFFF00"/>
                    </a:solidFill>
                  </a:tcPr>
                </a:tc>
                <a:tc>
                  <a:txBody>
                    <a:bodyPr/>
                    <a:lstStyle/>
                    <a:p>
                      <a:pPr algn="l" fontAlgn="b"/>
                      <a:endParaRPr lang="en-US" sz="900" b="1" i="0" u="none" strike="noStrike">
                        <a:solidFill>
                          <a:srgbClr val="000000"/>
                        </a:solidFill>
                        <a:effectLst/>
                        <a:latin typeface="Arial"/>
                      </a:endParaRPr>
                    </a:p>
                  </a:txBody>
                  <a:tcPr marL="7954" marR="7954" marT="7954" marB="0" anchor="b">
                    <a:lnL>
                      <a:noFill/>
                    </a:lnL>
                    <a:lnR>
                      <a:noFill/>
                    </a:lnR>
                    <a:lnT>
                      <a:noFill/>
                    </a:lnT>
                    <a:lnB>
                      <a:noFill/>
                    </a:lnB>
                    <a:solidFill>
                      <a:srgbClr val="FFFF00"/>
                    </a:solidFill>
                  </a:tcPr>
                </a:tc>
                <a:tc>
                  <a:txBody>
                    <a:bodyPr/>
                    <a:lstStyle/>
                    <a:p>
                      <a:pPr algn="l" fontAlgn="b"/>
                      <a:r>
                        <a:rPr lang="en-US" sz="900" b="1" i="0" u="none" strike="noStrike" dirty="0">
                          <a:solidFill>
                            <a:srgbClr val="000000"/>
                          </a:solidFill>
                          <a:effectLst/>
                          <a:latin typeface="Arial"/>
                        </a:rPr>
                        <a:t>        227,010 </a:t>
                      </a:r>
                    </a:p>
                  </a:txBody>
                  <a:tcPr marL="7954" marR="7954" marT="7954" marB="0" anchor="b">
                    <a:lnL>
                      <a:noFill/>
                    </a:lnL>
                    <a:lnR>
                      <a:noFill/>
                    </a:lnR>
                    <a:lnT>
                      <a:noFill/>
                    </a:lnT>
                    <a:lnB>
                      <a:noFill/>
                    </a:lnB>
                    <a:solidFill>
                      <a:srgbClr val="FFFF00"/>
                    </a:solidFill>
                  </a:tcPr>
                </a:tc>
                <a:tc>
                  <a:txBody>
                    <a:bodyPr/>
                    <a:lstStyle/>
                    <a:p>
                      <a:pPr algn="l" fontAlgn="b"/>
                      <a:r>
                        <a:rPr lang="en-US" sz="900" b="1" i="0" u="none" strike="noStrike" dirty="0">
                          <a:solidFill>
                            <a:srgbClr val="000000"/>
                          </a:solidFill>
                          <a:effectLst/>
                          <a:latin typeface="Arial"/>
                        </a:rPr>
                        <a:t>       13.2 </a:t>
                      </a:r>
                    </a:p>
                  </a:txBody>
                  <a:tcPr marL="7954" marR="7954" marT="7954" marB="0" anchor="b">
                    <a:lnL>
                      <a:noFill/>
                    </a:lnL>
                    <a:lnR>
                      <a:noFill/>
                    </a:lnR>
                    <a:lnT>
                      <a:noFill/>
                    </a:lnT>
                    <a:lnB>
                      <a:noFill/>
                    </a:lnB>
                    <a:solidFill>
                      <a:srgbClr val="FFFF00"/>
                    </a:solidFill>
                  </a:tcPr>
                </a:tc>
              </a:tr>
              <a:tr h="151123">
                <a:tc>
                  <a:txBody>
                    <a:bodyPr/>
                    <a:lstStyle/>
                    <a:p>
                      <a:pPr algn="l" fontAlgn="b"/>
                      <a:r>
                        <a:rPr lang="en-US" sz="900" b="1" i="0" u="none" strike="noStrike" dirty="0">
                          <a:solidFill>
                            <a:srgbClr val="000000"/>
                          </a:solidFill>
                          <a:effectLst/>
                          <a:latin typeface="Arial"/>
                        </a:rPr>
                        <a:t> Odessa, TX  </a:t>
                      </a:r>
                    </a:p>
                  </a:txBody>
                  <a:tcPr marL="7954" marR="7954" marT="7954" marB="0" anchor="b">
                    <a:lnL>
                      <a:noFill/>
                    </a:lnL>
                    <a:lnR>
                      <a:noFill/>
                    </a:lnR>
                    <a:lnT>
                      <a:noFill/>
                    </a:lnT>
                    <a:lnB>
                      <a:noFill/>
                    </a:lnB>
                    <a:solidFill>
                      <a:srgbClr val="FFFF00"/>
                    </a:solidFill>
                  </a:tcPr>
                </a:tc>
                <a:tc>
                  <a:txBody>
                    <a:bodyPr/>
                    <a:lstStyle/>
                    <a:p>
                      <a:pPr algn="l" fontAlgn="b"/>
                      <a:r>
                        <a:rPr lang="en-US" sz="900" b="1" i="0" u="none" strike="noStrike">
                          <a:solidFill>
                            <a:srgbClr val="000000"/>
                          </a:solidFill>
                          <a:effectLst/>
                          <a:latin typeface="Arial"/>
                        </a:rPr>
                        <a:t>         137,130 </a:t>
                      </a:r>
                    </a:p>
                  </a:txBody>
                  <a:tcPr marL="7954" marR="7954" marT="7954" marB="0" anchor="b">
                    <a:lnL>
                      <a:noFill/>
                    </a:lnL>
                    <a:lnR>
                      <a:noFill/>
                    </a:lnR>
                    <a:lnT>
                      <a:noFill/>
                    </a:lnT>
                    <a:lnB>
                      <a:noFill/>
                    </a:lnB>
                    <a:solidFill>
                      <a:srgbClr val="FFFF00"/>
                    </a:solidFill>
                  </a:tcPr>
                </a:tc>
                <a:tc>
                  <a:txBody>
                    <a:bodyPr/>
                    <a:lstStyle/>
                    <a:p>
                      <a:pPr algn="l" fontAlgn="b"/>
                      <a:r>
                        <a:rPr lang="en-US" sz="900" b="1" i="0" u="none" strike="noStrike">
                          <a:solidFill>
                            <a:srgbClr val="000000"/>
                          </a:solidFill>
                          <a:effectLst/>
                          <a:latin typeface="Arial"/>
                        </a:rPr>
                        <a:t>           149,522 </a:t>
                      </a:r>
                    </a:p>
                  </a:txBody>
                  <a:tcPr marL="7954" marR="7954" marT="7954" marB="0" anchor="b">
                    <a:lnL>
                      <a:noFill/>
                    </a:lnL>
                    <a:lnR>
                      <a:noFill/>
                    </a:lnR>
                    <a:lnT>
                      <a:noFill/>
                    </a:lnT>
                    <a:lnB>
                      <a:noFill/>
                    </a:lnB>
                    <a:solidFill>
                      <a:srgbClr val="FFFF00"/>
                    </a:solidFill>
                  </a:tcPr>
                </a:tc>
                <a:tc>
                  <a:txBody>
                    <a:bodyPr/>
                    <a:lstStyle/>
                    <a:p>
                      <a:pPr algn="l" fontAlgn="b"/>
                      <a:r>
                        <a:rPr lang="en-US" sz="900" b="1" i="0" u="none" strike="noStrike">
                          <a:solidFill>
                            <a:srgbClr val="000000"/>
                          </a:solidFill>
                          <a:effectLst/>
                          <a:latin typeface="Arial"/>
                        </a:rPr>
                        <a:t>       153,904 </a:t>
                      </a:r>
                    </a:p>
                  </a:txBody>
                  <a:tcPr marL="7954" marR="7954" marT="7954" marB="0" anchor="b">
                    <a:lnL>
                      <a:noFill/>
                    </a:lnL>
                    <a:lnR>
                      <a:noFill/>
                    </a:lnR>
                    <a:lnT>
                      <a:noFill/>
                    </a:lnT>
                    <a:lnB>
                      <a:noFill/>
                    </a:lnB>
                    <a:solidFill>
                      <a:srgbClr val="FFFF00"/>
                    </a:solidFill>
                  </a:tcPr>
                </a:tc>
                <a:tc>
                  <a:txBody>
                    <a:bodyPr/>
                    <a:lstStyle/>
                    <a:p>
                      <a:pPr algn="l" fontAlgn="b"/>
                      <a:endParaRPr lang="en-US" sz="900" b="1" i="0" u="none" strike="noStrike">
                        <a:solidFill>
                          <a:srgbClr val="000000"/>
                        </a:solidFill>
                        <a:effectLst/>
                        <a:latin typeface="Arial"/>
                      </a:endParaRPr>
                    </a:p>
                  </a:txBody>
                  <a:tcPr marL="7954" marR="7954" marT="7954" marB="0" anchor="b">
                    <a:lnL>
                      <a:noFill/>
                    </a:lnL>
                    <a:lnR>
                      <a:noFill/>
                    </a:lnR>
                    <a:lnT>
                      <a:noFill/>
                    </a:lnT>
                    <a:lnB>
                      <a:noFill/>
                    </a:lnB>
                    <a:solidFill>
                      <a:srgbClr val="FFFF00"/>
                    </a:solidFill>
                  </a:tcPr>
                </a:tc>
                <a:tc>
                  <a:txBody>
                    <a:bodyPr/>
                    <a:lstStyle/>
                    <a:p>
                      <a:pPr algn="l" fontAlgn="b"/>
                      <a:r>
                        <a:rPr lang="en-US" sz="900" b="1" i="0" u="none" strike="noStrike">
                          <a:solidFill>
                            <a:srgbClr val="000000"/>
                          </a:solidFill>
                          <a:effectLst/>
                          <a:latin typeface="Arial"/>
                        </a:rPr>
                        <a:t>           4,382 </a:t>
                      </a:r>
                    </a:p>
                  </a:txBody>
                  <a:tcPr marL="7954" marR="7954" marT="7954" marB="0" anchor="b">
                    <a:lnL>
                      <a:noFill/>
                    </a:lnL>
                    <a:lnR>
                      <a:noFill/>
                    </a:lnR>
                    <a:lnT>
                      <a:noFill/>
                    </a:lnT>
                    <a:lnB>
                      <a:noFill/>
                    </a:lnB>
                    <a:solidFill>
                      <a:srgbClr val="FFFF00"/>
                    </a:solidFill>
                  </a:tcPr>
                </a:tc>
                <a:tc>
                  <a:txBody>
                    <a:bodyPr/>
                    <a:lstStyle/>
                    <a:p>
                      <a:pPr algn="l" fontAlgn="b"/>
                      <a:r>
                        <a:rPr lang="en-US" sz="900" b="1" i="0" u="none" strike="noStrike">
                          <a:solidFill>
                            <a:srgbClr val="000000"/>
                          </a:solidFill>
                          <a:effectLst/>
                          <a:latin typeface="Arial"/>
                        </a:rPr>
                        <a:t>         2.9 </a:t>
                      </a:r>
                    </a:p>
                  </a:txBody>
                  <a:tcPr marL="7954" marR="7954" marT="7954" marB="0" anchor="b">
                    <a:lnL>
                      <a:noFill/>
                    </a:lnL>
                    <a:lnR>
                      <a:noFill/>
                    </a:lnR>
                    <a:lnT>
                      <a:noFill/>
                    </a:lnT>
                    <a:lnB>
                      <a:noFill/>
                    </a:lnB>
                    <a:solidFill>
                      <a:srgbClr val="FFFF00"/>
                    </a:solidFill>
                  </a:tcPr>
                </a:tc>
                <a:tc>
                  <a:txBody>
                    <a:bodyPr/>
                    <a:lstStyle/>
                    <a:p>
                      <a:pPr algn="l" fontAlgn="b"/>
                      <a:endParaRPr lang="en-US" sz="900" b="1" i="0" u="none" strike="noStrike">
                        <a:solidFill>
                          <a:srgbClr val="000000"/>
                        </a:solidFill>
                        <a:effectLst/>
                        <a:latin typeface="Arial"/>
                      </a:endParaRPr>
                    </a:p>
                  </a:txBody>
                  <a:tcPr marL="7954" marR="7954" marT="7954" marB="0" anchor="b">
                    <a:lnL>
                      <a:noFill/>
                    </a:lnL>
                    <a:lnR>
                      <a:noFill/>
                    </a:lnR>
                    <a:lnT>
                      <a:noFill/>
                    </a:lnT>
                    <a:lnB>
                      <a:noFill/>
                    </a:lnB>
                    <a:solidFill>
                      <a:srgbClr val="FFFF00"/>
                    </a:solidFill>
                  </a:tcPr>
                </a:tc>
                <a:tc>
                  <a:txBody>
                    <a:bodyPr/>
                    <a:lstStyle/>
                    <a:p>
                      <a:pPr algn="l" fontAlgn="b"/>
                      <a:r>
                        <a:rPr lang="en-US" sz="900" b="1" i="0" u="none" strike="noStrike">
                          <a:solidFill>
                            <a:srgbClr val="000000"/>
                          </a:solidFill>
                          <a:effectLst/>
                          <a:latin typeface="Arial"/>
                        </a:rPr>
                        <a:t>          16,774 </a:t>
                      </a:r>
                    </a:p>
                  </a:txBody>
                  <a:tcPr marL="7954" marR="7954" marT="7954" marB="0" anchor="b">
                    <a:lnL>
                      <a:noFill/>
                    </a:lnL>
                    <a:lnR>
                      <a:noFill/>
                    </a:lnR>
                    <a:lnT>
                      <a:noFill/>
                    </a:lnT>
                    <a:lnB>
                      <a:noFill/>
                    </a:lnB>
                    <a:solidFill>
                      <a:srgbClr val="FFFF00"/>
                    </a:solidFill>
                  </a:tcPr>
                </a:tc>
                <a:tc>
                  <a:txBody>
                    <a:bodyPr/>
                    <a:lstStyle/>
                    <a:p>
                      <a:pPr algn="l" fontAlgn="b"/>
                      <a:r>
                        <a:rPr lang="en-US" sz="900" b="1" i="0" u="none" strike="noStrike" dirty="0">
                          <a:solidFill>
                            <a:srgbClr val="000000"/>
                          </a:solidFill>
                          <a:effectLst/>
                          <a:latin typeface="Arial"/>
                        </a:rPr>
                        <a:t>       12.2 </a:t>
                      </a:r>
                    </a:p>
                  </a:txBody>
                  <a:tcPr marL="7954" marR="7954" marT="7954" marB="0" anchor="b">
                    <a:lnL>
                      <a:noFill/>
                    </a:lnL>
                    <a:lnR>
                      <a:noFill/>
                    </a:lnR>
                    <a:lnT>
                      <a:noFill/>
                    </a:lnT>
                    <a:lnB>
                      <a:noFill/>
                    </a:lnB>
                    <a:solidFill>
                      <a:srgbClr val="FFFF00"/>
                    </a:solidFill>
                  </a:tcPr>
                </a:tc>
              </a:tr>
              <a:tr h="151123">
                <a:tc>
                  <a:txBody>
                    <a:bodyPr/>
                    <a:lstStyle/>
                    <a:p>
                      <a:pPr algn="l" fontAlgn="b"/>
                      <a:r>
                        <a:rPr lang="en-US" sz="900" b="1" i="0" u="none" strike="noStrike">
                          <a:solidFill>
                            <a:srgbClr val="000000"/>
                          </a:solidFill>
                          <a:effectLst/>
                          <a:latin typeface="Arial"/>
                        </a:rPr>
                        <a:t> Myrtle Beach-Conway-North Myrtle Beach, SC-NC  </a:t>
                      </a:r>
                    </a:p>
                  </a:txBody>
                  <a:tcPr marL="7954" marR="7954" marT="7954" marB="0" anchor="b">
                    <a:lnL>
                      <a:noFill/>
                    </a:lnL>
                    <a:lnR>
                      <a:noFill/>
                    </a:lnR>
                    <a:lnT>
                      <a:noFill/>
                    </a:lnT>
                    <a:lnB>
                      <a:noFill/>
                    </a:lnB>
                  </a:tcPr>
                </a:tc>
                <a:tc>
                  <a:txBody>
                    <a:bodyPr/>
                    <a:lstStyle/>
                    <a:p>
                      <a:pPr algn="l" fontAlgn="b"/>
                      <a:r>
                        <a:rPr lang="en-US" sz="900" b="1" i="0" u="none" strike="noStrike" dirty="0">
                          <a:solidFill>
                            <a:srgbClr val="000000"/>
                          </a:solidFill>
                          <a:effectLst/>
                          <a:latin typeface="Arial"/>
                        </a:rPr>
                        <a:t>         376,722 </a:t>
                      </a:r>
                    </a:p>
                  </a:txBody>
                  <a:tcPr marL="7954" marR="7954" marT="7954" marB="0" anchor="b">
                    <a:lnL>
                      <a:noFill/>
                    </a:lnL>
                    <a:lnR>
                      <a:noFill/>
                    </a:lnR>
                    <a:lnT>
                      <a:noFill/>
                    </a:lnT>
                    <a:lnB>
                      <a:noFill/>
                    </a:lnB>
                  </a:tcPr>
                </a:tc>
                <a:tc>
                  <a:txBody>
                    <a:bodyPr/>
                    <a:lstStyle/>
                    <a:p>
                      <a:pPr algn="l" fontAlgn="b"/>
                      <a:r>
                        <a:rPr lang="en-US" sz="900" b="1" i="0" u="none" strike="noStrike" dirty="0">
                          <a:solidFill>
                            <a:srgbClr val="000000"/>
                          </a:solidFill>
                          <a:effectLst/>
                          <a:latin typeface="Arial"/>
                        </a:rPr>
                        <a:t>           404,789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417,668 </a:t>
                      </a:r>
                    </a:p>
                  </a:txBody>
                  <a:tcPr marL="7954" marR="7954" marT="7954" marB="0" anchor="b">
                    <a:lnL>
                      <a:noFill/>
                    </a:lnL>
                    <a:lnR>
                      <a:noFill/>
                    </a:lnR>
                    <a:lnT>
                      <a:noFill/>
                    </a:lnT>
                    <a:lnB>
                      <a:noFill/>
                    </a:lnB>
                  </a:tcPr>
                </a:tc>
                <a:tc>
                  <a:txBody>
                    <a:bodyPr/>
                    <a:lstStyle/>
                    <a:p>
                      <a:pPr algn="l" fontAlgn="b"/>
                      <a:endParaRPr lang="en-US" sz="900" b="1" i="0" u="none" strike="noStrike">
                        <a:solidFill>
                          <a:srgbClr val="000000"/>
                        </a:solidFill>
                        <a:effectLst/>
                        <a:latin typeface="Arial"/>
                      </a:endParaRP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12,879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3.2 </a:t>
                      </a:r>
                    </a:p>
                  </a:txBody>
                  <a:tcPr marL="7954" marR="7954" marT="7954" marB="0" anchor="b">
                    <a:lnL>
                      <a:noFill/>
                    </a:lnL>
                    <a:lnR>
                      <a:noFill/>
                    </a:lnR>
                    <a:lnT>
                      <a:noFill/>
                    </a:lnT>
                    <a:lnB>
                      <a:noFill/>
                    </a:lnB>
                  </a:tcPr>
                </a:tc>
                <a:tc>
                  <a:txBody>
                    <a:bodyPr/>
                    <a:lstStyle/>
                    <a:p>
                      <a:pPr algn="l" fontAlgn="b"/>
                      <a:endParaRPr lang="en-US" sz="900" b="1" i="0" u="none" strike="noStrike">
                        <a:solidFill>
                          <a:srgbClr val="000000"/>
                        </a:solidFill>
                        <a:effectLst/>
                        <a:latin typeface="Arial"/>
                      </a:endParaRP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40,946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10.9 </a:t>
                      </a:r>
                    </a:p>
                  </a:txBody>
                  <a:tcPr marL="7954" marR="7954" marT="7954" marB="0" anchor="b">
                    <a:lnL>
                      <a:noFill/>
                    </a:lnL>
                    <a:lnR>
                      <a:noFill/>
                    </a:lnR>
                    <a:lnT>
                      <a:noFill/>
                    </a:lnT>
                    <a:lnB>
                      <a:noFill/>
                    </a:lnB>
                  </a:tcPr>
                </a:tc>
              </a:tr>
              <a:tr h="151123">
                <a:tc>
                  <a:txBody>
                    <a:bodyPr/>
                    <a:lstStyle/>
                    <a:p>
                      <a:pPr algn="l" fontAlgn="b"/>
                      <a:r>
                        <a:rPr lang="en-US" sz="900" b="1" i="0" u="none" strike="noStrike">
                          <a:solidFill>
                            <a:srgbClr val="000000"/>
                          </a:solidFill>
                          <a:effectLst/>
                          <a:latin typeface="Arial"/>
                        </a:rPr>
                        <a:t> Bismarck, ND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114,778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123,993 </a:t>
                      </a:r>
                    </a:p>
                  </a:txBody>
                  <a:tcPr marL="7954" marR="7954" marT="7954" marB="0" anchor="b">
                    <a:lnL>
                      <a:noFill/>
                    </a:lnL>
                    <a:lnR>
                      <a:noFill/>
                    </a:lnR>
                    <a:lnT>
                      <a:noFill/>
                    </a:lnT>
                    <a:lnB>
                      <a:noFill/>
                    </a:lnB>
                  </a:tcPr>
                </a:tc>
                <a:tc>
                  <a:txBody>
                    <a:bodyPr/>
                    <a:lstStyle/>
                    <a:p>
                      <a:pPr algn="l" fontAlgn="b"/>
                      <a:r>
                        <a:rPr lang="en-US" sz="900" b="1" i="0" u="none" strike="noStrike" dirty="0">
                          <a:solidFill>
                            <a:srgbClr val="000000"/>
                          </a:solidFill>
                          <a:effectLst/>
                          <a:latin typeface="Arial"/>
                        </a:rPr>
                        <a:t>       126,597 </a:t>
                      </a:r>
                    </a:p>
                  </a:txBody>
                  <a:tcPr marL="7954" marR="7954" marT="7954" marB="0" anchor="b">
                    <a:lnL>
                      <a:noFill/>
                    </a:lnL>
                    <a:lnR>
                      <a:noFill/>
                    </a:lnR>
                    <a:lnT>
                      <a:noFill/>
                    </a:lnT>
                    <a:lnB>
                      <a:noFill/>
                    </a:lnB>
                  </a:tcPr>
                </a:tc>
                <a:tc>
                  <a:txBody>
                    <a:bodyPr/>
                    <a:lstStyle/>
                    <a:p>
                      <a:pPr algn="l" fontAlgn="b"/>
                      <a:endParaRPr lang="en-US" sz="900" b="1" i="0" u="none" strike="noStrike">
                        <a:solidFill>
                          <a:srgbClr val="000000"/>
                        </a:solidFill>
                        <a:effectLst/>
                        <a:latin typeface="Arial"/>
                      </a:endParaRP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2,604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2.1 </a:t>
                      </a:r>
                    </a:p>
                  </a:txBody>
                  <a:tcPr marL="7954" marR="7954" marT="7954" marB="0" anchor="b">
                    <a:lnL>
                      <a:noFill/>
                    </a:lnL>
                    <a:lnR>
                      <a:noFill/>
                    </a:lnR>
                    <a:lnT>
                      <a:noFill/>
                    </a:lnT>
                    <a:lnB>
                      <a:noFill/>
                    </a:lnB>
                  </a:tcPr>
                </a:tc>
                <a:tc>
                  <a:txBody>
                    <a:bodyPr/>
                    <a:lstStyle/>
                    <a:p>
                      <a:pPr algn="l" fontAlgn="b"/>
                      <a:endParaRPr lang="en-US" sz="900" b="1" i="0" u="none" strike="noStrike">
                        <a:solidFill>
                          <a:srgbClr val="000000"/>
                        </a:solidFill>
                        <a:effectLst/>
                        <a:latin typeface="Arial"/>
                      </a:endParaRP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11,819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10.3 </a:t>
                      </a:r>
                    </a:p>
                  </a:txBody>
                  <a:tcPr marL="7954" marR="7954" marT="7954" marB="0" anchor="b">
                    <a:lnL>
                      <a:noFill/>
                    </a:lnL>
                    <a:lnR>
                      <a:noFill/>
                    </a:lnR>
                    <a:lnT>
                      <a:noFill/>
                    </a:lnT>
                    <a:lnB>
                      <a:noFill/>
                    </a:lnB>
                  </a:tcPr>
                </a:tc>
              </a:tr>
              <a:tr h="151123">
                <a:tc>
                  <a:txBody>
                    <a:bodyPr/>
                    <a:lstStyle/>
                    <a:p>
                      <a:pPr algn="l" fontAlgn="b"/>
                      <a:r>
                        <a:rPr lang="en-US" sz="900" b="1" i="0" u="none" strike="noStrike">
                          <a:solidFill>
                            <a:srgbClr val="000000"/>
                          </a:solidFill>
                          <a:effectLst/>
                          <a:latin typeface="Arial"/>
                        </a:rPr>
                        <a:t> Raleigh, NC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1,130,490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1,215,299 </a:t>
                      </a:r>
                    </a:p>
                  </a:txBody>
                  <a:tcPr marL="7954" marR="7954" marT="7954" marB="0" anchor="b">
                    <a:lnL>
                      <a:noFill/>
                    </a:lnL>
                    <a:lnR>
                      <a:noFill/>
                    </a:lnR>
                    <a:lnT>
                      <a:noFill/>
                    </a:lnT>
                    <a:lnB>
                      <a:noFill/>
                    </a:lnB>
                  </a:tcPr>
                </a:tc>
                <a:tc>
                  <a:txBody>
                    <a:bodyPr/>
                    <a:lstStyle/>
                    <a:p>
                      <a:pPr algn="l" fontAlgn="b"/>
                      <a:r>
                        <a:rPr lang="en-US" sz="900" b="1" i="0" u="none" strike="noStrike" dirty="0">
                          <a:solidFill>
                            <a:srgbClr val="000000"/>
                          </a:solidFill>
                          <a:effectLst/>
                          <a:latin typeface="Arial"/>
                        </a:rPr>
                        <a:t>    1,242,974 </a:t>
                      </a:r>
                    </a:p>
                  </a:txBody>
                  <a:tcPr marL="7954" marR="7954" marT="7954" marB="0" anchor="b">
                    <a:lnL>
                      <a:noFill/>
                    </a:lnL>
                    <a:lnR>
                      <a:noFill/>
                    </a:lnR>
                    <a:lnT>
                      <a:noFill/>
                    </a:lnT>
                    <a:lnB>
                      <a:noFill/>
                    </a:lnB>
                  </a:tcPr>
                </a:tc>
                <a:tc>
                  <a:txBody>
                    <a:bodyPr/>
                    <a:lstStyle/>
                    <a:p>
                      <a:pPr algn="l" fontAlgn="b"/>
                      <a:endParaRPr lang="en-US" sz="900" b="1" i="0" u="none" strike="noStrike">
                        <a:solidFill>
                          <a:srgbClr val="000000"/>
                        </a:solidFill>
                        <a:effectLst/>
                        <a:latin typeface="Arial"/>
                      </a:endParaRP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27,675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2.3 </a:t>
                      </a:r>
                    </a:p>
                  </a:txBody>
                  <a:tcPr marL="7954" marR="7954" marT="7954" marB="0" anchor="b">
                    <a:lnL>
                      <a:noFill/>
                    </a:lnL>
                    <a:lnR>
                      <a:noFill/>
                    </a:lnR>
                    <a:lnT>
                      <a:noFill/>
                    </a:lnT>
                    <a:lnB>
                      <a:noFill/>
                    </a:lnB>
                  </a:tcPr>
                </a:tc>
                <a:tc>
                  <a:txBody>
                    <a:bodyPr/>
                    <a:lstStyle/>
                    <a:p>
                      <a:pPr algn="l" fontAlgn="b"/>
                      <a:endParaRPr lang="en-US" sz="900" b="1" i="0" u="none" strike="noStrike">
                        <a:solidFill>
                          <a:srgbClr val="000000"/>
                        </a:solidFill>
                        <a:effectLst/>
                        <a:latin typeface="Arial"/>
                      </a:endParaRP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112,484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10.0 </a:t>
                      </a:r>
                    </a:p>
                  </a:txBody>
                  <a:tcPr marL="7954" marR="7954" marT="7954" marB="0" anchor="b">
                    <a:lnL>
                      <a:noFill/>
                    </a:lnL>
                    <a:lnR>
                      <a:noFill/>
                    </a:lnR>
                    <a:lnT>
                      <a:noFill/>
                    </a:lnT>
                    <a:lnB>
                      <a:noFill/>
                    </a:lnB>
                  </a:tcPr>
                </a:tc>
              </a:tr>
              <a:tr h="151123">
                <a:tc>
                  <a:txBody>
                    <a:bodyPr/>
                    <a:lstStyle/>
                    <a:p>
                      <a:pPr algn="l" fontAlgn="b"/>
                      <a:r>
                        <a:rPr lang="en-US" sz="900" b="1" i="0" u="none" strike="noStrike">
                          <a:solidFill>
                            <a:srgbClr val="000000"/>
                          </a:solidFill>
                          <a:effectLst/>
                          <a:latin typeface="Arial"/>
                        </a:rPr>
                        <a:t> Auburn-Opelika, AL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140,247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151,708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154,255 </a:t>
                      </a:r>
                    </a:p>
                  </a:txBody>
                  <a:tcPr marL="7954" marR="7954" marT="7954" marB="0" anchor="b">
                    <a:lnL>
                      <a:noFill/>
                    </a:lnL>
                    <a:lnR>
                      <a:noFill/>
                    </a:lnR>
                    <a:lnT>
                      <a:noFill/>
                    </a:lnT>
                    <a:lnB>
                      <a:noFill/>
                    </a:lnB>
                  </a:tcPr>
                </a:tc>
                <a:tc>
                  <a:txBody>
                    <a:bodyPr/>
                    <a:lstStyle/>
                    <a:p>
                      <a:pPr algn="l" fontAlgn="b"/>
                      <a:endParaRPr lang="en-US" sz="900" b="1" i="0" u="none" strike="noStrike">
                        <a:solidFill>
                          <a:srgbClr val="000000"/>
                        </a:solidFill>
                        <a:effectLst/>
                        <a:latin typeface="Arial"/>
                      </a:endParaRPr>
                    </a:p>
                  </a:txBody>
                  <a:tcPr marL="7954" marR="7954" marT="7954" marB="0" anchor="b">
                    <a:lnL>
                      <a:noFill/>
                    </a:lnL>
                    <a:lnR>
                      <a:noFill/>
                    </a:lnR>
                    <a:lnT>
                      <a:noFill/>
                    </a:lnT>
                    <a:lnB>
                      <a:noFill/>
                    </a:lnB>
                  </a:tcPr>
                </a:tc>
                <a:tc>
                  <a:txBody>
                    <a:bodyPr/>
                    <a:lstStyle/>
                    <a:p>
                      <a:pPr algn="l" fontAlgn="b"/>
                      <a:r>
                        <a:rPr lang="en-US" sz="900" b="1" i="0" u="none" strike="noStrike" dirty="0">
                          <a:solidFill>
                            <a:srgbClr val="000000"/>
                          </a:solidFill>
                          <a:effectLst/>
                          <a:latin typeface="Arial"/>
                        </a:rPr>
                        <a:t>           2,547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1.7 </a:t>
                      </a:r>
                    </a:p>
                  </a:txBody>
                  <a:tcPr marL="7954" marR="7954" marT="7954" marB="0" anchor="b">
                    <a:lnL>
                      <a:noFill/>
                    </a:lnL>
                    <a:lnR>
                      <a:noFill/>
                    </a:lnR>
                    <a:lnT>
                      <a:noFill/>
                    </a:lnT>
                    <a:lnB>
                      <a:noFill/>
                    </a:lnB>
                  </a:tcPr>
                </a:tc>
                <a:tc>
                  <a:txBody>
                    <a:bodyPr/>
                    <a:lstStyle/>
                    <a:p>
                      <a:pPr algn="l" fontAlgn="b"/>
                      <a:endParaRPr lang="en-US" sz="900" b="1" i="0" u="none" strike="noStrike">
                        <a:solidFill>
                          <a:srgbClr val="000000"/>
                        </a:solidFill>
                        <a:effectLst/>
                        <a:latin typeface="Arial"/>
                      </a:endParaRP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14,008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10.0 </a:t>
                      </a:r>
                    </a:p>
                  </a:txBody>
                  <a:tcPr marL="7954" marR="7954" marT="7954" marB="0" anchor="b">
                    <a:lnL>
                      <a:noFill/>
                    </a:lnL>
                    <a:lnR>
                      <a:noFill/>
                    </a:lnR>
                    <a:lnT>
                      <a:noFill/>
                    </a:lnT>
                    <a:lnB>
                      <a:noFill/>
                    </a:lnB>
                  </a:tcPr>
                </a:tc>
              </a:tr>
              <a:tr h="151123">
                <a:tc>
                  <a:txBody>
                    <a:bodyPr/>
                    <a:lstStyle/>
                    <a:p>
                      <a:pPr algn="l" fontAlgn="b"/>
                      <a:r>
                        <a:rPr lang="en-US" sz="900" b="1" i="0" u="none" strike="noStrike">
                          <a:solidFill>
                            <a:srgbClr val="000000"/>
                          </a:solidFill>
                          <a:effectLst/>
                          <a:latin typeface="Arial"/>
                        </a:rPr>
                        <a:t> St. George, UT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138,115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147,719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151,948 </a:t>
                      </a:r>
                    </a:p>
                  </a:txBody>
                  <a:tcPr marL="7954" marR="7954" marT="7954" marB="0" anchor="b">
                    <a:lnL>
                      <a:noFill/>
                    </a:lnL>
                    <a:lnR>
                      <a:noFill/>
                    </a:lnR>
                    <a:lnT>
                      <a:noFill/>
                    </a:lnT>
                    <a:lnB>
                      <a:noFill/>
                    </a:lnB>
                  </a:tcPr>
                </a:tc>
                <a:tc>
                  <a:txBody>
                    <a:bodyPr/>
                    <a:lstStyle/>
                    <a:p>
                      <a:pPr algn="l" fontAlgn="b"/>
                      <a:endParaRPr lang="en-US" sz="900" b="1" i="0" u="none" strike="noStrike">
                        <a:solidFill>
                          <a:srgbClr val="000000"/>
                        </a:solidFill>
                        <a:effectLst/>
                        <a:latin typeface="Arial"/>
                      </a:endParaRPr>
                    </a:p>
                  </a:txBody>
                  <a:tcPr marL="7954" marR="7954" marT="7954" marB="0" anchor="b">
                    <a:lnL>
                      <a:noFill/>
                    </a:lnL>
                    <a:lnR>
                      <a:noFill/>
                    </a:lnR>
                    <a:lnT>
                      <a:noFill/>
                    </a:lnT>
                    <a:lnB>
                      <a:noFill/>
                    </a:lnB>
                  </a:tcPr>
                </a:tc>
                <a:tc>
                  <a:txBody>
                    <a:bodyPr/>
                    <a:lstStyle/>
                    <a:p>
                      <a:pPr algn="l" fontAlgn="b"/>
                      <a:r>
                        <a:rPr lang="en-US" sz="900" b="1" i="0" u="none" strike="noStrike" dirty="0">
                          <a:solidFill>
                            <a:srgbClr val="000000"/>
                          </a:solidFill>
                          <a:effectLst/>
                          <a:latin typeface="Arial"/>
                        </a:rPr>
                        <a:t>           4,229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2.9 </a:t>
                      </a:r>
                    </a:p>
                  </a:txBody>
                  <a:tcPr marL="7954" marR="7954" marT="7954" marB="0" anchor="b">
                    <a:lnL>
                      <a:noFill/>
                    </a:lnL>
                    <a:lnR>
                      <a:noFill/>
                    </a:lnR>
                    <a:lnT>
                      <a:noFill/>
                    </a:lnT>
                    <a:lnB>
                      <a:noFill/>
                    </a:lnB>
                  </a:tcPr>
                </a:tc>
                <a:tc>
                  <a:txBody>
                    <a:bodyPr/>
                    <a:lstStyle/>
                    <a:p>
                      <a:pPr algn="l" fontAlgn="b"/>
                      <a:endParaRPr lang="en-US" sz="900" b="1" i="0" u="none" strike="noStrike">
                        <a:solidFill>
                          <a:srgbClr val="000000"/>
                        </a:solidFill>
                        <a:effectLst/>
                        <a:latin typeface="Arial"/>
                      </a:endParaRP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13,833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10.0 </a:t>
                      </a:r>
                    </a:p>
                  </a:txBody>
                  <a:tcPr marL="7954" marR="7954" marT="7954" marB="0" anchor="b">
                    <a:lnL>
                      <a:noFill/>
                    </a:lnL>
                    <a:lnR>
                      <a:noFill/>
                    </a:lnR>
                    <a:lnT>
                      <a:noFill/>
                    </a:lnT>
                    <a:lnB>
                      <a:noFill/>
                    </a:lnB>
                  </a:tcPr>
                </a:tc>
              </a:tr>
              <a:tr h="151123">
                <a:tc>
                  <a:txBody>
                    <a:bodyPr/>
                    <a:lstStyle/>
                    <a:p>
                      <a:pPr algn="l" fontAlgn="b"/>
                      <a:r>
                        <a:rPr lang="en-US" sz="900" b="1" i="0" u="none" strike="noStrike">
                          <a:solidFill>
                            <a:srgbClr val="000000"/>
                          </a:solidFill>
                          <a:effectLst/>
                          <a:latin typeface="Arial"/>
                        </a:rPr>
                        <a:t> Cape Coral-Fort Myers, FL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618,754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661,336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679,513 </a:t>
                      </a:r>
                    </a:p>
                  </a:txBody>
                  <a:tcPr marL="7954" marR="7954" marT="7954" marB="0" anchor="b">
                    <a:lnL>
                      <a:noFill/>
                    </a:lnL>
                    <a:lnR>
                      <a:noFill/>
                    </a:lnR>
                    <a:lnT>
                      <a:noFill/>
                    </a:lnT>
                    <a:lnB>
                      <a:noFill/>
                    </a:lnB>
                  </a:tcPr>
                </a:tc>
                <a:tc>
                  <a:txBody>
                    <a:bodyPr/>
                    <a:lstStyle/>
                    <a:p>
                      <a:pPr algn="l" fontAlgn="b"/>
                      <a:endParaRPr lang="en-US" sz="900" b="1" i="0" u="none" strike="noStrike">
                        <a:solidFill>
                          <a:srgbClr val="000000"/>
                        </a:solidFill>
                        <a:effectLst/>
                        <a:latin typeface="Arial"/>
                      </a:endParaRPr>
                    </a:p>
                  </a:txBody>
                  <a:tcPr marL="7954" marR="7954" marT="7954" marB="0" anchor="b">
                    <a:lnL>
                      <a:noFill/>
                    </a:lnL>
                    <a:lnR>
                      <a:noFill/>
                    </a:lnR>
                    <a:lnT>
                      <a:noFill/>
                    </a:lnT>
                    <a:lnB>
                      <a:noFill/>
                    </a:lnB>
                  </a:tcPr>
                </a:tc>
                <a:tc>
                  <a:txBody>
                    <a:bodyPr/>
                    <a:lstStyle/>
                    <a:p>
                      <a:pPr algn="l" fontAlgn="b"/>
                      <a:r>
                        <a:rPr lang="en-US" sz="900" b="1" i="0" u="none" strike="noStrike" dirty="0">
                          <a:solidFill>
                            <a:srgbClr val="000000"/>
                          </a:solidFill>
                          <a:effectLst/>
                          <a:latin typeface="Arial"/>
                        </a:rPr>
                        <a:t>         18,177 </a:t>
                      </a:r>
                    </a:p>
                  </a:txBody>
                  <a:tcPr marL="7954" marR="7954" marT="7954" marB="0" anchor="b">
                    <a:lnL>
                      <a:noFill/>
                    </a:lnL>
                    <a:lnR>
                      <a:noFill/>
                    </a:lnR>
                    <a:lnT>
                      <a:noFill/>
                    </a:lnT>
                    <a:lnB>
                      <a:noFill/>
                    </a:lnB>
                  </a:tcPr>
                </a:tc>
                <a:tc>
                  <a:txBody>
                    <a:bodyPr/>
                    <a:lstStyle/>
                    <a:p>
                      <a:pPr algn="l" fontAlgn="b"/>
                      <a:r>
                        <a:rPr lang="en-US" sz="900" b="1" i="0" u="none" strike="noStrike" dirty="0">
                          <a:solidFill>
                            <a:srgbClr val="000000"/>
                          </a:solidFill>
                          <a:effectLst/>
                          <a:latin typeface="Arial"/>
                        </a:rPr>
                        <a:t>         2.7 </a:t>
                      </a:r>
                    </a:p>
                  </a:txBody>
                  <a:tcPr marL="7954" marR="7954" marT="7954" marB="0" anchor="b">
                    <a:lnL>
                      <a:noFill/>
                    </a:lnL>
                    <a:lnR>
                      <a:noFill/>
                    </a:lnR>
                    <a:lnT>
                      <a:noFill/>
                    </a:lnT>
                    <a:lnB>
                      <a:noFill/>
                    </a:lnB>
                  </a:tcPr>
                </a:tc>
                <a:tc>
                  <a:txBody>
                    <a:bodyPr/>
                    <a:lstStyle/>
                    <a:p>
                      <a:pPr algn="l" fontAlgn="b"/>
                      <a:endParaRPr lang="en-US" sz="900" b="1" i="0" u="none" strike="noStrike">
                        <a:solidFill>
                          <a:srgbClr val="000000"/>
                        </a:solidFill>
                        <a:effectLst/>
                        <a:latin typeface="Arial"/>
                      </a:endParaRP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60,759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9.8 </a:t>
                      </a:r>
                    </a:p>
                  </a:txBody>
                  <a:tcPr marL="7954" marR="7954" marT="7954" marB="0" anchor="b">
                    <a:lnL>
                      <a:noFill/>
                    </a:lnL>
                    <a:lnR>
                      <a:noFill/>
                    </a:lnR>
                    <a:lnT>
                      <a:noFill/>
                    </a:lnT>
                    <a:lnB>
                      <a:noFill/>
                    </a:lnB>
                  </a:tcPr>
                </a:tc>
              </a:tr>
              <a:tr h="151123">
                <a:tc>
                  <a:txBody>
                    <a:bodyPr/>
                    <a:lstStyle/>
                    <a:p>
                      <a:pPr algn="l" fontAlgn="b"/>
                      <a:r>
                        <a:rPr lang="en-US" sz="900" b="1" i="0" u="none" strike="noStrike">
                          <a:solidFill>
                            <a:srgbClr val="000000"/>
                          </a:solidFill>
                          <a:effectLst/>
                          <a:latin typeface="Arial"/>
                        </a:rPr>
                        <a:t> Greeley, CO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252,825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270,560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277,670 </a:t>
                      </a:r>
                    </a:p>
                  </a:txBody>
                  <a:tcPr marL="7954" marR="7954" marT="7954" marB="0" anchor="b">
                    <a:lnL>
                      <a:noFill/>
                    </a:lnL>
                    <a:lnR>
                      <a:noFill/>
                    </a:lnR>
                    <a:lnT>
                      <a:noFill/>
                    </a:lnT>
                    <a:lnB>
                      <a:noFill/>
                    </a:lnB>
                  </a:tcPr>
                </a:tc>
                <a:tc>
                  <a:txBody>
                    <a:bodyPr/>
                    <a:lstStyle/>
                    <a:p>
                      <a:pPr algn="l" fontAlgn="b"/>
                      <a:endParaRPr lang="en-US" sz="900" b="1" i="0" u="none" strike="noStrike">
                        <a:solidFill>
                          <a:srgbClr val="000000"/>
                        </a:solidFill>
                        <a:effectLst/>
                        <a:latin typeface="Arial"/>
                      </a:endParaRP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7,110 </a:t>
                      </a:r>
                    </a:p>
                  </a:txBody>
                  <a:tcPr marL="7954" marR="7954" marT="7954" marB="0" anchor="b">
                    <a:lnL>
                      <a:noFill/>
                    </a:lnL>
                    <a:lnR>
                      <a:noFill/>
                    </a:lnR>
                    <a:lnT>
                      <a:noFill/>
                    </a:lnT>
                    <a:lnB>
                      <a:noFill/>
                    </a:lnB>
                  </a:tcPr>
                </a:tc>
                <a:tc>
                  <a:txBody>
                    <a:bodyPr/>
                    <a:lstStyle/>
                    <a:p>
                      <a:pPr algn="l" fontAlgn="b"/>
                      <a:r>
                        <a:rPr lang="en-US" sz="900" b="1" i="0" u="none" strike="noStrike" dirty="0">
                          <a:solidFill>
                            <a:srgbClr val="000000"/>
                          </a:solidFill>
                          <a:effectLst/>
                          <a:latin typeface="Arial"/>
                        </a:rPr>
                        <a:t>         2.6 </a:t>
                      </a:r>
                    </a:p>
                  </a:txBody>
                  <a:tcPr marL="7954" marR="7954" marT="7954" marB="0" anchor="b">
                    <a:lnL>
                      <a:noFill/>
                    </a:lnL>
                    <a:lnR>
                      <a:noFill/>
                    </a:lnR>
                    <a:lnT>
                      <a:noFill/>
                    </a:lnT>
                    <a:lnB>
                      <a:noFill/>
                    </a:lnB>
                  </a:tcPr>
                </a:tc>
                <a:tc>
                  <a:txBody>
                    <a:bodyPr/>
                    <a:lstStyle/>
                    <a:p>
                      <a:pPr algn="l" fontAlgn="b"/>
                      <a:endParaRPr lang="en-US" sz="900" b="1" i="0" u="none" strike="noStrike">
                        <a:solidFill>
                          <a:srgbClr val="000000"/>
                        </a:solidFill>
                        <a:effectLst/>
                        <a:latin typeface="Arial"/>
                      </a:endParaRP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24,845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9.8 </a:t>
                      </a:r>
                    </a:p>
                  </a:txBody>
                  <a:tcPr marL="7954" marR="7954" marT="7954" marB="0" anchor="b">
                    <a:lnL>
                      <a:noFill/>
                    </a:lnL>
                    <a:lnR>
                      <a:noFill/>
                    </a:lnR>
                    <a:lnT>
                      <a:noFill/>
                    </a:lnT>
                    <a:lnB>
                      <a:noFill/>
                    </a:lnB>
                  </a:tcPr>
                </a:tc>
              </a:tr>
              <a:tr h="151123">
                <a:tc>
                  <a:txBody>
                    <a:bodyPr/>
                    <a:lstStyle/>
                    <a:p>
                      <a:pPr algn="l" fontAlgn="b"/>
                      <a:r>
                        <a:rPr lang="en-US" sz="900" b="1" i="0" u="none" strike="noStrike">
                          <a:solidFill>
                            <a:srgbClr val="000000"/>
                          </a:solidFill>
                          <a:effectLst/>
                          <a:latin typeface="Arial"/>
                        </a:rPr>
                        <a:t> Daphne-Fairhope-Foley, AL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182,265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195,443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200,111 </a:t>
                      </a:r>
                    </a:p>
                  </a:txBody>
                  <a:tcPr marL="7954" marR="7954" marT="7954" marB="0" anchor="b">
                    <a:lnL>
                      <a:noFill/>
                    </a:lnL>
                    <a:lnR>
                      <a:noFill/>
                    </a:lnR>
                    <a:lnT>
                      <a:noFill/>
                    </a:lnT>
                    <a:lnB>
                      <a:noFill/>
                    </a:lnB>
                  </a:tcPr>
                </a:tc>
                <a:tc>
                  <a:txBody>
                    <a:bodyPr/>
                    <a:lstStyle/>
                    <a:p>
                      <a:pPr algn="l" fontAlgn="b"/>
                      <a:endParaRPr lang="en-US" sz="900" b="1" i="0" u="none" strike="noStrike">
                        <a:solidFill>
                          <a:srgbClr val="000000"/>
                        </a:solidFill>
                        <a:effectLst/>
                        <a:latin typeface="Arial"/>
                      </a:endParaRP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4,668 </a:t>
                      </a:r>
                    </a:p>
                  </a:txBody>
                  <a:tcPr marL="7954" marR="7954" marT="7954" marB="0" anchor="b">
                    <a:lnL>
                      <a:noFill/>
                    </a:lnL>
                    <a:lnR>
                      <a:noFill/>
                    </a:lnR>
                    <a:lnT>
                      <a:noFill/>
                    </a:lnT>
                    <a:lnB>
                      <a:noFill/>
                    </a:lnB>
                  </a:tcPr>
                </a:tc>
                <a:tc>
                  <a:txBody>
                    <a:bodyPr/>
                    <a:lstStyle/>
                    <a:p>
                      <a:pPr algn="l" fontAlgn="b"/>
                      <a:r>
                        <a:rPr lang="en-US" sz="900" b="1" i="0" u="none" strike="noStrike" dirty="0">
                          <a:solidFill>
                            <a:srgbClr val="000000"/>
                          </a:solidFill>
                          <a:effectLst/>
                          <a:latin typeface="Arial"/>
                        </a:rPr>
                        <a:t>         2.4 </a:t>
                      </a:r>
                    </a:p>
                  </a:txBody>
                  <a:tcPr marL="7954" marR="7954" marT="7954" marB="0" anchor="b">
                    <a:lnL>
                      <a:noFill/>
                    </a:lnL>
                    <a:lnR>
                      <a:noFill/>
                    </a:lnR>
                    <a:lnT>
                      <a:noFill/>
                    </a:lnT>
                    <a:lnB>
                      <a:noFill/>
                    </a:lnB>
                  </a:tcPr>
                </a:tc>
                <a:tc>
                  <a:txBody>
                    <a:bodyPr/>
                    <a:lstStyle/>
                    <a:p>
                      <a:pPr algn="l" fontAlgn="b"/>
                      <a:endParaRPr lang="en-US" sz="900" b="1" i="0" u="none" strike="noStrike">
                        <a:solidFill>
                          <a:srgbClr val="000000"/>
                        </a:solidFill>
                        <a:effectLst/>
                        <a:latin typeface="Arial"/>
                      </a:endParaRP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17,846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9.8 </a:t>
                      </a:r>
                    </a:p>
                  </a:txBody>
                  <a:tcPr marL="7954" marR="7954" marT="7954" marB="0" anchor="b">
                    <a:lnL>
                      <a:noFill/>
                    </a:lnL>
                    <a:lnR>
                      <a:noFill/>
                    </a:lnR>
                    <a:lnT>
                      <a:noFill/>
                    </a:lnT>
                    <a:lnB>
                      <a:noFill/>
                    </a:lnB>
                  </a:tcPr>
                </a:tc>
              </a:tr>
              <a:tr h="151123">
                <a:tc>
                  <a:txBody>
                    <a:bodyPr/>
                    <a:lstStyle/>
                    <a:p>
                      <a:pPr algn="l" fontAlgn="b"/>
                      <a:r>
                        <a:rPr lang="en-US" sz="900" b="1" i="0" u="none" strike="noStrike" dirty="0">
                          <a:solidFill>
                            <a:srgbClr val="000000"/>
                          </a:solidFill>
                          <a:effectLst/>
                          <a:latin typeface="Arial"/>
                        </a:rPr>
                        <a:t> Houston-The Woodlands-Sugar Land, TX  </a:t>
                      </a:r>
                    </a:p>
                  </a:txBody>
                  <a:tcPr marL="7954" marR="7954" marT="7954" marB="0" anchor="b">
                    <a:lnL>
                      <a:noFill/>
                    </a:lnL>
                    <a:lnR>
                      <a:noFill/>
                    </a:lnR>
                    <a:lnT>
                      <a:noFill/>
                    </a:lnT>
                    <a:lnB>
                      <a:noFill/>
                    </a:lnB>
                    <a:solidFill>
                      <a:srgbClr val="FFFF00"/>
                    </a:solidFill>
                  </a:tcPr>
                </a:tc>
                <a:tc>
                  <a:txBody>
                    <a:bodyPr/>
                    <a:lstStyle/>
                    <a:p>
                      <a:pPr algn="l" fontAlgn="b"/>
                      <a:r>
                        <a:rPr lang="en-US" sz="900" b="1" i="0" u="none" strike="noStrike" dirty="0">
                          <a:solidFill>
                            <a:srgbClr val="000000"/>
                          </a:solidFill>
                          <a:effectLst/>
                          <a:latin typeface="Arial"/>
                        </a:rPr>
                        <a:t>      5,920,416 </a:t>
                      </a:r>
                    </a:p>
                  </a:txBody>
                  <a:tcPr marL="7954" marR="7954" marT="7954" marB="0" anchor="b">
                    <a:lnL>
                      <a:noFill/>
                    </a:lnL>
                    <a:lnR>
                      <a:noFill/>
                    </a:lnR>
                    <a:lnT>
                      <a:noFill/>
                    </a:lnT>
                    <a:lnB>
                      <a:noFill/>
                    </a:lnB>
                    <a:solidFill>
                      <a:srgbClr val="FFFF00"/>
                    </a:solidFill>
                  </a:tcPr>
                </a:tc>
                <a:tc>
                  <a:txBody>
                    <a:bodyPr/>
                    <a:lstStyle/>
                    <a:p>
                      <a:pPr algn="l" fontAlgn="b"/>
                      <a:r>
                        <a:rPr lang="en-US" sz="900" b="1" i="0" u="none" strike="noStrike" dirty="0">
                          <a:solidFill>
                            <a:srgbClr val="000000"/>
                          </a:solidFill>
                          <a:effectLst/>
                          <a:latin typeface="Arial"/>
                        </a:rPr>
                        <a:t>        6,333,809 </a:t>
                      </a:r>
                    </a:p>
                  </a:txBody>
                  <a:tcPr marL="7954" marR="7954" marT="7954" marB="0" anchor="b">
                    <a:lnL>
                      <a:noFill/>
                    </a:lnL>
                    <a:lnR>
                      <a:noFill/>
                    </a:lnR>
                    <a:lnT>
                      <a:noFill/>
                    </a:lnT>
                    <a:lnB>
                      <a:noFill/>
                    </a:lnB>
                    <a:solidFill>
                      <a:srgbClr val="FFFF00"/>
                    </a:solidFill>
                  </a:tcPr>
                </a:tc>
                <a:tc>
                  <a:txBody>
                    <a:bodyPr/>
                    <a:lstStyle/>
                    <a:p>
                      <a:pPr algn="l" fontAlgn="b"/>
                      <a:r>
                        <a:rPr lang="en-US" sz="900" b="1" i="0" u="none" strike="noStrike" dirty="0">
                          <a:solidFill>
                            <a:srgbClr val="000000"/>
                          </a:solidFill>
                          <a:effectLst/>
                          <a:latin typeface="Arial"/>
                        </a:rPr>
                        <a:t>    6,490,180 </a:t>
                      </a:r>
                    </a:p>
                  </a:txBody>
                  <a:tcPr marL="7954" marR="7954" marT="7954" marB="0" anchor="b">
                    <a:lnL>
                      <a:noFill/>
                    </a:lnL>
                    <a:lnR>
                      <a:noFill/>
                    </a:lnR>
                    <a:lnT>
                      <a:noFill/>
                    </a:lnT>
                    <a:lnB>
                      <a:noFill/>
                    </a:lnB>
                    <a:solidFill>
                      <a:srgbClr val="FFFF00"/>
                    </a:solidFill>
                  </a:tcPr>
                </a:tc>
                <a:tc>
                  <a:txBody>
                    <a:bodyPr/>
                    <a:lstStyle/>
                    <a:p>
                      <a:pPr algn="l" fontAlgn="b"/>
                      <a:endParaRPr lang="en-US" sz="900" b="1" i="0" u="none" strike="noStrike">
                        <a:solidFill>
                          <a:srgbClr val="000000"/>
                        </a:solidFill>
                        <a:effectLst/>
                        <a:latin typeface="Arial"/>
                      </a:endParaRPr>
                    </a:p>
                  </a:txBody>
                  <a:tcPr marL="7954" marR="7954" marT="7954" marB="0" anchor="b">
                    <a:lnL>
                      <a:noFill/>
                    </a:lnL>
                    <a:lnR>
                      <a:noFill/>
                    </a:lnR>
                    <a:lnT>
                      <a:noFill/>
                    </a:lnT>
                    <a:lnB>
                      <a:noFill/>
                    </a:lnB>
                    <a:solidFill>
                      <a:srgbClr val="FFFF00"/>
                    </a:solidFill>
                  </a:tcPr>
                </a:tc>
                <a:tc>
                  <a:txBody>
                    <a:bodyPr/>
                    <a:lstStyle/>
                    <a:p>
                      <a:pPr algn="l" fontAlgn="b"/>
                      <a:r>
                        <a:rPr lang="en-US" sz="900" b="1" i="0" u="none" strike="noStrike" dirty="0">
                          <a:solidFill>
                            <a:srgbClr val="000000"/>
                          </a:solidFill>
                          <a:effectLst/>
                          <a:latin typeface="Arial"/>
                        </a:rPr>
                        <a:t>       156,371 </a:t>
                      </a:r>
                    </a:p>
                  </a:txBody>
                  <a:tcPr marL="7954" marR="7954" marT="7954" marB="0" anchor="b">
                    <a:lnL>
                      <a:noFill/>
                    </a:lnL>
                    <a:lnR>
                      <a:noFill/>
                    </a:lnR>
                    <a:lnT>
                      <a:noFill/>
                    </a:lnT>
                    <a:lnB>
                      <a:noFill/>
                    </a:lnB>
                    <a:solidFill>
                      <a:srgbClr val="FFFF00"/>
                    </a:solidFill>
                  </a:tcPr>
                </a:tc>
                <a:tc>
                  <a:txBody>
                    <a:bodyPr/>
                    <a:lstStyle/>
                    <a:p>
                      <a:pPr algn="l" fontAlgn="b"/>
                      <a:r>
                        <a:rPr lang="en-US" sz="900" b="1" i="0" u="none" strike="noStrike" dirty="0">
                          <a:solidFill>
                            <a:srgbClr val="000000"/>
                          </a:solidFill>
                          <a:effectLst/>
                          <a:latin typeface="Arial"/>
                        </a:rPr>
                        <a:t>         2.5 </a:t>
                      </a:r>
                    </a:p>
                  </a:txBody>
                  <a:tcPr marL="7954" marR="7954" marT="7954" marB="0" anchor="b">
                    <a:lnL>
                      <a:noFill/>
                    </a:lnL>
                    <a:lnR>
                      <a:noFill/>
                    </a:lnR>
                    <a:lnT>
                      <a:noFill/>
                    </a:lnT>
                    <a:lnB>
                      <a:noFill/>
                    </a:lnB>
                    <a:solidFill>
                      <a:srgbClr val="FFFF00"/>
                    </a:solidFill>
                  </a:tcPr>
                </a:tc>
                <a:tc>
                  <a:txBody>
                    <a:bodyPr/>
                    <a:lstStyle/>
                    <a:p>
                      <a:pPr algn="l" fontAlgn="b"/>
                      <a:endParaRPr lang="en-US" sz="900" b="1" i="0" u="none" strike="noStrike" dirty="0">
                        <a:solidFill>
                          <a:srgbClr val="000000"/>
                        </a:solidFill>
                        <a:effectLst/>
                        <a:latin typeface="Arial"/>
                      </a:endParaRPr>
                    </a:p>
                  </a:txBody>
                  <a:tcPr marL="7954" marR="7954" marT="7954" marB="0" anchor="b">
                    <a:lnL>
                      <a:noFill/>
                    </a:lnL>
                    <a:lnR>
                      <a:noFill/>
                    </a:lnR>
                    <a:lnT>
                      <a:noFill/>
                    </a:lnT>
                    <a:lnB>
                      <a:noFill/>
                    </a:lnB>
                    <a:solidFill>
                      <a:srgbClr val="FFFF00"/>
                    </a:solidFill>
                  </a:tcPr>
                </a:tc>
                <a:tc>
                  <a:txBody>
                    <a:bodyPr/>
                    <a:lstStyle/>
                    <a:p>
                      <a:pPr algn="l" fontAlgn="b"/>
                      <a:r>
                        <a:rPr lang="en-US" sz="900" b="1" i="0" u="none" strike="noStrike" dirty="0">
                          <a:solidFill>
                            <a:srgbClr val="000000"/>
                          </a:solidFill>
                          <a:effectLst/>
                          <a:latin typeface="Arial"/>
                        </a:rPr>
                        <a:t>        569,764 </a:t>
                      </a:r>
                    </a:p>
                  </a:txBody>
                  <a:tcPr marL="7954" marR="7954" marT="7954" marB="0" anchor="b">
                    <a:lnL>
                      <a:noFill/>
                    </a:lnL>
                    <a:lnR>
                      <a:noFill/>
                    </a:lnR>
                    <a:lnT>
                      <a:noFill/>
                    </a:lnT>
                    <a:lnB>
                      <a:noFill/>
                    </a:lnB>
                    <a:solidFill>
                      <a:srgbClr val="FFFF00"/>
                    </a:solidFill>
                  </a:tcPr>
                </a:tc>
                <a:tc>
                  <a:txBody>
                    <a:bodyPr/>
                    <a:lstStyle/>
                    <a:p>
                      <a:pPr algn="l" fontAlgn="b"/>
                      <a:r>
                        <a:rPr lang="en-US" sz="900" b="1" i="0" u="none" strike="noStrike" dirty="0">
                          <a:solidFill>
                            <a:srgbClr val="000000"/>
                          </a:solidFill>
                          <a:effectLst/>
                          <a:latin typeface="Arial"/>
                        </a:rPr>
                        <a:t>         9.6 </a:t>
                      </a:r>
                    </a:p>
                  </a:txBody>
                  <a:tcPr marL="7954" marR="7954" marT="7954" marB="0" anchor="b">
                    <a:lnL>
                      <a:noFill/>
                    </a:lnL>
                    <a:lnR>
                      <a:noFill/>
                    </a:lnR>
                    <a:lnT>
                      <a:noFill/>
                    </a:lnT>
                    <a:lnB>
                      <a:noFill/>
                    </a:lnB>
                    <a:solidFill>
                      <a:srgbClr val="FFFF00"/>
                    </a:solidFill>
                  </a:tcPr>
                </a:tc>
              </a:tr>
              <a:tr h="151123">
                <a:tc>
                  <a:txBody>
                    <a:bodyPr/>
                    <a:lstStyle/>
                    <a:p>
                      <a:pPr algn="l" fontAlgn="b"/>
                      <a:r>
                        <a:rPr lang="en-US" sz="900" b="1" i="0" u="none" strike="noStrike">
                          <a:solidFill>
                            <a:srgbClr val="000000"/>
                          </a:solidFill>
                          <a:effectLst/>
                          <a:latin typeface="Arial"/>
                        </a:rPr>
                        <a:t> Charleston-North Charleston, SC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664,607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712,081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727,689 </a:t>
                      </a:r>
                    </a:p>
                  </a:txBody>
                  <a:tcPr marL="7954" marR="7954" marT="7954" marB="0" anchor="b">
                    <a:lnL>
                      <a:noFill/>
                    </a:lnL>
                    <a:lnR>
                      <a:noFill/>
                    </a:lnR>
                    <a:lnT>
                      <a:noFill/>
                    </a:lnT>
                    <a:lnB>
                      <a:noFill/>
                    </a:lnB>
                  </a:tcPr>
                </a:tc>
                <a:tc>
                  <a:txBody>
                    <a:bodyPr/>
                    <a:lstStyle/>
                    <a:p>
                      <a:pPr algn="l" fontAlgn="b"/>
                      <a:endParaRPr lang="en-US" sz="900" b="1" i="0" u="none" strike="noStrike" dirty="0">
                        <a:solidFill>
                          <a:srgbClr val="000000"/>
                        </a:solidFill>
                        <a:effectLst/>
                        <a:latin typeface="Arial"/>
                      </a:endParaRPr>
                    </a:p>
                  </a:txBody>
                  <a:tcPr marL="7954" marR="7954" marT="7954" marB="0" anchor="b">
                    <a:lnL>
                      <a:noFill/>
                    </a:lnL>
                    <a:lnR>
                      <a:noFill/>
                    </a:lnR>
                    <a:lnT>
                      <a:noFill/>
                    </a:lnT>
                    <a:lnB>
                      <a:noFill/>
                    </a:lnB>
                  </a:tcPr>
                </a:tc>
                <a:tc>
                  <a:txBody>
                    <a:bodyPr/>
                    <a:lstStyle/>
                    <a:p>
                      <a:pPr algn="l" fontAlgn="b"/>
                      <a:r>
                        <a:rPr lang="en-US" sz="900" b="1" i="0" u="none" strike="noStrike" dirty="0">
                          <a:solidFill>
                            <a:srgbClr val="000000"/>
                          </a:solidFill>
                          <a:effectLst/>
                          <a:latin typeface="Arial"/>
                        </a:rPr>
                        <a:t>         15,608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2.2 </a:t>
                      </a:r>
                    </a:p>
                  </a:txBody>
                  <a:tcPr marL="7954" marR="7954" marT="7954" marB="0" anchor="b">
                    <a:lnL>
                      <a:noFill/>
                    </a:lnL>
                    <a:lnR>
                      <a:noFill/>
                    </a:lnR>
                    <a:lnT>
                      <a:noFill/>
                    </a:lnT>
                    <a:lnB>
                      <a:noFill/>
                    </a:lnB>
                  </a:tcPr>
                </a:tc>
                <a:tc>
                  <a:txBody>
                    <a:bodyPr/>
                    <a:lstStyle/>
                    <a:p>
                      <a:pPr algn="l" fontAlgn="b"/>
                      <a:endParaRPr lang="en-US" sz="900" b="1" i="0" u="none" strike="noStrike" dirty="0">
                        <a:solidFill>
                          <a:srgbClr val="000000"/>
                        </a:solidFill>
                        <a:effectLst/>
                        <a:latin typeface="Arial"/>
                      </a:endParaRPr>
                    </a:p>
                  </a:txBody>
                  <a:tcPr marL="7954" marR="7954" marT="7954" marB="0" anchor="b">
                    <a:lnL>
                      <a:noFill/>
                    </a:lnL>
                    <a:lnR>
                      <a:noFill/>
                    </a:lnR>
                    <a:lnT>
                      <a:noFill/>
                    </a:lnT>
                    <a:lnB>
                      <a:noFill/>
                    </a:lnB>
                  </a:tcPr>
                </a:tc>
                <a:tc>
                  <a:txBody>
                    <a:bodyPr/>
                    <a:lstStyle/>
                    <a:p>
                      <a:pPr algn="l" fontAlgn="b"/>
                      <a:r>
                        <a:rPr lang="en-US" sz="900" b="1" i="0" u="none" strike="noStrike" dirty="0">
                          <a:solidFill>
                            <a:srgbClr val="000000"/>
                          </a:solidFill>
                          <a:effectLst/>
                          <a:latin typeface="Arial"/>
                        </a:rPr>
                        <a:t>          63,082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9.5 </a:t>
                      </a:r>
                    </a:p>
                  </a:txBody>
                  <a:tcPr marL="7954" marR="7954" marT="7954" marB="0" anchor="b">
                    <a:lnL>
                      <a:noFill/>
                    </a:lnL>
                    <a:lnR>
                      <a:noFill/>
                    </a:lnR>
                    <a:lnT>
                      <a:noFill/>
                    </a:lnT>
                    <a:lnB>
                      <a:noFill/>
                    </a:lnB>
                  </a:tcPr>
                </a:tc>
              </a:tr>
              <a:tr h="151123">
                <a:tc>
                  <a:txBody>
                    <a:bodyPr/>
                    <a:lstStyle/>
                    <a:p>
                      <a:pPr algn="l" fontAlgn="b"/>
                      <a:r>
                        <a:rPr lang="en-US" sz="900" b="1" i="0" u="none" strike="noStrike">
                          <a:solidFill>
                            <a:srgbClr val="000000"/>
                          </a:solidFill>
                          <a:effectLst/>
                          <a:latin typeface="Arial"/>
                        </a:rPr>
                        <a:t> Crestview-Fort Walton Beach-Destin, FL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235,865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253,309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258,042 </a:t>
                      </a:r>
                    </a:p>
                  </a:txBody>
                  <a:tcPr marL="7954" marR="7954" marT="7954" marB="0" anchor="b">
                    <a:lnL>
                      <a:noFill/>
                    </a:lnL>
                    <a:lnR>
                      <a:noFill/>
                    </a:lnR>
                    <a:lnT>
                      <a:noFill/>
                    </a:lnT>
                    <a:lnB>
                      <a:noFill/>
                    </a:lnB>
                  </a:tcPr>
                </a:tc>
                <a:tc>
                  <a:txBody>
                    <a:bodyPr/>
                    <a:lstStyle/>
                    <a:p>
                      <a:pPr algn="l" fontAlgn="b"/>
                      <a:endParaRPr lang="en-US" sz="900" b="1" i="0" u="none" strike="noStrike">
                        <a:solidFill>
                          <a:srgbClr val="000000"/>
                        </a:solidFill>
                        <a:effectLst/>
                        <a:latin typeface="Arial"/>
                      </a:endParaRP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4,733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1.9 </a:t>
                      </a:r>
                    </a:p>
                  </a:txBody>
                  <a:tcPr marL="7954" marR="7954" marT="7954" marB="0" anchor="b">
                    <a:lnL>
                      <a:noFill/>
                    </a:lnL>
                    <a:lnR>
                      <a:noFill/>
                    </a:lnR>
                    <a:lnT>
                      <a:noFill/>
                    </a:lnT>
                    <a:lnB>
                      <a:noFill/>
                    </a:lnB>
                  </a:tcPr>
                </a:tc>
                <a:tc>
                  <a:txBody>
                    <a:bodyPr/>
                    <a:lstStyle/>
                    <a:p>
                      <a:pPr algn="l" fontAlgn="b"/>
                      <a:endParaRPr lang="en-US" sz="900" b="1" i="0" u="none" strike="noStrike">
                        <a:solidFill>
                          <a:srgbClr val="000000"/>
                        </a:solidFill>
                        <a:effectLst/>
                        <a:latin typeface="Arial"/>
                      </a:endParaRPr>
                    </a:p>
                  </a:txBody>
                  <a:tcPr marL="7954" marR="7954" marT="7954" marB="0" anchor="b">
                    <a:lnL>
                      <a:noFill/>
                    </a:lnL>
                    <a:lnR>
                      <a:noFill/>
                    </a:lnR>
                    <a:lnT>
                      <a:noFill/>
                    </a:lnT>
                    <a:lnB>
                      <a:noFill/>
                    </a:lnB>
                  </a:tcPr>
                </a:tc>
                <a:tc>
                  <a:txBody>
                    <a:bodyPr/>
                    <a:lstStyle/>
                    <a:p>
                      <a:pPr algn="l" fontAlgn="b"/>
                      <a:r>
                        <a:rPr lang="en-US" sz="900" b="1" i="0" u="none" strike="noStrike" dirty="0">
                          <a:solidFill>
                            <a:srgbClr val="000000"/>
                          </a:solidFill>
                          <a:effectLst/>
                          <a:latin typeface="Arial"/>
                        </a:rPr>
                        <a:t>          22,177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9.4 </a:t>
                      </a:r>
                    </a:p>
                  </a:txBody>
                  <a:tcPr marL="7954" marR="7954" marT="7954" marB="0" anchor="b">
                    <a:lnL>
                      <a:noFill/>
                    </a:lnL>
                    <a:lnR>
                      <a:noFill/>
                    </a:lnR>
                    <a:lnT>
                      <a:noFill/>
                    </a:lnT>
                    <a:lnB>
                      <a:noFill/>
                    </a:lnB>
                  </a:tcPr>
                </a:tc>
              </a:tr>
              <a:tr h="151123">
                <a:tc>
                  <a:txBody>
                    <a:bodyPr/>
                    <a:lstStyle/>
                    <a:p>
                      <a:pPr algn="l" fontAlgn="b"/>
                      <a:r>
                        <a:rPr lang="en-US" sz="900" b="1" i="0" u="none" strike="noStrike">
                          <a:solidFill>
                            <a:srgbClr val="000000"/>
                          </a:solidFill>
                          <a:effectLst/>
                          <a:latin typeface="Arial"/>
                        </a:rPr>
                        <a:t> Fargo, ND-MN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208,777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223,853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228,291 </a:t>
                      </a:r>
                    </a:p>
                  </a:txBody>
                  <a:tcPr marL="7954" marR="7954" marT="7954" marB="0" anchor="b">
                    <a:lnL>
                      <a:noFill/>
                    </a:lnL>
                    <a:lnR>
                      <a:noFill/>
                    </a:lnR>
                    <a:lnT>
                      <a:noFill/>
                    </a:lnT>
                    <a:lnB>
                      <a:noFill/>
                    </a:lnB>
                  </a:tcPr>
                </a:tc>
                <a:tc>
                  <a:txBody>
                    <a:bodyPr/>
                    <a:lstStyle/>
                    <a:p>
                      <a:pPr algn="l" fontAlgn="b"/>
                      <a:endParaRPr lang="en-US" sz="900" b="1" i="0" u="none" strike="noStrike">
                        <a:solidFill>
                          <a:srgbClr val="000000"/>
                        </a:solidFill>
                        <a:effectLst/>
                        <a:latin typeface="Arial"/>
                      </a:endParaRP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4,438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2.0 </a:t>
                      </a:r>
                    </a:p>
                  </a:txBody>
                  <a:tcPr marL="7954" marR="7954" marT="7954" marB="0" anchor="b">
                    <a:lnL>
                      <a:noFill/>
                    </a:lnL>
                    <a:lnR>
                      <a:noFill/>
                    </a:lnR>
                    <a:lnT>
                      <a:noFill/>
                    </a:lnT>
                    <a:lnB>
                      <a:noFill/>
                    </a:lnB>
                  </a:tcPr>
                </a:tc>
                <a:tc>
                  <a:txBody>
                    <a:bodyPr/>
                    <a:lstStyle/>
                    <a:p>
                      <a:pPr algn="l" fontAlgn="b"/>
                      <a:endParaRPr lang="en-US" sz="900" b="1" i="0" u="none" strike="noStrike">
                        <a:solidFill>
                          <a:srgbClr val="000000"/>
                        </a:solidFill>
                        <a:effectLst/>
                        <a:latin typeface="Arial"/>
                      </a:endParaRPr>
                    </a:p>
                  </a:txBody>
                  <a:tcPr marL="7954" marR="7954" marT="7954" marB="0" anchor="b">
                    <a:lnL>
                      <a:noFill/>
                    </a:lnL>
                    <a:lnR>
                      <a:noFill/>
                    </a:lnR>
                    <a:lnT>
                      <a:noFill/>
                    </a:lnT>
                    <a:lnB>
                      <a:noFill/>
                    </a:lnB>
                  </a:tcPr>
                </a:tc>
                <a:tc>
                  <a:txBody>
                    <a:bodyPr/>
                    <a:lstStyle/>
                    <a:p>
                      <a:pPr algn="l" fontAlgn="b"/>
                      <a:r>
                        <a:rPr lang="en-US" sz="900" b="1" i="0" u="none" strike="noStrike" dirty="0">
                          <a:solidFill>
                            <a:srgbClr val="000000"/>
                          </a:solidFill>
                          <a:effectLst/>
                          <a:latin typeface="Arial"/>
                        </a:rPr>
                        <a:t>          19,514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9.3 </a:t>
                      </a:r>
                    </a:p>
                  </a:txBody>
                  <a:tcPr marL="7954" marR="7954" marT="7954" marB="0" anchor="b">
                    <a:lnL>
                      <a:noFill/>
                    </a:lnL>
                    <a:lnR>
                      <a:noFill/>
                    </a:lnR>
                    <a:lnT>
                      <a:noFill/>
                    </a:lnT>
                    <a:lnB>
                      <a:noFill/>
                    </a:lnB>
                  </a:tcPr>
                </a:tc>
              </a:tr>
              <a:tr h="151123">
                <a:tc>
                  <a:txBody>
                    <a:bodyPr/>
                    <a:lstStyle/>
                    <a:p>
                      <a:pPr algn="l" fontAlgn="b"/>
                      <a:r>
                        <a:rPr lang="en-US" sz="900" b="1" i="0" u="none" strike="noStrike">
                          <a:solidFill>
                            <a:srgbClr val="000000"/>
                          </a:solidFill>
                          <a:effectLst/>
                          <a:latin typeface="Arial"/>
                        </a:rPr>
                        <a:t> Orlando-Kissimmee-Sanford, FL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2,134,411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2,271,083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2,321,418 </a:t>
                      </a:r>
                    </a:p>
                  </a:txBody>
                  <a:tcPr marL="7954" marR="7954" marT="7954" marB="0" anchor="b">
                    <a:lnL>
                      <a:noFill/>
                    </a:lnL>
                    <a:lnR>
                      <a:noFill/>
                    </a:lnR>
                    <a:lnT>
                      <a:noFill/>
                    </a:lnT>
                    <a:lnB>
                      <a:noFill/>
                    </a:lnB>
                  </a:tcPr>
                </a:tc>
                <a:tc>
                  <a:txBody>
                    <a:bodyPr/>
                    <a:lstStyle/>
                    <a:p>
                      <a:pPr algn="l" fontAlgn="b"/>
                      <a:endParaRPr lang="en-US" sz="900" b="1" i="0" u="none" strike="noStrike">
                        <a:solidFill>
                          <a:srgbClr val="000000"/>
                        </a:solidFill>
                        <a:effectLst/>
                        <a:latin typeface="Arial"/>
                      </a:endParaRP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50,335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2.2 </a:t>
                      </a:r>
                    </a:p>
                  </a:txBody>
                  <a:tcPr marL="7954" marR="7954" marT="7954" marB="0" anchor="b">
                    <a:lnL>
                      <a:noFill/>
                    </a:lnL>
                    <a:lnR>
                      <a:noFill/>
                    </a:lnR>
                    <a:lnT>
                      <a:noFill/>
                    </a:lnT>
                    <a:lnB>
                      <a:noFill/>
                    </a:lnB>
                  </a:tcPr>
                </a:tc>
                <a:tc>
                  <a:txBody>
                    <a:bodyPr/>
                    <a:lstStyle/>
                    <a:p>
                      <a:pPr algn="l" fontAlgn="b"/>
                      <a:endParaRPr lang="en-US" sz="900" b="1" i="0" u="none" strike="noStrike">
                        <a:solidFill>
                          <a:srgbClr val="000000"/>
                        </a:solidFill>
                        <a:effectLst/>
                        <a:latin typeface="Arial"/>
                      </a:endParaRPr>
                    </a:p>
                  </a:txBody>
                  <a:tcPr marL="7954" marR="7954" marT="7954" marB="0" anchor="b">
                    <a:lnL>
                      <a:noFill/>
                    </a:lnL>
                    <a:lnR>
                      <a:noFill/>
                    </a:lnR>
                    <a:lnT>
                      <a:noFill/>
                    </a:lnT>
                    <a:lnB>
                      <a:noFill/>
                    </a:lnB>
                  </a:tcPr>
                </a:tc>
                <a:tc>
                  <a:txBody>
                    <a:bodyPr/>
                    <a:lstStyle/>
                    <a:p>
                      <a:pPr algn="l" fontAlgn="b"/>
                      <a:r>
                        <a:rPr lang="en-US" sz="900" b="1" i="0" u="none" strike="noStrike" dirty="0">
                          <a:solidFill>
                            <a:srgbClr val="000000"/>
                          </a:solidFill>
                          <a:effectLst/>
                          <a:latin typeface="Arial"/>
                        </a:rPr>
                        <a:t>        187,007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8.8 </a:t>
                      </a:r>
                    </a:p>
                  </a:txBody>
                  <a:tcPr marL="7954" marR="7954" marT="7954" marB="0" anchor="b">
                    <a:lnL>
                      <a:noFill/>
                    </a:lnL>
                    <a:lnR>
                      <a:noFill/>
                    </a:lnR>
                    <a:lnT>
                      <a:noFill/>
                    </a:lnT>
                    <a:lnB>
                      <a:noFill/>
                    </a:lnB>
                  </a:tcPr>
                </a:tc>
              </a:tr>
              <a:tr h="151123">
                <a:tc>
                  <a:txBody>
                    <a:bodyPr/>
                    <a:lstStyle/>
                    <a:p>
                      <a:pPr algn="l" fontAlgn="b"/>
                      <a:r>
                        <a:rPr lang="en-US" sz="900" b="1" i="0" u="none" strike="noStrike">
                          <a:solidFill>
                            <a:srgbClr val="000000"/>
                          </a:solidFill>
                          <a:effectLst/>
                          <a:latin typeface="Arial"/>
                        </a:rPr>
                        <a:t> Sioux Falls, SD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228,261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243,622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248,351 </a:t>
                      </a:r>
                    </a:p>
                  </a:txBody>
                  <a:tcPr marL="7954" marR="7954" marT="7954" marB="0" anchor="b">
                    <a:lnL>
                      <a:noFill/>
                    </a:lnL>
                    <a:lnR>
                      <a:noFill/>
                    </a:lnR>
                    <a:lnT>
                      <a:noFill/>
                    </a:lnT>
                    <a:lnB>
                      <a:noFill/>
                    </a:lnB>
                  </a:tcPr>
                </a:tc>
                <a:tc>
                  <a:txBody>
                    <a:bodyPr/>
                    <a:lstStyle/>
                    <a:p>
                      <a:pPr algn="l" fontAlgn="b"/>
                      <a:endParaRPr lang="en-US" sz="900" b="1" i="0" u="none" strike="noStrike">
                        <a:solidFill>
                          <a:srgbClr val="000000"/>
                        </a:solidFill>
                        <a:effectLst/>
                        <a:latin typeface="Arial"/>
                      </a:endParaRP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4,729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1.9 </a:t>
                      </a:r>
                    </a:p>
                  </a:txBody>
                  <a:tcPr marL="7954" marR="7954" marT="7954" marB="0" anchor="b">
                    <a:lnL>
                      <a:noFill/>
                    </a:lnL>
                    <a:lnR>
                      <a:noFill/>
                    </a:lnR>
                    <a:lnT>
                      <a:noFill/>
                    </a:lnT>
                    <a:lnB>
                      <a:noFill/>
                    </a:lnB>
                  </a:tcPr>
                </a:tc>
                <a:tc>
                  <a:txBody>
                    <a:bodyPr/>
                    <a:lstStyle/>
                    <a:p>
                      <a:pPr algn="l" fontAlgn="b"/>
                      <a:endParaRPr lang="en-US" sz="900" b="1" i="0" u="none" strike="noStrike">
                        <a:solidFill>
                          <a:srgbClr val="000000"/>
                        </a:solidFill>
                        <a:effectLst/>
                        <a:latin typeface="Arial"/>
                      </a:endParaRPr>
                    </a:p>
                  </a:txBody>
                  <a:tcPr marL="7954" marR="7954" marT="7954" marB="0" anchor="b">
                    <a:lnL>
                      <a:noFill/>
                    </a:lnL>
                    <a:lnR>
                      <a:noFill/>
                    </a:lnR>
                    <a:lnT>
                      <a:noFill/>
                    </a:lnT>
                    <a:lnB>
                      <a:noFill/>
                    </a:lnB>
                  </a:tcPr>
                </a:tc>
                <a:tc>
                  <a:txBody>
                    <a:bodyPr/>
                    <a:lstStyle/>
                    <a:p>
                      <a:pPr algn="l" fontAlgn="b"/>
                      <a:r>
                        <a:rPr lang="en-US" sz="900" b="1" i="0" u="none" strike="noStrike" dirty="0">
                          <a:solidFill>
                            <a:srgbClr val="000000"/>
                          </a:solidFill>
                          <a:effectLst/>
                          <a:latin typeface="Arial"/>
                        </a:rPr>
                        <a:t>          20,090 </a:t>
                      </a:r>
                    </a:p>
                  </a:txBody>
                  <a:tcPr marL="7954" marR="7954" marT="7954" marB="0" anchor="b">
                    <a:lnL>
                      <a:noFill/>
                    </a:lnL>
                    <a:lnR>
                      <a:noFill/>
                    </a:lnR>
                    <a:lnT>
                      <a:noFill/>
                    </a:lnT>
                    <a:lnB>
                      <a:noFill/>
                    </a:lnB>
                  </a:tcPr>
                </a:tc>
                <a:tc>
                  <a:txBody>
                    <a:bodyPr/>
                    <a:lstStyle/>
                    <a:p>
                      <a:pPr algn="l" fontAlgn="b"/>
                      <a:r>
                        <a:rPr lang="en-US" sz="900" b="1" i="0" u="none" strike="noStrike">
                          <a:solidFill>
                            <a:srgbClr val="000000"/>
                          </a:solidFill>
                          <a:effectLst/>
                          <a:latin typeface="Arial"/>
                        </a:rPr>
                        <a:t>         8.8 </a:t>
                      </a:r>
                    </a:p>
                  </a:txBody>
                  <a:tcPr marL="7954" marR="7954" marT="7954" marB="0" anchor="b">
                    <a:lnL>
                      <a:noFill/>
                    </a:lnL>
                    <a:lnR>
                      <a:noFill/>
                    </a:lnR>
                    <a:lnT>
                      <a:noFill/>
                    </a:lnT>
                    <a:lnB>
                      <a:noFill/>
                    </a:lnB>
                  </a:tcPr>
                </a:tc>
              </a:tr>
              <a:tr h="151123">
                <a:tc>
                  <a:txBody>
                    <a:bodyPr/>
                    <a:lstStyle/>
                    <a:p>
                      <a:pPr algn="l" fontAlgn="b"/>
                      <a:r>
                        <a:rPr lang="en-US" sz="900" b="1" i="0" u="none" strike="noStrike" dirty="0">
                          <a:solidFill>
                            <a:srgbClr val="000000"/>
                          </a:solidFill>
                          <a:effectLst/>
                          <a:latin typeface="Arial"/>
                        </a:rPr>
                        <a:t> San Antonio-New Braunfels, TX  </a:t>
                      </a:r>
                    </a:p>
                  </a:txBody>
                  <a:tcPr marL="7954" marR="7954" marT="7954" marB="0" anchor="b">
                    <a:lnL>
                      <a:noFill/>
                    </a:lnL>
                    <a:lnR>
                      <a:noFill/>
                    </a:lnR>
                    <a:lnT>
                      <a:noFill/>
                    </a:lnT>
                    <a:lnB>
                      <a:noFill/>
                    </a:lnB>
                    <a:solidFill>
                      <a:srgbClr val="FFFF00"/>
                    </a:solidFill>
                  </a:tcPr>
                </a:tc>
                <a:tc>
                  <a:txBody>
                    <a:bodyPr/>
                    <a:lstStyle/>
                    <a:p>
                      <a:pPr algn="l" fontAlgn="b"/>
                      <a:r>
                        <a:rPr lang="en-US" sz="900" b="1" i="0" u="none" strike="noStrike" dirty="0">
                          <a:solidFill>
                            <a:srgbClr val="000000"/>
                          </a:solidFill>
                          <a:effectLst/>
                          <a:latin typeface="Arial"/>
                        </a:rPr>
                        <a:t>      2,142,508 </a:t>
                      </a:r>
                    </a:p>
                  </a:txBody>
                  <a:tcPr marL="7954" marR="7954" marT="7954" marB="0" anchor="b">
                    <a:lnL>
                      <a:noFill/>
                    </a:lnL>
                    <a:lnR>
                      <a:noFill/>
                    </a:lnR>
                    <a:lnT>
                      <a:noFill/>
                    </a:lnT>
                    <a:lnB>
                      <a:noFill/>
                    </a:lnB>
                    <a:solidFill>
                      <a:srgbClr val="FFFF00"/>
                    </a:solidFill>
                  </a:tcPr>
                </a:tc>
                <a:tc>
                  <a:txBody>
                    <a:bodyPr/>
                    <a:lstStyle/>
                    <a:p>
                      <a:pPr algn="l" fontAlgn="b"/>
                      <a:r>
                        <a:rPr lang="en-US" sz="900" b="1" i="0" u="none" strike="noStrike" dirty="0">
                          <a:solidFill>
                            <a:srgbClr val="000000"/>
                          </a:solidFill>
                          <a:effectLst/>
                          <a:latin typeface="Arial"/>
                        </a:rPr>
                        <a:t>        2,282,201 </a:t>
                      </a:r>
                    </a:p>
                  </a:txBody>
                  <a:tcPr marL="7954" marR="7954" marT="7954" marB="0" anchor="b">
                    <a:lnL>
                      <a:noFill/>
                    </a:lnL>
                    <a:lnR>
                      <a:noFill/>
                    </a:lnR>
                    <a:lnT>
                      <a:noFill/>
                    </a:lnT>
                    <a:lnB>
                      <a:noFill/>
                    </a:lnB>
                    <a:solidFill>
                      <a:srgbClr val="FFFF00"/>
                    </a:solidFill>
                  </a:tcPr>
                </a:tc>
                <a:tc>
                  <a:txBody>
                    <a:bodyPr/>
                    <a:lstStyle/>
                    <a:p>
                      <a:pPr algn="l" fontAlgn="b"/>
                      <a:r>
                        <a:rPr lang="en-US" sz="900" b="1" i="0" u="none" strike="noStrike">
                          <a:solidFill>
                            <a:srgbClr val="000000"/>
                          </a:solidFill>
                          <a:effectLst/>
                          <a:latin typeface="Arial"/>
                        </a:rPr>
                        <a:t>    2,328,652 </a:t>
                      </a:r>
                    </a:p>
                  </a:txBody>
                  <a:tcPr marL="7954" marR="7954" marT="7954" marB="0" anchor="b">
                    <a:lnL>
                      <a:noFill/>
                    </a:lnL>
                    <a:lnR>
                      <a:noFill/>
                    </a:lnR>
                    <a:lnT>
                      <a:noFill/>
                    </a:lnT>
                    <a:lnB>
                      <a:noFill/>
                    </a:lnB>
                    <a:solidFill>
                      <a:srgbClr val="FFFF00"/>
                    </a:solidFill>
                  </a:tcPr>
                </a:tc>
                <a:tc>
                  <a:txBody>
                    <a:bodyPr/>
                    <a:lstStyle/>
                    <a:p>
                      <a:pPr algn="l" fontAlgn="b"/>
                      <a:endParaRPr lang="en-US" sz="900" b="1" i="0" u="none" strike="noStrike">
                        <a:solidFill>
                          <a:srgbClr val="000000"/>
                        </a:solidFill>
                        <a:effectLst/>
                        <a:latin typeface="Arial"/>
                      </a:endParaRPr>
                    </a:p>
                  </a:txBody>
                  <a:tcPr marL="7954" marR="7954" marT="7954" marB="0" anchor="b">
                    <a:lnL>
                      <a:noFill/>
                    </a:lnL>
                    <a:lnR>
                      <a:noFill/>
                    </a:lnR>
                    <a:lnT>
                      <a:noFill/>
                    </a:lnT>
                    <a:lnB>
                      <a:noFill/>
                    </a:lnB>
                    <a:solidFill>
                      <a:srgbClr val="FFFF00"/>
                    </a:solidFill>
                  </a:tcPr>
                </a:tc>
                <a:tc>
                  <a:txBody>
                    <a:bodyPr/>
                    <a:lstStyle/>
                    <a:p>
                      <a:pPr algn="l" fontAlgn="b"/>
                      <a:r>
                        <a:rPr lang="en-US" sz="900" b="1" i="0" u="none" strike="noStrike">
                          <a:solidFill>
                            <a:srgbClr val="000000"/>
                          </a:solidFill>
                          <a:effectLst/>
                          <a:latin typeface="Arial"/>
                        </a:rPr>
                        <a:t>         46,451 </a:t>
                      </a:r>
                    </a:p>
                  </a:txBody>
                  <a:tcPr marL="7954" marR="7954" marT="7954" marB="0" anchor="b">
                    <a:lnL>
                      <a:noFill/>
                    </a:lnL>
                    <a:lnR>
                      <a:noFill/>
                    </a:lnR>
                    <a:lnT>
                      <a:noFill/>
                    </a:lnT>
                    <a:lnB>
                      <a:noFill/>
                    </a:lnB>
                    <a:solidFill>
                      <a:srgbClr val="FFFF00"/>
                    </a:solidFill>
                  </a:tcPr>
                </a:tc>
                <a:tc>
                  <a:txBody>
                    <a:bodyPr/>
                    <a:lstStyle/>
                    <a:p>
                      <a:pPr algn="l" fontAlgn="b"/>
                      <a:r>
                        <a:rPr lang="en-US" sz="900" b="1" i="0" u="none" strike="noStrike">
                          <a:solidFill>
                            <a:srgbClr val="000000"/>
                          </a:solidFill>
                          <a:effectLst/>
                          <a:latin typeface="Arial"/>
                        </a:rPr>
                        <a:t>         2.0 </a:t>
                      </a:r>
                    </a:p>
                  </a:txBody>
                  <a:tcPr marL="7954" marR="7954" marT="7954" marB="0" anchor="b">
                    <a:lnL>
                      <a:noFill/>
                    </a:lnL>
                    <a:lnR>
                      <a:noFill/>
                    </a:lnR>
                    <a:lnT>
                      <a:noFill/>
                    </a:lnT>
                    <a:lnB>
                      <a:noFill/>
                    </a:lnB>
                    <a:solidFill>
                      <a:srgbClr val="FFFF00"/>
                    </a:solidFill>
                  </a:tcPr>
                </a:tc>
                <a:tc>
                  <a:txBody>
                    <a:bodyPr/>
                    <a:lstStyle/>
                    <a:p>
                      <a:pPr algn="l" fontAlgn="b"/>
                      <a:endParaRPr lang="en-US" sz="900" b="1" i="0" u="none" strike="noStrike">
                        <a:solidFill>
                          <a:srgbClr val="000000"/>
                        </a:solidFill>
                        <a:effectLst/>
                        <a:latin typeface="Arial"/>
                      </a:endParaRPr>
                    </a:p>
                  </a:txBody>
                  <a:tcPr marL="7954" marR="7954" marT="7954" marB="0" anchor="b">
                    <a:lnL>
                      <a:noFill/>
                    </a:lnL>
                    <a:lnR>
                      <a:noFill/>
                    </a:lnR>
                    <a:lnT>
                      <a:noFill/>
                    </a:lnT>
                    <a:lnB>
                      <a:noFill/>
                    </a:lnB>
                    <a:solidFill>
                      <a:srgbClr val="FFFF00"/>
                    </a:solidFill>
                  </a:tcPr>
                </a:tc>
                <a:tc>
                  <a:txBody>
                    <a:bodyPr/>
                    <a:lstStyle/>
                    <a:p>
                      <a:pPr algn="l" fontAlgn="b"/>
                      <a:r>
                        <a:rPr lang="en-US" sz="900" b="1" i="0" u="none" strike="noStrike" dirty="0">
                          <a:solidFill>
                            <a:srgbClr val="000000"/>
                          </a:solidFill>
                          <a:effectLst/>
                          <a:latin typeface="Arial"/>
                        </a:rPr>
                        <a:t>        186,144 </a:t>
                      </a:r>
                    </a:p>
                  </a:txBody>
                  <a:tcPr marL="7954" marR="7954" marT="7954" marB="0" anchor="b">
                    <a:lnL>
                      <a:noFill/>
                    </a:lnL>
                    <a:lnR>
                      <a:noFill/>
                    </a:lnR>
                    <a:lnT>
                      <a:noFill/>
                    </a:lnT>
                    <a:lnB>
                      <a:noFill/>
                    </a:lnB>
                    <a:solidFill>
                      <a:srgbClr val="FFFF00"/>
                    </a:solidFill>
                  </a:tcPr>
                </a:tc>
                <a:tc>
                  <a:txBody>
                    <a:bodyPr/>
                    <a:lstStyle/>
                    <a:p>
                      <a:pPr algn="l" fontAlgn="b"/>
                      <a:r>
                        <a:rPr lang="en-US" sz="900" b="1" i="0" u="none" strike="noStrike" dirty="0">
                          <a:solidFill>
                            <a:srgbClr val="000000"/>
                          </a:solidFill>
                          <a:effectLst/>
                          <a:latin typeface="Arial"/>
                        </a:rPr>
                        <a:t>         8.7 </a:t>
                      </a:r>
                    </a:p>
                  </a:txBody>
                  <a:tcPr marL="7954" marR="7954" marT="7954" marB="0" anchor="b">
                    <a:lnL>
                      <a:noFill/>
                    </a:lnL>
                    <a:lnR>
                      <a:noFill/>
                    </a:lnR>
                    <a:lnT>
                      <a:noFill/>
                    </a:lnT>
                    <a:lnB>
                      <a:noFill/>
                    </a:lnB>
                    <a:solidFill>
                      <a:srgbClr val="FFFF00"/>
                    </a:solidFill>
                  </a:tcPr>
                </a:tc>
              </a:tr>
              <a:tr h="151123">
                <a:tc>
                  <a:txBody>
                    <a:bodyPr/>
                    <a:lstStyle/>
                    <a:p>
                      <a:pPr algn="l" fontAlgn="b"/>
                      <a:r>
                        <a:rPr lang="en-US" sz="900" b="1" i="0" u="none" strike="noStrike">
                          <a:solidFill>
                            <a:srgbClr val="000000"/>
                          </a:solidFill>
                          <a:effectLst/>
                          <a:latin typeface="Arial"/>
                        </a:rPr>
                        <a:t> Hilton Head Island-Bluffton-Beaufort, SC  </a:t>
                      </a:r>
                    </a:p>
                  </a:txBody>
                  <a:tcPr marL="7954" marR="7954" marT="79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1" i="0" u="none" strike="noStrike">
                          <a:solidFill>
                            <a:srgbClr val="000000"/>
                          </a:solidFill>
                          <a:effectLst/>
                          <a:latin typeface="Arial"/>
                        </a:rPr>
                        <a:t>         187,010 </a:t>
                      </a:r>
                    </a:p>
                  </a:txBody>
                  <a:tcPr marL="7954" marR="7954" marT="79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1" i="0" u="none" strike="noStrike" dirty="0">
                          <a:solidFill>
                            <a:srgbClr val="000000"/>
                          </a:solidFill>
                          <a:effectLst/>
                          <a:latin typeface="Arial"/>
                        </a:rPr>
                        <a:t>           198,279 </a:t>
                      </a:r>
                    </a:p>
                  </a:txBody>
                  <a:tcPr marL="7954" marR="7954" marT="79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1" i="0" u="none" strike="noStrike">
                          <a:solidFill>
                            <a:srgbClr val="000000"/>
                          </a:solidFill>
                          <a:effectLst/>
                          <a:latin typeface="Arial"/>
                        </a:rPr>
                        <a:t>       203,022 </a:t>
                      </a:r>
                    </a:p>
                  </a:txBody>
                  <a:tcPr marL="7954" marR="7954" marT="79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1" i="0" u="none" strike="noStrike" dirty="0">
                          <a:solidFill>
                            <a:srgbClr val="000000"/>
                          </a:solidFill>
                          <a:effectLst/>
                          <a:latin typeface="Arial"/>
                        </a:rPr>
                        <a:t> </a:t>
                      </a:r>
                    </a:p>
                  </a:txBody>
                  <a:tcPr marL="7954" marR="7954" marT="79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1" i="0" u="none" strike="noStrike" dirty="0">
                          <a:solidFill>
                            <a:srgbClr val="000000"/>
                          </a:solidFill>
                          <a:effectLst/>
                          <a:latin typeface="Arial"/>
                        </a:rPr>
                        <a:t>           4,743 </a:t>
                      </a:r>
                    </a:p>
                  </a:txBody>
                  <a:tcPr marL="7954" marR="7954" marT="79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1" i="0" u="none" strike="noStrike" dirty="0">
                          <a:solidFill>
                            <a:srgbClr val="000000"/>
                          </a:solidFill>
                          <a:effectLst/>
                          <a:latin typeface="Arial"/>
                        </a:rPr>
                        <a:t>         2.4 </a:t>
                      </a:r>
                    </a:p>
                  </a:txBody>
                  <a:tcPr marL="7954" marR="7954" marT="79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1" i="0" u="none" strike="noStrike" dirty="0">
                          <a:solidFill>
                            <a:srgbClr val="000000"/>
                          </a:solidFill>
                          <a:effectLst/>
                          <a:latin typeface="Arial"/>
                        </a:rPr>
                        <a:t> </a:t>
                      </a:r>
                    </a:p>
                  </a:txBody>
                  <a:tcPr marL="7954" marR="7954" marT="79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1" i="0" u="none" strike="noStrike" dirty="0">
                          <a:solidFill>
                            <a:srgbClr val="000000"/>
                          </a:solidFill>
                          <a:effectLst/>
                          <a:latin typeface="Arial"/>
                        </a:rPr>
                        <a:t>          16,012 </a:t>
                      </a:r>
                    </a:p>
                  </a:txBody>
                  <a:tcPr marL="7954" marR="7954" marT="795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1" i="0" u="none" strike="noStrike" dirty="0">
                          <a:solidFill>
                            <a:srgbClr val="000000"/>
                          </a:solidFill>
                          <a:effectLst/>
                          <a:latin typeface="Arial"/>
                        </a:rPr>
                        <a:t>         8.6 </a:t>
                      </a:r>
                    </a:p>
                  </a:txBody>
                  <a:tcPr marL="7954" marR="7954" marT="7954" marB="0" anchor="b">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44230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latin typeface="Arial" panose="020B0604020202020204" pitchFamily="34" charset="0"/>
                <a:cs typeface="Arial" panose="020B0604020202020204" pitchFamily="34" charset="0"/>
              </a:rPr>
              <a:t>Twenty Places with the Largest Numeric Change, 2010 - 2014</a:t>
            </a:r>
            <a:endParaRPr lang="en-US" sz="2000" b="1"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724623203"/>
              </p:ext>
            </p:extLst>
          </p:nvPr>
        </p:nvGraphicFramePr>
        <p:xfrm>
          <a:off x="533400" y="1371600"/>
          <a:ext cx="8001000" cy="4238625"/>
        </p:xfrm>
        <a:graphic>
          <a:graphicData uri="http://schemas.openxmlformats.org/drawingml/2006/table">
            <a:tbl>
              <a:tblPr/>
              <a:tblGrid>
                <a:gridCol w="2128408"/>
                <a:gridCol w="887632"/>
                <a:gridCol w="887632"/>
                <a:gridCol w="887632"/>
                <a:gridCol w="267244"/>
                <a:gridCol w="706288"/>
                <a:gridCol w="563121"/>
                <a:gridCol w="257700"/>
                <a:gridCol w="658566"/>
                <a:gridCol w="756777"/>
              </a:tblGrid>
              <a:tr h="333375">
                <a:tc>
                  <a:txBody>
                    <a:bodyPr/>
                    <a:lstStyle/>
                    <a:p>
                      <a:pPr algn="l" fontAlgn="b"/>
                      <a:r>
                        <a:rPr lang="en-US" sz="1100" b="0" i="0" u="none" strike="noStrike" dirty="0">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gridSpan="3">
                  <a:txBody>
                    <a:bodyPr/>
                    <a:lstStyle/>
                    <a:p>
                      <a:pPr algn="ctr" fontAlgn="ctr"/>
                      <a:r>
                        <a:rPr lang="en-US" sz="1100" b="1" i="0" u="none" strike="noStrike" dirty="0">
                          <a:solidFill>
                            <a:srgbClr val="000000"/>
                          </a:solidFill>
                          <a:effectLst/>
                          <a:latin typeface="Arial"/>
                        </a:rPr>
                        <a:t>Population</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ctr"/>
                      <a:r>
                        <a:rPr lang="en-US" sz="1100" b="0" i="0" u="none" strike="noStrike">
                          <a:solidFill>
                            <a:srgbClr val="000000"/>
                          </a:solidFill>
                          <a:effectLst/>
                          <a:latin typeface="Arial"/>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ctr" fontAlgn="ctr"/>
                      <a:r>
                        <a:rPr lang="en-US" sz="1100" b="1" i="0" u="none" strike="noStrike">
                          <a:solidFill>
                            <a:srgbClr val="000000"/>
                          </a:solidFill>
                          <a:effectLst/>
                          <a:latin typeface="Arial"/>
                        </a:rPr>
                        <a:t>Change 2013-2014</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ctr"/>
                      <a:r>
                        <a:rPr lang="en-US" sz="1100" b="0" i="0" u="none" strike="noStrike">
                          <a:solidFill>
                            <a:srgbClr val="000000"/>
                          </a:solidFill>
                          <a:effectLst/>
                          <a:latin typeface="Arial"/>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ctr" fontAlgn="ctr"/>
                      <a:r>
                        <a:rPr lang="en-US" sz="1100" b="1" i="0" u="none" strike="noStrike">
                          <a:solidFill>
                            <a:srgbClr val="000000"/>
                          </a:solidFill>
                          <a:effectLst/>
                          <a:latin typeface="Arial"/>
                        </a:rPr>
                        <a:t>Change 2010-2014</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285750">
                <a:tc>
                  <a:txBody>
                    <a:bodyPr/>
                    <a:lstStyle/>
                    <a:p>
                      <a:pPr algn="l" fontAlgn="b"/>
                      <a:r>
                        <a:rPr lang="en-US" sz="1100" b="1" i="0" u="none" strike="noStrike" dirty="0">
                          <a:solidFill>
                            <a:srgbClr val="000000"/>
                          </a:solidFill>
                          <a:effectLst/>
                          <a:latin typeface="Arial"/>
                        </a:rPr>
                        <a:t>Place</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Arial"/>
                        </a:rPr>
                        <a:t>2010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Arial"/>
                        </a:rPr>
                        <a:t>2013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Arial"/>
                        </a:rPr>
                        <a:t>2014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Arial"/>
                        </a:rPr>
                        <a:t>Numeric</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Arial"/>
                        </a:rPr>
                        <a:t>%</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Arial"/>
                        </a:rPr>
                        <a:t>Numeric</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Arial"/>
                        </a:rPr>
                        <a:t>%</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100" b="1" i="0" u="none" strike="noStrike" dirty="0">
                          <a:solidFill>
                            <a:srgbClr val="000000"/>
                          </a:solidFill>
                          <a:effectLst/>
                          <a:latin typeface="Arial"/>
                        </a:rPr>
                        <a:t>New York, NY</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a:solidFill>
                            <a:srgbClr val="000000"/>
                          </a:solidFill>
                          <a:effectLst/>
                          <a:latin typeface="Arial"/>
                        </a:rPr>
                        <a:t>     8,175,133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a:solidFill>
                            <a:srgbClr val="000000"/>
                          </a:solidFill>
                          <a:effectLst/>
                          <a:latin typeface="Arial"/>
                        </a:rPr>
                        <a:t>     8,438,379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a:solidFill>
                            <a:srgbClr val="000000"/>
                          </a:solidFill>
                          <a:effectLst/>
                          <a:latin typeface="Arial"/>
                        </a:rPr>
                        <a:t>     8,491,079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1" i="0" u="none" strike="noStrike">
                        <a:solidFill>
                          <a:srgbClr val="000000"/>
                        </a:solidFill>
                        <a:effectLst/>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a:solidFill>
                            <a:srgbClr val="000000"/>
                          </a:solidFill>
                          <a:effectLst/>
                          <a:latin typeface="Arial"/>
                        </a:rPr>
                        <a:t>     52,700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a:solidFill>
                            <a:srgbClr val="000000"/>
                          </a:solidFill>
                          <a:effectLst/>
                          <a:latin typeface="Arial"/>
                        </a:rPr>
                        <a:t>       0.6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1" i="0" u="none" strike="noStrike">
                        <a:solidFill>
                          <a:srgbClr val="000000"/>
                        </a:solidFill>
                        <a:effectLst/>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a:solidFill>
                            <a:srgbClr val="000000"/>
                          </a:solidFill>
                          <a:effectLst/>
                          <a:latin typeface="Arial"/>
                        </a:rPr>
                        <a:t>  315,946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a:solidFill>
                            <a:srgbClr val="000000"/>
                          </a:solidFill>
                          <a:effectLst/>
                          <a:latin typeface="Arial"/>
                        </a:rPr>
                        <a:t>       3.9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190500">
                <a:tc>
                  <a:txBody>
                    <a:bodyPr/>
                    <a:lstStyle/>
                    <a:p>
                      <a:pPr algn="l" fontAlgn="b"/>
                      <a:r>
                        <a:rPr lang="en-US" sz="1100" b="1" i="0" u="none" strike="noStrike" dirty="0">
                          <a:solidFill>
                            <a:srgbClr val="000000"/>
                          </a:solidFill>
                          <a:effectLst/>
                          <a:latin typeface="Arial"/>
                        </a:rPr>
                        <a:t>Houston, TX</a:t>
                      </a:r>
                    </a:p>
                  </a:txBody>
                  <a:tcPr marL="9525" marR="9525" marT="9525" marB="0" anchor="b">
                    <a:lnL>
                      <a:noFill/>
                    </a:lnL>
                    <a:lnR>
                      <a:noFill/>
                    </a:lnR>
                    <a:lnT>
                      <a:noFill/>
                    </a:lnT>
                    <a:lnB>
                      <a:noFill/>
                    </a:lnB>
                    <a:solidFill>
                      <a:srgbClr val="FFFF00"/>
                    </a:solidFill>
                  </a:tcPr>
                </a:tc>
                <a:tc>
                  <a:txBody>
                    <a:bodyPr/>
                    <a:lstStyle/>
                    <a:p>
                      <a:pPr algn="l" fontAlgn="b"/>
                      <a:r>
                        <a:rPr lang="en-US" sz="1100" b="1" i="0" u="none" strike="noStrike" dirty="0">
                          <a:solidFill>
                            <a:srgbClr val="000000"/>
                          </a:solidFill>
                          <a:effectLst/>
                          <a:latin typeface="Arial"/>
                        </a:rPr>
                        <a:t>     2,099,451 </a:t>
                      </a:r>
                    </a:p>
                  </a:txBody>
                  <a:tcPr marL="9525" marR="9525" marT="9525" marB="0" anchor="b">
                    <a:lnL>
                      <a:noFill/>
                    </a:lnL>
                    <a:lnR>
                      <a:noFill/>
                    </a:lnR>
                    <a:lnT>
                      <a:noFill/>
                    </a:lnT>
                    <a:lnB>
                      <a:noFill/>
                    </a:lnB>
                    <a:solidFill>
                      <a:srgbClr val="FFFF00"/>
                    </a:solidFill>
                  </a:tcPr>
                </a:tc>
                <a:tc>
                  <a:txBody>
                    <a:bodyPr/>
                    <a:lstStyle/>
                    <a:p>
                      <a:pPr algn="l" fontAlgn="b"/>
                      <a:r>
                        <a:rPr lang="en-US" sz="1100" b="1" i="0" u="none" strike="noStrike" dirty="0">
                          <a:solidFill>
                            <a:srgbClr val="000000"/>
                          </a:solidFill>
                          <a:effectLst/>
                          <a:latin typeface="Arial"/>
                        </a:rPr>
                        <a:t>     2,203,806 </a:t>
                      </a:r>
                    </a:p>
                  </a:txBody>
                  <a:tcPr marL="9525" marR="9525" marT="9525" marB="0" anchor="b">
                    <a:lnL>
                      <a:noFill/>
                    </a:lnL>
                    <a:lnR>
                      <a:noFill/>
                    </a:lnR>
                    <a:lnT>
                      <a:noFill/>
                    </a:lnT>
                    <a:lnB>
                      <a:noFill/>
                    </a:lnB>
                    <a:solidFill>
                      <a:srgbClr val="FFFF00"/>
                    </a:solidFill>
                  </a:tcPr>
                </a:tc>
                <a:tc>
                  <a:txBody>
                    <a:bodyPr/>
                    <a:lstStyle/>
                    <a:p>
                      <a:pPr algn="l" fontAlgn="b"/>
                      <a:r>
                        <a:rPr lang="en-US" sz="1100" b="1" i="0" u="none" strike="noStrike" dirty="0">
                          <a:solidFill>
                            <a:srgbClr val="000000"/>
                          </a:solidFill>
                          <a:effectLst/>
                          <a:latin typeface="Arial"/>
                        </a:rPr>
                        <a:t>     2,239,558 </a:t>
                      </a:r>
                    </a:p>
                  </a:txBody>
                  <a:tcPr marL="9525" marR="9525" marT="9525" marB="0" anchor="b">
                    <a:lnL>
                      <a:noFill/>
                    </a:lnL>
                    <a:lnR>
                      <a:noFill/>
                    </a:lnR>
                    <a:lnT>
                      <a:noFill/>
                    </a:lnT>
                    <a:lnB>
                      <a:noFill/>
                    </a:lnB>
                    <a:solidFill>
                      <a:srgbClr val="FFFF00"/>
                    </a:solidFill>
                  </a:tcPr>
                </a:tc>
                <a:tc>
                  <a:txBody>
                    <a:bodyPr/>
                    <a:lstStyle/>
                    <a:p>
                      <a:pPr algn="l" fontAlgn="b"/>
                      <a:endParaRPr lang="en-US" sz="1100" b="1" i="0" u="none" strike="noStrike">
                        <a:solidFill>
                          <a:srgbClr val="000000"/>
                        </a:solidFill>
                        <a:effectLst/>
                        <a:latin typeface="Arial"/>
                      </a:endParaRPr>
                    </a:p>
                  </a:txBody>
                  <a:tcPr marL="9525" marR="9525" marT="9525" marB="0" anchor="b">
                    <a:lnL>
                      <a:noFill/>
                    </a:lnL>
                    <a:lnR>
                      <a:noFill/>
                    </a:lnR>
                    <a:lnT>
                      <a:noFill/>
                    </a:lnT>
                    <a:lnB>
                      <a:noFill/>
                    </a:lnB>
                    <a:solidFill>
                      <a:srgbClr val="FFFF00"/>
                    </a:solidFill>
                  </a:tcPr>
                </a:tc>
                <a:tc>
                  <a:txBody>
                    <a:bodyPr/>
                    <a:lstStyle/>
                    <a:p>
                      <a:pPr algn="l" fontAlgn="b"/>
                      <a:r>
                        <a:rPr lang="en-US" sz="1100" b="1" i="0" u="none" strike="noStrike">
                          <a:solidFill>
                            <a:srgbClr val="000000"/>
                          </a:solidFill>
                          <a:effectLst/>
                          <a:latin typeface="Arial"/>
                        </a:rPr>
                        <a:t>     35,752 </a:t>
                      </a:r>
                    </a:p>
                  </a:txBody>
                  <a:tcPr marL="9525" marR="9525" marT="9525" marB="0" anchor="b">
                    <a:lnL>
                      <a:noFill/>
                    </a:lnL>
                    <a:lnR>
                      <a:noFill/>
                    </a:lnR>
                    <a:lnT>
                      <a:noFill/>
                    </a:lnT>
                    <a:lnB>
                      <a:noFill/>
                    </a:lnB>
                    <a:solidFill>
                      <a:srgbClr val="FFFF00"/>
                    </a:solidFill>
                  </a:tcPr>
                </a:tc>
                <a:tc>
                  <a:txBody>
                    <a:bodyPr/>
                    <a:lstStyle/>
                    <a:p>
                      <a:pPr algn="l" fontAlgn="b"/>
                      <a:r>
                        <a:rPr lang="en-US" sz="1100" b="1" i="0" u="none" strike="noStrike">
                          <a:solidFill>
                            <a:srgbClr val="000000"/>
                          </a:solidFill>
                          <a:effectLst/>
                          <a:latin typeface="Arial"/>
                        </a:rPr>
                        <a:t>       1.6 </a:t>
                      </a:r>
                    </a:p>
                  </a:txBody>
                  <a:tcPr marL="9525" marR="9525" marT="9525" marB="0" anchor="b">
                    <a:lnL>
                      <a:noFill/>
                    </a:lnL>
                    <a:lnR>
                      <a:noFill/>
                    </a:lnR>
                    <a:lnT>
                      <a:noFill/>
                    </a:lnT>
                    <a:lnB>
                      <a:noFill/>
                    </a:lnB>
                    <a:solidFill>
                      <a:srgbClr val="FFFF00"/>
                    </a:solidFill>
                  </a:tcPr>
                </a:tc>
                <a:tc>
                  <a:txBody>
                    <a:bodyPr/>
                    <a:lstStyle/>
                    <a:p>
                      <a:pPr algn="l" fontAlgn="b"/>
                      <a:endParaRPr lang="en-US" sz="1100" b="1" i="0" u="none" strike="noStrike">
                        <a:solidFill>
                          <a:srgbClr val="000000"/>
                        </a:solidFill>
                        <a:effectLst/>
                        <a:latin typeface="Arial"/>
                      </a:endParaRPr>
                    </a:p>
                  </a:txBody>
                  <a:tcPr marL="9525" marR="9525" marT="9525" marB="0" anchor="b">
                    <a:lnL>
                      <a:noFill/>
                    </a:lnL>
                    <a:lnR>
                      <a:noFill/>
                    </a:lnR>
                    <a:lnT>
                      <a:noFill/>
                    </a:lnT>
                    <a:lnB>
                      <a:noFill/>
                    </a:lnB>
                    <a:solidFill>
                      <a:srgbClr val="FFFF00"/>
                    </a:solidFill>
                  </a:tcPr>
                </a:tc>
                <a:tc>
                  <a:txBody>
                    <a:bodyPr/>
                    <a:lstStyle/>
                    <a:p>
                      <a:pPr algn="l" fontAlgn="b"/>
                      <a:r>
                        <a:rPr lang="en-US" sz="1100" b="1" i="0" u="none" strike="noStrike">
                          <a:solidFill>
                            <a:srgbClr val="000000"/>
                          </a:solidFill>
                          <a:effectLst/>
                          <a:latin typeface="Arial"/>
                        </a:rPr>
                        <a:t>  140,107 </a:t>
                      </a:r>
                    </a:p>
                  </a:txBody>
                  <a:tcPr marL="9525" marR="9525" marT="9525" marB="0" anchor="b">
                    <a:lnL>
                      <a:noFill/>
                    </a:lnL>
                    <a:lnR>
                      <a:noFill/>
                    </a:lnR>
                    <a:lnT>
                      <a:noFill/>
                    </a:lnT>
                    <a:lnB>
                      <a:noFill/>
                    </a:lnB>
                    <a:solidFill>
                      <a:srgbClr val="FFFF00"/>
                    </a:solidFill>
                  </a:tcPr>
                </a:tc>
                <a:tc>
                  <a:txBody>
                    <a:bodyPr/>
                    <a:lstStyle/>
                    <a:p>
                      <a:pPr algn="l" fontAlgn="b"/>
                      <a:r>
                        <a:rPr lang="en-US" sz="1100" b="1" i="0" u="none" strike="noStrike" dirty="0">
                          <a:solidFill>
                            <a:srgbClr val="000000"/>
                          </a:solidFill>
                          <a:effectLst/>
                          <a:latin typeface="Arial"/>
                        </a:rPr>
                        <a:t>       6.7 </a:t>
                      </a:r>
                    </a:p>
                  </a:txBody>
                  <a:tcPr marL="9525" marR="9525" marT="9525" marB="0" anchor="b">
                    <a:lnL>
                      <a:noFill/>
                    </a:lnL>
                    <a:lnR>
                      <a:noFill/>
                    </a:lnR>
                    <a:lnT>
                      <a:noFill/>
                    </a:lnT>
                    <a:lnB>
                      <a:noFill/>
                    </a:lnB>
                    <a:solidFill>
                      <a:srgbClr val="FFFF00"/>
                    </a:solidFill>
                  </a:tcPr>
                </a:tc>
              </a:tr>
              <a:tr h="190500">
                <a:tc>
                  <a:txBody>
                    <a:bodyPr/>
                    <a:lstStyle/>
                    <a:p>
                      <a:pPr algn="l" fontAlgn="b"/>
                      <a:r>
                        <a:rPr lang="en-US" sz="1100" b="1" i="0" u="none" strike="noStrike">
                          <a:solidFill>
                            <a:srgbClr val="000000"/>
                          </a:solidFill>
                          <a:effectLst/>
                          <a:latin typeface="Arial"/>
                        </a:rPr>
                        <a:t>Los Angeles, CA</a:t>
                      </a:r>
                    </a:p>
                  </a:txBody>
                  <a:tcPr marL="9525" marR="9525" marT="9525" marB="0" anchor="b">
                    <a:lnL>
                      <a:noFill/>
                    </a:lnL>
                    <a:lnR>
                      <a:noFill/>
                    </a:lnR>
                    <a:lnT>
                      <a:noFill/>
                    </a:lnT>
                    <a:lnB>
                      <a:noFill/>
                    </a:lnB>
                  </a:tcPr>
                </a:tc>
                <a:tc>
                  <a:txBody>
                    <a:bodyPr/>
                    <a:lstStyle/>
                    <a:p>
                      <a:pPr algn="l" fontAlgn="b"/>
                      <a:r>
                        <a:rPr lang="en-US" sz="1100" b="1" i="0" u="none" strike="noStrike" dirty="0">
                          <a:solidFill>
                            <a:srgbClr val="000000"/>
                          </a:solidFill>
                          <a:effectLst/>
                          <a:latin typeface="Arial"/>
                        </a:rPr>
                        <a:t>     3,792,621 </a:t>
                      </a: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Arial"/>
                        </a:rPr>
                        <a:t>     3,897,940 </a:t>
                      </a: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Arial"/>
                        </a:rPr>
                        <a:t>     3,928,864 </a:t>
                      </a:r>
                    </a:p>
                  </a:txBody>
                  <a:tcPr marL="9525" marR="9525" marT="9525" marB="0" anchor="b">
                    <a:lnL>
                      <a:noFill/>
                    </a:lnL>
                    <a:lnR>
                      <a:noFill/>
                    </a:lnR>
                    <a:lnT>
                      <a:noFill/>
                    </a:lnT>
                    <a:lnB>
                      <a:noFill/>
                    </a:lnB>
                  </a:tcPr>
                </a:tc>
                <a:tc>
                  <a:txBody>
                    <a:bodyPr/>
                    <a:lstStyle/>
                    <a:p>
                      <a:pPr algn="l" fontAlgn="b"/>
                      <a:endParaRPr lang="en-US" sz="1100" b="1" i="0" u="none" strike="noStrike" dirty="0">
                        <a:solidFill>
                          <a:srgbClr val="000000"/>
                        </a:solidFill>
                        <a:effectLst/>
                        <a:latin typeface="Arial"/>
                      </a:endParaRPr>
                    </a:p>
                  </a:txBody>
                  <a:tcPr marL="9525" marR="9525" marT="9525" marB="0" anchor="b">
                    <a:lnL>
                      <a:noFill/>
                    </a:lnL>
                    <a:lnR>
                      <a:noFill/>
                    </a:lnR>
                    <a:lnT>
                      <a:noFill/>
                    </a:lnT>
                    <a:lnB>
                      <a:noFill/>
                    </a:lnB>
                  </a:tcPr>
                </a:tc>
                <a:tc>
                  <a:txBody>
                    <a:bodyPr/>
                    <a:lstStyle/>
                    <a:p>
                      <a:pPr algn="l" fontAlgn="b"/>
                      <a:r>
                        <a:rPr lang="en-US" sz="1100" b="1" i="0" u="none" strike="noStrike" dirty="0">
                          <a:solidFill>
                            <a:srgbClr val="000000"/>
                          </a:solidFill>
                          <a:effectLst/>
                          <a:latin typeface="Arial"/>
                        </a:rPr>
                        <a:t>     30,924 </a:t>
                      </a:r>
                    </a:p>
                  </a:txBody>
                  <a:tcPr marL="9525" marR="9525" marT="9525" marB="0" anchor="b">
                    <a:lnL>
                      <a:noFill/>
                    </a:lnL>
                    <a:lnR>
                      <a:noFill/>
                    </a:lnR>
                    <a:lnT>
                      <a:noFill/>
                    </a:lnT>
                    <a:lnB>
                      <a:noFill/>
                    </a:lnB>
                  </a:tcPr>
                </a:tc>
                <a:tc>
                  <a:txBody>
                    <a:bodyPr/>
                    <a:lstStyle/>
                    <a:p>
                      <a:pPr algn="l" fontAlgn="b"/>
                      <a:r>
                        <a:rPr lang="en-US" sz="1100" b="1" i="0" u="none" strike="noStrike" dirty="0">
                          <a:solidFill>
                            <a:srgbClr val="000000"/>
                          </a:solidFill>
                          <a:effectLst/>
                          <a:latin typeface="Arial"/>
                        </a:rPr>
                        <a:t>       0.8 </a:t>
                      </a:r>
                    </a:p>
                  </a:txBody>
                  <a:tcPr marL="9525" marR="9525" marT="9525" marB="0" anchor="b">
                    <a:lnL>
                      <a:noFill/>
                    </a:lnL>
                    <a:lnR>
                      <a:noFill/>
                    </a:lnR>
                    <a:lnT>
                      <a:noFill/>
                    </a:lnT>
                    <a:lnB>
                      <a:noFill/>
                    </a:lnB>
                  </a:tcPr>
                </a:tc>
                <a:tc>
                  <a:txBody>
                    <a:bodyPr/>
                    <a:lstStyle/>
                    <a:p>
                      <a:pPr algn="l" fontAlgn="b"/>
                      <a:endParaRPr lang="en-US" sz="1100" b="1"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l" fontAlgn="b"/>
                      <a:r>
                        <a:rPr lang="en-US" sz="1100" b="1" i="0" u="none" strike="noStrike" dirty="0">
                          <a:solidFill>
                            <a:srgbClr val="000000"/>
                          </a:solidFill>
                          <a:effectLst/>
                          <a:latin typeface="Arial"/>
                        </a:rPr>
                        <a:t>  136,243 </a:t>
                      </a:r>
                    </a:p>
                  </a:txBody>
                  <a:tcPr marL="9525" marR="9525" marT="9525" marB="0" anchor="b">
                    <a:lnL>
                      <a:noFill/>
                    </a:lnL>
                    <a:lnR>
                      <a:noFill/>
                    </a:lnR>
                    <a:lnT>
                      <a:noFill/>
                    </a:lnT>
                    <a:lnB>
                      <a:noFill/>
                    </a:lnB>
                  </a:tcPr>
                </a:tc>
                <a:tc>
                  <a:txBody>
                    <a:bodyPr/>
                    <a:lstStyle/>
                    <a:p>
                      <a:pPr algn="l" fontAlgn="b"/>
                      <a:r>
                        <a:rPr lang="en-US" sz="1100" b="1" i="0" u="none" strike="noStrike" dirty="0">
                          <a:solidFill>
                            <a:srgbClr val="000000"/>
                          </a:solidFill>
                          <a:effectLst/>
                          <a:latin typeface="Arial"/>
                        </a:rPr>
                        <a:t>       3.6 </a:t>
                      </a:r>
                    </a:p>
                  </a:txBody>
                  <a:tcPr marL="9525" marR="9525" marT="9525" marB="0" anchor="b">
                    <a:lnL>
                      <a:noFill/>
                    </a:lnL>
                    <a:lnR>
                      <a:noFill/>
                    </a:lnR>
                    <a:lnT>
                      <a:noFill/>
                    </a:lnT>
                    <a:lnB>
                      <a:noFill/>
                    </a:lnB>
                  </a:tcPr>
                </a:tc>
              </a:tr>
              <a:tr h="190500">
                <a:tc>
                  <a:txBody>
                    <a:bodyPr/>
                    <a:lstStyle/>
                    <a:p>
                      <a:pPr algn="l" fontAlgn="b"/>
                      <a:r>
                        <a:rPr lang="en-US" sz="1100" b="1" i="0" u="none" strike="noStrike" dirty="0">
                          <a:solidFill>
                            <a:srgbClr val="000000"/>
                          </a:solidFill>
                          <a:effectLst/>
                          <a:latin typeface="Arial"/>
                        </a:rPr>
                        <a:t>Austin, TX</a:t>
                      </a:r>
                    </a:p>
                  </a:txBody>
                  <a:tcPr marL="9525" marR="9525" marT="9525" marB="0" anchor="b">
                    <a:lnL>
                      <a:noFill/>
                    </a:lnL>
                    <a:lnR>
                      <a:noFill/>
                    </a:lnR>
                    <a:lnT>
                      <a:noFill/>
                    </a:lnT>
                    <a:lnB>
                      <a:noFill/>
                    </a:lnB>
                    <a:solidFill>
                      <a:srgbClr val="FFFF00"/>
                    </a:solidFill>
                  </a:tcPr>
                </a:tc>
                <a:tc>
                  <a:txBody>
                    <a:bodyPr/>
                    <a:lstStyle/>
                    <a:p>
                      <a:pPr algn="l" fontAlgn="b"/>
                      <a:r>
                        <a:rPr lang="en-US" sz="1100" b="1" i="0" u="none" strike="noStrike" dirty="0">
                          <a:solidFill>
                            <a:srgbClr val="000000"/>
                          </a:solidFill>
                          <a:effectLst/>
                          <a:latin typeface="Arial"/>
                        </a:rPr>
                        <a:t>        790,390 </a:t>
                      </a:r>
                    </a:p>
                  </a:txBody>
                  <a:tcPr marL="9525" marR="9525" marT="9525" marB="0" anchor="b">
                    <a:lnL>
                      <a:noFill/>
                    </a:lnL>
                    <a:lnR>
                      <a:noFill/>
                    </a:lnR>
                    <a:lnT>
                      <a:noFill/>
                    </a:lnT>
                    <a:lnB>
                      <a:noFill/>
                    </a:lnB>
                    <a:solidFill>
                      <a:srgbClr val="FFFF00"/>
                    </a:solidFill>
                  </a:tcPr>
                </a:tc>
                <a:tc>
                  <a:txBody>
                    <a:bodyPr/>
                    <a:lstStyle/>
                    <a:p>
                      <a:pPr algn="l" fontAlgn="b"/>
                      <a:r>
                        <a:rPr lang="en-US" sz="1100" b="1" i="0" u="none" strike="noStrike" dirty="0">
                          <a:solidFill>
                            <a:srgbClr val="000000"/>
                          </a:solidFill>
                          <a:effectLst/>
                          <a:latin typeface="Arial"/>
                        </a:rPr>
                        <a:t>        887,124 </a:t>
                      </a:r>
                    </a:p>
                  </a:txBody>
                  <a:tcPr marL="9525" marR="9525" marT="9525" marB="0" anchor="b">
                    <a:lnL>
                      <a:noFill/>
                    </a:lnL>
                    <a:lnR>
                      <a:noFill/>
                    </a:lnR>
                    <a:lnT>
                      <a:noFill/>
                    </a:lnT>
                    <a:lnB>
                      <a:noFill/>
                    </a:lnB>
                    <a:solidFill>
                      <a:srgbClr val="FFFF00"/>
                    </a:solidFill>
                  </a:tcPr>
                </a:tc>
                <a:tc>
                  <a:txBody>
                    <a:bodyPr/>
                    <a:lstStyle/>
                    <a:p>
                      <a:pPr algn="l" fontAlgn="b"/>
                      <a:r>
                        <a:rPr lang="en-US" sz="1100" b="1" i="0" u="none" strike="noStrike" dirty="0">
                          <a:solidFill>
                            <a:srgbClr val="000000"/>
                          </a:solidFill>
                          <a:effectLst/>
                          <a:latin typeface="Arial"/>
                        </a:rPr>
                        <a:t>        912,791 </a:t>
                      </a:r>
                    </a:p>
                  </a:txBody>
                  <a:tcPr marL="9525" marR="9525" marT="9525" marB="0" anchor="b">
                    <a:lnL>
                      <a:noFill/>
                    </a:lnL>
                    <a:lnR>
                      <a:noFill/>
                    </a:lnR>
                    <a:lnT>
                      <a:noFill/>
                    </a:lnT>
                    <a:lnB>
                      <a:noFill/>
                    </a:lnB>
                    <a:solidFill>
                      <a:srgbClr val="FFFF00"/>
                    </a:solidFill>
                  </a:tcPr>
                </a:tc>
                <a:tc>
                  <a:txBody>
                    <a:bodyPr/>
                    <a:lstStyle/>
                    <a:p>
                      <a:pPr algn="l" fontAlgn="b"/>
                      <a:endParaRPr lang="en-US" sz="1100" b="1" i="0" u="none" strike="noStrike" dirty="0">
                        <a:solidFill>
                          <a:srgbClr val="000000"/>
                        </a:solidFill>
                        <a:effectLst/>
                        <a:latin typeface="Arial"/>
                      </a:endParaRPr>
                    </a:p>
                  </a:txBody>
                  <a:tcPr marL="9525" marR="9525" marT="9525" marB="0" anchor="b">
                    <a:lnL>
                      <a:noFill/>
                    </a:lnL>
                    <a:lnR>
                      <a:noFill/>
                    </a:lnR>
                    <a:lnT>
                      <a:noFill/>
                    </a:lnT>
                    <a:lnB>
                      <a:noFill/>
                    </a:lnB>
                    <a:solidFill>
                      <a:srgbClr val="FFFF00"/>
                    </a:solidFill>
                  </a:tcPr>
                </a:tc>
                <a:tc>
                  <a:txBody>
                    <a:bodyPr/>
                    <a:lstStyle/>
                    <a:p>
                      <a:pPr algn="l" fontAlgn="b"/>
                      <a:r>
                        <a:rPr lang="en-US" sz="1100" b="1" i="0" u="none" strike="noStrike" dirty="0">
                          <a:solidFill>
                            <a:srgbClr val="000000"/>
                          </a:solidFill>
                          <a:effectLst/>
                          <a:latin typeface="Arial"/>
                        </a:rPr>
                        <a:t>     25,667 </a:t>
                      </a:r>
                    </a:p>
                  </a:txBody>
                  <a:tcPr marL="9525" marR="9525" marT="9525" marB="0" anchor="b">
                    <a:lnL>
                      <a:noFill/>
                    </a:lnL>
                    <a:lnR>
                      <a:noFill/>
                    </a:lnR>
                    <a:lnT>
                      <a:noFill/>
                    </a:lnT>
                    <a:lnB>
                      <a:noFill/>
                    </a:lnB>
                    <a:solidFill>
                      <a:srgbClr val="FFFF00"/>
                    </a:solidFill>
                  </a:tcPr>
                </a:tc>
                <a:tc>
                  <a:txBody>
                    <a:bodyPr/>
                    <a:lstStyle/>
                    <a:p>
                      <a:pPr algn="l" fontAlgn="b"/>
                      <a:r>
                        <a:rPr lang="en-US" sz="1100" b="1" i="0" u="none" strike="noStrike" dirty="0">
                          <a:solidFill>
                            <a:srgbClr val="000000"/>
                          </a:solidFill>
                          <a:effectLst/>
                          <a:latin typeface="Arial"/>
                        </a:rPr>
                        <a:t>       2.9 </a:t>
                      </a:r>
                    </a:p>
                  </a:txBody>
                  <a:tcPr marL="9525" marR="9525" marT="9525" marB="0" anchor="b">
                    <a:lnL>
                      <a:noFill/>
                    </a:lnL>
                    <a:lnR>
                      <a:noFill/>
                    </a:lnR>
                    <a:lnT>
                      <a:noFill/>
                    </a:lnT>
                    <a:lnB>
                      <a:noFill/>
                    </a:lnB>
                    <a:solidFill>
                      <a:srgbClr val="FFFF00"/>
                    </a:solidFill>
                  </a:tcPr>
                </a:tc>
                <a:tc>
                  <a:txBody>
                    <a:bodyPr/>
                    <a:lstStyle/>
                    <a:p>
                      <a:pPr algn="l" fontAlgn="b"/>
                      <a:endParaRPr lang="en-US" sz="1100" b="1" i="0" u="none" strike="noStrike" dirty="0">
                        <a:solidFill>
                          <a:srgbClr val="000000"/>
                        </a:solidFill>
                        <a:effectLst/>
                        <a:latin typeface="Arial"/>
                      </a:endParaRPr>
                    </a:p>
                  </a:txBody>
                  <a:tcPr marL="9525" marR="9525" marT="9525" marB="0" anchor="b">
                    <a:lnL>
                      <a:noFill/>
                    </a:lnL>
                    <a:lnR>
                      <a:noFill/>
                    </a:lnR>
                    <a:lnT>
                      <a:noFill/>
                    </a:lnT>
                    <a:lnB>
                      <a:noFill/>
                    </a:lnB>
                    <a:solidFill>
                      <a:srgbClr val="FFFF00"/>
                    </a:solidFill>
                  </a:tcPr>
                </a:tc>
                <a:tc>
                  <a:txBody>
                    <a:bodyPr/>
                    <a:lstStyle/>
                    <a:p>
                      <a:pPr algn="l" fontAlgn="b"/>
                      <a:r>
                        <a:rPr lang="en-US" sz="1100" b="1" i="0" u="none" strike="noStrike" dirty="0">
                          <a:solidFill>
                            <a:srgbClr val="000000"/>
                          </a:solidFill>
                          <a:effectLst/>
                          <a:latin typeface="Arial"/>
                        </a:rPr>
                        <a:t>  122,401 </a:t>
                      </a:r>
                    </a:p>
                  </a:txBody>
                  <a:tcPr marL="9525" marR="9525" marT="9525" marB="0" anchor="b">
                    <a:lnL>
                      <a:noFill/>
                    </a:lnL>
                    <a:lnR>
                      <a:noFill/>
                    </a:lnR>
                    <a:lnT>
                      <a:noFill/>
                    </a:lnT>
                    <a:lnB>
                      <a:noFill/>
                    </a:lnB>
                    <a:solidFill>
                      <a:srgbClr val="FFFF00"/>
                    </a:solidFill>
                  </a:tcPr>
                </a:tc>
                <a:tc>
                  <a:txBody>
                    <a:bodyPr/>
                    <a:lstStyle/>
                    <a:p>
                      <a:pPr algn="l" fontAlgn="b"/>
                      <a:r>
                        <a:rPr lang="en-US" sz="1100" b="1" i="0" u="none" strike="noStrike" dirty="0">
                          <a:solidFill>
                            <a:srgbClr val="000000"/>
                          </a:solidFill>
                          <a:effectLst/>
                          <a:latin typeface="Arial"/>
                        </a:rPr>
                        <a:t>     15.5 </a:t>
                      </a:r>
                    </a:p>
                  </a:txBody>
                  <a:tcPr marL="9525" marR="9525" marT="9525" marB="0" anchor="b">
                    <a:lnL>
                      <a:noFill/>
                    </a:lnL>
                    <a:lnR>
                      <a:noFill/>
                    </a:lnR>
                    <a:lnT>
                      <a:noFill/>
                    </a:lnT>
                    <a:lnB>
                      <a:noFill/>
                    </a:lnB>
                    <a:solidFill>
                      <a:srgbClr val="FFFF00"/>
                    </a:solidFill>
                  </a:tcPr>
                </a:tc>
              </a:tr>
              <a:tr h="190500">
                <a:tc>
                  <a:txBody>
                    <a:bodyPr/>
                    <a:lstStyle/>
                    <a:p>
                      <a:pPr algn="l" fontAlgn="b"/>
                      <a:r>
                        <a:rPr lang="en-US" sz="1100" b="1" i="0" u="none" strike="noStrike" dirty="0">
                          <a:solidFill>
                            <a:srgbClr val="000000"/>
                          </a:solidFill>
                          <a:effectLst/>
                          <a:latin typeface="Arial"/>
                        </a:rPr>
                        <a:t>San Antonio, TX</a:t>
                      </a:r>
                    </a:p>
                  </a:txBody>
                  <a:tcPr marL="9525" marR="9525" marT="9525" marB="0" anchor="b">
                    <a:lnL>
                      <a:noFill/>
                    </a:lnL>
                    <a:lnR>
                      <a:noFill/>
                    </a:lnR>
                    <a:lnT>
                      <a:noFill/>
                    </a:lnT>
                    <a:lnB>
                      <a:noFill/>
                    </a:lnB>
                    <a:solidFill>
                      <a:srgbClr val="FFFF00"/>
                    </a:solidFill>
                  </a:tcPr>
                </a:tc>
                <a:tc>
                  <a:txBody>
                    <a:bodyPr/>
                    <a:lstStyle/>
                    <a:p>
                      <a:pPr algn="l" fontAlgn="b"/>
                      <a:r>
                        <a:rPr lang="en-US" sz="1100" b="1" i="0" u="none" strike="noStrike" dirty="0">
                          <a:solidFill>
                            <a:srgbClr val="000000"/>
                          </a:solidFill>
                          <a:effectLst/>
                          <a:latin typeface="Arial"/>
                        </a:rPr>
                        <a:t>     1,327,407 </a:t>
                      </a:r>
                    </a:p>
                  </a:txBody>
                  <a:tcPr marL="9525" marR="9525" marT="9525" marB="0" anchor="b">
                    <a:lnL>
                      <a:noFill/>
                    </a:lnL>
                    <a:lnR>
                      <a:noFill/>
                    </a:lnR>
                    <a:lnT>
                      <a:noFill/>
                    </a:lnT>
                    <a:lnB>
                      <a:noFill/>
                    </a:lnB>
                    <a:solidFill>
                      <a:srgbClr val="FFFF00"/>
                    </a:solidFill>
                  </a:tcPr>
                </a:tc>
                <a:tc>
                  <a:txBody>
                    <a:bodyPr/>
                    <a:lstStyle/>
                    <a:p>
                      <a:pPr algn="l" fontAlgn="b"/>
                      <a:r>
                        <a:rPr lang="en-US" sz="1100" b="1" i="0" u="none" strike="noStrike" dirty="0">
                          <a:solidFill>
                            <a:srgbClr val="000000"/>
                          </a:solidFill>
                          <a:effectLst/>
                          <a:latin typeface="Arial"/>
                        </a:rPr>
                        <a:t>     1,411,766 </a:t>
                      </a:r>
                    </a:p>
                  </a:txBody>
                  <a:tcPr marL="9525" marR="9525" marT="9525" marB="0" anchor="b">
                    <a:lnL>
                      <a:noFill/>
                    </a:lnL>
                    <a:lnR>
                      <a:noFill/>
                    </a:lnR>
                    <a:lnT>
                      <a:noFill/>
                    </a:lnT>
                    <a:lnB>
                      <a:noFill/>
                    </a:lnB>
                    <a:solidFill>
                      <a:srgbClr val="FFFF00"/>
                    </a:solidFill>
                  </a:tcPr>
                </a:tc>
                <a:tc>
                  <a:txBody>
                    <a:bodyPr/>
                    <a:lstStyle/>
                    <a:p>
                      <a:pPr algn="l" fontAlgn="b"/>
                      <a:r>
                        <a:rPr lang="en-US" sz="1100" b="1" i="0" u="none" strike="noStrike">
                          <a:solidFill>
                            <a:srgbClr val="000000"/>
                          </a:solidFill>
                          <a:effectLst/>
                          <a:latin typeface="Arial"/>
                        </a:rPr>
                        <a:t>     1,436,697 </a:t>
                      </a:r>
                    </a:p>
                  </a:txBody>
                  <a:tcPr marL="9525" marR="9525" marT="9525" marB="0" anchor="b">
                    <a:lnL>
                      <a:noFill/>
                    </a:lnL>
                    <a:lnR>
                      <a:noFill/>
                    </a:lnR>
                    <a:lnT>
                      <a:noFill/>
                    </a:lnT>
                    <a:lnB>
                      <a:noFill/>
                    </a:lnB>
                    <a:solidFill>
                      <a:srgbClr val="FFFF00"/>
                    </a:solidFill>
                  </a:tcPr>
                </a:tc>
                <a:tc>
                  <a:txBody>
                    <a:bodyPr/>
                    <a:lstStyle/>
                    <a:p>
                      <a:pPr algn="l" fontAlgn="b"/>
                      <a:endParaRPr lang="en-US" sz="1100" b="1" i="0" u="none" strike="noStrike" dirty="0">
                        <a:solidFill>
                          <a:srgbClr val="000000"/>
                        </a:solidFill>
                        <a:effectLst/>
                        <a:latin typeface="Arial"/>
                      </a:endParaRPr>
                    </a:p>
                  </a:txBody>
                  <a:tcPr marL="9525" marR="9525" marT="9525" marB="0" anchor="b">
                    <a:lnL>
                      <a:noFill/>
                    </a:lnL>
                    <a:lnR>
                      <a:noFill/>
                    </a:lnR>
                    <a:lnT>
                      <a:noFill/>
                    </a:lnT>
                    <a:lnB>
                      <a:noFill/>
                    </a:lnB>
                    <a:solidFill>
                      <a:srgbClr val="FFFF00"/>
                    </a:solidFill>
                  </a:tcPr>
                </a:tc>
                <a:tc>
                  <a:txBody>
                    <a:bodyPr/>
                    <a:lstStyle/>
                    <a:p>
                      <a:pPr algn="l" fontAlgn="b"/>
                      <a:r>
                        <a:rPr lang="en-US" sz="1100" b="1" i="0" u="none" strike="noStrike" dirty="0">
                          <a:solidFill>
                            <a:srgbClr val="000000"/>
                          </a:solidFill>
                          <a:effectLst/>
                          <a:latin typeface="Arial"/>
                        </a:rPr>
                        <a:t>     24,931 </a:t>
                      </a:r>
                    </a:p>
                  </a:txBody>
                  <a:tcPr marL="9525" marR="9525" marT="9525" marB="0" anchor="b">
                    <a:lnL>
                      <a:noFill/>
                    </a:lnL>
                    <a:lnR>
                      <a:noFill/>
                    </a:lnR>
                    <a:lnT>
                      <a:noFill/>
                    </a:lnT>
                    <a:lnB>
                      <a:noFill/>
                    </a:lnB>
                    <a:solidFill>
                      <a:srgbClr val="FFFF00"/>
                    </a:solidFill>
                  </a:tcPr>
                </a:tc>
                <a:tc>
                  <a:txBody>
                    <a:bodyPr/>
                    <a:lstStyle/>
                    <a:p>
                      <a:pPr algn="l" fontAlgn="b"/>
                      <a:r>
                        <a:rPr lang="en-US" sz="1100" b="1" i="0" u="none" strike="noStrike" dirty="0">
                          <a:solidFill>
                            <a:srgbClr val="000000"/>
                          </a:solidFill>
                          <a:effectLst/>
                          <a:latin typeface="Arial"/>
                        </a:rPr>
                        <a:t>       1.8 </a:t>
                      </a:r>
                    </a:p>
                  </a:txBody>
                  <a:tcPr marL="9525" marR="9525" marT="9525" marB="0" anchor="b">
                    <a:lnL>
                      <a:noFill/>
                    </a:lnL>
                    <a:lnR>
                      <a:noFill/>
                    </a:lnR>
                    <a:lnT>
                      <a:noFill/>
                    </a:lnT>
                    <a:lnB>
                      <a:noFill/>
                    </a:lnB>
                    <a:solidFill>
                      <a:srgbClr val="FFFF00"/>
                    </a:solidFill>
                  </a:tcPr>
                </a:tc>
                <a:tc>
                  <a:txBody>
                    <a:bodyPr/>
                    <a:lstStyle/>
                    <a:p>
                      <a:pPr algn="l" fontAlgn="b"/>
                      <a:endParaRPr lang="en-US" sz="1100" b="1" i="0" u="none" strike="noStrike">
                        <a:solidFill>
                          <a:srgbClr val="000000"/>
                        </a:solidFill>
                        <a:effectLst/>
                        <a:latin typeface="Arial"/>
                      </a:endParaRPr>
                    </a:p>
                  </a:txBody>
                  <a:tcPr marL="9525" marR="9525" marT="9525" marB="0" anchor="b">
                    <a:lnL>
                      <a:noFill/>
                    </a:lnL>
                    <a:lnR>
                      <a:noFill/>
                    </a:lnR>
                    <a:lnT>
                      <a:noFill/>
                    </a:lnT>
                    <a:lnB>
                      <a:noFill/>
                    </a:lnB>
                    <a:solidFill>
                      <a:srgbClr val="FFFF00"/>
                    </a:solidFill>
                  </a:tcPr>
                </a:tc>
                <a:tc>
                  <a:txBody>
                    <a:bodyPr/>
                    <a:lstStyle/>
                    <a:p>
                      <a:pPr algn="l" fontAlgn="b"/>
                      <a:r>
                        <a:rPr lang="en-US" sz="1100" b="1" i="0" u="none" strike="noStrike" dirty="0">
                          <a:solidFill>
                            <a:srgbClr val="000000"/>
                          </a:solidFill>
                          <a:effectLst/>
                          <a:latin typeface="Arial"/>
                        </a:rPr>
                        <a:t>  109,290 </a:t>
                      </a:r>
                    </a:p>
                  </a:txBody>
                  <a:tcPr marL="9525" marR="9525" marT="9525" marB="0" anchor="b">
                    <a:lnL>
                      <a:noFill/>
                    </a:lnL>
                    <a:lnR>
                      <a:noFill/>
                    </a:lnR>
                    <a:lnT>
                      <a:noFill/>
                    </a:lnT>
                    <a:lnB>
                      <a:noFill/>
                    </a:lnB>
                    <a:solidFill>
                      <a:srgbClr val="FFFF00"/>
                    </a:solidFill>
                  </a:tcPr>
                </a:tc>
                <a:tc>
                  <a:txBody>
                    <a:bodyPr/>
                    <a:lstStyle/>
                    <a:p>
                      <a:pPr algn="l" fontAlgn="b"/>
                      <a:r>
                        <a:rPr lang="en-US" sz="1100" b="1" i="0" u="none" strike="noStrike" dirty="0">
                          <a:solidFill>
                            <a:srgbClr val="000000"/>
                          </a:solidFill>
                          <a:effectLst/>
                          <a:latin typeface="Arial"/>
                        </a:rPr>
                        <a:t>       8.2 </a:t>
                      </a:r>
                    </a:p>
                  </a:txBody>
                  <a:tcPr marL="9525" marR="9525" marT="9525" marB="0" anchor="b">
                    <a:lnL>
                      <a:noFill/>
                    </a:lnL>
                    <a:lnR>
                      <a:noFill/>
                    </a:lnR>
                    <a:lnT>
                      <a:noFill/>
                    </a:lnT>
                    <a:lnB>
                      <a:noFill/>
                    </a:lnB>
                    <a:solidFill>
                      <a:srgbClr val="FFFF00"/>
                    </a:solidFill>
                  </a:tcPr>
                </a:tc>
              </a:tr>
              <a:tr h="190500">
                <a:tc>
                  <a:txBody>
                    <a:bodyPr/>
                    <a:lstStyle/>
                    <a:p>
                      <a:pPr algn="l" fontAlgn="b"/>
                      <a:r>
                        <a:rPr lang="en-US" sz="1100" b="1" i="0" u="none" strike="noStrike">
                          <a:solidFill>
                            <a:srgbClr val="000000"/>
                          </a:solidFill>
                          <a:effectLst/>
                          <a:latin typeface="Arial"/>
                        </a:rPr>
                        <a:t>Phoenix, AZ</a:t>
                      </a:r>
                    </a:p>
                  </a:txBody>
                  <a:tcPr marL="9525" marR="9525" marT="9525" marB="0" anchor="b">
                    <a:lnL>
                      <a:noFill/>
                    </a:lnL>
                    <a:lnR>
                      <a:noFill/>
                    </a:lnR>
                    <a:lnT>
                      <a:noFill/>
                    </a:lnT>
                    <a:lnB>
                      <a:noFill/>
                    </a:lnB>
                  </a:tcPr>
                </a:tc>
                <a:tc>
                  <a:txBody>
                    <a:bodyPr/>
                    <a:lstStyle/>
                    <a:p>
                      <a:pPr algn="l" fontAlgn="b"/>
                      <a:r>
                        <a:rPr lang="en-US" sz="1100" b="1" i="0" u="none" strike="noStrike" dirty="0">
                          <a:solidFill>
                            <a:srgbClr val="000000"/>
                          </a:solidFill>
                          <a:effectLst/>
                          <a:latin typeface="Arial"/>
                        </a:rPr>
                        <a:t>     1,445,632 </a:t>
                      </a:r>
                    </a:p>
                  </a:txBody>
                  <a:tcPr marL="9525" marR="9525" marT="9525" marB="0" anchor="b">
                    <a:lnL>
                      <a:noFill/>
                    </a:lnL>
                    <a:lnR>
                      <a:noFill/>
                    </a:lnR>
                    <a:lnT>
                      <a:noFill/>
                    </a:lnT>
                    <a:lnB>
                      <a:noFill/>
                    </a:lnB>
                  </a:tcPr>
                </a:tc>
                <a:tc>
                  <a:txBody>
                    <a:bodyPr/>
                    <a:lstStyle/>
                    <a:p>
                      <a:pPr algn="l" fontAlgn="b"/>
                      <a:r>
                        <a:rPr lang="en-US" sz="1100" b="1" i="0" u="none" strike="noStrike" dirty="0">
                          <a:solidFill>
                            <a:srgbClr val="000000"/>
                          </a:solidFill>
                          <a:effectLst/>
                          <a:latin typeface="Arial"/>
                        </a:rPr>
                        <a:t>     1,512,442 </a:t>
                      </a:r>
                    </a:p>
                  </a:txBody>
                  <a:tcPr marL="9525" marR="9525" marT="9525" marB="0" anchor="b">
                    <a:lnL>
                      <a:noFill/>
                    </a:lnL>
                    <a:lnR>
                      <a:noFill/>
                    </a:lnR>
                    <a:lnT>
                      <a:noFill/>
                    </a:lnT>
                    <a:lnB>
                      <a:noFill/>
                    </a:lnB>
                  </a:tcPr>
                </a:tc>
                <a:tc>
                  <a:txBody>
                    <a:bodyPr/>
                    <a:lstStyle/>
                    <a:p>
                      <a:pPr algn="l" fontAlgn="b"/>
                      <a:r>
                        <a:rPr lang="en-US" sz="1100" b="1" i="0" u="none" strike="noStrike" dirty="0">
                          <a:solidFill>
                            <a:srgbClr val="000000"/>
                          </a:solidFill>
                          <a:effectLst/>
                          <a:latin typeface="Arial"/>
                        </a:rPr>
                        <a:t>     1,537,058 </a:t>
                      </a:r>
                    </a:p>
                  </a:txBody>
                  <a:tcPr marL="9525" marR="9525" marT="9525" marB="0" anchor="b">
                    <a:lnL>
                      <a:noFill/>
                    </a:lnL>
                    <a:lnR>
                      <a:noFill/>
                    </a:lnR>
                    <a:lnT>
                      <a:noFill/>
                    </a:lnT>
                    <a:lnB>
                      <a:noFill/>
                    </a:lnB>
                  </a:tcPr>
                </a:tc>
                <a:tc>
                  <a:txBody>
                    <a:bodyPr/>
                    <a:lstStyle/>
                    <a:p>
                      <a:pPr algn="l" fontAlgn="b"/>
                      <a:endParaRPr lang="en-US" sz="1100" b="1" i="0" u="none" strike="noStrike" dirty="0">
                        <a:solidFill>
                          <a:srgbClr val="000000"/>
                        </a:solidFill>
                        <a:effectLst/>
                        <a:latin typeface="Arial"/>
                      </a:endParaRPr>
                    </a:p>
                  </a:txBody>
                  <a:tcPr marL="9525" marR="9525" marT="9525" marB="0" anchor="b">
                    <a:lnL>
                      <a:noFill/>
                    </a:lnL>
                    <a:lnR>
                      <a:noFill/>
                    </a:lnR>
                    <a:lnT>
                      <a:noFill/>
                    </a:lnT>
                    <a:lnB>
                      <a:noFill/>
                    </a:lnB>
                  </a:tcPr>
                </a:tc>
                <a:tc>
                  <a:txBody>
                    <a:bodyPr/>
                    <a:lstStyle/>
                    <a:p>
                      <a:pPr algn="l" fontAlgn="b"/>
                      <a:r>
                        <a:rPr lang="en-US" sz="1100" b="1" i="0" u="none" strike="noStrike" dirty="0">
                          <a:solidFill>
                            <a:srgbClr val="000000"/>
                          </a:solidFill>
                          <a:effectLst/>
                          <a:latin typeface="Arial"/>
                        </a:rPr>
                        <a:t>     24,616 </a:t>
                      </a: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Arial"/>
                        </a:rPr>
                        <a:t>       1.6 </a:t>
                      </a:r>
                    </a:p>
                  </a:txBody>
                  <a:tcPr marL="9525" marR="9525" marT="9525" marB="0" anchor="b">
                    <a:lnL>
                      <a:noFill/>
                    </a:lnL>
                    <a:lnR>
                      <a:noFill/>
                    </a:lnR>
                    <a:lnT>
                      <a:noFill/>
                    </a:lnT>
                    <a:lnB>
                      <a:noFill/>
                    </a:lnB>
                  </a:tcPr>
                </a:tc>
                <a:tc>
                  <a:txBody>
                    <a:bodyPr/>
                    <a:lstStyle/>
                    <a:p>
                      <a:pPr algn="l" fontAlgn="b"/>
                      <a:endParaRPr lang="en-US" sz="1100" b="1"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Arial"/>
                        </a:rPr>
                        <a:t>    91,426 </a:t>
                      </a: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Arial"/>
                        </a:rPr>
                        <a:t>       6.3 </a:t>
                      </a:r>
                    </a:p>
                  </a:txBody>
                  <a:tcPr marL="9525" marR="9525" marT="9525" marB="0" anchor="b">
                    <a:lnL>
                      <a:noFill/>
                    </a:lnL>
                    <a:lnR>
                      <a:noFill/>
                    </a:lnR>
                    <a:lnT>
                      <a:noFill/>
                    </a:lnT>
                    <a:lnB>
                      <a:noFill/>
                    </a:lnB>
                  </a:tcPr>
                </a:tc>
              </a:tr>
              <a:tr h="190500">
                <a:tc>
                  <a:txBody>
                    <a:bodyPr/>
                    <a:lstStyle/>
                    <a:p>
                      <a:pPr algn="l" fontAlgn="b"/>
                      <a:r>
                        <a:rPr lang="en-US" sz="1100" b="1" i="0" u="none" strike="noStrike" dirty="0">
                          <a:solidFill>
                            <a:srgbClr val="000000"/>
                          </a:solidFill>
                          <a:effectLst/>
                          <a:latin typeface="Arial"/>
                        </a:rPr>
                        <a:t>Dallas, TX</a:t>
                      </a:r>
                    </a:p>
                  </a:txBody>
                  <a:tcPr marL="9525" marR="9525" marT="9525" marB="0" anchor="b">
                    <a:lnL>
                      <a:noFill/>
                    </a:lnL>
                    <a:lnR>
                      <a:noFill/>
                    </a:lnR>
                    <a:lnT>
                      <a:noFill/>
                    </a:lnT>
                    <a:lnB>
                      <a:noFill/>
                    </a:lnB>
                    <a:solidFill>
                      <a:srgbClr val="FFFF00"/>
                    </a:solidFill>
                  </a:tcPr>
                </a:tc>
                <a:tc>
                  <a:txBody>
                    <a:bodyPr/>
                    <a:lstStyle/>
                    <a:p>
                      <a:pPr algn="l" fontAlgn="b"/>
                      <a:r>
                        <a:rPr lang="en-US" sz="1100" b="1" i="0" u="none" strike="noStrike" dirty="0">
                          <a:solidFill>
                            <a:srgbClr val="000000"/>
                          </a:solidFill>
                          <a:effectLst/>
                          <a:latin typeface="Arial"/>
                        </a:rPr>
                        <a:t>     1,197,816 </a:t>
                      </a:r>
                    </a:p>
                  </a:txBody>
                  <a:tcPr marL="9525" marR="9525" marT="9525" marB="0" anchor="b">
                    <a:lnL>
                      <a:noFill/>
                    </a:lnL>
                    <a:lnR>
                      <a:noFill/>
                    </a:lnR>
                    <a:lnT>
                      <a:noFill/>
                    </a:lnT>
                    <a:lnB>
                      <a:noFill/>
                    </a:lnB>
                    <a:solidFill>
                      <a:srgbClr val="FFFF00"/>
                    </a:solidFill>
                  </a:tcPr>
                </a:tc>
                <a:tc>
                  <a:txBody>
                    <a:bodyPr/>
                    <a:lstStyle/>
                    <a:p>
                      <a:pPr algn="l" fontAlgn="b"/>
                      <a:r>
                        <a:rPr lang="en-US" sz="1100" b="1" i="0" u="none" strike="noStrike" dirty="0">
                          <a:solidFill>
                            <a:srgbClr val="000000"/>
                          </a:solidFill>
                          <a:effectLst/>
                          <a:latin typeface="Arial"/>
                        </a:rPr>
                        <a:t>     1,260,725 </a:t>
                      </a:r>
                    </a:p>
                  </a:txBody>
                  <a:tcPr marL="9525" marR="9525" marT="9525" marB="0" anchor="b">
                    <a:lnL>
                      <a:noFill/>
                    </a:lnL>
                    <a:lnR>
                      <a:noFill/>
                    </a:lnR>
                    <a:lnT>
                      <a:noFill/>
                    </a:lnT>
                    <a:lnB>
                      <a:noFill/>
                    </a:lnB>
                    <a:solidFill>
                      <a:srgbClr val="FFFF00"/>
                    </a:solidFill>
                  </a:tcPr>
                </a:tc>
                <a:tc>
                  <a:txBody>
                    <a:bodyPr/>
                    <a:lstStyle/>
                    <a:p>
                      <a:pPr algn="l" fontAlgn="b"/>
                      <a:r>
                        <a:rPr lang="en-US" sz="1100" b="1" i="0" u="none" strike="noStrike" dirty="0">
                          <a:solidFill>
                            <a:srgbClr val="000000"/>
                          </a:solidFill>
                          <a:effectLst/>
                          <a:latin typeface="Arial"/>
                        </a:rPr>
                        <a:t>     1,281,047 </a:t>
                      </a:r>
                    </a:p>
                  </a:txBody>
                  <a:tcPr marL="9525" marR="9525" marT="9525" marB="0" anchor="b">
                    <a:lnL>
                      <a:noFill/>
                    </a:lnL>
                    <a:lnR>
                      <a:noFill/>
                    </a:lnR>
                    <a:lnT>
                      <a:noFill/>
                    </a:lnT>
                    <a:lnB>
                      <a:noFill/>
                    </a:lnB>
                    <a:solidFill>
                      <a:srgbClr val="FFFF00"/>
                    </a:solidFill>
                  </a:tcPr>
                </a:tc>
                <a:tc>
                  <a:txBody>
                    <a:bodyPr/>
                    <a:lstStyle/>
                    <a:p>
                      <a:pPr algn="l" fontAlgn="b"/>
                      <a:endParaRPr lang="en-US" sz="1100" b="1" i="0" u="none" strike="noStrike">
                        <a:solidFill>
                          <a:srgbClr val="000000"/>
                        </a:solidFill>
                        <a:effectLst/>
                        <a:latin typeface="Arial"/>
                      </a:endParaRPr>
                    </a:p>
                  </a:txBody>
                  <a:tcPr marL="9525" marR="9525" marT="9525" marB="0" anchor="b">
                    <a:lnL>
                      <a:noFill/>
                    </a:lnL>
                    <a:lnR>
                      <a:noFill/>
                    </a:lnR>
                    <a:lnT>
                      <a:noFill/>
                    </a:lnT>
                    <a:lnB>
                      <a:noFill/>
                    </a:lnB>
                    <a:solidFill>
                      <a:srgbClr val="FFFF00"/>
                    </a:solidFill>
                  </a:tcPr>
                </a:tc>
                <a:tc>
                  <a:txBody>
                    <a:bodyPr/>
                    <a:lstStyle/>
                    <a:p>
                      <a:pPr algn="l" fontAlgn="b"/>
                      <a:r>
                        <a:rPr lang="en-US" sz="1100" b="1" i="0" u="none" strike="noStrike" dirty="0">
                          <a:solidFill>
                            <a:srgbClr val="000000"/>
                          </a:solidFill>
                          <a:effectLst/>
                          <a:latin typeface="Arial"/>
                        </a:rPr>
                        <a:t>     20,322 </a:t>
                      </a:r>
                    </a:p>
                  </a:txBody>
                  <a:tcPr marL="9525" marR="9525" marT="9525" marB="0" anchor="b">
                    <a:lnL>
                      <a:noFill/>
                    </a:lnL>
                    <a:lnR>
                      <a:noFill/>
                    </a:lnR>
                    <a:lnT>
                      <a:noFill/>
                    </a:lnT>
                    <a:lnB>
                      <a:noFill/>
                    </a:lnB>
                    <a:solidFill>
                      <a:srgbClr val="FFFF00"/>
                    </a:solidFill>
                  </a:tcPr>
                </a:tc>
                <a:tc>
                  <a:txBody>
                    <a:bodyPr/>
                    <a:lstStyle/>
                    <a:p>
                      <a:pPr algn="l" fontAlgn="b"/>
                      <a:r>
                        <a:rPr lang="en-US" sz="1100" b="1" i="0" u="none" strike="noStrike" dirty="0">
                          <a:solidFill>
                            <a:srgbClr val="000000"/>
                          </a:solidFill>
                          <a:effectLst/>
                          <a:latin typeface="Arial"/>
                        </a:rPr>
                        <a:t>       1.6 </a:t>
                      </a:r>
                    </a:p>
                  </a:txBody>
                  <a:tcPr marL="9525" marR="9525" marT="9525" marB="0" anchor="b">
                    <a:lnL>
                      <a:noFill/>
                    </a:lnL>
                    <a:lnR>
                      <a:noFill/>
                    </a:lnR>
                    <a:lnT>
                      <a:noFill/>
                    </a:lnT>
                    <a:lnB>
                      <a:noFill/>
                    </a:lnB>
                    <a:solidFill>
                      <a:srgbClr val="FFFF00"/>
                    </a:solidFill>
                  </a:tcPr>
                </a:tc>
                <a:tc>
                  <a:txBody>
                    <a:bodyPr/>
                    <a:lstStyle/>
                    <a:p>
                      <a:pPr algn="l" fontAlgn="b"/>
                      <a:endParaRPr lang="en-US" sz="1100" b="1" i="0" u="none" strike="noStrike" dirty="0">
                        <a:solidFill>
                          <a:srgbClr val="000000"/>
                        </a:solidFill>
                        <a:effectLst/>
                        <a:latin typeface="Arial"/>
                      </a:endParaRPr>
                    </a:p>
                  </a:txBody>
                  <a:tcPr marL="9525" marR="9525" marT="9525" marB="0" anchor="b">
                    <a:lnL>
                      <a:noFill/>
                    </a:lnL>
                    <a:lnR>
                      <a:noFill/>
                    </a:lnR>
                    <a:lnT>
                      <a:noFill/>
                    </a:lnT>
                    <a:lnB>
                      <a:noFill/>
                    </a:lnB>
                    <a:solidFill>
                      <a:srgbClr val="FFFF00"/>
                    </a:solidFill>
                  </a:tcPr>
                </a:tc>
                <a:tc>
                  <a:txBody>
                    <a:bodyPr/>
                    <a:lstStyle/>
                    <a:p>
                      <a:pPr algn="l" fontAlgn="b"/>
                      <a:r>
                        <a:rPr lang="en-US" sz="1100" b="1" i="0" u="none" strike="noStrike" dirty="0">
                          <a:solidFill>
                            <a:srgbClr val="000000"/>
                          </a:solidFill>
                          <a:effectLst/>
                          <a:latin typeface="Arial"/>
                        </a:rPr>
                        <a:t>    83,231 </a:t>
                      </a:r>
                    </a:p>
                  </a:txBody>
                  <a:tcPr marL="9525" marR="9525" marT="9525" marB="0" anchor="b">
                    <a:lnL>
                      <a:noFill/>
                    </a:lnL>
                    <a:lnR>
                      <a:noFill/>
                    </a:lnR>
                    <a:lnT>
                      <a:noFill/>
                    </a:lnT>
                    <a:lnB>
                      <a:noFill/>
                    </a:lnB>
                    <a:solidFill>
                      <a:srgbClr val="FFFF00"/>
                    </a:solidFill>
                  </a:tcPr>
                </a:tc>
                <a:tc>
                  <a:txBody>
                    <a:bodyPr/>
                    <a:lstStyle/>
                    <a:p>
                      <a:pPr algn="l" fontAlgn="b"/>
                      <a:r>
                        <a:rPr lang="en-US" sz="1100" b="1" i="0" u="none" strike="noStrike" dirty="0">
                          <a:solidFill>
                            <a:srgbClr val="000000"/>
                          </a:solidFill>
                          <a:effectLst/>
                          <a:latin typeface="Arial"/>
                        </a:rPr>
                        <a:t>       6.9 </a:t>
                      </a:r>
                    </a:p>
                  </a:txBody>
                  <a:tcPr marL="9525" marR="9525" marT="9525" marB="0" anchor="b">
                    <a:lnL>
                      <a:noFill/>
                    </a:lnL>
                    <a:lnR>
                      <a:noFill/>
                    </a:lnR>
                    <a:lnT>
                      <a:noFill/>
                    </a:lnT>
                    <a:lnB>
                      <a:noFill/>
                    </a:lnB>
                    <a:solidFill>
                      <a:srgbClr val="FFFF00"/>
                    </a:solidFill>
                  </a:tcPr>
                </a:tc>
              </a:tr>
              <a:tr h="190500">
                <a:tc>
                  <a:txBody>
                    <a:bodyPr/>
                    <a:lstStyle/>
                    <a:p>
                      <a:pPr algn="l" fontAlgn="b"/>
                      <a:r>
                        <a:rPr lang="en-US" sz="1100" b="1" i="0" u="none" strike="noStrike">
                          <a:solidFill>
                            <a:srgbClr val="000000"/>
                          </a:solidFill>
                          <a:effectLst/>
                          <a:latin typeface="Arial"/>
                        </a:rPr>
                        <a:t>Charlotte, NC</a:t>
                      </a:r>
                    </a:p>
                  </a:txBody>
                  <a:tcPr marL="9525" marR="9525" marT="9525" marB="0" anchor="b">
                    <a:lnL>
                      <a:noFill/>
                    </a:lnL>
                    <a:lnR>
                      <a:noFill/>
                    </a:lnR>
                    <a:lnT>
                      <a:noFill/>
                    </a:lnT>
                    <a:lnB>
                      <a:noFill/>
                    </a:lnB>
                  </a:tcPr>
                </a:tc>
                <a:tc>
                  <a:txBody>
                    <a:bodyPr/>
                    <a:lstStyle/>
                    <a:p>
                      <a:pPr algn="l" fontAlgn="b"/>
                      <a:r>
                        <a:rPr lang="en-US" sz="1100" b="1" i="0" u="none" strike="noStrike" dirty="0">
                          <a:solidFill>
                            <a:srgbClr val="000000"/>
                          </a:solidFill>
                          <a:effectLst/>
                          <a:latin typeface="Arial"/>
                        </a:rPr>
                        <a:t>        731,424 </a:t>
                      </a: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Arial"/>
                        </a:rPr>
                        <a:t>        793,951 </a:t>
                      </a:r>
                    </a:p>
                  </a:txBody>
                  <a:tcPr marL="9525" marR="9525" marT="9525" marB="0" anchor="b">
                    <a:lnL>
                      <a:noFill/>
                    </a:lnL>
                    <a:lnR>
                      <a:noFill/>
                    </a:lnR>
                    <a:lnT>
                      <a:noFill/>
                    </a:lnT>
                    <a:lnB>
                      <a:noFill/>
                    </a:lnB>
                  </a:tcPr>
                </a:tc>
                <a:tc>
                  <a:txBody>
                    <a:bodyPr/>
                    <a:lstStyle/>
                    <a:p>
                      <a:pPr algn="l" fontAlgn="b"/>
                      <a:r>
                        <a:rPr lang="en-US" sz="1100" b="1" i="0" u="none" strike="noStrike" dirty="0">
                          <a:solidFill>
                            <a:srgbClr val="000000"/>
                          </a:solidFill>
                          <a:effectLst/>
                          <a:latin typeface="Arial"/>
                        </a:rPr>
                        <a:t>        809,958 </a:t>
                      </a:r>
                    </a:p>
                  </a:txBody>
                  <a:tcPr marL="9525" marR="9525" marT="9525" marB="0" anchor="b">
                    <a:lnL>
                      <a:noFill/>
                    </a:lnL>
                    <a:lnR>
                      <a:noFill/>
                    </a:lnR>
                    <a:lnT>
                      <a:noFill/>
                    </a:lnT>
                    <a:lnB>
                      <a:noFill/>
                    </a:lnB>
                  </a:tcPr>
                </a:tc>
                <a:tc>
                  <a:txBody>
                    <a:bodyPr/>
                    <a:lstStyle/>
                    <a:p>
                      <a:pPr algn="l" fontAlgn="b"/>
                      <a:endParaRPr lang="en-US" sz="1100" b="1"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Arial"/>
                        </a:rPr>
                        <a:t>     16,007 </a:t>
                      </a: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Arial"/>
                        </a:rPr>
                        <a:t>       2.0 </a:t>
                      </a:r>
                    </a:p>
                  </a:txBody>
                  <a:tcPr marL="9525" marR="9525" marT="9525" marB="0" anchor="b">
                    <a:lnL>
                      <a:noFill/>
                    </a:lnL>
                    <a:lnR>
                      <a:noFill/>
                    </a:lnR>
                    <a:lnT>
                      <a:noFill/>
                    </a:lnT>
                    <a:lnB>
                      <a:noFill/>
                    </a:lnB>
                  </a:tcPr>
                </a:tc>
                <a:tc>
                  <a:txBody>
                    <a:bodyPr/>
                    <a:lstStyle/>
                    <a:p>
                      <a:pPr algn="l" fontAlgn="b"/>
                      <a:endParaRPr lang="en-US" sz="1100" b="1"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Arial"/>
                        </a:rPr>
                        <a:t>    78,534 </a:t>
                      </a: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Arial"/>
                        </a:rPr>
                        <a:t>     10.7 </a:t>
                      </a:r>
                    </a:p>
                  </a:txBody>
                  <a:tcPr marL="9525" marR="9525" marT="9525" marB="0" anchor="b">
                    <a:lnL>
                      <a:noFill/>
                    </a:lnL>
                    <a:lnR>
                      <a:noFill/>
                    </a:lnR>
                    <a:lnT>
                      <a:noFill/>
                    </a:lnT>
                    <a:lnB>
                      <a:noFill/>
                    </a:lnB>
                  </a:tcPr>
                </a:tc>
              </a:tr>
              <a:tr h="190500">
                <a:tc>
                  <a:txBody>
                    <a:bodyPr/>
                    <a:lstStyle/>
                    <a:p>
                      <a:pPr algn="l" fontAlgn="b"/>
                      <a:r>
                        <a:rPr lang="en-US" sz="1100" b="1" i="0" u="none" strike="noStrike">
                          <a:solidFill>
                            <a:srgbClr val="000000"/>
                          </a:solidFill>
                          <a:effectLst/>
                          <a:latin typeface="Arial"/>
                        </a:rPr>
                        <a:t>San Diego, CA</a:t>
                      </a: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Arial"/>
                        </a:rPr>
                        <a:t>     1,307,402 </a:t>
                      </a: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Arial"/>
                        </a:rPr>
                        <a:t>     1,359,844 </a:t>
                      </a:r>
                    </a:p>
                  </a:txBody>
                  <a:tcPr marL="9525" marR="9525" marT="9525" marB="0" anchor="b">
                    <a:lnL>
                      <a:noFill/>
                    </a:lnL>
                    <a:lnR>
                      <a:noFill/>
                    </a:lnR>
                    <a:lnT>
                      <a:noFill/>
                    </a:lnT>
                    <a:lnB>
                      <a:noFill/>
                    </a:lnB>
                  </a:tcPr>
                </a:tc>
                <a:tc>
                  <a:txBody>
                    <a:bodyPr/>
                    <a:lstStyle/>
                    <a:p>
                      <a:pPr algn="l" fontAlgn="b"/>
                      <a:r>
                        <a:rPr lang="en-US" sz="1100" b="1" i="0" u="none" strike="noStrike" dirty="0">
                          <a:solidFill>
                            <a:srgbClr val="000000"/>
                          </a:solidFill>
                          <a:effectLst/>
                          <a:latin typeface="Arial"/>
                        </a:rPr>
                        <a:t>     1,381,069 </a:t>
                      </a:r>
                    </a:p>
                  </a:txBody>
                  <a:tcPr marL="9525" marR="9525" marT="9525" marB="0" anchor="b">
                    <a:lnL>
                      <a:noFill/>
                    </a:lnL>
                    <a:lnR>
                      <a:noFill/>
                    </a:lnR>
                    <a:lnT>
                      <a:noFill/>
                    </a:lnT>
                    <a:lnB>
                      <a:noFill/>
                    </a:lnB>
                  </a:tcPr>
                </a:tc>
                <a:tc>
                  <a:txBody>
                    <a:bodyPr/>
                    <a:lstStyle/>
                    <a:p>
                      <a:pPr algn="l" fontAlgn="b"/>
                      <a:endParaRPr lang="en-US" sz="1100" b="1" i="0" u="none" strike="noStrike" dirty="0">
                        <a:solidFill>
                          <a:srgbClr val="000000"/>
                        </a:solidFill>
                        <a:effectLst/>
                        <a:latin typeface="Arial"/>
                      </a:endParaRP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Arial"/>
                        </a:rPr>
                        <a:t>     21,225 </a:t>
                      </a: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Arial"/>
                        </a:rPr>
                        <a:t>       1.6 </a:t>
                      </a:r>
                    </a:p>
                  </a:txBody>
                  <a:tcPr marL="9525" marR="9525" marT="9525" marB="0" anchor="b">
                    <a:lnL>
                      <a:noFill/>
                    </a:lnL>
                    <a:lnR>
                      <a:noFill/>
                    </a:lnR>
                    <a:lnT>
                      <a:noFill/>
                    </a:lnT>
                    <a:lnB>
                      <a:noFill/>
                    </a:lnB>
                  </a:tcPr>
                </a:tc>
                <a:tc>
                  <a:txBody>
                    <a:bodyPr/>
                    <a:lstStyle/>
                    <a:p>
                      <a:pPr algn="l" fontAlgn="b"/>
                      <a:endParaRPr lang="en-US" sz="1100" b="1"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Arial"/>
                        </a:rPr>
                        <a:t>    73,667 </a:t>
                      </a: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Arial"/>
                        </a:rPr>
                        <a:t>       5.6 </a:t>
                      </a:r>
                    </a:p>
                  </a:txBody>
                  <a:tcPr marL="9525" marR="9525" marT="9525" marB="0" anchor="b">
                    <a:lnL>
                      <a:noFill/>
                    </a:lnL>
                    <a:lnR>
                      <a:noFill/>
                    </a:lnR>
                    <a:lnT>
                      <a:noFill/>
                    </a:lnT>
                    <a:lnB>
                      <a:noFill/>
                    </a:lnB>
                  </a:tcPr>
                </a:tc>
              </a:tr>
              <a:tr h="190500">
                <a:tc>
                  <a:txBody>
                    <a:bodyPr/>
                    <a:lstStyle/>
                    <a:p>
                      <a:pPr algn="l" fontAlgn="b"/>
                      <a:r>
                        <a:rPr lang="en-US" sz="1100" b="1" i="0" u="none" strike="noStrike" dirty="0">
                          <a:solidFill>
                            <a:srgbClr val="000000"/>
                          </a:solidFill>
                          <a:effectLst/>
                          <a:latin typeface="Arial"/>
                        </a:rPr>
                        <a:t>Fort Worth, TX</a:t>
                      </a:r>
                    </a:p>
                  </a:txBody>
                  <a:tcPr marL="9525" marR="9525" marT="9525" marB="0" anchor="b">
                    <a:lnL>
                      <a:noFill/>
                    </a:lnL>
                    <a:lnR>
                      <a:noFill/>
                    </a:lnR>
                    <a:lnT>
                      <a:noFill/>
                    </a:lnT>
                    <a:lnB>
                      <a:noFill/>
                    </a:lnB>
                    <a:solidFill>
                      <a:srgbClr val="FFFF00"/>
                    </a:solidFill>
                  </a:tcPr>
                </a:tc>
                <a:tc>
                  <a:txBody>
                    <a:bodyPr/>
                    <a:lstStyle/>
                    <a:p>
                      <a:pPr algn="l" fontAlgn="b"/>
                      <a:r>
                        <a:rPr lang="en-US" sz="1100" b="1" i="0" u="none" strike="noStrike" dirty="0">
                          <a:solidFill>
                            <a:srgbClr val="000000"/>
                          </a:solidFill>
                          <a:effectLst/>
                          <a:latin typeface="Arial"/>
                        </a:rPr>
                        <a:t>        741,206 </a:t>
                      </a:r>
                    </a:p>
                  </a:txBody>
                  <a:tcPr marL="9525" marR="9525" marT="9525" marB="0" anchor="b">
                    <a:lnL>
                      <a:noFill/>
                    </a:lnL>
                    <a:lnR>
                      <a:noFill/>
                    </a:lnR>
                    <a:lnT>
                      <a:noFill/>
                    </a:lnT>
                    <a:lnB>
                      <a:noFill/>
                    </a:lnB>
                    <a:solidFill>
                      <a:srgbClr val="FFFF00"/>
                    </a:solidFill>
                  </a:tcPr>
                </a:tc>
                <a:tc>
                  <a:txBody>
                    <a:bodyPr/>
                    <a:lstStyle/>
                    <a:p>
                      <a:pPr algn="l" fontAlgn="b"/>
                      <a:r>
                        <a:rPr lang="en-US" sz="1100" b="1" i="0" u="none" strike="noStrike" dirty="0">
                          <a:solidFill>
                            <a:srgbClr val="000000"/>
                          </a:solidFill>
                          <a:effectLst/>
                          <a:latin typeface="Arial"/>
                        </a:rPr>
                        <a:t>        794,055 </a:t>
                      </a:r>
                    </a:p>
                  </a:txBody>
                  <a:tcPr marL="9525" marR="9525" marT="9525" marB="0" anchor="b">
                    <a:lnL>
                      <a:noFill/>
                    </a:lnL>
                    <a:lnR>
                      <a:noFill/>
                    </a:lnR>
                    <a:lnT>
                      <a:noFill/>
                    </a:lnT>
                    <a:lnB>
                      <a:noFill/>
                    </a:lnB>
                    <a:solidFill>
                      <a:srgbClr val="FFFF00"/>
                    </a:solidFill>
                  </a:tcPr>
                </a:tc>
                <a:tc>
                  <a:txBody>
                    <a:bodyPr/>
                    <a:lstStyle/>
                    <a:p>
                      <a:pPr algn="l" fontAlgn="b"/>
                      <a:r>
                        <a:rPr lang="en-US" sz="1100" b="1" i="0" u="none" strike="noStrike" dirty="0">
                          <a:solidFill>
                            <a:srgbClr val="000000"/>
                          </a:solidFill>
                          <a:effectLst/>
                          <a:latin typeface="Arial"/>
                        </a:rPr>
                        <a:t>        812,238 </a:t>
                      </a:r>
                    </a:p>
                  </a:txBody>
                  <a:tcPr marL="9525" marR="9525" marT="9525" marB="0" anchor="b">
                    <a:lnL>
                      <a:noFill/>
                    </a:lnL>
                    <a:lnR>
                      <a:noFill/>
                    </a:lnR>
                    <a:lnT>
                      <a:noFill/>
                    </a:lnT>
                    <a:lnB>
                      <a:noFill/>
                    </a:lnB>
                    <a:solidFill>
                      <a:srgbClr val="FFFF00"/>
                    </a:solidFill>
                  </a:tcPr>
                </a:tc>
                <a:tc>
                  <a:txBody>
                    <a:bodyPr/>
                    <a:lstStyle/>
                    <a:p>
                      <a:pPr algn="l" fontAlgn="b"/>
                      <a:endParaRPr lang="en-US" sz="1100" b="1" i="0" u="none" strike="noStrike">
                        <a:solidFill>
                          <a:srgbClr val="000000"/>
                        </a:solidFill>
                        <a:effectLst/>
                        <a:latin typeface="Arial"/>
                      </a:endParaRPr>
                    </a:p>
                  </a:txBody>
                  <a:tcPr marL="9525" marR="9525" marT="9525" marB="0" anchor="b">
                    <a:lnL>
                      <a:noFill/>
                    </a:lnL>
                    <a:lnR>
                      <a:noFill/>
                    </a:lnR>
                    <a:lnT>
                      <a:noFill/>
                    </a:lnT>
                    <a:lnB>
                      <a:noFill/>
                    </a:lnB>
                    <a:solidFill>
                      <a:srgbClr val="FFFF00"/>
                    </a:solidFill>
                  </a:tcPr>
                </a:tc>
                <a:tc>
                  <a:txBody>
                    <a:bodyPr/>
                    <a:lstStyle/>
                    <a:p>
                      <a:pPr algn="l" fontAlgn="b"/>
                      <a:r>
                        <a:rPr lang="en-US" sz="1100" b="1" i="0" u="none" strike="noStrike" dirty="0">
                          <a:solidFill>
                            <a:srgbClr val="000000"/>
                          </a:solidFill>
                          <a:effectLst/>
                          <a:latin typeface="Arial"/>
                        </a:rPr>
                        <a:t>     18,183 </a:t>
                      </a:r>
                    </a:p>
                  </a:txBody>
                  <a:tcPr marL="9525" marR="9525" marT="9525" marB="0" anchor="b">
                    <a:lnL>
                      <a:noFill/>
                    </a:lnL>
                    <a:lnR>
                      <a:noFill/>
                    </a:lnR>
                    <a:lnT>
                      <a:noFill/>
                    </a:lnT>
                    <a:lnB>
                      <a:noFill/>
                    </a:lnB>
                    <a:solidFill>
                      <a:srgbClr val="FFFF00"/>
                    </a:solidFill>
                  </a:tcPr>
                </a:tc>
                <a:tc>
                  <a:txBody>
                    <a:bodyPr/>
                    <a:lstStyle/>
                    <a:p>
                      <a:pPr algn="l" fontAlgn="b"/>
                      <a:r>
                        <a:rPr lang="en-US" sz="1100" b="1" i="0" u="none" strike="noStrike" dirty="0">
                          <a:solidFill>
                            <a:srgbClr val="000000"/>
                          </a:solidFill>
                          <a:effectLst/>
                          <a:latin typeface="Arial"/>
                        </a:rPr>
                        <a:t>       2.3 </a:t>
                      </a:r>
                    </a:p>
                  </a:txBody>
                  <a:tcPr marL="9525" marR="9525" marT="9525" marB="0" anchor="b">
                    <a:lnL>
                      <a:noFill/>
                    </a:lnL>
                    <a:lnR>
                      <a:noFill/>
                    </a:lnR>
                    <a:lnT>
                      <a:noFill/>
                    </a:lnT>
                    <a:lnB>
                      <a:noFill/>
                    </a:lnB>
                    <a:solidFill>
                      <a:srgbClr val="FFFF00"/>
                    </a:solidFill>
                  </a:tcPr>
                </a:tc>
                <a:tc>
                  <a:txBody>
                    <a:bodyPr/>
                    <a:lstStyle/>
                    <a:p>
                      <a:pPr algn="l" fontAlgn="b"/>
                      <a:endParaRPr lang="en-US" sz="1100" b="1" i="0" u="none" strike="noStrike" dirty="0">
                        <a:solidFill>
                          <a:srgbClr val="000000"/>
                        </a:solidFill>
                        <a:effectLst/>
                        <a:latin typeface="Arial"/>
                      </a:endParaRPr>
                    </a:p>
                  </a:txBody>
                  <a:tcPr marL="9525" marR="9525" marT="9525" marB="0" anchor="b">
                    <a:lnL>
                      <a:noFill/>
                    </a:lnL>
                    <a:lnR>
                      <a:noFill/>
                    </a:lnR>
                    <a:lnT>
                      <a:noFill/>
                    </a:lnT>
                    <a:lnB>
                      <a:noFill/>
                    </a:lnB>
                    <a:solidFill>
                      <a:srgbClr val="FFFF00"/>
                    </a:solidFill>
                  </a:tcPr>
                </a:tc>
                <a:tc>
                  <a:txBody>
                    <a:bodyPr/>
                    <a:lstStyle/>
                    <a:p>
                      <a:pPr algn="l" fontAlgn="b"/>
                      <a:r>
                        <a:rPr lang="en-US" sz="1100" b="1" i="0" u="none" strike="noStrike" dirty="0">
                          <a:solidFill>
                            <a:srgbClr val="000000"/>
                          </a:solidFill>
                          <a:effectLst/>
                          <a:latin typeface="Arial"/>
                        </a:rPr>
                        <a:t>    71,032 </a:t>
                      </a:r>
                    </a:p>
                  </a:txBody>
                  <a:tcPr marL="9525" marR="9525" marT="9525" marB="0" anchor="b">
                    <a:lnL>
                      <a:noFill/>
                    </a:lnL>
                    <a:lnR>
                      <a:noFill/>
                    </a:lnR>
                    <a:lnT>
                      <a:noFill/>
                    </a:lnT>
                    <a:lnB>
                      <a:noFill/>
                    </a:lnB>
                    <a:solidFill>
                      <a:srgbClr val="FFFF00"/>
                    </a:solidFill>
                  </a:tcPr>
                </a:tc>
                <a:tc>
                  <a:txBody>
                    <a:bodyPr/>
                    <a:lstStyle/>
                    <a:p>
                      <a:pPr algn="l" fontAlgn="b"/>
                      <a:r>
                        <a:rPr lang="en-US" sz="1100" b="1" i="0" u="none" strike="noStrike" dirty="0">
                          <a:solidFill>
                            <a:srgbClr val="000000"/>
                          </a:solidFill>
                          <a:effectLst/>
                          <a:latin typeface="Arial"/>
                        </a:rPr>
                        <a:t>       9.6 </a:t>
                      </a:r>
                    </a:p>
                  </a:txBody>
                  <a:tcPr marL="9525" marR="9525" marT="9525" marB="0" anchor="b">
                    <a:lnL>
                      <a:noFill/>
                    </a:lnL>
                    <a:lnR>
                      <a:noFill/>
                    </a:lnR>
                    <a:lnT>
                      <a:noFill/>
                    </a:lnT>
                    <a:lnB>
                      <a:noFill/>
                    </a:lnB>
                    <a:solidFill>
                      <a:srgbClr val="FFFF00"/>
                    </a:solidFill>
                  </a:tcPr>
                </a:tc>
              </a:tr>
              <a:tr h="190500">
                <a:tc>
                  <a:txBody>
                    <a:bodyPr/>
                    <a:lstStyle/>
                    <a:p>
                      <a:pPr algn="l" fontAlgn="b"/>
                      <a:r>
                        <a:rPr lang="en-US" sz="1100" b="1" i="0" u="none" strike="noStrike">
                          <a:solidFill>
                            <a:srgbClr val="000000"/>
                          </a:solidFill>
                          <a:effectLst/>
                          <a:latin typeface="Arial"/>
                        </a:rPr>
                        <a:t>San Jose, CA</a:t>
                      </a: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Arial"/>
                        </a:rPr>
                        <a:t>        945,942 </a:t>
                      </a: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Arial"/>
                        </a:rPr>
                        <a:t>     1,003,821 </a:t>
                      </a:r>
                    </a:p>
                  </a:txBody>
                  <a:tcPr marL="9525" marR="9525" marT="9525" marB="0" anchor="b">
                    <a:lnL>
                      <a:noFill/>
                    </a:lnL>
                    <a:lnR>
                      <a:noFill/>
                    </a:lnR>
                    <a:lnT>
                      <a:noFill/>
                    </a:lnT>
                    <a:lnB>
                      <a:noFill/>
                    </a:lnB>
                  </a:tcPr>
                </a:tc>
                <a:tc>
                  <a:txBody>
                    <a:bodyPr/>
                    <a:lstStyle/>
                    <a:p>
                      <a:pPr algn="l" fontAlgn="b"/>
                      <a:r>
                        <a:rPr lang="en-US" sz="1100" b="1" i="0" u="none" strike="noStrike" dirty="0">
                          <a:solidFill>
                            <a:srgbClr val="000000"/>
                          </a:solidFill>
                          <a:effectLst/>
                          <a:latin typeface="Arial"/>
                        </a:rPr>
                        <a:t>     1,015,785 </a:t>
                      </a:r>
                    </a:p>
                  </a:txBody>
                  <a:tcPr marL="9525" marR="9525" marT="9525" marB="0" anchor="b">
                    <a:lnL>
                      <a:noFill/>
                    </a:lnL>
                    <a:lnR>
                      <a:noFill/>
                    </a:lnR>
                    <a:lnT>
                      <a:noFill/>
                    </a:lnT>
                    <a:lnB>
                      <a:noFill/>
                    </a:lnB>
                  </a:tcPr>
                </a:tc>
                <a:tc>
                  <a:txBody>
                    <a:bodyPr/>
                    <a:lstStyle/>
                    <a:p>
                      <a:pPr algn="l" fontAlgn="b"/>
                      <a:endParaRPr lang="en-US" sz="1100" b="1"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l" fontAlgn="b"/>
                      <a:r>
                        <a:rPr lang="en-US" sz="1100" b="1" i="0" u="none" strike="noStrike" dirty="0">
                          <a:solidFill>
                            <a:srgbClr val="000000"/>
                          </a:solidFill>
                          <a:effectLst/>
                          <a:latin typeface="Arial"/>
                        </a:rPr>
                        <a:t>     11,964 </a:t>
                      </a: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Arial"/>
                        </a:rPr>
                        <a:t>       1.2 </a:t>
                      </a:r>
                    </a:p>
                  </a:txBody>
                  <a:tcPr marL="9525" marR="9525" marT="9525" marB="0" anchor="b">
                    <a:lnL>
                      <a:noFill/>
                    </a:lnL>
                    <a:lnR>
                      <a:noFill/>
                    </a:lnR>
                    <a:lnT>
                      <a:noFill/>
                    </a:lnT>
                    <a:lnB>
                      <a:noFill/>
                    </a:lnB>
                  </a:tcPr>
                </a:tc>
                <a:tc>
                  <a:txBody>
                    <a:bodyPr/>
                    <a:lstStyle/>
                    <a:p>
                      <a:pPr algn="l" fontAlgn="b"/>
                      <a:endParaRPr lang="en-US" sz="1100" b="1"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Arial"/>
                        </a:rPr>
                        <a:t>    69,843 </a:t>
                      </a: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Arial"/>
                        </a:rPr>
                        <a:t>       7.4 </a:t>
                      </a:r>
                    </a:p>
                  </a:txBody>
                  <a:tcPr marL="9525" marR="9525" marT="9525" marB="0" anchor="b">
                    <a:lnL>
                      <a:noFill/>
                    </a:lnL>
                    <a:lnR>
                      <a:noFill/>
                    </a:lnR>
                    <a:lnT>
                      <a:noFill/>
                    </a:lnT>
                    <a:lnB>
                      <a:noFill/>
                    </a:lnB>
                  </a:tcPr>
                </a:tc>
              </a:tr>
              <a:tr h="190500">
                <a:tc>
                  <a:txBody>
                    <a:bodyPr/>
                    <a:lstStyle/>
                    <a:p>
                      <a:pPr algn="l" fontAlgn="b"/>
                      <a:r>
                        <a:rPr lang="en-US" sz="1100" b="1" i="0" u="none" strike="noStrike">
                          <a:solidFill>
                            <a:srgbClr val="000000"/>
                          </a:solidFill>
                          <a:effectLst/>
                          <a:latin typeface="Arial"/>
                        </a:rPr>
                        <a:t>Denver, CO</a:t>
                      </a: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Arial"/>
                        </a:rPr>
                        <a:t>        600,158 </a:t>
                      </a: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Arial"/>
                        </a:rPr>
                        <a:t>        648,401 </a:t>
                      </a: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Arial"/>
                        </a:rPr>
                        <a:t>        663,862 </a:t>
                      </a:r>
                    </a:p>
                  </a:txBody>
                  <a:tcPr marL="9525" marR="9525" marT="9525" marB="0" anchor="b">
                    <a:lnL>
                      <a:noFill/>
                    </a:lnL>
                    <a:lnR>
                      <a:noFill/>
                    </a:lnR>
                    <a:lnT>
                      <a:noFill/>
                    </a:lnT>
                    <a:lnB>
                      <a:noFill/>
                    </a:lnB>
                  </a:tcPr>
                </a:tc>
                <a:tc>
                  <a:txBody>
                    <a:bodyPr/>
                    <a:lstStyle/>
                    <a:p>
                      <a:pPr algn="l" fontAlgn="b"/>
                      <a:endParaRPr lang="en-US" sz="1100" b="1"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Arial"/>
                        </a:rPr>
                        <a:t>     15,461 </a:t>
                      </a: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Arial"/>
                        </a:rPr>
                        <a:t>       2.4 </a:t>
                      </a:r>
                    </a:p>
                  </a:txBody>
                  <a:tcPr marL="9525" marR="9525" marT="9525" marB="0" anchor="b">
                    <a:lnL>
                      <a:noFill/>
                    </a:lnL>
                    <a:lnR>
                      <a:noFill/>
                    </a:lnR>
                    <a:lnT>
                      <a:noFill/>
                    </a:lnT>
                    <a:lnB>
                      <a:noFill/>
                    </a:lnB>
                  </a:tcPr>
                </a:tc>
                <a:tc>
                  <a:txBody>
                    <a:bodyPr/>
                    <a:lstStyle/>
                    <a:p>
                      <a:pPr algn="l" fontAlgn="b"/>
                      <a:endParaRPr lang="en-US" sz="1100" b="1" i="0" u="none" strike="noStrike" dirty="0">
                        <a:solidFill>
                          <a:srgbClr val="000000"/>
                        </a:solidFill>
                        <a:effectLst/>
                        <a:latin typeface="Arial"/>
                      </a:endParaRP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Arial"/>
                        </a:rPr>
                        <a:t>    63,704 </a:t>
                      </a: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Arial"/>
                        </a:rPr>
                        <a:t>     10.6 </a:t>
                      </a:r>
                    </a:p>
                  </a:txBody>
                  <a:tcPr marL="9525" marR="9525" marT="9525" marB="0" anchor="b">
                    <a:lnL>
                      <a:noFill/>
                    </a:lnL>
                    <a:lnR>
                      <a:noFill/>
                    </a:lnR>
                    <a:lnT>
                      <a:noFill/>
                    </a:lnT>
                    <a:lnB>
                      <a:noFill/>
                    </a:lnB>
                  </a:tcPr>
                </a:tc>
              </a:tr>
              <a:tr h="190500">
                <a:tc>
                  <a:txBody>
                    <a:bodyPr/>
                    <a:lstStyle/>
                    <a:p>
                      <a:pPr algn="l" fontAlgn="b"/>
                      <a:r>
                        <a:rPr lang="en-US" sz="1100" b="1" i="0" u="none" strike="noStrike">
                          <a:solidFill>
                            <a:srgbClr val="000000"/>
                          </a:solidFill>
                          <a:effectLst/>
                          <a:latin typeface="Arial"/>
                        </a:rPr>
                        <a:t>Seattle, WA</a:t>
                      </a: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Arial"/>
                        </a:rPr>
                        <a:t>        608,660 </a:t>
                      </a: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Arial"/>
                        </a:rPr>
                        <a:t>        653,404 </a:t>
                      </a: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Arial"/>
                        </a:rPr>
                        <a:t>        668,342 </a:t>
                      </a:r>
                    </a:p>
                  </a:txBody>
                  <a:tcPr marL="9525" marR="9525" marT="9525" marB="0" anchor="b">
                    <a:lnL>
                      <a:noFill/>
                    </a:lnL>
                    <a:lnR>
                      <a:noFill/>
                    </a:lnR>
                    <a:lnT>
                      <a:noFill/>
                    </a:lnT>
                    <a:lnB>
                      <a:noFill/>
                    </a:lnB>
                  </a:tcPr>
                </a:tc>
                <a:tc>
                  <a:txBody>
                    <a:bodyPr/>
                    <a:lstStyle/>
                    <a:p>
                      <a:pPr algn="l" fontAlgn="b"/>
                      <a:endParaRPr lang="en-US" sz="1100" b="1"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Arial"/>
                        </a:rPr>
                        <a:t>     14,938 </a:t>
                      </a: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Arial"/>
                        </a:rPr>
                        <a:t>       2.3 </a:t>
                      </a:r>
                    </a:p>
                  </a:txBody>
                  <a:tcPr marL="9525" marR="9525" marT="9525" marB="0" anchor="b">
                    <a:lnL>
                      <a:noFill/>
                    </a:lnL>
                    <a:lnR>
                      <a:noFill/>
                    </a:lnR>
                    <a:lnT>
                      <a:noFill/>
                    </a:lnT>
                    <a:lnB>
                      <a:noFill/>
                    </a:lnB>
                  </a:tcPr>
                </a:tc>
                <a:tc>
                  <a:txBody>
                    <a:bodyPr/>
                    <a:lstStyle/>
                    <a:p>
                      <a:pPr algn="l" fontAlgn="b"/>
                      <a:endParaRPr lang="en-US" sz="1100" b="1"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Arial"/>
                        </a:rPr>
                        <a:t>    59,682 </a:t>
                      </a: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Arial"/>
                        </a:rPr>
                        <a:t>       9.8 </a:t>
                      </a:r>
                    </a:p>
                  </a:txBody>
                  <a:tcPr marL="9525" marR="9525" marT="9525" marB="0" anchor="b">
                    <a:lnL>
                      <a:noFill/>
                    </a:lnL>
                    <a:lnR>
                      <a:noFill/>
                    </a:lnR>
                    <a:lnT>
                      <a:noFill/>
                    </a:lnT>
                    <a:lnB>
                      <a:noFill/>
                    </a:lnB>
                  </a:tcPr>
                </a:tc>
              </a:tr>
              <a:tr h="190500">
                <a:tc>
                  <a:txBody>
                    <a:bodyPr/>
                    <a:lstStyle/>
                    <a:p>
                      <a:pPr algn="l" fontAlgn="b"/>
                      <a:r>
                        <a:rPr lang="en-US" sz="1100" b="1" i="0" u="none" strike="noStrike">
                          <a:solidFill>
                            <a:srgbClr val="000000"/>
                          </a:solidFill>
                          <a:effectLst/>
                          <a:latin typeface="Arial"/>
                        </a:rPr>
                        <a:t>Washington, DC</a:t>
                      </a: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Arial"/>
                        </a:rPr>
                        <a:t>        601,723 </a:t>
                      </a: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Arial"/>
                        </a:rPr>
                        <a:t>        649,111 </a:t>
                      </a: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Arial"/>
                        </a:rPr>
                        <a:t>        658,893 </a:t>
                      </a:r>
                    </a:p>
                  </a:txBody>
                  <a:tcPr marL="9525" marR="9525" marT="9525" marB="0" anchor="b">
                    <a:lnL>
                      <a:noFill/>
                    </a:lnL>
                    <a:lnR>
                      <a:noFill/>
                    </a:lnR>
                    <a:lnT>
                      <a:noFill/>
                    </a:lnT>
                    <a:lnB>
                      <a:noFill/>
                    </a:lnB>
                  </a:tcPr>
                </a:tc>
                <a:tc>
                  <a:txBody>
                    <a:bodyPr/>
                    <a:lstStyle/>
                    <a:p>
                      <a:pPr algn="l" fontAlgn="b"/>
                      <a:endParaRPr lang="en-US" sz="1100" b="1"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Arial"/>
                        </a:rPr>
                        <a:t>       9,782 </a:t>
                      </a: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Arial"/>
                        </a:rPr>
                        <a:t>       1.5 </a:t>
                      </a:r>
                    </a:p>
                  </a:txBody>
                  <a:tcPr marL="9525" marR="9525" marT="9525" marB="0" anchor="b">
                    <a:lnL>
                      <a:noFill/>
                    </a:lnL>
                    <a:lnR>
                      <a:noFill/>
                    </a:lnR>
                    <a:lnT>
                      <a:noFill/>
                    </a:lnT>
                    <a:lnB>
                      <a:noFill/>
                    </a:lnB>
                  </a:tcPr>
                </a:tc>
                <a:tc>
                  <a:txBody>
                    <a:bodyPr/>
                    <a:lstStyle/>
                    <a:p>
                      <a:pPr algn="l" fontAlgn="b"/>
                      <a:endParaRPr lang="en-US" sz="1100" b="1"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l" fontAlgn="b"/>
                      <a:r>
                        <a:rPr lang="en-US" sz="1100" b="1" i="0" u="none" strike="noStrike" dirty="0">
                          <a:solidFill>
                            <a:srgbClr val="000000"/>
                          </a:solidFill>
                          <a:effectLst/>
                          <a:latin typeface="Arial"/>
                        </a:rPr>
                        <a:t>    57,170 </a:t>
                      </a: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Arial"/>
                        </a:rPr>
                        <a:t>       9.5 </a:t>
                      </a:r>
                    </a:p>
                  </a:txBody>
                  <a:tcPr marL="9525" marR="9525" marT="9525" marB="0" anchor="b">
                    <a:lnL>
                      <a:noFill/>
                    </a:lnL>
                    <a:lnR>
                      <a:noFill/>
                    </a:lnR>
                    <a:lnT>
                      <a:noFill/>
                    </a:lnT>
                    <a:lnB>
                      <a:noFill/>
                    </a:lnB>
                  </a:tcPr>
                </a:tc>
              </a:tr>
              <a:tr h="190500">
                <a:tc>
                  <a:txBody>
                    <a:bodyPr/>
                    <a:lstStyle/>
                    <a:p>
                      <a:pPr algn="l" fontAlgn="b"/>
                      <a:r>
                        <a:rPr lang="en-US" sz="1100" b="1" i="0" u="none" strike="noStrike">
                          <a:solidFill>
                            <a:srgbClr val="000000"/>
                          </a:solidFill>
                          <a:effectLst/>
                          <a:latin typeface="Arial"/>
                        </a:rPr>
                        <a:t>Columbus, Ohio</a:t>
                      </a: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Arial"/>
                        </a:rPr>
                        <a:t>        787,033 </a:t>
                      </a: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Arial"/>
                        </a:rPr>
                        <a:t>        823,536 </a:t>
                      </a: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Arial"/>
                        </a:rPr>
                        <a:t>        835,957 </a:t>
                      </a:r>
                    </a:p>
                  </a:txBody>
                  <a:tcPr marL="9525" marR="9525" marT="9525" marB="0" anchor="b">
                    <a:lnL>
                      <a:noFill/>
                    </a:lnL>
                    <a:lnR>
                      <a:noFill/>
                    </a:lnR>
                    <a:lnT>
                      <a:noFill/>
                    </a:lnT>
                    <a:lnB>
                      <a:noFill/>
                    </a:lnB>
                  </a:tcPr>
                </a:tc>
                <a:tc>
                  <a:txBody>
                    <a:bodyPr/>
                    <a:lstStyle/>
                    <a:p>
                      <a:pPr algn="l" fontAlgn="b"/>
                      <a:endParaRPr lang="en-US" sz="1100" b="1"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Arial"/>
                        </a:rPr>
                        <a:t>     12,421 </a:t>
                      </a: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Arial"/>
                        </a:rPr>
                        <a:t>       1.5 </a:t>
                      </a:r>
                    </a:p>
                  </a:txBody>
                  <a:tcPr marL="9525" marR="9525" marT="9525" marB="0" anchor="b">
                    <a:lnL>
                      <a:noFill/>
                    </a:lnL>
                    <a:lnR>
                      <a:noFill/>
                    </a:lnR>
                    <a:lnT>
                      <a:noFill/>
                    </a:lnT>
                    <a:lnB>
                      <a:noFill/>
                    </a:lnB>
                  </a:tcPr>
                </a:tc>
                <a:tc>
                  <a:txBody>
                    <a:bodyPr/>
                    <a:lstStyle/>
                    <a:p>
                      <a:pPr algn="l" fontAlgn="b"/>
                      <a:endParaRPr lang="en-US" sz="1100" b="1"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Arial"/>
                        </a:rPr>
                        <a:t>    48,924 </a:t>
                      </a: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Arial"/>
                        </a:rPr>
                        <a:t>       6.2 </a:t>
                      </a:r>
                    </a:p>
                  </a:txBody>
                  <a:tcPr marL="9525" marR="9525" marT="9525" marB="0" anchor="b">
                    <a:lnL>
                      <a:noFill/>
                    </a:lnL>
                    <a:lnR>
                      <a:noFill/>
                    </a:lnR>
                    <a:lnT>
                      <a:noFill/>
                    </a:lnT>
                    <a:lnB>
                      <a:noFill/>
                    </a:lnB>
                  </a:tcPr>
                </a:tc>
              </a:tr>
              <a:tr h="190500">
                <a:tc>
                  <a:txBody>
                    <a:bodyPr/>
                    <a:lstStyle/>
                    <a:p>
                      <a:pPr algn="l" fontAlgn="b"/>
                      <a:r>
                        <a:rPr lang="en-US" sz="1100" b="1" i="0" u="none" strike="noStrike">
                          <a:solidFill>
                            <a:srgbClr val="000000"/>
                          </a:solidFill>
                          <a:effectLst/>
                          <a:latin typeface="Arial"/>
                        </a:rPr>
                        <a:t>San Francisco, CA</a:t>
                      </a: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Arial"/>
                        </a:rPr>
                        <a:t>        805,235 </a:t>
                      </a: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Arial"/>
                        </a:rPr>
                        <a:t>        841,138 </a:t>
                      </a: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Arial"/>
                        </a:rPr>
                        <a:t>        852,469 </a:t>
                      </a:r>
                    </a:p>
                  </a:txBody>
                  <a:tcPr marL="9525" marR="9525" marT="9525" marB="0" anchor="b">
                    <a:lnL>
                      <a:noFill/>
                    </a:lnL>
                    <a:lnR>
                      <a:noFill/>
                    </a:lnR>
                    <a:lnT>
                      <a:noFill/>
                    </a:lnT>
                    <a:lnB>
                      <a:noFill/>
                    </a:lnB>
                  </a:tcPr>
                </a:tc>
                <a:tc>
                  <a:txBody>
                    <a:bodyPr/>
                    <a:lstStyle/>
                    <a:p>
                      <a:pPr algn="l" fontAlgn="b"/>
                      <a:endParaRPr lang="en-US" sz="1100" b="1"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Arial"/>
                        </a:rPr>
                        <a:t>     11,331 </a:t>
                      </a: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Arial"/>
                        </a:rPr>
                        <a:t>       1.3 </a:t>
                      </a:r>
                    </a:p>
                  </a:txBody>
                  <a:tcPr marL="9525" marR="9525" marT="9525" marB="0" anchor="b">
                    <a:lnL>
                      <a:noFill/>
                    </a:lnL>
                    <a:lnR>
                      <a:noFill/>
                    </a:lnR>
                    <a:lnT>
                      <a:noFill/>
                    </a:lnT>
                    <a:lnB>
                      <a:noFill/>
                    </a:lnB>
                  </a:tcPr>
                </a:tc>
                <a:tc>
                  <a:txBody>
                    <a:bodyPr/>
                    <a:lstStyle/>
                    <a:p>
                      <a:pPr algn="l" fontAlgn="b"/>
                      <a:endParaRPr lang="en-US" sz="1100" b="1"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Arial"/>
                        </a:rPr>
                        <a:t>    47,234 </a:t>
                      </a:r>
                    </a:p>
                  </a:txBody>
                  <a:tcPr marL="9525" marR="9525" marT="9525" marB="0" anchor="b">
                    <a:lnL>
                      <a:noFill/>
                    </a:lnL>
                    <a:lnR>
                      <a:noFill/>
                    </a:lnR>
                    <a:lnT>
                      <a:noFill/>
                    </a:lnT>
                    <a:lnB>
                      <a:noFill/>
                    </a:lnB>
                  </a:tcPr>
                </a:tc>
                <a:tc>
                  <a:txBody>
                    <a:bodyPr/>
                    <a:lstStyle/>
                    <a:p>
                      <a:pPr algn="l" fontAlgn="b"/>
                      <a:r>
                        <a:rPr lang="en-US" sz="1100" b="1" i="0" u="none" strike="noStrike" dirty="0">
                          <a:solidFill>
                            <a:srgbClr val="000000"/>
                          </a:solidFill>
                          <a:effectLst/>
                          <a:latin typeface="Arial"/>
                        </a:rPr>
                        <a:t>       5.9 </a:t>
                      </a:r>
                    </a:p>
                  </a:txBody>
                  <a:tcPr marL="9525" marR="9525" marT="9525" marB="0" anchor="b">
                    <a:lnL>
                      <a:noFill/>
                    </a:lnL>
                    <a:lnR>
                      <a:noFill/>
                    </a:lnR>
                    <a:lnT>
                      <a:noFill/>
                    </a:lnT>
                    <a:lnB>
                      <a:noFill/>
                    </a:lnB>
                  </a:tcPr>
                </a:tc>
              </a:tr>
              <a:tr h="190500">
                <a:tc>
                  <a:txBody>
                    <a:bodyPr/>
                    <a:lstStyle/>
                    <a:p>
                      <a:pPr algn="l" fontAlgn="b"/>
                      <a:r>
                        <a:rPr lang="en-US" sz="1100" b="1" i="0" u="none" strike="noStrike">
                          <a:solidFill>
                            <a:srgbClr val="000000"/>
                          </a:solidFill>
                          <a:effectLst/>
                          <a:latin typeface="Arial"/>
                        </a:rPr>
                        <a:t>Nashville-Davidson, TN</a:t>
                      </a: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Arial"/>
                        </a:rPr>
                        <a:t>        601,222 </a:t>
                      </a: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Arial"/>
                        </a:rPr>
                        <a:t>        634,870 </a:t>
                      </a: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Arial"/>
                        </a:rPr>
                        <a:t>        644,014 </a:t>
                      </a:r>
                    </a:p>
                  </a:txBody>
                  <a:tcPr marL="9525" marR="9525" marT="9525" marB="0" anchor="b">
                    <a:lnL>
                      <a:noFill/>
                    </a:lnL>
                    <a:lnR>
                      <a:noFill/>
                    </a:lnR>
                    <a:lnT>
                      <a:noFill/>
                    </a:lnT>
                    <a:lnB>
                      <a:noFill/>
                    </a:lnB>
                  </a:tcPr>
                </a:tc>
                <a:tc>
                  <a:txBody>
                    <a:bodyPr/>
                    <a:lstStyle/>
                    <a:p>
                      <a:pPr algn="l" fontAlgn="b"/>
                      <a:endParaRPr lang="en-US" sz="1100" b="1"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Arial"/>
                        </a:rPr>
                        <a:t>       9,144 </a:t>
                      </a: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Arial"/>
                        </a:rPr>
                        <a:t>       1.4 </a:t>
                      </a:r>
                    </a:p>
                  </a:txBody>
                  <a:tcPr marL="9525" marR="9525" marT="9525" marB="0" anchor="b">
                    <a:lnL>
                      <a:noFill/>
                    </a:lnL>
                    <a:lnR>
                      <a:noFill/>
                    </a:lnR>
                    <a:lnT>
                      <a:noFill/>
                    </a:lnT>
                    <a:lnB>
                      <a:noFill/>
                    </a:lnB>
                  </a:tcPr>
                </a:tc>
                <a:tc>
                  <a:txBody>
                    <a:bodyPr/>
                    <a:lstStyle/>
                    <a:p>
                      <a:pPr algn="l" fontAlgn="b"/>
                      <a:endParaRPr lang="en-US" sz="1100" b="1"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Arial"/>
                        </a:rPr>
                        <a:t>    42,792 </a:t>
                      </a:r>
                    </a:p>
                  </a:txBody>
                  <a:tcPr marL="9525" marR="9525" marT="9525" marB="0" anchor="b">
                    <a:lnL>
                      <a:noFill/>
                    </a:lnL>
                    <a:lnR>
                      <a:noFill/>
                    </a:lnR>
                    <a:lnT>
                      <a:noFill/>
                    </a:lnT>
                    <a:lnB>
                      <a:noFill/>
                    </a:lnB>
                  </a:tcPr>
                </a:tc>
                <a:tc>
                  <a:txBody>
                    <a:bodyPr/>
                    <a:lstStyle/>
                    <a:p>
                      <a:pPr algn="l" fontAlgn="b"/>
                      <a:r>
                        <a:rPr lang="en-US" sz="1100" b="1" i="0" u="none" strike="noStrike" dirty="0">
                          <a:solidFill>
                            <a:srgbClr val="000000"/>
                          </a:solidFill>
                          <a:effectLst/>
                          <a:latin typeface="Arial"/>
                        </a:rPr>
                        <a:t>       7.1 </a:t>
                      </a:r>
                    </a:p>
                  </a:txBody>
                  <a:tcPr marL="9525" marR="9525" marT="9525" marB="0" anchor="b">
                    <a:lnL>
                      <a:noFill/>
                    </a:lnL>
                    <a:lnR>
                      <a:noFill/>
                    </a:lnR>
                    <a:lnT>
                      <a:noFill/>
                    </a:lnT>
                    <a:lnB>
                      <a:noFill/>
                    </a:lnB>
                  </a:tcPr>
                </a:tc>
              </a:tr>
              <a:tr h="190500">
                <a:tc>
                  <a:txBody>
                    <a:bodyPr/>
                    <a:lstStyle/>
                    <a:p>
                      <a:pPr algn="l" fontAlgn="b"/>
                      <a:r>
                        <a:rPr lang="en-US" sz="1100" b="1" i="0" u="none" strike="noStrike">
                          <a:solidFill>
                            <a:srgbClr val="000000"/>
                          </a:solidFill>
                          <a:effectLst/>
                          <a:latin typeface="Arial"/>
                        </a:rPr>
                        <a:t>Oklahoma City, OK</a:t>
                      </a: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Arial"/>
                        </a:rPr>
                        <a:t>        579,999 </a:t>
                      </a: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Arial"/>
                        </a:rPr>
                        <a:t>        611,030 </a:t>
                      </a: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Arial"/>
                        </a:rPr>
                        <a:t>        620,602 </a:t>
                      </a:r>
                    </a:p>
                  </a:txBody>
                  <a:tcPr marL="9525" marR="9525" marT="9525" marB="0" anchor="b">
                    <a:lnL>
                      <a:noFill/>
                    </a:lnL>
                    <a:lnR>
                      <a:noFill/>
                    </a:lnR>
                    <a:lnT>
                      <a:noFill/>
                    </a:lnT>
                    <a:lnB>
                      <a:noFill/>
                    </a:lnB>
                  </a:tcPr>
                </a:tc>
                <a:tc>
                  <a:txBody>
                    <a:bodyPr/>
                    <a:lstStyle/>
                    <a:p>
                      <a:pPr algn="l" fontAlgn="b"/>
                      <a:endParaRPr lang="en-US" sz="1100" b="1"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Arial"/>
                        </a:rPr>
                        <a:t>       9,572 </a:t>
                      </a: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Arial"/>
                        </a:rPr>
                        <a:t>       1.6 </a:t>
                      </a:r>
                    </a:p>
                  </a:txBody>
                  <a:tcPr marL="9525" marR="9525" marT="9525" marB="0" anchor="b">
                    <a:lnL>
                      <a:noFill/>
                    </a:lnL>
                    <a:lnR>
                      <a:noFill/>
                    </a:lnR>
                    <a:lnT>
                      <a:noFill/>
                    </a:lnT>
                    <a:lnB>
                      <a:noFill/>
                    </a:lnB>
                  </a:tcPr>
                </a:tc>
                <a:tc>
                  <a:txBody>
                    <a:bodyPr/>
                    <a:lstStyle/>
                    <a:p>
                      <a:pPr algn="l" fontAlgn="b"/>
                      <a:endParaRPr lang="en-US" sz="1100" b="1"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l" fontAlgn="b"/>
                      <a:r>
                        <a:rPr lang="en-US" sz="1100" b="1" i="0" u="none" strike="noStrike">
                          <a:solidFill>
                            <a:srgbClr val="000000"/>
                          </a:solidFill>
                          <a:effectLst/>
                          <a:latin typeface="Arial"/>
                        </a:rPr>
                        <a:t>    40,603 </a:t>
                      </a:r>
                    </a:p>
                  </a:txBody>
                  <a:tcPr marL="9525" marR="9525" marT="9525" marB="0" anchor="b">
                    <a:lnL>
                      <a:noFill/>
                    </a:lnL>
                    <a:lnR>
                      <a:noFill/>
                    </a:lnR>
                    <a:lnT>
                      <a:noFill/>
                    </a:lnT>
                    <a:lnB>
                      <a:noFill/>
                    </a:lnB>
                  </a:tcPr>
                </a:tc>
                <a:tc>
                  <a:txBody>
                    <a:bodyPr/>
                    <a:lstStyle/>
                    <a:p>
                      <a:pPr algn="l" fontAlgn="b"/>
                      <a:r>
                        <a:rPr lang="en-US" sz="1100" b="1" i="0" u="none" strike="noStrike" dirty="0">
                          <a:solidFill>
                            <a:srgbClr val="000000"/>
                          </a:solidFill>
                          <a:effectLst/>
                          <a:latin typeface="Arial"/>
                        </a:rPr>
                        <a:t>       7.0 </a:t>
                      </a:r>
                    </a:p>
                  </a:txBody>
                  <a:tcPr marL="9525" marR="9525" marT="9525" marB="0" anchor="b">
                    <a:lnL>
                      <a:noFill/>
                    </a:lnL>
                    <a:lnR>
                      <a:noFill/>
                    </a:lnR>
                    <a:lnT>
                      <a:noFill/>
                    </a:lnT>
                    <a:lnB>
                      <a:noFill/>
                    </a:lnB>
                  </a:tcPr>
                </a:tc>
              </a:tr>
              <a:tr h="190500">
                <a:tc>
                  <a:txBody>
                    <a:bodyPr/>
                    <a:lstStyle/>
                    <a:p>
                      <a:pPr algn="l" fontAlgn="b"/>
                      <a:r>
                        <a:rPr lang="en-US" sz="1100" b="1" i="0" u="none" strike="noStrike">
                          <a:solidFill>
                            <a:srgbClr val="000000"/>
                          </a:solidFill>
                          <a:effectLst/>
                          <a:latin typeface="Arial"/>
                        </a:rPr>
                        <a:t>New Orleans, LA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Arial"/>
                        </a:rPr>
                        <a:t>        343,829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Arial"/>
                        </a:rPr>
                        <a:t>        379,006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Arial"/>
                        </a:rPr>
                        <a:t>        384,320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Arial"/>
                        </a:rPr>
                        <a:t>       5,314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Arial"/>
                        </a:rPr>
                        <a:t>       1.4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Arial"/>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Arial"/>
                        </a:rPr>
                        <a:t>    40,491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solidFill>
                            <a:srgbClr val="000000"/>
                          </a:solidFill>
                          <a:effectLst/>
                          <a:latin typeface="Arial"/>
                        </a:rPr>
                        <a:t>     11.8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14935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Major Demographic Trends</a:t>
            </a:r>
            <a:endParaRPr lang="en-US" sz="3600" b="1" dirty="0"/>
          </a:p>
        </p:txBody>
      </p:sp>
      <p:sp>
        <p:nvSpPr>
          <p:cNvPr id="3" name="Content Placeholder 2"/>
          <p:cNvSpPr>
            <a:spLocks noGrp="1"/>
          </p:cNvSpPr>
          <p:nvPr>
            <p:ph idx="1"/>
          </p:nvPr>
        </p:nvSpPr>
        <p:spPr/>
        <p:txBody>
          <a:bodyPr/>
          <a:lstStyle/>
          <a:p>
            <a:pPr>
              <a:spcAft>
                <a:spcPts val="1800"/>
              </a:spcAft>
            </a:pPr>
            <a:r>
              <a:rPr lang="en-US" b="1" dirty="0" smtClean="0"/>
              <a:t>Population Growth</a:t>
            </a:r>
          </a:p>
          <a:p>
            <a:pPr>
              <a:spcAft>
                <a:spcPts val="0"/>
              </a:spcAft>
            </a:pPr>
            <a:r>
              <a:rPr lang="en-US" b="1" dirty="0" smtClean="0"/>
              <a:t>Urbanization/</a:t>
            </a:r>
          </a:p>
          <a:p>
            <a:pPr marL="0" indent="0">
              <a:spcAft>
                <a:spcPts val="1800"/>
              </a:spcAft>
              <a:buNone/>
            </a:pPr>
            <a:r>
              <a:rPr lang="en-US" b="1" dirty="0"/>
              <a:t>	</a:t>
            </a:r>
            <a:r>
              <a:rPr lang="en-US" b="1" dirty="0" smtClean="0"/>
              <a:t>	Regional Concentration</a:t>
            </a:r>
          </a:p>
          <a:p>
            <a:pPr>
              <a:spcAft>
                <a:spcPts val="1800"/>
              </a:spcAft>
            </a:pPr>
            <a:r>
              <a:rPr lang="en-US" b="1" dirty="0" smtClean="0"/>
              <a:t>Population Aging</a:t>
            </a:r>
          </a:p>
          <a:p>
            <a:pPr>
              <a:spcAft>
                <a:spcPts val="1200"/>
              </a:spcAft>
            </a:pPr>
            <a:r>
              <a:rPr lang="en-US" b="1" dirty="0" smtClean="0"/>
              <a:t>Racial/Ethnic Diversification</a:t>
            </a:r>
            <a:endParaRPr lang="en-US" b="1" dirty="0"/>
          </a:p>
        </p:txBody>
      </p:sp>
      <p:sp>
        <p:nvSpPr>
          <p:cNvPr id="4" name="Date Placeholder 3"/>
          <p:cNvSpPr>
            <a:spLocks noGrp="1"/>
          </p:cNvSpPr>
          <p:nvPr>
            <p:ph type="dt" sz="half" idx="10"/>
          </p:nvPr>
        </p:nvSpPr>
        <p:spPr/>
        <p:txBody>
          <a:bodyPr/>
          <a:lstStyle/>
          <a:p>
            <a:pPr>
              <a:defRPr/>
            </a:pPr>
            <a:fld id="{DCA94DDA-C9E8-4368-94CB-7942B68D7863}" type="datetime4">
              <a:rPr lang="en-US" smtClean="0"/>
              <a:pPr>
                <a:defRPr/>
              </a:pPr>
              <a:t>May 11, 2016</a:t>
            </a:fld>
            <a:endParaRPr lang="en-US"/>
          </a:p>
        </p:txBody>
      </p:sp>
      <p:sp>
        <p:nvSpPr>
          <p:cNvPr id="5" name="Slide Number Placeholder 4"/>
          <p:cNvSpPr>
            <a:spLocks noGrp="1"/>
          </p:cNvSpPr>
          <p:nvPr>
            <p:ph type="sldNum" sz="quarter" idx="11"/>
          </p:nvPr>
        </p:nvSpPr>
        <p:spPr/>
        <p:txBody>
          <a:bodyPr/>
          <a:lstStyle/>
          <a:p>
            <a:pPr>
              <a:defRPr/>
            </a:pPr>
            <a:fld id="{569CDCFA-B6A5-4007-A816-0B3D306CC1E7}" type="slidenum">
              <a:rPr lang="en-US" smtClean="0"/>
              <a:pPr>
                <a:defRPr/>
              </a:pPr>
              <a:t>4</a:t>
            </a:fld>
            <a:endParaRPr lang="en-US"/>
          </a:p>
        </p:txBody>
      </p:sp>
    </p:spTree>
    <p:extLst>
      <p:ext uri="{BB962C8B-B14F-4D97-AF65-F5344CB8AC3E}">
        <p14:creationId xmlns:p14="http://schemas.microsoft.com/office/powerpoint/2010/main" val="217054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12" name="Straight Connector 11"/>
          <p:cNvCxnSpPr/>
          <p:nvPr/>
        </p:nvCxnSpPr>
        <p:spPr>
          <a:xfrm>
            <a:off x="2047826" y="2487883"/>
            <a:ext cx="0" cy="2640559"/>
          </a:xfrm>
          <a:prstGeom prst="line">
            <a:avLst/>
          </a:prstGeom>
          <a:ln w="19050" cmpd="sng">
            <a:solidFill>
              <a:schemeClr val="bg1">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85800" y="447040"/>
            <a:ext cx="7828280" cy="802640"/>
          </a:xfrm>
        </p:spPr>
        <p:txBody>
          <a:bodyPr anchor="t">
            <a:noAutofit/>
          </a:bodyPr>
          <a:lstStyle/>
          <a:p>
            <a:pPr>
              <a:defRPr/>
            </a:pPr>
            <a:r>
              <a:rPr lang="en-US" dirty="0" smtClean="0">
                <a:effectLst>
                  <a:outerShdw blurRad="38100" dist="38100" dir="2700000" algn="tl">
                    <a:srgbClr val="DDDDDD"/>
                  </a:outerShdw>
                </a:effectLst>
                <a:latin typeface="Arial" charset="0"/>
                <a:ea typeface="ＭＳ Ｐゴシック" charset="0"/>
                <a:cs typeface="ＭＳ Ｐゴシック" charset="0"/>
              </a:rPr>
              <a:t>Education Pays</a:t>
            </a:r>
            <a:endParaRPr lang="en-US" dirty="0">
              <a:effectLst>
                <a:outerShdw blurRad="38100" dist="38100" dir="2700000" algn="tl">
                  <a:srgbClr val="DDDDDD"/>
                </a:outerShdw>
              </a:effectLst>
              <a:latin typeface="Arial" charset="0"/>
              <a:ea typeface="ＭＳ Ｐゴシック" charset="0"/>
              <a:cs typeface="ＭＳ Ｐゴシック" charset="0"/>
            </a:endParaRPr>
          </a:p>
        </p:txBody>
      </p:sp>
      <p:sp>
        <p:nvSpPr>
          <p:cNvPr id="32772" name="Content Placeholder 2"/>
          <p:cNvSpPr txBox="1">
            <a:spLocks/>
          </p:cNvSpPr>
          <p:nvPr/>
        </p:nvSpPr>
        <p:spPr bwMode="auto">
          <a:xfrm>
            <a:off x="561975" y="5645150"/>
            <a:ext cx="6256338"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ts val="3200"/>
              </a:lnSpc>
              <a:spcBef>
                <a:spcPts val="800"/>
              </a:spcBef>
              <a:spcAft>
                <a:spcPts val="800"/>
              </a:spcAft>
              <a:buClr>
                <a:srgbClr val="BE891C"/>
              </a:buClr>
              <a:buSzPct val="85000"/>
            </a:pPr>
            <a:r>
              <a:rPr lang="en-US" sz="1100" dirty="0">
                <a:solidFill>
                  <a:prstClr val="black"/>
                </a:solidFill>
              </a:rPr>
              <a:t>Source: </a:t>
            </a:r>
            <a:r>
              <a:rPr lang="en-US" sz="1100" dirty="0" smtClean="0">
                <a:solidFill>
                  <a:prstClr val="black"/>
                </a:solidFill>
              </a:rPr>
              <a:t>U.S. Department of Labor, Bureau of Labor Statistics, June 2013/first quarter 2013</a:t>
            </a:r>
            <a:endParaRPr lang="en-US" sz="1100" dirty="0">
              <a:solidFill>
                <a:prstClr val="black"/>
              </a:solidFill>
            </a:endParaRPr>
          </a:p>
        </p:txBody>
      </p:sp>
      <p:sp>
        <p:nvSpPr>
          <p:cNvPr id="3" name="Slide Number Placeholder 2"/>
          <p:cNvSpPr>
            <a:spLocks noGrp="1"/>
          </p:cNvSpPr>
          <p:nvPr>
            <p:ph type="sldNum" sz="quarter" idx="4294967295"/>
          </p:nvPr>
        </p:nvSpPr>
        <p:spPr>
          <a:xfrm>
            <a:off x="8445500" y="6105525"/>
            <a:ext cx="482600" cy="595313"/>
          </a:xfrm>
          <a:prstGeom prst="rect">
            <a:avLst/>
          </a:prstGeom>
        </p:spPr>
        <p:txBody>
          <a:bodyPr/>
          <a:lstStyle/>
          <a:p>
            <a:pPr>
              <a:defRPr/>
            </a:pPr>
            <a:fld id="{ECA9EE06-FA22-9447-9FDC-60AD60E2A059}" type="slidenum">
              <a:rPr lang="en-US" smtClean="0">
                <a:solidFill>
                  <a:prstClr val="white"/>
                </a:solidFill>
              </a:rPr>
              <a:pPr>
                <a:defRPr/>
              </a:pPr>
              <a:t>40</a:t>
            </a:fld>
            <a:endParaRPr lang="en-US">
              <a:solidFill>
                <a:prstClr val="white"/>
              </a:solidFill>
            </a:endParaRPr>
          </a:p>
        </p:txBody>
      </p:sp>
      <p:graphicFrame>
        <p:nvGraphicFramePr>
          <p:cNvPr id="14" name="Chart 13"/>
          <p:cNvGraphicFramePr/>
          <p:nvPr>
            <p:extLst>
              <p:ext uri="{D42A27DB-BD31-4B8C-83A1-F6EECF244321}">
                <p14:modId xmlns:p14="http://schemas.microsoft.com/office/powerpoint/2010/main" val="4291808519"/>
              </p:ext>
            </p:extLst>
          </p:nvPr>
        </p:nvGraphicFramePr>
        <p:xfrm>
          <a:off x="0" y="1997981"/>
          <a:ext cx="5393885" cy="3130461"/>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 Placeholder 5"/>
          <p:cNvSpPr txBox="1">
            <a:spLocks/>
          </p:cNvSpPr>
          <p:nvPr/>
        </p:nvSpPr>
        <p:spPr bwMode="auto">
          <a:xfrm>
            <a:off x="896996" y="1784621"/>
            <a:ext cx="221591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buClr>
                <a:srgbClr val="BE891C"/>
              </a:buClr>
              <a:buSzPct val="85000"/>
              <a:buFont typeface="Wingdings" charset="0"/>
              <a:buNone/>
            </a:pPr>
            <a:r>
              <a:rPr lang="en-US" sz="1600" b="1" dirty="0">
                <a:solidFill>
                  <a:srgbClr val="4F81BD">
                    <a:lumMod val="50000"/>
                  </a:srgbClr>
                </a:solidFill>
              </a:rPr>
              <a:t>Unemployment </a:t>
            </a:r>
            <a:r>
              <a:rPr lang="en-US" sz="1600" b="1" dirty="0" smtClean="0">
                <a:solidFill>
                  <a:srgbClr val="4F81BD">
                    <a:lumMod val="50000"/>
                  </a:srgbClr>
                </a:solidFill>
              </a:rPr>
              <a:t>Rate</a:t>
            </a:r>
            <a:endParaRPr lang="en-US" sz="1600" b="1" dirty="0">
              <a:solidFill>
                <a:srgbClr val="4F81BD">
                  <a:lumMod val="50000"/>
                </a:srgbClr>
              </a:solidFill>
            </a:endParaRPr>
          </a:p>
        </p:txBody>
      </p:sp>
      <p:grpSp>
        <p:nvGrpSpPr>
          <p:cNvPr id="7" name="Group 6"/>
          <p:cNvGrpSpPr/>
          <p:nvPr/>
        </p:nvGrpSpPr>
        <p:grpSpPr>
          <a:xfrm>
            <a:off x="5343085" y="1784621"/>
            <a:ext cx="3774060" cy="3620820"/>
            <a:chOff x="5343085" y="1784621"/>
            <a:chExt cx="3774060" cy="3620820"/>
          </a:xfrm>
        </p:grpSpPr>
        <p:cxnSp>
          <p:nvCxnSpPr>
            <p:cNvPr id="22" name="Straight Connector 21"/>
            <p:cNvCxnSpPr/>
            <p:nvPr/>
          </p:nvCxnSpPr>
          <p:spPr>
            <a:xfrm>
              <a:off x="7369126" y="2517617"/>
              <a:ext cx="0" cy="2183420"/>
            </a:xfrm>
            <a:prstGeom prst="line">
              <a:avLst/>
            </a:prstGeom>
            <a:ln w="19050" cmpd="sng">
              <a:solidFill>
                <a:schemeClr val="bg1">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23" name="Chart 22"/>
            <p:cNvGraphicFramePr/>
            <p:nvPr>
              <p:extLst>
                <p:ext uri="{D42A27DB-BD31-4B8C-83A1-F6EECF244321}">
                  <p14:modId xmlns:p14="http://schemas.microsoft.com/office/powerpoint/2010/main" val="2578059790"/>
                </p:ext>
              </p:extLst>
            </p:nvPr>
          </p:nvGraphicFramePr>
          <p:xfrm>
            <a:off x="5343085" y="2332989"/>
            <a:ext cx="3774060" cy="2516040"/>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 Placeholder 5"/>
            <p:cNvSpPr txBox="1">
              <a:spLocks/>
            </p:cNvSpPr>
            <p:nvPr/>
          </p:nvSpPr>
          <p:spPr bwMode="auto">
            <a:xfrm>
              <a:off x="5588435" y="1784621"/>
              <a:ext cx="2532036"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buClr>
                  <a:srgbClr val="BE891C"/>
                </a:buClr>
                <a:buSzPct val="85000"/>
                <a:buFont typeface="Wingdings" charset="0"/>
                <a:buNone/>
              </a:pPr>
              <a:r>
                <a:rPr lang="en-US" sz="1600" b="1" dirty="0" smtClean="0">
                  <a:solidFill>
                    <a:srgbClr val="4F81BD">
                      <a:lumMod val="50000"/>
                    </a:srgbClr>
                  </a:solidFill>
                </a:rPr>
                <a:t>Median Weekly Earnings</a:t>
              </a:r>
              <a:endParaRPr lang="en-US" sz="1600" b="1" dirty="0">
                <a:solidFill>
                  <a:srgbClr val="4F81BD">
                    <a:lumMod val="50000"/>
                  </a:srgbClr>
                </a:solidFill>
              </a:endParaRPr>
            </a:p>
          </p:txBody>
        </p:sp>
        <p:sp>
          <p:nvSpPr>
            <p:cNvPr id="25" name="TextBox 24"/>
            <p:cNvSpPr txBox="1"/>
            <p:nvPr/>
          </p:nvSpPr>
          <p:spPr>
            <a:xfrm>
              <a:off x="5982405" y="5128442"/>
              <a:ext cx="2328475" cy="276999"/>
            </a:xfrm>
            <a:prstGeom prst="rect">
              <a:avLst/>
            </a:prstGeom>
            <a:noFill/>
          </p:spPr>
          <p:txBody>
            <a:bodyPr wrap="square" rtlCol="0">
              <a:spAutoFit/>
            </a:bodyPr>
            <a:lstStyle/>
            <a:p>
              <a:pPr algn="ctr"/>
              <a:r>
                <a:rPr lang="en-US" sz="1200" b="1" dirty="0">
                  <a:solidFill>
                    <a:prstClr val="black">
                      <a:lumMod val="50000"/>
                      <a:lumOff val="50000"/>
                    </a:prstClr>
                  </a:solidFill>
                </a:rPr>
                <a:t>Median: $</a:t>
              </a:r>
              <a:r>
                <a:rPr lang="en-US" sz="1200" b="1" dirty="0" smtClean="0">
                  <a:solidFill>
                    <a:prstClr val="black">
                      <a:lumMod val="50000"/>
                      <a:lumOff val="50000"/>
                    </a:prstClr>
                  </a:solidFill>
                </a:rPr>
                <a:t>827</a:t>
              </a:r>
              <a:endParaRPr lang="en-US" sz="1200" b="1" dirty="0">
                <a:solidFill>
                  <a:prstClr val="black">
                    <a:lumMod val="50000"/>
                    <a:lumOff val="50000"/>
                  </a:prstClr>
                </a:solidFill>
              </a:endParaRPr>
            </a:p>
          </p:txBody>
        </p:sp>
      </p:grpSp>
      <p:sp>
        <p:nvSpPr>
          <p:cNvPr id="16" name="TextBox 15"/>
          <p:cNvSpPr txBox="1"/>
          <p:nvPr/>
        </p:nvSpPr>
        <p:spPr>
          <a:xfrm>
            <a:off x="685800" y="5157167"/>
            <a:ext cx="2819400" cy="276999"/>
          </a:xfrm>
          <a:prstGeom prst="rect">
            <a:avLst/>
          </a:prstGeom>
          <a:noFill/>
        </p:spPr>
        <p:txBody>
          <a:bodyPr wrap="square" rtlCol="0">
            <a:spAutoFit/>
          </a:bodyPr>
          <a:lstStyle/>
          <a:p>
            <a:pPr algn="ctr"/>
            <a:r>
              <a:rPr lang="en-US" sz="1200" b="1" dirty="0" smtClean="0">
                <a:solidFill>
                  <a:prstClr val="black">
                    <a:lumMod val="50000"/>
                    <a:lumOff val="50000"/>
                  </a:prstClr>
                </a:solidFill>
              </a:rPr>
              <a:t>Overall Unemployment Rate: 7.6%</a:t>
            </a:r>
            <a:endParaRPr lang="en-US" sz="1200" b="1" dirty="0">
              <a:solidFill>
                <a:prstClr val="black">
                  <a:lumMod val="50000"/>
                  <a:lumOff val="50000"/>
                </a:prstClr>
              </a:solidFill>
            </a:endParaRPr>
          </a:p>
        </p:txBody>
      </p:sp>
    </p:spTree>
    <p:extLst>
      <p:ext uri="{BB962C8B-B14F-4D97-AF65-F5344CB8AC3E}">
        <p14:creationId xmlns:p14="http://schemas.microsoft.com/office/powerpoint/2010/main" val="492159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1618" name="Rectangle 2"/>
          <p:cNvSpPr>
            <a:spLocks noChangeArrowheads="1"/>
          </p:cNvSpPr>
          <p:nvPr/>
        </p:nvSpPr>
        <p:spPr bwMode="auto">
          <a:xfrm>
            <a:off x="436563" y="228600"/>
            <a:ext cx="8153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b="1" dirty="0">
                <a:solidFill>
                  <a:srgbClr val="000000"/>
                </a:solidFill>
                <a:latin typeface="Verdana" pitchFamily="34" charset="0"/>
                <a:ea typeface="Verdana" pitchFamily="34" charset="0"/>
                <a:cs typeface="Verdana" pitchFamily="34" charset="0"/>
              </a:rPr>
              <a:t>Educational Attainment for the Texas Population </a:t>
            </a:r>
          </a:p>
          <a:p>
            <a:pPr algn="ctr"/>
            <a:r>
              <a:rPr lang="en-US" b="1" dirty="0">
                <a:solidFill>
                  <a:srgbClr val="000000"/>
                </a:solidFill>
                <a:latin typeface="Verdana" pitchFamily="34" charset="0"/>
                <a:ea typeface="Verdana" pitchFamily="34" charset="0"/>
                <a:cs typeface="Verdana" pitchFamily="34" charset="0"/>
              </a:rPr>
              <a:t>Age 25 and Older by Race/Ethnicity, 2010</a:t>
            </a:r>
          </a:p>
        </p:txBody>
      </p:sp>
      <p:graphicFrame>
        <p:nvGraphicFramePr>
          <p:cNvPr id="4" name="Table 3"/>
          <p:cNvGraphicFramePr>
            <a:graphicFrameLocks noGrp="1"/>
          </p:cNvGraphicFramePr>
          <p:nvPr>
            <p:extLst>
              <p:ext uri="{D42A27DB-BD31-4B8C-83A1-F6EECF244321}">
                <p14:modId xmlns:p14="http://schemas.microsoft.com/office/powerpoint/2010/main" val="338759988"/>
              </p:ext>
            </p:extLst>
          </p:nvPr>
        </p:nvGraphicFramePr>
        <p:xfrm>
          <a:off x="254794" y="1184275"/>
          <a:ext cx="8634412" cy="4294188"/>
        </p:xfrm>
        <a:graphic>
          <a:graphicData uri="http://schemas.openxmlformats.org/drawingml/2006/table">
            <a:tbl>
              <a:tblPr/>
              <a:tblGrid>
                <a:gridCol w="2236340"/>
                <a:gridCol w="1431795"/>
                <a:gridCol w="1172580"/>
                <a:gridCol w="1172580"/>
                <a:gridCol w="1423235"/>
                <a:gridCol w="1197882"/>
              </a:tblGrid>
              <a:tr h="1332074">
                <a:tc>
                  <a:txBody>
                    <a:bodyPr/>
                    <a:lstStyle/>
                    <a:p>
                      <a:pPr marL="0" marR="0" algn="ctr">
                        <a:lnSpc>
                          <a:spcPct val="115000"/>
                        </a:lnSpc>
                        <a:spcBef>
                          <a:spcPts val="300"/>
                        </a:spcBef>
                        <a:spcAft>
                          <a:spcPts val="300"/>
                        </a:spcAft>
                      </a:pPr>
                      <a:r>
                        <a:rPr lang="en-US" sz="1600" b="1" dirty="0">
                          <a:solidFill>
                            <a:srgbClr val="000000"/>
                          </a:solidFill>
                          <a:effectLst/>
                          <a:latin typeface="Verdana" pitchFamily="34" charset="0"/>
                          <a:ea typeface="Verdana" pitchFamily="34" charset="0"/>
                          <a:cs typeface="Verdana" pitchFamily="34" charset="0"/>
                        </a:rPr>
                        <a:t>Race</a:t>
                      </a:r>
                      <a:br>
                        <a:rPr lang="en-US" sz="1600" b="1" dirty="0">
                          <a:solidFill>
                            <a:srgbClr val="000000"/>
                          </a:solidFill>
                          <a:effectLst/>
                          <a:latin typeface="Verdana" pitchFamily="34" charset="0"/>
                          <a:ea typeface="Verdana" pitchFamily="34" charset="0"/>
                          <a:cs typeface="Verdana" pitchFamily="34" charset="0"/>
                        </a:rPr>
                      </a:br>
                      <a:r>
                        <a:rPr lang="en-US" sz="1600" b="1" dirty="0">
                          <a:solidFill>
                            <a:srgbClr val="000000"/>
                          </a:solidFill>
                          <a:effectLst/>
                          <a:latin typeface="Verdana" pitchFamily="34" charset="0"/>
                          <a:ea typeface="Verdana" pitchFamily="34" charset="0"/>
                          <a:cs typeface="Verdana" pitchFamily="34" charset="0"/>
                        </a:rPr>
                        <a:t>Ethnicity</a:t>
                      </a:r>
                      <a:endParaRPr lang="en-US" sz="1600" dirty="0">
                        <a:effectLst/>
                        <a:latin typeface="Verdana" pitchFamily="34" charset="0"/>
                        <a:ea typeface="Verdana" pitchFamily="34" charset="0"/>
                        <a:cs typeface="Verdana" pitchFamily="34" charset="0"/>
                      </a:endParaRPr>
                    </a:p>
                  </a:txBody>
                  <a:tcPr marL="38101" marR="381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BBBB"/>
                    </a:solidFill>
                  </a:tcPr>
                </a:tc>
                <a:tc>
                  <a:txBody>
                    <a:bodyPr/>
                    <a:lstStyle/>
                    <a:p>
                      <a:pPr marL="0" marR="0" algn="ctr">
                        <a:lnSpc>
                          <a:spcPct val="115000"/>
                        </a:lnSpc>
                        <a:spcBef>
                          <a:spcPts val="300"/>
                        </a:spcBef>
                        <a:spcAft>
                          <a:spcPts val="300"/>
                        </a:spcAft>
                      </a:pPr>
                      <a:r>
                        <a:rPr lang="en-US" sz="1600" b="1" dirty="0">
                          <a:solidFill>
                            <a:srgbClr val="000000"/>
                          </a:solidFill>
                          <a:effectLst/>
                          <a:latin typeface="Verdana" pitchFamily="34" charset="0"/>
                          <a:ea typeface="Verdana" pitchFamily="34" charset="0"/>
                          <a:cs typeface="Verdana" pitchFamily="34" charset="0"/>
                        </a:rPr>
                        <a:t>Population Age 25 </a:t>
                      </a:r>
                      <a:r>
                        <a:rPr lang="en-US" sz="1600" b="1" dirty="0" smtClean="0">
                          <a:solidFill>
                            <a:srgbClr val="000000"/>
                          </a:solidFill>
                          <a:effectLst/>
                          <a:latin typeface="Verdana" pitchFamily="34" charset="0"/>
                          <a:ea typeface="Verdana" pitchFamily="34" charset="0"/>
                          <a:cs typeface="Verdana" pitchFamily="34" charset="0"/>
                        </a:rPr>
                        <a:t>and </a:t>
                      </a:r>
                      <a:r>
                        <a:rPr lang="en-US" sz="1600" b="1" dirty="0">
                          <a:solidFill>
                            <a:srgbClr val="000000"/>
                          </a:solidFill>
                          <a:effectLst/>
                          <a:latin typeface="Verdana" pitchFamily="34" charset="0"/>
                          <a:ea typeface="Verdana" pitchFamily="34" charset="0"/>
                          <a:cs typeface="Verdana" pitchFamily="34" charset="0"/>
                        </a:rPr>
                        <a:t>Older</a:t>
                      </a:r>
                      <a:endParaRPr lang="en-US" sz="1600" dirty="0">
                        <a:effectLst/>
                        <a:latin typeface="Verdana" pitchFamily="34" charset="0"/>
                        <a:ea typeface="Verdana" pitchFamily="34" charset="0"/>
                        <a:cs typeface="Verdana" pitchFamily="34" charset="0"/>
                      </a:endParaRPr>
                    </a:p>
                  </a:txBody>
                  <a:tcPr marL="38101" marR="381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BBBB"/>
                    </a:solidFill>
                  </a:tcPr>
                </a:tc>
                <a:tc>
                  <a:txBody>
                    <a:bodyPr/>
                    <a:lstStyle/>
                    <a:p>
                      <a:pPr marL="0" marR="0" algn="ctr">
                        <a:lnSpc>
                          <a:spcPct val="115000"/>
                        </a:lnSpc>
                        <a:spcBef>
                          <a:spcPts val="300"/>
                        </a:spcBef>
                        <a:spcAft>
                          <a:spcPts val="300"/>
                        </a:spcAft>
                      </a:pPr>
                      <a:r>
                        <a:rPr lang="en-US" sz="1600" b="1" dirty="0">
                          <a:solidFill>
                            <a:srgbClr val="000000"/>
                          </a:solidFill>
                          <a:effectLst/>
                          <a:latin typeface="Verdana" pitchFamily="34" charset="0"/>
                          <a:ea typeface="Verdana" pitchFamily="34" charset="0"/>
                          <a:cs typeface="Verdana" pitchFamily="34" charset="0"/>
                        </a:rPr>
                        <a:t>Less than high school</a:t>
                      </a:r>
                      <a:endParaRPr lang="en-US" sz="1600" dirty="0">
                        <a:effectLst/>
                        <a:latin typeface="Verdana" pitchFamily="34" charset="0"/>
                        <a:ea typeface="Verdana" pitchFamily="34" charset="0"/>
                        <a:cs typeface="Verdana" pitchFamily="34" charset="0"/>
                      </a:endParaRPr>
                    </a:p>
                  </a:txBody>
                  <a:tcPr marL="38101" marR="381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BBBB"/>
                    </a:solidFill>
                  </a:tcPr>
                </a:tc>
                <a:tc>
                  <a:txBody>
                    <a:bodyPr/>
                    <a:lstStyle/>
                    <a:p>
                      <a:pPr marL="0" marR="0" algn="ctr">
                        <a:lnSpc>
                          <a:spcPct val="115000"/>
                        </a:lnSpc>
                        <a:spcBef>
                          <a:spcPts val="300"/>
                        </a:spcBef>
                        <a:spcAft>
                          <a:spcPts val="300"/>
                        </a:spcAft>
                      </a:pPr>
                      <a:r>
                        <a:rPr lang="en-US" sz="1600" b="1">
                          <a:solidFill>
                            <a:srgbClr val="000000"/>
                          </a:solidFill>
                          <a:effectLst/>
                          <a:latin typeface="Verdana" pitchFamily="34" charset="0"/>
                          <a:ea typeface="Verdana" pitchFamily="34" charset="0"/>
                          <a:cs typeface="Verdana" pitchFamily="34" charset="0"/>
                        </a:rPr>
                        <a:t>High school diploma</a:t>
                      </a:r>
                      <a:endParaRPr lang="en-US" sz="1600">
                        <a:effectLst/>
                        <a:latin typeface="Verdana" pitchFamily="34" charset="0"/>
                        <a:ea typeface="Verdana" pitchFamily="34" charset="0"/>
                        <a:cs typeface="Verdana" pitchFamily="34" charset="0"/>
                      </a:endParaRPr>
                    </a:p>
                  </a:txBody>
                  <a:tcPr marL="38101" marR="381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BBBB"/>
                    </a:solidFill>
                  </a:tcPr>
                </a:tc>
                <a:tc>
                  <a:txBody>
                    <a:bodyPr/>
                    <a:lstStyle/>
                    <a:p>
                      <a:pPr marL="0" marR="0" algn="ctr">
                        <a:lnSpc>
                          <a:spcPct val="115000"/>
                        </a:lnSpc>
                        <a:spcBef>
                          <a:spcPts val="300"/>
                        </a:spcBef>
                        <a:spcAft>
                          <a:spcPts val="300"/>
                        </a:spcAft>
                      </a:pPr>
                      <a:r>
                        <a:rPr lang="en-US" sz="1600" b="1" dirty="0">
                          <a:solidFill>
                            <a:srgbClr val="000000"/>
                          </a:solidFill>
                          <a:effectLst/>
                          <a:latin typeface="Verdana" pitchFamily="34" charset="0"/>
                          <a:ea typeface="Verdana" pitchFamily="34" charset="0"/>
                          <a:cs typeface="Verdana" pitchFamily="34" charset="0"/>
                        </a:rPr>
                        <a:t>Some college or associates degree</a:t>
                      </a:r>
                      <a:endParaRPr lang="en-US" sz="1600" dirty="0">
                        <a:effectLst/>
                        <a:latin typeface="Verdana" pitchFamily="34" charset="0"/>
                        <a:ea typeface="Verdana" pitchFamily="34" charset="0"/>
                        <a:cs typeface="Verdana" pitchFamily="34" charset="0"/>
                      </a:endParaRPr>
                    </a:p>
                  </a:txBody>
                  <a:tcPr marL="38101" marR="381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BBBB"/>
                    </a:solidFill>
                  </a:tcPr>
                </a:tc>
                <a:tc>
                  <a:txBody>
                    <a:bodyPr/>
                    <a:lstStyle/>
                    <a:p>
                      <a:pPr marL="0" marR="0" algn="ctr">
                        <a:lnSpc>
                          <a:spcPct val="115000"/>
                        </a:lnSpc>
                        <a:spcBef>
                          <a:spcPts val="300"/>
                        </a:spcBef>
                        <a:spcAft>
                          <a:spcPts val="300"/>
                        </a:spcAft>
                      </a:pPr>
                      <a:r>
                        <a:rPr lang="en-US" sz="1600" b="1">
                          <a:solidFill>
                            <a:srgbClr val="000000"/>
                          </a:solidFill>
                          <a:effectLst/>
                          <a:latin typeface="Verdana" pitchFamily="34" charset="0"/>
                          <a:ea typeface="Verdana" pitchFamily="34" charset="0"/>
                          <a:cs typeface="Verdana" pitchFamily="34" charset="0"/>
                        </a:rPr>
                        <a:t>Bachelor or more</a:t>
                      </a:r>
                      <a:endParaRPr lang="en-US" sz="1600">
                        <a:effectLst/>
                        <a:latin typeface="Verdana" pitchFamily="34" charset="0"/>
                        <a:ea typeface="Verdana" pitchFamily="34" charset="0"/>
                        <a:cs typeface="Verdana" pitchFamily="34" charset="0"/>
                      </a:endParaRPr>
                    </a:p>
                  </a:txBody>
                  <a:tcPr marL="38101" marR="381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BBBB"/>
                    </a:solidFill>
                  </a:tcPr>
                </a:tc>
              </a:tr>
              <a:tr h="333019">
                <a:tc>
                  <a:txBody>
                    <a:bodyPr/>
                    <a:lstStyle/>
                    <a:p>
                      <a:pPr marL="0" marR="0">
                        <a:lnSpc>
                          <a:spcPct val="115000"/>
                        </a:lnSpc>
                        <a:spcBef>
                          <a:spcPts val="300"/>
                        </a:spcBef>
                        <a:spcAft>
                          <a:spcPts val="300"/>
                        </a:spcAft>
                      </a:pPr>
                      <a:r>
                        <a:rPr lang="en-US" sz="1600">
                          <a:solidFill>
                            <a:srgbClr val="000000"/>
                          </a:solidFill>
                          <a:effectLst/>
                          <a:latin typeface="Verdana" pitchFamily="34" charset="0"/>
                          <a:ea typeface="Verdana" pitchFamily="34" charset="0"/>
                          <a:cs typeface="Verdana" pitchFamily="34" charset="0"/>
                        </a:rPr>
                        <a:t>Non-Hispanic White</a:t>
                      </a:r>
                      <a:endParaRPr lang="en-US" sz="1600">
                        <a:effectLst/>
                        <a:latin typeface="Verdana" pitchFamily="34" charset="0"/>
                        <a:ea typeface="Verdana" pitchFamily="34" charset="0"/>
                        <a:cs typeface="Verdana" pitchFamily="34" charset="0"/>
                      </a:endParaRPr>
                    </a:p>
                  </a:txBody>
                  <a:tcPr marL="38101" marR="38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600" dirty="0" smtClean="0">
                          <a:solidFill>
                            <a:srgbClr val="000000"/>
                          </a:solidFill>
                          <a:effectLst/>
                          <a:latin typeface="Verdana" pitchFamily="34" charset="0"/>
                          <a:ea typeface="Verdana" pitchFamily="34" charset="0"/>
                          <a:cs typeface="Verdana" pitchFamily="34" charset="0"/>
                        </a:rPr>
                        <a:t>8,099,053</a:t>
                      </a:r>
                      <a:endParaRPr lang="en-US" sz="1600" dirty="0">
                        <a:effectLst/>
                        <a:latin typeface="Verdana" pitchFamily="34" charset="0"/>
                        <a:ea typeface="Verdana" pitchFamily="34" charset="0"/>
                        <a:cs typeface="Verdana" pitchFamily="34" charset="0"/>
                      </a:endParaRPr>
                    </a:p>
                  </a:txBody>
                  <a:tcPr marL="38101" marR="38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600" dirty="0" smtClean="0">
                          <a:solidFill>
                            <a:srgbClr val="000000"/>
                          </a:solidFill>
                          <a:effectLst/>
                          <a:latin typeface="Verdana" pitchFamily="34" charset="0"/>
                          <a:ea typeface="Verdana" pitchFamily="34" charset="0"/>
                          <a:cs typeface="Verdana" pitchFamily="34" charset="0"/>
                        </a:rPr>
                        <a:t>8.0</a:t>
                      </a:r>
                      <a:endParaRPr lang="en-US" sz="1600" dirty="0">
                        <a:effectLst/>
                        <a:latin typeface="Verdana" pitchFamily="34" charset="0"/>
                        <a:ea typeface="Verdana" pitchFamily="34" charset="0"/>
                        <a:cs typeface="Verdana" pitchFamily="34" charset="0"/>
                      </a:endParaRPr>
                    </a:p>
                  </a:txBody>
                  <a:tcPr marL="38101" marR="274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600" dirty="0">
                          <a:solidFill>
                            <a:srgbClr val="000000"/>
                          </a:solidFill>
                          <a:effectLst/>
                          <a:latin typeface="Verdana" pitchFamily="34" charset="0"/>
                          <a:ea typeface="Verdana" pitchFamily="34" charset="0"/>
                          <a:cs typeface="Verdana" pitchFamily="34" charset="0"/>
                        </a:rPr>
                        <a:t>25.3</a:t>
                      </a:r>
                      <a:endParaRPr lang="en-US" sz="1600" dirty="0">
                        <a:effectLst/>
                        <a:latin typeface="Verdana" pitchFamily="34" charset="0"/>
                        <a:ea typeface="Verdana" pitchFamily="34" charset="0"/>
                        <a:cs typeface="Verdana" pitchFamily="34" charset="0"/>
                      </a:endParaRPr>
                    </a:p>
                  </a:txBody>
                  <a:tcPr marL="38101" marR="274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600" dirty="0" smtClean="0">
                          <a:solidFill>
                            <a:srgbClr val="000000"/>
                          </a:solidFill>
                          <a:effectLst/>
                          <a:latin typeface="Verdana" pitchFamily="34" charset="0"/>
                          <a:ea typeface="Verdana" pitchFamily="34" charset="0"/>
                          <a:cs typeface="Verdana" pitchFamily="34" charset="0"/>
                        </a:rPr>
                        <a:t>32.6</a:t>
                      </a:r>
                      <a:endParaRPr lang="en-US" sz="1600" dirty="0">
                        <a:effectLst/>
                        <a:latin typeface="Verdana" pitchFamily="34" charset="0"/>
                        <a:ea typeface="Verdana" pitchFamily="34" charset="0"/>
                        <a:cs typeface="Verdana" pitchFamily="34" charset="0"/>
                      </a:endParaRPr>
                    </a:p>
                  </a:txBody>
                  <a:tcPr marL="38101" marR="274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600" dirty="0" smtClean="0">
                          <a:solidFill>
                            <a:srgbClr val="000000"/>
                          </a:solidFill>
                          <a:effectLst/>
                          <a:latin typeface="Verdana" pitchFamily="34" charset="0"/>
                          <a:ea typeface="Verdana" pitchFamily="34" charset="0"/>
                          <a:cs typeface="Verdana" pitchFamily="34" charset="0"/>
                        </a:rPr>
                        <a:t>34.1</a:t>
                      </a:r>
                      <a:endParaRPr lang="en-US" sz="1600" dirty="0">
                        <a:effectLst/>
                        <a:latin typeface="Verdana" pitchFamily="34" charset="0"/>
                        <a:ea typeface="Verdana" pitchFamily="34" charset="0"/>
                        <a:cs typeface="Verdana" pitchFamily="34" charset="0"/>
                      </a:endParaRPr>
                    </a:p>
                  </a:txBody>
                  <a:tcPr marL="38101" marR="274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33019">
                <a:tc>
                  <a:txBody>
                    <a:bodyPr/>
                    <a:lstStyle/>
                    <a:p>
                      <a:pPr marL="0" marR="0">
                        <a:lnSpc>
                          <a:spcPct val="115000"/>
                        </a:lnSpc>
                        <a:spcBef>
                          <a:spcPts val="300"/>
                        </a:spcBef>
                        <a:spcAft>
                          <a:spcPts val="300"/>
                        </a:spcAft>
                      </a:pPr>
                      <a:r>
                        <a:rPr lang="en-US" sz="1600">
                          <a:solidFill>
                            <a:srgbClr val="000000"/>
                          </a:solidFill>
                          <a:effectLst/>
                          <a:latin typeface="Verdana" pitchFamily="34" charset="0"/>
                          <a:ea typeface="Verdana" pitchFamily="34" charset="0"/>
                          <a:cs typeface="Verdana" pitchFamily="34" charset="0"/>
                        </a:rPr>
                        <a:t>Black</a:t>
                      </a:r>
                      <a:endParaRPr lang="en-US" sz="1600">
                        <a:effectLst/>
                        <a:latin typeface="Verdana" pitchFamily="34" charset="0"/>
                        <a:ea typeface="Verdana" pitchFamily="34" charset="0"/>
                        <a:cs typeface="Verdana" pitchFamily="34" charset="0"/>
                      </a:endParaRPr>
                    </a:p>
                  </a:txBody>
                  <a:tcPr marL="38101" marR="38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600" dirty="0" smtClean="0">
                          <a:solidFill>
                            <a:srgbClr val="000000"/>
                          </a:solidFill>
                          <a:effectLst/>
                          <a:latin typeface="Verdana" pitchFamily="34" charset="0"/>
                          <a:ea typeface="Verdana" pitchFamily="34" charset="0"/>
                          <a:cs typeface="Verdana" pitchFamily="34" charset="0"/>
                        </a:rPr>
                        <a:t>1,788,223</a:t>
                      </a:r>
                      <a:endParaRPr lang="en-US" sz="1600" dirty="0">
                        <a:effectLst/>
                        <a:latin typeface="Verdana" pitchFamily="34" charset="0"/>
                        <a:ea typeface="Verdana" pitchFamily="34" charset="0"/>
                        <a:cs typeface="Verdana" pitchFamily="34" charset="0"/>
                      </a:endParaRPr>
                    </a:p>
                  </a:txBody>
                  <a:tcPr marL="38101" marR="38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600" dirty="0" smtClean="0">
                          <a:solidFill>
                            <a:srgbClr val="000000"/>
                          </a:solidFill>
                          <a:effectLst/>
                          <a:latin typeface="Verdana" pitchFamily="34" charset="0"/>
                          <a:ea typeface="Verdana" pitchFamily="34" charset="0"/>
                          <a:cs typeface="Verdana" pitchFamily="34" charset="0"/>
                        </a:rPr>
                        <a:t>13.9</a:t>
                      </a:r>
                      <a:endParaRPr lang="en-US" sz="1600" dirty="0">
                        <a:effectLst/>
                        <a:latin typeface="Verdana" pitchFamily="34" charset="0"/>
                        <a:ea typeface="Verdana" pitchFamily="34" charset="0"/>
                        <a:cs typeface="Verdana" pitchFamily="34" charset="0"/>
                      </a:endParaRPr>
                    </a:p>
                  </a:txBody>
                  <a:tcPr marL="38101" marR="274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600" dirty="0" smtClean="0">
                          <a:solidFill>
                            <a:srgbClr val="000000"/>
                          </a:solidFill>
                          <a:effectLst/>
                          <a:latin typeface="Verdana" pitchFamily="34" charset="0"/>
                          <a:ea typeface="Verdana" pitchFamily="34" charset="0"/>
                          <a:cs typeface="Verdana" pitchFamily="34" charset="0"/>
                        </a:rPr>
                        <a:t>30.3</a:t>
                      </a:r>
                      <a:endParaRPr lang="en-US" sz="1600" dirty="0">
                        <a:effectLst/>
                        <a:latin typeface="Verdana" pitchFamily="34" charset="0"/>
                        <a:ea typeface="Verdana" pitchFamily="34" charset="0"/>
                        <a:cs typeface="Verdana" pitchFamily="34" charset="0"/>
                      </a:endParaRPr>
                    </a:p>
                  </a:txBody>
                  <a:tcPr marL="38101" marR="274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600" dirty="0" smtClean="0">
                          <a:solidFill>
                            <a:srgbClr val="000000"/>
                          </a:solidFill>
                          <a:effectLst/>
                          <a:latin typeface="Verdana" pitchFamily="34" charset="0"/>
                          <a:ea typeface="Verdana" pitchFamily="34" charset="0"/>
                          <a:cs typeface="Verdana" pitchFamily="34" charset="0"/>
                        </a:rPr>
                        <a:t>36.2</a:t>
                      </a:r>
                      <a:endParaRPr lang="en-US" sz="1600" dirty="0">
                        <a:effectLst/>
                        <a:latin typeface="Verdana" pitchFamily="34" charset="0"/>
                        <a:ea typeface="Verdana" pitchFamily="34" charset="0"/>
                        <a:cs typeface="Verdana" pitchFamily="34" charset="0"/>
                      </a:endParaRPr>
                    </a:p>
                  </a:txBody>
                  <a:tcPr marL="38101" marR="274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600" dirty="0" smtClean="0">
                          <a:solidFill>
                            <a:srgbClr val="000000"/>
                          </a:solidFill>
                          <a:effectLst/>
                          <a:latin typeface="Verdana" pitchFamily="34" charset="0"/>
                          <a:ea typeface="Verdana" pitchFamily="34" charset="0"/>
                          <a:cs typeface="Verdana" pitchFamily="34" charset="0"/>
                        </a:rPr>
                        <a:t>19.6</a:t>
                      </a:r>
                      <a:endParaRPr lang="en-US" sz="1600" dirty="0">
                        <a:effectLst/>
                        <a:latin typeface="Verdana" pitchFamily="34" charset="0"/>
                        <a:ea typeface="Verdana" pitchFamily="34" charset="0"/>
                        <a:cs typeface="Verdana" pitchFamily="34" charset="0"/>
                      </a:endParaRPr>
                    </a:p>
                  </a:txBody>
                  <a:tcPr marL="38101" marR="274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33019">
                <a:tc>
                  <a:txBody>
                    <a:bodyPr/>
                    <a:lstStyle/>
                    <a:p>
                      <a:pPr marL="0" marR="0">
                        <a:lnSpc>
                          <a:spcPct val="115000"/>
                        </a:lnSpc>
                        <a:spcBef>
                          <a:spcPts val="300"/>
                        </a:spcBef>
                        <a:spcAft>
                          <a:spcPts val="300"/>
                        </a:spcAft>
                      </a:pPr>
                      <a:r>
                        <a:rPr lang="en-US" sz="1600">
                          <a:solidFill>
                            <a:srgbClr val="000000"/>
                          </a:solidFill>
                          <a:effectLst/>
                          <a:latin typeface="Verdana" pitchFamily="34" charset="0"/>
                          <a:ea typeface="Verdana" pitchFamily="34" charset="0"/>
                          <a:cs typeface="Verdana" pitchFamily="34" charset="0"/>
                        </a:rPr>
                        <a:t>Hispanic*</a:t>
                      </a:r>
                      <a:endParaRPr lang="en-US" sz="1600">
                        <a:effectLst/>
                        <a:latin typeface="Verdana" pitchFamily="34" charset="0"/>
                        <a:ea typeface="Verdana" pitchFamily="34" charset="0"/>
                        <a:cs typeface="Verdana" pitchFamily="34" charset="0"/>
                      </a:endParaRPr>
                    </a:p>
                  </a:txBody>
                  <a:tcPr marL="38101" marR="38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600" dirty="0" smtClean="0">
                          <a:solidFill>
                            <a:srgbClr val="000000"/>
                          </a:solidFill>
                          <a:effectLst/>
                          <a:latin typeface="Verdana" pitchFamily="34" charset="0"/>
                          <a:ea typeface="Verdana" pitchFamily="34" charset="0"/>
                          <a:cs typeface="Verdana" pitchFamily="34" charset="0"/>
                        </a:rPr>
                        <a:t>5,063,779</a:t>
                      </a:r>
                      <a:endParaRPr lang="en-US" sz="1600" dirty="0">
                        <a:effectLst/>
                        <a:latin typeface="Verdana" pitchFamily="34" charset="0"/>
                        <a:ea typeface="Verdana" pitchFamily="34" charset="0"/>
                        <a:cs typeface="Verdana" pitchFamily="34" charset="0"/>
                      </a:endParaRPr>
                    </a:p>
                  </a:txBody>
                  <a:tcPr marL="38101" marR="38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600" dirty="0" smtClean="0">
                          <a:solidFill>
                            <a:srgbClr val="000000"/>
                          </a:solidFill>
                          <a:effectLst/>
                          <a:latin typeface="Verdana" pitchFamily="34" charset="0"/>
                          <a:ea typeface="Verdana" pitchFamily="34" charset="0"/>
                          <a:cs typeface="Verdana" pitchFamily="34" charset="0"/>
                        </a:rPr>
                        <a:t>40.4</a:t>
                      </a:r>
                      <a:endParaRPr lang="en-US" sz="1600" dirty="0">
                        <a:effectLst/>
                        <a:latin typeface="Verdana" pitchFamily="34" charset="0"/>
                        <a:ea typeface="Verdana" pitchFamily="34" charset="0"/>
                        <a:cs typeface="Verdana" pitchFamily="34" charset="0"/>
                      </a:endParaRPr>
                    </a:p>
                  </a:txBody>
                  <a:tcPr marL="38101" marR="274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600" dirty="0" smtClean="0">
                          <a:solidFill>
                            <a:srgbClr val="000000"/>
                          </a:solidFill>
                          <a:effectLst/>
                          <a:latin typeface="Verdana" pitchFamily="34" charset="0"/>
                          <a:ea typeface="Verdana" pitchFamily="34" charset="0"/>
                          <a:cs typeface="Verdana" pitchFamily="34" charset="0"/>
                        </a:rPr>
                        <a:t>25.8</a:t>
                      </a:r>
                      <a:endParaRPr lang="en-US" sz="1600" dirty="0">
                        <a:effectLst/>
                        <a:latin typeface="Verdana" pitchFamily="34" charset="0"/>
                        <a:ea typeface="Verdana" pitchFamily="34" charset="0"/>
                        <a:cs typeface="Verdana" pitchFamily="34" charset="0"/>
                      </a:endParaRPr>
                    </a:p>
                  </a:txBody>
                  <a:tcPr marL="38101" marR="274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600" dirty="0" smtClean="0">
                          <a:solidFill>
                            <a:srgbClr val="000000"/>
                          </a:solidFill>
                          <a:effectLst/>
                          <a:latin typeface="Verdana" pitchFamily="34" charset="0"/>
                          <a:ea typeface="Verdana" pitchFamily="34" charset="0"/>
                          <a:cs typeface="Verdana" pitchFamily="34" charset="0"/>
                        </a:rPr>
                        <a:t>22.2</a:t>
                      </a:r>
                      <a:endParaRPr lang="en-US" sz="1600" dirty="0">
                        <a:effectLst/>
                        <a:latin typeface="Verdana" pitchFamily="34" charset="0"/>
                        <a:ea typeface="Verdana" pitchFamily="34" charset="0"/>
                        <a:cs typeface="Verdana" pitchFamily="34" charset="0"/>
                      </a:endParaRPr>
                    </a:p>
                  </a:txBody>
                  <a:tcPr marL="38101" marR="274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600" dirty="0" smtClean="0">
                          <a:solidFill>
                            <a:srgbClr val="000000"/>
                          </a:solidFill>
                          <a:effectLst/>
                          <a:latin typeface="Verdana" pitchFamily="34" charset="0"/>
                          <a:ea typeface="Verdana" pitchFamily="34" charset="0"/>
                          <a:cs typeface="Verdana" pitchFamily="34" charset="0"/>
                        </a:rPr>
                        <a:t>11.6</a:t>
                      </a:r>
                      <a:endParaRPr lang="en-US" sz="1600" dirty="0">
                        <a:effectLst/>
                        <a:latin typeface="Verdana" pitchFamily="34" charset="0"/>
                        <a:ea typeface="Verdana" pitchFamily="34" charset="0"/>
                        <a:cs typeface="Verdana" pitchFamily="34" charset="0"/>
                      </a:endParaRPr>
                    </a:p>
                  </a:txBody>
                  <a:tcPr marL="38101" marR="274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33019">
                <a:tc>
                  <a:txBody>
                    <a:bodyPr/>
                    <a:lstStyle/>
                    <a:p>
                      <a:pPr marL="0" marR="0">
                        <a:lnSpc>
                          <a:spcPct val="115000"/>
                        </a:lnSpc>
                        <a:spcBef>
                          <a:spcPts val="300"/>
                        </a:spcBef>
                        <a:spcAft>
                          <a:spcPts val="300"/>
                        </a:spcAft>
                      </a:pPr>
                      <a:r>
                        <a:rPr lang="en-US" sz="1600">
                          <a:solidFill>
                            <a:srgbClr val="000000"/>
                          </a:solidFill>
                          <a:effectLst/>
                          <a:latin typeface="Verdana" pitchFamily="34" charset="0"/>
                          <a:ea typeface="Verdana" pitchFamily="34" charset="0"/>
                          <a:cs typeface="Verdana" pitchFamily="34" charset="0"/>
                        </a:rPr>
                        <a:t>Asian</a:t>
                      </a:r>
                      <a:endParaRPr lang="en-US" sz="1600">
                        <a:effectLst/>
                        <a:latin typeface="Verdana" pitchFamily="34" charset="0"/>
                        <a:ea typeface="Verdana" pitchFamily="34" charset="0"/>
                        <a:cs typeface="Verdana" pitchFamily="34" charset="0"/>
                      </a:endParaRPr>
                    </a:p>
                  </a:txBody>
                  <a:tcPr marL="38101" marR="38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600" dirty="0" smtClean="0">
                          <a:solidFill>
                            <a:srgbClr val="000000"/>
                          </a:solidFill>
                          <a:effectLst/>
                          <a:latin typeface="Verdana" pitchFamily="34" charset="0"/>
                          <a:ea typeface="Verdana" pitchFamily="34" charset="0"/>
                          <a:cs typeface="Verdana" pitchFamily="34" charset="0"/>
                        </a:rPr>
                        <a:t>639,967</a:t>
                      </a:r>
                      <a:endParaRPr lang="en-US" sz="1600" dirty="0">
                        <a:effectLst/>
                        <a:latin typeface="Verdana" pitchFamily="34" charset="0"/>
                        <a:ea typeface="Verdana" pitchFamily="34" charset="0"/>
                        <a:cs typeface="Verdana" pitchFamily="34" charset="0"/>
                      </a:endParaRPr>
                    </a:p>
                  </a:txBody>
                  <a:tcPr marL="38101" marR="38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600" dirty="0" smtClean="0">
                          <a:solidFill>
                            <a:srgbClr val="000000"/>
                          </a:solidFill>
                          <a:effectLst/>
                          <a:latin typeface="Verdana" pitchFamily="34" charset="0"/>
                          <a:ea typeface="Verdana" pitchFamily="34" charset="0"/>
                          <a:cs typeface="Verdana" pitchFamily="34" charset="0"/>
                        </a:rPr>
                        <a:t>14.4</a:t>
                      </a:r>
                      <a:endParaRPr lang="en-US" sz="1600" dirty="0">
                        <a:effectLst/>
                        <a:latin typeface="Verdana" pitchFamily="34" charset="0"/>
                        <a:ea typeface="Verdana" pitchFamily="34" charset="0"/>
                        <a:cs typeface="Verdana" pitchFamily="34" charset="0"/>
                      </a:endParaRPr>
                    </a:p>
                  </a:txBody>
                  <a:tcPr marL="38101" marR="274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600" dirty="0" smtClean="0">
                          <a:solidFill>
                            <a:srgbClr val="000000"/>
                          </a:solidFill>
                          <a:effectLst/>
                          <a:latin typeface="Verdana" pitchFamily="34" charset="0"/>
                          <a:ea typeface="Verdana" pitchFamily="34" charset="0"/>
                          <a:cs typeface="Verdana" pitchFamily="34" charset="0"/>
                        </a:rPr>
                        <a:t>15.2</a:t>
                      </a:r>
                      <a:endParaRPr lang="en-US" sz="1600" dirty="0">
                        <a:effectLst/>
                        <a:latin typeface="Verdana" pitchFamily="34" charset="0"/>
                        <a:ea typeface="Verdana" pitchFamily="34" charset="0"/>
                        <a:cs typeface="Verdana" pitchFamily="34" charset="0"/>
                      </a:endParaRPr>
                    </a:p>
                  </a:txBody>
                  <a:tcPr marL="38101" marR="274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600" dirty="0" smtClean="0">
                          <a:solidFill>
                            <a:srgbClr val="000000"/>
                          </a:solidFill>
                          <a:effectLst/>
                          <a:latin typeface="Verdana" pitchFamily="34" charset="0"/>
                          <a:ea typeface="Verdana" pitchFamily="34" charset="0"/>
                          <a:cs typeface="Verdana" pitchFamily="34" charset="0"/>
                        </a:rPr>
                        <a:t>18.6</a:t>
                      </a:r>
                      <a:endParaRPr lang="en-US" sz="1600" dirty="0">
                        <a:effectLst/>
                        <a:latin typeface="Verdana" pitchFamily="34" charset="0"/>
                        <a:ea typeface="Verdana" pitchFamily="34" charset="0"/>
                        <a:cs typeface="Verdana" pitchFamily="34" charset="0"/>
                      </a:endParaRPr>
                    </a:p>
                  </a:txBody>
                  <a:tcPr marL="38101" marR="274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600" dirty="0" smtClean="0">
                          <a:solidFill>
                            <a:srgbClr val="000000"/>
                          </a:solidFill>
                          <a:effectLst/>
                          <a:latin typeface="Verdana" pitchFamily="34" charset="0"/>
                          <a:ea typeface="Verdana" pitchFamily="34" charset="0"/>
                          <a:cs typeface="Verdana" pitchFamily="34" charset="0"/>
                        </a:rPr>
                        <a:t>51.8</a:t>
                      </a:r>
                      <a:endParaRPr lang="en-US" sz="1600" dirty="0">
                        <a:effectLst/>
                        <a:latin typeface="Verdana" pitchFamily="34" charset="0"/>
                        <a:ea typeface="Verdana" pitchFamily="34" charset="0"/>
                        <a:cs typeface="Verdana" pitchFamily="34" charset="0"/>
                      </a:endParaRPr>
                    </a:p>
                  </a:txBody>
                  <a:tcPr marL="38101" marR="274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33019">
                <a:tc>
                  <a:txBody>
                    <a:bodyPr/>
                    <a:lstStyle/>
                    <a:p>
                      <a:pPr marL="0" marR="0">
                        <a:lnSpc>
                          <a:spcPct val="115000"/>
                        </a:lnSpc>
                        <a:spcBef>
                          <a:spcPts val="300"/>
                        </a:spcBef>
                        <a:spcAft>
                          <a:spcPts val="300"/>
                        </a:spcAft>
                      </a:pPr>
                      <a:r>
                        <a:rPr lang="en-US" sz="1600" dirty="0" smtClean="0">
                          <a:solidFill>
                            <a:srgbClr val="000000"/>
                          </a:solidFill>
                          <a:effectLst/>
                          <a:latin typeface="Verdana" pitchFamily="34" charset="0"/>
                          <a:ea typeface="Verdana" pitchFamily="34" charset="0"/>
                          <a:cs typeface="Verdana" pitchFamily="34" charset="0"/>
                        </a:rPr>
                        <a:t>Total Population</a:t>
                      </a:r>
                      <a:endParaRPr lang="en-US" sz="1600" dirty="0">
                        <a:effectLst/>
                        <a:latin typeface="Verdana" pitchFamily="34" charset="0"/>
                        <a:ea typeface="Verdana" pitchFamily="34" charset="0"/>
                        <a:cs typeface="Verdana" pitchFamily="34" charset="0"/>
                      </a:endParaRPr>
                    </a:p>
                  </a:txBody>
                  <a:tcPr marL="38101" marR="38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600" dirty="0" smtClean="0">
                          <a:solidFill>
                            <a:srgbClr val="000000"/>
                          </a:solidFill>
                          <a:effectLst/>
                          <a:latin typeface="Verdana" pitchFamily="34" charset="0"/>
                          <a:ea typeface="Verdana" pitchFamily="34" charset="0"/>
                          <a:cs typeface="Verdana" pitchFamily="34" charset="0"/>
                        </a:rPr>
                        <a:t>15,772,122</a:t>
                      </a:r>
                      <a:endParaRPr lang="en-US" sz="1600" dirty="0">
                        <a:effectLst/>
                        <a:latin typeface="Verdana" pitchFamily="34" charset="0"/>
                        <a:ea typeface="Verdana" pitchFamily="34" charset="0"/>
                        <a:cs typeface="Verdana" pitchFamily="34" charset="0"/>
                      </a:endParaRPr>
                    </a:p>
                  </a:txBody>
                  <a:tcPr marL="38101" marR="38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600" dirty="0" smtClean="0">
                          <a:solidFill>
                            <a:srgbClr val="000000"/>
                          </a:solidFill>
                          <a:effectLst/>
                          <a:latin typeface="Verdana" pitchFamily="34" charset="0"/>
                          <a:ea typeface="Verdana" pitchFamily="34" charset="0"/>
                          <a:cs typeface="Verdana" pitchFamily="34" charset="0"/>
                        </a:rPr>
                        <a:t>19.3</a:t>
                      </a:r>
                      <a:endParaRPr lang="en-US" sz="1600" dirty="0">
                        <a:effectLst/>
                        <a:latin typeface="Verdana" pitchFamily="34" charset="0"/>
                        <a:ea typeface="Verdana" pitchFamily="34" charset="0"/>
                        <a:cs typeface="Verdana" pitchFamily="34" charset="0"/>
                      </a:endParaRPr>
                    </a:p>
                  </a:txBody>
                  <a:tcPr marL="38101" marR="274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600" dirty="0" smtClean="0">
                          <a:solidFill>
                            <a:srgbClr val="000000"/>
                          </a:solidFill>
                          <a:effectLst/>
                          <a:latin typeface="Verdana" pitchFamily="34" charset="0"/>
                          <a:ea typeface="Verdana" pitchFamily="34" charset="0"/>
                          <a:cs typeface="Verdana" pitchFamily="34" charset="0"/>
                        </a:rPr>
                        <a:t>25.6</a:t>
                      </a:r>
                      <a:endParaRPr lang="en-US" sz="1600" dirty="0">
                        <a:effectLst/>
                        <a:latin typeface="Verdana" pitchFamily="34" charset="0"/>
                        <a:ea typeface="Verdana" pitchFamily="34" charset="0"/>
                        <a:cs typeface="Verdana" pitchFamily="34" charset="0"/>
                      </a:endParaRPr>
                    </a:p>
                  </a:txBody>
                  <a:tcPr marL="38101" marR="274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600" dirty="0" smtClean="0">
                          <a:solidFill>
                            <a:srgbClr val="000000"/>
                          </a:solidFill>
                          <a:effectLst/>
                          <a:latin typeface="Verdana" pitchFamily="34" charset="0"/>
                          <a:ea typeface="Verdana" pitchFamily="34" charset="0"/>
                          <a:cs typeface="Verdana" pitchFamily="34" charset="0"/>
                        </a:rPr>
                        <a:t>29.2</a:t>
                      </a:r>
                      <a:endParaRPr lang="en-US" sz="1600" dirty="0">
                        <a:effectLst/>
                        <a:latin typeface="Verdana" pitchFamily="34" charset="0"/>
                        <a:ea typeface="Verdana" pitchFamily="34" charset="0"/>
                        <a:cs typeface="Verdana" pitchFamily="34" charset="0"/>
                      </a:endParaRPr>
                    </a:p>
                  </a:txBody>
                  <a:tcPr marL="38101" marR="274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600" dirty="0" smtClean="0">
                          <a:solidFill>
                            <a:srgbClr val="000000"/>
                          </a:solidFill>
                          <a:effectLst/>
                          <a:latin typeface="Verdana" pitchFamily="34" charset="0"/>
                          <a:ea typeface="Verdana" pitchFamily="34" charset="0"/>
                          <a:cs typeface="Verdana" pitchFamily="34" charset="0"/>
                        </a:rPr>
                        <a:t>25.9</a:t>
                      </a:r>
                      <a:endParaRPr lang="en-US" sz="1600" dirty="0">
                        <a:effectLst/>
                        <a:latin typeface="Verdana" pitchFamily="34" charset="0"/>
                        <a:ea typeface="Verdana" pitchFamily="34" charset="0"/>
                        <a:cs typeface="Verdana" pitchFamily="34" charset="0"/>
                      </a:endParaRPr>
                    </a:p>
                  </a:txBody>
                  <a:tcPr marL="38101" marR="274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297019">
                <a:tc gridSpan="6">
                  <a:txBody>
                    <a:bodyPr/>
                    <a:lstStyle/>
                    <a:p>
                      <a:pPr marL="0" marR="0">
                        <a:lnSpc>
                          <a:spcPct val="115000"/>
                        </a:lnSpc>
                        <a:spcBef>
                          <a:spcPts val="300"/>
                        </a:spcBef>
                        <a:spcAft>
                          <a:spcPts val="300"/>
                        </a:spcAft>
                      </a:pPr>
                      <a:endParaRPr lang="en-US" sz="1600" dirty="0" smtClean="0">
                        <a:solidFill>
                          <a:srgbClr val="000000"/>
                        </a:solidFill>
                        <a:effectLst/>
                        <a:latin typeface="Verdana" pitchFamily="34" charset="0"/>
                        <a:ea typeface="Verdana" pitchFamily="34" charset="0"/>
                        <a:cs typeface="Verdana" pitchFamily="34" charset="0"/>
                      </a:endParaRPr>
                    </a:p>
                    <a:p>
                      <a:pPr marL="0" marR="0">
                        <a:lnSpc>
                          <a:spcPct val="115000"/>
                        </a:lnSpc>
                        <a:spcBef>
                          <a:spcPts val="300"/>
                        </a:spcBef>
                        <a:spcAft>
                          <a:spcPts val="300"/>
                        </a:spcAft>
                      </a:pPr>
                      <a:r>
                        <a:rPr lang="en-US" sz="1600" dirty="0" smtClean="0">
                          <a:solidFill>
                            <a:srgbClr val="000000"/>
                          </a:solidFill>
                          <a:effectLst/>
                          <a:latin typeface="Verdana" pitchFamily="34" charset="0"/>
                          <a:ea typeface="Verdana" pitchFamily="34" charset="0"/>
                          <a:cs typeface="Verdana" pitchFamily="34" charset="0"/>
                        </a:rPr>
                        <a:t>________</a:t>
                      </a:r>
                      <a:r>
                        <a:rPr lang="en-US" sz="1600" dirty="0">
                          <a:solidFill>
                            <a:srgbClr val="000000"/>
                          </a:solidFill>
                          <a:effectLst/>
                          <a:latin typeface="Verdana" pitchFamily="34" charset="0"/>
                          <a:ea typeface="Verdana" pitchFamily="34" charset="0"/>
                          <a:cs typeface="Verdana" pitchFamily="34" charset="0"/>
                        </a:rPr>
                        <a:t/>
                      </a:r>
                      <a:br>
                        <a:rPr lang="en-US" sz="1600" dirty="0">
                          <a:solidFill>
                            <a:srgbClr val="000000"/>
                          </a:solidFill>
                          <a:effectLst/>
                          <a:latin typeface="Verdana" pitchFamily="34" charset="0"/>
                          <a:ea typeface="Verdana" pitchFamily="34" charset="0"/>
                          <a:cs typeface="Verdana" pitchFamily="34" charset="0"/>
                        </a:rPr>
                      </a:br>
                      <a:r>
                        <a:rPr lang="en-US" sz="1050" dirty="0" smtClean="0">
                          <a:solidFill>
                            <a:srgbClr val="000000"/>
                          </a:solidFill>
                          <a:effectLst/>
                          <a:latin typeface="Verdana" pitchFamily="34" charset="0"/>
                          <a:ea typeface="Verdana" pitchFamily="34" charset="0"/>
                          <a:cs typeface="Verdana" pitchFamily="34" charset="0"/>
                        </a:rPr>
                        <a:t>Source</a:t>
                      </a:r>
                      <a:r>
                        <a:rPr lang="en-US" sz="1050" dirty="0">
                          <a:solidFill>
                            <a:srgbClr val="000000"/>
                          </a:solidFill>
                          <a:effectLst/>
                          <a:latin typeface="Verdana" pitchFamily="34" charset="0"/>
                          <a:ea typeface="Verdana" pitchFamily="34" charset="0"/>
                          <a:cs typeface="Verdana" pitchFamily="34" charset="0"/>
                        </a:rPr>
                        <a:t>: U.S. Census, American Community Survey, </a:t>
                      </a:r>
                      <a:r>
                        <a:rPr lang="en-US" sz="1050" dirty="0" smtClean="0">
                          <a:solidFill>
                            <a:srgbClr val="000000"/>
                          </a:solidFill>
                          <a:effectLst/>
                          <a:latin typeface="Verdana" pitchFamily="34" charset="0"/>
                          <a:ea typeface="Verdana" pitchFamily="34" charset="0"/>
                          <a:cs typeface="Verdana" pitchFamily="34" charset="0"/>
                        </a:rPr>
                        <a:t>2010.</a:t>
                      </a:r>
                      <a:r>
                        <a:rPr lang="en-US" sz="1050" dirty="0">
                          <a:solidFill>
                            <a:srgbClr val="000000"/>
                          </a:solidFill>
                          <a:effectLst/>
                          <a:latin typeface="Verdana" pitchFamily="34" charset="0"/>
                          <a:ea typeface="Verdana" pitchFamily="34" charset="0"/>
                          <a:cs typeface="Verdana" pitchFamily="34" charset="0"/>
                        </a:rPr>
                        <a:t/>
                      </a:r>
                      <a:br>
                        <a:rPr lang="en-US" sz="1050" dirty="0">
                          <a:solidFill>
                            <a:srgbClr val="000000"/>
                          </a:solidFill>
                          <a:effectLst/>
                          <a:latin typeface="Verdana" pitchFamily="34" charset="0"/>
                          <a:ea typeface="Verdana" pitchFamily="34" charset="0"/>
                          <a:cs typeface="Verdana" pitchFamily="34" charset="0"/>
                        </a:rPr>
                      </a:br>
                      <a:r>
                        <a:rPr lang="en-US" sz="1050" dirty="0" smtClean="0">
                          <a:solidFill>
                            <a:srgbClr val="000000"/>
                          </a:solidFill>
                          <a:effectLst/>
                          <a:latin typeface="Verdana" pitchFamily="34" charset="0"/>
                          <a:ea typeface="Verdana" pitchFamily="34" charset="0"/>
                          <a:cs typeface="Verdana" pitchFamily="34" charset="0"/>
                        </a:rPr>
                        <a:t>Note: Due</a:t>
                      </a:r>
                      <a:r>
                        <a:rPr lang="en-US" sz="1050" baseline="0" dirty="0" smtClean="0">
                          <a:solidFill>
                            <a:srgbClr val="000000"/>
                          </a:solidFill>
                          <a:effectLst/>
                          <a:latin typeface="Verdana" pitchFamily="34" charset="0"/>
                          <a:ea typeface="Verdana" pitchFamily="34" charset="0"/>
                          <a:cs typeface="Verdana" pitchFamily="34" charset="0"/>
                        </a:rPr>
                        <a:t> to size, some groups are excluded.</a:t>
                      </a:r>
                      <a:r>
                        <a:rPr lang="en-US" sz="1050" dirty="0">
                          <a:solidFill>
                            <a:srgbClr val="000000"/>
                          </a:solidFill>
                          <a:effectLst/>
                          <a:latin typeface="Verdana" pitchFamily="34" charset="0"/>
                          <a:ea typeface="Verdana" pitchFamily="34" charset="0"/>
                          <a:cs typeface="Verdana" pitchFamily="34" charset="0"/>
                        </a:rPr>
                        <a:t/>
                      </a:r>
                      <a:br>
                        <a:rPr lang="en-US" sz="1050" dirty="0">
                          <a:solidFill>
                            <a:srgbClr val="000000"/>
                          </a:solidFill>
                          <a:effectLst/>
                          <a:latin typeface="Verdana" pitchFamily="34" charset="0"/>
                          <a:ea typeface="Verdana" pitchFamily="34" charset="0"/>
                          <a:cs typeface="Verdana" pitchFamily="34" charset="0"/>
                        </a:rPr>
                      </a:br>
                      <a:r>
                        <a:rPr lang="en-US" sz="1050" dirty="0">
                          <a:solidFill>
                            <a:srgbClr val="000000"/>
                          </a:solidFill>
                          <a:effectLst/>
                          <a:latin typeface="Verdana" pitchFamily="34" charset="0"/>
                          <a:ea typeface="Verdana" pitchFamily="34" charset="0"/>
                          <a:cs typeface="Verdana" pitchFamily="34" charset="0"/>
                        </a:rPr>
                        <a:t>*Includes Hispanic persons of all races.</a:t>
                      </a:r>
                      <a:endParaRPr lang="en-US" sz="1050" dirty="0">
                        <a:effectLst/>
                        <a:latin typeface="Verdana" pitchFamily="34" charset="0"/>
                        <a:ea typeface="Verdana" pitchFamily="34" charset="0"/>
                        <a:cs typeface="Verdana" pitchFamily="34" charset="0"/>
                      </a:endParaRPr>
                    </a:p>
                  </a:txBody>
                  <a:tcPr marL="38101" marR="3810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111672"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Geneva" pitchFamily="34" charset="0"/>
                <a:cs typeface="Geneva" pitchFamily="34" charset="0"/>
              </a:defRPr>
            </a:lvl1pPr>
            <a:lvl2pPr marL="742950" indent="-285750" eaLnBrk="0" hangingPunct="0">
              <a:defRPr>
                <a:solidFill>
                  <a:schemeClr val="tx1"/>
                </a:solidFill>
                <a:latin typeface="Calibri" pitchFamily="34" charset="0"/>
                <a:ea typeface="Geneva" pitchFamily="34" charset="0"/>
                <a:cs typeface="Geneva" pitchFamily="34" charset="0"/>
              </a:defRPr>
            </a:lvl2pPr>
            <a:lvl3pPr marL="1143000" indent="-228600" eaLnBrk="0" hangingPunct="0">
              <a:defRPr>
                <a:solidFill>
                  <a:schemeClr val="tx1"/>
                </a:solidFill>
                <a:latin typeface="Calibri" pitchFamily="34" charset="0"/>
                <a:ea typeface="Geneva" pitchFamily="34" charset="0"/>
                <a:cs typeface="Geneva" pitchFamily="34" charset="0"/>
              </a:defRPr>
            </a:lvl3pPr>
            <a:lvl4pPr marL="1600200" indent="-228600" eaLnBrk="0" hangingPunct="0">
              <a:defRPr>
                <a:solidFill>
                  <a:schemeClr val="tx1"/>
                </a:solidFill>
                <a:latin typeface="Calibri" pitchFamily="34" charset="0"/>
                <a:ea typeface="Geneva" pitchFamily="34" charset="0"/>
                <a:cs typeface="Geneva" pitchFamily="34" charset="0"/>
              </a:defRPr>
            </a:lvl4pPr>
            <a:lvl5pPr marL="2057400" indent="-228600" eaLnBrk="0" hangingPunct="0">
              <a:defRPr>
                <a:solidFill>
                  <a:schemeClr val="tx1"/>
                </a:solidFill>
                <a:latin typeface="Calibri" pitchFamily="34" charset="0"/>
                <a:ea typeface="Geneva" pitchFamily="34" charset="0"/>
                <a:cs typeface="Geneva"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9pPr>
          </a:lstStyle>
          <a:p>
            <a:pPr eaLnBrk="1" hangingPunct="1"/>
            <a:fld id="{6C53AE7B-8AA5-4F7C-954C-28840F743D5A}" type="slidenum">
              <a:rPr lang="en-US" smtClean="0">
                <a:solidFill>
                  <a:schemeClr val="bg1"/>
                </a:solidFill>
                <a:latin typeface="Verdana" pitchFamily="34" charset="0"/>
              </a:rPr>
              <a:pPr eaLnBrk="1" hangingPunct="1"/>
              <a:t>41</a:t>
            </a:fld>
            <a:endParaRPr lang="en-US" smtClean="0">
              <a:solidFill>
                <a:schemeClr val="bg1"/>
              </a:solidFill>
              <a:latin typeface="Verdana" pitchFamily="34" charset="0"/>
            </a:endParaRPr>
          </a:p>
        </p:txBody>
      </p:sp>
    </p:spTree>
    <p:extLst>
      <p:ext uri="{BB962C8B-B14F-4D97-AF65-F5344CB8AC3E}">
        <p14:creationId xmlns:p14="http://schemas.microsoft.com/office/powerpoint/2010/main" val="819942558"/>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03238" y="549275"/>
          <a:ext cx="8001000" cy="579438"/>
        </p:xfrm>
        <a:graphic>
          <a:graphicData uri="http://schemas.openxmlformats.org/drawingml/2006/table">
            <a:tbl>
              <a:tblPr/>
              <a:tblGrid>
                <a:gridCol w="8001000"/>
              </a:tblGrid>
              <a:tr h="57943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b="1" i="0" dirty="0" smtClean="0">
                          <a:solidFill>
                            <a:srgbClr val="000000"/>
                          </a:solidFill>
                          <a:effectLst/>
                          <a:latin typeface="Arial" pitchFamily="34" charset="0"/>
                          <a:ea typeface="Times New Roman"/>
                          <a:cs typeface="Arial" pitchFamily="34" charset="0"/>
                        </a:rPr>
                        <a:t>Population, Population Change, and Proportion of the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900" b="1" i="0" dirty="0" smtClean="0">
                          <a:solidFill>
                            <a:srgbClr val="000000"/>
                          </a:solidFill>
                          <a:effectLst/>
                          <a:latin typeface="Arial" pitchFamily="34" charset="0"/>
                          <a:ea typeface="Times New Roman"/>
                          <a:cs typeface="Arial" pitchFamily="34" charset="0"/>
                        </a:rPr>
                        <a:t>Total Population by Race/Ethnicity for Texas</a:t>
                      </a:r>
                      <a:r>
                        <a:rPr lang="en-US" sz="1900" b="1" dirty="0" smtClean="0">
                          <a:solidFill>
                            <a:srgbClr val="000000"/>
                          </a:solidFill>
                          <a:latin typeface="Arial" pitchFamily="34" charset="0"/>
                          <a:ea typeface="Times New Roman"/>
                          <a:cs typeface="Arial" pitchFamily="34" charset="0"/>
                        </a:rPr>
                        <a:t>, 2000 and 2010</a:t>
                      </a:r>
                      <a:endParaRPr lang="en-US" sz="1900" dirty="0" smtClean="0">
                        <a:latin typeface="Arial" pitchFamily="34" charset="0"/>
                        <a:ea typeface="Times New Roman"/>
                        <a:cs typeface="Arial" pitchFamily="34" charset="0"/>
                      </a:endParaRPr>
                    </a:p>
                  </a:txBody>
                  <a:tcPr marL="6350" marR="6350" marT="0" marB="0">
                    <a:lnL>
                      <a:noFill/>
                    </a:lnL>
                    <a:lnR>
                      <a:noFill/>
                    </a:lnR>
                    <a:lnT>
                      <a:noFill/>
                    </a:lnT>
                    <a:lnB>
                      <a:noFill/>
                    </a:lnB>
                    <a:solidFill>
                      <a:srgbClr val="FFFFFF"/>
                    </a:solidFill>
                  </a:tcPr>
                </a:tc>
              </a:tr>
            </a:tbl>
          </a:graphicData>
        </a:graphic>
      </p:graphicFrame>
      <p:graphicFrame>
        <p:nvGraphicFramePr>
          <p:cNvPr id="2" name="Table 1"/>
          <p:cNvGraphicFramePr>
            <a:graphicFrameLocks noGrp="1"/>
          </p:cNvGraphicFramePr>
          <p:nvPr/>
        </p:nvGraphicFramePr>
        <p:xfrm>
          <a:off x="495300" y="1279525"/>
          <a:ext cx="8153400" cy="3695702"/>
        </p:xfrm>
        <a:graphic>
          <a:graphicData uri="http://schemas.openxmlformats.org/drawingml/2006/table">
            <a:tbl>
              <a:tblPr/>
              <a:tblGrid>
                <a:gridCol w="713264"/>
                <a:gridCol w="849577"/>
                <a:gridCol w="912978"/>
                <a:gridCol w="912978"/>
                <a:gridCol w="903468"/>
                <a:gridCol w="912978"/>
                <a:gridCol w="989059"/>
                <a:gridCol w="979549"/>
                <a:gridCol w="979549"/>
              </a:tblGrid>
              <a:tr h="361951">
                <a:tc>
                  <a:txBody>
                    <a:bodyPr/>
                    <a:lstStyle/>
                    <a:p>
                      <a:pPr algn="ctr" fontAlgn="ctr"/>
                      <a:r>
                        <a:rPr lang="en-US" sz="1100" b="1" i="0" u="none" strike="noStrike" dirty="0">
                          <a:solidFill>
                            <a:srgbClr val="000000"/>
                          </a:solidFill>
                          <a:effectLst/>
                          <a:latin typeface="Arial"/>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a:solidFill>
                            <a:srgbClr val="000000"/>
                          </a:solidFill>
                          <a:effectLst/>
                          <a:latin typeface="Arial"/>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ctr" fontAlgn="ctr"/>
                      <a:r>
                        <a:rPr lang="en-US" sz="1100" b="1" i="0" u="none" strike="noStrike">
                          <a:solidFill>
                            <a:srgbClr val="000000"/>
                          </a:solidFill>
                          <a:effectLst/>
                          <a:latin typeface="Arial"/>
                        </a:rPr>
                        <a:t>Population</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algn="ctr" fontAlgn="ctr"/>
                      <a:r>
                        <a:rPr lang="en-US" sz="1100" b="1" i="0" u="none" strike="noStrike">
                          <a:solidFill>
                            <a:srgbClr val="000000"/>
                          </a:solidFill>
                          <a:effectLst/>
                          <a:latin typeface="Arial"/>
                        </a:rPr>
                        <a:t>Population Change</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ctr" fontAlgn="ctr"/>
                      <a:r>
                        <a:rPr lang="en-US" sz="1100" b="1" i="0" u="none" strike="noStrike">
                          <a:solidFill>
                            <a:srgbClr val="000000"/>
                          </a:solidFill>
                          <a:effectLst/>
                          <a:latin typeface="Arial"/>
                        </a:rPr>
                        <a:t>Percent of Total Population</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514351">
                <a:tc gridSpan="2">
                  <a:txBody>
                    <a:bodyPr/>
                    <a:lstStyle/>
                    <a:p>
                      <a:pPr algn="l" fontAlgn="ctr"/>
                      <a:r>
                        <a:rPr lang="en-US" sz="1100" b="1" i="0" u="none" strike="noStrike">
                          <a:solidFill>
                            <a:srgbClr val="000000"/>
                          </a:solidFill>
                          <a:effectLst/>
                          <a:latin typeface="Arial"/>
                        </a:rPr>
                        <a:t>Race/Ethnicity*</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1100" b="1" i="0" u="none" strike="noStrike">
                          <a:solidFill>
                            <a:srgbClr val="000000"/>
                          </a:solidFill>
                          <a:effectLst/>
                          <a:latin typeface="Arial"/>
                        </a:rPr>
                        <a:t>2000</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Arial"/>
                        </a:rPr>
                        <a:t>2010</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Arial"/>
                        </a:rPr>
                        <a:t>Numeric</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Arial"/>
                        </a:rPr>
                        <a:t>Percent</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Arial"/>
                        </a:rPr>
                        <a:t>Percent of Total Change</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100" b="1" i="0" u="none" strike="noStrike" dirty="0">
                          <a:solidFill>
                            <a:srgbClr val="000000"/>
                          </a:solidFill>
                          <a:effectLst/>
                          <a:latin typeface="Arial"/>
                        </a:rPr>
                        <a:t>2000</a:t>
                      </a:r>
                    </a:p>
                  </a:txBody>
                  <a:tcPr marL="9525" marR="274320"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100" b="1" i="0" u="none" strike="noStrike" dirty="0">
                          <a:solidFill>
                            <a:srgbClr val="000000"/>
                          </a:solidFill>
                          <a:effectLst/>
                          <a:latin typeface="Arial"/>
                        </a:rPr>
                        <a:t>2010</a:t>
                      </a:r>
                    </a:p>
                  </a:txBody>
                  <a:tcPr marL="9525" marR="274320"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700">
                <a:tc gridSpan="2">
                  <a:txBody>
                    <a:bodyPr/>
                    <a:lstStyle/>
                    <a:p>
                      <a:pPr algn="l" fontAlgn="ctr"/>
                      <a:r>
                        <a:rPr lang="en-US" sz="1100" b="1" i="0" u="none" strike="noStrike">
                          <a:solidFill>
                            <a:srgbClr val="000000"/>
                          </a:solidFill>
                          <a:effectLst/>
                          <a:latin typeface="Arial"/>
                        </a:rPr>
                        <a:t>NH White</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r" fontAlgn="ctr"/>
                      <a:r>
                        <a:rPr lang="en-US" sz="1100" b="1" i="0" u="none" strike="noStrike" dirty="0">
                          <a:solidFill>
                            <a:srgbClr val="000000"/>
                          </a:solidFill>
                          <a:effectLst/>
                          <a:latin typeface="Arial"/>
                        </a:rPr>
                        <a:t>10,933,313</a:t>
                      </a:r>
                    </a:p>
                  </a:txBody>
                  <a:tcPr marL="9525" marR="171450"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a:rPr>
                        <a:t>11,397,345</a:t>
                      </a:r>
                    </a:p>
                  </a:txBody>
                  <a:tcPr marL="9525" marR="171450"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a:rPr>
                        <a:t>464,032</a:t>
                      </a:r>
                    </a:p>
                  </a:txBody>
                  <a:tcPr marL="9525" marR="857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a:rPr>
                        <a:t>4.2</a:t>
                      </a:r>
                    </a:p>
                  </a:txBody>
                  <a:tcPr marL="9525" marR="25717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a:rPr>
                        <a:t>10.8</a:t>
                      </a:r>
                    </a:p>
                  </a:txBody>
                  <a:tcPr marL="9525" marR="25717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a:rPr>
                        <a:t>         52.4 </a:t>
                      </a:r>
                    </a:p>
                  </a:txBody>
                  <a:tcPr marL="9525" marR="25717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a:rPr>
                        <a:t>         45.3 </a:t>
                      </a:r>
                    </a:p>
                  </a:txBody>
                  <a:tcPr marL="9525" marR="257175" marT="9525" marB="0" anchor="ctr">
                    <a:lnL>
                      <a:noFill/>
                    </a:lnL>
                    <a:lnR>
                      <a:noFill/>
                    </a:lnR>
                    <a:lnT w="12700" cap="flat" cmpd="sng" algn="ctr">
                      <a:solidFill>
                        <a:srgbClr val="000000"/>
                      </a:solidFill>
                      <a:prstDash val="solid"/>
                      <a:round/>
                      <a:headEnd type="none" w="med" len="med"/>
                      <a:tailEnd type="none" w="med" len="med"/>
                    </a:lnT>
                    <a:lnB>
                      <a:noFill/>
                    </a:lnB>
                  </a:tcPr>
                </a:tc>
              </a:tr>
              <a:tr h="266700">
                <a:tc gridSpan="2">
                  <a:txBody>
                    <a:bodyPr/>
                    <a:lstStyle/>
                    <a:p>
                      <a:pPr algn="l" fontAlgn="ctr"/>
                      <a:r>
                        <a:rPr lang="en-US" sz="1100" b="1" i="0" u="none" strike="noStrike">
                          <a:solidFill>
                            <a:srgbClr val="000000"/>
                          </a:solidFill>
                          <a:effectLst/>
                          <a:latin typeface="Arial"/>
                        </a:rPr>
                        <a:t>Hispanic (All Races)</a:t>
                      </a:r>
                    </a:p>
                  </a:txBody>
                  <a:tcPr marL="9525" marR="9525" marT="9525" marB="0" anchor="ctr">
                    <a:lnL>
                      <a:noFill/>
                    </a:lnL>
                    <a:lnR>
                      <a:noFill/>
                    </a:lnR>
                    <a:lnT>
                      <a:noFill/>
                    </a:lnT>
                    <a:lnB>
                      <a:noFill/>
                    </a:lnB>
                  </a:tcPr>
                </a:tc>
                <a:tc hMerge="1">
                  <a:txBody>
                    <a:bodyPr/>
                    <a:lstStyle/>
                    <a:p>
                      <a:endParaRPr lang="en-US"/>
                    </a:p>
                  </a:txBody>
                  <a:tcPr/>
                </a:tc>
                <a:tc>
                  <a:txBody>
                    <a:bodyPr/>
                    <a:lstStyle/>
                    <a:p>
                      <a:pPr algn="r" fontAlgn="ctr"/>
                      <a:r>
                        <a:rPr lang="en-US" sz="1100" b="1" i="0" u="none" strike="noStrike" dirty="0">
                          <a:solidFill>
                            <a:srgbClr val="000000"/>
                          </a:solidFill>
                          <a:effectLst/>
                          <a:latin typeface="Arial"/>
                        </a:rPr>
                        <a:t>6,669,666</a:t>
                      </a:r>
                    </a:p>
                  </a:txBody>
                  <a:tcPr marL="9525" marR="171450" marT="9525" marB="0" anchor="ctr">
                    <a:lnL>
                      <a:noFill/>
                    </a:lnL>
                    <a:lnR>
                      <a:noFill/>
                    </a:lnR>
                    <a:lnT>
                      <a:noFill/>
                    </a:lnT>
                    <a:lnB>
                      <a:noFill/>
                    </a:lnB>
                  </a:tcPr>
                </a:tc>
                <a:tc>
                  <a:txBody>
                    <a:bodyPr/>
                    <a:lstStyle/>
                    <a:p>
                      <a:pPr algn="r" fontAlgn="ctr"/>
                      <a:r>
                        <a:rPr lang="en-US" sz="1100" b="1" i="0" u="none" strike="noStrike">
                          <a:solidFill>
                            <a:srgbClr val="000000"/>
                          </a:solidFill>
                          <a:effectLst/>
                          <a:latin typeface="Arial"/>
                        </a:rPr>
                        <a:t>9,460,921</a:t>
                      </a:r>
                    </a:p>
                  </a:txBody>
                  <a:tcPr marL="9525" marR="171450" marT="9525" marB="0" anchor="ctr">
                    <a:lnL>
                      <a:noFill/>
                    </a:lnL>
                    <a:lnR>
                      <a:noFill/>
                    </a:lnR>
                    <a:lnT>
                      <a:noFill/>
                    </a:lnT>
                    <a:lnB>
                      <a:noFill/>
                    </a:lnB>
                  </a:tcPr>
                </a:tc>
                <a:tc>
                  <a:txBody>
                    <a:bodyPr/>
                    <a:lstStyle/>
                    <a:p>
                      <a:pPr algn="r" fontAlgn="ctr"/>
                      <a:r>
                        <a:rPr lang="en-US" sz="1100" b="1" i="0" u="none" strike="noStrike">
                          <a:solidFill>
                            <a:srgbClr val="000000"/>
                          </a:solidFill>
                          <a:effectLst/>
                          <a:latin typeface="Arial"/>
                        </a:rPr>
                        <a:t>2,791,255</a:t>
                      </a:r>
                    </a:p>
                  </a:txBody>
                  <a:tcPr marL="9525" marR="85725" marT="9525" marB="0" anchor="ctr">
                    <a:lnL>
                      <a:noFill/>
                    </a:lnL>
                    <a:lnR>
                      <a:noFill/>
                    </a:lnR>
                    <a:lnT>
                      <a:noFill/>
                    </a:lnT>
                    <a:lnB>
                      <a:noFill/>
                    </a:lnB>
                  </a:tcPr>
                </a:tc>
                <a:tc>
                  <a:txBody>
                    <a:bodyPr/>
                    <a:lstStyle/>
                    <a:p>
                      <a:pPr algn="r" fontAlgn="ctr"/>
                      <a:r>
                        <a:rPr lang="en-US" sz="1100" b="1" i="0" u="none" strike="noStrike">
                          <a:solidFill>
                            <a:srgbClr val="000000"/>
                          </a:solidFill>
                          <a:effectLst/>
                          <a:latin typeface="Arial"/>
                        </a:rPr>
                        <a:t>41.8</a:t>
                      </a:r>
                    </a:p>
                  </a:txBody>
                  <a:tcPr marL="9525" marR="257175" marT="9525" marB="0" anchor="ctr">
                    <a:lnL>
                      <a:noFill/>
                    </a:lnL>
                    <a:lnR>
                      <a:noFill/>
                    </a:lnR>
                    <a:lnT>
                      <a:noFill/>
                    </a:lnT>
                    <a:lnB>
                      <a:noFill/>
                    </a:lnB>
                  </a:tcPr>
                </a:tc>
                <a:tc>
                  <a:txBody>
                    <a:bodyPr/>
                    <a:lstStyle/>
                    <a:p>
                      <a:pPr algn="r" fontAlgn="ctr"/>
                      <a:r>
                        <a:rPr lang="en-US" sz="1100" b="1" i="0" u="none" strike="noStrike">
                          <a:solidFill>
                            <a:srgbClr val="000000"/>
                          </a:solidFill>
                          <a:effectLst/>
                          <a:latin typeface="Arial"/>
                        </a:rPr>
                        <a:t>65.0</a:t>
                      </a:r>
                    </a:p>
                  </a:txBody>
                  <a:tcPr marL="9525" marR="257175" marT="9525" marB="0" anchor="ctr">
                    <a:lnL>
                      <a:noFill/>
                    </a:lnL>
                    <a:lnR>
                      <a:noFill/>
                    </a:lnR>
                    <a:lnT>
                      <a:noFill/>
                    </a:lnT>
                    <a:lnB>
                      <a:noFill/>
                    </a:lnB>
                  </a:tcPr>
                </a:tc>
                <a:tc>
                  <a:txBody>
                    <a:bodyPr/>
                    <a:lstStyle/>
                    <a:p>
                      <a:pPr algn="r" fontAlgn="ctr"/>
                      <a:r>
                        <a:rPr lang="en-US" sz="1100" b="1" i="0" u="none" strike="noStrike">
                          <a:solidFill>
                            <a:srgbClr val="000000"/>
                          </a:solidFill>
                          <a:effectLst/>
                          <a:latin typeface="Arial"/>
                        </a:rPr>
                        <a:t>         32.0 </a:t>
                      </a:r>
                    </a:p>
                  </a:txBody>
                  <a:tcPr marL="9525" marR="257175" marT="9525" marB="0" anchor="ctr">
                    <a:lnL>
                      <a:noFill/>
                    </a:lnL>
                    <a:lnR>
                      <a:noFill/>
                    </a:lnR>
                    <a:lnT>
                      <a:noFill/>
                    </a:lnT>
                    <a:lnB>
                      <a:noFill/>
                    </a:lnB>
                  </a:tcPr>
                </a:tc>
                <a:tc>
                  <a:txBody>
                    <a:bodyPr/>
                    <a:lstStyle/>
                    <a:p>
                      <a:pPr algn="r" fontAlgn="ctr"/>
                      <a:r>
                        <a:rPr lang="en-US" sz="1100" b="1" i="0" u="none" strike="noStrike">
                          <a:solidFill>
                            <a:srgbClr val="000000"/>
                          </a:solidFill>
                          <a:effectLst/>
                          <a:latin typeface="Arial"/>
                        </a:rPr>
                        <a:t>         37.6 </a:t>
                      </a:r>
                    </a:p>
                  </a:txBody>
                  <a:tcPr marL="9525" marR="257175" marT="9525" marB="0" anchor="ctr">
                    <a:lnL>
                      <a:noFill/>
                    </a:lnL>
                    <a:lnR>
                      <a:noFill/>
                    </a:lnR>
                    <a:lnT>
                      <a:noFill/>
                    </a:lnT>
                    <a:lnB>
                      <a:noFill/>
                    </a:lnB>
                  </a:tcPr>
                </a:tc>
              </a:tr>
              <a:tr h="266700">
                <a:tc gridSpan="2">
                  <a:txBody>
                    <a:bodyPr/>
                    <a:lstStyle/>
                    <a:p>
                      <a:pPr algn="l" fontAlgn="ctr"/>
                      <a:r>
                        <a:rPr lang="en-US" sz="1100" b="1" i="0" u="none" strike="noStrike">
                          <a:solidFill>
                            <a:srgbClr val="000000"/>
                          </a:solidFill>
                          <a:effectLst/>
                          <a:latin typeface="Arial"/>
                        </a:rPr>
                        <a:t>NH Black</a:t>
                      </a:r>
                    </a:p>
                  </a:txBody>
                  <a:tcPr marL="9525" marR="9525" marT="9525" marB="0" anchor="ctr">
                    <a:lnL>
                      <a:noFill/>
                    </a:lnL>
                    <a:lnR>
                      <a:noFill/>
                    </a:lnR>
                    <a:lnT>
                      <a:noFill/>
                    </a:lnT>
                    <a:lnB>
                      <a:noFill/>
                    </a:lnB>
                  </a:tcPr>
                </a:tc>
                <a:tc hMerge="1">
                  <a:txBody>
                    <a:bodyPr/>
                    <a:lstStyle/>
                    <a:p>
                      <a:endParaRPr lang="en-US"/>
                    </a:p>
                  </a:txBody>
                  <a:tcPr/>
                </a:tc>
                <a:tc>
                  <a:txBody>
                    <a:bodyPr/>
                    <a:lstStyle/>
                    <a:p>
                      <a:pPr algn="r" fontAlgn="ctr"/>
                      <a:r>
                        <a:rPr lang="en-US" sz="1100" b="1" i="0" u="none" strike="noStrike">
                          <a:solidFill>
                            <a:srgbClr val="000000"/>
                          </a:solidFill>
                          <a:effectLst/>
                          <a:latin typeface="Arial"/>
                        </a:rPr>
                        <a:t>2,364,255</a:t>
                      </a:r>
                    </a:p>
                  </a:txBody>
                  <a:tcPr marL="9525" marR="171450" marT="9525" marB="0" anchor="ctr">
                    <a:lnL>
                      <a:noFill/>
                    </a:lnL>
                    <a:lnR>
                      <a:noFill/>
                    </a:lnR>
                    <a:lnT>
                      <a:noFill/>
                    </a:lnT>
                    <a:lnB>
                      <a:noFill/>
                    </a:lnB>
                  </a:tcPr>
                </a:tc>
                <a:tc>
                  <a:txBody>
                    <a:bodyPr/>
                    <a:lstStyle/>
                    <a:p>
                      <a:pPr algn="r" fontAlgn="ctr"/>
                      <a:r>
                        <a:rPr lang="en-US" sz="1100" b="1" i="0" u="none" strike="noStrike">
                          <a:solidFill>
                            <a:srgbClr val="000000"/>
                          </a:solidFill>
                          <a:effectLst/>
                          <a:latin typeface="Arial"/>
                        </a:rPr>
                        <a:t>2,886,825</a:t>
                      </a:r>
                    </a:p>
                  </a:txBody>
                  <a:tcPr marL="9525" marR="171450" marT="9525" marB="0" anchor="ctr">
                    <a:lnL>
                      <a:noFill/>
                    </a:lnL>
                    <a:lnR>
                      <a:noFill/>
                    </a:lnR>
                    <a:lnT>
                      <a:noFill/>
                    </a:lnT>
                    <a:lnB>
                      <a:noFill/>
                    </a:lnB>
                  </a:tcPr>
                </a:tc>
                <a:tc>
                  <a:txBody>
                    <a:bodyPr/>
                    <a:lstStyle/>
                    <a:p>
                      <a:pPr algn="r" fontAlgn="ctr"/>
                      <a:r>
                        <a:rPr lang="en-US" sz="1100" b="1" i="0" u="none" strike="noStrike">
                          <a:solidFill>
                            <a:srgbClr val="000000"/>
                          </a:solidFill>
                          <a:effectLst/>
                          <a:latin typeface="Arial"/>
                        </a:rPr>
                        <a:t>522,570</a:t>
                      </a:r>
                    </a:p>
                  </a:txBody>
                  <a:tcPr marL="9525" marR="85725" marT="9525" marB="0" anchor="ctr">
                    <a:lnL>
                      <a:noFill/>
                    </a:lnL>
                    <a:lnR>
                      <a:noFill/>
                    </a:lnR>
                    <a:lnT>
                      <a:noFill/>
                    </a:lnT>
                    <a:lnB>
                      <a:noFill/>
                    </a:lnB>
                  </a:tcPr>
                </a:tc>
                <a:tc>
                  <a:txBody>
                    <a:bodyPr/>
                    <a:lstStyle/>
                    <a:p>
                      <a:pPr algn="r" fontAlgn="ctr"/>
                      <a:r>
                        <a:rPr lang="en-US" sz="1100" b="1" i="0" u="none" strike="noStrike">
                          <a:solidFill>
                            <a:srgbClr val="000000"/>
                          </a:solidFill>
                          <a:effectLst/>
                          <a:latin typeface="Arial"/>
                        </a:rPr>
                        <a:t>22.1</a:t>
                      </a:r>
                    </a:p>
                  </a:txBody>
                  <a:tcPr marL="9525" marR="257175" marT="9525" marB="0" anchor="ctr">
                    <a:lnL>
                      <a:noFill/>
                    </a:lnL>
                    <a:lnR>
                      <a:noFill/>
                    </a:lnR>
                    <a:lnT>
                      <a:noFill/>
                    </a:lnT>
                    <a:lnB>
                      <a:noFill/>
                    </a:lnB>
                  </a:tcPr>
                </a:tc>
                <a:tc>
                  <a:txBody>
                    <a:bodyPr/>
                    <a:lstStyle/>
                    <a:p>
                      <a:pPr algn="r" fontAlgn="ctr"/>
                      <a:r>
                        <a:rPr lang="en-US" sz="1100" b="1" i="0" u="none" strike="noStrike">
                          <a:solidFill>
                            <a:srgbClr val="000000"/>
                          </a:solidFill>
                          <a:effectLst/>
                          <a:latin typeface="Arial"/>
                        </a:rPr>
                        <a:t>12.2</a:t>
                      </a:r>
                    </a:p>
                  </a:txBody>
                  <a:tcPr marL="9525" marR="257175" marT="9525" marB="0" anchor="ctr">
                    <a:lnL>
                      <a:noFill/>
                    </a:lnL>
                    <a:lnR>
                      <a:noFill/>
                    </a:lnR>
                    <a:lnT>
                      <a:noFill/>
                    </a:lnT>
                    <a:lnB>
                      <a:noFill/>
                    </a:lnB>
                  </a:tcPr>
                </a:tc>
                <a:tc>
                  <a:txBody>
                    <a:bodyPr/>
                    <a:lstStyle/>
                    <a:p>
                      <a:pPr algn="r" fontAlgn="ctr"/>
                      <a:r>
                        <a:rPr lang="en-US" sz="1100" b="1" i="0" u="none" strike="noStrike">
                          <a:solidFill>
                            <a:srgbClr val="000000"/>
                          </a:solidFill>
                          <a:effectLst/>
                          <a:latin typeface="Arial"/>
                        </a:rPr>
                        <a:t>         11.3 </a:t>
                      </a:r>
                    </a:p>
                  </a:txBody>
                  <a:tcPr marL="9525" marR="257175" marT="9525" marB="0" anchor="ctr">
                    <a:lnL>
                      <a:noFill/>
                    </a:lnL>
                    <a:lnR>
                      <a:noFill/>
                    </a:lnR>
                    <a:lnT>
                      <a:noFill/>
                    </a:lnT>
                    <a:lnB>
                      <a:noFill/>
                    </a:lnB>
                  </a:tcPr>
                </a:tc>
                <a:tc>
                  <a:txBody>
                    <a:bodyPr/>
                    <a:lstStyle/>
                    <a:p>
                      <a:pPr algn="r" fontAlgn="ctr"/>
                      <a:r>
                        <a:rPr lang="en-US" sz="1100" b="1" i="0" u="none" strike="noStrike">
                          <a:solidFill>
                            <a:srgbClr val="000000"/>
                          </a:solidFill>
                          <a:effectLst/>
                          <a:latin typeface="Arial"/>
                        </a:rPr>
                        <a:t>         11.5 </a:t>
                      </a:r>
                    </a:p>
                  </a:txBody>
                  <a:tcPr marL="9525" marR="257175" marT="9525" marB="0" anchor="ctr">
                    <a:lnL>
                      <a:noFill/>
                    </a:lnL>
                    <a:lnR>
                      <a:noFill/>
                    </a:lnR>
                    <a:lnT>
                      <a:noFill/>
                    </a:lnT>
                    <a:lnB>
                      <a:noFill/>
                    </a:lnB>
                  </a:tcPr>
                </a:tc>
              </a:tr>
              <a:tr h="266700">
                <a:tc gridSpan="2">
                  <a:txBody>
                    <a:bodyPr/>
                    <a:lstStyle/>
                    <a:p>
                      <a:pPr algn="l" fontAlgn="ctr"/>
                      <a:r>
                        <a:rPr lang="en-US" sz="1100" b="1" i="0" u="none" strike="noStrike">
                          <a:solidFill>
                            <a:srgbClr val="000000"/>
                          </a:solidFill>
                          <a:effectLst/>
                          <a:latin typeface="Arial"/>
                        </a:rPr>
                        <a:t>NH Asian</a:t>
                      </a:r>
                    </a:p>
                  </a:txBody>
                  <a:tcPr marL="9525" marR="9525" marT="9525" marB="0" anchor="ctr">
                    <a:lnL>
                      <a:noFill/>
                    </a:lnL>
                    <a:lnR>
                      <a:noFill/>
                    </a:lnR>
                    <a:lnT>
                      <a:noFill/>
                    </a:lnT>
                    <a:lnB>
                      <a:noFill/>
                    </a:lnB>
                  </a:tcPr>
                </a:tc>
                <a:tc hMerge="1">
                  <a:txBody>
                    <a:bodyPr/>
                    <a:lstStyle/>
                    <a:p>
                      <a:endParaRPr lang="en-US"/>
                    </a:p>
                  </a:txBody>
                  <a:tcPr/>
                </a:tc>
                <a:tc>
                  <a:txBody>
                    <a:bodyPr/>
                    <a:lstStyle/>
                    <a:p>
                      <a:pPr algn="r" fontAlgn="ctr"/>
                      <a:r>
                        <a:rPr lang="en-US" sz="1100" b="1" i="0" u="none" strike="noStrike">
                          <a:solidFill>
                            <a:srgbClr val="000000"/>
                          </a:solidFill>
                          <a:effectLst/>
                          <a:latin typeface="Arial"/>
                        </a:rPr>
                        <a:t>554,445</a:t>
                      </a:r>
                    </a:p>
                  </a:txBody>
                  <a:tcPr marL="9525" marR="171450" marT="9525" marB="0" anchor="ctr">
                    <a:lnL>
                      <a:noFill/>
                    </a:lnL>
                    <a:lnR>
                      <a:noFill/>
                    </a:lnR>
                    <a:lnT>
                      <a:noFill/>
                    </a:lnT>
                    <a:lnB>
                      <a:noFill/>
                    </a:lnB>
                  </a:tcPr>
                </a:tc>
                <a:tc>
                  <a:txBody>
                    <a:bodyPr/>
                    <a:lstStyle/>
                    <a:p>
                      <a:pPr algn="r" fontAlgn="ctr"/>
                      <a:r>
                        <a:rPr lang="en-US" sz="1100" b="1" i="0" u="none" strike="noStrike">
                          <a:solidFill>
                            <a:srgbClr val="000000"/>
                          </a:solidFill>
                          <a:effectLst/>
                          <a:latin typeface="Arial"/>
                        </a:rPr>
                        <a:t>948,426</a:t>
                      </a:r>
                    </a:p>
                  </a:txBody>
                  <a:tcPr marL="9525" marR="171450" marT="9525" marB="0" anchor="ctr">
                    <a:lnL>
                      <a:noFill/>
                    </a:lnL>
                    <a:lnR>
                      <a:noFill/>
                    </a:lnR>
                    <a:lnT>
                      <a:noFill/>
                    </a:lnT>
                    <a:lnB>
                      <a:noFill/>
                    </a:lnB>
                  </a:tcPr>
                </a:tc>
                <a:tc>
                  <a:txBody>
                    <a:bodyPr/>
                    <a:lstStyle/>
                    <a:p>
                      <a:pPr algn="r" fontAlgn="ctr"/>
                      <a:r>
                        <a:rPr lang="en-US" sz="1100" b="1" i="0" u="none" strike="noStrike">
                          <a:solidFill>
                            <a:srgbClr val="000000"/>
                          </a:solidFill>
                          <a:effectLst/>
                          <a:latin typeface="Arial"/>
                        </a:rPr>
                        <a:t>393,981</a:t>
                      </a:r>
                    </a:p>
                  </a:txBody>
                  <a:tcPr marL="9525" marR="85725" marT="9525" marB="0" anchor="ctr">
                    <a:lnL>
                      <a:noFill/>
                    </a:lnL>
                    <a:lnR>
                      <a:noFill/>
                    </a:lnR>
                    <a:lnT>
                      <a:noFill/>
                    </a:lnT>
                    <a:lnB>
                      <a:noFill/>
                    </a:lnB>
                  </a:tcPr>
                </a:tc>
                <a:tc>
                  <a:txBody>
                    <a:bodyPr/>
                    <a:lstStyle/>
                    <a:p>
                      <a:pPr algn="r" fontAlgn="ctr"/>
                      <a:r>
                        <a:rPr lang="en-US" sz="1100" b="1" i="0" u="none" strike="noStrike">
                          <a:solidFill>
                            <a:srgbClr val="000000"/>
                          </a:solidFill>
                          <a:effectLst/>
                          <a:latin typeface="Arial"/>
                        </a:rPr>
                        <a:t>71.1</a:t>
                      </a:r>
                    </a:p>
                  </a:txBody>
                  <a:tcPr marL="9525" marR="257175" marT="9525" marB="0" anchor="ctr">
                    <a:lnL>
                      <a:noFill/>
                    </a:lnL>
                    <a:lnR>
                      <a:noFill/>
                    </a:lnR>
                    <a:lnT>
                      <a:noFill/>
                    </a:lnT>
                    <a:lnB>
                      <a:noFill/>
                    </a:lnB>
                  </a:tcPr>
                </a:tc>
                <a:tc>
                  <a:txBody>
                    <a:bodyPr/>
                    <a:lstStyle/>
                    <a:p>
                      <a:pPr algn="r" fontAlgn="ctr"/>
                      <a:r>
                        <a:rPr lang="en-US" sz="1100" b="1" i="0" u="none" strike="noStrike">
                          <a:solidFill>
                            <a:srgbClr val="000000"/>
                          </a:solidFill>
                          <a:effectLst/>
                          <a:latin typeface="Arial"/>
                        </a:rPr>
                        <a:t>9.2</a:t>
                      </a:r>
                    </a:p>
                  </a:txBody>
                  <a:tcPr marL="9525" marR="257175" marT="9525" marB="0" anchor="ctr">
                    <a:lnL>
                      <a:noFill/>
                    </a:lnL>
                    <a:lnR>
                      <a:noFill/>
                    </a:lnR>
                    <a:lnT>
                      <a:noFill/>
                    </a:lnT>
                    <a:lnB>
                      <a:noFill/>
                    </a:lnB>
                  </a:tcPr>
                </a:tc>
                <a:tc>
                  <a:txBody>
                    <a:bodyPr/>
                    <a:lstStyle/>
                    <a:p>
                      <a:pPr algn="r" fontAlgn="ctr"/>
                      <a:r>
                        <a:rPr lang="en-US" sz="1100" b="1" i="0" u="none" strike="noStrike">
                          <a:solidFill>
                            <a:srgbClr val="000000"/>
                          </a:solidFill>
                          <a:effectLst/>
                          <a:latin typeface="Arial"/>
                        </a:rPr>
                        <a:t>           2.7 </a:t>
                      </a:r>
                    </a:p>
                  </a:txBody>
                  <a:tcPr marL="9525" marR="257175" marT="9525" marB="0" anchor="ctr">
                    <a:lnL>
                      <a:noFill/>
                    </a:lnL>
                    <a:lnR>
                      <a:noFill/>
                    </a:lnR>
                    <a:lnT>
                      <a:noFill/>
                    </a:lnT>
                    <a:lnB>
                      <a:noFill/>
                    </a:lnB>
                  </a:tcPr>
                </a:tc>
                <a:tc>
                  <a:txBody>
                    <a:bodyPr/>
                    <a:lstStyle/>
                    <a:p>
                      <a:pPr algn="r" fontAlgn="ctr"/>
                      <a:r>
                        <a:rPr lang="en-US" sz="1100" b="1" i="0" u="none" strike="noStrike">
                          <a:solidFill>
                            <a:srgbClr val="000000"/>
                          </a:solidFill>
                          <a:effectLst/>
                          <a:latin typeface="Arial"/>
                        </a:rPr>
                        <a:t>           3.8 </a:t>
                      </a:r>
                    </a:p>
                  </a:txBody>
                  <a:tcPr marL="9525" marR="257175" marT="9525" marB="0" anchor="ctr">
                    <a:lnL>
                      <a:noFill/>
                    </a:lnL>
                    <a:lnR>
                      <a:noFill/>
                    </a:lnR>
                    <a:lnT>
                      <a:noFill/>
                    </a:lnT>
                    <a:lnB>
                      <a:noFill/>
                    </a:lnB>
                  </a:tcPr>
                </a:tc>
              </a:tr>
              <a:tr h="266700">
                <a:tc gridSpan="2">
                  <a:txBody>
                    <a:bodyPr/>
                    <a:lstStyle/>
                    <a:p>
                      <a:pPr algn="l" fontAlgn="ctr"/>
                      <a:r>
                        <a:rPr lang="en-US" sz="1100" b="1" i="0" u="none" strike="noStrike">
                          <a:solidFill>
                            <a:srgbClr val="000000"/>
                          </a:solidFill>
                          <a:effectLst/>
                          <a:latin typeface="Arial"/>
                        </a:rPr>
                        <a:t>NH Other</a:t>
                      </a:r>
                    </a:p>
                  </a:txBody>
                  <a:tcPr marL="9525" marR="9525" marT="9525" marB="0" anchor="ctr">
                    <a:lnL>
                      <a:noFill/>
                    </a:lnL>
                    <a:lnR>
                      <a:noFill/>
                    </a:lnR>
                    <a:lnT>
                      <a:noFill/>
                    </a:lnT>
                    <a:lnB>
                      <a:noFill/>
                    </a:lnB>
                  </a:tcPr>
                </a:tc>
                <a:tc hMerge="1">
                  <a:txBody>
                    <a:bodyPr/>
                    <a:lstStyle/>
                    <a:p>
                      <a:endParaRPr lang="en-US"/>
                    </a:p>
                  </a:txBody>
                  <a:tcPr/>
                </a:tc>
                <a:tc>
                  <a:txBody>
                    <a:bodyPr/>
                    <a:lstStyle/>
                    <a:p>
                      <a:pPr algn="r" fontAlgn="ctr"/>
                      <a:r>
                        <a:rPr lang="en-US" sz="1100" b="1" i="0" u="none" strike="noStrike">
                          <a:solidFill>
                            <a:srgbClr val="000000"/>
                          </a:solidFill>
                          <a:effectLst/>
                          <a:latin typeface="Arial"/>
                        </a:rPr>
                        <a:t>330,141</a:t>
                      </a:r>
                    </a:p>
                  </a:txBody>
                  <a:tcPr marL="9525" marR="171450" marT="9525" marB="0" anchor="ctr">
                    <a:lnL>
                      <a:noFill/>
                    </a:lnL>
                    <a:lnR>
                      <a:noFill/>
                    </a:lnR>
                    <a:lnT>
                      <a:noFill/>
                    </a:lnT>
                    <a:lnB>
                      <a:noFill/>
                    </a:lnB>
                  </a:tcPr>
                </a:tc>
                <a:tc>
                  <a:txBody>
                    <a:bodyPr/>
                    <a:lstStyle/>
                    <a:p>
                      <a:pPr algn="r" fontAlgn="ctr"/>
                      <a:r>
                        <a:rPr lang="en-US" sz="1100" b="1" i="0" u="none" strike="noStrike">
                          <a:solidFill>
                            <a:srgbClr val="000000"/>
                          </a:solidFill>
                          <a:effectLst/>
                          <a:latin typeface="Arial"/>
                        </a:rPr>
                        <a:t>452,044</a:t>
                      </a:r>
                    </a:p>
                  </a:txBody>
                  <a:tcPr marL="9525" marR="171450" marT="9525" marB="0" anchor="ctr">
                    <a:lnL>
                      <a:noFill/>
                    </a:lnL>
                    <a:lnR>
                      <a:noFill/>
                    </a:lnR>
                    <a:lnT>
                      <a:noFill/>
                    </a:lnT>
                    <a:lnB>
                      <a:noFill/>
                    </a:lnB>
                  </a:tcPr>
                </a:tc>
                <a:tc>
                  <a:txBody>
                    <a:bodyPr/>
                    <a:lstStyle/>
                    <a:p>
                      <a:pPr algn="r" fontAlgn="ctr"/>
                      <a:r>
                        <a:rPr lang="en-US" sz="1100" b="1" i="0" u="none" strike="noStrike">
                          <a:solidFill>
                            <a:srgbClr val="000000"/>
                          </a:solidFill>
                          <a:effectLst/>
                          <a:latin typeface="Arial"/>
                        </a:rPr>
                        <a:t>121,903</a:t>
                      </a:r>
                    </a:p>
                  </a:txBody>
                  <a:tcPr marL="9525" marR="85725" marT="9525" marB="0" anchor="ctr">
                    <a:lnL>
                      <a:noFill/>
                    </a:lnL>
                    <a:lnR>
                      <a:noFill/>
                    </a:lnR>
                    <a:lnT>
                      <a:noFill/>
                    </a:lnT>
                    <a:lnB>
                      <a:noFill/>
                    </a:lnB>
                  </a:tcPr>
                </a:tc>
                <a:tc>
                  <a:txBody>
                    <a:bodyPr/>
                    <a:lstStyle/>
                    <a:p>
                      <a:pPr algn="r" fontAlgn="ctr"/>
                      <a:r>
                        <a:rPr lang="en-US" sz="1100" b="1" i="0" u="none" strike="noStrike">
                          <a:solidFill>
                            <a:srgbClr val="000000"/>
                          </a:solidFill>
                          <a:effectLst/>
                          <a:latin typeface="Arial"/>
                        </a:rPr>
                        <a:t>36.9</a:t>
                      </a:r>
                    </a:p>
                  </a:txBody>
                  <a:tcPr marL="9525" marR="257175" marT="9525" marB="0" anchor="ctr">
                    <a:lnL>
                      <a:noFill/>
                    </a:lnL>
                    <a:lnR>
                      <a:noFill/>
                    </a:lnR>
                    <a:lnT>
                      <a:noFill/>
                    </a:lnT>
                    <a:lnB>
                      <a:noFill/>
                    </a:lnB>
                  </a:tcPr>
                </a:tc>
                <a:tc>
                  <a:txBody>
                    <a:bodyPr/>
                    <a:lstStyle/>
                    <a:p>
                      <a:pPr algn="r" fontAlgn="ctr"/>
                      <a:r>
                        <a:rPr lang="en-US" sz="1100" b="1" i="0" u="none" strike="noStrike">
                          <a:solidFill>
                            <a:srgbClr val="000000"/>
                          </a:solidFill>
                          <a:effectLst/>
                          <a:latin typeface="Arial"/>
                        </a:rPr>
                        <a:t>2.8</a:t>
                      </a:r>
                    </a:p>
                  </a:txBody>
                  <a:tcPr marL="9525" marR="257175" marT="9525" marB="0" anchor="ctr">
                    <a:lnL>
                      <a:noFill/>
                    </a:lnL>
                    <a:lnR>
                      <a:noFill/>
                    </a:lnR>
                    <a:lnT>
                      <a:noFill/>
                    </a:lnT>
                    <a:lnB>
                      <a:noFill/>
                    </a:lnB>
                  </a:tcPr>
                </a:tc>
                <a:tc>
                  <a:txBody>
                    <a:bodyPr/>
                    <a:lstStyle/>
                    <a:p>
                      <a:pPr algn="r" fontAlgn="ctr"/>
                      <a:r>
                        <a:rPr lang="en-US" sz="1100" b="1" i="0" u="none" strike="noStrike">
                          <a:solidFill>
                            <a:srgbClr val="000000"/>
                          </a:solidFill>
                          <a:effectLst/>
                          <a:latin typeface="Arial"/>
                        </a:rPr>
                        <a:t>           1.6 </a:t>
                      </a:r>
                    </a:p>
                  </a:txBody>
                  <a:tcPr marL="9525" marR="257175" marT="9525" marB="0" anchor="ctr">
                    <a:lnL>
                      <a:noFill/>
                    </a:lnL>
                    <a:lnR>
                      <a:noFill/>
                    </a:lnR>
                    <a:lnT>
                      <a:noFill/>
                    </a:lnT>
                    <a:lnB>
                      <a:noFill/>
                    </a:lnB>
                  </a:tcPr>
                </a:tc>
                <a:tc>
                  <a:txBody>
                    <a:bodyPr/>
                    <a:lstStyle/>
                    <a:p>
                      <a:pPr algn="r" fontAlgn="ctr"/>
                      <a:r>
                        <a:rPr lang="en-US" sz="1100" b="1" i="0" u="none" strike="noStrike">
                          <a:solidFill>
                            <a:srgbClr val="000000"/>
                          </a:solidFill>
                          <a:effectLst/>
                          <a:latin typeface="Arial"/>
                        </a:rPr>
                        <a:t>           1.8 </a:t>
                      </a:r>
                    </a:p>
                  </a:txBody>
                  <a:tcPr marL="9525" marR="257175" marT="9525" marB="0" anchor="ctr">
                    <a:lnL>
                      <a:noFill/>
                    </a:lnL>
                    <a:lnR>
                      <a:noFill/>
                    </a:lnR>
                    <a:lnT>
                      <a:noFill/>
                    </a:lnT>
                    <a:lnB>
                      <a:noFill/>
                    </a:lnB>
                  </a:tcPr>
                </a:tc>
              </a:tr>
              <a:tr h="304800">
                <a:tc gridSpan="2">
                  <a:txBody>
                    <a:bodyPr/>
                    <a:lstStyle/>
                    <a:p>
                      <a:pPr algn="l" fontAlgn="ctr"/>
                      <a:r>
                        <a:rPr lang="en-US" sz="1100" b="1" i="0" u="none" strike="noStrike">
                          <a:solidFill>
                            <a:srgbClr val="000000"/>
                          </a:solidFill>
                          <a:effectLst/>
                          <a:latin typeface="Arial"/>
                        </a:rPr>
                        <a:t>Total</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fontAlgn="ctr"/>
                      <a:r>
                        <a:rPr lang="en-US" sz="1100" b="1" i="0" u="none" strike="noStrike">
                          <a:solidFill>
                            <a:srgbClr val="000000"/>
                          </a:solidFill>
                          <a:effectLst/>
                          <a:latin typeface="Arial"/>
                        </a:rPr>
                        <a:t>20,851,820</a:t>
                      </a:r>
                    </a:p>
                  </a:txBody>
                  <a:tcPr marL="9525" marR="171450"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ctr"/>
                      <a:r>
                        <a:rPr lang="en-US" sz="1100" b="1" i="0" u="none" strike="noStrike">
                          <a:solidFill>
                            <a:srgbClr val="000000"/>
                          </a:solidFill>
                          <a:effectLst/>
                          <a:latin typeface="Arial"/>
                        </a:rPr>
                        <a:t>25,145,561</a:t>
                      </a:r>
                    </a:p>
                  </a:txBody>
                  <a:tcPr marL="9525" marR="171450"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ctr"/>
                      <a:r>
                        <a:rPr lang="en-US" sz="1100" b="1" i="0" u="none" strike="noStrike">
                          <a:solidFill>
                            <a:srgbClr val="000000"/>
                          </a:solidFill>
                          <a:effectLst/>
                          <a:latin typeface="Arial"/>
                        </a:rPr>
                        <a:t>4,293,741</a:t>
                      </a:r>
                    </a:p>
                  </a:txBody>
                  <a:tcPr marL="9525" marR="857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ctr"/>
                      <a:r>
                        <a:rPr lang="en-US" sz="1100" b="1" i="0" u="none" strike="noStrike">
                          <a:solidFill>
                            <a:srgbClr val="000000"/>
                          </a:solidFill>
                          <a:effectLst/>
                          <a:latin typeface="Arial"/>
                        </a:rPr>
                        <a:t>20.6</a:t>
                      </a:r>
                    </a:p>
                  </a:txBody>
                  <a:tcPr marL="9525" marR="25717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ctr"/>
                      <a:r>
                        <a:rPr lang="en-US" sz="1100" b="1" i="0" u="none" strike="noStrike">
                          <a:solidFill>
                            <a:srgbClr val="000000"/>
                          </a:solidFill>
                          <a:effectLst/>
                          <a:latin typeface="Arial"/>
                        </a:rPr>
                        <a:t>        100.0 </a:t>
                      </a:r>
                    </a:p>
                  </a:txBody>
                  <a:tcPr marL="9525" marR="25717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ctr"/>
                      <a:r>
                        <a:rPr lang="en-US" sz="1100" b="1" i="0" u="none" strike="noStrike">
                          <a:solidFill>
                            <a:srgbClr val="000000"/>
                          </a:solidFill>
                          <a:effectLst/>
                          <a:latin typeface="Arial"/>
                        </a:rPr>
                        <a:t>       100.0 </a:t>
                      </a:r>
                    </a:p>
                  </a:txBody>
                  <a:tcPr marL="9525" marR="25717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ctr"/>
                      <a:r>
                        <a:rPr lang="en-US" sz="1100" b="1" i="0" u="none" strike="noStrike">
                          <a:solidFill>
                            <a:srgbClr val="000000"/>
                          </a:solidFill>
                          <a:effectLst/>
                          <a:latin typeface="Arial"/>
                        </a:rPr>
                        <a:t>       100.0 </a:t>
                      </a:r>
                    </a:p>
                  </a:txBody>
                  <a:tcPr marL="9525" marR="257175" marT="9525" marB="0" anchor="ctr">
                    <a:lnL>
                      <a:noFill/>
                    </a:lnL>
                    <a:lnR>
                      <a:noFill/>
                    </a:lnR>
                    <a:lnT>
                      <a:noFill/>
                    </a:lnT>
                    <a:lnB w="12700" cap="flat" cmpd="sng" algn="ctr">
                      <a:solidFill>
                        <a:srgbClr val="000000"/>
                      </a:solidFill>
                      <a:prstDash val="solid"/>
                      <a:round/>
                      <a:headEnd type="none" w="med" len="med"/>
                      <a:tailEnd type="none" w="med" len="med"/>
                    </a:lnB>
                  </a:tcPr>
                </a:tc>
              </a:tr>
              <a:tr h="609600">
                <a:tc gridSpan="9">
                  <a:txBody>
                    <a:bodyPr/>
                    <a:lstStyle/>
                    <a:p>
                      <a:pPr algn="l" fontAlgn="ctr"/>
                      <a:r>
                        <a:rPr lang="en-US" sz="900" b="1" i="0" u="none" strike="noStrike">
                          <a:solidFill>
                            <a:srgbClr val="000000"/>
                          </a:solidFill>
                          <a:effectLst/>
                          <a:latin typeface="Arial"/>
                        </a:rPr>
                        <a:t>*Hispanic includes persons of all races.  All other race/ethnicity categories shown here are Non-Hispanic. Non-Hispanic Other includes persons identifying themselves as Non-Hispanic American Indian or Alaska Native, Non-Hispanic Native Hawaiian or Pacific Islander, Non-Hispanic Some Other Race, or Non-Hispanic and a combination of two or more races.</a:t>
                      </a:r>
                    </a:p>
                  </a:txBody>
                  <a:tcPr marL="85725" marR="9525" marT="9525"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0500">
                <a:tc gridSpan="9">
                  <a:txBody>
                    <a:bodyPr/>
                    <a:lstStyle/>
                    <a:p>
                      <a:pPr algn="l" fontAlgn="ctr"/>
                      <a:r>
                        <a:rPr lang="en-US" sz="900" b="1" i="0" u="none" strike="noStrike">
                          <a:solidFill>
                            <a:srgbClr val="000000"/>
                          </a:solidFill>
                          <a:effectLst/>
                          <a:latin typeface="Arial"/>
                        </a:rPr>
                        <a:t>Source: U.S. Census 2000 and 2010, P.L. 94-171.</a:t>
                      </a:r>
                    </a:p>
                  </a:txBody>
                  <a:tcPr marL="9525" marR="9525" marT="9525"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0500">
                <a:tc>
                  <a:txBody>
                    <a:bodyPr/>
                    <a:lstStyle/>
                    <a:p>
                      <a:pPr algn="l" fontAlgn="b"/>
                      <a:endParaRPr lang="en-US" sz="900" b="0"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l" fontAlgn="b"/>
                      <a:endParaRPr lang="en-US" sz="900" b="0"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l" fontAlgn="b"/>
                      <a:endParaRPr lang="en-US" sz="900" b="0"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l" fontAlgn="b"/>
                      <a:endParaRPr lang="en-US" sz="900" b="0"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l" fontAlgn="b"/>
                      <a:endParaRPr lang="en-US" sz="900" b="0"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l" fontAlgn="b"/>
                      <a:endParaRPr lang="en-US" sz="900" b="0"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l" fontAlgn="b"/>
                      <a:endParaRPr lang="en-US" sz="900" b="0"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l" fontAlgn="b"/>
                      <a:endParaRPr lang="en-US" sz="900" b="0"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l" fontAlgn="b"/>
                      <a:endParaRPr lang="en-US" sz="900" b="0" i="0" u="none" strike="noStrike">
                        <a:solidFill>
                          <a:srgbClr val="000000"/>
                        </a:solidFill>
                        <a:effectLst/>
                        <a:latin typeface="Arial"/>
                      </a:endParaRPr>
                    </a:p>
                  </a:txBody>
                  <a:tcPr marL="9525" marR="9525" marT="9525" marB="0" anchor="b">
                    <a:lnL>
                      <a:noFill/>
                    </a:lnL>
                    <a:lnR>
                      <a:noFill/>
                    </a:lnR>
                    <a:lnT>
                      <a:noFill/>
                    </a:lnT>
                    <a:lnB>
                      <a:noFill/>
                    </a:lnB>
                  </a:tcPr>
                </a:tc>
              </a:tr>
              <a:tr h="190500">
                <a:tc gridSpan="9">
                  <a:txBody>
                    <a:bodyPr/>
                    <a:lstStyle/>
                    <a:p>
                      <a:pPr algn="l" fontAlgn="ctr"/>
                      <a:r>
                        <a:rPr lang="en-US" sz="1100" b="1" i="0" u="none" strike="noStrike" dirty="0">
                          <a:solidFill>
                            <a:srgbClr val="000000"/>
                          </a:solidFill>
                          <a:effectLst/>
                          <a:latin typeface="Arial"/>
                        </a:rPr>
                        <a:t>Prepared by the Hobby Center for the Study of Texas at Rice University http://HobbyCenter.Rice.edu</a:t>
                      </a:r>
                    </a:p>
                  </a:txBody>
                  <a:tcPr marL="9525" marR="9525" marT="9525"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34898"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Geneva" pitchFamily="34" charset="0"/>
                <a:cs typeface="Geneva" pitchFamily="34" charset="0"/>
              </a:defRPr>
            </a:lvl1pPr>
            <a:lvl2pPr marL="742950" indent="-285750" eaLnBrk="0" hangingPunct="0">
              <a:defRPr>
                <a:solidFill>
                  <a:schemeClr val="tx1"/>
                </a:solidFill>
                <a:latin typeface="Calibri" pitchFamily="34" charset="0"/>
                <a:ea typeface="Geneva" pitchFamily="34" charset="0"/>
                <a:cs typeface="Geneva" pitchFamily="34" charset="0"/>
              </a:defRPr>
            </a:lvl2pPr>
            <a:lvl3pPr marL="1143000" indent="-228600" eaLnBrk="0" hangingPunct="0">
              <a:defRPr>
                <a:solidFill>
                  <a:schemeClr val="tx1"/>
                </a:solidFill>
                <a:latin typeface="Calibri" pitchFamily="34" charset="0"/>
                <a:ea typeface="Geneva" pitchFamily="34" charset="0"/>
                <a:cs typeface="Geneva" pitchFamily="34" charset="0"/>
              </a:defRPr>
            </a:lvl3pPr>
            <a:lvl4pPr marL="1600200" indent="-228600" eaLnBrk="0" hangingPunct="0">
              <a:defRPr>
                <a:solidFill>
                  <a:schemeClr val="tx1"/>
                </a:solidFill>
                <a:latin typeface="Calibri" pitchFamily="34" charset="0"/>
                <a:ea typeface="Geneva" pitchFamily="34" charset="0"/>
                <a:cs typeface="Geneva" pitchFamily="34" charset="0"/>
              </a:defRPr>
            </a:lvl4pPr>
            <a:lvl5pPr marL="2057400" indent="-228600" eaLnBrk="0" hangingPunct="0">
              <a:defRPr>
                <a:solidFill>
                  <a:schemeClr val="tx1"/>
                </a:solidFill>
                <a:latin typeface="Calibri" pitchFamily="34" charset="0"/>
                <a:ea typeface="Geneva" pitchFamily="34" charset="0"/>
                <a:cs typeface="Geneva"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9pPr>
          </a:lstStyle>
          <a:p>
            <a:pPr eaLnBrk="1" hangingPunct="1"/>
            <a:fld id="{90732797-9F0D-4565-8A53-73DFC5A775B6}" type="slidenum">
              <a:rPr lang="en-US" smtClean="0">
                <a:solidFill>
                  <a:schemeClr val="bg1"/>
                </a:solidFill>
                <a:latin typeface="Verdana" pitchFamily="34" charset="0"/>
              </a:rPr>
              <a:pPr eaLnBrk="1" hangingPunct="1"/>
              <a:t>42</a:t>
            </a:fld>
            <a:endParaRPr lang="en-US" smtClean="0">
              <a:solidFill>
                <a:schemeClr val="bg1"/>
              </a:solidFill>
              <a:latin typeface="Verdana" pitchFamily="34" charset="0"/>
            </a:endParaRPr>
          </a:p>
        </p:txBody>
      </p:sp>
    </p:spTree>
    <p:extLst>
      <p:ext uri="{BB962C8B-B14F-4D97-AF65-F5344CB8AC3E}">
        <p14:creationId xmlns:p14="http://schemas.microsoft.com/office/powerpoint/2010/main" val="1845187066"/>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03238" y="549275"/>
          <a:ext cx="8001000" cy="579438"/>
        </p:xfrm>
        <a:graphic>
          <a:graphicData uri="http://schemas.openxmlformats.org/drawingml/2006/table">
            <a:tbl>
              <a:tblPr/>
              <a:tblGrid>
                <a:gridCol w="8001000"/>
              </a:tblGrid>
              <a:tr h="57943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b="1" i="0" dirty="0" smtClean="0">
                          <a:solidFill>
                            <a:srgbClr val="000000"/>
                          </a:solidFill>
                          <a:effectLst/>
                          <a:latin typeface="Arial" pitchFamily="34" charset="0"/>
                          <a:ea typeface="Times New Roman"/>
                          <a:cs typeface="Arial" pitchFamily="34" charset="0"/>
                        </a:rPr>
                        <a:t>Population, Population Change, and Proportion of the Population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900" b="1" i="0" dirty="0" smtClean="0">
                          <a:solidFill>
                            <a:srgbClr val="000000"/>
                          </a:solidFill>
                          <a:effectLst/>
                          <a:latin typeface="Arial" pitchFamily="34" charset="0"/>
                          <a:ea typeface="Times New Roman"/>
                          <a:cs typeface="Arial" pitchFamily="34" charset="0"/>
                        </a:rPr>
                        <a:t>Under 18 Years by Race/Ethnicity for Texas</a:t>
                      </a:r>
                      <a:r>
                        <a:rPr lang="en-US" sz="1900" b="1" dirty="0" smtClean="0">
                          <a:solidFill>
                            <a:srgbClr val="000000"/>
                          </a:solidFill>
                          <a:latin typeface="Arial" pitchFamily="34" charset="0"/>
                          <a:ea typeface="Times New Roman"/>
                          <a:cs typeface="Arial" pitchFamily="34" charset="0"/>
                        </a:rPr>
                        <a:t>, 2000 and 2010</a:t>
                      </a:r>
                      <a:endParaRPr lang="en-US" sz="1900" dirty="0" smtClean="0">
                        <a:latin typeface="Arial" pitchFamily="34" charset="0"/>
                        <a:ea typeface="Times New Roman"/>
                        <a:cs typeface="Arial" pitchFamily="34" charset="0"/>
                      </a:endParaRPr>
                    </a:p>
                  </a:txBody>
                  <a:tcPr marL="6350" marR="6350" marT="0" marB="0">
                    <a:lnL>
                      <a:noFill/>
                    </a:lnL>
                    <a:lnR>
                      <a:noFill/>
                    </a:lnR>
                    <a:lnT>
                      <a:noFill/>
                    </a:lnT>
                    <a:lnB>
                      <a:noFill/>
                    </a:lnB>
                    <a:solidFill>
                      <a:srgbClr val="FFFFFF"/>
                    </a:solidFill>
                  </a:tcPr>
                </a:tc>
              </a:tr>
            </a:tbl>
          </a:graphicData>
        </a:graphic>
      </p:graphicFrame>
      <p:graphicFrame>
        <p:nvGraphicFramePr>
          <p:cNvPr id="2" name="Table 1"/>
          <p:cNvGraphicFramePr>
            <a:graphicFrameLocks noGrp="1"/>
          </p:cNvGraphicFramePr>
          <p:nvPr/>
        </p:nvGraphicFramePr>
        <p:xfrm>
          <a:off x="495300" y="1279525"/>
          <a:ext cx="8153400" cy="3695702"/>
        </p:xfrm>
        <a:graphic>
          <a:graphicData uri="http://schemas.openxmlformats.org/drawingml/2006/table">
            <a:tbl>
              <a:tblPr/>
              <a:tblGrid>
                <a:gridCol w="713264"/>
                <a:gridCol w="849577"/>
                <a:gridCol w="912978"/>
                <a:gridCol w="912978"/>
                <a:gridCol w="903468"/>
                <a:gridCol w="912978"/>
                <a:gridCol w="989059"/>
                <a:gridCol w="979549"/>
                <a:gridCol w="979549"/>
              </a:tblGrid>
              <a:tr h="361951">
                <a:tc>
                  <a:txBody>
                    <a:bodyPr/>
                    <a:lstStyle/>
                    <a:p>
                      <a:pPr algn="ctr" fontAlgn="ctr"/>
                      <a:r>
                        <a:rPr lang="en-US" sz="1100" b="1" i="0" u="none" strike="noStrike" dirty="0">
                          <a:solidFill>
                            <a:srgbClr val="000000"/>
                          </a:solidFill>
                          <a:effectLst/>
                          <a:latin typeface="Arial"/>
                        </a:rPr>
                        <a:t> </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a:solidFill>
                            <a:srgbClr val="000000"/>
                          </a:solidFill>
                          <a:effectLst/>
                          <a:latin typeface="Arial"/>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ctr" fontAlgn="ctr"/>
                      <a:r>
                        <a:rPr lang="en-US" sz="1100" b="1" i="0" u="none" strike="noStrike">
                          <a:solidFill>
                            <a:srgbClr val="000000"/>
                          </a:solidFill>
                          <a:effectLst/>
                          <a:latin typeface="Arial"/>
                        </a:rPr>
                        <a:t>Population</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3">
                  <a:txBody>
                    <a:bodyPr/>
                    <a:lstStyle/>
                    <a:p>
                      <a:pPr algn="ctr" fontAlgn="ctr"/>
                      <a:r>
                        <a:rPr lang="en-US" sz="1100" b="1" i="0" u="none" strike="noStrike">
                          <a:solidFill>
                            <a:srgbClr val="000000"/>
                          </a:solidFill>
                          <a:effectLst/>
                          <a:latin typeface="Arial"/>
                        </a:rPr>
                        <a:t>Population Change</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ctr" fontAlgn="ctr"/>
                      <a:r>
                        <a:rPr lang="en-US" sz="1100" b="1" i="0" u="none" strike="noStrike">
                          <a:solidFill>
                            <a:srgbClr val="000000"/>
                          </a:solidFill>
                          <a:effectLst/>
                          <a:latin typeface="Arial"/>
                        </a:rPr>
                        <a:t>Percent of Total Population</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514351">
                <a:tc gridSpan="2">
                  <a:txBody>
                    <a:bodyPr/>
                    <a:lstStyle/>
                    <a:p>
                      <a:pPr algn="l" fontAlgn="ctr"/>
                      <a:r>
                        <a:rPr lang="en-US" sz="1100" b="1" i="0" u="none" strike="noStrike">
                          <a:solidFill>
                            <a:srgbClr val="000000"/>
                          </a:solidFill>
                          <a:effectLst/>
                          <a:latin typeface="Arial"/>
                        </a:rPr>
                        <a:t>Race/Ethnicity*</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1100" b="1" i="0" u="none" strike="noStrike">
                          <a:solidFill>
                            <a:srgbClr val="000000"/>
                          </a:solidFill>
                          <a:effectLst/>
                          <a:latin typeface="Arial"/>
                        </a:rPr>
                        <a:t>2000</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Arial"/>
                        </a:rPr>
                        <a:t>2010</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Arial"/>
                        </a:rPr>
                        <a:t>Numeric</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Arial"/>
                        </a:rPr>
                        <a:t>Percent</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Arial"/>
                        </a:rPr>
                        <a:t>Percent of Total Change</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100" b="1" i="0" u="none" strike="noStrike" dirty="0">
                          <a:solidFill>
                            <a:srgbClr val="000000"/>
                          </a:solidFill>
                          <a:effectLst/>
                          <a:latin typeface="Arial"/>
                        </a:rPr>
                        <a:t>2000</a:t>
                      </a:r>
                    </a:p>
                  </a:txBody>
                  <a:tcPr marL="9525" marR="274320"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100" b="1" i="0" u="none" strike="noStrike" dirty="0">
                          <a:solidFill>
                            <a:srgbClr val="000000"/>
                          </a:solidFill>
                          <a:effectLst/>
                          <a:latin typeface="Arial"/>
                        </a:rPr>
                        <a:t>2010</a:t>
                      </a:r>
                    </a:p>
                  </a:txBody>
                  <a:tcPr marL="9525" marR="274320"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700">
                <a:tc gridSpan="2">
                  <a:txBody>
                    <a:bodyPr/>
                    <a:lstStyle/>
                    <a:p>
                      <a:pPr algn="l" fontAlgn="ctr"/>
                      <a:r>
                        <a:rPr lang="en-US" sz="1100" b="1" i="0" u="none" strike="noStrike">
                          <a:solidFill>
                            <a:srgbClr val="000000"/>
                          </a:solidFill>
                          <a:effectLst/>
                          <a:latin typeface="Arial"/>
                        </a:rPr>
                        <a:t>NH White</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r" fontAlgn="ctr"/>
                      <a:r>
                        <a:rPr lang="en-US" sz="1100" b="1" i="0" u="none" strike="noStrike">
                          <a:solidFill>
                            <a:srgbClr val="000000"/>
                          </a:solidFill>
                          <a:effectLst/>
                          <a:latin typeface="Arial"/>
                        </a:rPr>
                        <a:t>2,507,147</a:t>
                      </a:r>
                    </a:p>
                  </a:txBody>
                  <a:tcPr marL="9525" marR="171450"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a:rPr>
                        <a:t>2,322,661</a:t>
                      </a:r>
                    </a:p>
                  </a:txBody>
                  <a:tcPr marL="9525" marR="171450"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a:rPr>
                        <a:t>-184,486</a:t>
                      </a:r>
                    </a:p>
                  </a:txBody>
                  <a:tcPr marL="9525" marR="857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a:rPr>
                        <a:t>-7.4</a:t>
                      </a:r>
                    </a:p>
                  </a:txBody>
                  <a:tcPr marL="9525" marR="25717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a:rPr>
                        <a:t>-18.8</a:t>
                      </a:r>
                    </a:p>
                  </a:txBody>
                  <a:tcPr marL="9525" marR="25717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a:rPr>
                        <a:t>         42.6 </a:t>
                      </a:r>
                    </a:p>
                  </a:txBody>
                  <a:tcPr marL="9525" marR="25717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a:rPr>
                        <a:t>         33.8 </a:t>
                      </a:r>
                    </a:p>
                  </a:txBody>
                  <a:tcPr marL="9525" marR="257175" marT="9525" marB="0" anchor="ctr">
                    <a:lnL>
                      <a:noFill/>
                    </a:lnL>
                    <a:lnR>
                      <a:noFill/>
                    </a:lnR>
                    <a:lnT w="12700" cap="flat" cmpd="sng" algn="ctr">
                      <a:solidFill>
                        <a:srgbClr val="000000"/>
                      </a:solidFill>
                      <a:prstDash val="solid"/>
                      <a:round/>
                      <a:headEnd type="none" w="med" len="med"/>
                      <a:tailEnd type="none" w="med" len="med"/>
                    </a:lnT>
                    <a:lnB>
                      <a:noFill/>
                    </a:lnB>
                  </a:tcPr>
                </a:tc>
              </a:tr>
              <a:tr h="266700">
                <a:tc gridSpan="2">
                  <a:txBody>
                    <a:bodyPr/>
                    <a:lstStyle/>
                    <a:p>
                      <a:pPr algn="l" fontAlgn="ctr"/>
                      <a:r>
                        <a:rPr lang="en-US" sz="1100" b="1" i="0" u="none" strike="noStrike">
                          <a:solidFill>
                            <a:srgbClr val="000000"/>
                          </a:solidFill>
                          <a:effectLst/>
                          <a:latin typeface="Arial"/>
                        </a:rPr>
                        <a:t>Hispanic (All Races)</a:t>
                      </a:r>
                    </a:p>
                  </a:txBody>
                  <a:tcPr marL="9525" marR="9525" marT="9525" marB="0" anchor="ctr">
                    <a:lnL>
                      <a:noFill/>
                    </a:lnL>
                    <a:lnR>
                      <a:noFill/>
                    </a:lnR>
                    <a:lnT>
                      <a:noFill/>
                    </a:lnT>
                    <a:lnB>
                      <a:noFill/>
                    </a:lnB>
                  </a:tcPr>
                </a:tc>
                <a:tc hMerge="1">
                  <a:txBody>
                    <a:bodyPr/>
                    <a:lstStyle/>
                    <a:p>
                      <a:endParaRPr lang="en-US"/>
                    </a:p>
                  </a:txBody>
                  <a:tcPr/>
                </a:tc>
                <a:tc>
                  <a:txBody>
                    <a:bodyPr/>
                    <a:lstStyle/>
                    <a:p>
                      <a:pPr algn="r" fontAlgn="ctr"/>
                      <a:r>
                        <a:rPr lang="en-US" sz="1100" b="1" i="0" u="none" strike="noStrike">
                          <a:solidFill>
                            <a:srgbClr val="000000"/>
                          </a:solidFill>
                          <a:effectLst/>
                          <a:latin typeface="Arial"/>
                        </a:rPr>
                        <a:t>2,386,765</a:t>
                      </a:r>
                    </a:p>
                  </a:txBody>
                  <a:tcPr marL="9525" marR="171450" marT="9525" marB="0" anchor="ctr">
                    <a:lnL>
                      <a:noFill/>
                    </a:lnL>
                    <a:lnR>
                      <a:noFill/>
                    </a:lnR>
                    <a:lnT>
                      <a:noFill/>
                    </a:lnT>
                    <a:lnB>
                      <a:noFill/>
                    </a:lnB>
                  </a:tcPr>
                </a:tc>
                <a:tc>
                  <a:txBody>
                    <a:bodyPr/>
                    <a:lstStyle/>
                    <a:p>
                      <a:pPr algn="r" fontAlgn="ctr"/>
                      <a:r>
                        <a:rPr lang="en-US" sz="1100" b="1" i="0" u="none" strike="noStrike">
                          <a:solidFill>
                            <a:srgbClr val="000000"/>
                          </a:solidFill>
                          <a:effectLst/>
                          <a:latin typeface="Arial"/>
                        </a:rPr>
                        <a:t>3,317,777</a:t>
                      </a:r>
                    </a:p>
                  </a:txBody>
                  <a:tcPr marL="9525" marR="171450" marT="9525" marB="0" anchor="ctr">
                    <a:lnL>
                      <a:noFill/>
                    </a:lnL>
                    <a:lnR>
                      <a:noFill/>
                    </a:lnR>
                    <a:lnT>
                      <a:noFill/>
                    </a:lnT>
                    <a:lnB>
                      <a:noFill/>
                    </a:lnB>
                  </a:tcPr>
                </a:tc>
                <a:tc>
                  <a:txBody>
                    <a:bodyPr/>
                    <a:lstStyle/>
                    <a:p>
                      <a:pPr algn="r" fontAlgn="ctr"/>
                      <a:r>
                        <a:rPr lang="en-US" sz="1100" b="1" i="0" u="none" strike="noStrike">
                          <a:solidFill>
                            <a:srgbClr val="000000"/>
                          </a:solidFill>
                          <a:effectLst/>
                          <a:latin typeface="Arial"/>
                        </a:rPr>
                        <a:t>931,012</a:t>
                      </a:r>
                    </a:p>
                  </a:txBody>
                  <a:tcPr marL="9525" marR="85725" marT="9525" marB="0" anchor="ctr">
                    <a:lnL>
                      <a:noFill/>
                    </a:lnL>
                    <a:lnR>
                      <a:noFill/>
                    </a:lnR>
                    <a:lnT>
                      <a:noFill/>
                    </a:lnT>
                    <a:lnB>
                      <a:noFill/>
                    </a:lnB>
                  </a:tcPr>
                </a:tc>
                <a:tc>
                  <a:txBody>
                    <a:bodyPr/>
                    <a:lstStyle/>
                    <a:p>
                      <a:pPr algn="r" fontAlgn="ctr"/>
                      <a:r>
                        <a:rPr lang="en-US" sz="1100" b="1" i="0" u="none" strike="noStrike">
                          <a:solidFill>
                            <a:srgbClr val="000000"/>
                          </a:solidFill>
                          <a:effectLst/>
                          <a:latin typeface="Arial"/>
                        </a:rPr>
                        <a:t>39.0</a:t>
                      </a:r>
                    </a:p>
                  </a:txBody>
                  <a:tcPr marL="9525" marR="257175" marT="9525" marB="0" anchor="ctr">
                    <a:lnL>
                      <a:noFill/>
                    </a:lnL>
                    <a:lnR>
                      <a:noFill/>
                    </a:lnR>
                    <a:lnT>
                      <a:noFill/>
                    </a:lnT>
                    <a:lnB>
                      <a:noFill/>
                    </a:lnB>
                  </a:tcPr>
                </a:tc>
                <a:tc>
                  <a:txBody>
                    <a:bodyPr/>
                    <a:lstStyle/>
                    <a:p>
                      <a:pPr algn="r" fontAlgn="ctr"/>
                      <a:r>
                        <a:rPr lang="en-US" sz="1100" b="1" i="0" u="none" strike="noStrike">
                          <a:solidFill>
                            <a:srgbClr val="000000"/>
                          </a:solidFill>
                          <a:effectLst/>
                          <a:latin typeface="Arial"/>
                        </a:rPr>
                        <a:t>95.1</a:t>
                      </a:r>
                    </a:p>
                  </a:txBody>
                  <a:tcPr marL="9525" marR="257175" marT="9525" marB="0" anchor="ctr">
                    <a:lnL>
                      <a:noFill/>
                    </a:lnL>
                    <a:lnR>
                      <a:noFill/>
                    </a:lnR>
                    <a:lnT>
                      <a:noFill/>
                    </a:lnT>
                    <a:lnB>
                      <a:noFill/>
                    </a:lnB>
                  </a:tcPr>
                </a:tc>
                <a:tc>
                  <a:txBody>
                    <a:bodyPr/>
                    <a:lstStyle/>
                    <a:p>
                      <a:pPr algn="r" fontAlgn="ctr"/>
                      <a:r>
                        <a:rPr lang="en-US" sz="1100" b="1" i="0" u="none" strike="noStrike">
                          <a:solidFill>
                            <a:srgbClr val="000000"/>
                          </a:solidFill>
                          <a:effectLst/>
                          <a:latin typeface="Arial"/>
                        </a:rPr>
                        <a:t>         40.5 </a:t>
                      </a:r>
                    </a:p>
                  </a:txBody>
                  <a:tcPr marL="9525" marR="257175" marT="9525" marB="0" anchor="ctr">
                    <a:lnL>
                      <a:noFill/>
                    </a:lnL>
                    <a:lnR>
                      <a:noFill/>
                    </a:lnR>
                    <a:lnT>
                      <a:noFill/>
                    </a:lnT>
                    <a:lnB>
                      <a:noFill/>
                    </a:lnB>
                  </a:tcPr>
                </a:tc>
                <a:tc>
                  <a:txBody>
                    <a:bodyPr/>
                    <a:lstStyle/>
                    <a:p>
                      <a:pPr algn="r" fontAlgn="ctr"/>
                      <a:r>
                        <a:rPr lang="en-US" sz="1100" b="1" i="0" u="none" strike="noStrike">
                          <a:solidFill>
                            <a:srgbClr val="000000"/>
                          </a:solidFill>
                          <a:effectLst/>
                          <a:latin typeface="Arial"/>
                        </a:rPr>
                        <a:t>         48.3 </a:t>
                      </a:r>
                    </a:p>
                  </a:txBody>
                  <a:tcPr marL="9525" marR="257175" marT="9525" marB="0" anchor="ctr">
                    <a:lnL>
                      <a:noFill/>
                    </a:lnL>
                    <a:lnR>
                      <a:noFill/>
                    </a:lnR>
                    <a:lnT>
                      <a:noFill/>
                    </a:lnT>
                    <a:lnB>
                      <a:noFill/>
                    </a:lnB>
                  </a:tcPr>
                </a:tc>
              </a:tr>
              <a:tr h="266700">
                <a:tc gridSpan="2">
                  <a:txBody>
                    <a:bodyPr/>
                    <a:lstStyle/>
                    <a:p>
                      <a:pPr algn="l" fontAlgn="ctr"/>
                      <a:r>
                        <a:rPr lang="en-US" sz="1100" b="1" i="0" u="none" strike="noStrike">
                          <a:solidFill>
                            <a:srgbClr val="000000"/>
                          </a:solidFill>
                          <a:effectLst/>
                          <a:latin typeface="Arial"/>
                        </a:rPr>
                        <a:t>NH Black</a:t>
                      </a:r>
                    </a:p>
                  </a:txBody>
                  <a:tcPr marL="9525" marR="9525" marT="9525" marB="0" anchor="ctr">
                    <a:lnL>
                      <a:noFill/>
                    </a:lnL>
                    <a:lnR>
                      <a:noFill/>
                    </a:lnR>
                    <a:lnT>
                      <a:noFill/>
                    </a:lnT>
                    <a:lnB>
                      <a:noFill/>
                    </a:lnB>
                  </a:tcPr>
                </a:tc>
                <a:tc hMerge="1">
                  <a:txBody>
                    <a:bodyPr/>
                    <a:lstStyle/>
                    <a:p>
                      <a:endParaRPr lang="en-US"/>
                    </a:p>
                  </a:txBody>
                  <a:tcPr/>
                </a:tc>
                <a:tc>
                  <a:txBody>
                    <a:bodyPr/>
                    <a:lstStyle/>
                    <a:p>
                      <a:pPr algn="r" fontAlgn="ctr"/>
                      <a:r>
                        <a:rPr lang="en-US" sz="1100" b="1" i="0" u="none" strike="noStrike">
                          <a:solidFill>
                            <a:srgbClr val="000000"/>
                          </a:solidFill>
                          <a:effectLst/>
                          <a:latin typeface="Arial"/>
                        </a:rPr>
                        <a:t>732,807</a:t>
                      </a:r>
                    </a:p>
                  </a:txBody>
                  <a:tcPr marL="9525" marR="171450" marT="9525" marB="0" anchor="ctr">
                    <a:lnL>
                      <a:noFill/>
                    </a:lnL>
                    <a:lnR>
                      <a:noFill/>
                    </a:lnR>
                    <a:lnT>
                      <a:noFill/>
                    </a:lnT>
                    <a:lnB>
                      <a:noFill/>
                    </a:lnB>
                  </a:tcPr>
                </a:tc>
                <a:tc>
                  <a:txBody>
                    <a:bodyPr/>
                    <a:lstStyle/>
                    <a:p>
                      <a:pPr algn="r" fontAlgn="ctr"/>
                      <a:r>
                        <a:rPr lang="en-US" sz="1100" b="1" i="0" u="none" strike="noStrike">
                          <a:solidFill>
                            <a:srgbClr val="000000"/>
                          </a:solidFill>
                          <a:effectLst/>
                          <a:latin typeface="Arial"/>
                        </a:rPr>
                        <a:t>810,543</a:t>
                      </a:r>
                    </a:p>
                  </a:txBody>
                  <a:tcPr marL="9525" marR="171450" marT="9525" marB="0" anchor="ctr">
                    <a:lnL>
                      <a:noFill/>
                    </a:lnL>
                    <a:lnR>
                      <a:noFill/>
                    </a:lnR>
                    <a:lnT>
                      <a:noFill/>
                    </a:lnT>
                    <a:lnB>
                      <a:noFill/>
                    </a:lnB>
                  </a:tcPr>
                </a:tc>
                <a:tc>
                  <a:txBody>
                    <a:bodyPr/>
                    <a:lstStyle/>
                    <a:p>
                      <a:pPr algn="r" fontAlgn="ctr"/>
                      <a:r>
                        <a:rPr lang="en-US" sz="1100" b="1" i="0" u="none" strike="noStrike">
                          <a:solidFill>
                            <a:srgbClr val="000000"/>
                          </a:solidFill>
                          <a:effectLst/>
                          <a:latin typeface="Arial"/>
                        </a:rPr>
                        <a:t>77,736</a:t>
                      </a:r>
                    </a:p>
                  </a:txBody>
                  <a:tcPr marL="9525" marR="85725" marT="9525" marB="0" anchor="ctr">
                    <a:lnL>
                      <a:noFill/>
                    </a:lnL>
                    <a:lnR>
                      <a:noFill/>
                    </a:lnR>
                    <a:lnT>
                      <a:noFill/>
                    </a:lnT>
                    <a:lnB>
                      <a:noFill/>
                    </a:lnB>
                  </a:tcPr>
                </a:tc>
                <a:tc>
                  <a:txBody>
                    <a:bodyPr/>
                    <a:lstStyle/>
                    <a:p>
                      <a:pPr algn="r" fontAlgn="ctr"/>
                      <a:r>
                        <a:rPr lang="en-US" sz="1100" b="1" i="0" u="none" strike="noStrike">
                          <a:solidFill>
                            <a:srgbClr val="000000"/>
                          </a:solidFill>
                          <a:effectLst/>
                          <a:latin typeface="Arial"/>
                        </a:rPr>
                        <a:t>10.6</a:t>
                      </a:r>
                    </a:p>
                  </a:txBody>
                  <a:tcPr marL="9525" marR="257175" marT="9525" marB="0" anchor="ctr">
                    <a:lnL>
                      <a:noFill/>
                    </a:lnL>
                    <a:lnR>
                      <a:noFill/>
                    </a:lnR>
                    <a:lnT>
                      <a:noFill/>
                    </a:lnT>
                    <a:lnB>
                      <a:noFill/>
                    </a:lnB>
                  </a:tcPr>
                </a:tc>
                <a:tc>
                  <a:txBody>
                    <a:bodyPr/>
                    <a:lstStyle/>
                    <a:p>
                      <a:pPr algn="r" fontAlgn="ctr"/>
                      <a:r>
                        <a:rPr lang="en-US" sz="1100" b="1" i="0" u="none" strike="noStrike">
                          <a:solidFill>
                            <a:srgbClr val="000000"/>
                          </a:solidFill>
                          <a:effectLst/>
                          <a:latin typeface="Arial"/>
                        </a:rPr>
                        <a:t>7.9</a:t>
                      </a:r>
                    </a:p>
                  </a:txBody>
                  <a:tcPr marL="9525" marR="257175" marT="9525" marB="0" anchor="ctr">
                    <a:lnL>
                      <a:noFill/>
                    </a:lnL>
                    <a:lnR>
                      <a:noFill/>
                    </a:lnR>
                    <a:lnT>
                      <a:noFill/>
                    </a:lnT>
                    <a:lnB>
                      <a:noFill/>
                    </a:lnB>
                  </a:tcPr>
                </a:tc>
                <a:tc>
                  <a:txBody>
                    <a:bodyPr/>
                    <a:lstStyle/>
                    <a:p>
                      <a:pPr algn="r" fontAlgn="ctr"/>
                      <a:r>
                        <a:rPr lang="en-US" sz="1100" b="1" i="0" u="none" strike="noStrike">
                          <a:solidFill>
                            <a:srgbClr val="000000"/>
                          </a:solidFill>
                          <a:effectLst/>
                          <a:latin typeface="Arial"/>
                        </a:rPr>
                        <a:t>         12.4 </a:t>
                      </a:r>
                    </a:p>
                  </a:txBody>
                  <a:tcPr marL="9525" marR="257175" marT="9525" marB="0" anchor="ctr">
                    <a:lnL>
                      <a:noFill/>
                    </a:lnL>
                    <a:lnR>
                      <a:noFill/>
                    </a:lnR>
                    <a:lnT>
                      <a:noFill/>
                    </a:lnT>
                    <a:lnB>
                      <a:noFill/>
                    </a:lnB>
                  </a:tcPr>
                </a:tc>
                <a:tc>
                  <a:txBody>
                    <a:bodyPr/>
                    <a:lstStyle/>
                    <a:p>
                      <a:pPr algn="r" fontAlgn="ctr"/>
                      <a:r>
                        <a:rPr lang="en-US" sz="1100" b="1" i="0" u="none" strike="noStrike">
                          <a:solidFill>
                            <a:srgbClr val="000000"/>
                          </a:solidFill>
                          <a:effectLst/>
                          <a:latin typeface="Arial"/>
                        </a:rPr>
                        <a:t>         11.8 </a:t>
                      </a:r>
                    </a:p>
                  </a:txBody>
                  <a:tcPr marL="9525" marR="257175" marT="9525" marB="0" anchor="ctr">
                    <a:lnL>
                      <a:noFill/>
                    </a:lnL>
                    <a:lnR>
                      <a:noFill/>
                    </a:lnR>
                    <a:lnT>
                      <a:noFill/>
                    </a:lnT>
                    <a:lnB>
                      <a:noFill/>
                    </a:lnB>
                  </a:tcPr>
                </a:tc>
              </a:tr>
              <a:tr h="266700">
                <a:tc gridSpan="2">
                  <a:txBody>
                    <a:bodyPr/>
                    <a:lstStyle/>
                    <a:p>
                      <a:pPr algn="l" fontAlgn="ctr"/>
                      <a:r>
                        <a:rPr lang="en-US" sz="1100" b="1" i="0" u="none" strike="noStrike">
                          <a:solidFill>
                            <a:srgbClr val="000000"/>
                          </a:solidFill>
                          <a:effectLst/>
                          <a:latin typeface="Arial"/>
                        </a:rPr>
                        <a:t>NH Asian</a:t>
                      </a:r>
                    </a:p>
                  </a:txBody>
                  <a:tcPr marL="9525" marR="9525" marT="9525" marB="0" anchor="ctr">
                    <a:lnL>
                      <a:noFill/>
                    </a:lnL>
                    <a:lnR>
                      <a:noFill/>
                    </a:lnR>
                    <a:lnT>
                      <a:noFill/>
                    </a:lnT>
                    <a:lnB>
                      <a:noFill/>
                    </a:lnB>
                  </a:tcPr>
                </a:tc>
                <a:tc hMerge="1">
                  <a:txBody>
                    <a:bodyPr/>
                    <a:lstStyle/>
                    <a:p>
                      <a:endParaRPr lang="en-US"/>
                    </a:p>
                  </a:txBody>
                  <a:tcPr/>
                </a:tc>
                <a:tc>
                  <a:txBody>
                    <a:bodyPr/>
                    <a:lstStyle/>
                    <a:p>
                      <a:pPr algn="r" fontAlgn="ctr"/>
                      <a:r>
                        <a:rPr lang="en-US" sz="1100" b="1" i="0" u="none" strike="noStrike">
                          <a:solidFill>
                            <a:srgbClr val="000000"/>
                          </a:solidFill>
                          <a:effectLst/>
                          <a:latin typeface="Arial"/>
                        </a:rPr>
                        <a:t>139,226</a:t>
                      </a:r>
                    </a:p>
                  </a:txBody>
                  <a:tcPr marL="9525" marR="171450" marT="9525" marB="0" anchor="ctr">
                    <a:lnL>
                      <a:noFill/>
                    </a:lnL>
                    <a:lnR>
                      <a:noFill/>
                    </a:lnR>
                    <a:lnT>
                      <a:noFill/>
                    </a:lnT>
                    <a:lnB>
                      <a:noFill/>
                    </a:lnB>
                  </a:tcPr>
                </a:tc>
                <a:tc>
                  <a:txBody>
                    <a:bodyPr/>
                    <a:lstStyle/>
                    <a:p>
                      <a:pPr algn="r" fontAlgn="ctr"/>
                      <a:r>
                        <a:rPr lang="en-US" sz="1100" b="1" i="0" u="none" strike="noStrike">
                          <a:solidFill>
                            <a:srgbClr val="000000"/>
                          </a:solidFill>
                          <a:effectLst/>
                          <a:latin typeface="Arial"/>
                        </a:rPr>
                        <a:t>231,458</a:t>
                      </a:r>
                    </a:p>
                  </a:txBody>
                  <a:tcPr marL="9525" marR="171450" marT="9525" marB="0" anchor="ctr">
                    <a:lnL>
                      <a:noFill/>
                    </a:lnL>
                    <a:lnR>
                      <a:noFill/>
                    </a:lnR>
                    <a:lnT>
                      <a:noFill/>
                    </a:lnT>
                    <a:lnB>
                      <a:noFill/>
                    </a:lnB>
                  </a:tcPr>
                </a:tc>
                <a:tc>
                  <a:txBody>
                    <a:bodyPr/>
                    <a:lstStyle/>
                    <a:p>
                      <a:pPr algn="r" fontAlgn="ctr"/>
                      <a:r>
                        <a:rPr lang="en-US" sz="1100" b="1" i="0" u="none" strike="noStrike">
                          <a:solidFill>
                            <a:srgbClr val="000000"/>
                          </a:solidFill>
                          <a:effectLst/>
                          <a:latin typeface="Arial"/>
                        </a:rPr>
                        <a:t>92,232</a:t>
                      </a:r>
                    </a:p>
                  </a:txBody>
                  <a:tcPr marL="9525" marR="85725" marT="9525" marB="0" anchor="ctr">
                    <a:lnL>
                      <a:noFill/>
                    </a:lnL>
                    <a:lnR>
                      <a:noFill/>
                    </a:lnR>
                    <a:lnT>
                      <a:noFill/>
                    </a:lnT>
                    <a:lnB>
                      <a:noFill/>
                    </a:lnB>
                  </a:tcPr>
                </a:tc>
                <a:tc>
                  <a:txBody>
                    <a:bodyPr/>
                    <a:lstStyle/>
                    <a:p>
                      <a:pPr algn="r" fontAlgn="ctr"/>
                      <a:r>
                        <a:rPr lang="en-US" sz="1100" b="1" i="0" u="none" strike="noStrike">
                          <a:solidFill>
                            <a:srgbClr val="000000"/>
                          </a:solidFill>
                          <a:effectLst/>
                          <a:latin typeface="Arial"/>
                        </a:rPr>
                        <a:t>66.2</a:t>
                      </a:r>
                    </a:p>
                  </a:txBody>
                  <a:tcPr marL="9525" marR="257175" marT="9525" marB="0" anchor="ctr">
                    <a:lnL>
                      <a:noFill/>
                    </a:lnL>
                    <a:lnR>
                      <a:noFill/>
                    </a:lnR>
                    <a:lnT>
                      <a:noFill/>
                    </a:lnT>
                    <a:lnB>
                      <a:noFill/>
                    </a:lnB>
                  </a:tcPr>
                </a:tc>
                <a:tc>
                  <a:txBody>
                    <a:bodyPr/>
                    <a:lstStyle/>
                    <a:p>
                      <a:pPr algn="r" fontAlgn="ctr"/>
                      <a:r>
                        <a:rPr lang="en-US" sz="1100" b="1" i="0" u="none" strike="noStrike">
                          <a:solidFill>
                            <a:srgbClr val="000000"/>
                          </a:solidFill>
                          <a:effectLst/>
                          <a:latin typeface="Arial"/>
                        </a:rPr>
                        <a:t>9.4</a:t>
                      </a:r>
                    </a:p>
                  </a:txBody>
                  <a:tcPr marL="9525" marR="257175" marT="9525" marB="0" anchor="ctr">
                    <a:lnL>
                      <a:noFill/>
                    </a:lnL>
                    <a:lnR>
                      <a:noFill/>
                    </a:lnR>
                    <a:lnT>
                      <a:noFill/>
                    </a:lnT>
                    <a:lnB>
                      <a:noFill/>
                    </a:lnB>
                  </a:tcPr>
                </a:tc>
                <a:tc>
                  <a:txBody>
                    <a:bodyPr/>
                    <a:lstStyle/>
                    <a:p>
                      <a:pPr algn="r" fontAlgn="ctr"/>
                      <a:r>
                        <a:rPr lang="en-US" sz="1100" b="1" i="0" u="none" strike="noStrike">
                          <a:solidFill>
                            <a:srgbClr val="000000"/>
                          </a:solidFill>
                          <a:effectLst/>
                          <a:latin typeface="Arial"/>
                        </a:rPr>
                        <a:t>           2.4 </a:t>
                      </a:r>
                    </a:p>
                  </a:txBody>
                  <a:tcPr marL="9525" marR="257175" marT="9525" marB="0" anchor="ctr">
                    <a:lnL>
                      <a:noFill/>
                    </a:lnL>
                    <a:lnR>
                      <a:noFill/>
                    </a:lnR>
                    <a:lnT>
                      <a:noFill/>
                    </a:lnT>
                    <a:lnB>
                      <a:noFill/>
                    </a:lnB>
                  </a:tcPr>
                </a:tc>
                <a:tc>
                  <a:txBody>
                    <a:bodyPr/>
                    <a:lstStyle/>
                    <a:p>
                      <a:pPr algn="r" fontAlgn="ctr"/>
                      <a:r>
                        <a:rPr lang="en-US" sz="1100" b="1" i="0" u="none" strike="noStrike">
                          <a:solidFill>
                            <a:srgbClr val="000000"/>
                          </a:solidFill>
                          <a:effectLst/>
                          <a:latin typeface="Arial"/>
                        </a:rPr>
                        <a:t>           3.4 </a:t>
                      </a:r>
                    </a:p>
                  </a:txBody>
                  <a:tcPr marL="9525" marR="257175" marT="9525" marB="0" anchor="ctr">
                    <a:lnL>
                      <a:noFill/>
                    </a:lnL>
                    <a:lnR>
                      <a:noFill/>
                    </a:lnR>
                    <a:lnT>
                      <a:noFill/>
                    </a:lnT>
                    <a:lnB>
                      <a:noFill/>
                    </a:lnB>
                  </a:tcPr>
                </a:tc>
              </a:tr>
              <a:tr h="266700">
                <a:tc gridSpan="2">
                  <a:txBody>
                    <a:bodyPr/>
                    <a:lstStyle/>
                    <a:p>
                      <a:pPr algn="l" fontAlgn="ctr"/>
                      <a:r>
                        <a:rPr lang="en-US" sz="1100" b="1" i="0" u="none" strike="noStrike">
                          <a:solidFill>
                            <a:srgbClr val="000000"/>
                          </a:solidFill>
                          <a:effectLst/>
                          <a:latin typeface="Arial"/>
                        </a:rPr>
                        <a:t>NH Other</a:t>
                      </a:r>
                    </a:p>
                  </a:txBody>
                  <a:tcPr marL="9525" marR="9525" marT="9525" marB="0" anchor="ctr">
                    <a:lnL>
                      <a:noFill/>
                    </a:lnL>
                    <a:lnR>
                      <a:noFill/>
                    </a:lnR>
                    <a:lnT>
                      <a:noFill/>
                    </a:lnT>
                    <a:lnB>
                      <a:noFill/>
                    </a:lnB>
                  </a:tcPr>
                </a:tc>
                <a:tc hMerge="1">
                  <a:txBody>
                    <a:bodyPr/>
                    <a:lstStyle/>
                    <a:p>
                      <a:endParaRPr lang="en-US"/>
                    </a:p>
                  </a:txBody>
                  <a:tcPr/>
                </a:tc>
                <a:tc>
                  <a:txBody>
                    <a:bodyPr/>
                    <a:lstStyle/>
                    <a:p>
                      <a:pPr algn="r" fontAlgn="ctr"/>
                      <a:r>
                        <a:rPr lang="en-US" sz="1100" b="1" i="0" u="none" strike="noStrike">
                          <a:solidFill>
                            <a:srgbClr val="000000"/>
                          </a:solidFill>
                          <a:effectLst/>
                          <a:latin typeface="Arial"/>
                        </a:rPr>
                        <a:t>120,814</a:t>
                      </a:r>
                    </a:p>
                  </a:txBody>
                  <a:tcPr marL="9525" marR="171450" marT="9525" marB="0" anchor="ctr">
                    <a:lnL>
                      <a:noFill/>
                    </a:lnL>
                    <a:lnR>
                      <a:noFill/>
                    </a:lnR>
                    <a:lnT>
                      <a:noFill/>
                    </a:lnT>
                    <a:lnB>
                      <a:noFill/>
                    </a:lnB>
                  </a:tcPr>
                </a:tc>
                <a:tc>
                  <a:txBody>
                    <a:bodyPr/>
                    <a:lstStyle/>
                    <a:p>
                      <a:pPr algn="r" fontAlgn="ctr"/>
                      <a:r>
                        <a:rPr lang="en-US" sz="1100" b="1" i="0" u="none" strike="noStrike">
                          <a:solidFill>
                            <a:srgbClr val="000000"/>
                          </a:solidFill>
                          <a:effectLst/>
                          <a:latin typeface="Arial"/>
                        </a:rPr>
                        <a:t>183,385</a:t>
                      </a:r>
                    </a:p>
                  </a:txBody>
                  <a:tcPr marL="9525" marR="171450" marT="9525" marB="0" anchor="ctr">
                    <a:lnL>
                      <a:noFill/>
                    </a:lnL>
                    <a:lnR>
                      <a:noFill/>
                    </a:lnR>
                    <a:lnT>
                      <a:noFill/>
                    </a:lnT>
                    <a:lnB>
                      <a:noFill/>
                    </a:lnB>
                  </a:tcPr>
                </a:tc>
                <a:tc>
                  <a:txBody>
                    <a:bodyPr/>
                    <a:lstStyle/>
                    <a:p>
                      <a:pPr algn="r" fontAlgn="ctr"/>
                      <a:r>
                        <a:rPr lang="en-US" sz="1100" b="1" i="0" u="none" strike="noStrike">
                          <a:solidFill>
                            <a:srgbClr val="000000"/>
                          </a:solidFill>
                          <a:effectLst/>
                          <a:latin typeface="Arial"/>
                        </a:rPr>
                        <a:t>62,571</a:t>
                      </a:r>
                    </a:p>
                  </a:txBody>
                  <a:tcPr marL="9525" marR="85725" marT="9525" marB="0" anchor="ctr">
                    <a:lnL>
                      <a:noFill/>
                    </a:lnL>
                    <a:lnR>
                      <a:noFill/>
                    </a:lnR>
                    <a:lnT>
                      <a:noFill/>
                    </a:lnT>
                    <a:lnB>
                      <a:noFill/>
                    </a:lnB>
                  </a:tcPr>
                </a:tc>
                <a:tc>
                  <a:txBody>
                    <a:bodyPr/>
                    <a:lstStyle/>
                    <a:p>
                      <a:pPr algn="r" fontAlgn="ctr"/>
                      <a:r>
                        <a:rPr lang="en-US" sz="1100" b="1" i="0" u="none" strike="noStrike">
                          <a:solidFill>
                            <a:srgbClr val="000000"/>
                          </a:solidFill>
                          <a:effectLst/>
                          <a:latin typeface="Arial"/>
                        </a:rPr>
                        <a:t>51.8</a:t>
                      </a:r>
                    </a:p>
                  </a:txBody>
                  <a:tcPr marL="9525" marR="257175" marT="9525" marB="0" anchor="ctr">
                    <a:lnL>
                      <a:noFill/>
                    </a:lnL>
                    <a:lnR>
                      <a:noFill/>
                    </a:lnR>
                    <a:lnT>
                      <a:noFill/>
                    </a:lnT>
                    <a:lnB>
                      <a:noFill/>
                    </a:lnB>
                  </a:tcPr>
                </a:tc>
                <a:tc>
                  <a:txBody>
                    <a:bodyPr/>
                    <a:lstStyle/>
                    <a:p>
                      <a:pPr algn="r" fontAlgn="ctr"/>
                      <a:r>
                        <a:rPr lang="en-US" sz="1100" b="1" i="0" u="none" strike="noStrike">
                          <a:solidFill>
                            <a:srgbClr val="000000"/>
                          </a:solidFill>
                          <a:effectLst/>
                          <a:latin typeface="Arial"/>
                        </a:rPr>
                        <a:t>6.4</a:t>
                      </a:r>
                    </a:p>
                  </a:txBody>
                  <a:tcPr marL="9525" marR="257175" marT="9525" marB="0" anchor="ctr">
                    <a:lnL>
                      <a:noFill/>
                    </a:lnL>
                    <a:lnR>
                      <a:noFill/>
                    </a:lnR>
                    <a:lnT>
                      <a:noFill/>
                    </a:lnT>
                    <a:lnB>
                      <a:noFill/>
                    </a:lnB>
                  </a:tcPr>
                </a:tc>
                <a:tc>
                  <a:txBody>
                    <a:bodyPr/>
                    <a:lstStyle/>
                    <a:p>
                      <a:pPr algn="r" fontAlgn="ctr"/>
                      <a:r>
                        <a:rPr lang="en-US" sz="1100" b="1" i="0" u="none" strike="noStrike">
                          <a:solidFill>
                            <a:srgbClr val="000000"/>
                          </a:solidFill>
                          <a:effectLst/>
                          <a:latin typeface="Arial"/>
                        </a:rPr>
                        <a:t>           2.1 </a:t>
                      </a:r>
                    </a:p>
                  </a:txBody>
                  <a:tcPr marL="9525" marR="257175" marT="9525" marB="0" anchor="ctr">
                    <a:lnL>
                      <a:noFill/>
                    </a:lnL>
                    <a:lnR>
                      <a:noFill/>
                    </a:lnR>
                    <a:lnT>
                      <a:noFill/>
                    </a:lnT>
                    <a:lnB>
                      <a:noFill/>
                    </a:lnB>
                  </a:tcPr>
                </a:tc>
                <a:tc>
                  <a:txBody>
                    <a:bodyPr/>
                    <a:lstStyle/>
                    <a:p>
                      <a:pPr algn="r" fontAlgn="ctr"/>
                      <a:r>
                        <a:rPr lang="en-US" sz="1100" b="1" i="0" u="none" strike="noStrike">
                          <a:solidFill>
                            <a:srgbClr val="000000"/>
                          </a:solidFill>
                          <a:effectLst/>
                          <a:latin typeface="Arial"/>
                        </a:rPr>
                        <a:t>           2.7 </a:t>
                      </a:r>
                    </a:p>
                  </a:txBody>
                  <a:tcPr marL="9525" marR="257175" marT="9525" marB="0" anchor="ctr">
                    <a:lnL>
                      <a:noFill/>
                    </a:lnL>
                    <a:lnR>
                      <a:noFill/>
                    </a:lnR>
                    <a:lnT>
                      <a:noFill/>
                    </a:lnT>
                    <a:lnB>
                      <a:noFill/>
                    </a:lnB>
                  </a:tcPr>
                </a:tc>
              </a:tr>
              <a:tr h="304800">
                <a:tc gridSpan="2">
                  <a:txBody>
                    <a:bodyPr/>
                    <a:lstStyle/>
                    <a:p>
                      <a:pPr algn="l" fontAlgn="ctr"/>
                      <a:r>
                        <a:rPr lang="en-US" sz="1100" b="1" i="0" u="none" strike="noStrike">
                          <a:solidFill>
                            <a:srgbClr val="000000"/>
                          </a:solidFill>
                          <a:effectLst/>
                          <a:latin typeface="Arial"/>
                        </a:rPr>
                        <a:t>Total</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fontAlgn="ctr"/>
                      <a:r>
                        <a:rPr lang="en-US" sz="1100" b="1" i="0" u="none" strike="noStrike">
                          <a:solidFill>
                            <a:srgbClr val="000000"/>
                          </a:solidFill>
                          <a:effectLst/>
                          <a:latin typeface="Arial"/>
                        </a:rPr>
                        <a:t>5,886,759</a:t>
                      </a:r>
                    </a:p>
                  </a:txBody>
                  <a:tcPr marL="9525" marR="171450"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ctr"/>
                      <a:r>
                        <a:rPr lang="en-US" sz="1100" b="1" i="0" u="none" strike="noStrike">
                          <a:solidFill>
                            <a:srgbClr val="000000"/>
                          </a:solidFill>
                          <a:effectLst/>
                          <a:latin typeface="Arial"/>
                        </a:rPr>
                        <a:t>6,865,824</a:t>
                      </a:r>
                    </a:p>
                  </a:txBody>
                  <a:tcPr marL="9525" marR="171450"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ctr"/>
                      <a:r>
                        <a:rPr lang="en-US" sz="1100" b="1" i="0" u="none" strike="noStrike">
                          <a:solidFill>
                            <a:srgbClr val="000000"/>
                          </a:solidFill>
                          <a:effectLst/>
                          <a:latin typeface="Arial"/>
                        </a:rPr>
                        <a:t>979,065</a:t>
                      </a:r>
                    </a:p>
                  </a:txBody>
                  <a:tcPr marL="9525" marR="857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ctr"/>
                      <a:r>
                        <a:rPr lang="en-US" sz="1100" b="1" i="0" u="none" strike="noStrike">
                          <a:solidFill>
                            <a:srgbClr val="000000"/>
                          </a:solidFill>
                          <a:effectLst/>
                          <a:latin typeface="Arial"/>
                        </a:rPr>
                        <a:t>16.6</a:t>
                      </a:r>
                    </a:p>
                  </a:txBody>
                  <a:tcPr marL="9525" marR="25717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ctr"/>
                      <a:r>
                        <a:rPr lang="en-US" sz="1100" b="1" i="0" u="none" strike="noStrike">
                          <a:solidFill>
                            <a:srgbClr val="000000"/>
                          </a:solidFill>
                          <a:effectLst/>
                          <a:latin typeface="Arial"/>
                        </a:rPr>
                        <a:t>        100.0 </a:t>
                      </a:r>
                    </a:p>
                  </a:txBody>
                  <a:tcPr marL="9525" marR="25717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ctr"/>
                      <a:r>
                        <a:rPr lang="en-US" sz="1100" b="1" i="0" u="none" strike="noStrike">
                          <a:solidFill>
                            <a:srgbClr val="000000"/>
                          </a:solidFill>
                          <a:effectLst/>
                          <a:latin typeface="Arial"/>
                        </a:rPr>
                        <a:t>       100.0 </a:t>
                      </a:r>
                    </a:p>
                  </a:txBody>
                  <a:tcPr marL="9525" marR="25717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ctr"/>
                      <a:r>
                        <a:rPr lang="en-US" sz="1100" b="1" i="0" u="none" strike="noStrike">
                          <a:solidFill>
                            <a:srgbClr val="000000"/>
                          </a:solidFill>
                          <a:effectLst/>
                          <a:latin typeface="Arial"/>
                        </a:rPr>
                        <a:t>       100.0 </a:t>
                      </a:r>
                    </a:p>
                  </a:txBody>
                  <a:tcPr marL="9525" marR="257175" marT="9525" marB="0" anchor="ctr">
                    <a:lnL>
                      <a:noFill/>
                    </a:lnL>
                    <a:lnR>
                      <a:noFill/>
                    </a:lnR>
                    <a:lnT>
                      <a:noFill/>
                    </a:lnT>
                    <a:lnB w="12700" cap="flat" cmpd="sng" algn="ctr">
                      <a:solidFill>
                        <a:srgbClr val="000000"/>
                      </a:solidFill>
                      <a:prstDash val="solid"/>
                      <a:round/>
                      <a:headEnd type="none" w="med" len="med"/>
                      <a:tailEnd type="none" w="med" len="med"/>
                    </a:lnB>
                  </a:tcPr>
                </a:tc>
              </a:tr>
              <a:tr h="609600">
                <a:tc gridSpan="9">
                  <a:txBody>
                    <a:bodyPr/>
                    <a:lstStyle/>
                    <a:p>
                      <a:pPr algn="l" fontAlgn="ctr"/>
                      <a:r>
                        <a:rPr lang="en-US" sz="900" b="1" i="0" u="none" strike="noStrike" dirty="0">
                          <a:solidFill>
                            <a:srgbClr val="000000"/>
                          </a:solidFill>
                          <a:effectLst/>
                          <a:latin typeface="Arial"/>
                        </a:rPr>
                        <a:t>*Hispanic includes persons of all races.  All other race/ethnicity categories shown here are Non-Hispanic. Non-Hispanic Other includes persons identifying themselves as Non-Hispanic American Indian or Alaska Native, Non-Hispanic Native Hawaiian or Pacific Islander, Non-Hispanic Some Other Race, or Non-Hispanic and a combination of two or more races.</a:t>
                      </a:r>
                    </a:p>
                  </a:txBody>
                  <a:tcPr marL="85725" marR="9525" marT="9525"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0500">
                <a:tc gridSpan="9">
                  <a:txBody>
                    <a:bodyPr/>
                    <a:lstStyle/>
                    <a:p>
                      <a:pPr algn="l" fontAlgn="ctr"/>
                      <a:r>
                        <a:rPr lang="en-US" sz="900" b="1" i="0" u="none" strike="noStrike">
                          <a:solidFill>
                            <a:srgbClr val="000000"/>
                          </a:solidFill>
                          <a:effectLst/>
                          <a:latin typeface="Arial"/>
                        </a:rPr>
                        <a:t>Source: U.S. Census 2000 and 2010, P.L. 94-171.</a:t>
                      </a:r>
                    </a:p>
                  </a:txBody>
                  <a:tcPr marL="9525" marR="9525" marT="9525"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0500">
                <a:tc>
                  <a:txBody>
                    <a:bodyPr/>
                    <a:lstStyle/>
                    <a:p>
                      <a:pPr algn="l" fontAlgn="b"/>
                      <a:endParaRPr lang="en-US" sz="900" b="0"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l" fontAlgn="b"/>
                      <a:endParaRPr lang="en-US" sz="900" b="0"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l" fontAlgn="b"/>
                      <a:endParaRPr lang="en-US" sz="900" b="0"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l" fontAlgn="b"/>
                      <a:endParaRPr lang="en-US" sz="900" b="0"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l" fontAlgn="b"/>
                      <a:endParaRPr lang="en-US" sz="900" b="0"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l" fontAlgn="b"/>
                      <a:endParaRPr lang="en-US" sz="900" b="0"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l" fontAlgn="b"/>
                      <a:endParaRPr lang="en-US" sz="900" b="0"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l" fontAlgn="b"/>
                      <a:endParaRPr lang="en-US" sz="900" b="0" i="0" u="none" strike="noStrike">
                        <a:solidFill>
                          <a:srgbClr val="000000"/>
                        </a:solidFill>
                        <a:effectLst/>
                        <a:latin typeface="Arial"/>
                      </a:endParaRPr>
                    </a:p>
                  </a:txBody>
                  <a:tcPr marL="9525" marR="9525" marT="9525" marB="0" anchor="b">
                    <a:lnL>
                      <a:noFill/>
                    </a:lnL>
                    <a:lnR>
                      <a:noFill/>
                    </a:lnR>
                    <a:lnT>
                      <a:noFill/>
                    </a:lnT>
                    <a:lnB>
                      <a:noFill/>
                    </a:lnB>
                  </a:tcPr>
                </a:tc>
                <a:tc>
                  <a:txBody>
                    <a:bodyPr/>
                    <a:lstStyle/>
                    <a:p>
                      <a:pPr algn="l" fontAlgn="b"/>
                      <a:endParaRPr lang="en-US" sz="900" b="0" i="0" u="none" strike="noStrike">
                        <a:solidFill>
                          <a:srgbClr val="000000"/>
                        </a:solidFill>
                        <a:effectLst/>
                        <a:latin typeface="Arial"/>
                      </a:endParaRPr>
                    </a:p>
                  </a:txBody>
                  <a:tcPr marL="9525" marR="9525" marT="9525" marB="0" anchor="b">
                    <a:lnL>
                      <a:noFill/>
                    </a:lnL>
                    <a:lnR>
                      <a:noFill/>
                    </a:lnR>
                    <a:lnT>
                      <a:noFill/>
                    </a:lnT>
                    <a:lnB>
                      <a:noFill/>
                    </a:lnB>
                  </a:tcPr>
                </a:tc>
              </a:tr>
              <a:tr h="190500">
                <a:tc gridSpan="9">
                  <a:txBody>
                    <a:bodyPr/>
                    <a:lstStyle/>
                    <a:p>
                      <a:pPr algn="l" fontAlgn="ctr"/>
                      <a:r>
                        <a:rPr lang="en-US" sz="1100" b="1" i="0" u="none" strike="noStrike" dirty="0">
                          <a:solidFill>
                            <a:srgbClr val="000000"/>
                          </a:solidFill>
                          <a:effectLst/>
                          <a:latin typeface="Arial"/>
                        </a:rPr>
                        <a:t>Prepared by the Hobby Center for the Study of Texas at Rice University http://HobbyCenter.Rice.edu</a:t>
                      </a:r>
                    </a:p>
                  </a:txBody>
                  <a:tcPr marL="9525" marR="9525" marT="9525"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36946"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Geneva" pitchFamily="34" charset="0"/>
                <a:cs typeface="Geneva" pitchFamily="34" charset="0"/>
              </a:defRPr>
            </a:lvl1pPr>
            <a:lvl2pPr marL="742950" indent="-285750" eaLnBrk="0" hangingPunct="0">
              <a:defRPr>
                <a:solidFill>
                  <a:schemeClr val="tx1"/>
                </a:solidFill>
                <a:latin typeface="Calibri" pitchFamily="34" charset="0"/>
                <a:ea typeface="Geneva" pitchFamily="34" charset="0"/>
                <a:cs typeface="Geneva" pitchFamily="34" charset="0"/>
              </a:defRPr>
            </a:lvl2pPr>
            <a:lvl3pPr marL="1143000" indent="-228600" eaLnBrk="0" hangingPunct="0">
              <a:defRPr>
                <a:solidFill>
                  <a:schemeClr val="tx1"/>
                </a:solidFill>
                <a:latin typeface="Calibri" pitchFamily="34" charset="0"/>
                <a:ea typeface="Geneva" pitchFamily="34" charset="0"/>
                <a:cs typeface="Geneva" pitchFamily="34" charset="0"/>
              </a:defRPr>
            </a:lvl3pPr>
            <a:lvl4pPr marL="1600200" indent="-228600" eaLnBrk="0" hangingPunct="0">
              <a:defRPr>
                <a:solidFill>
                  <a:schemeClr val="tx1"/>
                </a:solidFill>
                <a:latin typeface="Calibri" pitchFamily="34" charset="0"/>
                <a:ea typeface="Geneva" pitchFamily="34" charset="0"/>
                <a:cs typeface="Geneva" pitchFamily="34" charset="0"/>
              </a:defRPr>
            </a:lvl4pPr>
            <a:lvl5pPr marL="2057400" indent="-228600" eaLnBrk="0" hangingPunct="0">
              <a:defRPr>
                <a:solidFill>
                  <a:schemeClr val="tx1"/>
                </a:solidFill>
                <a:latin typeface="Calibri" pitchFamily="34" charset="0"/>
                <a:ea typeface="Geneva" pitchFamily="34" charset="0"/>
                <a:cs typeface="Geneva"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9pPr>
          </a:lstStyle>
          <a:p>
            <a:pPr eaLnBrk="1" hangingPunct="1"/>
            <a:fld id="{5EC55F02-A4EA-4FAA-B84C-481FBAECA3E5}" type="slidenum">
              <a:rPr lang="en-US" smtClean="0">
                <a:solidFill>
                  <a:schemeClr val="bg1"/>
                </a:solidFill>
                <a:latin typeface="Verdana" pitchFamily="34" charset="0"/>
              </a:rPr>
              <a:pPr eaLnBrk="1" hangingPunct="1"/>
              <a:t>43</a:t>
            </a:fld>
            <a:endParaRPr lang="en-US" smtClean="0">
              <a:solidFill>
                <a:schemeClr val="bg1"/>
              </a:solidFill>
              <a:latin typeface="Verdana" pitchFamily="34" charset="0"/>
            </a:endParaRPr>
          </a:p>
        </p:txBody>
      </p:sp>
    </p:spTree>
    <p:extLst>
      <p:ext uri="{BB962C8B-B14F-4D97-AF65-F5344CB8AC3E}">
        <p14:creationId xmlns:p14="http://schemas.microsoft.com/office/powerpoint/2010/main" val="2530514334"/>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77788"/>
            <a:ext cx="8229600" cy="1143000"/>
          </a:xfrm>
        </p:spPr>
        <p:txBody>
          <a:bodyPr/>
          <a:lstStyle/>
          <a:p>
            <a:r>
              <a:rPr lang="en-US" altLang="en-US" sz="2200" b="1" dirty="0" smtClean="0">
                <a:latin typeface="Arial" pitchFamily="34" charset="0"/>
                <a:ea typeface="Geneva" pitchFamily="34" charset="0"/>
                <a:cs typeface="Arial" pitchFamily="34" charset="0"/>
              </a:rPr>
              <a:t>Numeric Change in Population (in Thousands) </a:t>
            </a:r>
            <a:br>
              <a:rPr lang="en-US" altLang="en-US" sz="2200" b="1" dirty="0" smtClean="0">
                <a:latin typeface="Arial" pitchFamily="34" charset="0"/>
                <a:ea typeface="Geneva" pitchFamily="34" charset="0"/>
                <a:cs typeface="Arial" pitchFamily="34" charset="0"/>
              </a:rPr>
            </a:br>
            <a:r>
              <a:rPr lang="en-US" altLang="en-US" sz="2200" b="1" dirty="0" smtClean="0">
                <a:latin typeface="Arial" pitchFamily="34" charset="0"/>
                <a:ea typeface="Geneva" pitchFamily="34" charset="0"/>
                <a:cs typeface="Arial" pitchFamily="34" charset="0"/>
              </a:rPr>
              <a:t>by Race/Ethnicity for Texas, 2000-2010</a:t>
            </a:r>
          </a:p>
        </p:txBody>
      </p:sp>
      <p:graphicFrame>
        <p:nvGraphicFramePr>
          <p:cNvPr id="2" name="Chart 4"/>
          <p:cNvGraphicFramePr>
            <a:graphicFrameLocks/>
          </p:cNvGraphicFramePr>
          <p:nvPr>
            <p:extLst>
              <p:ext uri="{D42A27DB-BD31-4B8C-83A1-F6EECF244321}">
                <p14:modId xmlns:p14="http://schemas.microsoft.com/office/powerpoint/2010/main" val="3692900838"/>
              </p:ext>
            </p:extLst>
          </p:nvPr>
        </p:nvGraphicFramePr>
        <p:xfrm>
          <a:off x="457200" y="1219200"/>
          <a:ext cx="7848600" cy="4724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4768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b="1" dirty="0" smtClean="0">
                <a:latin typeface="Arial" panose="020B0604020202020204" pitchFamily="34" charset="0"/>
                <a:cs typeface="Arial" panose="020B0604020202020204" pitchFamily="34" charset="0"/>
              </a:rPr>
              <a:t>Proportion of Total Population Change in Texas </a:t>
            </a:r>
            <a:br>
              <a:rPr lang="en-US" sz="2200" b="1" dirty="0" smtClean="0">
                <a:latin typeface="Arial" panose="020B0604020202020204" pitchFamily="34" charset="0"/>
                <a:cs typeface="Arial" panose="020B0604020202020204" pitchFamily="34" charset="0"/>
              </a:rPr>
            </a:br>
            <a:r>
              <a:rPr lang="en-US" sz="2200" b="1" dirty="0" smtClean="0">
                <a:latin typeface="Arial" panose="020B0604020202020204" pitchFamily="34" charset="0"/>
                <a:cs typeface="Arial" panose="020B0604020202020204" pitchFamily="34" charset="0"/>
              </a:rPr>
              <a:t>by Race/Ethnicity, 2000-2010</a:t>
            </a:r>
            <a:endParaRPr lang="en-US" sz="2200" b="1" dirty="0">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1366469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10"/>
          </p:nvPr>
        </p:nvSpPr>
        <p:spPr/>
        <p:txBody>
          <a:bodyPr/>
          <a:lstStyle/>
          <a:p>
            <a:pPr>
              <a:defRPr/>
            </a:pPr>
            <a:endParaRPr lang="en-US" dirty="0"/>
          </a:p>
        </p:txBody>
      </p:sp>
    </p:spTree>
    <p:extLst>
      <p:ext uri="{BB962C8B-B14F-4D97-AF65-F5344CB8AC3E}">
        <p14:creationId xmlns:p14="http://schemas.microsoft.com/office/powerpoint/2010/main" val="3477937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77788"/>
            <a:ext cx="8534400" cy="1143000"/>
          </a:xfrm>
        </p:spPr>
        <p:txBody>
          <a:bodyPr>
            <a:normAutofit/>
          </a:bodyPr>
          <a:lstStyle/>
          <a:p>
            <a:pPr>
              <a:defRPr/>
            </a:pPr>
            <a:r>
              <a:rPr lang="en-US" sz="2200" b="1" dirty="0" smtClean="0">
                <a:latin typeface="Arial" pitchFamily="34" charset="0"/>
                <a:cs typeface="Arial" pitchFamily="34" charset="0"/>
              </a:rPr>
              <a:t>Numeric Change in Texas Child (&lt;18) Population </a:t>
            </a:r>
            <a:br>
              <a:rPr lang="en-US" sz="2200" b="1" dirty="0" smtClean="0">
                <a:latin typeface="Arial" pitchFamily="34" charset="0"/>
                <a:cs typeface="Arial" pitchFamily="34" charset="0"/>
              </a:rPr>
            </a:br>
            <a:r>
              <a:rPr lang="en-US" sz="2200" b="1" dirty="0" smtClean="0">
                <a:latin typeface="Arial" pitchFamily="34" charset="0"/>
                <a:cs typeface="Arial" pitchFamily="34" charset="0"/>
              </a:rPr>
              <a:t>(in Thousands) by Race/Ethnicity, 2000-2010</a:t>
            </a:r>
            <a:endParaRPr lang="en-US" sz="2200" b="1" dirty="0">
              <a:latin typeface="Arial" pitchFamily="34" charset="0"/>
              <a:cs typeface="Arial" pitchFamily="34" charset="0"/>
            </a:endParaRPr>
          </a:p>
        </p:txBody>
      </p:sp>
      <p:graphicFrame>
        <p:nvGraphicFramePr>
          <p:cNvPr id="2" name="Chart 7"/>
          <p:cNvGraphicFramePr>
            <a:graphicFrameLocks/>
          </p:cNvGraphicFramePr>
          <p:nvPr>
            <p:extLst>
              <p:ext uri="{D42A27DB-BD31-4B8C-83A1-F6EECF244321}">
                <p14:modId xmlns:p14="http://schemas.microsoft.com/office/powerpoint/2010/main" val="2434574517"/>
              </p:ext>
            </p:extLst>
          </p:nvPr>
        </p:nvGraphicFramePr>
        <p:xfrm>
          <a:off x="457200" y="1295400"/>
          <a:ext cx="77724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74880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b="1" dirty="0" smtClean="0">
                <a:latin typeface="Arial" panose="020B0604020202020204" pitchFamily="34" charset="0"/>
                <a:cs typeface="Arial" panose="020B0604020202020204" pitchFamily="34" charset="0"/>
              </a:rPr>
              <a:t>Proportion of Change in Texas Child (&lt;18) Population </a:t>
            </a:r>
            <a:br>
              <a:rPr lang="en-US" sz="2200" b="1" dirty="0" smtClean="0">
                <a:latin typeface="Arial" panose="020B0604020202020204" pitchFamily="34" charset="0"/>
                <a:cs typeface="Arial" panose="020B0604020202020204" pitchFamily="34" charset="0"/>
              </a:rPr>
            </a:br>
            <a:r>
              <a:rPr lang="en-US" sz="2200" b="1" dirty="0" smtClean="0">
                <a:latin typeface="Arial" panose="020B0604020202020204" pitchFamily="34" charset="0"/>
                <a:cs typeface="Arial" panose="020B0604020202020204" pitchFamily="34" charset="0"/>
              </a:rPr>
              <a:t>by Race/Ethnicity, 2000-2010</a:t>
            </a:r>
            <a:endParaRPr lang="en-US" sz="2200" b="1" dirty="0">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57263407"/>
              </p:ext>
            </p:extLst>
          </p:nvPr>
        </p:nvGraphicFramePr>
        <p:xfrm>
          <a:off x="457200" y="15240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49927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752D79D-90DE-425A-A91C-7B8747599998}" type="datetime4">
              <a:rPr lang="en-US" smtClean="0"/>
              <a:pPr>
                <a:defRPr/>
              </a:pPr>
              <a:t>May 11, 2016</a:t>
            </a:fld>
            <a:endParaRPr lang="en-US"/>
          </a:p>
        </p:txBody>
      </p:sp>
      <p:sp>
        <p:nvSpPr>
          <p:cNvPr id="3" name="Slide Number Placeholder 2"/>
          <p:cNvSpPr>
            <a:spLocks noGrp="1"/>
          </p:cNvSpPr>
          <p:nvPr>
            <p:ph type="sldNum" sz="quarter" idx="11"/>
          </p:nvPr>
        </p:nvSpPr>
        <p:spPr/>
        <p:txBody>
          <a:bodyPr/>
          <a:lstStyle/>
          <a:p>
            <a:pPr>
              <a:defRPr/>
            </a:pPr>
            <a:fld id="{D0D0FE5D-4ED9-4984-A538-672D2D552DF1}" type="slidenum">
              <a:rPr lang="en-US" smtClean="0"/>
              <a:pPr>
                <a:defRPr/>
              </a:pPr>
              <a:t>48</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988957925"/>
              </p:ext>
            </p:extLst>
          </p:nvPr>
        </p:nvGraphicFramePr>
        <p:xfrm>
          <a:off x="501445" y="951630"/>
          <a:ext cx="8219359" cy="4047617"/>
        </p:xfrm>
        <a:graphic>
          <a:graphicData uri="http://schemas.openxmlformats.org/drawingml/2006/table">
            <a:tbl>
              <a:tblPr/>
              <a:tblGrid>
                <a:gridCol w="1388672"/>
                <a:gridCol w="1137126"/>
                <a:gridCol w="1137126"/>
                <a:gridCol w="189611"/>
                <a:gridCol w="1137126"/>
                <a:gridCol w="758945"/>
                <a:gridCol w="758945"/>
                <a:gridCol w="189611"/>
                <a:gridCol w="758945"/>
                <a:gridCol w="763252"/>
              </a:tblGrid>
              <a:tr h="237480">
                <a:tc gridSpan="10">
                  <a:txBody>
                    <a:bodyPr/>
                    <a:lstStyle/>
                    <a:p>
                      <a:pPr marL="0" marR="0">
                        <a:lnSpc>
                          <a:spcPct val="115000"/>
                        </a:lnSpc>
                        <a:spcBef>
                          <a:spcPts val="300"/>
                        </a:spcBef>
                        <a:spcAft>
                          <a:spcPts val="300"/>
                        </a:spcAft>
                      </a:pPr>
                      <a:r>
                        <a:rPr lang="en-US" sz="1100" b="1" dirty="0">
                          <a:solidFill>
                            <a:srgbClr val="000000"/>
                          </a:solidFill>
                          <a:effectLst/>
                          <a:latin typeface="Times New Roman"/>
                          <a:ea typeface="Times New Roman"/>
                        </a:rPr>
                        <a:t> </a:t>
                      </a:r>
                      <a:endParaRPr lang="en-US" sz="1000" dirty="0">
                        <a:effectLst/>
                        <a:latin typeface="Times New Roman"/>
                        <a:ea typeface="Times New Roman"/>
                      </a:endParaRPr>
                    </a:p>
                  </a:txBody>
                  <a:tcPr marL="38100" marR="3810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74959">
                <a:tc>
                  <a:txBody>
                    <a:bodyPr/>
                    <a:lstStyle/>
                    <a:p>
                      <a:pPr marL="0" marR="0" algn="ctr">
                        <a:lnSpc>
                          <a:spcPct val="115000"/>
                        </a:lnSpc>
                        <a:spcBef>
                          <a:spcPts val="300"/>
                        </a:spcBef>
                        <a:spcAft>
                          <a:spcPts val="300"/>
                        </a:spcAft>
                      </a:pPr>
                      <a:r>
                        <a:rPr lang="en-US" sz="1400" b="1" dirty="0">
                          <a:solidFill>
                            <a:srgbClr val="000000"/>
                          </a:solidFill>
                          <a:effectLst/>
                          <a:latin typeface="Arial" panose="020B0604020202020204" pitchFamily="34" charset="0"/>
                          <a:ea typeface="Times New Roman"/>
                          <a:cs typeface="Arial" panose="020B0604020202020204" pitchFamily="34" charset="0"/>
                        </a:rPr>
                        <a:t> </a:t>
                      </a:r>
                      <a:endParaRPr lang="en-US" sz="1400" dirty="0">
                        <a:effectLst/>
                        <a:latin typeface="Arial" panose="020B0604020202020204" pitchFamily="34" charset="0"/>
                        <a:ea typeface="Times New Roman"/>
                        <a:cs typeface="Arial" panose="020B0604020202020204" pitchFamily="34" charset="0"/>
                      </a:endParaRPr>
                    </a:p>
                  </a:txBody>
                  <a:tcPr marL="38100" marR="38100" marT="0" marB="9144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pPr marL="0" marR="0" algn="ctr">
                        <a:lnSpc>
                          <a:spcPct val="115000"/>
                        </a:lnSpc>
                        <a:spcBef>
                          <a:spcPts val="300"/>
                        </a:spcBef>
                        <a:spcAft>
                          <a:spcPts val="300"/>
                        </a:spcAft>
                      </a:pPr>
                      <a:r>
                        <a:rPr lang="en-US" sz="1400" b="1" dirty="0">
                          <a:solidFill>
                            <a:srgbClr val="000000"/>
                          </a:solidFill>
                          <a:effectLst/>
                          <a:latin typeface="Arial" panose="020B0604020202020204" pitchFamily="34" charset="0"/>
                          <a:ea typeface="Times New Roman"/>
                          <a:cs typeface="Arial" panose="020B0604020202020204" pitchFamily="34" charset="0"/>
                        </a:rPr>
                        <a:t>Population </a:t>
                      </a:r>
                      <a:endParaRPr lang="en-US" sz="1400" dirty="0">
                        <a:effectLst/>
                        <a:latin typeface="Arial" panose="020B0604020202020204" pitchFamily="34" charset="0"/>
                        <a:ea typeface="Times New Roman"/>
                        <a:cs typeface="Arial" panose="020B0604020202020204" pitchFamily="34" charset="0"/>
                      </a:endParaRPr>
                    </a:p>
                  </a:txBody>
                  <a:tcPr marL="38100" marR="38100" marT="0" marB="9144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marL="0" marR="0" algn="ctr">
                        <a:lnSpc>
                          <a:spcPct val="115000"/>
                        </a:lnSpc>
                        <a:spcBef>
                          <a:spcPts val="300"/>
                        </a:spcBef>
                        <a:spcAft>
                          <a:spcPts val="300"/>
                        </a:spcAft>
                      </a:pPr>
                      <a:r>
                        <a:rPr lang="en-US" sz="1400" b="1" dirty="0">
                          <a:solidFill>
                            <a:srgbClr val="000000"/>
                          </a:solidFill>
                          <a:effectLst/>
                          <a:latin typeface="Arial" panose="020B0604020202020204" pitchFamily="34" charset="0"/>
                          <a:ea typeface="Times New Roman"/>
                          <a:cs typeface="Arial" panose="020B0604020202020204" pitchFamily="34" charset="0"/>
                        </a:rPr>
                        <a:t> </a:t>
                      </a:r>
                      <a:endParaRPr lang="en-US" sz="1400" dirty="0">
                        <a:effectLst/>
                        <a:latin typeface="Arial" panose="020B0604020202020204" pitchFamily="34" charset="0"/>
                        <a:ea typeface="Times New Roman"/>
                        <a:cs typeface="Arial" panose="020B0604020202020204" pitchFamily="34" charset="0"/>
                      </a:endParaRPr>
                    </a:p>
                  </a:txBody>
                  <a:tcPr marL="38100" marR="38100" marT="0" marB="9144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3">
                  <a:txBody>
                    <a:bodyPr/>
                    <a:lstStyle/>
                    <a:p>
                      <a:pPr marL="0" marR="0" algn="ctr">
                        <a:lnSpc>
                          <a:spcPct val="115000"/>
                        </a:lnSpc>
                        <a:spcBef>
                          <a:spcPts val="300"/>
                        </a:spcBef>
                        <a:spcAft>
                          <a:spcPts val="300"/>
                        </a:spcAft>
                      </a:pPr>
                      <a:r>
                        <a:rPr lang="en-US" sz="1400" b="1" dirty="0">
                          <a:solidFill>
                            <a:srgbClr val="000000"/>
                          </a:solidFill>
                          <a:effectLst/>
                          <a:latin typeface="Arial" panose="020B0604020202020204" pitchFamily="34" charset="0"/>
                          <a:ea typeface="Times New Roman"/>
                          <a:cs typeface="Arial" panose="020B0604020202020204" pitchFamily="34" charset="0"/>
                        </a:rPr>
                        <a:t>Change 2010 - 2013</a:t>
                      </a:r>
                      <a:r>
                        <a:rPr lang="en-US" sz="1400" b="1" baseline="30000" dirty="0">
                          <a:solidFill>
                            <a:srgbClr val="000000"/>
                          </a:solidFill>
                          <a:effectLst/>
                          <a:latin typeface="Arial" panose="020B0604020202020204" pitchFamily="34" charset="0"/>
                          <a:ea typeface="Times New Roman"/>
                          <a:cs typeface="Arial" panose="020B0604020202020204" pitchFamily="34" charset="0"/>
                        </a:rPr>
                        <a:t>1</a:t>
                      </a:r>
                      <a:r>
                        <a:rPr lang="en-US" sz="1400" b="1" dirty="0">
                          <a:solidFill>
                            <a:srgbClr val="000000"/>
                          </a:solidFill>
                          <a:effectLst/>
                          <a:latin typeface="Arial" panose="020B0604020202020204" pitchFamily="34" charset="0"/>
                          <a:ea typeface="Times New Roman"/>
                          <a:cs typeface="Arial" panose="020B0604020202020204" pitchFamily="34" charset="0"/>
                        </a:rPr>
                        <a:t> </a:t>
                      </a:r>
                      <a:endParaRPr lang="en-US" sz="1400" dirty="0">
                        <a:effectLst/>
                        <a:latin typeface="Arial" panose="020B0604020202020204" pitchFamily="34" charset="0"/>
                        <a:ea typeface="Times New Roman"/>
                        <a:cs typeface="Arial" panose="020B0604020202020204" pitchFamily="34" charset="0"/>
                      </a:endParaRPr>
                    </a:p>
                  </a:txBody>
                  <a:tcPr marL="38100" marR="38100" marT="0" marB="9144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300"/>
                        </a:spcBef>
                        <a:spcAft>
                          <a:spcPts val="300"/>
                        </a:spcAft>
                      </a:pPr>
                      <a:r>
                        <a:rPr lang="en-US" sz="1400" b="1">
                          <a:solidFill>
                            <a:srgbClr val="000000"/>
                          </a:solidFill>
                          <a:effectLst/>
                          <a:latin typeface="Arial" panose="020B0604020202020204" pitchFamily="34" charset="0"/>
                          <a:ea typeface="Times New Roman"/>
                          <a:cs typeface="Arial" panose="020B0604020202020204" pitchFamily="34" charset="0"/>
                        </a:rPr>
                        <a:t> </a:t>
                      </a:r>
                      <a:endParaRPr lang="en-US" sz="1400">
                        <a:effectLst/>
                        <a:latin typeface="Arial" panose="020B0604020202020204" pitchFamily="34" charset="0"/>
                        <a:ea typeface="Times New Roman"/>
                        <a:cs typeface="Arial" panose="020B0604020202020204" pitchFamily="34" charset="0"/>
                      </a:endParaRPr>
                    </a:p>
                  </a:txBody>
                  <a:tcPr marL="38100" marR="38100" marT="0" marB="9144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pPr marL="0" marR="0" algn="ctr">
                        <a:lnSpc>
                          <a:spcPct val="115000"/>
                        </a:lnSpc>
                        <a:spcBef>
                          <a:spcPts val="300"/>
                        </a:spcBef>
                        <a:spcAft>
                          <a:spcPts val="300"/>
                        </a:spcAft>
                      </a:pPr>
                      <a:r>
                        <a:rPr lang="en-US" sz="1400" b="1" dirty="0">
                          <a:solidFill>
                            <a:srgbClr val="000000"/>
                          </a:solidFill>
                          <a:effectLst/>
                          <a:latin typeface="Arial" panose="020B0604020202020204" pitchFamily="34" charset="0"/>
                          <a:ea typeface="Times New Roman"/>
                          <a:cs typeface="Arial" panose="020B0604020202020204" pitchFamily="34" charset="0"/>
                        </a:rPr>
                        <a:t>Percent of </a:t>
                      </a:r>
                      <a:r>
                        <a:rPr lang="en-US" sz="1400" b="1" dirty="0" smtClean="0">
                          <a:solidFill>
                            <a:srgbClr val="000000"/>
                          </a:solidFill>
                          <a:effectLst/>
                          <a:latin typeface="Arial" panose="020B0604020202020204" pitchFamily="34" charset="0"/>
                          <a:ea typeface="Times New Roman"/>
                          <a:cs typeface="Arial" panose="020B0604020202020204" pitchFamily="34" charset="0"/>
                        </a:rPr>
                        <a:t>              Total </a:t>
                      </a:r>
                      <a:r>
                        <a:rPr lang="en-US" sz="1400" b="1" dirty="0">
                          <a:solidFill>
                            <a:srgbClr val="000000"/>
                          </a:solidFill>
                          <a:effectLst/>
                          <a:latin typeface="Arial" panose="020B0604020202020204" pitchFamily="34" charset="0"/>
                          <a:ea typeface="Times New Roman"/>
                          <a:cs typeface="Arial" panose="020B0604020202020204" pitchFamily="34" charset="0"/>
                        </a:rPr>
                        <a:t>Population </a:t>
                      </a:r>
                      <a:endParaRPr lang="en-US" sz="1400" dirty="0">
                        <a:effectLst/>
                        <a:latin typeface="Arial" panose="020B0604020202020204" pitchFamily="34" charset="0"/>
                        <a:ea typeface="Times New Roman"/>
                        <a:cs typeface="Arial" panose="020B0604020202020204" pitchFamily="34" charset="0"/>
                      </a:endParaRPr>
                    </a:p>
                  </a:txBody>
                  <a:tcPr marL="38100" marR="38100" marT="0" marB="9144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r>
              <a:tr h="568309">
                <a:tc>
                  <a:txBody>
                    <a:bodyPr/>
                    <a:lstStyle/>
                    <a:p>
                      <a:pPr marL="0" marR="0">
                        <a:lnSpc>
                          <a:spcPct val="115000"/>
                        </a:lnSpc>
                        <a:spcBef>
                          <a:spcPts val="300"/>
                        </a:spcBef>
                        <a:spcAft>
                          <a:spcPts val="300"/>
                        </a:spcAft>
                      </a:pPr>
                      <a:r>
                        <a:rPr lang="en-US" sz="1400" b="1" dirty="0" smtClean="0">
                          <a:solidFill>
                            <a:srgbClr val="000000"/>
                          </a:solidFill>
                          <a:effectLst/>
                          <a:latin typeface="Arial" panose="020B0604020202020204" pitchFamily="34" charset="0"/>
                          <a:ea typeface="Times New Roman"/>
                          <a:cs typeface="Arial" panose="020B0604020202020204" pitchFamily="34" charset="0"/>
                        </a:rPr>
                        <a:t>Race/Ethnicity</a:t>
                      </a:r>
                      <a:r>
                        <a:rPr lang="en-US" sz="1400" b="1" baseline="30000" dirty="0" smtClean="0">
                          <a:solidFill>
                            <a:srgbClr val="000000"/>
                          </a:solidFill>
                          <a:effectLst/>
                          <a:latin typeface="Arial" panose="020B0604020202020204" pitchFamily="34" charset="0"/>
                          <a:ea typeface="Times New Roman"/>
                          <a:cs typeface="Arial" panose="020B0604020202020204" pitchFamily="34" charset="0"/>
                        </a:rPr>
                        <a:t>2</a:t>
                      </a:r>
                      <a:endParaRPr lang="en-US" sz="1400" dirty="0">
                        <a:effectLst/>
                        <a:latin typeface="Arial" panose="020B0604020202020204" pitchFamily="34" charset="0"/>
                        <a:ea typeface="Times New Roman"/>
                        <a:cs typeface="Arial" panose="020B0604020202020204" pitchFamily="34" charset="0"/>
                      </a:endParaRPr>
                    </a:p>
                  </a:txBody>
                  <a:tcPr marL="38100" marR="38100" marT="0" marB="9144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300"/>
                        </a:spcBef>
                        <a:spcAft>
                          <a:spcPts val="300"/>
                        </a:spcAft>
                      </a:pPr>
                      <a:r>
                        <a:rPr lang="en-US" sz="1400" b="1" dirty="0">
                          <a:solidFill>
                            <a:srgbClr val="000000"/>
                          </a:solidFill>
                          <a:effectLst/>
                          <a:latin typeface="Arial" panose="020B0604020202020204" pitchFamily="34" charset="0"/>
                          <a:ea typeface="Times New Roman"/>
                          <a:cs typeface="Arial" panose="020B0604020202020204" pitchFamily="34" charset="0"/>
                        </a:rPr>
                        <a:t>2010</a:t>
                      </a:r>
                      <a:endParaRPr lang="en-US" sz="1400" dirty="0">
                        <a:effectLst/>
                        <a:latin typeface="Arial" panose="020B0604020202020204" pitchFamily="34" charset="0"/>
                        <a:ea typeface="Times New Roman"/>
                        <a:cs typeface="Arial" panose="020B0604020202020204" pitchFamily="34" charset="0"/>
                      </a:endParaRPr>
                    </a:p>
                  </a:txBody>
                  <a:tcPr marL="38100" marR="38100" marT="0" marB="9144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300"/>
                        </a:spcBef>
                        <a:spcAft>
                          <a:spcPts val="300"/>
                        </a:spcAft>
                      </a:pPr>
                      <a:r>
                        <a:rPr lang="en-US" sz="1400" b="1" dirty="0">
                          <a:solidFill>
                            <a:srgbClr val="000000"/>
                          </a:solidFill>
                          <a:effectLst/>
                          <a:latin typeface="Arial" panose="020B0604020202020204" pitchFamily="34" charset="0"/>
                          <a:ea typeface="Times New Roman"/>
                          <a:cs typeface="Arial" panose="020B0604020202020204" pitchFamily="34" charset="0"/>
                        </a:rPr>
                        <a:t>2013</a:t>
                      </a:r>
                      <a:endParaRPr lang="en-US" sz="1400" dirty="0">
                        <a:effectLst/>
                        <a:latin typeface="Arial" panose="020B0604020202020204" pitchFamily="34" charset="0"/>
                        <a:ea typeface="Times New Roman"/>
                        <a:cs typeface="Arial" panose="020B0604020202020204" pitchFamily="34" charset="0"/>
                      </a:endParaRPr>
                    </a:p>
                  </a:txBody>
                  <a:tcPr marL="38100" marR="38100" marT="0" marB="9144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300"/>
                        </a:spcBef>
                        <a:spcAft>
                          <a:spcPts val="300"/>
                        </a:spcAft>
                      </a:pPr>
                      <a:r>
                        <a:rPr lang="en-US" sz="1400" b="1" dirty="0">
                          <a:solidFill>
                            <a:srgbClr val="000000"/>
                          </a:solidFill>
                          <a:effectLst/>
                          <a:latin typeface="Arial" panose="020B0604020202020204" pitchFamily="34" charset="0"/>
                          <a:ea typeface="Times New Roman"/>
                          <a:cs typeface="Arial" panose="020B0604020202020204" pitchFamily="34" charset="0"/>
                        </a:rPr>
                        <a:t> </a:t>
                      </a:r>
                      <a:endParaRPr lang="en-US" sz="1400" dirty="0">
                        <a:effectLst/>
                        <a:latin typeface="Arial" panose="020B0604020202020204" pitchFamily="34" charset="0"/>
                        <a:ea typeface="Times New Roman"/>
                        <a:cs typeface="Arial" panose="020B0604020202020204" pitchFamily="34" charset="0"/>
                      </a:endParaRPr>
                    </a:p>
                  </a:txBody>
                  <a:tcPr marL="38100" marR="38100" marT="0" marB="9144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300"/>
                        </a:spcBef>
                        <a:spcAft>
                          <a:spcPts val="300"/>
                        </a:spcAft>
                      </a:pPr>
                      <a:r>
                        <a:rPr lang="en-US" sz="1400" b="1" dirty="0">
                          <a:solidFill>
                            <a:srgbClr val="000000"/>
                          </a:solidFill>
                          <a:effectLst/>
                          <a:latin typeface="Arial" panose="020B0604020202020204" pitchFamily="34" charset="0"/>
                          <a:ea typeface="Times New Roman"/>
                          <a:cs typeface="Arial" panose="020B0604020202020204" pitchFamily="34" charset="0"/>
                        </a:rPr>
                        <a:t>Numeric</a:t>
                      </a:r>
                      <a:endParaRPr lang="en-US" sz="1400" dirty="0">
                        <a:effectLst/>
                        <a:latin typeface="Arial" panose="020B0604020202020204" pitchFamily="34" charset="0"/>
                        <a:ea typeface="Times New Roman"/>
                        <a:cs typeface="Arial" panose="020B0604020202020204" pitchFamily="34" charset="0"/>
                      </a:endParaRPr>
                    </a:p>
                  </a:txBody>
                  <a:tcPr marL="38100" marR="38100" marT="0" marB="9144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300"/>
                        </a:spcBef>
                        <a:spcAft>
                          <a:spcPts val="300"/>
                        </a:spcAft>
                      </a:pPr>
                      <a:r>
                        <a:rPr lang="en-US" sz="1400" b="1" dirty="0">
                          <a:solidFill>
                            <a:srgbClr val="000000"/>
                          </a:solidFill>
                          <a:effectLst/>
                          <a:latin typeface="Arial" panose="020B0604020202020204" pitchFamily="34" charset="0"/>
                          <a:ea typeface="Times New Roman"/>
                          <a:cs typeface="Arial" panose="020B0604020202020204" pitchFamily="34" charset="0"/>
                        </a:rPr>
                        <a:t>Percent</a:t>
                      </a:r>
                      <a:endParaRPr lang="en-US" sz="1400" dirty="0">
                        <a:effectLst/>
                        <a:latin typeface="Arial" panose="020B0604020202020204" pitchFamily="34" charset="0"/>
                        <a:ea typeface="Times New Roman"/>
                        <a:cs typeface="Arial" panose="020B0604020202020204" pitchFamily="34" charset="0"/>
                      </a:endParaRPr>
                    </a:p>
                  </a:txBody>
                  <a:tcPr marL="38100" marR="38100" marT="0" marB="9144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300"/>
                        </a:spcBef>
                        <a:spcAft>
                          <a:spcPts val="300"/>
                        </a:spcAft>
                      </a:pPr>
                      <a:r>
                        <a:rPr lang="en-US" sz="1400" b="1" dirty="0">
                          <a:solidFill>
                            <a:srgbClr val="000000"/>
                          </a:solidFill>
                          <a:effectLst/>
                          <a:latin typeface="Arial" panose="020B0604020202020204" pitchFamily="34" charset="0"/>
                          <a:ea typeface="Times New Roman"/>
                          <a:cs typeface="Arial" panose="020B0604020202020204" pitchFamily="34" charset="0"/>
                        </a:rPr>
                        <a:t>Percent of Total Change</a:t>
                      </a:r>
                      <a:endParaRPr lang="en-US" sz="1400" dirty="0">
                        <a:effectLst/>
                        <a:latin typeface="Arial" panose="020B0604020202020204" pitchFamily="34" charset="0"/>
                        <a:ea typeface="Times New Roman"/>
                        <a:cs typeface="Arial" panose="020B0604020202020204" pitchFamily="34" charset="0"/>
                      </a:endParaRPr>
                    </a:p>
                  </a:txBody>
                  <a:tcPr marL="38100" marR="38100" marT="0" marB="9144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300"/>
                        </a:spcBef>
                        <a:spcAft>
                          <a:spcPts val="300"/>
                        </a:spcAft>
                      </a:pPr>
                      <a:r>
                        <a:rPr lang="en-US" sz="1400" b="1" dirty="0">
                          <a:solidFill>
                            <a:srgbClr val="000000"/>
                          </a:solidFill>
                          <a:effectLst/>
                          <a:latin typeface="Arial" panose="020B0604020202020204" pitchFamily="34" charset="0"/>
                          <a:ea typeface="Times New Roman"/>
                          <a:cs typeface="Arial" panose="020B0604020202020204" pitchFamily="34" charset="0"/>
                        </a:rPr>
                        <a:t> </a:t>
                      </a:r>
                      <a:endParaRPr lang="en-US" sz="1400" dirty="0">
                        <a:effectLst/>
                        <a:latin typeface="Arial" panose="020B0604020202020204" pitchFamily="34" charset="0"/>
                        <a:ea typeface="Times New Roman"/>
                        <a:cs typeface="Arial" panose="020B0604020202020204" pitchFamily="34" charset="0"/>
                      </a:endParaRPr>
                    </a:p>
                  </a:txBody>
                  <a:tcPr marL="38100" marR="38100" marT="0" marB="9144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300"/>
                        </a:spcBef>
                        <a:spcAft>
                          <a:spcPts val="300"/>
                        </a:spcAft>
                      </a:pPr>
                      <a:r>
                        <a:rPr lang="en-US" sz="1400" b="1" dirty="0">
                          <a:solidFill>
                            <a:srgbClr val="000000"/>
                          </a:solidFill>
                          <a:effectLst/>
                          <a:latin typeface="Arial" panose="020B0604020202020204" pitchFamily="34" charset="0"/>
                          <a:ea typeface="Times New Roman"/>
                          <a:cs typeface="Arial" panose="020B0604020202020204" pitchFamily="34" charset="0"/>
                        </a:rPr>
                        <a:t>2010</a:t>
                      </a:r>
                      <a:endParaRPr lang="en-US" sz="1400" dirty="0">
                        <a:effectLst/>
                        <a:latin typeface="Arial" panose="020B0604020202020204" pitchFamily="34" charset="0"/>
                        <a:ea typeface="Times New Roman"/>
                        <a:cs typeface="Arial" panose="020B0604020202020204" pitchFamily="34" charset="0"/>
                      </a:endParaRPr>
                    </a:p>
                  </a:txBody>
                  <a:tcPr marL="38100" marR="38100" marT="0" marB="9144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300"/>
                        </a:spcBef>
                        <a:spcAft>
                          <a:spcPts val="300"/>
                        </a:spcAft>
                      </a:pPr>
                      <a:r>
                        <a:rPr lang="en-US" sz="1400" b="1" dirty="0">
                          <a:solidFill>
                            <a:srgbClr val="000000"/>
                          </a:solidFill>
                          <a:effectLst/>
                          <a:latin typeface="Arial" panose="020B0604020202020204" pitchFamily="34" charset="0"/>
                          <a:ea typeface="Times New Roman"/>
                          <a:cs typeface="Arial" panose="020B0604020202020204" pitchFamily="34" charset="0"/>
                        </a:rPr>
                        <a:t>2013</a:t>
                      </a:r>
                      <a:endParaRPr lang="en-US" sz="1400" dirty="0">
                        <a:effectLst/>
                        <a:latin typeface="Arial" panose="020B0604020202020204" pitchFamily="34" charset="0"/>
                        <a:ea typeface="Times New Roman"/>
                        <a:cs typeface="Arial" panose="020B0604020202020204" pitchFamily="34" charset="0"/>
                      </a:endParaRPr>
                    </a:p>
                  </a:txBody>
                  <a:tcPr marL="38100" marR="38100" marT="0" marB="9144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1730">
                <a:tc>
                  <a:txBody>
                    <a:bodyPr/>
                    <a:lstStyle/>
                    <a:p>
                      <a:pPr marL="0" marR="91440">
                        <a:lnSpc>
                          <a:spcPct val="115000"/>
                        </a:lnSpc>
                        <a:spcBef>
                          <a:spcPts val="300"/>
                        </a:spcBef>
                        <a:spcAft>
                          <a:spcPts val="300"/>
                        </a:spcAft>
                      </a:pPr>
                      <a:r>
                        <a:rPr lang="en-US" sz="1400" dirty="0">
                          <a:solidFill>
                            <a:srgbClr val="000000"/>
                          </a:solidFill>
                          <a:effectLst/>
                          <a:latin typeface="Arial" panose="020B0604020202020204" pitchFamily="34" charset="0"/>
                          <a:ea typeface="Times New Roman"/>
                          <a:cs typeface="Arial" panose="020B0604020202020204" pitchFamily="34" charset="0"/>
                        </a:rPr>
                        <a:t>NH White</a:t>
                      </a:r>
                      <a:endParaRPr lang="en-US" sz="1400" dirty="0">
                        <a:effectLst/>
                        <a:latin typeface="Arial" panose="020B0604020202020204" pitchFamily="34" charset="0"/>
                        <a:ea typeface="Times New Roman"/>
                        <a:cs typeface="Arial" panose="020B0604020202020204" pitchFamily="34" charset="0"/>
                      </a:endParaRPr>
                    </a:p>
                  </a:txBody>
                  <a:tcPr marL="38100" marR="3810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182880" algn="r">
                        <a:lnSpc>
                          <a:spcPct val="115000"/>
                        </a:lnSpc>
                        <a:spcBef>
                          <a:spcPts val="300"/>
                        </a:spcBef>
                        <a:spcAft>
                          <a:spcPts val="300"/>
                        </a:spcAft>
                        <a:tabLst>
                          <a:tab pos="758825" algn="dec"/>
                        </a:tabLst>
                      </a:pPr>
                      <a:r>
                        <a:rPr lang="en-US" sz="1400" dirty="0">
                          <a:solidFill>
                            <a:srgbClr val="000000"/>
                          </a:solidFill>
                          <a:effectLst/>
                          <a:latin typeface="Arial" panose="020B0604020202020204" pitchFamily="34" charset="0"/>
                          <a:ea typeface="Times New Roman"/>
                          <a:cs typeface="Arial" panose="020B0604020202020204" pitchFamily="34" charset="0"/>
                        </a:rPr>
                        <a:t>11,428,638</a:t>
                      </a:r>
                      <a:endParaRPr lang="en-US" sz="1400" dirty="0">
                        <a:effectLst/>
                        <a:latin typeface="Arial" panose="020B0604020202020204" pitchFamily="34" charset="0"/>
                        <a:ea typeface="Times New Roman"/>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182880" algn="r">
                        <a:lnSpc>
                          <a:spcPct val="115000"/>
                        </a:lnSpc>
                        <a:spcBef>
                          <a:spcPts val="300"/>
                        </a:spcBef>
                        <a:spcAft>
                          <a:spcPts val="300"/>
                        </a:spcAft>
                        <a:tabLst>
                          <a:tab pos="758825" algn="dec"/>
                        </a:tabLst>
                      </a:pPr>
                      <a:r>
                        <a:rPr lang="en-US" sz="1400">
                          <a:solidFill>
                            <a:srgbClr val="000000"/>
                          </a:solidFill>
                          <a:effectLst/>
                          <a:latin typeface="Arial" panose="020B0604020202020204" pitchFamily="34" charset="0"/>
                          <a:ea typeface="Times New Roman"/>
                          <a:cs typeface="Arial" panose="020B0604020202020204" pitchFamily="34" charset="0"/>
                        </a:rPr>
                        <a:t>11,648,258</a:t>
                      </a:r>
                      <a:endParaRPr lang="en-US" sz="1400">
                        <a:effectLst/>
                        <a:latin typeface="Arial" panose="020B0604020202020204" pitchFamily="34" charset="0"/>
                        <a:ea typeface="Times New Roman"/>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300"/>
                        </a:spcBef>
                        <a:spcAft>
                          <a:spcPts val="300"/>
                        </a:spcAft>
                      </a:pPr>
                      <a:r>
                        <a:rPr lang="en-US" sz="1400">
                          <a:solidFill>
                            <a:srgbClr val="000000"/>
                          </a:solidFill>
                          <a:effectLst/>
                          <a:latin typeface="Arial" panose="020B0604020202020204" pitchFamily="34" charset="0"/>
                          <a:ea typeface="Times New Roman"/>
                          <a:cs typeface="Arial" panose="020B0604020202020204" pitchFamily="34" charset="0"/>
                        </a:rPr>
                        <a:t> </a:t>
                      </a:r>
                      <a:endParaRPr lang="en-US" sz="1400">
                        <a:effectLst/>
                        <a:latin typeface="Arial" panose="020B0604020202020204" pitchFamily="34" charset="0"/>
                        <a:ea typeface="Times New Roman"/>
                        <a:cs typeface="Arial" panose="020B0604020202020204" pitchFamily="34" charset="0"/>
                      </a:endParaRPr>
                    </a:p>
                  </a:txBody>
                  <a:tcPr marL="38100" marR="38100" marT="0"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marL="0" marR="182880" algn="r">
                        <a:lnSpc>
                          <a:spcPct val="115000"/>
                        </a:lnSpc>
                        <a:spcBef>
                          <a:spcPts val="300"/>
                        </a:spcBef>
                        <a:spcAft>
                          <a:spcPts val="300"/>
                        </a:spcAft>
                        <a:tabLst>
                          <a:tab pos="758825" algn="dec"/>
                        </a:tabLst>
                      </a:pPr>
                      <a:r>
                        <a:rPr lang="en-US" sz="1400" dirty="0">
                          <a:solidFill>
                            <a:srgbClr val="000000"/>
                          </a:solidFill>
                          <a:effectLst/>
                          <a:latin typeface="Arial" panose="020B0604020202020204" pitchFamily="34" charset="0"/>
                          <a:ea typeface="Times New Roman"/>
                          <a:cs typeface="Arial" panose="020B0604020202020204" pitchFamily="34" charset="0"/>
                        </a:rPr>
                        <a:t>219,620</a:t>
                      </a:r>
                      <a:endParaRPr lang="en-US" sz="1400" dirty="0">
                        <a:effectLst/>
                        <a:latin typeface="Arial" panose="020B0604020202020204" pitchFamily="34" charset="0"/>
                        <a:ea typeface="Times New Roman"/>
                        <a:cs typeface="Arial" panose="020B0604020202020204" pitchFamily="34" charset="0"/>
                      </a:endParaRPr>
                    </a:p>
                  </a:txBody>
                  <a:tcPr marL="38100" marR="3810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91440" algn="r">
                        <a:lnSpc>
                          <a:spcPct val="115000"/>
                        </a:lnSpc>
                        <a:spcBef>
                          <a:spcPts val="300"/>
                        </a:spcBef>
                        <a:spcAft>
                          <a:spcPts val="300"/>
                        </a:spcAft>
                        <a:tabLst>
                          <a:tab pos="384810" algn="dec"/>
                        </a:tabLst>
                      </a:pPr>
                      <a:r>
                        <a:rPr lang="en-US" sz="1400">
                          <a:solidFill>
                            <a:srgbClr val="000000"/>
                          </a:solidFill>
                          <a:effectLst/>
                          <a:latin typeface="Arial" panose="020B0604020202020204" pitchFamily="34" charset="0"/>
                          <a:ea typeface="Times New Roman"/>
                          <a:cs typeface="Arial" panose="020B0604020202020204" pitchFamily="34" charset="0"/>
                        </a:rPr>
                        <a:t>1.9</a:t>
                      </a:r>
                      <a:endParaRPr lang="en-US" sz="1400">
                        <a:effectLst/>
                        <a:latin typeface="Arial" panose="020B0604020202020204" pitchFamily="34" charset="0"/>
                        <a:ea typeface="Times New Roman"/>
                        <a:cs typeface="Arial" panose="020B0604020202020204" pitchFamily="34" charset="0"/>
                      </a:endParaRPr>
                    </a:p>
                  </a:txBody>
                  <a:tcPr marL="38100" marR="3810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91440" algn="r">
                        <a:lnSpc>
                          <a:spcPct val="115000"/>
                        </a:lnSpc>
                        <a:spcBef>
                          <a:spcPts val="300"/>
                        </a:spcBef>
                        <a:spcAft>
                          <a:spcPts val="300"/>
                        </a:spcAft>
                        <a:tabLst>
                          <a:tab pos="384810" algn="dec"/>
                        </a:tabLst>
                      </a:pPr>
                      <a:r>
                        <a:rPr lang="en-US" sz="1400">
                          <a:solidFill>
                            <a:srgbClr val="000000"/>
                          </a:solidFill>
                          <a:effectLst/>
                          <a:latin typeface="Arial" panose="020B0604020202020204" pitchFamily="34" charset="0"/>
                          <a:ea typeface="Times New Roman"/>
                          <a:cs typeface="Arial" panose="020B0604020202020204" pitchFamily="34" charset="0"/>
                        </a:rPr>
                        <a:t>16.9</a:t>
                      </a:r>
                      <a:endParaRPr lang="en-US" sz="1400">
                        <a:effectLst/>
                        <a:latin typeface="Arial" panose="020B0604020202020204" pitchFamily="34" charset="0"/>
                        <a:ea typeface="Times New Roman"/>
                        <a:cs typeface="Arial" panose="020B0604020202020204" pitchFamily="34" charset="0"/>
                      </a:endParaRPr>
                    </a:p>
                  </a:txBody>
                  <a:tcPr marL="38100" marR="3810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300"/>
                        </a:spcBef>
                        <a:spcAft>
                          <a:spcPts val="300"/>
                        </a:spcAft>
                      </a:pPr>
                      <a:r>
                        <a:rPr lang="en-US" sz="1400">
                          <a:solidFill>
                            <a:srgbClr val="000000"/>
                          </a:solidFill>
                          <a:effectLst/>
                          <a:latin typeface="Arial" panose="020B0604020202020204" pitchFamily="34" charset="0"/>
                          <a:ea typeface="Times New Roman"/>
                          <a:cs typeface="Arial" panose="020B0604020202020204" pitchFamily="34" charset="0"/>
                        </a:rPr>
                        <a:t> </a:t>
                      </a:r>
                      <a:endParaRPr lang="en-US" sz="1400">
                        <a:effectLst/>
                        <a:latin typeface="Arial" panose="020B0604020202020204" pitchFamily="34" charset="0"/>
                        <a:ea typeface="Times New Roman"/>
                        <a:cs typeface="Arial" panose="020B0604020202020204" pitchFamily="34" charset="0"/>
                      </a:endParaRPr>
                    </a:p>
                  </a:txBody>
                  <a:tcPr marL="38100" marR="38100" marT="0"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marL="0" marR="91440" algn="r">
                        <a:lnSpc>
                          <a:spcPct val="115000"/>
                        </a:lnSpc>
                        <a:spcBef>
                          <a:spcPts val="300"/>
                        </a:spcBef>
                        <a:spcAft>
                          <a:spcPts val="300"/>
                        </a:spcAft>
                        <a:tabLst>
                          <a:tab pos="384810" algn="dec"/>
                        </a:tabLst>
                      </a:pPr>
                      <a:r>
                        <a:rPr lang="en-US" sz="1400">
                          <a:solidFill>
                            <a:srgbClr val="000000"/>
                          </a:solidFill>
                          <a:effectLst/>
                          <a:latin typeface="Arial" panose="020B0604020202020204" pitchFamily="34" charset="0"/>
                          <a:ea typeface="Times New Roman"/>
                          <a:cs typeface="Arial" panose="020B0604020202020204" pitchFamily="34" charset="0"/>
                        </a:rPr>
                        <a:t>45.4</a:t>
                      </a:r>
                      <a:endParaRPr lang="en-US" sz="1400">
                        <a:effectLst/>
                        <a:latin typeface="Arial" panose="020B0604020202020204" pitchFamily="34" charset="0"/>
                        <a:ea typeface="Times New Roman"/>
                        <a:cs typeface="Arial" panose="020B0604020202020204" pitchFamily="34" charset="0"/>
                      </a:endParaRPr>
                    </a:p>
                  </a:txBody>
                  <a:tcPr marL="38100" marR="3810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91440" algn="r">
                        <a:lnSpc>
                          <a:spcPct val="115000"/>
                        </a:lnSpc>
                        <a:spcBef>
                          <a:spcPts val="300"/>
                        </a:spcBef>
                        <a:spcAft>
                          <a:spcPts val="300"/>
                        </a:spcAft>
                        <a:tabLst>
                          <a:tab pos="384810" algn="dec"/>
                        </a:tabLst>
                      </a:pPr>
                      <a:r>
                        <a:rPr lang="en-US" sz="1400" dirty="0">
                          <a:solidFill>
                            <a:srgbClr val="000000"/>
                          </a:solidFill>
                          <a:effectLst/>
                          <a:latin typeface="Arial" panose="020B0604020202020204" pitchFamily="34" charset="0"/>
                          <a:ea typeface="Times New Roman"/>
                          <a:cs typeface="Arial" panose="020B0604020202020204" pitchFamily="34" charset="0"/>
                        </a:rPr>
                        <a:t>44.0</a:t>
                      </a:r>
                      <a:endParaRPr lang="en-US" sz="1400" dirty="0">
                        <a:effectLst/>
                        <a:latin typeface="Arial" panose="020B0604020202020204" pitchFamily="34" charset="0"/>
                        <a:ea typeface="Times New Roman"/>
                        <a:cs typeface="Arial" panose="020B0604020202020204" pitchFamily="34" charset="0"/>
                      </a:endParaRPr>
                    </a:p>
                  </a:txBody>
                  <a:tcPr marL="38100" marR="3810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215891">
                <a:tc>
                  <a:txBody>
                    <a:bodyPr/>
                    <a:lstStyle/>
                    <a:p>
                      <a:pPr marL="0" marR="91440">
                        <a:lnSpc>
                          <a:spcPct val="115000"/>
                        </a:lnSpc>
                        <a:spcBef>
                          <a:spcPts val="300"/>
                        </a:spcBef>
                        <a:spcAft>
                          <a:spcPts val="300"/>
                        </a:spcAft>
                      </a:pPr>
                      <a:r>
                        <a:rPr lang="en-US" sz="1400" dirty="0">
                          <a:solidFill>
                            <a:srgbClr val="000000"/>
                          </a:solidFill>
                          <a:effectLst/>
                          <a:latin typeface="Arial" panose="020B0604020202020204" pitchFamily="34" charset="0"/>
                          <a:ea typeface="Times New Roman"/>
                          <a:cs typeface="Arial" panose="020B0604020202020204" pitchFamily="34" charset="0"/>
                        </a:rPr>
                        <a:t>NH Black</a:t>
                      </a:r>
                      <a:endParaRPr lang="en-US" sz="1400" dirty="0">
                        <a:effectLst/>
                        <a:latin typeface="Arial" panose="020B0604020202020204" pitchFamily="34" charset="0"/>
                        <a:ea typeface="Times New Roman"/>
                        <a:cs typeface="Arial" panose="020B0604020202020204" pitchFamily="34" charset="0"/>
                      </a:endParaRPr>
                    </a:p>
                  </a:txBody>
                  <a:tcPr marL="38100" marR="38100" marT="0" marB="0" anchor="ctr">
                    <a:lnL>
                      <a:noFill/>
                    </a:lnL>
                    <a:lnR>
                      <a:noFill/>
                    </a:lnR>
                    <a:lnT>
                      <a:noFill/>
                    </a:lnT>
                    <a:lnB>
                      <a:noFill/>
                    </a:lnB>
                    <a:solidFill>
                      <a:srgbClr val="FFFFFF"/>
                    </a:solidFill>
                  </a:tcPr>
                </a:tc>
                <a:tc>
                  <a:txBody>
                    <a:bodyPr/>
                    <a:lstStyle/>
                    <a:p>
                      <a:pPr marL="0" marR="182880" algn="r">
                        <a:lnSpc>
                          <a:spcPct val="115000"/>
                        </a:lnSpc>
                        <a:spcBef>
                          <a:spcPts val="300"/>
                        </a:spcBef>
                        <a:spcAft>
                          <a:spcPts val="300"/>
                        </a:spcAft>
                        <a:tabLst>
                          <a:tab pos="758825" algn="dec"/>
                        </a:tabLst>
                      </a:pPr>
                      <a:r>
                        <a:rPr lang="en-US" sz="1400" dirty="0">
                          <a:solidFill>
                            <a:srgbClr val="000000"/>
                          </a:solidFill>
                          <a:effectLst/>
                          <a:latin typeface="Arial" panose="020B0604020202020204" pitchFamily="34" charset="0"/>
                          <a:ea typeface="Times New Roman"/>
                          <a:cs typeface="Arial" panose="020B0604020202020204" pitchFamily="34" charset="0"/>
                        </a:rPr>
                        <a:t>2,899,884</a:t>
                      </a:r>
                      <a:endParaRPr lang="en-US" sz="1400" dirty="0">
                        <a:effectLst/>
                        <a:latin typeface="Arial" panose="020B0604020202020204" pitchFamily="34" charset="0"/>
                        <a:ea typeface="Times New Roman"/>
                        <a:cs typeface="Arial" panose="020B0604020202020204" pitchFamily="34" charset="0"/>
                      </a:endParaRPr>
                    </a:p>
                  </a:txBody>
                  <a:tcPr marL="0" marR="0" marT="0" marB="0" anchor="ctr">
                    <a:lnL>
                      <a:noFill/>
                    </a:lnL>
                    <a:lnR>
                      <a:noFill/>
                    </a:lnR>
                    <a:lnT>
                      <a:noFill/>
                    </a:lnT>
                    <a:lnB>
                      <a:noFill/>
                    </a:lnB>
                    <a:solidFill>
                      <a:srgbClr val="FFFFFF"/>
                    </a:solidFill>
                  </a:tcPr>
                </a:tc>
                <a:tc>
                  <a:txBody>
                    <a:bodyPr/>
                    <a:lstStyle/>
                    <a:p>
                      <a:pPr marL="0" marR="182880" algn="r">
                        <a:lnSpc>
                          <a:spcPct val="115000"/>
                        </a:lnSpc>
                        <a:spcBef>
                          <a:spcPts val="300"/>
                        </a:spcBef>
                        <a:spcAft>
                          <a:spcPts val="300"/>
                        </a:spcAft>
                        <a:tabLst>
                          <a:tab pos="758825" algn="dec"/>
                        </a:tabLst>
                      </a:pPr>
                      <a:r>
                        <a:rPr lang="en-US" sz="1400" dirty="0">
                          <a:solidFill>
                            <a:srgbClr val="000000"/>
                          </a:solidFill>
                          <a:effectLst/>
                          <a:latin typeface="Arial" panose="020B0604020202020204" pitchFamily="34" charset="0"/>
                          <a:ea typeface="Times New Roman"/>
                          <a:cs typeface="Arial" panose="020B0604020202020204" pitchFamily="34" charset="0"/>
                        </a:rPr>
                        <a:t>3,089,995</a:t>
                      </a:r>
                      <a:endParaRPr lang="en-US" sz="1400" dirty="0">
                        <a:effectLst/>
                        <a:latin typeface="Arial" panose="020B0604020202020204" pitchFamily="34" charset="0"/>
                        <a:ea typeface="Times New Roman"/>
                        <a:cs typeface="Arial" panose="020B0604020202020204" pitchFamily="34" charset="0"/>
                      </a:endParaRPr>
                    </a:p>
                  </a:txBody>
                  <a:tcPr marL="0" marR="0" marT="0" marB="0" anchor="ctr">
                    <a:lnL>
                      <a:noFill/>
                    </a:lnL>
                    <a:lnR>
                      <a:noFill/>
                    </a:lnR>
                    <a:lnT>
                      <a:noFill/>
                    </a:lnT>
                    <a:lnB>
                      <a:noFill/>
                    </a:lnB>
                    <a:solidFill>
                      <a:srgbClr val="FFFFFF"/>
                    </a:solidFill>
                  </a:tcPr>
                </a:tc>
                <a:tc>
                  <a:txBody>
                    <a:bodyPr/>
                    <a:lstStyle/>
                    <a:p>
                      <a:pPr marL="0" marR="0" algn="r">
                        <a:lnSpc>
                          <a:spcPct val="115000"/>
                        </a:lnSpc>
                        <a:spcBef>
                          <a:spcPts val="300"/>
                        </a:spcBef>
                        <a:spcAft>
                          <a:spcPts val="300"/>
                        </a:spcAft>
                      </a:pPr>
                      <a:r>
                        <a:rPr lang="en-US" sz="1400">
                          <a:solidFill>
                            <a:srgbClr val="000000"/>
                          </a:solidFill>
                          <a:effectLst/>
                          <a:latin typeface="Arial" panose="020B0604020202020204" pitchFamily="34" charset="0"/>
                          <a:ea typeface="Times New Roman"/>
                          <a:cs typeface="Arial" panose="020B0604020202020204" pitchFamily="34" charset="0"/>
                        </a:rPr>
                        <a:t> </a:t>
                      </a:r>
                      <a:endParaRPr lang="en-US" sz="1400">
                        <a:effectLst/>
                        <a:latin typeface="Arial" panose="020B0604020202020204" pitchFamily="34" charset="0"/>
                        <a:ea typeface="Times New Roman"/>
                        <a:cs typeface="Arial" panose="020B0604020202020204" pitchFamily="34" charset="0"/>
                      </a:endParaRPr>
                    </a:p>
                  </a:txBody>
                  <a:tcPr marL="38100" marR="38100" marT="0" marB="0" anchor="ctr">
                    <a:lnL>
                      <a:noFill/>
                    </a:lnL>
                    <a:lnR>
                      <a:noFill/>
                    </a:lnR>
                    <a:lnT>
                      <a:noFill/>
                    </a:lnT>
                    <a:lnB>
                      <a:noFill/>
                    </a:lnB>
                    <a:solidFill>
                      <a:srgbClr val="FFFFFF"/>
                    </a:solidFill>
                  </a:tcPr>
                </a:tc>
                <a:tc>
                  <a:txBody>
                    <a:bodyPr/>
                    <a:lstStyle/>
                    <a:p>
                      <a:pPr marL="0" marR="182880" algn="r">
                        <a:lnSpc>
                          <a:spcPct val="115000"/>
                        </a:lnSpc>
                        <a:spcBef>
                          <a:spcPts val="300"/>
                        </a:spcBef>
                        <a:spcAft>
                          <a:spcPts val="300"/>
                        </a:spcAft>
                        <a:tabLst>
                          <a:tab pos="758825" algn="dec"/>
                        </a:tabLst>
                      </a:pPr>
                      <a:r>
                        <a:rPr lang="en-US" sz="1400" dirty="0">
                          <a:solidFill>
                            <a:srgbClr val="000000"/>
                          </a:solidFill>
                          <a:effectLst/>
                          <a:latin typeface="Arial" panose="020B0604020202020204" pitchFamily="34" charset="0"/>
                          <a:ea typeface="Times New Roman"/>
                          <a:cs typeface="Arial" panose="020B0604020202020204" pitchFamily="34" charset="0"/>
                        </a:rPr>
                        <a:t>190,111</a:t>
                      </a:r>
                      <a:endParaRPr lang="en-US" sz="1400" dirty="0">
                        <a:effectLst/>
                        <a:latin typeface="Arial" panose="020B0604020202020204" pitchFamily="34" charset="0"/>
                        <a:ea typeface="Times New Roman"/>
                        <a:cs typeface="Arial" panose="020B0604020202020204" pitchFamily="34" charset="0"/>
                      </a:endParaRPr>
                    </a:p>
                  </a:txBody>
                  <a:tcPr marL="38100" marR="38100" marT="0" marB="0" anchor="ctr">
                    <a:lnL>
                      <a:noFill/>
                    </a:lnL>
                    <a:lnR>
                      <a:noFill/>
                    </a:lnR>
                    <a:lnT>
                      <a:noFill/>
                    </a:lnT>
                    <a:lnB>
                      <a:noFill/>
                    </a:lnB>
                    <a:solidFill>
                      <a:srgbClr val="FFFFFF"/>
                    </a:solidFill>
                  </a:tcPr>
                </a:tc>
                <a:tc>
                  <a:txBody>
                    <a:bodyPr/>
                    <a:lstStyle/>
                    <a:p>
                      <a:pPr marL="0" marR="91440" algn="r">
                        <a:lnSpc>
                          <a:spcPct val="115000"/>
                        </a:lnSpc>
                        <a:spcBef>
                          <a:spcPts val="300"/>
                        </a:spcBef>
                        <a:spcAft>
                          <a:spcPts val="300"/>
                        </a:spcAft>
                        <a:tabLst>
                          <a:tab pos="384810" algn="dec"/>
                        </a:tabLst>
                      </a:pPr>
                      <a:r>
                        <a:rPr lang="en-US" sz="1400">
                          <a:solidFill>
                            <a:srgbClr val="000000"/>
                          </a:solidFill>
                          <a:effectLst/>
                          <a:latin typeface="Arial" panose="020B0604020202020204" pitchFamily="34" charset="0"/>
                          <a:ea typeface="Times New Roman"/>
                          <a:cs typeface="Arial" panose="020B0604020202020204" pitchFamily="34" charset="0"/>
                        </a:rPr>
                        <a:t>6.6</a:t>
                      </a:r>
                      <a:endParaRPr lang="en-US" sz="1400">
                        <a:effectLst/>
                        <a:latin typeface="Arial" panose="020B0604020202020204" pitchFamily="34" charset="0"/>
                        <a:ea typeface="Times New Roman"/>
                        <a:cs typeface="Arial" panose="020B0604020202020204" pitchFamily="34" charset="0"/>
                      </a:endParaRPr>
                    </a:p>
                  </a:txBody>
                  <a:tcPr marL="38100" marR="38100" marT="0" marB="0" anchor="ctr">
                    <a:lnL>
                      <a:noFill/>
                    </a:lnL>
                    <a:lnR>
                      <a:noFill/>
                    </a:lnR>
                    <a:lnT>
                      <a:noFill/>
                    </a:lnT>
                    <a:lnB>
                      <a:noFill/>
                    </a:lnB>
                    <a:solidFill>
                      <a:srgbClr val="FFFFFF"/>
                    </a:solidFill>
                  </a:tcPr>
                </a:tc>
                <a:tc>
                  <a:txBody>
                    <a:bodyPr/>
                    <a:lstStyle/>
                    <a:p>
                      <a:pPr marL="0" marR="91440" algn="r">
                        <a:lnSpc>
                          <a:spcPct val="115000"/>
                        </a:lnSpc>
                        <a:spcBef>
                          <a:spcPts val="300"/>
                        </a:spcBef>
                        <a:spcAft>
                          <a:spcPts val="300"/>
                        </a:spcAft>
                        <a:tabLst>
                          <a:tab pos="384810" algn="dec"/>
                        </a:tabLst>
                      </a:pPr>
                      <a:r>
                        <a:rPr lang="en-US" sz="1400">
                          <a:solidFill>
                            <a:srgbClr val="000000"/>
                          </a:solidFill>
                          <a:effectLst/>
                          <a:latin typeface="Arial" panose="020B0604020202020204" pitchFamily="34" charset="0"/>
                          <a:ea typeface="Times New Roman"/>
                          <a:cs typeface="Arial" panose="020B0604020202020204" pitchFamily="34" charset="0"/>
                        </a:rPr>
                        <a:t>14.6</a:t>
                      </a:r>
                      <a:endParaRPr lang="en-US" sz="1400">
                        <a:effectLst/>
                        <a:latin typeface="Arial" panose="020B0604020202020204" pitchFamily="34" charset="0"/>
                        <a:ea typeface="Times New Roman"/>
                        <a:cs typeface="Arial" panose="020B0604020202020204" pitchFamily="34" charset="0"/>
                      </a:endParaRPr>
                    </a:p>
                  </a:txBody>
                  <a:tcPr marL="38100" marR="38100" marT="0" marB="0" anchor="ctr">
                    <a:lnL>
                      <a:noFill/>
                    </a:lnL>
                    <a:lnR>
                      <a:noFill/>
                    </a:lnR>
                    <a:lnT>
                      <a:noFill/>
                    </a:lnT>
                    <a:lnB>
                      <a:noFill/>
                    </a:lnB>
                    <a:solidFill>
                      <a:srgbClr val="FFFFFF"/>
                    </a:solidFill>
                  </a:tcPr>
                </a:tc>
                <a:tc>
                  <a:txBody>
                    <a:bodyPr/>
                    <a:lstStyle/>
                    <a:p>
                      <a:pPr marL="0" marR="0" algn="r">
                        <a:lnSpc>
                          <a:spcPct val="115000"/>
                        </a:lnSpc>
                        <a:spcBef>
                          <a:spcPts val="300"/>
                        </a:spcBef>
                        <a:spcAft>
                          <a:spcPts val="300"/>
                        </a:spcAft>
                      </a:pPr>
                      <a:r>
                        <a:rPr lang="en-US" sz="1400">
                          <a:solidFill>
                            <a:srgbClr val="000000"/>
                          </a:solidFill>
                          <a:effectLst/>
                          <a:latin typeface="Arial" panose="020B0604020202020204" pitchFamily="34" charset="0"/>
                          <a:ea typeface="Times New Roman"/>
                          <a:cs typeface="Arial" panose="020B0604020202020204" pitchFamily="34" charset="0"/>
                        </a:rPr>
                        <a:t> </a:t>
                      </a:r>
                      <a:endParaRPr lang="en-US" sz="1400">
                        <a:effectLst/>
                        <a:latin typeface="Arial" panose="020B0604020202020204" pitchFamily="34" charset="0"/>
                        <a:ea typeface="Times New Roman"/>
                        <a:cs typeface="Arial" panose="020B0604020202020204" pitchFamily="34" charset="0"/>
                      </a:endParaRPr>
                    </a:p>
                  </a:txBody>
                  <a:tcPr marL="38100" marR="38100" marT="0" marB="0" anchor="ctr">
                    <a:lnL>
                      <a:noFill/>
                    </a:lnL>
                    <a:lnR>
                      <a:noFill/>
                    </a:lnR>
                    <a:lnT>
                      <a:noFill/>
                    </a:lnT>
                    <a:lnB>
                      <a:noFill/>
                    </a:lnB>
                    <a:solidFill>
                      <a:srgbClr val="FFFFFF"/>
                    </a:solidFill>
                  </a:tcPr>
                </a:tc>
                <a:tc>
                  <a:txBody>
                    <a:bodyPr/>
                    <a:lstStyle/>
                    <a:p>
                      <a:pPr marL="0" marR="91440" algn="r">
                        <a:lnSpc>
                          <a:spcPct val="115000"/>
                        </a:lnSpc>
                        <a:spcBef>
                          <a:spcPts val="300"/>
                        </a:spcBef>
                        <a:spcAft>
                          <a:spcPts val="300"/>
                        </a:spcAft>
                        <a:tabLst>
                          <a:tab pos="384810" algn="dec"/>
                        </a:tabLst>
                      </a:pPr>
                      <a:r>
                        <a:rPr lang="en-US" sz="1400">
                          <a:solidFill>
                            <a:srgbClr val="000000"/>
                          </a:solidFill>
                          <a:effectLst/>
                          <a:latin typeface="Arial" panose="020B0604020202020204" pitchFamily="34" charset="0"/>
                          <a:ea typeface="Times New Roman"/>
                          <a:cs typeface="Arial" panose="020B0604020202020204" pitchFamily="34" charset="0"/>
                        </a:rPr>
                        <a:t>11.5</a:t>
                      </a:r>
                      <a:endParaRPr lang="en-US" sz="1400">
                        <a:effectLst/>
                        <a:latin typeface="Arial" panose="020B0604020202020204" pitchFamily="34" charset="0"/>
                        <a:ea typeface="Times New Roman"/>
                        <a:cs typeface="Arial" panose="020B0604020202020204" pitchFamily="34" charset="0"/>
                      </a:endParaRPr>
                    </a:p>
                  </a:txBody>
                  <a:tcPr marL="38100" marR="38100" marT="0" marB="0" anchor="ctr">
                    <a:lnL>
                      <a:noFill/>
                    </a:lnL>
                    <a:lnR>
                      <a:noFill/>
                    </a:lnR>
                    <a:lnT>
                      <a:noFill/>
                    </a:lnT>
                    <a:lnB>
                      <a:noFill/>
                    </a:lnB>
                    <a:solidFill>
                      <a:srgbClr val="FFFFFF"/>
                    </a:solidFill>
                  </a:tcPr>
                </a:tc>
                <a:tc>
                  <a:txBody>
                    <a:bodyPr/>
                    <a:lstStyle/>
                    <a:p>
                      <a:pPr marL="0" marR="91440" algn="r">
                        <a:lnSpc>
                          <a:spcPct val="115000"/>
                        </a:lnSpc>
                        <a:spcBef>
                          <a:spcPts val="300"/>
                        </a:spcBef>
                        <a:spcAft>
                          <a:spcPts val="300"/>
                        </a:spcAft>
                        <a:tabLst>
                          <a:tab pos="384810" algn="dec"/>
                        </a:tabLst>
                      </a:pPr>
                      <a:r>
                        <a:rPr lang="en-US" sz="1400">
                          <a:solidFill>
                            <a:srgbClr val="000000"/>
                          </a:solidFill>
                          <a:effectLst/>
                          <a:latin typeface="Arial" panose="020B0604020202020204" pitchFamily="34" charset="0"/>
                          <a:ea typeface="Times New Roman"/>
                          <a:cs typeface="Arial" panose="020B0604020202020204" pitchFamily="34" charset="0"/>
                        </a:rPr>
                        <a:t>11.7</a:t>
                      </a:r>
                      <a:endParaRPr lang="en-US" sz="1400">
                        <a:effectLst/>
                        <a:latin typeface="Arial" panose="020B0604020202020204" pitchFamily="34" charset="0"/>
                        <a:ea typeface="Times New Roman"/>
                        <a:cs typeface="Arial" panose="020B0604020202020204" pitchFamily="34" charset="0"/>
                      </a:endParaRPr>
                    </a:p>
                  </a:txBody>
                  <a:tcPr marL="38100" marR="38100" marT="0" marB="0" anchor="ctr">
                    <a:lnL>
                      <a:noFill/>
                    </a:lnL>
                    <a:lnR>
                      <a:noFill/>
                    </a:lnR>
                    <a:lnT>
                      <a:noFill/>
                    </a:lnT>
                    <a:lnB>
                      <a:noFill/>
                    </a:lnB>
                    <a:solidFill>
                      <a:srgbClr val="FFFFFF"/>
                    </a:solidFill>
                  </a:tcPr>
                </a:tc>
              </a:tr>
              <a:tr h="285578">
                <a:tc>
                  <a:txBody>
                    <a:bodyPr/>
                    <a:lstStyle/>
                    <a:p>
                      <a:pPr marL="0" marR="91440">
                        <a:lnSpc>
                          <a:spcPct val="115000"/>
                        </a:lnSpc>
                        <a:spcBef>
                          <a:spcPts val="300"/>
                        </a:spcBef>
                        <a:spcAft>
                          <a:spcPts val="300"/>
                        </a:spcAft>
                      </a:pPr>
                      <a:r>
                        <a:rPr lang="en-US" sz="1400" dirty="0">
                          <a:solidFill>
                            <a:srgbClr val="000000"/>
                          </a:solidFill>
                          <a:effectLst/>
                          <a:latin typeface="Arial" panose="020B0604020202020204" pitchFamily="34" charset="0"/>
                          <a:ea typeface="Times New Roman"/>
                          <a:cs typeface="Arial" panose="020B0604020202020204" pitchFamily="34" charset="0"/>
                        </a:rPr>
                        <a:t>Hispanic</a:t>
                      </a:r>
                      <a:endParaRPr lang="en-US" sz="1400" dirty="0">
                        <a:effectLst/>
                        <a:latin typeface="Arial" panose="020B0604020202020204" pitchFamily="34" charset="0"/>
                        <a:ea typeface="Times New Roman"/>
                        <a:cs typeface="Arial" panose="020B0604020202020204" pitchFamily="34" charset="0"/>
                      </a:endParaRPr>
                    </a:p>
                  </a:txBody>
                  <a:tcPr marL="38100" marR="38100" marT="0" marB="0" anchor="ctr">
                    <a:lnL>
                      <a:noFill/>
                    </a:lnL>
                    <a:lnR>
                      <a:noFill/>
                    </a:lnR>
                    <a:lnT>
                      <a:noFill/>
                    </a:lnT>
                    <a:lnB>
                      <a:noFill/>
                    </a:lnB>
                    <a:solidFill>
                      <a:srgbClr val="FFFFFF"/>
                    </a:solidFill>
                  </a:tcPr>
                </a:tc>
                <a:tc>
                  <a:txBody>
                    <a:bodyPr/>
                    <a:lstStyle/>
                    <a:p>
                      <a:pPr marL="0" marR="182880" algn="r">
                        <a:lnSpc>
                          <a:spcPct val="115000"/>
                        </a:lnSpc>
                        <a:spcBef>
                          <a:spcPts val="300"/>
                        </a:spcBef>
                        <a:spcAft>
                          <a:spcPts val="300"/>
                        </a:spcAft>
                        <a:tabLst>
                          <a:tab pos="758825" algn="dec"/>
                        </a:tabLst>
                      </a:pPr>
                      <a:r>
                        <a:rPr lang="en-US" sz="1400" dirty="0">
                          <a:solidFill>
                            <a:srgbClr val="000000"/>
                          </a:solidFill>
                          <a:effectLst/>
                          <a:latin typeface="Arial" panose="020B0604020202020204" pitchFamily="34" charset="0"/>
                          <a:ea typeface="Times New Roman"/>
                          <a:cs typeface="Arial" panose="020B0604020202020204" pitchFamily="34" charset="0"/>
                        </a:rPr>
                        <a:t>9,460,921</a:t>
                      </a:r>
                      <a:endParaRPr lang="en-US" sz="1400" dirty="0">
                        <a:effectLst/>
                        <a:latin typeface="Arial" panose="020B0604020202020204" pitchFamily="34" charset="0"/>
                        <a:ea typeface="Times New Roman"/>
                        <a:cs typeface="Arial" panose="020B0604020202020204" pitchFamily="34" charset="0"/>
                      </a:endParaRPr>
                    </a:p>
                  </a:txBody>
                  <a:tcPr marL="0" marR="0" marT="0" marB="0" anchor="ctr">
                    <a:lnL>
                      <a:noFill/>
                    </a:lnL>
                    <a:lnR>
                      <a:noFill/>
                    </a:lnR>
                    <a:lnT>
                      <a:noFill/>
                    </a:lnT>
                    <a:lnB>
                      <a:noFill/>
                    </a:lnB>
                    <a:solidFill>
                      <a:srgbClr val="FFFFFF"/>
                    </a:solidFill>
                  </a:tcPr>
                </a:tc>
                <a:tc>
                  <a:txBody>
                    <a:bodyPr/>
                    <a:lstStyle/>
                    <a:p>
                      <a:pPr marL="0" marR="182880" algn="r">
                        <a:lnSpc>
                          <a:spcPct val="115000"/>
                        </a:lnSpc>
                        <a:spcBef>
                          <a:spcPts val="300"/>
                        </a:spcBef>
                        <a:spcAft>
                          <a:spcPts val="300"/>
                        </a:spcAft>
                        <a:tabLst>
                          <a:tab pos="758825" algn="dec"/>
                        </a:tabLst>
                      </a:pPr>
                      <a:r>
                        <a:rPr lang="en-US" sz="1400" dirty="0">
                          <a:solidFill>
                            <a:srgbClr val="000000"/>
                          </a:solidFill>
                          <a:effectLst/>
                          <a:latin typeface="Arial" panose="020B0604020202020204" pitchFamily="34" charset="0"/>
                          <a:ea typeface="Times New Roman"/>
                          <a:cs typeface="Arial" panose="020B0604020202020204" pitchFamily="34" charset="0"/>
                        </a:rPr>
                        <a:t>10,153,145</a:t>
                      </a:r>
                      <a:endParaRPr lang="en-US" sz="1400" dirty="0">
                        <a:effectLst/>
                        <a:latin typeface="Arial" panose="020B0604020202020204" pitchFamily="34" charset="0"/>
                        <a:ea typeface="Times New Roman"/>
                        <a:cs typeface="Arial" panose="020B0604020202020204" pitchFamily="34" charset="0"/>
                      </a:endParaRPr>
                    </a:p>
                  </a:txBody>
                  <a:tcPr marL="0" marR="0" marT="0" marB="0" anchor="ctr">
                    <a:lnL>
                      <a:noFill/>
                    </a:lnL>
                    <a:lnR>
                      <a:noFill/>
                    </a:lnR>
                    <a:lnT>
                      <a:noFill/>
                    </a:lnT>
                    <a:lnB>
                      <a:noFill/>
                    </a:lnB>
                    <a:solidFill>
                      <a:srgbClr val="FFFFFF"/>
                    </a:solidFill>
                  </a:tcPr>
                </a:tc>
                <a:tc>
                  <a:txBody>
                    <a:bodyPr/>
                    <a:lstStyle/>
                    <a:p>
                      <a:pPr marL="0" marR="0" algn="r">
                        <a:lnSpc>
                          <a:spcPct val="115000"/>
                        </a:lnSpc>
                        <a:spcBef>
                          <a:spcPts val="300"/>
                        </a:spcBef>
                        <a:spcAft>
                          <a:spcPts val="300"/>
                        </a:spcAft>
                      </a:pPr>
                      <a:r>
                        <a:rPr lang="en-US" sz="1400" dirty="0">
                          <a:solidFill>
                            <a:srgbClr val="000000"/>
                          </a:solidFill>
                          <a:effectLst/>
                          <a:latin typeface="Arial" panose="020B0604020202020204" pitchFamily="34" charset="0"/>
                          <a:ea typeface="Times New Roman"/>
                          <a:cs typeface="Arial" panose="020B0604020202020204" pitchFamily="34" charset="0"/>
                        </a:rPr>
                        <a:t> </a:t>
                      </a:r>
                      <a:endParaRPr lang="en-US" sz="1400" dirty="0">
                        <a:effectLst/>
                        <a:latin typeface="Arial" panose="020B0604020202020204" pitchFamily="34" charset="0"/>
                        <a:ea typeface="Times New Roman"/>
                        <a:cs typeface="Arial" panose="020B0604020202020204" pitchFamily="34" charset="0"/>
                      </a:endParaRPr>
                    </a:p>
                  </a:txBody>
                  <a:tcPr marL="38100" marR="38100" marT="0" marB="0" anchor="ctr">
                    <a:lnL>
                      <a:noFill/>
                    </a:lnL>
                    <a:lnR>
                      <a:noFill/>
                    </a:lnR>
                    <a:lnT>
                      <a:noFill/>
                    </a:lnT>
                    <a:lnB>
                      <a:noFill/>
                    </a:lnB>
                    <a:solidFill>
                      <a:srgbClr val="FFFFFF"/>
                    </a:solidFill>
                  </a:tcPr>
                </a:tc>
                <a:tc>
                  <a:txBody>
                    <a:bodyPr/>
                    <a:lstStyle/>
                    <a:p>
                      <a:pPr marL="0" marR="182880" algn="r">
                        <a:lnSpc>
                          <a:spcPct val="115000"/>
                        </a:lnSpc>
                        <a:spcBef>
                          <a:spcPts val="300"/>
                        </a:spcBef>
                        <a:spcAft>
                          <a:spcPts val="300"/>
                        </a:spcAft>
                        <a:tabLst>
                          <a:tab pos="758825" algn="dec"/>
                        </a:tabLst>
                      </a:pPr>
                      <a:r>
                        <a:rPr lang="en-US" sz="1400" dirty="0">
                          <a:solidFill>
                            <a:srgbClr val="000000"/>
                          </a:solidFill>
                          <a:effectLst/>
                          <a:latin typeface="Arial" panose="020B0604020202020204" pitchFamily="34" charset="0"/>
                          <a:ea typeface="Times New Roman"/>
                          <a:cs typeface="Arial" panose="020B0604020202020204" pitchFamily="34" charset="0"/>
                        </a:rPr>
                        <a:t>692,224</a:t>
                      </a:r>
                      <a:endParaRPr lang="en-US" sz="1400" dirty="0">
                        <a:effectLst/>
                        <a:latin typeface="Arial" panose="020B0604020202020204" pitchFamily="34" charset="0"/>
                        <a:ea typeface="Times New Roman"/>
                        <a:cs typeface="Arial" panose="020B0604020202020204" pitchFamily="34" charset="0"/>
                      </a:endParaRPr>
                    </a:p>
                  </a:txBody>
                  <a:tcPr marL="38100" marR="38100" marT="0" marB="0" anchor="ctr">
                    <a:lnL>
                      <a:noFill/>
                    </a:lnL>
                    <a:lnR>
                      <a:noFill/>
                    </a:lnR>
                    <a:lnT>
                      <a:noFill/>
                    </a:lnT>
                    <a:lnB>
                      <a:noFill/>
                    </a:lnB>
                    <a:solidFill>
                      <a:srgbClr val="FFFFFF"/>
                    </a:solidFill>
                  </a:tcPr>
                </a:tc>
                <a:tc>
                  <a:txBody>
                    <a:bodyPr/>
                    <a:lstStyle/>
                    <a:p>
                      <a:pPr marL="0" marR="91440" algn="r">
                        <a:lnSpc>
                          <a:spcPct val="115000"/>
                        </a:lnSpc>
                        <a:spcBef>
                          <a:spcPts val="300"/>
                        </a:spcBef>
                        <a:spcAft>
                          <a:spcPts val="300"/>
                        </a:spcAft>
                        <a:tabLst>
                          <a:tab pos="384810" algn="dec"/>
                        </a:tabLst>
                      </a:pPr>
                      <a:r>
                        <a:rPr lang="en-US" sz="1400" dirty="0">
                          <a:solidFill>
                            <a:srgbClr val="000000"/>
                          </a:solidFill>
                          <a:effectLst/>
                          <a:latin typeface="Arial" panose="020B0604020202020204" pitchFamily="34" charset="0"/>
                          <a:ea typeface="Times New Roman"/>
                          <a:cs typeface="Arial" panose="020B0604020202020204" pitchFamily="34" charset="0"/>
                        </a:rPr>
                        <a:t>7.3</a:t>
                      </a:r>
                      <a:endParaRPr lang="en-US" sz="1400" dirty="0">
                        <a:effectLst/>
                        <a:latin typeface="Arial" panose="020B0604020202020204" pitchFamily="34" charset="0"/>
                        <a:ea typeface="Times New Roman"/>
                        <a:cs typeface="Arial" panose="020B0604020202020204" pitchFamily="34" charset="0"/>
                      </a:endParaRPr>
                    </a:p>
                  </a:txBody>
                  <a:tcPr marL="38100" marR="38100" marT="0" marB="0" anchor="ctr">
                    <a:lnL>
                      <a:noFill/>
                    </a:lnL>
                    <a:lnR>
                      <a:noFill/>
                    </a:lnR>
                    <a:lnT>
                      <a:noFill/>
                    </a:lnT>
                    <a:lnB>
                      <a:noFill/>
                    </a:lnB>
                    <a:solidFill>
                      <a:srgbClr val="FFFFFF"/>
                    </a:solidFill>
                  </a:tcPr>
                </a:tc>
                <a:tc>
                  <a:txBody>
                    <a:bodyPr/>
                    <a:lstStyle/>
                    <a:p>
                      <a:pPr marL="0" marR="91440" algn="r">
                        <a:lnSpc>
                          <a:spcPct val="115000"/>
                        </a:lnSpc>
                        <a:spcBef>
                          <a:spcPts val="300"/>
                        </a:spcBef>
                        <a:spcAft>
                          <a:spcPts val="300"/>
                        </a:spcAft>
                        <a:tabLst>
                          <a:tab pos="384810" algn="dec"/>
                        </a:tabLst>
                      </a:pPr>
                      <a:r>
                        <a:rPr lang="en-US" sz="1400">
                          <a:solidFill>
                            <a:srgbClr val="000000"/>
                          </a:solidFill>
                          <a:effectLst/>
                          <a:latin typeface="Arial" panose="020B0604020202020204" pitchFamily="34" charset="0"/>
                          <a:ea typeface="Times New Roman"/>
                          <a:cs typeface="Arial" panose="020B0604020202020204" pitchFamily="34" charset="0"/>
                        </a:rPr>
                        <a:t>53.1</a:t>
                      </a:r>
                      <a:endParaRPr lang="en-US" sz="1400">
                        <a:effectLst/>
                        <a:latin typeface="Arial" panose="020B0604020202020204" pitchFamily="34" charset="0"/>
                        <a:ea typeface="Times New Roman"/>
                        <a:cs typeface="Arial" panose="020B0604020202020204" pitchFamily="34" charset="0"/>
                      </a:endParaRPr>
                    </a:p>
                  </a:txBody>
                  <a:tcPr marL="38100" marR="38100" marT="0" marB="0" anchor="ctr">
                    <a:lnL>
                      <a:noFill/>
                    </a:lnL>
                    <a:lnR>
                      <a:noFill/>
                    </a:lnR>
                    <a:lnT>
                      <a:noFill/>
                    </a:lnT>
                    <a:lnB>
                      <a:noFill/>
                    </a:lnB>
                    <a:solidFill>
                      <a:srgbClr val="FFFFFF"/>
                    </a:solidFill>
                  </a:tcPr>
                </a:tc>
                <a:tc>
                  <a:txBody>
                    <a:bodyPr/>
                    <a:lstStyle/>
                    <a:p>
                      <a:pPr marL="0" marR="0" algn="r">
                        <a:lnSpc>
                          <a:spcPct val="115000"/>
                        </a:lnSpc>
                        <a:spcBef>
                          <a:spcPts val="300"/>
                        </a:spcBef>
                        <a:spcAft>
                          <a:spcPts val="300"/>
                        </a:spcAft>
                      </a:pPr>
                      <a:r>
                        <a:rPr lang="en-US" sz="1400">
                          <a:solidFill>
                            <a:srgbClr val="000000"/>
                          </a:solidFill>
                          <a:effectLst/>
                          <a:latin typeface="Arial" panose="020B0604020202020204" pitchFamily="34" charset="0"/>
                          <a:ea typeface="Times New Roman"/>
                          <a:cs typeface="Arial" panose="020B0604020202020204" pitchFamily="34" charset="0"/>
                        </a:rPr>
                        <a:t> </a:t>
                      </a:r>
                      <a:endParaRPr lang="en-US" sz="1400">
                        <a:effectLst/>
                        <a:latin typeface="Arial" panose="020B0604020202020204" pitchFamily="34" charset="0"/>
                        <a:ea typeface="Times New Roman"/>
                        <a:cs typeface="Arial" panose="020B0604020202020204" pitchFamily="34" charset="0"/>
                      </a:endParaRPr>
                    </a:p>
                  </a:txBody>
                  <a:tcPr marL="38100" marR="38100" marT="0" marB="0" anchor="ctr">
                    <a:lnL>
                      <a:noFill/>
                    </a:lnL>
                    <a:lnR>
                      <a:noFill/>
                    </a:lnR>
                    <a:lnT>
                      <a:noFill/>
                    </a:lnT>
                    <a:lnB>
                      <a:noFill/>
                    </a:lnB>
                    <a:solidFill>
                      <a:srgbClr val="FFFFFF"/>
                    </a:solidFill>
                  </a:tcPr>
                </a:tc>
                <a:tc>
                  <a:txBody>
                    <a:bodyPr/>
                    <a:lstStyle/>
                    <a:p>
                      <a:pPr marL="0" marR="91440" algn="r">
                        <a:lnSpc>
                          <a:spcPct val="115000"/>
                        </a:lnSpc>
                        <a:spcBef>
                          <a:spcPts val="300"/>
                        </a:spcBef>
                        <a:spcAft>
                          <a:spcPts val="300"/>
                        </a:spcAft>
                        <a:tabLst>
                          <a:tab pos="384810" algn="dec"/>
                        </a:tabLst>
                      </a:pPr>
                      <a:r>
                        <a:rPr lang="en-US" sz="1400">
                          <a:solidFill>
                            <a:srgbClr val="000000"/>
                          </a:solidFill>
                          <a:effectLst/>
                          <a:latin typeface="Arial" panose="020B0604020202020204" pitchFamily="34" charset="0"/>
                          <a:ea typeface="Times New Roman"/>
                          <a:cs typeface="Arial" panose="020B0604020202020204" pitchFamily="34" charset="0"/>
                        </a:rPr>
                        <a:t>37.6</a:t>
                      </a:r>
                      <a:endParaRPr lang="en-US" sz="1400">
                        <a:effectLst/>
                        <a:latin typeface="Arial" panose="020B0604020202020204" pitchFamily="34" charset="0"/>
                        <a:ea typeface="Times New Roman"/>
                        <a:cs typeface="Arial" panose="020B0604020202020204" pitchFamily="34" charset="0"/>
                      </a:endParaRPr>
                    </a:p>
                  </a:txBody>
                  <a:tcPr marL="38100" marR="38100" marT="0" marB="0" anchor="ctr">
                    <a:lnL>
                      <a:noFill/>
                    </a:lnL>
                    <a:lnR>
                      <a:noFill/>
                    </a:lnR>
                    <a:lnT>
                      <a:noFill/>
                    </a:lnT>
                    <a:lnB>
                      <a:noFill/>
                    </a:lnB>
                    <a:solidFill>
                      <a:srgbClr val="FFFFFF"/>
                    </a:solidFill>
                  </a:tcPr>
                </a:tc>
                <a:tc>
                  <a:txBody>
                    <a:bodyPr/>
                    <a:lstStyle/>
                    <a:p>
                      <a:pPr marL="0" marR="91440" algn="r">
                        <a:lnSpc>
                          <a:spcPct val="115000"/>
                        </a:lnSpc>
                        <a:spcBef>
                          <a:spcPts val="300"/>
                        </a:spcBef>
                        <a:spcAft>
                          <a:spcPts val="300"/>
                        </a:spcAft>
                        <a:tabLst>
                          <a:tab pos="384810" algn="dec"/>
                        </a:tabLst>
                      </a:pPr>
                      <a:r>
                        <a:rPr lang="en-US" sz="1400">
                          <a:solidFill>
                            <a:srgbClr val="000000"/>
                          </a:solidFill>
                          <a:effectLst/>
                          <a:latin typeface="Arial" panose="020B0604020202020204" pitchFamily="34" charset="0"/>
                          <a:ea typeface="Times New Roman"/>
                          <a:cs typeface="Arial" panose="020B0604020202020204" pitchFamily="34" charset="0"/>
                        </a:rPr>
                        <a:t>38.4</a:t>
                      </a:r>
                      <a:endParaRPr lang="en-US" sz="1400">
                        <a:effectLst/>
                        <a:latin typeface="Arial" panose="020B0604020202020204" pitchFamily="34" charset="0"/>
                        <a:ea typeface="Times New Roman"/>
                        <a:cs typeface="Arial" panose="020B0604020202020204" pitchFamily="34" charset="0"/>
                      </a:endParaRPr>
                    </a:p>
                  </a:txBody>
                  <a:tcPr marL="38100" marR="38100" marT="0" marB="0" anchor="ctr">
                    <a:lnL>
                      <a:noFill/>
                    </a:lnL>
                    <a:lnR>
                      <a:noFill/>
                    </a:lnR>
                    <a:lnT>
                      <a:noFill/>
                    </a:lnT>
                    <a:lnB>
                      <a:noFill/>
                    </a:lnB>
                    <a:solidFill>
                      <a:srgbClr val="FFFFFF"/>
                    </a:solidFill>
                  </a:tcPr>
                </a:tc>
              </a:tr>
              <a:tr h="215891">
                <a:tc>
                  <a:txBody>
                    <a:bodyPr/>
                    <a:lstStyle/>
                    <a:p>
                      <a:pPr marL="0" marR="91440">
                        <a:lnSpc>
                          <a:spcPct val="115000"/>
                        </a:lnSpc>
                        <a:spcBef>
                          <a:spcPts val="300"/>
                        </a:spcBef>
                        <a:spcAft>
                          <a:spcPts val="300"/>
                        </a:spcAft>
                      </a:pPr>
                      <a:r>
                        <a:rPr lang="en-US" sz="1400" dirty="0">
                          <a:solidFill>
                            <a:srgbClr val="000000"/>
                          </a:solidFill>
                          <a:effectLst/>
                          <a:latin typeface="Arial" panose="020B0604020202020204" pitchFamily="34" charset="0"/>
                          <a:ea typeface="Times New Roman"/>
                          <a:cs typeface="Arial" panose="020B0604020202020204" pitchFamily="34" charset="0"/>
                        </a:rPr>
                        <a:t>NH </a:t>
                      </a:r>
                      <a:r>
                        <a:rPr lang="en-US" sz="1400" dirty="0" smtClean="0">
                          <a:solidFill>
                            <a:srgbClr val="000000"/>
                          </a:solidFill>
                          <a:effectLst/>
                          <a:latin typeface="Arial" panose="020B0604020202020204" pitchFamily="34" charset="0"/>
                          <a:ea typeface="Times New Roman"/>
                          <a:cs typeface="Arial" panose="020B0604020202020204" pitchFamily="34" charset="0"/>
                        </a:rPr>
                        <a:t>Asian</a:t>
                      </a:r>
                      <a:endParaRPr lang="en-US" sz="1400" baseline="30000" dirty="0">
                        <a:effectLst/>
                        <a:latin typeface="Arial" panose="020B0604020202020204" pitchFamily="34" charset="0"/>
                        <a:ea typeface="Times New Roman"/>
                        <a:cs typeface="Arial" panose="020B0604020202020204" pitchFamily="34" charset="0"/>
                      </a:endParaRPr>
                    </a:p>
                  </a:txBody>
                  <a:tcPr marL="38100" marR="38100" marT="0" marB="0" anchor="ctr">
                    <a:lnL>
                      <a:noFill/>
                    </a:lnL>
                    <a:lnR>
                      <a:noFill/>
                    </a:lnR>
                    <a:lnT>
                      <a:noFill/>
                    </a:lnT>
                    <a:lnB>
                      <a:noFill/>
                    </a:lnB>
                    <a:solidFill>
                      <a:srgbClr val="FFFFFF"/>
                    </a:solidFill>
                  </a:tcPr>
                </a:tc>
                <a:tc>
                  <a:txBody>
                    <a:bodyPr/>
                    <a:lstStyle/>
                    <a:p>
                      <a:pPr marL="0" marR="182880" algn="r">
                        <a:lnSpc>
                          <a:spcPct val="115000"/>
                        </a:lnSpc>
                        <a:spcBef>
                          <a:spcPts val="300"/>
                        </a:spcBef>
                        <a:spcAft>
                          <a:spcPts val="300"/>
                        </a:spcAft>
                        <a:tabLst>
                          <a:tab pos="758825" algn="dec"/>
                        </a:tabLst>
                      </a:pPr>
                      <a:r>
                        <a:rPr lang="en-US" sz="1400">
                          <a:solidFill>
                            <a:srgbClr val="000000"/>
                          </a:solidFill>
                          <a:effectLst/>
                          <a:latin typeface="Arial" panose="020B0604020202020204" pitchFamily="34" charset="0"/>
                          <a:ea typeface="Times New Roman"/>
                          <a:cs typeface="Arial" panose="020B0604020202020204" pitchFamily="34" charset="0"/>
                        </a:rPr>
                        <a:t>960,543</a:t>
                      </a:r>
                      <a:endParaRPr lang="en-US" sz="1400">
                        <a:effectLst/>
                        <a:latin typeface="Arial" panose="020B0604020202020204" pitchFamily="34" charset="0"/>
                        <a:ea typeface="Times New Roman"/>
                        <a:cs typeface="Arial" panose="020B0604020202020204" pitchFamily="34" charset="0"/>
                      </a:endParaRPr>
                    </a:p>
                  </a:txBody>
                  <a:tcPr marL="0" marR="0" marT="0" marB="0" anchor="ctr">
                    <a:lnL>
                      <a:noFill/>
                    </a:lnL>
                    <a:lnR>
                      <a:noFill/>
                    </a:lnR>
                    <a:lnT>
                      <a:noFill/>
                    </a:lnT>
                    <a:lnB>
                      <a:noFill/>
                    </a:lnB>
                    <a:solidFill>
                      <a:srgbClr val="FFFFFF"/>
                    </a:solidFill>
                  </a:tcPr>
                </a:tc>
                <a:tc>
                  <a:txBody>
                    <a:bodyPr/>
                    <a:lstStyle/>
                    <a:p>
                      <a:pPr marL="0" marR="182880" algn="r">
                        <a:lnSpc>
                          <a:spcPct val="115000"/>
                        </a:lnSpc>
                        <a:spcBef>
                          <a:spcPts val="300"/>
                        </a:spcBef>
                        <a:spcAft>
                          <a:spcPts val="300"/>
                        </a:spcAft>
                        <a:tabLst>
                          <a:tab pos="758825" algn="dec"/>
                        </a:tabLst>
                      </a:pPr>
                      <a:r>
                        <a:rPr lang="en-US" sz="1400" dirty="0">
                          <a:solidFill>
                            <a:srgbClr val="000000"/>
                          </a:solidFill>
                          <a:effectLst/>
                          <a:latin typeface="Arial" panose="020B0604020202020204" pitchFamily="34" charset="0"/>
                          <a:ea typeface="Times New Roman"/>
                          <a:cs typeface="Arial" panose="020B0604020202020204" pitchFamily="34" charset="0"/>
                        </a:rPr>
                        <a:t>1,105,009</a:t>
                      </a:r>
                      <a:endParaRPr lang="en-US" sz="1400" dirty="0">
                        <a:effectLst/>
                        <a:latin typeface="Arial" panose="020B0604020202020204" pitchFamily="34" charset="0"/>
                        <a:ea typeface="Times New Roman"/>
                        <a:cs typeface="Arial" panose="020B0604020202020204" pitchFamily="34" charset="0"/>
                      </a:endParaRPr>
                    </a:p>
                  </a:txBody>
                  <a:tcPr marL="0" marR="0" marT="0" marB="0" anchor="ctr">
                    <a:lnL>
                      <a:noFill/>
                    </a:lnL>
                    <a:lnR>
                      <a:noFill/>
                    </a:lnR>
                    <a:lnT>
                      <a:noFill/>
                    </a:lnT>
                    <a:lnB>
                      <a:noFill/>
                    </a:lnB>
                    <a:solidFill>
                      <a:srgbClr val="FFFFFF"/>
                    </a:solidFill>
                  </a:tcPr>
                </a:tc>
                <a:tc>
                  <a:txBody>
                    <a:bodyPr/>
                    <a:lstStyle/>
                    <a:p>
                      <a:pPr marL="0" marR="0" algn="r">
                        <a:lnSpc>
                          <a:spcPct val="115000"/>
                        </a:lnSpc>
                        <a:spcBef>
                          <a:spcPts val="300"/>
                        </a:spcBef>
                        <a:spcAft>
                          <a:spcPts val="300"/>
                        </a:spcAft>
                      </a:pPr>
                      <a:r>
                        <a:rPr lang="en-US" sz="1400">
                          <a:solidFill>
                            <a:srgbClr val="000000"/>
                          </a:solidFill>
                          <a:effectLst/>
                          <a:latin typeface="Arial" panose="020B0604020202020204" pitchFamily="34" charset="0"/>
                          <a:ea typeface="Times New Roman"/>
                          <a:cs typeface="Arial" panose="020B0604020202020204" pitchFamily="34" charset="0"/>
                        </a:rPr>
                        <a:t> </a:t>
                      </a:r>
                      <a:endParaRPr lang="en-US" sz="1400">
                        <a:effectLst/>
                        <a:latin typeface="Arial" panose="020B0604020202020204" pitchFamily="34" charset="0"/>
                        <a:ea typeface="Times New Roman"/>
                        <a:cs typeface="Arial" panose="020B0604020202020204" pitchFamily="34" charset="0"/>
                      </a:endParaRPr>
                    </a:p>
                  </a:txBody>
                  <a:tcPr marL="38100" marR="38100" marT="0" marB="0" anchor="ctr">
                    <a:lnL>
                      <a:noFill/>
                    </a:lnL>
                    <a:lnR>
                      <a:noFill/>
                    </a:lnR>
                    <a:lnT>
                      <a:noFill/>
                    </a:lnT>
                    <a:lnB>
                      <a:noFill/>
                    </a:lnB>
                    <a:solidFill>
                      <a:srgbClr val="FFFFFF"/>
                    </a:solidFill>
                  </a:tcPr>
                </a:tc>
                <a:tc>
                  <a:txBody>
                    <a:bodyPr/>
                    <a:lstStyle/>
                    <a:p>
                      <a:pPr marL="0" marR="182880" algn="r">
                        <a:lnSpc>
                          <a:spcPct val="115000"/>
                        </a:lnSpc>
                        <a:spcBef>
                          <a:spcPts val="300"/>
                        </a:spcBef>
                        <a:spcAft>
                          <a:spcPts val="300"/>
                        </a:spcAft>
                        <a:tabLst>
                          <a:tab pos="758825" algn="dec"/>
                        </a:tabLst>
                      </a:pPr>
                      <a:r>
                        <a:rPr lang="en-US" sz="1400" dirty="0">
                          <a:solidFill>
                            <a:srgbClr val="000000"/>
                          </a:solidFill>
                          <a:effectLst/>
                          <a:latin typeface="Arial" panose="020B0604020202020204" pitchFamily="34" charset="0"/>
                          <a:ea typeface="Times New Roman"/>
                          <a:cs typeface="Arial" panose="020B0604020202020204" pitchFamily="34" charset="0"/>
                        </a:rPr>
                        <a:t>144,466</a:t>
                      </a:r>
                      <a:endParaRPr lang="en-US" sz="1400" dirty="0">
                        <a:effectLst/>
                        <a:latin typeface="Arial" panose="020B0604020202020204" pitchFamily="34" charset="0"/>
                        <a:ea typeface="Times New Roman"/>
                        <a:cs typeface="Arial" panose="020B0604020202020204" pitchFamily="34" charset="0"/>
                      </a:endParaRPr>
                    </a:p>
                  </a:txBody>
                  <a:tcPr marL="38100" marR="38100" marT="0" marB="0" anchor="ctr">
                    <a:lnL>
                      <a:noFill/>
                    </a:lnL>
                    <a:lnR>
                      <a:noFill/>
                    </a:lnR>
                    <a:lnT>
                      <a:noFill/>
                    </a:lnT>
                    <a:lnB>
                      <a:noFill/>
                    </a:lnB>
                    <a:solidFill>
                      <a:srgbClr val="FFFFFF"/>
                    </a:solidFill>
                  </a:tcPr>
                </a:tc>
                <a:tc>
                  <a:txBody>
                    <a:bodyPr/>
                    <a:lstStyle/>
                    <a:p>
                      <a:pPr marL="0" marR="91440" algn="r">
                        <a:lnSpc>
                          <a:spcPct val="115000"/>
                        </a:lnSpc>
                        <a:spcBef>
                          <a:spcPts val="300"/>
                        </a:spcBef>
                        <a:spcAft>
                          <a:spcPts val="300"/>
                        </a:spcAft>
                        <a:tabLst>
                          <a:tab pos="384810" algn="dec"/>
                        </a:tabLst>
                      </a:pPr>
                      <a:r>
                        <a:rPr lang="en-US" sz="1400" dirty="0">
                          <a:solidFill>
                            <a:srgbClr val="000000"/>
                          </a:solidFill>
                          <a:effectLst/>
                          <a:latin typeface="Arial" panose="020B0604020202020204" pitchFamily="34" charset="0"/>
                          <a:ea typeface="Times New Roman"/>
                          <a:cs typeface="Arial" panose="020B0604020202020204" pitchFamily="34" charset="0"/>
                        </a:rPr>
                        <a:t>15.0</a:t>
                      </a:r>
                      <a:endParaRPr lang="en-US" sz="1400" dirty="0">
                        <a:effectLst/>
                        <a:latin typeface="Arial" panose="020B0604020202020204" pitchFamily="34" charset="0"/>
                        <a:ea typeface="Times New Roman"/>
                        <a:cs typeface="Arial" panose="020B0604020202020204" pitchFamily="34" charset="0"/>
                      </a:endParaRPr>
                    </a:p>
                  </a:txBody>
                  <a:tcPr marL="38100" marR="38100" marT="0" marB="0" anchor="ctr">
                    <a:lnL>
                      <a:noFill/>
                    </a:lnL>
                    <a:lnR>
                      <a:noFill/>
                    </a:lnR>
                    <a:lnT>
                      <a:noFill/>
                    </a:lnT>
                    <a:lnB>
                      <a:noFill/>
                    </a:lnB>
                    <a:solidFill>
                      <a:srgbClr val="FFFFFF"/>
                    </a:solidFill>
                  </a:tcPr>
                </a:tc>
                <a:tc>
                  <a:txBody>
                    <a:bodyPr/>
                    <a:lstStyle/>
                    <a:p>
                      <a:pPr marL="0" marR="91440" algn="r">
                        <a:lnSpc>
                          <a:spcPct val="115000"/>
                        </a:lnSpc>
                        <a:spcBef>
                          <a:spcPts val="300"/>
                        </a:spcBef>
                        <a:spcAft>
                          <a:spcPts val="300"/>
                        </a:spcAft>
                        <a:tabLst>
                          <a:tab pos="384810" algn="dec"/>
                        </a:tabLst>
                      </a:pPr>
                      <a:r>
                        <a:rPr lang="en-US" sz="1400" dirty="0">
                          <a:solidFill>
                            <a:srgbClr val="000000"/>
                          </a:solidFill>
                          <a:effectLst/>
                          <a:latin typeface="Arial" panose="020B0604020202020204" pitchFamily="34" charset="0"/>
                          <a:ea typeface="Times New Roman"/>
                          <a:cs typeface="Arial" panose="020B0604020202020204" pitchFamily="34" charset="0"/>
                        </a:rPr>
                        <a:t>11.1</a:t>
                      </a:r>
                      <a:endParaRPr lang="en-US" sz="1400" dirty="0">
                        <a:effectLst/>
                        <a:latin typeface="Arial" panose="020B0604020202020204" pitchFamily="34" charset="0"/>
                        <a:ea typeface="Times New Roman"/>
                        <a:cs typeface="Arial" panose="020B0604020202020204" pitchFamily="34" charset="0"/>
                      </a:endParaRPr>
                    </a:p>
                  </a:txBody>
                  <a:tcPr marL="38100" marR="38100" marT="0" marB="0" anchor="ctr">
                    <a:lnL>
                      <a:noFill/>
                    </a:lnL>
                    <a:lnR>
                      <a:noFill/>
                    </a:lnR>
                    <a:lnT>
                      <a:noFill/>
                    </a:lnT>
                    <a:lnB>
                      <a:noFill/>
                    </a:lnB>
                    <a:solidFill>
                      <a:srgbClr val="FFFFFF"/>
                    </a:solidFill>
                  </a:tcPr>
                </a:tc>
                <a:tc>
                  <a:txBody>
                    <a:bodyPr/>
                    <a:lstStyle/>
                    <a:p>
                      <a:pPr marL="0" marR="0" algn="r">
                        <a:lnSpc>
                          <a:spcPct val="115000"/>
                        </a:lnSpc>
                        <a:spcBef>
                          <a:spcPts val="300"/>
                        </a:spcBef>
                        <a:spcAft>
                          <a:spcPts val="300"/>
                        </a:spcAft>
                      </a:pPr>
                      <a:r>
                        <a:rPr lang="en-US" sz="1400" dirty="0">
                          <a:solidFill>
                            <a:srgbClr val="000000"/>
                          </a:solidFill>
                          <a:effectLst/>
                          <a:latin typeface="Arial" panose="020B0604020202020204" pitchFamily="34" charset="0"/>
                          <a:ea typeface="Times New Roman"/>
                          <a:cs typeface="Arial" panose="020B0604020202020204" pitchFamily="34" charset="0"/>
                        </a:rPr>
                        <a:t> </a:t>
                      </a:r>
                      <a:endParaRPr lang="en-US" sz="1400" dirty="0">
                        <a:effectLst/>
                        <a:latin typeface="Arial" panose="020B0604020202020204" pitchFamily="34" charset="0"/>
                        <a:ea typeface="Times New Roman"/>
                        <a:cs typeface="Arial" panose="020B0604020202020204" pitchFamily="34" charset="0"/>
                      </a:endParaRPr>
                    </a:p>
                  </a:txBody>
                  <a:tcPr marL="38100" marR="38100" marT="0" marB="0" anchor="ctr">
                    <a:lnL>
                      <a:noFill/>
                    </a:lnL>
                    <a:lnR>
                      <a:noFill/>
                    </a:lnR>
                    <a:lnT>
                      <a:noFill/>
                    </a:lnT>
                    <a:lnB>
                      <a:noFill/>
                    </a:lnB>
                    <a:solidFill>
                      <a:srgbClr val="FFFFFF"/>
                    </a:solidFill>
                  </a:tcPr>
                </a:tc>
                <a:tc>
                  <a:txBody>
                    <a:bodyPr/>
                    <a:lstStyle/>
                    <a:p>
                      <a:pPr marL="0" marR="91440" algn="r">
                        <a:lnSpc>
                          <a:spcPct val="115000"/>
                        </a:lnSpc>
                        <a:spcBef>
                          <a:spcPts val="300"/>
                        </a:spcBef>
                        <a:spcAft>
                          <a:spcPts val="300"/>
                        </a:spcAft>
                        <a:tabLst>
                          <a:tab pos="384810" algn="dec"/>
                        </a:tabLst>
                      </a:pPr>
                      <a:r>
                        <a:rPr lang="en-US" sz="1400" dirty="0">
                          <a:solidFill>
                            <a:srgbClr val="000000"/>
                          </a:solidFill>
                          <a:effectLst/>
                          <a:latin typeface="Arial" panose="020B0604020202020204" pitchFamily="34" charset="0"/>
                          <a:ea typeface="Times New Roman"/>
                          <a:cs typeface="Arial" panose="020B0604020202020204" pitchFamily="34" charset="0"/>
                        </a:rPr>
                        <a:t>3.8</a:t>
                      </a:r>
                      <a:endParaRPr lang="en-US" sz="1400" dirty="0">
                        <a:effectLst/>
                        <a:latin typeface="Arial" panose="020B0604020202020204" pitchFamily="34" charset="0"/>
                        <a:ea typeface="Times New Roman"/>
                        <a:cs typeface="Arial" panose="020B0604020202020204" pitchFamily="34" charset="0"/>
                      </a:endParaRPr>
                    </a:p>
                  </a:txBody>
                  <a:tcPr marL="38100" marR="38100" marT="0" marB="0" anchor="ctr">
                    <a:lnL>
                      <a:noFill/>
                    </a:lnL>
                    <a:lnR>
                      <a:noFill/>
                    </a:lnR>
                    <a:lnT>
                      <a:noFill/>
                    </a:lnT>
                    <a:lnB>
                      <a:noFill/>
                    </a:lnB>
                    <a:solidFill>
                      <a:srgbClr val="FFFFFF"/>
                    </a:solidFill>
                  </a:tcPr>
                </a:tc>
                <a:tc>
                  <a:txBody>
                    <a:bodyPr/>
                    <a:lstStyle/>
                    <a:p>
                      <a:pPr marL="0" marR="91440" algn="r">
                        <a:lnSpc>
                          <a:spcPct val="115000"/>
                        </a:lnSpc>
                        <a:spcBef>
                          <a:spcPts val="300"/>
                        </a:spcBef>
                        <a:spcAft>
                          <a:spcPts val="300"/>
                        </a:spcAft>
                        <a:tabLst>
                          <a:tab pos="384810" algn="dec"/>
                        </a:tabLst>
                      </a:pPr>
                      <a:r>
                        <a:rPr lang="en-US" sz="1400">
                          <a:solidFill>
                            <a:srgbClr val="000000"/>
                          </a:solidFill>
                          <a:effectLst/>
                          <a:latin typeface="Arial" panose="020B0604020202020204" pitchFamily="34" charset="0"/>
                          <a:ea typeface="Times New Roman"/>
                          <a:cs typeface="Arial" panose="020B0604020202020204" pitchFamily="34" charset="0"/>
                        </a:rPr>
                        <a:t>4.2</a:t>
                      </a:r>
                      <a:endParaRPr lang="en-US" sz="1400">
                        <a:effectLst/>
                        <a:latin typeface="Arial" panose="020B0604020202020204" pitchFamily="34" charset="0"/>
                        <a:ea typeface="Times New Roman"/>
                        <a:cs typeface="Arial" panose="020B0604020202020204" pitchFamily="34" charset="0"/>
                      </a:endParaRPr>
                    </a:p>
                  </a:txBody>
                  <a:tcPr marL="38100" marR="38100" marT="0" marB="0" anchor="ctr">
                    <a:lnL>
                      <a:noFill/>
                    </a:lnL>
                    <a:lnR>
                      <a:noFill/>
                    </a:lnR>
                    <a:lnT>
                      <a:noFill/>
                    </a:lnT>
                    <a:lnB>
                      <a:noFill/>
                    </a:lnB>
                    <a:solidFill>
                      <a:srgbClr val="FFFFFF"/>
                    </a:solidFill>
                  </a:tcPr>
                </a:tc>
              </a:tr>
              <a:tr h="215891">
                <a:tc>
                  <a:txBody>
                    <a:bodyPr/>
                    <a:lstStyle/>
                    <a:p>
                      <a:pPr marL="0" marR="91440">
                        <a:lnSpc>
                          <a:spcPct val="115000"/>
                        </a:lnSpc>
                        <a:spcBef>
                          <a:spcPts val="300"/>
                        </a:spcBef>
                        <a:spcAft>
                          <a:spcPts val="300"/>
                        </a:spcAft>
                      </a:pPr>
                      <a:r>
                        <a:rPr lang="en-US" sz="1400" dirty="0">
                          <a:solidFill>
                            <a:srgbClr val="000000"/>
                          </a:solidFill>
                          <a:effectLst/>
                          <a:latin typeface="Arial" panose="020B0604020202020204" pitchFamily="34" charset="0"/>
                          <a:ea typeface="Times New Roman"/>
                          <a:cs typeface="Arial" panose="020B0604020202020204" pitchFamily="34" charset="0"/>
                        </a:rPr>
                        <a:t>NH </a:t>
                      </a:r>
                      <a:r>
                        <a:rPr lang="en-US" sz="1400" dirty="0" smtClean="0">
                          <a:solidFill>
                            <a:srgbClr val="000000"/>
                          </a:solidFill>
                          <a:effectLst/>
                          <a:latin typeface="Arial" panose="020B0604020202020204" pitchFamily="34" charset="0"/>
                          <a:ea typeface="Times New Roman"/>
                          <a:cs typeface="Arial" panose="020B0604020202020204" pitchFamily="34" charset="0"/>
                        </a:rPr>
                        <a:t>Other</a:t>
                      </a:r>
                      <a:r>
                        <a:rPr lang="en-US" sz="1400" baseline="30000" dirty="0" smtClean="0">
                          <a:solidFill>
                            <a:srgbClr val="000000"/>
                          </a:solidFill>
                          <a:effectLst/>
                          <a:latin typeface="Arial" panose="020B0604020202020204" pitchFamily="34" charset="0"/>
                          <a:ea typeface="Times New Roman"/>
                          <a:cs typeface="Arial" panose="020B0604020202020204" pitchFamily="34" charset="0"/>
                        </a:rPr>
                        <a:t>3</a:t>
                      </a:r>
                      <a:endParaRPr lang="en-US" sz="1400" baseline="30000" dirty="0">
                        <a:effectLst/>
                        <a:latin typeface="Arial" panose="020B0604020202020204" pitchFamily="34" charset="0"/>
                        <a:ea typeface="Times New Roman"/>
                        <a:cs typeface="Arial" panose="020B0604020202020204" pitchFamily="34" charset="0"/>
                      </a:endParaRPr>
                    </a:p>
                  </a:txBody>
                  <a:tcPr marL="38100" marR="38100" marT="0" marB="0" anchor="ctr">
                    <a:lnL>
                      <a:noFill/>
                    </a:lnL>
                    <a:lnR>
                      <a:noFill/>
                    </a:lnR>
                    <a:lnT>
                      <a:noFill/>
                    </a:lnT>
                    <a:lnB>
                      <a:noFill/>
                    </a:lnB>
                    <a:solidFill>
                      <a:srgbClr val="FFFFFF"/>
                    </a:solidFill>
                  </a:tcPr>
                </a:tc>
                <a:tc>
                  <a:txBody>
                    <a:bodyPr/>
                    <a:lstStyle/>
                    <a:p>
                      <a:pPr marL="0" marR="182880" algn="r">
                        <a:lnSpc>
                          <a:spcPct val="115000"/>
                        </a:lnSpc>
                        <a:spcBef>
                          <a:spcPts val="300"/>
                        </a:spcBef>
                        <a:spcAft>
                          <a:spcPts val="300"/>
                        </a:spcAft>
                        <a:tabLst>
                          <a:tab pos="758825" algn="dec"/>
                        </a:tabLst>
                      </a:pPr>
                      <a:r>
                        <a:rPr lang="en-US" sz="1400">
                          <a:solidFill>
                            <a:srgbClr val="000000"/>
                          </a:solidFill>
                          <a:effectLst/>
                          <a:latin typeface="Arial" panose="020B0604020202020204" pitchFamily="34" charset="0"/>
                          <a:ea typeface="Times New Roman"/>
                          <a:cs typeface="Arial" panose="020B0604020202020204" pitchFamily="34" charset="0"/>
                        </a:rPr>
                        <a:t>395,575</a:t>
                      </a:r>
                      <a:endParaRPr lang="en-US" sz="1400">
                        <a:effectLst/>
                        <a:latin typeface="Arial" panose="020B0604020202020204" pitchFamily="34" charset="0"/>
                        <a:ea typeface="Times New Roman"/>
                        <a:cs typeface="Arial" panose="020B0604020202020204" pitchFamily="34" charset="0"/>
                      </a:endParaRPr>
                    </a:p>
                  </a:txBody>
                  <a:tcPr marL="0" marR="0" marT="0" marB="0" anchor="ctr">
                    <a:lnL>
                      <a:noFill/>
                    </a:lnL>
                    <a:lnR>
                      <a:noFill/>
                    </a:lnR>
                    <a:lnT>
                      <a:noFill/>
                    </a:lnT>
                    <a:lnB>
                      <a:noFill/>
                    </a:lnB>
                    <a:solidFill>
                      <a:srgbClr val="FFFFFF"/>
                    </a:solidFill>
                  </a:tcPr>
                </a:tc>
                <a:tc>
                  <a:txBody>
                    <a:bodyPr/>
                    <a:lstStyle/>
                    <a:p>
                      <a:pPr marL="0" marR="182880" algn="r">
                        <a:lnSpc>
                          <a:spcPct val="115000"/>
                        </a:lnSpc>
                        <a:spcBef>
                          <a:spcPts val="300"/>
                        </a:spcBef>
                        <a:spcAft>
                          <a:spcPts val="300"/>
                        </a:spcAft>
                        <a:tabLst>
                          <a:tab pos="758825" algn="dec"/>
                        </a:tabLst>
                      </a:pPr>
                      <a:r>
                        <a:rPr lang="en-US" sz="1400" dirty="0">
                          <a:solidFill>
                            <a:srgbClr val="000000"/>
                          </a:solidFill>
                          <a:effectLst/>
                          <a:latin typeface="Arial" panose="020B0604020202020204" pitchFamily="34" charset="0"/>
                          <a:ea typeface="Times New Roman"/>
                          <a:cs typeface="Arial" panose="020B0604020202020204" pitchFamily="34" charset="0"/>
                        </a:rPr>
                        <a:t>451,786</a:t>
                      </a:r>
                      <a:endParaRPr lang="en-US" sz="1400" dirty="0">
                        <a:effectLst/>
                        <a:latin typeface="Arial" panose="020B0604020202020204" pitchFamily="34" charset="0"/>
                        <a:ea typeface="Times New Roman"/>
                        <a:cs typeface="Arial" panose="020B0604020202020204" pitchFamily="34" charset="0"/>
                      </a:endParaRPr>
                    </a:p>
                  </a:txBody>
                  <a:tcPr marL="0" marR="0" marT="0" marB="0" anchor="ctr">
                    <a:lnL>
                      <a:noFill/>
                    </a:lnL>
                    <a:lnR>
                      <a:noFill/>
                    </a:lnR>
                    <a:lnT>
                      <a:noFill/>
                    </a:lnT>
                    <a:lnB>
                      <a:noFill/>
                    </a:lnB>
                    <a:solidFill>
                      <a:srgbClr val="FFFFFF"/>
                    </a:solidFill>
                  </a:tcPr>
                </a:tc>
                <a:tc>
                  <a:txBody>
                    <a:bodyPr/>
                    <a:lstStyle/>
                    <a:p>
                      <a:pPr marL="0" marR="0" algn="r">
                        <a:lnSpc>
                          <a:spcPct val="115000"/>
                        </a:lnSpc>
                        <a:spcBef>
                          <a:spcPts val="300"/>
                        </a:spcBef>
                        <a:spcAft>
                          <a:spcPts val="300"/>
                        </a:spcAft>
                      </a:pPr>
                      <a:r>
                        <a:rPr lang="en-US" sz="1400">
                          <a:solidFill>
                            <a:srgbClr val="000000"/>
                          </a:solidFill>
                          <a:effectLst/>
                          <a:latin typeface="Arial" panose="020B0604020202020204" pitchFamily="34" charset="0"/>
                          <a:ea typeface="Times New Roman"/>
                          <a:cs typeface="Arial" panose="020B0604020202020204" pitchFamily="34" charset="0"/>
                        </a:rPr>
                        <a:t> </a:t>
                      </a:r>
                      <a:endParaRPr lang="en-US" sz="1400">
                        <a:effectLst/>
                        <a:latin typeface="Arial" panose="020B0604020202020204" pitchFamily="34" charset="0"/>
                        <a:ea typeface="Times New Roman"/>
                        <a:cs typeface="Arial" panose="020B0604020202020204" pitchFamily="34" charset="0"/>
                      </a:endParaRPr>
                    </a:p>
                  </a:txBody>
                  <a:tcPr marL="38100" marR="38100" marT="0" marB="0" anchor="ctr">
                    <a:lnL>
                      <a:noFill/>
                    </a:lnL>
                    <a:lnR>
                      <a:noFill/>
                    </a:lnR>
                    <a:lnT>
                      <a:noFill/>
                    </a:lnT>
                    <a:lnB>
                      <a:noFill/>
                    </a:lnB>
                    <a:solidFill>
                      <a:srgbClr val="FFFFFF"/>
                    </a:solidFill>
                  </a:tcPr>
                </a:tc>
                <a:tc>
                  <a:txBody>
                    <a:bodyPr/>
                    <a:lstStyle/>
                    <a:p>
                      <a:pPr marL="0" marR="182880" algn="r">
                        <a:lnSpc>
                          <a:spcPct val="115000"/>
                        </a:lnSpc>
                        <a:spcBef>
                          <a:spcPts val="300"/>
                        </a:spcBef>
                        <a:spcAft>
                          <a:spcPts val="300"/>
                        </a:spcAft>
                        <a:tabLst>
                          <a:tab pos="758825" algn="dec"/>
                        </a:tabLst>
                      </a:pPr>
                      <a:r>
                        <a:rPr lang="en-US" sz="1400">
                          <a:solidFill>
                            <a:srgbClr val="000000"/>
                          </a:solidFill>
                          <a:effectLst/>
                          <a:latin typeface="Arial" panose="020B0604020202020204" pitchFamily="34" charset="0"/>
                          <a:ea typeface="Times New Roman"/>
                          <a:cs typeface="Arial" panose="020B0604020202020204" pitchFamily="34" charset="0"/>
                        </a:rPr>
                        <a:t>56,211</a:t>
                      </a:r>
                      <a:endParaRPr lang="en-US" sz="1400">
                        <a:effectLst/>
                        <a:latin typeface="Arial" panose="020B0604020202020204" pitchFamily="34" charset="0"/>
                        <a:ea typeface="Times New Roman"/>
                        <a:cs typeface="Arial" panose="020B0604020202020204" pitchFamily="34" charset="0"/>
                      </a:endParaRPr>
                    </a:p>
                  </a:txBody>
                  <a:tcPr marL="38100" marR="38100" marT="0" marB="0" anchor="ctr">
                    <a:lnL>
                      <a:noFill/>
                    </a:lnL>
                    <a:lnR>
                      <a:noFill/>
                    </a:lnR>
                    <a:lnT>
                      <a:noFill/>
                    </a:lnT>
                    <a:lnB>
                      <a:noFill/>
                    </a:lnB>
                    <a:solidFill>
                      <a:srgbClr val="FFFFFF"/>
                    </a:solidFill>
                  </a:tcPr>
                </a:tc>
                <a:tc>
                  <a:txBody>
                    <a:bodyPr/>
                    <a:lstStyle/>
                    <a:p>
                      <a:pPr marL="0" marR="91440" algn="r">
                        <a:lnSpc>
                          <a:spcPct val="115000"/>
                        </a:lnSpc>
                        <a:spcBef>
                          <a:spcPts val="300"/>
                        </a:spcBef>
                        <a:spcAft>
                          <a:spcPts val="300"/>
                        </a:spcAft>
                        <a:tabLst>
                          <a:tab pos="384810" algn="dec"/>
                        </a:tabLst>
                      </a:pPr>
                      <a:r>
                        <a:rPr lang="en-US" sz="1400" dirty="0">
                          <a:solidFill>
                            <a:srgbClr val="000000"/>
                          </a:solidFill>
                          <a:effectLst/>
                          <a:latin typeface="Arial" panose="020B0604020202020204" pitchFamily="34" charset="0"/>
                          <a:ea typeface="Times New Roman"/>
                          <a:cs typeface="Arial" panose="020B0604020202020204" pitchFamily="34" charset="0"/>
                        </a:rPr>
                        <a:t>14.2</a:t>
                      </a:r>
                      <a:endParaRPr lang="en-US" sz="1400" dirty="0">
                        <a:effectLst/>
                        <a:latin typeface="Arial" panose="020B0604020202020204" pitchFamily="34" charset="0"/>
                        <a:ea typeface="Times New Roman"/>
                        <a:cs typeface="Arial" panose="020B0604020202020204" pitchFamily="34" charset="0"/>
                      </a:endParaRPr>
                    </a:p>
                  </a:txBody>
                  <a:tcPr marL="38100" marR="38100" marT="0" marB="0" anchor="ctr">
                    <a:lnL>
                      <a:noFill/>
                    </a:lnL>
                    <a:lnR>
                      <a:noFill/>
                    </a:lnR>
                    <a:lnT>
                      <a:noFill/>
                    </a:lnT>
                    <a:lnB>
                      <a:noFill/>
                    </a:lnB>
                    <a:solidFill>
                      <a:srgbClr val="FFFFFF"/>
                    </a:solidFill>
                  </a:tcPr>
                </a:tc>
                <a:tc>
                  <a:txBody>
                    <a:bodyPr/>
                    <a:lstStyle/>
                    <a:p>
                      <a:pPr marL="0" marR="91440" algn="r">
                        <a:lnSpc>
                          <a:spcPct val="115000"/>
                        </a:lnSpc>
                        <a:spcBef>
                          <a:spcPts val="300"/>
                        </a:spcBef>
                        <a:spcAft>
                          <a:spcPts val="300"/>
                        </a:spcAft>
                        <a:tabLst>
                          <a:tab pos="384810" algn="dec"/>
                        </a:tabLst>
                      </a:pPr>
                      <a:r>
                        <a:rPr lang="en-US" sz="1400" dirty="0">
                          <a:solidFill>
                            <a:srgbClr val="000000"/>
                          </a:solidFill>
                          <a:effectLst/>
                          <a:latin typeface="Arial" panose="020B0604020202020204" pitchFamily="34" charset="0"/>
                          <a:ea typeface="Times New Roman"/>
                          <a:cs typeface="Arial" panose="020B0604020202020204" pitchFamily="34" charset="0"/>
                        </a:rPr>
                        <a:t>4.3</a:t>
                      </a:r>
                      <a:endParaRPr lang="en-US" sz="1400" dirty="0">
                        <a:effectLst/>
                        <a:latin typeface="Arial" panose="020B0604020202020204" pitchFamily="34" charset="0"/>
                        <a:ea typeface="Times New Roman"/>
                        <a:cs typeface="Arial" panose="020B0604020202020204" pitchFamily="34" charset="0"/>
                      </a:endParaRPr>
                    </a:p>
                  </a:txBody>
                  <a:tcPr marL="38100" marR="38100" marT="0" marB="0" anchor="ctr">
                    <a:lnL>
                      <a:noFill/>
                    </a:lnL>
                    <a:lnR>
                      <a:noFill/>
                    </a:lnR>
                    <a:lnT>
                      <a:noFill/>
                    </a:lnT>
                    <a:lnB>
                      <a:noFill/>
                    </a:lnB>
                    <a:solidFill>
                      <a:srgbClr val="FFFFFF"/>
                    </a:solidFill>
                  </a:tcPr>
                </a:tc>
                <a:tc>
                  <a:txBody>
                    <a:bodyPr/>
                    <a:lstStyle/>
                    <a:p>
                      <a:pPr marL="0" marR="0" algn="r">
                        <a:lnSpc>
                          <a:spcPct val="115000"/>
                        </a:lnSpc>
                        <a:spcBef>
                          <a:spcPts val="300"/>
                        </a:spcBef>
                        <a:spcAft>
                          <a:spcPts val="300"/>
                        </a:spcAft>
                      </a:pPr>
                      <a:r>
                        <a:rPr lang="en-US" sz="1400" dirty="0">
                          <a:solidFill>
                            <a:srgbClr val="000000"/>
                          </a:solidFill>
                          <a:effectLst/>
                          <a:latin typeface="Arial" panose="020B0604020202020204" pitchFamily="34" charset="0"/>
                          <a:ea typeface="Times New Roman"/>
                          <a:cs typeface="Arial" panose="020B0604020202020204" pitchFamily="34" charset="0"/>
                        </a:rPr>
                        <a:t> </a:t>
                      </a:r>
                      <a:endParaRPr lang="en-US" sz="1400" dirty="0">
                        <a:effectLst/>
                        <a:latin typeface="Arial" panose="020B0604020202020204" pitchFamily="34" charset="0"/>
                        <a:ea typeface="Times New Roman"/>
                        <a:cs typeface="Arial" panose="020B0604020202020204" pitchFamily="34" charset="0"/>
                      </a:endParaRPr>
                    </a:p>
                  </a:txBody>
                  <a:tcPr marL="38100" marR="38100" marT="0" marB="0" anchor="ctr">
                    <a:lnL>
                      <a:noFill/>
                    </a:lnL>
                    <a:lnR>
                      <a:noFill/>
                    </a:lnR>
                    <a:lnT>
                      <a:noFill/>
                    </a:lnT>
                    <a:lnB>
                      <a:noFill/>
                    </a:lnB>
                    <a:solidFill>
                      <a:srgbClr val="FFFFFF"/>
                    </a:solidFill>
                  </a:tcPr>
                </a:tc>
                <a:tc>
                  <a:txBody>
                    <a:bodyPr/>
                    <a:lstStyle/>
                    <a:p>
                      <a:pPr marL="0" marR="91440" algn="r">
                        <a:lnSpc>
                          <a:spcPct val="115000"/>
                        </a:lnSpc>
                        <a:spcBef>
                          <a:spcPts val="300"/>
                        </a:spcBef>
                        <a:spcAft>
                          <a:spcPts val="300"/>
                        </a:spcAft>
                        <a:tabLst>
                          <a:tab pos="384810" algn="dec"/>
                        </a:tabLst>
                      </a:pPr>
                      <a:r>
                        <a:rPr lang="en-US" sz="1400" dirty="0">
                          <a:solidFill>
                            <a:srgbClr val="000000"/>
                          </a:solidFill>
                          <a:effectLst/>
                          <a:latin typeface="Arial" panose="020B0604020202020204" pitchFamily="34" charset="0"/>
                          <a:ea typeface="Times New Roman"/>
                          <a:cs typeface="Arial" panose="020B0604020202020204" pitchFamily="34" charset="0"/>
                        </a:rPr>
                        <a:t>1.7</a:t>
                      </a:r>
                      <a:endParaRPr lang="en-US" sz="1400" dirty="0">
                        <a:effectLst/>
                        <a:latin typeface="Arial" panose="020B0604020202020204" pitchFamily="34" charset="0"/>
                        <a:ea typeface="Times New Roman"/>
                        <a:cs typeface="Arial" panose="020B0604020202020204" pitchFamily="34" charset="0"/>
                      </a:endParaRPr>
                    </a:p>
                  </a:txBody>
                  <a:tcPr marL="38100" marR="38100" marT="0" marB="0" anchor="ctr">
                    <a:lnL>
                      <a:noFill/>
                    </a:lnL>
                    <a:lnR>
                      <a:noFill/>
                    </a:lnR>
                    <a:lnT>
                      <a:noFill/>
                    </a:lnT>
                    <a:lnB>
                      <a:noFill/>
                    </a:lnB>
                    <a:solidFill>
                      <a:srgbClr val="FFFFFF"/>
                    </a:solidFill>
                  </a:tcPr>
                </a:tc>
                <a:tc>
                  <a:txBody>
                    <a:bodyPr/>
                    <a:lstStyle/>
                    <a:p>
                      <a:pPr marL="0" marR="91440" algn="r">
                        <a:lnSpc>
                          <a:spcPct val="115000"/>
                        </a:lnSpc>
                        <a:spcBef>
                          <a:spcPts val="300"/>
                        </a:spcBef>
                        <a:spcAft>
                          <a:spcPts val="300"/>
                        </a:spcAft>
                        <a:tabLst>
                          <a:tab pos="384810" algn="dec"/>
                        </a:tabLst>
                      </a:pPr>
                      <a:r>
                        <a:rPr lang="en-US" sz="1400" dirty="0">
                          <a:solidFill>
                            <a:srgbClr val="000000"/>
                          </a:solidFill>
                          <a:effectLst/>
                          <a:latin typeface="Arial" panose="020B0604020202020204" pitchFamily="34" charset="0"/>
                          <a:ea typeface="Times New Roman"/>
                          <a:cs typeface="Arial" panose="020B0604020202020204" pitchFamily="34" charset="0"/>
                        </a:rPr>
                        <a:t>1.7</a:t>
                      </a:r>
                      <a:endParaRPr lang="en-US" sz="1400" dirty="0">
                        <a:effectLst/>
                        <a:latin typeface="Arial" panose="020B0604020202020204" pitchFamily="34" charset="0"/>
                        <a:ea typeface="Times New Roman"/>
                        <a:cs typeface="Arial" panose="020B0604020202020204" pitchFamily="34" charset="0"/>
                      </a:endParaRPr>
                    </a:p>
                  </a:txBody>
                  <a:tcPr marL="38100" marR="38100" marT="0" marB="0" anchor="ctr">
                    <a:lnL>
                      <a:noFill/>
                    </a:lnL>
                    <a:lnR>
                      <a:noFill/>
                    </a:lnR>
                    <a:lnT>
                      <a:noFill/>
                    </a:lnT>
                    <a:lnB>
                      <a:noFill/>
                    </a:lnB>
                    <a:solidFill>
                      <a:srgbClr val="FFFFFF"/>
                    </a:solidFill>
                  </a:tcPr>
                </a:tc>
              </a:tr>
              <a:tr h="276457">
                <a:tc>
                  <a:txBody>
                    <a:bodyPr/>
                    <a:lstStyle/>
                    <a:p>
                      <a:pPr marL="0" marR="91440">
                        <a:lnSpc>
                          <a:spcPct val="115000"/>
                        </a:lnSpc>
                        <a:spcBef>
                          <a:spcPts val="300"/>
                        </a:spcBef>
                        <a:spcAft>
                          <a:spcPts val="300"/>
                        </a:spcAft>
                      </a:pPr>
                      <a:r>
                        <a:rPr lang="en-US" sz="1400">
                          <a:solidFill>
                            <a:srgbClr val="000000"/>
                          </a:solidFill>
                          <a:effectLst/>
                          <a:latin typeface="Arial" panose="020B0604020202020204" pitchFamily="34" charset="0"/>
                          <a:ea typeface="Times New Roman"/>
                          <a:cs typeface="Arial" panose="020B0604020202020204" pitchFamily="34" charset="0"/>
                        </a:rPr>
                        <a:t>Total</a:t>
                      </a:r>
                      <a:endParaRPr lang="en-US" sz="1400">
                        <a:effectLst/>
                        <a:latin typeface="Arial" panose="020B0604020202020204" pitchFamily="34" charset="0"/>
                        <a:ea typeface="Times New Roman"/>
                        <a:cs typeface="Arial" panose="020B0604020202020204" pitchFamily="34" charset="0"/>
                      </a:endParaRPr>
                    </a:p>
                  </a:txBody>
                  <a:tcPr marL="38100" marR="3810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182880" algn="r">
                        <a:lnSpc>
                          <a:spcPct val="115000"/>
                        </a:lnSpc>
                        <a:spcBef>
                          <a:spcPts val="300"/>
                        </a:spcBef>
                        <a:spcAft>
                          <a:spcPts val="300"/>
                        </a:spcAft>
                        <a:tabLst>
                          <a:tab pos="758825" algn="dec"/>
                        </a:tabLst>
                      </a:pPr>
                      <a:r>
                        <a:rPr lang="en-US" sz="1400">
                          <a:solidFill>
                            <a:srgbClr val="000000"/>
                          </a:solidFill>
                          <a:effectLst/>
                          <a:latin typeface="Arial" panose="020B0604020202020204" pitchFamily="34" charset="0"/>
                          <a:ea typeface="Times New Roman"/>
                          <a:cs typeface="Arial" panose="020B0604020202020204" pitchFamily="34" charset="0"/>
                        </a:rPr>
                        <a:t>25,145,561</a:t>
                      </a:r>
                      <a:endParaRPr lang="en-US" sz="1400">
                        <a:effectLst/>
                        <a:latin typeface="Arial" panose="020B0604020202020204" pitchFamily="34" charset="0"/>
                        <a:ea typeface="Times New Roman"/>
                        <a:cs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182880" algn="r">
                        <a:lnSpc>
                          <a:spcPct val="115000"/>
                        </a:lnSpc>
                        <a:spcBef>
                          <a:spcPts val="300"/>
                        </a:spcBef>
                        <a:spcAft>
                          <a:spcPts val="300"/>
                        </a:spcAft>
                        <a:tabLst>
                          <a:tab pos="758825" algn="dec"/>
                        </a:tabLst>
                      </a:pPr>
                      <a:r>
                        <a:rPr lang="en-US" sz="1400" dirty="0">
                          <a:solidFill>
                            <a:srgbClr val="000000"/>
                          </a:solidFill>
                          <a:effectLst/>
                          <a:latin typeface="Arial" panose="020B0604020202020204" pitchFamily="34" charset="0"/>
                          <a:ea typeface="Times New Roman"/>
                          <a:cs typeface="Arial" panose="020B0604020202020204" pitchFamily="34" charset="0"/>
                        </a:rPr>
                        <a:t>26,448,193</a:t>
                      </a:r>
                      <a:endParaRPr lang="en-US" sz="1400" dirty="0">
                        <a:effectLst/>
                        <a:latin typeface="Arial" panose="020B0604020202020204" pitchFamily="34" charset="0"/>
                        <a:ea typeface="Times New Roman"/>
                        <a:cs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400">
                          <a:solidFill>
                            <a:srgbClr val="000000"/>
                          </a:solidFill>
                          <a:effectLst/>
                          <a:latin typeface="Arial" panose="020B0604020202020204" pitchFamily="34" charset="0"/>
                          <a:ea typeface="Times New Roman"/>
                          <a:cs typeface="Arial" panose="020B0604020202020204" pitchFamily="34" charset="0"/>
                        </a:rPr>
                        <a:t> </a:t>
                      </a:r>
                      <a:endParaRPr lang="en-US" sz="1400">
                        <a:effectLst/>
                        <a:latin typeface="Arial" panose="020B0604020202020204" pitchFamily="34" charset="0"/>
                        <a:ea typeface="Times New Roman"/>
                        <a:cs typeface="Arial" panose="020B0604020202020204" pitchFamily="34" charset="0"/>
                      </a:endParaRPr>
                    </a:p>
                  </a:txBody>
                  <a:tcPr marL="38100" marR="3810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182880" algn="r">
                        <a:lnSpc>
                          <a:spcPct val="115000"/>
                        </a:lnSpc>
                        <a:spcBef>
                          <a:spcPts val="300"/>
                        </a:spcBef>
                        <a:spcAft>
                          <a:spcPts val="300"/>
                        </a:spcAft>
                        <a:tabLst>
                          <a:tab pos="758825" algn="dec"/>
                        </a:tabLst>
                      </a:pPr>
                      <a:r>
                        <a:rPr lang="en-US" sz="1400">
                          <a:solidFill>
                            <a:srgbClr val="000000"/>
                          </a:solidFill>
                          <a:effectLst/>
                          <a:latin typeface="Arial" panose="020B0604020202020204" pitchFamily="34" charset="0"/>
                          <a:ea typeface="Times New Roman"/>
                          <a:cs typeface="Arial" panose="020B0604020202020204" pitchFamily="34" charset="0"/>
                        </a:rPr>
                        <a:t>1,302,632</a:t>
                      </a:r>
                      <a:endParaRPr lang="en-US" sz="1400">
                        <a:effectLst/>
                        <a:latin typeface="Arial" panose="020B0604020202020204" pitchFamily="34" charset="0"/>
                        <a:ea typeface="Times New Roman"/>
                        <a:cs typeface="Arial" panose="020B0604020202020204" pitchFamily="34" charset="0"/>
                      </a:endParaRPr>
                    </a:p>
                  </a:txBody>
                  <a:tcPr marL="38100" marR="3810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91440" algn="r">
                        <a:lnSpc>
                          <a:spcPct val="115000"/>
                        </a:lnSpc>
                        <a:spcBef>
                          <a:spcPts val="300"/>
                        </a:spcBef>
                        <a:spcAft>
                          <a:spcPts val="300"/>
                        </a:spcAft>
                        <a:tabLst>
                          <a:tab pos="384810" algn="dec"/>
                        </a:tabLst>
                      </a:pPr>
                      <a:r>
                        <a:rPr lang="en-US" sz="1400">
                          <a:solidFill>
                            <a:srgbClr val="000000"/>
                          </a:solidFill>
                          <a:effectLst/>
                          <a:latin typeface="Arial" panose="020B0604020202020204" pitchFamily="34" charset="0"/>
                          <a:ea typeface="Times New Roman"/>
                          <a:cs typeface="Arial" panose="020B0604020202020204" pitchFamily="34" charset="0"/>
                        </a:rPr>
                        <a:t>5.2</a:t>
                      </a:r>
                      <a:endParaRPr lang="en-US" sz="1400">
                        <a:effectLst/>
                        <a:latin typeface="Arial" panose="020B0604020202020204" pitchFamily="34" charset="0"/>
                        <a:ea typeface="Times New Roman"/>
                        <a:cs typeface="Arial" panose="020B0604020202020204" pitchFamily="34" charset="0"/>
                      </a:endParaRPr>
                    </a:p>
                  </a:txBody>
                  <a:tcPr marL="38100" marR="3810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91440" algn="r">
                        <a:lnSpc>
                          <a:spcPct val="115000"/>
                        </a:lnSpc>
                        <a:spcBef>
                          <a:spcPts val="300"/>
                        </a:spcBef>
                        <a:spcAft>
                          <a:spcPts val="300"/>
                        </a:spcAft>
                        <a:tabLst>
                          <a:tab pos="384810" algn="dec"/>
                        </a:tabLst>
                      </a:pPr>
                      <a:r>
                        <a:rPr lang="en-US" sz="1400" dirty="0">
                          <a:solidFill>
                            <a:srgbClr val="000000"/>
                          </a:solidFill>
                          <a:effectLst/>
                          <a:latin typeface="Arial" panose="020B0604020202020204" pitchFamily="34" charset="0"/>
                          <a:ea typeface="Times New Roman"/>
                          <a:cs typeface="Arial" panose="020B0604020202020204" pitchFamily="34" charset="0"/>
                        </a:rPr>
                        <a:t>100.0</a:t>
                      </a:r>
                      <a:endParaRPr lang="en-US" sz="1400" dirty="0">
                        <a:effectLst/>
                        <a:latin typeface="Arial" panose="020B0604020202020204" pitchFamily="34" charset="0"/>
                        <a:ea typeface="Times New Roman"/>
                        <a:cs typeface="Arial" panose="020B0604020202020204" pitchFamily="34" charset="0"/>
                      </a:endParaRPr>
                    </a:p>
                  </a:txBody>
                  <a:tcPr marL="38100" marR="3810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400" dirty="0">
                          <a:solidFill>
                            <a:srgbClr val="000000"/>
                          </a:solidFill>
                          <a:effectLst/>
                          <a:latin typeface="Arial" panose="020B0604020202020204" pitchFamily="34" charset="0"/>
                          <a:ea typeface="Times New Roman"/>
                          <a:cs typeface="Arial" panose="020B0604020202020204" pitchFamily="34" charset="0"/>
                        </a:rPr>
                        <a:t> </a:t>
                      </a:r>
                      <a:endParaRPr lang="en-US" sz="1400" dirty="0">
                        <a:effectLst/>
                        <a:latin typeface="Arial" panose="020B0604020202020204" pitchFamily="34" charset="0"/>
                        <a:ea typeface="Times New Roman"/>
                        <a:cs typeface="Arial" panose="020B0604020202020204" pitchFamily="34" charset="0"/>
                      </a:endParaRPr>
                    </a:p>
                  </a:txBody>
                  <a:tcPr marL="38100" marR="3810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91440" algn="r">
                        <a:lnSpc>
                          <a:spcPct val="115000"/>
                        </a:lnSpc>
                        <a:spcBef>
                          <a:spcPts val="300"/>
                        </a:spcBef>
                        <a:spcAft>
                          <a:spcPts val="300"/>
                        </a:spcAft>
                        <a:tabLst>
                          <a:tab pos="384810" algn="dec"/>
                        </a:tabLst>
                      </a:pPr>
                      <a:r>
                        <a:rPr lang="en-US" sz="1400" dirty="0">
                          <a:solidFill>
                            <a:srgbClr val="000000"/>
                          </a:solidFill>
                          <a:effectLst/>
                          <a:latin typeface="Arial" panose="020B0604020202020204" pitchFamily="34" charset="0"/>
                          <a:ea typeface="Times New Roman"/>
                          <a:cs typeface="Arial" panose="020B0604020202020204" pitchFamily="34" charset="0"/>
                        </a:rPr>
                        <a:t>100.0</a:t>
                      </a:r>
                      <a:endParaRPr lang="en-US" sz="1400" dirty="0">
                        <a:effectLst/>
                        <a:latin typeface="Arial" panose="020B0604020202020204" pitchFamily="34" charset="0"/>
                        <a:ea typeface="Times New Roman"/>
                        <a:cs typeface="Arial" panose="020B0604020202020204" pitchFamily="34" charset="0"/>
                      </a:endParaRPr>
                    </a:p>
                  </a:txBody>
                  <a:tcPr marL="38100" marR="3810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91440" algn="r">
                        <a:lnSpc>
                          <a:spcPct val="115000"/>
                        </a:lnSpc>
                        <a:spcBef>
                          <a:spcPts val="300"/>
                        </a:spcBef>
                        <a:spcAft>
                          <a:spcPts val="300"/>
                        </a:spcAft>
                        <a:tabLst>
                          <a:tab pos="384810" algn="dec"/>
                        </a:tabLst>
                      </a:pPr>
                      <a:r>
                        <a:rPr lang="en-US" sz="1400" dirty="0">
                          <a:solidFill>
                            <a:srgbClr val="000000"/>
                          </a:solidFill>
                          <a:effectLst/>
                          <a:latin typeface="Arial" panose="020B0604020202020204" pitchFamily="34" charset="0"/>
                          <a:ea typeface="Times New Roman"/>
                          <a:cs typeface="Arial" panose="020B0604020202020204" pitchFamily="34" charset="0"/>
                        </a:rPr>
                        <a:t>100.0</a:t>
                      </a:r>
                      <a:endParaRPr lang="en-US" sz="1400" dirty="0">
                        <a:effectLst/>
                        <a:latin typeface="Arial" panose="020B0604020202020204" pitchFamily="34" charset="0"/>
                        <a:ea typeface="Times New Roman"/>
                        <a:cs typeface="Arial" panose="020B0604020202020204" pitchFamily="34" charset="0"/>
                      </a:endParaRPr>
                    </a:p>
                  </a:txBody>
                  <a:tcPr marL="38100" marR="3810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750764">
                <a:tc gridSpan="10">
                  <a:txBody>
                    <a:bodyPr/>
                    <a:lstStyle/>
                    <a:p>
                      <a:pPr marL="0" marR="0">
                        <a:lnSpc>
                          <a:spcPct val="115000"/>
                        </a:lnSpc>
                        <a:spcBef>
                          <a:spcPts val="300"/>
                        </a:spcBef>
                        <a:spcAft>
                          <a:spcPts val="0"/>
                        </a:spcAft>
                      </a:pPr>
                      <a:r>
                        <a:rPr lang="en-US" sz="1000" dirty="0">
                          <a:solidFill>
                            <a:srgbClr val="000000"/>
                          </a:solidFill>
                          <a:effectLst/>
                          <a:latin typeface="Arial" panose="020B0604020202020204" pitchFamily="34" charset="0"/>
                          <a:ea typeface="Times New Roman"/>
                          <a:cs typeface="Arial" panose="020B0604020202020204" pitchFamily="34" charset="0"/>
                        </a:rPr>
                        <a:t>Source: U.S. Census Bureau, Population Estimates, Vintage 2013.</a:t>
                      </a:r>
                      <a:br>
                        <a:rPr lang="en-US" sz="1000" dirty="0">
                          <a:solidFill>
                            <a:srgbClr val="000000"/>
                          </a:solidFill>
                          <a:effectLst/>
                          <a:latin typeface="Arial" panose="020B0604020202020204" pitchFamily="34" charset="0"/>
                          <a:ea typeface="Times New Roman"/>
                          <a:cs typeface="Arial" panose="020B0604020202020204" pitchFamily="34" charset="0"/>
                        </a:rPr>
                      </a:br>
                      <a:r>
                        <a:rPr lang="en-US" sz="1000" baseline="30000" dirty="0">
                          <a:solidFill>
                            <a:srgbClr val="000000"/>
                          </a:solidFill>
                          <a:effectLst/>
                          <a:latin typeface="Arial" panose="020B0604020202020204" pitchFamily="34" charset="0"/>
                          <a:ea typeface="Times New Roman"/>
                          <a:cs typeface="Arial" panose="020B0604020202020204" pitchFamily="34" charset="0"/>
                        </a:rPr>
                        <a:t>1</a:t>
                      </a:r>
                      <a:r>
                        <a:rPr lang="en-US" sz="1000" dirty="0">
                          <a:solidFill>
                            <a:srgbClr val="000000"/>
                          </a:solidFill>
                          <a:effectLst/>
                          <a:latin typeface="Arial" panose="020B0604020202020204" pitchFamily="34" charset="0"/>
                          <a:ea typeface="Times New Roman"/>
                          <a:cs typeface="Arial" panose="020B0604020202020204" pitchFamily="34" charset="0"/>
                        </a:rPr>
                        <a:t>39 months change from April 1, 2010 to July 1, 2013.</a:t>
                      </a:r>
                      <a:br>
                        <a:rPr lang="en-US" sz="1000" dirty="0">
                          <a:solidFill>
                            <a:srgbClr val="000000"/>
                          </a:solidFill>
                          <a:effectLst/>
                          <a:latin typeface="Arial" panose="020B0604020202020204" pitchFamily="34" charset="0"/>
                          <a:ea typeface="Times New Roman"/>
                          <a:cs typeface="Arial" panose="020B0604020202020204" pitchFamily="34" charset="0"/>
                        </a:rPr>
                      </a:br>
                      <a:r>
                        <a:rPr lang="en-US" sz="1000" baseline="30000" dirty="0">
                          <a:solidFill>
                            <a:srgbClr val="000000"/>
                          </a:solidFill>
                          <a:effectLst/>
                          <a:latin typeface="Arial" panose="020B0604020202020204" pitchFamily="34" charset="0"/>
                          <a:ea typeface="Times New Roman"/>
                          <a:cs typeface="Arial" panose="020B0604020202020204" pitchFamily="34" charset="0"/>
                        </a:rPr>
                        <a:t>2</a:t>
                      </a:r>
                      <a:r>
                        <a:rPr lang="en-US" sz="1000" dirty="0">
                          <a:solidFill>
                            <a:srgbClr val="000000"/>
                          </a:solidFill>
                          <a:effectLst/>
                          <a:latin typeface="Arial" panose="020B0604020202020204" pitchFamily="34" charset="0"/>
                          <a:ea typeface="Times New Roman"/>
                          <a:cs typeface="Arial" panose="020B0604020202020204" pitchFamily="34" charset="0"/>
                        </a:rPr>
                        <a:t>Hispanic includes persons of all races who identify as Hispanic.  All other race/ethnic categories shown here are </a:t>
                      </a:r>
                      <a:r>
                        <a:rPr lang="en-US" sz="1000" dirty="0" err="1">
                          <a:solidFill>
                            <a:srgbClr val="000000"/>
                          </a:solidFill>
                          <a:effectLst/>
                          <a:latin typeface="Arial" panose="020B0604020202020204" pitchFamily="34" charset="0"/>
                          <a:ea typeface="Times New Roman"/>
                          <a:cs typeface="Arial" panose="020B0604020202020204" pitchFamily="34" charset="0"/>
                        </a:rPr>
                        <a:t>NonHispanic</a:t>
                      </a:r>
                      <a:r>
                        <a:rPr lang="en-US" sz="1000" dirty="0">
                          <a:solidFill>
                            <a:srgbClr val="000000"/>
                          </a:solidFill>
                          <a:effectLst/>
                          <a:latin typeface="Arial" panose="020B0604020202020204" pitchFamily="34" charset="0"/>
                          <a:ea typeface="Times New Roman"/>
                          <a:cs typeface="Arial" panose="020B0604020202020204" pitchFamily="34" charset="0"/>
                        </a:rPr>
                        <a:t>.  </a:t>
                      </a:r>
                      <a:endParaRPr lang="en-US" sz="1000" dirty="0" smtClean="0">
                        <a:solidFill>
                          <a:srgbClr val="000000"/>
                        </a:solidFill>
                        <a:effectLst/>
                        <a:latin typeface="Arial" panose="020B0604020202020204" pitchFamily="34" charset="0"/>
                        <a:ea typeface="Times New Roman"/>
                        <a:cs typeface="Arial" panose="020B0604020202020204" pitchFamily="34" charset="0"/>
                      </a:endParaRPr>
                    </a:p>
                    <a:p>
                      <a:pPr marL="0" marR="0">
                        <a:lnSpc>
                          <a:spcPct val="100000"/>
                        </a:lnSpc>
                        <a:spcBef>
                          <a:spcPts val="0"/>
                        </a:spcBef>
                        <a:spcAft>
                          <a:spcPts val="0"/>
                        </a:spcAft>
                      </a:pPr>
                      <a:r>
                        <a:rPr lang="en-US" sz="1000" baseline="30000" dirty="0" smtClean="0">
                          <a:solidFill>
                            <a:srgbClr val="000000"/>
                          </a:solidFill>
                          <a:effectLst/>
                          <a:latin typeface="Arial" panose="020B0604020202020204" pitchFamily="34" charset="0"/>
                          <a:ea typeface="Times New Roman"/>
                          <a:cs typeface="Arial" panose="020B0604020202020204" pitchFamily="34" charset="0"/>
                        </a:rPr>
                        <a:t>3</a:t>
                      </a:r>
                      <a:r>
                        <a:rPr lang="en-US" sz="1000" dirty="0" smtClean="0">
                          <a:solidFill>
                            <a:srgbClr val="000000"/>
                          </a:solidFill>
                          <a:effectLst/>
                          <a:latin typeface="Arial" panose="020B0604020202020204" pitchFamily="34" charset="0"/>
                          <a:ea typeface="Times New Roman"/>
                          <a:cs typeface="Arial" panose="020B0604020202020204" pitchFamily="34" charset="0"/>
                        </a:rPr>
                        <a:t>NonHispanic </a:t>
                      </a:r>
                      <a:r>
                        <a:rPr lang="en-US" sz="1000" dirty="0">
                          <a:solidFill>
                            <a:srgbClr val="000000"/>
                          </a:solidFill>
                          <a:effectLst/>
                          <a:latin typeface="Arial" panose="020B0604020202020204" pitchFamily="34" charset="0"/>
                          <a:ea typeface="Times New Roman"/>
                          <a:cs typeface="Arial" panose="020B0604020202020204" pitchFamily="34" charset="0"/>
                        </a:rPr>
                        <a:t>Other includes persons identifying themselves as </a:t>
                      </a:r>
                      <a:r>
                        <a:rPr lang="en-US" sz="1000" dirty="0" err="1">
                          <a:solidFill>
                            <a:srgbClr val="000000"/>
                          </a:solidFill>
                          <a:effectLst/>
                          <a:latin typeface="Arial" panose="020B0604020202020204" pitchFamily="34" charset="0"/>
                          <a:ea typeface="Times New Roman"/>
                          <a:cs typeface="Arial" panose="020B0604020202020204" pitchFamily="34" charset="0"/>
                        </a:rPr>
                        <a:t>NonHispanic</a:t>
                      </a:r>
                      <a:r>
                        <a:rPr lang="en-US" sz="1000" dirty="0">
                          <a:solidFill>
                            <a:srgbClr val="000000"/>
                          </a:solidFill>
                          <a:effectLst/>
                          <a:latin typeface="Arial" panose="020B0604020202020204" pitchFamily="34" charset="0"/>
                          <a:ea typeface="Times New Roman"/>
                          <a:cs typeface="Arial" panose="020B0604020202020204" pitchFamily="34" charset="0"/>
                        </a:rPr>
                        <a:t> Native Hawaiian or Pacific Islander, </a:t>
                      </a:r>
                      <a:r>
                        <a:rPr lang="en-US" sz="1000" dirty="0" err="1">
                          <a:solidFill>
                            <a:srgbClr val="000000"/>
                          </a:solidFill>
                          <a:effectLst/>
                          <a:latin typeface="Arial" panose="020B0604020202020204" pitchFamily="34" charset="0"/>
                          <a:ea typeface="Times New Roman"/>
                          <a:cs typeface="Arial" panose="020B0604020202020204" pitchFamily="34" charset="0"/>
                        </a:rPr>
                        <a:t>NonHispanic</a:t>
                      </a:r>
                      <a:r>
                        <a:rPr lang="en-US" sz="1000" dirty="0">
                          <a:solidFill>
                            <a:srgbClr val="000000"/>
                          </a:solidFill>
                          <a:effectLst/>
                          <a:latin typeface="Arial" panose="020B0604020202020204" pitchFamily="34" charset="0"/>
                          <a:ea typeface="Times New Roman"/>
                          <a:cs typeface="Arial" panose="020B0604020202020204" pitchFamily="34" charset="0"/>
                        </a:rPr>
                        <a:t> American Indian or Alaska Native, </a:t>
                      </a:r>
                      <a:r>
                        <a:rPr lang="en-US" sz="1000" dirty="0" err="1">
                          <a:solidFill>
                            <a:srgbClr val="000000"/>
                          </a:solidFill>
                          <a:effectLst/>
                          <a:latin typeface="Arial" panose="020B0604020202020204" pitchFamily="34" charset="0"/>
                          <a:ea typeface="Times New Roman"/>
                          <a:cs typeface="Arial" panose="020B0604020202020204" pitchFamily="34" charset="0"/>
                        </a:rPr>
                        <a:t>NonHispanic</a:t>
                      </a:r>
                      <a:r>
                        <a:rPr lang="en-US" sz="1000" dirty="0">
                          <a:solidFill>
                            <a:srgbClr val="000000"/>
                          </a:solidFill>
                          <a:effectLst/>
                          <a:latin typeface="Arial" panose="020B0604020202020204" pitchFamily="34" charset="0"/>
                          <a:ea typeface="Times New Roman"/>
                          <a:cs typeface="Arial" panose="020B0604020202020204" pitchFamily="34" charset="0"/>
                        </a:rPr>
                        <a:t> Some Other Race, or </a:t>
                      </a:r>
                      <a:r>
                        <a:rPr lang="en-US" sz="1000" dirty="0" err="1">
                          <a:solidFill>
                            <a:srgbClr val="000000"/>
                          </a:solidFill>
                          <a:effectLst/>
                          <a:latin typeface="Arial" panose="020B0604020202020204" pitchFamily="34" charset="0"/>
                          <a:ea typeface="Times New Roman"/>
                          <a:cs typeface="Arial" panose="020B0604020202020204" pitchFamily="34" charset="0"/>
                        </a:rPr>
                        <a:t>NonHispanic</a:t>
                      </a:r>
                      <a:r>
                        <a:rPr lang="en-US" sz="1000" dirty="0">
                          <a:solidFill>
                            <a:srgbClr val="000000"/>
                          </a:solidFill>
                          <a:effectLst/>
                          <a:latin typeface="Arial" panose="020B0604020202020204" pitchFamily="34" charset="0"/>
                          <a:ea typeface="Times New Roman"/>
                          <a:cs typeface="Arial" panose="020B0604020202020204" pitchFamily="34" charset="0"/>
                        </a:rPr>
                        <a:t> and a combination of two or more races.</a:t>
                      </a:r>
                      <a:endParaRPr lang="en-US" sz="1000" dirty="0">
                        <a:effectLst/>
                        <a:latin typeface="Arial" panose="020B0604020202020204" pitchFamily="34" charset="0"/>
                        <a:ea typeface="Times New Roman"/>
                        <a:cs typeface="Arial" panose="020B0604020202020204" pitchFamily="34" charset="0"/>
                      </a:endParaRPr>
                    </a:p>
                  </a:txBody>
                  <a:tcPr marL="38100" marR="3810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172120406"/>
              </p:ext>
            </p:extLst>
          </p:nvPr>
        </p:nvGraphicFramePr>
        <p:xfrm>
          <a:off x="707923" y="217518"/>
          <a:ext cx="7570838" cy="630936"/>
        </p:xfrm>
        <a:graphic>
          <a:graphicData uri="http://schemas.openxmlformats.org/drawingml/2006/table">
            <a:tbl>
              <a:tblPr/>
              <a:tblGrid>
                <a:gridCol w="7570838"/>
              </a:tblGrid>
              <a:tr h="0">
                <a:tc>
                  <a:txBody>
                    <a:bodyPr/>
                    <a:lstStyle/>
                    <a:p>
                      <a:pPr marL="0" marR="0" algn="ctr">
                        <a:lnSpc>
                          <a:spcPct val="115000"/>
                        </a:lnSpc>
                        <a:spcBef>
                          <a:spcPts val="50"/>
                        </a:spcBef>
                        <a:spcAft>
                          <a:spcPts val="50"/>
                        </a:spcAft>
                      </a:pPr>
                      <a:r>
                        <a:rPr lang="en-US" sz="1800" b="1" dirty="0">
                          <a:solidFill>
                            <a:srgbClr val="000000"/>
                          </a:solidFill>
                          <a:effectLst/>
                          <a:latin typeface="Arial" panose="020B0604020202020204" pitchFamily="34" charset="0"/>
                          <a:ea typeface="Times New Roman"/>
                          <a:cs typeface="Arial" panose="020B0604020202020204" pitchFamily="34" charset="0"/>
                        </a:rPr>
                        <a:t>Population, Population Change, and Proportion of the </a:t>
                      </a:r>
                      <a:r>
                        <a:rPr lang="en-US" sz="1800" b="1" dirty="0" smtClean="0">
                          <a:solidFill>
                            <a:srgbClr val="000000"/>
                          </a:solidFill>
                          <a:effectLst/>
                          <a:latin typeface="Arial" panose="020B0604020202020204" pitchFamily="34" charset="0"/>
                          <a:ea typeface="Times New Roman"/>
                          <a:cs typeface="Arial" panose="020B0604020202020204" pitchFamily="34" charset="0"/>
                        </a:rPr>
                        <a:t>                             Total </a:t>
                      </a:r>
                      <a:r>
                        <a:rPr lang="en-US" sz="1800" b="1" dirty="0">
                          <a:solidFill>
                            <a:srgbClr val="000000"/>
                          </a:solidFill>
                          <a:effectLst/>
                          <a:latin typeface="Arial" panose="020B0604020202020204" pitchFamily="34" charset="0"/>
                          <a:ea typeface="Times New Roman"/>
                          <a:cs typeface="Arial" panose="020B0604020202020204" pitchFamily="34" charset="0"/>
                        </a:rPr>
                        <a:t>Population by Race/Ethnicity for State of Texas, 2010-2013</a:t>
                      </a:r>
                      <a:endParaRPr lang="en-US" sz="1800" dirty="0">
                        <a:effectLst/>
                        <a:latin typeface="Arial" panose="020B0604020202020204" pitchFamily="34" charset="0"/>
                        <a:ea typeface="Times New Roman"/>
                        <a:cs typeface="Arial" panose="020B0604020202020204" pitchFamily="34" charset="0"/>
                      </a:endParaRPr>
                    </a:p>
                  </a:txBody>
                  <a:tcPr marL="6350" marR="6350" marT="0" marB="0">
                    <a:lnL>
                      <a:noFill/>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val="4075441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62" name="Picture 2"/>
          <p:cNvPicPr>
            <a:picLocks noChangeAspect="1"/>
          </p:cNvPicPr>
          <p:nvPr/>
        </p:nvPicPr>
        <p:blipFill rotWithShape="1">
          <a:blip r:embed="rId3">
            <a:extLst>
              <a:ext uri="{28A0092B-C50C-407E-A947-70E740481C1C}">
                <a14:useLocalDpi xmlns:a14="http://schemas.microsoft.com/office/drawing/2010/main" val="0"/>
              </a:ext>
            </a:extLst>
          </a:blip>
          <a:srcRect l="5635" t="4321" r="3345" b="6790"/>
          <a:stretch/>
        </p:blipFill>
        <p:spPr bwMode="auto">
          <a:xfrm>
            <a:off x="635000" y="106008"/>
            <a:ext cx="7882467" cy="5949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2"/>
          <p:cNvSpPr>
            <a:spLocks noGrp="1"/>
          </p:cNvSpPr>
          <p:nvPr>
            <p:ph type="sldNum" sz="quarter" idx="11"/>
          </p:nvPr>
        </p:nvSpPr>
        <p:spPr>
          <a:xfrm>
            <a:off x="8445500" y="6105525"/>
            <a:ext cx="482600" cy="595313"/>
          </a:xfrm>
        </p:spPr>
        <p:txBody>
          <a:bodyPr/>
          <a:lstStyle/>
          <a:p>
            <a:pPr>
              <a:defRPr/>
            </a:pPr>
            <a:fld id="{544A2B5F-CD50-4337-A597-E4BC2501986F}" type="slidenum">
              <a:rPr lang="en-US" smtClean="0"/>
              <a:pPr>
                <a:defRPr/>
              </a:pPr>
              <a:t>49</a:t>
            </a:fld>
            <a:endParaRPr lang="en-US" dirty="0"/>
          </a:p>
        </p:txBody>
      </p:sp>
    </p:spTree>
    <p:extLst>
      <p:ext uri="{BB962C8B-B14F-4D97-AF65-F5344CB8AC3E}">
        <p14:creationId xmlns:p14="http://schemas.microsoft.com/office/powerpoint/2010/main" val="1158495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p>
            <a:pPr>
              <a:defRPr/>
            </a:pPr>
            <a:r>
              <a:rPr lang="en-US" sz="2800" dirty="0" smtClean="0"/>
              <a:t>population growth</a:t>
            </a:r>
            <a:br>
              <a:rPr lang="en-US" sz="2800" dirty="0" smtClean="0"/>
            </a:br>
            <a:endParaRPr lang="en-US" sz="2800" dirty="0"/>
          </a:p>
        </p:txBody>
      </p:sp>
      <p:sp>
        <p:nvSpPr>
          <p:cNvPr id="3" name="Text Placeholder 2"/>
          <p:cNvSpPr>
            <a:spLocks noGrp="1"/>
          </p:cNvSpPr>
          <p:nvPr>
            <p:ph type="body" idx="1"/>
          </p:nvPr>
        </p:nvSpPr>
        <p:spPr/>
        <p:txBody>
          <a:bodyPr/>
          <a:lstStyle/>
          <a:p>
            <a:pPr>
              <a:defRPr/>
            </a:pPr>
            <a:endParaRPr lang="en-US"/>
          </a:p>
        </p:txBody>
      </p:sp>
      <p:sp>
        <p:nvSpPr>
          <p:cNvPr id="12293"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Geneva" pitchFamily="34" charset="0"/>
                <a:cs typeface="Geneva" pitchFamily="34" charset="0"/>
              </a:defRPr>
            </a:lvl1pPr>
            <a:lvl2pPr marL="742950" indent="-285750" eaLnBrk="0" hangingPunct="0">
              <a:defRPr>
                <a:solidFill>
                  <a:schemeClr val="tx1"/>
                </a:solidFill>
                <a:latin typeface="Calibri" pitchFamily="34" charset="0"/>
                <a:ea typeface="Geneva" pitchFamily="34" charset="0"/>
                <a:cs typeface="Geneva" pitchFamily="34" charset="0"/>
              </a:defRPr>
            </a:lvl2pPr>
            <a:lvl3pPr marL="1143000" indent="-228600" eaLnBrk="0" hangingPunct="0">
              <a:defRPr>
                <a:solidFill>
                  <a:schemeClr val="tx1"/>
                </a:solidFill>
                <a:latin typeface="Calibri" pitchFamily="34" charset="0"/>
                <a:ea typeface="Geneva" pitchFamily="34" charset="0"/>
                <a:cs typeface="Geneva" pitchFamily="34" charset="0"/>
              </a:defRPr>
            </a:lvl3pPr>
            <a:lvl4pPr marL="1600200" indent="-228600" eaLnBrk="0" hangingPunct="0">
              <a:defRPr>
                <a:solidFill>
                  <a:schemeClr val="tx1"/>
                </a:solidFill>
                <a:latin typeface="Calibri" pitchFamily="34" charset="0"/>
                <a:ea typeface="Geneva" pitchFamily="34" charset="0"/>
                <a:cs typeface="Geneva" pitchFamily="34" charset="0"/>
              </a:defRPr>
            </a:lvl4pPr>
            <a:lvl5pPr marL="2057400" indent="-228600" eaLnBrk="0" hangingPunct="0">
              <a:defRPr>
                <a:solidFill>
                  <a:schemeClr val="tx1"/>
                </a:solidFill>
                <a:latin typeface="Calibri" pitchFamily="34" charset="0"/>
                <a:ea typeface="Geneva" pitchFamily="34" charset="0"/>
                <a:cs typeface="Geneva"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9pPr>
          </a:lstStyle>
          <a:p>
            <a:pPr eaLnBrk="1" hangingPunct="1"/>
            <a:fld id="{F912C526-C964-40F7-845B-62CD5BF07A3A}" type="slidenum">
              <a:rPr lang="en-US" smtClean="0">
                <a:solidFill>
                  <a:schemeClr val="bg1"/>
                </a:solidFill>
                <a:latin typeface="Verdana" pitchFamily="34" charset="0"/>
              </a:rPr>
              <a:pPr eaLnBrk="1" hangingPunct="1"/>
              <a:t>5</a:t>
            </a:fld>
            <a:endParaRPr lang="en-US" smtClean="0">
              <a:solidFill>
                <a:schemeClr val="bg1"/>
              </a:solidFill>
              <a:latin typeface="Verdana"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9938" name="Picture 1"/>
          <p:cNvPicPr>
            <a:picLocks noChangeAspect="1"/>
          </p:cNvPicPr>
          <p:nvPr/>
        </p:nvPicPr>
        <p:blipFill rotWithShape="1">
          <a:blip r:embed="rId3">
            <a:extLst>
              <a:ext uri="{28A0092B-C50C-407E-A947-70E740481C1C}">
                <a14:useLocalDpi xmlns:a14="http://schemas.microsoft.com/office/drawing/2010/main" val="0"/>
              </a:ext>
            </a:extLst>
          </a:blip>
          <a:srcRect l="5730" t="4444" r="3249" b="6914"/>
          <a:stretch/>
        </p:blipFill>
        <p:spPr bwMode="auto">
          <a:xfrm>
            <a:off x="643467" y="101072"/>
            <a:ext cx="7890933" cy="5938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2"/>
          <p:cNvSpPr>
            <a:spLocks noGrp="1"/>
          </p:cNvSpPr>
          <p:nvPr>
            <p:ph type="sldNum" sz="quarter" idx="11"/>
          </p:nvPr>
        </p:nvSpPr>
        <p:spPr>
          <a:xfrm>
            <a:off x="8445500" y="6105525"/>
            <a:ext cx="482600" cy="595313"/>
          </a:xfrm>
        </p:spPr>
        <p:txBody>
          <a:bodyPr/>
          <a:lstStyle/>
          <a:p>
            <a:pPr>
              <a:defRPr/>
            </a:pPr>
            <a:fld id="{544A2B5F-CD50-4337-A597-E4BC2501986F}" type="slidenum">
              <a:rPr lang="en-US" smtClean="0"/>
              <a:pPr>
                <a:defRPr/>
              </a:pPr>
              <a:t>50</a:t>
            </a:fld>
            <a:endParaRPr lang="en-US" dirty="0"/>
          </a:p>
        </p:txBody>
      </p:sp>
    </p:spTree>
    <p:extLst>
      <p:ext uri="{BB962C8B-B14F-4D97-AF65-F5344CB8AC3E}">
        <p14:creationId xmlns:p14="http://schemas.microsoft.com/office/powerpoint/2010/main" val="1973366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1945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4938" y="0"/>
            <a:ext cx="8874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2439314"/>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2048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4938" y="0"/>
            <a:ext cx="8874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5648519"/>
      </p:ext>
    </p:extLst>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3891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4938" y="0"/>
            <a:ext cx="8874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2582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3993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4938" y="0"/>
            <a:ext cx="8874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9947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2560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4938" y="0"/>
            <a:ext cx="8874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2542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2662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4938" y="0"/>
            <a:ext cx="8874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6301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8" name="Straight Connector 7"/>
          <p:cNvCxnSpPr/>
          <p:nvPr/>
        </p:nvCxnSpPr>
        <p:spPr>
          <a:xfrm>
            <a:off x="990600" y="3581400"/>
            <a:ext cx="7620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z="2200" b="1" dirty="0" err="1" smtClean="0">
                <a:latin typeface="Arial" panose="020B0604020202020204" pitchFamily="34" charset="0"/>
                <a:cs typeface="Arial" panose="020B0604020202020204" pitchFamily="34" charset="0"/>
              </a:rPr>
              <a:t>NonHispanic</a:t>
            </a:r>
            <a:r>
              <a:rPr lang="en-US" sz="2200" b="1" dirty="0" smtClean="0">
                <a:latin typeface="Arial" panose="020B0604020202020204" pitchFamily="34" charset="0"/>
                <a:cs typeface="Arial" panose="020B0604020202020204" pitchFamily="34" charset="0"/>
              </a:rPr>
              <a:t> White Population as a Percent of the </a:t>
            </a:r>
            <a:br>
              <a:rPr lang="en-US" sz="2200" b="1" dirty="0" smtClean="0">
                <a:latin typeface="Arial" panose="020B0604020202020204" pitchFamily="34" charset="0"/>
                <a:cs typeface="Arial" panose="020B0604020202020204" pitchFamily="34" charset="0"/>
              </a:rPr>
            </a:br>
            <a:r>
              <a:rPr lang="en-US" sz="2200" b="1" dirty="0" smtClean="0">
                <a:latin typeface="Arial" panose="020B0604020202020204" pitchFamily="34" charset="0"/>
                <a:cs typeface="Arial" panose="020B0604020202020204" pitchFamily="34" charset="0"/>
              </a:rPr>
              <a:t>Total Population in Selected Metropolitan Statistical Areas </a:t>
            </a:r>
            <a:br>
              <a:rPr lang="en-US" sz="2200" b="1" dirty="0" smtClean="0">
                <a:latin typeface="Arial" panose="020B0604020202020204" pitchFamily="34" charset="0"/>
                <a:cs typeface="Arial" panose="020B0604020202020204" pitchFamily="34" charset="0"/>
              </a:rPr>
            </a:br>
            <a:r>
              <a:rPr lang="en-US" sz="2200" b="1" dirty="0" smtClean="0">
                <a:latin typeface="Arial" panose="020B0604020202020204" pitchFamily="34" charset="0"/>
                <a:cs typeface="Arial" panose="020B0604020202020204" pitchFamily="34" charset="0"/>
              </a:rPr>
              <a:t>in Texas in 2000 and 2010</a:t>
            </a:r>
            <a:endParaRPr lang="en-US" sz="2200" b="1" dirty="0">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24531130"/>
              </p:ext>
            </p:extLst>
          </p:nvPr>
        </p:nvGraphicFramePr>
        <p:xfrm>
          <a:off x="457200" y="1295400"/>
          <a:ext cx="8229600" cy="4830763"/>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10"/>
          </p:nvPr>
        </p:nvSpPr>
        <p:spPr/>
        <p:txBody>
          <a:bodyPr/>
          <a:lstStyle/>
          <a:p>
            <a:pPr>
              <a:defRPr/>
            </a:pPr>
            <a:endParaRPr lang="en-US" dirty="0"/>
          </a:p>
        </p:txBody>
      </p:sp>
    </p:spTree>
    <p:extLst>
      <p:ext uri="{BB962C8B-B14F-4D97-AF65-F5344CB8AC3E}">
        <p14:creationId xmlns:p14="http://schemas.microsoft.com/office/powerpoint/2010/main" val="3160036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8" name="Straight Connector 7"/>
          <p:cNvCxnSpPr/>
          <p:nvPr/>
        </p:nvCxnSpPr>
        <p:spPr>
          <a:xfrm>
            <a:off x="990600" y="3581400"/>
            <a:ext cx="7620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z="2200" b="1" dirty="0" err="1" smtClean="0">
                <a:latin typeface="Arial" panose="020B0604020202020204" pitchFamily="34" charset="0"/>
                <a:cs typeface="Arial" panose="020B0604020202020204" pitchFamily="34" charset="0"/>
              </a:rPr>
              <a:t>NonHispanic</a:t>
            </a:r>
            <a:r>
              <a:rPr lang="en-US" sz="2200" b="1" dirty="0" smtClean="0">
                <a:latin typeface="Arial" panose="020B0604020202020204" pitchFamily="34" charset="0"/>
                <a:cs typeface="Arial" panose="020B0604020202020204" pitchFamily="34" charset="0"/>
              </a:rPr>
              <a:t> White Child (&lt;18) Population as a Percent of the Total Childhood Population in Selected Metropolitan Statistical Areas in Texas in 2000 and 2010</a:t>
            </a:r>
            <a:endParaRPr lang="en-US" sz="2200" b="1" dirty="0">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43496945"/>
              </p:ext>
            </p:extLst>
          </p:nvPr>
        </p:nvGraphicFramePr>
        <p:xfrm>
          <a:off x="457200" y="1295400"/>
          <a:ext cx="8229600" cy="4830763"/>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10"/>
          </p:nvPr>
        </p:nvSpPr>
        <p:spPr/>
        <p:txBody>
          <a:bodyPr/>
          <a:lstStyle/>
          <a:p>
            <a:pPr>
              <a:defRPr/>
            </a:pPr>
            <a:endParaRPr lang="en-US" dirty="0"/>
          </a:p>
        </p:txBody>
      </p:sp>
    </p:spTree>
    <p:extLst>
      <p:ext uri="{BB962C8B-B14F-4D97-AF65-F5344CB8AC3E}">
        <p14:creationId xmlns:p14="http://schemas.microsoft.com/office/powerpoint/2010/main" val="1653135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8" name="Straight Connector 7"/>
          <p:cNvCxnSpPr/>
          <p:nvPr/>
        </p:nvCxnSpPr>
        <p:spPr>
          <a:xfrm>
            <a:off x="990600" y="3581400"/>
            <a:ext cx="7620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z="2200" b="1" dirty="0" smtClean="0">
                <a:latin typeface="Arial" panose="020B0604020202020204" pitchFamily="34" charset="0"/>
                <a:cs typeface="Arial" panose="020B0604020202020204" pitchFamily="34" charset="0"/>
              </a:rPr>
              <a:t>Hispanic Population as a Percent of the </a:t>
            </a:r>
            <a:br>
              <a:rPr lang="en-US" sz="2200" b="1" dirty="0" smtClean="0">
                <a:latin typeface="Arial" panose="020B0604020202020204" pitchFamily="34" charset="0"/>
                <a:cs typeface="Arial" panose="020B0604020202020204" pitchFamily="34" charset="0"/>
              </a:rPr>
            </a:br>
            <a:r>
              <a:rPr lang="en-US" sz="2200" b="1" dirty="0" smtClean="0">
                <a:latin typeface="Arial" panose="020B0604020202020204" pitchFamily="34" charset="0"/>
                <a:cs typeface="Arial" panose="020B0604020202020204" pitchFamily="34" charset="0"/>
              </a:rPr>
              <a:t>Total Population in Selected Metropolitan Statistical Areas </a:t>
            </a:r>
            <a:br>
              <a:rPr lang="en-US" sz="2200" b="1" dirty="0" smtClean="0">
                <a:latin typeface="Arial" panose="020B0604020202020204" pitchFamily="34" charset="0"/>
                <a:cs typeface="Arial" panose="020B0604020202020204" pitchFamily="34" charset="0"/>
              </a:rPr>
            </a:br>
            <a:r>
              <a:rPr lang="en-US" sz="2200" b="1" dirty="0" smtClean="0">
                <a:latin typeface="Arial" panose="020B0604020202020204" pitchFamily="34" charset="0"/>
                <a:cs typeface="Arial" panose="020B0604020202020204" pitchFamily="34" charset="0"/>
              </a:rPr>
              <a:t>in Texas in 2000 and 2010</a:t>
            </a:r>
            <a:endParaRPr lang="en-US" sz="2200" b="1" dirty="0">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07099761"/>
              </p:ext>
            </p:extLst>
          </p:nvPr>
        </p:nvGraphicFramePr>
        <p:xfrm>
          <a:off x="457200" y="1295400"/>
          <a:ext cx="8229600" cy="4830763"/>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10"/>
          </p:nvPr>
        </p:nvSpPr>
        <p:spPr/>
        <p:txBody>
          <a:bodyPr/>
          <a:lstStyle/>
          <a:p>
            <a:pPr>
              <a:defRPr/>
            </a:pPr>
            <a:endParaRPr lang="en-US" dirty="0"/>
          </a:p>
        </p:txBody>
      </p:sp>
    </p:spTree>
    <p:extLst>
      <p:ext uri="{BB962C8B-B14F-4D97-AF65-F5344CB8AC3E}">
        <p14:creationId xmlns:p14="http://schemas.microsoft.com/office/powerpoint/2010/main" val="150928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1800" b="1" dirty="0" smtClean="0">
                <a:latin typeface="Arial" panose="020B0604020202020204" pitchFamily="34" charset="0"/>
                <a:cs typeface="Arial" panose="020B0604020202020204" pitchFamily="34" charset="0"/>
              </a:rPr>
              <a:t>Ten Largest States in the United States </a:t>
            </a:r>
            <a:br>
              <a:rPr lang="en-US" sz="1800" b="1" dirty="0" smtClean="0">
                <a:latin typeface="Arial" panose="020B0604020202020204" pitchFamily="34" charset="0"/>
                <a:cs typeface="Arial" panose="020B0604020202020204" pitchFamily="34" charset="0"/>
              </a:rPr>
            </a:br>
            <a:r>
              <a:rPr lang="en-US" sz="1800" b="1" dirty="0" smtClean="0">
                <a:latin typeface="Arial" panose="020B0604020202020204" pitchFamily="34" charset="0"/>
                <a:cs typeface="Arial" panose="020B0604020202020204" pitchFamily="34" charset="0"/>
              </a:rPr>
              <a:t>Ranked by Population Size in 2014</a:t>
            </a:r>
            <a:endParaRPr lang="en-US" sz="1800" dirty="0"/>
          </a:p>
        </p:txBody>
      </p:sp>
      <p:graphicFrame>
        <p:nvGraphicFramePr>
          <p:cNvPr id="3" name="Table 2"/>
          <p:cNvGraphicFramePr>
            <a:graphicFrameLocks noGrp="1"/>
          </p:cNvGraphicFramePr>
          <p:nvPr>
            <p:extLst>
              <p:ext uri="{D42A27DB-BD31-4B8C-83A1-F6EECF244321}">
                <p14:modId xmlns:p14="http://schemas.microsoft.com/office/powerpoint/2010/main" val="3658344257"/>
              </p:ext>
            </p:extLst>
          </p:nvPr>
        </p:nvGraphicFramePr>
        <p:xfrm>
          <a:off x="457199" y="1143000"/>
          <a:ext cx="8352506" cy="3389446"/>
        </p:xfrm>
        <a:graphic>
          <a:graphicData uri="http://schemas.openxmlformats.org/drawingml/2006/table">
            <a:tbl>
              <a:tblPr/>
              <a:tblGrid>
                <a:gridCol w="1273278"/>
                <a:gridCol w="1179871"/>
                <a:gridCol w="1209368"/>
                <a:gridCol w="1229032"/>
                <a:gridCol w="186813"/>
                <a:gridCol w="953729"/>
                <a:gridCol w="491613"/>
                <a:gridCol w="216310"/>
                <a:gridCol w="1006785"/>
                <a:gridCol w="605707"/>
              </a:tblGrid>
              <a:tr h="304800">
                <a:tc rowSpan="2">
                  <a:txBody>
                    <a:bodyPr/>
                    <a:lstStyle/>
                    <a:p>
                      <a:pPr algn="l" rtl="0" fontAlgn="ctr"/>
                      <a:r>
                        <a:rPr lang="en-US" sz="1400" b="1" i="0" u="none" strike="noStrike" dirty="0">
                          <a:solidFill>
                            <a:srgbClr val="000000"/>
                          </a:solidFill>
                          <a:effectLst/>
                          <a:latin typeface="Arial"/>
                        </a:rPr>
                        <a:t>State</a:t>
                      </a:r>
                    </a:p>
                  </a:txBody>
                  <a:tcPr marL="7764" marR="7764" marT="7764" anchor="b">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rowSpan="2">
                  <a:txBody>
                    <a:bodyPr/>
                    <a:lstStyle/>
                    <a:p>
                      <a:pPr algn="ctr" rtl="0" fontAlgn="ctr"/>
                      <a:r>
                        <a:rPr lang="en-US" sz="1400" b="1" i="0" u="none" strike="noStrike" dirty="0">
                          <a:solidFill>
                            <a:srgbClr val="000000"/>
                          </a:solidFill>
                          <a:effectLst/>
                          <a:latin typeface="Arial"/>
                        </a:rPr>
                        <a:t>April 1, </a:t>
                      </a:r>
                      <a:r>
                        <a:rPr lang="en-US" sz="1400" b="1" i="0" u="none" strike="noStrike" dirty="0" smtClean="0">
                          <a:solidFill>
                            <a:srgbClr val="000000"/>
                          </a:solidFill>
                          <a:effectLst/>
                          <a:latin typeface="Arial"/>
                        </a:rPr>
                        <a:t>              2000</a:t>
                      </a:r>
                      <a:endParaRPr lang="en-US" sz="1400" b="1" i="0" u="none" strike="noStrike" dirty="0">
                        <a:solidFill>
                          <a:srgbClr val="000000"/>
                        </a:solidFill>
                        <a:effectLst/>
                        <a:latin typeface="Arial"/>
                      </a:endParaRPr>
                    </a:p>
                  </a:txBody>
                  <a:tcPr marL="7764" marR="7764" marT="7764" anchor="b">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rowSpan="2">
                  <a:txBody>
                    <a:bodyPr/>
                    <a:lstStyle/>
                    <a:p>
                      <a:pPr algn="ctr" rtl="0" fontAlgn="ctr"/>
                      <a:r>
                        <a:rPr lang="en-US" sz="1400" b="1" i="0" u="none" strike="noStrike" dirty="0">
                          <a:solidFill>
                            <a:srgbClr val="000000"/>
                          </a:solidFill>
                          <a:effectLst/>
                          <a:latin typeface="Arial"/>
                        </a:rPr>
                        <a:t>April 1, </a:t>
                      </a:r>
                      <a:r>
                        <a:rPr lang="en-US" sz="1400" b="1" i="0" u="none" strike="noStrike" dirty="0" smtClean="0">
                          <a:solidFill>
                            <a:srgbClr val="000000"/>
                          </a:solidFill>
                          <a:effectLst/>
                          <a:latin typeface="Arial"/>
                        </a:rPr>
                        <a:t>              2010</a:t>
                      </a:r>
                      <a:endParaRPr lang="en-US" sz="1400" b="1" i="0" u="none" strike="noStrike" dirty="0">
                        <a:solidFill>
                          <a:srgbClr val="000000"/>
                        </a:solidFill>
                        <a:effectLst/>
                        <a:latin typeface="Arial"/>
                      </a:endParaRPr>
                    </a:p>
                  </a:txBody>
                  <a:tcPr marL="7764" marR="7764" marT="7764" anchor="b">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rowSpan="2">
                  <a:txBody>
                    <a:bodyPr/>
                    <a:lstStyle/>
                    <a:p>
                      <a:pPr algn="ctr" rtl="0" fontAlgn="ctr"/>
                      <a:r>
                        <a:rPr lang="en-US" sz="1400" b="1" i="0" u="none" strike="noStrike" dirty="0">
                          <a:solidFill>
                            <a:srgbClr val="000000"/>
                          </a:solidFill>
                          <a:effectLst/>
                          <a:latin typeface="Arial"/>
                        </a:rPr>
                        <a:t>July 1, </a:t>
                      </a:r>
                      <a:r>
                        <a:rPr lang="en-US" sz="1400" b="1" i="0" u="none" strike="noStrike" dirty="0" smtClean="0">
                          <a:solidFill>
                            <a:srgbClr val="000000"/>
                          </a:solidFill>
                          <a:effectLst/>
                          <a:latin typeface="Arial"/>
                        </a:rPr>
                        <a:t>                2014</a:t>
                      </a:r>
                      <a:endParaRPr lang="en-US" sz="1400" b="1" i="0" u="none" strike="noStrike" dirty="0">
                        <a:solidFill>
                          <a:srgbClr val="000000"/>
                        </a:solidFill>
                        <a:effectLst/>
                        <a:latin typeface="Arial"/>
                      </a:endParaRPr>
                    </a:p>
                  </a:txBody>
                  <a:tcPr marL="7764" marR="7764" marT="7764" anchor="b">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a:rPr>
                        <a:t> </a:t>
                      </a:r>
                    </a:p>
                  </a:txBody>
                  <a:tcPr marL="7764" marR="7764" marT="7764" marB="0" anchor="ctr">
                    <a:lnL>
                      <a:noFill/>
                    </a:lnL>
                    <a:lnR>
                      <a:noFill/>
                    </a:lnR>
                    <a:lnT w="19050" cap="flat" cmpd="sng" algn="ctr">
                      <a:solidFill>
                        <a:schemeClr val="tx1"/>
                      </a:solidFill>
                      <a:prstDash val="solid"/>
                      <a:round/>
                      <a:headEnd type="none" w="med" len="med"/>
                      <a:tailEnd type="none" w="med" len="med"/>
                    </a:lnT>
                    <a:lnB>
                      <a:noFill/>
                    </a:lnB>
                  </a:tcPr>
                </a:tc>
                <a:tc gridSpan="2">
                  <a:txBody>
                    <a:bodyPr/>
                    <a:lstStyle/>
                    <a:p>
                      <a:pPr algn="ctr" rtl="0" fontAlgn="ctr"/>
                      <a:r>
                        <a:rPr lang="en-US" sz="1400" b="1" i="0" u="none" strike="noStrike" dirty="0">
                          <a:solidFill>
                            <a:srgbClr val="000000"/>
                          </a:solidFill>
                          <a:effectLst/>
                          <a:latin typeface="Arial"/>
                        </a:rPr>
                        <a:t>Change 2000-10</a:t>
                      </a:r>
                    </a:p>
                  </a:txBody>
                  <a:tcPr marL="7764" marR="7764" marT="7764"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rtl="0" fontAlgn="ctr"/>
                      <a:r>
                        <a:rPr lang="en-US" sz="1400" b="1" i="0" u="none" strike="noStrike" dirty="0">
                          <a:solidFill>
                            <a:srgbClr val="000000"/>
                          </a:solidFill>
                          <a:effectLst/>
                          <a:latin typeface="Arial"/>
                        </a:rPr>
                        <a:t> </a:t>
                      </a:r>
                    </a:p>
                  </a:txBody>
                  <a:tcPr marL="7764" marR="7764" marT="7764" marB="0" anchor="ctr">
                    <a:lnL>
                      <a:noFill/>
                    </a:lnL>
                    <a:lnR>
                      <a:noFill/>
                    </a:lnR>
                    <a:lnT w="19050" cap="flat" cmpd="sng" algn="ctr">
                      <a:solidFill>
                        <a:schemeClr val="tx1"/>
                      </a:solidFill>
                      <a:prstDash val="solid"/>
                      <a:round/>
                      <a:headEnd type="none" w="med" len="med"/>
                      <a:tailEnd type="none" w="med" len="med"/>
                    </a:lnT>
                    <a:lnB>
                      <a:noFill/>
                    </a:lnB>
                  </a:tcPr>
                </a:tc>
                <a:tc gridSpan="2">
                  <a:txBody>
                    <a:bodyPr/>
                    <a:lstStyle/>
                    <a:p>
                      <a:pPr algn="ctr" rtl="0" fontAlgn="ctr"/>
                      <a:r>
                        <a:rPr lang="en-US" sz="1400" b="1" i="0" u="none" strike="noStrike" dirty="0">
                          <a:solidFill>
                            <a:srgbClr val="000000"/>
                          </a:solidFill>
                          <a:effectLst/>
                          <a:latin typeface="Arial"/>
                        </a:rPr>
                        <a:t>Change </a:t>
                      </a:r>
                      <a:r>
                        <a:rPr lang="en-US" sz="1400" b="1" i="0" u="none" strike="noStrike" dirty="0" smtClean="0">
                          <a:solidFill>
                            <a:srgbClr val="000000"/>
                          </a:solidFill>
                          <a:effectLst/>
                          <a:latin typeface="Arial"/>
                        </a:rPr>
                        <a:t>2010-14</a:t>
                      </a:r>
                      <a:endParaRPr lang="en-US" sz="1400" b="1" i="0" u="none" strike="noStrike" dirty="0">
                        <a:solidFill>
                          <a:srgbClr val="000000"/>
                        </a:solidFill>
                        <a:effectLst/>
                        <a:latin typeface="Arial"/>
                      </a:endParaRPr>
                    </a:p>
                  </a:txBody>
                  <a:tcPr marL="7764" marR="7764" marT="7764"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endParaRPr lang="en-US"/>
                    </a:p>
                  </a:txBody>
                  <a:tcPr/>
                </a:tc>
              </a:tr>
              <a:tr h="3810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ctr"/>
                      <a:endParaRPr lang="en-US" sz="1400" b="1" i="0" u="none" strike="noStrike" dirty="0">
                        <a:solidFill>
                          <a:srgbClr val="000000"/>
                        </a:solidFill>
                        <a:effectLst/>
                        <a:latin typeface="Arial"/>
                      </a:endParaRPr>
                    </a:p>
                  </a:txBody>
                  <a:tcPr marL="7764" marR="7764" marT="7764"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rtl="0" fontAlgn="b"/>
                      <a:r>
                        <a:rPr lang="en-US" sz="1400" b="1" i="0" u="none" strike="noStrike" dirty="0">
                          <a:solidFill>
                            <a:srgbClr val="000000"/>
                          </a:solidFill>
                          <a:effectLst/>
                          <a:latin typeface="Arial"/>
                        </a:rPr>
                        <a:t>Numeric</a:t>
                      </a:r>
                    </a:p>
                  </a:txBody>
                  <a:tcPr marL="7764" marR="7764" marT="7764"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a:rPr>
                        <a:t>%</a:t>
                      </a:r>
                    </a:p>
                  </a:txBody>
                  <a:tcPr marL="7764" marR="7764" marT="7764"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rtl="0" fontAlgn="ctr"/>
                      <a:endParaRPr lang="en-US" sz="1400" b="1" i="0" u="none" strike="noStrike" dirty="0">
                        <a:solidFill>
                          <a:srgbClr val="000000"/>
                        </a:solidFill>
                        <a:effectLst/>
                        <a:latin typeface="Arial"/>
                      </a:endParaRPr>
                    </a:p>
                  </a:txBody>
                  <a:tcPr marL="7764" marR="7764" marT="7764"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b"/>
                      <a:r>
                        <a:rPr lang="en-US" sz="1400" b="1" i="0" u="none" strike="noStrike" dirty="0">
                          <a:effectLst/>
                          <a:latin typeface="Arial"/>
                        </a:rPr>
                        <a:t>Numeric</a:t>
                      </a:r>
                    </a:p>
                  </a:txBody>
                  <a:tcPr marL="7764" marR="7764" marT="7764"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US" sz="1400" b="1" i="0" u="none" strike="noStrike" dirty="0">
                          <a:effectLst/>
                          <a:latin typeface="Arial"/>
                        </a:rPr>
                        <a:t>%</a:t>
                      </a:r>
                    </a:p>
                  </a:txBody>
                  <a:tcPr marL="7764" marR="7764" marT="7764"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14632">
                <a:tc>
                  <a:txBody>
                    <a:bodyPr/>
                    <a:lstStyle/>
                    <a:p>
                      <a:pPr algn="l" rtl="0" fontAlgn="auto"/>
                      <a:r>
                        <a:rPr lang="en-US" sz="1400" b="1" i="0" u="none" strike="noStrike" dirty="0">
                          <a:solidFill>
                            <a:srgbClr val="000000"/>
                          </a:solidFill>
                          <a:effectLst/>
                          <a:latin typeface="Arial"/>
                        </a:rPr>
                        <a:t>United States</a:t>
                      </a:r>
                    </a:p>
                  </a:txBody>
                  <a:tcPr marL="9525" marR="9525" marT="9525"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rtl="0" fontAlgn="auto"/>
                      <a:r>
                        <a:rPr lang="en-US" sz="1400" b="1" i="0" u="none" strike="noStrike" dirty="0">
                          <a:solidFill>
                            <a:srgbClr val="000000"/>
                          </a:solidFill>
                          <a:effectLst/>
                          <a:latin typeface="Arial"/>
                        </a:rPr>
                        <a:t>281,421,906</a:t>
                      </a:r>
                    </a:p>
                  </a:txBody>
                  <a:tcPr marL="9525" marR="9525" marT="9525"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rtl="0" fontAlgn="auto"/>
                      <a:r>
                        <a:rPr lang="en-US" sz="1400" b="1" i="0" u="none" strike="noStrike" dirty="0">
                          <a:solidFill>
                            <a:srgbClr val="000000"/>
                          </a:solidFill>
                          <a:effectLst/>
                          <a:latin typeface="Arial"/>
                        </a:rPr>
                        <a:t>308,745,538</a:t>
                      </a:r>
                    </a:p>
                  </a:txBody>
                  <a:tcPr marL="9525" marR="9525" marT="9525"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rtl="0" fontAlgn="auto"/>
                      <a:r>
                        <a:rPr lang="en-US" sz="1400" b="1" i="0" u="none" strike="noStrike" dirty="0">
                          <a:solidFill>
                            <a:srgbClr val="000000"/>
                          </a:solidFill>
                          <a:effectLst/>
                          <a:latin typeface="Arial"/>
                        </a:rPr>
                        <a:t>318,857,056</a:t>
                      </a:r>
                    </a:p>
                  </a:txBody>
                  <a:tcPr marL="9525" marR="9525" marT="9525"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rtl="0" fontAlgn="auto"/>
                      <a:endParaRPr lang="en-US" sz="1400" b="1" i="0" u="none" strike="noStrike" dirty="0">
                        <a:solidFill>
                          <a:srgbClr val="000000"/>
                        </a:solidFill>
                        <a:effectLst/>
                        <a:latin typeface="Arial"/>
                      </a:endParaRPr>
                    </a:p>
                  </a:txBody>
                  <a:tcPr marL="9525" marR="9525" marT="9525"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rtl="0" fontAlgn="auto"/>
                      <a:r>
                        <a:rPr lang="en-US" sz="1400" b="1" i="0" u="none" strike="noStrike" dirty="0">
                          <a:solidFill>
                            <a:srgbClr val="000000"/>
                          </a:solidFill>
                          <a:effectLst/>
                          <a:latin typeface="Arial"/>
                        </a:rPr>
                        <a:t>27,323,632</a:t>
                      </a:r>
                    </a:p>
                  </a:txBody>
                  <a:tcPr marL="9525" marR="9525" marT="9525"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rtl="0" fontAlgn="auto"/>
                      <a:r>
                        <a:rPr lang="en-US" sz="1400" b="1" i="0" u="none" strike="noStrike" dirty="0">
                          <a:solidFill>
                            <a:srgbClr val="000000"/>
                          </a:solidFill>
                          <a:effectLst/>
                          <a:latin typeface="Arial"/>
                        </a:rPr>
                        <a:t>9.7</a:t>
                      </a:r>
                    </a:p>
                  </a:txBody>
                  <a:tcPr marL="9525" marR="9525" marT="9525"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rtl="0" fontAlgn="auto"/>
                      <a:endParaRPr lang="en-US" sz="1400" b="1" i="0" u="none" strike="noStrike" dirty="0">
                        <a:solidFill>
                          <a:srgbClr val="000000"/>
                        </a:solidFill>
                        <a:effectLst/>
                        <a:latin typeface="Arial"/>
                      </a:endParaRPr>
                    </a:p>
                  </a:txBody>
                  <a:tcPr marL="9525" marR="9525" marT="9525"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rtl="0" fontAlgn="auto"/>
                      <a:r>
                        <a:rPr lang="en-US" sz="1400" b="1" i="0" u="none" strike="noStrike" dirty="0">
                          <a:solidFill>
                            <a:srgbClr val="000000"/>
                          </a:solidFill>
                          <a:effectLst/>
                          <a:latin typeface="Arial"/>
                        </a:rPr>
                        <a:t>10,111,518</a:t>
                      </a:r>
                    </a:p>
                  </a:txBody>
                  <a:tcPr marL="9525" marR="9525" marT="9525"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rtl="0" fontAlgn="auto"/>
                      <a:r>
                        <a:rPr lang="en-US" sz="1400" b="1" i="0" u="none" strike="noStrike" dirty="0">
                          <a:solidFill>
                            <a:srgbClr val="000000"/>
                          </a:solidFill>
                          <a:effectLst/>
                          <a:latin typeface="Arial"/>
                        </a:rPr>
                        <a:t>3.3</a:t>
                      </a:r>
                    </a:p>
                  </a:txBody>
                  <a:tcPr marL="9525" marR="9525" marT="9525"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216310">
                <a:tc>
                  <a:txBody>
                    <a:bodyPr/>
                    <a:lstStyle/>
                    <a:p>
                      <a:pPr algn="l" rtl="0" fontAlgn="auto"/>
                      <a:r>
                        <a:rPr lang="en-US" sz="1400" b="1" i="0" u="none" strike="noStrike">
                          <a:solidFill>
                            <a:srgbClr val="000000"/>
                          </a:solidFill>
                          <a:effectLst/>
                          <a:latin typeface="Arial"/>
                        </a:rPr>
                        <a:t>California</a:t>
                      </a:r>
                    </a:p>
                  </a:txBody>
                  <a:tcPr marL="9525" marR="9525" marT="9525" marB="0" anchor="b">
                    <a:lnL>
                      <a:noFill/>
                    </a:lnL>
                    <a:lnR>
                      <a:noFill/>
                    </a:lnR>
                    <a:lnT w="19050" cap="flat" cmpd="sng" algn="ctr">
                      <a:solidFill>
                        <a:schemeClr val="tx1"/>
                      </a:solidFill>
                      <a:prstDash val="solid"/>
                      <a:round/>
                      <a:headEnd type="none" w="med" len="med"/>
                      <a:tailEnd type="none" w="med" len="med"/>
                    </a:lnT>
                    <a:lnB>
                      <a:noFill/>
                    </a:lnB>
                    <a:solidFill>
                      <a:srgbClr val="FFFFFF"/>
                    </a:solidFill>
                  </a:tcPr>
                </a:tc>
                <a:tc>
                  <a:txBody>
                    <a:bodyPr/>
                    <a:lstStyle/>
                    <a:p>
                      <a:pPr algn="r" rtl="0" fontAlgn="auto"/>
                      <a:r>
                        <a:rPr lang="en-US" sz="1400" b="1" i="0" u="none" strike="noStrike">
                          <a:solidFill>
                            <a:srgbClr val="000000"/>
                          </a:solidFill>
                          <a:effectLst/>
                          <a:latin typeface="Arial"/>
                        </a:rPr>
                        <a:t>33,871,648</a:t>
                      </a:r>
                    </a:p>
                  </a:txBody>
                  <a:tcPr marL="9525" marR="9525" marT="9525" marB="0" anchor="b">
                    <a:lnL>
                      <a:noFill/>
                    </a:lnL>
                    <a:lnR>
                      <a:noFill/>
                    </a:lnR>
                    <a:lnT w="19050" cap="flat" cmpd="sng" algn="ctr">
                      <a:solidFill>
                        <a:schemeClr val="tx1"/>
                      </a:solidFill>
                      <a:prstDash val="solid"/>
                      <a:round/>
                      <a:headEnd type="none" w="med" len="med"/>
                      <a:tailEnd type="none" w="med" len="med"/>
                    </a:lnT>
                    <a:lnB>
                      <a:noFill/>
                    </a:lnB>
                    <a:solidFill>
                      <a:srgbClr val="FFFFFF"/>
                    </a:solidFill>
                  </a:tcPr>
                </a:tc>
                <a:tc>
                  <a:txBody>
                    <a:bodyPr/>
                    <a:lstStyle/>
                    <a:p>
                      <a:pPr algn="r" rtl="0" fontAlgn="auto"/>
                      <a:r>
                        <a:rPr lang="en-US" sz="1400" b="1" i="0" u="none" strike="noStrike">
                          <a:solidFill>
                            <a:srgbClr val="000000"/>
                          </a:solidFill>
                          <a:effectLst/>
                          <a:latin typeface="Arial"/>
                        </a:rPr>
                        <a:t>37,253,956</a:t>
                      </a:r>
                    </a:p>
                  </a:txBody>
                  <a:tcPr marL="9525" marR="9525" marT="9525" marB="0" anchor="b">
                    <a:lnL>
                      <a:noFill/>
                    </a:lnL>
                    <a:lnR>
                      <a:noFill/>
                    </a:lnR>
                    <a:lnT w="19050" cap="flat" cmpd="sng" algn="ctr">
                      <a:solidFill>
                        <a:schemeClr val="tx1"/>
                      </a:solidFill>
                      <a:prstDash val="solid"/>
                      <a:round/>
                      <a:headEnd type="none" w="med" len="med"/>
                      <a:tailEnd type="none" w="med" len="med"/>
                    </a:lnT>
                    <a:lnB>
                      <a:noFill/>
                    </a:lnB>
                    <a:solidFill>
                      <a:srgbClr val="FFFFFF"/>
                    </a:solidFill>
                  </a:tcPr>
                </a:tc>
                <a:tc>
                  <a:txBody>
                    <a:bodyPr/>
                    <a:lstStyle/>
                    <a:p>
                      <a:pPr algn="r" rtl="0" fontAlgn="auto"/>
                      <a:r>
                        <a:rPr lang="en-US" sz="1400" b="1" i="0" u="none" strike="noStrike">
                          <a:solidFill>
                            <a:srgbClr val="000000"/>
                          </a:solidFill>
                          <a:effectLst/>
                          <a:latin typeface="Arial"/>
                        </a:rPr>
                        <a:t>38,802,500</a:t>
                      </a:r>
                    </a:p>
                  </a:txBody>
                  <a:tcPr marL="9525" marR="9525" marT="9525" marB="0" anchor="b">
                    <a:lnL>
                      <a:noFill/>
                    </a:lnL>
                    <a:lnR>
                      <a:noFill/>
                    </a:lnR>
                    <a:lnT w="19050" cap="flat" cmpd="sng" algn="ctr">
                      <a:solidFill>
                        <a:schemeClr val="tx1"/>
                      </a:solidFill>
                      <a:prstDash val="solid"/>
                      <a:round/>
                      <a:headEnd type="none" w="med" len="med"/>
                      <a:tailEnd type="none" w="med" len="med"/>
                    </a:lnT>
                    <a:lnB>
                      <a:noFill/>
                    </a:lnB>
                    <a:solidFill>
                      <a:srgbClr val="FFFFFF"/>
                    </a:solidFill>
                  </a:tcPr>
                </a:tc>
                <a:tc>
                  <a:txBody>
                    <a:bodyPr/>
                    <a:lstStyle/>
                    <a:p>
                      <a:pPr algn="l" rtl="0" fontAlgn="auto"/>
                      <a:endParaRPr lang="en-US" sz="1100" b="0" i="0" u="none" strike="noStrike">
                        <a:solidFill>
                          <a:srgbClr val="000000"/>
                        </a:solidFill>
                        <a:effectLst/>
                        <a:latin typeface="Calibri"/>
                      </a:endParaRPr>
                    </a:p>
                  </a:txBody>
                  <a:tcPr marL="9525" marR="9525" marT="9525" marB="0" anchor="b">
                    <a:lnL>
                      <a:noFill/>
                    </a:lnL>
                    <a:lnR>
                      <a:noFill/>
                    </a:lnR>
                    <a:lnT w="19050" cap="flat" cmpd="sng" algn="ctr">
                      <a:solidFill>
                        <a:schemeClr val="tx1"/>
                      </a:solidFill>
                      <a:prstDash val="solid"/>
                      <a:round/>
                      <a:headEnd type="none" w="med" len="med"/>
                      <a:tailEnd type="none" w="med" len="med"/>
                    </a:lnT>
                    <a:lnB>
                      <a:noFill/>
                    </a:lnB>
                    <a:solidFill>
                      <a:srgbClr val="FFFFFF"/>
                    </a:solidFill>
                  </a:tcPr>
                </a:tc>
                <a:tc>
                  <a:txBody>
                    <a:bodyPr/>
                    <a:lstStyle/>
                    <a:p>
                      <a:pPr algn="r" rtl="0" fontAlgn="auto"/>
                      <a:r>
                        <a:rPr lang="en-US" sz="1400" b="1" i="0" u="none" strike="noStrike" dirty="0">
                          <a:solidFill>
                            <a:srgbClr val="000000"/>
                          </a:solidFill>
                          <a:effectLst/>
                          <a:latin typeface="Arial"/>
                        </a:rPr>
                        <a:t>3,382,308</a:t>
                      </a:r>
                    </a:p>
                  </a:txBody>
                  <a:tcPr marL="9525" marR="9525" marT="9525" marB="0" anchor="b">
                    <a:lnL>
                      <a:noFill/>
                    </a:lnL>
                    <a:lnR>
                      <a:noFill/>
                    </a:lnR>
                    <a:lnT w="19050" cap="flat" cmpd="sng" algn="ctr">
                      <a:solidFill>
                        <a:schemeClr val="tx1"/>
                      </a:solidFill>
                      <a:prstDash val="solid"/>
                      <a:round/>
                      <a:headEnd type="none" w="med" len="med"/>
                      <a:tailEnd type="none" w="med" len="med"/>
                    </a:lnT>
                    <a:lnB>
                      <a:noFill/>
                    </a:lnB>
                  </a:tcPr>
                </a:tc>
                <a:tc>
                  <a:txBody>
                    <a:bodyPr/>
                    <a:lstStyle/>
                    <a:p>
                      <a:pPr algn="r" rtl="0" fontAlgn="auto"/>
                      <a:r>
                        <a:rPr lang="en-US" sz="1400" b="1" i="0" u="none" strike="noStrike">
                          <a:solidFill>
                            <a:srgbClr val="000000"/>
                          </a:solidFill>
                          <a:effectLst/>
                          <a:latin typeface="Arial"/>
                        </a:rPr>
                        <a:t>10</a:t>
                      </a:r>
                    </a:p>
                  </a:txBody>
                  <a:tcPr marL="9525" marR="9525" marT="9525" marB="0" anchor="b">
                    <a:lnL>
                      <a:noFill/>
                    </a:lnL>
                    <a:lnR>
                      <a:noFill/>
                    </a:lnR>
                    <a:lnT w="19050" cap="flat" cmpd="sng" algn="ctr">
                      <a:solidFill>
                        <a:schemeClr val="tx1"/>
                      </a:solidFill>
                      <a:prstDash val="solid"/>
                      <a:round/>
                      <a:headEnd type="none" w="med" len="med"/>
                      <a:tailEnd type="none" w="med" len="med"/>
                    </a:lnT>
                    <a:lnB>
                      <a:noFill/>
                    </a:lnB>
                  </a:tcPr>
                </a:tc>
                <a:tc>
                  <a:txBody>
                    <a:bodyPr/>
                    <a:lstStyle/>
                    <a:p>
                      <a:pPr algn="l" rtl="0" fontAlgn="auto"/>
                      <a:endParaRPr lang="en-US" sz="1100" b="0" i="0" u="none" strike="noStrike" dirty="0">
                        <a:solidFill>
                          <a:srgbClr val="000000"/>
                        </a:solidFill>
                        <a:effectLst/>
                        <a:latin typeface="Calibri"/>
                      </a:endParaRPr>
                    </a:p>
                  </a:txBody>
                  <a:tcPr marL="9525" marR="9525" marT="9525" marB="0" anchor="b">
                    <a:lnL>
                      <a:noFill/>
                    </a:lnL>
                    <a:lnR>
                      <a:noFill/>
                    </a:lnR>
                    <a:lnT w="19050" cap="flat" cmpd="sng" algn="ctr">
                      <a:solidFill>
                        <a:schemeClr val="tx1"/>
                      </a:solidFill>
                      <a:prstDash val="solid"/>
                      <a:round/>
                      <a:headEnd type="none" w="med" len="med"/>
                      <a:tailEnd type="none" w="med" len="med"/>
                    </a:lnT>
                    <a:lnB>
                      <a:noFill/>
                    </a:lnB>
                  </a:tcPr>
                </a:tc>
                <a:tc>
                  <a:txBody>
                    <a:bodyPr/>
                    <a:lstStyle/>
                    <a:p>
                      <a:pPr algn="r" rtl="0" fontAlgn="auto"/>
                      <a:r>
                        <a:rPr lang="en-US" sz="1400" b="1" i="0" u="none" strike="noStrike">
                          <a:solidFill>
                            <a:srgbClr val="000000"/>
                          </a:solidFill>
                          <a:effectLst/>
                          <a:latin typeface="Arial"/>
                        </a:rPr>
                        <a:t>1,548,544</a:t>
                      </a:r>
                    </a:p>
                  </a:txBody>
                  <a:tcPr marL="9525" marR="9525" marT="9525" marB="0" anchor="b">
                    <a:lnL>
                      <a:noFill/>
                    </a:lnL>
                    <a:lnR>
                      <a:noFill/>
                    </a:lnR>
                    <a:lnT w="19050" cap="flat" cmpd="sng" algn="ctr">
                      <a:solidFill>
                        <a:schemeClr val="tx1"/>
                      </a:solidFill>
                      <a:prstDash val="solid"/>
                      <a:round/>
                      <a:headEnd type="none" w="med" len="med"/>
                      <a:tailEnd type="none" w="med" len="med"/>
                    </a:lnT>
                    <a:lnB>
                      <a:noFill/>
                    </a:lnB>
                  </a:tcPr>
                </a:tc>
                <a:tc>
                  <a:txBody>
                    <a:bodyPr/>
                    <a:lstStyle/>
                    <a:p>
                      <a:pPr algn="r" rtl="0" fontAlgn="auto"/>
                      <a:r>
                        <a:rPr lang="en-US" sz="1400" b="1" i="0" u="none" strike="noStrike" dirty="0">
                          <a:solidFill>
                            <a:srgbClr val="000000"/>
                          </a:solidFill>
                          <a:effectLst/>
                          <a:latin typeface="Arial"/>
                        </a:rPr>
                        <a:t>4.2</a:t>
                      </a:r>
                    </a:p>
                  </a:txBody>
                  <a:tcPr marL="9525" marR="9525" marT="9525" marB="0" anchor="b">
                    <a:lnL>
                      <a:noFill/>
                    </a:lnL>
                    <a:lnR>
                      <a:noFill/>
                    </a:lnR>
                    <a:lnT w="19050" cap="flat" cmpd="sng" algn="ctr">
                      <a:solidFill>
                        <a:schemeClr val="tx1"/>
                      </a:solidFill>
                      <a:prstDash val="solid"/>
                      <a:round/>
                      <a:headEnd type="none" w="med" len="med"/>
                      <a:tailEnd type="none" w="med" len="med"/>
                    </a:lnT>
                    <a:lnB>
                      <a:noFill/>
                    </a:lnB>
                  </a:tcPr>
                </a:tc>
              </a:tr>
              <a:tr h="209622">
                <a:tc>
                  <a:txBody>
                    <a:bodyPr/>
                    <a:lstStyle/>
                    <a:p>
                      <a:pPr algn="l" rtl="0" fontAlgn="auto"/>
                      <a:r>
                        <a:rPr lang="en-US" sz="1400" b="1" i="0" u="none" strike="noStrike">
                          <a:solidFill>
                            <a:srgbClr val="000000"/>
                          </a:solidFill>
                          <a:effectLst/>
                          <a:latin typeface="Arial"/>
                        </a:rPr>
                        <a:t>Texas</a:t>
                      </a: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20,851,820</a:t>
                      </a: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25,145,561</a:t>
                      </a:r>
                    </a:p>
                  </a:txBody>
                  <a:tcPr marL="9525" marR="9525" marT="9525" marB="0" anchor="b">
                    <a:lnL>
                      <a:noFill/>
                    </a:lnL>
                    <a:lnR>
                      <a:noFill/>
                    </a:lnR>
                    <a:lnT>
                      <a:noFill/>
                    </a:lnT>
                    <a:lnB>
                      <a:noFill/>
                    </a:lnB>
                    <a:solidFill>
                      <a:srgbClr val="FFFFFF"/>
                    </a:solidFill>
                  </a:tcPr>
                </a:tc>
                <a:tc>
                  <a:txBody>
                    <a:bodyPr/>
                    <a:lstStyle/>
                    <a:p>
                      <a:pPr algn="r" rtl="0" fontAlgn="auto"/>
                      <a:r>
                        <a:rPr lang="en-US" sz="1400" b="1" i="0" u="none" strike="noStrike">
                          <a:solidFill>
                            <a:srgbClr val="000000"/>
                          </a:solidFill>
                          <a:effectLst/>
                          <a:latin typeface="Arial"/>
                        </a:rPr>
                        <a:t>26,956,958</a:t>
                      </a:r>
                    </a:p>
                  </a:txBody>
                  <a:tcPr marL="9525" marR="9525" marT="9525" marB="0" anchor="b">
                    <a:lnL>
                      <a:noFill/>
                    </a:lnL>
                    <a:lnR>
                      <a:noFill/>
                    </a:lnR>
                    <a:lnT>
                      <a:noFill/>
                    </a:lnT>
                    <a:lnB>
                      <a:noFill/>
                    </a:lnB>
                    <a:solidFill>
                      <a:srgbClr val="FFFFFF"/>
                    </a:solidFill>
                  </a:tcPr>
                </a:tc>
                <a:tc>
                  <a:txBody>
                    <a:bodyPr/>
                    <a:lstStyle/>
                    <a:p>
                      <a:pPr algn="l" rtl="0" fontAlgn="auto"/>
                      <a:endParaRPr lang="en-US" sz="1100" b="0" i="0" u="none" strike="noStrike">
                        <a:solidFill>
                          <a:srgbClr val="000000"/>
                        </a:solidFill>
                        <a:effectLst/>
                        <a:latin typeface="Calibri"/>
                      </a:endParaRPr>
                    </a:p>
                  </a:txBody>
                  <a:tcPr marL="9525" marR="9525" marT="9525" marB="0" anchor="b">
                    <a:lnL>
                      <a:noFill/>
                    </a:lnL>
                    <a:lnR>
                      <a:noFill/>
                    </a:lnR>
                    <a:lnT>
                      <a:noFill/>
                    </a:lnT>
                    <a:lnB>
                      <a:noFill/>
                    </a:lnB>
                    <a:solidFill>
                      <a:srgbClr val="FFFFFF"/>
                    </a:solidFill>
                  </a:tcPr>
                </a:tc>
                <a:tc>
                  <a:txBody>
                    <a:bodyPr/>
                    <a:lstStyle/>
                    <a:p>
                      <a:pPr algn="r" rtl="0" fontAlgn="auto"/>
                      <a:r>
                        <a:rPr lang="en-US" sz="1400" b="1" i="0" u="none" strike="noStrike">
                          <a:solidFill>
                            <a:srgbClr val="000000"/>
                          </a:solidFill>
                          <a:effectLst/>
                          <a:latin typeface="Arial"/>
                        </a:rPr>
                        <a:t>4,293,741</a:t>
                      </a: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20.6</a:t>
                      </a:r>
                    </a:p>
                  </a:txBody>
                  <a:tcPr marL="9525" marR="9525" marT="9525" marB="0" anchor="b">
                    <a:lnL>
                      <a:noFill/>
                    </a:lnL>
                    <a:lnR>
                      <a:noFill/>
                    </a:lnR>
                    <a:lnT>
                      <a:noFill/>
                    </a:lnT>
                    <a:lnB>
                      <a:noFill/>
                    </a:lnB>
                  </a:tcPr>
                </a:tc>
                <a:tc>
                  <a:txBody>
                    <a:bodyPr/>
                    <a:lstStyle/>
                    <a:p>
                      <a:pPr algn="l" rtl="0" fontAlgn="auto"/>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r" rtl="0" fontAlgn="auto"/>
                      <a:r>
                        <a:rPr lang="en-US" sz="1400" b="1" i="0" u="none" strike="noStrike" dirty="0">
                          <a:solidFill>
                            <a:srgbClr val="000000"/>
                          </a:solidFill>
                          <a:effectLst/>
                          <a:latin typeface="Arial"/>
                        </a:rPr>
                        <a:t>1,811,397</a:t>
                      </a:r>
                    </a:p>
                  </a:txBody>
                  <a:tcPr marL="9525" marR="9525" marT="9525" marB="0" anchor="b">
                    <a:lnL>
                      <a:noFill/>
                    </a:lnL>
                    <a:lnR>
                      <a:noFill/>
                    </a:lnR>
                    <a:lnT>
                      <a:noFill/>
                    </a:lnT>
                    <a:lnB>
                      <a:noFill/>
                    </a:lnB>
                  </a:tcPr>
                </a:tc>
                <a:tc>
                  <a:txBody>
                    <a:bodyPr/>
                    <a:lstStyle/>
                    <a:p>
                      <a:pPr algn="r" rtl="0" fontAlgn="auto"/>
                      <a:r>
                        <a:rPr lang="en-US" sz="1400" b="1" i="0" u="none" strike="noStrike" dirty="0">
                          <a:solidFill>
                            <a:srgbClr val="000000"/>
                          </a:solidFill>
                          <a:effectLst/>
                          <a:latin typeface="Arial"/>
                        </a:rPr>
                        <a:t>7.2</a:t>
                      </a:r>
                    </a:p>
                  </a:txBody>
                  <a:tcPr marL="9525" marR="9525" marT="9525" marB="0" anchor="b">
                    <a:lnL>
                      <a:noFill/>
                    </a:lnL>
                    <a:lnR>
                      <a:noFill/>
                    </a:lnR>
                    <a:lnT>
                      <a:noFill/>
                    </a:lnT>
                    <a:lnB>
                      <a:noFill/>
                    </a:lnB>
                  </a:tcPr>
                </a:tc>
              </a:tr>
              <a:tr h="209622">
                <a:tc>
                  <a:txBody>
                    <a:bodyPr/>
                    <a:lstStyle/>
                    <a:p>
                      <a:pPr algn="l" rtl="0" fontAlgn="auto"/>
                      <a:r>
                        <a:rPr lang="en-US" sz="1400" b="1" i="0" u="none" strike="noStrike">
                          <a:solidFill>
                            <a:srgbClr val="000000"/>
                          </a:solidFill>
                          <a:effectLst/>
                          <a:latin typeface="Arial"/>
                        </a:rPr>
                        <a:t>Florida</a:t>
                      </a: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15,982,378</a:t>
                      </a: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18,801,310</a:t>
                      </a:r>
                    </a:p>
                  </a:txBody>
                  <a:tcPr marL="9525" marR="9525" marT="9525" marB="0" anchor="b">
                    <a:lnL>
                      <a:noFill/>
                    </a:lnL>
                    <a:lnR>
                      <a:noFill/>
                    </a:lnR>
                    <a:lnT>
                      <a:noFill/>
                    </a:lnT>
                    <a:lnB>
                      <a:noFill/>
                    </a:lnB>
                    <a:solidFill>
                      <a:srgbClr val="FFFFFF"/>
                    </a:solidFill>
                  </a:tcPr>
                </a:tc>
                <a:tc>
                  <a:txBody>
                    <a:bodyPr/>
                    <a:lstStyle/>
                    <a:p>
                      <a:pPr algn="r" rtl="0" fontAlgn="auto"/>
                      <a:r>
                        <a:rPr lang="en-US" sz="1400" b="1" i="0" u="none" strike="noStrike">
                          <a:solidFill>
                            <a:srgbClr val="000000"/>
                          </a:solidFill>
                          <a:effectLst/>
                          <a:latin typeface="Arial"/>
                        </a:rPr>
                        <a:t>19,893,297</a:t>
                      </a:r>
                    </a:p>
                  </a:txBody>
                  <a:tcPr marL="9525" marR="9525" marT="9525" marB="0" anchor="b">
                    <a:lnL>
                      <a:noFill/>
                    </a:lnL>
                    <a:lnR>
                      <a:noFill/>
                    </a:lnR>
                    <a:lnT>
                      <a:noFill/>
                    </a:lnT>
                    <a:lnB>
                      <a:noFill/>
                    </a:lnB>
                    <a:solidFill>
                      <a:srgbClr val="FFFFFF"/>
                    </a:solidFill>
                  </a:tcPr>
                </a:tc>
                <a:tc>
                  <a:txBody>
                    <a:bodyPr/>
                    <a:lstStyle/>
                    <a:p>
                      <a:pPr algn="l" rtl="0" fontAlgn="auto"/>
                      <a:endParaRPr lang="en-US" sz="1100" b="0" i="0" u="none" strike="noStrike">
                        <a:solidFill>
                          <a:srgbClr val="000000"/>
                        </a:solidFill>
                        <a:effectLst/>
                        <a:latin typeface="Calibri"/>
                      </a:endParaRPr>
                    </a:p>
                  </a:txBody>
                  <a:tcPr marL="9525" marR="9525" marT="9525" marB="0" anchor="b">
                    <a:lnL>
                      <a:noFill/>
                    </a:lnL>
                    <a:lnR>
                      <a:noFill/>
                    </a:lnR>
                    <a:lnT>
                      <a:noFill/>
                    </a:lnT>
                    <a:lnB>
                      <a:noFill/>
                    </a:lnB>
                    <a:solidFill>
                      <a:srgbClr val="FFFFFF"/>
                    </a:solidFill>
                  </a:tcPr>
                </a:tc>
                <a:tc>
                  <a:txBody>
                    <a:bodyPr/>
                    <a:lstStyle/>
                    <a:p>
                      <a:pPr algn="r" rtl="0" fontAlgn="auto"/>
                      <a:r>
                        <a:rPr lang="en-US" sz="1400" b="1" i="0" u="none" strike="noStrike">
                          <a:solidFill>
                            <a:srgbClr val="000000"/>
                          </a:solidFill>
                          <a:effectLst/>
                          <a:latin typeface="Arial"/>
                        </a:rPr>
                        <a:t>2,818,932</a:t>
                      </a: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17.6</a:t>
                      </a:r>
                    </a:p>
                  </a:txBody>
                  <a:tcPr marL="9525" marR="9525" marT="9525" marB="0" anchor="b">
                    <a:lnL>
                      <a:noFill/>
                    </a:lnL>
                    <a:lnR>
                      <a:noFill/>
                    </a:lnR>
                    <a:lnT>
                      <a:noFill/>
                    </a:lnT>
                    <a:lnB>
                      <a:noFill/>
                    </a:lnB>
                  </a:tcPr>
                </a:tc>
                <a:tc>
                  <a:txBody>
                    <a:bodyPr/>
                    <a:lstStyle/>
                    <a:p>
                      <a:pPr algn="l" rtl="0" fontAlgn="auto"/>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1,091,987</a:t>
                      </a: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5.8</a:t>
                      </a:r>
                    </a:p>
                  </a:txBody>
                  <a:tcPr marL="9525" marR="9525" marT="9525" marB="0" anchor="b">
                    <a:lnL>
                      <a:noFill/>
                    </a:lnL>
                    <a:lnR>
                      <a:noFill/>
                    </a:lnR>
                    <a:lnT>
                      <a:noFill/>
                    </a:lnT>
                    <a:lnB>
                      <a:noFill/>
                    </a:lnB>
                  </a:tcPr>
                </a:tc>
              </a:tr>
              <a:tr h="209622">
                <a:tc>
                  <a:txBody>
                    <a:bodyPr/>
                    <a:lstStyle/>
                    <a:p>
                      <a:pPr algn="l" rtl="0" fontAlgn="auto"/>
                      <a:r>
                        <a:rPr lang="en-US" sz="1400" b="1" i="0" u="none" strike="noStrike">
                          <a:solidFill>
                            <a:srgbClr val="000000"/>
                          </a:solidFill>
                          <a:effectLst/>
                          <a:latin typeface="Arial"/>
                        </a:rPr>
                        <a:t>New York</a:t>
                      </a: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18,976,457</a:t>
                      </a: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19,378,102</a:t>
                      </a:r>
                    </a:p>
                  </a:txBody>
                  <a:tcPr marL="9525" marR="9525" marT="9525" marB="0" anchor="b">
                    <a:lnL>
                      <a:noFill/>
                    </a:lnL>
                    <a:lnR>
                      <a:noFill/>
                    </a:lnR>
                    <a:lnT>
                      <a:noFill/>
                    </a:lnT>
                    <a:lnB>
                      <a:noFill/>
                    </a:lnB>
                    <a:solidFill>
                      <a:srgbClr val="FFFFFF"/>
                    </a:solidFill>
                  </a:tcPr>
                </a:tc>
                <a:tc>
                  <a:txBody>
                    <a:bodyPr/>
                    <a:lstStyle/>
                    <a:p>
                      <a:pPr algn="r" rtl="0" fontAlgn="auto"/>
                      <a:r>
                        <a:rPr lang="en-US" sz="1400" b="1" i="0" u="none" strike="noStrike">
                          <a:solidFill>
                            <a:srgbClr val="000000"/>
                          </a:solidFill>
                          <a:effectLst/>
                          <a:latin typeface="Arial"/>
                        </a:rPr>
                        <a:t>19,746,227</a:t>
                      </a:r>
                    </a:p>
                  </a:txBody>
                  <a:tcPr marL="9525" marR="9525" marT="9525" marB="0" anchor="b">
                    <a:lnL>
                      <a:noFill/>
                    </a:lnL>
                    <a:lnR>
                      <a:noFill/>
                    </a:lnR>
                    <a:lnT>
                      <a:noFill/>
                    </a:lnT>
                    <a:lnB>
                      <a:noFill/>
                    </a:lnB>
                    <a:solidFill>
                      <a:srgbClr val="FFFFFF"/>
                    </a:solidFill>
                  </a:tcPr>
                </a:tc>
                <a:tc>
                  <a:txBody>
                    <a:bodyPr/>
                    <a:lstStyle/>
                    <a:p>
                      <a:pPr algn="l" rtl="0" fontAlgn="auto"/>
                      <a:endParaRPr lang="en-US" sz="1100" b="0" i="0" u="none" strike="noStrike">
                        <a:solidFill>
                          <a:srgbClr val="000000"/>
                        </a:solidFill>
                        <a:effectLst/>
                        <a:latin typeface="Calibri"/>
                      </a:endParaRPr>
                    </a:p>
                  </a:txBody>
                  <a:tcPr marL="9525" marR="9525" marT="9525" marB="0" anchor="b">
                    <a:lnL>
                      <a:noFill/>
                    </a:lnL>
                    <a:lnR>
                      <a:noFill/>
                    </a:lnR>
                    <a:lnT>
                      <a:noFill/>
                    </a:lnT>
                    <a:lnB>
                      <a:noFill/>
                    </a:lnB>
                    <a:solidFill>
                      <a:srgbClr val="FFFFFF"/>
                    </a:solidFill>
                  </a:tcPr>
                </a:tc>
                <a:tc>
                  <a:txBody>
                    <a:bodyPr/>
                    <a:lstStyle/>
                    <a:p>
                      <a:pPr algn="r" rtl="0" fontAlgn="auto"/>
                      <a:r>
                        <a:rPr lang="en-US" sz="1400" b="1" i="0" u="none" strike="noStrike">
                          <a:solidFill>
                            <a:srgbClr val="000000"/>
                          </a:solidFill>
                          <a:effectLst/>
                          <a:latin typeface="Arial"/>
                        </a:rPr>
                        <a:t>401,645</a:t>
                      </a: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2.1</a:t>
                      </a:r>
                    </a:p>
                  </a:txBody>
                  <a:tcPr marL="9525" marR="9525" marT="9525" marB="0" anchor="b">
                    <a:lnL>
                      <a:noFill/>
                    </a:lnL>
                    <a:lnR>
                      <a:noFill/>
                    </a:lnR>
                    <a:lnT>
                      <a:noFill/>
                    </a:lnT>
                    <a:lnB>
                      <a:noFill/>
                    </a:lnB>
                  </a:tcPr>
                </a:tc>
                <a:tc>
                  <a:txBody>
                    <a:bodyPr/>
                    <a:lstStyle/>
                    <a:p>
                      <a:pPr algn="l" rtl="0" fontAlgn="auto"/>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368,125</a:t>
                      </a: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1.9</a:t>
                      </a:r>
                    </a:p>
                  </a:txBody>
                  <a:tcPr marL="9525" marR="9525" marT="9525" marB="0" anchor="b">
                    <a:lnL>
                      <a:noFill/>
                    </a:lnL>
                    <a:lnR>
                      <a:noFill/>
                    </a:lnR>
                    <a:lnT>
                      <a:noFill/>
                    </a:lnT>
                    <a:lnB>
                      <a:noFill/>
                    </a:lnB>
                  </a:tcPr>
                </a:tc>
              </a:tr>
              <a:tr h="209622">
                <a:tc>
                  <a:txBody>
                    <a:bodyPr/>
                    <a:lstStyle/>
                    <a:p>
                      <a:pPr algn="l" rtl="0" fontAlgn="auto"/>
                      <a:r>
                        <a:rPr lang="en-US" sz="1400" b="1" i="0" u="none" strike="noStrike">
                          <a:solidFill>
                            <a:srgbClr val="000000"/>
                          </a:solidFill>
                          <a:effectLst/>
                          <a:latin typeface="Arial"/>
                        </a:rPr>
                        <a:t>Illinois</a:t>
                      </a: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12,419,293</a:t>
                      </a: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12,830,632</a:t>
                      </a:r>
                    </a:p>
                  </a:txBody>
                  <a:tcPr marL="9525" marR="9525" marT="9525" marB="0" anchor="b">
                    <a:lnL>
                      <a:noFill/>
                    </a:lnL>
                    <a:lnR>
                      <a:noFill/>
                    </a:lnR>
                    <a:lnT>
                      <a:noFill/>
                    </a:lnT>
                    <a:lnB>
                      <a:noFill/>
                    </a:lnB>
                    <a:solidFill>
                      <a:srgbClr val="FFFFFF"/>
                    </a:solidFill>
                  </a:tcPr>
                </a:tc>
                <a:tc>
                  <a:txBody>
                    <a:bodyPr/>
                    <a:lstStyle/>
                    <a:p>
                      <a:pPr algn="r" rtl="0" fontAlgn="auto"/>
                      <a:r>
                        <a:rPr lang="en-US" sz="1400" b="1" i="0" u="none" strike="noStrike">
                          <a:solidFill>
                            <a:srgbClr val="000000"/>
                          </a:solidFill>
                          <a:effectLst/>
                          <a:latin typeface="Arial"/>
                        </a:rPr>
                        <a:t>12,880,580</a:t>
                      </a:r>
                    </a:p>
                  </a:txBody>
                  <a:tcPr marL="9525" marR="9525" marT="9525" marB="0" anchor="b">
                    <a:lnL>
                      <a:noFill/>
                    </a:lnL>
                    <a:lnR>
                      <a:noFill/>
                    </a:lnR>
                    <a:lnT>
                      <a:noFill/>
                    </a:lnT>
                    <a:lnB>
                      <a:noFill/>
                    </a:lnB>
                    <a:solidFill>
                      <a:srgbClr val="FFFFFF"/>
                    </a:solidFill>
                  </a:tcPr>
                </a:tc>
                <a:tc>
                  <a:txBody>
                    <a:bodyPr/>
                    <a:lstStyle/>
                    <a:p>
                      <a:pPr algn="l" rtl="0" fontAlgn="auto"/>
                      <a:endParaRPr lang="en-US" sz="1100" b="0" i="0" u="none" strike="noStrike">
                        <a:solidFill>
                          <a:srgbClr val="000000"/>
                        </a:solidFill>
                        <a:effectLst/>
                        <a:latin typeface="Calibri"/>
                      </a:endParaRPr>
                    </a:p>
                  </a:txBody>
                  <a:tcPr marL="9525" marR="9525" marT="9525" marB="0" anchor="b">
                    <a:lnL>
                      <a:noFill/>
                    </a:lnL>
                    <a:lnR>
                      <a:noFill/>
                    </a:lnR>
                    <a:lnT>
                      <a:noFill/>
                    </a:lnT>
                    <a:lnB>
                      <a:noFill/>
                    </a:lnB>
                    <a:solidFill>
                      <a:srgbClr val="FFFFFF"/>
                    </a:solidFill>
                  </a:tcPr>
                </a:tc>
                <a:tc>
                  <a:txBody>
                    <a:bodyPr/>
                    <a:lstStyle/>
                    <a:p>
                      <a:pPr algn="r" rtl="0" fontAlgn="auto"/>
                      <a:r>
                        <a:rPr lang="en-US" sz="1400" b="1" i="0" u="none" strike="noStrike">
                          <a:solidFill>
                            <a:srgbClr val="000000"/>
                          </a:solidFill>
                          <a:effectLst/>
                          <a:latin typeface="Arial"/>
                        </a:rPr>
                        <a:t>411,339</a:t>
                      </a: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3.3</a:t>
                      </a:r>
                    </a:p>
                  </a:txBody>
                  <a:tcPr marL="9525" marR="9525" marT="9525" marB="0" anchor="b">
                    <a:lnL>
                      <a:noFill/>
                    </a:lnL>
                    <a:lnR>
                      <a:noFill/>
                    </a:lnR>
                    <a:lnT>
                      <a:noFill/>
                    </a:lnT>
                    <a:lnB>
                      <a:noFill/>
                    </a:lnB>
                  </a:tcPr>
                </a:tc>
                <a:tc>
                  <a:txBody>
                    <a:bodyPr/>
                    <a:lstStyle/>
                    <a:p>
                      <a:pPr algn="l" rtl="0" fontAlgn="auto"/>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49,948</a:t>
                      </a: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0.4</a:t>
                      </a:r>
                    </a:p>
                  </a:txBody>
                  <a:tcPr marL="9525" marR="9525" marT="9525" marB="0" anchor="b">
                    <a:lnL>
                      <a:noFill/>
                    </a:lnL>
                    <a:lnR>
                      <a:noFill/>
                    </a:lnR>
                    <a:lnT>
                      <a:noFill/>
                    </a:lnT>
                    <a:lnB>
                      <a:noFill/>
                    </a:lnB>
                  </a:tcPr>
                </a:tc>
              </a:tr>
              <a:tr h="209622">
                <a:tc>
                  <a:txBody>
                    <a:bodyPr/>
                    <a:lstStyle/>
                    <a:p>
                      <a:pPr algn="l" rtl="0" fontAlgn="auto"/>
                      <a:r>
                        <a:rPr lang="en-US" sz="1400" b="1" i="0" u="none" strike="noStrike">
                          <a:solidFill>
                            <a:srgbClr val="000000"/>
                          </a:solidFill>
                          <a:effectLst/>
                          <a:latin typeface="Arial"/>
                        </a:rPr>
                        <a:t>Pennsylvania</a:t>
                      </a: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12,281,054</a:t>
                      </a: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12,702,379</a:t>
                      </a:r>
                    </a:p>
                  </a:txBody>
                  <a:tcPr marL="9525" marR="9525" marT="9525" marB="0" anchor="b">
                    <a:lnL>
                      <a:noFill/>
                    </a:lnL>
                    <a:lnR>
                      <a:noFill/>
                    </a:lnR>
                    <a:lnT>
                      <a:noFill/>
                    </a:lnT>
                    <a:lnB>
                      <a:noFill/>
                    </a:lnB>
                    <a:solidFill>
                      <a:srgbClr val="FFFFFF"/>
                    </a:solidFill>
                  </a:tcPr>
                </a:tc>
                <a:tc>
                  <a:txBody>
                    <a:bodyPr/>
                    <a:lstStyle/>
                    <a:p>
                      <a:pPr algn="r" rtl="0" fontAlgn="auto"/>
                      <a:r>
                        <a:rPr lang="en-US" sz="1400" b="1" i="0" u="none" strike="noStrike">
                          <a:solidFill>
                            <a:srgbClr val="000000"/>
                          </a:solidFill>
                          <a:effectLst/>
                          <a:latin typeface="Arial"/>
                        </a:rPr>
                        <a:t>12,787,209</a:t>
                      </a:r>
                    </a:p>
                  </a:txBody>
                  <a:tcPr marL="9525" marR="9525" marT="9525" marB="0" anchor="b">
                    <a:lnL>
                      <a:noFill/>
                    </a:lnL>
                    <a:lnR>
                      <a:noFill/>
                    </a:lnR>
                    <a:lnT>
                      <a:noFill/>
                    </a:lnT>
                    <a:lnB>
                      <a:noFill/>
                    </a:lnB>
                    <a:solidFill>
                      <a:srgbClr val="FFFFFF"/>
                    </a:solidFill>
                  </a:tcPr>
                </a:tc>
                <a:tc>
                  <a:txBody>
                    <a:bodyPr/>
                    <a:lstStyle/>
                    <a:p>
                      <a:pPr algn="l" rtl="0" fontAlgn="auto"/>
                      <a:endParaRPr lang="en-US" sz="1100" b="0" i="0" u="none" strike="noStrike">
                        <a:solidFill>
                          <a:srgbClr val="000000"/>
                        </a:solidFill>
                        <a:effectLst/>
                        <a:latin typeface="Calibri"/>
                      </a:endParaRPr>
                    </a:p>
                  </a:txBody>
                  <a:tcPr marL="9525" marR="9525" marT="9525" marB="0" anchor="b">
                    <a:lnL>
                      <a:noFill/>
                    </a:lnL>
                    <a:lnR>
                      <a:noFill/>
                    </a:lnR>
                    <a:lnT>
                      <a:noFill/>
                    </a:lnT>
                    <a:lnB>
                      <a:noFill/>
                    </a:lnB>
                    <a:solidFill>
                      <a:srgbClr val="FFFFFF"/>
                    </a:solidFill>
                  </a:tcPr>
                </a:tc>
                <a:tc>
                  <a:txBody>
                    <a:bodyPr/>
                    <a:lstStyle/>
                    <a:p>
                      <a:pPr algn="r" rtl="0" fontAlgn="auto"/>
                      <a:r>
                        <a:rPr lang="en-US" sz="1400" b="1" i="0" u="none" strike="noStrike">
                          <a:solidFill>
                            <a:srgbClr val="000000"/>
                          </a:solidFill>
                          <a:effectLst/>
                          <a:latin typeface="Arial"/>
                        </a:rPr>
                        <a:t>421,325</a:t>
                      </a: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3.4</a:t>
                      </a:r>
                    </a:p>
                  </a:txBody>
                  <a:tcPr marL="9525" marR="9525" marT="9525" marB="0" anchor="b">
                    <a:lnL>
                      <a:noFill/>
                    </a:lnL>
                    <a:lnR>
                      <a:noFill/>
                    </a:lnR>
                    <a:lnT>
                      <a:noFill/>
                    </a:lnT>
                    <a:lnB>
                      <a:noFill/>
                    </a:lnB>
                  </a:tcPr>
                </a:tc>
                <a:tc>
                  <a:txBody>
                    <a:bodyPr/>
                    <a:lstStyle/>
                    <a:p>
                      <a:pPr algn="l" rtl="0" fontAlgn="auto"/>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84,830</a:t>
                      </a: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0.7</a:t>
                      </a:r>
                    </a:p>
                  </a:txBody>
                  <a:tcPr marL="9525" marR="9525" marT="9525" marB="0" anchor="b">
                    <a:lnL>
                      <a:noFill/>
                    </a:lnL>
                    <a:lnR>
                      <a:noFill/>
                    </a:lnR>
                    <a:lnT>
                      <a:noFill/>
                    </a:lnT>
                    <a:lnB>
                      <a:noFill/>
                    </a:lnB>
                  </a:tcPr>
                </a:tc>
              </a:tr>
              <a:tr h="209622">
                <a:tc>
                  <a:txBody>
                    <a:bodyPr/>
                    <a:lstStyle/>
                    <a:p>
                      <a:pPr algn="l" rtl="0" fontAlgn="auto"/>
                      <a:r>
                        <a:rPr lang="en-US" sz="1400" b="1" i="0" u="none" strike="noStrike">
                          <a:solidFill>
                            <a:srgbClr val="000000"/>
                          </a:solidFill>
                          <a:effectLst/>
                          <a:latin typeface="Arial"/>
                        </a:rPr>
                        <a:t>Ohio</a:t>
                      </a: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11,353,140</a:t>
                      </a: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11,536,504</a:t>
                      </a:r>
                    </a:p>
                  </a:txBody>
                  <a:tcPr marL="9525" marR="9525" marT="9525" marB="0" anchor="b">
                    <a:lnL>
                      <a:noFill/>
                    </a:lnL>
                    <a:lnR>
                      <a:noFill/>
                    </a:lnR>
                    <a:lnT>
                      <a:noFill/>
                    </a:lnT>
                    <a:lnB>
                      <a:noFill/>
                    </a:lnB>
                    <a:solidFill>
                      <a:srgbClr val="FFFFFF"/>
                    </a:solidFill>
                  </a:tcPr>
                </a:tc>
                <a:tc>
                  <a:txBody>
                    <a:bodyPr/>
                    <a:lstStyle/>
                    <a:p>
                      <a:pPr algn="r" rtl="0" fontAlgn="auto"/>
                      <a:r>
                        <a:rPr lang="en-US" sz="1400" b="1" i="0" u="none" strike="noStrike">
                          <a:solidFill>
                            <a:srgbClr val="000000"/>
                          </a:solidFill>
                          <a:effectLst/>
                          <a:latin typeface="Arial"/>
                        </a:rPr>
                        <a:t>11,594,163</a:t>
                      </a:r>
                    </a:p>
                  </a:txBody>
                  <a:tcPr marL="9525" marR="9525" marT="9525" marB="0" anchor="b">
                    <a:lnL>
                      <a:noFill/>
                    </a:lnL>
                    <a:lnR>
                      <a:noFill/>
                    </a:lnR>
                    <a:lnT>
                      <a:noFill/>
                    </a:lnT>
                    <a:lnB>
                      <a:noFill/>
                    </a:lnB>
                    <a:solidFill>
                      <a:srgbClr val="FFFFFF"/>
                    </a:solidFill>
                  </a:tcPr>
                </a:tc>
                <a:tc>
                  <a:txBody>
                    <a:bodyPr/>
                    <a:lstStyle/>
                    <a:p>
                      <a:pPr algn="l" rtl="0" fontAlgn="auto"/>
                      <a:endParaRPr lang="en-US" sz="1100" b="0" i="0" u="none" strike="noStrike">
                        <a:solidFill>
                          <a:srgbClr val="000000"/>
                        </a:solidFill>
                        <a:effectLst/>
                        <a:latin typeface="Calibri"/>
                      </a:endParaRPr>
                    </a:p>
                  </a:txBody>
                  <a:tcPr marL="9525" marR="9525" marT="9525" marB="0" anchor="b">
                    <a:lnL>
                      <a:noFill/>
                    </a:lnL>
                    <a:lnR>
                      <a:noFill/>
                    </a:lnR>
                    <a:lnT>
                      <a:noFill/>
                    </a:lnT>
                    <a:lnB>
                      <a:noFill/>
                    </a:lnB>
                    <a:solidFill>
                      <a:srgbClr val="FFFFFF"/>
                    </a:solidFill>
                  </a:tcPr>
                </a:tc>
                <a:tc>
                  <a:txBody>
                    <a:bodyPr/>
                    <a:lstStyle/>
                    <a:p>
                      <a:pPr algn="r" rtl="0" fontAlgn="auto"/>
                      <a:r>
                        <a:rPr lang="en-US" sz="1400" b="1" i="0" u="none" strike="noStrike">
                          <a:solidFill>
                            <a:srgbClr val="000000"/>
                          </a:solidFill>
                          <a:effectLst/>
                          <a:latin typeface="Arial"/>
                        </a:rPr>
                        <a:t>183,364</a:t>
                      </a: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1.6</a:t>
                      </a:r>
                    </a:p>
                  </a:txBody>
                  <a:tcPr marL="9525" marR="9525" marT="9525" marB="0" anchor="b">
                    <a:lnL>
                      <a:noFill/>
                    </a:lnL>
                    <a:lnR>
                      <a:noFill/>
                    </a:lnR>
                    <a:lnT>
                      <a:noFill/>
                    </a:lnT>
                    <a:lnB>
                      <a:noFill/>
                    </a:lnB>
                  </a:tcPr>
                </a:tc>
                <a:tc>
                  <a:txBody>
                    <a:bodyPr/>
                    <a:lstStyle/>
                    <a:p>
                      <a:pPr algn="l" rtl="0" fontAlgn="auto"/>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57,659</a:t>
                      </a: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0.5</a:t>
                      </a:r>
                    </a:p>
                  </a:txBody>
                  <a:tcPr marL="9525" marR="9525" marT="9525" marB="0" anchor="b">
                    <a:lnL>
                      <a:noFill/>
                    </a:lnL>
                    <a:lnR>
                      <a:noFill/>
                    </a:lnR>
                    <a:lnT>
                      <a:noFill/>
                    </a:lnT>
                    <a:lnB>
                      <a:noFill/>
                    </a:lnB>
                  </a:tcPr>
                </a:tc>
              </a:tr>
              <a:tr h="209622">
                <a:tc>
                  <a:txBody>
                    <a:bodyPr/>
                    <a:lstStyle/>
                    <a:p>
                      <a:pPr algn="l" rtl="0" fontAlgn="auto"/>
                      <a:r>
                        <a:rPr lang="en-US" sz="1400" b="1" i="0" u="none" strike="noStrike">
                          <a:solidFill>
                            <a:srgbClr val="000000"/>
                          </a:solidFill>
                          <a:effectLst/>
                          <a:latin typeface="Arial"/>
                        </a:rPr>
                        <a:t>Georgia</a:t>
                      </a: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8,186,453</a:t>
                      </a: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9,687,653</a:t>
                      </a:r>
                    </a:p>
                  </a:txBody>
                  <a:tcPr marL="9525" marR="9525" marT="9525" marB="0" anchor="b">
                    <a:lnL>
                      <a:noFill/>
                    </a:lnL>
                    <a:lnR>
                      <a:noFill/>
                    </a:lnR>
                    <a:lnT>
                      <a:noFill/>
                    </a:lnT>
                    <a:lnB>
                      <a:noFill/>
                    </a:lnB>
                    <a:solidFill>
                      <a:srgbClr val="FFFFFF"/>
                    </a:solidFill>
                  </a:tcPr>
                </a:tc>
                <a:tc>
                  <a:txBody>
                    <a:bodyPr/>
                    <a:lstStyle/>
                    <a:p>
                      <a:pPr algn="r" rtl="0" fontAlgn="auto"/>
                      <a:r>
                        <a:rPr lang="en-US" sz="1400" b="1" i="0" u="none" strike="noStrike">
                          <a:solidFill>
                            <a:srgbClr val="000000"/>
                          </a:solidFill>
                          <a:effectLst/>
                          <a:latin typeface="Arial"/>
                        </a:rPr>
                        <a:t>10,097,343</a:t>
                      </a:r>
                    </a:p>
                  </a:txBody>
                  <a:tcPr marL="9525" marR="9525" marT="9525" marB="0" anchor="b">
                    <a:lnL>
                      <a:noFill/>
                    </a:lnL>
                    <a:lnR>
                      <a:noFill/>
                    </a:lnR>
                    <a:lnT>
                      <a:noFill/>
                    </a:lnT>
                    <a:lnB>
                      <a:noFill/>
                    </a:lnB>
                    <a:solidFill>
                      <a:srgbClr val="FFFFFF"/>
                    </a:solidFill>
                  </a:tcPr>
                </a:tc>
                <a:tc>
                  <a:txBody>
                    <a:bodyPr/>
                    <a:lstStyle/>
                    <a:p>
                      <a:pPr algn="l" rtl="0" fontAlgn="auto"/>
                      <a:endParaRPr lang="en-US" sz="1100" b="0" i="0" u="none" strike="noStrike">
                        <a:solidFill>
                          <a:srgbClr val="000000"/>
                        </a:solidFill>
                        <a:effectLst/>
                        <a:latin typeface="Calibri"/>
                      </a:endParaRPr>
                    </a:p>
                  </a:txBody>
                  <a:tcPr marL="9525" marR="9525" marT="9525" marB="0" anchor="b">
                    <a:lnL>
                      <a:noFill/>
                    </a:lnL>
                    <a:lnR>
                      <a:noFill/>
                    </a:lnR>
                    <a:lnT>
                      <a:noFill/>
                    </a:lnT>
                    <a:lnB>
                      <a:noFill/>
                    </a:lnB>
                    <a:solidFill>
                      <a:srgbClr val="FFFFFF"/>
                    </a:solidFill>
                  </a:tcPr>
                </a:tc>
                <a:tc>
                  <a:txBody>
                    <a:bodyPr/>
                    <a:lstStyle/>
                    <a:p>
                      <a:pPr algn="r" rtl="0" fontAlgn="auto"/>
                      <a:r>
                        <a:rPr lang="en-US" sz="1400" b="1" i="0" u="none" strike="noStrike">
                          <a:solidFill>
                            <a:srgbClr val="000000"/>
                          </a:solidFill>
                          <a:effectLst/>
                          <a:latin typeface="Arial"/>
                        </a:rPr>
                        <a:t>1,501,200</a:t>
                      </a: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18.3</a:t>
                      </a:r>
                    </a:p>
                  </a:txBody>
                  <a:tcPr marL="9525" marR="9525" marT="9525" marB="0" anchor="b">
                    <a:lnL>
                      <a:noFill/>
                    </a:lnL>
                    <a:lnR>
                      <a:noFill/>
                    </a:lnR>
                    <a:lnT>
                      <a:noFill/>
                    </a:lnT>
                    <a:lnB>
                      <a:noFill/>
                    </a:lnB>
                  </a:tcPr>
                </a:tc>
                <a:tc>
                  <a:txBody>
                    <a:bodyPr/>
                    <a:lstStyle/>
                    <a:p>
                      <a:pPr algn="l" rtl="0" fontAlgn="auto"/>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409,690</a:t>
                      </a: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4.2</a:t>
                      </a:r>
                    </a:p>
                  </a:txBody>
                  <a:tcPr marL="9525" marR="9525" marT="9525" marB="0" anchor="b">
                    <a:lnL>
                      <a:noFill/>
                    </a:lnL>
                    <a:lnR>
                      <a:noFill/>
                    </a:lnR>
                    <a:lnT>
                      <a:noFill/>
                    </a:lnT>
                    <a:lnB>
                      <a:noFill/>
                    </a:lnB>
                  </a:tcPr>
                </a:tc>
              </a:tr>
              <a:tr h="209622">
                <a:tc>
                  <a:txBody>
                    <a:bodyPr/>
                    <a:lstStyle/>
                    <a:p>
                      <a:pPr algn="l" rtl="0" fontAlgn="auto"/>
                      <a:r>
                        <a:rPr lang="en-US" sz="1400" b="1" i="0" u="none" strike="noStrike">
                          <a:solidFill>
                            <a:srgbClr val="000000"/>
                          </a:solidFill>
                          <a:effectLst/>
                          <a:latin typeface="Arial"/>
                        </a:rPr>
                        <a:t>North Carolina</a:t>
                      </a: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8,049,313</a:t>
                      </a: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9,535,483</a:t>
                      </a:r>
                    </a:p>
                  </a:txBody>
                  <a:tcPr marL="9525" marR="9525" marT="9525" marB="0" anchor="b">
                    <a:lnL>
                      <a:noFill/>
                    </a:lnL>
                    <a:lnR>
                      <a:noFill/>
                    </a:lnR>
                    <a:lnT>
                      <a:noFill/>
                    </a:lnT>
                    <a:lnB>
                      <a:noFill/>
                    </a:lnB>
                    <a:solidFill>
                      <a:srgbClr val="FFFFFF"/>
                    </a:solidFill>
                  </a:tcPr>
                </a:tc>
                <a:tc>
                  <a:txBody>
                    <a:bodyPr/>
                    <a:lstStyle/>
                    <a:p>
                      <a:pPr algn="r" rtl="0" fontAlgn="auto"/>
                      <a:r>
                        <a:rPr lang="en-US" sz="1400" b="1" i="0" u="none" strike="noStrike">
                          <a:solidFill>
                            <a:srgbClr val="000000"/>
                          </a:solidFill>
                          <a:effectLst/>
                          <a:latin typeface="Arial"/>
                        </a:rPr>
                        <a:t>9,943,964</a:t>
                      </a:r>
                    </a:p>
                  </a:txBody>
                  <a:tcPr marL="9525" marR="9525" marT="9525" marB="0" anchor="b">
                    <a:lnL>
                      <a:noFill/>
                    </a:lnL>
                    <a:lnR>
                      <a:noFill/>
                    </a:lnR>
                    <a:lnT>
                      <a:noFill/>
                    </a:lnT>
                    <a:lnB>
                      <a:noFill/>
                    </a:lnB>
                    <a:solidFill>
                      <a:srgbClr val="FFFFFF"/>
                    </a:solidFill>
                  </a:tcPr>
                </a:tc>
                <a:tc>
                  <a:txBody>
                    <a:bodyPr/>
                    <a:lstStyle/>
                    <a:p>
                      <a:pPr algn="l" rtl="0" fontAlgn="auto"/>
                      <a:endParaRPr lang="en-US" sz="1100" b="0" i="0" u="none" strike="noStrike">
                        <a:solidFill>
                          <a:srgbClr val="000000"/>
                        </a:solidFill>
                        <a:effectLst/>
                        <a:latin typeface="Calibri"/>
                      </a:endParaRPr>
                    </a:p>
                  </a:txBody>
                  <a:tcPr marL="9525" marR="9525" marT="9525" marB="0" anchor="b">
                    <a:lnL>
                      <a:noFill/>
                    </a:lnL>
                    <a:lnR>
                      <a:noFill/>
                    </a:lnR>
                    <a:lnT>
                      <a:noFill/>
                    </a:lnT>
                    <a:lnB>
                      <a:noFill/>
                    </a:lnB>
                    <a:solidFill>
                      <a:srgbClr val="FFFFFF"/>
                    </a:solidFill>
                  </a:tcPr>
                </a:tc>
                <a:tc>
                  <a:txBody>
                    <a:bodyPr/>
                    <a:lstStyle/>
                    <a:p>
                      <a:pPr algn="r" rtl="0" fontAlgn="auto"/>
                      <a:r>
                        <a:rPr lang="en-US" sz="1400" b="1" i="0" u="none" strike="noStrike">
                          <a:solidFill>
                            <a:srgbClr val="000000"/>
                          </a:solidFill>
                          <a:effectLst/>
                          <a:latin typeface="Arial"/>
                        </a:rPr>
                        <a:t>1,486,170</a:t>
                      </a: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18.5</a:t>
                      </a:r>
                    </a:p>
                  </a:txBody>
                  <a:tcPr marL="9525" marR="9525" marT="9525" marB="0" anchor="b">
                    <a:lnL>
                      <a:noFill/>
                    </a:lnL>
                    <a:lnR>
                      <a:noFill/>
                    </a:lnR>
                    <a:lnT>
                      <a:noFill/>
                    </a:lnT>
                    <a:lnB>
                      <a:noFill/>
                    </a:lnB>
                  </a:tcPr>
                </a:tc>
                <a:tc>
                  <a:txBody>
                    <a:bodyPr/>
                    <a:lstStyle/>
                    <a:p>
                      <a:pPr algn="l" rtl="0" fontAlgn="auto"/>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408,481</a:t>
                      </a: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4.3</a:t>
                      </a:r>
                    </a:p>
                  </a:txBody>
                  <a:tcPr marL="9525" marR="9525" marT="9525" marB="0" anchor="b">
                    <a:lnL>
                      <a:noFill/>
                    </a:lnL>
                    <a:lnR>
                      <a:noFill/>
                    </a:lnR>
                    <a:lnT>
                      <a:noFill/>
                    </a:lnT>
                    <a:lnB>
                      <a:noFill/>
                    </a:lnB>
                  </a:tcPr>
                </a:tc>
              </a:tr>
              <a:tr h="217386">
                <a:tc>
                  <a:txBody>
                    <a:bodyPr/>
                    <a:lstStyle/>
                    <a:p>
                      <a:pPr algn="l" rtl="0" fontAlgn="auto"/>
                      <a:r>
                        <a:rPr lang="en-US" sz="1400" b="1" i="0" u="none" strike="noStrike">
                          <a:solidFill>
                            <a:srgbClr val="000000"/>
                          </a:solidFill>
                          <a:effectLst/>
                          <a:latin typeface="Arial"/>
                        </a:rPr>
                        <a:t>Michigan</a:t>
                      </a: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r" rtl="0" fontAlgn="auto"/>
                      <a:r>
                        <a:rPr lang="en-US" sz="1400" b="1" i="0" u="none" strike="noStrike">
                          <a:solidFill>
                            <a:srgbClr val="000000"/>
                          </a:solidFill>
                          <a:effectLst/>
                          <a:latin typeface="Arial"/>
                        </a:rPr>
                        <a:t>9,938,444</a:t>
                      </a: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r" rtl="0" fontAlgn="auto"/>
                      <a:r>
                        <a:rPr lang="en-US" sz="1400" b="1" i="0" u="none" strike="noStrike">
                          <a:solidFill>
                            <a:srgbClr val="000000"/>
                          </a:solidFill>
                          <a:effectLst/>
                          <a:latin typeface="Arial"/>
                        </a:rPr>
                        <a:t>9,883,640</a:t>
                      </a: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solidFill>
                      <a:srgbClr val="FFFFFF"/>
                    </a:solidFill>
                  </a:tcPr>
                </a:tc>
                <a:tc>
                  <a:txBody>
                    <a:bodyPr/>
                    <a:lstStyle/>
                    <a:p>
                      <a:pPr algn="r" rtl="0" fontAlgn="auto"/>
                      <a:r>
                        <a:rPr lang="en-US" sz="1400" b="1" i="0" u="none" strike="noStrike">
                          <a:solidFill>
                            <a:srgbClr val="000000"/>
                          </a:solidFill>
                          <a:effectLst/>
                          <a:latin typeface="Arial"/>
                        </a:rPr>
                        <a:t>9,909,877</a:t>
                      </a: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solidFill>
                      <a:srgbClr val="FFFFFF"/>
                    </a:solidFill>
                  </a:tcPr>
                </a:tc>
                <a:tc>
                  <a:txBody>
                    <a:bodyPr/>
                    <a:lstStyle/>
                    <a:p>
                      <a:pPr algn="l" rtl="0" fontAlgn="auto"/>
                      <a:endParaRPr lang="en-US" sz="1100" b="0" i="0" u="none" strike="noStrike">
                        <a:solidFill>
                          <a:srgbClr val="000000"/>
                        </a:solidFill>
                        <a:effectLst/>
                        <a:latin typeface="Calibri"/>
                      </a:endParaRP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solidFill>
                      <a:srgbClr val="FFFFFF"/>
                    </a:solidFill>
                  </a:tcPr>
                </a:tc>
                <a:tc>
                  <a:txBody>
                    <a:bodyPr/>
                    <a:lstStyle/>
                    <a:p>
                      <a:pPr algn="r" rtl="0" fontAlgn="auto"/>
                      <a:r>
                        <a:rPr lang="en-US" sz="1400" b="1" i="0" u="none" strike="noStrike">
                          <a:solidFill>
                            <a:srgbClr val="000000"/>
                          </a:solidFill>
                          <a:effectLst/>
                          <a:latin typeface="Arial"/>
                        </a:rPr>
                        <a:t>-54,804</a:t>
                      </a: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r" rtl="0" fontAlgn="auto"/>
                      <a:r>
                        <a:rPr lang="en-US" sz="1400" b="1" i="0" u="none" strike="noStrike">
                          <a:solidFill>
                            <a:srgbClr val="000000"/>
                          </a:solidFill>
                          <a:effectLst/>
                          <a:latin typeface="Arial"/>
                        </a:rPr>
                        <a:t>-0.6</a:t>
                      </a: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l" rtl="0" fontAlgn="auto"/>
                      <a:endParaRPr lang="en-US" sz="1100" b="0" i="0" u="none" strike="noStrike">
                        <a:solidFill>
                          <a:srgbClr val="000000"/>
                        </a:solidFill>
                        <a:effectLst/>
                        <a:latin typeface="Calibri"/>
                      </a:endParaRP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r" rtl="0" fontAlgn="auto"/>
                      <a:r>
                        <a:rPr lang="en-US" sz="1400" b="1" i="0" u="none" strike="noStrike">
                          <a:solidFill>
                            <a:srgbClr val="000000"/>
                          </a:solidFill>
                          <a:effectLst/>
                          <a:latin typeface="Arial"/>
                        </a:rPr>
                        <a:t>26,237</a:t>
                      </a: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r" rtl="0" fontAlgn="auto"/>
                      <a:r>
                        <a:rPr lang="en-US" sz="1400" b="1" i="0" u="none" strike="noStrike" dirty="0">
                          <a:solidFill>
                            <a:srgbClr val="000000"/>
                          </a:solidFill>
                          <a:effectLst/>
                          <a:latin typeface="Arial"/>
                        </a:rPr>
                        <a:t>0.3</a:t>
                      </a: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tcPr>
                </a:tc>
              </a:tr>
              <a:tr h="156828">
                <a:tc gridSpan="10">
                  <a:txBody>
                    <a:bodyPr/>
                    <a:lstStyle/>
                    <a:p>
                      <a:pPr algn="l" rtl="0" fontAlgn="ctr"/>
                      <a:r>
                        <a:rPr lang="en-US" sz="1000" b="0" i="0" u="none" strike="noStrike" dirty="0">
                          <a:solidFill>
                            <a:srgbClr val="000000"/>
                          </a:solidFill>
                          <a:effectLst/>
                          <a:latin typeface="Arial"/>
                        </a:rPr>
                        <a:t>Source: U.S. Census Bureau.</a:t>
                      </a:r>
                    </a:p>
                  </a:txBody>
                  <a:tcPr marL="7764" marR="7764" marT="7764" marB="0" anchor="ctr">
                    <a:lnL>
                      <a:noFill/>
                    </a:lnL>
                    <a:lnR>
                      <a:noFill/>
                    </a:lnR>
                    <a:lnT w="19050" cap="flat" cmpd="sng" algn="ctr">
                      <a:solidFill>
                        <a:schemeClr val="tx1"/>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3194981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8" name="Straight Connector 7"/>
          <p:cNvCxnSpPr/>
          <p:nvPr/>
        </p:nvCxnSpPr>
        <p:spPr>
          <a:xfrm>
            <a:off x="990600" y="3581400"/>
            <a:ext cx="7620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z="2200" b="1" dirty="0" smtClean="0">
                <a:latin typeface="Arial" panose="020B0604020202020204" pitchFamily="34" charset="0"/>
                <a:cs typeface="Arial" panose="020B0604020202020204" pitchFamily="34" charset="0"/>
              </a:rPr>
              <a:t>Hispanic Child (&lt;18) Population as a Percent of the </a:t>
            </a:r>
            <a:br>
              <a:rPr lang="en-US" sz="2200" b="1" dirty="0" smtClean="0">
                <a:latin typeface="Arial" panose="020B0604020202020204" pitchFamily="34" charset="0"/>
                <a:cs typeface="Arial" panose="020B0604020202020204" pitchFamily="34" charset="0"/>
              </a:rPr>
            </a:br>
            <a:r>
              <a:rPr lang="en-US" sz="2200" b="1" dirty="0" smtClean="0">
                <a:latin typeface="Arial" panose="020B0604020202020204" pitchFamily="34" charset="0"/>
                <a:cs typeface="Arial" panose="020B0604020202020204" pitchFamily="34" charset="0"/>
              </a:rPr>
              <a:t>Total Child Population in Selected Metropolitan Statistical Areas in Texas in 2000 and 2010</a:t>
            </a:r>
            <a:endParaRPr lang="en-US" sz="2200" b="1" dirty="0">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17458224"/>
              </p:ext>
            </p:extLst>
          </p:nvPr>
        </p:nvGraphicFramePr>
        <p:xfrm>
          <a:off x="457200" y="1295400"/>
          <a:ext cx="8229600" cy="4830763"/>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10"/>
          </p:nvPr>
        </p:nvSpPr>
        <p:spPr/>
        <p:txBody>
          <a:bodyPr/>
          <a:lstStyle/>
          <a:p>
            <a:pPr>
              <a:defRPr/>
            </a:pPr>
            <a:endParaRPr lang="en-US" dirty="0"/>
          </a:p>
        </p:txBody>
      </p:sp>
    </p:spTree>
    <p:extLst>
      <p:ext uri="{BB962C8B-B14F-4D97-AF65-F5344CB8AC3E}">
        <p14:creationId xmlns:p14="http://schemas.microsoft.com/office/powerpoint/2010/main" val="3446819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5474" name="Title 1"/>
          <p:cNvSpPr>
            <a:spLocks noGrp="1"/>
          </p:cNvSpPr>
          <p:nvPr>
            <p:ph type="title"/>
          </p:nvPr>
        </p:nvSpPr>
        <p:spPr>
          <a:xfrm>
            <a:off x="457200" y="92075"/>
            <a:ext cx="8229600" cy="1143000"/>
          </a:xfrm>
        </p:spPr>
        <p:txBody>
          <a:bodyPr anchor="t"/>
          <a:lstStyle/>
          <a:p>
            <a:r>
              <a:rPr lang="en-US" sz="1600" b="1" i="1" smtClean="0">
                <a:ea typeface="Geneva" pitchFamily="34" charset="0"/>
              </a:rPr>
              <a:t>Population in Texas by Race/Ethnicity in 2010</a:t>
            </a:r>
            <a:r>
              <a:rPr lang="en-US" sz="1600" smtClean="0">
                <a:ea typeface="Geneva" pitchFamily="34" charset="0"/>
              </a:rPr>
              <a:t/>
            </a:r>
            <a:br>
              <a:rPr lang="en-US" sz="1600" smtClean="0">
                <a:ea typeface="Geneva" pitchFamily="34" charset="0"/>
              </a:rPr>
            </a:br>
            <a:r>
              <a:rPr lang="en-US" sz="1600" b="1" i="1" smtClean="0">
                <a:ea typeface="Geneva" pitchFamily="34" charset="0"/>
              </a:rPr>
              <a:t>and Projections of the Population in Texas by Race/Ethnicity from 2020 to 2050 Under Alternative Assumptions of Age and Race/Ethnicity-Specific Rates of Net Migration</a:t>
            </a:r>
            <a:endParaRPr lang="en-US" sz="1600" smtClean="0">
              <a:ea typeface="Geneva" pitchFamily="34" charset="0"/>
            </a:endParaRPr>
          </a:p>
        </p:txBody>
      </p:sp>
      <p:sp>
        <p:nvSpPr>
          <p:cNvPr id="3" name="Slide Number Placeholder 2"/>
          <p:cNvSpPr>
            <a:spLocks noGrp="1"/>
          </p:cNvSpPr>
          <p:nvPr>
            <p:ph type="sldNum" sz="quarter" idx="11"/>
          </p:nvPr>
        </p:nvSpPr>
        <p:spPr/>
        <p:txBody>
          <a:bodyPr/>
          <a:lstStyle/>
          <a:p>
            <a:pPr>
              <a:defRPr/>
            </a:pPr>
            <a:fld id="{B5AFA90B-C02C-4C8E-B6AD-A75B038ED2A5}" type="slidenum">
              <a:rPr lang="en-US" smtClean="0"/>
              <a:pPr>
                <a:defRPr/>
              </a:pPr>
              <a:t>61</a:t>
            </a:fld>
            <a:endParaRPr lang="en-US"/>
          </a:p>
        </p:txBody>
      </p:sp>
      <p:graphicFrame>
        <p:nvGraphicFramePr>
          <p:cNvPr id="6" name="Table 5"/>
          <p:cNvGraphicFramePr>
            <a:graphicFrameLocks noGrp="1"/>
          </p:cNvGraphicFramePr>
          <p:nvPr/>
        </p:nvGraphicFramePr>
        <p:xfrm>
          <a:off x="457200" y="1149350"/>
          <a:ext cx="8229600" cy="4622798"/>
        </p:xfrm>
        <a:graphic>
          <a:graphicData uri="http://schemas.openxmlformats.org/drawingml/2006/table">
            <a:tbl>
              <a:tblPr/>
              <a:tblGrid>
                <a:gridCol w="1370628"/>
                <a:gridCol w="1370628"/>
                <a:gridCol w="1370628"/>
                <a:gridCol w="1370628"/>
                <a:gridCol w="1370628"/>
                <a:gridCol w="1376460"/>
              </a:tblGrid>
              <a:tr h="420641">
                <a:tc>
                  <a:txBody>
                    <a:bodyPr/>
                    <a:lstStyle/>
                    <a:p>
                      <a:pPr marL="0" marR="0" algn="ctr">
                        <a:lnSpc>
                          <a:spcPct val="115000"/>
                        </a:lnSpc>
                        <a:spcBef>
                          <a:spcPts val="335"/>
                        </a:spcBef>
                        <a:spcAft>
                          <a:spcPts val="335"/>
                        </a:spcAft>
                      </a:pPr>
                      <a:r>
                        <a:rPr lang="en-US" sz="1200" b="1" i="0" dirty="0">
                          <a:solidFill>
                            <a:srgbClr val="000000"/>
                          </a:solidFill>
                          <a:effectLst/>
                          <a:latin typeface="Arial"/>
                          <a:ea typeface="Times New Roman"/>
                        </a:rPr>
                        <a:t>Year</a:t>
                      </a:r>
                      <a:endParaRPr lang="en-US" sz="1200" i="0" dirty="0">
                        <a:effectLst/>
                        <a:latin typeface="Times New Roman"/>
                        <a:ea typeface="Times New Roman"/>
                      </a:endParaRPr>
                    </a:p>
                  </a:txBody>
                  <a:tcPr marL="42545" marR="4254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335"/>
                        </a:spcBef>
                        <a:spcAft>
                          <a:spcPts val="335"/>
                        </a:spcAft>
                      </a:pPr>
                      <a:r>
                        <a:rPr lang="en-US" sz="1200" b="1" i="0" dirty="0" smtClean="0">
                          <a:solidFill>
                            <a:srgbClr val="000000"/>
                          </a:solidFill>
                          <a:effectLst/>
                          <a:latin typeface="Arial"/>
                          <a:ea typeface="Times New Roman"/>
                        </a:rPr>
                        <a:t>NH</a:t>
                      </a:r>
                      <a:r>
                        <a:rPr lang="en-US" sz="1200" b="1" i="0" baseline="30000" dirty="0" smtClean="0">
                          <a:solidFill>
                            <a:srgbClr val="000000"/>
                          </a:solidFill>
                          <a:effectLst/>
                          <a:latin typeface="Arial"/>
                          <a:ea typeface="Times New Roman"/>
                        </a:rPr>
                        <a:t>1</a:t>
                      </a:r>
                      <a:r>
                        <a:rPr lang="en-US" sz="1200" b="1" i="0" dirty="0" smtClean="0">
                          <a:solidFill>
                            <a:srgbClr val="000000"/>
                          </a:solidFill>
                          <a:effectLst/>
                          <a:latin typeface="Arial"/>
                          <a:ea typeface="Times New Roman"/>
                        </a:rPr>
                        <a:t> White</a:t>
                      </a:r>
                      <a:endParaRPr lang="en-US" sz="1200" i="0" dirty="0">
                        <a:effectLst/>
                        <a:latin typeface="Times New Roman"/>
                        <a:ea typeface="Times New Roman"/>
                      </a:endParaRPr>
                    </a:p>
                  </a:txBody>
                  <a:tcPr marL="42545" marR="4254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335"/>
                        </a:spcBef>
                        <a:spcAft>
                          <a:spcPts val="335"/>
                        </a:spcAft>
                      </a:pPr>
                      <a:r>
                        <a:rPr lang="en-US" sz="1200" b="1" i="0" dirty="0">
                          <a:solidFill>
                            <a:srgbClr val="000000"/>
                          </a:solidFill>
                          <a:effectLst/>
                          <a:latin typeface="Arial"/>
                          <a:ea typeface="Times New Roman"/>
                        </a:rPr>
                        <a:t>NH Black</a:t>
                      </a:r>
                      <a:endParaRPr lang="en-US" sz="1200" i="0" dirty="0">
                        <a:effectLst/>
                        <a:latin typeface="Times New Roman"/>
                        <a:ea typeface="Times New Roman"/>
                      </a:endParaRPr>
                    </a:p>
                  </a:txBody>
                  <a:tcPr marL="42545" marR="4254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335"/>
                        </a:spcBef>
                        <a:spcAft>
                          <a:spcPts val="335"/>
                        </a:spcAft>
                      </a:pPr>
                      <a:r>
                        <a:rPr lang="en-US" sz="1200" b="1" i="0" dirty="0">
                          <a:solidFill>
                            <a:srgbClr val="000000"/>
                          </a:solidFill>
                          <a:effectLst/>
                          <a:latin typeface="Arial"/>
                          <a:ea typeface="Times New Roman"/>
                        </a:rPr>
                        <a:t>Hispanic</a:t>
                      </a:r>
                      <a:endParaRPr lang="en-US" sz="1200" i="0" dirty="0">
                        <a:effectLst/>
                        <a:latin typeface="Times New Roman"/>
                        <a:ea typeface="Times New Roman"/>
                      </a:endParaRPr>
                    </a:p>
                  </a:txBody>
                  <a:tcPr marL="42545" marR="4254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335"/>
                        </a:spcBef>
                        <a:spcAft>
                          <a:spcPts val="335"/>
                        </a:spcAft>
                      </a:pPr>
                      <a:r>
                        <a:rPr lang="en-US" sz="1200" b="1" i="0" dirty="0">
                          <a:solidFill>
                            <a:srgbClr val="000000"/>
                          </a:solidFill>
                          <a:effectLst/>
                          <a:latin typeface="Arial"/>
                          <a:ea typeface="Times New Roman"/>
                        </a:rPr>
                        <a:t>NH Asian &amp;</a:t>
                      </a:r>
                      <a:br>
                        <a:rPr lang="en-US" sz="1200" b="1" i="0" dirty="0">
                          <a:solidFill>
                            <a:srgbClr val="000000"/>
                          </a:solidFill>
                          <a:effectLst/>
                          <a:latin typeface="Arial"/>
                          <a:ea typeface="Times New Roman"/>
                        </a:rPr>
                      </a:br>
                      <a:r>
                        <a:rPr lang="en-US" sz="1200" b="1" i="0" dirty="0" smtClean="0">
                          <a:solidFill>
                            <a:srgbClr val="000000"/>
                          </a:solidFill>
                          <a:effectLst/>
                          <a:latin typeface="Arial"/>
                          <a:ea typeface="Times New Roman"/>
                        </a:rPr>
                        <a:t>Other</a:t>
                      </a:r>
                      <a:r>
                        <a:rPr lang="en-US" sz="1200" b="1" i="0" baseline="30000" dirty="0" smtClean="0">
                          <a:solidFill>
                            <a:srgbClr val="000000"/>
                          </a:solidFill>
                          <a:effectLst/>
                          <a:latin typeface="Arial"/>
                          <a:ea typeface="Times New Roman"/>
                        </a:rPr>
                        <a:t>2</a:t>
                      </a:r>
                      <a:endParaRPr lang="en-US" sz="1200" i="0" baseline="30000" dirty="0">
                        <a:effectLst/>
                        <a:latin typeface="Times New Roman"/>
                        <a:ea typeface="Times New Roman"/>
                      </a:endParaRPr>
                    </a:p>
                  </a:txBody>
                  <a:tcPr marL="42545" marR="4254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335"/>
                        </a:spcBef>
                        <a:spcAft>
                          <a:spcPts val="335"/>
                        </a:spcAft>
                      </a:pPr>
                      <a:r>
                        <a:rPr lang="en-US" sz="1200" b="1" i="0" dirty="0">
                          <a:solidFill>
                            <a:srgbClr val="000000"/>
                          </a:solidFill>
                          <a:effectLst/>
                          <a:latin typeface="Arial"/>
                          <a:ea typeface="Times New Roman"/>
                        </a:rPr>
                        <a:t>Total</a:t>
                      </a:r>
                      <a:endParaRPr lang="en-US" sz="1200" i="0" dirty="0">
                        <a:effectLst/>
                        <a:latin typeface="Times New Roman"/>
                        <a:ea typeface="Times New Roman"/>
                      </a:endParaRPr>
                    </a:p>
                  </a:txBody>
                  <a:tcPr marL="42545" marR="4254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9109">
                <a:tc gridSpan="6">
                  <a:txBody>
                    <a:bodyPr/>
                    <a:lstStyle/>
                    <a:p>
                      <a:pPr marL="0" marR="0" algn="ctr">
                        <a:lnSpc>
                          <a:spcPct val="115000"/>
                        </a:lnSpc>
                        <a:spcBef>
                          <a:spcPts val="335"/>
                        </a:spcBef>
                        <a:spcAft>
                          <a:spcPts val="335"/>
                        </a:spcAft>
                      </a:pPr>
                      <a:r>
                        <a:rPr lang="en-US" sz="1200" b="1" dirty="0" smtClean="0">
                          <a:solidFill>
                            <a:srgbClr val="000000"/>
                          </a:solidFill>
                          <a:effectLst/>
                          <a:latin typeface="Courier"/>
                          <a:ea typeface="Times New Roman"/>
                          <a:cs typeface="Courier"/>
                        </a:rPr>
                        <a:t>Assuming</a:t>
                      </a:r>
                      <a:r>
                        <a:rPr lang="en-US" sz="1200" b="1" dirty="0">
                          <a:solidFill>
                            <a:srgbClr val="000000"/>
                          </a:solidFill>
                          <a:effectLst/>
                          <a:latin typeface="Courier"/>
                          <a:ea typeface="Times New Roman"/>
                          <a:cs typeface="Courier"/>
                        </a:rPr>
                        <a:t> Zero Net Migration</a:t>
                      </a:r>
                      <a:endParaRPr lang="en-US" sz="1200" dirty="0">
                        <a:effectLst/>
                        <a:latin typeface="Times New Roman"/>
                        <a:ea typeface="Times New Roman"/>
                      </a:endParaRPr>
                    </a:p>
                  </a:txBody>
                  <a:tcPr marL="42545" marR="42545"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0322">
                <a:tc>
                  <a:txBody>
                    <a:bodyPr/>
                    <a:lstStyle/>
                    <a:p>
                      <a:pPr marL="0" marR="0" algn="ctr">
                        <a:lnSpc>
                          <a:spcPct val="115000"/>
                        </a:lnSpc>
                        <a:spcBef>
                          <a:spcPts val="335"/>
                        </a:spcBef>
                        <a:spcAft>
                          <a:spcPts val="335"/>
                        </a:spcAft>
                      </a:pPr>
                      <a:r>
                        <a:rPr lang="en-US" sz="1200" b="1">
                          <a:solidFill>
                            <a:srgbClr val="000000"/>
                          </a:solidFill>
                          <a:effectLst/>
                          <a:latin typeface="Arial"/>
                          <a:ea typeface="Times New Roman"/>
                        </a:rPr>
                        <a:t>2010</a:t>
                      </a:r>
                      <a:endParaRPr lang="en-US" sz="1200">
                        <a:effectLst/>
                        <a:latin typeface="Times New Roman"/>
                        <a:ea typeface="Times New Roman"/>
                      </a:endParaRPr>
                    </a:p>
                  </a:txBody>
                  <a:tcPr marL="42545" marR="42545" marT="0" marB="0">
                    <a:lnL>
                      <a:noFill/>
                    </a:lnL>
                    <a:lnR>
                      <a:noFill/>
                    </a:lnR>
                    <a:lnT>
                      <a:noFill/>
                    </a:lnT>
                    <a:lnB>
                      <a:noFill/>
                    </a:lnB>
                    <a:solidFill>
                      <a:srgbClr val="FFFFFF"/>
                    </a:solidFill>
                  </a:tcPr>
                </a:tc>
                <a:tc>
                  <a:txBody>
                    <a:bodyPr/>
                    <a:lstStyle/>
                    <a:p>
                      <a:pPr marL="0" marR="0" algn="ctr">
                        <a:lnSpc>
                          <a:spcPct val="115000"/>
                        </a:lnSpc>
                        <a:spcBef>
                          <a:spcPts val="335"/>
                        </a:spcBef>
                        <a:spcAft>
                          <a:spcPts val="335"/>
                        </a:spcAft>
                      </a:pPr>
                      <a:r>
                        <a:rPr lang="en-US" sz="1200" b="1" dirty="0">
                          <a:solidFill>
                            <a:srgbClr val="000000"/>
                          </a:solidFill>
                          <a:effectLst/>
                          <a:latin typeface="Arial"/>
                          <a:ea typeface="Times New Roman"/>
                        </a:rPr>
                        <a:t>11,397,345</a:t>
                      </a:r>
                      <a:endParaRPr lang="en-US" sz="1200" dirty="0">
                        <a:effectLst/>
                        <a:latin typeface="Times New Roman"/>
                        <a:ea typeface="Times New Roman"/>
                      </a:endParaRPr>
                    </a:p>
                  </a:txBody>
                  <a:tcPr marL="42545" marR="42545" marT="0" marB="0">
                    <a:lnL>
                      <a:noFill/>
                    </a:lnL>
                    <a:lnR>
                      <a:noFill/>
                    </a:lnR>
                    <a:lnT>
                      <a:noFill/>
                    </a:lnT>
                    <a:lnB>
                      <a:noFill/>
                    </a:lnB>
                    <a:solidFill>
                      <a:srgbClr val="FFFFFF"/>
                    </a:solidFill>
                  </a:tcPr>
                </a:tc>
                <a:tc>
                  <a:txBody>
                    <a:bodyPr/>
                    <a:lstStyle/>
                    <a:p>
                      <a:pPr marL="0" marR="0" algn="ctr">
                        <a:lnSpc>
                          <a:spcPct val="115000"/>
                        </a:lnSpc>
                        <a:spcBef>
                          <a:spcPts val="335"/>
                        </a:spcBef>
                        <a:spcAft>
                          <a:spcPts val="335"/>
                        </a:spcAft>
                      </a:pPr>
                      <a:r>
                        <a:rPr lang="en-US" sz="1200" b="1" dirty="0">
                          <a:solidFill>
                            <a:srgbClr val="000000"/>
                          </a:solidFill>
                          <a:effectLst/>
                          <a:latin typeface="Arial"/>
                          <a:ea typeface="Times New Roman"/>
                        </a:rPr>
                        <a:t>2,886,825</a:t>
                      </a:r>
                      <a:endParaRPr lang="en-US" sz="1200" dirty="0">
                        <a:effectLst/>
                        <a:latin typeface="Times New Roman"/>
                        <a:ea typeface="Times New Roman"/>
                      </a:endParaRPr>
                    </a:p>
                  </a:txBody>
                  <a:tcPr marL="42545" marR="42545" marT="0" marB="0">
                    <a:lnL>
                      <a:noFill/>
                    </a:lnL>
                    <a:lnR>
                      <a:noFill/>
                    </a:lnR>
                    <a:lnT>
                      <a:noFill/>
                    </a:lnT>
                    <a:lnB>
                      <a:noFill/>
                    </a:lnB>
                    <a:solidFill>
                      <a:srgbClr val="FFFFFF"/>
                    </a:solidFill>
                  </a:tcPr>
                </a:tc>
                <a:tc>
                  <a:txBody>
                    <a:bodyPr/>
                    <a:lstStyle/>
                    <a:p>
                      <a:pPr marL="0" marR="0" algn="ctr">
                        <a:lnSpc>
                          <a:spcPct val="115000"/>
                        </a:lnSpc>
                        <a:spcBef>
                          <a:spcPts val="335"/>
                        </a:spcBef>
                        <a:spcAft>
                          <a:spcPts val="335"/>
                        </a:spcAft>
                      </a:pPr>
                      <a:r>
                        <a:rPr lang="en-US" sz="1200" b="1">
                          <a:solidFill>
                            <a:srgbClr val="000000"/>
                          </a:solidFill>
                          <a:effectLst/>
                          <a:latin typeface="Arial"/>
                          <a:ea typeface="Times New Roman"/>
                        </a:rPr>
                        <a:t>9,460,921</a:t>
                      </a:r>
                      <a:endParaRPr lang="en-US" sz="1200">
                        <a:effectLst/>
                        <a:latin typeface="Times New Roman"/>
                        <a:ea typeface="Times New Roman"/>
                      </a:endParaRPr>
                    </a:p>
                  </a:txBody>
                  <a:tcPr marL="42545" marR="42545" marT="0" marB="0">
                    <a:lnL>
                      <a:noFill/>
                    </a:lnL>
                    <a:lnR>
                      <a:noFill/>
                    </a:lnR>
                    <a:lnT>
                      <a:noFill/>
                    </a:lnT>
                    <a:lnB>
                      <a:noFill/>
                    </a:lnB>
                    <a:solidFill>
                      <a:srgbClr val="FFFFFF"/>
                    </a:solidFill>
                  </a:tcPr>
                </a:tc>
                <a:tc>
                  <a:txBody>
                    <a:bodyPr/>
                    <a:lstStyle/>
                    <a:p>
                      <a:pPr marL="0" marR="0" algn="ctr">
                        <a:lnSpc>
                          <a:spcPct val="115000"/>
                        </a:lnSpc>
                        <a:spcBef>
                          <a:spcPts val="335"/>
                        </a:spcBef>
                        <a:spcAft>
                          <a:spcPts val="335"/>
                        </a:spcAft>
                      </a:pPr>
                      <a:r>
                        <a:rPr lang="en-US" sz="1200" b="1" dirty="0">
                          <a:solidFill>
                            <a:srgbClr val="000000"/>
                          </a:solidFill>
                          <a:effectLst/>
                          <a:latin typeface="Arial"/>
                          <a:ea typeface="Times New Roman"/>
                        </a:rPr>
                        <a:t>1,400,470</a:t>
                      </a:r>
                      <a:endParaRPr lang="en-US" sz="1200" dirty="0">
                        <a:effectLst/>
                        <a:latin typeface="Times New Roman"/>
                        <a:ea typeface="Times New Roman"/>
                      </a:endParaRPr>
                    </a:p>
                  </a:txBody>
                  <a:tcPr marL="42545" marR="42545" marT="0" marB="0">
                    <a:lnL>
                      <a:noFill/>
                    </a:lnL>
                    <a:lnR>
                      <a:noFill/>
                    </a:lnR>
                    <a:lnT>
                      <a:noFill/>
                    </a:lnT>
                    <a:lnB>
                      <a:noFill/>
                    </a:lnB>
                    <a:solidFill>
                      <a:srgbClr val="FFFFFF"/>
                    </a:solidFill>
                  </a:tcPr>
                </a:tc>
                <a:tc>
                  <a:txBody>
                    <a:bodyPr/>
                    <a:lstStyle/>
                    <a:p>
                      <a:pPr marL="0" marR="0" algn="ctr">
                        <a:lnSpc>
                          <a:spcPct val="115000"/>
                        </a:lnSpc>
                        <a:spcBef>
                          <a:spcPts val="335"/>
                        </a:spcBef>
                        <a:spcAft>
                          <a:spcPts val="335"/>
                        </a:spcAft>
                      </a:pPr>
                      <a:r>
                        <a:rPr lang="en-US" sz="1200" b="1" dirty="0">
                          <a:solidFill>
                            <a:srgbClr val="000000"/>
                          </a:solidFill>
                          <a:effectLst/>
                          <a:latin typeface="Arial"/>
                          <a:ea typeface="Times New Roman"/>
                        </a:rPr>
                        <a:t>25,145,561</a:t>
                      </a:r>
                      <a:endParaRPr lang="en-US" sz="1200" dirty="0">
                        <a:effectLst/>
                        <a:latin typeface="Times New Roman"/>
                        <a:ea typeface="Times New Roman"/>
                      </a:endParaRPr>
                    </a:p>
                  </a:txBody>
                  <a:tcPr marL="42545" marR="42545" marT="0" marB="0">
                    <a:lnL>
                      <a:noFill/>
                    </a:lnL>
                    <a:lnR>
                      <a:noFill/>
                    </a:lnR>
                    <a:lnT>
                      <a:noFill/>
                    </a:lnT>
                    <a:lnB>
                      <a:noFill/>
                    </a:lnB>
                    <a:solidFill>
                      <a:srgbClr val="FFFFFF"/>
                    </a:solidFill>
                  </a:tcPr>
                </a:tc>
              </a:tr>
              <a:tr h="210322">
                <a:tc>
                  <a:txBody>
                    <a:bodyPr/>
                    <a:lstStyle/>
                    <a:p>
                      <a:pPr marL="0" marR="0" algn="ctr">
                        <a:lnSpc>
                          <a:spcPct val="115000"/>
                        </a:lnSpc>
                        <a:spcBef>
                          <a:spcPts val="335"/>
                        </a:spcBef>
                        <a:spcAft>
                          <a:spcPts val="335"/>
                        </a:spcAft>
                      </a:pPr>
                      <a:r>
                        <a:rPr lang="en-US" sz="1200" b="1">
                          <a:solidFill>
                            <a:srgbClr val="000000"/>
                          </a:solidFill>
                          <a:effectLst/>
                          <a:latin typeface="Arial"/>
                          <a:ea typeface="Times New Roman"/>
                        </a:rPr>
                        <a:t>2020</a:t>
                      </a:r>
                      <a:endParaRPr lang="en-US" sz="1200">
                        <a:effectLst/>
                        <a:latin typeface="Times New Roman"/>
                        <a:ea typeface="Times New Roman"/>
                      </a:endParaRPr>
                    </a:p>
                  </a:txBody>
                  <a:tcPr marL="42545" marR="42545" marT="0" marB="0">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11,576,595</a:t>
                      </a:r>
                    </a:p>
                  </a:txBody>
                  <a:tcPr marL="68580" marR="68580"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3,122,637</a:t>
                      </a:r>
                    </a:p>
                  </a:txBody>
                  <a:tcPr marL="68580" marR="68580"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11,137,672</a:t>
                      </a:r>
                    </a:p>
                  </a:txBody>
                  <a:tcPr marL="68580" marR="68580"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1,536,693</a:t>
                      </a:r>
                    </a:p>
                  </a:txBody>
                  <a:tcPr marL="68580" marR="68580"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27,373,597</a:t>
                      </a:r>
                    </a:p>
                  </a:txBody>
                  <a:tcPr marL="68580" marR="68580" marT="0" marB="0" anchor="ctr">
                    <a:lnL>
                      <a:noFill/>
                    </a:lnL>
                    <a:lnR>
                      <a:noFill/>
                    </a:lnR>
                    <a:lnT>
                      <a:noFill/>
                    </a:lnT>
                    <a:lnB>
                      <a:noFill/>
                    </a:lnB>
                    <a:solidFill>
                      <a:srgbClr val="FFFFFF"/>
                    </a:solidFill>
                  </a:tcPr>
                </a:tc>
              </a:tr>
              <a:tr h="210322">
                <a:tc>
                  <a:txBody>
                    <a:bodyPr/>
                    <a:lstStyle/>
                    <a:p>
                      <a:pPr marL="0" marR="0" algn="ctr">
                        <a:lnSpc>
                          <a:spcPct val="115000"/>
                        </a:lnSpc>
                        <a:spcBef>
                          <a:spcPts val="335"/>
                        </a:spcBef>
                        <a:spcAft>
                          <a:spcPts val="335"/>
                        </a:spcAft>
                      </a:pPr>
                      <a:r>
                        <a:rPr lang="en-US" sz="1200" b="1">
                          <a:solidFill>
                            <a:srgbClr val="000000"/>
                          </a:solidFill>
                          <a:effectLst/>
                          <a:latin typeface="Arial"/>
                          <a:ea typeface="Times New Roman"/>
                        </a:rPr>
                        <a:t>2030</a:t>
                      </a:r>
                      <a:endParaRPr lang="en-US" sz="1200">
                        <a:effectLst/>
                        <a:latin typeface="Times New Roman"/>
                        <a:ea typeface="Times New Roman"/>
                      </a:endParaRPr>
                    </a:p>
                  </a:txBody>
                  <a:tcPr marL="42545" marR="42545" marT="0" marB="0">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11,501,020</a:t>
                      </a:r>
                    </a:p>
                  </a:txBody>
                  <a:tcPr marL="68580" marR="68580"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3,280,941</a:t>
                      </a:r>
                    </a:p>
                  </a:txBody>
                  <a:tcPr marL="68580" marR="68580"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12,869,753</a:t>
                      </a:r>
                    </a:p>
                  </a:txBody>
                  <a:tcPr marL="68580" marR="68580"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1,638,249</a:t>
                      </a:r>
                    </a:p>
                  </a:txBody>
                  <a:tcPr marL="68580" marR="68580"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29,289,963</a:t>
                      </a:r>
                    </a:p>
                  </a:txBody>
                  <a:tcPr marL="68580" marR="68580" marT="0" marB="0" anchor="ctr">
                    <a:lnL>
                      <a:noFill/>
                    </a:lnL>
                    <a:lnR>
                      <a:noFill/>
                    </a:lnR>
                    <a:lnT>
                      <a:noFill/>
                    </a:lnT>
                    <a:lnB>
                      <a:noFill/>
                    </a:lnB>
                    <a:solidFill>
                      <a:srgbClr val="FFFFFF"/>
                    </a:solidFill>
                  </a:tcPr>
                </a:tc>
              </a:tr>
              <a:tr h="210322">
                <a:tc>
                  <a:txBody>
                    <a:bodyPr/>
                    <a:lstStyle/>
                    <a:p>
                      <a:pPr marL="0" marR="0" algn="ctr">
                        <a:lnSpc>
                          <a:spcPct val="115000"/>
                        </a:lnSpc>
                        <a:spcBef>
                          <a:spcPts val="335"/>
                        </a:spcBef>
                        <a:spcAft>
                          <a:spcPts val="335"/>
                        </a:spcAft>
                      </a:pPr>
                      <a:r>
                        <a:rPr lang="en-US" sz="1200" b="1">
                          <a:solidFill>
                            <a:srgbClr val="000000"/>
                          </a:solidFill>
                          <a:effectLst/>
                          <a:latin typeface="Arial"/>
                          <a:ea typeface="Times New Roman"/>
                        </a:rPr>
                        <a:t>2040</a:t>
                      </a:r>
                      <a:endParaRPr lang="en-US" sz="1200">
                        <a:effectLst/>
                        <a:latin typeface="Times New Roman"/>
                        <a:ea typeface="Times New Roman"/>
                      </a:endParaRPr>
                    </a:p>
                  </a:txBody>
                  <a:tcPr marL="42545" marR="42545" marT="0" marB="0">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11,182,576</a:t>
                      </a:r>
                    </a:p>
                  </a:txBody>
                  <a:tcPr marL="68580" marR="68580"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3,355,500</a:t>
                      </a:r>
                    </a:p>
                  </a:txBody>
                  <a:tcPr marL="68580" marR="68580"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14,570,851</a:t>
                      </a:r>
                    </a:p>
                  </a:txBody>
                  <a:tcPr marL="68580" marR="68580"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1,714,232</a:t>
                      </a:r>
                    </a:p>
                  </a:txBody>
                  <a:tcPr marL="68580" marR="68580"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30,823,159</a:t>
                      </a:r>
                    </a:p>
                  </a:txBody>
                  <a:tcPr marL="68580" marR="68580" marT="0" marB="0" anchor="ctr">
                    <a:lnL>
                      <a:noFill/>
                    </a:lnL>
                    <a:lnR>
                      <a:noFill/>
                    </a:lnR>
                    <a:lnT>
                      <a:noFill/>
                    </a:lnT>
                    <a:lnB>
                      <a:noFill/>
                    </a:lnB>
                    <a:solidFill>
                      <a:srgbClr val="FFFFFF"/>
                    </a:solidFill>
                  </a:tcPr>
                </a:tc>
              </a:tr>
              <a:tr h="210322">
                <a:tc>
                  <a:txBody>
                    <a:bodyPr/>
                    <a:lstStyle/>
                    <a:p>
                      <a:pPr marL="0" marR="0" algn="ctr">
                        <a:lnSpc>
                          <a:spcPct val="115000"/>
                        </a:lnSpc>
                        <a:spcBef>
                          <a:spcPts val="335"/>
                        </a:spcBef>
                        <a:spcAft>
                          <a:spcPts val="335"/>
                        </a:spcAft>
                      </a:pPr>
                      <a:r>
                        <a:rPr lang="en-US" sz="1200" b="1">
                          <a:solidFill>
                            <a:srgbClr val="000000"/>
                          </a:solidFill>
                          <a:effectLst/>
                          <a:latin typeface="Arial"/>
                          <a:ea typeface="Times New Roman"/>
                        </a:rPr>
                        <a:t>2050</a:t>
                      </a:r>
                      <a:endParaRPr lang="en-US" sz="1200">
                        <a:effectLst/>
                        <a:latin typeface="Times New Roman"/>
                        <a:ea typeface="Times New Roman"/>
                      </a:endParaRPr>
                    </a:p>
                  </a:txBody>
                  <a:tcPr marL="42545" marR="42545" marT="0" marB="0">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10,766,622</a:t>
                      </a:r>
                    </a:p>
                  </a:txBody>
                  <a:tcPr marL="68580" marR="68580"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3,366,528</a:t>
                      </a:r>
                    </a:p>
                  </a:txBody>
                  <a:tcPr marL="68580" marR="68580"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16,191,150</a:t>
                      </a:r>
                    </a:p>
                  </a:txBody>
                  <a:tcPr marL="68580" marR="68580"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1,728,206</a:t>
                      </a:r>
                    </a:p>
                  </a:txBody>
                  <a:tcPr marL="68580" marR="68580"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32,052,506</a:t>
                      </a:r>
                    </a:p>
                  </a:txBody>
                  <a:tcPr marL="68580" marR="68580" marT="0" marB="0" anchor="ctr">
                    <a:lnL>
                      <a:noFill/>
                    </a:lnL>
                    <a:lnR>
                      <a:noFill/>
                    </a:lnR>
                    <a:lnT>
                      <a:noFill/>
                    </a:lnT>
                    <a:lnB>
                      <a:noFill/>
                    </a:lnB>
                    <a:solidFill>
                      <a:srgbClr val="FFFFFF"/>
                    </a:solidFill>
                  </a:tcPr>
                </a:tc>
              </a:tr>
              <a:tr h="349109">
                <a:tc gridSpan="6">
                  <a:txBody>
                    <a:bodyPr/>
                    <a:lstStyle/>
                    <a:p>
                      <a:pPr marL="0" marR="0" algn="ctr">
                        <a:lnSpc>
                          <a:spcPct val="115000"/>
                        </a:lnSpc>
                        <a:spcBef>
                          <a:spcPts val="335"/>
                        </a:spcBef>
                        <a:spcAft>
                          <a:spcPts val="335"/>
                        </a:spcAft>
                      </a:pPr>
                      <a:r>
                        <a:rPr lang="en-US" sz="1200" b="1" dirty="0" smtClean="0">
                          <a:solidFill>
                            <a:srgbClr val="000000"/>
                          </a:solidFill>
                          <a:effectLst/>
                          <a:latin typeface="Courier"/>
                          <a:ea typeface="Times New Roman"/>
                          <a:cs typeface="Courier"/>
                        </a:rPr>
                        <a:t>Assuming</a:t>
                      </a:r>
                      <a:r>
                        <a:rPr lang="en-US" sz="1200" b="1" dirty="0">
                          <a:solidFill>
                            <a:srgbClr val="000000"/>
                          </a:solidFill>
                          <a:effectLst/>
                          <a:latin typeface="Courier"/>
                          <a:ea typeface="Times New Roman"/>
                          <a:cs typeface="Courier"/>
                        </a:rPr>
                        <a:t> Net Migration Equal to One-Half of 2000-2010</a:t>
                      </a:r>
                      <a:endParaRPr lang="en-US" sz="1200" dirty="0">
                        <a:effectLst/>
                        <a:latin typeface="Times New Roman"/>
                        <a:ea typeface="Times New Roman"/>
                      </a:endParaRPr>
                    </a:p>
                  </a:txBody>
                  <a:tcPr marL="42545" marR="42545" marT="0" marB="0" anchor="ctr">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0322">
                <a:tc>
                  <a:txBody>
                    <a:bodyPr/>
                    <a:lstStyle/>
                    <a:p>
                      <a:pPr marL="0" marR="0" algn="ctr">
                        <a:lnSpc>
                          <a:spcPct val="115000"/>
                        </a:lnSpc>
                        <a:spcBef>
                          <a:spcPts val="335"/>
                        </a:spcBef>
                        <a:spcAft>
                          <a:spcPts val="335"/>
                        </a:spcAft>
                      </a:pPr>
                      <a:r>
                        <a:rPr lang="en-US" sz="1200" b="1">
                          <a:solidFill>
                            <a:srgbClr val="000000"/>
                          </a:solidFill>
                          <a:effectLst/>
                          <a:latin typeface="Arial"/>
                          <a:ea typeface="Times New Roman"/>
                        </a:rPr>
                        <a:t>2010</a:t>
                      </a:r>
                      <a:endParaRPr lang="en-US" sz="1200">
                        <a:effectLst/>
                        <a:latin typeface="Times New Roman"/>
                        <a:ea typeface="Times New Roman"/>
                      </a:endParaRPr>
                    </a:p>
                  </a:txBody>
                  <a:tcPr marL="42545" marR="42545" marT="0" marB="0">
                    <a:lnL>
                      <a:noFill/>
                    </a:lnL>
                    <a:lnR>
                      <a:noFill/>
                    </a:lnR>
                    <a:lnT>
                      <a:noFill/>
                    </a:lnT>
                    <a:lnB>
                      <a:noFill/>
                    </a:lnB>
                    <a:solidFill>
                      <a:srgbClr val="FFFFFF"/>
                    </a:solidFill>
                  </a:tcPr>
                </a:tc>
                <a:tc>
                  <a:txBody>
                    <a:bodyPr/>
                    <a:lstStyle/>
                    <a:p>
                      <a:pPr marL="0" marR="0" algn="ctr">
                        <a:lnSpc>
                          <a:spcPct val="115000"/>
                        </a:lnSpc>
                        <a:spcBef>
                          <a:spcPts val="335"/>
                        </a:spcBef>
                        <a:spcAft>
                          <a:spcPts val="335"/>
                        </a:spcAft>
                      </a:pPr>
                      <a:r>
                        <a:rPr lang="en-US" sz="1200" b="1" dirty="0">
                          <a:solidFill>
                            <a:srgbClr val="000000"/>
                          </a:solidFill>
                          <a:effectLst/>
                          <a:latin typeface="Arial"/>
                          <a:ea typeface="Times New Roman"/>
                        </a:rPr>
                        <a:t>11,397,345</a:t>
                      </a:r>
                      <a:endParaRPr lang="en-US" sz="1200" dirty="0">
                        <a:effectLst/>
                        <a:latin typeface="Times New Roman"/>
                        <a:ea typeface="Times New Roman"/>
                      </a:endParaRPr>
                    </a:p>
                  </a:txBody>
                  <a:tcPr marL="42545" marR="42545" marT="0" marB="0">
                    <a:lnL>
                      <a:noFill/>
                    </a:lnL>
                    <a:lnR>
                      <a:noFill/>
                    </a:lnR>
                    <a:lnT>
                      <a:noFill/>
                    </a:lnT>
                    <a:lnB>
                      <a:noFill/>
                    </a:lnB>
                    <a:solidFill>
                      <a:srgbClr val="FFFFFF"/>
                    </a:solidFill>
                  </a:tcPr>
                </a:tc>
                <a:tc>
                  <a:txBody>
                    <a:bodyPr/>
                    <a:lstStyle/>
                    <a:p>
                      <a:pPr marL="0" marR="0" algn="ctr">
                        <a:lnSpc>
                          <a:spcPct val="115000"/>
                        </a:lnSpc>
                        <a:spcBef>
                          <a:spcPts val="335"/>
                        </a:spcBef>
                        <a:spcAft>
                          <a:spcPts val="335"/>
                        </a:spcAft>
                      </a:pPr>
                      <a:r>
                        <a:rPr lang="en-US" sz="1200" b="1" dirty="0">
                          <a:solidFill>
                            <a:srgbClr val="000000"/>
                          </a:solidFill>
                          <a:effectLst/>
                          <a:latin typeface="Arial"/>
                          <a:ea typeface="Times New Roman"/>
                        </a:rPr>
                        <a:t>2,886,825</a:t>
                      </a:r>
                      <a:endParaRPr lang="en-US" sz="1200" dirty="0">
                        <a:effectLst/>
                        <a:latin typeface="Times New Roman"/>
                        <a:ea typeface="Times New Roman"/>
                      </a:endParaRPr>
                    </a:p>
                  </a:txBody>
                  <a:tcPr marL="42545" marR="42545" marT="0" marB="0">
                    <a:lnL>
                      <a:noFill/>
                    </a:lnL>
                    <a:lnR>
                      <a:noFill/>
                    </a:lnR>
                    <a:lnT>
                      <a:noFill/>
                    </a:lnT>
                    <a:lnB>
                      <a:noFill/>
                    </a:lnB>
                    <a:solidFill>
                      <a:srgbClr val="FFFFFF"/>
                    </a:solidFill>
                  </a:tcPr>
                </a:tc>
                <a:tc>
                  <a:txBody>
                    <a:bodyPr/>
                    <a:lstStyle/>
                    <a:p>
                      <a:pPr marL="0" marR="0" algn="ctr">
                        <a:lnSpc>
                          <a:spcPct val="115000"/>
                        </a:lnSpc>
                        <a:spcBef>
                          <a:spcPts val="335"/>
                        </a:spcBef>
                        <a:spcAft>
                          <a:spcPts val="335"/>
                        </a:spcAft>
                      </a:pPr>
                      <a:r>
                        <a:rPr lang="en-US" sz="1200" b="1" dirty="0">
                          <a:solidFill>
                            <a:srgbClr val="000000"/>
                          </a:solidFill>
                          <a:effectLst/>
                          <a:latin typeface="Arial"/>
                          <a:ea typeface="Times New Roman"/>
                        </a:rPr>
                        <a:t>9,460,921</a:t>
                      </a:r>
                      <a:endParaRPr lang="en-US" sz="1200" dirty="0">
                        <a:effectLst/>
                        <a:latin typeface="Times New Roman"/>
                        <a:ea typeface="Times New Roman"/>
                      </a:endParaRPr>
                    </a:p>
                  </a:txBody>
                  <a:tcPr marL="42545" marR="42545" marT="0" marB="0">
                    <a:lnL>
                      <a:noFill/>
                    </a:lnL>
                    <a:lnR>
                      <a:noFill/>
                    </a:lnR>
                    <a:lnT>
                      <a:noFill/>
                    </a:lnT>
                    <a:lnB>
                      <a:noFill/>
                    </a:lnB>
                    <a:solidFill>
                      <a:srgbClr val="FFFFFF"/>
                    </a:solidFill>
                  </a:tcPr>
                </a:tc>
                <a:tc>
                  <a:txBody>
                    <a:bodyPr/>
                    <a:lstStyle/>
                    <a:p>
                      <a:pPr marL="0" marR="0" algn="ctr">
                        <a:lnSpc>
                          <a:spcPct val="115000"/>
                        </a:lnSpc>
                        <a:spcBef>
                          <a:spcPts val="335"/>
                        </a:spcBef>
                        <a:spcAft>
                          <a:spcPts val="335"/>
                        </a:spcAft>
                      </a:pPr>
                      <a:r>
                        <a:rPr lang="en-US" sz="1200" b="1" dirty="0">
                          <a:solidFill>
                            <a:srgbClr val="000000"/>
                          </a:solidFill>
                          <a:effectLst/>
                          <a:latin typeface="Arial"/>
                          <a:ea typeface="Times New Roman"/>
                        </a:rPr>
                        <a:t>1,400,470</a:t>
                      </a:r>
                      <a:endParaRPr lang="en-US" sz="1200" dirty="0">
                        <a:effectLst/>
                        <a:latin typeface="Times New Roman"/>
                        <a:ea typeface="Times New Roman"/>
                      </a:endParaRPr>
                    </a:p>
                  </a:txBody>
                  <a:tcPr marL="42545" marR="42545" marT="0" marB="0">
                    <a:lnL>
                      <a:noFill/>
                    </a:lnL>
                    <a:lnR>
                      <a:noFill/>
                    </a:lnR>
                    <a:lnT>
                      <a:noFill/>
                    </a:lnT>
                    <a:lnB>
                      <a:noFill/>
                    </a:lnB>
                    <a:solidFill>
                      <a:srgbClr val="FFFFFF"/>
                    </a:solidFill>
                  </a:tcPr>
                </a:tc>
                <a:tc>
                  <a:txBody>
                    <a:bodyPr/>
                    <a:lstStyle/>
                    <a:p>
                      <a:pPr marL="0" marR="0" algn="ctr">
                        <a:lnSpc>
                          <a:spcPct val="115000"/>
                        </a:lnSpc>
                        <a:spcBef>
                          <a:spcPts val="335"/>
                        </a:spcBef>
                        <a:spcAft>
                          <a:spcPts val="335"/>
                        </a:spcAft>
                      </a:pPr>
                      <a:r>
                        <a:rPr lang="en-US" sz="1200" b="1" dirty="0">
                          <a:solidFill>
                            <a:srgbClr val="000000"/>
                          </a:solidFill>
                          <a:effectLst/>
                          <a:latin typeface="Arial"/>
                          <a:ea typeface="Times New Roman"/>
                        </a:rPr>
                        <a:t>25,145,561</a:t>
                      </a:r>
                      <a:endParaRPr lang="en-US" sz="1200" dirty="0">
                        <a:effectLst/>
                        <a:latin typeface="Times New Roman"/>
                        <a:ea typeface="Times New Roman"/>
                      </a:endParaRPr>
                    </a:p>
                  </a:txBody>
                  <a:tcPr marL="42545" marR="42545" marT="0" marB="0">
                    <a:lnL>
                      <a:noFill/>
                    </a:lnL>
                    <a:lnR>
                      <a:noFill/>
                    </a:lnR>
                    <a:lnT>
                      <a:noFill/>
                    </a:lnT>
                    <a:lnB>
                      <a:noFill/>
                    </a:lnB>
                    <a:solidFill>
                      <a:srgbClr val="FFFFFF"/>
                    </a:solidFill>
                  </a:tcPr>
                </a:tc>
              </a:tr>
              <a:tr h="210322">
                <a:tc>
                  <a:txBody>
                    <a:bodyPr/>
                    <a:lstStyle/>
                    <a:p>
                      <a:pPr marL="0" marR="0" algn="ctr">
                        <a:lnSpc>
                          <a:spcPct val="115000"/>
                        </a:lnSpc>
                        <a:spcBef>
                          <a:spcPts val="335"/>
                        </a:spcBef>
                        <a:spcAft>
                          <a:spcPts val="335"/>
                        </a:spcAft>
                      </a:pPr>
                      <a:r>
                        <a:rPr lang="en-US" sz="1200" b="1">
                          <a:solidFill>
                            <a:srgbClr val="000000"/>
                          </a:solidFill>
                          <a:effectLst/>
                          <a:latin typeface="Arial"/>
                          <a:ea typeface="Times New Roman"/>
                        </a:rPr>
                        <a:t>2020</a:t>
                      </a:r>
                      <a:endParaRPr lang="en-US" sz="1200">
                        <a:effectLst/>
                        <a:latin typeface="Times New Roman"/>
                        <a:ea typeface="Times New Roman"/>
                      </a:endParaRPr>
                    </a:p>
                  </a:txBody>
                  <a:tcPr marL="42545" marR="42545" marT="0" marB="0">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11,752,530</a:t>
                      </a:r>
                    </a:p>
                  </a:txBody>
                  <a:tcPr marL="68580" marR="68580"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3,295,198</a:t>
                      </a:r>
                    </a:p>
                  </a:txBody>
                  <a:tcPr marL="68580" marR="68580"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12,031,059</a:t>
                      </a:r>
                    </a:p>
                  </a:txBody>
                  <a:tcPr marL="68580" marR="68580"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1,825,130</a:t>
                      </a:r>
                    </a:p>
                  </a:txBody>
                  <a:tcPr marL="68580" marR="68580"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28,903,917</a:t>
                      </a:r>
                    </a:p>
                  </a:txBody>
                  <a:tcPr marL="68580" marR="68580" marT="0" marB="0" anchor="ctr">
                    <a:lnL>
                      <a:noFill/>
                    </a:lnL>
                    <a:lnR>
                      <a:noFill/>
                    </a:lnR>
                    <a:lnT>
                      <a:noFill/>
                    </a:lnT>
                    <a:lnB>
                      <a:noFill/>
                    </a:lnB>
                    <a:solidFill>
                      <a:srgbClr val="FFFFFF"/>
                    </a:solidFill>
                  </a:tcPr>
                </a:tc>
              </a:tr>
              <a:tr h="210322">
                <a:tc>
                  <a:txBody>
                    <a:bodyPr/>
                    <a:lstStyle/>
                    <a:p>
                      <a:pPr marL="0" marR="0" algn="ctr">
                        <a:lnSpc>
                          <a:spcPct val="115000"/>
                        </a:lnSpc>
                        <a:spcBef>
                          <a:spcPts val="335"/>
                        </a:spcBef>
                        <a:spcAft>
                          <a:spcPts val="335"/>
                        </a:spcAft>
                      </a:pPr>
                      <a:r>
                        <a:rPr lang="en-US" sz="1200" b="1">
                          <a:solidFill>
                            <a:srgbClr val="000000"/>
                          </a:solidFill>
                          <a:effectLst/>
                          <a:latin typeface="Arial"/>
                          <a:ea typeface="Times New Roman"/>
                        </a:rPr>
                        <a:t>2030</a:t>
                      </a:r>
                      <a:endParaRPr lang="en-US" sz="1200">
                        <a:effectLst/>
                        <a:latin typeface="Times New Roman"/>
                        <a:ea typeface="Times New Roman"/>
                      </a:endParaRPr>
                    </a:p>
                  </a:txBody>
                  <a:tcPr marL="42545" marR="42545" marT="0" marB="0">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11,850,180</a:t>
                      </a:r>
                    </a:p>
                  </a:txBody>
                  <a:tcPr marL="68580" marR="68580"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3,658,997</a:t>
                      </a:r>
                    </a:p>
                  </a:txBody>
                  <a:tcPr marL="68580" marR="68580"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15,082,058</a:t>
                      </a:r>
                    </a:p>
                  </a:txBody>
                  <a:tcPr marL="68580" marR="68580"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2,309,763</a:t>
                      </a:r>
                    </a:p>
                  </a:txBody>
                  <a:tcPr marL="68580" marR="68580"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32,900,998</a:t>
                      </a:r>
                    </a:p>
                  </a:txBody>
                  <a:tcPr marL="68580" marR="68580" marT="0" marB="0" anchor="ctr">
                    <a:lnL>
                      <a:noFill/>
                    </a:lnL>
                    <a:lnR>
                      <a:noFill/>
                    </a:lnR>
                    <a:lnT>
                      <a:noFill/>
                    </a:lnT>
                    <a:lnB>
                      <a:noFill/>
                    </a:lnB>
                    <a:solidFill>
                      <a:srgbClr val="FFFFFF"/>
                    </a:solidFill>
                  </a:tcPr>
                </a:tc>
              </a:tr>
              <a:tr h="210322">
                <a:tc>
                  <a:txBody>
                    <a:bodyPr/>
                    <a:lstStyle/>
                    <a:p>
                      <a:pPr marL="0" marR="0" algn="ctr">
                        <a:lnSpc>
                          <a:spcPct val="115000"/>
                        </a:lnSpc>
                        <a:spcBef>
                          <a:spcPts val="335"/>
                        </a:spcBef>
                        <a:spcAft>
                          <a:spcPts val="335"/>
                        </a:spcAft>
                      </a:pPr>
                      <a:r>
                        <a:rPr lang="en-US" sz="1200" b="1">
                          <a:solidFill>
                            <a:srgbClr val="000000"/>
                          </a:solidFill>
                          <a:effectLst/>
                          <a:latin typeface="Arial"/>
                          <a:ea typeface="Times New Roman"/>
                        </a:rPr>
                        <a:t>2040</a:t>
                      </a:r>
                      <a:endParaRPr lang="en-US" sz="1200">
                        <a:effectLst/>
                        <a:latin typeface="Times New Roman"/>
                        <a:ea typeface="Times New Roman"/>
                      </a:endParaRPr>
                    </a:p>
                  </a:txBody>
                  <a:tcPr marL="42545" marR="42545" marT="0" marB="0">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11,676,157</a:t>
                      </a:r>
                    </a:p>
                  </a:txBody>
                  <a:tcPr marL="68580" marR="68580"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3,951,909</a:t>
                      </a:r>
                    </a:p>
                  </a:txBody>
                  <a:tcPr marL="68580" marR="68580"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18,489,803</a:t>
                      </a:r>
                    </a:p>
                  </a:txBody>
                  <a:tcPr marL="68580" marR="68580"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2,881,525</a:t>
                      </a:r>
                    </a:p>
                  </a:txBody>
                  <a:tcPr marL="68580" marR="68580"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36,999,394</a:t>
                      </a:r>
                    </a:p>
                  </a:txBody>
                  <a:tcPr marL="68580" marR="68580" marT="0" marB="0" anchor="ctr">
                    <a:lnL>
                      <a:noFill/>
                    </a:lnL>
                    <a:lnR>
                      <a:noFill/>
                    </a:lnR>
                    <a:lnT>
                      <a:noFill/>
                    </a:lnT>
                    <a:lnB>
                      <a:noFill/>
                    </a:lnB>
                    <a:solidFill>
                      <a:srgbClr val="FFFFFF"/>
                    </a:solidFill>
                  </a:tcPr>
                </a:tc>
              </a:tr>
              <a:tr h="210322">
                <a:tc>
                  <a:txBody>
                    <a:bodyPr/>
                    <a:lstStyle/>
                    <a:p>
                      <a:pPr marL="0" marR="0" algn="ctr">
                        <a:lnSpc>
                          <a:spcPct val="115000"/>
                        </a:lnSpc>
                        <a:spcBef>
                          <a:spcPts val="335"/>
                        </a:spcBef>
                        <a:spcAft>
                          <a:spcPts val="335"/>
                        </a:spcAft>
                      </a:pPr>
                      <a:r>
                        <a:rPr lang="en-US" sz="1200" b="1">
                          <a:solidFill>
                            <a:srgbClr val="000000"/>
                          </a:solidFill>
                          <a:effectLst/>
                          <a:latin typeface="Arial"/>
                          <a:ea typeface="Times New Roman"/>
                        </a:rPr>
                        <a:t>2050</a:t>
                      </a:r>
                      <a:endParaRPr lang="en-US" sz="1200">
                        <a:effectLst/>
                        <a:latin typeface="Times New Roman"/>
                        <a:ea typeface="Times New Roman"/>
                      </a:endParaRPr>
                    </a:p>
                  </a:txBody>
                  <a:tcPr marL="42545" marR="42545" marT="0" marB="0">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11,376,576</a:t>
                      </a:r>
                    </a:p>
                  </a:txBody>
                  <a:tcPr marL="68580" marR="68580"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4,182,155</a:t>
                      </a:r>
                    </a:p>
                  </a:txBody>
                  <a:tcPr marL="68580" marR="68580"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22,268,390</a:t>
                      </a:r>
                    </a:p>
                  </a:txBody>
                  <a:tcPr marL="68580" marR="68580"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3,483,178</a:t>
                      </a:r>
                    </a:p>
                  </a:txBody>
                  <a:tcPr marL="68580" marR="68580"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41,310,299</a:t>
                      </a:r>
                    </a:p>
                  </a:txBody>
                  <a:tcPr marL="68580" marR="68580" marT="0" marB="0" anchor="ctr">
                    <a:lnL>
                      <a:noFill/>
                    </a:lnL>
                    <a:lnR>
                      <a:noFill/>
                    </a:lnR>
                    <a:lnT>
                      <a:noFill/>
                    </a:lnT>
                    <a:lnB>
                      <a:noFill/>
                    </a:lnB>
                    <a:solidFill>
                      <a:srgbClr val="FFFFFF"/>
                    </a:solidFill>
                  </a:tcPr>
                </a:tc>
              </a:tr>
              <a:tr h="349109">
                <a:tc gridSpan="6">
                  <a:txBody>
                    <a:bodyPr/>
                    <a:lstStyle/>
                    <a:p>
                      <a:pPr marL="0" marR="0" algn="ctr">
                        <a:lnSpc>
                          <a:spcPct val="115000"/>
                        </a:lnSpc>
                        <a:spcBef>
                          <a:spcPts val="335"/>
                        </a:spcBef>
                        <a:spcAft>
                          <a:spcPts val="335"/>
                        </a:spcAft>
                      </a:pPr>
                      <a:r>
                        <a:rPr lang="en-US" sz="1200" b="1" dirty="0" smtClean="0">
                          <a:solidFill>
                            <a:srgbClr val="000000"/>
                          </a:solidFill>
                          <a:effectLst/>
                          <a:latin typeface="Courier"/>
                          <a:ea typeface="Times New Roman"/>
                          <a:cs typeface="Courier"/>
                        </a:rPr>
                        <a:t>Assuming</a:t>
                      </a:r>
                      <a:r>
                        <a:rPr lang="en-US" sz="1200" b="1" dirty="0">
                          <a:solidFill>
                            <a:srgbClr val="000000"/>
                          </a:solidFill>
                          <a:effectLst/>
                          <a:latin typeface="Courier"/>
                          <a:ea typeface="Times New Roman"/>
                          <a:cs typeface="Courier"/>
                        </a:rPr>
                        <a:t> Net Migration Equal to 2000-2010</a:t>
                      </a:r>
                      <a:endParaRPr lang="en-US" sz="1200" dirty="0">
                        <a:effectLst/>
                        <a:latin typeface="Times New Roman"/>
                        <a:ea typeface="Times New Roman"/>
                      </a:endParaRPr>
                    </a:p>
                  </a:txBody>
                  <a:tcPr marL="42545" marR="42545" marT="0" marB="0" anchor="ctr">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0322">
                <a:tc>
                  <a:txBody>
                    <a:bodyPr/>
                    <a:lstStyle/>
                    <a:p>
                      <a:pPr marL="0" marR="0" algn="ctr">
                        <a:lnSpc>
                          <a:spcPct val="115000"/>
                        </a:lnSpc>
                        <a:spcBef>
                          <a:spcPts val="335"/>
                        </a:spcBef>
                        <a:spcAft>
                          <a:spcPts val="335"/>
                        </a:spcAft>
                      </a:pPr>
                      <a:r>
                        <a:rPr lang="en-US" sz="1200" b="1">
                          <a:solidFill>
                            <a:srgbClr val="000000"/>
                          </a:solidFill>
                          <a:effectLst/>
                          <a:latin typeface="Arial"/>
                          <a:ea typeface="Times New Roman"/>
                        </a:rPr>
                        <a:t>2010</a:t>
                      </a:r>
                      <a:endParaRPr lang="en-US" sz="1200">
                        <a:effectLst/>
                        <a:latin typeface="Times New Roman"/>
                        <a:ea typeface="Times New Roman"/>
                      </a:endParaRPr>
                    </a:p>
                  </a:txBody>
                  <a:tcPr marL="42545" marR="42545" marT="0" marB="0">
                    <a:lnL>
                      <a:noFill/>
                    </a:lnL>
                    <a:lnR>
                      <a:noFill/>
                    </a:lnR>
                    <a:lnT>
                      <a:noFill/>
                    </a:lnT>
                    <a:lnB>
                      <a:noFill/>
                    </a:lnB>
                    <a:solidFill>
                      <a:srgbClr val="FFFFFF"/>
                    </a:solidFill>
                  </a:tcPr>
                </a:tc>
                <a:tc>
                  <a:txBody>
                    <a:bodyPr/>
                    <a:lstStyle/>
                    <a:p>
                      <a:pPr marL="0" marR="0" algn="ctr">
                        <a:lnSpc>
                          <a:spcPct val="115000"/>
                        </a:lnSpc>
                        <a:spcBef>
                          <a:spcPts val="335"/>
                        </a:spcBef>
                        <a:spcAft>
                          <a:spcPts val="335"/>
                        </a:spcAft>
                      </a:pPr>
                      <a:r>
                        <a:rPr lang="en-US" sz="1200" b="1" dirty="0">
                          <a:solidFill>
                            <a:srgbClr val="000000"/>
                          </a:solidFill>
                          <a:effectLst/>
                          <a:latin typeface="Arial"/>
                          <a:ea typeface="Times New Roman"/>
                        </a:rPr>
                        <a:t>11,397,345</a:t>
                      </a:r>
                      <a:endParaRPr lang="en-US" sz="1200" dirty="0">
                        <a:effectLst/>
                        <a:latin typeface="Times New Roman"/>
                        <a:ea typeface="Times New Roman"/>
                      </a:endParaRPr>
                    </a:p>
                  </a:txBody>
                  <a:tcPr marL="42545" marR="42545" marT="0" marB="0">
                    <a:lnL>
                      <a:noFill/>
                    </a:lnL>
                    <a:lnR>
                      <a:noFill/>
                    </a:lnR>
                    <a:lnT>
                      <a:noFill/>
                    </a:lnT>
                    <a:lnB>
                      <a:noFill/>
                    </a:lnB>
                    <a:solidFill>
                      <a:srgbClr val="FFFFFF"/>
                    </a:solidFill>
                  </a:tcPr>
                </a:tc>
                <a:tc>
                  <a:txBody>
                    <a:bodyPr/>
                    <a:lstStyle/>
                    <a:p>
                      <a:pPr marL="0" marR="0" algn="ctr">
                        <a:lnSpc>
                          <a:spcPct val="115000"/>
                        </a:lnSpc>
                        <a:spcBef>
                          <a:spcPts val="335"/>
                        </a:spcBef>
                        <a:spcAft>
                          <a:spcPts val="335"/>
                        </a:spcAft>
                      </a:pPr>
                      <a:r>
                        <a:rPr lang="en-US" sz="1200" b="1" dirty="0">
                          <a:solidFill>
                            <a:srgbClr val="000000"/>
                          </a:solidFill>
                          <a:effectLst/>
                          <a:latin typeface="Arial"/>
                          <a:ea typeface="Times New Roman"/>
                        </a:rPr>
                        <a:t>2,886,825</a:t>
                      </a:r>
                      <a:endParaRPr lang="en-US" sz="1200" dirty="0">
                        <a:effectLst/>
                        <a:latin typeface="Times New Roman"/>
                        <a:ea typeface="Times New Roman"/>
                      </a:endParaRPr>
                    </a:p>
                  </a:txBody>
                  <a:tcPr marL="42545" marR="42545" marT="0" marB="0">
                    <a:lnL>
                      <a:noFill/>
                    </a:lnL>
                    <a:lnR>
                      <a:noFill/>
                    </a:lnR>
                    <a:lnT>
                      <a:noFill/>
                    </a:lnT>
                    <a:lnB>
                      <a:noFill/>
                    </a:lnB>
                    <a:solidFill>
                      <a:srgbClr val="FFFFFF"/>
                    </a:solidFill>
                  </a:tcPr>
                </a:tc>
                <a:tc>
                  <a:txBody>
                    <a:bodyPr/>
                    <a:lstStyle/>
                    <a:p>
                      <a:pPr marL="0" marR="0" algn="ctr">
                        <a:lnSpc>
                          <a:spcPct val="115000"/>
                        </a:lnSpc>
                        <a:spcBef>
                          <a:spcPts val="335"/>
                        </a:spcBef>
                        <a:spcAft>
                          <a:spcPts val="335"/>
                        </a:spcAft>
                      </a:pPr>
                      <a:r>
                        <a:rPr lang="en-US" sz="1200" b="1" dirty="0">
                          <a:solidFill>
                            <a:srgbClr val="000000"/>
                          </a:solidFill>
                          <a:effectLst/>
                          <a:latin typeface="Arial"/>
                          <a:ea typeface="Times New Roman"/>
                        </a:rPr>
                        <a:t>9,460,921</a:t>
                      </a:r>
                      <a:endParaRPr lang="en-US" sz="1200" dirty="0">
                        <a:effectLst/>
                        <a:latin typeface="Times New Roman"/>
                        <a:ea typeface="Times New Roman"/>
                      </a:endParaRPr>
                    </a:p>
                  </a:txBody>
                  <a:tcPr marL="42545" marR="42545" marT="0" marB="0">
                    <a:lnL>
                      <a:noFill/>
                    </a:lnL>
                    <a:lnR>
                      <a:noFill/>
                    </a:lnR>
                    <a:lnT>
                      <a:noFill/>
                    </a:lnT>
                    <a:lnB>
                      <a:noFill/>
                    </a:lnB>
                    <a:solidFill>
                      <a:srgbClr val="FFFFFF"/>
                    </a:solidFill>
                  </a:tcPr>
                </a:tc>
                <a:tc>
                  <a:txBody>
                    <a:bodyPr/>
                    <a:lstStyle/>
                    <a:p>
                      <a:pPr marL="0" marR="0" algn="ctr">
                        <a:lnSpc>
                          <a:spcPct val="115000"/>
                        </a:lnSpc>
                        <a:spcBef>
                          <a:spcPts val="335"/>
                        </a:spcBef>
                        <a:spcAft>
                          <a:spcPts val="335"/>
                        </a:spcAft>
                      </a:pPr>
                      <a:r>
                        <a:rPr lang="en-US" sz="1200" b="1" dirty="0">
                          <a:solidFill>
                            <a:srgbClr val="000000"/>
                          </a:solidFill>
                          <a:effectLst/>
                          <a:latin typeface="Arial"/>
                          <a:ea typeface="Times New Roman"/>
                        </a:rPr>
                        <a:t>1,400,470</a:t>
                      </a:r>
                      <a:endParaRPr lang="en-US" sz="1200" dirty="0">
                        <a:effectLst/>
                        <a:latin typeface="Times New Roman"/>
                        <a:ea typeface="Times New Roman"/>
                      </a:endParaRPr>
                    </a:p>
                  </a:txBody>
                  <a:tcPr marL="42545" marR="42545" marT="0" marB="0">
                    <a:lnL>
                      <a:noFill/>
                    </a:lnL>
                    <a:lnR>
                      <a:noFill/>
                    </a:lnR>
                    <a:lnT>
                      <a:noFill/>
                    </a:lnT>
                    <a:lnB>
                      <a:noFill/>
                    </a:lnB>
                    <a:solidFill>
                      <a:srgbClr val="FFFFFF"/>
                    </a:solidFill>
                  </a:tcPr>
                </a:tc>
                <a:tc>
                  <a:txBody>
                    <a:bodyPr/>
                    <a:lstStyle/>
                    <a:p>
                      <a:pPr marL="0" marR="0" algn="ctr">
                        <a:lnSpc>
                          <a:spcPct val="115000"/>
                        </a:lnSpc>
                        <a:spcBef>
                          <a:spcPts val="335"/>
                        </a:spcBef>
                        <a:spcAft>
                          <a:spcPts val="335"/>
                        </a:spcAft>
                      </a:pPr>
                      <a:r>
                        <a:rPr lang="en-US" sz="1200" b="1" dirty="0">
                          <a:solidFill>
                            <a:srgbClr val="000000"/>
                          </a:solidFill>
                          <a:effectLst/>
                          <a:latin typeface="Arial"/>
                          <a:ea typeface="Times New Roman"/>
                        </a:rPr>
                        <a:t>25,145,561</a:t>
                      </a:r>
                      <a:endParaRPr lang="en-US" sz="1200" dirty="0">
                        <a:effectLst/>
                        <a:latin typeface="Times New Roman"/>
                        <a:ea typeface="Times New Roman"/>
                      </a:endParaRPr>
                    </a:p>
                  </a:txBody>
                  <a:tcPr marL="42545" marR="42545" marT="0" marB="0">
                    <a:lnL>
                      <a:noFill/>
                    </a:lnL>
                    <a:lnR>
                      <a:noFill/>
                    </a:lnR>
                    <a:lnT>
                      <a:noFill/>
                    </a:lnT>
                    <a:lnB>
                      <a:noFill/>
                    </a:lnB>
                    <a:solidFill>
                      <a:srgbClr val="FFFFFF"/>
                    </a:solidFill>
                  </a:tcPr>
                </a:tc>
              </a:tr>
              <a:tr h="210322">
                <a:tc>
                  <a:txBody>
                    <a:bodyPr/>
                    <a:lstStyle/>
                    <a:p>
                      <a:pPr marL="0" marR="0" algn="ctr">
                        <a:lnSpc>
                          <a:spcPct val="115000"/>
                        </a:lnSpc>
                        <a:spcBef>
                          <a:spcPts val="335"/>
                        </a:spcBef>
                        <a:spcAft>
                          <a:spcPts val="335"/>
                        </a:spcAft>
                      </a:pPr>
                      <a:r>
                        <a:rPr lang="en-US" sz="1200" b="1">
                          <a:solidFill>
                            <a:srgbClr val="000000"/>
                          </a:solidFill>
                          <a:effectLst/>
                          <a:latin typeface="Arial"/>
                          <a:ea typeface="Times New Roman"/>
                        </a:rPr>
                        <a:t>2020</a:t>
                      </a:r>
                      <a:endParaRPr lang="en-US" sz="1200">
                        <a:effectLst/>
                        <a:latin typeface="Times New Roman"/>
                        <a:ea typeface="Times New Roman"/>
                      </a:endParaRPr>
                    </a:p>
                  </a:txBody>
                  <a:tcPr marL="42545" marR="42545" marT="0" marB="0">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11,931,815</a:t>
                      </a:r>
                    </a:p>
                  </a:txBody>
                  <a:tcPr marL="68580" marR="68580"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3,477,928</a:t>
                      </a:r>
                    </a:p>
                  </a:txBody>
                  <a:tcPr marL="68580" marR="68580"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13,003,159</a:t>
                      </a:r>
                    </a:p>
                  </a:txBody>
                  <a:tcPr marL="68580" marR="68580"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2,170,409</a:t>
                      </a:r>
                    </a:p>
                  </a:txBody>
                  <a:tcPr marL="68580" marR="68580"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30,583,311</a:t>
                      </a:r>
                    </a:p>
                  </a:txBody>
                  <a:tcPr marL="68580" marR="68580" marT="0" marB="0" anchor="ctr">
                    <a:lnL>
                      <a:noFill/>
                    </a:lnL>
                    <a:lnR>
                      <a:noFill/>
                    </a:lnR>
                    <a:lnT>
                      <a:noFill/>
                    </a:lnT>
                    <a:lnB>
                      <a:noFill/>
                    </a:lnB>
                    <a:solidFill>
                      <a:srgbClr val="FFFFFF"/>
                    </a:solidFill>
                  </a:tcPr>
                </a:tc>
              </a:tr>
              <a:tr h="210322">
                <a:tc>
                  <a:txBody>
                    <a:bodyPr/>
                    <a:lstStyle/>
                    <a:p>
                      <a:pPr marL="0" marR="0" algn="ctr">
                        <a:lnSpc>
                          <a:spcPct val="115000"/>
                        </a:lnSpc>
                        <a:spcBef>
                          <a:spcPts val="335"/>
                        </a:spcBef>
                        <a:spcAft>
                          <a:spcPts val="335"/>
                        </a:spcAft>
                      </a:pPr>
                      <a:r>
                        <a:rPr lang="en-US" sz="1200" b="1">
                          <a:solidFill>
                            <a:srgbClr val="000000"/>
                          </a:solidFill>
                          <a:effectLst/>
                          <a:latin typeface="Arial"/>
                          <a:ea typeface="Times New Roman"/>
                        </a:rPr>
                        <a:t>2030</a:t>
                      </a:r>
                      <a:endParaRPr lang="en-US" sz="1200">
                        <a:effectLst/>
                        <a:latin typeface="Times New Roman"/>
                        <a:ea typeface="Times New Roman"/>
                      </a:endParaRPr>
                    </a:p>
                  </a:txBody>
                  <a:tcPr marL="42545" marR="42545" marT="0" marB="0">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12,211,664</a:t>
                      </a:r>
                    </a:p>
                  </a:txBody>
                  <a:tcPr marL="68580" marR="68580"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4,080,453</a:t>
                      </a:r>
                    </a:p>
                  </a:txBody>
                  <a:tcPr marL="68580" marR="68580"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17,702,132</a:t>
                      </a:r>
                    </a:p>
                  </a:txBody>
                  <a:tcPr marL="68580" marR="68580"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3,288,536</a:t>
                      </a:r>
                    </a:p>
                  </a:txBody>
                  <a:tcPr marL="68580" marR="68580"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37,282,785</a:t>
                      </a:r>
                    </a:p>
                  </a:txBody>
                  <a:tcPr marL="68580" marR="68580" marT="0" marB="0" anchor="ctr">
                    <a:lnL>
                      <a:noFill/>
                    </a:lnL>
                    <a:lnR>
                      <a:noFill/>
                    </a:lnR>
                    <a:lnT>
                      <a:noFill/>
                    </a:lnT>
                    <a:lnB>
                      <a:noFill/>
                    </a:lnB>
                    <a:solidFill>
                      <a:srgbClr val="FFFFFF"/>
                    </a:solidFill>
                  </a:tcPr>
                </a:tc>
              </a:tr>
              <a:tr h="210322">
                <a:tc>
                  <a:txBody>
                    <a:bodyPr/>
                    <a:lstStyle/>
                    <a:p>
                      <a:pPr marL="0" marR="0" algn="ctr">
                        <a:lnSpc>
                          <a:spcPct val="115000"/>
                        </a:lnSpc>
                        <a:spcBef>
                          <a:spcPts val="335"/>
                        </a:spcBef>
                        <a:spcAft>
                          <a:spcPts val="335"/>
                        </a:spcAft>
                      </a:pPr>
                      <a:r>
                        <a:rPr lang="en-US" sz="1200" b="1">
                          <a:solidFill>
                            <a:srgbClr val="000000"/>
                          </a:solidFill>
                          <a:effectLst/>
                          <a:latin typeface="Arial"/>
                          <a:ea typeface="Times New Roman"/>
                        </a:rPr>
                        <a:t>2040</a:t>
                      </a:r>
                      <a:endParaRPr lang="en-US" sz="1200">
                        <a:effectLst/>
                        <a:latin typeface="Times New Roman"/>
                        <a:ea typeface="Times New Roman"/>
                      </a:endParaRPr>
                    </a:p>
                  </a:txBody>
                  <a:tcPr marL="42545" marR="42545" marT="0" marB="0">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12,194,151</a:t>
                      </a:r>
                    </a:p>
                  </a:txBody>
                  <a:tcPr marL="68580" marR="68580"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4,653,725</a:t>
                      </a:r>
                    </a:p>
                  </a:txBody>
                  <a:tcPr marL="68580" marR="68580"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23,514,974</a:t>
                      </a:r>
                    </a:p>
                  </a:txBody>
                  <a:tcPr marL="68580" marR="68580"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4,953,861</a:t>
                      </a:r>
                    </a:p>
                  </a:txBody>
                  <a:tcPr marL="68580" marR="68580"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45,316,711</a:t>
                      </a:r>
                    </a:p>
                  </a:txBody>
                  <a:tcPr marL="68580" marR="68580" marT="0" marB="0" anchor="ctr">
                    <a:lnL>
                      <a:noFill/>
                    </a:lnL>
                    <a:lnR>
                      <a:noFill/>
                    </a:lnR>
                    <a:lnT>
                      <a:noFill/>
                    </a:lnT>
                    <a:lnB>
                      <a:noFill/>
                    </a:lnB>
                    <a:solidFill>
                      <a:srgbClr val="FFFFFF"/>
                    </a:solidFill>
                  </a:tcPr>
                </a:tc>
              </a:tr>
              <a:tr h="210322">
                <a:tc>
                  <a:txBody>
                    <a:bodyPr/>
                    <a:lstStyle/>
                    <a:p>
                      <a:pPr marL="0" marR="0" algn="ctr">
                        <a:lnSpc>
                          <a:spcPct val="115000"/>
                        </a:lnSpc>
                        <a:spcBef>
                          <a:spcPts val="335"/>
                        </a:spcBef>
                        <a:spcAft>
                          <a:spcPts val="335"/>
                        </a:spcAft>
                      </a:pPr>
                      <a:r>
                        <a:rPr lang="en-US" sz="1200" b="1">
                          <a:solidFill>
                            <a:srgbClr val="000000"/>
                          </a:solidFill>
                          <a:effectLst/>
                          <a:latin typeface="Arial"/>
                          <a:ea typeface="Times New Roman"/>
                        </a:rPr>
                        <a:t>2050</a:t>
                      </a:r>
                      <a:endParaRPr lang="en-US" sz="1200">
                        <a:effectLst/>
                        <a:latin typeface="Times New Roman"/>
                        <a:ea typeface="Times New Roman"/>
                      </a:endParaRPr>
                    </a:p>
                  </a:txBody>
                  <a:tcPr marL="42545" marR="42545"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12,024,913</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5,195,861</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30,701,208</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7,283,548</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55,205,530</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105579" name="TextBox 6"/>
          <p:cNvSpPr txBox="1">
            <a:spLocks noChangeArrowheads="1"/>
          </p:cNvSpPr>
          <p:nvPr/>
        </p:nvSpPr>
        <p:spPr bwMode="auto">
          <a:xfrm>
            <a:off x="900113" y="5772150"/>
            <a:ext cx="76898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Geneva" pitchFamily="34" charset="0"/>
                <a:cs typeface="Geneva" pitchFamily="34" charset="0"/>
              </a:defRPr>
            </a:lvl1pPr>
            <a:lvl2pPr marL="742950" indent="-285750" eaLnBrk="0" hangingPunct="0">
              <a:defRPr>
                <a:solidFill>
                  <a:schemeClr val="tx1"/>
                </a:solidFill>
                <a:latin typeface="Calibri" pitchFamily="34" charset="0"/>
                <a:ea typeface="Geneva" pitchFamily="34" charset="0"/>
                <a:cs typeface="Geneva" pitchFamily="34" charset="0"/>
              </a:defRPr>
            </a:lvl2pPr>
            <a:lvl3pPr marL="1143000" indent="-228600" eaLnBrk="0" hangingPunct="0">
              <a:defRPr>
                <a:solidFill>
                  <a:schemeClr val="tx1"/>
                </a:solidFill>
                <a:latin typeface="Calibri" pitchFamily="34" charset="0"/>
                <a:ea typeface="Geneva" pitchFamily="34" charset="0"/>
                <a:cs typeface="Geneva" pitchFamily="34" charset="0"/>
              </a:defRPr>
            </a:lvl3pPr>
            <a:lvl4pPr marL="1600200" indent="-228600" eaLnBrk="0" hangingPunct="0">
              <a:defRPr>
                <a:solidFill>
                  <a:schemeClr val="tx1"/>
                </a:solidFill>
                <a:latin typeface="Calibri" pitchFamily="34" charset="0"/>
                <a:ea typeface="Geneva" pitchFamily="34" charset="0"/>
                <a:cs typeface="Geneva" pitchFamily="34" charset="0"/>
              </a:defRPr>
            </a:lvl4pPr>
            <a:lvl5pPr marL="2057400" indent="-228600" eaLnBrk="0" hangingPunct="0">
              <a:defRPr>
                <a:solidFill>
                  <a:schemeClr val="tx1"/>
                </a:solidFill>
                <a:latin typeface="Calibri" pitchFamily="34" charset="0"/>
                <a:ea typeface="Geneva" pitchFamily="34" charset="0"/>
                <a:cs typeface="Geneva"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9pPr>
          </a:lstStyle>
          <a:p>
            <a:pPr eaLnBrk="1" hangingPunct="1"/>
            <a:r>
              <a:rPr lang="en-US" sz="1000" baseline="30000">
                <a:latin typeface="Arial" pitchFamily="34" charset="0"/>
                <a:cs typeface="Arial" pitchFamily="34" charset="0"/>
              </a:rPr>
              <a:t>1</a:t>
            </a:r>
            <a:r>
              <a:rPr lang="en-US" sz="1000">
                <a:latin typeface="Arial" pitchFamily="34" charset="0"/>
                <a:cs typeface="Arial" pitchFamily="34" charset="0"/>
              </a:rPr>
              <a:t>NH refers to Non-Hispanic; values shown are only for the non-Hispanic persons in each race category. Hispanic includes Hispanics of all races.  </a:t>
            </a:r>
          </a:p>
          <a:p>
            <a:pPr eaLnBrk="1" hangingPunct="1"/>
            <a:r>
              <a:rPr lang="en-US" sz="1000" baseline="30000">
                <a:latin typeface="Arial" pitchFamily="34" charset="0"/>
                <a:cs typeface="Arial" pitchFamily="34" charset="0"/>
              </a:rPr>
              <a:t>2</a:t>
            </a:r>
            <a:r>
              <a:rPr lang="en-US" sz="1000">
                <a:latin typeface="Arial" pitchFamily="34" charset="0"/>
                <a:cs typeface="Arial" pitchFamily="34" charset="0"/>
              </a:rPr>
              <a:t>NH Asian &amp; Other category includes non-Hispanic persons who identify themselves as belonging to two or more race groups.</a:t>
            </a:r>
          </a:p>
        </p:txBody>
      </p:sp>
    </p:spTree>
    <p:extLst>
      <p:ext uri="{BB962C8B-B14F-4D97-AF65-F5344CB8AC3E}">
        <p14:creationId xmlns:p14="http://schemas.microsoft.com/office/powerpoint/2010/main" val="3704178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6498" name="Title 1"/>
          <p:cNvSpPr>
            <a:spLocks noGrp="1"/>
          </p:cNvSpPr>
          <p:nvPr>
            <p:ph type="title"/>
          </p:nvPr>
        </p:nvSpPr>
        <p:spPr>
          <a:xfrm>
            <a:off x="457200" y="0"/>
            <a:ext cx="8229600" cy="1143000"/>
          </a:xfrm>
        </p:spPr>
        <p:txBody>
          <a:bodyPr/>
          <a:lstStyle/>
          <a:p>
            <a:r>
              <a:rPr lang="en-US" sz="1600" b="1" i="1" smtClean="0">
                <a:ea typeface="Geneva" pitchFamily="34" charset="0"/>
              </a:rPr>
              <a:t>Percent of the Population by Race/Ethnicity in 2010 and Projected Through 2050 Under Alternative Assumptions of Age and Race/Ethnicity-Specific Rates of Net Migration for the State of Texas</a:t>
            </a:r>
            <a:r>
              <a:rPr lang="en-US" sz="1600" smtClean="0">
                <a:ea typeface="Geneva" pitchFamily="34" charset="0"/>
              </a:rPr>
              <a:t/>
            </a:r>
            <a:br>
              <a:rPr lang="en-US" sz="1600" smtClean="0">
                <a:ea typeface="Geneva" pitchFamily="34" charset="0"/>
              </a:rPr>
            </a:br>
            <a:endParaRPr lang="en-US" sz="1600" smtClean="0">
              <a:ea typeface="Geneva" pitchFamily="34" charset="0"/>
            </a:endParaRPr>
          </a:p>
        </p:txBody>
      </p:sp>
      <p:sp>
        <p:nvSpPr>
          <p:cNvPr id="3" name="Slide Number Placeholder 2"/>
          <p:cNvSpPr>
            <a:spLocks noGrp="1"/>
          </p:cNvSpPr>
          <p:nvPr>
            <p:ph type="sldNum" sz="quarter" idx="11"/>
          </p:nvPr>
        </p:nvSpPr>
        <p:spPr/>
        <p:txBody>
          <a:bodyPr/>
          <a:lstStyle/>
          <a:p>
            <a:pPr>
              <a:defRPr/>
            </a:pPr>
            <a:fld id="{0ACED5AB-EE41-4678-9789-229BA55451FB}" type="slidenum">
              <a:rPr lang="en-US" smtClean="0"/>
              <a:pPr>
                <a:defRPr/>
              </a:pPr>
              <a:t>62</a:t>
            </a:fld>
            <a:endParaRPr lang="en-US"/>
          </a:p>
        </p:txBody>
      </p:sp>
      <p:graphicFrame>
        <p:nvGraphicFramePr>
          <p:cNvPr id="4" name="Table 3"/>
          <p:cNvGraphicFramePr>
            <a:graphicFrameLocks noGrp="1"/>
          </p:cNvGraphicFramePr>
          <p:nvPr/>
        </p:nvGraphicFramePr>
        <p:xfrm>
          <a:off x="539750" y="892175"/>
          <a:ext cx="8248651" cy="4738692"/>
        </p:xfrm>
        <a:graphic>
          <a:graphicData uri="http://schemas.openxmlformats.org/drawingml/2006/table">
            <a:tbl>
              <a:tblPr/>
              <a:tblGrid>
                <a:gridCol w="1373801"/>
                <a:gridCol w="1373801"/>
                <a:gridCol w="1373801"/>
                <a:gridCol w="1373801"/>
                <a:gridCol w="1373801"/>
                <a:gridCol w="1379646"/>
              </a:tblGrid>
              <a:tr h="420624">
                <a:tc>
                  <a:txBody>
                    <a:bodyPr/>
                    <a:lstStyle/>
                    <a:p>
                      <a:pPr marL="0" marR="0" algn="ctr">
                        <a:lnSpc>
                          <a:spcPct val="115000"/>
                        </a:lnSpc>
                        <a:spcBef>
                          <a:spcPts val="335"/>
                        </a:spcBef>
                        <a:spcAft>
                          <a:spcPts val="335"/>
                        </a:spcAft>
                      </a:pPr>
                      <a:r>
                        <a:rPr lang="en-US" sz="1200" b="1" i="1" dirty="0">
                          <a:solidFill>
                            <a:srgbClr val="000000"/>
                          </a:solidFill>
                          <a:effectLst/>
                          <a:latin typeface="Arial"/>
                          <a:ea typeface="Times New Roman"/>
                        </a:rPr>
                        <a:t>Year</a:t>
                      </a:r>
                      <a:endParaRPr lang="en-US" sz="1200" dirty="0">
                        <a:effectLst/>
                        <a:latin typeface="Times New Roman"/>
                        <a:ea typeface="Times New Roman"/>
                      </a:endParaRPr>
                    </a:p>
                  </a:txBody>
                  <a:tcPr marL="42549" marR="4254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335"/>
                        </a:spcBef>
                        <a:spcAft>
                          <a:spcPts val="335"/>
                        </a:spcAft>
                      </a:pPr>
                      <a:r>
                        <a:rPr lang="en-US" sz="1200" b="1" i="1" dirty="0" smtClean="0">
                          <a:solidFill>
                            <a:srgbClr val="000000"/>
                          </a:solidFill>
                          <a:effectLst/>
                          <a:latin typeface="Arial"/>
                          <a:ea typeface="Times New Roman"/>
                        </a:rPr>
                        <a:t>NH</a:t>
                      </a:r>
                      <a:r>
                        <a:rPr lang="en-US" sz="1200" b="1" i="1" baseline="30000" dirty="0" smtClean="0">
                          <a:solidFill>
                            <a:srgbClr val="000000"/>
                          </a:solidFill>
                          <a:effectLst/>
                          <a:latin typeface="Arial"/>
                          <a:ea typeface="Times New Roman"/>
                        </a:rPr>
                        <a:t>1</a:t>
                      </a:r>
                      <a:r>
                        <a:rPr lang="en-US" sz="1200" b="1" i="1" baseline="0" dirty="0" smtClean="0">
                          <a:solidFill>
                            <a:srgbClr val="000000"/>
                          </a:solidFill>
                          <a:effectLst/>
                          <a:latin typeface="Arial"/>
                          <a:ea typeface="Times New Roman"/>
                        </a:rPr>
                        <a:t> </a:t>
                      </a:r>
                      <a:r>
                        <a:rPr lang="en-US" sz="1200" b="1" i="1" dirty="0" smtClean="0">
                          <a:solidFill>
                            <a:srgbClr val="000000"/>
                          </a:solidFill>
                          <a:effectLst/>
                          <a:latin typeface="Arial"/>
                          <a:ea typeface="Times New Roman"/>
                        </a:rPr>
                        <a:t>White</a:t>
                      </a:r>
                    </a:p>
                  </a:txBody>
                  <a:tcPr marL="42549" marR="4254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335"/>
                        </a:spcBef>
                        <a:spcAft>
                          <a:spcPts val="335"/>
                        </a:spcAft>
                      </a:pPr>
                      <a:r>
                        <a:rPr lang="en-US" sz="1200" b="1" i="1" dirty="0" smtClean="0">
                          <a:solidFill>
                            <a:srgbClr val="000000"/>
                          </a:solidFill>
                          <a:effectLst/>
                          <a:latin typeface="Arial"/>
                          <a:ea typeface="Times New Roman"/>
                        </a:rPr>
                        <a:t>NH Black</a:t>
                      </a:r>
                    </a:p>
                  </a:txBody>
                  <a:tcPr marL="42549" marR="4254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335"/>
                        </a:spcBef>
                        <a:spcAft>
                          <a:spcPts val="335"/>
                        </a:spcAft>
                      </a:pPr>
                      <a:r>
                        <a:rPr lang="en-US" sz="1200" b="1" i="1" dirty="0" smtClean="0">
                          <a:solidFill>
                            <a:srgbClr val="000000"/>
                          </a:solidFill>
                          <a:effectLst/>
                          <a:latin typeface="Arial"/>
                          <a:ea typeface="Times New Roman"/>
                        </a:rPr>
                        <a:t>Hispanic</a:t>
                      </a:r>
                    </a:p>
                  </a:txBody>
                  <a:tcPr marL="42549" marR="4254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b="1" i="1" dirty="0" smtClean="0">
                          <a:solidFill>
                            <a:srgbClr val="000000"/>
                          </a:solidFill>
                          <a:effectLst/>
                          <a:latin typeface="Arial"/>
                          <a:ea typeface="Times New Roman"/>
                        </a:rPr>
                        <a:t>NH Asian</a:t>
                      </a:r>
                    </a:p>
                    <a:p>
                      <a:pPr marL="0" marR="0" algn="ctr">
                        <a:lnSpc>
                          <a:spcPct val="115000"/>
                        </a:lnSpc>
                        <a:spcBef>
                          <a:spcPts val="0"/>
                        </a:spcBef>
                        <a:spcAft>
                          <a:spcPts val="0"/>
                        </a:spcAft>
                      </a:pPr>
                      <a:r>
                        <a:rPr lang="en-US" sz="1200" b="1" i="1" dirty="0" smtClean="0">
                          <a:solidFill>
                            <a:srgbClr val="000000"/>
                          </a:solidFill>
                          <a:effectLst/>
                          <a:latin typeface="Arial"/>
                          <a:ea typeface="Times New Roman"/>
                        </a:rPr>
                        <a:t>&amp; Other</a:t>
                      </a:r>
                      <a:r>
                        <a:rPr lang="en-US" sz="1200" b="1" i="1" baseline="30000" dirty="0" smtClean="0">
                          <a:solidFill>
                            <a:srgbClr val="000000"/>
                          </a:solidFill>
                          <a:effectLst/>
                          <a:latin typeface="Arial"/>
                          <a:ea typeface="Times New Roman"/>
                        </a:rPr>
                        <a:t>2</a:t>
                      </a:r>
                      <a:endParaRPr lang="en-US" sz="1200" baseline="30000" dirty="0">
                        <a:effectLst/>
                        <a:latin typeface="Times New Roman"/>
                        <a:ea typeface="Times New Roman"/>
                      </a:endParaRPr>
                    </a:p>
                  </a:txBody>
                  <a:tcPr marL="42549" marR="4254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335"/>
                        </a:spcBef>
                        <a:spcAft>
                          <a:spcPts val="335"/>
                        </a:spcAft>
                      </a:pPr>
                      <a:r>
                        <a:rPr lang="en-US" sz="1200" b="1" i="1" dirty="0" smtClean="0">
                          <a:solidFill>
                            <a:srgbClr val="000000"/>
                          </a:solidFill>
                          <a:effectLst/>
                          <a:latin typeface="Arial"/>
                          <a:ea typeface="Times New Roman"/>
                        </a:rPr>
                        <a:t>Total</a:t>
                      </a:r>
                      <a:endParaRPr lang="en-US" sz="1200" dirty="0">
                        <a:effectLst/>
                        <a:latin typeface="Times New Roman"/>
                        <a:ea typeface="Times New Roman"/>
                      </a:endParaRPr>
                    </a:p>
                  </a:txBody>
                  <a:tcPr marL="42549" marR="4254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87796">
                <a:tc gridSpan="6">
                  <a:txBody>
                    <a:bodyPr/>
                    <a:lstStyle/>
                    <a:p>
                      <a:pPr marL="0" marR="0" algn="ctr">
                        <a:lnSpc>
                          <a:spcPct val="115000"/>
                        </a:lnSpc>
                        <a:spcBef>
                          <a:spcPts val="335"/>
                        </a:spcBef>
                        <a:spcAft>
                          <a:spcPts val="335"/>
                        </a:spcAft>
                      </a:pPr>
                      <a:r>
                        <a:rPr lang="en-US" sz="1200" b="1" dirty="0" smtClean="0">
                          <a:solidFill>
                            <a:srgbClr val="000000"/>
                          </a:solidFill>
                          <a:effectLst/>
                          <a:latin typeface="Courier"/>
                          <a:ea typeface="Times New Roman"/>
                          <a:cs typeface="Courier"/>
                        </a:rPr>
                        <a:t>Assuming</a:t>
                      </a:r>
                      <a:r>
                        <a:rPr lang="en-US" sz="1200" b="1" dirty="0">
                          <a:solidFill>
                            <a:srgbClr val="000000"/>
                          </a:solidFill>
                          <a:effectLst/>
                          <a:latin typeface="Courier"/>
                          <a:ea typeface="Times New Roman"/>
                          <a:cs typeface="Courier"/>
                        </a:rPr>
                        <a:t> Zero Net </a:t>
                      </a:r>
                      <a:r>
                        <a:rPr lang="en-US" sz="1200" b="1" dirty="0" smtClean="0">
                          <a:solidFill>
                            <a:srgbClr val="000000"/>
                          </a:solidFill>
                          <a:effectLst/>
                          <a:latin typeface="Courier"/>
                          <a:ea typeface="Times New Roman"/>
                          <a:cs typeface="Courier"/>
                        </a:rPr>
                        <a:t>Migration (Scenario 0.0)</a:t>
                      </a:r>
                      <a:endParaRPr lang="en-US" sz="1200" dirty="0">
                        <a:effectLst/>
                        <a:latin typeface="Times New Roman"/>
                        <a:ea typeface="Times New Roman"/>
                      </a:endParaRPr>
                    </a:p>
                  </a:txBody>
                  <a:tcPr marL="42549" marR="4254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0312">
                <a:tc>
                  <a:txBody>
                    <a:bodyPr/>
                    <a:lstStyle/>
                    <a:p>
                      <a:pPr marL="0" marR="0" algn="ctr">
                        <a:lnSpc>
                          <a:spcPct val="115000"/>
                        </a:lnSpc>
                        <a:spcBef>
                          <a:spcPts val="335"/>
                        </a:spcBef>
                        <a:spcAft>
                          <a:spcPts val="335"/>
                        </a:spcAft>
                      </a:pPr>
                      <a:r>
                        <a:rPr lang="en-US" sz="1200" b="1">
                          <a:solidFill>
                            <a:srgbClr val="000000"/>
                          </a:solidFill>
                          <a:effectLst/>
                          <a:latin typeface="Arial"/>
                          <a:ea typeface="Times New Roman"/>
                        </a:rPr>
                        <a:t>2010</a:t>
                      </a:r>
                      <a:endParaRPr lang="en-US" sz="1200">
                        <a:effectLst/>
                        <a:latin typeface="Times New Roman"/>
                        <a:ea typeface="Times New Roman"/>
                      </a:endParaRPr>
                    </a:p>
                  </a:txBody>
                  <a:tcPr marL="42549" marR="42549" marT="0" marB="0">
                    <a:lnL>
                      <a:noFill/>
                    </a:lnL>
                    <a:lnR>
                      <a:noFill/>
                    </a:lnR>
                    <a:lnT>
                      <a:noFill/>
                    </a:lnT>
                    <a:lnB>
                      <a:noFill/>
                    </a:lnB>
                    <a:solidFill>
                      <a:srgbClr val="FFFFFF"/>
                    </a:solidFill>
                  </a:tcPr>
                </a:tc>
                <a:tc>
                  <a:txBody>
                    <a:bodyPr/>
                    <a:lstStyle/>
                    <a:p>
                      <a:pPr marL="0" marR="0" algn="ctr">
                        <a:lnSpc>
                          <a:spcPct val="115000"/>
                        </a:lnSpc>
                        <a:spcBef>
                          <a:spcPts val="335"/>
                        </a:spcBef>
                        <a:spcAft>
                          <a:spcPts val="335"/>
                        </a:spcAft>
                      </a:pPr>
                      <a:r>
                        <a:rPr lang="en-US" sz="1200" b="1" dirty="0">
                          <a:solidFill>
                            <a:srgbClr val="000000"/>
                          </a:solidFill>
                          <a:effectLst/>
                          <a:latin typeface="Arial"/>
                          <a:ea typeface="Times New Roman"/>
                        </a:rPr>
                        <a:t>45.3</a:t>
                      </a:r>
                      <a:endParaRPr lang="en-US" sz="1200" dirty="0">
                        <a:effectLst/>
                        <a:latin typeface="Times New Roman"/>
                        <a:ea typeface="Times New Roman"/>
                      </a:endParaRPr>
                    </a:p>
                  </a:txBody>
                  <a:tcPr marL="42549" marR="42549" marT="0" marB="0">
                    <a:lnL>
                      <a:noFill/>
                    </a:lnL>
                    <a:lnR>
                      <a:noFill/>
                    </a:lnR>
                    <a:lnT>
                      <a:noFill/>
                    </a:lnT>
                    <a:lnB>
                      <a:noFill/>
                    </a:lnB>
                    <a:solidFill>
                      <a:srgbClr val="FFFFFF"/>
                    </a:solidFill>
                  </a:tcPr>
                </a:tc>
                <a:tc>
                  <a:txBody>
                    <a:bodyPr/>
                    <a:lstStyle/>
                    <a:p>
                      <a:pPr marL="0" marR="0" algn="ctr">
                        <a:lnSpc>
                          <a:spcPct val="115000"/>
                        </a:lnSpc>
                        <a:spcBef>
                          <a:spcPts val="335"/>
                        </a:spcBef>
                        <a:spcAft>
                          <a:spcPts val="335"/>
                        </a:spcAft>
                      </a:pPr>
                      <a:r>
                        <a:rPr lang="en-US" sz="1200" b="1" dirty="0">
                          <a:solidFill>
                            <a:srgbClr val="000000"/>
                          </a:solidFill>
                          <a:effectLst/>
                          <a:latin typeface="Arial"/>
                          <a:ea typeface="Times New Roman"/>
                        </a:rPr>
                        <a:t>11.5</a:t>
                      </a:r>
                      <a:endParaRPr lang="en-US" sz="1200" dirty="0">
                        <a:effectLst/>
                        <a:latin typeface="Times New Roman"/>
                        <a:ea typeface="Times New Roman"/>
                      </a:endParaRPr>
                    </a:p>
                  </a:txBody>
                  <a:tcPr marL="42549" marR="42549" marT="0" marB="0">
                    <a:lnL>
                      <a:noFill/>
                    </a:lnL>
                    <a:lnR>
                      <a:noFill/>
                    </a:lnR>
                    <a:lnT>
                      <a:noFill/>
                    </a:lnT>
                    <a:lnB>
                      <a:noFill/>
                    </a:lnB>
                    <a:solidFill>
                      <a:srgbClr val="FFFFFF"/>
                    </a:solidFill>
                  </a:tcPr>
                </a:tc>
                <a:tc>
                  <a:txBody>
                    <a:bodyPr/>
                    <a:lstStyle/>
                    <a:p>
                      <a:pPr marL="0" marR="0" algn="ctr">
                        <a:lnSpc>
                          <a:spcPct val="115000"/>
                        </a:lnSpc>
                        <a:spcBef>
                          <a:spcPts val="335"/>
                        </a:spcBef>
                        <a:spcAft>
                          <a:spcPts val="335"/>
                        </a:spcAft>
                      </a:pPr>
                      <a:r>
                        <a:rPr lang="en-US" sz="1200" b="1">
                          <a:solidFill>
                            <a:srgbClr val="000000"/>
                          </a:solidFill>
                          <a:effectLst/>
                          <a:latin typeface="Arial"/>
                          <a:ea typeface="Times New Roman"/>
                        </a:rPr>
                        <a:t>37.6</a:t>
                      </a:r>
                      <a:endParaRPr lang="en-US" sz="1200">
                        <a:effectLst/>
                        <a:latin typeface="Times New Roman"/>
                        <a:ea typeface="Times New Roman"/>
                      </a:endParaRPr>
                    </a:p>
                  </a:txBody>
                  <a:tcPr marL="42549" marR="42549" marT="0" marB="0">
                    <a:lnL>
                      <a:noFill/>
                    </a:lnL>
                    <a:lnR>
                      <a:noFill/>
                    </a:lnR>
                    <a:lnT>
                      <a:noFill/>
                    </a:lnT>
                    <a:lnB>
                      <a:noFill/>
                    </a:lnB>
                    <a:solidFill>
                      <a:srgbClr val="FFFFFF"/>
                    </a:solidFill>
                  </a:tcPr>
                </a:tc>
                <a:tc>
                  <a:txBody>
                    <a:bodyPr/>
                    <a:lstStyle/>
                    <a:p>
                      <a:pPr marL="0" marR="0" algn="ctr">
                        <a:lnSpc>
                          <a:spcPct val="115000"/>
                        </a:lnSpc>
                        <a:spcBef>
                          <a:spcPts val="335"/>
                        </a:spcBef>
                        <a:spcAft>
                          <a:spcPts val="335"/>
                        </a:spcAft>
                      </a:pPr>
                      <a:r>
                        <a:rPr lang="en-US" sz="1200" b="1" dirty="0" smtClean="0">
                          <a:solidFill>
                            <a:srgbClr val="000000"/>
                          </a:solidFill>
                          <a:effectLst/>
                          <a:latin typeface="Arial"/>
                          <a:ea typeface="Times New Roman"/>
                        </a:rPr>
                        <a:t>  5.6</a:t>
                      </a:r>
                      <a:endParaRPr lang="en-US" sz="1200" dirty="0">
                        <a:effectLst/>
                        <a:latin typeface="Times New Roman"/>
                        <a:ea typeface="Times New Roman"/>
                      </a:endParaRPr>
                    </a:p>
                  </a:txBody>
                  <a:tcPr marL="42549" marR="42549" marT="0" marB="0">
                    <a:lnL>
                      <a:noFill/>
                    </a:lnL>
                    <a:lnR>
                      <a:noFill/>
                    </a:lnR>
                    <a:lnT>
                      <a:noFill/>
                    </a:lnT>
                    <a:lnB>
                      <a:noFill/>
                    </a:lnB>
                    <a:solidFill>
                      <a:srgbClr val="FFFFFF"/>
                    </a:solidFill>
                  </a:tcPr>
                </a:tc>
                <a:tc>
                  <a:txBody>
                    <a:bodyPr/>
                    <a:lstStyle/>
                    <a:p>
                      <a:pPr marL="0" marR="0" algn="ctr">
                        <a:lnSpc>
                          <a:spcPct val="115000"/>
                        </a:lnSpc>
                        <a:spcBef>
                          <a:spcPts val="335"/>
                        </a:spcBef>
                        <a:spcAft>
                          <a:spcPts val="335"/>
                        </a:spcAft>
                      </a:pPr>
                      <a:r>
                        <a:rPr lang="en-US" sz="1200" b="1">
                          <a:solidFill>
                            <a:srgbClr val="000000"/>
                          </a:solidFill>
                          <a:effectLst/>
                          <a:latin typeface="Arial"/>
                          <a:ea typeface="Times New Roman"/>
                        </a:rPr>
                        <a:t>100.0</a:t>
                      </a:r>
                      <a:endParaRPr lang="en-US" sz="1200">
                        <a:effectLst/>
                        <a:latin typeface="Times New Roman"/>
                        <a:ea typeface="Times New Roman"/>
                      </a:endParaRPr>
                    </a:p>
                  </a:txBody>
                  <a:tcPr marL="42549" marR="42549" marT="0" marB="0">
                    <a:lnL>
                      <a:noFill/>
                    </a:lnL>
                    <a:lnR>
                      <a:noFill/>
                    </a:lnR>
                    <a:lnT>
                      <a:noFill/>
                    </a:lnT>
                    <a:lnB>
                      <a:noFill/>
                    </a:lnB>
                    <a:solidFill>
                      <a:srgbClr val="FFFFFF"/>
                    </a:solidFill>
                  </a:tcPr>
                </a:tc>
              </a:tr>
              <a:tr h="210312">
                <a:tc>
                  <a:txBody>
                    <a:bodyPr/>
                    <a:lstStyle/>
                    <a:p>
                      <a:pPr marL="0" marR="0" algn="ctr">
                        <a:lnSpc>
                          <a:spcPct val="115000"/>
                        </a:lnSpc>
                        <a:spcBef>
                          <a:spcPts val="335"/>
                        </a:spcBef>
                        <a:spcAft>
                          <a:spcPts val="335"/>
                        </a:spcAft>
                      </a:pPr>
                      <a:r>
                        <a:rPr lang="en-US" sz="1200" b="1">
                          <a:solidFill>
                            <a:srgbClr val="000000"/>
                          </a:solidFill>
                          <a:effectLst/>
                          <a:latin typeface="Arial"/>
                          <a:ea typeface="Times New Roman"/>
                        </a:rPr>
                        <a:t>2020</a:t>
                      </a:r>
                      <a:endParaRPr lang="en-US" sz="1200">
                        <a:effectLst/>
                        <a:latin typeface="Times New Roman"/>
                        <a:ea typeface="Times New Roman"/>
                      </a:endParaRPr>
                    </a:p>
                  </a:txBody>
                  <a:tcPr marL="42549" marR="42549" marT="0" marB="0">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42.3</a:t>
                      </a:r>
                    </a:p>
                  </a:txBody>
                  <a:tcPr marL="68587" marR="68587"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11.4</a:t>
                      </a:r>
                    </a:p>
                  </a:txBody>
                  <a:tcPr marL="68587" marR="68587"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40.7</a:t>
                      </a:r>
                    </a:p>
                  </a:txBody>
                  <a:tcPr marL="68587" marR="68587"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dirty="0" smtClean="0">
                          <a:solidFill>
                            <a:srgbClr val="000000"/>
                          </a:solidFill>
                          <a:effectLst/>
                          <a:latin typeface="Arial"/>
                          <a:ea typeface="Times New Roman"/>
                          <a:cs typeface="+mn-cs"/>
                        </a:rPr>
                        <a:t>  5.6</a:t>
                      </a:r>
                      <a:endParaRPr lang="en-US" sz="1200" b="1" kern="1200" dirty="0">
                        <a:solidFill>
                          <a:srgbClr val="000000"/>
                        </a:solidFill>
                        <a:effectLst/>
                        <a:latin typeface="Arial"/>
                        <a:ea typeface="Times New Roman"/>
                        <a:cs typeface="+mn-cs"/>
                      </a:endParaRPr>
                    </a:p>
                  </a:txBody>
                  <a:tcPr marL="68587" marR="68587"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100.0</a:t>
                      </a:r>
                    </a:p>
                  </a:txBody>
                  <a:tcPr marL="68587" marR="68587" marT="0" marB="0" anchor="ctr">
                    <a:lnL>
                      <a:noFill/>
                    </a:lnL>
                    <a:lnR>
                      <a:noFill/>
                    </a:lnR>
                    <a:lnT>
                      <a:noFill/>
                    </a:lnT>
                    <a:lnB>
                      <a:noFill/>
                    </a:lnB>
                    <a:solidFill>
                      <a:srgbClr val="FFFFFF"/>
                    </a:solidFill>
                  </a:tcPr>
                </a:tc>
              </a:tr>
              <a:tr h="210312">
                <a:tc>
                  <a:txBody>
                    <a:bodyPr/>
                    <a:lstStyle/>
                    <a:p>
                      <a:pPr marL="0" marR="0" algn="ctr">
                        <a:lnSpc>
                          <a:spcPct val="115000"/>
                        </a:lnSpc>
                        <a:spcBef>
                          <a:spcPts val="335"/>
                        </a:spcBef>
                        <a:spcAft>
                          <a:spcPts val="335"/>
                        </a:spcAft>
                      </a:pPr>
                      <a:r>
                        <a:rPr lang="en-US" sz="1200" b="1">
                          <a:solidFill>
                            <a:srgbClr val="000000"/>
                          </a:solidFill>
                          <a:effectLst/>
                          <a:latin typeface="Arial"/>
                          <a:ea typeface="Times New Roman"/>
                        </a:rPr>
                        <a:t>2030</a:t>
                      </a:r>
                      <a:endParaRPr lang="en-US" sz="1200">
                        <a:effectLst/>
                        <a:latin typeface="Times New Roman"/>
                        <a:ea typeface="Times New Roman"/>
                      </a:endParaRPr>
                    </a:p>
                  </a:txBody>
                  <a:tcPr marL="42549" marR="42549" marT="0" marB="0">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39.3</a:t>
                      </a:r>
                    </a:p>
                  </a:txBody>
                  <a:tcPr marL="68587" marR="68587"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11.2</a:t>
                      </a:r>
                    </a:p>
                  </a:txBody>
                  <a:tcPr marL="68587" marR="68587"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43.9</a:t>
                      </a:r>
                    </a:p>
                  </a:txBody>
                  <a:tcPr marL="68587" marR="68587"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dirty="0" smtClean="0">
                          <a:solidFill>
                            <a:srgbClr val="000000"/>
                          </a:solidFill>
                          <a:effectLst/>
                          <a:latin typeface="Arial"/>
                          <a:ea typeface="Times New Roman"/>
                          <a:cs typeface="+mn-cs"/>
                        </a:rPr>
                        <a:t>  5.6</a:t>
                      </a:r>
                      <a:endParaRPr lang="en-US" sz="1200" b="1" kern="1200" dirty="0">
                        <a:solidFill>
                          <a:srgbClr val="000000"/>
                        </a:solidFill>
                        <a:effectLst/>
                        <a:latin typeface="Arial"/>
                        <a:ea typeface="Times New Roman"/>
                        <a:cs typeface="+mn-cs"/>
                      </a:endParaRPr>
                    </a:p>
                  </a:txBody>
                  <a:tcPr marL="68587" marR="68587"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100.0</a:t>
                      </a:r>
                    </a:p>
                  </a:txBody>
                  <a:tcPr marL="68587" marR="68587" marT="0" marB="0" anchor="ctr">
                    <a:lnL>
                      <a:noFill/>
                    </a:lnL>
                    <a:lnR>
                      <a:noFill/>
                    </a:lnR>
                    <a:lnT>
                      <a:noFill/>
                    </a:lnT>
                    <a:lnB>
                      <a:noFill/>
                    </a:lnB>
                    <a:solidFill>
                      <a:srgbClr val="FFFFFF"/>
                    </a:solidFill>
                  </a:tcPr>
                </a:tc>
              </a:tr>
              <a:tr h="210312">
                <a:tc>
                  <a:txBody>
                    <a:bodyPr/>
                    <a:lstStyle/>
                    <a:p>
                      <a:pPr marL="0" marR="0" algn="ctr">
                        <a:lnSpc>
                          <a:spcPct val="115000"/>
                        </a:lnSpc>
                        <a:spcBef>
                          <a:spcPts val="335"/>
                        </a:spcBef>
                        <a:spcAft>
                          <a:spcPts val="335"/>
                        </a:spcAft>
                      </a:pPr>
                      <a:r>
                        <a:rPr lang="en-US" sz="1200" b="1">
                          <a:solidFill>
                            <a:srgbClr val="000000"/>
                          </a:solidFill>
                          <a:effectLst/>
                          <a:latin typeface="Arial"/>
                          <a:ea typeface="Times New Roman"/>
                        </a:rPr>
                        <a:t>2040</a:t>
                      </a:r>
                      <a:endParaRPr lang="en-US" sz="1200">
                        <a:effectLst/>
                        <a:latin typeface="Times New Roman"/>
                        <a:ea typeface="Times New Roman"/>
                      </a:endParaRPr>
                    </a:p>
                  </a:txBody>
                  <a:tcPr marL="42549" marR="42549" marT="0" marB="0">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36.3</a:t>
                      </a:r>
                    </a:p>
                  </a:txBody>
                  <a:tcPr marL="68587" marR="68587"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10.9</a:t>
                      </a:r>
                    </a:p>
                  </a:txBody>
                  <a:tcPr marL="68587" marR="68587"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47.2</a:t>
                      </a:r>
                    </a:p>
                  </a:txBody>
                  <a:tcPr marL="68587" marR="68587"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dirty="0" smtClean="0">
                          <a:solidFill>
                            <a:srgbClr val="000000"/>
                          </a:solidFill>
                          <a:effectLst/>
                          <a:latin typeface="Arial"/>
                          <a:ea typeface="Times New Roman"/>
                          <a:cs typeface="+mn-cs"/>
                        </a:rPr>
                        <a:t>  5.6</a:t>
                      </a:r>
                      <a:endParaRPr lang="en-US" sz="1200" b="1" kern="1200" dirty="0">
                        <a:solidFill>
                          <a:srgbClr val="000000"/>
                        </a:solidFill>
                        <a:effectLst/>
                        <a:latin typeface="Arial"/>
                        <a:ea typeface="Times New Roman"/>
                        <a:cs typeface="+mn-cs"/>
                      </a:endParaRPr>
                    </a:p>
                  </a:txBody>
                  <a:tcPr marL="68587" marR="68587"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100.0</a:t>
                      </a:r>
                    </a:p>
                  </a:txBody>
                  <a:tcPr marL="68587" marR="68587" marT="0" marB="0" anchor="ctr">
                    <a:lnL>
                      <a:noFill/>
                    </a:lnL>
                    <a:lnR>
                      <a:noFill/>
                    </a:lnR>
                    <a:lnT>
                      <a:noFill/>
                    </a:lnT>
                    <a:lnB>
                      <a:noFill/>
                    </a:lnB>
                    <a:solidFill>
                      <a:srgbClr val="FFFFFF"/>
                    </a:solidFill>
                  </a:tcPr>
                </a:tc>
              </a:tr>
              <a:tr h="210312">
                <a:tc>
                  <a:txBody>
                    <a:bodyPr/>
                    <a:lstStyle/>
                    <a:p>
                      <a:pPr marL="0" marR="0" algn="ctr">
                        <a:lnSpc>
                          <a:spcPct val="115000"/>
                        </a:lnSpc>
                        <a:spcBef>
                          <a:spcPts val="335"/>
                        </a:spcBef>
                        <a:spcAft>
                          <a:spcPts val="335"/>
                        </a:spcAft>
                      </a:pPr>
                      <a:r>
                        <a:rPr lang="en-US" sz="1200" b="1">
                          <a:solidFill>
                            <a:srgbClr val="000000"/>
                          </a:solidFill>
                          <a:effectLst/>
                          <a:latin typeface="Arial"/>
                          <a:ea typeface="Times New Roman"/>
                        </a:rPr>
                        <a:t>2050</a:t>
                      </a:r>
                      <a:endParaRPr lang="en-US" sz="1200">
                        <a:effectLst/>
                        <a:latin typeface="Times New Roman"/>
                        <a:ea typeface="Times New Roman"/>
                      </a:endParaRPr>
                    </a:p>
                  </a:txBody>
                  <a:tcPr marL="42549" marR="42549" marT="0" marB="0">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33.6</a:t>
                      </a:r>
                    </a:p>
                  </a:txBody>
                  <a:tcPr marL="68587" marR="68587"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10.5</a:t>
                      </a:r>
                    </a:p>
                  </a:txBody>
                  <a:tcPr marL="68587" marR="68587"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dirty="0" smtClean="0">
                          <a:solidFill>
                            <a:srgbClr val="000000"/>
                          </a:solidFill>
                          <a:effectLst/>
                          <a:latin typeface="Arial"/>
                          <a:ea typeface="Times New Roman"/>
                          <a:cs typeface="+mn-cs"/>
                        </a:rPr>
                        <a:t>50.5 </a:t>
                      </a:r>
                      <a:endParaRPr lang="en-US" sz="1200" b="1" kern="1200" dirty="0">
                        <a:solidFill>
                          <a:srgbClr val="000000"/>
                        </a:solidFill>
                        <a:effectLst/>
                        <a:latin typeface="Arial"/>
                        <a:ea typeface="Times New Roman"/>
                        <a:cs typeface="+mn-cs"/>
                      </a:endParaRPr>
                    </a:p>
                  </a:txBody>
                  <a:tcPr marL="68587" marR="68587"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dirty="0" smtClean="0">
                          <a:solidFill>
                            <a:srgbClr val="000000"/>
                          </a:solidFill>
                          <a:effectLst/>
                          <a:latin typeface="Arial"/>
                          <a:ea typeface="Times New Roman"/>
                          <a:cs typeface="+mn-cs"/>
                        </a:rPr>
                        <a:t>  5.4</a:t>
                      </a:r>
                      <a:endParaRPr lang="en-US" sz="1200" b="1" kern="1200" dirty="0">
                        <a:solidFill>
                          <a:srgbClr val="000000"/>
                        </a:solidFill>
                        <a:effectLst/>
                        <a:latin typeface="Arial"/>
                        <a:ea typeface="Times New Roman"/>
                        <a:cs typeface="+mn-cs"/>
                      </a:endParaRPr>
                    </a:p>
                  </a:txBody>
                  <a:tcPr marL="68587" marR="68587"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100.0</a:t>
                      </a:r>
                    </a:p>
                  </a:txBody>
                  <a:tcPr marL="68587" marR="68587" marT="0" marB="0" anchor="ctr">
                    <a:lnL>
                      <a:noFill/>
                    </a:lnL>
                    <a:lnR>
                      <a:noFill/>
                    </a:lnR>
                    <a:lnT>
                      <a:noFill/>
                    </a:lnT>
                    <a:lnB>
                      <a:noFill/>
                    </a:lnB>
                    <a:solidFill>
                      <a:srgbClr val="FFFFFF"/>
                    </a:solidFill>
                  </a:tcPr>
                </a:tc>
              </a:tr>
              <a:tr h="387796">
                <a:tc gridSpan="6">
                  <a:txBody>
                    <a:bodyPr/>
                    <a:lstStyle/>
                    <a:p>
                      <a:pPr marL="0" marR="0" algn="ctr">
                        <a:lnSpc>
                          <a:spcPct val="115000"/>
                        </a:lnSpc>
                        <a:spcBef>
                          <a:spcPts val="335"/>
                        </a:spcBef>
                        <a:spcAft>
                          <a:spcPts val="335"/>
                        </a:spcAft>
                      </a:pPr>
                      <a:r>
                        <a:rPr lang="en-US" sz="1200" b="1" dirty="0" smtClean="0">
                          <a:solidFill>
                            <a:srgbClr val="000000"/>
                          </a:solidFill>
                          <a:effectLst/>
                          <a:latin typeface="Courier"/>
                          <a:ea typeface="Times New Roman"/>
                          <a:cs typeface="Courier"/>
                        </a:rPr>
                        <a:t>Assuming</a:t>
                      </a:r>
                      <a:r>
                        <a:rPr lang="en-US" sz="1200" b="1" dirty="0">
                          <a:solidFill>
                            <a:srgbClr val="000000"/>
                          </a:solidFill>
                          <a:effectLst/>
                          <a:latin typeface="Courier"/>
                          <a:ea typeface="Times New Roman"/>
                          <a:cs typeface="Courier"/>
                        </a:rPr>
                        <a:t> Net Migration Equal to One-Half of </a:t>
                      </a:r>
                      <a:r>
                        <a:rPr lang="en-US" sz="1200" b="1" dirty="0" smtClean="0">
                          <a:solidFill>
                            <a:srgbClr val="000000"/>
                          </a:solidFill>
                          <a:effectLst/>
                          <a:latin typeface="Courier"/>
                          <a:ea typeface="Times New Roman"/>
                          <a:cs typeface="Courier"/>
                        </a:rPr>
                        <a:t>2000-2010 (Scenario</a:t>
                      </a:r>
                      <a:r>
                        <a:rPr lang="en-US" sz="1200" b="1" baseline="0" dirty="0" smtClean="0">
                          <a:solidFill>
                            <a:srgbClr val="000000"/>
                          </a:solidFill>
                          <a:effectLst/>
                          <a:latin typeface="Courier"/>
                          <a:ea typeface="Times New Roman"/>
                          <a:cs typeface="Courier"/>
                        </a:rPr>
                        <a:t> 0.5)</a:t>
                      </a:r>
                      <a:endParaRPr lang="en-US" sz="1200" dirty="0">
                        <a:effectLst/>
                        <a:latin typeface="Times New Roman"/>
                        <a:ea typeface="Times New Roman"/>
                      </a:endParaRPr>
                    </a:p>
                  </a:txBody>
                  <a:tcPr marL="42549" marR="42549" marT="0" marB="0" anchor="ctr">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0312">
                <a:tc>
                  <a:txBody>
                    <a:bodyPr/>
                    <a:lstStyle/>
                    <a:p>
                      <a:pPr marL="0" marR="0" algn="ctr">
                        <a:lnSpc>
                          <a:spcPct val="115000"/>
                        </a:lnSpc>
                        <a:spcBef>
                          <a:spcPts val="335"/>
                        </a:spcBef>
                        <a:spcAft>
                          <a:spcPts val="335"/>
                        </a:spcAft>
                      </a:pPr>
                      <a:r>
                        <a:rPr lang="en-US" sz="1200" b="1">
                          <a:solidFill>
                            <a:srgbClr val="000000"/>
                          </a:solidFill>
                          <a:effectLst/>
                          <a:latin typeface="Arial"/>
                          <a:ea typeface="Times New Roman"/>
                        </a:rPr>
                        <a:t>2010</a:t>
                      </a:r>
                      <a:endParaRPr lang="en-US" sz="1200">
                        <a:effectLst/>
                        <a:latin typeface="Times New Roman"/>
                        <a:ea typeface="Times New Roman"/>
                      </a:endParaRPr>
                    </a:p>
                  </a:txBody>
                  <a:tcPr marL="42549" marR="42549" marT="0" marB="0">
                    <a:lnL>
                      <a:noFill/>
                    </a:lnL>
                    <a:lnR>
                      <a:noFill/>
                    </a:lnR>
                    <a:lnT>
                      <a:noFill/>
                    </a:lnT>
                    <a:lnB>
                      <a:noFill/>
                    </a:lnB>
                    <a:solidFill>
                      <a:srgbClr val="FFFFFF"/>
                    </a:solidFill>
                  </a:tcPr>
                </a:tc>
                <a:tc>
                  <a:txBody>
                    <a:bodyPr/>
                    <a:lstStyle/>
                    <a:p>
                      <a:pPr marL="0" marR="0" algn="ctr">
                        <a:lnSpc>
                          <a:spcPct val="115000"/>
                        </a:lnSpc>
                        <a:spcBef>
                          <a:spcPts val="335"/>
                        </a:spcBef>
                        <a:spcAft>
                          <a:spcPts val="335"/>
                        </a:spcAft>
                      </a:pPr>
                      <a:r>
                        <a:rPr lang="en-US" sz="1200" b="1" dirty="0">
                          <a:solidFill>
                            <a:srgbClr val="000000"/>
                          </a:solidFill>
                          <a:effectLst/>
                          <a:latin typeface="Arial"/>
                          <a:ea typeface="Times New Roman"/>
                        </a:rPr>
                        <a:t>45.3</a:t>
                      </a:r>
                      <a:endParaRPr lang="en-US" sz="1200" dirty="0">
                        <a:effectLst/>
                        <a:latin typeface="Times New Roman"/>
                        <a:ea typeface="Times New Roman"/>
                      </a:endParaRPr>
                    </a:p>
                  </a:txBody>
                  <a:tcPr marL="42549" marR="42549" marT="0" marB="0">
                    <a:lnL>
                      <a:noFill/>
                    </a:lnL>
                    <a:lnR>
                      <a:noFill/>
                    </a:lnR>
                    <a:lnT>
                      <a:noFill/>
                    </a:lnT>
                    <a:lnB>
                      <a:noFill/>
                    </a:lnB>
                    <a:solidFill>
                      <a:srgbClr val="FFFFFF"/>
                    </a:solidFill>
                  </a:tcPr>
                </a:tc>
                <a:tc>
                  <a:txBody>
                    <a:bodyPr/>
                    <a:lstStyle/>
                    <a:p>
                      <a:pPr marL="0" marR="0" algn="ctr">
                        <a:lnSpc>
                          <a:spcPct val="115000"/>
                        </a:lnSpc>
                        <a:spcBef>
                          <a:spcPts val="335"/>
                        </a:spcBef>
                        <a:spcAft>
                          <a:spcPts val="335"/>
                        </a:spcAft>
                      </a:pPr>
                      <a:r>
                        <a:rPr lang="en-US" sz="1200" b="1" dirty="0">
                          <a:solidFill>
                            <a:srgbClr val="000000"/>
                          </a:solidFill>
                          <a:effectLst/>
                          <a:latin typeface="Arial"/>
                          <a:ea typeface="Times New Roman"/>
                        </a:rPr>
                        <a:t>11.5</a:t>
                      </a:r>
                      <a:endParaRPr lang="en-US" sz="1200" dirty="0">
                        <a:effectLst/>
                        <a:latin typeface="Times New Roman"/>
                        <a:ea typeface="Times New Roman"/>
                      </a:endParaRPr>
                    </a:p>
                  </a:txBody>
                  <a:tcPr marL="42549" marR="42549" marT="0" marB="0">
                    <a:lnL>
                      <a:noFill/>
                    </a:lnL>
                    <a:lnR>
                      <a:noFill/>
                    </a:lnR>
                    <a:lnT>
                      <a:noFill/>
                    </a:lnT>
                    <a:lnB>
                      <a:noFill/>
                    </a:lnB>
                    <a:solidFill>
                      <a:srgbClr val="FFFFFF"/>
                    </a:solidFill>
                  </a:tcPr>
                </a:tc>
                <a:tc>
                  <a:txBody>
                    <a:bodyPr/>
                    <a:lstStyle/>
                    <a:p>
                      <a:pPr marL="0" marR="0" algn="ctr">
                        <a:lnSpc>
                          <a:spcPct val="115000"/>
                        </a:lnSpc>
                        <a:spcBef>
                          <a:spcPts val="335"/>
                        </a:spcBef>
                        <a:spcAft>
                          <a:spcPts val="335"/>
                        </a:spcAft>
                      </a:pPr>
                      <a:r>
                        <a:rPr lang="en-US" sz="1200" b="1" dirty="0">
                          <a:solidFill>
                            <a:srgbClr val="000000"/>
                          </a:solidFill>
                          <a:effectLst/>
                          <a:latin typeface="Arial"/>
                          <a:ea typeface="Times New Roman"/>
                        </a:rPr>
                        <a:t>37.6</a:t>
                      </a:r>
                      <a:endParaRPr lang="en-US" sz="1200" dirty="0">
                        <a:effectLst/>
                        <a:latin typeface="Times New Roman"/>
                        <a:ea typeface="Times New Roman"/>
                      </a:endParaRPr>
                    </a:p>
                  </a:txBody>
                  <a:tcPr marL="42549" marR="42549" marT="0" marB="0">
                    <a:lnL>
                      <a:noFill/>
                    </a:lnL>
                    <a:lnR>
                      <a:noFill/>
                    </a:lnR>
                    <a:lnT>
                      <a:noFill/>
                    </a:lnT>
                    <a:lnB>
                      <a:noFill/>
                    </a:lnB>
                    <a:solidFill>
                      <a:srgbClr val="FFFFFF"/>
                    </a:solidFill>
                  </a:tcPr>
                </a:tc>
                <a:tc>
                  <a:txBody>
                    <a:bodyPr/>
                    <a:lstStyle/>
                    <a:p>
                      <a:pPr marL="0" marR="0" algn="ctr">
                        <a:lnSpc>
                          <a:spcPct val="115000"/>
                        </a:lnSpc>
                        <a:spcBef>
                          <a:spcPts val="335"/>
                        </a:spcBef>
                        <a:spcAft>
                          <a:spcPts val="335"/>
                        </a:spcAft>
                      </a:pPr>
                      <a:r>
                        <a:rPr lang="en-US" sz="1200" b="1" dirty="0" smtClean="0">
                          <a:solidFill>
                            <a:srgbClr val="000000"/>
                          </a:solidFill>
                          <a:effectLst/>
                          <a:latin typeface="Arial"/>
                          <a:ea typeface="Times New Roman"/>
                        </a:rPr>
                        <a:t>  5.6</a:t>
                      </a:r>
                      <a:endParaRPr lang="en-US" sz="1200" dirty="0">
                        <a:effectLst/>
                        <a:latin typeface="Times New Roman"/>
                        <a:ea typeface="Times New Roman"/>
                      </a:endParaRPr>
                    </a:p>
                  </a:txBody>
                  <a:tcPr marL="42549" marR="42549" marT="0" marB="0">
                    <a:lnL>
                      <a:noFill/>
                    </a:lnL>
                    <a:lnR>
                      <a:noFill/>
                    </a:lnR>
                    <a:lnT>
                      <a:noFill/>
                    </a:lnT>
                    <a:lnB>
                      <a:noFill/>
                    </a:lnB>
                    <a:solidFill>
                      <a:srgbClr val="FFFFFF"/>
                    </a:solidFill>
                  </a:tcPr>
                </a:tc>
                <a:tc>
                  <a:txBody>
                    <a:bodyPr/>
                    <a:lstStyle/>
                    <a:p>
                      <a:pPr marL="0" marR="0" algn="ctr">
                        <a:lnSpc>
                          <a:spcPct val="115000"/>
                        </a:lnSpc>
                        <a:spcBef>
                          <a:spcPts val="335"/>
                        </a:spcBef>
                        <a:spcAft>
                          <a:spcPts val="335"/>
                        </a:spcAft>
                      </a:pPr>
                      <a:r>
                        <a:rPr lang="en-US" sz="1200" b="1" dirty="0">
                          <a:solidFill>
                            <a:srgbClr val="000000"/>
                          </a:solidFill>
                          <a:effectLst/>
                          <a:latin typeface="Arial"/>
                          <a:ea typeface="Times New Roman"/>
                        </a:rPr>
                        <a:t>100.0</a:t>
                      </a:r>
                      <a:endParaRPr lang="en-US" sz="1200" dirty="0">
                        <a:effectLst/>
                        <a:latin typeface="Times New Roman"/>
                        <a:ea typeface="Times New Roman"/>
                      </a:endParaRPr>
                    </a:p>
                  </a:txBody>
                  <a:tcPr marL="42549" marR="42549" marT="0" marB="0">
                    <a:lnL>
                      <a:noFill/>
                    </a:lnL>
                    <a:lnR>
                      <a:noFill/>
                    </a:lnR>
                    <a:lnT>
                      <a:noFill/>
                    </a:lnT>
                    <a:lnB>
                      <a:noFill/>
                    </a:lnB>
                    <a:solidFill>
                      <a:srgbClr val="FFFFFF"/>
                    </a:solidFill>
                  </a:tcPr>
                </a:tc>
              </a:tr>
              <a:tr h="210312">
                <a:tc>
                  <a:txBody>
                    <a:bodyPr/>
                    <a:lstStyle/>
                    <a:p>
                      <a:pPr marL="0" marR="0" algn="ctr">
                        <a:lnSpc>
                          <a:spcPct val="115000"/>
                        </a:lnSpc>
                        <a:spcBef>
                          <a:spcPts val="335"/>
                        </a:spcBef>
                        <a:spcAft>
                          <a:spcPts val="335"/>
                        </a:spcAft>
                      </a:pPr>
                      <a:r>
                        <a:rPr lang="en-US" sz="1200" b="1">
                          <a:solidFill>
                            <a:srgbClr val="000000"/>
                          </a:solidFill>
                          <a:effectLst/>
                          <a:latin typeface="Arial"/>
                          <a:ea typeface="Times New Roman"/>
                        </a:rPr>
                        <a:t>2020</a:t>
                      </a:r>
                      <a:endParaRPr lang="en-US" sz="1200">
                        <a:effectLst/>
                        <a:latin typeface="Times New Roman"/>
                        <a:ea typeface="Times New Roman"/>
                      </a:endParaRPr>
                    </a:p>
                  </a:txBody>
                  <a:tcPr marL="42549" marR="42549" marT="0" marB="0">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40.7</a:t>
                      </a:r>
                    </a:p>
                  </a:txBody>
                  <a:tcPr marL="68587" marR="68587"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11.4</a:t>
                      </a:r>
                    </a:p>
                  </a:txBody>
                  <a:tcPr marL="68587" marR="68587"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41.6</a:t>
                      </a:r>
                    </a:p>
                  </a:txBody>
                  <a:tcPr marL="68587" marR="68587"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dirty="0" smtClean="0">
                          <a:solidFill>
                            <a:srgbClr val="000000"/>
                          </a:solidFill>
                          <a:effectLst/>
                          <a:latin typeface="Arial"/>
                          <a:ea typeface="Times New Roman"/>
                          <a:cs typeface="+mn-cs"/>
                        </a:rPr>
                        <a:t>  6.3</a:t>
                      </a:r>
                      <a:endParaRPr lang="en-US" sz="1200" b="1" kern="1200" dirty="0">
                        <a:solidFill>
                          <a:srgbClr val="000000"/>
                        </a:solidFill>
                        <a:effectLst/>
                        <a:latin typeface="Arial"/>
                        <a:ea typeface="Times New Roman"/>
                        <a:cs typeface="+mn-cs"/>
                      </a:endParaRPr>
                    </a:p>
                  </a:txBody>
                  <a:tcPr marL="68587" marR="68587"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100.0</a:t>
                      </a:r>
                    </a:p>
                  </a:txBody>
                  <a:tcPr marL="68587" marR="68587" marT="0" marB="0" anchor="ctr">
                    <a:lnL>
                      <a:noFill/>
                    </a:lnL>
                    <a:lnR>
                      <a:noFill/>
                    </a:lnR>
                    <a:lnT>
                      <a:noFill/>
                    </a:lnT>
                    <a:lnB>
                      <a:noFill/>
                    </a:lnB>
                    <a:solidFill>
                      <a:srgbClr val="FFFFFF"/>
                    </a:solidFill>
                  </a:tcPr>
                </a:tc>
              </a:tr>
              <a:tr h="210312">
                <a:tc>
                  <a:txBody>
                    <a:bodyPr/>
                    <a:lstStyle/>
                    <a:p>
                      <a:pPr marL="0" marR="0" algn="ctr">
                        <a:lnSpc>
                          <a:spcPct val="115000"/>
                        </a:lnSpc>
                        <a:spcBef>
                          <a:spcPts val="335"/>
                        </a:spcBef>
                        <a:spcAft>
                          <a:spcPts val="335"/>
                        </a:spcAft>
                      </a:pPr>
                      <a:r>
                        <a:rPr lang="en-US" sz="1200" b="1">
                          <a:solidFill>
                            <a:srgbClr val="000000"/>
                          </a:solidFill>
                          <a:effectLst/>
                          <a:latin typeface="Arial"/>
                          <a:ea typeface="Times New Roman"/>
                        </a:rPr>
                        <a:t>2030</a:t>
                      </a:r>
                      <a:endParaRPr lang="en-US" sz="1200">
                        <a:effectLst/>
                        <a:latin typeface="Times New Roman"/>
                        <a:ea typeface="Times New Roman"/>
                      </a:endParaRPr>
                    </a:p>
                  </a:txBody>
                  <a:tcPr marL="42549" marR="42549" marT="0" marB="0">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36.0</a:t>
                      </a:r>
                    </a:p>
                  </a:txBody>
                  <a:tcPr marL="68587" marR="68587"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11.1</a:t>
                      </a:r>
                    </a:p>
                  </a:txBody>
                  <a:tcPr marL="68587" marR="68587"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45.8</a:t>
                      </a:r>
                    </a:p>
                  </a:txBody>
                  <a:tcPr marL="68587" marR="68587"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dirty="0" smtClean="0">
                          <a:solidFill>
                            <a:srgbClr val="000000"/>
                          </a:solidFill>
                          <a:effectLst/>
                          <a:latin typeface="Arial"/>
                          <a:ea typeface="Times New Roman"/>
                          <a:cs typeface="+mn-cs"/>
                        </a:rPr>
                        <a:t>  7.1</a:t>
                      </a:r>
                      <a:endParaRPr lang="en-US" sz="1200" b="1" kern="1200" dirty="0">
                        <a:solidFill>
                          <a:srgbClr val="000000"/>
                        </a:solidFill>
                        <a:effectLst/>
                        <a:latin typeface="Arial"/>
                        <a:ea typeface="Times New Roman"/>
                        <a:cs typeface="+mn-cs"/>
                      </a:endParaRPr>
                    </a:p>
                  </a:txBody>
                  <a:tcPr marL="68587" marR="68587"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100.0</a:t>
                      </a:r>
                    </a:p>
                  </a:txBody>
                  <a:tcPr marL="68587" marR="68587" marT="0" marB="0" anchor="ctr">
                    <a:lnL>
                      <a:noFill/>
                    </a:lnL>
                    <a:lnR>
                      <a:noFill/>
                    </a:lnR>
                    <a:lnT>
                      <a:noFill/>
                    </a:lnT>
                    <a:lnB>
                      <a:noFill/>
                    </a:lnB>
                    <a:solidFill>
                      <a:srgbClr val="FFFFFF"/>
                    </a:solidFill>
                  </a:tcPr>
                </a:tc>
              </a:tr>
              <a:tr h="210312">
                <a:tc>
                  <a:txBody>
                    <a:bodyPr/>
                    <a:lstStyle/>
                    <a:p>
                      <a:pPr marL="0" marR="0" algn="ctr">
                        <a:lnSpc>
                          <a:spcPct val="115000"/>
                        </a:lnSpc>
                        <a:spcBef>
                          <a:spcPts val="335"/>
                        </a:spcBef>
                        <a:spcAft>
                          <a:spcPts val="335"/>
                        </a:spcAft>
                      </a:pPr>
                      <a:r>
                        <a:rPr lang="en-US" sz="1200" b="1">
                          <a:solidFill>
                            <a:srgbClr val="000000"/>
                          </a:solidFill>
                          <a:effectLst/>
                          <a:latin typeface="Arial"/>
                          <a:ea typeface="Times New Roman"/>
                        </a:rPr>
                        <a:t>2040</a:t>
                      </a:r>
                      <a:endParaRPr lang="en-US" sz="1200">
                        <a:effectLst/>
                        <a:latin typeface="Times New Roman"/>
                        <a:ea typeface="Times New Roman"/>
                      </a:endParaRPr>
                    </a:p>
                  </a:txBody>
                  <a:tcPr marL="42549" marR="42549" marT="0" marB="0">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31.6</a:t>
                      </a:r>
                    </a:p>
                  </a:txBody>
                  <a:tcPr marL="68587" marR="68587"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10.7</a:t>
                      </a:r>
                    </a:p>
                  </a:txBody>
                  <a:tcPr marL="68587" marR="68587"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50.0</a:t>
                      </a:r>
                    </a:p>
                  </a:txBody>
                  <a:tcPr marL="68587" marR="68587"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dirty="0" smtClean="0">
                          <a:solidFill>
                            <a:srgbClr val="000000"/>
                          </a:solidFill>
                          <a:effectLst/>
                          <a:latin typeface="Arial"/>
                          <a:ea typeface="Times New Roman"/>
                          <a:cs typeface="+mn-cs"/>
                        </a:rPr>
                        <a:t>  7.7</a:t>
                      </a:r>
                      <a:endParaRPr lang="en-US" sz="1200" b="1" kern="1200" dirty="0">
                        <a:solidFill>
                          <a:srgbClr val="000000"/>
                        </a:solidFill>
                        <a:effectLst/>
                        <a:latin typeface="Arial"/>
                        <a:ea typeface="Times New Roman"/>
                        <a:cs typeface="+mn-cs"/>
                      </a:endParaRPr>
                    </a:p>
                  </a:txBody>
                  <a:tcPr marL="68587" marR="68587"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100.0</a:t>
                      </a:r>
                    </a:p>
                  </a:txBody>
                  <a:tcPr marL="68587" marR="68587" marT="0" marB="0" anchor="ctr">
                    <a:lnL>
                      <a:noFill/>
                    </a:lnL>
                    <a:lnR>
                      <a:noFill/>
                    </a:lnR>
                    <a:lnT>
                      <a:noFill/>
                    </a:lnT>
                    <a:lnB>
                      <a:noFill/>
                    </a:lnB>
                    <a:solidFill>
                      <a:srgbClr val="FFFFFF"/>
                    </a:solidFill>
                  </a:tcPr>
                </a:tc>
              </a:tr>
              <a:tr h="210312">
                <a:tc>
                  <a:txBody>
                    <a:bodyPr/>
                    <a:lstStyle/>
                    <a:p>
                      <a:pPr marL="0" marR="0" algn="ctr">
                        <a:lnSpc>
                          <a:spcPct val="115000"/>
                        </a:lnSpc>
                        <a:spcBef>
                          <a:spcPts val="335"/>
                        </a:spcBef>
                        <a:spcAft>
                          <a:spcPts val="335"/>
                        </a:spcAft>
                      </a:pPr>
                      <a:r>
                        <a:rPr lang="en-US" sz="1200" b="1">
                          <a:solidFill>
                            <a:srgbClr val="000000"/>
                          </a:solidFill>
                          <a:effectLst/>
                          <a:latin typeface="Arial"/>
                          <a:ea typeface="Times New Roman"/>
                        </a:rPr>
                        <a:t>2050</a:t>
                      </a:r>
                      <a:endParaRPr lang="en-US" sz="1200">
                        <a:effectLst/>
                        <a:latin typeface="Times New Roman"/>
                        <a:ea typeface="Times New Roman"/>
                      </a:endParaRPr>
                    </a:p>
                  </a:txBody>
                  <a:tcPr marL="42549" marR="42549" marT="0" marB="0">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27.5</a:t>
                      </a:r>
                    </a:p>
                  </a:txBody>
                  <a:tcPr marL="68587" marR="68587"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10.2</a:t>
                      </a:r>
                    </a:p>
                  </a:txBody>
                  <a:tcPr marL="68587" marR="68587"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53.9</a:t>
                      </a:r>
                    </a:p>
                  </a:txBody>
                  <a:tcPr marL="68587" marR="68587"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dirty="0" smtClean="0">
                          <a:solidFill>
                            <a:srgbClr val="000000"/>
                          </a:solidFill>
                          <a:effectLst/>
                          <a:latin typeface="Arial"/>
                          <a:ea typeface="Times New Roman"/>
                          <a:cs typeface="+mn-cs"/>
                        </a:rPr>
                        <a:t>  8.4</a:t>
                      </a:r>
                      <a:endParaRPr lang="en-US" sz="1200" b="1" kern="1200" dirty="0">
                        <a:solidFill>
                          <a:srgbClr val="000000"/>
                        </a:solidFill>
                        <a:effectLst/>
                        <a:latin typeface="Arial"/>
                        <a:ea typeface="Times New Roman"/>
                        <a:cs typeface="+mn-cs"/>
                      </a:endParaRPr>
                    </a:p>
                  </a:txBody>
                  <a:tcPr marL="68587" marR="68587"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100.0</a:t>
                      </a:r>
                    </a:p>
                  </a:txBody>
                  <a:tcPr marL="68587" marR="68587" marT="0" marB="0" anchor="ctr">
                    <a:lnL>
                      <a:noFill/>
                    </a:lnL>
                    <a:lnR>
                      <a:noFill/>
                    </a:lnR>
                    <a:lnT>
                      <a:noFill/>
                    </a:lnT>
                    <a:lnB>
                      <a:noFill/>
                    </a:lnB>
                    <a:solidFill>
                      <a:srgbClr val="FFFFFF"/>
                    </a:solidFill>
                  </a:tcPr>
                </a:tc>
              </a:tr>
              <a:tr h="387796">
                <a:tc gridSpan="6">
                  <a:txBody>
                    <a:bodyPr/>
                    <a:lstStyle/>
                    <a:p>
                      <a:pPr marL="0" marR="0" algn="ctr">
                        <a:lnSpc>
                          <a:spcPct val="115000"/>
                        </a:lnSpc>
                        <a:spcBef>
                          <a:spcPts val="335"/>
                        </a:spcBef>
                        <a:spcAft>
                          <a:spcPts val="335"/>
                        </a:spcAft>
                      </a:pPr>
                      <a:r>
                        <a:rPr lang="en-US" sz="1200" b="1" dirty="0" smtClean="0">
                          <a:solidFill>
                            <a:srgbClr val="000000"/>
                          </a:solidFill>
                          <a:effectLst/>
                          <a:latin typeface="Courier"/>
                          <a:ea typeface="Times New Roman"/>
                          <a:cs typeface="Courier"/>
                        </a:rPr>
                        <a:t>Assuming</a:t>
                      </a:r>
                      <a:r>
                        <a:rPr lang="en-US" sz="1200" b="1" dirty="0">
                          <a:solidFill>
                            <a:srgbClr val="000000"/>
                          </a:solidFill>
                          <a:effectLst/>
                          <a:latin typeface="Courier"/>
                          <a:ea typeface="Times New Roman"/>
                          <a:cs typeface="Courier"/>
                        </a:rPr>
                        <a:t> Net Migration Equal to </a:t>
                      </a:r>
                      <a:r>
                        <a:rPr lang="en-US" sz="1200" b="1" dirty="0" smtClean="0">
                          <a:solidFill>
                            <a:srgbClr val="000000"/>
                          </a:solidFill>
                          <a:effectLst/>
                          <a:latin typeface="Courier"/>
                          <a:ea typeface="Times New Roman"/>
                          <a:cs typeface="Courier"/>
                        </a:rPr>
                        <a:t>2000-2010 (Scenario</a:t>
                      </a:r>
                      <a:r>
                        <a:rPr lang="en-US" sz="1200" b="1" baseline="0" dirty="0" smtClean="0">
                          <a:solidFill>
                            <a:srgbClr val="000000"/>
                          </a:solidFill>
                          <a:effectLst/>
                          <a:latin typeface="Courier"/>
                          <a:ea typeface="Times New Roman"/>
                          <a:cs typeface="Courier"/>
                        </a:rPr>
                        <a:t> 1.0)</a:t>
                      </a:r>
                      <a:endParaRPr lang="en-US" sz="1200" dirty="0">
                        <a:effectLst/>
                        <a:latin typeface="Times New Roman"/>
                        <a:ea typeface="Times New Roman"/>
                      </a:endParaRPr>
                    </a:p>
                  </a:txBody>
                  <a:tcPr marL="42549" marR="42549" marT="0" marB="0" anchor="ctr">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0312">
                <a:tc>
                  <a:txBody>
                    <a:bodyPr/>
                    <a:lstStyle/>
                    <a:p>
                      <a:pPr marL="0" marR="0" algn="ctr">
                        <a:lnSpc>
                          <a:spcPct val="115000"/>
                        </a:lnSpc>
                        <a:spcBef>
                          <a:spcPts val="335"/>
                        </a:spcBef>
                        <a:spcAft>
                          <a:spcPts val="335"/>
                        </a:spcAft>
                      </a:pPr>
                      <a:r>
                        <a:rPr lang="en-US" sz="1200" b="1">
                          <a:solidFill>
                            <a:srgbClr val="000000"/>
                          </a:solidFill>
                          <a:effectLst/>
                          <a:latin typeface="Arial"/>
                          <a:ea typeface="Times New Roman"/>
                        </a:rPr>
                        <a:t>2010</a:t>
                      </a:r>
                      <a:endParaRPr lang="en-US" sz="1200">
                        <a:effectLst/>
                        <a:latin typeface="Times New Roman"/>
                        <a:ea typeface="Times New Roman"/>
                      </a:endParaRPr>
                    </a:p>
                  </a:txBody>
                  <a:tcPr marL="42549" marR="42549" marT="0" marB="0">
                    <a:lnL>
                      <a:noFill/>
                    </a:lnL>
                    <a:lnR>
                      <a:noFill/>
                    </a:lnR>
                    <a:lnT>
                      <a:noFill/>
                    </a:lnT>
                    <a:lnB>
                      <a:noFill/>
                    </a:lnB>
                    <a:solidFill>
                      <a:srgbClr val="FFFFFF"/>
                    </a:solidFill>
                  </a:tcPr>
                </a:tc>
                <a:tc>
                  <a:txBody>
                    <a:bodyPr/>
                    <a:lstStyle/>
                    <a:p>
                      <a:pPr marL="0" marR="0" algn="ctr">
                        <a:lnSpc>
                          <a:spcPct val="115000"/>
                        </a:lnSpc>
                        <a:spcBef>
                          <a:spcPts val="335"/>
                        </a:spcBef>
                        <a:spcAft>
                          <a:spcPts val="335"/>
                        </a:spcAft>
                      </a:pPr>
                      <a:r>
                        <a:rPr lang="en-US" sz="1200" b="1" dirty="0">
                          <a:solidFill>
                            <a:srgbClr val="000000"/>
                          </a:solidFill>
                          <a:effectLst/>
                          <a:latin typeface="Arial"/>
                          <a:ea typeface="Times New Roman"/>
                        </a:rPr>
                        <a:t>45.3</a:t>
                      </a:r>
                      <a:endParaRPr lang="en-US" sz="1200" dirty="0">
                        <a:effectLst/>
                        <a:latin typeface="Times New Roman"/>
                        <a:ea typeface="Times New Roman"/>
                      </a:endParaRPr>
                    </a:p>
                  </a:txBody>
                  <a:tcPr marL="42549" marR="42549" marT="0" marB="0">
                    <a:lnL>
                      <a:noFill/>
                    </a:lnL>
                    <a:lnR>
                      <a:noFill/>
                    </a:lnR>
                    <a:lnT>
                      <a:noFill/>
                    </a:lnT>
                    <a:lnB>
                      <a:noFill/>
                    </a:lnB>
                    <a:solidFill>
                      <a:srgbClr val="FFFFFF"/>
                    </a:solidFill>
                  </a:tcPr>
                </a:tc>
                <a:tc>
                  <a:txBody>
                    <a:bodyPr/>
                    <a:lstStyle/>
                    <a:p>
                      <a:pPr marL="0" marR="0" algn="ctr">
                        <a:lnSpc>
                          <a:spcPct val="115000"/>
                        </a:lnSpc>
                        <a:spcBef>
                          <a:spcPts val="335"/>
                        </a:spcBef>
                        <a:spcAft>
                          <a:spcPts val="335"/>
                        </a:spcAft>
                      </a:pPr>
                      <a:r>
                        <a:rPr lang="en-US" sz="1200" b="1" dirty="0">
                          <a:solidFill>
                            <a:srgbClr val="000000"/>
                          </a:solidFill>
                          <a:effectLst/>
                          <a:latin typeface="Arial"/>
                          <a:ea typeface="Times New Roman"/>
                        </a:rPr>
                        <a:t>11.5</a:t>
                      </a:r>
                      <a:endParaRPr lang="en-US" sz="1200" dirty="0">
                        <a:effectLst/>
                        <a:latin typeface="Times New Roman"/>
                        <a:ea typeface="Times New Roman"/>
                      </a:endParaRPr>
                    </a:p>
                  </a:txBody>
                  <a:tcPr marL="42549" marR="42549" marT="0" marB="0">
                    <a:lnL>
                      <a:noFill/>
                    </a:lnL>
                    <a:lnR>
                      <a:noFill/>
                    </a:lnR>
                    <a:lnT>
                      <a:noFill/>
                    </a:lnT>
                    <a:lnB>
                      <a:noFill/>
                    </a:lnB>
                    <a:solidFill>
                      <a:srgbClr val="FFFFFF"/>
                    </a:solidFill>
                  </a:tcPr>
                </a:tc>
                <a:tc>
                  <a:txBody>
                    <a:bodyPr/>
                    <a:lstStyle/>
                    <a:p>
                      <a:pPr marL="0" marR="0" algn="ctr">
                        <a:lnSpc>
                          <a:spcPct val="115000"/>
                        </a:lnSpc>
                        <a:spcBef>
                          <a:spcPts val="335"/>
                        </a:spcBef>
                        <a:spcAft>
                          <a:spcPts val="335"/>
                        </a:spcAft>
                      </a:pPr>
                      <a:r>
                        <a:rPr lang="en-US" sz="1200" b="1" dirty="0">
                          <a:solidFill>
                            <a:srgbClr val="000000"/>
                          </a:solidFill>
                          <a:effectLst/>
                          <a:latin typeface="Arial"/>
                          <a:ea typeface="Times New Roman"/>
                        </a:rPr>
                        <a:t>37.6</a:t>
                      </a:r>
                      <a:endParaRPr lang="en-US" sz="1200" dirty="0">
                        <a:effectLst/>
                        <a:latin typeface="Times New Roman"/>
                        <a:ea typeface="Times New Roman"/>
                      </a:endParaRPr>
                    </a:p>
                  </a:txBody>
                  <a:tcPr marL="42549" marR="42549" marT="0" marB="0">
                    <a:lnL>
                      <a:noFill/>
                    </a:lnL>
                    <a:lnR>
                      <a:noFill/>
                    </a:lnR>
                    <a:lnT>
                      <a:noFill/>
                    </a:lnT>
                    <a:lnB>
                      <a:noFill/>
                    </a:lnB>
                    <a:solidFill>
                      <a:srgbClr val="FFFFFF"/>
                    </a:solidFill>
                  </a:tcPr>
                </a:tc>
                <a:tc>
                  <a:txBody>
                    <a:bodyPr/>
                    <a:lstStyle/>
                    <a:p>
                      <a:pPr marL="0" marR="0" algn="ctr">
                        <a:lnSpc>
                          <a:spcPct val="115000"/>
                        </a:lnSpc>
                        <a:spcBef>
                          <a:spcPts val="335"/>
                        </a:spcBef>
                        <a:spcAft>
                          <a:spcPts val="335"/>
                        </a:spcAft>
                      </a:pPr>
                      <a:r>
                        <a:rPr lang="en-US" sz="1200" b="1" dirty="0" smtClean="0">
                          <a:solidFill>
                            <a:srgbClr val="000000"/>
                          </a:solidFill>
                          <a:effectLst/>
                          <a:latin typeface="Arial"/>
                          <a:ea typeface="Times New Roman"/>
                        </a:rPr>
                        <a:t>   5.6</a:t>
                      </a:r>
                      <a:endParaRPr lang="en-US" sz="1200" dirty="0">
                        <a:effectLst/>
                        <a:latin typeface="Times New Roman"/>
                        <a:ea typeface="Times New Roman"/>
                      </a:endParaRPr>
                    </a:p>
                  </a:txBody>
                  <a:tcPr marL="42549" marR="42549" marT="0" marB="0">
                    <a:lnL>
                      <a:noFill/>
                    </a:lnL>
                    <a:lnR>
                      <a:noFill/>
                    </a:lnR>
                    <a:lnT>
                      <a:noFill/>
                    </a:lnT>
                    <a:lnB>
                      <a:noFill/>
                    </a:lnB>
                    <a:solidFill>
                      <a:srgbClr val="FFFFFF"/>
                    </a:solidFill>
                  </a:tcPr>
                </a:tc>
                <a:tc>
                  <a:txBody>
                    <a:bodyPr/>
                    <a:lstStyle/>
                    <a:p>
                      <a:pPr marL="0" marR="0" algn="ctr">
                        <a:lnSpc>
                          <a:spcPct val="115000"/>
                        </a:lnSpc>
                        <a:spcBef>
                          <a:spcPts val="335"/>
                        </a:spcBef>
                        <a:spcAft>
                          <a:spcPts val="335"/>
                        </a:spcAft>
                      </a:pPr>
                      <a:r>
                        <a:rPr lang="en-US" sz="1200" b="1" dirty="0">
                          <a:solidFill>
                            <a:srgbClr val="000000"/>
                          </a:solidFill>
                          <a:effectLst/>
                          <a:latin typeface="Arial"/>
                          <a:ea typeface="Times New Roman"/>
                        </a:rPr>
                        <a:t>100.0</a:t>
                      </a:r>
                      <a:endParaRPr lang="en-US" sz="1200" dirty="0">
                        <a:effectLst/>
                        <a:latin typeface="Times New Roman"/>
                        <a:ea typeface="Times New Roman"/>
                      </a:endParaRPr>
                    </a:p>
                  </a:txBody>
                  <a:tcPr marL="42549" marR="42549" marT="0" marB="0">
                    <a:lnL>
                      <a:noFill/>
                    </a:lnL>
                    <a:lnR>
                      <a:noFill/>
                    </a:lnR>
                    <a:lnT>
                      <a:noFill/>
                    </a:lnT>
                    <a:lnB>
                      <a:noFill/>
                    </a:lnB>
                    <a:solidFill>
                      <a:srgbClr val="FFFFFF"/>
                    </a:solidFill>
                  </a:tcPr>
                </a:tc>
              </a:tr>
              <a:tr h="210312">
                <a:tc>
                  <a:txBody>
                    <a:bodyPr/>
                    <a:lstStyle/>
                    <a:p>
                      <a:pPr marL="0" marR="0" algn="ctr">
                        <a:lnSpc>
                          <a:spcPct val="115000"/>
                        </a:lnSpc>
                        <a:spcBef>
                          <a:spcPts val="335"/>
                        </a:spcBef>
                        <a:spcAft>
                          <a:spcPts val="335"/>
                        </a:spcAft>
                      </a:pPr>
                      <a:r>
                        <a:rPr lang="en-US" sz="1200" b="1">
                          <a:solidFill>
                            <a:srgbClr val="000000"/>
                          </a:solidFill>
                          <a:effectLst/>
                          <a:latin typeface="Arial"/>
                          <a:ea typeface="Times New Roman"/>
                        </a:rPr>
                        <a:t>2020</a:t>
                      </a:r>
                      <a:endParaRPr lang="en-US" sz="1200">
                        <a:effectLst/>
                        <a:latin typeface="Times New Roman"/>
                        <a:ea typeface="Times New Roman"/>
                      </a:endParaRPr>
                    </a:p>
                  </a:txBody>
                  <a:tcPr marL="42549" marR="42549" marT="0" marB="0">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39.0</a:t>
                      </a:r>
                    </a:p>
                  </a:txBody>
                  <a:tcPr marL="68587" marR="68587"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11.4</a:t>
                      </a:r>
                    </a:p>
                  </a:txBody>
                  <a:tcPr marL="68587" marR="68587"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42.5</a:t>
                      </a:r>
                    </a:p>
                  </a:txBody>
                  <a:tcPr marL="68587" marR="68587"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dirty="0" smtClean="0">
                          <a:solidFill>
                            <a:srgbClr val="000000"/>
                          </a:solidFill>
                          <a:effectLst/>
                          <a:latin typeface="Arial"/>
                          <a:ea typeface="Times New Roman"/>
                          <a:cs typeface="+mn-cs"/>
                        </a:rPr>
                        <a:t>  7.1</a:t>
                      </a:r>
                      <a:endParaRPr lang="en-US" sz="1200" b="1" kern="1200" dirty="0">
                        <a:solidFill>
                          <a:srgbClr val="000000"/>
                        </a:solidFill>
                        <a:effectLst/>
                        <a:latin typeface="Arial"/>
                        <a:ea typeface="Times New Roman"/>
                        <a:cs typeface="+mn-cs"/>
                      </a:endParaRPr>
                    </a:p>
                  </a:txBody>
                  <a:tcPr marL="68587" marR="68587"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100.0</a:t>
                      </a:r>
                    </a:p>
                  </a:txBody>
                  <a:tcPr marL="68587" marR="68587" marT="0" marB="0" anchor="ctr">
                    <a:lnL>
                      <a:noFill/>
                    </a:lnL>
                    <a:lnR>
                      <a:noFill/>
                    </a:lnR>
                    <a:lnT>
                      <a:noFill/>
                    </a:lnT>
                    <a:lnB>
                      <a:noFill/>
                    </a:lnB>
                    <a:solidFill>
                      <a:srgbClr val="FFFFFF"/>
                    </a:solidFill>
                  </a:tcPr>
                </a:tc>
              </a:tr>
              <a:tr h="210312">
                <a:tc>
                  <a:txBody>
                    <a:bodyPr/>
                    <a:lstStyle/>
                    <a:p>
                      <a:pPr marL="0" marR="0" algn="ctr">
                        <a:lnSpc>
                          <a:spcPct val="115000"/>
                        </a:lnSpc>
                        <a:spcBef>
                          <a:spcPts val="335"/>
                        </a:spcBef>
                        <a:spcAft>
                          <a:spcPts val="335"/>
                        </a:spcAft>
                      </a:pPr>
                      <a:r>
                        <a:rPr lang="en-US" sz="1200" b="1">
                          <a:solidFill>
                            <a:srgbClr val="000000"/>
                          </a:solidFill>
                          <a:effectLst/>
                          <a:latin typeface="Arial"/>
                          <a:ea typeface="Times New Roman"/>
                        </a:rPr>
                        <a:t>2030</a:t>
                      </a:r>
                      <a:endParaRPr lang="en-US" sz="1200">
                        <a:effectLst/>
                        <a:latin typeface="Times New Roman"/>
                        <a:ea typeface="Times New Roman"/>
                      </a:endParaRPr>
                    </a:p>
                  </a:txBody>
                  <a:tcPr marL="42549" marR="42549" marT="0" marB="0">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32.8</a:t>
                      </a:r>
                    </a:p>
                  </a:txBody>
                  <a:tcPr marL="68587" marR="68587"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10.9</a:t>
                      </a:r>
                    </a:p>
                  </a:txBody>
                  <a:tcPr marL="68587" marR="68587"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47.5</a:t>
                      </a:r>
                    </a:p>
                  </a:txBody>
                  <a:tcPr marL="68587" marR="68587"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dirty="0" smtClean="0">
                          <a:solidFill>
                            <a:srgbClr val="000000"/>
                          </a:solidFill>
                          <a:effectLst/>
                          <a:latin typeface="Arial"/>
                          <a:ea typeface="Times New Roman"/>
                          <a:cs typeface="+mn-cs"/>
                        </a:rPr>
                        <a:t>  8.8</a:t>
                      </a:r>
                      <a:endParaRPr lang="en-US" sz="1200" b="1" kern="1200" dirty="0">
                        <a:solidFill>
                          <a:srgbClr val="000000"/>
                        </a:solidFill>
                        <a:effectLst/>
                        <a:latin typeface="Arial"/>
                        <a:ea typeface="Times New Roman"/>
                        <a:cs typeface="+mn-cs"/>
                      </a:endParaRPr>
                    </a:p>
                  </a:txBody>
                  <a:tcPr marL="68587" marR="68587"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100.0</a:t>
                      </a:r>
                    </a:p>
                  </a:txBody>
                  <a:tcPr marL="68587" marR="68587" marT="0" marB="0" anchor="ctr">
                    <a:lnL>
                      <a:noFill/>
                    </a:lnL>
                    <a:lnR>
                      <a:noFill/>
                    </a:lnR>
                    <a:lnT>
                      <a:noFill/>
                    </a:lnT>
                    <a:lnB>
                      <a:noFill/>
                    </a:lnB>
                    <a:solidFill>
                      <a:srgbClr val="FFFFFF"/>
                    </a:solidFill>
                  </a:tcPr>
                </a:tc>
              </a:tr>
              <a:tr h="210312">
                <a:tc>
                  <a:txBody>
                    <a:bodyPr/>
                    <a:lstStyle/>
                    <a:p>
                      <a:pPr marL="0" marR="0" algn="ctr">
                        <a:lnSpc>
                          <a:spcPct val="115000"/>
                        </a:lnSpc>
                        <a:spcBef>
                          <a:spcPts val="335"/>
                        </a:spcBef>
                        <a:spcAft>
                          <a:spcPts val="335"/>
                        </a:spcAft>
                      </a:pPr>
                      <a:r>
                        <a:rPr lang="en-US" sz="1200" b="1">
                          <a:solidFill>
                            <a:srgbClr val="000000"/>
                          </a:solidFill>
                          <a:effectLst/>
                          <a:latin typeface="Arial"/>
                          <a:ea typeface="Times New Roman"/>
                        </a:rPr>
                        <a:t>2040</a:t>
                      </a:r>
                      <a:endParaRPr lang="en-US" sz="1200">
                        <a:effectLst/>
                        <a:latin typeface="Times New Roman"/>
                        <a:ea typeface="Times New Roman"/>
                      </a:endParaRPr>
                    </a:p>
                  </a:txBody>
                  <a:tcPr marL="42549" marR="42549" marT="0" marB="0">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26.9</a:t>
                      </a:r>
                    </a:p>
                  </a:txBody>
                  <a:tcPr marL="68587" marR="68587"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10.3</a:t>
                      </a:r>
                    </a:p>
                  </a:txBody>
                  <a:tcPr marL="68587" marR="68587"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51.9</a:t>
                      </a:r>
                    </a:p>
                  </a:txBody>
                  <a:tcPr marL="68587" marR="68587"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10.9</a:t>
                      </a:r>
                    </a:p>
                  </a:txBody>
                  <a:tcPr marL="68587" marR="68587" marT="0" marB="0" anchor="ctr">
                    <a:lnL>
                      <a:noFill/>
                    </a:lnL>
                    <a:lnR>
                      <a:noFill/>
                    </a:lnR>
                    <a:lnT>
                      <a:noFill/>
                    </a:lnT>
                    <a:lnB>
                      <a:noFill/>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100.0</a:t>
                      </a:r>
                    </a:p>
                  </a:txBody>
                  <a:tcPr marL="68587" marR="68587" marT="0" marB="0" anchor="ctr">
                    <a:lnL>
                      <a:noFill/>
                    </a:lnL>
                    <a:lnR>
                      <a:noFill/>
                    </a:lnR>
                    <a:lnT>
                      <a:noFill/>
                    </a:lnT>
                    <a:lnB>
                      <a:noFill/>
                    </a:lnB>
                    <a:solidFill>
                      <a:srgbClr val="FFFFFF"/>
                    </a:solidFill>
                  </a:tcPr>
                </a:tc>
              </a:tr>
              <a:tr h="210312">
                <a:tc>
                  <a:txBody>
                    <a:bodyPr/>
                    <a:lstStyle/>
                    <a:p>
                      <a:pPr marL="0" marR="0" algn="ctr">
                        <a:lnSpc>
                          <a:spcPct val="115000"/>
                        </a:lnSpc>
                        <a:spcBef>
                          <a:spcPts val="335"/>
                        </a:spcBef>
                        <a:spcAft>
                          <a:spcPts val="335"/>
                        </a:spcAft>
                      </a:pPr>
                      <a:r>
                        <a:rPr lang="en-US" sz="1200" b="1">
                          <a:solidFill>
                            <a:srgbClr val="000000"/>
                          </a:solidFill>
                          <a:effectLst/>
                          <a:latin typeface="Arial"/>
                          <a:ea typeface="Times New Roman"/>
                        </a:rPr>
                        <a:t>2050</a:t>
                      </a:r>
                      <a:endParaRPr lang="en-US" sz="1200">
                        <a:effectLst/>
                        <a:latin typeface="Times New Roman"/>
                        <a:ea typeface="Times New Roman"/>
                      </a:endParaRPr>
                    </a:p>
                  </a:txBody>
                  <a:tcPr marL="42549" marR="42549"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21.8</a:t>
                      </a:r>
                    </a:p>
                  </a:txBody>
                  <a:tcPr marL="68587" marR="6858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9.4</a:t>
                      </a:r>
                    </a:p>
                  </a:txBody>
                  <a:tcPr marL="68587" marR="6858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55.6</a:t>
                      </a:r>
                    </a:p>
                  </a:txBody>
                  <a:tcPr marL="68587" marR="6858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13.2</a:t>
                      </a:r>
                    </a:p>
                  </a:txBody>
                  <a:tcPr marL="68587" marR="6858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100.0</a:t>
                      </a:r>
                    </a:p>
                  </a:txBody>
                  <a:tcPr marL="68587" marR="6858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106603" name="TextBox 4"/>
          <p:cNvSpPr txBox="1">
            <a:spLocks noChangeArrowheads="1"/>
          </p:cNvSpPr>
          <p:nvPr/>
        </p:nvSpPr>
        <p:spPr bwMode="auto">
          <a:xfrm>
            <a:off x="727075" y="5630863"/>
            <a:ext cx="76898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Geneva" pitchFamily="34" charset="0"/>
                <a:cs typeface="Geneva" pitchFamily="34" charset="0"/>
              </a:defRPr>
            </a:lvl1pPr>
            <a:lvl2pPr marL="742950" indent="-285750" eaLnBrk="0" hangingPunct="0">
              <a:defRPr>
                <a:solidFill>
                  <a:schemeClr val="tx1"/>
                </a:solidFill>
                <a:latin typeface="Calibri" pitchFamily="34" charset="0"/>
                <a:ea typeface="Geneva" pitchFamily="34" charset="0"/>
                <a:cs typeface="Geneva" pitchFamily="34" charset="0"/>
              </a:defRPr>
            </a:lvl2pPr>
            <a:lvl3pPr marL="1143000" indent="-228600" eaLnBrk="0" hangingPunct="0">
              <a:defRPr>
                <a:solidFill>
                  <a:schemeClr val="tx1"/>
                </a:solidFill>
                <a:latin typeface="Calibri" pitchFamily="34" charset="0"/>
                <a:ea typeface="Geneva" pitchFamily="34" charset="0"/>
                <a:cs typeface="Geneva" pitchFamily="34" charset="0"/>
              </a:defRPr>
            </a:lvl3pPr>
            <a:lvl4pPr marL="1600200" indent="-228600" eaLnBrk="0" hangingPunct="0">
              <a:defRPr>
                <a:solidFill>
                  <a:schemeClr val="tx1"/>
                </a:solidFill>
                <a:latin typeface="Calibri" pitchFamily="34" charset="0"/>
                <a:ea typeface="Geneva" pitchFamily="34" charset="0"/>
                <a:cs typeface="Geneva" pitchFamily="34" charset="0"/>
              </a:defRPr>
            </a:lvl4pPr>
            <a:lvl5pPr marL="2057400" indent="-228600" eaLnBrk="0" hangingPunct="0">
              <a:defRPr>
                <a:solidFill>
                  <a:schemeClr val="tx1"/>
                </a:solidFill>
                <a:latin typeface="Calibri" pitchFamily="34" charset="0"/>
                <a:ea typeface="Geneva" pitchFamily="34" charset="0"/>
                <a:cs typeface="Geneva"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9pPr>
          </a:lstStyle>
          <a:p>
            <a:pPr eaLnBrk="1" hangingPunct="1"/>
            <a:r>
              <a:rPr lang="en-US" sz="1000" baseline="30000">
                <a:latin typeface="Arial" pitchFamily="34" charset="0"/>
                <a:cs typeface="Arial" pitchFamily="34" charset="0"/>
              </a:rPr>
              <a:t>1</a:t>
            </a:r>
            <a:r>
              <a:rPr lang="en-US" sz="1000">
                <a:latin typeface="Arial" pitchFamily="34" charset="0"/>
                <a:cs typeface="Arial" pitchFamily="34" charset="0"/>
              </a:rPr>
              <a:t>NH refers to Non-Hispanic; values shown are only for the non-Hispanic persons in each race category. Hispanic includes Hispanics of all races.  </a:t>
            </a:r>
          </a:p>
          <a:p>
            <a:pPr eaLnBrk="1" hangingPunct="1"/>
            <a:r>
              <a:rPr lang="en-US" sz="1000" baseline="30000">
                <a:latin typeface="Arial" pitchFamily="34" charset="0"/>
                <a:cs typeface="Arial" pitchFamily="34" charset="0"/>
              </a:rPr>
              <a:t>2</a:t>
            </a:r>
            <a:r>
              <a:rPr lang="en-US" sz="1000">
                <a:latin typeface="Arial" pitchFamily="34" charset="0"/>
                <a:cs typeface="Arial" pitchFamily="34" charset="0"/>
              </a:rPr>
              <a:t>NH Asian &amp; Other category includes non-Hispanic persons who identify themselves as belonging to two or more race groups.</a:t>
            </a:r>
          </a:p>
        </p:txBody>
      </p:sp>
    </p:spTree>
    <p:extLst>
      <p:ext uri="{BB962C8B-B14F-4D97-AF65-F5344CB8AC3E}">
        <p14:creationId xmlns:p14="http://schemas.microsoft.com/office/powerpoint/2010/main" val="2784582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7522" name="Title 1"/>
          <p:cNvSpPr>
            <a:spLocks noGrp="1"/>
          </p:cNvSpPr>
          <p:nvPr>
            <p:ph type="title"/>
          </p:nvPr>
        </p:nvSpPr>
        <p:spPr>
          <a:xfrm>
            <a:off x="457200" y="93663"/>
            <a:ext cx="8229600" cy="1143000"/>
          </a:xfrm>
        </p:spPr>
        <p:txBody>
          <a:bodyPr anchor="t"/>
          <a:lstStyle/>
          <a:p>
            <a:r>
              <a:rPr lang="en-US" sz="1600" b="1" i="1" smtClean="0">
                <a:ea typeface="Geneva" pitchFamily="34" charset="0"/>
              </a:rPr>
              <a:t>Percent Change for Selected Time Periods Under Alternative Scenarios of Age and Race/Ethnicity-Specific Net Migration </a:t>
            </a:r>
            <a:br>
              <a:rPr lang="en-US" sz="1600" b="1" i="1" smtClean="0">
                <a:ea typeface="Geneva" pitchFamily="34" charset="0"/>
              </a:rPr>
            </a:br>
            <a:r>
              <a:rPr lang="en-US" sz="1600" b="1" i="1" smtClean="0">
                <a:ea typeface="Geneva" pitchFamily="34" charset="0"/>
              </a:rPr>
              <a:t>for the State of Texas</a:t>
            </a:r>
            <a:endParaRPr lang="en-US" sz="1600" smtClean="0">
              <a:ea typeface="Geneva" pitchFamily="34" charset="0"/>
            </a:endParaRPr>
          </a:p>
        </p:txBody>
      </p:sp>
      <p:sp>
        <p:nvSpPr>
          <p:cNvPr id="3" name="Slide Number Placeholder 2"/>
          <p:cNvSpPr>
            <a:spLocks noGrp="1"/>
          </p:cNvSpPr>
          <p:nvPr>
            <p:ph type="sldNum" sz="quarter" idx="11"/>
          </p:nvPr>
        </p:nvSpPr>
        <p:spPr/>
        <p:txBody>
          <a:bodyPr/>
          <a:lstStyle/>
          <a:p>
            <a:pPr>
              <a:defRPr/>
            </a:pPr>
            <a:fld id="{1B4C2B30-CA33-4681-ACA6-340C881FF392}" type="slidenum">
              <a:rPr lang="en-US" smtClean="0"/>
              <a:pPr>
                <a:defRPr/>
              </a:pPr>
              <a:t>63</a:t>
            </a:fld>
            <a:endParaRPr lang="en-US"/>
          </a:p>
        </p:txBody>
      </p:sp>
      <p:graphicFrame>
        <p:nvGraphicFramePr>
          <p:cNvPr id="4" name="Table 3"/>
          <p:cNvGraphicFramePr>
            <a:graphicFrameLocks noGrp="1"/>
          </p:cNvGraphicFramePr>
          <p:nvPr/>
        </p:nvGraphicFramePr>
        <p:xfrm>
          <a:off x="457200" y="914400"/>
          <a:ext cx="8229600" cy="4754566"/>
        </p:xfrm>
        <a:graphic>
          <a:graphicData uri="http://schemas.openxmlformats.org/drawingml/2006/table">
            <a:tbl>
              <a:tblPr/>
              <a:tblGrid>
                <a:gridCol w="1370628"/>
                <a:gridCol w="1370628"/>
                <a:gridCol w="1370628"/>
                <a:gridCol w="1370628"/>
                <a:gridCol w="1370628"/>
                <a:gridCol w="1376460"/>
              </a:tblGrid>
              <a:tr h="420637">
                <a:tc>
                  <a:txBody>
                    <a:bodyPr/>
                    <a:lstStyle/>
                    <a:p>
                      <a:pPr marL="0" marR="0" algn="ctr">
                        <a:lnSpc>
                          <a:spcPct val="115000"/>
                        </a:lnSpc>
                        <a:spcBef>
                          <a:spcPts val="335"/>
                        </a:spcBef>
                        <a:spcAft>
                          <a:spcPts val="335"/>
                        </a:spcAft>
                      </a:pPr>
                      <a:r>
                        <a:rPr lang="en-US" sz="1200" b="1" i="1" dirty="0">
                          <a:solidFill>
                            <a:srgbClr val="000000"/>
                          </a:solidFill>
                          <a:effectLst/>
                          <a:latin typeface="Arial"/>
                          <a:ea typeface="Times New Roman"/>
                        </a:rPr>
                        <a:t>Period</a:t>
                      </a:r>
                      <a:endParaRPr lang="en-US" sz="1200" dirty="0">
                        <a:effectLst/>
                        <a:latin typeface="Times New Roman"/>
                        <a:ea typeface="Times New Roman"/>
                      </a:endParaRPr>
                    </a:p>
                  </a:txBody>
                  <a:tcPr marL="42545" marR="4254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335"/>
                        </a:spcBef>
                        <a:spcAft>
                          <a:spcPts val="335"/>
                        </a:spcAft>
                      </a:pPr>
                      <a:r>
                        <a:rPr lang="en-US" sz="1200" b="1" i="1" dirty="0" smtClean="0">
                          <a:solidFill>
                            <a:srgbClr val="000000"/>
                          </a:solidFill>
                          <a:effectLst/>
                          <a:latin typeface="Arial"/>
                          <a:ea typeface="Times New Roman"/>
                        </a:rPr>
                        <a:t>NH</a:t>
                      </a:r>
                      <a:r>
                        <a:rPr lang="en-US" sz="1200" b="1" i="1" baseline="30000" dirty="0" smtClean="0">
                          <a:solidFill>
                            <a:srgbClr val="000000"/>
                          </a:solidFill>
                          <a:effectLst/>
                          <a:latin typeface="Arial"/>
                          <a:ea typeface="Times New Roman"/>
                        </a:rPr>
                        <a:t>1</a:t>
                      </a:r>
                      <a:r>
                        <a:rPr lang="en-US" sz="1200" b="1" i="1" baseline="0" dirty="0" smtClean="0">
                          <a:solidFill>
                            <a:srgbClr val="000000"/>
                          </a:solidFill>
                          <a:effectLst/>
                          <a:latin typeface="Arial"/>
                          <a:ea typeface="Times New Roman"/>
                        </a:rPr>
                        <a:t> </a:t>
                      </a:r>
                      <a:r>
                        <a:rPr lang="en-US" sz="1200" b="1" i="1" dirty="0" smtClean="0">
                          <a:solidFill>
                            <a:srgbClr val="000000"/>
                          </a:solidFill>
                          <a:effectLst/>
                          <a:latin typeface="Arial"/>
                          <a:ea typeface="Times New Roman"/>
                        </a:rPr>
                        <a:t>White</a:t>
                      </a:r>
                      <a:endParaRPr lang="en-US" sz="1200" dirty="0">
                        <a:effectLst/>
                        <a:latin typeface="Times New Roman"/>
                        <a:ea typeface="Times New Roman"/>
                      </a:endParaRPr>
                    </a:p>
                  </a:txBody>
                  <a:tcPr marL="42545" marR="4254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335"/>
                        </a:spcBef>
                        <a:spcAft>
                          <a:spcPts val="335"/>
                        </a:spcAft>
                      </a:pPr>
                      <a:r>
                        <a:rPr lang="en-US" sz="1200" b="1" i="1" dirty="0" smtClean="0">
                          <a:solidFill>
                            <a:srgbClr val="000000"/>
                          </a:solidFill>
                          <a:effectLst/>
                          <a:latin typeface="Arial"/>
                          <a:ea typeface="Times New Roman"/>
                        </a:rPr>
                        <a:t>NH Black</a:t>
                      </a:r>
                      <a:endParaRPr lang="en-US" sz="1200" dirty="0">
                        <a:effectLst/>
                        <a:latin typeface="Times New Roman"/>
                        <a:ea typeface="Times New Roman"/>
                      </a:endParaRPr>
                    </a:p>
                  </a:txBody>
                  <a:tcPr marL="42545" marR="4254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335"/>
                        </a:spcBef>
                        <a:spcAft>
                          <a:spcPts val="335"/>
                        </a:spcAft>
                      </a:pPr>
                      <a:r>
                        <a:rPr lang="en-US" sz="1200" b="1" i="1" dirty="0" smtClean="0">
                          <a:solidFill>
                            <a:srgbClr val="000000"/>
                          </a:solidFill>
                          <a:effectLst/>
                          <a:latin typeface="Arial"/>
                          <a:ea typeface="Times New Roman"/>
                        </a:rPr>
                        <a:t>Hispanic</a:t>
                      </a:r>
                      <a:endParaRPr lang="en-US" sz="1200" dirty="0">
                        <a:effectLst/>
                        <a:latin typeface="Times New Roman"/>
                        <a:ea typeface="Times New Roman"/>
                      </a:endParaRPr>
                    </a:p>
                  </a:txBody>
                  <a:tcPr marL="42545" marR="4254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200" b="1" i="1" dirty="0" smtClean="0">
                          <a:solidFill>
                            <a:srgbClr val="000000"/>
                          </a:solidFill>
                          <a:effectLst/>
                          <a:latin typeface="Arial"/>
                          <a:ea typeface="Times New Roman"/>
                        </a:rPr>
                        <a:t>NH Asian </a:t>
                      </a:r>
                    </a:p>
                    <a:p>
                      <a:pPr marL="0" marR="0" algn="ctr">
                        <a:lnSpc>
                          <a:spcPct val="115000"/>
                        </a:lnSpc>
                        <a:spcBef>
                          <a:spcPts val="0"/>
                        </a:spcBef>
                        <a:spcAft>
                          <a:spcPts val="0"/>
                        </a:spcAft>
                      </a:pPr>
                      <a:r>
                        <a:rPr lang="en-US" sz="1200" b="1" i="1" dirty="0" smtClean="0">
                          <a:solidFill>
                            <a:srgbClr val="000000"/>
                          </a:solidFill>
                          <a:effectLst/>
                          <a:latin typeface="Arial"/>
                          <a:ea typeface="Times New Roman"/>
                        </a:rPr>
                        <a:t>&amp; Other</a:t>
                      </a:r>
                      <a:r>
                        <a:rPr lang="en-US" sz="1200" b="1" i="1" baseline="30000" dirty="0" smtClean="0">
                          <a:solidFill>
                            <a:srgbClr val="000000"/>
                          </a:solidFill>
                          <a:effectLst/>
                          <a:latin typeface="Arial"/>
                          <a:ea typeface="Times New Roman"/>
                        </a:rPr>
                        <a:t>2</a:t>
                      </a:r>
                      <a:endParaRPr lang="en-US" sz="1200" baseline="30000" dirty="0">
                        <a:effectLst/>
                        <a:latin typeface="Times New Roman"/>
                        <a:ea typeface="Times New Roman"/>
                      </a:endParaRPr>
                    </a:p>
                  </a:txBody>
                  <a:tcPr marL="42545" marR="4254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335"/>
                        </a:spcBef>
                        <a:spcAft>
                          <a:spcPts val="335"/>
                        </a:spcAft>
                      </a:pPr>
                      <a:r>
                        <a:rPr lang="en-US" sz="1200" b="1" i="1" dirty="0" smtClean="0">
                          <a:solidFill>
                            <a:srgbClr val="000000"/>
                          </a:solidFill>
                          <a:effectLst/>
                          <a:latin typeface="Arial"/>
                          <a:ea typeface="Times New Roman"/>
                        </a:rPr>
                        <a:t>Total</a:t>
                      </a:r>
                      <a:endParaRPr lang="en-US" sz="1200" dirty="0">
                        <a:effectLst/>
                        <a:latin typeface="Times New Roman"/>
                        <a:ea typeface="Times New Roman"/>
                      </a:endParaRPr>
                    </a:p>
                  </a:txBody>
                  <a:tcPr marL="42545" marR="4254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93048">
                <a:tc gridSpan="6">
                  <a:txBody>
                    <a:bodyPr/>
                    <a:lstStyle/>
                    <a:p>
                      <a:pPr marL="0" marR="0" algn="ctr">
                        <a:lnSpc>
                          <a:spcPct val="115000"/>
                        </a:lnSpc>
                        <a:spcBef>
                          <a:spcPts val="335"/>
                        </a:spcBef>
                        <a:spcAft>
                          <a:spcPts val="335"/>
                        </a:spcAft>
                      </a:pPr>
                      <a:r>
                        <a:rPr lang="en-US" sz="1200" b="1" dirty="0" smtClean="0">
                          <a:solidFill>
                            <a:srgbClr val="000000"/>
                          </a:solidFill>
                          <a:effectLst/>
                          <a:latin typeface="Courier"/>
                          <a:ea typeface="Times New Roman"/>
                          <a:cs typeface="Courier"/>
                        </a:rPr>
                        <a:t>Assuming</a:t>
                      </a:r>
                      <a:r>
                        <a:rPr lang="en-US" sz="1200" b="1" dirty="0">
                          <a:solidFill>
                            <a:srgbClr val="000000"/>
                          </a:solidFill>
                          <a:effectLst/>
                          <a:latin typeface="Courier"/>
                          <a:ea typeface="Times New Roman"/>
                          <a:cs typeface="Courier"/>
                        </a:rPr>
                        <a:t> Zero Net </a:t>
                      </a:r>
                      <a:r>
                        <a:rPr lang="en-US" sz="1200" b="1" dirty="0" smtClean="0">
                          <a:solidFill>
                            <a:srgbClr val="000000"/>
                          </a:solidFill>
                          <a:effectLst/>
                          <a:latin typeface="Courier"/>
                          <a:ea typeface="Times New Roman"/>
                          <a:cs typeface="Courier"/>
                        </a:rPr>
                        <a:t>Migration (Scenario 0.0)</a:t>
                      </a:r>
                      <a:endParaRPr lang="en-US" sz="1200" dirty="0">
                        <a:effectLst/>
                        <a:latin typeface="Times New Roman"/>
                        <a:ea typeface="Times New Roman"/>
                      </a:endParaRPr>
                    </a:p>
                  </a:txBody>
                  <a:tcPr marL="42545" marR="42545"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0319">
                <a:tc>
                  <a:txBody>
                    <a:bodyPr/>
                    <a:lstStyle/>
                    <a:p>
                      <a:pPr marL="0" marR="0" algn="ctr">
                        <a:lnSpc>
                          <a:spcPct val="115000"/>
                        </a:lnSpc>
                        <a:spcBef>
                          <a:spcPts val="335"/>
                        </a:spcBef>
                        <a:spcAft>
                          <a:spcPts val="335"/>
                        </a:spcAft>
                      </a:pPr>
                      <a:r>
                        <a:rPr lang="en-US" sz="1200" b="1">
                          <a:solidFill>
                            <a:srgbClr val="000000"/>
                          </a:solidFill>
                          <a:effectLst/>
                          <a:latin typeface="Arial"/>
                          <a:ea typeface="Times New Roman"/>
                        </a:rPr>
                        <a:t>2010-2020</a:t>
                      </a:r>
                      <a:endParaRPr lang="en-US" sz="1200">
                        <a:effectLst/>
                        <a:latin typeface="Times New Roman"/>
                        <a:ea typeface="Times New Roman"/>
                      </a:endParaRPr>
                    </a:p>
                  </a:txBody>
                  <a:tcPr marL="42545" marR="42545" marT="0" marB="0">
                    <a:lnL>
                      <a:noFill/>
                    </a:lnL>
                    <a:lnR>
                      <a:noFill/>
                    </a:lnR>
                    <a:lnT>
                      <a:noFill/>
                    </a:lnT>
                    <a:lnB>
                      <a:noFill/>
                    </a:lnB>
                    <a:solidFill>
                      <a:srgbClr val="FFFFFF"/>
                    </a:solidFill>
                  </a:tcPr>
                </a:tc>
                <a:tc>
                  <a:txBody>
                    <a:bodyPr/>
                    <a:lstStyle/>
                    <a:p>
                      <a:pPr marL="0" marR="0" indent="3175" algn="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1.6</a:t>
                      </a:r>
                    </a:p>
                  </a:txBody>
                  <a:tcPr marL="68580" marR="457200" marT="0" marB="0" anchor="ctr">
                    <a:lnL>
                      <a:noFill/>
                    </a:lnL>
                    <a:lnR>
                      <a:noFill/>
                    </a:lnR>
                    <a:lnT>
                      <a:noFill/>
                    </a:lnT>
                    <a:lnB>
                      <a:noFill/>
                    </a:lnB>
                    <a:solidFill>
                      <a:srgbClr val="FFFFFF"/>
                    </a:solidFill>
                  </a:tcPr>
                </a:tc>
                <a:tc>
                  <a:txBody>
                    <a:bodyPr/>
                    <a:lstStyle/>
                    <a:p>
                      <a:pPr marL="0" marR="0" algn="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8.2</a:t>
                      </a:r>
                    </a:p>
                  </a:txBody>
                  <a:tcPr marL="68580" marR="457200" marT="0" marB="0" anchor="ctr">
                    <a:lnL>
                      <a:noFill/>
                    </a:lnL>
                    <a:lnR>
                      <a:noFill/>
                    </a:lnR>
                    <a:lnT>
                      <a:noFill/>
                    </a:lnT>
                    <a:lnB>
                      <a:noFill/>
                    </a:lnB>
                    <a:solidFill>
                      <a:srgbClr val="FFFFFF"/>
                    </a:solidFill>
                  </a:tcPr>
                </a:tc>
                <a:tc>
                  <a:txBody>
                    <a:bodyPr/>
                    <a:lstStyle/>
                    <a:p>
                      <a:pPr marL="0" marR="0" indent="-1270" algn="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17.7</a:t>
                      </a:r>
                    </a:p>
                  </a:txBody>
                  <a:tcPr marL="68580" marR="457200" marT="0" marB="0" anchor="ctr">
                    <a:lnL>
                      <a:noFill/>
                    </a:lnL>
                    <a:lnR>
                      <a:noFill/>
                    </a:lnR>
                    <a:lnT>
                      <a:noFill/>
                    </a:lnT>
                    <a:lnB>
                      <a:noFill/>
                    </a:lnB>
                    <a:solidFill>
                      <a:srgbClr val="FFFFFF"/>
                    </a:solidFill>
                  </a:tcPr>
                </a:tc>
                <a:tc>
                  <a:txBody>
                    <a:bodyPr/>
                    <a:lstStyle/>
                    <a:p>
                      <a:pPr marL="0" marR="0" indent="304800" algn="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9.7</a:t>
                      </a:r>
                    </a:p>
                  </a:txBody>
                  <a:tcPr marL="68580" marR="457200" marT="0" marB="0" anchor="ctr">
                    <a:lnL>
                      <a:noFill/>
                    </a:lnL>
                    <a:lnR>
                      <a:noFill/>
                    </a:lnR>
                    <a:lnT>
                      <a:noFill/>
                    </a:lnT>
                    <a:lnB>
                      <a:noFill/>
                    </a:lnB>
                    <a:solidFill>
                      <a:srgbClr val="FFFFFF"/>
                    </a:solidFill>
                  </a:tcPr>
                </a:tc>
                <a:tc>
                  <a:txBody>
                    <a:bodyPr/>
                    <a:lstStyle/>
                    <a:p>
                      <a:pPr marL="0" marR="0" indent="3175" algn="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8.9</a:t>
                      </a:r>
                    </a:p>
                  </a:txBody>
                  <a:tcPr marL="68580" marR="457200" marT="0" marB="0" anchor="ctr">
                    <a:lnL>
                      <a:noFill/>
                    </a:lnL>
                    <a:lnR>
                      <a:noFill/>
                    </a:lnR>
                    <a:lnT>
                      <a:noFill/>
                    </a:lnT>
                    <a:lnB>
                      <a:noFill/>
                    </a:lnB>
                    <a:solidFill>
                      <a:srgbClr val="FFFFFF"/>
                    </a:solidFill>
                  </a:tcPr>
                </a:tc>
              </a:tr>
              <a:tr h="210319">
                <a:tc>
                  <a:txBody>
                    <a:bodyPr/>
                    <a:lstStyle/>
                    <a:p>
                      <a:pPr marL="0" marR="0" algn="ctr">
                        <a:lnSpc>
                          <a:spcPct val="115000"/>
                        </a:lnSpc>
                        <a:spcBef>
                          <a:spcPts val="335"/>
                        </a:spcBef>
                        <a:spcAft>
                          <a:spcPts val="335"/>
                        </a:spcAft>
                      </a:pPr>
                      <a:r>
                        <a:rPr lang="en-US" sz="1200" b="1">
                          <a:solidFill>
                            <a:srgbClr val="000000"/>
                          </a:solidFill>
                          <a:effectLst/>
                          <a:latin typeface="Arial"/>
                          <a:ea typeface="Times New Roman"/>
                        </a:rPr>
                        <a:t>2020-2030</a:t>
                      </a:r>
                      <a:endParaRPr lang="en-US" sz="1200">
                        <a:effectLst/>
                        <a:latin typeface="Times New Roman"/>
                        <a:ea typeface="Times New Roman"/>
                      </a:endParaRPr>
                    </a:p>
                  </a:txBody>
                  <a:tcPr marL="42545" marR="42545" marT="0" marB="0">
                    <a:lnL>
                      <a:noFill/>
                    </a:lnL>
                    <a:lnR>
                      <a:noFill/>
                    </a:lnR>
                    <a:lnT>
                      <a:noFill/>
                    </a:lnT>
                    <a:lnB>
                      <a:noFill/>
                    </a:lnB>
                    <a:solidFill>
                      <a:srgbClr val="FFFFFF"/>
                    </a:solidFill>
                  </a:tcPr>
                </a:tc>
                <a:tc>
                  <a:txBody>
                    <a:bodyPr/>
                    <a:lstStyle/>
                    <a:p>
                      <a:pPr marL="0" marR="0" indent="3175" algn="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-0.7</a:t>
                      </a:r>
                    </a:p>
                  </a:txBody>
                  <a:tcPr marL="68580" marR="457200" marT="0" marB="0" anchor="ctr">
                    <a:lnL>
                      <a:noFill/>
                    </a:lnL>
                    <a:lnR>
                      <a:noFill/>
                    </a:lnR>
                    <a:lnT>
                      <a:noFill/>
                    </a:lnT>
                    <a:lnB>
                      <a:noFill/>
                    </a:lnB>
                    <a:solidFill>
                      <a:srgbClr val="FFFFFF"/>
                    </a:solidFill>
                  </a:tcPr>
                </a:tc>
                <a:tc>
                  <a:txBody>
                    <a:bodyPr/>
                    <a:lstStyle/>
                    <a:p>
                      <a:pPr marL="0" marR="0" algn="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5.1</a:t>
                      </a:r>
                    </a:p>
                  </a:txBody>
                  <a:tcPr marL="68580" marR="457200" marT="0" marB="0" anchor="ctr">
                    <a:lnL>
                      <a:noFill/>
                    </a:lnL>
                    <a:lnR>
                      <a:noFill/>
                    </a:lnR>
                    <a:lnT>
                      <a:noFill/>
                    </a:lnT>
                    <a:lnB>
                      <a:noFill/>
                    </a:lnB>
                    <a:solidFill>
                      <a:srgbClr val="FFFFFF"/>
                    </a:solidFill>
                  </a:tcPr>
                </a:tc>
                <a:tc>
                  <a:txBody>
                    <a:bodyPr/>
                    <a:lstStyle/>
                    <a:p>
                      <a:pPr marL="0" marR="0" indent="-1270" algn="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15.6</a:t>
                      </a:r>
                    </a:p>
                  </a:txBody>
                  <a:tcPr marL="68580" marR="457200" marT="0" marB="0" anchor="ctr">
                    <a:lnL>
                      <a:noFill/>
                    </a:lnL>
                    <a:lnR>
                      <a:noFill/>
                    </a:lnR>
                    <a:lnT>
                      <a:noFill/>
                    </a:lnT>
                    <a:lnB>
                      <a:noFill/>
                    </a:lnB>
                    <a:solidFill>
                      <a:srgbClr val="FFFFFF"/>
                    </a:solidFill>
                  </a:tcPr>
                </a:tc>
                <a:tc>
                  <a:txBody>
                    <a:bodyPr/>
                    <a:lstStyle/>
                    <a:p>
                      <a:pPr marL="0" marR="0" indent="304800" algn="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6.6</a:t>
                      </a:r>
                    </a:p>
                  </a:txBody>
                  <a:tcPr marL="68580" marR="457200" marT="0" marB="0" anchor="ctr">
                    <a:lnL>
                      <a:noFill/>
                    </a:lnL>
                    <a:lnR>
                      <a:noFill/>
                    </a:lnR>
                    <a:lnT>
                      <a:noFill/>
                    </a:lnT>
                    <a:lnB>
                      <a:noFill/>
                    </a:lnB>
                    <a:solidFill>
                      <a:srgbClr val="FFFFFF"/>
                    </a:solidFill>
                  </a:tcPr>
                </a:tc>
                <a:tc>
                  <a:txBody>
                    <a:bodyPr/>
                    <a:lstStyle/>
                    <a:p>
                      <a:pPr marL="0" marR="0" indent="3175" algn="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7.0</a:t>
                      </a:r>
                    </a:p>
                  </a:txBody>
                  <a:tcPr marL="68580" marR="457200" marT="0" marB="0" anchor="ctr">
                    <a:lnL>
                      <a:noFill/>
                    </a:lnL>
                    <a:lnR>
                      <a:noFill/>
                    </a:lnR>
                    <a:lnT>
                      <a:noFill/>
                    </a:lnT>
                    <a:lnB>
                      <a:noFill/>
                    </a:lnB>
                    <a:solidFill>
                      <a:srgbClr val="FFFFFF"/>
                    </a:solidFill>
                  </a:tcPr>
                </a:tc>
              </a:tr>
              <a:tr h="210319">
                <a:tc>
                  <a:txBody>
                    <a:bodyPr/>
                    <a:lstStyle/>
                    <a:p>
                      <a:pPr marL="0" marR="0" algn="ctr">
                        <a:lnSpc>
                          <a:spcPct val="115000"/>
                        </a:lnSpc>
                        <a:spcBef>
                          <a:spcPts val="335"/>
                        </a:spcBef>
                        <a:spcAft>
                          <a:spcPts val="335"/>
                        </a:spcAft>
                      </a:pPr>
                      <a:r>
                        <a:rPr lang="en-US" sz="1200" b="1">
                          <a:solidFill>
                            <a:srgbClr val="000000"/>
                          </a:solidFill>
                          <a:effectLst/>
                          <a:latin typeface="Arial"/>
                          <a:ea typeface="Times New Roman"/>
                        </a:rPr>
                        <a:t>2030-2040</a:t>
                      </a:r>
                      <a:endParaRPr lang="en-US" sz="1200">
                        <a:effectLst/>
                        <a:latin typeface="Times New Roman"/>
                        <a:ea typeface="Times New Roman"/>
                      </a:endParaRPr>
                    </a:p>
                  </a:txBody>
                  <a:tcPr marL="42545" marR="42545" marT="0" marB="0">
                    <a:lnL>
                      <a:noFill/>
                    </a:lnL>
                    <a:lnR>
                      <a:noFill/>
                    </a:lnR>
                    <a:lnT>
                      <a:noFill/>
                    </a:lnT>
                    <a:lnB>
                      <a:noFill/>
                    </a:lnB>
                    <a:solidFill>
                      <a:srgbClr val="FFFFFF"/>
                    </a:solidFill>
                  </a:tcPr>
                </a:tc>
                <a:tc>
                  <a:txBody>
                    <a:bodyPr/>
                    <a:lstStyle/>
                    <a:p>
                      <a:pPr marL="0" marR="0" indent="3175" algn="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-2.8</a:t>
                      </a:r>
                    </a:p>
                  </a:txBody>
                  <a:tcPr marL="68580" marR="457200" marT="0" marB="0" anchor="ctr">
                    <a:lnL>
                      <a:noFill/>
                    </a:lnL>
                    <a:lnR>
                      <a:noFill/>
                    </a:lnR>
                    <a:lnT>
                      <a:noFill/>
                    </a:lnT>
                    <a:lnB>
                      <a:noFill/>
                    </a:lnB>
                    <a:solidFill>
                      <a:srgbClr val="FFFFFF"/>
                    </a:solidFill>
                  </a:tcPr>
                </a:tc>
                <a:tc>
                  <a:txBody>
                    <a:bodyPr/>
                    <a:lstStyle/>
                    <a:p>
                      <a:pPr marL="0" marR="0" indent="-4445" algn="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2.3</a:t>
                      </a:r>
                    </a:p>
                  </a:txBody>
                  <a:tcPr marL="68580" marR="457200" marT="0" marB="0" anchor="ctr">
                    <a:lnL>
                      <a:noFill/>
                    </a:lnL>
                    <a:lnR>
                      <a:noFill/>
                    </a:lnR>
                    <a:lnT>
                      <a:noFill/>
                    </a:lnT>
                    <a:lnB>
                      <a:noFill/>
                    </a:lnB>
                    <a:solidFill>
                      <a:srgbClr val="FFFFFF"/>
                    </a:solidFill>
                  </a:tcPr>
                </a:tc>
                <a:tc>
                  <a:txBody>
                    <a:bodyPr/>
                    <a:lstStyle/>
                    <a:p>
                      <a:pPr marL="0" marR="0" indent="-1270" algn="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13.2</a:t>
                      </a:r>
                    </a:p>
                  </a:txBody>
                  <a:tcPr marL="68580" marR="457200" marT="0" marB="0" anchor="ctr">
                    <a:lnL>
                      <a:noFill/>
                    </a:lnL>
                    <a:lnR>
                      <a:noFill/>
                    </a:lnR>
                    <a:lnT>
                      <a:noFill/>
                    </a:lnT>
                    <a:lnB>
                      <a:noFill/>
                    </a:lnB>
                    <a:solidFill>
                      <a:srgbClr val="FFFFFF"/>
                    </a:solidFill>
                  </a:tcPr>
                </a:tc>
                <a:tc>
                  <a:txBody>
                    <a:bodyPr/>
                    <a:lstStyle/>
                    <a:p>
                      <a:pPr marL="0" marR="0" indent="304800" algn="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4.6</a:t>
                      </a:r>
                    </a:p>
                  </a:txBody>
                  <a:tcPr marL="68580" marR="457200" marT="0" marB="0" anchor="ctr">
                    <a:lnL>
                      <a:noFill/>
                    </a:lnL>
                    <a:lnR>
                      <a:noFill/>
                    </a:lnR>
                    <a:lnT>
                      <a:noFill/>
                    </a:lnT>
                    <a:lnB>
                      <a:noFill/>
                    </a:lnB>
                    <a:solidFill>
                      <a:srgbClr val="FFFFFF"/>
                    </a:solidFill>
                  </a:tcPr>
                </a:tc>
                <a:tc>
                  <a:txBody>
                    <a:bodyPr/>
                    <a:lstStyle/>
                    <a:p>
                      <a:pPr marL="0" marR="0" indent="3175" algn="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5.2</a:t>
                      </a:r>
                    </a:p>
                  </a:txBody>
                  <a:tcPr marL="68580" marR="457200" marT="0" marB="0" anchor="ctr">
                    <a:lnL>
                      <a:noFill/>
                    </a:lnL>
                    <a:lnR>
                      <a:noFill/>
                    </a:lnR>
                    <a:lnT>
                      <a:noFill/>
                    </a:lnT>
                    <a:lnB>
                      <a:noFill/>
                    </a:lnB>
                    <a:solidFill>
                      <a:srgbClr val="FFFFFF"/>
                    </a:solidFill>
                  </a:tcPr>
                </a:tc>
              </a:tr>
              <a:tr h="210319">
                <a:tc>
                  <a:txBody>
                    <a:bodyPr/>
                    <a:lstStyle/>
                    <a:p>
                      <a:pPr marL="0" marR="0" algn="ctr">
                        <a:lnSpc>
                          <a:spcPct val="115000"/>
                        </a:lnSpc>
                        <a:spcBef>
                          <a:spcPts val="335"/>
                        </a:spcBef>
                        <a:spcAft>
                          <a:spcPts val="335"/>
                        </a:spcAft>
                      </a:pPr>
                      <a:r>
                        <a:rPr lang="en-US" sz="1200" b="1">
                          <a:solidFill>
                            <a:srgbClr val="000000"/>
                          </a:solidFill>
                          <a:effectLst/>
                          <a:latin typeface="Arial"/>
                          <a:ea typeface="Times New Roman"/>
                        </a:rPr>
                        <a:t>2040-2050</a:t>
                      </a:r>
                      <a:endParaRPr lang="en-US" sz="1200">
                        <a:effectLst/>
                        <a:latin typeface="Times New Roman"/>
                        <a:ea typeface="Times New Roman"/>
                      </a:endParaRPr>
                    </a:p>
                  </a:txBody>
                  <a:tcPr marL="42545" marR="42545" marT="0" marB="0">
                    <a:lnL>
                      <a:noFill/>
                    </a:lnL>
                    <a:lnR>
                      <a:noFill/>
                    </a:lnR>
                    <a:lnT>
                      <a:noFill/>
                    </a:lnT>
                    <a:lnB>
                      <a:noFill/>
                    </a:lnB>
                    <a:solidFill>
                      <a:srgbClr val="FFFFFF"/>
                    </a:solidFill>
                  </a:tcPr>
                </a:tc>
                <a:tc>
                  <a:txBody>
                    <a:bodyPr/>
                    <a:lstStyle/>
                    <a:p>
                      <a:pPr marL="0" marR="0" indent="3175" algn="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-3.7</a:t>
                      </a:r>
                    </a:p>
                  </a:txBody>
                  <a:tcPr marL="68580" marR="457200" marT="0" marB="0" anchor="ctr">
                    <a:lnL>
                      <a:noFill/>
                    </a:lnL>
                    <a:lnR>
                      <a:noFill/>
                    </a:lnR>
                    <a:lnT>
                      <a:noFill/>
                    </a:lnT>
                    <a:lnB>
                      <a:noFill/>
                    </a:lnB>
                    <a:solidFill>
                      <a:srgbClr val="FFFFFF"/>
                    </a:solidFill>
                  </a:tcPr>
                </a:tc>
                <a:tc>
                  <a:txBody>
                    <a:bodyPr/>
                    <a:lstStyle/>
                    <a:p>
                      <a:pPr marL="0" marR="0" algn="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0.3</a:t>
                      </a:r>
                    </a:p>
                  </a:txBody>
                  <a:tcPr marL="68580" marR="457200" marT="0" marB="0" anchor="ctr">
                    <a:lnL>
                      <a:noFill/>
                    </a:lnL>
                    <a:lnR>
                      <a:noFill/>
                    </a:lnR>
                    <a:lnT>
                      <a:noFill/>
                    </a:lnT>
                    <a:lnB>
                      <a:noFill/>
                    </a:lnB>
                    <a:solidFill>
                      <a:srgbClr val="FFFFFF"/>
                    </a:solidFill>
                  </a:tcPr>
                </a:tc>
                <a:tc>
                  <a:txBody>
                    <a:bodyPr/>
                    <a:lstStyle/>
                    <a:p>
                      <a:pPr marL="0" marR="0" indent="-1270" algn="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11.1</a:t>
                      </a:r>
                    </a:p>
                  </a:txBody>
                  <a:tcPr marL="68580" marR="457200" marT="0" marB="0" anchor="ctr">
                    <a:lnL>
                      <a:noFill/>
                    </a:lnL>
                    <a:lnR>
                      <a:noFill/>
                    </a:lnR>
                    <a:lnT>
                      <a:noFill/>
                    </a:lnT>
                    <a:lnB>
                      <a:noFill/>
                    </a:lnB>
                    <a:solidFill>
                      <a:srgbClr val="FFFFFF"/>
                    </a:solidFill>
                  </a:tcPr>
                </a:tc>
                <a:tc>
                  <a:txBody>
                    <a:bodyPr/>
                    <a:lstStyle/>
                    <a:p>
                      <a:pPr marL="0" marR="0" indent="304800" algn="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0.8</a:t>
                      </a:r>
                    </a:p>
                  </a:txBody>
                  <a:tcPr marL="68580" marR="457200" marT="0" marB="0" anchor="ctr">
                    <a:lnL>
                      <a:noFill/>
                    </a:lnL>
                    <a:lnR>
                      <a:noFill/>
                    </a:lnR>
                    <a:lnT>
                      <a:noFill/>
                    </a:lnT>
                    <a:lnB>
                      <a:noFill/>
                    </a:lnB>
                    <a:solidFill>
                      <a:srgbClr val="FFFFFF"/>
                    </a:solidFill>
                  </a:tcPr>
                </a:tc>
                <a:tc>
                  <a:txBody>
                    <a:bodyPr/>
                    <a:lstStyle/>
                    <a:p>
                      <a:pPr marL="0" marR="0" indent="3175" algn="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4.0</a:t>
                      </a:r>
                    </a:p>
                  </a:txBody>
                  <a:tcPr marL="68580" marR="457200" marT="0" marB="0" anchor="ctr">
                    <a:lnL>
                      <a:noFill/>
                    </a:lnL>
                    <a:lnR>
                      <a:noFill/>
                    </a:lnR>
                    <a:lnT>
                      <a:noFill/>
                    </a:lnT>
                    <a:lnB>
                      <a:noFill/>
                    </a:lnB>
                    <a:solidFill>
                      <a:srgbClr val="FFFFFF"/>
                    </a:solidFill>
                  </a:tcPr>
                </a:tc>
              </a:tr>
              <a:tr h="210319">
                <a:tc>
                  <a:txBody>
                    <a:bodyPr/>
                    <a:lstStyle/>
                    <a:p>
                      <a:pPr marL="0" marR="0" algn="ctr">
                        <a:lnSpc>
                          <a:spcPct val="115000"/>
                        </a:lnSpc>
                        <a:spcBef>
                          <a:spcPts val="335"/>
                        </a:spcBef>
                        <a:spcAft>
                          <a:spcPts val="335"/>
                        </a:spcAft>
                      </a:pPr>
                      <a:r>
                        <a:rPr lang="en-US" sz="1200" b="1">
                          <a:solidFill>
                            <a:srgbClr val="000000"/>
                          </a:solidFill>
                          <a:effectLst/>
                          <a:latin typeface="Arial"/>
                          <a:ea typeface="Times New Roman"/>
                        </a:rPr>
                        <a:t>2010-2050</a:t>
                      </a:r>
                      <a:endParaRPr lang="en-US" sz="1200">
                        <a:effectLst/>
                        <a:latin typeface="Times New Roman"/>
                        <a:ea typeface="Times New Roman"/>
                      </a:endParaRPr>
                    </a:p>
                  </a:txBody>
                  <a:tcPr marL="42545" marR="42545" marT="0" marB="0">
                    <a:lnL>
                      <a:noFill/>
                    </a:lnL>
                    <a:lnR>
                      <a:noFill/>
                    </a:lnR>
                    <a:lnT>
                      <a:noFill/>
                    </a:lnT>
                    <a:lnB>
                      <a:noFill/>
                    </a:lnB>
                    <a:solidFill>
                      <a:srgbClr val="FFFFFF"/>
                    </a:solidFill>
                  </a:tcPr>
                </a:tc>
                <a:tc>
                  <a:txBody>
                    <a:bodyPr/>
                    <a:lstStyle/>
                    <a:p>
                      <a:pPr marL="0" marR="0" indent="3175" algn="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-5.5</a:t>
                      </a:r>
                    </a:p>
                  </a:txBody>
                  <a:tcPr marL="68580" marR="457200" marT="0" marB="0" anchor="ctr">
                    <a:lnL>
                      <a:noFill/>
                    </a:lnL>
                    <a:lnR>
                      <a:noFill/>
                    </a:lnR>
                    <a:lnT>
                      <a:noFill/>
                    </a:lnT>
                    <a:lnB>
                      <a:noFill/>
                    </a:lnB>
                    <a:solidFill>
                      <a:srgbClr val="FFFFFF"/>
                    </a:solidFill>
                  </a:tcPr>
                </a:tc>
                <a:tc>
                  <a:txBody>
                    <a:bodyPr/>
                    <a:lstStyle/>
                    <a:p>
                      <a:pPr marL="0" marR="0" algn="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16.6</a:t>
                      </a:r>
                    </a:p>
                  </a:txBody>
                  <a:tcPr marL="68580" marR="457200" marT="0" marB="0" anchor="ctr">
                    <a:lnL>
                      <a:noFill/>
                    </a:lnL>
                    <a:lnR>
                      <a:noFill/>
                    </a:lnR>
                    <a:lnT>
                      <a:noFill/>
                    </a:lnT>
                    <a:lnB>
                      <a:noFill/>
                    </a:lnB>
                    <a:solidFill>
                      <a:srgbClr val="FFFFFF"/>
                    </a:solidFill>
                  </a:tcPr>
                </a:tc>
                <a:tc>
                  <a:txBody>
                    <a:bodyPr/>
                    <a:lstStyle/>
                    <a:p>
                      <a:pPr marL="0" marR="0" indent="-1270" algn="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71.1</a:t>
                      </a:r>
                    </a:p>
                  </a:txBody>
                  <a:tcPr marL="68580" marR="457200" marT="0" marB="0" anchor="ctr">
                    <a:lnL>
                      <a:noFill/>
                    </a:lnL>
                    <a:lnR>
                      <a:noFill/>
                    </a:lnR>
                    <a:lnT>
                      <a:noFill/>
                    </a:lnT>
                    <a:lnB>
                      <a:noFill/>
                    </a:lnB>
                    <a:solidFill>
                      <a:srgbClr val="FFFFFF"/>
                    </a:solidFill>
                  </a:tcPr>
                </a:tc>
                <a:tc>
                  <a:txBody>
                    <a:bodyPr/>
                    <a:lstStyle/>
                    <a:p>
                      <a:pPr marL="0" marR="0" indent="1270" algn="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23.4</a:t>
                      </a:r>
                    </a:p>
                  </a:txBody>
                  <a:tcPr marL="68580" marR="457200" marT="0" marB="0" anchor="ctr">
                    <a:lnL>
                      <a:noFill/>
                    </a:lnL>
                    <a:lnR>
                      <a:noFill/>
                    </a:lnR>
                    <a:lnT>
                      <a:noFill/>
                    </a:lnT>
                    <a:lnB>
                      <a:noFill/>
                    </a:lnB>
                    <a:solidFill>
                      <a:srgbClr val="FFFFFF"/>
                    </a:solidFill>
                  </a:tcPr>
                </a:tc>
                <a:tc>
                  <a:txBody>
                    <a:bodyPr/>
                    <a:lstStyle/>
                    <a:p>
                      <a:pPr marL="0" marR="0" indent="3175" algn="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27.5</a:t>
                      </a:r>
                    </a:p>
                  </a:txBody>
                  <a:tcPr marL="68580" marR="457200" marT="0" marB="0" anchor="ctr">
                    <a:lnL>
                      <a:noFill/>
                    </a:lnL>
                    <a:lnR>
                      <a:noFill/>
                    </a:lnR>
                    <a:lnT>
                      <a:noFill/>
                    </a:lnT>
                    <a:lnB>
                      <a:noFill/>
                    </a:lnB>
                    <a:solidFill>
                      <a:srgbClr val="FFFFFF"/>
                    </a:solidFill>
                  </a:tcPr>
                </a:tc>
              </a:tr>
              <a:tr h="393048">
                <a:tc gridSpan="6">
                  <a:txBody>
                    <a:bodyPr/>
                    <a:lstStyle/>
                    <a:p>
                      <a:pPr marL="0" marR="0" algn="ctr">
                        <a:lnSpc>
                          <a:spcPct val="115000"/>
                        </a:lnSpc>
                        <a:spcBef>
                          <a:spcPts val="335"/>
                        </a:spcBef>
                        <a:spcAft>
                          <a:spcPts val="335"/>
                        </a:spcAft>
                      </a:pPr>
                      <a:r>
                        <a:rPr lang="en-US" sz="1200" b="1" dirty="0" smtClean="0">
                          <a:solidFill>
                            <a:srgbClr val="000000"/>
                          </a:solidFill>
                          <a:effectLst/>
                          <a:latin typeface="Courier"/>
                          <a:ea typeface="Times New Roman"/>
                          <a:cs typeface="Courier"/>
                        </a:rPr>
                        <a:t>Assuming</a:t>
                      </a:r>
                      <a:r>
                        <a:rPr lang="en-US" sz="1200" b="1" dirty="0">
                          <a:solidFill>
                            <a:srgbClr val="000000"/>
                          </a:solidFill>
                          <a:effectLst/>
                          <a:latin typeface="Courier"/>
                          <a:ea typeface="Times New Roman"/>
                          <a:cs typeface="Courier"/>
                        </a:rPr>
                        <a:t> Net Migration Equal to One-Half of </a:t>
                      </a:r>
                      <a:r>
                        <a:rPr lang="en-US" sz="1200" b="1" dirty="0" smtClean="0">
                          <a:solidFill>
                            <a:srgbClr val="000000"/>
                          </a:solidFill>
                          <a:effectLst/>
                          <a:latin typeface="Courier"/>
                          <a:ea typeface="Times New Roman"/>
                          <a:cs typeface="Courier"/>
                        </a:rPr>
                        <a:t>2000-2010 (Scenario 0.5)</a:t>
                      </a:r>
                      <a:endParaRPr lang="en-US" sz="1200" dirty="0">
                        <a:effectLst/>
                        <a:latin typeface="Times New Roman"/>
                        <a:ea typeface="Times New Roman"/>
                      </a:endParaRPr>
                    </a:p>
                  </a:txBody>
                  <a:tcPr marL="42545" marR="42545" marT="0" marB="0" anchor="ctr">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0319">
                <a:tc>
                  <a:txBody>
                    <a:bodyPr/>
                    <a:lstStyle/>
                    <a:p>
                      <a:pPr marL="0" marR="0" algn="ctr">
                        <a:lnSpc>
                          <a:spcPct val="115000"/>
                        </a:lnSpc>
                        <a:spcBef>
                          <a:spcPts val="335"/>
                        </a:spcBef>
                        <a:spcAft>
                          <a:spcPts val="335"/>
                        </a:spcAft>
                      </a:pPr>
                      <a:r>
                        <a:rPr lang="en-US" sz="1200" b="1">
                          <a:solidFill>
                            <a:srgbClr val="000000"/>
                          </a:solidFill>
                          <a:effectLst/>
                          <a:latin typeface="Arial"/>
                          <a:ea typeface="Times New Roman"/>
                        </a:rPr>
                        <a:t>2010-2020</a:t>
                      </a:r>
                      <a:endParaRPr lang="en-US" sz="1200">
                        <a:effectLst/>
                        <a:latin typeface="Times New Roman"/>
                        <a:ea typeface="Times New Roman"/>
                      </a:endParaRPr>
                    </a:p>
                  </a:txBody>
                  <a:tcPr marL="42545" marR="42545" marT="0" marB="0">
                    <a:lnL>
                      <a:noFill/>
                    </a:lnL>
                    <a:lnR>
                      <a:noFill/>
                    </a:lnR>
                    <a:lnT>
                      <a:noFill/>
                    </a:lnT>
                    <a:lnB>
                      <a:noFill/>
                    </a:lnB>
                    <a:solidFill>
                      <a:srgbClr val="FFFFFF"/>
                    </a:solidFill>
                  </a:tcPr>
                </a:tc>
                <a:tc>
                  <a:txBody>
                    <a:bodyPr/>
                    <a:lstStyle/>
                    <a:p>
                      <a:pPr marL="0" marR="0" indent="3175" algn="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3.1</a:t>
                      </a:r>
                    </a:p>
                  </a:txBody>
                  <a:tcPr marL="68580" marR="457200" marT="0" marB="0" anchor="ctr">
                    <a:lnL>
                      <a:noFill/>
                    </a:lnL>
                    <a:lnR>
                      <a:noFill/>
                    </a:lnR>
                    <a:lnT>
                      <a:noFill/>
                    </a:lnT>
                    <a:lnB>
                      <a:noFill/>
                    </a:lnB>
                    <a:solidFill>
                      <a:srgbClr val="FFFFFF"/>
                    </a:solidFill>
                  </a:tcPr>
                </a:tc>
                <a:tc>
                  <a:txBody>
                    <a:bodyPr/>
                    <a:lstStyle/>
                    <a:p>
                      <a:pPr marL="0" marR="0" indent="3175" algn="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14.1</a:t>
                      </a:r>
                    </a:p>
                  </a:txBody>
                  <a:tcPr marL="68580" marR="457200" marT="0" marB="0" anchor="ctr">
                    <a:lnL>
                      <a:noFill/>
                    </a:lnL>
                    <a:lnR>
                      <a:noFill/>
                    </a:lnR>
                    <a:lnT>
                      <a:noFill/>
                    </a:lnT>
                    <a:lnB>
                      <a:noFill/>
                    </a:lnB>
                    <a:solidFill>
                      <a:srgbClr val="FFFFFF"/>
                    </a:solidFill>
                  </a:tcPr>
                </a:tc>
                <a:tc>
                  <a:txBody>
                    <a:bodyPr/>
                    <a:lstStyle/>
                    <a:p>
                      <a:pPr marL="0" marR="0" indent="3175" algn="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27.2</a:t>
                      </a:r>
                    </a:p>
                  </a:txBody>
                  <a:tcPr marL="68580" marR="457200" marT="0" marB="0" anchor="ctr">
                    <a:lnL>
                      <a:noFill/>
                    </a:lnL>
                    <a:lnR>
                      <a:noFill/>
                    </a:lnR>
                    <a:lnT>
                      <a:noFill/>
                    </a:lnT>
                    <a:lnB>
                      <a:noFill/>
                    </a:lnB>
                    <a:solidFill>
                      <a:srgbClr val="FFFFFF"/>
                    </a:solidFill>
                  </a:tcPr>
                </a:tc>
                <a:tc>
                  <a:txBody>
                    <a:bodyPr/>
                    <a:lstStyle/>
                    <a:p>
                      <a:pPr marL="0" marR="0" indent="3175" algn="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30.3</a:t>
                      </a:r>
                    </a:p>
                  </a:txBody>
                  <a:tcPr marL="68580" marR="457200" marT="0" marB="0" anchor="ctr">
                    <a:lnL>
                      <a:noFill/>
                    </a:lnL>
                    <a:lnR>
                      <a:noFill/>
                    </a:lnR>
                    <a:lnT>
                      <a:noFill/>
                    </a:lnT>
                    <a:lnB>
                      <a:noFill/>
                    </a:lnB>
                    <a:solidFill>
                      <a:srgbClr val="FFFFFF"/>
                    </a:solidFill>
                  </a:tcPr>
                </a:tc>
                <a:tc>
                  <a:txBody>
                    <a:bodyPr/>
                    <a:lstStyle/>
                    <a:p>
                      <a:pPr marL="0" marR="0" indent="3175" algn="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14.9</a:t>
                      </a:r>
                    </a:p>
                  </a:txBody>
                  <a:tcPr marL="68580" marR="457200" marT="0" marB="0" anchor="ctr">
                    <a:lnL>
                      <a:noFill/>
                    </a:lnL>
                    <a:lnR>
                      <a:noFill/>
                    </a:lnR>
                    <a:lnT>
                      <a:noFill/>
                    </a:lnT>
                    <a:lnB>
                      <a:noFill/>
                    </a:lnB>
                    <a:solidFill>
                      <a:srgbClr val="FFFFFF"/>
                    </a:solidFill>
                  </a:tcPr>
                </a:tc>
              </a:tr>
              <a:tr h="210319">
                <a:tc>
                  <a:txBody>
                    <a:bodyPr/>
                    <a:lstStyle/>
                    <a:p>
                      <a:pPr marL="0" marR="0" algn="ctr">
                        <a:lnSpc>
                          <a:spcPct val="115000"/>
                        </a:lnSpc>
                        <a:spcBef>
                          <a:spcPts val="335"/>
                        </a:spcBef>
                        <a:spcAft>
                          <a:spcPts val="335"/>
                        </a:spcAft>
                      </a:pPr>
                      <a:r>
                        <a:rPr lang="en-US" sz="1200" b="1">
                          <a:solidFill>
                            <a:srgbClr val="000000"/>
                          </a:solidFill>
                          <a:effectLst/>
                          <a:latin typeface="Arial"/>
                          <a:ea typeface="Times New Roman"/>
                        </a:rPr>
                        <a:t>2020-2030</a:t>
                      </a:r>
                      <a:endParaRPr lang="en-US" sz="1200">
                        <a:effectLst/>
                        <a:latin typeface="Times New Roman"/>
                        <a:ea typeface="Times New Roman"/>
                      </a:endParaRPr>
                    </a:p>
                  </a:txBody>
                  <a:tcPr marL="42545" marR="42545" marT="0" marB="0">
                    <a:lnL>
                      <a:noFill/>
                    </a:lnL>
                    <a:lnR>
                      <a:noFill/>
                    </a:lnR>
                    <a:lnT>
                      <a:noFill/>
                    </a:lnT>
                    <a:lnB>
                      <a:noFill/>
                    </a:lnB>
                    <a:solidFill>
                      <a:srgbClr val="FFFFFF"/>
                    </a:solidFill>
                  </a:tcPr>
                </a:tc>
                <a:tc>
                  <a:txBody>
                    <a:bodyPr/>
                    <a:lstStyle/>
                    <a:p>
                      <a:pPr marL="0" marR="0" indent="3175" algn="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0.8</a:t>
                      </a:r>
                    </a:p>
                  </a:txBody>
                  <a:tcPr marL="68580" marR="457200" marT="0" marB="0" anchor="ctr">
                    <a:lnL>
                      <a:noFill/>
                    </a:lnL>
                    <a:lnR>
                      <a:noFill/>
                    </a:lnR>
                    <a:lnT>
                      <a:noFill/>
                    </a:lnT>
                    <a:lnB>
                      <a:noFill/>
                    </a:lnB>
                    <a:solidFill>
                      <a:srgbClr val="FFFFFF"/>
                    </a:solidFill>
                  </a:tcPr>
                </a:tc>
                <a:tc>
                  <a:txBody>
                    <a:bodyPr/>
                    <a:lstStyle/>
                    <a:p>
                      <a:pPr marL="0" marR="0" indent="3175" algn="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11.0</a:t>
                      </a:r>
                    </a:p>
                  </a:txBody>
                  <a:tcPr marL="68580" marR="457200" marT="0" marB="0" anchor="ctr">
                    <a:lnL>
                      <a:noFill/>
                    </a:lnL>
                    <a:lnR>
                      <a:noFill/>
                    </a:lnR>
                    <a:lnT>
                      <a:noFill/>
                    </a:lnT>
                    <a:lnB>
                      <a:noFill/>
                    </a:lnB>
                    <a:solidFill>
                      <a:srgbClr val="FFFFFF"/>
                    </a:solidFill>
                  </a:tcPr>
                </a:tc>
                <a:tc>
                  <a:txBody>
                    <a:bodyPr/>
                    <a:lstStyle/>
                    <a:p>
                      <a:pPr marL="0" marR="0" indent="3175" algn="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25.4</a:t>
                      </a:r>
                    </a:p>
                  </a:txBody>
                  <a:tcPr marL="68580" marR="457200" marT="0" marB="0" anchor="ctr">
                    <a:lnL>
                      <a:noFill/>
                    </a:lnL>
                    <a:lnR>
                      <a:noFill/>
                    </a:lnR>
                    <a:lnT>
                      <a:noFill/>
                    </a:lnT>
                    <a:lnB>
                      <a:noFill/>
                    </a:lnB>
                    <a:solidFill>
                      <a:srgbClr val="FFFFFF"/>
                    </a:solidFill>
                  </a:tcPr>
                </a:tc>
                <a:tc>
                  <a:txBody>
                    <a:bodyPr/>
                    <a:lstStyle/>
                    <a:p>
                      <a:pPr marL="0" marR="0" indent="3175" algn="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26.6</a:t>
                      </a:r>
                    </a:p>
                  </a:txBody>
                  <a:tcPr marL="68580" marR="457200" marT="0" marB="0" anchor="ctr">
                    <a:lnL>
                      <a:noFill/>
                    </a:lnL>
                    <a:lnR>
                      <a:noFill/>
                    </a:lnR>
                    <a:lnT>
                      <a:noFill/>
                    </a:lnT>
                    <a:lnB>
                      <a:noFill/>
                    </a:lnB>
                    <a:solidFill>
                      <a:srgbClr val="FFFFFF"/>
                    </a:solidFill>
                  </a:tcPr>
                </a:tc>
                <a:tc>
                  <a:txBody>
                    <a:bodyPr/>
                    <a:lstStyle/>
                    <a:p>
                      <a:pPr marL="0" marR="0" indent="3175" algn="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13.8</a:t>
                      </a:r>
                    </a:p>
                  </a:txBody>
                  <a:tcPr marL="68580" marR="457200" marT="0" marB="0" anchor="ctr">
                    <a:lnL>
                      <a:noFill/>
                    </a:lnL>
                    <a:lnR>
                      <a:noFill/>
                    </a:lnR>
                    <a:lnT>
                      <a:noFill/>
                    </a:lnT>
                    <a:lnB>
                      <a:noFill/>
                    </a:lnB>
                    <a:solidFill>
                      <a:srgbClr val="FFFFFF"/>
                    </a:solidFill>
                  </a:tcPr>
                </a:tc>
              </a:tr>
              <a:tr h="210319">
                <a:tc>
                  <a:txBody>
                    <a:bodyPr/>
                    <a:lstStyle/>
                    <a:p>
                      <a:pPr marL="0" marR="0" algn="ctr">
                        <a:lnSpc>
                          <a:spcPct val="115000"/>
                        </a:lnSpc>
                        <a:spcBef>
                          <a:spcPts val="335"/>
                        </a:spcBef>
                        <a:spcAft>
                          <a:spcPts val="335"/>
                        </a:spcAft>
                      </a:pPr>
                      <a:r>
                        <a:rPr lang="en-US" sz="1200" b="1">
                          <a:solidFill>
                            <a:srgbClr val="000000"/>
                          </a:solidFill>
                          <a:effectLst/>
                          <a:latin typeface="Arial"/>
                          <a:ea typeface="Times New Roman"/>
                        </a:rPr>
                        <a:t>2030-2040</a:t>
                      </a:r>
                      <a:endParaRPr lang="en-US" sz="1200">
                        <a:effectLst/>
                        <a:latin typeface="Times New Roman"/>
                        <a:ea typeface="Times New Roman"/>
                      </a:endParaRPr>
                    </a:p>
                  </a:txBody>
                  <a:tcPr marL="42545" marR="42545" marT="0" marB="0">
                    <a:lnL>
                      <a:noFill/>
                    </a:lnL>
                    <a:lnR>
                      <a:noFill/>
                    </a:lnR>
                    <a:lnT>
                      <a:noFill/>
                    </a:lnT>
                    <a:lnB>
                      <a:noFill/>
                    </a:lnB>
                    <a:solidFill>
                      <a:srgbClr val="FFFFFF"/>
                    </a:solidFill>
                  </a:tcPr>
                </a:tc>
                <a:tc>
                  <a:txBody>
                    <a:bodyPr/>
                    <a:lstStyle/>
                    <a:p>
                      <a:pPr marL="0" marR="0" indent="3175" algn="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-1.5</a:t>
                      </a:r>
                    </a:p>
                  </a:txBody>
                  <a:tcPr marL="68580" marR="457200" marT="0" marB="0" anchor="ctr">
                    <a:lnL>
                      <a:noFill/>
                    </a:lnL>
                    <a:lnR>
                      <a:noFill/>
                    </a:lnR>
                    <a:lnT>
                      <a:noFill/>
                    </a:lnT>
                    <a:lnB>
                      <a:noFill/>
                    </a:lnB>
                    <a:solidFill>
                      <a:srgbClr val="FFFFFF"/>
                    </a:solidFill>
                  </a:tcPr>
                </a:tc>
                <a:tc>
                  <a:txBody>
                    <a:bodyPr/>
                    <a:lstStyle/>
                    <a:p>
                      <a:pPr marL="0" marR="0" indent="3175" algn="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8.0</a:t>
                      </a:r>
                    </a:p>
                  </a:txBody>
                  <a:tcPr marL="68580" marR="457200" marT="0" marB="0" anchor="ctr">
                    <a:lnL>
                      <a:noFill/>
                    </a:lnL>
                    <a:lnR>
                      <a:noFill/>
                    </a:lnR>
                    <a:lnT>
                      <a:noFill/>
                    </a:lnT>
                    <a:lnB>
                      <a:noFill/>
                    </a:lnB>
                    <a:solidFill>
                      <a:srgbClr val="FFFFFF"/>
                    </a:solidFill>
                  </a:tcPr>
                </a:tc>
                <a:tc>
                  <a:txBody>
                    <a:bodyPr/>
                    <a:lstStyle/>
                    <a:p>
                      <a:pPr marL="0" marR="0" indent="3175" algn="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22.6</a:t>
                      </a:r>
                    </a:p>
                  </a:txBody>
                  <a:tcPr marL="68580" marR="457200" marT="0" marB="0" anchor="ctr">
                    <a:lnL>
                      <a:noFill/>
                    </a:lnL>
                    <a:lnR>
                      <a:noFill/>
                    </a:lnR>
                    <a:lnT>
                      <a:noFill/>
                    </a:lnT>
                    <a:lnB>
                      <a:noFill/>
                    </a:lnB>
                    <a:solidFill>
                      <a:srgbClr val="FFFFFF"/>
                    </a:solidFill>
                  </a:tcPr>
                </a:tc>
                <a:tc>
                  <a:txBody>
                    <a:bodyPr/>
                    <a:lstStyle/>
                    <a:p>
                      <a:pPr marL="0" marR="0" indent="3175" algn="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24.8</a:t>
                      </a:r>
                    </a:p>
                  </a:txBody>
                  <a:tcPr marL="68580" marR="457200" marT="0" marB="0" anchor="ctr">
                    <a:lnL>
                      <a:noFill/>
                    </a:lnL>
                    <a:lnR>
                      <a:noFill/>
                    </a:lnR>
                    <a:lnT>
                      <a:noFill/>
                    </a:lnT>
                    <a:lnB>
                      <a:noFill/>
                    </a:lnB>
                    <a:solidFill>
                      <a:srgbClr val="FFFFFF"/>
                    </a:solidFill>
                  </a:tcPr>
                </a:tc>
                <a:tc>
                  <a:txBody>
                    <a:bodyPr/>
                    <a:lstStyle/>
                    <a:p>
                      <a:pPr marL="0" marR="0" indent="3175" algn="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12.5</a:t>
                      </a:r>
                    </a:p>
                  </a:txBody>
                  <a:tcPr marL="68580" marR="457200" marT="0" marB="0" anchor="ctr">
                    <a:lnL>
                      <a:noFill/>
                    </a:lnL>
                    <a:lnR>
                      <a:noFill/>
                    </a:lnR>
                    <a:lnT>
                      <a:noFill/>
                    </a:lnT>
                    <a:lnB>
                      <a:noFill/>
                    </a:lnB>
                    <a:solidFill>
                      <a:srgbClr val="FFFFFF"/>
                    </a:solidFill>
                  </a:tcPr>
                </a:tc>
              </a:tr>
              <a:tr h="210319">
                <a:tc>
                  <a:txBody>
                    <a:bodyPr/>
                    <a:lstStyle/>
                    <a:p>
                      <a:pPr marL="0" marR="0" algn="ctr">
                        <a:lnSpc>
                          <a:spcPct val="115000"/>
                        </a:lnSpc>
                        <a:spcBef>
                          <a:spcPts val="335"/>
                        </a:spcBef>
                        <a:spcAft>
                          <a:spcPts val="335"/>
                        </a:spcAft>
                      </a:pPr>
                      <a:r>
                        <a:rPr lang="en-US" sz="1200" b="1">
                          <a:solidFill>
                            <a:srgbClr val="000000"/>
                          </a:solidFill>
                          <a:effectLst/>
                          <a:latin typeface="Arial"/>
                          <a:ea typeface="Times New Roman"/>
                        </a:rPr>
                        <a:t>2040-2050</a:t>
                      </a:r>
                      <a:endParaRPr lang="en-US" sz="1200">
                        <a:effectLst/>
                        <a:latin typeface="Times New Roman"/>
                        <a:ea typeface="Times New Roman"/>
                      </a:endParaRPr>
                    </a:p>
                  </a:txBody>
                  <a:tcPr marL="42545" marR="42545" marT="0" marB="0">
                    <a:lnL>
                      <a:noFill/>
                    </a:lnL>
                    <a:lnR>
                      <a:noFill/>
                    </a:lnR>
                    <a:lnT>
                      <a:noFill/>
                    </a:lnT>
                    <a:lnB>
                      <a:noFill/>
                    </a:lnB>
                    <a:solidFill>
                      <a:srgbClr val="FFFFFF"/>
                    </a:solidFill>
                  </a:tcPr>
                </a:tc>
                <a:tc>
                  <a:txBody>
                    <a:bodyPr/>
                    <a:lstStyle/>
                    <a:p>
                      <a:pPr marL="0" marR="0" indent="3175" algn="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-2.6</a:t>
                      </a:r>
                    </a:p>
                  </a:txBody>
                  <a:tcPr marL="68580" marR="457200" marT="0" marB="0" anchor="ctr">
                    <a:lnL>
                      <a:noFill/>
                    </a:lnL>
                    <a:lnR>
                      <a:noFill/>
                    </a:lnR>
                    <a:lnT>
                      <a:noFill/>
                    </a:lnT>
                    <a:lnB>
                      <a:noFill/>
                    </a:lnB>
                    <a:solidFill>
                      <a:srgbClr val="FFFFFF"/>
                    </a:solidFill>
                  </a:tcPr>
                </a:tc>
                <a:tc>
                  <a:txBody>
                    <a:bodyPr/>
                    <a:lstStyle/>
                    <a:p>
                      <a:pPr marL="0" marR="0" indent="3175" algn="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5.8</a:t>
                      </a:r>
                    </a:p>
                  </a:txBody>
                  <a:tcPr marL="68580" marR="457200" marT="0" marB="0" anchor="ctr">
                    <a:lnL>
                      <a:noFill/>
                    </a:lnL>
                    <a:lnR>
                      <a:noFill/>
                    </a:lnR>
                    <a:lnT>
                      <a:noFill/>
                    </a:lnT>
                    <a:lnB>
                      <a:noFill/>
                    </a:lnB>
                    <a:solidFill>
                      <a:srgbClr val="FFFFFF"/>
                    </a:solidFill>
                  </a:tcPr>
                </a:tc>
                <a:tc>
                  <a:txBody>
                    <a:bodyPr/>
                    <a:lstStyle/>
                    <a:p>
                      <a:pPr marL="0" marR="0" indent="3175" algn="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20.4</a:t>
                      </a:r>
                    </a:p>
                  </a:txBody>
                  <a:tcPr marL="68580" marR="457200" marT="0" marB="0" anchor="ctr">
                    <a:lnL>
                      <a:noFill/>
                    </a:lnL>
                    <a:lnR>
                      <a:noFill/>
                    </a:lnR>
                    <a:lnT>
                      <a:noFill/>
                    </a:lnT>
                    <a:lnB>
                      <a:noFill/>
                    </a:lnB>
                    <a:solidFill>
                      <a:srgbClr val="FFFFFF"/>
                    </a:solidFill>
                  </a:tcPr>
                </a:tc>
                <a:tc>
                  <a:txBody>
                    <a:bodyPr/>
                    <a:lstStyle/>
                    <a:p>
                      <a:pPr marL="0" marR="0" indent="3175" algn="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20.9</a:t>
                      </a:r>
                    </a:p>
                  </a:txBody>
                  <a:tcPr marL="68580" marR="457200" marT="0" marB="0" anchor="ctr">
                    <a:lnL>
                      <a:noFill/>
                    </a:lnL>
                    <a:lnR>
                      <a:noFill/>
                    </a:lnR>
                    <a:lnT>
                      <a:noFill/>
                    </a:lnT>
                    <a:lnB>
                      <a:noFill/>
                    </a:lnB>
                    <a:solidFill>
                      <a:srgbClr val="FFFFFF"/>
                    </a:solidFill>
                  </a:tcPr>
                </a:tc>
                <a:tc>
                  <a:txBody>
                    <a:bodyPr/>
                    <a:lstStyle/>
                    <a:p>
                      <a:pPr marL="0" marR="0" indent="3175" algn="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11.7</a:t>
                      </a:r>
                    </a:p>
                  </a:txBody>
                  <a:tcPr marL="68580" marR="457200" marT="0" marB="0" anchor="ctr">
                    <a:lnL>
                      <a:noFill/>
                    </a:lnL>
                    <a:lnR>
                      <a:noFill/>
                    </a:lnR>
                    <a:lnT>
                      <a:noFill/>
                    </a:lnT>
                    <a:lnB>
                      <a:noFill/>
                    </a:lnB>
                    <a:solidFill>
                      <a:srgbClr val="FFFFFF"/>
                    </a:solidFill>
                  </a:tcPr>
                </a:tc>
              </a:tr>
              <a:tr h="210319">
                <a:tc>
                  <a:txBody>
                    <a:bodyPr/>
                    <a:lstStyle/>
                    <a:p>
                      <a:pPr marL="0" marR="0" algn="ctr">
                        <a:lnSpc>
                          <a:spcPct val="115000"/>
                        </a:lnSpc>
                        <a:spcBef>
                          <a:spcPts val="335"/>
                        </a:spcBef>
                        <a:spcAft>
                          <a:spcPts val="335"/>
                        </a:spcAft>
                      </a:pPr>
                      <a:r>
                        <a:rPr lang="en-US" sz="1200" b="1">
                          <a:solidFill>
                            <a:srgbClr val="000000"/>
                          </a:solidFill>
                          <a:effectLst/>
                          <a:latin typeface="Arial"/>
                          <a:ea typeface="Times New Roman"/>
                        </a:rPr>
                        <a:t>2010-2050</a:t>
                      </a:r>
                      <a:endParaRPr lang="en-US" sz="1200">
                        <a:effectLst/>
                        <a:latin typeface="Times New Roman"/>
                        <a:ea typeface="Times New Roman"/>
                      </a:endParaRPr>
                    </a:p>
                  </a:txBody>
                  <a:tcPr marL="42545" marR="42545" marT="0" marB="0">
                    <a:lnL>
                      <a:noFill/>
                    </a:lnL>
                    <a:lnR>
                      <a:noFill/>
                    </a:lnR>
                    <a:lnT>
                      <a:noFill/>
                    </a:lnT>
                    <a:lnB>
                      <a:noFill/>
                    </a:lnB>
                    <a:solidFill>
                      <a:srgbClr val="FFFFFF"/>
                    </a:solidFill>
                  </a:tcPr>
                </a:tc>
                <a:tc>
                  <a:txBody>
                    <a:bodyPr/>
                    <a:lstStyle/>
                    <a:p>
                      <a:pPr marL="0" marR="0" indent="3175" algn="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-0.2</a:t>
                      </a:r>
                    </a:p>
                  </a:txBody>
                  <a:tcPr marL="68580" marR="457200" marT="0" marB="0" anchor="ctr">
                    <a:lnL>
                      <a:noFill/>
                    </a:lnL>
                    <a:lnR>
                      <a:noFill/>
                    </a:lnR>
                    <a:lnT>
                      <a:noFill/>
                    </a:lnT>
                    <a:lnB>
                      <a:noFill/>
                    </a:lnB>
                    <a:solidFill>
                      <a:srgbClr val="FFFFFF"/>
                    </a:solidFill>
                  </a:tcPr>
                </a:tc>
                <a:tc>
                  <a:txBody>
                    <a:bodyPr/>
                    <a:lstStyle/>
                    <a:p>
                      <a:pPr marL="0" marR="0" indent="3175" algn="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44.9</a:t>
                      </a:r>
                    </a:p>
                  </a:txBody>
                  <a:tcPr marL="68580" marR="457200" marT="0" marB="0" anchor="ctr">
                    <a:lnL>
                      <a:noFill/>
                    </a:lnL>
                    <a:lnR>
                      <a:noFill/>
                    </a:lnR>
                    <a:lnT>
                      <a:noFill/>
                    </a:lnT>
                    <a:lnB>
                      <a:noFill/>
                    </a:lnB>
                    <a:solidFill>
                      <a:srgbClr val="FFFFFF"/>
                    </a:solidFill>
                  </a:tcPr>
                </a:tc>
                <a:tc>
                  <a:txBody>
                    <a:bodyPr/>
                    <a:lstStyle/>
                    <a:p>
                      <a:pPr marL="0" marR="0" indent="3175" algn="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135.4</a:t>
                      </a:r>
                    </a:p>
                  </a:txBody>
                  <a:tcPr marL="68580" marR="457200" marT="0" marB="0" anchor="ctr">
                    <a:lnL>
                      <a:noFill/>
                    </a:lnL>
                    <a:lnR>
                      <a:noFill/>
                    </a:lnR>
                    <a:lnT>
                      <a:noFill/>
                    </a:lnT>
                    <a:lnB>
                      <a:noFill/>
                    </a:lnB>
                    <a:solidFill>
                      <a:srgbClr val="FFFFFF"/>
                    </a:solidFill>
                  </a:tcPr>
                </a:tc>
                <a:tc>
                  <a:txBody>
                    <a:bodyPr/>
                    <a:lstStyle/>
                    <a:p>
                      <a:pPr marL="0" marR="0" indent="3175" algn="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148.7</a:t>
                      </a:r>
                    </a:p>
                  </a:txBody>
                  <a:tcPr marL="68580" marR="457200" marT="0" marB="0" anchor="ctr">
                    <a:lnL>
                      <a:noFill/>
                    </a:lnL>
                    <a:lnR>
                      <a:noFill/>
                    </a:lnR>
                    <a:lnT>
                      <a:noFill/>
                    </a:lnT>
                    <a:lnB>
                      <a:noFill/>
                    </a:lnB>
                    <a:solidFill>
                      <a:srgbClr val="FFFFFF"/>
                    </a:solidFill>
                  </a:tcPr>
                </a:tc>
                <a:tc>
                  <a:txBody>
                    <a:bodyPr/>
                    <a:lstStyle/>
                    <a:p>
                      <a:pPr marL="0" marR="0" indent="3175" algn="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64.3</a:t>
                      </a:r>
                    </a:p>
                  </a:txBody>
                  <a:tcPr marL="68580" marR="457200" marT="0" marB="0" anchor="ctr">
                    <a:lnL>
                      <a:noFill/>
                    </a:lnL>
                    <a:lnR>
                      <a:noFill/>
                    </a:lnR>
                    <a:lnT>
                      <a:noFill/>
                    </a:lnT>
                    <a:lnB>
                      <a:noFill/>
                    </a:lnB>
                    <a:solidFill>
                      <a:srgbClr val="FFFFFF"/>
                    </a:solidFill>
                  </a:tcPr>
                </a:tc>
              </a:tr>
              <a:tr h="393048">
                <a:tc gridSpan="6">
                  <a:txBody>
                    <a:bodyPr/>
                    <a:lstStyle/>
                    <a:p>
                      <a:pPr marL="0" marR="0" algn="ctr">
                        <a:lnSpc>
                          <a:spcPct val="115000"/>
                        </a:lnSpc>
                        <a:spcBef>
                          <a:spcPts val="335"/>
                        </a:spcBef>
                        <a:spcAft>
                          <a:spcPts val="335"/>
                        </a:spcAft>
                      </a:pPr>
                      <a:r>
                        <a:rPr lang="en-US" sz="1200" b="1" dirty="0" smtClean="0">
                          <a:solidFill>
                            <a:srgbClr val="000000"/>
                          </a:solidFill>
                          <a:effectLst/>
                          <a:latin typeface="Courier"/>
                          <a:ea typeface="Times New Roman"/>
                          <a:cs typeface="Courier"/>
                        </a:rPr>
                        <a:t>Assuming</a:t>
                      </a:r>
                      <a:r>
                        <a:rPr lang="en-US" sz="1200" b="1" dirty="0">
                          <a:solidFill>
                            <a:srgbClr val="000000"/>
                          </a:solidFill>
                          <a:effectLst/>
                          <a:latin typeface="Courier"/>
                          <a:ea typeface="Times New Roman"/>
                          <a:cs typeface="Courier"/>
                        </a:rPr>
                        <a:t> Net Migration Equal to </a:t>
                      </a:r>
                      <a:r>
                        <a:rPr lang="en-US" sz="1200" b="1" dirty="0" smtClean="0">
                          <a:solidFill>
                            <a:srgbClr val="000000"/>
                          </a:solidFill>
                          <a:effectLst/>
                          <a:latin typeface="Courier"/>
                          <a:ea typeface="Times New Roman"/>
                          <a:cs typeface="Courier"/>
                        </a:rPr>
                        <a:t>2000-2010 (Scenario 1.0)</a:t>
                      </a:r>
                      <a:endParaRPr lang="en-US" sz="1200" dirty="0">
                        <a:effectLst/>
                        <a:latin typeface="Times New Roman"/>
                        <a:ea typeface="Times New Roman"/>
                      </a:endParaRPr>
                    </a:p>
                  </a:txBody>
                  <a:tcPr marL="42545" marR="42545" marT="0" marB="0" anchor="ctr">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0319">
                <a:tc>
                  <a:txBody>
                    <a:bodyPr/>
                    <a:lstStyle/>
                    <a:p>
                      <a:pPr marL="0" marR="0" algn="ctr">
                        <a:lnSpc>
                          <a:spcPct val="115000"/>
                        </a:lnSpc>
                        <a:spcBef>
                          <a:spcPts val="335"/>
                        </a:spcBef>
                        <a:spcAft>
                          <a:spcPts val="335"/>
                        </a:spcAft>
                      </a:pPr>
                      <a:r>
                        <a:rPr lang="en-US" sz="1200" b="1">
                          <a:solidFill>
                            <a:srgbClr val="000000"/>
                          </a:solidFill>
                          <a:effectLst/>
                          <a:latin typeface="Arial"/>
                          <a:ea typeface="Times New Roman"/>
                        </a:rPr>
                        <a:t>2010-2020</a:t>
                      </a:r>
                      <a:endParaRPr lang="en-US" sz="1200">
                        <a:effectLst/>
                        <a:latin typeface="Times New Roman"/>
                        <a:ea typeface="Times New Roman"/>
                      </a:endParaRPr>
                    </a:p>
                  </a:txBody>
                  <a:tcPr marL="42545" marR="42545" marT="0" marB="0">
                    <a:lnL>
                      <a:noFill/>
                    </a:lnL>
                    <a:lnR>
                      <a:noFill/>
                    </a:lnR>
                    <a:lnT>
                      <a:noFill/>
                    </a:lnT>
                    <a:lnB>
                      <a:noFill/>
                    </a:lnB>
                    <a:solidFill>
                      <a:srgbClr val="FFFFFF"/>
                    </a:solidFill>
                  </a:tcPr>
                </a:tc>
                <a:tc>
                  <a:txBody>
                    <a:bodyPr/>
                    <a:lstStyle/>
                    <a:p>
                      <a:pPr marL="0" marR="0" indent="3175" algn="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4.7</a:t>
                      </a:r>
                    </a:p>
                  </a:txBody>
                  <a:tcPr marL="68580" marR="457200" marT="0" marB="0" anchor="ctr">
                    <a:lnL>
                      <a:noFill/>
                    </a:lnL>
                    <a:lnR>
                      <a:noFill/>
                    </a:lnR>
                    <a:lnT>
                      <a:noFill/>
                    </a:lnT>
                    <a:lnB>
                      <a:noFill/>
                    </a:lnB>
                    <a:solidFill>
                      <a:srgbClr val="FFFFFF"/>
                    </a:solidFill>
                  </a:tcPr>
                </a:tc>
                <a:tc>
                  <a:txBody>
                    <a:bodyPr/>
                    <a:lstStyle/>
                    <a:p>
                      <a:pPr marL="0" marR="0" indent="3175" algn="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20.5</a:t>
                      </a:r>
                    </a:p>
                  </a:txBody>
                  <a:tcPr marL="68580" marR="457200" marT="0" marB="0" anchor="ctr">
                    <a:lnL>
                      <a:noFill/>
                    </a:lnL>
                    <a:lnR>
                      <a:noFill/>
                    </a:lnR>
                    <a:lnT>
                      <a:noFill/>
                    </a:lnT>
                    <a:lnB>
                      <a:noFill/>
                    </a:lnB>
                    <a:solidFill>
                      <a:srgbClr val="FFFFFF"/>
                    </a:solidFill>
                  </a:tcPr>
                </a:tc>
                <a:tc>
                  <a:txBody>
                    <a:bodyPr/>
                    <a:lstStyle/>
                    <a:p>
                      <a:pPr marL="0" marR="0" indent="3175" algn="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37.4</a:t>
                      </a:r>
                    </a:p>
                  </a:txBody>
                  <a:tcPr marL="68580" marR="457200" marT="0" marB="0" anchor="ctr">
                    <a:lnL>
                      <a:noFill/>
                    </a:lnL>
                    <a:lnR>
                      <a:noFill/>
                    </a:lnR>
                    <a:lnT>
                      <a:noFill/>
                    </a:lnT>
                    <a:lnB>
                      <a:noFill/>
                    </a:lnB>
                    <a:solidFill>
                      <a:srgbClr val="FFFFFF"/>
                    </a:solidFill>
                  </a:tcPr>
                </a:tc>
                <a:tc>
                  <a:txBody>
                    <a:bodyPr/>
                    <a:lstStyle/>
                    <a:p>
                      <a:pPr marL="0" marR="0" indent="3175" algn="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55.0</a:t>
                      </a:r>
                    </a:p>
                  </a:txBody>
                  <a:tcPr marL="68580" marR="457200" marT="0" marB="0" anchor="ctr">
                    <a:lnL>
                      <a:noFill/>
                    </a:lnL>
                    <a:lnR>
                      <a:noFill/>
                    </a:lnR>
                    <a:lnT>
                      <a:noFill/>
                    </a:lnT>
                    <a:lnB>
                      <a:noFill/>
                    </a:lnB>
                    <a:solidFill>
                      <a:srgbClr val="FFFFFF"/>
                    </a:solidFill>
                  </a:tcPr>
                </a:tc>
                <a:tc>
                  <a:txBody>
                    <a:bodyPr/>
                    <a:lstStyle/>
                    <a:p>
                      <a:pPr marL="0" marR="0" indent="3175" algn="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21.6</a:t>
                      </a:r>
                    </a:p>
                  </a:txBody>
                  <a:tcPr marL="68580" marR="457200" marT="0" marB="0" anchor="ctr">
                    <a:lnL>
                      <a:noFill/>
                    </a:lnL>
                    <a:lnR>
                      <a:noFill/>
                    </a:lnR>
                    <a:lnT>
                      <a:noFill/>
                    </a:lnT>
                    <a:lnB>
                      <a:noFill/>
                    </a:lnB>
                    <a:solidFill>
                      <a:srgbClr val="FFFFFF"/>
                    </a:solidFill>
                  </a:tcPr>
                </a:tc>
              </a:tr>
              <a:tr h="210319">
                <a:tc>
                  <a:txBody>
                    <a:bodyPr/>
                    <a:lstStyle/>
                    <a:p>
                      <a:pPr marL="0" marR="0" algn="ctr">
                        <a:lnSpc>
                          <a:spcPct val="115000"/>
                        </a:lnSpc>
                        <a:spcBef>
                          <a:spcPts val="335"/>
                        </a:spcBef>
                        <a:spcAft>
                          <a:spcPts val="335"/>
                        </a:spcAft>
                      </a:pPr>
                      <a:r>
                        <a:rPr lang="en-US" sz="1200" b="1">
                          <a:solidFill>
                            <a:srgbClr val="000000"/>
                          </a:solidFill>
                          <a:effectLst/>
                          <a:latin typeface="Arial"/>
                          <a:ea typeface="Times New Roman"/>
                        </a:rPr>
                        <a:t>2020-2030</a:t>
                      </a:r>
                      <a:endParaRPr lang="en-US" sz="1200">
                        <a:effectLst/>
                        <a:latin typeface="Times New Roman"/>
                        <a:ea typeface="Times New Roman"/>
                      </a:endParaRPr>
                    </a:p>
                  </a:txBody>
                  <a:tcPr marL="42545" marR="42545" marT="0" marB="0">
                    <a:lnL>
                      <a:noFill/>
                    </a:lnL>
                    <a:lnR>
                      <a:noFill/>
                    </a:lnR>
                    <a:lnT>
                      <a:noFill/>
                    </a:lnT>
                    <a:lnB>
                      <a:noFill/>
                    </a:lnB>
                    <a:solidFill>
                      <a:srgbClr val="FFFFFF"/>
                    </a:solidFill>
                  </a:tcPr>
                </a:tc>
                <a:tc>
                  <a:txBody>
                    <a:bodyPr/>
                    <a:lstStyle/>
                    <a:p>
                      <a:pPr marL="0" marR="0" indent="3175" algn="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2.3</a:t>
                      </a:r>
                    </a:p>
                  </a:txBody>
                  <a:tcPr marL="68580" marR="457200" marT="0" marB="0" anchor="ctr">
                    <a:lnL>
                      <a:noFill/>
                    </a:lnL>
                    <a:lnR>
                      <a:noFill/>
                    </a:lnR>
                    <a:lnT>
                      <a:noFill/>
                    </a:lnT>
                    <a:lnB>
                      <a:noFill/>
                    </a:lnB>
                    <a:solidFill>
                      <a:srgbClr val="FFFFFF"/>
                    </a:solidFill>
                  </a:tcPr>
                </a:tc>
                <a:tc>
                  <a:txBody>
                    <a:bodyPr/>
                    <a:lstStyle/>
                    <a:p>
                      <a:pPr marL="0" marR="0" indent="3175" algn="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17.3</a:t>
                      </a:r>
                    </a:p>
                  </a:txBody>
                  <a:tcPr marL="68580" marR="457200" marT="0" marB="0" anchor="ctr">
                    <a:lnL>
                      <a:noFill/>
                    </a:lnL>
                    <a:lnR>
                      <a:noFill/>
                    </a:lnR>
                    <a:lnT>
                      <a:noFill/>
                    </a:lnT>
                    <a:lnB>
                      <a:noFill/>
                    </a:lnB>
                    <a:solidFill>
                      <a:srgbClr val="FFFFFF"/>
                    </a:solidFill>
                  </a:tcPr>
                </a:tc>
                <a:tc>
                  <a:txBody>
                    <a:bodyPr/>
                    <a:lstStyle/>
                    <a:p>
                      <a:pPr marL="0" marR="0" indent="3175" algn="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36.1</a:t>
                      </a:r>
                    </a:p>
                  </a:txBody>
                  <a:tcPr marL="68580" marR="457200" marT="0" marB="0" anchor="ctr">
                    <a:lnL>
                      <a:noFill/>
                    </a:lnL>
                    <a:lnR>
                      <a:noFill/>
                    </a:lnR>
                    <a:lnT>
                      <a:noFill/>
                    </a:lnT>
                    <a:lnB>
                      <a:noFill/>
                    </a:lnB>
                    <a:solidFill>
                      <a:srgbClr val="FFFFFF"/>
                    </a:solidFill>
                  </a:tcPr>
                </a:tc>
                <a:tc>
                  <a:txBody>
                    <a:bodyPr/>
                    <a:lstStyle/>
                    <a:p>
                      <a:pPr marL="0" marR="0" indent="3175" algn="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51.5</a:t>
                      </a:r>
                    </a:p>
                  </a:txBody>
                  <a:tcPr marL="68580" marR="457200" marT="0" marB="0" anchor="ctr">
                    <a:lnL>
                      <a:noFill/>
                    </a:lnL>
                    <a:lnR>
                      <a:noFill/>
                    </a:lnR>
                    <a:lnT>
                      <a:noFill/>
                    </a:lnT>
                    <a:lnB>
                      <a:noFill/>
                    </a:lnB>
                    <a:solidFill>
                      <a:srgbClr val="FFFFFF"/>
                    </a:solidFill>
                  </a:tcPr>
                </a:tc>
                <a:tc>
                  <a:txBody>
                    <a:bodyPr/>
                    <a:lstStyle/>
                    <a:p>
                      <a:pPr marL="0" marR="0" indent="3175" algn="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21.9</a:t>
                      </a:r>
                    </a:p>
                  </a:txBody>
                  <a:tcPr marL="68580" marR="457200" marT="0" marB="0" anchor="ctr">
                    <a:lnL>
                      <a:noFill/>
                    </a:lnL>
                    <a:lnR>
                      <a:noFill/>
                    </a:lnR>
                    <a:lnT>
                      <a:noFill/>
                    </a:lnT>
                    <a:lnB>
                      <a:noFill/>
                    </a:lnB>
                    <a:solidFill>
                      <a:srgbClr val="FFFFFF"/>
                    </a:solidFill>
                  </a:tcPr>
                </a:tc>
              </a:tr>
              <a:tr h="210319">
                <a:tc>
                  <a:txBody>
                    <a:bodyPr/>
                    <a:lstStyle/>
                    <a:p>
                      <a:pPr marL="0" marR="0" algn="ctr">
                        <a:lnSpc>
                          <a:spcPct val="115000"/>
                        </a:lnSpc>
                        <a:spcBef>
                          <a:spcPts val="335"/>
                        </a:spcBef>
                        <a:spcAft>
                          <a:spcPts val="335"/>
                        </a:spcAft>
                      </a:pPr>
                      <a:r>
                        <a:rPr lang="en-US" sz="1200" b="1">
                          <a:solidFill>
                            <a:srgbClr val="000000"/>
                          </a:solidFill>
                          <a:effectLst/>
                          <a:latin typeface="Arial"/>
                          <a:ea typeface="Times New Roman"/>
                        </a:rPr>
                        <a:t>2030-2040</a:t>
                      </a:r>
                      <a:endParaRPr lang="en-US" sz="1200">
                        <a:effectLst/>
                        <a:latin typeface="Times New Roman"/>
                        <a:ea typeface="Times New Roman"/>
                      </a:endParaRPr>
                    </a:p>
                  </a:txBody>
                  <a:tcPr marL="42545" marR="42545" marT="0" marB="0">
                    <a:lnL>
                      <a:noFill/>
                    </a:lnL>
                    <a:lnR>
                      <a:noFill/>
                    </a:lnR>
                    <a:lnT>
                      <a:noFill/>
                    </a:lnT>
                    <a:lnB>
                      <a:noFill/>
                    </a:lnB>
                    <a:solidFill>
                      <a:srgbClr val="FFFFFF"/>
                    </a:solidFill>
                  </a:tcPr>
                </a:tc>
                <a:tc>
                  <a:txBody>
                    <a:bodyPr/>
                    <a:lstStyle/>
                    <a:p>
                      <a:pPr marL="0" marR="0" indent="3175" algn="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-0.1</a:t>
                      </a:r>
                    </a:p>
                  </a:txBody>
                  <a:tcPr marL="68580" marR="457200" marT="0" marB="0" anchor="ctr">
                    <a:lnL>
                      <a:noFill/>
                    </a:lnL>
                    <a:lnR>
                      <a:noFill/>
                    </a:lnR>
                    <a:lnT>
                      <a:noFill/>
                    </a:lnT>
                    <a:lnB>
                      <a:noFill/>
                    </a:lnB>
                    <a:solidFill>
                      <a:srgbClr val="FFFFFF"/>
                    </a:solidFill>
                  </a:tcPr>
                </a:tc>
                <a:tc>
                  <a:txBody>
                    <a:bodyPr/>
                    <a:lstStyle/>
                    <a:p>
                      <a:pPr marL="0" marR="0" indent="3175" algn="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14.0</a:t>
                      </a:r>
                    </a:p>
                  </a:txBody>
                  <a:tcPr marL="68580" marR="457200" marT="0" marB="0" anchor="ctr">
                    <a:lnL>
                      <a:noFill/>
                    </a:lnL>
                    <a:lnR>
                      <a:noFill/>
                    </a:lnR>
                    <a:lnT>
                      <a:noFill/>
                    </a:lnT>
                    <a:lnB>
                      <a:noFill/>
                    </a:lnB>
                    <a:solidFill>
                      <a:srgbClr val="FFFFFF"/>
                    </a:solidFill>
                  </a:tcPr>
                </a:tc>
                <a:tc>
                  <a:txBody>
                    <a:bodyPr/>
                    <a:lstStyle/>
                    <a:p>
                      <a:pPr marL="0" marR="0" indent="3175" algn="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32.8</a:t>
                      </a:r>
                    </a:p>
                  </a:txBody>
                  <a:tcPr marL="68580" marR="457200" marT="0" marB="0" anchor="ctr">
                    <a:lnL>
                      <a:noFill/>
                    </a:lnL>
                    <a:lnR>
                      <a:noFill/>
                    </a:lnR>
                    <a:lnT>
                      <a:noFill/>
                    </a:lnT>
                    <a:lnB>
                      <a:noFill/>
                    </a:lnB>
                    <a:solidFill>
                      <a:srgbClr val="FFFFFF"/>
                    </a:solidFill>
                  </a:tcPr>
                </a:tc>
                <a:tc>
                  <a:txBody>
                    <a:bodyPr/>
                    <a:lstStyle/>
                    <a:p>
                      <a:pPr marL="0" marR="0" indent="3175" algn="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50.6</a:t>
                      </a:r>
                    </a:p>
                  </a:txBody>
                  <a:tcPr marL="68580" marR="457200" marT="0" marB="0" anchor="ctr">
                    <a:lnL>
                      <a:noFill/>
                    </a:lnL>
                    <a:lnR>
                      <a:noFill/>
                    </a:lnR>
                    <a:lnT>
                      <a:noFill/>
                    </a:lnT>
                    <a:lnB>
                      <a:noFill/>
                    </a:lnB>
                    <a:solidFill>
                      <a:srgbClr val="FFFFFF"/>
                    </a:solidFill>
                  </a:tcPr>
                </a:tc>
                <a:tc>
                  <a:txBody>
                    <a:bodyPr/>
                    <a:lstStyle/>
                    <a:p>
                      <a:pPr marL="0" marR="0" indent="3175" algn="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21.5</a:t>
                      </a:r>
                    </a:p>
                  </a:txBody>
                  <a:tcPr marL="68580" marR="457200" marT="0" marB="0" anchor="ctr">
                    <a:lnL>
                      <a:noFill/>
                    </a:lnL>
                    <a:lnR>
                      <a:noFill/>
                    </a:lnR>
                    <a:lnT>
                      <a:noFill/>
                    </a:lnT>
                    <a:lnB>
                      <a:noFill/>
                    </a:lnB>
                    <a:solidFill>
                      <a:srgbClr val="FFFFFF"/>
                    </a:solidFill>
                  </a:tcPr>
                </a:tc>
              </a:tr>
              <a:tr h="210319">
                <a:tc>
                  <a:txBody>
                    <a:bodyPr/>
                    <a:lstStyle/>
                    <a:p>
                      <a:pPr marL="0" marR="0" algn="ctr">
                        <a:lnSpc>
                          <a:spcPct val="115000"/>
                        </a:lnSpc>
                        <a:spcBef>
                          <a:spcPts val="335"/>
                        </a:spcBef>
                        <a:spcAft>
                          <a:spcPts val="335"/>
                        </a:spcAft>
                      </a:pPr>
                      <a:r>
                        <a:rPr lang="en-US" sz="1200" b="1">
                          <a:solidFill>
                            <a:srgbClr val="000000"/>
                          </a:solidFill>
                          <a:effectLst/>
                          <a:latin typeface="Arial"/>
                          <a:ea typeface="Times New Roman"/>
                        </a:rPr>
                        <a:t>2040-2050</a:t>
                      </a:r>
                      <a:endParaRPr lang="en-US" sz="1200">
                        <a:effectLst/>
                        <a:latin typeface="Times New Roman"/>
                        <a:ea typeface="Times New Roman"/>
                      </a:endParaRPr>
                    </a:p>
                  </a:txBody>
                  <a:tcPr marL="42545" marR="42545" marT="0" marB="0">
                    <a:lnL>
                      <a:noFill/>
                    </a:lnL>
                    <a:lnR>
                      <a:noFill/>
                    </a:lnR>
                    <a:lnT>
                      <a:noFill/>
                    </a:lnT>
                    <a:lnB>
                      <a:noFill/>
                    </a:lnB>
                    <a:solidFill>
                      <a:srgbClr val="FFFFFF"/>
                    </a:solidFill>
                  </a:tcPr>
                </a:tc>
                <a:tc>
                  <a:txBody>
                    <a:bodyPr/>
                    <a:lstStyle/>
                    <a:p>
                      <a:pPr marL="0" marR="0" indent="3175" algn="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-1.4</a:t>
                      </a:r>
                    </a:p>
                  </a:txBody>
                  <a:tcPr marL="68580" marR="457200" marT="0" marB="0" anchor="ctr">
                    <a:lnL>
                      <a:noFill/>
                    </a:lnL>
                    <a:lnR>
                      <a:noFill/>
                    </a:lnR>
                    <a:lnT>
                      <a:noFill/>
                    </a:lnT>
                    <a:lnB>
                      <a:noFill/>
                    </a:lnB>
                    <a:solidFill>
                      <a:srgbClr val="FFFFFF"/>
                    </a:solidFill>
                  </a:tcPr>
                </a:tc>
                <a:tc>
                  <a:txBody>
                    <a:bodyPr/>
                    <a:lstStyle/>
                    <a:p>
                      <a:pPr marL="0" marR="0" indent="3175" algn="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11.6</a:t>
                      </a:r>
                    </a:p>
                  </a:txBody>
                  <a:tcPr marL="68580" marR="457200" marT="0" marB="0" anchor="ctr">
                    <a:lnL>
                      <a:noFill/>
                    </a:lnL>
                    <a:lnR>
                      <a:noFill/>
                    </a:lnR>
                    <a:lnT>
                      <a:noFill/>
                    </a:lnT>
                    <a:lnB>
                      <a:noFill/>
                    </a:lnB>
                    <a:solidFill>
                      <a:srgbClr val="FFFFFF"/>
                    </a:solidFill>
                  </a:tcPr>
                </a:tc>
                <a:tc>
                  <a:txBody>
                    <a:bodyPr/>
                    <a:lstStyle/>
                    <a:p>
                      <a:pPr marL="0" marR="0" indent="3175" algn="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30.6</a:t>
                      </a:r>
                    </a:p>
                  </a:txBody>
                  <a:tcPr marL="68580" marR="457200" marT="0" marB="0" anchor="ctr">
                    <a:lnL>
                      <a:noFill/>
                    </a:lnL>
                    <a:lnR>
                      <a:noFill/>
                    </a:lnR>
                    <a:lnT>
                      <a:noFill/>
                    </a:lnT>
                    <a:lnB>
                      <a:noFill/>
                    </a:lnB>
                    <a:solidFill>
                      <a:srgbClr val="FFFFFF"/>
                    </a:solidFill>
                  </a:tcPr>
                </a:tc>
                <a:tc>
                  <a:txBody>
                    <a:bodyPr/>
                    <a:lstStyle/>
                    <a:p>
                      <a:pPr marL="0" marR="0" indent="3175" algn="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47.0</a:t>
                      </a:r>
                    </a:p>
                  </a:txBody>
                  <a:tcPr marL="68580" marR="457200" marT="0" marB="0" anchor="ctr">
                    <a:lnL>
                      <a:noFill/>
                    </a:lnL>
                    <a:lnR>
                      <a:noFill/>
                    </a:lnR>
                    <a:lnT>
                      <a:noFill/>
                    </a:lnT>
                    <a:lnB>
                      <a:noFill/>
                    </a:lnB>
                    <a:solidFill>
                      <a:srgbClr val="FFFFFF"/>
                    </a:solidFill>
                  </a:tcPr>
                </a:tc>
                <a:tc>
                  <a:txBody>
                    <a:bodyPr/>
                    <a:lstStyle/>
                    <a:p>
                      <a:pPr marL="0" marR="0" indent="3175" algn="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21.8</a:t>
                      </a:r>
                    </a:p>
                  </a:txBody>
                  <a:tcPr marL="68580" marR="457200" marT="0" marB="0" anchor="ctr">
                    <a:lnL>
                      <a:noFill/>
                    </a:lnL>
                    <a:lnR>
                      <a:noFill/>
                    </a:lnR>
                    <a:lnT>
                      <a:noFill/>
                    </a:lnT>
                    <a:lnB>
                      <a:noFill/>
                    </a:lnB>
                    <a:solidFill>
                      <a:srgbClr val="FFFFFF"/>
                    </a:solidFill>
                  </a:tcPr>
                </a:tc>
              </a:tr>
              <a:tr h="210319">
                <a:tc>
                  <a:txBody>
                    <a:bodyPr/>
                    <a:lstStyle/>
                    <a:p>
                      <a:pPr marL="0" marR="0" algn="ctr">
                        <a:lnSpc>
                          <a:spcPct val="115000"/>
                        </a:lnSpc>
                        <a:spcBef>
                          <a:spcPts val="335"/>
                        </a:spcBef>
                        <a:spcAft>
                          <a:spcPts val="335"/>
                        </a:spcAft>
                      </a:pPr>
                      <a:r>
                        <a:rPr lang="en-US" sz="1200" b="1">
                          <a:solidFill>
                            <a:srgbClr val="000000"/>
                          </a:solidFill>
                          <a:effectLst/>
                          <a:latin typeface="Arial"/>
                          <a:ea typeface="Times New Roman"/>
                        </a:rPr>
                        <a:t>2010-2050</a:t>
                      </a:r>
                      <a:endParaRPr lang="en-US" sz="1200">
                        <a:effectLst/>
                        <a:latin typeface="Times New Roman"/>
                        <a:ea typeface="Times New Roman"/>
                      </a:endParaRPr>
                    </a:p>
                  </a:txBody>
                  <a:tcPr marL="42545" marR="42545"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3175" algn="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5.5</a:t>
                      </a:r>
                    </a:p>
                  </a:txBody>
                  <a:tcPr marL="68580" marR="45720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3175" algn="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80.0</a:t>
                      </a:r>
                    </a:p>
                  </a:txBody>
                  <a:tcPr marL="68580" marR="45720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3175" algn="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224.5</a:t>
                      </a:r>
                    </a:p>
                  </a:txBody>
                  <a:tcPr marL="68580" marR="45720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3175" algn="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420.1</a:t>
                      </a:r>
                    </a:p>
                  </a:txBody>
                  <a:tcPr marL="68580" marR="45720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3175" algn="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119.5</a:t>
                      </a:r>
                    </a:p>
                  </a:txBody>
                  <a:tcPr marL="68580" marR="45720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107627" name="TextBox 4"/>
          <p:cNvSpPr txBox="1">
            <a:spLocks noChangeArrowheads="1"/>
          </p:cNvSpPr>
          <p:nvPr/>
        </p:nvSpPr>
        <p:spPr bwMode="auto">
          <a:xfrm>
            <a:off x="727075" y="5651500"/>
            <a:ext cx="76898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Geneva" pitchFamily="34" charset="0"/>
                <a:cs typeface="Geneva" pitchFamily="34" charset="0"/>
              </a:defRPr>
            </a:lvl1pPr>
            <a:lvl2pPr marL="742950" indent="-285750" eaLnBrk="0" hangingPunct="0">
              <a:defRPr>
                <a:solidFill>
                  <a:schemeClr val="tx1"/>
                </a:solidFill>
                <a:latin typeface="Calibri" pitchFamily="34" charset="0"/>
                <a:ea typeface="Geneva" pitchFamily="34" charset="0"/>
                <a:cs typeface="Geneva" pitchFamily="34" charset="0"/>
              </a:defRPr>
            </a:lvl2pPr>
            <a:lvl3pPr marL="1143000" indent="-228600" eaLnBrk="0" hangingPunct="0">
              <a:defRPr>
                <a:solidFill>
                  <a:schemeClr val="tx1"/>
                </a:solidFill>
                <a:latin typeface="Calibri" pitchFamily="34" charset="0"/>
                <a:ea typeface="Geneva" pitchFamily="34" charset="0"/>
                <a:cs typeface="Geneva" pitchFamily="34" charset="0"/>
              </a:defRPr>
            </a:lvl3pPr>
            <a:lvl4pPr marL="1600200" indent="-228600" eaLnBrk="0" hangingPunct="0">
              <a:defRPr>
                <a:solidFill>
                  <a:schemeClr val="tx1"/>
                </a:solidFill>
                <a:latin typeface="Calibri" pitchFamily="34" charset="0"/>
                <a:ea typeface="Geneva" pitchFamily="34" charset="0"/>
                <a:cs typeface="Geneva" pitchFamily="34" charset="0"/>
              </a:defRPr>
            </a:lvl4pPr>
            <a:lvl5pPr marL="2057400" indent="-228600" eaLnBrk="0" hangingPunct="0">
              <a:defRPr>
                <a:solidFill>
                  <a:schemeClr val="tx1"/>
                </a:solidFill>
                <a:latin typeface="Calibri" pitchFamily="34" charset="0"/>
                <a:ea typeface="Geneva" pitchFamily="34" charset="0"/>
                <a:cs typeface="Geneva"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9pPr>
          </a:lstStyle>
          <a:p>
            <a:pPr eaLnBrk="1" hangingPunct="1"/>
            <a:r>
              <a:rPr lang="en-US" sz="1000" baseline="30000">
                <a:latin typeface="Arial" pitchFamily="34" charset="0"/>
                <a:cs typeface="Arial" pitchFamily="34" charset="0"/>
              </a:rPr>
              <a:t>1</a:t>
            </a:r>
            <a:r>
              <a:rPr lang="en-US" sz="1000">
                <a:latin typeface="Arial" pitchFamily="34" charset="0"/>
                <a:cs typeface="Arial" pitchFamily="34" charset="0"/>
              </a:rPr>
              <a:t>NH refers to Non-Hispanic; values shown are only for the non-Hispanic persons in each race category. Hispanic includes Hispanics of all races.  </a:t>
            </a:r>
          </a:p>
          <a:p>
            <a:pPr eaLnBrk="1" hangingPunct="1"/>
            <a:r>
              <a:rPr lang="en-US" sz="1000" baseline="30000">
                <a:latin typeface="Arial" pitchFamily="34" charset="0"/>
                <a:cs typeface="Arial" pitchFamily="34" charset="0"/>
              </a:rPr>
              <a:t>2</a:t>
            </a:r>
            <a:r>
              <a:rPr lang="en-US" sz="1000">
                <a:latin typeface="Arial" pitchFamily="34" charset="0"/>
                <a:cs typeface="Arial" pitchFamily="34" charset="0"/>
              </a:rPr>
              <a:t>NH Asian &amp; Other category includes non-Hispanic persons who identify themselves as belonging to two or more race groups.</a:t>
            </a:r>
          </a:p>
        </p:txBody>
      </p:sp>
    </p:spTree>
    <p:extLst>
      <p:ext uri="{BB962C8B-B14F-4D97-AF65-F5344CB8AC3E}">
        <p14:creationId xmlns:p14="http://schemas.microsoft.com/office/powerpoint/2010/main" val="1456955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8546" name="Title 1"/>
          <p:cNvSpPr>
            <a:spLocks noGrp="1"/>
          </p:cNvSpPr>
          <p:nvPr>
            <p:ph type="title"/>
          </p:nvPr>
        </p:nvSpPr>
        <p:spPr>
          <a:xfrm>
            <a:off x="534988" y="23813"/>
            <a:ext cx="8229600" cy="1143000"/>
          </a:xfrm>
        </p:spPr>
        <p:txBody>
          <a:bodyPr/>
          <a:lstStyle/>
          <a:p>
            <a:r>
              <a:rPr lang="en-US" sz="1600" b="1" i="1" smtClean="0">
                <a:ea typeface="Geneva" pitchFamily="34" charset="0"/>
              </a:rPr>
              <a:t>Percent of Net Change in Population from 2010 to 2050 Due to </a:t>
            </a:r>
            <a:br>
              <a:rPr lang="en-US" sz="1600" b="1" i="1" smtClean="0">
                <a:ea typeface="Geneva" pitchFamily="34" charset="0"/>
              </a:rPr>
            </a:br>
            <a:r>
              <a:rPr lang="en-US" sz="1600" b="1" i="1" smtClean="0">
                <a:ea typeface="Geneva" pitchFamily="34" charset="0"/>
              </a:rPr>
              <a:t>Each Race/Ethnicity Group Under Alternative Scenarios of Age </a:t>
            </a:r>
            <a:br>
              <a:rPr lang="en-US" sz="1600" b="1" i="1" smtClean="0">
                <a:ea typeface="Geneva" pitchFamily="34" charset="0"/>
              </a:rPr>
            </a:br>
            <a:r>
              <a:rPr lang="en-US" sz="1600" b="1" i="1" smtClean="0">
                <a:ea typeface="Geneva" pitchFamily="34" charset="0"/>
              </a:rPr>
              <a:t>and Race/Ethnicity-Specific Net Migration for State of Texas</a:t>
            </a:r>
            <a:r>
              <a:rPr lang="en-US" sz="2000" smtClean="0">
                <a:ea typeface="Geneva" pitchFamily="34" charset="0"/>
              </a:rPr>
              <a:t/>
            </a:r>
            <a:br>
              <a:rPr lang="en-US" sz="2000" smtClean="0">
                <a:ea typeface="Geneva" pitchFamily="34" charset="0"/>
              </a:rPr>
            </a:br>
            <a:endParaRPr lang="en-US" sz="2000" smtClean="0">
              <a:ea typeface="Geneva" pitchFamily="34" charset="0"/>
            </a:endParaRPr>
          </a:p>
        </p:txBody>
      </p:sp>
      <p:sp>
        <p:nvSpPr>
          <p:cNvPr id="3" name="Slide Number Placeholder 2"/>
          <p:cNvSpPr>
            <a:spLocks noGrp="1"/>
          </p:cNvSpPr>
          <p:nvPr>
            <p:ph type="sldNum" sz="quarter" idx="11"/>
          </p:nvPr>
        </p:nvSpPr>
        <p:spPr/>
        <p:txBody>
          <a:bodyPr/>
          <a:lstStyle/>
          <a:p>
            <a:pPr>
              <a:defRPr/>
            </a:pPr>
            <a:fld id="{D6C057B9-9DD5-408E-9454-44717963040B}" type="slidenum">
              <a:rPr lang="en-US" smtClean="0"/>
              <a:pPr>
                <a:defRPr/>
              </a:pPr>
              <a:t>64</a:t>
            </a:fld>
            <a:endParaRPr lang="en-US"/>
          </a:p>
        </p:txBody>
      </p:sp>
      <p:graphicFrame>
        <p:nvGraphicFramePr>
          <p:cNvPr id="4" name="Table 3"/>
          <p:cNvGraphicFramePr>
            <a:graphicFrameLocks noGrp="1"/>
          </p:cNvGraphicFramePr>
          <p:nvPr/>
        </p:nvGraphicFramePr>
        <p:xfrm>
          <a:off x="2203450" y="857250"/>
          <a:ext cx="5149850" cy="4913316"/>
        </p:xfrm>
        <a:graphic>
          <a:graphicData uri="http://schemas.openxmlformats.org/drawingml/2006/table">
            <a:tbl>
              <a:tblPr/>
              <a:tblGrid>
                <a:gridCol w="1714185"/>
                <a:gridCol w="1714185"/>
                <a:gridCol w="1721480"/>
              </a:tblGrid>
              <a:tr h="224048">
                <a:tc>
                  <a:txBody>
                    <a:bodyPr/>
                    <a:lstStyle/>
                    <a:p>
                      <a:pPr marL="0" marR="0" algn="l">
                        <a:lnSpc>
                          <a:spcPct val="115000"/>
                        </a:lnSpc>
                        <a:spcBef>
                          <a:spcPts val="335"/>
                        </a:spcBef>
                        <a:spcAft>
                          <a:spcPts val="335"/>
                        </a:spcAft>
                      </a:pPr>
                      <a:r>
                        <a:rPr lang="en-US" sz="1200" b="1" i="1" dirty="0" smtClean="0">
                          <a:solidFill>
                            <a:srgbClr val="000000"/>
                          </a:solidFill>
                          <a:effectLst/>
                          <a:latin typeface="Arial"/>
                          <a:ea typeface="Times New Roman"/>
                        </a:rPr>
                        <a:t>Race/Ethnicity</a:t>
                      </a:r>
                      <a:endParaRPr lang="en-US" sz="1200" dirty="0">
                        <a:effectLst/>
                        <a:latin typeface="Times New Roman"/>
                        <a:ea typeface="Times New Roman"/>
                      </a:endParaRPr>
                    </a:p>
                  </a:txBody>
                  <a:tcPr marL="42548" marR="4254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335"/>
                        </a:spcBef>
                        <a:spcAft>
                          <a:spcPts val="335"/>
                        </a:spcAft>
                      </a:pPr>
                      <a:r>
                        <a:rPr lang="en-US" sz="1200" b="1" i="1" dirty="0">
                          <a:solidFill>
                            <a:srgbClr val="000000"/>
                          </a:solidFill>
                          <a:effectLst/>
                          <a:latin typeface="Arial"/>
                          <a:ea typeface="Times New Roman"/>
                        </a:rPr>
                        <a:t>Number</a:t>
                      </a:r>
                      <a:endParaRPr lang="en-US" sz="1200" dirty="0">
                        <a:effectLst/>
                        <a:latin typeface="Times New Roman"/>
                        <a:ea typeface="Times New Roman"/>
                      </a:endParaRPr>
                    </a:p>
                  </a:txBody>
                  <a:tcPr marL="42548" marR="4254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335"/>
                        </a:spcBef>
                        <a:spcAft>
                          <a:spcPts val="335"/>
                        </a:spcAft>
                      </a:pPr>
                      <a:r>
                        <a:rPr lang="en-US" sz="1200" b="1" i="1">
                          <a:solidFill>
                            <a:srgbClr val="000000"/>
                          </a:solidFill>
                          <a:effectLst/>
                          <a:latin typeface="Arial"/>
                          <a:ea typeface="Times New Roman"/>
                        </a:rPr>
                        <a:t>Percent</a:t>
                      </a:r>
                      <a:endParaRPr lang="en-US" sz="1200">
                        <a:effectLst/>
                        <a:latin typeface="Times New Roman"/>
                        <a:ea typeface="Times New Roman"/>
                      </a:endParaRPr>
                    </a:p>
                  </a:txBody>
                  <a:tcPr marL="42548" marR="4254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77342">
                <a:tc gridSpan="3">
                  <a:txBody>
                    <a:bodyPr/>
                    <a:lstStyle/>
                    <a:p>
                      <a:pPr marL="0" marR="0" algn="ctr">
                        <a:lnSpc>
                          <a:spcPct val="115000"/>
                        </a:lnSpc>
                        <a:spcBef>
                          <a:spcPts val="335"/>
                        </a:spcBef>
                        <a:spcAft>
                          <a:spcPts val="335"/>
                        </a:spcAft>
                      </a:pPr>
                      <a:r>
                        <a:rPr lang="en-US" sz="1200" b="1" dirty="0" smtClean="0">
                          <a:solidFill>
                            <a:srgbClr val="000000"/>
                          </a:solidFill>
                          <a:effectLst/>
                          <a:latin typeface="Courier"/>
                          <a:ea typeface="Times New Roman"/>
                          <a:cs typeface="Courier"/>
                        </a:rPr>
                        <a:t>   Assuming</a:t>
                      </a:r>
                      <a:r>
                        <a:rPr lang="en-US" sz="1200" b="1" dirty="0">
                          <a:solidFill>
                            <a:srgbClr val="000000"/>
                          </a:solidFill>
                          <a:effectLst/>
                          <a:latin typeface="Courier"/>
                          <a:ea typeface="Times New Roman"/>
                          <a:cs typeface="Courier"/>
                        </a:rPr>
                        <a:t> Zero Net </a:t>
                      </a:r>
                      <a:r>
                        <a:rPr lang="en-US" sz="1200" b="1" dirty="0" smtClean="0">
                          <a:solidFill>
                            <a:srgbClr val="000000"/>
                          </a:solidFill>
                          <a:effectLst/>
                          <a:latin typeface="Courier"/>
                          <a:ea typeface="Times New Roman"/>
                          <a:cs typeface="Courier"/>
                        </a:rPr>
                        <a:t>Migration (Scenario</a:t>
                      </a:r>
                      <a:r>
                        <a:rPr lang="en-US" sz="1200" b="1" baseline="0" dirty="0" smtClean="0">
                          <a:solidFill>
                            <a:srgbClr val="000000"/>
                          </a:solidFill>
                          <a:effectLst/>
                          <a:latin typeface="Courier"/>
                          <a:ea typeface="Times New Roman"/>
                          <a:cs typeface="Courier"/>
                        </a:rPr>
                        <a:t> 0.0)</a:t>
                      </a:r>
                      <a:endParaRPr lang="en-US" sz="1200" dirty="0">
                        <a:effectLst/>
                        <a:latin typeface="Times New Roman"/>
                        <a:ea typeface="Times New Roman"/>
                      </a:endParaRPr>
                    </a:p>
                  </a:txBody>
                  <a:tcPr marL="42548" marR="42548"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r>
              <a:tr h="210312">
                <a:tc>
                  <a:txBody>
                    <a:bodyPr/>
                    <a:lstStyle/>
                    <a:p>
                      <a:pPr marL="0" marR="0" algn="l">
                        <a:lnSpc>
                          <a:spcPct val="115000"/>
                        </a:lnSpc>
                        <a:spcBef>
                          <a:spcPts val="335"/>
                        </a:spcBef>
                        <a:spcAft>
                          <a:spcPts val="335"/>
                        </a:spcAft>
                      </a:pPr>
                      <a:r>
                        <a:rPr lang="en-US" sz="1200" b="1" dirty="0" smtClean="0">
                          <a:solidFill>
                            <a:srgbClr val="000000"/>
                          </a:solidFill>
                          <a:effectLst/>
                          <a:latin typeface="Arial"/>
                          <a:ea typeface="Times New Roman"/>
                        </a:rPr>
                        <a:t>NH</a:t>
                      </a:r>
                      <a:r>
                        <a:rPr lang="en-US" sz="1200" b="1" baseline="30000" dirty="0" smtClean="0">
                          <a:solidFill>
                            <a:srgbClr val="000000"/>
                          </a:solidFill>
                          <a:effectLst/>
                          <a:latin typeface="Arial"/>
                          <a:ea typeface="Times New Roman"/>
                        </a:rPr>
                        <a:t>1 </a:t>
                      </a:r>
                      <a:r>
                        <a:rPr lang="en-US" sz="1200" b="1" dirty="0" smtClean="0">
                          <a:solidFill>
                            <a:srgbClr val="000000"/>
                          </a:solidFill>
                          <a:effectLst/>
                          <a:latin typeface="Arial"/>
                          <a:ea typeface="Times New Roman"/>
                        </a:rPr>
                        <a:t>White</a:t>
                      </a:r>
                      <a:endParaRPr lang="en-US" sz="1200" dirty="0">
                        <a:effectLst/>
                        <a:latin typeface="Times New Roman"/>
                        <a:ea typeface="Times New Roman"/>
                      </a:endParaRPr>
                    </a:p>
                  </a:txBody>
                  <a:tcPr marL="42548" marR="42548" marT="0" marB="0">
                    <a:lnL>
                      <a:noFill/>
                    </a:lnL>
                    <a:lnR>
                      <a:noFill/>
                    </a:lnR>
                    <a:lnT>
                      <a:noFill/>
                    </a:lnT>
                    <a:lnB>
                      <a:noFill/>
                    </a:lnB>
                    <a:solidFill>
                      <a:srgbClr val="FFFFFF"/>
                    </a:solidFill>
                  </a:tcPr>
                </a:tc>
                <a:tc>
                  <a:txBody>
                    <a:bodyPr/>
                    <a:lstStyle/>
                    <a:p>
                      <a:pPr marL="0" marR="0" indent="0" algn="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-630,723</a:t>
                      </a:r>
                    </a:p>
                  </a:txBody>
                  <a:tcPr marL="0" marR="457230" marT="0" marB="0" anchor="b">
                    <a:lnL>
                      <a:noFill/>
                    </a:lnL>
                    <a:lnR>
                      <a:noFill/>
                    </a:lnR>
                    <a:lnT>
                      <a:noFill/>
                    </a:lnT>
                    <a:lnB>
                      <a:noFill/>
                    </a:lnB>
                    <a:solidFill>
                      <a:srgbClr val="FFFFFF"/>
                    </a:solidFill>
                  </a:tcPr>
                </a:tc>
                <a:tc>
                  <a:txBody>
                    <a:bodyPr/>
                    <a:lstStyle/>
                    <a:p>
                      <a:pPr marL="0" marR="0" indent="914400" algn="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-9.1</a:t>
                      </a:r>
                    </a:p>
                  </a:txBody>
                  <a:tcPr marL="0" marR="457230" marT="0" marB="0" anchor="b">
                    <a:lnL>
                      <a:noFill/>
                    </a:lnL>
                    <a:lnR>
                      <a:noFill/>
                    </a:lnR>
                    <a:lnT>
                      <a:noFill/>
                    </a:lnT>
                    <a:lnB>
                      <a:noFill/>
                    </a:lnB>
                    <a:solidFill>
                      <a:srgbClr val="FFFFFF"/>
                    </a:solidFill>
                  </a:tcPr>
                </a:tc>
              </a:tr>
              <a:tr h="210312">
                <a:tc>
                  <a:txBody>
                    <a:bodyPr/>
                    <a:lstStyle/>
                    <a:p>
                      <a:pPr marL="0" marR="0" algn="l">
                        <a:lnSpc>
                          <a:spcPct val="115000"/>
                        </a:lnSpc>
                        <a:spcBef>
                          <a:spcPts val="335"/>
                        </a:spcBef>
                        <a:spcAft>
                          <a:spcPts val="335"/>
                        </a:spcAft>
                      </a:pPr>
                      <a:r>
                        <a:rPr lang="en-US" sz="1200" b="1" dirty="0" smtClean="0">
                          <a:solidFill>
                            <a:srgbClr val="000000"/>
                          </a:solidFill>
                          <a:effectLst/>
                          <a:latin typeface="Arial"/>
                          <a:ea typeface="Times New Roman"/>
                        </a:rPr>
                        <a:t>NH Black</a:t>
                      </a:r>
                      <a:endParaRPr lang="en-US" sz="1200" dirty="0">
                        <a:effectLst/>
                        <a:latin typeface="Times New Roman"/>
                        <a:ea typeface="Times New Roman"/>
                      </a:endParaRPr>
                    </a:p>
                  </a:txBody>
                  <a:tcPr marL="42548" marR="42548" marT="0" marB="0">
                    <a:lnL>
                      <a:noFill/>
                    </a:lnL>
                    <a:lnR>
                      <a:noFill/>
                    </a:lnR>
                    <a:lnT>
                      <a:noFill/>
                    </a:lnT>
                    <a:lnB>
                      <a:noFill/>
                    </a:lnB>
                    <a:solidFill>
                      <a:srgbClr val="FFFFFF"/>
                    </a:solidFill>
                  </a:tcPr>
                </a:tc>
                <a:tc>
                  <a:txBody>
                    <a:bodyPr/>
                    <a:lstStyle/>
                    <a:p>
                      <a:pPr marL="0" marR="0" indent="0" algn="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479,703</a:t>
                      </a:r>
                    </a:p>
                  </a:txBody>
                  <a:tcPr marL="0" marR="457230" marT="0" marB="0" anchor="b">
                    <a:lnL>
                      <a:noFill/>
                    </a:lnL>
                    <a:lnR>
                      <a:noFill/>
                    </a:lnR>
                    <a:lnT>
                      <a:noFill/>
                    </a:lnT>
                    <a:lnB>
                      <a:noFill/>
                    </a:lnB>
                    <a:solidFill>
                      <a:srgbClr val="FFFFFF"/>
                    </a:solidFill>
                  </a:tcPr>
                </a:tc>
                <a:tc>
                  <a:txBody>
                    <a:bodyPr/>
                    <a:lstStyle/>
                    <a:p>
                      <a:pPr marL="0" marR="0" indent="914400" algn="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6.9</a:t>
                      </a:r>
                    </a:p>
                  </a:txBody>
                  <a:tcPr marL="0" marR="457230" marT="0" marB="0" anchor="b">
                    <a:lnL>
                      <a:noFill/>
                    </a:lnL>
                    <a:lnR>
                      <a:noFill/>
                    </a:lnR>
                    <a:lnT>
                      <a:noFill/>
                    </a:lnT>
                    <a:lnB>
                      <a:noFill/>
                    </a:lnB>
                    <a:solidFill>
                      <a:srgbClr val="FFFFFF"/>
                    </a:solidFill>
                  </a:tcPr>
                </a:tc>
              </a:tr>
              <a:tr h="210312">
                <a:tc>
                  <a:txBody>
                    <a:bodyPr/>
                    <a:lstStyle/>
                    <a:p>
                      <a:pPr marL="0" marR="0" algn="l">
                        <a:lnSpc>
                          <a:spcPct val="115000"/>
                        </a:lnSpc>
                        <a:spcBef>
                          <a:spcPts val="335"/>
                        </a:spcBef>
                        <a:spcAft>
                          <a:spcPts val="335"/>
                        </a:spcAft>
                      </a:pPr>
                      <a:r>
                        <a:rPr lang="en-US" sz="1200" b="1" dirty="0" smtClean="0">
                          <a:solidFill>
                            <a:srgbClr val="000000"/>
                          </a:solidFill>
                          <a:effectLst/>
                          <a:latin typeface="Arial"/>
                          <a:ea typeface="Times New Roman"/>
                        </a:rPr>
                        <a:t>Hispanic</a:t>
                      </a:r>
                      <a:endParaRPr lang="en-US" sz="1200" dirty="0">
                        <a:effectLst/>
                        <a:latin typeface="Times New Roman"/>
                        <a:ea typeface="Times New Roman"/>
                      </a:endParaRPr>
                    </a:p>
                  </a:txBody>
                  <a:tcPr marL="42548" marR="42548" marT="0" marB="0">
                    <a:lnL>
                      <a:noFill/>
                    </a:lnL>
                    <a:lnR>
                      <a:noFill/>
                    </a:lnR>
                    <a:lnT>
                      <a:noFill/>
                    </a:lnT>
                    <a:lnB>
                      <a:noFill/>
                    </a:lnB>
                    <a:solidFill>
                      <a:srgbClr val="FFFFFF"/>
                    </a:solidFill>
                  </a:tcPr>
                </a:tc>
                <a:tc>
                  <a:txBody>
                    <a:bodyPr/>
                    <a:lstStyle/>
                    <a:p>
                      <a:pPr marL="0" marR="0" indent="0" algn="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6,730,229</a:t>
                      </a:r>
                    </a:p>
                  </a:txBody>
                  <a:tcPr marL="0" marR="457230" marT="0" marB="0" anchor="b">
                    <a:lnL>
                      <a:noFill/>
                    </a:lnL>
                    <a:lnR>
                      <a:noFill/>
                    </a:lnR>
                    <a:lnT>
                      <a:noFill/>
                    </a:lnT>
                    <a:lnB>
                      <a:noFill/>
                    </a:lnB>
                    <a:solidFill>
                      <a:srgbClr val="FFFFFF"/>
                    </a:solidFill>
                  </a:tcPr>
                </a:tc>
                <a:tc>
                  <a:txBody>
                    <a:bodyPr/>
                    <a:lstStyle/>
                    <a:p>
                      <a:pPr marL="0" marR="0" indent="914400" algn="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97.4</a:t>
                      </a:r>
                    </a:p>
                  </a:txBody>
                  <a:tcPr marL="0" marR="457230" marT="0" marB="0" anchor="b">
                    <a:lnL>
                      <a:noFill/>
                    </a:lnL>
                    <a:lnR>
                      <a:noFill/>
                    </a:lnR>
                    <a:lnT>
                      <a:noFill/>
                    </a:lnT>
                    <a:lnB>
                      <a:noFill/>
                    </a:lnB>
                    <a:solidFill>
                      <a:srgbClr val="FFFFFF"/>
                    </a:solidFill>
                  </a:tcPr>
                </a:tc>
              </a:tr>
              <a:tr h="210312">
                <a:tc>
                  <a:txBody>
                    <a:bodyPr/>
                    <a:lstStyle/>
                    <a:p>
                      <a:pPr marL="0" marR="0" algn="l">
                        <a:lnSpc>
                          <a:spcPct val="115000"/>
                        </a:lnSpc>
                        <a:spcBef>
                          <a:spcPts val="335"/>
                        </a:spcBef>
                        <a:spcAft>
                          <a:spcPts val="335"/>
                        </a:spcAft>
                      </a:pPr>
                      <a:r>
                        <a:rPr lang="en-US" sz="1200" b="1" dirty="0" smtClean="0">
                          <a:solidFill>
                            <a:srgbClr val="000000"/>
                          </a:solidFill>
                          <a:effectLst/>
                          <a:latin typeface="Arial"/>
                          <a:ea typeface="Times New Roman"/>
                        </a:rPr>
                        <a:t>NH Asian &amp; Other</a:t>
                      </a:r>
                      <a:r>
                        <a:rPr lang="en-US" sz="1200" b="1" baseline="30000" dirty="0" smtClean="0">
                          <a:solidFill>
                            <a:srgbClr val="000000"/>
                          </a:solidFill>
                          <a:effectLst/>
                          <a:latin typeface="Arial"/>
                          <a:ea typeface="Times New Roman"/>
                        </a:rPr>
                        <a:t>2</a:t>
                      </a:r>
                      <a:endParaRPr lang="en-US" sz="1200" baseline="30000" dirty="0">
                        <a:effectLst/>
                        <a:latin typeface="Times New Roman"/>
                        <a:ea typeface="Times New Roman"/>
                      </a:endParaRPr>
                    </a:p>
                  </a:txBody>
                  <a:tcPr marL="42548" marR="42548" marT="0" marB="0">
                    <a:lnL>
                      <a:noFill/>
                    </a:lnL>
                    <a:lnR>
                      <a:noFill/>
                    </a:lnR>
                    <a:lnT>
                      <a:noFill/>
                    </a:lnT>
                    <a:lnB>
                      <a:noFill/>
                    </a:lnB>
                    <a:solidFill>
                      <a:srgbClr val="FFFFFF"/>
                    </a:solidFill>
                  </a:tcPr>
                </a:tc>
                <a:tc>
                  <a:txBody>
                    <a:bodyPr/>
                    <a:lstStyle/>
                    <a:p>
                      <a:pPr marL="0" marR="0" indent="0" algn="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327,736</a:t>
                      </a:r>
                    </a:p>
                  </a:txBody>
                  <a:tcPr marL="0" marR="457230" marT="0" marB="0" anchor="b">
                    <a:lnL>
                      <a:noFill/>
                    </a:lnL>
                    <a:lnR>
                      <a:noFill/>
                    </a:lnR>
                    <a:lnT>
                      <a:noFill/>
                    </a:lnT>
                    <a:lnB>
                      <a:noFill/>
                    </a:lnB>
                    <a:solidFill>
                      <a:srgbClr val="FFFFFF"/>
                    </a:solidFill>
                  </a:tcPr>
                </a:tc>
                <a:tc>
                  <a:txBody>
                    <a:bodyPr/>
                    <a:lstStyle/>
                    <a:p>
                      <a:pPr marL="0" marR="0" indent="57150" algn="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4.8</a:t>
                      </a:r>
                    </a:p>
                  </a:txBody>
                  <a:tcPr marL="0" marR="457230" marT="0" marB="0" anchor="b">
                    <a:lnL>
                      <a:noFill/>
                    </a:lnL>
                    <a:lnR>
                      <a:noFill/>
                    </a:lnR>
                    <a:lnT>
                      <a:noFill/>
                    </a:lnT>
                    <a:lnB>
                      <a:noFill/>
                    </a:lnB>
                    <a:solidFill>
                      <a:srgbClr val="FFFFFF"/>
                    </a:solidFill>
                  </a:tcPr>
                </a:tc>
              </a:tr>
              <a:tr h="210312">
                <a:tc>
                  <a:txBody>
                    <a:bodyPr/>
                    <a:lstStyle/>
                    <a:p>
                      <a:pPr marL="0" marR="0" algn="l">
                        <a:lnSpc>
                          <a:spcPct val="115000"/>
                        </a:lnSpc>
                        <a:spcBef>
                          <a:spcPts val="335"/>
                        </a:spcBef>
                        <a:spcAft>
                          <a:spcPts val="335"/>
                        </a:spcAft>
                      </a:pPr>
                      <a:r>
                        <a:rPr lang="en-US" sz="1200" b="1" dirty="0">
                          <a:solidFill>
                            <a:srgbClr val="000000"/>
                          </a:solidFill>
                          <a:effectLst/>
                          <a:latin typeface="Arial"/>
                          <a:ea typeface="Times New Roman"/>
                        </a:rPr>
                        <a:t>Total</a:t>
                      </a:r>
                      <a:endParaRPr lang="en-US" sz="1200" dirty="0">
                        <a:effectLst/>
                        <a:latin typeface="Times New Roman"/>
                        <a:ea typeface="Times New Roman"/>
                      </a:endParaRPr>
                    </a:p>
                  </a:txBody>
                  <a:tcPr marL="42548" marR="42548" marT="0" marB="0">
                    <a:lnL>
                      <a:noFill/>
                    </a:lnL>
                    <a:lnR>
                      <a:noFill/>
                    </a:lnR>
                    <a:lnT>
                      <a:noFill/>
                    </a:lnT>
                    <a:lnB>
                      <a:noFill/>
                    </a:lnB>
                    <a:solidFill>
                      <a:srgbClr val="FFFFFF"/>
                    </a:solidFill>
                  </a:tcPr>
                </a:tc>
                <a:tc>
                  <a:txBody>
                    <a:bodyPr/>
                    <a:lstStyle/>
                    <a:p>
                      <a:pPr marL="0" marR="0" indent="0" algn="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6,906,945</a:t>
                      </a:r>
                    </a:p>
                  </a:txBody>
                  <a:tcPr marL="0" marR="457230" marT="0" marB="0" anchor="b">
                    <a:lnL>
                      <a:noFill/>
                    </a:lnL>
                    <a:lnR>
                      <a:noFill/>
                    </a:lnR>
                    <a:lnT>
                      <a:noFill/>
                    </a:lnT>
                    <a:lnB>
                      <a:noFill/>
                    </a:lnB>
                    <a:solidFill>
                      <a:srgbClr val="FFFFFF"/>
                    </a:solidFill>
                  </a:tcPr>
                </a:tc>
                <a:tc>
                  <a:txBody>
                    <a:bodyPr/>
                    <a:lstStyle/>
                    <a:p>
                      <a:pPr marL="0" marR="0" indent="0" algn="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100.0</a:t>
                      </a:r>
                    </a:p>
                  </a:txBody>
                  <a:tcPr marL="0" marR="457230" marT="0" marB="0" anchor="b">
                    <a:lnL>
                      <a:noFill/>
                    </a:lnL>
                    <a:lnR>
                      <a:noFill/>
                    </a:lnR>
                    <a:lnT>
                      <a:noFill/>
                    </a:lnT>
                    <a:lnB>
                      <a:noFill/>
                    </a:lnB>
                    <a:solidFill>
                      <a:srgbClr val="FFFFFF"/>
                    </a:solidFill>
                  </a:tcPr>
                </a:tc>
              </a:tr>
              <a:tr h="566013">
                <a:tc gridSpan="3">
                  <a:txBody>
                    <a:bodyPr/>
                    <a:lstStyle/>
                    <a:p>
                      <a:pPr marL="0" marR="0" algn="ctr">
                        <a:lnSpc>
                          <a:spcPct val="115000"/>
                        </a:lnSpc>
                        <a:spcBef>
                          <a:spcPts val="0"/>
                        </a:spcBef>
                        <a:spcAft>
                          <a:spcPts val="0"/>
                        </a:spcAft>
                      </a:pPr>
                      <a:r>
                        <a:rPr lang="en-US" sz="1200" b="1" dirty="0" smtClean="0">
                          <a:solidFill>
                            <a:srgbClr val="000000"/>
                          </a:solidFill>
                          <a:effectLst/>
                          <a:latin typeface="Courier"/>
                          <a:ea typeface="Times New Roman"/>
                          <a:cs typeface="Courier"/>
                        </a:rPr>
                        <a:t>Assuming</a:t>
                      </a:r>
                      <a:r>
                        <a:rPr lang="en-US" sz="1200" b="1" dirty="0">
                          <a:solidFill>
                            <a:srgbClr val="000000"/>
                          </a:solidFill>
                          <a:effectLst/>
                          <a:latin typeface="Courier"/>
                          <a:ea typeface="Times New Roman"/>
                          <a:cs typeface="Courier"/>
                        </a:rPr>
                        <a:t> Net Migration Equal to One-Half of </a:t>
                      </a:r>
                      <a:r>
                        <a:rPr lang="en-US" sz="1200" b="1" dirty="0" smtClean="0">
                          <a:solidFill>
                            <a:srgbClr val="000000"/>
                          </a:solidFill>
                          <a:effectLst/>
                          <a:latin typeface="Courier"/>
                          <a:ea typeface="Times New Roman"/>
                          <a:cs typeface="Courier"/>
                        </a:rPr>
                        <a:t>2000-2010 </a:t>
                      </a:r>
                    </a:p>
                    <a:p>
                      <a:pPr marL="0" marR="0" algn="ctr">
                        <a:lnSpc>
                          <a:spcPct val="115000"/>
                        </a:lnSpc>
                        <a:spcBef>
                          <a:spcPts val="0"/>
                        </a:spcBef>
                        <a:spcAft>
                          <a:spcPts val="0"/>
                        </a:spcAft>
                      </a:pPr>
                      <a:r>
                        <a:rPr lang="en-US" sz="1200" b="1" dirty="0" smtClean="0">
                          <a:solidFill>
                            <a:srgbClr val="000000"/>
                          </a:solidFill>
                          <a:effectLst/>
                          <a:latin typeface="Courier"/>
                          <a:ea typeface="Times New Roman"/>
                          <a:cs typeface="Courier"/>
                        </a:rPr>
                        <a:t>(Scenario 0.5)</a:t>
                      </a:r>
                      <a:endParaRPr lang="en-US" sz="1200" dirty="0">
                        <a:effectLst/>
                        <a:latin typeface="Times New Roman"/>
                        <a:ea typeface="Times New Roman"/>
                      </a:endParaRPr>
                    </a:p>
                  </a:txBody>
                  <a:tcPr marL="42548" marR="42548" marT="0" marB="0" anchor="ctr">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r>
              <a:tr h="210312">
                <a:tc>
                  <a:txBody>
                    <a:bodyPr/>
                    <a:lstStyle/>
                    <a:p>
                      <a:pPr marL="0" marR="0" algn="l">
                        <a:lnSpc>
                          <a:spcPct val="115000"/>
                        </a:lnSpc>
                        <a:spcBef>
                          <a:spcPts val="335"/>
                        </a:spcBef>
                        <a:spcAft>
                          <a:spcPts val="335"/>
                        </a:spcAft>
                      </a:pPr>
                      <a:r>
                        <a:rPr lang="en-US" sz="1200" b="1" dirty="0" smtClean="0">
                          <a:solidFill>
                            <a:srgbClr val="000000"/>
                          </a:solidFill>
                          <a:effectLst/>
                          <a:latin typeface="Arial"/>
                          <a:ea typeface="Times New Roman"/>
                        </a:rPr>
                        <a:t>NH White</a:t>
                      </a:r>
                      <a:endParaRPr lang="en-US" sz="1200" dirty="0">
                        <a:effectLst/>
                        <a:latin typeface="Times New Roman"/>
                        <a:ea typeface="Times New Roman"/>
                      </a:endParaRPr>
                    </a:p>
                  </a:txBody>
                  <a:tcPr marL="42548" marR="42548" marT="0" marB="0">
                    <a:lnL>
                      <a:noFill/>
                    </a:lnL>
                    <a:lnR>
                      <a:noFill/>
                    </a:lnR>
                    <a:lnT>
                      <a:noFill/>
                    </a:lnT>
                    <a:lnB>
                      <a:noFill/>
                    </a:lnB>
                    <a:solidFill>
                      <a:srgbClr val="FFFFFF"/>
                    </a:solidFill>
                  </a:tcPr>
                </a:tc>
                <a:tc>
                  <a:txBody>
                    <a:bodyPr/>
                    <a:lstStyle/>
                    <a:p>
                      <a:pPr marL="0" marR="0" indent="0" algn="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-20,769</a:t>
                      </a:r>
                    </a:p>
                  </a:txBody>
                  <a:tcPr marL="0" marR="457230" marT="0" marB="0" anchor="b">
                    <a:lnL>
                      <a:noFill/>
                    </a:lnL>
                    <a:lnR>
                      <a:noFill/>
                    </a:lnR>
                    <a:lnT>
                      <a:noFill/>
                    </a:lnT>
                    <a:lnB>
                      <a:noFill/>
                    </a:lnB>
                    <a:solidFill>
                      <a:srgbClr val="FFFFFF"/>
                    </a:solidFill>
                  </a:tcPr>
                </a:tc>
                <a:tc>
                  <a:txBody>
                    <a:bodyPr/>
                    <a:lstStyle/>
                    <a:p>
                      <a:pPr marL="0" marR="0" indent="914400" algn="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-0.1</a:t>
                      </a:r>
                    </a:p>
                  </a:txBody>
                  <a:tcPr marL="0" marR="457230" marT="0" marB="0" anchor="b">
                    <a:lnL>
                      <a:noFill/>
                    </a:lnL>
                    <a:lnR>
                      <a:noFill/>
                    </a:lnR>
                    <a:lnT>
                      <a:noFill/>
                    </a:lnT>
                    <a:lnB>
                      <a:noFill/>
                    </a:lnB>
                    <a:solidFill>
                      <a:srgbClr val="FFFFFF"/>
                    </a:solidFill>
                  </a:tcPr>
                </a:tc>
              </a:tr>
              <a:tr h="210312">
                <a:tc>
                  <a:txBody>
                    <a:bodyPr/>
                    <a:lstStyle/>
                    <a:p>
                      <a:pPr marL="0" marR="0" algn="l">
                        <a:lnSpc>
                          <a:spcPct val="115000"/>
                        </a:lnSpc>
                        <a:spcBef>
                          <a:spcPts val="335"/>
                        </a:spcBef>
                        <a:spcAft>
                          <a:spcPts val="335"/>
                        </a:spcAft>
                      </a:pPr>
                      <a:r>
                        <a:rPr lang="en-US" sz="1200" b="1" dirty="0" smtClean="0">
                          <a:solidFill>
                            <a:srgbClr val="000000"/>
                          </a:solidFill>
                          <a:effectLst/>
                          <a:latin typeface="Arial"/>
                          <a:ea typeface="Times New Roman"/>
                        </a:rPr>
                        <a:t>NH Black</a:t>
                      </a:r>
                      <a:endParaRPr lang="en-US" sz="1200" dirty="0">
                        <a:effectLst/>
                        <a:latin typeface="Times New Roman"/>
                        <a:ea typeface="Times New Roman"/>
                      </a:endParaRPr>
                    </a:p>
                  </a:txBody>
                  <a:tcPr marL="42548" marR="42548" marT="0" marB="0">
                    <a:lnL>
                      <a:noFill/>
                    </a:lnL>
                    <a:lnR>
                      <a:noFill/>
                    </a:lnR>
                    <a:lnT>
                      <a:noFill/>
                    </a:lnT>
                    <a:lnB>
                      <a:noFill/>
                    </a:lnB>
                    <a:solidFill>
                      <a:srgbClr val="FFFFFF"/>
                    </a:solidFill>
                  </a:tcPr>
                </a:tc>
                <a:tc>
                  <a:txBody>
                    <a:bodyPr/>
                    <a:lstStyle/>
                    <a:p>
                      <a:pPr marL="0" marR="0" indent="0" algn="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1,295,330</a:t>
                      </a:r>
                    </a:p>
                  </a:txBody>
                  <a:tcPr marL="0" marR="457230" marT="0" marB="0" anchor="b">
                    <a:lnL>
                      <a:noFill/>
                    </a:lnL>
                    <a:lnR>
                      <a:noFill/>
                    </a:lnR>
                    <a:lnT>
                      <a:noFill/>
                    </a:lnT>
                    <a:lnB>
                      <a:noFill/>
                    </a:lnB>
                    <a:solidFill>
                      <a:srgbClr val="FFFFFF"/>
                    </a:solidFill>
                  </a:tcPr>
                </a:tc>
                <a:tc>
                  <a:txBody>
                    <a:bodyPr/>
                    <a:lstStyle/>
                    <a:p>
                      <a:pPr marL="0" marR="0" indent="914400" algn="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8.0</a:t>
                      </a:r>
                    </a:p>
                  </a:txBody>
                  <a:tcPr marL="0" marR="457230" marT="0" marB="0" anchor="b">
                    <a:lnL>
                      <a:noFill/>
                    </a:lnL>
                    <a:lnR>
                      <a:noFill/>
                    </a:lnR>
                    <a:lnT>
                      <a:noFill/>
                    </a:lnT>
                    <a:lnB>
                      <a:noFill/>
                    </a:lnB>
                    <a:solidFill>
                      <a:srgbClr val="FFFFFF"/>
                    </a:solidFill>
                  </a:tcPr>
                </a:tc>
              </a:tr>
              <a:tr h="210312">
                <a:tc>
                  <a:txBody>
                    <a:bodyPr/>
                    <a:lstStyle/>
                    <a:p>
                      <a:pPr marL="0" marR="0" algn="l">
                        <a:lnSpc>
                          <a:spcPct val="115000"/>
                        </a:lnSpc>
                        <a:spcBef>
                          <a:spcPts val="335"/>
                        </a:spcBef>
                        <a:spcAft>
                          <a:spcPts val="335"/>
                        </a:spcAft>
                      </a:pPr>
                      <a:r>
                        <a:rPr lang="en-US" sz="1200" b="1" dirty="0" smtClean="0">
                          <a:solidFill>
                            <a:srgbClr val="000000"/>
                          </a:solidFill>
                          <a:effectLst/>
                          <a:latin typeface="Arial"/>
                          <a:ea typeface="Times New Roman"/>
                        </a:rPr>
                        <a:t>Hispanic</a:t>
                      </a:r>
                      <a:endParaRPr lang="en-US" sz="1200" dirty="0">
                        <a:effectLst/>
                        <a:latin typeface="Times New Roman"/>
                        <a:ea typeface="Times New Roman"/>
                      </a:endParaRPr>
                    </a:p>
                  </a:txBody>
                  <a:tcPr marL="42548" marR="42548" marT="0" marB="0">
                    <a:lnL>
                      <a:noFill/>
                    </a:lnL>
                    <a:lnR>
                      <a:noFill/>
                    </a:lnR>
                    <a:lnT>
                      <a:noFill/>
                    </a:lnT>
                    <a:lnB>
                      <a:noFill/>
                    </a:lnB>
                    <a:solidFill>
                      <a:srgbClr val="FFFFFF"/>
                    </a:solidFill>
                  </a:tcPr>
                </a:tc>
                <a:tc>
                  <a:txBody>
                    <a:bodyPr/>
                    <a:lstStyle/>
                    <a:p>
                      <a:pPr marL="0" marR="0" indent="0" algn="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12,807,469</a:t>
                      </a:r>
                    </a:p>
                  </a:txBody>
                  <a:tcPr marL="0" marR="457230" marT="0" marB="0" anchor="b">
                    <a:lnL>
                      <a:noFill/>
                    </a:lnL>
                    <a:lnR>
                      <a:noFill/>
                    </a:lnR>
                    <a:lnT>
                      <a:noFill/>
                    </a:lnT>
                    <a:lnB>
                      <a:noFill/>
                    </a:lnB>
                    <a:solidFill>
                      <a:srgbClr val="FFFFFF"/>
                    </a:solidFill>
                  </a:tcPr>
                </a:tc>
                <a:tc>
                  <a:txBody>
                    <a:bodyPr/>
                    <a:lstStyle/>
                    <a:p>
                      <a:pPr marL="0" marR="0" indent="914400" algn="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79.2</a:t>
                      </a:r>
                    </a:p>
                  </a:txBody>
                  <a:tcPr marL="0" marR="457230" marT="0" marB="0" anchor="b">
                    <a:lnL>
                      <a:noFill/>
                    </a:lnL>
                    <a:lnR>
                      <a:noFill/>
                    </a:lnR>
                    <a:lnT>
                      <a:noFill/>
                    </a:lnT>
                    <a:lnB>
                      <a:noFill/>
                    </a:lnB>
                    <a:solidFill>
                      <a:srgbClr val="FFFFFF"/>
                    </a:solidFill>
                  </a:tcPr>
                </a:tc>
              </a:tr>
              <a:tr h="210312">
                <a:tc>
                  <a:txBody>
                    <a:bodyPr/>
                    <a:lstStyle/>
                    <a:p>
                      <a:pPr marL="0" marR="0" algn="l">
                        <a:lnSpc>
                          <a:spcPct val="115000"/>
                        </a:lnSpc>
                        <a:spcBef>
                          <a:spcPts val="335"/>
                        </a:spcBef>
                        <a:spcAft>
                          <a:spcPts val="335"/>
                        </a:spcAft>
                      </a:pPr>
                      <a:r>
                        <a:rPr lang="en-US" sz="1200" b="1" dirty="0" smtClean="0">
                          <a:solidFill>
                            <a:srgbClr val="000000"/>
                          </a:solidFill>
                          <a:effectLst/>
                          <a:latin typeface="Arial"/>
                          <a:ea typeface="Times New Roman"/>
                        </a:rPr>
                        <a:t>NH Asian &amp; Other</a:t>
                      </a:r>
                      <a:endParaRPr lang="en-US" sz="1200" dirty="0">
                        <a:effectLst/>
                        <a:latin typeface="Times New Roman"/>
                        <a:ea typeface="Times New Roman"/>
                      </a:endParaRPr>
                    </a:p>
                  </a:txBody>
                  <a:tcPr marL="42548" marR="42548" marT="0" marB="0">
                    <a:lnL>
                      <a:noFill/>
                    </a:lnL>
                    <a:lnR>
                      <a:noFill/>
                    </a:lnR>
                    <a:lnT>
                      <a:noFill/>
                    </a:lnT>
                    <a:lnB>
                      <a:noFill/>
                    </a:lnB>
                    <a:solidFill>
                      <a:srgbClr val="FFFFFF"/>
                    </a:solidFill>
                  </a:tcPr>
                </a:tc>
                <a:tc>
                  <a:txBody>
                    <a:bodyPr/>
                    <a:lstStyle/>
                    <a:p>
                      <a:pPr marL="0" marR="0" indent="0" algn="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2,082,708</a:t>
                      </a:r>
                    </a:p>
                  </a:txBody>
                  <a:tcPr marL="0" marR="457230" marT="0" marB="0" anchor="b">
                    <a:lnL>
                      <a:noFill/>
                    </a:lnL>
                    <a:lnR>
                      <a:noFill/>
                    </a:lnR>
                    <a:lnT>
                      <a:noFill/>
                    </a:lnT>
                    <a:lnB>
                      <a:noFill/>
                    </a:lnB>
                    <a:solidFill>
                      <a:srgbClr val="FFFFFF"/>
                    </a:solidFill>
                  </a:tcPr>
                </a:tc>
                <a:tc>
                  <a:txBody>
                    <a:bodyPr/>
                    <a:lstStyle/>
                    <a:p>
                      <a:pPr marL="0" marR="0" indent="914400" algn="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12.9</a:t>
                      </a:r>
                    </a:p>
                  </a:txBody>
                  <a:tcPr marL="0" marR="457230" marT="0" marB="0" anchor="b">
                    <a:lnL>
                      <a:noFill/>
                    </a:lnL>
                    <a:lnR>
                      <a:noFill/>
                    </a:lnR>
                    <a:lnT>
                      <a:noFill/>
                    </a:lnT>
                    <a:lnB>
                      <a:noFill/>
                    </a:lnB>
                    <a:solidFill>
                      <a:srgbClr val="FFFFFF"/>
                    </a:solidFill>
                  </a:tcPr>
                </a:tc>
              </a:tr>
              <a:tr h="210312">
                <a:tc>
                  <a:txBody>
                    <a:bodyPr/>
                    <a:lstStyle/>
                    <a:p>
                      <a:pPr marL="0" marR="0" algn="l">
                        <a:lnSpc>
                          <a:spcPct val="115000"/>
                        </a:lnSpc>
                        <a:spcBef>
                          <a:spcPts val="335"/>
                        </a:spcBef>
                        <a:spcAft>
                          <a:spcPts val="335"/>
                        </a:spcAft>
                      </a:pPr>
                      <a:r>
                        <a:rPr lang="en-US" sz="1200" b="1" dirty="0">
                          <a:solidFill>
                            <a:srgbClr val="000000"/>
                          </a:solidFill>
                          <a:effectLst/>
                          <a:latin typeface="Arial"/>
                          <a:ea typeface="Times New Roman"/>
                        </a:rPr>
                        <a:t>Total</a:t>
                      </a:r>
                      <a:endParaRPr lang="en-US" sz="1200" dirty="0">
                        <a:effectLst/>
                        <a:latin typeface="Times New Roman"/>
                        <a:ea typeface="Times New Roman"/>
                      </a:endParaRPr>
                    </a:p>
                  </a:txBody>
                  <a:tcPr marL="42548" marR="42548" marT="0" marB="0">
                    <a:lnL>
                      <a:noFill/>
                    </a:lnL>
                    <a:lnR>
                      <a:noFill/>
                    </a:lnR>
                    <a:lnT>
                      <a:noFill/>
                    </a:lnT>
                    <a:lnB>
                      <a:noFill/>
                    </a:lnB>
                    <a:solidFill>
                      <a:srgbClr val="FFFFFF"/>
                    </a:solidFill>
                  </a:tcPr>
                </a:tc>
                <a:tc>
                  <a:txBody>
                    <a:bodyPr/>
                    <a:lstStyle/>
                    <a:p>
                      <a:pPr marL="0" marR="0" indent="0" algn="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16,164,738</a:t>
                      </a:r>
                    </a:p>
                  </a:txBody>
                  <a:tcPr marL="0" marR="457230" marT="0" marB="0" anchor="b">
                    <a:lnL>
                      <a:noFill/>
                    </a:lnL>
                    <a:lnR>
                      <a:noFill/>
                    </a:lnR>
                    <a:lnT>
                      <a:noFill/>
                    </a:lnT>
                    <a:lnB>
                      <a:noFill/>
                    </a:lnB>
                    <a:solidFill>
                      <a:srgbClr val="FFFFFF"/>
                    </a:solidFill>
                  </a:tcPr>
                </a:tc>
                <a:tc>
                  <a:txBody>
                    <a:bodyPr/>
                    <a:lstStyle/>
                    <a:p>
                      <a:pPr marL="0" marR="0" indent="0" algn="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100.0</a:t>
                      </a:r>
                    </a:p>
                  </a:txBody>
                  <a:tcPr marL="0" marR="457230" marT="0" marB="0" anchor="b">
                    <a:lnL>
                      <a:noFill/>
                    </a:lnL>
                    <a:lnR>
                      <a:noFill/>
                    </a:lnR>
                    <a:lnT>
                      <a:noFill/>
                    </a:lnT>
                    <a:lnB>
                      <a:noFill/>
                    </a:lnB>
                    <a:solidFill>
                      <a:srgbClr val="FFFFFF"/>
                    </a:solidFill>
                  </a:tcPr>
                </a:tc>
              </a:tr>
              <a:tr h="566013">
                <a:tc gridSpan="3">
                  <a:txBody>
                    <a:bodyPr/>
                    <a:lstStyle/>
                    <a:p>
                      <a:pPr marL="0" marR="0" algn="ctr">
                        <a:lnSpc>
                          <a:spcPct val="115000"/>
                        </a:lnSpc>
                        <a:spcBef>
                          <a:spcPts val="0"/>
                        </a:spcBef>
                        <a:spcAft>
                          <a:spcPts val="0"/>
                        </a:spcAft>
                      </a:pPr>
                      <a:r>
                        <a:rPr lang="en-US" sz="1200" b="1" dirty="0" smtClean="0">
                          <a:solidFill>
                            <a:srgbClr val="000000"/>
                          </a:solidFill>
                          <a:effectLst/>
                          <a:latin typeface="Courier"/>
                          <a:ea typeface="Times New Roman"/>
                          <a:cs typeface="Courier"/>
                        </a:rPr>
                        <a:t>Assuming</a:t>
                      </a:r>
                      <a:r>
                        <a:rPr lang="en-US" sz="1200" b="1" dirty="0">
                          <a:solidFill>
                            <a:srgbClr val="000000"/>
                          </a:solidFill>
                          <a:effectLst/>
                          <a:latin typeface="Courier"/>
                          <a:ea typeface="Times New Roman"/>
                          <a:cs typeface="Courier"/>
                        </a:rPr>
                        <a:t> Net Migration Equal to </a:t>
                      </a:r>
                      <a:r>
                        <a:rPr lang="en-US" sz="1200" b="1" dirty="0" smtClean="0">
                          <a:solidFill>
                            <a:srgbClr val="000000"/>
                          </a:solidFill>
                          <a:effectLst/>
                          <a:latin typeface="Courier"/>
                          <a:ea typeface="Times New Roman"/>
                          <a:cs typeface="Courier"/>
                        </a:rPr>
                        <a:t>2000-2010 </a:t>
                      </a:r>
                    </a:p>
                    <a:p>
                      <a:pPr marL="0" marR="0" algn="ctr">
                        <a:lnSpc>
                          <a:spcPct val="115000"/>
                        </a:lnSpc>
                        <a:spcBef>
                          <a:spcPts val="0"/>
                        </a:spcBef>
                        <a:spcAft>
                          <a:spcPts val="0"/>
                        </a:spcAft>
                      </a:pPr>
                      <a:r>
                        <a:rPr lang="en-US" sz="1200" b="1" dirty="0" smtClean="0">
                          <a:solidFill>
                            <a:srgbClr val="000000"/>
                          </a:solidFill>
                          <a:effectLst/>
                          <a:latin typeface="Courier"/>
                          <a:ea typeface="Times New Roman"/>
                          <a:cs typeface="Courier"/>
                        </a:rPr>
                        <a:t>(Scenario 1.0)</a:t>
                      </a:r>
                      <a:endParaRPr lang="en-US" sz="1200" dirty="0">
                        <a:effectLst/>
                        <a:latin typeface="Times New Roman"/>
                        <a:ea typeface="Times New Roman"/>
                      </a:endParaRPr>
                    </a:p>
                  </a:txBody>
                  <a:tcPr marL="42548" marR="42548" marT="0" marB="0" anchor="ctr">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r>
              <a:tr h="210312">
                <a:tc>
                  <a:txBody>
                    <a:bodyPr/>
                    <a:lstStyle/>
                    <a:p>
                      <a:pPr marL="0" marR="0" algn="l">
                        <a:lnSpc>
                          <a:spcPct val="115000"/>
                        </a:lnSpc>
                        <a:spcBef>
                          <a:spcPts val="335"/>
                        </a:spcBef>
                        <a:spcAft>
                          <a:spcPts val="335"/>
                        </a:spcAft>
                      </a:pPr>
                      <a:r>
                        <a:rPr lang="en-US" sz="1200" b="1" dirty="0" smtClean="0">
                          <a:solidFill>
                            <a:srgbClr val="000000"/>
                          </a:solidFill>
                          <a:effectLst/>
                          <a:latin typeface="Arial"/>
                          <a:ea typeface="Times New Roman"/>
                        </a:rPr>
                        <a:t>NH White</a:t>
                      </a:r>
                      <a:endParaRPr lang="en-US" sz="1200" dirty="0">
                        <a:effectLst/>
                        <a:latin typeface="Times New Roman"/>
                        <a:ea typeface="Times New Roman"/>
                      </a:endParaRPr>
                    </a:p>
                  </a:txBody>
                  <a:tcPr marL="42548" marR="42548" marT="0" marB="0">
                    <a:lnL>
                      <a:noFill/>
                    </a:lnL>
                    <a:lnR>
                      <a:noFill/>
                    </a:lnR>
                    <a:lnT>
                      <a:noFill/>
                    </a:lnT>
                    <a:lnB>
                      <a:noFill/>
                    </a:lnB>
                    <a:solidFill>
                      <a:srgbClr val="FFFFFF"/>
                    </a:solidFill>
                  </a:tcPr>
                </a:tc>
                <a:tc>
                  <a:txBody>
                    <a:bodyPr/>
                    <a:lstStyle/>
                    <a:p>
                      <a:pPr marL="0" marR="0" indent="0" algn="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627,568</a:t>
                      </a:r>
                    </a:p>
                  </a:txBody>
                  <a:tcPr marL="0" marR="457230" marT="0" marB="0" anchor="b">
                    <a:lnL>
                      <a:noFill/>
                    </a:lnL>
                    <a:lnR>
                      <a:noFill/>
                    </a:lnR>
                    <a:lnT>
                      <a:noFill/>
                    </a:lnT>
                    <a:lnB>
                      <a:noFill/>
                    </a:lnB>
                    <a:solidFill>
                      <a:srgbClr val="FFFFFF"/>
                    </a:solidFill>
                  </a:tcPr>
                </a:tc>
                <a:tc>
                  <a:txBody>
                    <a:bodyPr/>
                    <a:lstStyle/>
                    <a:p>
                      <a:pPr marL="0" marR="0" indent="914400" algn="r" defTabSz="457200" rtl="0" eaLnBrk="1" latinLnBrk="0" hangingPunct="1">
                        <a:lnSpc>
                          <a:spcPct val="115000"/>
                        </a:lnSpc>
                        <a:spcBef>
                          <a:spcPts val="335"/>
                        </a:spcBef>
                        <a:spcAft>
                          <a:spcPts val="335"/>
                        </a:spcAft>
                      </a:pPr>
                      <a:r>
                        <a:rPr lang="en-US" sz="1200" b="1" kern="1200">
                          <a:solidFill>
                            <a:srgbClr val="000000"/>
                          </a:solidFill>
                          <a:effectLst/>
                          <a:latin typeface="Arial"/>
                          <a:ea typeface="Times New Roman"/>
                          <a:cs typeface="+mn-cs"/>
                        </a:rPr>
                        <a:t>2.1</a:t>
                      </a:r>
                    </a:p>
                  </a:txBody>
                  <a:tcPr marL="0" marR="457230" marT="0" marB="0" anchor="b">
                    <a:lnL>
                      <a:noFill/>
                    </a:lnL>
                    <a:lnR>
                      <a:noFill/>
                    </a:lnR>
                    <a:lnT>
                      <a:noFill/>
                    </a:lnT>
                    <a:lnB>
                      <a:noFill/>
                    </a:lnB>
                    <a:solidFill>
                      <a:srgbClr val="FFFFFF"/>
                    </a:solidFill>
                  </a:tcPr>
                </a:tc>
              </a:tr>
              <a:tr h="235532">
                <a:tc>
                  <a:txBody>
                    <a:bodyPr/>
                    <a:lstStyle/>
                    <a:p>
                      <a:pPr marL="0" marR="0" algn="l">
                        <a:lnSpc>
                          <a:spcPct val="115000"/>
                        </a:lnSpc>
                        <a:spcBef>
                          <a:spcPts val="335"/>
                        </a:spcBef>
                        <a:spcAft>
                          <a:spcPts val="335"/>
                        </a:spcAft>
                      </a:pPr>
                      <a:r>
                        <a:rPr lang="en-US" sz="1200" b="1" dirty="0" smtClean="0">
                          <a:solidFill>
                            <a:srgbClr val="000000"/>
                          </a:solidFill>
                          <a:effectLst/>
                          <a:latin typeface="Arial"/>
                          <a:ea typeface="Times New Roman"/>
                        </a:rPr>
                        <a:t>NH Black</a:t>
                      </a:r>
                      <a:endParaRPr lang="en-US" sz="1200" dirty="0">
                        <a:effectLst/>
                        <a:latin typeface="Times New Roman"/>
                        <a:ea typeface="Times New Roman"/>
                      </a:endParaRPr>
                    </a:p>
                  </a:txBody>
                  <a:tcPr marL="42548" marR="42548" marT="0" marB="0">
                    <a:lnL>
                      <a:noFill/>
                    </a:lnL>
                    <a:lnR>
                      <a:noFill/>
                    </a:lnR>
                    <a:lnT>
                      <a:noFill/>
                    </a:lnT>
                    <a:lnB>
                      <a:noFill/>
                    </a:lnB>
                    <a:solidFill>
                      <a:srgbClr val="FFFFFF"/>
                    </a:solidFill>
                  </a:tcPr>
                </a:tc>
                <a:tc>
                  <a:txBody>
                    <a:bodyPr/>
                    <a:lstStyle/>
                    <a:p>
                      <a:pPr marL="0" marR="0" indent="0" algn="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2,309,036</a:t>
                      </a:r>
                    </a:p>
                  </a:txBody>
                  <a:tcPr marL="0" marR="457230" marT="0" marB="0" anchor="b">
                    <a:lnL>
                      <a:noFill/>
                    </a:lnL>
                    <a:lnR>
                      <a:noFill/>
                    </a:lnR>
                    <a:lnT>
                      <a:noFill/>
                    </a:lnT>
                    <a:lnB>
                      <a:noFill/>
                    </a:lnB>
                    <a:solidFill>
                      <a:srgbClr val="FFFFFF"/>
                    </a:solidFill>
                  </a:tcPr>
                </a:tc>
                <a:tc>
                  <a:txBody>
                    <a:bodyPr/>
                    <a:lstStyle/>
                    <a:p>
                      <a:pPr marL="0" marR="0" indent="914400" algn="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7.7</a:t>
                      </a:r>
                    </a:p>
                  </a:txBody>
                  <a:tcPr marL="0" marR="457230" marT="0" marB="0" anchor="b">
                    <a:lnL>
                      <a:noFill/>
                    </a:lnL>
                    <a:lnR>
                      <a:noFill/>
                    </a:lnR>
                    <a:lnT>
                      <a:noFill/>
                    </a:lnT>
                    <a:lnB>
                      <a:noFill/>
                    </a:lnB>
                    <a:solidFill>
                      <a:srgbClr val="FFFFFF"/>
                    </a:solidFill>
                  </a:tcPr>
                </a:tc>
              </a:tr>
              <a:tr h="210312">
                <a:tc>
                  <a:txBody>
                    <a:bodyPr/>
                    <a:lstStyle/>
                    <a:p>
                      <a:pPr marL="0" marR="0" algn="l">
                        <a:lnSpc>
                          <a:spcPct val="115000"/>
                        </a:lnSpc>
                        <a:spcBef>
                          <a:spcPts val="335"/>
                        </a:spcBef>
                        <a:spcAft>
                          <a:spcPts val="335"/>
                        </a:spcAft>
                      </a:pPr>
                      <a:r>
                        <a:rPr lang="en-US" sz="1200" b="1" dirty="0" smtClean="0">
                          <a:solidFill>
                            <a:srgbClr val="000000"/>
                          </a:solidFill>
                          <a:effectLst/>
                          <a:latin typeface="Arial"/>
                          <a:ea typeface="Times New Roman"/>
                        </a:rPr>
                        <a:t>Hispanic</a:t>
                      </a:r>
                      <a:endParaRPr lang="en-US" sz="1200" dirty="0">
                        <a:effectLst/>
                        <a:latin typeface="Times New Roman"/>
                        <a:ea typeface="Times New Roman"/>
                      </a:endParaRPr>
                    </a:p>
                  </a:txBody>
                  <a:tcPr marL="42548" marR="42548" marT="0" marB="0">
                    <a:lnL>
                      <a:noFill/>
                    </a:lnL>
                    <a:lnR>
                      <a:noFill/>
                    </a:lnR>
                    <a:lnT>
                      <a:noFill/>
                    </a:lnT>
                    <a:lnB>
                      <a:noFill/>
                    </a:lnB>
                    <a:solidFill>
                      <a:srgbClr val="FFFFFF"/>
                    </a:solidFill>
                  </a:tcPr>
                </a:tc>
                <a:tc>
                  <a:txBody>
                    <a:bodyPr/>
                    <a:lstStyle/>
                    <a:p>
                      <a:pPr marL="0" marR="0" indent="0" algn="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21,240,287</a:t>
                      </a:r>
                    </a:p>
                  </a:txBody>
                  <a:tcPr marL="0" marR="457230" marT="0" marB="0" anchor="b">
                    <a:lnL>
                      <a:noFill/>
                    </a:lnL>
                    <a:lnR>
                      <a:noFill/>
                    </a:lnR>
                    <a:lnT>
                      <a:noFill/>
                    </a:lnT>
                    <a:lnB>
                      <a:noFill/>
                    </a:lnB>
                    <a:solidFill>
                      <a:srgbClr val="FFFFFF"/>
                    </a:solidFill>
                  </a:tcPr>
                </a:tc>
                <a:tc>
                  <a:txBody>
                    <a:bodyPr/>
                    <a:lstStyle/>
                    <a:p>
                      <a:pPr marL="0" marR="0" indent="914400" algn="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70.7</a:t>
                      </a:r>
                    </a:p>
                  </a:txBody>
                  <a:tcPr marL="0" marR="457230" marT="0" marB="0" anchor="b">
                    <a:lnL>
                      <a:noFill/>
                    </a:lnL>
                    <a:lnR>
                      <a:noFill/>
                    </a:lnR>
                    <a:lnT>
                      <a:noFill/>
                    </a:lnT>
                    <a:lnB>
                      <a:noFill/>
                    </a:lnB>
                    <a:solidFill>
                      <a:srgbClr val="FFFFFF"/>
                    </a:solidFill>
                  </a:tcPr>
                </a:tc>
              </a:tr>
              <a:tr h="210312">
                <a:tc>
                  <a:txBody>
                    <a:bodyPr/>
                    <a:lstStyle/>
                    <a:p>
                      <a:pPr marL="0" marR="0" algn="l">
                        <a:lnSpc>
                          <a:spcPct val="115000"/>
                        </a:lnSpc>
                        <a:spcBef>
                          <a:spcPts val="335"/>
                        </a:spcBef>
                        <a:spcAft>
                          <a:spcPts val="335"/>
                        </a:spcAft>
                      </a:pPr>
                      <a:r>
                        <a:rPr lang="en-US" sz="1200" b="1" dirty="0" smtClean="0">
                          <a:solidFill>
                            <a:srgbClr val="000000"/>
                          </a:solidFill>
                          <a:effectLst/>
                          <a:latin typeface="Arial"/>
                          <a:ea typeface="Times New Roman"/>
                        </a:rPr>
                        <a:t>NH Asian &amp; Other</a:t>
                      </a:r>
                      <a:endParaRPr lang="en-US" sz="1200" dirty="0">
                        <a:effectLst/>
                        <a:latin typeface="Times New Roman"/>
                        <a:ea typeface="Times New Roman"/>
                      </a:endParaRPr>
                    </a:p>
                  </a:txBody>
                  <a:tcPr marL="42548" marR="42548" marT="0" marB="0">
                    <a:lnL>
                      <a:noFill/>
                    </a:lnL>
                    <a:lnR>
                      <a:noFill/>
                    </a:lnR>
                    <a:lnT>
                      <a:noFill/>
                    </a:lnT>
                    <a:lnB>
                      <a:noFill/>
                    </a:lnB>
                    <a:solidFill>
                      <a:srgbClr val="FFFFFF"/>
                    </a:solidFill>
                  </a:tcPr>
                </a:tc>
                <a:tc>
                  <a:txBody>
                    <a:bodyPr/>
                    <a:lstStyle/>
                    <a:p>
                      <a:pPr marL="0" marR="0" indent="0" algn="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5,883,078</a:t>
                      </a:r>
                    </a:p>
                  </a:txBody>
                  <a:tcPr marL="0" marR="457230" marT="0" marB="0" anchor="b">
                    <a:lnL>
                      <a:noFill/>
                    </a:lnL>
                    <a:lnR>
                      <a:noFill/>
                    </a:lnR>
                    <a:lnT>
                      <a:noFill/>
                    </a:lnT>
                    <a:lnB>
                      <a:noFill/>
                    </a:lnB>
                    <a:solidFill>
                      <a:srgbClr val="FFFFFF"/>
                    </a:solidFill>
                  </a:tcPr>
                </a:tc>
                <a:tc>
                  <a:txBody>
                    <a:bodyPr/>
                    <a:lstStyle/>
                    <a:p>
                      <a:pPr marL="0" marR="0" indent="914400" algn="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19.5</a:t>
                      </a:r>
                    </a:p>
                  </a:txBody>
                  <a:tcPr marL="0" marR="457230" marT="0" marB="0" anchor="b">
                    <a:lnL>
                      <a:noFill/>
                    </a:lnL>
                    <a:lnR>
                      <a:noFill/>
                    </a:lnR>
                    <a:lnT>
                      <a:noFill/>
                    </a:lnT>
                    <a:lnB>
                      <a:noFill/>
                    </a:lnB>
                    <a:solidFill>
                      <a:srgbClr val="FFFFFF"/>
                    </a:solidFill>
                  </a:tcPr>
                </a:tc>
              </a:tr>
              <a:tr h="210312">
                <a:tc>
                  <a:txBody>
                    <a:bodyPr/>
                    <a:lstStyle/>
                    <a:p>
                      <a:pPr marL="0" marR="0" algn="l">
                        <a:lnSpc>
                          <a:spcPct val="115000"/>
                        </a:lnSpc>
                        <a:spcBef>
                          <a:spcPts val="335"/>
                        </a:spcBef>
                        <a:spcAft>
                          <a:spcPts val="335"/>
                        </a:spcAft>
                      </a:pPr>
                      <a:r>
                        <a:rPr lang="en-US" sz="1200" b="1" dirty="0">
                          <a:solidFill>
                            <a:srgbClr val="000000"/>
                          </a:solidFill>
                          <a:effectLst/>
                          <a:latin typeface="Arial"/>
                          <a:ea typeface="Times New Roman"/>
                        </a:rPr>
                        <a:t>Total</a:t>
                      </a:r>
                      <a:endParaRPr lang="en-US" sz="1200" dirty="0">
                        <a:effectLst/>
                        <a:latin typeface="Times New Roman"/>
                        <a:ea typeface="Times New Roman"/>
                      </a:endParaRPr>
                    </a:p>
                  </a:txBody>
                  <a:tcPr marL="42548" marR="42548"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30,059,969</a:t>
                      </a:r>
                    </a:p>
                  </a:txBody>
                  <a:tcPr marL="0" marR="45723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r" defTabSz="457200" rtl="0" eaLnBrk="1" latinLnBrk="0" hangingPunct="1">
                        <a:lnSpc>
                          <a:spcPct val="115000"/>
                        </a:lnSpc>
                        <a:spcBef>
                          <a:spcPts val="335"/>
                        </a:spcBef>
                        <a:spcAft>
                          <a:spcPts val="335"/>
                        </a:spcAft>
                      </a:pPr>
                      <a:r>
                        <a:rPr lang="en-US" sz="1200" b="1" kern="1200" dirty="0">
                          <a:solidFill>
                            <a:srgbClr val="000000"/>
                          </a:solidFill>
                          <a:effectLst/>
                          <a:latin typeface="Arial"/>
                          <a:ea typeface="Times New Roman"/>
                          <a:cs typeface="+mn-cs"/>
                        </a:rPr>
                        <a:t>100.0</a:t>
                      </a:r>
                    </a:p>
                  </a:txBody>
                  <a:tcPr marL="0" marR="45723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108603" name="TextBox 4"/>
          <p:cNvSpPr txBox="1">
            <a:spLocks noChangeArrowheads="1"/>
          </p:cNvSpPr>
          <p:nvPr/>
        </p:nvSpPr>
        <p:spPr bwMode="auto">
          <a:xfrm>
            <a:off x="879475" y="5756275"/>
            <a:ext cx="76914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Geneva" pitchFamily="34" charset="0"/>
                <a:cs typeface="Geneva" pitchFamily="34" charset="0"/>
              </a:defRPr>
            </a:lvl1pPr>
            <a:lvl2pPr marL="742950" indent="-285750" eaLnBrk="0" hangingPunct="0">
              <a:defRPr>
                <a:solidFill>
                  <a:schemeClr val="tx1"/>
                </a:solidFill>
                <a:latin typeface="Calibri" pitchFamily="34" charset="0"/>
                <a:ea typeface="Geneva" pitchFamily="34" charset="0"/>
                <a:cs typeface="Geneva" pitchFamily="34" charset="0"/>
              </a:defRPr>
            </a:lvl2pPr>
            <a:lvl3pPr marL="1143000" indent="-228600" eaLnBrk="0" hangingPunct="0">
              <a:defRPr>
                <a:solidFill>
                  <a:schemeClr val="tx1"/>
                </a:solidFill>
                <a:latin typeface="Calibri" pitchFamily="34" charset="0"/>
                <a:ea typeface="Geneva" pitchFamily="34" charset="0"/>
                <a:cs typeface="Geneva" pitchFamily="34" charset="0"/>
              </a:defRPr>
            </a:lvl3pPr>
            <a:lvl4pPr marL="1600200" indent="-228600" eaLnBrk="0" hangingPunct="0">
              <a:defRPr>
                <a:solidFill>
                  <a:schemeClr val="tx1"/>
                </a:solidFill>
                <a:latin typeface="Calibri" pitchFamily="34" charset="0"/>
                <a:ea typeface="Geneva" pitchFamily="34" charset="0"/>
                <a:cs typeface="Geneva" pitchFamily="34" charset="0"/>
              </a:defRPr>
            </a:lvl4pPr>
            <a:lvl5pPr marL="2057400" indent="-228600" eaLnBrk="0" hangingPunct="0">
              <a:defRPr>
                <a:solidFill>
                  <a:schemeClr val="tx1"/>
                </a:solidFill>
                <a:latin typeface="Calibri" pitchFamily="34" charset="0"/>
                <a:ea typeface="Geneva" pitchFamily="34" charset="0"/>
                <a:cs typeface="Geneva"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9pPr>
          </a:lstStyle>
          <a:p>
            <a:pPr eaLnBrk="1" hangingPunct="1"/>
            <a:r>
              <a:rPr lang="en-US" sz="1000" baseline="30000">
                <a:latin typeface="Arial" pitchFamily="34" charset="0"/>
                <a:cs typeface="Arial" pitchFamily="34" charset="0"/>
              </a:rPr>
              <a:t>1</a:t>
            </a:r>
            <a:r>
              <a:rPr lang="en-US" sz="1000">
                <a:latin typeface="Arial" pitchFamily="34" charset="0"/>
                <a:cs typeface="Arial" pitchFamily="34" charset="0"/>
              </a:rPr>
              <a:t>NH refers to Non-Hispanic; values shown are only for the non-Hispanic persons in each race category. Hispanic includes Hispanics of all races.  </a:t>
            </a:r>
          </a:p>
          <a:p>
            <a:pPr eaLnBrk="1" hangingPunct="1"/>
            <a:r>
              <a:rPr lang="en-US" sz="1000" baseline="30000">
                <a:latin typeface="Arial" pitchFamily="34" charset="0"/>
                <a:cs typeface="Arial" pitchFamily="34" charset="0"/>
              </a:rPr>
              <a:t>2</a:t>
            </a:r>
            <a:r>
              <a:rPr lang="en-US" sz="1000">
                <a:latin typeface="Arial" pitchFamily="34" charset="0"/>
                <a:cs typeface="Arial" pitchFamily="34" charset="0"/>
              </a:rPr>
              <a:t>NH Asian &amp; Other category includes non-Hispanic persons who identify themselves as belonging to two or more race groups.</a:t>
            </a:r>
          </a:p>
        </p:txBody>
      </p:sp>
    </p:spTree>
    <p:extLst>
      <p:ext uri="{BB962C8B-B14F-4D97-AF65-F5344CB8AC3E}">
        <p14:creationId xmlns:p14="http://schemas.microsoft.com/office/powerpoint/2010/main" val="1709379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8650" y="2"/>
            <a:ext cx="7886700" cy="753378"/>
          </a:xfrm>
        </p:spPr>
        <p:txBody>
          <a:bodyPr>
            <a:normAutofit/>
          </a:bodyPr>
          <a:lstStyle/>
          <a:p>
            <a:pPr algn="ctr"/>
            <a:r>
              <a:rPr lang="en-US" sz="2000" b="1" dirty="0" smtClean="0">
                <a:latin typeface="Arial" panose="020B0604020202020204" pitchFamily="34" charset="0"/>
                <a:cs typeface="Arial" panose="020B0604020202020204" pitchFamily="34" charset="0"/>
              </a:rPr>
              <a:t>Total Public School Students by Race/Ethnicity in the 10 Largest School Districts in Texas, 2000-2001 and 2014-2015</a:t>
            </a:r>
            <a:endParaRPr lang="en-US" sz="2000" b="1" dirty="0">
              <a:latin typeface="Arial" panose="020B0604020202020204" pitchFamily="34" charset="0"/>
              <a:cs typeface="Arial" panose="020B0604020202020204" pitchFamily="34"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1167413767"/>
              </p:ext>
            </p:extLst>
          </p:nvPr>
        </p:nvGraphicFramePr>
        <p:xfrm>
          <a:off x="1212850" y="646113"/>
          <a:ext cx="6804025" cy="6043612"/>
        </p:xfrm>
        <a:graphic>
          <a:graphicData uri="http://schemas.openxmlformats.org/presentationml/2006/ole">
            <mc:AlternateContent xmlns:mc="http://schemas.openxmlformats.org/markup-compatibility/2006">
              <mc:Choice xmlns:v="urn:schemas-microsoft-com:vml" Requires="v">
                <p:oleObj spid="_x0000_s306196" name="Worksheet" r:id="rId4" imgW="6000885" imgH="6295935" progId="Excel.Sheet.12">
                  <p:embed/>
                </p:oleObj>
              </mc:Choice>
              <mc:Fallback>
                <p:oleObj name="Worksheet" r:id="rId4" imgW="6000885" imgH="6295935" progId="Excel.Sheet.12">
                  <p:embed/>
                  <p:pic>
                    <p:nvPicPr>
                      <p:cNvPr id="0" name=""/>
                      <p:cNvPicPr/>
                      <p:nvPr/>
                    </p:nvPicPr>
                    <p:blipFill>
                      <a:blip r:embed="rId5"/>
                      <a:stretch>
                        <a:fillRect/>
                      </a:stretch>
                    </p:blipFill>
                    <p:spPr>
                      <a:xfrm>
                        <a:off x="1212850" y="646113"/>
                        <a:ext cx="6804025" cy="6043612"/>
                      </a:xfrm>
                      <a:prstGeom prst="rect">
                        <a:avLst/>
                      </a:prstGeom>
                    </p:spPr>
                  </p:pic>
                </p:oleObj>
              </mc:Fallback>
            </mc:AlternateContent>
          </a:graphicData>
        </a:graphic>
      </p:graphicFrame>
      <p:sp>
        <p:nvSpPr>
          <p:cNvPr id="5" name="文本框 4"/>
          <p:cNvSpPr txBox="1"/>
          <p:nvPr/>
        </p:nvSpPr>
        <p:spPr>
          <a:xfrm>
            <a:off x="752708" y="6635774"/>
            <a:ext cx="8239212" cy="261610"/>
          </a:xfrm>
          <a:prstGeom prst="rect">
            <a:avLst/>
          </a:prstGeom>
          <a:noFill/>
        </p:spPr>
        <p:txBody>
          <a:bodyPr wrap="square" rtlCol="0">
            <a:spAutoFit/>
          </a:bodyPr>
          <a:lstStyle/>
          <a:p>
            <a:r>
              <a:rPr lang="en-US" sz="1100" dirty="0" smtClean="0">
                <a:latin typeface="Arial" panose="020B0604020202020204" pitchFamily="34" charset="0"/>
                <a:cs typeface="Arial" panose="020B0604020202020204" pitchFamily="34" charset="0"/>
              </a:rPr>
              <a:t>Source: Data compiled from Texas Education Agency, Academic Excellence Indicator System (AEIS) District Profiles</a:t>
            </a:r>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7089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p>
            <a:pPr>
              <a:defRPr/>
            </a:pPr>
            <a:r>
              <a:rPr lang="en-US" sz="2800" dirty="0" smtClean="0"/>
              <a:t>A note on Hispanic growth</a:t>
            </a:r>
            <a:endParaRPr lang="en-US" sz="2800" dirty="0"/>
          </a:p>
        </p:txBody>
      </p:sp>
      <p:sp>
        <p:nvSpPr>
          <p:cNvPr id="3" name="Text Placeholder 2"/>
          <p:cNvSpPr>
            <a:spLocks noGrp="1"/>
          </p:cNvSpPr>
          <p:nvPr>
            <p:ph type="body" idx="1"/>
          </p:nvPr>
        </p:nvSpPr>
        <p:spPr/>
        <p:txBody>
          <a:bodyPr/>
          <a:lstStyle/>
          <a:p>
            <a:pPr>
              <a:defRPr/>
            </a:pPr>
            <a:endParaRPr lang="en-US"/>
          </a:p>
        </p:txBody>
      </p:sp>
      <p:sp>
        <p:nvSpPr>
          <p:cNvPr id="92164" name="Date Placeholder 3"/>
          <p:cNvSpPr>
            <a:spLocks noGrp="1"/>
          </p:cNvSpPr>
          <p:nvPr>
            <p:ph type="dt" sz="quarter" idx="4294967295"/>
          </p:nvPr>
        </p:nvSpPr>
        <p:spPr bwMode="auto">
          <a:xfrm>
            <a:off x="6029325" y="6243638"/>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Geneva" pitchFamily="34" charset="0"/>
                <a:cs typeface="Geneva" pitchFamily="34" charset="0"/>
              </a:defRPr>
            </a:lvl1pPr>
            <a:lvl2pPr marL="742950" indent="-285750" eaLnBrk="0" hangingPunct="0">
              <a:defRPr>
                <a:solidFill>
                  <a:schemeClr val="tx1"/>
                </a:solidFill>
                <a:latin typeface="Calibri" pitchFamily="34" charset="0"/>
                <a:ea typeface="Geneva" pitchFamily="34" charset="0"/>
                <a:cs typeface="Geneva" pitchFamily="34" charset="0"/>
              </a:defRPr>
            </a:lvl2pPr>
            <a:lvl3pPr marL="1143000" indent="-228600" eaLnBrk="0" hangingPunct="0">
              <a:defRPr>
                <a:solidFill>
                  <a:schemeClr val="tx1"/>
                </a:solidFill>
                <a:latin typeface="Calibri" pitchFamily="34" charset="0"/>
                <a:ea typeface="Geneva" pitchFamily="34" charset="0"/>
                <a:cs typeface="Geneva" pitchFamily="34" charset="0"/>
              </a:defRPr>
            </a:lvl3pPr>
            <a:lvl4pPr marL="1600200" indent="-228600" eaLnBrk="0" hangingPunct="0">
              <a:defRPr>
                <a:solidFill>
                  <a:schemeClr val="tx1"/>
                </a:solidFill>
                <a:latin typeface="Calibri" pitchFamily="34" charset="0"/>
                <a:ea typeface="Geneva" pitchFamily="34" charset="0"/>
                <a:cs typeface="Geneva" pitchFamily="34" charset="0"/>
              </a:defRPr>
            </a:lvl4pPr>
            <a:lvl5pPr marL="2057400" indent="-228600" eaLnBrk="0" hangingPunct="0">
              <a:defRPr>
                <a:solidFill>
                  <a:schemeClr val="tx1"/>
                </a:solidFill>
                <a:latin typeface="Calibri" pitchFamily="34" charset="0"/>
                <a:ea typeface="Geneva" pitchFamily="34" charset="0"/>
                <a:cs typeface="Geneva"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9pPr>
          </a:lstStyle>
          <a:p>
            <a:pPr eaLnBrk="1" hangingPunct="1"/>
            <a:fld id="{F4DB3E60-6DAA-4B98-9871-87F47205DF93}" type="datetime4">
              <a:rPr lang="en-US" smtClean="0">
                <a:solidFill>
                  <a:srgbClr val="FFFFFF"/>
                </a:solidFill>
                <a:latin typeface="Verdana" pitchFamily="34" charset="0"/>
              </a:rPr>
              <a:pPr eaLnBrk="1" hangingPunct="1"/>
              <a:t>May 11, 2016</a:t>
            </a:fld>
            <a:endParaRPr lang="en-US" smtClean="0">
              <a:solidFill>
                <a:srgbClr val="FFFFFF"/>
              </a:solidFill>
              <a:latin typeface="Verdana" pitchFamily="34" charset="0"/>
            </a:endParaRPr>
          </a:p>
        </p:txBody>
      </p:sp>
      <p:sp>
        <p:nvSpPr>
          <p:cNvPr id="92165"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Geneva" pitchFamily="34" charset="0"/>
                <a:cs typeface="Geneva" pitchFamily="34" charset="0"/>
              </a:defRPr>
            </a:lvl1pPr>
            <a:lvl2pPr marL="742950" indent="-285750" eaLnBrk="0" hangingPunct="0">
              <a:defRPr>
                <a:solidFill>
                  <a:schemeClr val="tx1"/>
                </a:solidFill>
                <a:latin typeface="Calibri" pitchFamily="34" charset="0"/>
                <a:ea typeface="Geneva" pitchFamily="34" charset="0"/>
                <a:cs typeface="Geneva" pitchFamily="34" charset="0"/>
              </a:defRPr>
            </a:lvl2pPr>
            <a:lvl3pPr marL="1143000" indent="-228600" eaLnBrk="0" hangingPunct="0">
              <a:defRPr>
                <a:solidFill>
                  <a:schemeClr val="tx1"/>
                </a:solidFill>
                <a:latin typeface="Calibri" pitchFamily="34" charset="0"/>
                <a:ea typeface="Geneva" pitchFamily="34" charset="0"/>
                <a:cs typeface="Geneva" pitchFamily="34" charset="0"/>
              </a:defRPr>
            </a:lvl3pPr>
            <a:lvl4pPr marL="1600200" indent="-228600" eaLnBrk="0" hangingPunct="0">
              <a:defRPr>
                <a:solidFill>
                  <a:schemeClr val="tx1"/>
                </a:solidFill>
                <a:latin typeface="Calibri" pitchFamily="34" charset="0"/>
                <a:ea typeface="Geneva" pitchFamily="34" charset="0"/>
                <a:cs typeface="Geneva" pitchFamily="34" charset="0"/>
              </a:defRPr>
            </a:lvl4pPr>
            <a:lvl5pPr marL="2057400" indent="-228600" eaLnBrk="0" hangingPunct="0">
              <a:defRPr>
                <a:solidFill>
                  <a:schemeClr val="tx1"/>
                </a:solidFill>
                <a:latin typeface="Calibri" pitchFamily="34" charset="0"/>
                <a:ea typeface="Geneva" pitchFamily="34" charset="0"/>
                <a:cs typeface="Geneva"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9pPr>
          </a:lstStyle>
          <a:p>
            <a:pPr eaLnBrk="1" hangingPunct="1"/>
            <a:fld id="{DBA16EC1-9E79-4DD8-955F-103D744AFA82}" type="slidenum">
              <a:rPr lang="en-US" smtClean="0">
                <a:solidFill>
                  <a:schemeClr val="bg1"/>
                </a:solidFill>
                <a:latin typeface="Verdana" pitchFamily="34" charset="0"/>
              </a:rPr>
              <a:pPr eaLnBrk="1" hangingPunct="1"/>
              <a:t>66</a:t>
            </a:fld>
            <a:endParaRPr lang="en-US" smtClean="0">
              <a:solidFill>
                <a:schemeClr val="bg1"/>
              </a:solidFill>
              <a:latin typeface="Verdana" pitchFamily="34" charset="0"/>
            </a:endParaRPr>
          </a:p>
        </p:txBody>
      </p:sp>
    </p:spTree>
    <p:extLst>
      <p:ext uri="{BB962C8B-B14F-4D97-AF65-F5344CB8AC3E}">
        <p14:creationId xmlns:p14="http://schemas.microsoft.com/office/powerpoint/2010/main" val="3977688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Arial" panose="020B0604020202020204" pitchFamily="34" charset="0"/>
                <a:cs typeface="Arial" panose="020B0604020202020204" pitchFamily="34" charset="0"/>
              </a:rPr>
              <a:t>Hispanic Population </a:t>
            </a:r>
            <a:r>
              <a:rPr lang="en-US" sz="3200" b="1" dirty="0" smtClean="0">
                <a:latin typeface="Arial" panose="020B0604020202020204" pitchFamily="34" charset="0"/>
                <a:cs typeface="Arial" panose="020B0604020202020204" pitchFamily="34" charset="0"/>
              </a:rPr>
              <a:t>in </a:t>
            </a:r>
            <a:r>
              <a:rPr lang="en-US" sz="3200" b="1" dirty="0">
                <a:latin typeface="Arial" panose="020B0604020202020204" pitchFamily="34" charset="0"/>
                <a:cs typeface="Arial" panose="020B0604020202020204" pitchFamily="34" charset="0"/>
              </a:rPr>
              <a:t>Texas by </a:t>
            </a:r>
            <a:r>
              <a:rPr lang="en-US" sz="3200" b="1" dirty="0" smtClean="0">
                <a:latin typeface="Arial" panose="020B0604020202020204" pitchFamily="34" charset="0"/>
                <a:cs typeface="Arial" panose="020B0604020202020204" pitchFamily="34" charset="0"/>
              </a:rPr>
              <a:t>                Origin </a:t>
            </a:r>
            <a:r>
              <a:rPr lang="en-US" sz="3200" b="1" dirty="0">
                <a:latin typeface="Arial" panose="020B0604020202020204" pitchFamily="34" charset="0"/>
                <a:cs typeface="Arial" panose="020B0604020202020204" pitchFamily="34" charset="0"/>
              </a:rPr>
              <a:t>and Citizenship Status</a:t>
            </a:r>
            <a:endParaRPr lang="en-US" sz="3200" dirty="0"/>
          </a:p>
        </p:txBody>
      </p:sp>
      <p:sp>
        <p:nvSpPr>
          <p:cNvPr id="3" name="Slide Number Placeholder 2"/>
          <p:cNvSpPr>
            <a:spLocks noGrp="1"/>
          </p:cNvSpPr>
          <p:nvPr>
            <p:ph type="sldNum" sz="quarter" idx="11"/>
          </p:nvPr>
        </p:nvSpPr>
        <p:spPr/>
        <p:txBody>
          <a:bodyPr/>
          <a:lstStyle/>
          <a:p>
            <a:pPr>
              <a:defRPr/>
            </a:pPr>
            <a:fld id="{82108BA1-5795-4FBD-8334-1378FEDD8F8D}" type="slidenum">
              <a:rPr lang="en-US" smtClean="0"/>
              <a:pPr>
                <a:defRPr/>
              </a:pPr>
              <a:t>67</a:t>
            </a:fld>
            <a:endParaRPr lang="en-US"/>
          </a:p>
        </p:txBody>
      </p:sp>
      <p:graphicFrame>
        <p:nvGraphicFramePr>
          <p:cNvPr id="5" name="Chart 4"/>
          <p:cNvGraphicFramePr>
            <a:graphicFrameLocks noGrp="1"/>
          </p:cNvGraphicFramePr>
          <p:nvPr>
            <p:extLst>
              <p:ext uri="{D42A27DB-BD31-4B8C-83A1-F6EECF244321}">
                <p14:modId xmlns:p14="http://schemas.microsoft.com/office/powerpoint/2010/main" val="2058367990"/>
              </p:ext>
            </p:extLst>
          </p:nvPr>
        </p:nvGraphicFramePr>
        <p:xfrm>
          <a:off x="717754" y="1337188"/>
          <a:ext cx="7727745" cy="476833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209071" y="1516766"/>
            <a:ext cx="2595716" cy="523220"/>
          </a:xfrm>
          <a:prstGeom prst="rect">
            <a:avLst/>
          </a:prstGeom>
          <a:noFill/>
        </p:spPr>
        <p:txBody>
          <a:bodyPr wrap="square" rtlCol="0">
            <a:spAutoFit/>
          </a:bodyPr>
          <a:lstStyle/>
          <a:p>
            <a:r>
              <a:rPr lang="en-US" sz="1400" b="1" dirty="0" smtClean="0">
                <a:latin typeface="Arial" panose="020B0604020202020204" pitchFamily="34" charset="0"/>
                <a:cs typeface="Arial" panose="020B0604020202020204" pitchFamily="34" charset="0"/>
              </a:rPr>
              <a:t>Hispanic Population:                   	9.9 Million</a:t>
            </a:r>
            <a:endParaRPr lang="en-US" sz="1400" b="1" dirty="0">
              <a:latin typeface="Arial" panose="020B0604020202020204" pitchFamily="34" charset="0"/>
              <a:cs typeface="Arial" panose="020B0604020202020204" pitchFamily="34" charset="0"/>
            </a:endParaRPr>
          </a:p>
        </p:txBody>
      </p:sp>
      <p:sp>
        <p:nvSpPr>
          <p:cNvPr id="7" name="TextBox 6"/>
          <p:cNvSpPr txBox="1"/>
          <p:nvPr/>
        </p:nvSpPr>
        <p:spPr>
          <a:xfrm>
            <a:off x="6302477" y="5550535"/>
            <a:ext cx="2502310" cy="46166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rPr>
              <a:t>Source: U.S. Census, 2012 American Community Survey</a:t>
            </a:r>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3889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90" y="274638"/>
            <a:ext cx="8598310" cy="1143000"/>
          </a:xfrm>
        </p:spPr>
        <p:txBody>
          <a:bodyPr/>
          <a:lstStyle/>
          <a:p>
            <a:r>
              <a:rPr lang="en-US" sz="3200" b="1" dirty="0" smtClean="0">
                <a:latin typeface="Arial" panose="020B0604020202020204" pitchFamily="34" charset="0"/>
                <a:cs typeface="Arial" panose="020B0604020202020204" pitchFamily="34" charset="0"/>
              </a:rPr>
              <a:t>Hispanic Population Aged 18 and Older in Texas by Origin and Citizenship Status</a:t>
            </a:r>
            <a:endParaRPr lang="en-US" sz="3200" b="1"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pPr>
              <a:defRPr/>
            </a:pPr>
            <a:fld id="{DCA94DDA-C9E8-4368-94CB-7942B68D7863}" type="datetime4">
              <a:rPr lang="en-US" smtClean="0"/>
              <a:pPr>
                <a:defRPr/>
              </a:pPr>
              <a:t>May 11, 2016</a:t>
            </a:fld>
            <a:endParaRPr lang="en-US"/>
          </a:p>
        </p:txBody>
      </p:sp>
      <p:sp>
        <p:nvSpPr>
          <p:cNvPr id="5" name="Slide Number Placeholder 4"/>
          <p:cNvSpPr>
            <a:spLocks noGrp="1"/>
          </p:cNvSpPr>
          <p:nvPr>
            <p:ph type="sldNum" sz="quarter" idx="11"/>
          </p:nvPr>
        </p:nvSpPr>
        <p:spPr/>
        <p:txBody>
          <a:bodyPr/>
          <a:lstStyle/>
          <a:p>
            <a:pPr>
              <a:defRPr/>
            </a:pPr>
            <a:fld id="{569CDCFA-B6A5-4007-A816-0B3D306CC1E7}" type="slidenum">
              <a:rPr lang="en-US" smtClean="0"/>
              <a:pPr>
                <a:defRPr/>
              </a:pPr>
              <a:t>68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43320491"/>
              </p:ext>
            </p:extLst>
          </p:nvPr>
        </p:nvGraphicFramePr>
        <p:xfrm>
          <a:off x="388374"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19310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Arial" panose="020B0604020202020204" pitchFamily="34" charset="0"/>
                <a:cs typeface="Arial" panose="020B0604020202020204" pitchFamily="34" charset="0"/>
              </a:rPr>
              <a:t>Hispanic Population </a:t>
            </a:r>
            <a:r>
              <a:rPr lang="en-US" sz="3200" b="1" dirty="0" smtClean="0">
                <a:latin typeface="Arial" panose="020B0604020202020204" pitchFamily="34" charset="0"/>
                <a:cs typeface="Arial" panose="020B0604020202020204" pitchFamily="34" charset="0"/>
              </a:rPr>
              <a:t>Under Age 18 in </a:t>
            </a:r>
            <a:r>
              <a:rPr lang="en-US" sz="3200" b="1" dirty="0">
                <a:latin typeface="Arial" panose="020B0604020202020204" pitchFamily="34" charset="0"/>
                <a:cs typeface="Arial" panose="020B0604020202020204" pitchFamily="34" charset="0"/>
              </a:rPr>
              <a:t>Texas by Origin and Citizenship Status</a:t>
            </a:r>
            <a:endParaRPr lang="en-US" sz="3200" dirty="0"/>
          </a:p>
        </p:txBody>
      </p:sp>
      <p:sp>
        <p:nvSpPr>
          <p:cNvPr id="3" name="Slide Number Placeholder 2"/>
          <p:cNvSpPr>
            <a:spLocks noGrp="1"/>
          </p:cNvSpPr>
          <p:nvPr>
            <p:ph type="sldNum" sz="quarter" idx="11"/>
          </p:nvPr>
        </p:nvSpPr>
        <p:spPr/>
        <p:txBody>
          <a:bodyPr/>
          <a:lstStyle/>
          <a:p>
            <a:pPr>
              <a:defRPr/>
            </a:pPr>
            <a:fld id="{82108BA1-5795-4FBD-8334-1378FEDD8F8D}" type="slidenum">
              <a:rPr lang="en-US" smtClean="0"/>
              <a:pPr>
                <a:defRPr/>
              </a:pPr>
              <a:t>69</a:t>
            </a:fld>
            <a:endParaRPr lang="en-US"/>
          </a:p>
        </p:txBody>
      </p:sp>
      <p:graphicFrame>
        <p:nvGraphicFramePr>
          <p:cNvPr id="4" name="Chart 3"/>
          <p:cNvGraphicFramePr>
            <a:graphicFrameLocks noGrp="1"/>
          </p:cNvGraphicFramePr>
          <p:nvPr>
            <p:extLst>
              <p:ext uri="{D42A27DB-BD31-4B8C-83A1-F6EECF244321}">
                <p14:modId xmlns:p14="http://schemas.microsoft.com/office/powerpoint/2010/main" val="2292351358"/>
              </p:ext>
            </p:extLst>
          </p:nvPr>
        </p:nvGraphicFramePr>
        <p:xfrm>
          <a:off x="1061884" y="1691147"/>
          <a:ext cx="7177548" cy="45815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84526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304800"/>
            <a:ext cx="8229600" cy="914400"/>
          </a:xfrm>
        </p:spPr>
        <p:txBody>
          <a:bodyPr anchor="b"/>
          <a:lstStyle/>
          <a:p>
            <a:pPr fontAlgn="t"/>
            <a:r>
              <a:rPr lang="en-US" altLang="en-US" sz="2000" b="1" dirty="0" smtClean="0">
                <a:latin typeface="Arial" pitchFamily="34" charset="0"/>
                <a:ea typeface="Geneva" pitchFamily="125" charset="-128"/>
                <a:cs typeface="Arial" pitchFamily="34" charset="0"/>
              </a:rPr>
              <a:t>Ten States in the United States with the</a:t>
            </a:r>
            <a:br>
              <a:rPr lang="en-US" altLang="en-US" sz="2000" b="1" dirty="0" smtClean="0">
                <a:latin typeface="Arial" pitchFamily="34" charset="0"/>
                <a:ea typeface="Geneva" pitchFamily="125" charset="-128"/>
                <a:cs typeface="Arial" pitchFamily="34" charset="0"/>
              </a:rPr>
            </a:br>
            <a:r>
              <a:rPr lang="en-US" altLang="en-US" sz="2000" b="1" dirty="0" smtClean="0">
                <a:latin typeface="Arial" pitchFamily="34" charset="0"/>
                <a:ea typeface="Geneva" pitchFamily="125" charset="-128"/>
                <a:cs typeface="Arial" pitchFamily="34" charset="0"/>
              </a:rPr>
              <a:t>Largest Numeric Population Increase, 2010-2014</a:t>
            </a:r>
            <a:endParaRPr lang="en-US" altLang="en-US" dirty="0" smtClean="0">
              <a:ea typeface="Geneva" pitchFamily="125" charset="-128"/>
            </a:endParaRPr>
          </a:p>
        </p:txBody>
      </p:sp>
      <p:graphicFrame>
        <p:nvGraphicFramePr>
          <p:cNvPr id="3" name="Table 2"/>
          <p:cNvGraphicFramePr>
            <a:graphicFrameLocks noGrp="1"/>
          </p:cNvGraphicFramePr>
          <p:nvPr>
            <p:extLst>
              <p:ext uri="{D42A27DB-BD31-4B8C-83A1-F6EECF244321}">
                <p14:modId xmlns:p14="http://schemas.microsoft.com/office/powerpoint/2010/main" val="1343793650"/>
              </p:ext>
            </p:extLst>
          </p:nvPr>
        </p:nvGraphicFramePr>
        <p:xfrm>
          <a:off x="324466" y="1295400"/>
          <a:ext cx="8652848" cy="3379613"/>
        </p:xfrm>
        <a:graphic>
          <a:graphicData uri="http://schemas.openxmlformats.org/drawingml/2006/table">
            <a:tbl>
              <a:tblPr/>
              <a:tblGrid>
                <a:gridCol w="1283128"/>
                <a:gridCol w="1178282"/>
                <a:gridCol w="1308091"/>
                <a:gridCol w="1288122"/>
                <a:gridCol w="289577"/>
                <a:gridCol w="968587"/>
                <a:gridCol w="708967"/>
                <a:gridCol w="139795"/>
                <a:gridCol w="996224"/>
                <a:gridCol w="492075"/>
              </a:tblGrid>
              <a:tr h="351990">
                <a:tc rowSpan="2">
                  <a:txBody>
                    <a:bodyPr/>
                    <a:lstStyle/>
                    <a:p>
                      <a:pPr algn="l" rtl="0" fontAlgn="ctr"/>
                      <a:r>
                        <a:rPr lang="en-US" sz="1400" b="1" i="0" u="none" strike="noStrike" dirty="0">
                          <a:solidFill>
                            <a:srgbClr val="000000"/>
                          </a:solidFill>
                          <a:effectLst/>
                          <a:latin typeface="Arial"/>
                        </a:rPr>
                        <a:t>State</a:t>
                      </a:r>
                    </a:p>
                  </a:txBody>
                  <a:tcPr marL="7764" marR="7764" marT="7763" marB="45715" anchor="b">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rowSpan="2">
                  <a:txBody>
                    <a:bodyPr/>
                    <a:lstStyle/>
                    <a:p>
                      <a:pPr algn="ctr" rtl="0" fontAlgn="ctr"/>
                      <a:r>
                        <a:rPr lang="en-US" sz="1400" b="1" i="0" u="none" strike="noStrike" dirty="0">
                          <a:solidFill>
                            <a:srgbClr val="000000"/>
                          </a:solidFill>
                          <a:effectLst/>
                          <a:latin typeface="Arial"/>
                        </a:rPr>
                        <a:t>April 1, </a:t>
                      </a:r>
                      <a:r>
                        <a:rPr lang="en-US" sz="1400" b="1" i="0" u="none" strike="noStrike" dirty="0" smtClean="0">
                          <a:solidFill>
                            <a:srgbClr val="000000"/>
                          </a:solidFill>
                          <a:effectLst/>
                          <a:latin typeface="Arial"/>
                        </a:rPr>
                        <a:t>   2000</a:t>
                      </a:r>
                      <a:endParaRPr lang="en-US" sz="1400" b="1" i="0" u="none" strike="noStrike" dirty="0">
                        <a:solidFill>
                          <a:srgbClr val="000000"/>
                        </a:solidFill>
                        <a:effectLst/>
                        <a:latin typeface="Arial"/>
                      </a:endParaRPr>
                    </a:p>
                  </a:txBody>
                  <a:tcPr marL="7764" marR="7764" marT="7763" marB="45715" anchor="b">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rowSpan="2">
                  <a:txBody>
                    <a:bodyPr/>
                    <a:lstStyle/>
                    <a:p>
                      <a:pPr algn="ctr" rtl="0" fontAlgn="ctr"/>
                      <a:r>
                        <a:rPr lang="en-US" sz="1400" b="1" i="0" u="none" strike="noStrike" dirty="0">
                          <a:solidFill>
                            <a:srgbClr val="000000"/>
                          </a:solidFill>
                          <a:effectLst/>
                          <a:latin typeface="Arial"/>
                        </a:rPr>
                        <a:t>April 1, </a:t>
                      </a:r>
                      <a:r>
                        <a:rPr lang="en-US" sz="1400" b="1" i="0" u="none" strike="noStrike" dirty="0" smtClean="0">
                          <a:solidFill>
                            <a:srgbClr val="000000"/>
                          </a:solidFill>
                          <a:effectLst/>
                          <a:latin typeface="Arial"/>
                        </a:rPr>
                        <a:t>                  2010</a:t>
                      </a:r>
                      <a:endParaRPr lang="en-US" sz="1400" b="1" i="0" u="none" strike="noStrike" dirty="0">
                        <a:solidFill>
                          <a:srgbClr val="000000"/>
                        </a:solidFill>
                        <a:effectLst/>
                        <a:latin typeface="Arial"/>
                      </a:endParaRPr>
                    </a:p>
                  </a:txBody>
                  <a:tcPr marL="7764" marR="7764" marT="7763" marB="45715" anchor="b">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rowSpan="2">
                  <a:txBody>
                    <a:bodyPr/>
                    <a:lstStyle/>
                    <a:p>
                      <a:pPr algn="ctr" rtl="0" fontAlgn="ctr"/>
                      <a:r>
                        <a:rPr lang="en-US" sz="1400" b="1" i="0" u="none" strike="noStrike" dirty="0">
                          <a:solidFill>
                            <a:srgbClr val="000000"/>
                          </a:solidFill>
                          <a:effectLst/>
                          <a:latin typeface="Arial"/>
                        </a:rPr>
                        <a:t>July 1, </a:t>
                      </a:r>
                      <a:r>
                        <a:rPr lang="en-US" sz="1400" b="1" i="0" u="none" strike="noStrike" dirty="0" smtClean="0">
                          <a:solidFill>
                            <a:srgbClr val="000000"/>
                          </a:solidFill>
                          <a:effectLst/>
                          <a:latin typeface="Arial"/>
                        </a:rPr>
                        <a:t>                  2014</a:t>
                      </a:r>
                      <a:endParaRPr lang="en-US" sz="1400" b="1" i="0" u="none" strike="noStrike" dirty="0">
                        <a:solidFill>
                          <a:srgbClr val="000000"/>
                        </a:solidFill>
                        <a:effectLst/>
                        <a:latin typeface="Arial"/>
                      </a:endParaRPr>
                    </a:p>
                  </a:txBody>
                  <a:tcPr marL="7764" marR="7764" marT="7763" marB="45715" anchor="b">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a:rPr>
                        <a:t> </a:t>
                      </a:r>
                    </a:p>
                  </a:txBody>
                  <a:tcPr marL="7764" marR="7764" marT="7763" marB="0" anchor="ctr">
                    <a:lnL>
                      <a:noFill/>
                    </a:lnL>
                    <a:lnR>
                      <a:noFill/>
                    </a:lnR>
                    <a:lnT w="19050" cap="flat" cmpd="sng" algn="ctr">
                      <a:solidFill>
                        <a:schemeClr val="tx1"/>
                      </a:solidFill>
                      <a:prstDash val="solid"/>
                      <a:round/>
                      <a:headEnd type="none" w="med" len="med"/>
                      <a:tailEnd type="none" w="med" len="med"/>
                    </a:lnT>
                    <a:lnB>
                      <a:noFill/>
                    </a:lnB>
                  </a:tcPr>
                </a:tc>
                <a:tc gridSpan="2">
                  <a:txBody>
                    <a:bodyPr/>
                    <a:lstStyle/>
                    <a:p>
                      <a:pPr algn="ctr" rtl="0" fontAlgn="ctr"/>
                      <a:r>
                        <a:rPr lang="en-US" sz="1400" b="1" i="0" u="none" strike="noStrike" dirty="0">
                          <a:solidFill>
                            <a:srgbClr val="000000"/>
                          </a:solidFill>
                          <a:effectLst/>
                          <a:latin typeface="Arial"/>
                        </a:rPr>
                        <a:t>Change 2000-10</a:t>
                      </a:r>
                    </a:p>
                  </a:txBody>
                  <a:tcPr marL="7764" marR="7764" marT="7763"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rtl="0" fontAlgn="ctr"/>
                      <a:r>
                        <a:rPr lang="en-US" sz="1400" b="1" i="0" u="none" strike="noStrike" dirty="0">
                          <a:solidFill>
                            <a:srgbClr val="000000"/>
                          </a:solidFill>
                          <a:effectLst/>
                          <a:latin typeface="Arial"/>
                        </a:rPr>
                        <a:t> </a:t>
                      </a:r>
                    </a:p>
                  </a:txBody>
                  <a:tcPr marL="7764" marR="7764" marT="7763" marB="0" anchor="ctr">
                    <a:lnL>
                      <a:noFill/>
                    </a:lnL>
                    <a:lnR>
                      <a:noFill/>
                    </a:lnR>
                    <a:lnT w="19050" cap="flat" cmpd="sng" algn="ctr">
                      <a:solidFill>
                        <a:schemeClr val="tx1"/>
                      </a:solidFill>
                      <a:prstDash val="solid"/>
                      <a:round/>
                      <a:headEnd type="none" w="med" len="med"/>
                      <a:tailEnd type="none" w="med" len="med"/>
                    </a:lnT>
                    <a:lnB>
                      <a:noFill/>
                    </a:lnB>
                  </a:tcPr>
                </a:tc>
                <a:tc gridSpan="2">
                  <a:txBody>
                    <a:bodyPr/>
                    <a:lstStyle/>
                    <a:p>
                      <a:pPr algn="ctr" rtl="0" fontAlgn="ctr"/>
                      <a:r>
                        <a:rPr lang="en-US" sz="1400" b="1" i="0" u="none" strike="noStrike" dirty="0">
                          <a:solidFill>
                            <a:srgbClr val="000000"/>
                          </a:solidFill>
                          <a:effectLst/>
                          <a:latin typeface="Arial"/>
                        </a:rPr>
                        <a:t>Change </a:t>
                      </a:r>
                      <a:r>
                        <a:rPr lang="en-US" sz="1400" b="1" i="0" u="none" strike="noStrike" dirty="0" smtClean="0">
                          <a:solidFill>
                            <a:srgbClr val="000000"/>
                          </a:solidFill>
                          <a:effectLst/>
                          <a:latin typeface="Arial"/>
                        </a:rPr>
                        <a:t>2010-14</a:t>
                      </a:r>
                      <a:endParaRPr lang="en-US" sz="1400" b="1" i="0" u="none" strike="noStrike" dirty="0">
                        <a:solidFill>
                          <a:srgbClr val="000000"/>
                        </a:solidFill>
                        <a:effectLst/>
                        <a:latin typeface="Arial"/>
                      </a:endParaRPr>
                    </a:p>
                  </a:txBody>
                  <a:tcPr marL="7764" marR="7764" marT="7763"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hMerge="1">
                  <a:txBody>
                    <a:bodyPr/>
                    <a:lstStyle/>
                    <a:p>
                      <a:endParaRPr lang="en-US"/>
                    </a:p>
                  </a:txBody>
                  <a:tcPr/>
                </a:tc>
              </a:tr>
              <a:tr h="28205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endParaRPr lang="en-US" sz="1400"/>
                    </a:p>
                  </a:txBody>
                  <a:tcPr marL="7764" marR="7764" marT="7763"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rtl="0" fontAlgn="b"/>
                      <a:r>
                        <a:rPr lang="en-US" sz="1400" b="1" i="0" u="none" strike="noStrike" dirty="0">
                          <a:solidFill>
                            <a:srgbClr val="000000"/>
                          </a:solidFill>
                          <a:effectLst/>
                          <a:latin typeface="Arial"/>
                        </a:rPr>
                        <a:t>Numeric</a:t>
                      </a:r>
                    </a:p>
                  </a:txBody>
                  <a:tcPr marL="7764" marR="7764" marT="7763"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a:rPr>
                        <a:t>%</a:t>
                      </a:r>
                    </a:p>
                  </a:txBody>
                  <a:tcPr marL="7764" marR="7764" marT="7763"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US" sz="1400" dirty="0"/>
                    </a:p>
                  </a:txBody>
                  <a:tcPr marL="7764" marR="7764" marT="7763"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b"/>
                      <a:r>
                        <a:rPr lang="en-US" sz="1400" b="1" i="0" u="none" strike="noStrike" dirty="0">
                          <a:effectLst/>
                          <a:latin typeface="Arial"/>
                        </a:rPr>
                        <a:t>Numeric</a:t>
                      </a:r>
                    </a:p>
                  </a:txBody>
                  <a:tcPr marL="7764" marR="7764" marT="7763"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r>
                        <a:rPr lang="en-US" sz="1400" b="1" i="0" u="none" strike="noStrike" dirty="0">
                          <a:effectLst/>
                          <a:latin typeface="Arial"/>
                        </a:rPr>
                        <a:t>%</a:t>
                      </a:r>
                    </a:p>
                  </a:txBody>
                  <a:tcPr marL="7764" marR="7764" marT="7763"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56559">
                <a:tc>
                  <a:txBody>
                    <a:bodyPr/>
                    <a:lstStyle/>
                    <a:p>
                      <a:pPr algn="l" rtl="0" fontAlgn="auto"/>
                      <a:r>
                        <a:rPr lang="en-US" sz="1400" b="1" i="0" u="none" strike="noStrike" dirty="0">
                          <a:solidFill>
                            <a:srgbClr val="000000"/>
                          </a:solidFill>
                          <a:effectLst/>
                          <a:latin typeface="Arial"/>
                        </a:rPr>
                        <a:t>United States</a:t>
                      </a:r>
                    </a:p>
                  </a:txBody>
                  <a:tcPr marL="9525" marR="9525" marT="9525"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rtl="0" fontAlgn="auto"/>
                      <a:r>
                        <a:rPr lang="en-US" sz="1400" b="1" i="0" u="none" strike="noStrike" dirty="0">
                          <a:solidFill>
                            <a:srgbClr val="000000"/>
                          </a:solidFill>
                          <a:effectLst/>
                          <a:latin typeface="Arial"/>
                        </a:rPr>
                        <a:t>281,421,906</a:t>
                      </a:r>
                    </a:p>
                  </a:txBody>
                  <a:tcPr marL="9525" marR="9525" marT="9525"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rtl="0" fontAlgn="auto"/>
                      <a:r>
                        <a:rPr lang="en-US" sz="1400" b="1" i="0" u="none" strike="noStrike">
                          <a:solidFill>
                            <a:srgbClr val="000000"/>
                          </a:solidFill>
                          <a:effectLst/>
                          <a:latin typeface="Arial"/>
                        </a:rPr>
                        <a:t>308,745,538</a:t>
                      </a:r>
                    </a:p>
                  </a:txBody>
                  <a:tcPr marL="9525" marR="9525" marT="9525"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rtl="0" fontAlgn="auto"/>
                      <a:r>
                        <a:rPr lang="en-US" sz="1400" b="1" i="0" u="none" strike="noStrike" dirty="0">
                          <a:solidFill>
                            <a:srgbClr val="000000"/>
                          </a:solidFill>
                          <a:effectLst/>
                          <a:latin typeface="Arial"/>
                        </a:rPr>
                        <a:t>318,857,056</a:t>
                      </a:r>
                    </a:p>
                  </a:txBody>
                  <a:tcPr marL="9525" marR="9525" marT="9525"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rtl="0" fontAlgn="auto"/>
                      <a:endParaRPr lang="en-US" sz="1400" b="1" i="0" u="none" strike="noStrike" dirty="0">
                        <a:solidFill>
                          <a:srgbClr val="000000"/>
                        </a:solidFill>
                        <a:effectLst/>
                        <a:latin typeface="Arial"/>
                      </a:endParaRPr>
                    </a:p>
                  </a:txBody>
                  <a:tcPr marL="9525" marR="9525" marT="9525"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rtl="0" fontAlgn="auto"/>
                      <a:r>
                        <a:rPr lang="en-US" sz="1400" b="1" i="0" u="none" strike="noStrike" dirty="0">
                          <a:solidFill>
                            <a:srgbClr val="000000"/>
                          </a:solidFill>
                          <a:effectLst/>
                          <a:latin typeface="Arial"/>
                        </a:rPr>
                        <a:t>27,323,632</a:t>
                      </a:r>
                    </a:p>
                  </a:txBody>
                  <a:tcPr marL="9525" marR="9525" marT="9525"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rtl="0" fontAlgn="auto"/>
                      <a:r>
                        <a:rPr lang="en-US" sz="1400" b="1" i="0" u="none" strike="noStrike" dirty="0">
                          <a:solidFill>
                            <a:srgbClr val="000000"/>
                          </a:solidFill>
                          <a:effectLst/>
                          <a:latin typeface="Arial"/>
                        </a:rPr>
                        <a:t>9.7</a:t>
                      </a:r>
                    </a:p>
                  </a:txBody>
                  <a:tcPr marL="9525" marR="9525" marT="9525"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rtl="0" fontAlgn="auto"/>
                      <a:endParaRPr lang="en-US" sz="1400" b="1" i="0" u="none" strike="noStrike" dirty="0">
                        <a:solidFill>
                          <a:srgbClr val="000000"/>
                        </a:solidFill>
                        <a:effectLst/>
                        <a:latin typeface="Arial"/>
                      </a:endParaRPr>
                    </a:p>
                  </a:txBody>
                  <a:tcPr marL="9525" marR="9525" marT="9525"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rtl="0" fontAlgn="auto"/>
                      <a:r>
                        <a:rPr lang="en-US" sz="1400" b="1" i="0" u="none" strike="noStrike" dirty="0">
                          <a:solidFill>
                            <a:srgbClr val="000000"/>
                          </a:solidFill>
                          <a:effectLst/>
                          <a:latin typeface="Arial"/>
                        </a:rPr>
                        <a:t>10,111,518</a:t>
                      </a:r>
                    </a:p>
                  </a:txBody>
                  <a:tcPr marL="9525" marR="9525" marT="9525"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rtl="0" fontAlgn="auto"/>
                      <a:r>
                        <a:rPr lang="en-US" sz="1400" b="1" i="0" u="none" strike="noStrike" dirty="0">
                          <a:solidFill>
                            <a:srgbClr val="000000"/>
                          </a:solidFill>
                          <a:effectLst/>
                          <a:latin typeface="Arial"/>
                        </a:rPr>
                        <a:t>3.3</a:t>
                      </a:r>
                    </a:p>
                  </a:txBody>
                  <a:tcPr marL="9525" marR="9525" marT="9525"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201168">
                <a:tc>
                  <a:txBody>
                    <a:bodyPr/>
                    <a:lstStyle/>
                    <a:p>
                      <a:pPr algn="l" rtl="0" fontAlgn="auto"/>
                      <a:r>
                        <a:rPr lang="en-US" sz="1400" b="1" i="0" u="none" strike="noStrike">
                          <a:solidFill>
                            <a:srgbClr val="000000"/>
                          </a:solidFill>
                          <a:effectLst/>
                          <a:latin typeface="Arial"/>
                        </a:rPr>
                        <a:t>Texas</a:t>
                      </a:r>
                    </a:p>
                  </a:txBody>
                  <a:tcPr marL="9525" marR="9525" marT="9525" marB="0" anchor="b">
                    <a:lnL>
                      <a:noFill/>
                    </a:lnL>
                    <a:lnR>
                      <a:noFill/>
                    </a:lnR>
                    <a:lnT w="19050" cap="flat" cmpd="sng" algn="ctr">
                      <a:solidFill>
                        <a:schemeClr val="tx1"/>
                      </a:solidFill>
                      <a:prstDash val="solid"/>
                      <a:round/>
                      <a:headEnd type="none" w="med" len="med"/>
                      <a:tailEnd type="none" w="med" len="med"/>
                    </a:lnT>
                    <a:lnB>
                      <a:noFill/>
                    </a:lnB>
                    <a:solidFill>
                      <a:srgbClr val="FFFFFF"/>
                    </a:solidFill>
                  </a:tcPr>
                </a:tc>
                <a:tc>
                  <a:txBody>
                    <a:bodyPr/>
                    <a:lstStyle/>
                    <a:p>
                      <a:pPr algn="r" rtl="0" fontAlgn="auto"/>
                      <a:r>
                        <a:rPr lang="en-US" sz="1400" b="1" i="0" u="none" strike="noStrike" dirty="0">
                          <a:solidFill>
                            <a:srgbClr val="000000"/>
                          </a:solidFill>
                          <a:effectLst/>
                          <a:latin typeface="Arial"/>
                        </a:rPr>
                        <a:t>20,851,820</a:t>
                      </a:r>
                    </a:p>
                  </a:txBody>
                  <a:tcPr marL="9525" marR="9525" marT="9525" marB="0" anchor="b">
                    <a:lnL>
                      <a:noFill/>
                    </a:lnL>
                    <a:lnR>
                      <a:noFill/>
                    </a:lnR>
                    <a:lnT w="19050" cap="flat" cmpd="sng" algn="ctr">
                      <a:solidFill>
                        <a:schemeClr val="tx1"/>
                      </a:solidFill>
                      <a:prstDash val="solid"/>
                      <a:round/>
                      <a:headEnd type="none" w="med" len="med"/>
                      <a:tailEnd type="none" w="med" len="med"/>
                    </a:lnT>
                    <a:lnB>
                      <a:noFill/>
                    </a:lnB>
                    <a:solidFill>
                      <a:srgbClr val="FFFFFF"/>
                    </a:solidFill>
                  </a:tcPr>
                </a:tc>
                <a:tc>
                  <a:txBody>
                    <a:bodyPr/>
                    <a:lstStyle/>
                    <a:p>
                      <a:pPr algn="r" rtl="0" fontAlgn="auto"/>
                      <a:r>
                        <a:rPr lang="en-US" sz="1400" b="1" i="0" u="none" strike="noStrike" dirty="0">
                          <a:solidFill>
                            <a:srgbClr val="000000"/>
                          </a:solidFill>
                          <a:effectLst/>
                          <a:latin typeface="Arial"/>
                        </a:rPr>
                        <a:t>25,145,561</a:t>
                      </a:r>
                    </a:p>
                  </a:txBody>
                  <a:tcPr marL="9525" marR="9525" marT="9525" marB="0" anchor="b">
                    <a:lnL>
                      <a:noFill/>
                    </a:lnL>
                    <a:lnR>
                      <a:noFill/>
                    </a:lnR>
                    <a:lnT w="19050" cap="flat" cmpd="sng" algn="ctr">
                      <a:solidFill>
                        <a:schemeClr val="tx1"/>
                      </a:solidFill>
                      <a:prstDash val="solid"/>
                      <a:round/>
                      <a:headEnd type="none" w="med" len="med"/>
                      <a:tailEnd type="none" w="med" len="med"/>
                    </a:lnT>
                    <a:lnB>
                      <a:noFill/>
                    </a:lnB>
                    <a:solidFill>
                      <a:srgbClr val="FFFFFF"/>
                    </a:solidFill>
                  </a:tcPr>
                </a:tc>
                <a:tc>
                  <a:txBody>
                    <a:bodyPr/>
                    <a:lstStyle/>
                    <a:p>
                      <a:pPr algn="r" rtl="0" fontAlgn="auto"/>
                      <a:r>
                        <a:rPr lang="en-US" sz="1400" b="1" i="0" u="none" strike="noStrike">
                          <a:solidFill>
                            <a:srgbClr val="000000"/>
                          </a:solidFill>
                          <a:effectLst/>
                          <a:latin typeface="Arial"/>
                        </a:rPr>
                        <a:t>26,956,958</a:t>
                      </a:r>
                    </a:p>
                  </a:txBody>
                  <a:tcPr marL="9525" marR="9525" marT="9525" marB="0" anchor="b">
                    <a:lnL>
                      <a:noFill/>
                    </a:lnL>
                    <a:lnR>
                      <a:noFill/>
                    </a:lnR>
                    <a:lnT w="19050" cap="flat" cmpd="sng" algn="ctr">
                      <a:solidFill>
                        <a:schemeClr val="tx1"/>
                      </a:solidFill>
                      <a:prstDash val="solid"/>
                      <a:round/>
                      <a:headEnd type="none" w="med" len="med"/>
                      <a:tailEnd type="none" w="med" len="med"/>
                    </a:lnT>
                    <a:lnB>
                      <a:noFill/>
                    </a:lnB>
                    <a:solidFill>
                      <a:srgbClr val="FFFFFF"/>
                    </a:solidFill>
                  </a:tcPr>
                </a:tc>
                <a:tc>
                  <a:txBody>
                    <a:bodyPr/>
                    <a:lstStyle/>
                    <a:p>
                      <a:pPr algn="l" rtl="0" fontAlgn="auto"/>
                      <a:endParaRPr lang="en-US" sz="1100" b="0" i="0" u="none" strike="noStrike">
                        <a:solidFill>
                          <a:srgbClr val="000000"/>
                        </a:solidFill>
                        <a:effectLst/>
                        <a:latin typeface="Calibri"/>
                      </a:endParaRPr>
                    </a:p>
                  </a:txBody>
                  <a:tcPr marL="9525" marR="9525" marT="9525" marB="0" anchor="b">
                    <a:lnL>
                      <a:noFill/>
                    </a:lnL>
                    <a:lnR>
                      <a:noFill/>
                    </a:lnR>
                    <a:lnT w="19050" cap="flat" cmpd="sng" algn="ctr">
                      <a:solidFill>
                        <a:schemeClr val="tx1"/>
                      </a:solidFill>
                      <a:prstDash val="solid"/>
                      <a:round/>
                      <a:headEnd type="none" w="med" len="med"/>
                      <a:tailEnd type="none" w="med" len="med"/>
                    </a:lnT>
                    <a:lnB>
                      <a:noFill/>
                    </a:lnB>
                    <a:solidFill>
                      <a:srgbClr val="FFFFFF"/>
                    </a:solidFill>
                  </a:tcPr>
                </a:tc>
                <a:tc>
                  <a:txBody>
                    <a:bodyPr/>
                    <a:lstStyle/>
                    <a:p>
                      <a:pPr algn="r" rtl="0" fontAlgn="auto"/>
                      <a:r>
                        <a:rPr lang="en-US" sz="1400" b="1" i="0" u="none" strike="noStrike">
                          <a:solidFill>
                            <a:srgbClr val="000000"/>
                          </a:solidFill>
                          <a:effectLst/>
                          <a:latin typeface="Arial"/>
                        </a:rPr>
                        <a:t>4,293,741</a:t>
                      </a:r>
                    </a:p>
                  </a:txBody>
                  <a:tcPr marL="9525" marR="9525" marT="9525" marB="0" anchor="b">
                    <a:lnL>
                      <a:noFill/>
                    </a:lnL>
                    <a:lnR>
                      <a:noFill/>
                    </a:lnR>
                    <a:lnT w="19050" cap="flat" cmpd="sng" algn="ctr">
                      <a:solidFill>
                        <a:schemeClr val="tx1"/>
                      </a:solidFill>
                      <a:prstDash val="solid"/>
                      <a:round/>
                      <a:headEnd type="none" w="med" len="med"/>
                      <a:tailEnd type="none" w="med" len="med"/>
                    </a:lnT>
                    <a:lnB>
                      <a:noFill/>
                    </a:lnB>
                  </a:tcPr>
                </a:tc>
                <a:tc>
                  <a:txBody>
                    <a:bodyPr/>
                    <a:lstStyle/>
                    <a:p>
                      <a:pPr algn="r" rtl="0" fontAlgn="auto"/>
                      <a:r>
                        <a:rPr lang="en-US" sz="1400" b="1" i="0" u="none" strike="noStrike" dirty="0">
                          <a:solidFill>
                            <a:srgbClr val="000000"/>
                          </a:solidFill>
                          <a:effectLst/>
                          <a:latin typeface="Arial"/>
                        </a:rPr>
                        <a:t>20.6</a:t>
                      </a:r>
                    </a:p>
                  </a:txBody>
                  <a:tcPr marL="9525" marR="9525" marT="9525" marB="0" anchor="b">
                    <a:lnL>
                      <a:noFill/>
                    </a:lnL>
                    <a:lnR>
                      <a:noFill/>
                    </a:lnR>
                    <a:lnT w="19050" cap="flat" cmpd="sng" algn="ctr">
                      <a:solidFill>
                        <a:schemeClr val="tx1"/>
                      </a:solidFill>
                      <a:prstDash val="solid"/>
                      <a:round/>
                      <a:headEnd type="none" w="med" len="med"/>
                      <a:tailEnd type="none" w="med" len="med"/>
                    </a:lnT>
                    <a:lnB>
                      <a:noFill/>
                    </a:lnB>
                  </a:tcPr>
                </a:tc>
                <a:tc>
                  <a:txBody>
                    <a:bodyPr/>
                    <a:lstStyle/>
                    <a:p>
                      <a:pPr algn="l" rtl="0" fontAlgn="auto"/>
                      <a:endParaRPr lang="en-US" sz="1100" b="0" i="0" u="none" strike="noStrike">
                        <a:solidFill>
                          <a:srgbClr val="000000"/>
                        </a:solidFill>
                        <a:effectLst/>
                        <a:latin typeface="Calibri"/>
                      </a:endParaRPr>
                    </a:p>
                  </a:txBody>
                  <a:tcPr marL="9525" marR="9525" marT="9525" marB="0" anchor="b">
                    <a:lnL>
                      <a:noFill/>
                    </a:lnL>
                    <a:lnR>
                      <a:noFill/>
                    </a:lnR>
                    <a:lnT w="19050" cap="flat" cmpd="sng" algn="ctr">
                      <a:solidFill>
                        <a:schemeClr val="tx1"/>
                      </a:solidFill>
                      <a:prstDash val="solid"/>
                      <a:round/>
                      <a:headEnd type="none" w="med" len="med"/>
                      <a:tailEnd type="none" w="med" len="med"/>
                    </a:lnT>
                    <a:lnB>
                      <a:noFill/>
                    </a:lnB>
                  </a:tcPr>
                </a:tc>
                <a:tc>
                  <a:txBody>
                    <a:bodyPr/>
                    <a:lstStyle/>
                    <a:p>
                      <a:pPr algn="r" rtl="0" fontAlgn="auto"/>
                      <a:r>
                        <a:rPr lang="en-US" sz="1400" b="1" i="0" u="none" strike="noStrike" dirty="0">
                          <a:solidFill>
                            <a:srgbClr val="000000"/>
                          </a:solidFill>
                          <a:effectLst/>
                          <a:latin typeface="Arial"/>
                        </a:rPr>
                        <a:t>1,811,397</a:t>
                      </a:r>
                    </a:p>
                  </a:txBody>
                  <a:tcPr marL="9525" marR="9525" marT="9525" marB="0" anchor="b">
                    <a:lnL>
                      <a:noFill/>
                    </a:lnL>
                    <a:lnR>
                      <a:noFill/>
                    </a:lnR>
                    <a:lnT w="19050" cap="flat" cmpd="sng" algn="ctr">
                      <a:solidFill>
                        <a:schemeClr val="tx1"/>
                      </a:solidFill>
                      <a:prstDash val="solid"/>
                      <a:round/>
                      <a:headEnd type="none" w="med" len="med"/>
                      <a:tailEnd type="none" w="med" len="med"/>
                    </a:lnT>
                    <a:lnB>
                      <a:noFill/>
                    </a:lnB>
                  </a:tcPr>
                </a:tc>
                <a:tc>
                  <a:txBody>
                    <a:bodyPr/>
                    <a:lstStyle/>
                    <a:p>
                      <a:pPr algn="r" rtl="0" fontAlgn="auto"/>
                      <a:r>
                        <a:rPr lang="en-US" sz="1400" b="1" i="0" u="none" strike="noStrike" dirty="0">
                          <a:solidFill>
                            <a:srgbClr val="000000"/>
                          </a:solidFill>
                          <a:effectLst/>
                          <a:latin typeface="Arial"/>
                        </a:rPr>
                        <a:t>7.2</a:t>
                      </a:r>
                    </a:p>
                  </a:txBody>
                  <a:tcPr marL="9525" marR="9525" marT="9525" marB="0" anchor="b">
                    <a:lnL>
                      <a:noFill/>
                    </a:lnL>
                    <a:lnR>
                      <a:noFill/>
                    </a:lnR>
                    <a:lnT w="19050" cap="flat" cmpd="sng" algn="ctr">
                      <a:solidFill>
                        <a:schemeClr val="tx1"/>
                      </a:solidFill>
                      <a:prstDash val="solid"/>
                      <a:round/>
                      <a:headEnd type="none" w="med" len="med"/>
                      <a:tailEnd type="none" w="med" len="med"/>
                    </a:lnT>
                    <a:lnB>
                      <a:noFill/>
                    </a:lnB>
                  </a:tcPr>
                </a:tc>
              </a:tr>
              <a:tr h="113638">
                <a:tc>
                  <a:txBody>
                    <a:bodyPr/>
                    <a:lstStyle/>
                    <a:p>
                      <a:pPr algn="l" rtl="0" fontAlgn="auto"/>
                      <a:r>
                        <a:rPr lang="en-US" sz="1400" b="1" i="0" u="none" strike="noStrike">
                          <a:solidFill>
                            <a:srgbClr val="000000"/>
                          </a:solidFill>
                          <a:effectLst/>
                          <a:latin typeface="Arial"/>
                        </a:rPr>
                        <a:t>California</a:t>
                      </a: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33,871,648</a:t>
                      </a:r>
                    </a:p>
                  </a:txBody>
                  <a:tcPr marL="9525" marR="9525" marT="9525" marB="0" anchor="b">
                    <a:lnL>
                      <a:noFill/>
                    </a:lnL>
                    <a:lnR>
                      <a:noFill/>
                    </a:lnR>
                    <a:lnT>
                      <a:noFill/>
                    </a:lnT>
                    <a:lnB>
                      <a:noFill/>
                    </a:lnB>
                  </a:tcPr>
                </a:tc>
                <a:tc>
                  <a:txBody>
                    <a:bodyPr/>
                    <a:lstStyle/>
                    <a:p>
                      <a:pPr algn="r" rtl="0" fontAlgn="auto"/>
                      <a:r>
                        <a:rPr lang="en-US" sz="1400" b="1" i="0" u="none" strike="noStrike" dirty="0">
                          <a:solidFill>
                            <a:srgbClr val="000000"/>
                          </a:solidFill>
                          <a:effectLst/>
                          <a:latin typeface="Arial"/>
                        </a:rPr>
                        <a:t>37,253,956</a:t>
                      </a:r>
                    </a:p>
                  </a:txBody>
                  <a:tcPr marL="9525" marR="9525" marT="9525" marB="0" anchor="b">
                    <a:lnL>
                      <a:noFill/>
                    </a:lnL>
                    <a:lnR>
                      <a:noFill/>
                    </a:lnR>
                    <a:lnT>
                      <a:noFill/>
                    </a:lnT>
                    <a:lnB>
                      <a:noFill/>
                    </a:lnB>
                    <a:solidFill>
                      <a:srgbClr val="FFFFFF"/>
                    </a:solidFill>
                  </a:tcPr>
                </a:tc>
                <a:tc>
                  <a:txBody>
                    <a:bodyPr/>
                    <a:lstStyle/>
                    <a:p>
                      <a:pPr algn="r" rtl="0" fontAlgn="auto"/>
                      <a:r>
                        <a:rPr lang="en-US" sz="1400" b="1" i="0" u="none" strike="noStrike" dirty="0">
                          <a:solidFill>
                            <a:srgbClr val="000000"/>
                          </a:solidFill>
                          <a:effectLst/>
                          <a:latin typeface="Arial"/>
                        </a:rPr>
                        <a:t>38,802,500</a:t>
                      </a:r>
                    </a:p>
                  </a:txBody>
                  <a:tcPr marL="9525" marR="9525" marT="9525" marB="0" anchor="b">
                    <a:lnL>
                      <a:noFill/>
                    </a:lnL>
                    <a:lnR>
                      <a:noFill/>
                    </a:lnR>
                    <a:lnT>
                      <a:noFill/>
                    </a:lnT>
                    <a:lnB>
                      <a:noFill/>
                    </a:lnB>
                    <a:solidFill>
                      <a:srgbClr val="FFFFFF"/>
                    </a:solidFill>
                  </a:tcPr>
                </a:tc>
                <a:tc>
                  <a:txBody>
                    <a:bodyPr/>
                    <a:lstStyle/>
                    <a:p>
                      <a:pPr algn="l" rtl="0" fontAlgn="auto"/>
                      <a:endParaRPr lang="en-US" sz="1100" b="0" i="0" u="none" strike="noStrike">
                        <a:solidFill>
                          <a:srgbClr val="000000"/>
                        </a:solidFill>
                        <a:effectLst/>
                        <a:latin typeface="Calibri"/>
                      </a:endParaRPr>
                    </a:p>
                  </a:txBody>
                  <a:tcPr marL="9525" marR="9525" marT="9525" marB="0" anchor="b">
                    <a:lnL>
                      <a:noFill/>
                    </a:lnL>
                    <a:lnR>
                      <a:noFill/>
                    </a:lnR>
                    <a:lnT>
                      <a:noFill/>
                    </a:lnT>
                    <a:lnB>
                      <a:noFill/>
                    </a:lnB>
                    <a:solidFill>
                      <a:srgbClr val="FFFFFF"/>
                    </a:solidFill>
                  </a:tcPr>
                </a:tc>
                <a:tc>
                  <a:txBody>
                    <a:bodyPr/>
                    <a:lstStyle/>
                    <a:p>
                      <a:pPr algn="r" rtl="0" fontAlgn="auto"/>
                      <a:r>
                        <a:rPr lang="en-US" sz="1400" b="1" i="0" u="none" strike="noStrike">
                          <a:solidFill>
                            <a:srgbClr val="000000"/>
                          </a:solidFill>
                          <a:effectLst/>
                          <a:latin typeface="Arial"/>
                        </a:rPr>
                        <a:t>3,382,308</a:t>
                      </a:r>
                    </a:p>
                  </a:txBody>
                  <a:tcPr marL="9525" marR="9525" marT="9525" marB="0" anchor="b">
                    <a:lnL>
                      <a:noFill/>
                    </a:lnL>
                    <a:lnR>
                      <a:noFill/>
                    </a:lnR>
                    <a:lnT>
                      <a:noFill/>
                    </a:lnT>
                    <a:lnB>
                      <a:noFill/>
                    </a:lnB>
                  </a:tcPr>
                </a:tc>
                <a:tc>
                  <a:txBody>
                    <a:bodyPr/>
                    <a:lstStyle/>
                    <a:p>
                      <a:pPr algn="r" rtl="0" fontAlgn="auto"/>
                      <a:r>
                        <a:rPr lang="en-US" sz="1400" b="1" i="0" u="none" strike="noStrike" dirty="0" smtClean="0">
                          <a:solidFill>
                            <a:srgbClr val="000000"/>
                          </a:solidFill>
                          <a:effectLst/>
                          <a:latin typeface="Arial"/>
                        </a:rPr>
                        <a:t>10.0</a:t>
                      </a:r>
                      <a:endParaRPr lang="en-US" sz="1400" b="1" i="0" u="none" strike="noStrike" dirty="0">
                        <a:solidFill>
                          <a:srgbClr val="000000"/>
                        </a:solidFill>
                        <a:effectLst/>
                        <a:latin typeface="Arial"/>
                      </a:endParaRPr>
                    </a:p>
                  </a:txBody>
                  <a:tcPr marL="9525" marR="9525" marT="9525" marB="0" anchor="b">
                    <a:lnL>
                      <a:noFill/>
                    </a:lnL>
                    <a:lnR>
                      <a:noFill/>
                    </a:lnR>
                    <a:lnT>
                      <a:noFill/>
                    </a:lnT>
                    <a:lnB>
                      <a:noFill/>
                    </a:lnB>
                  </a:tcPr>
                </a:tc>
                <a:tc>
                  <a:txBody>
                    <a:bodyPr/>
                    <a:lstStyle/>
                    <a:p>
                      <a:pPr algn="l" rtl="0" fontAlgn="auto"/>
                      <a:endParaRPr lang="en-US" sz="11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r" rtl="0" fontAlgn="auto"/>
                      <a:r>
                        <a:rPr lang="en-US" sz="1400" b="1" i="0" u="none" strike="noStrike" dirty="0">
                          <a:solidFill>
                            <a:srgbClr val="000000"/>
                          </a:solidFill>
                          <a:effectLst/>
                          <a:latin typeface="Arial"/>
                        </a:rPr>
                        <a:t>1,548,544</a:t>
                      </a:r>
                    </a:p>
                  </a:txBody>
                  <a:tcPr marL="9525" marR="9525" marT="9525" marB="0" anchor="b">
                    <a:lnL>
                      <a:noFill/>
                    </a:lnL>
                    <a:lnR>
                      <a:noFill/>
                    </a:lnR>
                    <a:lnT>
                      <a:noFill/>
                    </a:lnT>
                    <a:lnB>
                      <a:noFill/>
                    </a:lnB>
                  </a:tcPr>
                </a:tc>
                <a:tc>
                  <a:txBody>
                    <a:bodyPr/>
                    <a:lstStyle/>
                    <a:p>
                      <a:pPr algn="r" rtl="0" fontAlgn="auto"/>
                      <a:r>
                        <a:rPr lang="en-US" sz="1400" b="1" i="0" u="none" strike="noStrike" dirty="0">
                          <a:solidFill>
                            <a:srgbClr val="000000"/>
                          </a:solidFill>
                          <a:effectLst/>
                          <a:latin typeface="Arial"/>
                        </a:rPr>
                        <a:t>4.2</a:t>
                      </a:r>
                    </a:p>
                  </a:txBody>
                  <a:tcPr marL="9525" marR="9525" marT="9525" marB="0" anchor="b">
                    <a:lnL>
                      <a:noFill/>
                    </a:lnL>
                    <a:lnR>
                      <a:noFill/>
                    </a:lnR>
                    <a:lnT>
                      <a:noFill/>
                    </a:lnT>
                    <a:lnB>
                      <a:noFill/>
                    </a:lnB>
                  </a:tcPr>
                </a:tc>
              </a:tr>
              <a:tr h="201168">
                <a:tc>
                  <a:txBody>
                    <a:bodyPr/>
                    <a:lstStyle/>
                    <a:p>
                      <a:pPr algn="l" rtl="0" fontAlgn="auto"/>
                      <a:r>
                        <a:rPr lang="en-US" sz="1400" b="1" i="0" u="none" strike="noStrike">
                          <a:solidFill>
                            <a:srgbClr val="000000"/>
                          </a:solidFill>
                          <a:effectLst/>
                          <a:latin typeface="Arial"/>
                        </a:rPr>
                        <a:t>Florida</a:t>
                      </a: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15,982,378</a:t>
                      </a: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18,801,310</a:t>
                      </a:r>
                    </a:p>
                  </a:txBody>
                  <a:tcPr marL="9525" marR="9525" marT="9525" marB="0" anchor="b">
                    <a:lnL>
                      <a:noFill/>
                    </a:lnL>
                    <a:lnR>
                      <a:noFill/>
                    </a:lnR>
                    <a:lnT>
                      <a:noFill/>
                    </a:lnT>
                    <a:lnB>
                      <a:noFill/>
                    </a:lnB>
                    <a:solidFill>
                      <a:srgbClr val="FFFFFF"/>
                    </a:solidFill>
                  </a:tcPr>
                </a:tc>
                <a:tc>
                  <a:txBody>
                    <a:bodyPr/>
                    <a:lstStyle/>
                    <a:p>
                      <a:pPr algn="r" rtl="0" fontAlgn="auto"/>
                      <a:r>
                        <a:rPr lang="en-US" sz="1400" b="1" i="0" u="none" strike="noStrike" dirty="0">
                          <a:solidFill>
                            <a:srgbClr val="000000"/>
                          </a:solidFill>
                          <a:effectLst/>
                          <a:latin typeface="Arial"/>
                        </a:rPr>
                        <a:t>19,893,297</a:t>
                      </a:r>
                    </a:p>
                  </a:txBody>
                  <a:tcPr marL="9525" marR="9525" marT="9525" marB="0" anchor="b">
                    <a:lnL>
                      <a:noFill/>
                    </a:lnL>
                    <a:lnR>
                      <a:noFill/>
                    </a:lnR>
                    <a:lnT>
                      <a:noFill/>
                    </a:lnT>
                    <a:lnB>
                      <a:noFill/>
                    </a:lnB>
                    <a:solidFill>
                      <a:srgbClr val="FFFFFF"/>
                    </a:solidFill>
                  </a:tcPr>
                </a:tc>
                <a:tc>
                  <a:txBody>
                    <a:bodyPr/>
                    <a:lstStyle/>
                    <a:p>
                      <a:pPr algn="l" rtl="0" fontAlgn="auto"/>
                      <a:endParaRPr lang="en-US" sz="1100" b="0" i="0" u="none" strike="noStrike" dirty="0">
                        <a:solidFill>
                          <a:srgbClr val="000000"/>
                        </a:solidFill>
                        <a:effectLst/>
                        <a:latin typeface="Calibri"/>
                      </a:endParaRPr>
                    </a:p>
                  </a:txBody>
                  <a:tcPr marL="9525" marR="9525" marT="9525" marB="0" anchor="b">
                    <a:lnL>
                      <a:noFill/>
                    </a:lnL>
                    <a:lnR>
                      <a:noFill/>
                    </a:lnR>
                    <a:lnT>
                      <a:noFill/>
                    </a:lnT>
                    <a:lnB>
                      <a:noFill/>
                    </a:lnB>
                    <a:solidFill>
                      <a:srgbClr val="FFFFFF"/>
                    </a:solidFill>
                  </a:tcPr>
                </a:tc>
                <a:tc>
                  <a:txBody>
                    <a:bodyPr/>
                    <a:lstStyle/>
                    <a:p>
                      <a:pPr algn="r" rtl="0" fontAlgn="auto"/>
                      <a:r>
                        <a:rPr lang="en-US" sz="1400" b="1" i="0" u="none" strike="noStrike" dirty="0">
                          <a:solidFill>
                            <a:srgbClr val="000000"/>
                          </a:solidFill>
                          <a:effectLst/>
                          <a:latin typeface="Arial"/>
                        </a:rPr>
                        <a:t>2,818,932</a:t>
                      </a:r>
                    </a:p>
                  </a:txBody>
                  <a:tcPr marL="9525" marR="9525" marT="9525" marB="0" anchor="b">
                    <a:lnL>
                      <a:noFill/>
                    </a:lnL>
                    <a:lnR>
                      <a:noFill/>
                    </a:lnR>
                    <a:lnT>
                      <a:noFill/>
                    </a:lnT>
                    <a:lnB>
                      <a:noFill/>
                    </a:lnB>
                  </a:tcPr>
                </a:tc>
                <a:tc>
                  <a:txBody>
                    <a:bodyPr/>
                    <a:lstStyle/>
                    <a:p>
                      <a:pPr algn="r" rtl="0" fontAlgn="auto"/>
                      <a:r>
                        <a:rPr lang="en-US" sz="1400" b="1" i="0" u="none" strike="noStrike" dirty="0">
                          <a:solidFill>
                            <a:srgbClr val="000000"/>
                          </a:solidFill>
                          <a:effectLst/>
                          <a:latin typeface="Arial"/>
                        </a:rPr>
                        <a:t>17.6</a:t>
                      </a:r>
                    </a:p>
                  </a:txBody>
                  <a:tcPr marL="9525" marR="9525" marT="9525" marB="0" anchor="b">
                    <a:lnL>
                      <a:noFill/>
                    </a:lnL>
                    <a:lnR>
                      <a:noFill/>
                    </a:lnR>
                    <a:lnT>
                      <a:noFill/>
                    </a:lnT>
                    <a:lnB>
                      <a:noFill/>
                    </a:lnB>
                  </a:tcPr>
                </a:tc>
                <a:tc>
                  <a:txBody>
                    <a:bodyPr/>
                    <a:lstStyle/>
                    <a:p>
                      <a:pPr algn="l" rtl="0" fontAlgn="auto"/>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1,091,987</a:t>
                      </a:r>
                    </a:p>
                  </a:txBody>
                  <a:tcPr marL="9525" marR="9525" marT="9525" marB="0" anchor="b">
                    <a:lnL>
                      <a:noFill/>
                    </a:lnL>
                    <a:lnR>
                      <a:noFill/>
                    </a:lnR>
                    <a:lnT>
                      <a:noFill/>
                    </a:lnT>
                    <a:lnB>
                      <a:noFill/>
                    </a:lnB>
                  </a:tcPr>
                </a:tc>
                <a:tc>
                  <a:txBody>
                    <a:bodyPr/>
                    <a:lstStyle/>
                    <a:p>
                      <a:pPr algn="r" rtl="0" fontAlgn="auto"/>
                      <a:r>
                        <a:rPr lang="en-US" sz="1400" b="1" i="0" u="none" strike="noStrike" dirty="0">
                          <a:solidFill>
                            <a:srgbClr val="000000"/>
                          </a:solidFill>
                          <a:effectLst/>
                          <a:latin typeface="Arial"/>
                        </a:rPr>
                        <a:t>5.8</a:t>
                      </a:r>
                    </a:p>
                  </a:txBody>
                  <a:tcPr marL="9525" marR="9525" marT="9525" marB="0" anchor="b">
                    <a:lnL>
                      <a:noFill/>
                    </a:lnL>
                    <a:lnR>
                      <a:noFill/>
                    </a:lnR>
                    <a:lnT>
                      <a:noFill/>
                    </a:lnT>
                    <a:lnB>
                      <a:noFill/>
                    </a:lnB>
                  </a:tcPr>
                </a:tc>
              </a:tr>
              <a:tr h="201168">
                <a:tc>
                  <a:txBody>
                    <a:bodyPr/>
                    <a:lstStyle/>
                    <a:p>
                      <a:pPr algn="l" rtl="0" fontAlgn="auto"/>
                      <a:r>
                        <a:rPr lang="en-US" sz="1400" b="1" i="0" u="none" strike="noStrike">
                          <a:solidFill>
                            <a:srgbClr val="000000"/>
                          </a:solidFill>
                          <a:effectLst/>
                          <a:latin typeface="Arial"/>
                        </a:rPr>
                        <a:t>Georgia</a:t>
                      </a: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8,186,453</a:t>
                      </a: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9,687,653</a:t>
                      </a:r>
                    </a:p>
                  </a:txBody>
                  <a:tcPr marL="9525" marR="9525" marT="9525" marB="0" anchor="b">
                    <a:lnL>
                      <a:noFill/>
                    </a:lnL>
                    <a:lnR>
                      <a:noFill/>
                    </a:lnR>
                    <a:lnT>
                      <a:noFill/>
                    </a:lnT>
                    <a:lnB>
                      <a:noFill/>
                    </a:lnB>
                    <a:solidFill>
                      <a:srgbClr val="FFFFFF"/>
                    </a:solidFill>
                  </a:tcPr>
                </a:tc>
                <a:tc>
                  <a:txBody>
                    <a:bodyPr/>
                    <a:lstStyle/>
                    <a:p>
                      <a:pPr algn="r" rtl="0" fontAlgn="auto"/>
                      <a:r>
                        <a:rPr lang="en-US" sz="1400" b="1" i="0" u="none" strike="noStrike">
                          <a:solidFill>
                            <a:srgbClr val="000000"/>
                          </a:solidFill>
                          <a:effectLst/>
                          <a:latin typeface="Arial"/>
                        </a:rPr>
                        <a:t>10,097,343</a:t>
                      </a:r>
                    </a:p>
                  </a:txBody>
                  <a:tcPr marL="9525" marR="9525" marT="9525" marB="0" anchor="b">
                    <a:lnL>
                      <a:noFill/>
                    </a:lnL>
                    <a:lnR>
                      <a:noFill/>
                    </a:lnR>
                    <a:lnT>
                      <a:noFill/>
                    </a:lnT>
                    <a:lnB>
                      <a:noFill/>
                    </a:lnB>
                    <a:solidFill>
                      <a:srgbClr val="FFFFFF"/>
                    </a:solidFill>
                  </a:tcPr>
                </a:tc>
                <a:tc>
                  <a:txBody>
                    <a:bodyPr/>
                    <a:lstStyle/>
                    <a:p>
                      <a:pPr algn="l" rtl="0" fontAlgn="auto"/>
                      <a:endParaRPr lang="en-US" sz="1100" b="0" i="0" u="none" strike="noStrike">
                        <a:solidFill>
                          <a:srgbClr val="000000"/>
                        </a:solidFill>
                        <a:effectLst/>
                        <a:latin typeface="Calibri"/>
                      </a:endParaRPr>
                    </a:p>
                  </a:txBody>
                  <a:tcPr marL="9525" marR="9525" marT="9525" marB="0" anchor="b">
                    <a:lnL>
                      <a:noFill/>
                    </a:lnL>
                    <a:lnR>
                      <a:noFill/>
                    </a:lnR>
                    <a:lnT>
                      <a:noFill/>
                    </a:lnT>
                    <a:lnB>
                      <a:noFill/>
                    </a:lnB>
                    <a:solidFill>
                      <a:srgbClr val="FFFFFF"/>
                    </a:solidFill>
                  </a:tcPr>
                </a:tc>
                <a:tc>
                  <a:txBody>
                    <a:bodyPr/>
                    <a:lstStyle/>
                    <a:p>
                      <a:pPr algn="r" rtl="0" fontAlgn="auto"/>
                      <a:r>
                        <a:rPr lang="en-US" sz="1400" b="1" i="0" u="none" strike="noStrike" dirty="0">
                          <a:solidFill>
                            <a:srgbClr val="000000"/>
                          </a:solidFill>
                          <a:effectLst/>
                          <a:latin typeface="Arial"/>
                        </a:rPr>
                        <a:t>1,501,200</a:t>
                      </a:r>
                    </a:p>
                  </a:txBody>
                  <a:tcPr marL="9525" marR="9525" marT="9525" marB="0" anchor="b">
                    <a:lnL>
                      <a:noFill/>
                    </a:lnL>
                    <a:lnR>
                      <a:noFill/>
                    </a:lnR>
                    <a:lnT>
                      <a:noFill/>
                    </a:lnT>
                    <a:lnB>
                      <a:noFill/>
                    </a:lnB>
                  </a:tcPr>
                </a:tc>
                <a:tc>
                  <a:txBody>
                    <a:bodyPr/>
                    <a:lstStyle/>
                    <a:p>
                      <a:pPr algn="r" rtl="0" fontAlgn="auto"/>
                      <a:r>
                        <a:rPr lang="en-US" sz="1400" b="1" i="0" u="none" strike="noStrike" dirty="0">
                          <a:solidFill>
                            <a:srgbClr val="000000"/>
                          </a:solidFill>
                          <a:effectLst/>
                          <a:latin typeface="Arial"/>
                        </a:rPr>
                        <a:t>18.3</a:t>
                      </a:r>
                    </a:p>
                  </a:txBody>
                  <a:tcPr marL="9525" marR="9525" marT="9525" marB="0" anchor="b">
                    <a:lnL>
                      <a:noFill/>
                    </a:lnL>
                    <a:lnR>
                      <a:noFill/>
                    </a:lnR>
                    <a:lnT>
                      <a:noFill/>
                    </a:lnT>
                    <a:lnB>
                      <a:noFill/>
                    </a:lnB>
                  </a:tcPr>
                </a:tc>
                <a:tc>
                  <a:txBody>
                    <a:bodyPr/>
                    <a:lstStyle/>
                    <a:p>
                      <a:pPr algn="l" rtl="0" fontAlgn="auto"/>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409,690</a:t>
                      </a:r>
                    </a:p>
                  </a:txBody>
                  <a:tcPr marL="9525" marR="9525" marT="9525" marB="0" anchor="b">
                    <a:lnL>
                      <a:noFill/>
                    </a:lnL>
                    <a:lnR>
                      <a:noFill/>
                    </a:lnR>
                    <a:lnT>
                      <a:noFill/>
                    </a:lnT>
                    <a:lnB>
                      <a:noFill/>
                    </a:lnB>
                  </a:tcPr>
                </a:tc>
                <a:tc>
                  <a:txBody>
                    <a:bodyPr/>
                    <a:lstStyle/>
                    <a:p>
                      <a:pPr algn="r" rtl="0" fontAlgn="auto"/>
                      <a:r>
                        <a:rPr lang="en-US" sz="1400" b="1" i="0" u="none" strike="noStrike" dirty="0">
                          <a:solidFill>
                            <a:srgbClr val="000000"/>
                          </a:solidFill>
                          <a:effectLst/>
                          <a:latin typeface="Arial"/>
                        </a:rPr>
                        <a:t>4.2</a:t>
                      </a:r>
                    </a:p>
                  </a:txBody>
                  <a:tcPr marL="9525" marR="9525" marT="9525" marB="0" anchor="b">
                    <a:lnL>
                      <a:noFill/>
                    </a:lnL>
                    <a:lnR>
                      <a:noFill/>
                    </a:lnR>
                    <a:lnT>
                      <a:noFill/>
                    </a:lnT>
                    <a:lnB>
                      <a:noFill/>
                    </a:lnB>
                  </a:tcPr>
                </a:tc>
              </a:tr>
              <a:tr h="201168">
                <a:tc>
                  <a:txBody>
                    <a:bodyPr/>
                    <a:lstStyle/>
                    <a:p>
                      <a:pPr algn="l" rtl="0" fontAlgn="auto"/>
                      <a:r>
                        <a:rPr lang="en-US" sz="1400" b="1" i="0" u="none" strike="noStrike">
                          <a:solidFill>
                            <a:srgbClr val="000000"/>
                          </a:solidFill>
                          <a:effectLst/>
                          <a:latin typeface="Arial"/>
                        </a:rPr>
                        <a:t>North Carolina</a:t>
                      </a: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8,049,313</a:t>
                      </a: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9,535,483</a:t>
                      </a:r>
                    </a:p>
                  </a:txBody>
                  <a:tcPr marL="9525" marR="9525" marT="9525" marB="0" anchor="b">
                    <a:lnL>
                      <a:noFill/>
                    </a:lnL>
                    <a:lnR>
                      <a:noFill/>
                    </a:lnR>
                    <a:lnT>
                      <a:noFill/>
                    </a:lnT>
                    <a:lnB>
                      <a:noFill/>
                    </a:lnB>
                    <a:solidFill>
                      <a:srgbClr val="FFFFFF"/>
                    </a:solidFill>
                  </a:tcPr>
                </a:tc>
                <a:tc>
                  <a:txBody>
                    <a:bodyPr/>
                    <a:lstStyle/>
                    <a:p>
                      <a:pPr algn="r" rtl="0" fontAlgn="auto"/>
                      <a:r>
                        <a:rPr lang="en-US" sz="1400" b="1" i="0" u="none" strike="noStrike">
                          <a:solidFill>
                            <a:srgbClr val="000000"/>
                          </a:solidFill>
                          <a:effectLst/>
                          <a:latin typeface="Arial"/>
                        </a:rPr>
                        <a:t>9,943,964</a:t>
                      </a:r>
                    </a:p>
                  </a:txBody>
                  <a:tcPr marL="9525" marR="9525" marT="9525" marB="0" anchor="b">
                    <a:lnL>
                      <a:noFill/>
                    </a:lnL>
                    <a:lnR>
                      <a:noFill/>
                    </a:lnR>
                    <a:lnT>
                      <a:noFill/>
                    </a:lnT>
                    <a:lnB>
                      <a:noFill/>
                    </a:lnB>
                    <a:solidFill>
                      <a:srgbClr val="FFFFFF"/>
                    </a:solidFill>
                  </a:tcPr>
                </a:tc>
                <a:tc>
                  <a:txBody>
                    <a:bodyPr/>
                    <a:lstStyle/>
                    <a:p>
                      <a:pPr algn="l" rtl="0" fontAlgn="auto"/>
                      <a:endParaRPr lang="en-US" sz="1100" b="0" i="0" u="none" strike="noStrike">
                        <a:solidFill>
                          <a:srgbClr val="000000"/>
                        </a:solidFill>
                        <a:effectLst/>
                        <a:latin typeface="Calibri"/>
                      </a:endParaRPr>
                    </a:p>
                  </a:txBody>
                  <a:tcPr marL="9525" marR="9525" marT="9525" marB="0" anchor="b">
                    <a:lnL>
                      <a:noFill/>
                    </a:lnL>
                    <a:lnR>
                      <a:noFill/>
                    </a:lnR>
                    <a:lnT>
                      <a:noFill/>
                    </a:lnT>
                    <a:lnB>
                      <a:noFill/>
                    </a:lnB>
                    <a:solidFill>
                      <a:srgbClr val="FFFFFF"/>
                    </a:solidFill>
                  </a:tcPr>
                </a:tc>
                <a:tc>
                  <a:txBody>
                    <a:bodyPr/>
                    <a:lstStyle/>
                    <a:p>
                      <a:pPr algn="r" rtl="0" fontAlgn="auto"/>
                      <a:r>
                        <a:rPr lang="en-US" sz="1400" b="1" i="0" u="none" strike="noStrike">
                          <a:solidFill>
                            <a:srgbClr val="000000"/>
                          </a:solidFill>
                          <a:effectLst/>
                          <a:latin typeface="Arial"/>
                        </a:rPr>
                        <a:t>1,486,170</a:t>
                      </a:r>
                    </a:p>
                  </a:txBody>
                  <a:tcPr marL="9525" marR="9525" marT="9525" marB="0" anchor="b">
                    <a:lnL>
                      <a:noFill/>
                    </a:lnL>
                    <a:lnR>
                      <a:noFill/>
                    </a:lnR>
                    <a:lnT>
                      <a:noFill/>
                    </a:lnT>
                    <a:lnB>
                      <a:noFill/>
                    </a:lnB>
                  </a:tcPr>
                </a:tc>
                <a:tc>
                  <a:txBody>
                    <a:bodyPr/>
                    <a:lstStyle/>
                    <a:p>
                      <a:pPr algn="r" rtl="0" fontAlgn="auto"/>
                      <a:r>
                        <a:rPr lang="en-US" sz="1400" b="1" i="0" u="none" strike="noStrike" dirty="0">
                          <a:solidFill>
                            <a:srgbClr val="000000"/>
                          </a:solidFill>
                          <a:effectLst/>
                          <a:latin typeface="Arial"/>
                        </a:rPr>
                        <a:t>18.5</a:t>
                      </a:r>
                    </a:p>
                  </a:txBody>
                  <a:tcPr marL="9525" marR="9525" marT="9525" marB="0" anchor="b">
                    <a:lnL>
                      <a:noFill/>
                    </a:lnL>
                    <a:lnR>
                      <a:noFill/>
                    </a:lnR>
                    <a:lnT>
                      <a:noFill/>
                    </a:lnT>
                    <a:lnB>
                      <a:noFill/>
                    </a:lnB>
                  </a:tcPr>
                </a:tc>
                <a:tc>
                  <a:txBody>
                    <a:bodyPr/>
                    <a:lstStyle/>
                    <a:p>
                      <a:pPr algn="l" rtl="0" fontAlgn="auto"/>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408,481</a:t>
                      </a:r>
                    </a:p>
                  </a:txBody>
                  <a:tcPr marL="9525" marR="9525" marT="9525" marB="0" anchor="b">
                    <a:lnL>
                      <a:noFill/>
                    </a:lnL>
                    <a:lnR>
                      <a:noFill/>
                    </a:lnR>
                    <a:lnT>
                      <a:noFill/>
                    </a:lnT>
                    <a:lnB>
                      <a:noFill/>
                    </a:lnB>
                  </a:tcPr>
                </a:tc>
                <a:tc>
                  <a:txBody>
                    <a:bodyPr/>
                    <a:lstStyle/>
                    <a:p>
                      <a:pPr algn="r" rtl="0" fontAlgn="auto"/>
                      <a:r>
                        <a:rPr lang="en-US" sz="1400" b="1" i="0" u="none" strike="noStrike" dirty="0">
                          <a:solidFill>
                            <a:srgbClr val="000000"/>
                          </a:solidFill>
                          <a:effectLst/>
                          <a:latin typeface="Arial"/>
                        </a:rPr>
                        <a:t>4.3</a:t>
                      </a:r>
                    </a:p>
                  </a:txBody>
                  <a:tcPr marL="9525" marR="9525" marT="9525" marB="0" anchor="b">
                    <a:lnL>
                      <a:noFill/>
                    </a:lnL>
                    <a:lnR>
                      <a:noFill/>
                    </a:lnR>
                    <a:lnT>
                      <a:noFill/>
                    </a:lnT>
                    <a:lnB>
                      <a:noFill/>
                    </a:lnB>
                  </a:tcPr>
                </a:tc>
              </a:tr>
              <a:tr h="201168">
                <a:tc>
                  <a:txBody>
                    <a:bodyPr/>
                    <a:lstStyle/>
                    <a:p>
                      <a:pPr algn="l" rtl="0" fontAlgn="auto"/>
                      <a:r>
                        <a:rPr lang="en-US" sz="1400" b="1" i="0" u="none" strike="noStrike">
                          <a:solidFill>
                            <a:srgbClr val="000000"/>
                          </a:solidFill>
                          <a:effectLst/>
                          <a:latin typeface="Arial"/>
                        </a:rPr>
                        <a:t>New York</a:t>
                      </a: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18,976,457</a:t>
                      </a: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19,378,102</a:t>
                      </a:r>
                    </a:p>
                  </a:txBody>
                  <a:tcPr marL="9525" marR="9525" marT="9525" marB="0" anchor="b">
                    <a:lnL>
                      <a:noFill/>
                    </a:lnL>
                    <a:lnR>
                      <a:noFill/>
                    </a:lnR>
                    <a:lnT>
                      <a:noFill/>
                    </a:lnT>
                    <a:lnB>
                      <a:noFill/>
                    </a:lnB>
                    <a:solidFill>
                      <a:srgbClr val="FFFFFF"/>
                    </a:solidFill>
                  </a:tcPr>
                </a:tc>
                <a:tc>
                  <a:txBody>
                    <a:bodyPr/>
                    <a:lstStyle/>
                    <a:p>
                      <a:pPr algn="r" rtl="0" fontAlgn="auto"/>
                      <a:r>
                        <a:rPr lang="en-US" sz="1400" b="1" i="0" u="none" strike="noStrike">
                          <a:solidFill>
                            <a:srgbClr val="000000"/>
                          </a:solidFill>
                          <a:effectLst/>
                          <a:latin typeface="Arial"/>
                        </a:rPr>
                        <a:t>19,746,227</a:t>
                      </a:r>
                    </a:p>
                  </a:txBody>
                  <a:tcPr marL="9525" marR="9525" marT="9525" marB="0" anchor="b">
                    <a:lnL>
                      <a:noFill/>
                    </a:lnL>
                    <a:lnR>
                      <a:noFill/>
                    </a:lnR>
                    <a:lnT>
                      <a:noFill/>
                    </a:lnT>
                    <a:lnB>
                      <a:noFill/>
                    </a:lnB>
                    <a:solidFill>
                      <a:srgbClr val="FFFFFF"/>
                    </a:solidFill>
                  </a:tcPr>
                </a:tc>
                <a:tc>
                  <a:txBody>
                    <a:bodyPr/>
                    <a:lstStyle/>
                    <a:p>
                      <a:pPr algn="l" rtl="0" fontAlgn="auto"/>
                      <a:endParaRPr lang="en-US" sz="1100" b="0" i="0" u="none" strike="noStrike">
                        <a:solidFill>
                          <a:srgbClr val="000000"/>
                        </a:solidFill>
                        <a:effectLst/>
                        <a:latin typeface="Calibri"/>
                      </a:endParaRPr>
                    </a:p>
                  </a:txBody>
                  <a:tcPr marL="9525" marR="9525" marT="9525" marB="0" anchor="b">
                    <a:lnL>
                      <a:noFill/>
                    </a:lnL>
                    <a:lnR>
                      <a:noFill/>
                    </a:lnR>
                    <a:lnT>
                      <a:noFill/>
                    </a:lnT>
                    <a:lnB>
                      <a:noFill/>
                    </a:lnB>
                    <a:solidFill>
                      <a:srgbClr val="FFFFFF"/>
                    </a:solidFill>
                  </a:tcPr>
                </a:tc>
                <a:tc>
                  <a:txBody>
                    <a:bodyPr/>
                    <a:lstStyle/>
                    <a:p>
                      <a:pPr algn="r" rtl="0" fontAlgn="auto"/>
                      <a:r>
                        <a:rPr lang="en-US" sz="1400" b="1" i="0" u="none" strike="noStrike">
                          <a:solidFill>
                            <a:srgbClr val="000000"/>
                          </a:solidFill>
                          <a:effectLst/>
                          <a:latin typeface="Arial"/>
                        </a:rPr>
                        <a:t>401,645</a:t>
                      </a:r>
                    </a:p>
                  </a:txBody>
                  <a:tcPr marL="9525" marR="9525" marT="9525" marB="0" anchor="b">
                    <a:lnL>
                      <a:noFill/>
                    </a:lnL>
                    <a:lnR>
                      <a:noFill/>
                    </a:lnR>
                    <a:lnT>
                      <a:noFill/>
                    </a:lnT>
                    <a:lnB>
                      <a:noFill/>
                    </a:lnB>
                  </a:tcPr>
                </a:tc>
                <a:tc>
                  <a:txBody>
                    <a:bodyPr/>
                    <a:lstStyle/>
                    <a:p>
                      <a:pPr algn="r" rtl="0" fontAlgn="auto"/>
                      <a:r>
                        <a:rPr lang="en-US" sz="1400" b="1" i="0" u="none" strike="noStrike" dirty="0">
                          <a:solidFill>
                            <a:srgbClr val="000000"/>
                          </a:solidFill>
                          <a:effectLst/>
                          <a:latin typeface="Arial"/>
                        </a:rPr>
                        <a:t>2.1</a:t>
                      </a:r>
                    </a:p>
                  </a:txBody>
                  <a:tcPr marL="9525" marR="9525" marT="9525" marB="0" anchor="b">
                    <a:lnL>
                      <a:noFill/>
                    </a:lnL>
                    <a:lnR>
                      <a:noFill/>
                    </a:lnR>
                    <a:lnT>
                      <a:noFill/>
                    </a:lnT>
                    <a:lnB>
                      <a:noFill/>
                    </a:lnB>
                  </a:tcPr>
                </a:tc>
                <a:tc>
                  <a:txBody>
                    <a:bodyPr/>
                    <a:lstStyle/>
                    <a:p>
                      <a:pPr algn="l" rtl="0" fontAlgn="auto"/>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368,125</a:t>
                      </a:r>
                    </a:p>
                  </a:txBody>
                  <a:tcPr marL="9525" marR="9525" marT="9525" marB="0" anchor="b">
                    <a:lnL>
                      <a:noFill/>
                    </a:lnL>
                    <a:lnR>
                      <a:noFill/>
                    </a:lnR>
                    <a:lnT>
                      <a:noFill/>
                    </a:lnT>
                    <a:lnB>
                      <a:noFill/>
                    </a:lnB>
                  </a:tcPr>
                </a:tc>
                <a:tc>
                  <a:txBody>
                    <a:bodyPr/>
                    <a:lstStyle/>
                    <a:p>
                      <a:pPr algn="r" rtl="0" fontAlgn="auto"/>
                      <a:r>
                        <a:rPr lang="en-US" sz="1400" b="1" i="0" u="none" strike="noStrike" dirty="0">
                          <a:solidFill>
                            <a:srgbClr val="000000"/>
                          </a:solidFill>
                          <a:effectLst/>
                          <a:latin typeface="Arial"/>
                        </a:rPr>
                        <a:t>1.9</a:t>
                      </a:r>
                    </a:p>
                  </a:txBody>
                  <a:tcPr marL="9525" marR="9525" marT="9525" marB="0" anchor="b">
                    <a:lnL>
                      <a:noFill/>
                    </a:lnL>
                    <a:lnR>
                      <a:noFill/>
                    </a:lnR>
                    <a:lnT>
                      <a:noFill/>
                    </a:lnT>
                    <a:lnB>
                      <a:noFill/>
                    </a:lnB>
                  </a:tcPr>
                </a:tc>
              </a:tr>
              <a:tr h="196782">
                <a:tc>
                  <a:txBody>
                    <a:bodyPr/>
                    <a:lstStyle/>
                    <a:p>
                      <a:pPr algn="l" rtl="0" fontAlgn="auto"/>
                      <a:r>
                        <a:rPr lang="en-US" sz="1400" b="1" i="0" u="none" strike="noStrike">
                          <a:solidFill>
                            <a:srgbClr val="000000"/>
                          </a:solidFill>
                          <a:effectLst/>
                          <a:latin typeface="Arial"/>
                        </a:rPr>
                        <a:t>Arizona</a:t>
                      </a: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5,130,632</a:t>
                      </a: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6,392,017</a:t>
                      </a:r>
                    </a:p>
                  </a:txBody>
                  <a:tcPr marL="9525" marR="9525" marT="9525" marB="0" anchor="b">
                    <a:lnL>
                      <a:noFill/>
                    </a:lnL>
                    <a:lnR>
                      <a:noFill/>
                    </a:lnR>
                    <a:lnT>
                      <a:noFill/>
                    </a:lnT>
                    <a:lnB>
                      <a:noFill/>
                    </a:lnB>
                    <a:solidFill>
                      <a:srgbClr val="FFFFFF"/>
                    </a:solidFill>
                  </a:tcPr>
                </a:tc>
                <a:tc>
                  <a:txBody>
                    <a:bodyPr/>
                    <a:lstStyle/>
                    <a:p>
                      <a:pPr algn="r" rtl="0" fontAlgn="auto"/>
                      <a:r>
                        <a:rPr lang="en-US" sz="1400" b="1" i="0" u="none" strike="noStrike">
                          <a:solidFill>
                            <a:srgbClr val="000000"/>
                          </a:solidFill>
                          <a:effectLst/>
                          <a:latin typeface="Arial"/>
                        </a:rPr>
                        <a:t>6,731,484</a:t>
                      </a:r>
                    </a:p>
                  </a:txBody>
                  <a:tcPr marL="9525" marR="9525" marT="9525" marB="0" anchor="b">
                    <a:lnL>
                      <a:noFill/>
                    </a:lnL>
                    <a:lnR>
                      <a:noFill/>
                    </a:lnR>
                    <a:lnT>
                      <a:noFill/>
                    </a:lnT>
                    <a:lnB>
                      <a:noFill/>
                    </a:lnB>
                    <a:solidFill>
                      <a:srgbClr val="FFFFFF"/>
                    </a:solidFill>
                  </a:tcPr>
                </a:tc>
                <a:tc>
                  <a:txBody>
                    <a:bodyPr/>
                    <a:lstStyle/>
                    <a:p>
                      <a:pPr algn="l" rtl="0" fontAlgn="auto"/>
                      <a:endParaRPr lang="en-US" sz="1100" b="0" i="0" u="none" strike="noStrike">
                        <a:solidFill>
                          <a:srgbClr val="000000"/>
                        </a:solidFill>
                        <a:effectLst/>
                        <a:latin typeface="Calibri"/>
                      </a:endParaRPr>
                    </a:p>
                  </a:txBody>
                  <a:tcPr marL="9525" marR="9525" marT="9525" marB="0" anchor="b">
                    <a:lnL>
                      <a:noFill/>
                    </a:lnL>
                    <a:lnR>
                      <a:noFill/>
                    </a:lnR>
                    <a:lnT>
                      <a:noFill/>
                    </a:lnT>
                    <a:lnB>
                      <a:noFill/>
                    </a:lnB>
                    <a:solidFill>
                      <a:srgbClr val="FFFFFF"/>
                    </a:solidFill>
                  </a:tcPr>
                </a:tc>
                <a:tc>
                  <a:txBody>
                    <a:bodyPr/>
                    <a:lstStyle/>
                    <a:p>
                      <a:pPr algn="r" rtl="0" fontAlgn="auto"/>
                      <a:r>
                        <a:rPr lang="en-US" sz="1400" b="1" i="0" u="none" strike="noStrike">
                          <a:solidFill>
                            <a:srgbClr val="000000"/>
                          </a:solidFill>
                          <a:effectLst/>
                          <a:latin typeface="Arial"/>
                        </a:rPr>
                        <a:t>1,261,385</a:t>
                      </a:r>
                    </a:p>
                  </a:txBody>
                  <a:tcPr marL="9525" marR="9525" marT="9525" marB="0" anchor="b">
                    <a:lnL>
                      <a:noFill/>
                    </a:lnL>
                    <a:lnR>
                      <a:noFill/>
                    </a:lnR>
                    <a:lnT>
                      <a:noFill/>
                    </a:lnT>
                    <a:lnB>
                      <a:noFill/>
                    </a:lnB>
                  </a:tcPr>
                </a:tc>
                <a:tc>
                  <a:txBody>
                    <a:bodyPr/>
                    <a:lstStyle/>
                    <a:p>
                      <a:pPr algn="r" rtl="0" fontAlgn="auto"/>
                      <a:r>
                        <a:rPr lang="en-US" sz="1400" b="1" i="0" u="none" strike="noStrike" dirty="0">
                          <a:solidFill>
                            <a:srgbClr val="000000"/>
                          </a:solidFill>
                          <a:effectLst/>
                          <a:latin typeface="Arial"/>
                        </a:rPr>
                        <a:t>24.6</a:t>
                      </a:r>
                    </a:p>
                  </a:txBody>
                  <a:tcPr marL="9525" marR="9525" marT="9525" marB="0" anchor="b">
                    <a:lnL>
                      <a:noFill/>
                    </a:lnL>
                    <a:lnR>
                      <a:noFill/>
                    </a:lnR>
                    <a:lnT>
                      <a:noFill/>
                    </a:lnT>
                    <a:lnB>
                      <a:noFill/>
                    </a:lnB>
                  </a:tcPr>
                </a:tc>
                <a:tc>
                  <a:txBody>
                    <a:bodyPr/>
                    <a:lstStyle/>
                    <a:p>
                      <a:pPr algn="l" rtl="0" fontAlgn="auto"/>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339,467</a:t>
                      </a:r>
                    </a:p>
                  </a:txBody>
                  <a:tcPr marL="9525" marR="9525" marT="9525" marB="0" anchor="b">
                    <a:lnL>
                      <a:noFill/>
                    </a:lnL>
                    <a:lnR>
                      <a:noFill/>
                    </a:lnR>
                    <a:lnT>
                      <a:noFill/>
                    </a:lnT>
                    <a:lnB>
                      <a:noFill/>
                    </a:lnB>
                  </a:tcPr>
                </a:tc>
                <a:tc>
                  <a:txBody>
                    <a:bodyPr/>
                    <a:lstStyle/>
                    <a:p>
                      <a:pPr algn="r" rtl="0" fontAlgn="auto"/>
                      <a:r>
                        <a:rPr lang="en-US" sz="1400" b="1" i="0" u="none" strike="noStrike" dirty="0">
                          <a:solidFill>
                            <a:srgbClr val="000000"/>
                          </a:solidFill>
                          <a:effectLst/>
                          <a:latin typeface="Arial"/>
                        </a:rPr>
                        <a:t>5.3</a:t>
                      </a:r>
                    </a:p>
                  </a:txBody>
                  <a:tcPr marL="9525" marR="9525" marT="9525" marB="0" anchor="b">
                    <a:lnL>
                      <a:noFill/>
                    </a:lnL>
                    <a:lnR>
                      <a:noFill/>
                    </a:lnR>
                    <a:lnT>
                      <a:noFill/>
                    </a:lnT>
                    <a:lnB>
                      <a:noFill/>
                    </a:lnB>
                  </a:tcPr>
                </a:tc>
              </a:tr>
              <a:tr h="201168">
                <a:tc>
                  <a:txBody>
                    <a:bodyPr/>
                    <a:lstStyle/>
                    <a:p>
                      <a:pPr algn="l" rtl="0" fontAlgn="auto"/>
                      <a:r>
                        <a:rPr lang="en-US" sz="1400" b="1" i="0" u="none" strike="noStrike">
                          <a:solidFill>
                            <a:srgbClr val="000000"/>
                          </a:solidFill>
                          <a:effectLst/>
                          <a:latin typeface="Arial"/>
                        </a:rPr>
                        <a:t>Washington</a:t>
                      </a: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5,894,121</a:t>
                      </a: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6,724,540</a:t>
                      </a:r>
                    </a:p>
                  </a:txBody>
                  <a:tcPr marL="9525" marR="9525" marT="9525" marB="0" anchor="b">
                    <a:lnL>
                      <a:noFill/>
                    </a:lnL>
                    <a:lnR>
                      <a:noFill/>
                    </a:lnR>
                    <a:lnT>
                      <a:noFill/>
                    </a:lnT>
                    <a:lnB>
                      <a:noFill/>
                    </a:lnB>
                    <a:solidFill>
                      <a:srgbClr val="FFFFFF"/>
                    </a:solidFill>
                  </a:tcPr>
                </a:tc>
                <a:tc>
                  <a:txBody>
                    <a:bodyPr/>
                    <a:lstStyle/>
                    <a:p>
                      <a:pPr algn="r" rtl="0" fontAlgn="auto"/>
                      <a:r>
                        <a:rPr lang="en-US" sz="1400" b="1" i="0" u="none" strike="noStrike">
                          <a:solidFill>
                            <a:srgbClr val="000000"/>
                          </a:solidFill>
                          <a:effectLst/>
                          <a:latin typeface="Arial"/>
                        </a:rPr>
                        <a:t>7,061,530</a:t>
                      </a:r>
                    </a:p>
                  </a:txBody>
                  <a:tcPr marL="9525" marR="9525" marT="9525" marB="0" anchor="b">
                    <a:lnL>
                      <a:noFill/>
                    </a:lnL>
                    <a:lnR>
                      <a:noFill/>
                    </a:lnR>
                    <a:lnT>
                      <a:noFill/>
                    </a:lnT>
                    <a:lnB>
                      <a:noFill/>
                    </a:lnB>
                    <a:solidFill>
                      <a:srgbClr val="FFFFFF"/>
                    </a:solidFill>
                  </a:tcPr>
                </a:tc>
                <a:tc>
                  <a:txBody>
                    <a:bodyPr/>
                    <a:lstStyle/>
                    <a:p>
                      <a:pPr algn="l" rtl="0" fontAlgn="auto"/>
                      <a:endParaRPr lang="en-US" sz="1100" b="0" i="0" u="none" strike="noStrike">
                        <a:solidFill>
                          <a:srgbClr val="000000"/>
                        </a:solidFill>
                        <a:effectLst/>
                        <a:latin typeface="Calibri"/>
                      </a:endParaRPr>
                    </a:p>
                  </a:txBody>
                  <a:tcPr marL="9525" marR="9525" marT="9525" marB="0" anchor="b">
                    <a:lnL>
                      <a:noFill/>
                    </a:lnL>
                    <a:lnR>
                      <a:noFill/>
                    </a:lnR>
                    <a:lnT>
                      <a:noFill/>
                    </a:lnT>
                    <a:lnB>
                      <a:noFill/>
                    </a:lnB>
                    <a:solidFill>
                      <a:srgbClr val="FFFFFF"/>
                    </a:solidFill>
                  </a:tcPr>
                </a:tc>
                <a:tc>
                  <a:txBody>
                    <a:bodyPr/>
                    <a:lstStyle/>
                    <a:p>
                      <a:pPr algn="r" rtl="0" fontAlgn="auto"/>
                      <a:r>
                        <a:rPr lang="en-US" sz="1400" b="1" i="0" u="none" strike="noStrike">
                          <a:solidFill>
                            <a:srgbClr val="000000"/>
                          </a:solidFill>
                          <a:effectLst/>
                          <a:latin typeface="Arial"/>
                        </a:rPr>
                        <a:t>830,419</a:t>
                      </a:r>
                    </a:p>
                  </a:txBody>
                  <a:tcPr marL="9525" marR="9525" marT="9525" marB="0" anchor="b">
                    <a:lnL>
                      <a:noFill/>
                    </a:lnL>
                    <a:lnR>
                      <a:noFill/>
                    </a:lnR>
                    <a:lnT>
                      <a:noFill/>
                    </a:lnT>
                    <a:lnB>
                      <a:noFill/>
                    </a:lnB>
                  </a:tcPr>
                </a:tc>
                <a:tc>
                  <a:txBody>
                    <a:bodyPr/>
                    <a:lstStyle/>
                    <a:p>
                      <a:pPr algn="r" rtl="0" fontAlgn="auto"/>
                      <a:r>
                        <a:rPr lang="en-US" sz="1400" b="1" i="0" u="none" strike="noStrike" dirty="0">
                          <a:solidFill>
                            <a:srgbClr val="000000"/>
                          </a:solidFill>
                          <a:effectLst/>
                          <a:latin typeface="Arial"/>
                        </a:rPr>
                        <a:t>14.1</a:t>
                      </a:r>
                    </a:p>
                  </a:txBody>
                  <a:tcPr marL="9525" marR="9525" marT="9525" marB="0" anchor="b">
                    <a:lnL>
                      <a:noFill/>
                    </a:lnL>
                    <a:lnR>
                      <a:noFill/>
                    </a:lnR>
                    <a:lnT>
                      <a:noFill/>
                    </a:lnT>
                    <a:lnB>
                      <a:noFill/>
                    </a:lnB>
                  </a:tcPr>
                </a:tc>
                <a:tc>
                  <a:txBody>
                    <a:bodyPr/>
                    <a:lstStyle/>
                    <a:p>
                      <a:pPr algn="l" rtl="0" fontAlgn="auto"/>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336,990</a:t>
                      </a:r>
                    </a:p>
                  </a:txBody>
                  <a:tcPr marL="9525" marR="9525" marT="9525" marB="0" anchor="b">
                    <a:lnL>
                      <a:noFill/>
                    </a:lnL>
                    <a:lnR>
                      <a:noFill/>
                    </a:lnR>
                    <a:lnT>
                      <a:noFill/>
                    </a:lnT>
                    <a:lnB>
                      <a:noFill/>
                    </a:lnB>
                  </a:tcPr>
                </a:tc>
                <a:tc>
                  <a:txBody>
                    <a:bodyPr/>
                    <a:lstStyle/>
                    <a:p>
                      <a:pPr algn="r" rtl="0" fontAlgn="auto"/>
                      <a:r>
                        <a:rPr lang="en-US" sz="1400" b="1" i="0" u="none" strike="noStrike" dirty="0" smtClean="0">
                          <a:solidFill>
                            <a:srgbClr val="000000"/>
                          </a:solidFill>
                          <a:effectLst/>
                          <a:latin typeface="Arial"/>
                        </a:rPr>
                        <a:t>5.0</a:t>
                      </a:r>
                      <a:endParaRPr lang="en-US" sz="1400" b="1" i="0" u="none" strike="noStrike" dirty="0">
                        <a:solidFill>
                          <a:srgbClr val="000000"/>
                        </a:solidFill>
                        <a:effectLst/>
                        <a:latin typeface="Arial"/>
                      </a:endParaRPr>
                    </a:p>
                  </a:txBody>
                  <a:tcPr marL="9525" marR="9525" marT="9525" marB="0" anchor="b">
                    <a:lnL>
                      <a:noFill/>
                    </a:lnL>
                    <a:lnR>
                      <a:noFill/>
                    </a:lnR>
                    <a:lnT>
                      <a:noFill/>
                    </a:lnT>
                    <a:lnB>
                      <a:noFill/>
                    </a:lnB>
                  </a:tcPr>
                </a:tc>
              </a:tr>
              <a:tr h="201168">
                <a:tc>
                  <a:txBody>
                    <a:bodyPr/>
                    <a:lstStyle/>
                    <a:p>
                      <a:pPr algn="l" rtl="0" fontAlgn="auto"/>
                      <a:r>
                        <a:rPr lang="en-US" sz="1400" b="1" i="0" u="none" strike="noStrike">
                          <a:solidFill>
                            <a:srgbClr val="000000"/>
                          </a:solidFill>
                          <a:effectLst/>
                          <a:latin typeface="Arial"/>
                        </a:rPr>
                        <a:t>Colorado</a:t>
                      </a: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4,301,261</a:t>
                      </a: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5,029,196</a:t>
                      </a:r>
                    </a:p>
                  </a:txBody>
                  <a:tcPr marL="9525" marR="9525" marT="9525" marB="0" anchor="b">
                    <a:lnL>
                      <a:noFill/>
                    </a:lnL>
                    <a:lnR>
                      <a:noFill/>
                    </a:lnR>
                    <a:lnT>
                      <a:noFill/>
                    </a:lnT>
                    <a:lnB>
                      <a:noFill/>
                    </a:lnB>
                    <a:solidFill>
                      <a:srgbClr val="FFFFFF"/>
                    </a:solidFill>
                  </a:tcPr>
                </a:tc>
                <a:tc>
                  <a:txBody>
                    <a:bodyPr/>
                    <a:lstStyle/>
                    <a:p>
                      <a:pPr algn="r" rtl="0" fontAlgn="auto"/>
                      <a:r>
                        <a:rPr lang="en-US" sz="1400" b="1" i="0" u="none" strike="noStrike">
                          <a:solidFill>
                            <a:srgbClr val="000000"/>
                          </a:solidFill>
                          <a:effectLst/>
                          <a:latin typeface="Arial"/>
                        </a:rPr>
                        <a:t>5,355,866</a:t>
                      </a:r>
                    </a:p>
                  </a:txBody>
                  <a:tcPr marL="9525" marR="9525" marT="9525" marB="0" anchor="b">
                    <a:lnL>
                      <a:noFill/>
                    </a:lnL>
                    <a:lnR>
                      <a:noFill/>
                    </a:lnR>
                    <a:lnT>
                      <a:noFill/>
                    </a:lnT>
                    <a:lnB>
                      <a:noFill/>
                    </a:lnB>
                    <a:solidFill>
                      <a:srgbClr val="FFFFFF"/>
                    </a:solidFill>
                  </a:tcPr>
                </a:tc>
                <a:tc>
                  <a:txBody>
                    <a:bodyPr/>
                    <a:lstStyle/>
                    <a:p>
                      <a:pPr algn="l" rtl="0" fontAlgn="auto"/>
                      <a:endParaRPr lang="en-US" sz="1100" b="0" i="0" u="none" strike="noStrike">
                        <a:solidFill>
                          <a:srgbClr val="000000"/>
                        </a:solidFill>
                        <a:effectLst/>
                        <a:latin typeface="Calibri"/>
                      </a:endParaRPr>
                    </a:p>
                  </a:txBody>
                  <a:tcPr marL="9525" marR="9525" marT="9525" marB="0" anchor="b">
                    <a:lnL>
                      <a:noFill/>
                    </a:lnL>
                    <a:lnR>
                      <a:noFill/>
                    </a:lnR>
                    <a:lnT>
                      <a:noFill/>
                    </a:lnT>
                    <a:lnB>
                      <a:noFill/>
                    </a:lnB>
                    <a:solidFill>
                      <a:srgbClr val="FFFFFF"/>
                    </a:solidFill>
                  </a:tcPr>
                </a:tc>
                <a:tc>
                  <a:txBody>
                    <a:bodyPr/>
                    <a:lstStyle/>
                    <a:p>
                      <a:pPr algn="r" rtl="0" fontAlgn="auto"/>
                      <a:r>
                        <a:rPr lang="en-US" sz="1400" b="1" i="0" u="none" strike="noStrike">
                          <a:solidFill>
                            <a:srgbClr val="000000"/>
                          </a:solidFill>
                          <a:effectLst/>
                          <a:latin typeface="Arial"/>
                        </a:rPr>
                        <a:t>727,935</a:t>
                      </a:r>
                    </a:p>
                  </a:txBody>
                  <a:tcPr marL="9525" marR="9525" marT="9525" marB="0" anchor="b">
                    <a:lnL>
                      <a:noFill/>
                    </a:lnL>
                    <a:lnR>
                      <a:noFill/>
                    </a:lnR>
                    <a:lnT>
                      <a:noFill/>
                    </a:lnT>
                    <a:lnB>
                      <a:noFill/>
                    </a:lnB>
                  </a:tcPr>
                </a:tc>
                <a:tc>
                  <a:txBody>
                    <a:bodyPr/>
                    <a:lstStyle/>
                    <a:p>
                      <a:pPr algn="r" rtl="0" fontAlgn="auto"/>
                      <a:r>
                        <a:rPr lang="en-US" sz="1400" b="1" i="0" u="none" strike="noStrike" dirty="0">
                          <a:solidFill>
                            <a:srgbClr val="000000"/>
                          </a:solidFill>
                          <a:effectLst/>
                          <a:latin typeface="Arial"/>
                        </a:rPr>
                        <a:t>16.9</a:t>
                      </a:r>
                    </a:p>
                  </a:txBody>
                  <a:tcPr marL="9525" marR="9525" marT="9525" marB="0" anchor="b">
                    <a:lnL>
                      <a:noFill/>
                    </a:lnL>
                    <a:lnR>
                      <a:noFill/>
                    </a:lnR>
                    <a:lnT>
                      <a:noFill/>
                    </a:lnT>
                    <a:lnB>
                      <a:noFill/>
                    </a:lnB>
                  </a:tcPr>
                </a:tc>
                <a:tc>
                  <a:txBody>
                    <a:bodyPr/>
                    <a:lstStyle/>
                    <a:p>
                      <a:pPr algn="l" rtl="0" fontAlgn="auto"/>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326,670</a:t>
                      </a: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6.5</a:t>
                      </a:r>
                    </a:p>
                  </a:txBody>
                  <a:tcPr marL="9525" marR="9525" marT="9525" marB="0" anchor="b">
                    <a:lnL>
                      <a:noFill/>
                    </a:lnL>
                    <a:lnR>
                      <a:noFill/>
                    </a:lnR>
                    <a:lnT>
                      <a:noFill/>
                    </a:lnT>
                    <a:lnB>
                      <a:noFill/>
                    </a:lnB>
                  </a:tcPr>
                </a:tc>
              </a:tr>
              <a:tr h="201168">
                <a:tc>
                  <a:txBody>
                    <a:bodyPr/>
                    <a:lstStyle/>
                    <a:p>
                      <a:pPr algn="l" rtl="0" fontAlgn="auto"/>
                      <a:r>
                        <a:rPr lang="en-US" sz="1400" b="1" i="0" u="none" strike="noStrike">
                          <a:solidFill>
                            <a:srgbClr val="000000"/>
                          </a:solidFill>
                          <a:effectLst/>
                          <a:latin typeface="Arial"/>
                        </a:rPr>
                        <a:t>Virginia</a:t>
                      </a: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r" rtl="0" fontAlgn="auto"/>
                      <a:r>
                        <a:rPr lang="en-US" sz="1400" b="1" i="0" u="none" strike="noStrike">
                          <a:solidFill>
                            <a:srgbClr val="000000"/>
                          </a:solidFill>
                          <a:effectLst/>
                          <a:latin typeface="Arial"/>
                        </a:rPr>
                        <a:t>7,078,515</a:t>
                      </a: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r" rtl="0" fontAlgn="auto"/>
                      <a:r>
                        <a:rPr lang="en-US" sz="1400" b="1" i="0" u="none" strike="noStrike">
                          <a:solidFill>
                            <a:srgbClr val="000000"/>
                          </a:solidFill>
                          <a:effectLst/>
                          <a:latin typeface="Arial"/>
                        </a:rPr>
                        <a:t>8,001,024</a:t>
                      </a: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solidFill>
                      <a:srgbClr val="FFFFFF"/>
                    </a:solidFill>
                  </a:tcPr>
                </a:tc>
                <a:tc>
                  <a:txBody>
                    <a:bodyPr/>
                    <a:lstStyle/>
                    <a:p>
                      <a:pPr algn="r" rtl="0" fontAlgn="auto"/>
                      <a:r>
                        <a:rPr lang="en-US" sz="1400" b="1" i="0" u="none" strike="noStrike">
                          <a:solidFill>
                            <a:srgbClr val="000000"/>
                          </a:solidFill>
                          <a:effectLst/>
                          <a:latin typeface="Arial"/>
                        </a:rPr>
                        <a:t>8,326,289</a:t>
                      </a: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solidFill>
                      <a:srgbClr val="FFFFFF"/>
                    </a:solidFill>
                  </a:tcPr>
                </a:tc>
                <a:tc>
                  <a:txBody>
                    <a:bodyPr/>
                    <a:lstStyle/>
                    <a:p>
                      <a:pPr algn="l" rtl="0" fontAlgn="auto"/>
                      <a:endParaRPr lang="en-US" sz="1100" b="0" i="0" u="none" strike="noStrike">
                        <a:solidFill>
                          <a:srgbClr val="000000"/>
                        </a:solidFill>
                        <a:effectLst/>
                        <a:latin typeface="Calibri"/>
                      </a:endParaRP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solidFill>
                      <a:srgbClr val="FFFFFF"/>
                    </a:solidFill>
                  </a:tcPr>
                </a:tc>
                <a:tc>
                  <a:txBody>
                    <a:bodyPr/>
                    <a:lstStyle/>
                    <a:p>
                      <a:pPr algn="r" rtl="0" fontAlgn="auto"/>
                      <a:r>
                        <a:rPr lang="en-US" sz="1400" b="1" i="0" u="none" strike="noStrike">
                          <a:solidFill>
                            <a:srgbClr val="000000"/>
                          </a:solidFill>
                          <a:effectLst/>
                          <a:latin typeface="Arial"/>
                        </a:rPr>
                        <a:t>922,509</a:t>
                      </a: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r" rtl="0" fontAlgn="auto"/>
                      <a:r>
                        <a:rPr lang="en-US" sz="1400" b="1" i="0" u="none" strike="noStrike" dirty="0" smtClean="0">
                          <a:solidFill>
                            <a:srgbClr val="000000"/>
                          </a:solidFill>
                          <a:effectLst/>
                          <a:latin typeface="Arial"/>
                        </a:rPr>
                        <a:t>13.0</a:t>
                      </a:r>
                      <a:endParaRPr lang="en-US" sz="1400" b="1" i="0" u="none" strike="noStrike" dirty="0">
                        <a:solidFill>
                          <a:srgbClr val="000000"/>
                        </a:solidFill>
                        <a:effectLst/>
                        <a:latin typeface="Arial"/>
                      </a:endParaRP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l" rtl="0" fontAlgn="auto"/>
                      <a:endParaRPr lang="en-US" sz="1100" b="0" i="0" u="none" strike="noStrike" dirty="0">
                        <a:solidFill>
                          <a:srgbClr val="000000"/>
                        </a:solidFill>
                        <a:effectLst/>
                        <a:latin typeface="Calibri"/>
                      </a:endParaRP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r" rtl="0" fontAlgn="auto"/>
                      <a:r>
                        <a:rPr lang="en-US" sz="1400" b="1" i="0" u="none" strike="noStrike">
                          <a:solidFill>
                            <a:srgbClr val="000000"/>
                          </a:solidFill>
                          <a:effectLst/>
                          <a:latin typeface="Arial"/>
                        </a:rPr>
                        <a:t>325,265</a:t>
                      </a: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tcPr>
                </a:tc>
                <a:tc>
                  <a:txBody>
                    <a:bodyPr/>
                    <a:lstStyle/>
                    <a:p>
                      <a:pPr algn="r" rtl="0" fontAlgn="auto"/>
                      <a:r>
                        <a:rPr lang="en-US" sz="1400" b="1" i="0" u="none" strike="noStrike" dirty="0">
                          <a:solidFill>
                            <a:srgbClr val="000000"/>
                          </a:solidFill>
                          <a:effectLst/>
                          <a:latin typeface="Arial"/>
                        </a:rPr>
                        <a:t>4.1</a:t>
                      </a:r>
                    </a:p>
                  </a:txBody>
                  <a:tcPr marL="9525" marR="9525" marT="9525" marB="0" anchor="b">
                    <a:lnL>
                      <a:noFill/>
                    </a:lnL>
                    <a:lnR>
                      <a:noFill/>
                    </a:lnR>
                    <a:lnT>
                      <a:noFill/>
                    </a:lnT>
                    <a:lnB w="19050" cap="flat" cmpd="sng" algn="ctr">
                      <a:solidFill>
                        <a:schemeClr val="tx1"/>
                      </a:solidFill>
                      <a:prstDash val="solid"/>
                      <a:round/>
                      <a:headEnd type="none" w="med" len="med"/>
                      <a:tailEnd type="none" w="med" len="med"/>
                    </a:lnB>
                  </a:tcPr>
                </a:tc>
              </a:tr>
              <a:tr h="160145">
                <a:tc gridSpan="10">
                  <a:txBody>
                    <a:bodyPr/>
                    <a:lstStyle/>
                    <a:p>
                      <a:pPr algn="l" rtl="0" fontAlgn="ctr"/>
                      <a:r>
                        <a:rPr lang="en-US" sz="1000" b="0" i="0" u="none" strike="noStrike" dirty="0">
                          <a:solidFill>
                            <a:srgbClr val="000000"/>
                          </a:solidFill>
                          <a:effectLst/>
                          <a:latin typeface="Arial"/>
                        </a:rPr>
                        <a:t>Source: U.S. Census Bureau.</a:t>
                      </a:r>
                    </a:p>
                  </a:txBody>
                  <a:tcPr marL="7764" marR="7764" marT="7763" marB="0" anchor="ctr">
                    <a:lnL>
                      <a:noFill/>
                    </a:lnL>
                    <a:lnR>
                      <a:noFill/>
                    </a:lnR>
                    <a:lnT w="19050" cap="flat" cmpd="sng" algn="ctr">
                      <a:solidFill>
                        <a:schemeClr val="tx1"/>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428184168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Title 1"/>
          <p:cNvSpPr>
            <a:spLocks noGrp="1"/>
          </p:cNvSpPr>
          <p:nvPr>
            <p:ph type="title"/>
          </p:nvPr>
        </p:nvSpPr>
        <p:spPr>
          <a:xfrm>
            <a:off x="441325" y="152400"/>
            <a:ext cx="8229600" cy="1143000"/>
          </a:xfrm>
        </p:spPr>
        <p:txBody>
          <a:bodyPr/>
          <a:lstStyle/>
          <a:p>
            <a:r>
              <a:rPr lang="en-US" sz="2400" b="1" smtClean="0">
                <a:latin typeface="Arial" pitchFamily="34" charset="0"/>
                <a:ea typeface="Geneva" pitchFamily="34" charset="0"/>
                <a:cs typeface="Arial" pitchFamily="34" charset="0"/>
              </a:rPr>
              <a:t>Mexican-American Population Growth </a:t>
            </a:r>
            <a:br>
              <a:rPr lang="en-US" sz="2400" b="1" smtClean="0">
                <a:latin typeface="Arial" pitchFamily="34" charset="0"/>
                <a:ea typeface="Geneva" pitchFamily="34" charset="0"/>
                <a:cs typeface="Arial" pitchFamily="34" charset="0"/>
              </a:rPr>
            </a:br>
            <a:r>
              <a:rPr lang="en-US" sz="2400" b="1" smtClean="0">
                <a:latin typeface="Arial" pitchFamily="34" charset="0"/>
                <a:ea typeface="Geneva" pitchFamily="34" charset="0"/>
                <a:cs typeface="Arial" pitchFamily="34" charset="0"/>
              </a:rPr>
              <a:t>in the United States, 1980-2010</a:t>
            </a:r>
          </a:p>
        </p:txBody>
      </p:sp>
      <p:graphicFrame>
        <p:nvGraphicFramePr>
          <p:cNvPr id="34819" name="Content Placeholder 4"/>
          <p:cNvGraphicFramePr>
            <a:graphicFrameLocks noGrp="1"/>
          </p:cNvGraphicFramePr>
          <p:nvPr>
            <p:ph idx="1"/>
            <p:extLst>
              <p:ext uri="{D42A27DB-BD31-4B8C-83A1-F6EECF244321}">
                <p14:modId xmlns:p14="http://schemas.microsoft.com/office/powerpoint/2010/main" val="414778608"/>
              </p:ext>
            </p:extLst>
          </p:nvPr>
        </p:nvGraphicFramePr>
        <p:xfrm>
          <a:off x="506413" y="1049338"/>
          <a:ext cx="8097837" cy="4627562"/>
        </p:xfrm>
        <a:graphic>
          <a:graphicData uri="http://schemas.openxmlformats.org/presentationml/2006/ole">
            <mc:AlternateContent xmlns:mc="http://schemas.openxmlformats.org/markup-compatibility/2006">
              <mc:Choice xmlns:v="urn:schemas-microsoft-com:vml" Requires="v">
                <p:oleObj spid="_x0000_s299056" name="Worksheet" r:id="rId4" imgW="8401151" imgH="4800608" progId="Excel.Sheet.8">
                  <p:embed/>
                </p:oleObj>
              </mc:Choice>
              <mc:Fallback>
                <p:oleObj name="Worksheet" r:id="rId4" imgW="8401151" imgH="4800608" progId="Excel.Sheet.8">
                  <p:embed/>
                  <p:pic>
                    <p:nvPicPr>
                      <p:cNvPr id="0" name=""/>
                      <p:cNvPicPr>
                        <a:picLocks noGrp="1" noChangeArrowheads="1"/>
                      </p:cNvPicPr>
                      <p:nvPr/>
                    </p:nvPicPr>
                    <p:blipFill>
                      <a:blip r:embed="rId5"/>
                      <a:srcRect/>
                      <a:stretch>
                        <a:fillRect/>
                      </a:stretch>
                    </p:blipFill>
                    <p:spPr bwMode="auto">
                      <a:xfrm>
                        <a:off x="506413" y="1049338"/>
                        <a:ext cx="8097837" cy="462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820" name="Slide Number Placeholder 3"/>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Geneva" pitchFamily="34" charset="0"/>
                <a:cs typeface="Geneva" pitchFamily="34" charset="0"/>
              </a:defRPr>
            </a:lvl1pPr>
            <a:lvl2pPr marL="742950" indent="-285750" eaLnBrk="0" hangingPunct="0">
              <a:defRPr>
                <a:solidFill>
                  <a:schemeClr val="tx1"/>
                </a:solidFill>
                <a:latin typeface="Calibri" pitchFamily="34" charset="0"/>
                <a:ea typeface="Geneva" pitchFamily="34" charset="0"/>
                <a:cs typeface="Geneva" pitchFamily="34" charset="0"/>
              </a:defRPr>
            </a:lvl2pPr>
            <a:lvl3pPr marL="1143000" indent="-228600" eaLnBrk="0" hangingPunct="0">
              <a:defRPr>
                <a:solidFill>
                  <a:schemeClr val="tx1"/>
                </a:solidFill>
                <a:latin typeface="Calibri" pitchFamily="34" charset="0"/>
                <a:ea typeface="Geneva" pitchFamily="34" charset="0"/>
                <a:cs typeface="Geneva" pitchFamily="34" charset="0"/>
              </a:defRPr>
            </a:lvl3pPr>
            <a:lvl4pPr marL="1600200" indent="-228600" eaLnBrk="0" hangingPunct="0">
              <a:defRPr>
                <a:solidFill>
                  <a:schemeClr val="tx1"/>
                </a:solidFill>
                <a:latin typeface="Calibri" pitchFamily="34" charset="0"/>
                <a:ea typeface="Geneva" pitchFamily="34" charset="0"/>
                <a:cs typeface="Geneva" pitchFamily="34" charset="0"/>
              </a:defRPr>
            </a:lvl4pPr>
            <a:lvl5pPr marL="2057400" indent="-228600" eaLnBrk="0" hangingPunct="0">
              <a:defRPr>
                <a:solidFill>
                  <a:schemeClr val="tx1"/>
                </a:solidFill>
                <a:latin typeface="Calibri" pitchFamily="34" charset="0"/>
                <a:ea typeface="Geneva" pitchFamily="34" charset="0"/>
                <a:cs typeface="Geneva"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9pPr>
          </a:lstStyle>
          <a:p>
            <a:pPr eaLnBrk="1" hangingPunct="1"/>
            <a:fld id="{131190BC-80FB-4989-AB00-C8D0BF9CA7CF}" type="slidenum">
              <a:rPr lang="en-US" smtClean="0">
                <a:solidFill>
                  <a:schemeClr val="bg1"/>
                </a:solidFill>
                <a:latin typeface="Verdana" pitchFamily="34" charset="0"/>
              </a:rPr>
              <a:pPr eaLnBrk="1" hangingPunct="1"/>
              <a:t>70</a:t>
            </a:fld>
            <a:endParaRPr lang="en-US" smtClean="0">
              <a:solidFill>
                <a:schemeClr val="bg1"/>
              </a:solidFill>
              <a:latin typeface="Verdana" pitchFamily="34" charset="0"/>
            </a:endParaRPr>
          </a:p>
        </p:txBody>
      </p:sp>
      <p:sp>
        <p:nvSpPr>
          <p:cNvPr id="34821" name="TextBox 5"/>
          <p:cNvSpPr txBox="1">
            <a:spLocks noChangeArrowheads="1"/>
          </p:cNvSpPr>
          <p:nvPr/>
        </p:nvSpPr>
        <p:spPr bwMode="auto">
          <a:xfrm>
            <a:off x="593725" y="5694106"/>
            <a:ext cx="80772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Geneva" pitchFamily="34" charset="0"/>
                <a:cs typeface="Geneva" pitchFamily="34" charset="0"/>
              </a:defRPr>
            </a:lvl1pPr>
            <a:lvl2pPr marL="742950" indent="-285750" eaLnBrk="0" hangingPunct="0">
              <a:defRPr>
                <a:solidFill>
                  <a:schemeClr val="tx1"/>
                </a:solidFill>
                <a:latin typeface="Calibri" pitchFamily="34" charset="0"/>
                <a:ea typeface="Geneva" pitchFamily="34" charset="0"/>
                <a:cs typeface="Geneva" pitchFamily="34" charset="0"/>
              </a:defRPr>
            </a:lvl2pPr>
            <a:lvl3pPr marL="1143000" indent="-228600" eaLnBrk="0" hangingPunct="0">
              <a:defRPr>
                <a:solidFill>
                  <a:schemeClr val="tx1"/>
                </a:solidFill>
                <a:latin typeface="Calibri" pitchFamily="34" charset="0"/>
                <a:ea typeface="Geneva" pitchFamily="34" charset="0"/>
                <a:cs typeface="Geneva" pitchFamily="34" charset="0"/>
              </a:defRPr>
            </a:lvl3pPr>
            <a:lvl4pPr marL="1600200" indent="-228600" eaLnBrk="0" hangingPunct="0">
              <a:defRPr>
                <a:solidFill>
                  <a:schemeClr val="tx1"/>
                </a:solidFill>
                <a:latin typeface="Calibri" pitchFamily="34" charset="0"/>
                <a:ea typeface="Geneva" pitchFamily="34" charset="0"/>
                <a:cs typeface="Geneva" pitchFamily="34" charset="0"/>
              </a:defRPr>
            </a:lvl4pPr>
            <a:lvl5pPr marL="2057400" indent="-228600" eaLnBrk="0" hangingPunct="0">
              <a:defRPr>
                <a:solidFill>
                  <a:schemeClr val="tx1"/>
                </a:solidFill>
                <a:latin typeface="Calibri" pitchFamily="34" charset="0"/>
                <a:ea typeface="Geneva" pitchFamily="34" charset="0"/>
                <a:cs typeface="Geneva"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9pPr>
          </a:lstStyle>
          <a:p>
            <a:pPr eaLnBrk="1" hangingPunct="1"/>
            <a:r>
              <a:rPr lang="en-US" sz="1100" i="1" dirty="0">
                <a:latin typeface="Arial" pitchFamily="34" charset="0"/>
                <a:cs typeface="Arial" pitchFamily="34" charset="0"/>
              </a:rPr>
              <a:t>Source: Pew Hispanic Center, 2011 (based upon tabulations of Current Population Survey and U.S. Census Integrated Public Use </a:t>
            </a:r>
            <a:r>
              <a:rPr lang="en-US" sz="1100" i="1" dirty="0" err="1">
                <a:latin typeface="Arial" pitchFamily="34" charset="0"/>
                <a:cs typeface="Arial" pitchFamily="34" charset="0"/>
              </a:rPr>
              <a:t>Microdata</a:t>
            </a:r>
            <a:r>
              <a:rPr lang="en-US" sz="1100" i="1" dirty="0">
                <a:latin typeface="Arial" pitchFamily="34" charset="0"/>
                <a:cs typeface="Arial" pitchFamily="34" charset="0"/>
              </a:rPr>
              <a:t> Samples). </a:t>
            </a:r>
          </a:p>
        </p:txBody>
      </p:sp>
      <p:sp>
        <p:nvSpPr>
          <p:cNvPr id="7" name="TextBox 6"/>
          <p:cNvSpPr txBox="1"/>
          <p:nvPr/>
        </p:nvSpPr>
        <p:spPr>
          <a:xfrm rot="16200000">
            <a:off x="-453196" y="2089473"/>
            <a:ext cx="1555426" cy="276999"/>
          </a:xfrm>
          <a:prstGeom prst="rect">
            <a:avLst/>
          </a:prstGeom>
          <a:noFill/>
        </p:spPr>
        <p:txBody>
          <a:bodyPr vert="wordArtVert">
            <a:spAutoFit/>
          </a:bodyPr>
          <a:lstStyle/>
          <a:p>
            <a:pPr>
              <a:defRPr/>
            </a:pPr>
            <a:r>
              <a:rPr lang="en-US" sz="1000" dirty="0">
                <a:latin typeface="Arial" pitchFamily="34" charset="0"/>
                <a:ea typeface="Geneva" pitchFamily="125" charset="-128"/>
                <a:cs typeface="Arial" pitchFamily="34" charset="0"/>
              </a:rPr>
              <a:t>Million</a:t>
            </a:r>
            <a:r>
              <a:rPr lang="en-US" sz="1200" dirty="0">
                <a:solidFill>
                  <a:schemeClr val="bg1"/>
                </a:solidFill>
                <a:latin typeface="Arial" pitchFamily="34" charset="0"/>
                <a:ea typeface="Geneva" pitchFamily="125" charset="-128"/>
                <a:cs typeface="Arial" pitchFamily="34" charset="0"/>
              </a:rPr>
              <a:t>s</a:t>
            </a:r>
          </a:p>
        </p:txBody>
      </p:sp>
      <p:sp>
        <p:nvSpPr>
          <p:cNvPr id="34823" name="TextBox 7"/>
          <p:cNvSpPr txBox="1">
            <a:spLocks noChangeArrowheads="1"/>
          </p:cNvSpPr>
          <p:nvPr/>
        </p:nvSpPr>
        <p:spPr bwMode="auto">
          <a:xfrm>
            <a:off x="620713" y="5597525"/>
            <a:ext cx="5029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Geneva" pitchFamily="34" charset="0"/>
                <a:cs typeface="Geneva" pitchFamily="34" charset="0"/>
              </a:defRPr>
            </a:lvl1pPr>
            <a:lvl2pPr marL="742950" indent="-285750" eaLnBrk="0" hangingPunct="0">
              <a:defRPr>
                <a:solidFill>
                  <a:schemeClr val="tx1"/>
                </a:solidFill>
                <a:latin typeface="Calibri" pitchFamily="34" charset="0"/>
                <a:ea typeface="Geneva" pitchFamily="34" charset="0"/>
                <a:cs typeface="Geneva" pitchFamily="34" charset="0"/>
              </a:defRPr>
            </a:lvl2pPr>
            <a:lvl3pPr marL="1143000" indent="-228600" eaLnBrk="0" hangingPunct="0">
              <a:defRPr>
                <a:solidFill>
                  <a:schemeClr val="tx1"/>
                </a:solidFill>
                <a:latin typeface="Calibri" pitchFamily="34" charset="0"/>
                <a:ea typeface="Geneva" pitchFamily="34" charset="0"/>
                <a:cs typeface="Geneva" pitchFamily="34" charset="0"/>
              </a:defRPr>
            </a:lvl3pPr>
            <a:lvl4pPr marL="1600200" indent="-228600" eaLnBrk="0" hangingPunct="0">
              <a:defRPr>
                <a:solidFill>
                  <a:schemeClr val="tx1"/>
                </a:solidFill>
                <a:latin typeface="Calibri" pitchFamily="34" charset="0"/>
                <a:ea typeface="Geneva" pitchFamily="34" charset="0"/>
                <a:cs typeface="Geneva" pitchFamily="34" charset="0"/>
              </a:defRPr>
            </a:lvl4pPr>
            <a:lvl5pPr marL="2057400" indent="-228600" eaLnBrk="0" hangingPunct="0">
              <a:defRPr>
                <a:solidFill>
                  <a:schemeClr val="tx1"/>
                </a:solidFill>
                <a:latin typeface="Calibri" pitchFamily="34" charset="0"/>
                <a:ea typeface="Geneva" pitchFamily="34" charset="0"/>
                <a:cs typeface="Geneva"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9pPr>
          </a:lstStyle>
          <a:p>
            <a:pPr eaLnBrk="1" hangingPunct="1"/>
            <a:r>
              <a:rPr lang="en-US" sz="1200">
                <a:solidFill>
                  <a:schemeClr val="bg1"/>
                </a:solidFill>
                <a:latin typeface="Arial" pitchFamily="34" charset="0"/>
                <a:cs typeface="Arial" pitchFamily="34" charset="0"/>
              </a:rPr>
              <a:t>Note: Deaths in are not included in the figure.</a:t>
            </a:r>
          </a:p>
        </p:txBody>
      </p:sp>
    </p:spTree>
    <p:extLst>
      <p:ext uri="{BB962C8B-B14F-4D97-AF65-F5344CB8AC3E}">
        <p14:creationId xmlns:p14="http://schemas.microsoft.com/office/powerpoint/2010/main" val="2423915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2765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8463" y="484188"/>
            <a:ext cx="8007350" cy="618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Box 3"/>
          <p:cNvSpPr txBox="1">
            <a:spLocks noChangeArrowheads="1"/>
          </p:cNvSpPr>
          <p:nvPr/>
        </p:nvSpPr>
        <p:spPr bwMode="auto">
          <a:xfrm>
            <a:off x="609600" y="228600"/>
            <a:ext cx="800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Geneva" pitchFamily="34" charset="0"/>
                <a:cs typeface="Geneva" pitchFamily="34" charset="0"/>
              </a:defRPr>
            </a:lvl1pPr>
            <a:lvl2pPr marL="742950" indent="-285750" eaLnBrk="0" hangingPunct="0">
              <a:defRPr>
                <a:solidFill>
                  <a:schemeClr val="tx1"/>
                </a:solidFill>
                <a:latin typeface="Calibri" pitchFamily="34" charset="0"/>
                <a:ea typeface="Geneva" pitchFamily="34" charset="0"/>
                <a:cs typeface="Geneva" pitchFamily="34" charset="0"/>
              </a:defRPr>
            </a:lvl2pPr>
            <a:lvl3pPr marL="1143000" indent="-228600" eaLnBrk="0" hangingPunct="0">
              <a:defRPr>
                <a:solidFill>
                  <a:schemeClr val="tx1"/>
                </a:solidFill>
                <a:latin typeface="Calibri" pitchFamily="34" charset="0"/>
                <a:ea typeface="Geneva" pitchFamily="34" charset="0"/>
                <a:cs typeface="Geneva" pitchFamily="34" charset="0"/>
              </a:defRPr>
            </a:lvl3pPr>
            <a:lvl4pPr marL="1600200" indent="-228600" eaLnBrk="0" hangingPunct="0">
              <a:defRPr>
                <a:solidFill>
                  <a:schemeClr val="tx1"/>
                </a:solidFill>
                <a:latin typeface="Calibri" pitchFamily="34" charset="0"/>
                <a:ea typeface="Geneva" pitchFamily="34" charset="0"/>
                <a:cs typeface="Geneva" pitchFamily="34" charset="0"/>
              </a:defRPr>
            </a:lvl4pPr>
            <a:lvl5pPr marL="2057400" indent="-228600" eaLnBrk="0" hangingPunct="0">
              <a:defRPr>
                <a:solidFill>
                  <a:schemeClr val="tx1"/>
                </a:solidFill>
                <a:latin typeface="Calibri" pitchFamily="34" charset="0"/>
                <a:ea typeface="Geneva" pitchFamily="34" charset="0"/>
                <a:cs typeface="Geneva"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9pPr>
          </a:lstStyle>
          <a:p>
            <a:pPr algn="ctr" eaLnBrk="1" hangingPunct="1"/>
            <a:r>
              <a:rPr lang="en-US" sz="2400" b="1"/>
              <a:t>Foreign Born as a Percent of the Total Population, 2006-2010</a:t>
            </a:r>
          </a:p>
        </p:txBody>
      </p:sp>
      <p:sp>
        <p:nvSpPr>
          <p:cNvPr id="27652" name="Slide Number Placeholder 4"/>
          <p:cNvSpPr>
            <a:spLocks noGrp="1"/>
          </p:cNvSpPr>
          <p:nvPr>
            <p:ph type="sldNum" sz="quarter" idx="11"/>
          </p:nvPr>
        </p:nvSpPr>
        <p:spPr bwMode="auto">
          <a:xfrm>
            <a:off x="8661400" y="6256338"/>
            <a:ext cx="482600" cy="595312"/>
          </a:xfrm>
          <a:noFill/>
          <a:ln>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Calibri" pitchFamily="34" charset="0"/>
                <a:ea typeface="Geneva" pitchFamily="34" charset="0"/>
                <a:cs typeface="Geneva" pitchFamily="34" charset="0"/>
              </a:defRPr>
            </a:lvl1pPr>
            <a:lvl2pPr marL="742950" indent="-285750" eaLnBrk="0" hangingPunct="0">
              <a:defRPr>
                <a:solidFill>
                  <a:schemeClr val="tx1"/>
                </a:solidFill>
                <a:latin typeface="Calibri" pitchFamily="34" charset="0"/>
                <a:ea typeface="Geneva" pitchFamily="34" charset="0"/>
                <a:cs typeface="Geneva" pitchFamily="34" charset="0"/>
              </a:defRPr>
            </a:lvl2pPr>
            <a:lvl3pPr marL="1143000" indent="-228600" eaLnBrk="0" hangingPunct="0">
              <a:defRPr>
                <a:solidFill>
                  <a:schemeClr val="tx1"/>
                </a:solidFill>
                <a:latin typeface="Calibri" pitchFamily="34" charset="0"/>
                <a:ea typeface="Geneva" pitchFamily="34" charset="0"/>
                <a:cs typeface="Geneva" pitchFamily="34" charset="0"/>
              </a:defRPr>
            </a:lvl3pPr>
            <a:lvl4pPr marL="1600200" indent="-228600" eaLnBrk="0" hangingPunct="0">
              <a:defRPr>
                <a:solidFill>
                  <a:schemeClr val="tx1"/>
                </a:solidFill>
                <a:latin typeface="Calibri" pitchFamily="34" charset="0"/>
                <a:ea typeface="Geneva" pitchFamily="34" charset="0"/>
                <a:cs typeface="Geneva" pitchFamily="34" charset="0"/>
              </a:defRPr>
            </a:lvl4pPr>
            <a:lvl5pPr marL="2057400" indent="-228600" eaLnBrk="0" hangingPunct="0">
              <a:defRPr>
                <a:solidFill>
                  <a:schemeClr val="tx1"/>
                </a:solidFill>
                <a:latin typeface="Calibri" pitchFamily="34" charset="0"/>
                <a:ea typeface="Geneva" pitchFamily="34" charset="0"/>
                <a:cs typeface="Geneva"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9pPr>
          </a:lstStyle>
          <a:p>
            <a:pPr eaLnBrk="1" hangingPunct="1"/>
            <a:fld id="{CA9575FA-50B8-420F-8B06-0788D3475332}" type="slidenum">
              <a:rPr lang="en-US" smtClean="0">
                <a:latin typeface="Verdana" pitchFamily="34" charset="0"/>
              </a:rPr>
              <a:pPr eaLnBrk="1" hangingPunct="1"/>
              <a:t>71</a:t>
            </a:fld>
            <a:endParaRPr lang="en-US" smtClean="0">
              <a:latin typeface="Verdana" pitchFamily="34" charset="0"/>
            </a:endParaRPr>
          </a:p>
        </p:txBody>
      </p:sp>
    </p:spTree>
    <p:extLst>
      <p:ext uri="{BB962C8B-B14F-4D97-AF65-F5344CB8AC3E}">
        <p14:creationId xmlns:p14="http://schemas.microsoft.com/office/powerpoint/2010/main" val="905896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9E0D2841-D566-4440-BA20-C16E08168966}" type="slidenum">
              <a:rPr lang="en-US" smtClean="0">
                <a:solidFill>
                  <a:prstClr val="white"/>
                </a:solidFill>
              </a:rPr>
              <a:pPr>
                <a:defRPr/>
              </a:pPr>
              <a:t>72</a:t>
            </a:fld>
            <a:endParaRPr lang="en-US">
              <a:solidFill>
                <a:prstClr val="white"/>
              </a:solidFill>
            </a:endParaRPr>
          </a:p>
        </p:txBody>
      </p:sp>
      <p:sp>
        <p:nvSpPr>
          <p:cNvPr id="4" name="Title 1"/>
          <p:cNvSpPr>
            <a:spLocks noGrp="1"/>
          </p:cNvSpPr>
          <p:nvPr>
            <p:ph type="title"/>
          </p:nvPr>
        </p:nvSpPr>
        <p:spPr>
          <a:xfrm>
            <a:off x="152400" y="0"/>
            <a:ext cx="8610600" cy="990600"/>
          </a:xfrm>
        </p:spPr>
        <p:txBody>
          <a:bodyPr/>
          <a:lstStyle/>
          <a:p>
            <a:r>
              <a:rPr lang="en-US" sz="2400" b="1" dirty="0">
                <a:latin typeface="Arial" pitchFamily="34" charset="0"/>
                <a:cs typeface="Arial" pitchFamily="34" charset="0"/>
              </a:rPr>
              <a:t>Country of Birth of the Unauthorized Immigrant </a:t>
            </a:r>
            <a:r>
              <a:rPr lang="en-US" sz="2400" b="1" dirty="0" smtClean="0">
                <a:latin typeface="Arial" pitchFamily="34" charset="0"/>
                <a:cs typeface="Arial" pitchFamily="34" charset="0"/>
              </a:rPr>
              <a:t>Population in the United States: </a:t>
            </a:r>
            <a:r>
              <a:rPr lang="en-US" sz="2400" b="1" dirty="0">
                <a:latin typeface="Arial" pitchFamily="34" charset="0"/>
                <a:cs typeface="Arial" pitchFamily="34" charset="0"/>
              </a:rPr>
              <a:t>January </a:t>
            </a:r>
            <a:r>
              <a:rPr lang="en-US" sz="2400" b="1" dirty="0" smtClean="0">
                <a:latin typeface="Arial" pitchFamily="34" charset="0"/>
                <a:cs typeface="Arial" pitchFamily="34" charset="0"/>
              </a:rPr>
              <a:t>2000 </a:t>
            </a:r>
            <a:r>
              <a:rPr lang="en-US" sz="2400" b="1" dirty="0">
                <a:latin typeface="Arial" pitchFamily="34" charset="0"/>
                <a:cs typeface="Arial" pitchFamily="34" charset="0"/>
              </a:rPr>
              <a:t>and </a:t>
            </a:r>
            <a:r>
              <a:rPr lang="en-US" sz="2400" b="1" dirty="0" smtClean="0">
                <a:latin typeface="Arial" pitchFamily="34" charset="0"/>
                <a:cs typeface="Arial" pitchFamily="34" charset="0"/>
              </a:rPr>
              <a:t>2011</a:t>
            </a:r>
            <a:endParaRPr lang="en-US" sz="2400" b="1" dirty="0" smtClean="0">
              <a:latin typeface="Arial" pitchFamily="34" charset="0"/>
              <a:ea typeface="Geneva" pitchFamily="125" charset="-128"/>
              <a:cs typeface="Arial"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2963240884"/>
              </p:ext>
            </p:extLst>
          </p:nvPr>
        </p:nvGraphicFramePr>
        <p:xfrm>
          <a:off x="-228600" y="762000"/>
          <a:ext cx="5760720" cy="53035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89058380"/>
              </p:ext>
            </p:extLst>
          </p:nvPr>
        </p:nvGraphicFramePr>
        <p:xfrm>
          <a:off x="4724400" y="685800"/>
          <a:ext cx="466344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6324600" y="5880652"/>
            <a:ext cx="2133600" cy="246221"/>
          </a:xfrm>
          <a:prstGeom prst="rect">
            <a:avLst/>
          </a:prstGeom>
          <a:noFill/>
        </p:spPr>
        <p:txBody>
          <a:bodyPr wrap="square" rtlCol="0">
            <a:spAutoFit/>
          </a:bodyPr>
          <a:lstStyle/>
          <a:p>
            <a:r>
              <a:rPr lang="en-US" sz="1000" b="1" i="1" dirty="0" smtClean="0">
                <a:latin typeface="Arial" pitchFamily="34" charset="0"/>
                <a:cs typeface="Arial" pitchFamily="34" charset="0"/>
              </a:rPr>
              <a:t>Source: Homeland Security</a:t>
            </a:r>
            <a:endParaRPr lang="en-US" sz="1000" b="1" i="1" dirty="0">
              <a:latin typeface="Arial" pitchFamily="34" charset="0"/>
              <a:cs typeface="Arial" pitchFamily="34" charset="0"/>
            </a:endParaRPr>
          </a:p>
        </p:txBody>
      </p:sp>
      <p:sp>
        <p:nvSpPr>
          <p:cNvPr id="5" name="TextBox 4"/>
          <p:cNvSpPr txBox="1"/>
          <p:nvPr/>
        </p:nvSpPr>
        <p:spPr>
          <a:xfrm>
            <a:off x="228600" y="1507435"/>
            <a:ext cx="1447800" cy="276999"/>
          </a:xfrm>
          <a:prstGeom prst="rect">
            <a:avLst/>
          </a:prstGeom>
          <a:noFill/>
        </p:spPr>
        <p:txBody>
          <a:bodyPr wrap="square" rtlCol="0">
            <a:spAutoFit/>
          </a:bodyPr>
          <a:lstStyle/>
          <a:p>
            <a:r>
              <a:rPr lang="en-US" sz="1200" b="1" dirty="0" smtClean="0">
                <a:latin typeface="Arial" pitchFamily="34" charset="0"/>
                <a:cs typeface="Arial" pitchFamily="34" charset="0"/>
              </a:rPr>
              <a:t>Total: 8.5 million</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290940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9E0D2841-D566-4440-BA20-C16E08168966}" type="slidenum">
              <a:rPr lang="en-US" smtClean="0">
                <a:solidFill>
                  <a:prstClr val="white"/>
                </a:solidFill>
              </a:rPr>
              <a:pPr>
                <a:defRPr/>
              </a:pPr>
              <a:t>73</a:t>
            </a:fld>
            <a:endParaRPr lang="en-US">
              <a:solidFill>
                <a:prstClr val="white"/>
              </a:solidFill>
            </a:endParaRPr>
          </a:p>
        </p:txBody>
      </p:sp>
      <p:sp>
        <p:nvSpPr>
          <p:cNvPr id="2" name="TextBox 1"/>
          <p:cNvSpPr txBox="1"/>
          <p:nvPr/>
        </p:nvSpPr>
        <p:spPr>
          <a:xfrm>
            <a:off x="685800" y="184666"/>
            <a:ext cx="7848600" cy="707886"/>
          </a:xfrm>
          <a:prstGeom prst="rect">
            <a:avLst/>
          </a:prstGeom>
          <a:noFill/>
        </p:spPr>
        <p:txBody>
          <a:bodyPr wrap="square" rtlCol="0">
            <a:spAutoFit/>
          </a:bodyPr>
          <a:lstStyle/>
          <a:p>
            <a:pPr algn="ctr"/>
            <a:r>
              <a:rPr lang="en-US" sz="2000" b="1" dirty="0" smtClean="0">
                <a:latin typeface="Arial" pitchFamily="34" charset="0"/>
                <a:cs typeface="Arial" pitchFamily="34" charset="0"/>
              </a:rPr>
              <a:t>Estimates of the Unauthorized </a:t>
            </a:r>
            <a:r>
              <a:rPr lang="en-US" sz="2000" b="1" dirty="0">
                <a:latin typeface="Arial" pitchFamily="34" charset="0"/>
                <a:cs typeface="Arial" pitchFamily="34" charset="0"/>
              </a:rPr>
              <a:t>Immigrant </a:t>
            </a:r>
            <a:r>
              <a:rPr lang="en-US" sz="2000" b="1" dirty="0" smtClean="0">
                <a:latin typeface="Arial" pitchFamily="34" charset="0"/>
                <a:cs typeface="Arial" pitchFamily="34" charset="0"/>
              </a:rPr>
              <a:t>Population </a:t>
            </a:r>
          </a:p>
          <a:p>
            <a:pPr algn="ctr"/>
            <a:r>
              <a:rPr lang="en-US" sz="2000" b="1" dirty="0" smtClean="0">
                <a:latin typeface="Arial" pitchFamily="34" charset="0"/>
                <a:cs typeface="Arial" pitchFamily="34" charset="0"/>
              </a:rPr>
              <a:t>in the United States, 2000-2012</a:t>
            </a:r>
            <a:endParaRPr lang="en-US" sz="2000" b="1" dirty="0">
              <a:latin typeface="Arial" pitchFamily="34" charset="0"/>
              <a:cs typeface="Arial" pitchFamily="34" charset="0"/>
            </a:endParaRPr>
          </a:p>
        </p:txBody>
      </p:sp>
      <p:sp>
        <p:nvSpPr>
          <p:cNvPr id="4" name="TextBox 3"/>
          <p:cNvSpPr txBox="1"/>
          <p:nvPr/>
        </p:nvSpPr>
        <p:spPr>
          <a:xfrm>
            <a:off x="685800" y="4916324"/>
            <a:ext cx="7315200" cy="400110"/>
          </a:xfrm>
          <a:prstGeom prst="rect">
            <a:avLst/>
          </a:prstGeom>
          <a:noFill/>
        </p:spPr>
        <p:txBody>
          <a:bodyPr wrap="square" rtlCol="0">
            <a:spAutoFit/>
          </a:bodyPr>
          <a:lstStyle/>
          <a:p>
            <a:r>
              <a:rPr lang="en-US" sz="1000" dirty="0" smtClean="0">
                <a:latin typeface="Arial" pitchFamily="34" charset="0"/>
                <a:cs typeface="Arial" pitchFamily="34" charset="0"/>
              </a:rPr>
              <a:t>Source: Passel, Jeffrey, </a:t>
            </a:r>
            <a:r>
              <a:rPr lang="en-US" sz="1000" dirty="0" err="1" smtClean="0">
                <a:latin typeface="Arial" pitchFamily="34" charset="0"/>
                <a:cs typeface="Arial" pitchFamily="34" charset="0"/>
              </a:rPr>
              <a:t>D’Vera</a:t>
            </a:r>
            <a:r>
              <a:rPr lang="en-US" sz="1000" dirty="0" smtClean="0">
                <a:latin typeface="Arial" pitchFamily="34" charset="0"/>
                <a:cs typeface="Arial" pitchFamily="34" charset="0"/>
              </a:rPr>
              <a:t> Cohn, and Anna Gonzalez-Barrera, “Population Decline of Unauthorized Immigrants Stalls, May Have Reversed,” Pew Hispanic Center, September 23, 2013</a:t>
            </a:r>
            <a:endParaRPr lang="en-US" sz="1000" dirty="0">
              <a:latin typeface="Arial" pitchFamily="34" charset="0"/>
              <a:cs typeface="Arial"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2783514927"/>
              </p:ext>
            </p:extLst>
          </p:nvPr>
        </p:nvGraphicFramePr>
        <p:xfrm>
          <a:off x="609600" y="1198537"/>
          <a:ext cx="7924800" cy="35956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05630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9E0D2841-D566-4440-BA20-C16E08168966}" type="slidenum">
              <a:rPr lang="en-US" smtClean="0">
                <a:solidFill>
                  <a:prstClr val="white"/>
                </a:solidFill>
              </a:rPr>
              <a:pPr>
                <a:defRPr/>
              </a:pPr>
              <a:t>74</a:t>
            </a:fld>
            <a:endParaRPr lang="en-US">
              <a:solidFill>
                <a:prstClr val="white"/>
              </a:solidFill>
            </a:endParaRPr>
          </a:p>
        </p:txBody>
      </p:sp>
      <p:sp>
        <p:nvSpPr>
          <p:cNvPr id="2" name="TextBox 1"/>
          <p:cNvSpPr txBox="1"/>
          <p:nvPr/>
        </p:nvSpPr>
        <p:spPr>
          <a:xfrm>
            <a:off x="685800" y="184666"/>
            <a:ext cx="7848600" cy="707886"/>
          </a:xfrm>
          <a:prstGeom prst="rect">
            <a:avLst/>
          </a:prstGeom>
          <a:noFill/>
        </p:spPr>
        <p:txBody>
          <a:bodyPr wrap="square" rtlCol="0">
            <a:spAutoFit/>
          </a:bodyPr>
          <a:lstStyle/>
          <a:p>
            <a:pPr algn="ctr"/>
            <a:r>
              <a:rPr lang="en-US" sz="2000" b="1" dirty="0" smtClean="0">
                <a:latin typeface="Arial" pitchFamily="34" charset="0"/>
                <a:cs typeface="Arial" pitchFamily="34" charset="0"/>
              </a:rPr>
              <a:t>Estimates of the Unauthorized </a:t>
            </a:r>
            <a:r>
              <a:rPr lang="en-US" sz="2000" b="1" dirty="0">
                <a:latin typeface="Arial" pitchFamily="34" charset="0"/>
                <a:cs typeface="Arial" pitchFamily="34" charset="0"/>
              </a:rPr>
              <a:t>Immigrant </a:t>
            </a:r>
            <a:r>
              <a:rPr lang="en-US" sz="2000" b="1" dirty="0" smtClean="0">
                <a:latin typeface="Arial" pitchFamily="34" charset="0"/>
                <a:cs typeface="Arial" pitchFamily="34" charset="0"/>
              </a:rPr>
              <a:t>Population </a:t>
            </a:r>
          </a:p>
          <a:p>
            <a:pPr algn="ctr"/>
            <a:r>
              <a:rPr lang="en-US" sz="2000" b="1" dirty="0" smtClean="0">
                <a:latin typeface="Arial" pitchFamily="34" charset="0"/>
                <a:cs typeface="Arial" pitchFamily="34" charset="0"/>
              </a:rPr>
              <a:t>in Texas, 2000-2012</a:t>
            </a:r>
            <a:endParaRPr lang="en-US" sz="2000" b="1" dirty="0">
              <a:latin typeface="Arial" pitchFamily="34" charset="0"/>
              <a:cs typeface="Arial" pitchFamily="34" charset="0"/>
            </a:endParaRPr>
          </a:p>
        </p:txBody>
      </p:sp>
      <p:sp>
        <p:nvSpPr>
          <p:cNvPr id="4" name="TextBox 3"/>
          <p:cNvSpPr txBox="1"/>
          <p:nvPr/>
        </p:nvSpPr>
        <p:spPr>
          <a:xfrm>
            <a:off x="685800" y="4706632"/>
            <a:ext cx="7315200" cy="400110"/>
          </a:xfrm>
          <a:prstGeom prst="rect">
            <a:avLst/>
          </a:prstGeom>
          <a:noFill/>
        </p:spPr>
        <p:txBody>
          <a:bodyPr wrap="square" rtlCol="0">
            <a:spAutoFit/>
          </a:bodyPr>
          <a:lstStyle/>
          <a:p>
            <a:r>
              <a:rPr lang="en-US" sz="1000" dirty="0" smtClean="0">
                <a:latin typeface="Arial" pitchFamily="34" charset="0"/>
                <a:cs typeface="Arial" pitchFamily="34" charset="0"/>
              </a:rPr>
              <a:t>Source: Passel, Jeffrey, </a:t>
            </a:r>
            <a:r>
              <a:rPr lang="en-US" sz="1000" dirty="0" err="1" smtClean="0">
                <a:latin typeface="Arial" pitchFamily="34" charset="0"/>
                <a:cs typeface="Arial" pitchFamily="34" charset="0"/>
              </a:rPr>
              <a:t>D’Vera</a:t>
            </a:r>
            <a:r>
              <a:rPr lang="en-US" sz="1000" dirty="0" smtClean="0">
                <a:latin typeface="Arial" pitchFamily="34" charset="0"/>
                <a:cs typeface="Arial" pitchFamily="34" charset="0"/>
              </a:rPr>
              <a:t> Cohn, and Anna Gonzalez-Barrera, “Population Decline of Unauthorized Immigrants Stalls, May Have Reversed,” Pew Hispanic Center, September 23, 2013</a:t>
            </a:r>
            <a:endParaRPr lang="en-US" sz="1000" dirty="0">
              <a:latin typeface="Arial" pitchFamily="34" charset="0"/>
              <a:cs typeface="Arial"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2736429938"/>
              </p:ext>
            </p:extLst>
          </p:nvPr>
        </p:nvGraphicFramePr>
        <p:xfrm>
          <a:off x="626806" y="911217"/>
          <a:ext cx="7966587" cy="35956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76605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z="2400" smtClean="0">
                <a:latin typeface="Arial" pitchFamily="34" charset="0"/>
                <a:ea typeface="Geneva" pitchFamily="34" charset="0"/>
                <a:cs typeface="Arial" pitchFamily="34" charset="0"/>
              </a:rPr>
              <a:t>Children Ever Born by Race/Ethnicity </a:t>
            </a:r>
            <a:br>
              <a:rPr lang="en-US" sz="2400" smtClean="0">
                <a:latin typeface="Arial" pitchFamily="34" charset="0"/>
                <a:ea typeface="Geneva" pitchFamily="34" charset="0"/>
                <a:cs typeface="Arial" pitchFamily="34" charset="0"/>
              </a:rPr>
            </a:br>
            <a:r>
              <a:rPr lang="en-US" sz="2400" smtClean="0">
                <a:latin typeface="Arial" pitchFamily="34" charset="0"/>
                <a:ea typeface="Geneva" pitchFamily="34" charset="0"/>
                <a:cs typeface="Arial" pitchFamily="34" charset="0"/>
              </a:rPr>
              <a:t>Among Women Ages 40 to 44, 2008</a:t>
            </a:r>
          </a:p>
        </p:txBody>
      </p:sp>
      <p:graphicFrame>
        <p:nvGraphicFramePr>
          <p:cNvPr id="35843" name="Content Placeholder 4"/>
          <p:cNvGraphicFramePr>
            <a:graphicFrameLocks noGrp="1"/>
          </p:cNvGraphicFramePr>
          <p:nvPr>
            <p:ph idx="1"/>
          </p:nvPr>
        </p:nvGraphicFramePr>
        <p:xfrm>
          <a:off x="330200" y="1320800"/>
          <a:ext cx="8331200" cy="4627563"/>
        </p:xfrm>
        <a:graphic>
          <a:graphicData uri="http://schemas.openxmlformats.org/presentationml/2006/ole">
            <mc:AlternateContent xmlns:mc="http://schemas.openxmlformats.org/markup-compatibility/2006">
              <mc:Choice xmlns:v="urn:schemas-microsoft-com:vml" Requires="v">
                <p:oleObj spid="_x0000_s298036" r:id="rId4" imgW="8333954" imgH="4627265" progId="Excel.Chart.8">
                  <p:embed/>
                </p:oleObj>
              </mc:Choice>
              <mc:Fallback>
                <p:oleObj r:id="rId4" imgW="8333954" imgH="4627265"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200" y="1320800"/>
                        <a:ext cx="8331200" cy="462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844" name="Slide Number Placeholder 3"/>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Geneva" pitchFamily="34" charset="0"/>
                <a:cs typeface="Geneva" pitchFamily="34" charset="0"/>
              </a:defRPr>
            </a:lvl1pPr>
            <a:lvl2pPr marL="742950" indent="-285750" eaLnBrk="0" hangingPunct="0">
              <a:defRPr>
                <a:solidFill>
                  <a:schemeClr val="tx1"/>
                </a:solidFill>
                <a:latin typeface="Calibri" pitchFamily="34" charset="0"/>
                <a:ea typeface="Geneva" pitchFamily="34" charset="0"/>
                <a:cs typeface="Geneva" pitchFamily="34" charset="0"/>
              </a:defRPr>
            </a:lvl2pPr>
            <a:lvl3pPr marL="1143000" indent="-228600" eaLnBrk="0" hangingPunct="0">
              <a:defRPr>
                <a:solidFill>
                  <a:schemeClr val="tx1"/>
                </a:solidFill>
                <a:latin typeface="Calibri" pitchFamily="34" charset="0"/>
                <a:ea typeface="Geneva" pitchFamily="34" charset="0"/>
                <a:cs typeface="Geneva" pitchFamily="34" charset="0"/>
              </a:defRPr>
            </a:lvl3pPr>
            <a:lvl4pPr marL="1600200" indent="-228600" eaLnBrk="0" hangingPunct="0">
              <a:defRPr>
                <a:solidFill>
                  <a:schemeClr val="tx1"/>
                </a:solidFill>
                <a:latin typeface="Calibri" pitchFamily="34" charset="0"/>
                <a:ea typeface="Geneva" pitchFamily="34" charset="0"/>
                <a:cs typeface="Geneva" pitchFamily="34" charset="0"/>
              </a:defRPr>
            </a:lvl4pPr>
            <a:lvl5pPr marL="2057400" indent="-228600" eaLnBrk="0" hangingPunct="0">
              <a:defRPr>
                <a:solidFill>
                  <a:schemeClr val="tx1"/>
                </a:solidFill>
                <a:latin typeface="Calibri" pitchFamily="34" charset="0"/>
                <a:ea typeface="Geneva" pitchFamily="34" charset="0"/>
                <a:cs typeface="Geneva"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9pPr>
          </a:lstStyle>
          <a:p>
            <a:pPr eaLnBrk="1" hangingPunct="1"/>
            <a:fld id="{EC020335-F780-44F3-A57C-FA8F682536C4}" type="slidenum">
              <a:rPr lang="en-US" smtClean="0">
                <a:solidFill>
                  <a:schemeClr val="bg1"/>
                </a:solidFill>
                <a:latin typeface="Verdana" pitchFamily="34" charset="0"/>
              </a:rPr>
              <a:pPr eaLnBrk="1" hangingPunct="1"/>
              <a:t>75</a:t>
            </a:fld>
            <a:endParaRPr lang="en-US" smtClean="0">
              <a:solidFill>
                <a:schemeClr val="bg1"/>
              </a:solidFill>
              <a:latin typeface="Verdana" pitchFamily="34" charset="0"/>
            </a:endParaRPr>
          </a:p>
        </p:txBody>
      </p:sp>
      <p:sp>
        <p:nvSpPr>
          <p:cNvPr id="35845" name="TextBox 5"/>
          <p:cNvSpPr txBox="1">
            <a:spLocks noChangeArrowheads="1"/>
          </p:cNvSpPr>
          <p:nvPr/>
        </p:nvSpPr>
        <p:spPr bwMode="auto">
          <a:xfrm>
            <a:off x="1524000" y="5791200"/>
            <a:ext cx="65532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Geneva" pitchFamily="34" charset="0"/>
                <a:cs typeface="Geneva" pitchFamily="34" charset="0"/>
              </a:defRPr>
            </a:lvl1pPr>
            <a:lvl2pPr marL="742950" indent="-285750" eaLnBrk="0" hangingPunct="0">
              <a:defRPr>
                <a:solidFill>
                  <a:schemeClr val="tx1"/>
                </a:solidFill>
                <a:latin typeface="Calibri" pitchFamily="34" charset="0"/>
                <a:ea typeface="Geneva" pitchFamily="34" charset="0"/>
                <a:cs typeface="Geneva" pitchFamily="34" charset="0"/>
              </a:defRPr>
            </a:lvl2pPr>
            <a:lvl3pPr marL="1143000" indent="-228600" eaLnBrk="0" hangingPunct="0">
              <a:defRPr>
                <a:solidFill>
                  <a:schemeClr val="tx1"/>
                </a:solidFill>
                <a:latin typeface="Calibri" pitchFamily="34" charset="0"/>
                <a:ea typeface="Geneva" pitchFamily="34" charset="0"/>
                <a:cs typeface="Geneva" pitchFamily="34" charset="0"/>
              </a:defRPr>
            </a:lvl3pPr>
            <a:lvl4pPr marL="1600200" indent="-228600" eaLnBrk="0" hangingPunct="0">
              <a:defRPr>
                <a:solidFill>
                  <a:schemeClr val="tx1"/>
                </a:solidFill>
                <a:latin typeface="Calibri" pitchFamily="34" charset="0"/>
                <a:ea typeface="Geneva" pitchFamily="34" charset="0"/>
                <a:cs typeface="Geneva" pitchFamily="34" charset="0"/>
              </a:defRPr>
            </a:lvl4pPr>
            <a:lvl5pPr marL="2057400" indent="-228600" eaLnBrk="0" hangingPunct="0">
              <a:defRPr>
                <a:solidFill>
                  <a:schemeClr val="tx1"/>
                </a:solidFill>
                <a:latin typeface="Calibri" pitchFamily="34" charset="0"/>
                <a:ea typeface="Geneva" pitchFamily="34" charset="0"/>
                <a:cs typeface="Geneva"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9pPr>
          </a:lstStyle>
          <a:p>
            <a:pPr eaLnBrk="1" hangingPunct="1"/>
            <a:r>
              <a:rPr lang="en-US" sz="1100" i="1" dirty="0">
                <a:latin typeface="Arial" pitchFamily="34" charset="0"/>
                <a:cs typeface="Arial" pitchFamily="34" charset="0"/>
              </a:rPr>
              <a:t>Source: Pew Hispanic Center tabulations of the 2006 and 2010 Current Population Survey June Supplements.</a:t>
            </a:r>
          </a:p>
        </p:txBody>
      </p:sp>
    </p:spTree>
    <p:extLst>
      <p:ext uri="{BB962C8B-B14F-4D97-AF65-F5344CB8AC3E}">
        <p14:creationId xmlns:p14="http://schemas.microsoft.com/office/powerpoint/2010/main" val="3028393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466" name="Title 1"/>
          <p:cNvSpPr>
            <a:spLocks noGrp="1"/>
          </p:cNvSpPr>
          <p:nvPr>
            <p:ph type="title"/>
          </p:nvPr>
        </p:nvSpPr>
        <p:spPr>
          <a:xfrm>
            <a:off x="793750" y="127000"/>
            <a:ext cx="7651750" cy="1143000"/>
          </a:xfrm>
        </p:spPr>
        <p:txBody>
          <a:bodyPr/>
          <a:lstStyle/>
          <a:p>
            <a:r>
              <a:rPr lang="en-US" altLang="en-US" sz="2400" b="1" smtClean="0">
                <a:ea typeface="Geneva" pitchFamily="34" charset="0"/>
              </a:rPr>
              <a:t>Texas Age Distribution by </a:t>
            </a:r>
            <a:br>
              <a:rPr lang="en-US" altLang="en-US" sz="2400" b="1" smtClean="0">
                <a:ea typeface="Geneva" pitchFamily="34" charset="0"/>
              </a:rPr>
            </a:br>
            <a:r>
              <a:rPr lang="en-US" altLang="en-US" sz="2400" b="1" smtClean="0">
                <a:ea typeface="Geneva" pitchFamily="34" charset="0"/>
              </a:rPr>
              <a:t>Race/Ethnicity and Sex</a:t>
            </a:r>
          </a:p>
        </p:txBody>
      </p:sp>
      <p:sp>
        <p:nvSpPr>
          <p:cNvPr id="62467"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Geneva" pitchFamily="34" charset="0"/>
                <a:cs typeface="Geneva" pitchFamily="34" charset="0"/>
              </a:defRPr>
            </a:lvl1pPr>
            <a:lvl2pPr marL="742950" indent="-285750" eaLnBrk="0" hangingPunct="0">
              <a:defRPr>
                <a:solidFill>
                  <a:schemeClr val="tx1"/>
                </a:solidFill>
                <a:latin typeface="Calibri" pitchFamily="34" charset="0"/>
                <a:ea typeface="Geneva" pitchFamily="34" charset="0"/>
                <a:cs typeface="Geneva" pitchFamily="34" charset="0"/>
              </a:defRPr>
            </a:lvl2pPr>
            <a:lvl3pPr marL="1143000" indent="-228600" eaLnBrk="0" hangingPunct="0">
              <a:defRPr>
                <a:solidFill>
                  <a:schemeClr val="tx1"/>
                </a:solidFill>
                <a:latin typeface="Calibri" pitchFamily="34" charset="0"/>
                <a:ea typeface="Geneva" pitchFamily="34" charset="0"/>
                <a:cs typeface="Geneva" pitchFamily="34" charset="0"/>
              </a:defRPr>
            </a:lvl3pPr>
            <a:lvl4pPr marL="1600200" indent="-228600" eaLnBrk="0" hangingPunct="0">
              <a:defRPr>
                <a:solidFill>
                  <a:schemeClr val="tx1"/>
                </a:solidFill>
                <a:latin typeface="Calibri" pitchFamily="34" charset="0"/>
                <a:ea typeface="Geneva" pitchFamily="34" charset="0"/>
                <a:cs typeface="Geneva" pitchFamily="34" charset="0"/>
              </a:defRPr>
            </a:lvl4pPr>
            <a:lvl5pPr marL="2057400" indent="-228600" eaLnBrk="0" hangingPunct="0">
              <a:defRPr>
                <a:solidFill>
                  <a:schemeClr val="tx1"/>
                </a:solidFill>
                <a:latin typeface="Calibri" pitchFamily="34" charset="0"/>
                <a:ea typeface="Geneva" pitchFamily="34" charset="0"/>
                <a:cs typeface="Geneva"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9pPr>
          </a:lstStyle>
          <a:p>
            <a:pPr eaLnBrk="1" hangingPunct="1"/>
            <a:fld id="{CC7F11EB-73A6-43FA-A714-FF070242C4D3}" type="slidenum">
              <a:rPr lang="en-US" altLang="en-US" smtClean="0">
                <a:solidFill>
                  <a:schemeClr val="bg1"/>
                </a:solidFill>
                <a:latin typeface="Verdana" pitchFamily="34" charset="0"/>
              </a:rPr>
              <a:pPr eaLnBrk="1" hangingPunct="1"/>
              <a:t>76</a:t>
            </a:fld>
            <a:endParaRPr lang="en-US" altLang="en-US" smtClean="0">
              <a:solidFill>
                <a:schemeClr val="bg1"/>
              </a:solidFill>
              <a:latin typeface="Verdana" pitchFamily="34" charset="0"/>
            </a:endParaRPr>
          </a:p>
        </p:txBody>
      </p:sp>
      <p:graphicFrame>
        <p:nvGraphicFramePr>
          <p:cNvPr id="4" name="Chart 3"/>
          <p:cNvGraphicFramePr/>
          <p:nvPr/>
        </p:nvGraphicFramePr>
        <p:xfrm>
          <a:off x="738909" y="1071418"/>
          <a:ext cx="7947891" cy="50341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86152178"/>
      </p:ext>
    </p:extLst>
  </p:cSld>
  <p:clrMapOvr>
    <a:masterClrMapping/>
  </p:clrMapOvr>
  <p:transition spd="slow"/>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p:txBody>
          <a:bodyPr/>
          <a:lstStyle/>
          <a:p>
            <a:pPr>
              <a:defRPr/>
            </a:pPr>
            <a:endParaRPr lang="en-US"/>
          </a:p>
        </p:txBody>
      </p:sp>
      <p:pic>
        <p:nvPicPr>
          <p:cNvPr id="3379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775" y="465138"/>
            <a:ext cx="8674100" cy="593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6" name="Group 5"/>
          <p:cNvGrpSpPr/>
          <p:nvPr/>
        </p:nvGrpSpPr>
        <p:grpSpPr>
          <a:xfrm>
            <a:off x="407772" y="2056664"/>
            <a:ext cx="7937158" cy="2093147"/>
            <a:chOff x="407772" y="2056664"/>
            <a:chExt cx="7937158" cy="2093147"/>
          </a:xfrm>
        </p:grpSpPr>
        <p:sp>
          <p:nvSpPr>
            <p:cNvPr id="2" name="Oval 1"/>
            <p:cNvSpPr/>
            <p:nvPr/>
          </p:nvSpPr>
          <p:spPr>
            <a:xfrm>
              <a:off x="1037968" y="3113903"/>
              <a:ext cx="7306962" cy="1035908"/>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407772" y="2056664"/>
              <a:ext cx="1927655" cy="1077218"/>
            </a:xfrm>
            <a:prstGeom prst="rect">
              <a:avLst/>
            </a:prstGeom>
            <a:noFill/>
          </p:spPr>
          <p:txBody>
            <a:bodyPr wrap="square" rtlCol="0">
              <a:spAutoFit/>
            </a:bodyPr>
            <a:lstStyle/>
            <a:p>
              <a:r>
                <a:rPr lang="en-US" sz="1600" dirty="0" smtClean="0">
                  <a:latin typeface="Arial" pitchFamily="34" charset="0"/>
                  <a:cs typeface="Arial" pitchFamily="34" charset="0"/>
                </a:rPr>
                <a:t>Households Most Likely to Have School Aged Children</a:t>
              </a:r>
              <a:endParaRPr lang="en-US" sz="1600" dirty="0">
                <a:latin typeface="Arial" pitchFamily="34" charset="0"/>
                <a:cs typeface="Arial" pitchFamily="34" charset="0"/>
              </a:endParaRPr>
            </a:p>
          </p:txBody>
        </p:sp>
        <p:cxnSp>
          <p:nvCxnSpPr>
            <p:cNvPr id="5" name="Straight Arrow Connector 4"/>
            <p:cNvCxnSpPr/>
            <p:nvPr/>
          </p:nvCxnSpPr>
          <p:spPr>
            <a:xfrm>
              <a:off x="1499286" y="2990335"/>
              <a:ext cx="329514" cy="34598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9" name="Slide Number Placeholder 4"/>
          <p:cNvSpPr>
            <a:spLocks noGrp="1"/>
          </p:cNvSpPr>
          <p:nvPr>
            <p:ph type="sldNum" sz="quarter" idx="11"/>
          </p:nvPr>
        </p:nvSpPr>
        <p:spPr>
          <a:xfrm>
            <a:off x="8445500" y="6105525"/>
            <a:ext cx="482600" cy="595313"/>
          </a:xfrm>
        </p:spPr>
        <p:txBody>
          <a:bodyPr/>
          <a:lstStyle/>
          <a:p>
            <a:pPr>
              <a:defRPr/>
            </a:pPr>
            <a:fld id="{569CDCFA-B6A5-4007-A816-0B3D306CC1E7}" type="slidenum">
              <a:rPr lang="en-US" smtClean="0"/>
              <a:pPr>
                <a:defRPr/>
              </a:pPr>
              <a:t>77</a:t>
            </a:fld>
            <a:endParaRPr lang="en-US"/>
          </a:p>
        </p:txBody>
      </p:sp>
    </p:spTree>
    <p:extLst>
      <p:ext uri="{BB962C8B-B14F-4D97-AF65-F5344CB8AC3E}">
        <p14:creationId xmlns:p14="http://schemas.microsoft.com/office/powerpoint/2010/main" val="2826403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752D79D-90DE-425A-A91C-7B8747599998}" type="datetime4">
              <a:rPr lang="en-US" smtClean="0"/>
              <a:pPr>
                <a:defRPr/>
              </a:pPr>
              <a:t>May 11, 2016</a:t>
            </a:fld>
            <a:endParaRPr lang="en-US"/>
          </a:p>
        </p:txBody>
      </p:sp>
      <p:sp>
        <p:nvSpPr>
          <p:cNvPr id="3" name="Slide Number Placeholder 2"/>
          <p:cNvSpPr>
            <a:spLocks noGrp="1"/>
          </p:cNvSpPr>
          <p:nvPr>
            <p:ph type="sldNum" sz="quarter" idx="11"/>
          </p:nvPr>
        </p:nvSpPr>
        <p:spPr/>
        <p:txBody>
          <a:bodyPr/>
          <a:lstStyle/>
          <a:p>
            <a:pPr>
              <a:defRPr/>
            </a:pPr>
            <a:fld id="{D0D0FE5D-4ED9-4984-A538-672D2D552DF1}" type="slidenum">
              <a:rPr lang="en-US" smtClean="0"/>
              <a:pPr>
                <a:defRPr/>
              </a:pPr>
              <a:t>78</a:t>
            </a:fld>
            <a:endParaRPr lang="en-US"/>
          </a:p>
        </p:txBody>
      </p:sp>
      <p:graphicFrame>
        <p:nvGraphicFramePr>
          <p:cNvPr id="4" name="Chart 3"/>
          <p:cNvGraphicFramePr>
            <a:graphicFrameLocks/>
          </p:cNvGraphicFramePr>
          <p:nvPr>
            <p:extLst>
              <p:ext uri="{D42A27DB-BD31-4B8C-83A1-F6EECF244321}">
                <p14:modId xmlns:p14="http://schemas.microsoft.com/office/powerpoint/2010/main" val="708008729"/>
              </p:ext>
            </p:extLst>
          </p:nvPr>
        </p:nvGraphicFramePr>
        <p:xfrm>
          <a:off x="553830" y="1126435"/>
          <a:ext cx="7891670" cy="4833316"/>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bwMode="auto">
          <a:xfrm>
            <a:off x="457200" y="198973"/>
            <a:ext cx="82296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Geneva" pitchFamily="125" charset="-128"/>
              </a:defRPr>
            </a:lvl1pPr>
            <a:lvl2pPr marL="742950" indent="-285750" eaLnBrk="0" hangingPunct="0">
              <a:defRPr>
                <a:solidFill>
                  <a:schemeClr val="tx1"/>
                </a:solidFill>
                <a:latin typeface="Calibri" pitchFamily="34" charset="0"/>
                <a:ea typeface="Geneva" pitchFamily="125" charset="-128"/>
              </a:defRPr>
            </a:lvl2pPr>
            <a:lvl3pPr marL="1143000" indent="-228600" eaLnBrk="0" hangingPunct="0">
              <a:defRPr>
                <a:solidFill>
                  <a:schemeClr val="tx1"/>
                </a:solidFill>
                <a:latin typeface="Calibri" pitchFamily="34" charset="0"/>
                <a:ea typeface="Geneva" pitchFamily="125" charset="-128"/>
              </a:defRPr>
            </a:lvl3pPr>
            <a:lvl4pPr marL="1600200" indent="-228600" eaLnBrk="0" hangingPunct="0">
              <a:defRPr>
                <a:solidFill>
                  <a:schemeClr val="tx1"/>
                </a:solidFill>
                <a:latin typeface="Calibri" pitchFamily="34" charset="0"/>
                <a:ea typeface="Geneva" pitchFamily="125" charset="-128"/>
              </a:defRPr>
            </a:lvl4pPr>
            <a:lvl5pPr marL="2057400" indent="-228600" eaLnBrk="0" hangingPunct="0">
              <a:defRPr>
                <a:solidFill>
                  <a:schemeClr val="tx1"/>
                </a:solidFill>
                <a:latin typeface="Calibri" pitchFamily="34" charset="0"/>
                <a:ea typeface="Geneva"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Geneva"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Geneva"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Geneva"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Geneva" pitchFamily="125" charset="-128"/>
              </a:defRPr>
            </a:lvl9pPr>
          </a:lstStyle>
          <a:p>
            <a:pPr algn="ctr"/>
            <a:r>
              <a:rPr lang="en-US" b="1" dirty="0" smtClean="0">
                <a:latin typeface="Verdana" pitchFamily="34" charset="0"/>
                <a:ea typeface="Verdana" pitchFamily="34" charset="0"/>
                <a:cs typeface="Verdana" pitchFamily="34" charset="0"/>
              </a:rPr>
              <a:t>NH White and Hispanic Births in 2010 Compared to Alternative Scenarios Assuming Hispanic Births or Hispanic Age Characteristics for Both Groups</a:t>
            </a:r>
            <a:endParaRPr lang="en-US" b="1" dirty="0">
              <a:latin typeface="Verdana" pitchFamily="34" charset="0"/>
              <a:ea typeface="Verdana" pitchFamily="34" charset="0"/>
              <a:cs typeface="Verdana" pitchFamily="34" charset="0"/>
            </a:endParaRPr>
          </a:p>
        </p:txBody>
      </p:sp>
      <p:sp>
        <p:nvSpPr>
          <p:cNvPr id="6" name="TextBox 5"/>
          <p:cNvSpPr txBox="1"/>
          <p:nvPr/>
        </p:nvSpPr>
        <p:spPr>
          <a:xfrm>
            <a:off x="1020416" y="5959751"/>
            <a:ext cx="7907684"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Birth data and rates from Texas Dept. of State Health Services and National Center for Health Statistics.  </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9938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752D79D-90DE-425A-A91C-7B8747599998}" type="datetime4">
              <a:rPr lang="en-US" smtClean="0"/>
              <a:pPr>
                <a:defRPr/>
              </a:pPr>
              <a:t>May 11, 2016</a:t>
            </a:fld>
            <a:endParaRPr lang="en-US"/>
          </a:p>
        </p:txBody>
      </p:sp>
      <p:sp>
        <p:nvSpPr>
          <p:cNvPr id="3" name="Slide Number Placeholder 2"/>
          <p:cNvSpPr>
            <a:spLocks noGrp="1"/>
          </p:cNvSpPr>
          <p:nvPr>
            <p:ph type="sldNum" sz="quarter" idx="11"/>
          </p:nvPr>
        </p:nvSpPr>
        <p:spPr/>
        <p:txBody>
          <a:bodyPr/>
          <a:lstStyle/>
          <a:p>
            <a:pPr>
              <a:defRPr/>
            </a:pPr>
            <a:fld id="{D0D0FE5D-4ED9-4984-A538-672D2D552DF1}" type="slidenum">
              <a:rPr lang="en-US" smtClean="0"/>
              <a:pPr>
                <a:defRPr/>
              </a:pPr>
              <a:t>79</a:t>
            </a:fld>
            <a:endParaRPr lang="en-US"/>
          </a:p>
        </p:txBody>
      </p:sp>
      <p:graphicFrame>
        <p:nvGraphicFramePr>
          <p:cNvPr id="5" name="Chart 4"/>
          <p:cNvGraphicFramePr>
            <a:graphicFrameLocks/>
          </p:cNvGraphicFramePr>
          <p:nvPr>
            <p:extLst>
              <p:ext uri="{D42A27DB-BD31-4B8C-83A1-F6EECF244321}">
                <p14:modId xmlns:p14="http://schemas.microsoft.com/office/powerpoint/2010/main" val="3950150768"/>
              </p:ext>
            </p:extLst>
          </p:nvPr>
        </p:nvGraphicFramePr>
        <p:xfrm>
          <a:off x="596349" y="927652"/>
          <a:ext cx="7566576" cy="4678017"/>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p:cNvSpPr txBox="1">
            <a:spLocks/>
          </p:cNvSpPr>
          <p:nvPr/>
        </p:nvSpPr>
        <p:spPr bwMode="auto">
          <a:xfrm>
            <a:off x="457200" y="198973"/>
            <a:ext cx="82296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Geneva" pitchFamily="125" charset="-128"/>
              </a:defRPr>
            </a:lvl1pPr>
            <a:lvl2pPr marL="742950" indent="-285750" eaLnBrk="0" hangingPunct="0">
              <a:defRPr>
                <a:solidFill>
                  <a:schemeClr val="tx1"/>
                </a:solidFill>
                <a:latin typeface="Calibri" pitchFamily="34" charset="0"/>
                <a:ea typeface="Geneva" pitchFamily="125" charset="-128"/>
              </a:defRPr>
            </a:lvl2pPr>
            <a:lvl3pPr marL="1143000" indent="-228600" eaLnBrk="0" hangingPunct="0">
              <a:defRPr>
                <a:solidFill>
                  <a:schemeClr val="tx1"/>
                </a:solidFill>
                <a:latin typeface="Calibri" pitchFamily="34" charset="0"/>
                <a:ea typeface="Geneva" pitchFamily="125" charset="-128"/>
              </a:defRPr>
            </a:lvl3pPr>
            <a:lvl4pPr marL="1600200" indent="-228600" eaLnBrk="0" hangingPunct="0">
              <a:defRPr>
                <a:solidFill>
                  <a:schemeClr val="tx1"/>
                </a:solidFill>
                <a:latin typeface="Calibri" pitchFamily="34" charset="0"/>
                <a:ea typeface="Geneva" pitchFamily="125" charset="-128"/>
              </a:defRPr>
            </a:lvl4pPr>
            <a:lvl5pPr marL="2057400" indent="-228600" eaLnBrk="0" hangingPunct="0">
              <a:defRPr>
                <a:solidFill>
                  <a:schemeClr val="tx1"/>
                </a:solidFill>
                <a:latin typeface="Calibri" pitchFamily="34" charset="0"/>
                <a:ea typeface="Geneva" pitchFamily="125" charset="-128"/>
              </a:defRPr>
            </a:lvl5pPr>
            <a:lvl6pPr marL="2514600" indent="-228600" defTabSz="457200" eaLnBrk="0" fontAlgn="base" hangingPunct="0">
              <a:spcBef>
                <a:spcPct val="0"/>
              </a:spcBef>
              <a:spcAft>
                <a:spcPct val="0"/>
              </a:spcAft>
              <a:defRPr>
                <a:solidFill>
                  <a:schemeClr val="tx1"/>
                </a:solidFill>
                <a:latin typeface="Calibri" pitchFamily="34" charset="0"/>
                <a:ea typeface="Geneva" pitchFamily="125" charset="-128"/>
              </a:defRPr>
            </a:lvl6pPr>
            <a:lvl7pPr marL="2971800" indent="-228600" defTabSz="457200" eaLnBrk="0" fontAlgn="base" hangingPunct="0">
              <a:spcBef>
                <a:spcPct val="0"/>
              </a:spcBef>
              <a:spcAft>
                <a:spcPct val="0"/>
              </a:spcAft>
              <a:defRPr>
                <a:solidFill>
                  <a:schemeClr val="tx1"/>
                </a:solidFill>
                <a:latin typeface="Calibri" pitchFamily="34" charset="0"/>
                <a:ea typeface="Geneva" pitchFamily="125" charset="-128"/>
              </a:defRPr>
            </a:lvl7pPr>
            <a:lvl8pPr marL="3429000" indent="-228600" defTabSz="457200" eaLnBrk="0" fontAlgn="base" hangingPunct="0">
              <a:spcBef>
                <a:spcPct val="0"/>
              </a:spcBef>
              <a:spcAft>
                <a:spcPct val="0"/>
              </a:spcAft>
              <a:defRPr>
                <a:solidFill>
                  <a:schemeClr val="tx1"/>
                </a:solidFill>
                <a:latin typeface="Calibri" pitchFamily="34" charset="0"/>
                <a:ea typeface="Geneva" pitchFamily="125" charset="-128"/>
              </a:defRPr>
            </a:lvl8pPr>
            <a:lvl9pPr marL="3886200" indent="-228600" defTabSz="457200" eaLnBrk="0" fontAlgn="base" hangingPunct="0">
              <a:spcBef>
                <a:spcPct val="0"/>
              </a:spcBef>
              <a:spcAft>
                <a:spcPct val="0"/>
              </a:spcAft>
              <a:defRPr>
                <a:solidFill>
                  <a:schemeClr val="tx1"/>
                </a:solidFill>
                <a:latin typeface="Calibri" pitchFamily="34" charset="0"/>
                <a:ea typeface="Geneva" pitchFamily="125" charset="-128"/>
              </a:defRPr>
            </a:lvl9pPr>
          </a:lstStyle>
          <a:p>
            <a:pPr algn="ctr"/>
            <a:r>
              <a:rPr lang="en-US" b="1" dirty="0" smtClean="0">
                <a:latin typeface="Verdana" pitchFamily="34" charset="0"/>
                <a:ea typeface="Verdana" pitchFamily="34" charset="0"/>
                <a:cs typeface="Verdana" pitchFamily="34" charset="0"/>
              </a:rPr>
              <a:t>Difference Between Reported Births in 2010 and              Alternative Scenarios Assuming Hispanic Births or                   Hispanic Age Characteristics for All Race/Ethnic Groups</a:t>
            </a:r>
            <a:endParaRPr lang="en-US" b="1" dirty="0">
              <a:latin typeface="Verdana" pitchFamily="34" charset="0"/>
              <a:ea typeface="Verdana" pitchFamily="34" charset="0"/>
              <a:cs typeface="Verdana" pitchFamily="34" charset="0"/>
            </a:endParaRPr>
          </a:p>
        </p:txBody>
      </p:sp>
      <p:sp>
        <p:nvSpPr>
          <p:cNvPr id="8" name="TextBox 7"/>
          <p:cNvSpPr txBox="1"/>
          <p:nvPr/>
        </p:nvSpPr>
        <p:spPr>
          <a:xfrm>
            <a:off x="779116" y="5643860"/>
            <a:ext cx="8364884" cy="461665"/>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Birth data and rates from Texas Dept. of State Health Services and National Center for Health Statistics.</a:t>
            </a:r>
          </a:p>
          <a:p>
            <a:r>
              <a:rPr lang="en-US" sz="1200" dirty="0" smtClean="0">
                <a:latin typeface="Arial" panose="020B0604020202020204" pitchFamily="34" charset="0"/>
                <a:cs typeface="Arial" panose="020B0604020202020204" pitchFamily="34" charset="0"/>
              </a:rPr>
              <a:t>Estimates for other groups, including race/ethnicity not identified, are not reported here but are included in the total.  </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8411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46" name="Title 1"/>
          <p:cNvSpPr>
            <a:spLocks noGrp="1"/>
          </p:cNvSpPr>
          <p:nvPr>
            <p:ph type="title"/>
          </p:nvPr>
        </p:nvSpPr>
        <p:spPr>
          <a:xfrm>
            <a:off x="457200" y="457200"/>
            <a:ext cx="8229600" cy="762000"/>
          </a:xfrm>
        </p:spPr>
        <p:txBody>
          <a:bodyPr anchor="b"/>
          <a:lstStyle/>
          <a:p>
            <a:pPr fontAlgn="t"/>
            <a:r>
              <a:rPr lang="en-US" altLang="en-US" sz="2000" b="1" dirty="0" smtClean="0">
                <a:latin typeface="Arial" pitchFamily="34" charset="0"/>
                <a:ea typeface="Geneva" pitchFamily="125" charset="-128"/>
                <a:cs typeface="Arial" pitchFamily="34" charset="0"/>
              </a:rPr>
              <a:t>Ten States in the United States with the</a:t>
            </a:r>
            <a:br>
              <a:rPr lang="en-US" altLang="en-US" sz="2000" b="1" dirty="0" smtClean="0">
                <a:latin typeface="Arial" pitchFamily="34" charset="0"/>
                <a:ea typeface="Geneva" pitchFamily="125" charset="-128"/>
                <a:cs typeface="Arial" pitchFamily="34" charset="0"/>
              </a:rPr>
            </a:br>
            <a:r>
              <a:rPr lang="en-US" altLang="en-US" sz="2000" b="1" dirty="0" smtClean="0">
                <a:latin typeface="Arial" pitchFamily="34" charset="0"/>
                <a:ea typeface="Geneva" pitchFamily="125" charset="-128"/>
                <a:cs typeface="Arial" pitchFamily="34" charset="0"/>
              </a:rPr>
              <a:t>Largest Percentage Population Increase, 2010-2014</a:t>
            </a:r>
            <a:endParaRPr lang="en-US" altLang="en-US" dirty="0" smtClean="0">
              <a:ea typeface="Geneva" pitchFamily="125" charset="-128"/>
            </a:endParaRPr>
          </a:p>
        </p:txBody>
      </p:sp>
      <p:graphicFrame>
        <p:nvGraphicFramePr>
          <p:cNvPr id="2" name="Table 1"/>
          <p:cNvGraphicFramePr>
            <a:graphicFrameLocks noGrp="1"/>
          </p:cNvGraphicFramePr>
          <p:nvPr>
            <p:extLst>
              <p:ext uri="{D42A27DB-BD31-4B8C-83A1-F6EECF244321}">
                <p14:modId xmlns:p14="http://schemas.microsoft.com/office/powerpoint/2010/main" val="4150948082"/>
              </p:ext>
            </p:extLst>
          </p:nvPr>
        </p:nvGraphicFramePr>
        <p:xfrm>
          <a:off x="147483" y="1446006"/>
          <a:ext cx="8485240" cy="3259151"/>
        </p:xfrm>
        <a:graphic>
          <a:graphicData uri="http://schemas.openxmlformats.org/drawingml/2006/table">
            <a:tbl>
              <a:tblPr/>
              <a:tblGrid>
                <a:gridCol w="1629416"/>
                <a:gridCol w="1063304"/>
                <a:gridCol w="1063304"/>
                <a:gridCol w="1063304"/>
                <a:gridCol w="193328"/>
                <a:gridCol w="906364"/>
                <a:gridCol w="757796"/>
                <a:gridCol w="182880"/>
                <a:gridCol w="914947"/>
                <a:gridCol w="710597"/>
              </a:tblGrid>
              <a:tr h="313968">
                <a:tc rowSpan="2">
                  <a:txBody>
                    <a:bodyPr/>
                    <a:lstStyle/>
                    <a:p>
                      <a:pPr algn="l" rtl="0" fontAlgn="ctr"/>
                      <a:r>
                        <a:rPr lang="en-US" sz="1400" b="1" i="0" u="none" strike="noStrike" dirty="0">
                          <a:solidFill>
                            <a:srgbClr val="000000"/>
                          </a:solidFill>
                          <a:effectLst/>
                          <a:latin typeface="Arial" panose="020B0604020202020204" pitchFamily="34" charset="0"/>
                          <a:cs typeface="Arial" panose="020B0604020202020204" pitchFamily="34" charset="0"/>
                        </a:rPr>
                        <a:t>State</a:t>
                      </a:r>
                    </a:p>
                  </a:txBody>
                  <a:tcPr marL="7427" marR="7427" marT="7427" marB="0" anchor="b">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April 1, </a:t>
                      </a:r>
                      <a:r>
                        <a:rPr lang="en-US" sz="1400" b="1" i="0" u="none" strike="noStrike" dirty="0" smtClean="0">
                          <a:solidFill>
                            <a:srgbClr val="000000"/>
                          </a:solidFill>
                          <a:effectLst/>
                          <a:latin typeface="Arial" panose="020B0604020202020204" pitchFamily="34" charset="0"/>
                          <a:cs typeface="Arial" panose="020B0604020202020204" pitchFamily="34" charset="0"/>
                        </a:rPr>
                        <a:t>    2000</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7427" marR="7427" marT="7427" marB="0" anchor="b">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April 1, </a:t>
                      </a:r>
                      <a:r>
                        <a:rPr lang="en-US" sz="1400" b="1" i="0" u="none" strike="noStrike" dirty="0" smtClean="0">
                          <a:solidFill>
                            <a:srgbClr val="000000"/>
                          </a:solidFill>
                          <a:effectLst/>
                          <a:latin typeface="Arial" panose="020B0604020202020204" pitchFamily="34" charset="0"/>
                          <a:cs typeface="Arial" panose="020B0604020202020204" pitchFamily="34" charset="0"/>
                        </a:rPr>
                        <a:t> 2010</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7427" marR="7427" marT="7427" marB="0" anchor="b">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July 1, </a:t>
                      </a:r>
                      <a:r>
                        <a:rPr lang="en-US" sz="1400" b="1" i="0" u="none" strike="noStrike" dirty="0" smtClean="0">
                          <a:solidFill>
                            <a:srgbClr val="000000"/>
                          </a:solidFill>
                          <a:effectLst/>
                          <a:latin typeface="Arial" panose="020B0604020202020204" pitchFamily="34" charset="0"/>
                          <a:cs typeface="Arial" panose="020B0604020202020204" pitchFamily="34" charset="0"/>
                        </a:rPr>
                        <a:t>  2014</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7427" marR="7427" marT="7427" marB="0" anchor="b">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 </a:t>
                      </a:r>
                    </a:p>
                  </a:txBody>
                  <a:tcPr marL="7427" marR="7427" marT="7427" marB="0" anchor="b">
                    <a:lnL>
                      <a:noFill/>
                    </a:lnL>
                    <a:lnR>
                      <a:noFill/>
                    </a:lnR>
                    <a:lnT w="28575" cap="flat" cmpd="sng" algn="ctr">
                      <a:solidFill>
                        <a:schemeClr val="tx1"/>
                      </a:solidFill>
                      <a:prstDash val="solid"/>
                      <a:round/>
                      <a:headEnd type="none" w="med" len="med"/>
                      <a:tailEnd type="none" w="med" len="med"/>
                    </a:lnT>
                    <a:lnB>
                      <a:noFill/>
                    </a:lnB>
                  </a:tcPr>
                </a:tc>
                <a:tc gridSpan="2">
                  <a:txBody>
                    <a:bodyPr/>
                    <a:lstStyle/>
                    <a:p>
                      <a:pPr marL="0" algn="ctr" defTabSz="457200" rtl="0" eaLnBrk="1" fontAlgn="ctr" latinLnBrk="0" hangingPunct="1"/>
                      <a:r>
                        <a:rPr lang="en-US" sz="1400" b="1" i="0" u="none" strike="noStrike" kern="1200" dirty="0">
                          <a:solidFill>
                            <a:srgbClr val="000000"/>
                          </a:solidFill>
                          <a:effectLst/>
                          <a:latin typeface="Arial" panose="020B0604020202020204" pitchFamily="34" charset="0"/>
                          <a:ea typeface="+mn-ea"/>
                          <a:cs typeface="Arial" panose="020B0604020202020204" pitchFamily="34" charset="0"/>
                        </a:rPr>
                        <a:t>Change 2000-10</a:t>
                      </a:r>
                    </a:p>
                  </a:txBody>
                  <a:tcPr marL="7427" marR="7427" marT="7427" marB="0" anchor="b">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 </a:t>
                      </a:r>
                    </a:p>
                  </a:txBody>
                  <a:tcPr marL="7427" marR="7427" marT="7427" marB="0" anchor="b">
                    <a:lnL>
                      <a:noFill/>
                    </a:lnL>
                    <a:lnR>
                      <a:noFill/>
                    </a:lnR>
                    <a:lnT w="28575" cap="flat" cmpd="sng" algn="ctr">
                      <a:solidFill>
                        <a:schemeClr val="tx1"/>
                      </a:solidFill>
                      <a:prstDash val="solid"/>
                      <a:round/>
                      <a:headEnd type="none" w="med" len="med"/>
                      <a:tailEnd type="none" w="med" len="med"/>
                    </a:lnT>
                    <a:lnB>
                      <a:noFill/>
                    </a:lnB>
                  </a:tcPr>
                </a:tc>
                <a:tc gridSpan="2">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Change 2010-14</a:t>
                      </a:r>
                    </a:p>
                  </a:txBody>
                  <a:tcPr marL="7427" marR="7427" marT="7427" marB="0" anchor="b">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r>
              <a:tr h="22122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US" sz="1400" b="0" i="0" u="none" strike="noStrike" dirty="0">
                          <a:solidFill>
                            <a:srgbClr val="000000"/>
                          </a:solidFill>
                          <a:effectLst/>
                          <a:latin typeface="Arial" panose="020B0604020202020204" pitchFamily="34" charset="0"/>
                          <a:cs typeface="Arial" panose="020B0604020202020204" pitchFamily="34" charset="0"/>
                        </a:rPr>
                        <a:t> </a:t>
                      </a:r>
                    </a:p>
                  </a:txBody>
                  <a:tcPr marL="7427" marR="7427" marT="7427" marB="0" anchor="b">
                    <a:lnL>
                      <a:noFill/>
                    </a:lnL>
                    <a:lnR>
                      <a:noFill/>
                    </a:lnR>
                    <a:lnT>
                      <a:noFill/>
                    </a:lnT>
                    <a:lnB w="28575" cap="flat" cmpd="sng" algn="ctr">
                      <a:solidFill>
                        <a:schemeClr val="tx1"/>
                      </a:solidFill>
                      <a:prstDash val="solid"/>
                      <a:round/>
                      <a:headEnd type="none" w="med" len="med"/>
                      <a:tailEnd type="none" w="med" len="med"/>
                    </a:lnB>
                  </a:tcPr>
                </a:tc>
                <a:tc>
                  <a:txBody>
                    <a:bodyPr/>
                    <a:lstStyle/>
                    <a:p>
                      <a:pPr algn="ctr" rtl="0" fontAlgn="b"/>
                      <a:r>
                        <a:rPr lang="en-US" sz="1400" b="1" i="0" u="none" strike="noStrike" dirty="0">
                          <a:solidFill>
                            <a:srgbClr val="000000"/>
                          </a:solidFill>
                          <a:effectLst/>
                          <a:latin typeface="Arial" panose="020B0604020202020204" pitchFamily="34" charset="0"/>
                          <a:cs typeface="Arial" panose="020B0604020202020204" pitchFamily="34" charset="0"/>
                        </a:rPr>
                        <a:t>Numeric</a:t>
                      </a:r>
                    </a:p>
                  </a:txBody>
                  <a:tcPr marL="7427" marR="7427" marT="7427" marB="0" anchor="b">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rtl="0" fontAlgn="ctr"/>
                      <a:r>
                        <a:rPr lang="en-US" sz="1400" b="1" i="0" u="none" strike="noStrike" dirty="0">
                          <a:solidFill>
                            <a:srgbClr val="000000"/>
                          </a:solidFill>
                          <a:effectLst/>
                          <a:latin typeface="Arial" panose="020B0604020202020204" pitchFamily="34" charset="0"/>
                          <a:cs typeface="Arial" panose="020B0604020202020204" pitchFamily="34" charset="0"/>
                        </a:rPr>
                        <a:t>%</a:t>
                      </a:r>
                    </a:p>
                  </a:txBody>
                  <a:tcPr marL="7427" marR="7427" marT="7427" marB="0" anchor="b">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Arial" panose="020B0604020202020204" pitchFamily="34" charset="0"/>
                          <a:cs typeface="Arial" panose="020B0604020202020204" pitchFamily="34" charset="0"/>
                        </a:rPr>
                        <a:t> </a:t>
                      </a:r>
                    </a:p>
                  </a:txBody>
                  <a:tcPr marL="7427" marR="7427" marT="7427" marB="0" anchor="b">
                    <a:lnL>
                      <a:noFill/>
                    </a:lnL>
                    <a:lnR>
                      <a:noFill/>
                    </a:lnR>
                    <a:lnT>
                      <a:noFill/>
                    </a:lnT>
                    <a:lnB w="28575" cap="flat" cmpd="sng" algn="ctr">
                      <a:solidFill>
                        <a:schemeClr val="tx1"/>
                      </a:solidFill>
                      <a:prstDash val="solid"/>
                      <a:round/>
                      <a:headEnd type="none" w="med" len="med"/>
                      <a:tailEnd type="none" w="med" len="med"/>
                    </a:lnB>
                  </a:tcPr>
                </a:tc>
                <a:tc>
                  <a:txBody>
                    <a:bodyPr/>
                    <a:lstStyle/>
                    <a:p>
                      <a:pPr algn="ctr" rtl="0" fontAlgn="b"/>
                      <a:r>
                        <a:rPr lang="en-US" sz="1400" b="1" i="0" u="none" strike="noStrike" dirty="0">
                          <a:solidFill>
                            <a:srgbClr val="000000"/>
                          </a:solidFill>
                          <a:effectLst/>
                          <a:latin typeface="Arial" panose="020B0604020202020204" pitchFamily="34" charset="0"/>
                          <a:cs typeface="Arial" panose="020B0604020202020204" pitchFamily="34" charset="0"/>
                        </a:rPr>
                        <a:t>Numeric</a:t>
                      </a:r>
                    </a:p>
                  </a:txBody>
                  <a:tcPr marL="7427" marR="7427" marT="7427" marB="0" anchor="b">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rtl="0" fontAlgn="b"/>
                      <a:r>
                        <a:rPr lang="en-US" sz="1400" b="1" i="0" u="none" strike="noStrike" dirty="0">
                          <a:solidFill>
                            <a:srgbClr val="000000"/>
                          </a:solidFill>
                          <a:effectLst/>
                          <a:latin typeface="Arial" panose="020B0604020202020204" pitchFamily="34" charset="0"/>
                          <a:cs typeface="Arial" panose="020B0604020202020204" pitchFamily="34" charset="0"/>
                        </a:rPr>
                        <a:t>%</a:t>
                      </a:r>
                    </a:p>
                  </a:txBody>
                  <a:tcPr marL="7427" marR="7427" marT="7427" marB="0" anchor="b">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304800">
                <a:tc>
                  <a:txBody>
                    <a:bodyPr/>
                    <a:lstStyle/>
                    <a:p>
                      <a:pPr algn="l" rtl="0" fontAlgn="auto"/>
                      <a:r>
                        <a:rPr lang="en-US" sz="1400" b="1" i="0" u="none" strike="noStrike" dirty="0">
                          <a:solidFill>
                            <a:srgbClr val="000000"/>
                          </a:solidFill>
                          <a:effectLst/>
                          <a:latin typeface="Arial"/>
                        </a:rPr>
                        <a:t>United States</a:t>
                      </a:r>
                    </a:p>
                  </a:txBody>
                  <a:tcPr marL="9525" marR="9525" marT="9525" marB="0" anchor="ct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rtl="0" fontAlgn="auto"/>
                      <a:r>
                        <a:rPr lang="en-US" sz="1400" b="1" i="0" u="none" strike="noStrike" dirty="0">
                          <a:solidFill>
                            <a:srgbClr val="000000"/>
                          </a:solidFill>
                          <a:effectLst/>
                          <a:latin typeface="Arial"/>
                        </a:rPr>
                        <a:t>281,421,906</a:t>
                      </a:r>
                    </a:p>
                  </a:txBody>
                  <a:tcPr marL="9525" marR="9525" marT="9525" marB="0" anchor="ct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rtl="0" fontAlgn="auto"/>
                      <a:r>
                        <a:rPr lang="en-US" sz="1400" b="1" i="0" u="none" strike="noStrike" dirty="0">
                          <a:solidFill>
                            <a:srgbClr val="000000"/>
                          </a:solidFill>
                          <a:effectLst/>
                          <a:latin typeface="Arial"/>
                        </a:rPr>
                        <a:t>308,745,538</a:t>
                      </a:r>
                    </a:p>
                  </a:txBody>
                  <a:tcPr marL="9525" marR="9525" marT="9525" marB="0" anchor="ct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rtl="0" fontAlgn="auto"/>
                      <a:r>
                        <a:rPr lang="en-US" sz="1400" b="1" i="0" u="none" strike="noStrike" dirty="0">
                          <a:solidFill>
                            <a:srgbClr val="000000"/>
                          </a:solidFill>
                          <a:effectLst/>
                          <a:latin typeface="Arial"/>
                        </a:rPr>
                        <a:t>318,857,056</a:t>
                      </a:r>
                    </a:p>
                  </a:txBody>
                  <a:tcPr marL="9525" marR="9525" marT="9525" marB="0" anchor="ct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rtl="0" fontAlgn="auto"/>
                      <a:endParaRPr lang="en-US" sz="1400" b="1" i="0" u="none" strike="noStrike" dirty="0">
                        <a:solidFill>
                          <a:srgbClr val="000000"/>
                        </a:solidFill>
                        <a:effectLst/>
                        <a:latin typeface="Arial"/>
                      </a:endParaRPr>
                    </a:p>
                  </a:txBody>
                  <a:tcPr marL="9525" marR="9525" marT="9525" marB="0" anchor="ct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rtl="0" fontAlgn="auto"/>
                      <a:r>
                        <a:rPr lang="en-US" sz="1400" b="1" i="0" u="none" strike="noStrike" dirty="0">
                          <a:solidFill>
                            <a:srgbClr val="000000"/>
                          </a:solidFill>
                          <a:effectLst/>
                          <a:latin typeface="Arial"/>
                        </a:rPr>
                        <a:t>27,323,632</a:t>
                      </a:r>
                    </a:p>
                  </a:txBody>
                  <a:tcPr marL="9525" marR="9525" marT="9525" marB="0" anchor="ct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rtl="0" fontAlgn="auto"/>
                      <a:r>
                        <a:rPr lang="en-US" sz="1400" b="1" i="0" u="none" strike="noStrike" dirty="0">
                          <a:solidFill>
                            <a:srgbClr val="000000"/>
                          </a:solidFill>
                          <a:effectLst/>
                          <a:latin typeface="Arial"/>
                        </a:rPr>
                        <a:t>9.7</a:t>
                      </a:r>
                    </a:p>
                  </a:txBody>
                  <a:tcPr marL="9525" marR="182880" marT="9525" marB="0" anchor="ct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rtl="0" fontAlgn="auto"/>
                      <a:endParaRPr lang="en-US" sz="1400" b="1" i="0" u="none" strike="noStrike" dirty="0">
                        <a:solidFill>
                          <a:srgbClr val="000000"/>
                        </a:solidFill>
                        <a:effectLst/>
                        <a:latin typeface="Arial"/>
                      </a:endParaRPr>
                    </a:p>
                  </a:txBody>
                  <a:tcPr marL="9525" marR="9525" marT="9525" marB="0" anchor="ct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rtl="0" fontAlgn="auto"/>
                      <a:r>
                        <a:rPr lang="en-US" sz="1400" b="1" i="0" u="none" strike="noStrike" dirty="0">
                          <a:solidFill>
                            <a:srgbClr val="000000"/>
                          </a:solidFill>
                          <a:effectLst/>
                          <a:latin typeface="Arial"/>
                        </a:rPr>
                        <a:t>10,111,518</a:t>
                      </a:r>
                    </a:p>
                  </a:txBody>
                  <a:tcPr marL="9525" marR="9525" marT="9525" marB="0" anchor="ct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algn="r" defTabSz="457200" rtl="0" eaLnBrk="1" fontAlgn="auto" latinLnBrk="0" hangingPunct="1"/>
                      <a:r>
                        <a:rPr lang="en-US" sz="1400" b="1" i="0" u="none" strike="noStrike" kern="1200" dirty="0">
                          <a:solidFill>
                            <a:srgbClr val="000000"/>
                          </a:solidFill>
                          <a:effectLst/>
                          <a:latin typeface="Arial"/>
                          <a:ea typeface="+mn-ea"/>
                          <a:cs typeface="+mn-cs"/>
                        </a:rPr>
                        <a:t>3.3</a:t>
                      </a:r>
                    </a:p>
                  </a:txBody>
                  <a:tcPr marL="9525" marR="182880" marT="9525" marB="0" anchor="ct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182880">
                <a:tc>
                  <a:txBody>
                    <a:bodyPr/>
                    <a:lstStyle/>
                    <a:p>
                      <a:pPr algn="l" rtl="0" fontAlgn="auto"/>
                      <a:r>
                        <a:rPr lang="en-US" sz="1400" b="1" i="0" u="none" strike="noStrike">
                          <a:solidFill>
                            <a:srgbClr val="000000"/>
                          </a:solidFill>
                          <a:effectLst/>
                          <a:latin typeface="Arial"/>
                        </a:rPr>
                        <a:t>North Dakota</a:t>
                      </a:r>
                    </a:p>
                  </a:txBody>
                  <a:tcPr marL="9525" marR="9525" marT="9525" marB="0" anchor="b">
                    <a:lnL>
                      <a:noFill/>
                    </a:lnL>
                    <a:lnR>
                      <a:noFill/>
                    </a:lnR>
                    <a:lnT w="28575" cap="flat" cmpd="sng" algn="ctr">
                      <a:solidFill>
                        <a:schemeClr val="tx1"/>
                      </a:solidFill>
                      <a:prstDash val="solid"/>
                      <a:round/>
                      <a:headEnd type="none" w="med" len="med"/>
                      <a:tailEnd type="none" w="med" len="med"/>
                    </a:lnT>
                    <a:lnB>
                      <a:noFill/>
                    </a:lnB>
                  </a:tcPr>
                </a:tc>
                <a:tc>
                  <a:txBody>
                    <a:bodyPr/>
                    <a:lstStyle/>
                    <a:p>
                      <a:pPr algn="r" rtl="0" fontAlgn="auto"/>
                      <a:r>
                        <a:rPr lang="en-US" sz="1400" b="1" i="0" u="none" strike="noStrike" dirty="0">
                          <a:solidFill>
                            <a:srgbClr val="000000"/>
                          </a:solidFill>
                          <a:effectLst/>
                          <a:latin typeface="Arial"/>
                        </a:rPr>
                        <a:t>642,200</a:t>
                      </a:r>
                    </a:p>
                  </a:txBody>
                  <a:tcPr marL="9525" marR="9525" marT="9525" marB="0" anchor="b">
                    <a:lnL>
                      <a:noFill/>
                    </a:lnL>
                    <a:lnR>
                      <a:noFill/>
                    </a:lnR>
                    <a:lnT w="28575" cap="flat" cmpd="sng" algn="ctr">
                      <a:solidFill>
                        <a:schemeClr val="tx1"/>
                      </a:solidFill>
                      <a:prstDash val="solid"/>
                      <a:round/>
                      <a:headEnd type="none" w="med" len="med"/>
                      <a:tailEnd type="none" w="med" len="med"/>
                    </a:lnT>
                    <a:lnB>
                      <a:noFill/>
                    </a:lnB>
                  </a:tcPr>
                </a:tc>
                <a:tc>
                  <a:txBody>
                    <a:bodyPr/>
                    <a:lstStyle/>
                    <a:p>
                      <a:pPr algn="r" rtl="0" fontAlgn="auto"/>
                      <a:r>
                        <a:rPr lang="en-US" sz="1400" b="1" i="0" u="none" strike="noStrike">
                          <a:solidFill>
                            <a:srgbClr val="000000"/>
                          </a:solidFill>
                          <a:effectLst/>
                          <a:latin typeface="Arial"/>
                        </a:rPr>
                        <a:t>672,591</a:t>
                      </a:r>
                    </a:p>
                  </a:txBody>
                  <a:tcPr marL="9525" marR="9525" marT="9525" marB="0" anchor="b">
                    <a:lnL>
                      <a:noFill/>
                    </a:lnL>
                    <a:lnR>
                      <a:noFill/>
                    </a:lnR>
                    <a:lnT w="28575" cap="flat" cmpd="sng" algn="ctr">
                      <a:solidFill>
                        <a:schemeClr val="tx1"/>
                      </a:solidFill>
                      <a:prstDash val="solid"/>
                      <a:round/>
                      <a:headEnd type="none" w="med" len="med"/>
                      <a:tailEnd type="none" w="med" len="med"/>
                    </a:lnT>
                    <a:lnB>
                      <a:noFill/>
                    </a:lnB>
                  </a:tcPr>
                </a:tc>
                <a:tc>
                  <a:txBody>
                    <a:bodyPr/>
                    <a:lstStyle/>
                    <a:p>
                      <a:pPr algn="r" rtl="0" fontAlgn="auto"/>
                      <a:r>
                        <a:rPr lang="en-US" sz="1400" b="1" i="0" u="none" strike="noStrike" dirty="0">
                          <a:solidFill>
                            <a:srgbClr val="000000"/>
                          </a:solidFill>
                          <a:effectLst/>
                          <a:latin typeface="Arial"/>
                        </a:rPr>
                        <a:t>739,482</a:t>
                      </a:r>
                    </a:p>
                  </a:txBody>
                  <a:tcPr marL="9525" marR="9525" marT="9525" marB="0" anchor="b">
                    <a:lnL>
                      <a:noFill/>
                    </a:lnL>
                    <a:lnR>
                      <a:noFill/>
                    </a:lnR>
                    <a:lnT w="28575" cap="flat" cmpd="sng" algn="ctr">
                      <a:solidFill>
                        <a:schemeClr val="tx1"/>
                      </a:solidFill>
                      <a:prstDash val="solid"/>
                      <a:round/>
                      <a:headEnd type="none" w="med" len="med"/>
                      <a:tailEnd type="none" w="med" len="med"/>
                    </a:lnT>
                    <a:lnB>
                      <a:noFill/>
                    </a:lnB>
                  </a:tcPr>
                </a:tc>
                <a:tc>
                  <a:txBody>
                    <a:bodyPr/>
                    <a:lstStyle/>
                    <a:p>
                      <a:pPr algn="l" rtl="0" fontAlgn="auto"/>
                      <a:endParaRPr lang="en-US" sz="1100" b="0" i="0" u="none" strike="noStrike" dirty="0">
                        <a:solidFill>
                          <a:srgbClr val="000000"/>
                        </a:solidFill>
                        <a:effectLst/>
                        <a:latin typeface="Calibri"/>
                      </a:endParaRPr>
                    </a:p>
                  </a:txBody>
                  <a:tcPr marL="9525" marR="9525" marT="9525" marB="0" anchor="b">
                    <a:lnL>
                      <a:noFill/>
                    </a:lnL>
                    <a:lnR>
                      <a:noFill/>
                    </a:lnR>
                    <a:lnT w="28575" cap="flat" cmpd="sng" algn="ctr">
                      <a:solidFill>
                        <a:schemeClr val="tx1"/>
                      </a:solidFill>
                      <a:prstDash val="solid"/>
                      <a:round/>
                      <a:headEnd type="none" w="med" len="med"/>
                      <a:tailEnd type="none" w="med" len="med"/>
                    </a:lnT>
                    <a:lnB>
                      <a:noFill/>
                    </a:lnB>
                  </a:tcPr>
                </a:tc>
                <a:tc>
                  <a:txBody>
                    <a:bodyPr/>
                    <a:lstStyle/>
                    <a:p>
                      <a:pPr algn="r" rtl="0" fontAlgn="auto"/>
                      <a:r>
                        <a:rPr lang="en-US" sz="1400" b="1" i="0" u="none" strike="noStrike" dirty="0">
                          <a:solidFill>
                            <a:srgbClr val="000000"/>
                          </a:solidFill>
                          <a:effectLst/>
                          <a:latin typeface="Arial"/>
                        </a:rPr>
                        <a:t>30,391</a:t>
                      </a:r>
                    </a:p>
                  </a:txBody>
                  <a:tcPr marL="9525" marR="9525" marT="9525" marB="0" anchor="b">
                    <a:lnL>
                      <a:noFill/>
                    </a:lnL>
                    <a:lnR>
                      <a:noFill/>
                    </a:lnR>
                    <a:lnT w="28575" cap="flat" cmpd="sng" algn="ctr">
                      <a:solidFill>
                        <a:schemeClr val="tx1"/>
                      </a:solidFill>
                      <a:prstDash val="solid"/>
                      <a:round/>
                      <a:headEnd type="none" w="med" len="med"/>
                      <a:tailEnd type="none" w="med" len="med"/>
                    </a:lnT>
                    <a:lnB>
                      <a:noFill/>
                    </a:lnB>
                  </a:tcPr>
                </a:tc>
                <a:tc>
                  <a:txBody>
                    <a:bodyPr/>
                    <a:lstStyle/>
                    <a:p>
                      <a:pPr algn="r" rtl="0" fontAlgn="auto"/>
                      <a:r>
                        <a:rPr lang="en-US" sz="1400" b="1" i="0" u="none" strike="noStrike" dirty="0">
                          <a:solidFill>
                            <a:srgbClr val="000000"/>
                          </a:solidFill>
                          <a:effectLst/>
                          <a:latin typeface="Arial"/>
                        </a:rPr>
                        <a:t>4.7</a:t>
                      </a:r>
                    </a:p>
                  </a:txBody>
                  <a:tcPr marL="9525" marR="182880" marT="9525" marB="0" anchor="b">
                    <a:lnL>
                      <a:noFill/>
                    </a:lnL>
                    <a:lnR>
                      <a:noFill/>
                    </a:lnR>
                    <a:lnT w="28575" cap="flat" cmpd="sng" algn="ctr">
                      <a:solidFill>
                        <a:schemeClr val="tx1"/>
                      </a:solidFill>
                      <a:prstDash val="solid"/>
                      <a:round/>
                      <a:headEnd type="none" w="med" len="med"/>
                      <a:tailEnd type="none" w="med" len="med"/>
                    </a:lnT>
                    <a:lnB>
                      <a:noFill/>
                    </a:lnB>
                  </a:tcPr>
                </a:tc>
                <a:tc>
                  <a:txBody>
                    <a:bodyPr/>
                    <a:lstStyle/>
                    <a:p>
                      <a:pPr algn="l" rtl="0" fontAlgn="auto"/>
                      <a:endParaRPr lang="en-US" sz="1100" b="0" i="0" u="none" strike="noStrike">
                        <a:solidFill>
                          <a:srgbClr val="000000"/>
                        </a:solidFill>
                        <a:effectLst/>
                        <a:latin typeface="Calibri"/>
                      </a:endParaRPr>
                    </a:p>
                  </a:txBody>
                  <a:tcPr marL="9525" marR="9525" marT="9525" marB="0" anchor="b">
                    <a:lnL>
                      <a:noFill/>
                    </a:lnL>
                    <a:lnR>
                      <a:noFill/>
                    </a:lnR>
                    <a:lnT w="28575" cap="flat" cmpd="sng" algn="ctr">
                      <a:solidFill>
                        <a:schemeClr val="tx1"/>
                      </a:solidFill>
                      <a:prstDash val="solid"/>
                      <a:round/>
                      <a:headEnd type="none" w="med" len="med"/>
                      <a:tailEnd type="none" w="med" len="med"/>
                    </a:lnT>
                    <a:lnB>
                      <a:noFill/>
                    </a:lnB>
                  </a:tcPr>
                </a:tc>
                <a:tc>
                  <a:txBody>
                    <a:bodyPr/>
                    <a:lstStyle/>
                    <a:p>
                      <a:pPr algn="r" rtl="0" fontAlgn="auto"/>
                      <a:r>
                        <a:rPr lang="en-US" sz="1400" b="1" i="0" u="none" strike="noStrike">
                          <a:solidFill>
                            <a:srgbClr val="000000"/>
                          </a:solidFill>
                          <a:effectLst/>
                          <a:latin typeface="Arial"/>
                        </a:rPr>
                        <a:t>66,891</a:t>
                      </a:r>
                    </a:p>
                  </a:txBody>
                  <a:tcPr marL="9525" marR="9525" marT="9525" marB="0" anchor="b">
                    <a:lnL>
                      <a:noFill/>
                    </a:lnL>
                    <a:lnR>
                      <a:noFill/>
                    </a:lnR>
                    <a:lnT w="28575" cap="flat" cmpd="sng" algn="ctr">
                      <a:solidFill>
                        <a:schemeClr val="tx1"/>
                      </a:solidFill>
                      <a:prstDash val="solid"/>
                      <a:round/>
                      <a:headEnd type="none" w="med" len="med"/>
                      <a:tailEnd type="none" w="med" len="med"/>
                    </a:lnT>
                    <a:lnB>
                      <a:noFill/>
                    </a:lnB>
                  </a:tcPr>
                </a:tc>
                <a:tc>
                  <a:txBody>
                    <a:bodyPr/>
                    <a:lstStyle/>
                    <a:p>
                      <a:pPr marL="0" algn="r" defTabSz="457200" rtl="0" eaLnBrk="1" fontAlgn="auto" latinLnBrk="0" hangingPunct="1"/>
                      <a:r>
                        <a:rPr lang="en-US" sz="1400" b="1" i="0" u="none" strike="noStrike" kern="1200" dirty="0">
                          <a:solidFill>
                            <a:srgbClr val="000000"/>
                          </a:solidFill>
                          <a:effectLst/>
                          <a:latin typeface="Arial"/>
                          <a:ea typeface="+mn-ea"/>
                          <a:cs typeface="+mn-cs"/>
                        </a:rPr>
                        <a:t>9.9</a:t>
                      </a:r>
                    </a:p>
                  </a:txBody>
                  <a:tcPr marL="9525" marR="182880" marT="9525" marB="0" anchor="b">
                    <a:lnL>
                      <a:noFill/>
                    </a:lnL>
                    <a:lnR>
                      <a:noFill/>
                    </a:lnR>
                    <a:lnT w="28575" cap="flat" cmpd="sng" algn="ctr">
                      <a:solidFill>
                        <a:schemeClr val="tx1"/>
                      </a:solidFill>
                      <a:prstDash val="solid"/>
                      <a:round/>
                      <a:headEnd type="none" w="med" len="med"/>
                      <a:tailEnd type="none" w="med" len="med"/>
                    </a:lnT>
                    <a:lnB>
                      <a:noFill/>
                    </a:lnB>
                  </a:tcPr>
                </a:tc>
              </a:tr>
              <a:tr h="182880">
                <a:tc>
                  <a:txBody>
                    <a:bodyPr/>
                    <a:lstStyle/>
                    <a:p>
                      <a:pPr algn="l" rtl="0" fontAlgn="auto"/>
                      <a:r>
                        <a:rPr lang="en-US" sz="1400" b="1" i="0" u="none" strike="noStrike">
                          <a:solidFill>
                            <a:srgbClr val="000000"/>
                          </a:solidFill>
                          <a:effectLst/>
                          <a:latin typeface="Arial"/>
                        </a:rPr>
                        <a:t>Texas</a:t>
                      </a:r>
                    </a:p>
                  </a:txBody>
                  <a:tcPr marL="9525" marR="9525" marT="9525" marB="0" anchor="b">
                    <a:lnL>
                      <a:noFill/>
                    </a:lnL>
                    <a:lnR>
                      <a:noFill/>
                    </a:lnR>
                    <a:lnT>
                      <a:noFill/>
                    </a:lnT>
                    <a:lnB>
                      <a:noFill/>
                    </a:lnB>
                  </a:tcPr>
                </a:tc>
                <a:tc>
                  <a:txBody>
                    <a:bodyPr/>
                    <a:lstStyle/>
                    <a:p>
                      <a:pPr algn="r" rtl="0" fontAlgn="auto"/>
                      <a:r>
                        <a:rPr lang="en-US" sz="1400" b="1" i="0" u="none" strike="noStrike" dirty="0">
                          <a:solidFill>
                            <a:srgbClr val="000000"/>
                          </a:solidFill>
                          <a:effectLst/>
                          <a:latin typeface="Arial"/>
                        </a:rPr>
                        <a:t>20,851,820</a:t>
                      </a:r>
                    </a:p>
                  </a:txBody>
                  <a:tcPr marL="9525" marR="9525" marT="9525" marB="0" anchor="b">
                    <a:lnL>
                      <a:noFill/>
                    </a:lnL>
                    <a:lnR>
                      <a:noFill/>
                    </a:lnR>
                    <a:lnT>
                      <a:noFill/>
                    </a:lnT>
                    <a:lnB>
                      <a:noFill/>
                    </a:lnB>
                  </a:tcPr>
                </a:tc>
                <a:tc>
                  <a:txBody>
                    <a:bodyPr/>
                    <a:lstStyle/>
                    <a:p>
                      <a:pPr algn="r" rtl="0" fontAlgn="auto"/>
                      <a:r>
                        <a:rPr lang="en-US" sz="1400" b="1" i="0" u="none" strike="noStrike" dirty="0">
                          <a:solidFill>
                            <a:srgbClr val="000000"/>
                          </a:solidFill>
                          <a:effectLst/>
                          <a:latin typeface="Arial"/>
                        </a:rPr>
                        <a:t>25,145,561</a:t>
                      </a: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26,956,958</a:t>
                      </a:r>
                    </a:p>
                  </a:txBody>
                  <a:tcPr marL="9525" marR="9525" marT="9525" marB="0" anchor="b">
                    <a:lnL>
                      <a:noFill/>
                    </a:lnL>
                    <a:lnR>
                      <a:noFill/>
                    </a:lnR>
                    <a:lnT>
                      <a:noFill/>
                    </a:lnT>
                    <a:lnB>
                      <a:noFill/>
                    </a:lnB>
                  </a:tcPr>
                </a:tc>
                <a:tc>
                  <a:txBody>
                    <a:bodyPr/>
                    <a:lstStyle/>
                    <a:p>
                      <a:pPr algn="l" rtl="0" fontAlgn="auto"/>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4,293,741</a:t>
                      </a:r>
                    </a:p>
                  </a:txBody>
                  <a:tcPr marL="9525" marR="9525" marT="9525" marB="0" anchor="b">
                    <a:lnL>
                      <a:noFill/>
                    </a:lnL>
                    <a:lnR>
                      <a:noFill/>
                    </a:lnR>
                    <a:lnT>
                      <a:noFill/>
                    </a:lnT>
                    <a:lnB>
                      <a:noFill/>
                    </a:lnB>
                  </a:tcPr>
                </a:tc>
                <a:tc>
                  <a:txBody>
                    <a:bodyPr/>
                    <a:lstStyle/>
                    <a:p>
                      <a:pPr algn="r" rtl="0" fontAlgn="auto"/>
                      <a:r>
                        <a:rPr lang="en-US" sz="1400" b="1" i="0" u="none" strike="noStrike" dirty="0">
                          <a:solidFill>
                            <a:srgbClr val="000000"/>
                          </a:solidFill>
                          <a:effectLst/>
                          <a:latin typeface="Arial"/>
                        </a:rPr>
                        <a:t>20.6</a:t>
                      </a:r>
                    </a:p>
                  </a:txBody>
                  <a:tcPr marL="9525" marR="182880" marT="9525" marB="0" anchor="b">
                    <a:lnL>
                      <a:noFill/>
                    </a:lnL>
                    <a:lnR>
                      <a:noFill/>
                    </a:lnR>
                    <a:lnT>
                      <a:noFill/>
                    </a:lnT>
                    <a:lnB>
                      <a:noFill/>
                    </a:lnB>
                  </a:tcPr>
                </a:tc>
                <a:tc>
                  <a:txBody>
                    <a:bodyPr/>
                    <a:lstStyle/>
                    <a:p>
                      <a:pPr algn="l" rtl="0" fontAlgn="auto"/>
                      <a:endParaRPr lang="en-US" sz="11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r" rtl="0" fontAlgn="auto"/>
                      <a:r>
                        <a:rPr lang="en-US" sz="1400" b="1" i="0" u="none" strike="noStrike" dirty="0">
                          <a:solidFill>
                            <a:srgbClr val="000000"/>
                          </a:solidFill>
                          <a:effectLst/>
                          <a:latin typeface="Arial"/>
                        </a:rPr>
                        <a:t>1,811,397</a:t>
                      </a:r>
                    </a:p>
                  </a:txBody>
                  <a:tcPr marL="9525" marR="9525" marT="9525" marB="0" anchor="b">
                    <a:lnL>
                      <a:noFill/>
                    </a:lnL>
                    <a:lnR>
                      <a:noFill/>
                    </a:lnR>
                    <a:lnT>
                      <a:noFill/>
                    </a:lnT>
                    <a:lnB>
                      <a:noFill/>
                    </a:lnB>
                  </a:tcPr>
                </a:tc>
                <a:tc>
                  <a:txBody>
                    <a:bodyPr/>
                    <a:lstStyle/>
                    <a:p>
                      <a:pPr marL="0" algn="r" defTabSz="457200" rtl="0" eaLnBrk="1" fontAlgn="auto" latinLnBrk="0" hangingPunct="1"/>
                      <a:r>
                        <a:rPr lang="en-US" sz="1400" b="1" i="0" u="none" strike="noStrike" kern="1200" dirty="0">
                          <a:solidFill>
                            <a:srgbClr val="000000"/>
                          </a:solidFill>
                          <a:effectLst/>
                          <a:latin typeface="Arial"/>
                          <a:ea typeface="+mn-ea"/>
                          <a:cs typeface="+mn-cs"/>
                        </a:rPr>
                        <a:t>7.2</a:t>
                      </a:r>
                    </a:p>
                  </a:txBody>
                  <a:tcPr marL="9525" marR="182880" marT="9525" marB="0" anchor="b">
                    <a:lnL>
                      <a:noFill/>
                    </a:lnL>
                    <a:lnR>
                      <a:noFill/>
                    </a:lnR>
                    <a:lnT>
                      <a:noFill/>
                    </a:lnT>
                    <a:lnB>
                      <a:noFill/>
                    </a:lnB>
                  </a:tcPr>
                </a:tc>
              </a:tr>
              <a:tr h="182880">
                <a:tc>
                  <a:txBody>
                    <a:bodyPr/>
                    <a:lstStyle/>
                    <a:p>
                      <a:pPr algn="l" rtl="0" fontAlgn="auto"/>
                      <a:r>
                        <a:rPr lang="en-US" sz="1400" b="1" i="0" u="none" strike="noStrike">
                          <a:solidFill>
                            <a:srgbClr val="000000"/>
                          </a:solidFill>
                          <a:effectLst/>
                          <a:latin typeface="Arial"/>
                        </a:rPr>
                        <a:t>Colorado</a:t>
                      </a: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4,301,261</a:t>
                      </a:r>
                    </a:p>
                  </a:txBody>
                  <a:tcPr marL="9525" marR="9525" marT="9525" marB="0" anchor="b">
                    <a:lnL>
                      <a:noFill/>
                    </a:lnL>
                    <a:lnR>
                      <a:noFill/>
                    </a:lnR>
                    <a:lnT>
                      <a:noFill/>
                    </a:lnT>
                    <a:lnB>
                      <a:noFill/>
                    </a:lnB>
                  </a:tcPr>
                </a:tc>
                <a:tc>
                  <a:txBody>
                    <a:bodyPr/>
                    <a:lstStyle/>
                    <a:p>
                      <a:pPr algn="r" rtl="0" fontAlgn="auto"/>
                      <a:r>
                        <a:rPr lang="en-US" sz="1400" b="1" i="0" u="none" strike="noStrike" dirty="0">
                          <a:solidFill>
                            <a:srgbClr val="000000"/>
                          </a:solidFill>
                          <a:effectLst/>
                          <a:latin typeface="Arial"/>
                        </a:rPr>
                        <a:t>5,029,196</a:t>
                      </a: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5,355,866</a:t>
                      </a:r>
                    </a:p>
                  </a:txBody>
                  <a:tcPr marL="9525" marR="9525" marT="9525" marB="0" anchor="b">
                    <a:lnL>
                      <a:noFill/>
                    </a:lnL>
                    <a:lnR>
                      <a:noFill/>
                    </a:lnR>
                    <a:lnT>
                      <a:noFill/>
                    </a:lnT>
                    <a:lnB>
                      <a:noFill/>
                    </a:lnB>
                  </a:tcPr>
                </a:tc>
                <a:tc>
                  <a:txBody>
                    <a:bodyPr/>
                    <a:lstStyle/>
                    <a:p>
                      <a:pPr algn="l" rtl="0" fontAlgn="auto"/>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727,935</a:t>
                      </a:r>
                    </a:p>
                  </a:txBody>
                  <a:tcPr marL="9525" marR="9525" marT="9525" marB="0" anchor="b">
                    <a:lnL>
                      <a:noFill/>
                    </a:lnL>
                    <a:lnR>
                      <a:noFill/>
                    </a:lnR>
                    <a:lnT>
                      <a:noFill/>
                    </a:lnT>
                    <a:lnB>
                      <a:noFill/>
                    </a:lnB>
                  </a:tcPr>
                </a:tc>
                <a:tc>
                  <a:txBody>
                    <a:bodyPr/>
                    <a:lstStyle/>
                    <a:p>
                      <a:pPr algn="r" rtl="0" fontAlgn="auto"/>
                      <a:r>
                        <a:rPr lang="en-US" sz="1400" b="1" i="0" u="none" strike="noStrike" dirty="0">
                          <a:solidFill>
                            <a:srgbClr val="000000"/>
                          </a:solidFill>
                          <a:effectLst/>
                          <a:latin typeface="Arial"/>
                        </a:rPr>
                        <a:t>16.9</a:t>
                      </a:r>
                    </a:p>
                  </a:txBody>
                  <a:tcPr marL="9525" marR="182880" marT="9525" marB="0" anchor="b">
                    <a:lnL>
                      <a:noFill/>
                    </a:lnL>
                    <a:lnR>
                      <a:noFill/>
                    </a:lnR>
                    <a:lnT>
                      <a:noFill/>
                    </a:lnT>
                    <a:lnB>
                      <a:noFill/>
                    </a:lnB>
                  </a:tcPr>
                </a:tc>
                <a:tc>
                  <a:txBody>
                    <a:bodyPr/>
                    <a:lstStyle/>
                    <a:p>
                      <a:pPr algn="l" rtl="0" fontAlgn="auto"/>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r" rtl="0" fontAlgn="auto"/>
                      <a:r>
                        <a:rPr lang="en-US" sz="1400" b="1" i="0" u="none" strike="noStrike" dirty="0">
                          <a:solidFill>
                            <a:srgbClr val="000000"/>
                          </a:solidFill>
                          <a:effectLst/>
                          <a:latin typeface="Arial"/>
                        </a:rPr>
                        <a:t>326,670</a:t>
                      </a:r>
                    </a:p>
                  </a:txBody>
                  <a:tcPr marL="9525" marR="9525" marT="9525" marB="0" anchor="b">
                    <a:lnL>
                      <a:noFill/>
                    </a:lnL>
                    <a:lnR>
                      <a:noFill/>
                    </a:lnR>
                    <a:lnT>
                      <a:noFill/>
                    </a:lnT>
                    <a:lnB>
                      <a:noFill/>
                    </a:lnB>
                  </a:tcPr>
                </a:tc>
                <a:tc>
                  <a:txBody>
                    <a:bodyPr/>
                    <a:lstStyle/>
                    <a:p>
                      <a:pPr marL="0" algn="r" defTabSz="457200" rtl="0" eaLnBrk="1" fontAlgn="auto" latinLnBrk="0" hangingPunct="1"/>
                      <a:r>
                        <a:rPr lang="en-US" sz="1400" b="1" i="0" u="none" strike="noStrike" kern="1200" dirty="0">
                          <a:solidFill>
                            <a:srgbClr val="000000"/>
                          </a:solidFill>
                          <a:effectLst/>
                          <a:latin typeface="Arial"/>
                          <a:ea typeface="+mn-ea"/>
                          <a:cs typeface="+mn-cs"/>
                        </a:rPr>
                        <a:t>6.5</a:t>
                      </a:r>
                    </a:p>
                  </a:txBody>
                  <a:tcPr marL="9525" marR="182880" marT="9525" marB="0" anchor="b">
                    <a:lnL>
                      <a:noFill/>
                    </a:lnL>
                    <a:lnR>
                      <a:noFill/>
                    </a:lnR>
                    <a:lnT>
                      <a:noFill/>
                    </a:lnT>
                    <a:lnB>
                      <a:noFill/>
                    </a:lnB>
                  </a:tcPr>
                </a:tc>
              </a:tr>
              <a:tr h="182880">
                <a:tc>
                  <a:txBody>
                    <a:bodyPr/>
                    <a:lstStyle/>
                    <a:p>
                      <a:pPr algn="l" rtl="0" fontAlgn="auto"/>
                      <a:r>
                        <a:rPr lang="en-US" sz="1400" b="1" i="0" u="none" strike="noStrike">
                          <a:solidFill>
                            <a:srgbClr val="000000"/>
                          </a:solidFill>
                          <a:effectLst/>
                          <a:latin typeface="Arial"/>
                        </a:rPr>
                        <a:t>Utah</a:t>
                      </a: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2,233,169</a:t>
                      </a:r>
                    </a:p>
                  </a:txBody>
                  <a:tcPr marL="9525" marR="9525" marT="9525" marB="0" anchor="b">
                    <a:lnL>
                      <a:noFill/>
                    </a:lnL>
                    <a:lnR>
                      <a:noFill/>
                    </a:lnR>
                    <a:lnT>
                      <a:noFill/>
                    </a:lnT>
                    <a:lnB>
                      <a:noFill/>
                    </a:lnB>
                  </a:tcPr>
                </a:tc>
                <a:tc>
                  <a:txBody>
                    <a:bodyPr/>
                    <a:lstStyle/>
                    <a:p>
                      <a:pPr algn="r" rtl="0" fontAlgn="auto"/>
                      <a:r>
                        <a:rPr lang="en-US" sz="1400" b="1" i="0" u="none" strike="noStrike" dirty="0">
                          <a:solidFill>
                            <a:srgbClr val="000000"/>
                          </a:solidFill>
                          <a:effectLst/>
                          <a:latin typeface="Arial"/>
                        </a:rPr>
                        <a:t>2,763,885</a:t>
                      </a:r>
                    </a:p>
                  </a:txBody>
                  <a:tcPr marL="9525" marR="9525" marT="9525" marB="0" anchor="b">
                    <a:lnL>
                      <a:noFill/>
                    </a:lnL>
                    <a:lnR>
                      <a:noFill/>
                    </a:lnR>
                    <a:lnT>
                      <a:noFill/>
                    </a:lnT>
                    <a:lnB>
                      <a:noFill/>
                    </a:lnB>
                  </a:tcPr>
                </a:tc>
                <a:tc>
                  <a:txBody>
                    <a:bodyPr/>
                    <a:lstStyle/>
                    <a:p>
                      <a:pPr algn="r" rtl="0" fontAlgn="auto"/>
                      <a:r>
                        <a:rPr lang="en-US" sz="1400" b="1" i="0" u="none" strike="noStrike" dirty="0">
                          <a:solidFill>
                            <a:srgbClr val="000000"/>
                          </a:solidFill>
                          <a:effectLst/>
                          <a:latin typeface="Arial"/>
                        </a:rPr>
                        <a:t>2,942,902</a:t>
                      </a:r>
                    </a:p>
                  </a:txBody>
                  <a:tcPr marL="9525" marR="9525" marT="9525" marB="0" anchor="b">
                    <a:lnL>
                      <a:noFill/>
                    </a:lnL>
                    <a:lnR>
                      <a:noFill/>
                    </a:lnR>
                    <a:lnT>
                      <a:noFill/>
                    </a:lnT>
                    <a:lnB>
                      <a:noFill/>
                    </a:lnB>
                  </a:tcPr>
                </a:tc>
                <a:tc>
                  <a:txBody>
                    <a:bodyPr/>
                    <a:lstStyle/>
                    <a:p>
                      <a:pPr algn="l" rtl="0" fontAlgn="auto"/>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530,716</a:t>
                      </a:r>
                    </a:p>
                  </a:txBody>
                  <a:tcPr marL="9525" marR="9525" marT="9525" marB="0" anchor="b">
                    <a:lnL>
                      <a:noFill/>
                    </a:lnL>
                    <a:lnR>
                      <a:noFill/>
                    </a:lnR>
                    <a:lnT>
                      <a:noFill/>
                    </a:lnT>
                    <a:lnB>
                      <a:noFill/>
                    </a:lnB>
                  </a:tcPr>
                </a:tc>
                <a:tc>
                  <a:txBody>
                    <a:bodyPr/>
                    <a:lstStyle/>
                    <a:p>
                      <a:pPr algn="r" rtl="0" fontAlgn="auto"/>
                      <a:r>
                        <a:rPr lang="en-US" sz="1400" b="1" i="0" u="none" strike="noStrike" dirty="0">
                          <a:solidFill>
                            <a:srgbClr val="000000"/>
                          </a:solidFill>
                          <a:effectLst/>
                          <a:latin typeface="Arial"/>
                        </a:rPr>
                        <a:t>23.8</a:t>
                      </a:r>
                    </a:p>
                  </a:txBody>
                  <a:tcPr marL="9525" marR="182880" marT="9525" marB="0" anchor="b">
                    <a:lnL>
                      <a:noFill/>
                    </a:lnL>
                    <a:lnR>
                      <a:noFill/>
                    </a:lnR>
                    <a:lnT>
                      <a:noFill/>
                    </a:lnT>
                    <a:lnB>
                      <a:noFill/>
                    </a:lnB>
                  </a:tcPr>
                </a:tc>
                <a:tc>
                  <a:txBody>
                    <a:bodyPr/>
                    <a:lstStyle/>
                    <a:p>
                      <a:pPr algn="l" rtl="0" fontAlgn="auto"/>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179,017</a:t>
                      </a:r>
                    </a:p>
                  </a:txBody>
                  <a:tcPr marL="9525" marR="9525" marT="9525" marB="0" anchor="b">
                    <a:lnL>
                      <a:noFill/>
                    </a:lnL>
                    <a:lnR>
                      <a:noFill/>
                    </a:lnR>
                    <a:lnT>
                      <a:noFill/>
                    </a:lnT>
                    <a:lnB>
                      <a:noFill/>
                    </a:lnB>
                  </a:tcPr>
                </a:tc>
                <a:tc>
                  <a:txBody>
                    <a:bodyPr/>
                    <a:lstStyle/>
                    <a:p>
                      <a:pPr marL="0" algn="r" defTabSz="457200" rtl="0" eaLnBrk="1" fontAlgn="auto" latinLnBrk="0" hangingPunct="1"/>
                      <a:r>
                        <a:rPr lang="en-US" sz="1400" b="1" i="0" u="none" strike="noStrike" kern="1200" dirty="0">
                          <a:solidFill>
                            <a:srgbClr val="000000"/>
                          </a:solidFill>
                          <a:effectLst/>
                          <a:latin typeface="Arial"/>
                          <a:ea typeface="+mn-ea"/>
                          <a:cs typeface="+mn-cs"/>
                        </a:rPr>
                        <a:t>6.5</a:t>
                      </a:r>
                    </a:p>
                  </a:txBody>
                  <a:tcPr marL="9525" marR="182880" marT="9525" marB="0" anchor="b">
                    <a:lnL>
                      <a:noFill/>
                    </a:lnL>
                    <a:lnR>
                      <a:noFill/>
                    </a:lnR>
                    <a:lnT>
                      <a:noFill/>
                    </a:lnT>
                    <a:lnB>
                      <a:noFill/>
                    </a:lnB>
                  </a:tcPr>
                </a:tc>
              </a:tr>
              <a:tr h="182880">
                <a:tc>
                  <a:txBody>
                    <a:bodyPr/>
                    <a:lstStyle/>
                    <a:p>
                      <a:pPr algn="l" rtl="0" fontAlgn="auto"/>
                      <a:r>
                        <a:rPr lang="en-US" sz="1400" b="1" i="0" u="none" strike="noStrike">
                          <a:solidFill>
                            <a:srgbClr val="000000"/>
                          </a:solidFill>
                          <a:effectLst/>
                          <a:latin typeface="Arial"/>
                        </a:rPr>
                        <a:t>Florida</a:t>
                      </a: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15,982,378</a:t>
                      </a: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18,801,310</a:t>
                      </a:r>
                    </a:p>
                  </a:txBody>
                  <a:tcPr marL="9525" marR="9525" marT="9525" marB="0" anchor="b">
                    <a:lnL>
                      <a:noFill/>
                    </a:lnL>
                    <a:lnR>
                      <a:noFill/>
                    </a:lnR>
                    <a:lnT>
                      <a:noFill/>
                    </a:lnT>
                    <a:lnB>
                      <a:noFill/>
                    </a:lnB>
                  </a:tcPr>
                </a:tc>
                <a:tc>
                  <a:txBody>
                    <a:bodyPr/>
                    <a:lstStyle/>
                    <a:p>
                      <a:pPr algn="r" rtl="0" fontAlgn="auto"/>
                      <a:r>
                        <a:rPr lang="en-US" sz="1400" b="1" i="0" u="none" strike="noStrike" dirty="0">
                          <a:solidFill>
                            <a:srgbClr val="000000"/>
                          </a:solidFill>
                          <a:effectLst/>
                          <a:latin typeface="Arial"/>
                        </a:rPr>
                        <a:t>19,893,297</a:t>
                      </a:r>
                    </a:p>
                  </a:txBody>
                  <a:tcPr marL="9525" marR="9525" marT="9525" marB="0" anchor="b">
                    <a:lnL>
                      <a:noFill/>
                    </a:lnL>
                    <a:lnR>
                      <a:noFill/>
                    </a:lnR>
                    <a:lnT>
                      <a:noFill/>
                    </a:lnT>
                    <a:lnB>
                      <a:noFill/>
                    </a:lnB>
                  </a:tcPr>
                </a:tc>
                <a:tc>
                  <a:txBody>
                    <a:bodyPr/>
                    <a:lstStyle/>
                    <a:p>
                      <a:pPr algn="l" rtl="0" fontAlgn="auto"/>
                      <a:endParaRPr lang="en-US" sz="11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r" rtl="0" fontAlgn="auto"/>
                      <a:r>
                        <a:rPr lang="en-US" sz="1400" b="1" i="0" u="none" strike="noStrike" dirty="0">
                          <a:solidFill>
                            <a:srgbClr val="000000"/>
                          </a:solidFill>
                          <a:effectLst/>
                          <a:latin typeface="Arial"/>
                        </a:rPr>
                        <a:t>2,818,932</a:t>
                      </a:r>
                    </a:p>
                  </a:txBody>
                  <a:tcPr marL="9525" marR="9525" marT="9525" marB="0" anchor="b">
                    <a:lnL>
                      <a:noFill/>
                    </a:lnL>
                    <a:lnR>
                      <a:noFill/>
                    </a:lnR>
                    <a:lnT>
                      <a:noFill/>
                    </a:lnT>
                    <a:lnB>
                      <a:noFill/>
                    </a:lnB>
                  </a:tcPr>
                </a:tc>
                <a:tc>
                  <a:txBody>
                    <a:bodyPr/>
                    <a:lstStyle/>
                    <a:p>
                      <a:pPr algn="r" rtl="0" fontAlgn="auto"/>
                      <a:r>
                        <a:rPr lang="en-US" sz="1400" b="1" i="0" u="none" strike="noStrike" dirty="0">
                          <a:solidFill>
                            <a:srgbClr val="000000"/>
                          </a:solidFill>
                          <a:effectLst/>
                          <a:latin typeface="Arial"/>
                        </a:rPr>
                        <a:t>17.6</a:t>
                      </a:r>
                    </a:p>
                  </a:txBody>
                  <a:tcPr marL="9525" marR="182880" marT="9525" marB="0" anchor="b">
                    <a:lnL>
                      <a:noFill/>
                    </a:lnL>
                    <a:lnR>
                      <a:noFill/>
                    </a:lnR>
                    <a:lnT>
                      <a:noFill/>
                    </a:lnT>
                    <a:lnB>
                      <a:noFill/>
                    </a:lnB>
                  </a:tcPr>
                </a:tc>
                <a:tc>
                  <a:txBody>
                    <a:bodyPr/>
                    <a:lstStyle/>
                    <a:p>
                      <a:pPr algn="l" rtl="0" fontAlgn="auto"/>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1,091,987</a:t>
                      </a:r>
                    </a:p>
                  </a:txBody>
                  <a:tcPr marL="9525" marR="9525" marT="9525" marB="0" anchor="b">
                    <a:lnL>
                      <a:noFill/>
                    </a:lnL>
                    <a:lnR>
                      <a:noFill/>
                    </a:lnR>
                    <a:lnT>
                      <a:noFill/>
                    </a:lnT>
                    <a:lnB>
                      <a:noFill/>
                    </a:lnB>
                  </a:tcPr>
                </a:tc>
                <a:tc>
                  <a:txBody>
                    <a:bodyPr/>
                    <a:lstStyle/>
                    <a:p>
                      <a:pPr marL="0" algn="r" defTabSz="457200" rtl="0" eaLnBrk="1" fontAlgn="auto" latinLnBrk="0" hangingPunct="1"/>
                      <a:r>
                        <a:rPr lang="en-US" sz="1400" b="1" i="0" u="none" strike="noStrike" kern="1200" dirty="0">
                          <a:solidFill>
                            <a:srgbClr val="000000"/>
                          </a:solidFill>
                          <a:effectLst/>
                          <a:latin typeface="Arial"/>
                          <a:ea typeface="+mn-ea"/>
                          <a:cs typeface="+mn-cs"/>
                        </a:rPr>
                        <a:t>5.8</a:t>
                      </a:r>
                    </a:p>
                  </a:txBody>
                  <a:tcPr marL="9525" marR="182880" marT="9525" marB="0" anchor="b">
                    <a:lnL>
                      <a:noFill/>
                    </a:lnL>
                    <a:lnR>
                      <a:noFill/>
                    </a:lnR>
                    <a:lnT>
                      <a:noFill/>
                    </a:lnT>
                    <a:lnB>
                      <a:noFill/>
                    </a:lnB>
                  </a:tcPr>
                </a:tc>
              </a:tr>
              <a:tr h="182880">
                <a:tc>
                  <a:txBody>
                    <a:bodyPr/>
                    <a:lstStyle/>
                    <a:p>
                      <a:pPr algn="l" rtl="0" fontAlgn="auto"/>
                      <a:r>
                        <a:rPr lang="en-US" sz="1400" b="1" i="0" u="none" strike="noStrike">
                          <a:solidFill>
                            <a:srgbClr val="000000"/>
                          </a:solidFill>
                          <a:effectLst/>
                          <a:latin typeface="Arial"/>
                        </a:rPr>
                        <a:t>Arizona</a:t>
                      </a: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5,130,632</a:t>
                      </a: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6,392,017</a:t>
                      </a: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6,731,484</a:t>
                      </a:r>
                    </a:p>
                  </a:txBody>
                  <a:tcPr marL="9525" marR="9525" marT="9525" marB="0" anchor="b">
                    <a:lnL>
                      <a:noFill/>
                    </a:lnL>
                    <a:lnR>
                      <a:noFill/>
                    </a:lnR>
                    <a:lnT>
                      <a:noFill/>
                    </a:lnT>
                    <a:lnB>
                      <a:noFill/>
                    </a:lnB>
                  </a:tcPr>
                </a:tc>
                <a:tc>
                  <a:txBody>
                    <a:bodyPr/>
                    <a:lstStyle/>
                    <a:p>
                      <a:pPr algn="l" rtl="0" fontAlgn="auto"/>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r" rtl="0" fontAlgn="auto"/>
                      <a:r>
                        <a:rPr lang="en-US" sz="1400" b="1" i="0" u="none" strike="noStrike" dirty="0">
                          <a:solidFill>
                            <a:srgbClr val="000000"/>
                          </a:solidFill>
                          <a:effectLst/>
                          <a:latin typeface="Arial"/>
                        </a:rPr>
                        <a:t>1,261,385</a:t>
                      </a:r>
                    </a:p>
                  </a:txBody>
                  <a:tcPr marL="9525" marR="9525" marT="9525" marB="0" anchor="b">
                    <a:lnL>
                      <a:noFill/>
                    </a:lnL>
                    <a:lnR>
                      <a:noFill/>
                    </a:lnR>
                    <a:lnT>
                      <a:noFill/>
                    </a:lnT>
                    <a:lnB>
                      <a:noFill/>
                    </a:lnB>
                  </a:tcPr>
                </a:tc>
                <a:tc>
                  <a:txBody>
                    <a:bodyPr/>
                    <a:lstStyle/>
                    <a:p>
                      <a:pPr algn="r" rtl="0" fontAlgn="auto"/>
                      <a:r>
                        <a:rPr lang="en-US" sz="1400" b="1" i="0" u="none" strike="noStrike" dirty="0">
                          <a:solidFill>
                            <a:srgbClr val="000000"/>
                          </a:solidFill>
                          <a:effectLst/>
                          <a:latin typeface="Arial"/>
                        </a:rPr>
                        <a:t>24.6</a:t>
                      </a:r>
                    </a:p>
                  </a:txBody>
                  <a:tcPr marL="9525" marR="182880" marT="9525" marB="0" anchor="b">
                    <a:lnL>
                      <a:noFill/>
                    </a:lnL>
                    <a:lnR>
                      <a:noFill/>
                    </a:lnR>
                    <a:lnT>
                      <a:noFill/>
                    </a:lnT>
                    <a:lnB>
                      <a:noFill/>
                    </a:lnB>
                  </a:tcPr>
                </a:tc>
                <a:tc>
                  <a:txBody>
                    <a:bodyPr/>
                    <a:lstStyle/>
                    <a:p>
                      <a:pPr algn="l" rtl="0" fontAlgn="auto"/>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339,467</a:t>
                      </a:r>
                    </a:p>
                  </a:txBody>
                  <a:tcPr marL="9525" marR="9525" marT="9525" marB="0" anchor="b">
                    <a:lnL>
                      <a:noFill/>
                    </a:lnL>
                    <a:lnR>
                      <a:noFill/>
                    </a:lnR>
                    <a:lnT>
                      <a:noFill/>
                    </a:lnT>
                    <a:lnB>
                      <a:noFill/>
                    </a:lnB>
                  </a:tcPr>
                </a:tc>
                <a:tc>
                  <a:txBody>
                    <a:bodyPr/>
                    <a:lstStyle/>
                    <a:p>
                      <a:pPr marL="0" algn="r" defTabSz="457200" rtl="0" eaLnBrk="1" fontAlgn="auto" latinLnBrk="0" hangingPunct="1"/>
                      <a:r>
                        <a:rPr lang="en-US" sz="1400" b="1" i="0" u="none" strike="noStrike" kern="1200" dirty="0">
                          <a:solidFill>
                            <a:srgbClr val="000000"/>
                          </a:solidFill>
                          <a:effectLst/>
                          <a:latin typeface="Arial"/>
                          <a:ea typeface="+mn-ea"/>
                          <a:cs typeface="+mn-cs"/>
                        </a:rPr>
                        <a:t>5.3</a:t>
                      </a:r>
                    </a:p>
                  </a:txBody>
                  <a:tcPr marL="9525" marR="182880" marT="9525" marB="0" anchor="b">
                    <a:lnL>
                      <a:noFill/>
                    </a:lnL>
                    <a:lnR>
                      <a:noFill/>
                    </a:lnR>
                    <a:lnT>
                      <a:noFill/>
                    </a:lnT>
                    <a:lnB>
                      <a:noFill/>
                    </a:lnB>
                  </a:tcPr>
                </a:tc>
              </a:tr>
              <a:tr h="182880">
                <a:tc>
                  <a:txBody>
                    <a:bodyPr/>
                    <a:lstStyle/>
                    <a:p>
                      <a:pPr algn="l" rtl="0" fontAlgn="auto"/>
                      <a:r>
                        <a:rPr lang="en-US" sz="1400" b="1" i="0" u="none" strike="noStrike">
                          <a:solidFill>
                            <a:srgbClr val="000000"/>
                          </a:solidFill>
                          <a:effectLst/>
                          <a:latin typeface="Arial"/>
                        </a:rPr>
                        <a:t>Nevada</a:t>
                      </a: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1,998,257</a:t>
                      </a: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2,700,551</a:t>
                      </a: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2,839,099</a:t>
                      </a:r>
                    </a:p>
                  </a:txBody>
                  <a:tcPr marL="9525" marR="9525" marT="9525" marB="0" anchor="b">
                    <a:lnL>
                      <a:noFill/>
                    </a:lnL>
                    <a:lnR>
                      <a:noFill/>
                    </a:lnR>
                    <a:lnT>
                      <a:noFill/>
                    </a:lnT>
                    <a:lnB>
                      <a:noFill/>
                    </a:lnB>
                  </a:tcPr>
                </a:tc>
                <a:tc>
                  <a:txBody>
                    <a:bodyPr/>
                    <a:lstStyle/>
                    <a:p>
                      <a:pPr algn="l" rtl="0" fontAlgn="auto"/>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702,294</a:t>
                      </a:r>
                    </a:p>
                  </a:txBody>
                  <a:tcPr marL="9525" marR="9525" marT="9525" marB="0" anchor="b">
                    <a:lnL>
                      <a:noFill/>
                    </a:lnL>
                    <a:lnR>
                      <a:noFill/>
                    </a:lnR>
                    <a:lnT>
                      <a:noFill/>
                    </a:lnT>
                    <a:lnB>
                      <a:noFill/>
                    </a:lnB>
                  </a:tcPr>
                </a:tc>
                <a:tc>
                  <a:txBody>
                    <a:bodyPr/>
                    <a:lstStyle/>
                    <a:p>
                      <a:pPr algn="r" rtl="0" fontAlgn="auto"/>
                      <a:r>
                        <a:rPr lang="en-US" sz="1400" b="1" i="0" u="none" strike="noStrike" dirty="0">
                          <a:solidFill>
                            <a:srgbClr val="000000"/>
                          </a:solidFill>
                          <a:effectLst/>
                          <a:latin typeface="Arial"/>
                        </a:rPr>
                        <a:t>35.1</a:t>
                      </a:r>
                    </a:p>
                  </a:txBody>
                  <a:tcPr marL="9525" marR="182880" marT="9525" marB="0" anchor="b">
                    <a:lnL>
                      <a:noFill/>
                    </a:lnL>
                    <a:lnR>
                      <a:noFill/>
                    </a:lnR>
                    <a:lnT>
                      <a:noFill/>
                    </a:lnT>
                    <a:lnB>
                      <a:noFill/>
                    </a:lnB>
                  </a:tcPr>
                </a:tc>
                <a:tc>
                  <a:txBody>
                    <a:bodyPr/>
                    <a:lstStyle/>
                    <a:p>
                      <a:pPr algn="l" rtl="0" fontAlgn="auto"/>
                      <a:endParaRPr lang="en-US" sz="11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r" rtl="0" fontAlgn="auto"/>
                      <a:r>
                        <a:rPr lang="en-US" sz="1400" b="1" i="0" u="none" strike="noStrike" dirty="0">
                          <a:solidFill>
                            <a:srgbClr val="000000"/>
                          </a:solidFill>
                          <a:effectLst/>
                          <a:latin typeface="Arial"/>
                        </a:rPr>
                        <a:t>138,548</a:t>
                      </a:r>
                    </a:p>
                  </a:txBody>
                  <a:tcPr marL="9525" marR="9525" marT="9525" marB="0" anchor="b">
                    <a:lnL>
                      <a:noFill/>
                    </a:lnL>
                    <a:lnR>
                      <a:noFill/>
                    </a:lnR>
                    <a:lnT>
                      <a:noFill/>
                    </a:lnT>
                    <a:lnB>
                      <a:noFill/>
                    </a:lnB>
                  </a:tcPr>
                </a:tc>
                <a:tc>
                  <a:txBody>
                    <a:bodyPr/>
                    <a:lstStyle/>
                    <a:p>
                      <a:pPr marL="0" algn="r" defTabSz="457200" rtl="0" eaLnBrk="1" fontAlgn="auto" latinLnBrk="0" hangingPunct="1"/>
                      <a:r>
                        <a:rPr lang="en-US" sz="1400" b="1" i="0" u="none" strike="noStrike" kern="1200" dirty="0">
                          <a:solidFill>
                            <a:srgbClr val="000000"/>
                          </a:solidFill>
                          <a:effectLst/>
                          <a:latin typeface="Arial"/>
                          <a:ea typeface="+mn-ea"/>
                          <a:cs typeface="+mn-cs"/>
                        </a:rPr>
                        <a:t>5.1</a:t>
                      </a:r>
                    </a:p>
                  </a:txBody>
                  <a:tcPr marL="9525" marR="182880" marT="9525" marB="0" anchor="b">
                    <a:lnL>
                      <a:noFill/>
                    </a:lnL>
                    <a:lnR>
                      <a:noFill/>
                    </a:lnR>
                    <a:lnT>
                      <a:noFill/>
                    </a:lnT>
                    <a:lnB>
                      <a:noFill/>
                    </a:lnB>
                  </a:tcPr>
                </a:tc>
              </a:tr>
              <a:tr h="182880">
                <a:tc>
                  <a:txBody>
                    <a:bodyPr/>
                    <a:lstStyle/>
                    <a:p>
                      <a:pPr algn="l" rtl="0" fontAlgn="auto"/>
                      <a:r>
                        <a:rPr lang="en-US" sz="1400" b="1" i="0" u="none" strike="noStrike">
                          <a:solidFill>
                            <a:srgbClr val="000000"/>
                          </a:solidFill>
                          <a:effectLst/>
                          <a:latin typeface="Arial"/>
                        </a:rPr>
                        <a:t>Washington</a:t>
                      </a: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5,894,121</a:t>
                      </a: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6,724,540</a:t>
                      </a: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7,061,530</a:t>
                      </a:r>
                    </a:p>
                  </a:txBody>
                  <a:tcPr marL="9525" marR="9525" marT="9525" marB="0" anchor="b">
                    <a:lnL>
                      <a:noFill/>
                    </a:lnL>
                    <a:lnR>
                      <a:noFill/>
                    </a:lnR>
                    <a:lnT>
                      <a:noFill/>
                    </a:lnT>
                    <a:lnB>
                      <a:noFill/>
                    </a:lnB>
                  </a:tcPr>
                </a:tc>
                <a:tc>
                  <a:txBody>
                    <a:bodyPr/>
                    <a:lstStyle/>
                    <a:p>
                      <a:pPr algn="l" rtl="0" fontAlgn="auto"/>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830,419</a:t>
                      </a:r>
                    </a:p>
                  </a:txBody>
                  <a:tcPr marL="9525" marR="9525" marT="9525" marB="0" anchor="b">
                    <a:lnL>
                      <a:noFill/>
                    </a:lnL>
                    <a:lnR>
                      <a:noFill/>
                    </a:lnR>
                    <a:lnT>
                      <a:noFill/>
                    </a:lnT>
                    <a:lnB>
                      <a:noFill/>
                    </a:lnB>
                  </a:tcPr>
                </a:tc>
                <a:tc>
                  <a:txBody>
                    <a:bodyPr/>
                    <a:lstStyle/>
                    <a:p>
                      <a:pPr algn="r" rtl="0" fontAlgn="auto"/>
                      <a:r>
                        <a:rPr lang="en-US" sz="1400" b="1" i="0" u="none" strike="noStrike" dirty="0">
                          <a:solidFill>
                            <a:srgbClr val="000000"/>
                          </a:solidFill>
                          <a:effectLst/>
                          <a:latin typeface="Arial"/>
                        </a:rPr>
                        <a:t>14.1</a:t>
                      </a:r>
                    </a:p>
                  </a:txBody>
                  <a:tcPr marL="9525" marR="182880" marT="9525" marB="0" anchor="b">
                    <a:lnL>
                      <a:noFill/>
                    </a:lnL>
                    <a:lnR>
                      <a:noFill/>
                    </a:lnR>
                    <a:lnT>
                      <a:noFill/>
                    </a:lnT>
                    <a:lnB>
                      <a:noFill/>
                    </a:lnB>
                  </a:tcPr>
                </a:tc>
                <a:tc>
                  <a:txBody>
                    <a:bodyPr/>
                    <a:lstStyle/>
                    <a:p>
                      <a:pPr algn="l" rtl="0" fontAlgn="auto"/>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r" rtl="0" fontAlgn="auto"/>
                      <a:r>
                        <a:rPr lang="en-US" sz="1400" b="1" i="0" u="none" strike="noStrike" dirty="0">
                          <a:solidFill>
                            <a:srgbClr val="000000"/>
                          </a:solidFill>
                          <a:effectLst/>
                          <a:latin typeface="Arial"/>
                        </a:rPr>
                        <a:t>336,990</a:t>
                      </a:r>
                    </a:p>
                  </a:txBody>
                  <a:tcPr marL="9525" marR="9525" marT="9525" marB="0" anchor="b">
                    <a:lnL>
                      <a:noFill/>
                    </a:lnL>
                    <a:lnR>
                      <a:noFill/>
                    </a:lnR>
                    <a:lnT>
                      <a:noFill/>
                    </a:lnT>
                    <a:lnB>
                      <a:noFill/>
                    </a:lnB>
                  </a:tcPr>
                </a:tc>
                <a:tc>
                  <a:txBody>
                    <a:bodyPr/>
                    <a:lstStyle/>
                    <a:p>
                      <a:pPr marL="0" algn="r" defTabSz="457200" rtl="0" eaLnBrk="1" fontAlgn="auto" latinLnBrk="0" hangingPunct="1"/>
                      <a:r>
                        <a:rPr lang="en-US" sz="1400" b="1" i="0" u="none" strike="noStrike" kern="1200" dirty="0" smtClean="0">
                          <a:solidFill>
                            <a:srgbClr val="000000"/>
                          </a:solidFill>
                          <a:effectLst/>
                          <a:latin typeface="Arial"/>
                          <a:ea typeface="+mn-ea"/>
                          <a:cs typeface="+mn-cs"/>
                        </a:rPr>
                        <a:t>5.0</a:t>
                      </a:r>
                      <a:endParaRPr lang="en-US" sz="1400" b="1" i="0" u="none" strike="noStrike" kern="1200" dirty="0">
                        <a:solidFill>
                          <a:srgbClr val="000000"/>
                        </a:solidFill>
                        <a:effectLst/>
                        <a:latin typeface="Arial"/>
                        <a:ea typeface="+mn-ea"/>
                        <a:cs typeface="+mn-cs"/>
                      </a:endParaRPr>
                    </a:p>
                  </a:txBody>
                  <a:tcPr marL="9525" marR="182880" marT="9525" marB="0" anchor="b">
                    <a:lnL>
                      <a:noFill/>
                    </a:lnL>
                    <a:lnR>
                      <a:noFill/>
                    </a:lnR>
                    <a:lnT>
                      <a:noFill/>
                    </a:lnT>
                    <a:lnB>
                      <a:noFill/>
                    </a:lnB>
                  </a:tcPr>
                </a:tc>
              </a:tr>
              <a:tr h="182880">
                <a:tc>
                  <a:txBody>
                    <a:bodyPr/>
                    <a:lstStyle/>
                    <a:p>
                      <a:pPr algn="l" rtl="0" fontAlgn="auto"/>
                      <a:r>
                        <a:rPr lang="en-US" sz="1400" b="1" i="0" u="none" strike="noStrike">
                          <a:solidFill>
                            <a:srgbClr val="000000"/>
                          </a:solidFill>
                          <a:effectLst/>
                          <a:latin typeface="Arial"/>
                        </a:rPr>
                        <a:t>South Dakota</a:t>
                      </a: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754,844</a:t>
                      </a: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814,180</a:t>
                      </a: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853,175</a:t>
                      </a:r>
                    </a:p>
                  </a:txBody>
                  <a:tcPr marL="9525" marR="9525" marT="9525" marB="0" anchor="b">
                    <a:lnL>
                      <a:noFill/>
                    </a:lnL>
                    <a:lnR>
                      <a:noFill/>
                    </a:lnR>
                    <a:lnT>
                      <a:noFill/>
                    </a:lnT>
                    <a:lnB>
                      <a:noFill/>
                    </a:lnB>
                  </a:tcPr>
                </a:tc>
                <a:tc>
                  <a:txBody>
                    <a:bodyPr/>
                    <a:lstStyle/>
                    <a:p>
                      <a:pPr algn="l" rtl="0" fontAlgn="auto"/>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r" rtl="0" fontAlgn="auto"/>
                      <a:r>
                        <a:rPr lang="en-US" sz="1400" b="1" i="0" u="none" strike="noStrike">
                          <a:solidFill>
                            <a:srgbClr val="000000"/>
                          </a:solidFill>
                          <a:effectLst/>
                          <a:latin typeface="Arial"/>
                        </a:rPr>
                        <a:t>59,336</a:t>
                      </a:r>
                    </a:p>
                  </a:txBody>
                  <a:tcPr marL="9525" marR="9525" marT="9525" marB="0" anchor="b">
                    <a:lnL>
                      <a:noFill/>
                    </a:lnL>
                    <a:lnR>
                      <a:noFill/>
                    </a:lnR>
                    <a:lnT>
                      <a:noFill/>
                    </a:lnT>
                    <a:lnB>
                      <a:noFill/>
                    </a:lnB>
                  </a:tcPr>
                </a:tc>
                <a:tc>
                  <a:txBody>
                    <a:bodyPr/>
                    <a:lstStyle/>
                    <a:p>
                      <a:pPr algn="r" rtl="0" fontAlgn="auto"/>
                      <a:r>
                        <a:rPr lang="en-US" sz="1400" b="1" i="0" u="none" strike="noStrike" dirty="0">
                          <a:solidFill>
                            <a:srgbClr val="000000"/>
                          </a:solidFill>
                          <a:effectLst/>
                          <a:latin typeface="Arial"/>
                        </a:rPr>
                        <a:t>7.9</a:t>
                      </a:r>
                    </a:p>
                  </a:txBody>
                  <a:tcPr marL="9525" marR="182880" marT="9525" marB="0" anchor="b">
                    <a:lnL>
                      <a:noFill/>
                    </a:lnL>
                    <a:lnR>
                      <a:noFill/>
                    </a:lnR>
                    <a:lnT>
                      <a:noFill/>
                    </a:lnT>
                    <a:lnB>
                      <a:noFill/>
                    </a:lnB>
                  </a:tcPr>
                </a:tc>
                <a:tc>
                  <a:txBody>
                    <a:bodyPr/>
                    <a:lstStyle/>
                    <a:p>
                      <a:pPr algn="l" rtl="0" fontAlgn="auto"/>
                      <a:endParaRPr lang="en-US" sz="11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r" rtl="0" fontAlgn="auto"/>
                      <a:r>
                        <a:rPr lang="en-US" sz="1400" b="1" i="0" u="none" strike="noStrike" dirty="0">
                          <a:solidFill>
                            <a:srgbClr val="000000"/>
                          </a:solidFill>
                          <a:effectLst/>
                          <a:latin typeface="Arial"/>
                        </a:rPr>
                        <a:t>38,995</a:t>
                      </a:r>
                    </a:p>
                  </a:txBody>
                  <a:tcPr marL="9525" marR="9525" marT="9525" marB="0" anchor="b">
                    <a:lnL>
                      <a:noFill/>
                    </a:lnL>
                    <a:lnR>
                      <a:noFill/>
                    </a:lnR>
                    <a:lnT>
                      <a:noFill/>
                    </a:lnT>
                    <a:lnB>
                      <a:noFill/>
                    </a:lnB>
                  </a:tcPr>
                </a:tc>
                <a:tc>
                  <a:txBody>
                    <a:bodyPr/>
                    <a:lstStyle/>
                    <a:p>
                      <a:pPr marL="0" algn="r" defTabSz="457200" rtl="0" eaLnBrk="1" fontAlgn="auto" latinLnBrk="0" hangingPunct="1"/>
                      <a:r>
                        <a:rPr lang="en-US" sz="1400" b="1" i="0" u="none" strike="noStrike" kern="1200" dirty="0">
                          <a:solidFill>
                            <a:srgbClr val="000000"/>
                          </a:solidFill>
                          <a:effectLst/>
                          <a:latin typeface="Arial"/>
                          <a:ea typeface="+mn-ea"/>
                          <a:cs typeface="+mn-cs"/>
                        </a:rPr>
                        <a:t>4.8</a:t>
                      </a:r>
                    </a:p>
                  </a:txBody>
                  <a:tcPr marL="9525" marR="182880" marT="9525" marB="0" anchor="b">
                    <a:lnL>
                      <a:noFill/>
                    </a:lnL>
                    <a:lnR>
                      <a:noFill/>
                    </a:lnR>
                    <a:lnT>
                      <a:noFill/>
                    </a:lnT>
                    <a:lnB>
                      <a:noFill/>
                    </a:lnB>
                  </a:tcPr>
                </a:tc>
              </a:tr>
              <a:tr h="182880">
                <a:tc>
                  <a:txBody>
                    <a:bodyPr/>
                    <a:lstStyle/>
                    <a:p>
                      <a:pPr algn="l" rtl="0" fontAlgn="auto"/>
                      <a:r>
                        <a:rPr lang="en-US" sz="1400" b="1" i="0" u="none" strike="noStrike">
                          <a:solidFill>
                            <a:srgbClr val="000000"/>
                          </a:solidFill>
                          <a:effectLst/>
                          <a:latin typeface="Arial"/>
                        </a:rPr>
                        <a:t>South Carolina</a:t>
                      </a:r>
                    </a:p>
                  </a:txBody>
                  <a:tcPr marL="9525" marR="9525" marT="9525" marB="0" anchor="b">
                    <a:lnL>
                      <a:noFill/>
                    </a:lnL>
                    <a:lnR>
                      <a:noFill/>
                    </a:lnR>
                    <a:lnT>
                      <a:noFill/>
                    </a:lnT>
                    <a:lnB w="28575" cap="flat" cmpd="sng" algn="ctr">
                      <a:solidFill>
                        <a:schemeClr val="tx1"/>
                      </a:solidFill>
                      <a:prstDash val="solid"/>
                      <a:round/>
                      <a:headEnd type="none" w="med" len="med"/>
                      <a:tailEnd type="none" w="med" len="med"/>
                    </a:lnB>
                  </a:tcPr>
                </a:tc>
                <a:tc>
                  <a:txBody>
                    <a:bodyPr/>
                    <a:lstStyle/>
                    <a:p>
                      <a:pPr algn="r" rtl="0" fontAlgn="auto"/>
                      <a:r>
                        <a:rPr lang="en-US" sz="1400" b="1" i="0" u="none" strike="noStrike">
                          <a:solidFill>
                            <a:srgbClr val="000000"/>
                          </a:solidFill>
                          <a:effectLst/>
                          <a:latin typeface="Arial"/>
                        </a:rPr>
                        <a:t>4,012,012</a:t>
                      </a:r>
                    </a:p>
                  </a:txBody>
                  <a:tcPr marL="9525" marR="9525" marT="9525" marB="0" anchor="b">
                    <a:lnL>
                      <a:noFill/>
                    </a:lnL>
                    <a:lnR>
                      <a:noFill/>
                    </a:lnR>
                    <a:lnT>
                      <a:noFill/>
                    </a:lnT>
                    <a:lnB w="28575" cap="flat" cmpd="sng" algn="ctr">
                      <a:solidFill>
                        <a:schemeClr val="tx1"/>
                      </a:solidFill>
                      <a:prstDash val="solid"/>
                      <a:round/>
                      <a:headEnd type="none" w="med" len="med"/>
                      <a:tailEnd type="none" w="med" len="med"/>
                    </a:lnB>
                  </a:tcPr>
                </a:tc>
                <a:tc>
                  <a:txBody>
                    <a:bodyPr/>
                    <a:lstStyle/>
                    <a:p>
                      <a:pPr algn="r" rtl="0" fontAlgn="auto"/>
                      <a:r>
                        <a:rPr lang="en-US" sz="1400" b="1" i="0" u="none" strike="noStrike">
                          <a:solidFill>
                            <a:srgbClr val="000000"/>
                          </a:solidFill>
                          <a:effectLst/>
                          <a:latin typeface="Arial"/>
                        </a:rPr>
                        <a:t>4,625,364</a:t>
                      </a:r>
                    </a:p>
                  </a:txBody>
                  <a:tcPr marL="9525" marR="9525" marT="9525" marB="0" anchor="b">
                    <a:lnL>
                      <a:noFill/>
                    </a:lnL>
                    <a:lnR>
                      <a:noFill/>
                    </a:lnR>
                    <a:lnT>
                      <a:noFill/>
                    </a:lnT>
                    <a:lnB w="28575" cap="flat" cmpd="sng" algn="ctr">
                      <a:solidFill>
                        <a:schemeClr val="tx1"/>
                      </a:solidFill>
                      <a:prstDash val="solid"/>
                      <a:round/>
                      <a:headEnd type="none" w="med" len="med"/>
                      <a:tailEnd type="none" w="med" len="med"/>
                    </a:lnB>
                  </a:tcPr>
                </a:tc>
                <a:tc>
                  <a:txBody>
                    <a:bodyPr/>
                    <a:lstStyle/>
                    <a:p>
                      <a:pPr algn="r" rtl="0" fontAlgn="auto"/>
                      <a:r>
                        <a:rPr lang="en-US" sz="1400" b="1" i="0" u="none" strike="noStrike">
                          <a:solidFill>
                            <a:srgbClr val="000000"/>
                          </a:solidFill>
                          <a:effectLst/>
                          <a:latin typeface="Arial"/>
                        </a:rPr>
                        <a:t>4,832,482</a:t>
                      </a:r>
                    </a:p>
                  </a:txBody>
                  <a:tcPr marL="9525" marR="9525" marT="9525" marB="0" anchor="b">
                    <a:lnL>
                      <a:noFill/>
                    </a:lnL>
                    <a:lnR>
                      <a:noFill/>
                    </a:lnR>
                    <a:lnT>
                      <a:noFill/>
                    </a:lnT>
                    <a:lnB w="28575" cap="flat" cmpd="sng" algn="ctr">
                      <a:solidFill>
                        <a:schemeClr val="tx1"/>
                      </a:solidFill>
                      <a:prstDash val="solid"/>
                      <a:round/>
                      <a:headEnd type="none" w="med" len="med"/>
                      <a:tailEnd type="none" w="med" len="med"/>
                    </a:lnB>
                  </a:tcPr>
                </a:tc>
                <a:tc>
                  <a:txBody>
                    <a:bodyPr/>
                    <a:lstStyle/>
                    <a:p>
                      <a:pPr algn="l" rtl="0" fontAlgn="auto"/>
                      <a:endParaRPr lang="en-US" sz="1100" b="0" i="0" u="none" strike="noStrike">
                        <a:solidFill>
                          <a:srgbClr val="000000"/>
                        </a:solidFill>
                        <a:effectLst/>
                        <a:latin typeface="Calibri"/>
                      </a:endParaRPr>
                    </a:p>
                  </a:txBody>
                  <a:tcPr marL="9525" marR="9525" marT="9525" marB="0" anchor="b">
                    <a:lnL>
                      <a:noFill/>
                    </a:lnL>
                    <a:lnR>
                      <a:noFill/>
                    </a:lnR>
                    <a:lnT>
                      <a:noFill/>
                    </a:lnT>
                    <a:lnB w="28575" cap="flat" cmpd="sng" algn="ctr">
                      <a:solidFill>
                        <a:schemeClr val="tx1"/>
                      </a:solidFill>
                      <a:prstDash val="solid"/>
                      <a:round/>
                      <a:headEnd type="none" w="med" len="med"/>
                      <a:tailEnd type="none" w="med" len="med"/>
                    </a:lnB>
                  </a:tcPr>
                </a:tc>
                <a:tc>
                  <a:txBody>
                    <a:bodyPr/>
                    <a:lstStyle/>
                    <a:p>
                      <a:pPr algn="r" rtl="0" fontAlgn="auto"/>
                      <a:r>
                        <a:rPr lang="en-US" sz="1400" b="1" i="0" u="none" strike="noStrike">
                          <a:solidFill>
                            <a:srgbClr val="000000"/>
                          </a:solidFill>
                          <a:effectLst/>
                          <a:latin typeface="Arial"/>
                        </a:rPr>
                        <a:t>613,352</a:t>
                      </a:r>
                    </a:p>
                  </a:txBody>
                  <a:tcPr marL="9525" marR="9525" marT="9525" marB="0" anchor="b">
                    <a:lnL>
                      <a:noFill/>
                    </a:lnL>
                    <a:lnR>
                      <a:noFill/>
                    </a:lnR>
                    <a:lnT>
                      <a:noFill/>
                    </a:lnT>
                    <a:lnB w="28575" cap="flat" cmpd="sng" algn="ctr">
                      <a:solidFill>
                        <a:schemeClr val="tx1"/>
                      </a:solidFill>
                      <a:prstDash val="solid"/>
                      <a:round/>
                      <a:headEnd type="none" w="med" len="med"/>
                      <a:tailEnd type="none" w="med" len="med"/>
                    </a:lnB>
                  </a:tcPr>
                </a:tc>
                <a:tc>
                  <a:txBody>
                    <a:bodyPr/>
                    <a:lstStyle/>
                    <a:p>
                      <a:pPr algn="r" rtl="0" fontAlgn="auto"/>
                      <a:r>
                        <a:rPr lang="en-US" sz="1400" b="1" i="0" u="none" strike="noStrike" dirty="0">
                          <a:solidFill>
                            <a:srgbClr val="000000"/>
                          </a:solidFill>
                          <a:effectLst/>
                          <a:latin typeface="Arial"/>
                        </a:rPr>
                        <a:t>15.3</a:t>
                      </a:r>
                    </a:p>
                  </a:txBody>
                  <a:tcPr marL="9525" marR="182880" marT="9525" marB="0" anchor="b">
                    <a:lnL>
                      <a:noFill/>
                    </a:lnL>
                    <a:lnR>
                      <a:noFill/>
                    </a:lnR>
                    <a:lnT>
                      <a:noFill/>
                    </a:lnT>
                    <a:lnB w="28575" cap="flat" cmpd="sng" algn="ctr">
                      <a:solidFill>
                        <a:schemeClr val="tx1"/>
                      </a:solidFill>
                      <a:prstDash val="solid"/>
                      <a:round/>
                      <a:headEnd type="none" w="med" len="med"/>
                      <a:tailEnd type="none" w="med" len="med"/>
                    </a:lnB>
                  </a:tcPr>
                </a:tc>
                <a:tc>
                  <a:txBody>
                    <a:bodyPr/>
                    <a:lstStyle/>
                    <a:p>
                      <a:pPr algn="l" rtl="0" fontAlgn="auto"/>
                      <a:endParaRPr lang="en-US" sz="1100" b="0" i="0" u="none" strike="noStrike">
                        <a:solidFill>
                          <a:srgbClr val="000000"/>
                        </a:solidFill>
                        <a:effectLst/>
                        <a:latin typeface="Calibri"/>
                      </a:endParaRPr>
                    </a:p>
                  </a:txBody>
                  <a:tcPr marL="9525" marR="9525" marT="9525" marB="0" anchor="b">
                    <a:lnL>
                      <a:noFill/>
                    </a:lnL>
                    <a:lnR>
                      <a:noFill/>
                    </a:lnR>
                    <a:lnT>
                      <a:noFill/>
                    </a:lnT>
                    <a:lnB w="28575" cap="flat" cmpd="sng" algn="ctr">
                      <a:solidFill>
                        <a:schemeClr val="tx1"/>
                      </a:solidFill>
                      <a:prstDash val="solid"/>
                      <a:round/>
                      <a:headEnd type="none" w="med" len="med"/>
                      <a:tailEnd type="none" w="med" len="med"/>
                    </a:lnB>
                  </a:tcPr>
                </a:tc>
                <a:tc>
                  <a:txBody>
                    <a:bodyPr/>
                    <a:lstStyle/>
                    <a:p>
                      <a:pPr algn="r" rtl="0" fontAlgn="auto"/>
                      <a:r>
                        <a:rPr lang="en-US" sz="1400" b="1" i="0" u="none" strike="noStrike">
                          <a:solidFill>
                            <a:srgbClr val="000000"/>
                          </a:solidFill>
                          <a:effectLst/>
                          <a:latin typeface="Arial"/>
                        </a:rPr>
                        <a:t>207,118</a:t>
                      </a:r>
                    </a:p>
                  </a:txBody>
                  <a:tcPr marL="9525" marR="9525" marT="9525" marB="0" anchor="b">
                    <a:lnL>
                      <a:noFill/>
                    </a:lnL>
                    <a:lnR>
                      <a:noFill/>
                    </a:lnR>
                    <a:lnT>
                      <a:noFill/>
                    </a:lnT>
                    <a:lnB w="28575" cap="flat" cmpd="sng" algn="ctr">
                      <a:solidFill>
                        <a:schemeClr val="tx1"/>
                      </a:solidFill>
                      <a:prstDash val="solid"/>
                      <a:round/>
                      <a:headEnd type="none" w="med" len="med"/>
                      <a:tailEnd type="none" w="med" len="med"/>
                    </a:lnB>
                  </a:tcPr>
                </a:tc>
                <a:tc>
                  <a:txBody>
                    <a:bodyPr/>
                    <a:lstStyle/>
                    <a:p>
                      <a:pPr marL="0" algn="r" defTabSz="457200" rtl="0" eaLnBrk="1" fontAlgn="auto" latinLnBrk="0" hangingPunct="1"/>
                      <a:r>
                        <a:rPr lang="en-US" sz="1400" b="1" i="0" u="none" strike="noStrike" kern="1200" dirty="0">
                          <a:solidFill>
                            <a:srgbClr val="000000"/>
                          </a:solidFill>
                          <a:effectLst/>
                          <a:latin typeface="Arial"/>
                          <a:ea typeface="+mn-ea"/>
                          <a:cs typeface="+mn-cs"/>
                        </a:rPr>
                        <a:t>4.5</a:t>
                      </a:r>
                    </a:p>
                  </a:txBody>
                  <a:tcPr marL="9525" marR="182880" marT="9525" marB="0" anchor="b">
                    <a:lnL>
                      <a:noFill/>
                    </a:lnL>
                    <a:lnR>
                      <a:noFill/>
                    </a:lnR>
                    <a:lnT>
                      <a:noFill/>
                    </a:lnT>
                    <a:lnB w="28575" cap="flat" cmpd="sng" algn="ctr">
                      <a:solidFill>
                        <a:schemeClr val="tx1"/>
                      </a:solidFill>
                      <a:prstDash val="solid"/>
                      <a:round/>
                      <a:headEnd type="none" w="med" len="med"/>
                      <a:tailEnd type="none" w="med" len="med"/>
                    </a:lnB>
                  </a:tcPr>
                </a:tc>
              </a:tr>
              <a:tr h="178258">
                <a:tc>
                  <a:txBody>
                    <a:bodyPr/>
                    <a:lstStyle/>
                    <a:p>
                      <a:pPr algn="l" rtl="0" fontAlgn="ctr"/>
                      <a:r>
                        <a:rPr lang="en-US" sz="1000" b="1" i="0" u="none" strike="noStrike" dirty="0">
                          <a:solidFill>
                            <a:srgbClr val="000000"/>
                          </a:solidFill>
                          <a:effectLst/>
                          <a:latin typeface="Arial" panose="020B0604020202020204" pitchFamily="34" charset="0"/>
                          <a:cs typeface="Arial" panose="020B0604020202020204" pitchFamily="34" charset="0"/>
                        </a:rPr>
                        <a:t>Source: U.S. Census</a:t>
                      </a:r>
                    </a:p>
                  </a:txBody>
                  <a:tcPr marL="7427" marR="7427" marT="7427" marB="0" anchor="ctr">
                    <a:lnL>
                      <a:noFill/>
                    </a:lnL>
                    <a:lnR>
                      <a:noFill/>
                    </a:lnR>
                    <a:lnT w="28575" cap="flat" cmpd="sng" algn="ctr">
                      <a:solidFill>
                        <a:schemeClr val="tx1"/>
                      </a:solidFill>
                      <a:prstDash val="solid"/>
                      <a:round/>
                      <a:headEnd type="none" w="med" len="med"/>
                      <a:tailEnd type="none" w="med" len="med"/>
                    </a:lnT>
                    <a:lnB>
                      <a:noFill/>
                    </a:lnB>
                  </a:tcPr>
                </a:tc>
                <a:tc>
                  <a:txBody>
                    <a:bodyPr/>
                    <a:lstStyle/>
                    <a:p>
                      <a:pPr algn="r" rtl="0" fontAlgn="ct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7427" marR="7427" marT="7427" marB="0" anchor="ctr">
                    <a:lnL>
                      <a:noFill/>
                    </a:lnL>
                    <a:lnR>
                      <a:noFill/>
                    </a:lnR>
                    <a:lnT w="28575" cap="flat" cmpd="sng" algn="ctr">
                      <a:solidFill>
                        <a:schemeClr val="tx1"/>
                      </a:solidFill>
                      <a:prstDash val="solid"/>
                      <a:round/>
                      <a:headEnd type="none" w="med" len="med"/>
                      <a:tailEnd type="none" w="med" len="med"/>
                    </a:lnT>
                    <a:lnB>
                      <a:noFill/>
                    </a:lnB>
                  </a:tcPr>
                </a:tc>
                <a:tc>
                  <a:txBody>
                    <a:bodyPr/>
                    <a:lstStyle/>
                    <a:p>
                      <a:pPr algn="r" rtl="0" fontAlgn="ct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7427" marR="7427" marT="7427" marB="0" anchor="ctr">
                    <a:lnL>
                      <a:noFill/>
                    </a:lnL>
                    <a:lnR>
                      <a:noFill/>
                    </a:lnR>
                    <a:lnT w="28575" cap="flat" cmpd="sng" algn="ctr">
                      <a:solidFill>
                        <a:schemeClr val="tx1"/>
                      </a:solidFill>
                      <a:prstDash val="solid"/>
                      <a:round/>
                      <a:headEnd type="none" w="med" len="med"/>
                      <a:tailEnd type="none" w="med" len="med"/>
                    </a:lnT>
                    <a:lnB>
                      <a:noFill/>
                    </a:lnB>
                  </a:tcPr>
                </a:tc>
                <a:tc>
                  <a:txBody>
                    <a:bodyPr/>
                    <a:lstStyle/>
                    <a:p>
                      <a:pPr algn="r" rtl="0" fontAlgn="ct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7427" marR="7427" marT="7427" marB="0" anchor="ctr">
                    <a:lnL>
                      <a:noFill/>
                    </a:lnL>
                    <a:lnR>
                      <a:noFill/>
                    </a:lnR>
                    <a:lnT w="28575" cap="flat" cmpd="sng" algn="ctr">
                      <a:solidFill>
                        <a:schemeClr val="tx1"/>
                      </a:solidFill>
                      <a:prstDash val="solid"/>
                      <a:round/>
                      <a:headEnd type="none" w="med" len="med"/>
                      <a:tailEnd type="none" w="med" len="med"/>
                    </a:lnT>
                    <a:lnB>
                      <a:noFill/>
                    </a:lnB>
                  </a:tcPr>
                </a:tc>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7427" marR="7427" marT="7427" marB="0" anchor="b">
                    <a:lnL>
                      <a:noFill/>
                    </a:lnL>
                    <a:lnR>
                      <a:noFill/>
                    </a:lnR>
                    <a:lnT w="28575" cap="flat" cmpd="sng" algn="ctr">
                      <a:solidFill>
                        <a:schemeClr val="tx1"/>
                      </a:solidFill>
                      <a:prstDash val="solid"/>
                      <a:round/>
                      <a:headEnd type="none" w="med" len="med"/>
                      <a:tailEnd type="none" w="med" len="med"/>
                    </a:lnT>
                    <a:lnB>
                      <a:noFill/>
                    </a:lnB>
                  </a:tcPr>
                </a:tc>
                <a:tc>
                  <a:txBody>
                    <a:bodyPr/>
                    <a:lstStyle/>
                    <a:p>
                      <a:pPr algn="r" rtl="0" fontAlgn="ct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7427" marR="7427" marT="7427" marB="0" anchor="ctr">
                    <a:lnL>
                      <a:noFill/>
                    </a:lnL>
                    <a:lnR>
                      <a:noFill/>
                    </a:lnR>
                    <a:lnT w="28575" cap="flat" cmpd="sng" algn="ctr">
                      <a:solidFill>
                        <a:schemeClr val="tx1"/>
                      </a:solidFill>
                      <a:prstDash val="solid"/>
                      <a:round/>
                      <a:headEnd type="none" w="med" len="med"/>
                      <a:tailEnd type="none" w="med" len="med"/>
                    </a:lnT>
                    <a:lnB>
                      <a:noFill/>
                    </a:lnB>
                  </a:tcPr>
                </a:tc>
                <a:tc>
                  <a:txBody>
                    <a:bodyPr/>
                    <a:lstStyle/>
                    <a:p>
                      <a:pPr algn="r" rtl="0" fontAlgn="ct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7427" marR="7427" marT="7427" marB="0" anchor="ctr">
                    <a:lnL>
                      <a:noFill/>
                    </a:lnL>
                    <a:lnR>
                      <a:noFill/>
                    </a:lnR>
                    <a:lnT w="28575" cap="flat" cmpd="sng" algn="ctr">
                      <a:solidFill>
                        <a:schemeClr val="tx1"/>
                      </a:solidFill>
                      <a:prstDash val="solid"/>
                      <a:round/>
                      <a:headEnd type="none" w="med" len="med"/>
                      <a:tailEnd type="none" w="med" len="med"/>
                    </a:lnT>
                    <a:lnB>
                      <a:noFill/>
                    </a:lnB>
                  </a:tcPr>
                </a:tc>
                <a:tc>
                  <a:txBody>
                    <a:body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7427" marR="7427" marT="7427" marB="0" anchor="b">
                    <a:lnL>
                      <a:noFill/>
                    </a:lnL>
                    <a:lnR>
                      <a:noFill/>
                    </a:lnR>
                    <a:lnT w="28575" cap="flat" cmpd="sng" algn="ctr">
                      <a:solidFill>
                        <a:schemeClr val="tx1"/>
                      </a:solidFill>
                      <a:prstDash val="solid"/>
                      <a:round/>
                      <a:headEnd type="none" w="med" len="med"/>
                      <a:tailEnd type="none" w="med" len="med"/>
                    </a:lnT>
                    <a:lnB>
                      <a:noFill/>
                    </a:lnB>
                  </a:tcPr>
                </a:tc>
                <a:tc>
                  <a:txBody>
                    <a:bodyPr/>
                    <a:lstStyle/>
                    <a:p>
                      <a:pPr algn="r" rtl="0" fontAlgn="b"/>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7427" marR="7427" marT="7427" marB="0" anchor="b">
                    <a:lnL>
                      <a:noFill/>
                    </a:lnL>
                    <a:lnR>
                      <a:noFill/>
                    </a:lnR>
                    <a:lnT w="28575" cap="flat" cmpd="sng" algn="ctr">
                      <a:solidFill>
                        <a:schemeClr val="tx1"/>
                      </a:solidFill>
                      <a:prstDash val="solid"/>
                      <a:round/>
                      <a:headEnd type="none" w="med" len="med"/>
                      <a:tailEnd type="none" w="med" len="med"/>
                    </a:lnT>
                    <a:lnB>
                      <a:noFill/>
                    </a:lnB>
                  </a:tcPr>
                </a:tc>
                <a:tc>
                  <a:txBody>
                    <a:bodyPr/>
                    <a:lstStyle/>
                    <a:p>
                      <a:pPr algn="r" rtl="0" fontAlgn="ct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7427" marR="7427" marT="7427" marB="0" anchor="ctr">
                    <a:lnL>
                      <a:noFill/>
                    </a:lnL>
                    <a:lnR>
                      <a:noFill/>
                    </a:lnR>
                    <a:lnT w="28575" cap="flat" cmpd="sng" algn="ctr">
                      <a:solidFill>
                        <a:schemeClr val="tx1"/>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402854074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p>
            <a:pPr>
              <a:defRPr/>
            </a:pPr>
            <a:r>
              <a:rPr lang="en-US" sz="2800" dirty="0" err="1" smtClean="0"/>
              <a:t>agE</a:t>
            </a:r>
            <a:r>
              <a:rPr lang="en-US" sz="2800" dirty="0" smtClean="0"/>
              <a:t> Structure and </a:t>
            </a:r>
            <a:br>
              <a:rPr lang="en-US" sz="2800" dirty="0" smtClean="0"/>
            </a:br>
            <a:r>
              <a:rPr lang="en-US" sz="2800" dirty="0" smtClean="0"/>
              <a:t>demographic diversity</a:t>
            </a:r>
            <a:endParaRPr lang="en-US" sz="2800" dirty="0"/>
          </a:p>
        </p:txBody>
      </p:sp>
      <p:sp>
        <p:nvSpPr>
          <p:cNvPr id="3" name="Text Placeholder 2"/>
          <p:cNvSpPr>
            <a:spLocks noGrp="1"/>
          </p:cNvSpPr>
          <p:nvPr>
            <p:ph type="body" idx="1"/>
          </p:nvPr>
        </p:nvSpPr>
        <p:spPr/>
        <p:txBody>
          <a:bodyPr/>
          <a:lstStyle/>
          <a:p>
            <a:pPr>
              <a:defRPr/>
            </a:pPr>
            <a:endParaRPr lang="en-US"/>
          </a:p>
        </p:txBody>
      </p:sp>
      <p:sp>
        <p:nvSpPr>
          <p:cNvPr id="92164" name="Date Placeholder 3"/>
          <p:cNvSpPr>
            <a:spLocks noGrp="1"/>
          </p:cNvSpPr>
          <p:nvPr>
            <p:ph type="dt" sz="quarter" idx="4294967295"/>
          </p:nvPr>
        </p:nvSpPr>
        <p:spPr bwMode="auto">
          <a:xfrm>
            <a:off x="6029325" y="6243638"/>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Geneva" pitchFamily="34" charset="0"/>
                <a:cs typeface="Geneva" pitchFamily="34" charset="0"/>
              </a:defRPr>
            </a:lvl1pPr>
            <a:lvl2pPr marL="742950" indent="-285750" eaLnBrk="0" hangingPunct="0">
              <a:defRPr>
                <a:solidFill>
                  <a:schemeClr val="tx1"/>
                </a:solidFill>
                <a:latin typeface="Calibri" pitchFamily="34" charset="0"/>
                <a:ea typeface="Geneva" pitchFamily="34" charset="0"/>
                <a:cs typeface="Geneva" pitchFamily="34" charset="0"/>
              </a:defRPr>
            </a:lvl2pPr>
            <a:lvl3pPr marL="1143000" indent="-228600" eaLnBrk="0" hangingPunct="0">
              <a:defRPr>
                <a:solidFill>
                  <a:schemeClr val="tx1"/>
                </a:solidFill>
                <a:latin typeface="Calibri" pitchFamily="34" charset="0"/>
                <a:ea typeface="Geneva" pitchFamily="34" charset="0"/>
                <a:cs typeface="Geneva" pitchFamily="34" charset="0"/>
              </a:defRPr>
            </a:lvl3pPr>
            <a:lvl4pPr marL="1600200" indent="-228600" eaLnBrk="0" hangingPunct="0">
              <a:defRPr>
                <a:solidFill>
                  <a:schemeClr val="tx1"/>
                </a:solidFill>
                <a:latin typeface="Calibri" pitchFamily="34" charset="0"/>
                <a:ea typeface="Geneva" pitchFamily="34" charset="0"/>
                <a:cs typeface="Geneva" pitchFamily="34" charset="0"/>
              </a:defRPr>
            </a:lvl4pPr>
            <a:lvl5pPr marL="2057400" indent="-228600" eaLnBrk="0" hangingPunct="0">
              <a:defRPr>
                <a:solidFill>
                  <a:schemeClr val="tx1"/>
                </a:solidFill>
                <a:latin typeface="Calibri" pitchFamily="34" charset="0"/>
                <a:ea typeface="Geneva" pitchFamily="34" charset="0"/>
                <a:cs typeface="Geneva"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9pPr>
          </a:lstStyle>
          <a:p>
            <a:pPr eaLnBrk="1" hangingPunct="1"/>
            <a:fld id="{F4DB3E60-6DAA-4B98-9871-87F47205DF93}" type="datetime4">
              <a:rPr lang="en-US" smtClean="0">
                <a:solidFill>
                  <a:srgbClr val="FFFFFF"/>
                </a:solidFill>
                <a:latin typeface="Verdana" pitchFamily="34" charset="0"/>
              </a:rPr>
              <a:pPr eaLnBrk="1" hangingPunct="1"/>
              <a:t>May 11, 2016</a:t>
            </a:fld>
            <a:endParaRPr lang="en-US" smtClean="0">
              <a:solidFill>
                <a:srgbClr val="FFFFFF"/>
              </a:solidFill>
              <a:latin typeface="Verdana" pitchFamily="34" charset="0"/>
            </a:endParaRPr>
          </a:p>
        </p:txBody>
      </p:sp>
      <p:sp>
        <p:nvSpPr>
          <p:cNvPr id="92165"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Geneva" pitchFamily="34" charset="0"/>
                <a:cs typeface="Geneva" pitchFamily="34" charset="0"/>
              </a:defRPr>
            </a:lvl1pPr>
            <a:lvl2pPr marL="742950" indent="-285750" eaLnBrk="0" hangingPunct="0">
              <a:defRPr>
                <a:solidFill>
                  <a:schemeClr val="tx1"/>
                </a:solidFill>
                <a:latin typeface="Calibri" pitchFamily="34" charset="0"/>
                <a:ea typeface="Geneva" pitchFamily="34" charset="0"/>
                <a:cs typeface="Geneva" pitchFamily="34" charset="0"/>
              </a:defRPr>
            </a:lvl2pPr>
            <a:lvl3pPr marL="1143000" indent="-228600" eaLnBrk="0" hangingPunct="0">
              <a:defRPr>
                <a:solidFill>
                  <a:schemeClr val="tx1"/>
                </a:solidFill>
                <a:latin typeface="Calibri" pitchFamily="34" charset="0"/>
                <a:ea typeface="Geneva" pitchFamily="34" charset="0"/>
                <a:cs typeface="Geneva" pitchFamily="34" charset="0"/>
              </a:defRPr>
            </a:lvl3pPr>
            <a:lvl4pPr marL="1600200" indent="-228600" eaLnBrk="0" hangingPunct="0">
              <a:defRPr>
                <a:solidFill>
                  <a:schemeClr val="tx1"/>
                </a:solidFill>
                <a:latin typeface="Calibri" pitchFamily="34" charset="0"/>
                <a:ea typeface="Geneva" pitchFamily="34" charset="0"/>
                <a:cs typeface="Geneva" pitchFamily="34" charset="0"/>
              </a:defRPr>
            </a:lvl4pPr>
            <a:lvl5pPr marL="2057400" indent="-228600" eaLnBrk="0" hangingPunct="0">
              <a:defRPr>
                <a:solidFill>
                  <a:schemeClr val="tx1"/>
                </a:solidFill>
                <a:latin typeface="Calibri" pitchFamily="34" charset="0"/>
                <a:ea typeface="Geneva" pitchFamily="34" charset="0"/>
                <a:cs typeface="Geneva"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9pPr>
          </a:lstStyle>
          <a:p>
            <a:pPr eaLnBrk="1" hangingPunct="1"/>
            <a:fld id="{DBA16EC1-9E79-4DD8-955F-103D744AFA82}" type="slidenum">
              <a:rPr lang="en-US" smtClean="0">
                <a:solidFill>
                  <a:schemeClr val="bg1"/>
                </a:solidFill>
                <a:latin typeface="Verdana" pitchFamily="34" charset="0"/>
              </a:rPr>
              <a:pPr eaLnBrk="1" hangingPunct="1"/>
              <a:t>80</a:t>
            </a:fld>
            <a:endParaRPr lang="en-US" smtClean="0">
              <a:solidFill>
                <a:schemeClr val="bg1"/>
              </a:solidFill>
              <a:latin typeface="Verdana" pitchFamily="34" charset="0"/>
            </a:endParaRPr>
          </a:p>
        </p:txBody>
      </p:sp>
    </p:spTree>
    <p:extLst>
      <p:ext uri="{BB962C8B-B14F-4D97-AF65-F5344CB8AC3E}">
        <p14:creationId xmlns:p14="http://schemas.microsoft.com/office/powerpoint/2010/main" val="1784642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7282" name="Rectangle 2"/>
          <p:cNvSpPr>
            <a:spLocks noGrp="1" noChangeArrowheads="1"/>
          </p:cNvSpPr>
          <p:nvPr>
            <p:ph type="title" idx="4294967295"/>
          </p:nvPr>
        </p:nvSpPr>
        <p:spPr>
          <a:xfrm>
            <a:off x="533400" y="76200"/>
            <a:ext cx="8229600" cy="1143000"/>
          </a:xfrm>
        </p:spPr>
        <p:txBody>
          <a:bodyPr/>
          <a:lstStyle/>
          <a:p>
            <a:pPr eaLnBrk="1" hangingPunct="1"/>
            <a:r>
              <a:rPr lang="en-US" sz="2000" b="1" smtClean="0">
                <a:latin typeface="Arial" pitchFamily="34" charset="0"/>
                <a:ea typeface="Geneva" pitchFamily="34" charset="0"/>
                <a:cs typeface="Arial" pitchFamily="34" charset="0"/>
              </a:rPr>
              <a:t>Percent of Texas Population by Age Group</a:t>
            </a:r>
            <a:br>
              <a:rPr lang="en-US" sz="2000" b="1" smtClean="0">
                <a:latin typeface="Arial" pitchFamily="34" charset="0"/>
                <a:ea typeface="Geneva" pitchFamily="34" charset="0"/>
                <a:cs typeface="Arial" pitchFamily="34" charset="0"/>
              </a:rPr>
            </a:br>
            <a:r>
              <a:rPr lang="en-US" sz="2000" b="1" smtClean="0">
                <a:latin typeface="Arial" pitchFamily="34" charset="0"/>
                <a:ea typeface="Geneva" pitchFamily="34" charset="0"/>
                <a:cs typeface="Arial" pitchFamily="34" charset="0"/>
              </a:rPr>
              <a:t>and Ethnicity, 2000</a:t>
            </a:r>
          </a:p>
        </p:txBody>
      </p:sp>
      <p:pic>
        <p:nvPicPr>
          <p:cNvPr id="97283" name="Picture 3"/>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381000" y="990600"/>
            <a:ext cx="8153400" cy="5200650"/>
          </a:xfrm>
        </p:spPr>
      </p:pic>
      <p:sp>
        <p:nvSpPr>
          <p:cNvPr id="97284"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Geneva" pitchFamily="34" charset="0"/>
                <a:cs typeface="Geneva" pitchFamily="34" charset="0"/>
              </a:defRPr>
            </a:lvl1pPr>
            <a:lvl2pPr marL="742950" indent="-285750" eaLnBrk="0" hangingPunct="0">
              <a:defRPr>
                <a:solidFill>
                  <a:schemeClr val="tx1"/>
                </a:solidFill>
                <a:latin typeface="Calibri" pitchFamily="34" charset="0"/>
                <a:ea typeface="Geneva" pitchFamily="34" charset="0"/>
                <a:cs typeface="Geneva" pitchFamily="34" charset="0"/>
              </a:defRPr>
            </a:lvl2pPr>
            <a:lvl3pPr marL="1143000" indent="-228600" eaLnBrk="0" hangingPunct="0">
              <a:defRPr>
                <a:solidFill>
                  <a:schemeClr val="tx1"/>
                </a:solidFill>
                <a:latin typeface="Calibri" pitchFamily="34" charset="0"/>
                <a:ea typeface="Geneva" pitchFamily="34" charset="0"/>
                <a:cs typeface="Geneva" pitchFamily="34" charset="0"/>
              </a:defRPr>
            </a:lvl3pPr>
            <a:lvl4pPr marL="1600200" indent="-228600" eaLnBrk="0" hangingPunct="0">
              <a:defRPr>
                <a:solidFill>
                  <a:schemeClr val="tx1"/>
                </a:solidFill>
                <a:latin typeface="Calibri" pitchFamily="34" charset="0"/>
                <a:ea typeface="Geneva" pitchFamily="34" charset="0"/>
                <a:cs typeface="Geneva" pitchFamily="34" charset="0"/>
              </a:defRPr>
            </a:lvl4pPr>
            <a:lvl5pPr marL="2057400" indent="-228600" eaLnBrk="0" hangingPunct="0">
              <a:defRPr>
                <a:solidFill>
                  <a:schemeClr val="tx1"/>
                </a:solidFill>
                <a:latin typeface="Calibri" pitchFamily="34" charset="0"/>
                <a:ea typeface="Geneva" pitchFamily="34" charset="0"/>
                <a:cs typeface="Geneva"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9pPr>
          </a:lstStyle>
          <a:p>
            <a:pPr eaLnBrk="1" hangingPunct="1"/>
            <a:fld id="{32AD3309-B621-4090-B234-44287784F847}" type="slidenum">
              <a:rPr lang="en-US" smtClean="0">
                <a:solidFill>
                  <a:schemeClr val="bg1"/>
                </a:solidFill>
                <a:latin typeface="Verdana" pitchFamily="34" charset="0"/>
              </a:rPr>
              <a:pPr eaLnBrk="1" hangingPunct="1"/>
              <a:t>81</a:t>
            </a:fld>
            <a:endParaRPr lang="en-US" smtClean="0">
              <a:solidFill>
                <a:schemeClr val="bg1"/>
              </a:solidFill>
              <a:latin typeface="Verdana" pitchFamily="34" charset="0"/>
            </a:endParaRPr>
          </a:p>
        </p:txBody>
      </p:sp>
    </p:spTree>
    <p:extLst>
      <p:ext uri="{BB962C8B-B14F-4D97-AF65-F5344CB8AC3E}">
        <p14:creationId xmlns:p14="http://schemas.microsoft.com/office/powerpoint/2010/main" val="3906208351"/>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7042" name="Title 1"/>
          <p:cNvSpPr>
            <a:spLocks noGrp="1"/>
          </p:cNvSpPr>
          <p:nvPr>
            <p:ph type="title" idx="4294967295"/>
          </p:nvPr>
        </p:nvSpPr>
        <p:spPr>
          <a:xfrm>
            <a:off x="838200" y="304800"/>
            <a:ext cx="8001000" cy="792163"/>
          </a:xfrm>
        </p:spPr>
        <p:txBody>
          <a:bodyPr>
            <a:normAutofit fontScale="90000"/>
          </a:bodyPr>
          <a:lstStyle/>
          <a:p>
            <a:pPr eaLnBrk="1" hangingPunct="1">
              <a:defRPr/>
            </a:pPr>
            <a:r>
              <a:rPr lang="en-US" sz="2800" b="1" dirty="0" smtClean="0">
                <a:latin typeface="Arial" charset="0"/>
                <a:cs typeface="Arial" charset="0"/>
              </a:rPr>
              <a:t>Percent of Texas Population </a:t>
            </a:r>
            <a:br>
              <a:rPr lang="en-US" sz="2800" b="1" dirty="0" smtClean="0">
                <a:latin typeface="Arial" charset="0"/>
                <a:cs typeface="Arial" charset="0"/>
              </a:rPr>
            </a:br>
            <a:r>
              <a:rPr lang="en-US" sz="2800" b="1" dirty="0" smtClean="0">
                <a:latin typeface="Arial" charset="0"/>
                <a:cs typeface="Arial" charset="0"/>
              </a:rPr>
              <a:t>by Age Group and Ethnicity, 2010</a:t>
            </a:r>
          </a:p>
        </p:txBody>
      </p:sp>
      <p:graphicFrame>
        <p:nvGraphicFramePr>
          <p:cNvPr id="98307" name="Chart 3"/>
          <p:cNvGraphicFramePr>
            <a:graphicFrameLocks noGrp="1"/>
          </p:cNvGraphicFramePr>
          <p:nvPr/>
        </p:nvGraphicFramePr>
        <p:xfrm>
          <a:off x="763588" y="1146175"/>
          <a:ext cx="7821612" cy="4981575"/>
        </p:xfrm>
        <a:graphic>
          <a:graphicData uri="http://schemas.openxmlformats.org/presentationml/2006/ole">
            <mc:AlternateContent xmlns:mc="http://schemas.openxmlformats.org/markup-compatibility/2006">
              <mc:Choice xmlns:v="urn:schemas-microsoft-com:vml" Requires="v">
                <p:oleObj spid="_x0000_s293938" name="Chart" r:id="rId5" imgW="7686624" imgH="4895983" progId="Excel.Chart.8">
                  <p:embed/>
                </p:oleObj>
              </mc:Choice>
              <mc:Fallback>
                <p:oleObj name="Chart" r:id="rId5" imgW="7686624" imgH="4895983" progId="Excel.Chart.8">
                  <p:embed/>
                  <p:pic>
                    <p:nvPicPr>
                      <p:cNvPr id="0" name=""/>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3588" y="1146175"/>
                        <a:ext cx="7821612" cy="498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8308"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Geneva" pitchFamily="34" charset="0"/>
                <a:cs typeface="Geneva" pitchFamily="34" charset="0"/>
              </a:defRPr>
            </a:lvl1pPr>
            <a:lvl2pPr marL="742950" indent="-285750" eaLnBrk="0" hangingPunct="0">
              <a:defRPr>
                <a:solidFill>
                  <a:schemeClr val="tx1"/>
                </a:solidFill>
                <a:latin typeface="Calibri" pitchFamily="34" charset="0"/>
                <a:ea typeface="Geneva" pitchFamily="34" charset="0"/>
                <a:cs typeface="Geneva" pitchFamily="34" charset="0"/>
              </a:defRPr>
            </a:lvl2pPr>
            <a:lvl3pPr marL="1143000" indent="-228600" eaLnBrk="0" hangingPunct="0">
              <a:defRPr>
                <a:solidFill>
                  <a:schemeClr val="tx1"/>
                </a:solidFill>
                <a:latin typeface="Calibri" pitchFamily="34" charset="0"/>
                <a:ea typeface="Geneva" pitchFamily="34" charset="0"/>
                <a:cs typeface="Geneva" pitchFamily="34" charset="0"/>
              </a:defRPr>
            </a:lvl3pPr>
            <a:lvl4pPr marL="1600200" indent="-228600" eaLnBrk="0" hangingPunct="0">
              <a:defRPr>
                <a:solidFill>
                  <a:schemeClr val="tx1"/>
                </a:solidFill>
                <a:latin typeface="Calibri" pitchFamily="34" charset="0"/>
                <a:ea typeface="Geneva" pitchFamily="34" charset="0"/>
                <a:cs typeface="Geneva" pitchFamily="34" charset="0"/>
              </a:defRPr>
            </a:lvl4pPr>
            <a:lvl5pPr marL="2057400" indent="-228600" eaLnBrk="0" hangingPunct="0">
              <a:defRPr>
                <a:solidFill>
                  <a:schemeClr val="tx1"/>
                </a:solidFill>
                <a:latin typeface="Calibri" pitchFamily="34" charset="0"/>
                <a:ea typeface="Geneva" pitchFamily="34" charset="0"/>
                <a:cs typeface="Geneva"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9pPr>
          </a:lstStyle>
          <a:p>
            <a:pPr eaLnBrk="1" hangingPunct="1"/>
            <a:fld id="{2D74D68A-3C65-4CC0-B36D-751A29FA7A60}" type="slidenum">
              <a:rPr lang="en-US" smtClean="0">
                <a:solidFill>
                  <a:schemeClr val="bg1"/>
                </a:solidFill>
                <a:latin typeface="Verdana" pitchFamily="34" charset="0"/>
              </a:rPr>
              <a:pPr eaLnBrk="1" hangingPunct="1"/>
              <a:t>82</a:t>
            </a:fld>
            <a:endParaRPr lang="en-US" smtClean="0">
              <a:solidFill>
                <a:schemeClr val="bg1"/>
              </a:solidFill>
              <a:latin typeface="Verdana" pitchFamily="34" charset="0"/>
            </a:endParaRPr>
          </a:p>
        </p:txBody>
      </p:sp>
    </p:spTree>
    <p:extLst>
      <p:ext uri="{BB962C8B-B14F-4D97-AF65-F5344CB8AC3E}">
        <p14:creationId xmlns:p14="http://schemas.microsoft.com/office/powerpoint/2010/main" val="290202839"/>
      </p:ext>
    </p:extLst>
  </p:cSld>
  <p:clrMapOvr>
    <a:masterClrMapping/>
  </p:clrMapOvr>
  <p:transition spd="slow"/>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330" name="Title 1" hidden="1"/>
          <p:cNvSpPr>
            <a:spLocks noGrp="1"/>
          </p:cNvSpPr>
          <p:nvPr>
            <p:ph type="title"/>
          </p:nvPr>
        </p:nvSpPr>
        <p:spPr/>
        <p:txBody>
          <a:bodyPr/>
          <a:lstStyle/>
          <a:p>
            <a:r>
              <a:rPr lang="en-US" sz="2400" b="1" smtClean="0">
                <a:latin typeface="Arial" pitchFamily="34" charset="0"/>
                <a:ea typeface="Geneva" pitchFamily="34" charset="0"/>
                <a:cs typeface="Arial" pitchFamily="34" charset="0"/>
              </a:rPr>
              <a:t>Percent of Texas Population </a:t>
            </a:r>
            <a:br>
              <a:rPr lang="en-US" sz="2400" b="1" smtClean="0">
                <a:latin typeface="Arial" pitchFamily="34" charset="0"/>
                <a:ea typeface="Geneva" pitchFamily="34" charset="0"/>
                <a:cs typeface="Arial" pitchFamily="34" charset="0"/>
              </a:rPr>
            </a:br>
            <a:r>
              <a:rPr lang="en-US" sz="2400" b="1" smtClean="0">
                <a:latin typeface="Arial" pitchFamily="34" charset="0"/>
                <a:ea typeface="Geneva" pitchFamily="34" charset="0"/>
                <a:cs typeface="Arial" pitchFamily="34" charset="0"/>
              </a:rPr>
              <a:t>by Age Group and Ethnicity, 2050</a:t>
            </a:r>
            <a:endParaRPr lang="en-US" sz="2400" smtClean="0">
              <a:ea typeface="Geneva" pitchFamily="34" charset="0"/>
            </a:endParaRPr>
          </a:p>
        </p:txBody>
      </p:sp>
      <p:pic>
        <p:nvPicPr>
          <p:cNvPr id="993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2611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p>
            <a:pPr>
              <a:defRPr/>
            </a:pPr>
            <a:r>
              <a:rPr lang="en-US" sz="2800" dirty="0" smtClean="0"/>
              <a:t>The challenge</a:t>
            </a:r>
            <a:endParaRPr lang="en-US" sz="2800" dirty="0"/>
          </a:p>
        </p:txBody>
      </p:sp>
      <p:sp>
        <p:nvSpPr>
          <p:cNvPr id="3" name="Text Placeholder 2"/>
          <p:cNvSpPr>
            <a:spLocks noGrp="1"/>
          </p:cNvSpPr>
          <p:nvPr>
            <p:ph type="body" idx="1"/>
          </p:nvPr>
        </p:nvSpPr>
        <p:spPr/>
        <p:txBody>
          <a:bodyPr/>
          <a:lstStyle/>
          <a:p>
            <a:pPr>
              <a:defRPr/>
            </a:pPr>
            <a:endParaRPr lang="en-US"/>
          </a:p>
        </p:txBody>
      </p:sp>
      <p:sp>
        <p:nvSpPr>
          <p:cNvPr id="92164" name="Date Placeholder 3"/>
          <p:cNvSpPr>
            <a:spLocks noGrp="1"/>
          </p:cNvSpPr>
          <p:nvPr>
            <p:ph type="dt" sz="quarter" idx="4294967295"/>
          </p:nvPr>
        </p:nvSpPr>
        <p:spPr bwMode="auto">
          <a:xfrm>
            <a:off x="6029325" y="6243638"/>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Geneva" pitchFamily="34" charset="0"/>
                <a:cs typeface="Geneva" pitchFamily="34" charset="0"/>
              </a:defRPr>
            </a:lvl1pPr>
            <a:lvl2pPr marL="742950" indent="-285750" eaLnBrk="0" hangingPunct="0">
              <a:defRPr>
                <a:solidFill>
                  <a:schemeClr val="tx1"/>
                </a:solidFill>
                <a:latin typeface="Calibri" pitchFamily="34" charset="0"/>
                <a:ea typeface="Geneva" pitchFamily="34" charset="0"/>
                <a:cs typeface="Geneva" pitchFamily="34" charset="0"/>
              </a:defRPr>
            </a:lvl2pPr>
            <a:lvl3pPr marL="1143000" indent="-228600" eaLnBrk="0" hangingPunct="0">
              <a:defRPr>
                <a:solidFill>
                  <a:schemeClr val="tx1"/>
                </a:solidFill>
                <a:latin typeface="Calibri" pitchFamily="34" charset="0"/>
                <a:ea typeface="Geneva" pitchFamily="34" charset="0"/>
                <a:cs typeface="Geneva" pitchFamily="34" charset="0"/>
              </a:defRPr>
            </a:lvl3pPr>
            <a:lvl4pPr marL="1600200" indent="-228600" eaLnBrk="0" hangingPunct="0">
              <a:defRPr>
                <a:solidFill>
                  <a:schemeClr val="tx1"/>
                </a:solidFill>
                <a:latin typeface="Calibri" pitchFamily="34" charset="0"/>
                <a:ea typeface="Geneva" pitchFamily="34" charset="0"/>
                <a:cs typeface="Geneva" pitchFamily="34" charset="0"/>
              </a:defRPr>
            </a:lvl4pPr>
            <a:lvl5pPr marL="2057400" indent="-228600" eaLnBrk="0" hangingPunct="0">
              <a:defRPr>
                <a:solidFill>
                  <a:schemeClr val="tx1"/>
                </a:solidFill>
                <a:latin typeface="Calibri" pitchFamily="34" charset="0"/>
                <a:ea typeface="Geneva" pitchFamily="34" charset="0"/>
                <a:cs typeface="Geneva"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9pPr>
          </a:lstStyle>
          <a:p>
            <a:pPr eaLnBrk="1" hangingPunct="1"/>
            <a:fld id="{F4DB3E60-6DAA-4B98-9871-87F47205DF93}" type="datetime4">
              <a:rPr lang="en-US" smtClean="0">
                <a:solidFill>
                  <a:srgbClr val="FFFFFF"/>
                </a:solidFill>
                <a:latin typeface="Verdana" pitchFamily="34" charset="0"/>
              </a:rPr>
              <a:pPr eaLnBrk="1" hangingPunct="1"/>
              <a:t>May 11, 2016</a:t>
            </a:fld>
            <a:endParaRPr lang="en-US" smtClean="0">
              <a:solidFill>
                <a:srgbClr val="FFFFFF"/>
              </a:solidFill>
              <a:latin typeface="Verdana" pitchFamily="34" charset="0"/>
            </a:endParaRPr>
          </a:p>
        </p:txBody>
      </p:sp>
      <p:sp>
        <p:nvSpPr>
          <p:cNvPr id="92165"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Geneva" pitchFamily="34" charset="0"/>
                <a:cs typeface="Geneva" pitchFamily="34" charset="0"/>
              </a:defRPr>
            </a:lvl1pPr>
            <a:lvl2pPr marL="742950" indent="-285750" eaLnBrk="0" hangingPunct="0">
              <a:defRPr>
                <a:solidFill>
                  <a:schemeClr val="tx1"/>
                </a:solidFill>
                <a:latin typeface="Calibri" pitchFamily="34" charset="0"/>
                <a:ea typeface="Geneva" pitchFamily="34" charset="0"/>
                <a:cs typeface="Geneva" pitchFamily="34" charset="0"/>
              </a:defRPr>
            </a:lvl2pPr>
            <a:lvl3pPr marL="1143000" indent="-228600" eaLnBrk="0" hangingPunct="0">
              <a:defRPr>
                <a:solidFill>
                  <a:schemeClr val="tx1"/>
                </a:solidFill>
                <a:latin typeface="Calibri" pitchFamily="34" charset="0"/>
                <a:ea typeface="Geneva" pitchFamily="34" charset="0"/>
                <a:cs typeface="Geneva" pitchFamily="34" charset="0"/>
              </a:defRPr>
            </a:lvl3pPr>
            <a:lvl4pPr marL="1600200" indent="-228600" eaLnBrk="0" hangingPunct="0">
              <a:defRPr>
                <a:solidFill>
                  <a:schemeClr val="tx1"/>
                </a:solidFill>
                <a:latin typeface="Calibri" pitchFamily="34" charset="0"/>
                <a:ea typeface="Geneva" pitchFamily="34" charset="0"/>
                <a:cs typeface="Geneva" pitchFamily="34" charset="0"/>
              </a:defRPr>
            </a:lvl4pPr>
            <a:lvl5pPr marL="2057400" indent="-228600" eaLnBrk="0" hangingPunct="0">
              <a:defRPr>
                <a:solidFill>
                  <a:schemeClr val="tx1"/>
                </a:solidFill>
                <a:latin typeface="Calibri" pitchFamily="34" charset="0"/>
                <a:ea typeface="Geneva" pitchFamily="34" charset="0"/>
                <a:cs typeface="Geneva"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9pPr>
          </a:lstStyle>
          <a:p>
            <a:pPr eaLnBrk="1" hangingPunct="1"/>
            <a:fld id="{DBA16EC1-9E79-4DD8-955F-103D744AFA82}" type="slidenum">
              <a:rPr lang="en-US" smtClean="0">
                <a:solidFill>
                  <a:schemeClr val="bg1"/>
                </a:solidFill>
                <a:latin typeface="Verdana" pitchFamily="34" charset="0"/>
              </a:rPr>
              <a:pPr eaLnBrk="1" hangingPunct="1"/>
              <a:t>84</a:t>
            </a:fld>
            <a:endParaRPr lang="en-US" smtClean="0">
              <a:solidFill>
                <a:schemeClr val="bg1"/>
              </a:solidFill>
              <a:latin typeface="Verdana" pitchFamily="34" charset="0"/>
            </a:endParaRPr>
          </a:p>
        </p:txBody>
      </p:sp>
    </p:spTree>
    <p:extLst>
      <p:ext uri="{BB962C8B-B14F-4D97-AF65-F5344CB8AC3E}">
        <p14:creationId xmlns:p14="http://schemas.microsoft.com/office/powerpoint/2010/main" val="821740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12" name="Straight Connector 11"/>
          <p:cNvCxnSpPr/>
          <p:nvPr/>
        </p:nvCxnSpPr>
        <p:spPr>
          <a:xfrm>
            <a:off x="2047826" y="2487883"/>
            <a:ext cx="0" cy="2640559"/>
          </a:xfrm>
          <a:prstGeom prst="line">
            <a:avLst/>
          </a:prstGeom>
          <a:ln w="19050" cmpd="sng">
            <a:solidFill>
              <a:schemeClr val="bg1">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85800" y="447040"/>
            <a:ext cx="7828280" cy="802640"/>
          </a:xfrm>
        </p:spPr>
        <p:txBody>
          <a:bodyPr anchor="t">
            <a:noAutofit/>
          </a:bodyPr>
          <a:lstStyle/>
          <a:p>
            <a:pPr>
              <a:defRPr/>
            </a:pPr>
            <a:r>
              <a:rPr lang="en-US" dirty="0" smtClean="0">
                <a:effectLst>
                  <a:outerShdw blurRad="38100" dist="38100" dir="2700000" algn="tl">
                    <a:srgbClr val="DDDDDD"/>
                  </a:outerShdw>
                </a:effectLst>
                <a:latin typeface="Arial" charset="0"/>
                <a:ea typeface="ＭＳ Ｐゴシック" charset="0"/>
                <a:cs typeface="ＭＳ Ｐゴシック" charset="0"/>
              </a:rPr>
              <a:t>Education Pays</a:t>
            </a:r>
            <a:endParaRPr lang="en-US" dirty="0">
              <a:effectLst>
                <a:outerShdw blurRad="38100" dist="38100" dir="2700000" algn="tl">
                  <a:srgbClr val="DDDDDD"/>
                </a:outerShdw>
              </a:effectLst>
              <a:latin typeface="Arial" charset="0"/>
              <a:ea typeface="ＭＳ Ｐゴシック" charset="0"/>
              <a:cs typeface="ＭＳ Ｐゴシック" charset="0"/>
            </a:endParaRPr>
          </a:p>
        </p:txBody>
      </p:sp>
      <p:sp>
        <p:nvSpPr>
          <p:cNvPr id="32772" name="Content Placeholder 2"/>
          <p:cNvSpPr txBox="1">
            <a:spLocks/>
          </p:cNvSpPr>
          <p:nvPr/>
        </p:nvSpPr>
        <p:spPr bwMode="auto">
          <a:xfrm>
            <a:off x="561975" y="5645150"/>
            <a:ext cx="6256338"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ts val="3200"/>
              </a:lnSpc>
              <a:spcBef>
                <a:spcPts val="800"/>
              </a:spcBef>
              <a:spcAft>
                <a:spcPts val="800"/>
              </a:spcAft>
              <a:buClr>
                <a:srgbClr val="BE891C"/>
              </a:buClr>
              <a:buSzPct val="85000"/>
            </a:pPr>
            <a:r>
              <a:rPr lang="en-US" sz="1100" dirty="0">
                <a:solidFill>
                  <a:prstClr val="black"/>
                </a:solidFill>
              </a:rPr>
              <a:t>Source: </a:t>
            </a:r>
            <a:r>
              <a:rPr lang="en-US" sz="1100" dirty="0" smtClean="0">
                <a:solidFill>
                  <a:prstClr val="black"/>
                </a:solidFill>
              </a:rPr>
              <a:t>U.S. Department of Labor, Bureau of Labor Statistics, June 2013/first quarter 2013</a:t>
            </a:r>
            <a:endParaRPr lang="en-US" sz="1100" dirty="0">
              <a:solidFill>
                <a:prstClr val="black"/>
              </a:solidFill>
            </a:endParaRPr>
          </a:p>
        </p:txBody>
      </p:sp>
      <p:sp>
        <p:nvSpPr>
          <p:cNvPr id="3" name="Slide Number Placeholder 2"/>
          <p:cNvSpPr>
            <a:spLocks noGrp="1"/>
          </p:cNvSpPr>
          <p:nvPr>
            <p:ph type="sldNum" sz="quarter" idx="4294967295"/>
          </p:nvPr>
        </p:nvSpPr>
        <p:spPr>
          <a:xfrm>
            <a:off x="8445500" y="6105525"/>
            <a:ext cx="482600" cy="595313"/>
          </a:xfrm>
          <a:prstGeom prst="rect">
            <a:avLst/>
          </a:prstGeom>
        </p:spPr>
        <p:txBody>
          <a:bodyPr/>
          <a:lstStyle/>
          <a:p>
            <a:pPr>
              <a:defRPr/>
            </a:pPr>
            <a:fld id="{ECA9EE06-FA22-9447-9FDC-60AD60E2A059}" type="slidenum">
              <a:rPr lang="en-US" smtClean="0">
                <a:solidFill>
                  <a:prstClr val="white"/>
                </a:solidFill>
              </a:rPr>
              <a:pPr>
                <a:defRPr/>
              </a:pPr>
              <a:t>85</a:t>
            </a:fld>
            <a:endParaRPr lang="en-US">
              <a:solidFill>
                <a:prstClr val="white"/>
              </a:solidFill>
            </a:endParaRPr>
          </a:p>
        </p:txBody>
      </p:sp>
      <p:graphicFrame>
        <p:nvGraphicFramePr>
          <p:cNvPr id="14" name="Chart 13"/>
          <p:cNvGraphicFramePr/>
          <p:nvPr>
            <p:extLst>
              <p:ext uri="{D42A27DB-BD31-4B8C-83A1-F6EECF244321}">
                <p14:modId xmlns:p14="http://schemas.microsoft.com/office/powerpoint/2010/main" val="3326832929"/>
              </p:ext>
            </p:extLst>
          </p:nvPr>
        </p:nvGraphicFramePr>
        <p:xfrm>
          <a:off x="0" y="1997981"/>
          <a:ext cx="5393885" cy="3130461"/>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 Placeholder 5"/>
          <p:cNvSpPr txBox="1">
            <a:spLocks/>
          </p:cNvSpPr>
          <p:nvPr/>
        </p:nvSpPr>
        <p:spPr bwMode="auto">
          <a:xfrm>
            <a:off x="896996" y="1784621"/>
            <a:ext cx="221591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buClr>
                <a:srgbClr val="BE891C"/>
              </a:buClr>
              <a:buSzPct val="85000"/>
              <a:buFont typeface="Wingdings" charset="0"/>
              <a:buNone/>
            </a:pPr>
            <a:r>
              <a:rPr lang="en-US" sz="1600" b="1" dirty="0">
                <a:solidFill>
                  <a:srgbClr val="4F81BD">
                    <a:lumMod val="50000"/>
                  </a:srgbClr>
                </a:solidFill>
              </a:rPr>
              <a:t>Unemployment </a:t>
            </a:r>
            <a:r>
              <a:rPr lang="en-US" sz="1600" b="1" dirty="0" smtClean="0">
                <a:solidFill>
                  <a:srgbClr val="4F81BD">
                    <a:lumMod val="50000"/>
                  </a:srgbClr>
                </a:solidFill>
              </a:rPr>
              <a:t>Rate</a:t>
            </a:r>
            <a:endParaRPr lang="en-US" sz="1600" b="1" dirty="0">
              <a:solidFill>
                <a:srgbClr val="4F81BD">
                  <a:lumMod val="50000"/>
                </a:srgbClr>
              </a:solidFill>
            </a:endParaRPr>
          </a:p>
        </p:txBody>
      </p:sp>
      <p:grpSp>
        <p:nvGrpSpPr>
          <p:cNvPr id="7" name="Group 6"/>
          <p:cNvGrpSpPr/>
          <p:nvPr/>
        </p:nvGrpSpPr>
        <p:grpSpPr>
          <a:xfrm>
            <a:off x="5343085" y="1784621"/>
            <a:ext cx="3774060" cy="3620820"/>
            <a:chOff x="5343085" y="1784621"/>
            <a:chExt cx="3774060" cy="3620820"/>
          </a:xfrm>
        </p:grpSpPr>
        <p:cxnSp>
          <p:nvCxnSpPr>
            <p:cNvPr id="22" name="Straight Connector 21"/>
            <p:cNvCxnSpPr/>
            <p:nvPr/>
          </p:nvCxnSpPr>
          <p:spPr>
            <a:xfrm>
              <a:off x="7369126" y="2517617"/>
              <a:ext cx="0" cy="2183420"/>
            </a:xfrm>
            <a:prstGeom prst="line">
              <a:avLst/>
            </a:prstGeom>
            <a:ln w="19050" cmpd="sng">
              <a:solidFill>
                <a:schemeClr val="bg1">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23" name="Chart 22"/>
            <p:cNvGraphicFramePr/>
            <p:nvPr>
              <p:extLst>
                <p:ext uri="{D42A27DB-BD31-4B8C-83A1-F6EECF244321}">
                  <p14:modId xmlns:p14="http://schemas.microsoft.com/office/powerpoint/2010/main" val="48720070"/>
                </p:ext>
              </p:extLst>
            </p:nvPr>
          </p:nvGraphicFramePr>
          <p:xfrm>
            <a:off x="5343085" y="2332989"/>
            <a:ext cx="3774060" cy="2516040"/>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 Placeholder 5"/>
            <p:cNvSpPr txBox="1">
              <a:spLocks/>
            </p:cNvSpPr>
            <p:nvPr/>
          </p:nvSpPr>
          <p:spPr bwMode="auto">
            <a:xfrm>
              <a:off x="5588435" y="1784621"/>
              <a:ext cx="2532036"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buClr>
                  <a:srgbClr val="BE891C"/>
                </a:buClr>
                <a:buSzPct val="85000"/>
                <a:buFont typeface="Wingdings" charset="0"/>
                <a:buNone/>
              </a:pPr>
              <a:r>
                <a:rPr lang="en-US" sz="1600" b="1" dirty="0" smtClean="0">
                  <a:solidFill>
                    <a:srgbClr val="4F81BD">
                      <a:lumMod val="50000"/>
                    </a:srgbClr>
                  </a:solidFill>
                </a:rPr>
                <a:t>Median Weekly Earnings</a:t>
              </a:r>
              <a:endParaRPr lang="en-US" sz="1600" b="1" dirty="0">
                <a:solidFill>
                  <a:srgbClr val="4F81BD">
                    <a:lumMod val="50000"/>
                  </a:srgbClr>
                </a:solidFill>
              </a:endParaRPr>
            </a:p>
          </p:txBody>
        </p:sp>
        <p:sp>
          <p:nvSpPr>
            <p:cNvPr id="25" name="TextBox 24"/>
            <p:cNvSpPr txBox="1"/>
            <p:nvPr/>
          </p:nvSpPr>
          <p:spPr>
            <a:xfrm>
              <a:off x="5982405" y="5128442"/>
              <a:ext cx="2328475" cy="276999"/>
            </a:xfrm>
            <a:prstGeom prst="rect">
              <a:avLst/>
            </a:prstGeom>
            <a:noFill/>
          </p:spPr>
          <p:txBody>
            <a:bodyPr wrap="square" rtlCol="0">
              <a:spAutoFit/>
            </a:bodyPr>
            <a:lstStyle/>
            <a:p>
              <a:pPr algn="ctr"/>
              <a:r>
                <a:rPr lang="en-US" sz="1200" b="1" dirty="0">
                  <a:solidFill>
                    <a:prstClr val="black">
                      <a:lumMod val="50000"/>
                      <a:lumOff val="50000"/>
                    </a:prstClr>
                  </a:solidFill>
                </a:rPr>
                <a:t>Median: $</a:t>
              </a:r>
              <a:r>
                <a:rPr lang="en-US" sz="1200" b="1" dirty="0" smtClean="0">
                  <a:solidFill>
                    <a:prstClr val="black">
                      <a:lumMod val="50000"/>
                      <a:lumOff val="50000"/>
                    </a:prstClr>
                  </a:solidFill>
                </a:rPr>
                <a:t>827</a:t>
              </a:r>
              <a:endParaRPr lang="en-US" sz="1200" b="1" dirty="0">
                <a:solidFill>
                  <a:prstClr val="black">
                    <a:lumMod val="50000"/>
                    <a:lumOff val="50000"/>
                  </a:prstClr>
                </a:solidFill>
              </a:endParaRPr>
            </a:p>
          </p:txBody>
        </p:sp>
      </p:grpSp>
      <p:sp>
        <p:nvSpPr>
          <p:cNvPr id="16" name="TextBox 15"/>
          <p:cNvSpPr txBox="1"/>
          <p:nvPr/>
        </p:nvSpPr>
        <p:spPr>
          <a:xfrm>
            <a:off x="685800" y="5157167"/>
            <a:ext cx="2819400" cy="276999"/>
          </a:xfrm>
          <a:prstGeom prst="rect">
            <a:avLst/>
          </a:prstGeom>
          <a:noFill/>
        </p:spPr>
        <p:txBody>
          <a:bodyPr wrap="square" rtlCol="0">
            <a:spAutoFit/>
          </a:bodyPr>
          <a:lstStyle/>
          <a:p>
            <a:pPr algn="ctr"/>
            <a:r>
              <a:rPr lang="en-US" sz="1200" b="1" dirty="0" smtClean="0">
                <a:solidFill>
                  <a:prstClr val="black">
                    <a:lumMod val="50000"/>
                    <a:lumOff val="50000"/>
                  </a:prstClr>
                </a:solidFill>
              </a:rPr>
              <a:t>Overall Unemployment Rate: 7.6%</a:t>
            </a:r>
            <a:endParaRPr lang="en-US" sz="1200" b="1" dirty="0">
              <a:solidFill>
                <a:prstClr val="black">
                  <a:lumMod val="50000"/>
                  <a:lumOff val="50000"/>
                </a:prstClr>
              </a:solidFill>
            </a:endParaRPr>
          </a:p>
        </p:txBody>
      </p:sp>
    </p:spTree>
    <p:extLst>
      <p:ext uri="{BB962C8B-B14F-4D97-AF65-F5344CB8AC3E}">
        <p14:creationId xmlns:p14="http://schemas.microsoft.com/office/powerpoint/2010/main" val="3060085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1618" name="Rectangle 2"/>
          <p:cNvSpPr>
            <a:spLocks noChangeArrowheads="1"/>
          </p:cNvSpPr>
          <p:nvPr/>
        </p:nvSpPr>
        <p:spPr bwMode="auto">
          <a:xfrm>
            <a:off x="436563" y="228600"/>
            <a:ext cx="8153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b="1" dirty="0">
                <a:solidFill>
                  <a:srgbClr val="000000"/>
                </a:solidFill>
                <a:latin typeface="Verdana" pitchFamily="34" charset="0"/>
                <a:ea typeface="Verdana" pitchFamily="34" charset="0"/>
                <a:cs typeface="Verdana" pitchFamily="34" charset="0"/>
              </a:rPr>
              <a:t>Educational Attainment for the Texas Population </a:t>
            </a:r>
          </a:p>
          <a:p>
            <a:pPr algn="ctr"/>
            <a:r>
              <a:rPr lang="en-US" b="1" dirty="0">
                <a:solidFill>
                  <a:srgbClr val="000000"/>
                </a:solidFill>
                <a:latin typeface="Verdana" pitchFamily="34" charset="0"/>
                <a:ea typeface="Verdana" pitchFamily="34" charset="0"/>
                <a:cs typeface="Verdana" pitchFamily="34" charset="0"/>
              </a:rPr>
              <a:t>Age 25 and Older by Race/Ethnicity, 2010</a:t>
            </a:r>
          </a:p>
        </p:txBody>
      </p:sp>
      <p:graphicFrame>
        <p:nvGraphicFramePr>
          <p:cNvPr id="4" name="Table 3"/>
          <p:cNvGraphicFramePr>
            <a:graphicFrameLocks noGrp="1"/>
          </p:cNvGraphicFramePr>
          <p:nvPr>
            <p:extLst>
              <p:ext uri="{D42A27DB-BD31-4B8C-83A1-F6EECF244321}">
                <p14:modId xmlns:p14="http://schemas.microsoft.com/office/powerpoint/2010/main" val="1563721150"/>
              </p:ext>
            </p:extLst>
          </p:nvPr>
        </p:nvGraphicFramePr>
        <p:xfrm>
          <a:off x="254794" y="1184275"/>
          <a:ext cx="8634412" cy="4294188"/>
        </p:xfrm>
        <a:graphic>
          <a:graphicData uri="http://schemas.openxmlformats.org/drawingml/2006/table">
            <a:tbl>
              <a:tblPr/>
              <a:tblGrid>
                <a:gridCol w="2236340"/>
                <a:gridCol w="1431795"/>
                <a:gridCol w="1172580"/>
                <a:gridCol w="1172580"/>
                <a:gridCol w="1423235"/>
                <a:gridCol w="1197882"/>
              </a:tblGrid>
              <a:tr h="1332074">
                <a:tc>
                  <a:txBody>
                    <a:bodyPr/>
                    <a:lstStyle/>
                    <a:p>
                      <a:pPr marL="0" marR="0" algn="ctr">
                        <a:lnSpc>
                          <a:spcPct val="115000"/>
                        </a:lnSpc>
                        <a:spcBef>
                          <a:spcPts val="300"/>
                        </a:spcBef>
                        <a:spcAft>
                          <a:spcPts val="300"/>
                        </a:spcAft>
                      </a:pPr>
                      <a:r>
                        <a:rPr lang="en-US" sz="1600" b="1" dirty="0">
                          <a:solidFill>
                            <a:srgbClr val="000000"/>
                          </a:solidFill>
                          <a:effectLst/>
                          <a:latin typeface="Verdana" pitchFamily="34" charset="0"/>
                          <a:ea typeface="Verdana" pitchFamily="34" charset="0"/>
                          <a:cs typeface="Verdana" pitchFamily="34" charset="0"/>
                        </a:rPr>
                        <a:t>Race</a:t>
                      </a:r>
                      <a:br>
                        <a:rPr lang="en-US" sz="1600" b="1" dirty="0">
                          <a:solidFill>
                            <a:srgbClr val="000000"/>
                          </a:solidFill>
                          <a:effectLst/>
                          <a:latin typeface="Verdana" pitchFamily="34" charset="0"/>
                          <a:ea typeface="Verdana" pitchFamily="34" charset="0"/>
                          <a:cs typeface="Verdana" pitchFamily="34" charset="0"/>
                        </a:rPr>
                      </a:br>
                      <a:r>
                        <a:rPr lang="en-US" sz="1600" b="1" dirty="0">
                          <a:solidFill>
                            <a:srgbClr val="000000"/>
                          </a:solidFill>
                          <a:effectLst/>
                          <a:latin typeface="Verdana" pitchFamily="34" charset="0"/>
                          <a:ea typeface="Verdana" pitchFamily="34" charset="0"/>
                          <a:cs typeface="Verdana" pitchFamily="34" charset="0"/>
                        </a:rPr>
                        <a:t>Ethnicity</a:t>
                      </a:r>
                      <a:endParaRPr lang="en-US" sz="1600" dirty="0">
                        <a:effectLst/>
                        <a:latin typeface="Verdana" pitchFamily="34" charset="0"/>
                        <a:ea typeface="Verdana" pitchFamily="34" charset="0"/>
                        <a:cs typeface="Verdana" pitchFamily="34" charset="0"/>
                      </a:endParaRPr>
                    </a:p>
                  </a:txBody>
                  <a:tcPr marL="38101" marR="381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BBBB"/>
                    </a:solidFill>
                  </a:tcPr>
                </a:tc>
                <a:tc>
                  <a:txBody>
                    <a:bodyPr/>
                    <a:lstStyle/>
                    <a:p>
                      <a:pPr marL="0" marR="0" algn="ctr">
                        <a:lnSpc>
                          <a:spcPct val="115000"/>
                        </a:lnSpc>
                        <a:spcBef>
                          <a:spcPts val="300"/>
                        </a:spcBef>
                        <a:spcAft>
                          <a:spcPts val="300"/>
                        </a:spcAft>
                      </a:pPr>
                      <a:r>
                        <a:rPr lang="en-US" sz="1600" b="1" dirty="0">
                          <a:solidFill>
                            <a:srgbClr val="000000"/>
                          </a:solidFill>
                          <a:effectLst/>
                          <a:latin typeface="Verdana" pitchFamily="34" charset="0"/>
                          <a:ea typeface="Verdana" pitchFamily="34" charset="0"/>
                          <a:cs typeface="Verdana" pitchFamily="34" charset="0"/>
                        </a:rPr>
                        <a:t>Population Age 25 </a:t>
                      </a:r>
                      <a:r>
                        <a:rPr lang="en-US" sz="1600" b="1" dirty="0" smtClean="0">
                          <a:solidFill>
                            <a:srgbClr val="000000"/>
                          </a:solidFill>
                          <a:effectLst/>
                          <a:latin typeface="Verdana" pitchFamily="34" charset="0"/>
                          <a:ea typeface="Verdana" pitchFamily="34" charset="0"/>
                          <a:cs typeface="Verdana" pitchFamily="34" charset="0"/>
                        </a:rPr>
                        <a:t>and </a:t>
                      </a:r>
                      <a:r>
                        <a:rPr lang="en-US" sz="1600" b="1" dirty="0">
                          <a:solidFill>
                            <a:srgbClr val="000000"/>
                          </a:solidFill>
                          <a:effectLst/>
                          <a:latin typeface="Verdana" pitchFamily="34" charset="0"/>
                          <a:ea typeface="Verdana" pitchFamily="34" charset="0"/>
                          <a:cs typeface="Verdana" pitchFamily="34" charset="0"/>
                        </a:rPr>
                        <a:t>Older</a:t>
                      </a:r>
                      <a:endParaRPr lang="en-US" sz="1600" dirty="0">
                        <a:effectLst/>
                        <a:latin typeface="Verdana" pitchFamily="34" charset="0"/>
                        <a:ea typeface="Verdana" pitchFamily="34" charset="0"/>
                        <a:cs typeface="Verdana" pitchFamily="34" charset="0"/>
                      </a:endParaRPr>
                    </a:p>
                  </a:txBody>
                  <a:tcPr marL="38101" marR="381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BBBB"/>
                    </a:solidFill>
                  </a:tcPr>
                </a:tc>
                <a:tc>
                  <a:txBody>
                    <a:bodyPr/>
                    <a:lstStyle/>
                    <a:p>
                      <a:pPr marL="0" marR="0" algn="ctr">
                        <a:lnSpc>
                          <a:spcPct val="115000"/>
                        </a:lnSpc>
                        <a:spcBef>
                          <a:spcPts val="300"/>
                        </a:spcBef>
                        <a:spcAft>
                          <a:spcPts val="300"/>
                        </a:spcAft>
                      </a:pPr>
                      <a:r>
                        <a:rPr lang="en-US" sz="1600" b="1" dirty="0">
                          <a:solidFill>
                            <a:srgbClr val="000000"/>
                          </a:solidFill>
                          <a:effectLst/>
                          <a:latin typeface="Verdana" pitchFamily="34" charset="0"/>
                          <a:ea typeface="Verdana" pitchFamily="34" charset="0"/>
                          <a:cs typeface="Verdana" pitchFamily="34" charset="0"/>
                        </a:rPr>
                        <a:t>Less than high school</a:t>
                      </a:r>
                      <a:endParaRPr lang="en-US" sz="1600" dirty="0">
                        <a:effectLst/>
                        <a:latin typeface="Verdana" pitchFamily="34" charset="0"/>
                        <a:ea typeface="Verdana" pitchFamily="34" charset="0"/>
                        <a:cs typeface="Verdana" pitchFamily="34" charset="0"/>
                      </a:endParaRPr>
                    </a:p>
                  </a:txBody>
                  <a:tcPr marL="38101" marR="381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BBBB"/>
                    </a:solidFill>
                  </a:tcPr>
                </a:tc>
                <a:tc>
                  <a:txBody>
                    <a:bodyPr/>
                    <a:lstStyle/>
                    <a:p>
                      <a:pPr marL="0" marR="0" algn="ctr">
                        <a:lnSpc>
                          <a:spcPct val="115000"/>
                        </a:lnSpc>
                        <a:spcBef>
                          <a:spcPts val="300"/>
                        </a:spcBef>
                        <a:spcAft>
                          <a:spcPts val="300"/>
                        </a:spcAft>
                      </a:pPr>
                      <a:r>
                        <a:rPr lang="en-US" sz="1600" b="1">
                          <a:solidFill>
                            <a:srgbClr val="000000"/>
                          </a:solidFill>
                          <a:effectLst/>
                          <a:latin typeface="Verdana" pitchFamily="34" charset="0"/>
                          <a:ea typeface="Verdana" pitchFamily="34" charset="0"/>
                          <a:cs typeface="Verdana" pitchFamily="34" charset="0"/>
                        </a:rPr>
                        <a:t>High school diploma</a:t>
                      </a:r>
                      <a:endParaRPr lang="en-US" sz="1600">
                        <a:effectLst/>
                        <a:latin typeface="Verdana" pitchFamily="34" charset="0"/>
                        <a:ea typeface="Verdana" pitchFamily="34" charset="0"/>
                        <a:cs typeface="Verdana" pitchFamily="34" charset="0"/>
                      </a:endParaRPr>
                    </a:p>
                  </a:txBody>
                  <a:tcPr marL="38101" marR="381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BBBB"/>
                    </a:solidFill>
                  </a:tcPr>
                </a:tc>
                <a:tc>
                  <a:txBody>
                    <a:bodyPr/>
                    <a:lstStyle/>
                    <a:p>
                      <a:pPr marL="0" marR="0" algn="ctr">
                        <a:lnSpc>
                          <a:spcPct val="115000"/>
                        </a:lnSpc>
                        <a:spcBef>
                          <a:spcPts val="300"/>
                        </a:spcBef>
                        <a:spcAft>
                          <a:spcPts val="300"/>
                        </a:spcAft>
                      </a:pPr>
                      <a:r>
                        <a:rPr lang="en-US" sz="1600" b="1" dirty="0">
                          <a:solidFill>
                            <a:srgbClr val="000000"/>
                          </a:solidFill>
                          <a:effectLst/>
                          <a:latin typeface="Verdana" pitchFamily="34" charset="0"/>
                          <a:ea typeface="Verdana" pitchFamily="34" charset="0"/>
                          <a:cs typeface="Verdana" pitchFamily="34" charset="0"/>
                        </a:rPr>
                        <a:t>Some college or associates degree</a:t>
                      </a:r>
                      <a:endParaRPr lang="en-US" sz="1600" dirty="0">
                        <a:effectLst/>
                        <a:latin typeface="Verdana" pitchFamily="34" charset="0"/>
                        <a:ea typeface="Verdana" pitchFamily="34" charset="0"/>
                        <a:cs typeface="Verdana" pitchFamily="34" charset="0"/>
                      </a:endParaRPr>
                    </a:p>
                  </a:txBody>
                  <a:tcPr marL="38101" marR="381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BBBB"/>
                    </a:solidFill>
                  </a:tcPr>
                </a:tc>
                <a:tc>
                  <a:txBody>
                    <a:bodyPr/>
                    <a:lstStyle/>
                    <a:p>
                      <a:pPr marL="0" marR="0" algn="ctr">
                        <a:lnSpc>
                          <a:spcPct val="115000"/>
                        </a:lnSpc>
                        <a:spcBef>
                          <a:spcPts val="300"/>
                        </a:spcBef>
                        <a:spcAft>
                          <a:spcPts val="300"/>
                        </a:spcAft>
                      </a:pPr>
                      <a:r>
                        <a:rPr lang="en-US" sz="1600" b="1">
                          <a:solidFill>
                            <a:srgbClr val="000000"/>
                          </a:solidFill>
                          <a:effectLst/>
                          <a:latin typeface="Verdana" pitchFamily="34" charset="0"/>
                          <a:ea typeface="Verdana" pitchFamily="34" charset="0"/>
                          <a:cs typeface="Verdana" pitchFamily="34" charset="0"/>
                        </a:rPr>
                        <a:t>Bachelor or more</a:t>
                      </a:r>
                      <a:endParaRPr lang="en-US" sz="1600">
                        <a:effectLst/>
                        <a:latin typeface="Verdana" pitchFamily="34" charset="0"/>
                        <a:ea typeface="Verdana" pitchFamily="34" charset="0"/>
                        <a:cs typeface="Verdana" pitchFamily="34" charset="0"/>
                      </a:endParaRPr>
                    </a:p>
                  </a:txBody>
                  <a:tcPr marL="38101" marR="381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BBBBB"/>
                    </a:solidFill>
                  </a:tcPr>
                </a:tc>
              </a:tr>
              <a:tr h="333019">
                <a:tc>
                  <a:txBody>
                    <a:bodyPr/>
                    <a:lstStyle/>
                    <a:p>
                      <a:pPr marL="0" marR="0">
                        <a:lnSpc>
                          <a:spcPct val="115000"/>
                        </a:lnSpc>
                        <a:spcBef>
                          <a:spcPts val="300"/>
                        </a:spcBef>
                        <a:spcAft>
                          <a:spcPts val="300"/>
                        </a:spcAft>
                      </a:pPr>
                      <a:r>
                        <a:rPr lang="en-US" sz="1600">
                          <a:solidFill>
                            <a:srgbClr val="000000"/>
                          </a:solidFill>
                          <a:effectLst/>
                          <a:latin typeface="Verdana" pitchFamily="34" charset="0"/>
                          <a:ea typeface="Verdana" pitchFamily="34" charset="0"/>
                          <a:cs typeface="Verdana" pitchFamily="34" charset="0"/>
                        </a:rPr>
                        <a:t>Non-Hispanic White</a:t>
                      </a:r>
                      <a:endParaRPr lang="en-US" sz="1600">
                        <a:effectLst/>
                        <a:latin typeface="Verdana" pitchFamily="34" charset="0"/>
                        <a:ea typeface="Verdana" pitchFamily="34" charset="0"/>
                        <a:cs typeface="Verdana" pitchFamily="34" charset="0"/>
                      </a:endParaRPr>
                    </a:p>
                  </a:txBody>
                  <a:tcPr marL="38101" marR="38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600" dirty="0" smtClean="0">
                          <a:solidFill>
                            <a:srgbClr val="000000"/>
                          </a:solidFill>
                          <a:effectLst/>
                          <a:latin typeface="Verdana" pitchFamily="34" charset="0"/>
                          <a:ea typeface="Verdana" pitchFamily="34" charset="0"/>
                          <a:cs typeface="Verdana" pitchFamily="34" charset="0"/>
                        </a:rPr>
                        <a:t>8,099,053</a:t>
                      </a:r>
                      <a:endParaRPr lang="en-US" sz="1600" dirty="0">
                        <a:effectLst/>
                        <a:latin typeface="Verdana" pitchFamily="34" charset="0"/>
                        <a:ea typeface="Verdana" pitchFamily="34" charset="0"/>
                        <a:cs typeface="Verdana" pitchFamily="34" charset="0"/>
                      </a:endParaRPr>
                    </a:p>
                  </a:txBody>
                  <a:tcPr marL="38101" marR="38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600" dirty="0" smtClean="0">
                          <a:solidFill>
                            <a:srgbClr val="000000"/>
                          </a:solidFill>
                          <a:effectLst/>
                          <a:latin typeface="Verdana" pitchFamily="34" charset="0"/>
                          <a:ea typeface="Verdana" pitchFamily="34" charset="0"/>
                          <a:cs typeface="Verdana" pitchFamily="34" charset="0"/>
                        </a:rPr>
                        <a:t>8.0</a:t>
                      </a:r>
                      <a:endParaRPr lang="en-US" sz="1600" dirty="0">
                        <a:effectLst/>
                        <a:latin typeface="Verdana" pitchFamily="34" charset="0"/>
                        <a:ea typeface="Verdana" pitchFamily="34" charset="0"/>
                        <a:cs typeface="Verdana" pitchFamily="34" charset="0"/>
                      </a:endParaRPr>
                    </a:p>
                  </a:txBody>
                  <a:tcPr marL="38101" marR="274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600" dirty="0">
                          <a:solidFill>
                            <a:srgbClr val="000000"/>
                          </a:solidFill>
                          <a:effectLst/>
                          <a:latin typeface="Verdana" pitchFamily="34" charset="0"/>
                          <a:ea typeface="Verdana" pitchFamily="34" charset="0"/>
                          <a:cs typeface="Verdana" pitchFamily="34" charset="0"/>
                        </a:rPr>
                        <a:t>25.3</a:t>
                      </a:r>
                      <a:endParaRPr lang="en-US" sz="1600" dirty="0">
                        <a:effectLst/>
                        <a:latin typeface="Verdana" pitchFamily="34" charset="0"/>
                        <a:ea typeface="Verdana" pitchFamily="34" charset="0"/>
                        <a:cs typeface="Verdana" pitchFamily="34" charset="0"/>
                      </a:endParaRPr>
                    </a:p>
                  </a:txBody>
                  <a:tcPr marL="38101" marR="274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600" dirty="0" smtClean="0">
                          <a:solidFill>
                            <a:srgbClr val="000000"/>
                          </a:solidFill>
                          <a:effectLst/>
                          <a:latin typeface="Verdana" pitchFamily="34" charset="0"/>
                          <a:ea typeface="Verdana" pitchFamily="34" charset="0"/>
                          <a:cs typeface="Verdana" pitchFamily="34" charset="0"/>
                        </a:rPr>
                        <a:t>32.6</a:t>
                      </a:r>
                      <a:endParaRPr lang="en-US" sz="1600" dirty="0">
                        <a:effectLst/>
                        <a:latin typeface="Verdana" pitchFamily="34" charset="0"/>
                        <a:ea typeface="Verdana" pitchFamily="34" charset="0"/>
                        <a:cs typeface="Verdana" pitchFamily="34" charset="0"/>
                      </a:endParaRPr>
                    </a:p>
                  </a:txBody>
                  <a:tcPr marL="38101" marR="274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600" dirty="0" smtClean="0">
                          <a:solidFill>
                            <a:srgbClr val="000000"/>
                          </a:solidFill>
                          <a:effectLst/>
                          <a:latin typeface="Verdana" pitchFamily="34" charset="0"/>
                          <a:ea typeface="Verdana" pitchFamily="34" charset="0"/>
                          <a:cs typeface="Verdana" pitchFamily="34" charset="0"/>
                        </a:rPr>
                        <a:t>34.1</a:t>
                      </a:r>
                      <a:endParaRPr lang="en-US" sz="1600" dirty="0">
                        <a:effectLst/>
                        <a:latin typeface="Verdana" pitchFamily="34" charset="0"/>
                        <a:ea typeface="Verdana" pitchFamily="34" charset="0"/>
                        <a:cs typeface="Verdana" pitchFamily="34" charset="0"/>
                      </a:endParaRPr>
                    </a:p>
                  </a:txBody>
                  <a:tcPr marL="38101" marR="274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33019">
                <a:tc>
                  <a:txBody>
                    <a:bodyPr/>
                    <a:lstStyle/>
                    <a:p>
                      <a:pPr marL="0" marR="0">
                        <a:lnSpc>
                          <a:spcPct val="115000"/>
                        </a:lnSpc>
                        <a:spcBef>
                          <a:spcPts val="300"/>
                        </a:spcBef>
                        <a:spcAft>
                          <a:spcPts val="300"/>
                        </a:spcAft>
                      </a:pPr>
                      <a:r>
                        <a:rPr lang="en-US" sz="1600">
                          <a:solidFill>
                            <a:srgbClr val="000000"/>
                          </a:solidFill>
                          <a:effectLst/>
                          <a:latin typeface="Verdana" pitchFamily="34" charset="0"/>
                          <a:ea typeface="Verdana" pitchFamily="34" charset="0"/>
                          <a:cs typeface="Verdana" pitchFamily="34" charset="0"/>
                        </a:rPr>
                        <a:t>Black</a:t>
                      </a:r>
                      <a:endParaRPr lang="en-US" sz="1600">
                        <a:effectLst/>
                        <a:latin typeface="Verdana" pitchFamily="34" charset="0"/>
                        <a:ea typeface="Verdana" pitchFamily="34" charset="0"/>
                        <a:cs typeface="Verdana" pitchFamily="34" charset="0"/>
                      </a:endParaRPr>
                    </a:p>
                  </a:txBody>
                  <a:tcPr marL="38101" marR="38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600" dirty="0" smtClean="0">
                          <a:solidFill>
                            <a:srgbClr val="000000"/>
                          </a:solidFill>
                          <a:effectLst/>
                          <a:latin typeface="Verdana" pitchFamily="34" charset="0"/>
                          <a:ea typeface="Verdana" pitchFamily="34" charset="0"/>
                          <a:cs typeface="Verdana" pitchFamily="34" charset="0"/>
                        </a:rPr>
                        <a:t>1,788,223</a:t>
                      </a:r>
                      <a:endParaRPr lang="en-US" sz="1600" dirty="0">
                        <a:effectLst/>
                        <a:latin typeface="Verdana" pitchFamily="34" charset="0"/>
                        <a:ea typeface="Verdana" pitchFamily="34" charset="0"/>
                        <a:cs typeface="Verdana" pitchFamily="34" charset="0"/>
                      </a:endParaRPr>
                    </a:p>
                  </a:txBody>
                  <a:tcPr marL="38101" marR="38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600" dirty="0" smtClean="0">
                          <a:solidFill>
                            <a:srgbClr val="000000"/>
                          </a:solidFill>
                          <a:effectLst/>
                          <a:latin typeface="Verdana" pitchFamily="34" charset="0"/>
                          <a:ea typeface="Verdana" pitchFamily="34" charset="0"/>
                          <a:cs typeface="Verdana" pitchFamily="34" charset="0"/>
                        </a:rPr>
                        <a:t>13.9</a:t>
                      </a:r>
                      <a:endParaRPr lang="en-US" sz="1600" dirty="0">
                        <a:effectLst/>
                        <a:latin typeface="Verdana" pitchFamily="34" charset="0"/>
                        <a:ea typeface="Verdana" pitchFamily="34" charset="0"/>
                        <a:cs typeface="Verdana" pitchFamily="34" charset="0"/>
                      </a:endParaRPr>
                    </a:p>
                  </a:txBody>
                  <a:tcPr marL="38101" marR="274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600" dirty="0" smtClean="0">
                          <a:solidFill>
                            <a:srgbClr val="000000"/>
                          </a:solidFill>
                          <a:effectLst/>
                          <a:latin typeface="Verdana" pitchFamily="34" charset="0"/>
                          <a:ea typeface="Verdana" pitchFamily="34" charset="0"/>
                          <a:cs typeface="Verdana" pitchFamily="34" charset="0"/>
                        </a:rPr>
                        <a:t>30.3</a:t>
                      </a:r>
                      <a:endParaRPr lang="en-US" sz="1600" dirty="0">
                        <a:effectLst/>
                        <a:latin typeface="Verdana" pitchFamily="34" charset="0"/>
                        <a:ea typeface="Verdana" pitchFamily="34" charset="0"/>
                        <a:cs typeface="Verdana" pitchFamily="34" charset="0"/>
                      </a:endParaRPr>
                    </a:p>
                  </a:txBody>
                  <a:tcPr marL="38101" marR="274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600" dirty="0" smtClean="0">
                          <a:solidFill>
                            <a:srgbClr val="000000"/>
                          </a:solidFill>
                          <a:effectLst/>
                          <a:latin typeface="Verdana" pitchFamily="34" charset="0"/>
                          <a:ea typeface="Verdana" pitchFamily="34" charset="0"/>
                          <a:cs typeface="Verdana" pitchFamily="34" charset="0"/>
                        </a:rPr>
                        <a:t>36.2</a:t>
                      </a:r>
                      <a:endParaRPr lang="en-US" sz="1600" dirty="0">
                        <a:effectLst/>
                        <a:latin typeface="Verdana" pitchFamily="34" charset="0"/>
                        <a:ea typeface="Verdana" pitchFamily="34" charset="0"/>
                        <a:cs typeface="Verdana" pitchFamily="34" charset="0"/>
                      </a:endParaRPr>
                    </a:p>
                  </a:txBody>
                  <a:tcPr marL="38101" marR="274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600" dirty="0" smtClean="0">
                          <a:solidFill>
                            <a:srgbClr val="000000"/>
                          </a:solidFill>
                          <a:effectLst/>
                          <a:latin typeface="Verdana" pitchFamily="34" charset="0"/>
                          <a:ea typeface="Verdana" pitchFamily="34" charset="0"/>
                          <a:cs typeface="Verdana" pitchFamily="34" charset="0"/>
                        </a:rPr>
                        <a:t>19.6</a:t>
                      </a:r>
                      <a:endParaRPr lang="en-US" sz="1600" dirty="0">
                        <a:effectLst/>
                        <a:latin typeface="Verdana" pitchFamily="34" charset="0"/>
                        <a:ea typeface="Verdana" pitchFamily="34" charset="0"/>
                        <a:cs typeface="Verdana" pitchFamily="34" charset="0"/>
                      </a:endParaRPr>
                    </a:p>
                  </a:txBody>
                  <a:tcPr marL="38101" marR="274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33019">
                <a:tc>
                  <a:txBody>
                    <a:bodyPr/>
                    <a:lstStyle/>
                    <a:p>
                      <a:pPr marL="0" marR="0">
                        <a:lnSpc>
                          <a:spcPct val="115000"/>
                        </a:lnSpc>
                        <a:spcBef>
                          <a:spcPts val="300"/>
                        </a:spcBef>
                        <a:spcAft>
                          <a:spcPts val="300"/>
                        </a:spcAft>
                      </a:pPr>
                      <a:r>
                        <a:rPr lang="en-US" sz="1600">
                          <a:solidFill>
                            <a:srgbClr val="000000"/>
                          </a:solidFill>
                          <a:effectLst/>
                          <a:latin typeface="Verdana" pitchFamily="34" charset="0"/>
                          <a:ea typeface="Verdana" pitchFamily="34" charset="0"/>
                          <a:cs typeface="Verdana" pitchFamily="34" charset="0"/>
                        </a:rPr>
                        <a:t>Hispanic*</a:t>
                      </a:r>
                      <a:endParaRPr lang="en-US" sz="1600">
                        <a:effectLst/>
                        <a:latin typeface="Verdana" pitchFamily="34" charset="0"/>
                        <a:ea typeface="Verdana" pitchFamily="34" charset="0"/>
                        <a:cs typeface="Verdana" pitchFamily="34" charset="0"/>
                      </a:endParaRPr>
                    </a:p>
                  </a:txBody>
                  <a:tcPr marL="38101" marR="38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600" dirty="0" smtClean="0">
                          <a:solidFill>
                            <a:srgbClr val="000000"/>
                          </a:solidFill>
                          <a:effectLst/>
                          <a:latin typeface="Verdana" pitchFamily="34" charset="0"/>
                          <a:ea typeface="Verdana" pitchFamily="34" charset="0"/>
                          <a:cs typeface="Verdana" pitchFamily="34" charset="0"/>
                        </a:rPr>
                        <a:t>5,063,779</a:t>
                      </a:r>
                      <a:endParaRPr lang="en-US" sz="1600" dirty="0">
                        <a:effectLst/>
                        <a:latin typeface="Verdana" pitchFamily="34" charset="0"/>
                        <a:ea typeface="Verdana" pitchFamily="34" charset="0"/>
                        <a:cs typeface="Verdana" pitchFamily="34" charset="0"/>
                      </a:endParaRPr>
                    </a:p>
                  </a:txBody>
                  <a:tcPr marL="38101" marR="38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600" dirty="0" smtClean="0">
                          <a:solidFill>
                            <a:srgbClr val="000000"/>
                          </a:solidFill>
                          <a:effectLst/>
                          <a:latin typeface="Verdana" pitchFamily="34" charset="0"/>
                          <a:ea typeface="Verdana" pitchFamily="34" charset="0"/>
                          <a:cs typeface="Verdana" pitchFamily="34" charset="0"/>
                        </a:rPr>
                        <a:t>40.4</a:t>
                      </a:r>
                      <a:endParaRPr lang="en-US" sz="1600" dirty="0">
                        <a:effectLst/>
                        <a:latin typeface="Verdana" pitchFamily="34" charset="0"/>
                        <a:ea typeface="Verdana" pitchFamily="34" charset="0"/>
                        <a:cs typeface="Verdana" pitchFamily="34" charset="0"/>
                      </a:endParaRPr>
                    </a:p>
                  </a:txBody>
                  <a:tcPr marL="38101" marR="274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600" dirty="0" smtClean="0">
                          <a:solidFill>
                            <a:srgbClr val="000000"/>
                          </a:solidFill>
                          <a:effectLst/>
                          <a:latin typeface="Verdana" pitchFamily="34" charset="0"/>
                          <a:ea typeface="Verdana" pitchFamily="34" charset="0"/>
                          <a:cs typeface="Verdana" pitchFamily="34" charset="0"/>
                        </a:rPr>
                        <a:t>25.8</a:t>
                      </a:r>
                      <a:endParaRPr lang="en-US" sz="1600" dirty="0">
                        <a:effectLst/>
                        <a:latin typeface="Verdana" pitchFamily="34" charset="0"/>
                        <a:ea typeface="Verdana" pitchFamily="34" charset="0"/>
                        <a:cs typeface="Verdana" pitchFamily="34" charset="0"/>
                      </a:endParaRPr>
                    </a:p>
                  </a:txBody>
                  <a:tcPr marL="38101" marR="274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600" dirty="0" smtClean="0">
                          <a:solidFill>
                            <a:srgbClr val="000000"/>
                          </a:solidFill>
                          <a:effectLst/>
                          <a:latin typeface="Verdana" pitchFamily="34" charset="0"/>
                          <a:ea typeface="Verdana" pitchFamily="34" charset="0"/>
                          <a:cs typeface="Verdana" pitchFamily="34" charset="0"/>
                        </a:rPr>
                        <a:t>22.2</a:t>
                      </a:r>
                      <a:endParaRPr lang="en-US" sz="1600" dirty="0">
                        <a:effectLst/>
                        <a:latin typeface="Verdana" pitchFamily="34" charset="0"/>
                        <a:ea typeface="Verdana" pitchFamily="34" charset="0"/>
                        <a:cs typeface="Verdana" pitchFamily="34" charset="0"/>
                      </a:endParaRPr>
                    </a:p>
                  </a:txBody>
                  <a:tcPr marL="38101" marR="274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600" dirty="0" smtClean="0">
                          <a:solidFill>
                            <a:srgbClr val="000000"/>
                          </a:solidFill>
                          <a:effectLst/>
                          <a:latin typeface="Verdana" pitchFamily="34" charset="0"/>
                          <a:ea typeface="Verdana" pitchFamily="34" charset="0"/>
                          <a:cs typeface="Verdana" pitchFamily="34" charset="0"/>
                        </a:rPr>
                        <a:t>11.6</a:t>
                      </a:r>
                      <a:endParaRPr lang="en-US" sz="1600" dirty="0">
                        <a:effectLst/>
                        <a:latin typeface="Verdana" pitchFamily="34" charset="0"/>
                        <a:ea typeface="Verdana" pitchFamily="34" charset="0"/>
                        <a:cs typeface="Verdana" pitchFamily="34" charset="0"/>
                      </a:endParaRPr>
                    </a:p>
                  </a:txBody>
                  <a:tcPr marL="38101" marR="274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33019">
                <a:tc>
                  <a:txBody>
                    <a:bodyPr/>
                    <a:lstStyle/>
                    <a:p>
                      <a:pPr marL="0" marR="0">
                        <a:lnSpc>
                          <a:spcPct val="115000"/>
                        </a:lnSpc>
                        <a:spcBef>
                          <a:spcPts val="300"/>
                        </a:spcBef>
                        <a:spcAft>
                          <a:spcPts val="300"/>
                        </a:spcAft>
                      </a:pPr>
                      <a:r>
                        <a:rPr lang="en-US" sz="1600">
                          <a:solidFill>
                            <a:srgbClr val="000000"/>
                          </a:solidFill>
                          <a:effectLst/>
                          <a:latin typeface="Verdana" pitchFamily="34" charset="0"/>
                          <a:ea typeface="Verdana" pitchFamily="34" charset="0"/>
                          <a:cs typeface="Verdana" pitchFamily="34" charset="0"/>
                        </a:rPr>
                        <a:t>Asian</a:t>
                      </a:r>
                      <a:endParaRPr lang="en-US" sz="1600">
                        <a:effectLst/>
                        <a:latin typeface="Verdana" pitchFamily="34" charset="0"/>
                        <a:ea typeface="Verdana" pitchFamily="34" charset="0"/>
                        <a:cs typeface="Verdana" pitchFamily="34" charset="0"/>
                      </a:endParaRPr>
                    </a:p>
                  </a:txBody>
                  <a:tcPr marL="38101" marR="38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600" dirty="0" smtClean="0">
                          <a:solidFill>
                            <a:srgbClr val="000000"/>
                          </a:solidFill>
                          <a:effectLst/>
                          <a:latin typeface="Verdana" pitchFamily="34" charset="0"/>
                          <a:ea typeface="Verdana" pitchFamily="34" charset="0"/>
                          <a:cs typeface="Verdana" pitchFamily="34" charset="0"/>
                        </a:rPr>
                        <a:t>639,967</a:t>
                      </a:r>
                      <a:endParaRPr lang="en-US" sz="1600" dirty="0">
                        <a:effectLst/>
                        <a:latin typeface="Verdana" pitchFamily="34" charset="0"/>
                        <a:ea typeface="Verdana" pitchFamily="34" charset="0"/>
                        <a:cs typeface="Verdana" pitchFamily="34" charset="0"/>
                      </a:endParaRPr>
                    </a:p>
                  </a:txBody>
                  <a:tcPr marL="38101" marR="38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600" dirty="0" smtClean="0">
                          <a:solidFill>
                            <a:srgbClr val="000000"/>
                          </a:solidFill>
                          <a:effectLst/>
                          <a:latin typeface="Verdana" pitchFamily="34" charset="0"/>
                          <a:ea typeface="Verdana" pitchFamily="34" charset="0"/>
                          <a:cs typeface="Verdana" pitchFamily="34" charset="0"/>
                        </a:rPr>
                        <a:t>14.4</a:t>
                      </a:r>
                      <a:endParaRPr lang="en-US" sz="1600" dirty="0">
                        <a:effectLst/>
                        <a:latin typeface="Verdana" pitchFamily="34" charset="0"/>
                        <a:ea typeface="Verdana" pitchFamily="34" charset="0"/>
                        <a:cs typeface="Verdana" pitchFamily="34" charset="0"/>
                      </a:endParaRPr>
                    </a:p>
                  </a:txBody>
                  <a:tcPr marL="38101" marR="274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600" dirty="0" smtClean="0">
                          <a:solidFill>
                            <a:srgbClr val="000000"/>
                          </a:solidFill>
                          <a:effectLst/>
                          <a:latin typeface="Verdana" pitchFamily="34" charset="0"/>
                          <a:ea typeface="Verdana" pitchFamily="34" charset="0"/>
                          <a:cs typeface="Verdana" pitchFamily="34" charset="0"/>
                        </a:rPr>
                        <a:t>15.2</a:t>
                      </a:r>
                      <a:endParaRPr lang="en-US" sz="1600" dirty="0">
                        <a:effectLst/>
                        <a:latin typeface="Verdana" pitchFamily="34" charset="0"/>
                        <a:ea typeface="Verdana" pitchFamily="34" charset="0"/>
                        <a:cs typeface="Verdana" pitchFamily="34" charset="0"/>
                      </a:endParaRPr>
                    </a:p>
                  </a:txBody>
                  <a:tcPr marL="38101" marR="274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600" dirty="0" smtClean="0">
                          <a:solidFill>
                            <a:srgbClr val="000000"/>
                          </a:solidFill>
                          <a:effectLst/>
                          <a:latin typeface="Verdana" pitchFamily="34" charset="0"/>
                          <a:ea typeface="Verdana" pitchFamily="34" charset="0"/>
                          <a:cs typeface="Verdana" pitchFamily="34" charset="0"/>
                        </a:rPr>
                        <a:t>18.6</a:t>
                      </a:r>
                      <a:endParaRPr lang="en-US" sz="1600" dirty="0">
                        <a:effectLst/>
                        <a:latin typeface="Verdana" pitchFamily="34" charset="0"/>
                        <a:ea typeface="Verdana" pitchFamily="34" charset="0"/>
                        <a:cs typeface="Verdana" pitchFamily="34" charset="0"/>
                      </a:endParaRPr>
                    </a:p>
                  </a:txBody>
                  <a:tcPr marL="38101" marR="274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600" dirty="0" smtClean="0">
                          <a:solidFill>
                            <a:srgbClr val="000000"/>
                          </a:solidFill>
                          <a:effectLst/>
                          <a:latin typeface="Verdana" pitchFamily="34" charset="0"/>
                          <a:ea typeface="Verdana" pitchFamily="34" charset="0"/>
                          <a:cs typeface="Verdana" pitchFamily="34" charset="0"/>
                        </a:rPr>
                        <a:t>51.8</a:t>
                      </a:r>
                      <a:endParaRPr lang="en-US" sz="1600" dirty="0">
                        <a:effectLst/>
                        <a:latin typeface="Verdana" pitchFamily="34" charset="0"/>
                        <a:ea typeface="Verdana" pitchFamily="34" charset="0"/>
                        <a:cs typeface="Verdana" pitchFamily="34" charset="0"/>
                      </a:endParaRPr>
                    </a:p>
                  </a:txBody>
                  <a:tcPr marL="38101" marR="274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33019">
                <a:tc>
                  <a:txBody>
                    <a:bodyPr/>
                    <a:lstStyle/>
                    <a:p>
                      <a:pPr marL="0" marR="0">
                        <a:lnSpc>
                          <a:spcPct val="115000"/>
                        </a:lnSpc>
                        <a:spcBef>
                          <a:spcPts val="300"/>
                        </a:spcBef>
                        <a:spcAft>
                          <a:spcPts val="300"/>
                        </a:spcAft>
                      </a:pPr>
                      <a:r>
                        <a:rPr lang="en-US" sz="1600" dirty="0" smtClean="0">
                          <a:solidFill>
                            <a:srgbClr val="000000"/>
                          </a:solidFill>
                          <a:effectLst/>
                          <a:latin typeface="Verdana" pitchFamily="34" charset="0"/>
                          <a:ea typeface="Verdana" pitchFamily="34" charset="0"/>
                          <a:cs typeface="Verdana" pitchFamily="34" charset="0"/>
                        </a:rPr>
                        <a:t>Total Population</a:t>
                      </a:r>
                      <a:endParaRPr lang="en-US" sz="1600" dirty="0">
                        <a:effectLst/>
                        <a:latin typeface="Verdana" pitchFamily="34" charset="0"/>
                        <a:ea typeface="Verdana" pitchFamily="34" charset="0"/>
                        <a:cs typeface="Verdana" pitchFamily="34" charset="0"/>
                      </a:endParaRPr>
                    </a:p>
                  </a:txBody>
                  <a:tcPr marL="38101" marR="38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600" dirty="0" smtClean="0">
                          <a:solidFill>
                            <a:srgbClr val="000000"/>
                          </a:solidFill>
                          <a:effectLst/>
                          <a:latin typeface="Verdana" pitchFamily="34" charset="0"/>
                          <a:ea typeface="Verdana" pitchFamily="34" charset="0"/>
                          <a:cs typeface="Verdana" pitchFamily="34" charset="0"/>
                        </a:rPr>
                        <a:t>15,772,122</a:t>
                      </a:r>
                      <a:endParaRPr lang="en-US" sz="1600" dirty="0">
                        <a:effectLst/>
                        <a:latin typeface="Verdana" pitchFamily="34" charset="0"/>
                        <a:ea typeface="Verdana" pitchFamily="34" charset="0"/>
                        <a:cs typeface="Verdana" pitchFamily="34" charset="0"/>
                      </a:endParaRPr>
                    </a:p>
                  </a:txBody>
                  <a:tcPr marL="38101" marR="38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600" dirty="0" smtClean="0">
                          <a:solidFill>
                            <a:srgbClr val="000000"/>
                          </a:solidFill>
                          <a:effectLst/>
                          <a:latin typeface="Verdana" pitchFamily="34" charset="0"/>
                          <a:ea typeface="Verdana" pitchFamily="34" charset="0"/>
                          <a:cs typeface="Verdana" pitchFamily="34" charset="0"/>
                        </a:rPr>
                        <a:t>19.3</a:t>
                      </a:r>
                      <a:endParaRPr lang="en-US" sz="1600" dirty="0">
                        <a:effectLst/>
                        <a:latin typeface="Verdana" pitchFamily="34" charset="0"/>
                        <a:ea typeface="Verdana" pitchFamily="34" charset="0"/>
                        <a:cs typeface="Verdana" pitchFamily="34" charset="0"/>
                      </a:endParaRPr>
                    </a:p>
                  </a:txBody>
                  <a:tcPr marL="38101" marR="274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600" dirty="0" smtClean="0">
                          <a:solidFill>
                            <a:srgbClr val="000000"/>
                          </a:solidFill>
                          <a:effectLst/>
                          <a:latin typeface="Verdana" pitchFamily="34" charset="0"/>
                          <a:ea typeface="Verdana" pitchFamily="34" charset="0"/>
                          <a:cs typeface="Verdana" pitchFamily="34" charset="0"/>
                        </a:rPr>
                        <a:t>25.6</a:t>
                      </a:r>
                      <a:endParaRPr lang="en-US" sz="1600" dirty="0">
                        <a:effectLst/>
                        <a:latin typeface="Verdana" pitchFamily="34" charset="0"/>
                        <a:ea typeface="Verdana" pitchFamily="34" charset="0"/>
                        <a:cs typeface="Verdana" pitchFamily="34" charset="0"/>
                      </a:endParaRPr>
                    </a:p>
                  </a:txBody>
                  <a:tcPr marL="38101" marR="274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600" dirty="0" smtClean="0">
                          <a:solidFill>
                            <a:srgbClr val="000000"/>
                          </a:solidFill>
                          <a:effectLst/>
                          <a:latin typeface="Verdana" pitchFamily="34" charset="0"/>
                          <a:ea typeface="Verdana" pitchFamily="34" charset="0"/>
                          <a:cs typeface="Verdana" pitchFamily="34" charset="0"/>
                        </a:rPr>
                        <a:t>29.2</a:t>
                      </a:r>
                      <a:endParaRPr lang="en-US" sz="1600" dirty="0">
                        <a:effectLst/>
                        <a:latin typeface="Verdana" pitchFamily="34" charset="0"/>
                        <a:ea typeface="Verdana" pitchFamily="34" charset="0"/>
                        <a:cs typeface="Verdana" pitchFamily="34" charset="0"/>
                      </a:endParaRPr>
                    </a:p>
                  </a:txBody>
                  <a:tcPr marL="38101" marR="274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300"/>
                        </a:spcBef>
                        <a:spcAft>
                          <a:spcPts val="300"/>
                        </a:spcAft>
                      </a:pPr>
                      <a:r>
                        <a:rPr lang="en-US" sz="1600" dirty="0" smtClean="0">
                          <a:solidFill>
                            <a:srgbClr val="000000"/>
                          </a:solidFill>
                          <a:effectLst/>
                          <a:latin typeface="Verdana" pitchFamily="34" charset="0"/>
                          <a:ea typeface="Verdana" pitchFamily="34" charset="0"/>
                          <a:cs typeface="Verdana" pitchFamily="34" charset="0"/>
                        </a:rPr>
                        <a:t>25.9</a:t>
                      </a:r>
                      <a:endParaRPr lang="en-US" sz="1600" dirty="0">
                        <a:effectLst/>
                        <a:latin typeface="Verdana" pitchFamily="34" charset="0"/>
                        <a:ea typeface="Verdana" pitchFamily="34" charset="0"/>
                        <a:cs typeface="Verdana" pitchFamily="34" charset="0"/>
                      </a:endParaRPr>
                    </a:p>
                  </a:txBody>
                  <a:tcPr marL="38101" marR="274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297019">
                <a:tc gridSpan="6">
                  <a:txBody>
                    <a:bodyPr/>
                    <a:lstStyle/>
                    <a:p>
                      <a:pPr marL="0" marR="0">
                        <a:lnSpc>
                          <a:spcPct val="115000"/>
                        </a:lnSpc>
                        <a:spcBef>
                          <a:spcPts val="300"/>
                        </a:spcBef>
                        <a:spcAft>
                          <a:spcPts val="300"/>
                        </a:spcAft>
                      </a:pPr>
                      <a:endParaRPr lang="en-US" sz="1600" dirty="0" smtClean="0">
                        <a:solidFill>
                          <a:srgbClr val="000000"/>
                        </a:solidFill>
                        <a:effectLst/>
                        <a:latin typeface="Verdana" pitchFamily="34" charset="0"/>
                        <a:ea typeface="Verdana" pitchFamily="34" charset="0"/>
                        <a:cs typeface="Verdana" pitchFamily="34" charset="0"/>
                      </a:endParaRPr>
                    </a:p>
                    <a:p>
                      <a:pPr marL="0" marR="0">
                        <a:lnSpc>
                          <a:spcPct val="115000"/>
                        </a:lnSpc>
                        <a:spcBef>
                          <a:spcPts val="300"/>
                        </a:spcBef>
                        <a:spcAft>
                          <a:spcPts val="300"/>
                        </a:spcAft>
                      </a:pPr>
                      <a:r>
                        <a:rPr lang="en-US" sz="1600" dirty="0" smtClean="0">
                          <a:solidFill>
                            <a:srgbClr val="000000"/>
                          </a:solidFill>
                          <a:effectLst/>
                          <a:latin typeface="Verdana" pitchFamily="34" charset="0"/>
                          <a:ea typeface="Verdana" pitchFamily="34" charset="0"/>
                          <a:cs typeface="Verdana" pitchFamily="34" charset="0"/>
                        </a:rPr>
                        <a:t>________</a:t>
                      </a:r>
                      <a:r>
                        <a:rPr lang="en-US" sz="1600" dirty="0">
                          <a:solidFill>
                            <a:srgbClr val="000000"/>
                          </a:solidFill>
                          <a:effectLst/>
                          <a:latin typeface="Verdana" pitchFamily="34" charset="0"/>
                          <a:ea typeface="Verdana" pitchFamily="34" charset="0"/>
                          <a:cs typeface="Verdana" pitchFamily="34" charset="0"/>
                        </a:rPr>
                        <a:t/>
                      </a:r>
                      <a:br>
                        <a:rPr lang="en-US" sz="1600" dirty="0">
                          <a:solidFill>
                            <a:srgbClr val="000000"/>
                          </a:solidFill>
                          <a:effectLst/>
                          <a:latin typeface="Verdana" pitchFamily="34" charset="0"/>
                          <a:ea typeface="Verdana" pitchFamily="34" charset="0"/>
                          <a:cs typeface="Verdana" pitchFamily="34" charset="0"/>
                        </a:rPr>
                      </a:br>
                      <a:r>
                        <a:rPr lang="en-US" sz="1050" dirty="0" smtClean="0">
                          <a:solidFill>
                            <a:srgbClr val="000000"/>
                          </a:solidFill>
                          <a:effectLst/>
                          <a:latin typeface="Verdana" pitchFamily="34" charset="0"/>
                          <a:ea typeface="Verdana" pitchFamily="34" charset="0"/>
                          <a:cs typeface="Verdana" pitchFamily="34" charset="0"/>
                        </a:rPr>
                        <a:t>Source</a:t>
                      </a:r>
                      <a:r>
                        <a:rPr lang="en-US" sz="1050" dirty="0">
                          <a:solidFill>
                            <a:srgbClr val="000000"/>
                          </a:solidFill>
                          <a:effectLst/>
                          <a:latin typeface="Verdana" pitchFamily="34" charset="0"/>
                          <a:ea typeface="Verdana" pitchFamily="34" charset="0"/>
                          <a:cs typeface="Verdana" pitchFamily="34" charset="0"/>
                        </a:rPr>
                        <a:t>: U.S. Census, American Community Survey, </a:t>
                      </a:r>
                      <a:r>
                        <a:rPr lang="en-US" sz="1050" dirty="0" smtClean="0">
                          <a:solidFill>
                            <a:srgbClr val="000000"/>
                          </a:solidFill>
                          <a:effectLst/>
                          <a:latin typeface="Verdana" pitchFamily="34" charset="0"/>
                          <a:ea typeface="Verdana" pitchFamily="34" charset="0"/>
                          <a:cs typeface="Verdana" pitchFamily="34" charset="0"/>
                        </a:rPr>
                        <a:t>2010.</a:t>
                      </a:r>
                      <a:r>
                        <a:rPr lang="en-US" sz="1050" dirty="0">
                          <a:solidFill>
                            <a:srgbClr val="000000"/>
                          </a:solidFill>
                          <a:effectLst/>
                          <a:latin typeface="Verdana" pitchFamily="34" charset="0"/>
                          <a:ea typeface="Verdana" pitchFamily="34" charset="0"/>
                          <a:cs typeface="Verdana" pitchFamily="34" charset="0"/>
                        </a:rPr>
                        <a:t/>
                      </a:r>
                      <a:br>
                        <a:rPr lang="en-US" sz="1050" dirty="0">
                          <a:solidFill>
                            <a:srgbClr val="000000"/>
                          </a:solidFill>
                          <a:effectLst/>
                          <a:latin typeface="Verdana" pitchFamily="34" charset="0"/>
                          <a:ea typeface="Verdana" pitchFamily="34" charset="0"/>
                          <a:cs typeface="Verdana" pitchFamily="34" charset="0"/>
                        </a:rPr>
                      </a:br>
                      <a:r>
                        <a:rPr lang="en-US" sz="1050" dirty="0" smtClean="0">
                          <a:solidFill>
                            <a:srgbClr val="000000"/>
                          </a:solidFill>
                          <a:effectLst/>
                          <a:latin typeface="Verdana" pitchFamily="34" charset="0"/>
                          <a:ea typeface="Verdana" pitchFamily="34" charset="0"/>
                          <a:cs typeface="Verdana" pitchFamily="34" charset="0"/>
                        </a:rPr>
                        <a:t>Note: Due</a:t>
                      </a:r>
                      <a:r>
                        <a:rPr lang="en-US" sz="1050" baseline="0" dirty="0" smtClean="0">
                          <a:solidFill>
                            <a:srgbClr val="000000"/>
                          </a:solidFill>
                          <a:effectLst/>
                          <a:latin typeface="Verdana" pitchFamily="34" charset="0"/>
                          <a:ea typeface="Verdana" pitchFamily="34" charset="0"/>
                          <a:cs typeface="Verdana" pitchFamily="34" charset="0"/>
                        </a:rPr>
                        <a:t> to size, some groups are excluded.</a:t>
                      </a:r>
                      <a:r>
                        <a:rPr lang="en-US" sz="1050" dirty="0">
                          <a:solidFill>
                            <a:srgbClr val="000000"/>
                          </a:solidFill>
                          <a:effectLst/>
                          <a:latin typeface="Verdana" pitchFamily="34" charset="0"/>
                          <a:ea typeface="Verdana" pitchFamily="34" charset="0"/>
                          <a:cs typeface="Verdana" pitchFamily="34" charset="0"/>
                        </a:rPr>
                        <a:t/>
                      </a:r>
                      <a:br>
                        <a:rPr lang="en-US" sz="1050" dirty="0">
                          <a:solidFill>
                            <a:srgbClr val="000000"/>
                          </a:solidFill>
                          <a:effectLst/>
                          <a:latin typeface="Verdana" pitchFamily="34" charset="0"/>
                          <a:ea typeface="Verdana" pitchFamily="34" charset="0"/>
                          <a:cs typeface="Verdana" pitchFamily="34" charset="0"/>
                        </a:rPr>
                      </a:br>
                      <a:r>
                        <a:rPr lang="en-US" sz="1050" dirty="0">
                          <a:solidFill>
                            <a:srgbClr val="000000"/>
                          </a:solidFill>
                          <a:effectLst/>
                          <a:latin typeface="Verdana" pitchFamily="34" charset="0"/>
                          <a:ea typeface="Verdana" pitchFamily="34" charset="0"/>
                          <a:cs typeface="Verdana" pitchFamily="34" charset="0"/>
                        </a:rPr>
                        <a:t>*Includes Hispanic persons of all races.</a:t>
                      </a:r>
                      <a:endParaRPr lang="en-US" sz="1050" dirty="0">
                        <a:effectLst/>
                        <a:latin typeface="Verdana" pitchFamily="34" charset="0"/>
                        <a:ea typeface="Verdana" pitchFamily="34" charset="0"/>
                        <a:cs typeface="Verdana" pitchFamily="34" charset="0"/>
                      </a:endParaRPr>
                    </a:p>
                  </a:txBody>
                  <a:tcPr marL="38101" marR="3810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111672"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Geneva" pitchFamily="34" charset="0"/>
                <a:cs typeface="Geneva" pitchFamily="34" charset="0"/>
              </a:defRPr>
            </a:lvl1pPr>
            <a:lvl2pPr marL="742950" indent="-285750" eaLnBrk="0" hangingPunct="0">
              <a:defRPr>
                <a:solidFill>
                  <a:schemeClr val="tx1"/>
                </a:solidFill>
                <a:latin typeface="Calibri" pitchFamily="34" charset="0"/>
                <a:ea typeface="Geneva" pitchFamily="34" charset="0"/>
                <a:cs typeface="Geneva" pitchFamily="34" charset="0"/>
              </a:defRPr>
            </a:lvl2pPr>
            <a:lvl3pPr marL="1143000" indent="-228600" eaLnBrk="0" hangingPunct="0">
              <a:defRPr>
                <a:solidFill>
                  <a:schemeClr val="tx1"/>
                </a:solidFill>
                <a:latin typeface="Calibri" pitchFamily="34" charset="0"/>
                <a:ea typeface="Geneva" pitchFamily="34" charset="0"/>
                <a:cs typeface="Geneva" pitchFamily="34" charset="0"/>
              </a:defRPr>
            </a:lvl3pPr>
            <a:lvl4pPr marL="1600200" indent="-228600" eaLnBrk="0" hangingPunct="0">
              <a:defRPr>
                <a:solidFill>
                  <a:schemeClr val="tx1"/>
                </a:solidFill>
                <a:latin typeface="Calibri" pitchFamily="34" charset="0"/>
                <a:ea typeface="Geneva" pitchFamily="34" charset="0"/>
                <a:cs typeface="Geneva" pitchFamily="34" charset="0"/>
              </a:defRPr>
            </a:lvl4pPr>
            <a:lvl5pPr marL="2057400" indent="-228600" eaLnBrk="0" hangingPunct="0">
              <a:defRPr>
                <a:solidFill>
                  <a:schemeClr val="tx1"/>
                </a:solidFill>
                <a:latin typeface="Calibri" pitchFamily="34" charset="0"/>
                <a:ea typeface="Geneva" pitchFamily="34" charset="0"/>
                <a:cs typeface="Geneva"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9pPr>
          </a:lstStyle>
          <a:p>
            <a:pPr eaLnBrk="1" hangingPunct="1"/>
            <a:fld id="{6C53AE7B-8AA5-4F7C-954C-28840F743D5A}" type="slidenum">
              <a:rPr lang="en-US" smtClean="0">
                <a:solidFill>
                  <a:schemeClr val="bg1"/>
                </a:solidFill>
                <a:latin typeface="Verdana" pitchFamily="34" charset="0"/>
              </a:rPr>
              <a:pPr eaLnBrk="1" hangingPunct="1"/>
              <a:t>86</a:t>
            </a:fld>
            <a:endParaRPr lang="en-US" smtClean="0">
              <a:solidFill>
                <a:schemeClr val="bg1"/>
              </a:solidFill>
              <a:latin typeface="Verdana" pitchFamily="34" charset="0"/>
            </a:endParaRPr>
          </a:p>
        </p:txBody>
      </p:sp>
    </p:spTree>
    <p:extLst>
      <p:ext uri="{BB962C8B-B14F-4D97-AF65-F5344CB8AC3E}">
        <p14:creationId xmlns:p14="http://schemas.microsoft.com/office/powerpoint/2010/main" val="189019598"/>
      </p:ext>
    </p:extLst>
  </p:cSld>
  <p:clrMapOvr>
    <a:masterClrMapping/>
  </p:clrMapOvr>
  <p:transition spd="slow"/>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13968385"/>
              </p:ext>
            </p:extLst>
          </p:nvPr>
        </p:nvGraphicFramePr>
        <p:xfrm>
          <a:off x="685800" y="124402"/>
          <a:ext cx="8077199" cy="6628797"/>
        </p:xfrm>
        <a:graphic>
          <a:graphicData uri="http://schemas.openxmlformats.org/drawingml/2006/table">
            <a:tbl>
              <a:tblPr firstRow="1" firstCol="1" bandRow="1"/>
              <a:tblGrid>
                <a:gridCol w="2819979"/>
                <a:gridCol w="1393713"/>
                <a:gridCol w="1393713"/>
                <a:gridCol w="1393713"/>
                <a:gridCol w="1076081"/>
              </a:tblGrid>
              <a:tr h="811528">
                <a:tc gridSpan="5">
                  <a:txBody>
                    <a:bodyPr/>
                    <a:lstStyle/>
                    <a:p>
                      <a:pPr marL="0" marR="0" algn="ctr">
                        <a:lnSpc>
                          <a:spcPct val="115000"/>
                        </a:lnSpc>
                        <a:spcBef>
                          <a:spcPts val="0"/>
                        </a:spcBef>
                        <a:spcAft>
                          <a:spcPts val="0"/>
                        </a:spcAft>
                      </a:pPr>
                      <a:r>
                        <a:rPr lang="en-US" sz="1800" b="1" dirty="0" smtClean="0">
                          <a:solidFill>
                            <a:srgbClr val="000000"/>
                          </a:solidFill>
                          <a:effectLst/>
                          <a:latin typeface="Arial" pitchFamily="34" charset="0"/>
                          <a:ea typeface="Times New Roman"/>
                          <a:cs typeface="Arial" pitchFamily="34" charset="0"/>
                        </a:rPr>
                        <a:t>Mean </a:t>
                      </a:r>
                      <a:r>
                        <a:rPr lang="en-US" sz="1800" b="1" dirty="0">
                          <a:solidFill>
                            <a:srgbClr val="000000"/>
                          </a:solidFill>
                          <a:effectLst/>
                          <a:latin typeface="Arial" pitchFamily="34" charset="0"/>
                          <a:ea typeface="Times New Roman"/>
                          <a:cs typeface="Arial" pitchFamily="34" charset="0"/>
                        </a:rPr>
                        <a:t>Household Income by Race/Ethnicity, </a:t>
                      </a:r>
                      <a:endParaRPr lang="en-US" sz="1800" b="1" dirty="0" smtClean="0">
                        <a:solidFill>
                          <a:srgbClr val="000000"/>
                        </a:solidFill>
                        <a:effectLst/>
                        <a:latin typeface="Arial" pitchFamily="34" charset="0"/>
                        <a:ea typeface="Times New Roman"/>
                        <a:cs typeface="Arial" pitchFamily="34" charset="0"/>
                      </a:endParaRPr>
                    </a:p>
                    <a:p>
                      <a:pPr marL="0" marR="0" algn="ctr">
                        <a:lnSpc>
                          <a:spcPct val="115000"/>
                        </a:lnSpc>
                        <a:spcBef>
                          <a:spcPts val="0"/>
                        </a:spcBef>
                        <a:spcAft>
                          <a:spcPts val="0"/>
                        </a:spcAft>
                      </a:pPr>
                      <a:r>
                        <a:rPr lang="en-US" sz="1800" b="1" dirty="0" smtClean="0">
                          <a:solidFill>
                            <a:srgbClr val="000000"/>
                          </a:solidFill>
                          <a:effectLst/>
                          <a:latin typeface="Arial" pitchFamily="34" charset="0"/>
                          <a:ea typeface="Times New Roman"/>
                          <a:cs typeface="Arial" pitchFamily="34" charset="0"/>
                        </a:rPr>
                        <a:t>Educational Attainment,</a:t>
                      </a:r>
                      <a:r>
                        <a:rPr lang="en-US" sz="1800" b="1" baseline="0" dirty="0" smtClean="0">
                          <a:solidFill>
                            <a:srgbClr val="000000"/>
                          </a:solidFill>
                          <a:effectLst/>
                          <a:latin typeface="Arial" pitchFamily="34" charset="0"/>
                          <a:ea typeface="Times New Roman"/>
                          <a:cs typeface="Arial" pitchFamily="34" charset="0"/>
                        </a:rPr>
                        <a:t> </a:t>
                      </a:r>
                      <a:r>
                        <a:rPr lang="en-US" sz="1800" b="1" dirty="0" smtClean="0">
                          <a:solidFill>
                            <a:srgbClr val="000000"/>
                          </a:solidFill>
                          <a:effectLst/>
                          <a:latin typeface="Arial" pitchFamily="34" charset="0"/>
                          <a:ea typeface="Times New Roman"/>
                          <a:cs typeface="Arial" pitchFamily="34" charset="0"/>
                        </a:rPr>
                        <a:t>and </a:t>
                      </a:r>
                      <a:r>
                        <a:rPr lang="en-US" sz="1800" b="1" dirty="0">
                          <a:solidFill>
                            <a:srgbClr val="000000"/>
                          </a:solidFill>
                          <a:effectLst/>
                          <a:latin typeface="Arial" pitchFamily="34" charset="0"/>
                          <a:ea typeface="Times New Roman"/>
                          <a:cs typeface="Arial" pitchFamily="34" charset="0"/>
                        </a:rPr>
                        <a:t>Occupation </a:t>
                      </a:r>
                      <a:r>
                        <a:rPr lang="en-US" sz="1800" b="1" dirty="0" smtClean="0">
                          <a:solidFill>
                            <a:srgbClr val="000000"/>
                          </a:solidFill>
                          <a:effectLst/>
                          <a:latin typeface="Arial" pitchFamily="34" charset="0"/>
                          <a:ea typeface="Times New Roman"/>
                          <a:cs typeface="Arial" pitchFamily="34" charset="0"/>
                        </a:rPr>
                        <a:t>In Texas in 2010</a:t>
                      </a:r>
                    </a:p>
                    <a:p>
                      <a:pPr marL="0" marR="0" algn="ctr">
                        <a:lnSpc>
                          <a:spcPct val="115000"/>
                        </a:lnSpc>
                        <a:spcBef>
                          <a:spcPts val="0"/>
                        </a:spcBef>
                        <a:spcAft>
                          <a:spcPts val="600"/>
                        </a:spcAft>
                      </a:pPr>
                      <a:endParaRPr lang="en-US" sz="1200" b="1" dirty="0">
                        <a:effectLst/>
                        <a:latin typeface="Arial" pitchFamily="34" charset="0"/>
                        <a:ea typeface="Times New Roman"/>
                        <a:cs typeface="Arial"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96971">
                <a:tc>
                  <a:txBody>
                    <a:bodyPr/>
                    <a:lstStyle/>
                    <a:p>
                      <a:pPr marL="0" marR="0" algn="l">
                        <a:lnSpc>
                          <a:spcPct val="115000"/>
                        </a:lnSpc>
                        <a:spcBef>
                          <a:spcPts val="600"/>
                        </a:spcBef>
                        <a:spcAft>
                          <a:spcPts val="600"/>
                        </a:spcAft>
                      </a:pPr>
                      <a:r>
                        <a:rPr lang="en-US" sz="1200" b="1" dirty="0">
                          <a:solidFill>
                            <a:srgbClr val="000000"/>
                          </a:solidFill>
                          <a:effectLst/>
                          <a:latin typeface="Arial" pitchFamily="34" charset="0"/>
                          <a:ea typeface="Times New Roman"/>
                          <a:cs typeface="Arial" pitchFamily="34" charset="0"/>
                        </a:rPr>
                        <a:t>Occupations</a:t>
                      </a:r>
                      <a:endParaRPr lang="en-US" sz="1200" b="1" dirty="0">
                        <a:effectLst/>
                        <a:latin typeface="Arial" pitchFamily="34" charset="0"/>
                        <a:ea typeface="Times New Roman"/>
                        <a:cs typeface="Arial"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0"/>
                        </a:spcAft>
                      </a:pPr>
                      <a:r>
                        <a:rPr lang="en-US" sz="1200" b="1" dirty="0">
                          <a:solidFill>
                            <a:srgbClr val="000000"/>
                          </a:solidFill>
                          <a:effectLst/>
                          <a:latin typeface="Arial" pitchFamily="34" charset="0"/>
                          <a:ea typeface="Times New Roman"/>
                          <a:cs typeface="Arial" pitchFamily="34" charset="0"/>
                        </a:rPr>
                        <a:t>Less Than </a:t>
                      </a:r>
                      <a:endParaRPr lang="en-US" sz="1200" b="1" dirty="0">
                        <a:effectLst/>
                        <a:latin typeface="Arial" pitchFamily="34" charset="0"/>
                        <a:ea typeface="Times New Roman"/>
                        <a:cs typeface="Arial" pitchFamily="34" charset="0"/>
                      </a:endParaRPr>
                    </a:p>
                    <a:p>
                      <a:pPr marL="0" marR="0" algn="ctr">
                        <a:lnSpc>
                          <a:spcPct val="115000"/>
                        </a:lnSpc>
                        <a:spcBef>
                          <a:spcPts val="0"/>
                        </a:spcBef>
                        <a:spcAft>
                          <a:spcPts val="600"/>
                        </a:spcAft>
                      </a:pPr>
                      <a:r>
                        <a:rPr lang="en-US" sz="1200" b="1" dirty="0">
                          <a:solidFill>
                            <a:srgbClr val="000000"/>
                          </a:solidFill>
                          <a:effectLst/>
                          <a:latin typeface="Arial" pitchFamily="34" charset="0"/>
                          <a:ea typeface="Times New Roman"/>
                          <a:cs typeface="Arial" pitchFamily="34" charset="0"/>
                        </a:rPr>
                        <a:t>High School</a:t>
                      </a:r>
                      <a:endParaRPr lang="en-US" sz="1200" b="1" dirty="0">
                        <a:effectLst/>
                        <a:latin typeface="Arial" pitchFamily="34" charset="0"/>
                        <a:ea typeface="Times New Roman"/>
                        <a:cs typeface="Arial"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0"/>
                        </a:spcAft>
                      </a:pPr>
                      <a:r>
                        <a:rPr lang="en-US" sz="1200" b="1" dirty="0">
                          <a:solidFill>
                            <a:srgbClr val="000000"/>
                          </a:solidFill>
                          <a:effectLst/>
                          <a:latin typeface="Arial" pitchFamily="34" charset="0"/>
                          <a:ea typeface="Times New Roman"/>
                          <a:cs typeface="Arial" pitchFamily="34" charset="0"/>
                        </a:rPr>
                        <a:t>High School </a:t>
                      </a:r>
                      <a:endParaRPr lang="en-US" sz="1200" b="1" dirty="0">
                        <a:effectLst/>
                        <a:latin typeface="Arial" pitchFamily="34" charset="0"/>
                        <a:ea typeface="Times New Roman"/>
                        <a:cs typeface="Arial" pitchFamily="34" charset="0"/>
                      </a:endParaRPr>
                    </a:p>
                    <a:p>
                      <a:pPr marL="0" marR="0" algn="ctr">
                        <a:lnSpc>
                          <a:spcPct val="115000"/>
                        </a:lnSpc>
                        <a:spcBef>
                          <a:spcPts val="0"/>
                        </a:spcBef>
                        <a:spcAft>
                          <a:spcPts val="600"/>
                        </a:spcAft>
                      </a:pPr>
                      <a:r>
                        <a:rPr lang="en-US" sz="1200" b="1" dirty="0">
                          <a:solidFill>
                            <a:srgbClr val="000000"/>
                          </a:solidFill>
                          <a:effectLst/>
                          <a:latin typeface="Arial" pitchFamily="34" charset="0"/>
                          <a:ea typeface="Times New Roman"/>
                          <a:cs typeface="Arial" pitchFamily="34" charset="0"/>
                        </a:rPr>
                        <a:t>/GED</a:t>
                      </a:r>
                      <a:endParaRPr lang="en-US" sz="1200" b="1" dirty="0">
                        <a:effectLst/>
                        <a:latin typeface="Arial" pitchFamily="34" charset="0"/>
                        <a:ea typeface="Times New Roman"/>
                        <a:cs typeface="Arial"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0"/>
                        </a:spcAft>
                      </a:pPr>
                      <a:r>
                        <a:rPr lang="en-US" sz="1200" b="1" dirty="0">
                          <a:solidFill>
                            <a:srgbClr val="000000"/>
                          </a:solidFill>
                          <a:effectLst/>
                          <a:latin typeface="Arial" pitchFamily="34" charset="0"/>
                          <a:ea typeface="Times New Roman"/>
                          <a:cs typeface="Arial" pitchFamily="34" charset="0"/>
                        </a:rPr>
                        <a:t>Bachelor's </a:t>
                      </a:r>
                      <a:endParaRPr lang="en-US" sz="1200" b="1" dirty="0">
                        <a:effectLst/>
                        <a:latin typeface="Arial" pitchFamily="34" charset="0"/>
                        <a:ea typeface="Times New Roman"/>
                        <a:cs typeface="Arial" pitchFamily="34" charset="0"/>
                      </a:endParaRPr>
                    </a:p>
                    <a:p>
                      <a:pPr marL="0" marR="0" algn="ctr">
                        <a:lnSpc>
                          <a:spcPct val="115000"/>
                        </a:lnSpc>
                        <a:spcBef>
                          <a:spcPts val="0"/>
                        </a:spcBef>
                        <a:spcAft>
                          <a:spcPts val="600"/>
                        </a:spcAft>
                      </a:pPr>
                      <a:r>
                        <a:rPr lang="en-US" sz="1200" b="1" dirty="0">
                          <a:solidFill>
                            <a:srgbClr val="000000"/>
                          </a:solidFill>
                          <a:effectLst/>
                          <a:latin typeface="Arial" pitchFamily="34" charset="0"/>
                          <a:ea typeface="Times New Roman"/>
                          <a:cs typeface="Arial" pitchFamily="34" charset="0"/>
                        </a:rPr>
                        <a:t>Degree</a:t>
                      </a:r>
                      <a:endParaRPr lang="en-US" sz="1200" b="1" dirty="0">
                        <a:effectLst/>
                        <a:latin typeface="Arial" pitchFamily="34" charset="0"/>
                        <a:ea typeface="Times New Roman"/>
                        <a:cs typeface="Arial"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0"/>
                        </a:spcAft>
                      </a:pPr>
                      <a:r>
                        <a:rPr lang="en-US" sz="1200" b="1" dirty="0" smtClean="0">
                          <a:solidFill>
                            <a:srgbClr val="000000"/>
                          </a:solidFill>
                          <a:effectLst/>
                          <a:latin typeface="Arial" pitchFamily="34" charset="0"/>
                          <a:ea typeface="Times New Roman"/>
                          <a:cs typeface="Arial" pitchFamily="34" charset="0"/>
                        </a:rPr>
                        <a:t>Graduate/</a:t>
                      </a:r>
                    </a:p>
                    <a:p>
                      <a:pPr marL="0" marR="0" algn="ctr">
                        <a:lnSpc>
                          <a:spcPct val="115000"/>
                        </a:lnSpc>
                        <a:spcBef>
                          <a:spcPts val="0"/>
                        </a:spcBef>
                        <a:spcAft>
                          <a:spcPts val="600"/>
                        </a:spcAft>
                      </a:pPr>
                      <a:r>
                        <a:rPr lang="en-US" sz="1200" b="1" dirty="0" smtClean="0">
                          <a:solidFill>
                            <a:srgbClr val="000000"/>
                          </a:solidFill>
                          <a:effectLst/>
                          <a:latin typeface="Arial" pitchFamily="34" charset="0"/>
                          <a:ea typeface="Times New Roman"/>
                          <a:cs typeface="Arial" pitchFamily="34" charset="0"/>
                        </a:rPr>
                        <a:t>Prof </a:t>
                      </a:r>
                      <a:r>
                        <a:rPr lang="en-US" sz="1200" b="1" dirty="0">
                          <a:solidFill>
                            <a:srgbClr val="000000"/>
                          </a:solidFill>
                          <a:effectLst/>
                          <a:latin typeface="Arial" pitchFamily="34" charset="0"/>
                          <a:ea typeface="Times New Roman"/>
                          <a:cs typeface="Arial" pitchFamily="34" charset="0"/>
                        </a:rPr>
                        <a:t>Degree</a:t>
                      </a:r>
                      <a:endParaRPr lang="en-US" sz="1200" b="1" dirty="0">
                        <a:effectLst/>
                        <a:latin typeface="Arial" pitchFamily="34" charset="0"/>
                        <a:ea typeface="Times New Roman"/>
                        <a:cs typeface="Arial"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510">
                <a:tc gridSpan="5">
                  <a:txBody>
                    <a:bodyPr/>
                    <a:lstStyle/>
                    <a:p>
                      <a:pPr marL="0" marR="0" algn="ctr">
                        <a:lnSpc>
                          <a:spcPct val="115000"/>
                        </a:lnSpc>
                        <a:spcBef>
                          <a:spcPts val="300"/>
                        </a:spcBef>
                        <a:spcAft>
                          <a:spcPts val="300"/>
                        </a:spcAft>
                      </a:pPr>
                      <a:r>
                        <a:rPr lang="en-US" sz="1200" b="1" dirty="0" smtClean="0">
                          <a:solidFill>
                            <a:srgbClr val="000000"/>
                          </a:solidFill>
                          <a:effectLst/>
                          <a:latin typeface="Arial" pitchFamily="34" charset="0"/>
                          <a:ea typeface="Times New Roman"/>
                          <a:cs typeface="Arial" pitchFamily="34" charset="0"/>
                        </a:rPr>
                        <a:t>NH </a:t>
                      </a:r>
                      <a:r>
                        <a:rPr lang="en-US" sz="1200" b="1" dirty="0">
                          <a:solidFill>
                            <a:srgbClr val="000000"/>
                          </a:solidFill>
                          <a:effectLst/>
                          <a:latin typeface="Arial" pitchFamily="34" charset="0"/>
                          <a:ea typeface="Times New Roman"/>
                          <a:cs typeface="Arial" pitchFamily="34" charset="0"/>
                        </a:rPr>
                        <a:t>White</a:t>
                      </a:r>
                      <a:endParaRPr lang="en-US" sz="1200" b="1" dirty="0">
                        <a:effectLst/>
                        <a:latin typeface="Arial" pitchFamily="34" charset="0"/>
                        <a:ea typeface="Times New Roman"/>
                        <a:cs typeface="Arial"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5510">
                <a:tc>
                  <a:txBody>
                    <a:bodyPr/>
                    <a:lstStyle/>
                    <a:p>
                      <a:pPr marL="0" marR="0" algn="l">
                        <a:lnSpc>
                          <a:spcPct val="115000"/>
                        </a:lnSpc>
                        <a:spcBef>
                          <a:spcPts val="0"/>
                        </a:spcBef>
                        <a:spcAft>
                          <a:spcPts val="0"/>
                        </a:spcAft>
                      </a:pPr>
                      <a:r>
                        <a:rPr lang="en-US" sz="1200" b="1" dirty="0">
                          <a:solidFill>
                            <a:srgbClr val="000000"/>
                          </a:solidFill>
                          <a:effectLst/>
                          <a:latin typeface="Arial" pitchFamily="34" charset="0"/>
                          <a:ea typeface="Times New Roman"/>
                          <a:cs typeface="Arial" pitchFamily="34" charset="0"/>
                        </a:rPr>
                        <a:t>Managerial &amp; Professional</a:t>
                      </a:r>
                      <a:endParaRPr lang="en-US" sz="1200" b="1" dirty="0">
                        <a:effectLst/>
                        <a:latin typeface="Arial" pitchFamily="34" charset="0"/>
                        <a:ea typeface="Times New Roman"/>
                        <a:cs typeface="Arial" pitchFamily="34" charset="0"/>
                      </a:endParaRPr>
                    </a:p>
                  </a:txBody>
                  <a:tcPr marL="0" marR="0" marT="0" marB="0" anchor="b">
                    <a:lnL>
                      <a:noFill/>
                    </a:lnL>
                    <a:lnR>
                      <a:noFill/>
                    </a:lnR>
                    <a:lnT>
                      <a:noFill/>
                    </a:lnT>
                    <a:lnB>
                      <a:noFill/>
                    </a:lnB>
                  </a:tcPr>
                </a:tc>
                <a:tc>
                  <a:txBody>
                    <a:bodyPr/>
                    <a:lstStyle/>
                    <a:p>
                      <a:pPr marL="0" marR="57150" algn="r" defTabSz="914400" rtl="0" eaLnBrk="1" latinLnBrk="0" hangingPunct="1">
                        <a:lnSpc>
                          <a:spcPct val="115000"/>
                        </a:lnSpc>
                        <a:spcBef>
                          <a:spcPts val="0"/>
                        </a:spcBef>
                        <a:spcAft>
                          <a:spcPts val="0"/>
                        </a:spcAft>
                      </a:pPr>
                      <a:r>
                        <a:rPr lang="en-US" sz="1200" b="1" kern="1200" dirty="0">
                          <a:solidFill>
                            <a:srgbClr val="000000"/>
                          </a:solidFill>
                          <a:effectLst/>
                          <a:latin typeface="Arial" pitchFamily="34" charset="0"/>
                          <a:ea typeface="Times New Roman"/>
                          <a:cs typeface="Arial" pitchFamily="34" charset="0"/>
                        </a:rPr>
                        <a:t>$  72,446</a:t>
                      </a:r>
                    </a:p>
                  </a:txBody>
                  <a:tcPr marL="0" marR="274320" marT="0" marB="0" anchor="b">
                    <a:lnL>
                      <a:noFill/>
                    </a:lnL>
                    <a:lnR>
                      <a:noFill/>
                    </a:lnR>
                    <a:lnT>
                      <a:noFill/>
                    </a:lnT>
                    <a:lnB>
                      <a:noFill/>
                    </a:lnB>
                  </a:tcPr>
                </a:tc>
                <a:tc>
                  <a:txBody>
                    <a:bodyPr/>
                    <a:lstStyle/>
                    <a:p>
                      <a:pPr marL="0" marR="57150" algn="r" defTabSz="914400" rtl="0" eaLnBrk="1" latinLnBrk="0" hangingPunct="1">
                        <a:lnSpc>
                          <a:spcPct val="115000"/>
                        </a:lnSpc>
                        <a:spcBef>
                          <a:spcPts val="0"/>
                        </a:spcBef>
                        <a:spcAft>
                          <a:spcPts val="0"/>
                        </a:spcAft>
                      </a:pPr>
                      <a:r>
                        <a:rPr lang="en-US" sz="1200" b="1" kern="1200" dirty="0">
                          <a:solidFill>
                            <a:srgbClr val="000000"/>
                          </a:solidFill>
                          <a:effectLst/>
                          <a:latin typeface="Arial" pitchFamily="34" charset="0"/>
                          <a:ea typeface="Times New Roman"/>
                          <a:cs typeface="Arial" pitchFamily="34" charset="0"/>
                        </a:rPr>
                        <a:t>$  84,504</a:t>
                      </a:r>
                    </a:p>
                  </a:txBody>
                  <a:tcPr marL="0" marR="274320" marT="0" marB="0" anchor="b">
                    <a:lnL>
                      <a:noFill/>
                    </a:lnL>
                    <a:lnR>
                      <a:noFill/>
                    </a:lnR>
                    <a:lnT>
                      <a:noFill/>
                    </a:lnT>
                    <a:lnB>
                      <a:noFill/>
                    </a:lnB>
                  </a:tcPr>
                </a:tc>
                <a:tc>
                  <a:txBody>
                    <a:bodyPr/>
                    <a:lstStyle/>
                    <a:p>
                      <a:pPr marL="0" marR="57150" algn="r" defTabSz="914400" rtl="0" eaLnBrk="1" latinLnBrk="0" hangingPunct="1">
                        <a:lnSpc>
                          <a:spcPct val="115000"/>
                        </a:lnSpc>
                        <a:spcBef>
                          <a:spcPts val="0"/>
                        </a:spcBef>
                        <a:spcAft>
                          <a:spcPts val="0"/>
                        </a:spcAft>
                      </a:pPr>
                      <a:r>
                        <a:rPr lang="en-US" sz="1200" b="1" kern="1200">
                          <a:solidFill>
                            <a:srgbClr val="000000"/>
                          </a:solidFill>
                          <a:effectLst/>
                          <a:latin typeface="Arial" pitchFamily="34" charset="0"/>
                          <a:ea typeface="Times New Roman"/>
                          <a:cs typeface="Arial" pitchFamily="34" charset="0"/>
                        </a:rPr>
                        <a:t>$ 120,792</a:t>
                      </a:r>
                    </a:p>
                  </a:txBody>
                  <a:tcPr marL="0" marR="274320" marT="0" marB="0" anchor="b">
                    <a:lnL>
                      <a:noFill/>
                    </a:lnL>
                    <a:lnR>
                      <a:noFill/>
                    </a:lnR>
                    <a:lnT>
                      <a:noFill/>
                    </a:lnT>
                    <a:lnB>
                      <a:noFill/>
                    </a:lnB>
                  </a:tcPr>
                </a:tc>
                <a:tc>
                  <a:txBody>
                    <a:bodyPr/>
                    <a:lstStyle/>
                    <a:p>
                      <a:pPr marL="0" marR="57150" algn="r" defTabSz="914400" rtl="0" eaLnBrk="1" latinLnBrk="0" hangingPunct="1">
                        <a:lnSpc>
                          <a:spcPct val="115000"/>
                        </a:lnSpc>
                        <a:spcBef>
                          <a:spcPts val="0"/>
                        </a:spcBef>
                        <a:spcAft>
                          <a:spcPts val="0"/>
                        </a:spcAft>
                      </a:pPr>
                      <a:r>
                        <a:rPr lang="en-US" sz="1200" b="1" kern="1200">
                          <a:solidFill>
                            <a:srgbClr val="000000"/>
                          </a:solidFill>
                          <a:effectLst/>
                          <a:latin typeface="Arial" pitchFamily="34" charset="0"/>
                          <a:ea typeface="Times New Roman"/>
                          <a:cs typeface="Arial" pitchFamily="34" charset="0"/>
                        </a:rPr>
                        <a:t>$ 149,819</a:t>
                      </a:r>
                    </a:p>
                  </a:txBody>
                  <a:tcPr marL="0" marR="182880" marT="0" marB="0" anchor="b">
                    <a:lnL>
                      <a:noFill/>
                    </a:lnL>
                    <a:lnR>
                      <a:noFill/>
                    </a:lnR>
                    <a:lnT>
                      <a:noFill/>
                    </a:lnT>
                    <a:lnB>
                      <a:noFill/>
                    </a:lnB>
                  </a:tcPr>
                </a:tc>
              </a:tr>
              <a:tr h="197998">
                <a:tc>
                  <a:txBody>
                    <a:bodyPr/>
                    <a:lstStyle/>
                    <a:p>
                      <a:pPr marL="0" marR="0" algn="l">
                        <a:lnSpc>
                          <a:spcPct val="115000"/>
                        </a:lnSpc>
                        <a:spcBef>
                          <a:spcPts val="0"/>
                        </a:spcBef>
                        <a:spcAft>
                          <a:spcPts val="0"/>
                        </a:spcAft>
                      </a:pPr>
                      <a:r>
                        <a:rPr lang="en-US" sz="1200" b="1" dirty="0">
                          <a:solidFill>
                            <a:srgbClr val="000000"/>
                          </a:solidFill>
                          <a:effectLst/>
                          <a:latin typeface="Arial" pitchFamily="34" charset="0"/>
                          <a:ea typeface="Times New Roman"/>
                          <a:cs typeface="Arial" pitchFamily="34" charset="0"/>
                        </a:rPr>
                        <a:t>Technical, Sales, &amp; Admin.</a:t>
                      </a:r>
                      <a:endParaRPr lang="en-US" sz="1200" b="1" dirty="0">
                        <a:effectLst/>
                        <a:latin typeface="Arial" pitchFamily="34" charset="0"/>
                        <a:ea typeface="Times New Roman"/>
                        <a:cs typeface="Arial" pitchFamily="34" charset="0"/>
                      </a:endParaRPr>
                    </a:p>
                  </a:txBody>
                  <a:tcPr marL="0" marR="0" marT="0" marB="0" anchor="b">
                    <a:lnL>
                      <a:noFill/>
                    </a:lnL>
                    <a:lnR>
                      <a:noFill/>
                    </a:lnR>
                    <a:lnT>
                      <a:noFill/>
                    </a:lnT>
                    <a:lnB>
                      <a:noFill/>
                    </a:lnB>
                  </a:tcPr>
                </a:tc>
                <a:tc>
                  <a:txBody>
                    <a:bodyPr/>
                    <a:lstStyle/>
                    <a:p>
                      <a:pPr marL="0" marR="57150" algn="r" defTabSz="914400" rtl="0" eaLnBrk="1" latinLnBrk="0" hangingPunct="1">
                        <a:lnSpc>
                          <a:spcPct val="115000"/>
                        </a:lnSpc>
                        <a:spcBef>
                          <a:spcPts val="0"/>
                        </a:spcBef>
                        <a:spcAft>
                          <a:spcPts val="0"/>
                        </a:spcAft>
                      </a:pPr>
                      <a:r>
                        <a:rPr lang="en-US" sz="1200" b="1" kern="1200" dirty="0">
                          <a:solidFill>
                            <a:srgbClr val="000000"/>
                          </a:solidFill>
                          <a:effectLst/>
                          <a:latin typeface="Arial" pitchFamily="34" charset="0"/>
                          <a:ea typeface="Times New Roman"/>
                          <a:cs typeface="Arial" pitchFamily="34" charset="0"/>
                        </a:rPr>
                        <a:t>         52,930 </a:t>
                      </a:r>
                    </a:p>
                  </a:txBody>
                  <a:tcPr marL="0" marR="274320" marT="0" marB="0" anchor="b">
                    <a:lnL>
                      <a:noFill/>
                    </a:lnL>
                    <a:lnR>
                      <a:noFill/>
                    </a:lnR>
                    <a:lnT>
                      <a:noFill/>
                    </a:lnT>
                    <a:lnB>
                      <a:noFill/>
                    </a:lnB>
                  </a:tcPr>
                </a:tc>
                <a:tc>
                  <a:txBody>
                    <a:bodyPr/>
                    <a:lstStyle/>
                    <a:p>
                      <a:pPr marL="0" marR="57150" algn="r" defTabSz="914400" rtl="0" eaLnBrk="1" latinLnBrk="0" hangingPunct="1">
                        <a:lnSpc>
                          <a:spcPct val="115000"/>
                        </a:lnSpc>
                        <a:spcBef>
                          <a:spcPts val="0"/>
                        </a:spcBef>
                        <a:spcAft>
                          <a:spcPts val="0"/>
                        </a:spcAft>
                      </a:pPr>
                      <a:r>
                        <a:rPr lang="en-US" sz="1200" b="1" kern="1200" dirty="0">
                          <a:solidFill>
                            <a:srgbClr val="000000"/>
                          </a:solidFill>
                          <a:effectLst/>
                          <a:latin typeface="Arial" pitchFamily="34" charset="0"/>
                          <a:ea typeface="Times New Roman"/>
                          <a:cs typeface="Arial" pitchFamily="34" charset="0"/>
                        </a:rPr>
                        <a:t>  </a:t>
                      </a:r>
                      <a:r>
                        <a:rPr lang="en-US" sz="1200" b="1" kern="1200" dirty="0" smtClean="0">
                          <a:solidFill>
                            <a:srgbClr val="000000"/>
                          </a:solidFill>
                          <a:effectLst/>
                          <a:latin typeface="Arial" pitchFamily="34" charset="0"/>
                          <a:ea typeface="Times New Roman"/>
                          <a:cs typeface="Arial" pitchFamily="34" charset="0"/>
                        </a:rPr>
                        <a:t> </a:t>
                      </a:r>
                      <a:r>
                        <a:rPr lang="en-US" sz="1200" b="1" kern="1200" dirty="0">
                          <a:solidFill>
                            <a:srgbClr val="000000"/>
                          </a:solidFill>
                          <a:effectLst/>
                          <a:latin typeface="Arial" pitchFamily="34" charset="0"/>
                          <a:ea typeface="Times New Roman"/>
                          <a:cs typeface="Arial" pitchFamily="34" charset="0"/>
                        </a:rPr>
                        <a:t>64,179 </a:t>
                      </a:r>
                    </a:p>
                  </a:txBody>
                  <a:tcPr marL="0" marR="274320" marT="0" marB="0" anchor="b">
                    <a:lnL>
                      <a:noFill/>
                    </a:lnL>
                    <a:lnR>
                      <a:noFill/>
                    </a:lnR>
                    <a:lnT>
                      <a:noFill/>
                    </a:lnT>
                    <a:lnB>
                      <a:noFill/>
                    </a:lnB>
                  </a:tcPr>
                </a:tc>
                <a:tc>
                  <a:txBody>
                    <a:bodyPr/>
                    <a:lstStyle/>
                    <a:p>
                      <a:pPr marL="0" marR="57150" algn="r" defTabSz="914400" rtl="0" eaLnBrk="1" latinLnBrk="0" hangingPunct="1">
                        <a:lnSpc>
                          <a:spcPct val="115000"/>
                        </a:lnSpc>
                        <a:spcBef>
                          <a:spcPts val="0"/>
                        </a:spcBef>
                        <a:spcAft>
                          <a:spcPts val="0"/>
                        </a:spcAft>
                      </a:pPr>
                      <a:r>
                        <a:rPr lang="en-US" sz="1200" b="1" kern="1200" dirty="0">
                          <a:solidFill>
                            <a:srgbClr val="000000"/>
                          </a:solidFill>
                          <a:effectLst/>
                          <a:latin typeface="Arial" pitchFamily="34" charset="0"/>
                          <a:ea typeface="Times New Roman"/>
                          <a:cs typeface="Arial" pitchFamily="34" charset="0"/>
                        </a:rPr>
                        <a:t> </a:t>
                      </a:r>
                      <a:r>
                        <a:rPr lang="en-US" sz="1200" b="1" kern="1200" dirty="0" smtClean="0">
                          <a:solidFill>
                            <a:srgbClr val="000000"/>
                          </a:solidFill>
                          <a:effectLst/>
                          <a:latin typeface="Arial" pitchFamily="34" charset="0"/>
                          <a:ea typeface="Times New Roman"/>
                          <a:cs typeface="Arial" pitchFamily="34" charset="0"/>
                        </a:rPr>
                        <a:t>112,843 </a:t>
                      </a:r>
                      <a:endParaRPr lang="en-US" sz="1200" b="1" kern="1200" dirty="0">
                        <a:solidFill>
                          <a:srgbClr val="000000"/>
                        </a:solidFill>
                        <a:effectLst/>
                        <a:latin typeface="Arial" pitchFamily="34" charset="0"/>
                        <a:ea typeface="Times New Roman"/>
                        <a:cs typeface="Arial" pitchFamily="34" charset="0"/>
                      </a:endParaRPr>
                    </a:p>
                  </a:txBody>
                  <a:tcPr marL="0" marR="274320" marT="0" marB="0" anchor="b">
                    <a:lnL>
                      <a:noFill/>
                    </a:lnL>
                    <a:lnR>
                      <a:noFill/>
                    </a:lnR>
                    <a:lnT>
                      <a:noFill/>
                    </a:lnT>
                    <a:lnB>
                      <a:noFill/>
                    </a:lnB>
                  </a:tcPr>
                </a:tc>
                <a:tc>
                  <a:txBody>
                    <a:bodyPr/>
                    <a:lstStyle/>
                    <a:p>
                      <a:pPr marL="0" marR="57150" algn="r" defTabSz="914400" rtl="0" eaLnBrk="1" latinLnBrk="0" hangingPunct="1">
                        <a:lnSpc>
                          <a:spcPct val="115000"/>
                        </a:lnSpc>
                        <a:spcBef>
                          <a:spcPts val="0"/>
                        </a:spcBef>
                        <a:spcAft>
                          <a:spcPts val="0"/>
                        </a:spcAft>
                      </a:pPr>
                      <a:r>
                        <a:rPr lang="en-US" sz="1200" b="1" kern="1200" dirty="0">
                          <a:solidFill>
                            <a:srgbClr val="000000"/>
                          </a:solidFill>
                          <a:effectLst/>
                          <a:latin typeface="Arial" pitchFamily="34" charset="0"/>
                          <a:ea typeface="Times New Roman"/>
                          <a:cs typeface="Arial" pitchFamily="34" charset="0"/>
                        </a:rPr>
                        <a:t>    </a:t>
                      </a:r>
                      <a:r>
                        <a:rPr lang="en-US" sz="1200" b="1" kern="1200" dirty="0" smtClean="0">
                          <a:solidFill>
                            <a:srgbClr val="000000"/>
                          </a:solidFill>
                          <a:effectLst/>
                          <a:latin typeface="Arial" pitchFamily="34" charset="0"/>
                          <a:ea typeface="Times New Roman"/>
                          <a:cs typeface="Arial" pitchFamily="34" charset="0"/>
                        </a:rPr>
                        <a:t>130,471 </a:t>
                      </a:r>
                      <a:endParaRPr lang="en-US" sz="1200" b="1" kern="1200" dirty="0">
                        <a:solidFill>
                          <a:srgbClr val="000000"/>
                        </a:solidFill>
                        <a:effectLst/>
                        <a:latin typeface="Arial" pitchFamily="34" charset="0"/>
                        <a:ea typeface="Times New Roman"/>
                        <a:cs typeface="Arial" pitchFamily="34" charset="0"/>
                      </a:endParaRPr>
                    </a:p>
                  </a:txBody>
                  <a:tcPr marL="0" marR="182880" marT="0" marB="0" anchor="b">
                    <a:lnL>
                      <a:noFill/>
                    </a:lnL>
                    <a:lnR>
                      <a:noFill/>
                    </a:lnR>
                    <a:lnT>
                      <a:noFill/>
                    </a:lnT>
                    <a:lnB>
                      <a:noFill/>
                    </a:lnB>
                  </a:tcPr>
                </a:tc>
              </a:tr>
              <a:tr h="208080">
                <a:tc>
                  <a:txBody>
                    <a:bodyPr/>
                    <a:lstStyle/>
                    <a:p>
                      <a:pPr marL="0" marR="0" algn="l">
                        <a:lnSpc>
                          <a:spcPct val="115000"/>
                        </a:lnSpc>
                        <a:spcBef>
                          <a:spcPts val="0"/>
                        </a:spcBef>
                        <a:spcAft>
                          <a:spcPts val="0"/>
                        </a:spcAft>
                      </a:pPr>
                      <a:r>
                        <a:rPr lang="en-US" sz="1200" b="1" dirty="0">
                          <a:solidFill>
                            <a:srgbClr val="000000"/>
                          </a:solidFill>
                          <a:effectLst/>
                          <a:latin typeface="Arial" pitchFamily="34" charset="0"/>
                          <a:ea typeface="Times New Roman"/>
                          <a:cs typeface="Arial" pitchFamily="34" charset="0"/>
                        </a:rPr>
                        <a:t>Precision Prod., Craft, &amp; Repairers</a:t>
                      </a:r>
                      <a:endParaRPr lang="en-US" sz="1200" b="1" dirty="0">
                        <a:effectLst/>
                        <a:latin typeface="Arial" pitchFamily="34" charset="0"/>
                        <a:ea typeface="Times New Roman"/>
                        <a:cs typeface="Arial" pitchFamily="34" charset="0"/>
                      </a:endParaRPr>
                    </a:p>
                  </a:txBody>
                  <a:tcPr marL="0" marR="0" marT="0" marB="0" anchor="b">
                    <a:lnL>
                      <a:noFill/>
                    </a:lnL>
                    <a:lnR>
                      <a:noFill/>
                    </a:lnR>
                    <a:lnT>
                      <a:noFill/>
                    </a:lnT>
                    <a:lnB>
                      <a:noFill/>
                    </a:lnB>
                  </a:tcPr>
                </a:tc>
                <a:tc>
                  <a:txBody>
                    <a:bodyPr/>
                    <a:lstStyle/>
                    <a:p>
                      <a:pPr marL="0" marR="57150" algn="r" defTabSz="914400" rtl="0" eaLnBrk="1" latinLnBrk="0" hangingPunct="1">
                        <a:lnSpc>
                          <a:spcPct val="115000"/>
                        </a:lnSpc>
                        <a:spcBef>
                          <a:spcPts val="0"/>
                        </a:spcBef>
                        <a:spcAft>
                          <a:spcPts val="0"/>
                        </a:spcAft>
                      </a:pPr>
                      <a:r>
                        <a:rPr lang="en-US" sz="1200" b="1" kern="1200" dirty="0">
                          <a:solidFill>
                            <a:srgbClr val="000000"/>
                          </a:solidFill>
                          <a:effectLst/>
                          <a:latin typeface="Arial" pitchFamily="34" charset="0"/>
                          <a:ea typeface="Times New Roman"/>
                          <a:cs typeface="Arial" pitchFamily="34" charset="0"/>
                        </a:rPr>
                        <a:t>         55,079 </a:t>
                      </a:r>
                    </a:p>
                  </a:txBody>
                  <a:tcPr marL="0" marR="274320" marT="0" marB="0" anchor="b">
                    <a:lnL>
                      <a:noFill/>
                    </a:lnL>
                    <a:lnR>
                      <a:noFill/>
                    </a:lnR>
                    <a:lnT>
                      <a:noFill/>
                    </a:lnT>
                    <a:lnB>
                      <a:noFill/>
                    </a:lnB>
                  </a:tcPr>
                </a:tc>
                <a:tc>
                  <a:txBody>
                    <a:bodyPr/>
                    <a:lstStyle/>
                    <a:p>
                      <a:pPr marL="0" marR="57150" algn="r" defTabSz="914400" rtl="0" eaLnBrk="1" latinLnBrk="0" hangingPunct="1">
                        <a:lnSpc>
                          <a:spcPct val="115000"/>
                        </a:lnSpc>
                        <a:spcBef>
                          <a:spcPts val="0"/>
                        </a:spcBef>
                        <a:spcAft>
                          <a:spcPts val="0"/>
                        </a:spcAft>
                      </a:pPr>
                      <a:r>
                        <a:rPr lang="en-US" sz="1200" b="1" kern="1200" dirty="0">
                          <a:solidFill>
                            <a:srgbClr val="000000"/>
                          </a:solidFill>
                          <a:effectLst/>
                          <a:latin typeface="Arial" pitchFamily="34" charset="0"/>
                          <a:ea typeface="Times New Roman"/>
                          <a:cs typeface="Arial" pitchFamily="34" charset="0"/>
                        </a:rPr>
                        <a:t>         68,247 </a:t>
                      </a:r>
                    </a:p>
                  </a:txBody>
                  <a:tcPr marL="0" marR="274320" marT="0" marB="0" anchor="b">
                    <a:lnL>
                      <a:noFill/>
                    </a:lnL>
                    <a:lnR>
                      <a:noFill/>
                    </a:lnR>
                    <a:lnT>
                      <a:noFill/>
                    </a:lnT>
                    <a:lnB>
                      <a:noFill/>
                    </a:lnB>
                  </a:tcPr>
                </a:tc>
                <a:tc>
                  <a:txBody>
                    <a:bodyPr/>
                    <a:lstStyle/>
                    <a:p>
                      <a:pPr marL="0" marR="57150" algn="r" defTabSz="914400" rtl="0" eaLnBrk="1" latinLnBrk="0" hangingPunct="1">
                        <a:lnSpc>
                          <a:spcPct val="115000"/>
                        </a:lnSpc>
                        <a:spcBef>
                          <a:spcPts val="0"/>
                        </a:spcBef>
                        <a:spcAft>
                          <a:spcPts val="0"/>
                        </a:spcAft>
                      </a:pPr>
                      <a:r>
                        <a:rPr lang="en-US" sz="1200" b="1" kern="1200" dirty="0">
                          <a:solidFill>
                            <a:srgbClr val="000000"/>
                          </a:solidFill>
                          <a:effectLst/>
                          <a:latin typeface="Arial" pitchFamily="34" charset="0"/>
                          <a:ea typeface="Times New Roman"/>
                          <a:cs typeface="Arial" pitchFamily="34" charset="0"/>
                        </a:rPr>
                        <a:t>         94,875 </a:t>
                      </a:r>
                    </a:p>
                  </a:txBody>
                  <a:tcPr marL="0" marR="274320" marT="0" marB="0" anchor="b">
                    <a:lnL>
                      <a:noFill/>
                    </a:lnL>
                    <a:lnR>
                      <a:noFill/>
                    </a:lnR>
                    <a:lnT>
                      <a:noFill/>
                    </a:lnT>
                    <a:lnB>
                      <a:noFill/>
                    </a:lnB>
                  </a:tcPr>
                </a:tc>
                <a:tc>
                  <a:txBody>
                    <a:bodyPr/>
                    <a:lstStyle/>
                    <a:p>
                      <a:pPr marL="0" marR="57150" algn="r" defTabSz="914400" rtl="0" eaLnBrk="1" latinLnBrk="0" hangingPunct="1">
                        <a:lnSpc>
                          <a:spcPct val="115000"/>
                        </a:lnSpc>
                        <a:spcBef>
                          <a:spcPts val="0"/>
                        </a:spcBef>
                        <a:spcAft>
                          <a:spcPts val="0"/>
                        </a:spcAft>
                      </a:pPr>
                      <a:r>
                        <a:rPr lang="en-US" sz="1200" b="1" kern="1200" dirty="0">
                          <a:solidFill>
                            <a:srgbClr val="000000"/>
                          </a:solidFill>
                          <a:effectLst/>
                          <a:latin typeface="Arial" pitchFamily="34" charset="0"/>
                          <a:ea typeface="Times New Roman"/>
                          <a:cs typeface="Arial" pitchFamily="34" charset="0"/>
                        </a:rPr>
                        <a:t>     </a:t>
                      </a:r>
                      <a:r>
                        <a:rPr lang="en-US" sz="1200" b="1" kern="1200" dirty="0" smtClean="0">
                          <a:solidFill>
                            <a:srgbClr val="000000"/>
                          </a:solidFill>
                          <a:effectLst/>
                          <a:latin typeface="Arial" pitchFamily="34" charset="0"/>
                          <a:ea typeface="Times New Roman"/>
                          <a:cs typeface="Arial" pitchFamily="34" charset="0"/>
                        </a:rPr>
                        <a:t>119,057 </a:t>
                      </a:r>
                      <a:endParaRPr lang="en-US" sz="1200" b="1" kern="1200" dirty="0">
                        <a:solidFill>
                          <a:srgbClr val="000000"/>
                        </a:solidFill>
                        <a:effectLst/>
                        <a:latin typeface="Arial" pitchFamily="34" charset="0"/>
                        <a:ea typeface="Times New Roman"/>
                        <a:cs typeface="Arial" pitchFamily="34" charset="0"/>
                      </a:endParaRPr>
                    </a:p>
                  </a:txBody>
                  <a:tcPr marL="0" marR="182880" marT="0" marB="0" anchor="b">
                    <a:lnL>
                      <a:noFill/>
                    </a:lnL>
                    <a:lnR>
                      <a:noFill/>
                    </a:lnR>
                    <a:lnT>
                      <a:noFill/>
                    </a:lnT>
                    <a:lnB>
                      <a:noFill/>
                    </a:lnB>
                  </a:tcPr>
                </a:tc>
              </a:tr>
              <a:tr h="197998">
                <a:tc>
                  <a:txBody>
                    <a:bodyPr/>
                    <a:lstStyle/>
                    <a:p>
                      <a:pPr marL="0" marR="0" algn="l">
                        <a:lnSpc>
                          <a:spcPct val="115000"/>
                        </a:lnSpc>
                        <a:spcBef>
                          <a:spcPts val="0"/>
                        </a:spcBef>
                        <a:spcAft>
                          <a:spcPts val="0"/>
                        </a:spcAft>
                      </a:pPr>
                      <a:r>
                        <a:rPr lang="en-US" sz="1200" b="1">
                          <a:solidFill>
                            <a:srgbClr val="000000"/>
                          </a:solidFill>
                          <a:effectLst/>
                          <a:latin typeface="Arial" pitchFamily="34" charset="0"/>
                          <a:ea typeface="Times New Roman"/>
                          <a:cs typeface="Arial" pitchFamily="34" charset="0"/>
                        </a:rPr>
                        <a:t>Operatives and Laborers </a:t>
                      </a:r>
                      <a:endParaRPr lang="en-US" sz="1200" b="1">
                        <a:effectLst/>
                        <a:latin typeface="Arial" pitchFamily="34" charset="0"/>
                        <a:ea typeface="Times New Roman"/>
                        <a:cs typeface="Arial" pitchFamily="34" charset="0"/>
                      </a:endParaRPr>
                    </a:p>
                  </a:txBody>
                  <a:tcPr marL="0" marR="0" marT="0" marB="0" anchor="b">
                    <a:lnL>
                      <a:noFill/>
                    </a:lnL>
                    <a:lnR>
                      <a:noFill/>
                    </a:lnR>
                    <a:lnT>
                      <a:noFill/>
                    </a:lnT>
                    <a:lnB>
                      <a:noFill/>
                    </a:lnB>
                  </a:tcPr>
                </a:tc>
                <a:tc>
                  <a:txBody>
                    <a:bodyPr/>
                    <a:lstStyle/>
                    <a:p>
                      <a:pPr marL="0" marR="57150" algn="r" defTabSz="914400" rtl="0" eaLnBrk="1" latinLnBrk="0" hangingPunct="1">
                        <a:lnSpc>
                          <a:spcPct val="115000"/>
                        </a:lnSpc>
                        <a:spcBef>
                          <a:spcPts val="0"/>
                        </a:spcBef>
                        <a:spcAft>
                          <a:spcPts val="0"/>
                        </a:spcAft>
                      </a:pPr>
                      <a:r>
                        <a:rPr lang="en-US" sz="1200" b="1" kern="1200" dirty="0">
                          <a:solidFill>
                            <a:srgbClr val="000000"/>
                          </a:solidFill>
                          <a:effectLst/>
                          <a:latin typeface="Arial" pitchFamily="34" charset="0"/>
                          <a:ea typeface="Times New Roman"/>
                          <a:cs typeface="Arial" pitchFamily="34" charset="0"/>
                        </a:rPr>
                        <a:t>         48,819 </a:t>
                      </a:r>
                    </a:p>
                  </a:txBody>
                  <a:tcPr marL="0" marR="274320" marT="0" marB="0" anchor="b">
                    <a:lnL>
                      <a:noFill/>
                    </a:lnL>
                    <a:lnR>
                      <a:noFill/>
                    </a:lnR>
                    <a:lnT>
                      <a:noFill/>
                    </a:lnT>
                    <a:lnB>
                      <a:noFill/>
                    </a:lnB>
                  </a:tcPr>
                </a:tc>
                <a:tc>
                  <a:txBody>
                    <a:bodyPr/>
                    <a:lstStyle/>
                    <a:p>
                      <a:pPr marL="0" marR="57150" algn="r" defTabSz="914400" rtl="0" eaLnBrk="1" latinLnBrk="0" hangingPunct="1">
                        <a:lnSpc>
                          <a:spcPct val="115000"/>
                        </a:lnSpc>
                        <a:spcBef>
                          <a:spcPts val="0"/>
                        </a:spcBef>
                        <a:spcAft>
                          <a:spcPts val="0"/>
                        </a:spcAft>
                      </a:pPr>
                      <a:r>
                        <a:rPr lang="en-US" sz="1200" b="1" kern="1200" dirty="0">
                          <a:solidFill>
                            <a:srgbClr val="000000"/>
                          </a:solidFill>
                          <a:effectLst/>
                          <a:latin typeface="Arial" pitchFamily="34" charset="0"/>
                          <a:ea typeface="Times New Roman"/>
                          <a:cs typeface="Arial" pitchFamily="34" charset="0"/>
                        </a:rPr>
                        <a:t>         61,211 </a:t>
                      </a:r>
                    </a:p>
                  </a:txBody>
                  <a:tcPr marL="0" marR="274320" marT="0" marB="0" anchor="b">
                    <a:lnL>
                      <a:noFill/>
                    </a:lnL>
                    <a:lnR>
                      <a:noFill/>
                    </a:lnR>
                    <a:lnT>
                      <a:noFill/>
                    </a:lnT>
                    <a:lnB>
                      <a:noFill/>
                    </a:lnB>
                  </a:tcPr>
                </a:tc>
                <a:tc>
                  <a:txBody>
                    <a:bodyPr/>
                    <a:lstStyle/>
                    <a:p>
                      <a:pPr marL="0" marR="57150" algn="r" defTabSz="914400" rtl="0" eaLnBrk="1" latinLnBrk="0" hangingPunct="1">
                        <a:lnSpc>
                          <a:spcPct val="115000"/>
                        </a:lnSpc>
                        <a:spcBef>
                          <a:spcPts val="0"/>
                        </a:spcBef>
                        <a:spcAft>
                          <a:spcPts val="0"/>
                        </a:spcAft>
                      </a:pPr>
                      <a:r>
                        <a:rPr lang="en-US" sz="1200" b="1" kern="1200" dirty="0">
                          <a:solidFill>
                            <a:srgbClr val="000000"/>
                          </a:solidFill>
                          <a:effectLst/>
                          <a:latin typeface="Arial" pitchFamily="34" charset="0"/>
                          <a:ea typeface="Times New Roman"/>
                          <a:cs typeface="Arial" pitchFamily="34" charset="0"/>
                        </a:rPr>
                        <a:t>         77,581 </a:t>
                      </a:r>
                    </a:p>
                  </a:txBody>
                  <a:tcPr marL="0" marR="274320" marT="0" marB="0" anchor="b">
                    <a:lnL>
                      <a:noFill/>
                    </a:lnL>
                    <a:lnR>
                      <a:noFill/>
                    </a:lnR>
                    <a:lnT>
                      <a:noFill/>
                    </a:lnT>
                    <a:lnB>
                      <a:noFill/>
                    </a:lnB>
                  </a:tcPr>
                </a:tc>
                <a:tc>
                  <a:txBody>
                    <a:bodyPr/>
                    <a:lstStyle/>
                    <a:p>
                      <a:pPr marL="0" marR="57150" algn="r" defTabSz="914400" rtl="0" eaLnBrk="1" latinLnBrk="0" hangingPunct="1">
                        <a:lnSpc>
                          <a:spcPct val="115000"/>
                        </a:lnSpc>
                        <a:spcBef>
                          <a:spcPts val="0"/>
                        </a:spcBef>
                        <a:spcAft>
                          <a:spcPts val="0"/>
                        </a:spcAft>
                      </a:pPr>
                      <a:r>
                        <a:rPr lang="en-US" sz="1200" b="1" kern="1200" dirty="0">
                          <a:solidFill>
                            <a:srgbClr val="000000"/>
                          </a:solidFill>
                          <a:effectLst/>
                          <a:latin typeface="Arial" pitchFamily="34" charset="0"/>
                          <a:ea typeface="Times New Roman"/>
                          <a:cs typeface="Arial" pitchFamily="34" charset="0"/>
                        </a:rPr>
                        <a:t>       </a:t>
                      </a:r>
                      <a:r>
                        <a:rPr lang="en-US" sz="1200" b="1" kern="1200" dirty="0" smtClean="0">
                          <a:solidFill>
                            <a:srgbClr val="000000"/>
                          </a:solidFill>
                          <a:effectLst/>
                          <a:latin typeface="Arial" pitchFamily="34" charset="0"/>
                          <a:ea typeface="Times New Roman"/>
                          <a:cs typeface="Arial" pitchFamily="34" charset="0"/>
                        </a:rPr>
                        <a:t>89,720 </a:t>
                      </a:r>
                      <a:endParaRPr lang="en-US" sz="1200" b="1" kern="1200" dirty="0">
                        <a:solidFill>
                          <a:srgbClr val="000000"/>
                        </a:solidFill>
                        <a:effectLst/>
                        <a:latin typeface="Arial" pitchFamily="34" charset="0"/>
                        <a:ea typeface="Times New Roman"/>
                        <a:cs typeface="Arial" pitchFamily="34" charset="0"/>
                      </a:endParaRPr>
                    </a:p>
                  </a:txBody>
                  <a:tcPr marL="0" marR="182880" marT="0" marB="0" anchor="b">
                    <a:lnL>
                      <a:noFill/>
                    </a:lnL>
                    <a:lnR>
                      <a:noFill/>
                    </a:lnR>
                    <a:lnT>
                      <a:noFill/>
                    </a:lnT>
                    <a:lnB>
                      <a:noFill/>
                    </a:lnB>
                  </a:tcPr>
                </a:tc>
              </a:tr>
              <a:tr h="197998">
                <a:tc>
                  <a:txBody>
                    <a:bodyPr/>
                    <a:lstStyle/>
                    <a:p>
                      <a:pPr marL="0" marR="0" algn="l">
                        <a:lnSpc>
                          <a:spcPct val="115000"/>
                        </a:lnSpc>
                        <a:spcBef>
                          <a:spcPts val="0"/>
                        </a:spcBef>
                        <a:spcAft>
                          <a:spcPts val="0"/>
                        </a:spcAft>
                      </a:pPr>
                      <a:r>
                        <a:rPr lang="en-US" sz="1200" b="1">
                          <a:solidFill>
                            <a:srgbClr val="000000"/>
                          </a:solidFill>
                          <a:effectLst/>
                          <a:latin typeface="Arial" pitchFamily="34" charset="0"/>
                          <a:ea typeface="Times New Roman"/>
                          <a:cs typeface="Arial" pitchFamily="34" charset="0"/>
                        </a:rPr>
                        <a:t>Total</a:t>
                      </a:r>
                      <a:endParaRPr lang="en-US" sz="1200" b="1">
                        <a:effectLst/>
                        <a:latin typeface="Arial" pitchFamily="34" charset="0"/>
                        <a:ea typeface="Times New Roman"/>
                        <a:cs typeface="Arial" pitchFamily="34" charset="0"/>
                      </a:endParaRPr>
                    </a:p>
                  </a:txBody>
                  <a:tcPr marL="0" marR="0" marT="0" marB="0" anchor="b">
                    <a:lnL>
                      <a:noFill/>
                    </a:lnL>
                    <a:lnR>
                      <a:noFill/>
                    </a:lnR>
                    <a:lnT>
                      <a:noFill/>
                    </a:lnT>
                    <a:lnB>
                      <a:noFill/>
                    </a:lnB>
                  </a:tcPr>
                </a:tc>
                <a:tc>
                  <a:txBody>
                    <a:bodyPr/>
                    <a:lstStyle/>
                    <a:p>
                      <a:pPr marL="0" marR="57150" algn="r" defTabSz="914400" rtl="0" eaLnBrk="1" latinLnBrk="0" hangingPunct="1">
                        <a:lnSpc>
                          <a:spcPct val="115000"/>
                        </a:lnSpc>
                        <a:spcBef>
                          <a:spcPts val="0"/>
                        </a:spcBef>
                        <a:spcAft>
                          <a:spcPts val="0"/>
                        </a:spcAft>
                      </a:pPr>
                      <a:r>
                        <a:rPr lang="en-US" sz="1200" b="1" kern="1200" dirty="0">
                          <a:solidFill>
                            <a:srgbClr val="000000"/>
                          </a:solidFill>
                          <a:effectLst/>
                          <a:latin typeface="Arial" pitchFamily="34" charset="0"/>
                          <a:ea typeface="Times New Roman"/>
                          <a:cs typeface="Arial" pitchFamily="34" charset="0"/>
                        </a:rPr>
                        <a:t>         50,533 </a:t>
                      </a:r>
                    </a:p>
                  </a:txBody>
                  <a:tcPr marL="0" marR="274320" marT="0" marB="0" anchor="b">
                    <a:lnL>
                      <a:noFill/>
                    </a:lnL>
                    <a:lnR>
                      <a:noFill/>
                    </a:lnR>
                    <a:lnT>
                      <a:noFill/>
                    </a:lnT>
                    <a:lnB>
                      <a:noFill/>
                    </a:lnB>
                  </a:tcPr>
                </a:tc>
                <a:tc>
                  <a:txBody>
                    <a:bodyPr/>
                    <a:lstStyle/>
                    <a:p>
                      <a:pPr marL="0" marR="57150" algn="r" defTabSz="914400" rtl="0" eaLnBrk="1" latinLnBrk="0" hangingPunct="1">
                        <a:lnSpc>
                          <a:spcPct val="115000"/>
                        </a:lnSpc>
                        <a:spcBef>
                          <a:spcPts val="0"/>
                        </a:spcBef>
                        <a:spcAft>
                          <a:spcPts val="0"/>
                        </a:spcAft>
                      </a:pPr>
                      <a:r>
                        <a:rPr lang="en-US" sz="1200" b="1" kern="1200" dirty="0">
                          <a:solidFill>
                            <a:srgbClr val="000000"/>
                          </a:solidFill>
                          <a:effectLst/>
                          <a:latin typeface="Arial" pitchFamily="34" charset="0"/>
                          <a:ea typeface="Times New Roman"/>
                          <a:cs typeface="Arial" pitchFamily="34" charset="0"/>
                        </a:rPr>
                        <a:t>         64,975 </a:t>
                      </a:r>
                    </a:p>
                  </a:txBody>
                  <a:tcPr marL="0" marR="274320" marT="0" marB="0" anchor="b">
                    <a:lnL>
                      <a:noFill/>
                    </a:lnL>
                    <a:lnR>
                      <a:noFill/>
                    </a:lnR>
                    <a:lnT>
                      <a:noFill/>
                    </a:lnT>
                    <a:lnB>
                      <a:noFill/>
                    </a:lnB>
                  </a:tcPr>
                </a:tc>
                <a:tc>
                  <a:txBody>
                    <a:bodyPr/>
                    <a:lstStyle/>
                    <a:p>
                      <a:pPr marL="0" marR="57150" algn="r" defTabSz="914400" rtl="0" eaLnBrk="1" latinLnBrk="0" hangingPunct="1">
                        <a:lnSpc>
                          <a:spcPct val="115000"/>
                        </a:lnSpc>
                        <a:spcBef>
                          <a:spcPts val="0"/>
                        </a:spcBef>
                        <a:spcAft>
                          <a:spcPts val="0"/>
                        </a:spcAft>
                      </a:pPr>
                      <a:r>
                        <a:rPr lang="en-US" sz="1200" b="1" kern="1200" dirty="0">
                          <a:solidFill>
                            <a:srgbClr val="000000"/>
                          </a:solidFill>
                          <a:effectLst/>
                          <a:latin typeface="Arial" pitchFamily="34" charset="0"/>
                          <a:ea typeface="Times New Roman"/>
                          <a:cs typeface="Arial" pitchFamily="34" charset="0"/>
                        </a:rPr>
                        <a:t>       114,698 </a:t>
                      </a:r>
                    </a:p>
                  </a:txBody>
                  <a:tcPr marL="0" marR="274320" marT="0" marB="0" anchor="b">
                    <a:lnL>
                      <a:noFill/>
                    </a:lnL>
                    <a:lnR>
                      <a:noFill/>
                    </a:lnR>
                    <a:lnT>
                      <a:noFill/>
                    </a:lnT>
                    <a:lnB>
                      <a:noFill/>
                    </a:lnB>
                  </a:tcPr>
                </a:tc>
                <a:tc>
                  <a:txBody>
                    <a:bodyPr/>
                    <a:lstStyle/>
                    <a:p>
                      <a:pPr marL="0" marR="57150" algn="r" defTabSz="914400" rtl="0" eaLnBrk="1" latinLnBrk="0" hangingPunct="1">
                        <a:lnSpc>
                          <a:spcPct val="115000"/>
                        </a:lnSpc>
                        <a:spcBef>
                          <a:spcPts val="0"/>
                        </a:spcBef>
                        <a:spcAft>
                          <a:spcPts val="0"/>
                        </a:spcAft>
                      </a:pPr>
                      <a:r>
                        <a:rPr lang="en-US" sz="1200" b="1" kern="1200" dirty="0">
                          <a:solidFill>
                            <a:srgbClr val="000000"/>
                          </a:solidFill>
                          <a:effectLst/>
                          <a:latin typeface="Arial" pitchFamily="34" charset="0"/>
                          <a:ea typeface="Times New Roman"/>
                          <a:cs typeface="Arial" pitchFamily="34" charset="0"/>
                        </a:rPr>
                        <a:t>     </a:t>
                      </a:r>
                      <a:r>
                        <a:rPr lang="en-US" sz="1200" b="1" kern="1200" dirty="0" smtClean="0">
                          <a:solidFill>
                            <a:srgbClr val="000000"/>
                          </a:solidFill>
                          <a:effectLst/>
                          <a:latin typeface="Arial" pitchFamily="34" charset="0"/>
                          <a:ea typeface="Times New Roman"/>
                          <a:cs typeface="Arial" pitchFamily="34" charset="0"/>
                        </a:rPr>
                        <a:t>144,714 </a:t>
                      </a:r>
                      <a:endParaRPr lang="en-US" sz="1200" b="1" kern="1200" dirty="0">
                        <a:solidFill>
                          <a:srgbClr val="000000"/>
                        </a:solidFill>
                        <a:effectLst/>
                        <a:latin typeface="Arial" pitchFamily="34" charset="0"/>
                        <a:ea typeface="Times New Roman"/>
                        <a:cs typeface="Arial" pitchFamily="34" charset="0"/>
                      </a:endParaRPr>
                    </a:p>
                  </a:txBody>
                  <a:tcPr marL="0" marR="182880" marT="0" marB="0" anchor="b">
                    <a:lnL>
                      <a:noFill/>
                    </a:lnL>
                    <a:lnR>
                      <a:noFill/>
                    </a:lnR>
                    <a:lnT>
                      <a:noFill/>
                    </a:lnT>
                    <a:lnB>
                      <a:noFill/>
                    </a:lnB>
                  </a:tcPr>
                </a:tc>
              </a:tr>
              <a:tr h="215510">
                <a:tc gridSpan="5">
                  <a:txBody>
                    <a:bodyPr/>
                    <a:lstStyle/>
                    <a:p>
                      <a:pPr marL="0" marR="36830" algn="ctr">
                        <a:lnSpc>
                          <a:spcPct val="115000"/>
                        </a:lnSpc>
                        <a:spcBef>
                          <a:spcPts val="300"/>
                        </a:spcBef>
                        <a:spcAft>
                          <a:spcPts val="300"/>
                        </a:spcAft>
                      </a:pPr>
                      <a:r>
                        <a:rPr lang="en-US" sz="1200" b="1" dirty="0">
                          <a:solidFill>
                            <a:srgbClr val="000000"/>
                          </a:solidFill>
                          <a:effectLst/>
                          <a:latin typeface="Arial" pitchFamily="34" charset="0"/>
                          <a:ea typeface="Times New Roman"/>
                          <a:cs typeface="Arial" pitchFamily="34" charset="0"/>
                        </a:rPr>
                        <a:t>NH Black</a:t>
                      </a:r>
                      <a:endParaRPr lang="en-US" sz="1200" b="1" dirty="0">
                        <a:effectLst/>
                        <a:latin typeface="Arial" pitchFamily="34" charset="0"/>
                        <a:ea typeface="Times New Roman"/>
                        <a:cs typeface="Arial" pitchFamily="34" charset="0"/>
                      </a:endParaRP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5510">
                <a:tc>
                  <a:txBody>
                    <a:bodyPr/>
                    <a:lstStyle/>
                    <a:p>
                      <a:pPr marL="0" marR="0" algn="l">
                        <a:lnSpc>
                          <a:spcPct val="115000"/>
                        </a:lnSpc>
                        <a:spcBef>
                          <a:spcPts val="0"/>
                        </a:spcBef>
                        <a:spcAft>
                          <a:spcPts val="0"/>
                        </a:spcAft>
                      </a:pPr>
                      <a:r>
                        <a:rPr lang="en-US" sz="1200" b="1" dirty="0">
                          <a:solidFill>
                            <a:srgbClr val="000000"/>
                          </a:solidFill>
                          <a:effectLst/>
                          <a:latin typeface="Arial" pitchFamily="34" charset="0"/>
                          <a:ea typeface="Times New Roman"/>
                          <a:cs typeface="Arial" pitchFamily="34" charset="0"/>
                        </a:rPr>
                        <a:t>Managerial &amp; Professional</a:t>
                      </a:r>
                      <a:endParaRPr lang="en-US" sz="1200" b="1" dirty="0">
                        <a:effectLst/>
                        <a:latin typeface="Arial" pitchFamily="34" charset="0"/>
                        <a:ea typeface="Times New Roman"/>
                        <a:cs typeface="Arial" pitchFamily="34" charset="0"/>
                      </a:endParaRPr>
                    </a:p>
                  </a:txBody>
                  <a:tcPr marL="0" marR="0" marT="0" marB="0" anchor="b">
                    <a:lnL>
                      <a:noFill/>
                    </a:lnL>
                    <a:lnR>
                      <a:noFill/>
                    </a:lnR>
                    <a:lnT>
                      <a:noFill/>
                    </a:lnT>
                    <a:lnB>
                      <a:noFill/>
                    </a:lnB>
                  </a:tcPr>
                </a:tc>
                <a:tc>
                  <a:txBody>
                    <a:bodyPr/>
                    <a:lstStyle/>
                    <a:p>
                      <a:pPr marL="0" marR="57150" algn="r" defTabSz="914400" rtl="0" eaLnBrk="1" latinLnBrk="0" hangingPunct="1">
                        <a:lnSpc>
                          <a:spcPct val="115000"/>
                        </a:lnSpc>
                        <a:spcBef>
                          <a:spcPts val="0"/>
                        </a:spcBef>
                        <a:spcAft>
                          <a:spcPts val="0"/>
                        </a:spcAft>
                      </a:pPr>
                      <a:r>
                        <a:rPr lang="en-US" sz="1200" b="1" kern="1200" dirty="0">
                          <a:solidFill>
                            <a:srgbClr val="000000"/>
                          </a:solidFill>
                          <a:effectLst/>
                          <a:latin typeface="Arial" pitchFamily="34" charset="0"/>
                          <a:ea typeface="Times New Roman"/>
                          <a:cs typeface="Arial" pitchFamily="34" charset="0"/>
                        </a:rPr>
                        <a:t>$  47,483</a:t>
                      </a:r>
                    </a:p>
                  </a:txBody>
                  <a:tcPr marL="0" marR="274320" marT="0" marB="0" anchor="b">
                    <a:lnL>
                      <a:noFill/>
                    </a:lnL>
                    <a:lnR>
                      <a:noFill/>
                    </a:lnR>
                    <a:lnT>
                      <a:noFill/>
                    </a:lnT>
                    <a:lnB>
                      <a:noFill/>
                    </a:lnB>
                  </a:tcPr>
                </a:tc>
                <a:tc>
                  <a:txBody>
                    <a:bodyPr/>
                    <a:lstStyle/>
                    <a:p>
                      <a:pPr marL="0" marR="57150" algn="r" defTabSz="914400" rtl="0" eaLnBrk="1" latinLnBrk="0" hangingPunct="1">
                        <a:lnSpc>
                          <a:spcPct val="115000"/>
                        </a:lnSpc>
                        <a:spcBef>
                          <a:spcPts val="0"/>
                        </a:spcBef>
                        <a:spcAft>
                          <a:spcPts val="0"/>
                        </a:spcAft>
                      </a:pPr>
                      <a:r>
                        <a:rPr lang="en-US" sz="1200" b="1" kern="1200" dirty="0">
                          <a:solidFill>
                            <a:srgbClr val="000000"/>
                          </a:solidFill>
                          <a:effectLst/>
                          <a:latin typeface="Arial" pitchFamily="34" charset="0"/>
                          <a:ea typeface="Times New Roman"/>
                          <a:cs typeface="Arial" pitchFamily="34" charset="0"/>
                        </a:rPr>
                        <a:t>$  52,186</a:t>
                      </a:r>
                    </a:p>
                  </a:txBody>
                  <a:tcPr marL="0" marR="274320" marT="0" marB="0" anchor="b">
                    <a:lnL>
                      <a:noFill/>
                    </a:lnL>
                    <a:lnR>
                      <a:noFill/>
                    </a:lnR>
                    <a:lnT>
                      <a:noFill/>
                    </a:lnT>
                    <a:lnB>
                      <a:noFill/>
                    </a:lnB>
                  </a:tcPr>
                </a:tc>
                <a:tc>
                  <a:txBody>
                    <a:bodyPr/>
                    <a:lstStyle/>
                    <a:p>
                      <a:pPr marL="0" marR="57150" algn="r" defTabSz="914400" rtl="0" eaLnBrk="1" latinLnBrk="0" hangingPunct="1">
                        <a:lnSpc>
                          <a:spcPct val="115000"/>
                        </a:lnSpc>
                        <a:spcBef>
                          <a:spcPts val="0"/>
                        </a:spcBef>
                        <a:spcAft>
                          <a:spcPts val="0"/>
                        </a:spcAft>
                      </a:pPr>
                      <a:r>
                        <a:rPr lang="en-US" sz="1200" b="1" kern="1200" dirty="0">
                          <a:solidFill>
                            <a:srgbClr val="000000"/>
                          </a:solidFill>
                          <a:effectLst/>
                          <a:latin typeface="Arial" pitchFamily="34" charset="0"/>
                          <a:ea typeface="Times New Roman"/>
                          <a:cs typeface="Arial" pitchFamily="34" charset="0"/>
                        </a:rPr>
                        <a:t>$  84,758</a:t>
                      </a:r>
                    </a:p>
                  </a:txBody>
                  <a:tcPr marL="0" marR="274320" marT="0" marB="0" anchor="b">
                    <a:lnL>
                      <a:noFill/>
                    </a:lnL>
                    <a:lnR>
                      <a:noFill/>
                    </a:lnR>
                    <a:lnT>
                      <a:noFill/>
                    </a:lnT>
                    <a:lnB>
                      <a:noFill/>
                    </a:lnB>
                  </a:tcPr>
                </a:tc>
                <a:tc>
                  <a:txBody>
                    <a:bodyPr/>
                    <a:lstStyle/>
                    <a:p>
                      <a:pPr marL="0" marR="57150" algn="r" defTabSz="914400" rtl="0" eaLnBrk="1" latinLnBrk="0" hangingPunct="1">
                        <a:lnSpc>
                          <a:spcPct val="115000"/>
                        </a:lnSpc>
                        <a:spcBef>
                          <a:spcPts val="0"/>
                        </a:spcBef>
                        <a:spcAft>
                          <a:spcPts val="0"/>
                        </a:spcAft>
                      </a:pPr>
                      <a:r>
                        <a:rPr lang="en-US" sz="1200" b="1" kern="1200" dirty="0">
                          <a:solidFill>
                            <a:srgbClr val="000000"/>
                          </a:solidFill>
                          <a:effectLst/>
                          <a:latin typeface="Arial" pitchFamily="34" charset="0"/>
                          <a:ea typeface="Times New Roman"/>
                          <a:cs typeface="Arial" pitchFamily="34" charset="0"/>
                        </a:rPr>
                        <a:t>$  99,073</a:t>
                      </a:r>
                    </a:p>
                  </a:txBody>
                  <a:tcPr marL="0" marR="182880" marT="0" marB="0" anchor="b">
                    <a:lnL>
                      <a:noFill/>
                    </a:lnL>
                    <a:lnR>
                      <a:noFill/>
                    </a:lnR>
                    <a:lnT>
                      <a:noFill/>
                    </a:lnT>
                    <a:lnB>
                      <a:noFill/>
                    </a:lnB>
                  </a:tcPr>
                </a:tc>
              </a:tr>
              <a:tr h="197998">
                <a:tc>
                  <a:txBody>
                    <a:bodyPr/>
                    <a:lstStyle/>
                    <a:p>
                      <a:pPr marL="0" marR="0" algn="l">
                        <a:lnSpc>
                          <a:spcPct val="115000"/>
                        </a:lnSpc>
                        <a:spcBef>
                          <a:spcPts val="0"/>
                        </a:spcBef>
                        <a:spcAft>
                          <a:spcPts val="0"/>
                        </a:spcAft>
                      </a:pPr>
                      <a:r>
                        <a:rPr lang="en-US" sz="1200" b="1">
                          <a:solidFill>
                            <a:srgbClr val="000000"/>
                          </a:solidFill>
                          <a:effectLst/>
                          <a:latin typeface="Arial" pitchFamily="34" charset="0"/>
                          <a:ea typeface="Times New Roman"/>
                          <a:cs typeface="Arial" pitchFamily="34" charset="0"/>
                        </a:rPr>
                        <a:t>Technical, Sales, &amp; Admin.</a:t>
                      </a:r>
                      <a:endParaRPr lang="en-US" sz="1200" b="1">
                        <a:effectLst/>
                        <a:latin typeface="Arial" pitchFamily="34" charset="0"/>
                        <a:ea typeface="Times New Roman"/>
                        <a:cs typeface="Arial" pitchFamily="34" charset="0"/>
                      </a:endParaRPr>
                    </a:p>
                  </a:txBody>
                  <a:tcPr marL="0" marR="0" marT="0" marB="0" anchor="b">
                    <a:lnL>
                      <a:noFill/>
                    </a:lnL>
                    <a:lnR>
                      <a:noFill/>
                    </a:lnR>
                    <a:lnT>
                      <a:noFill/>
                    </a:lnT>
                    <a:lnB>
                      <a:noFill/>
                    </a:lnB>
                  </a:tcPr>
                </a:tc>
                <a:tc>
                  <a:txBody>
                    <a:bodyPr/>
                    <a:lstStyle/>
                    <a:p>
                      <a:pPr marL="0" marR="57150" algn="r" defTabSz="914400" rtl="0" eaLnBrk="1" latinLnBrk="0" hangingPunct="1">
                        <a:lnSpc>
                          <a:spcPct val="115000"/>
                        </a:lnSpc>
                        <a:spcBef>
                          <a:spcPts val="0"/>
                        </a:spcBef>
                        <a:spcAft>
                          <a:spcPts val="0"/>
                        </a:spcAft>
                      </a:pPr>
                      <a:r>
                        <a:rPr lang="en-US" sz="1200" b="1" kern="1200" dirty="0">
                          <a:solidFill>
                            <a:srgbClr val="000000"/>
                          </a:solidFill>
                          <a:effectLst/>
                          <a:latin typeface="Arial" pitchFamily="34" charset="0"/>
                          <a:ea typeface="Times New Roman"/>
                          <a:cs typeface="Arial" pitchFamily="34" charset="0"/>
                        </a:rPr>
                        <a:t>         33,980 </a:t>
                      </a:r>
                    </a:p>
                  </a:txBody>
                  <a:tcPr marL="0" marR="274320" marT="0" marB="0" anchor="b">
                    <a:lnL>
                      <a:noFill/>
                    </a:lnL>
                    <a:lnR>
                      <a:noFill/>
                    </a:lnR>
                    <a:lnT>
                      <a:noFill/>
                    </a:lnT>
                    <a:lnB>
                      <a:noFill/>
                    </a:lnB>
                  </a:tcPr>
                </a:tc>
                <a:tc>
                  <a:txBody>
                    <a:bodyPr/>
                    <a:lstStyle/>
                    <a:p>
                      <a:pPr marL="0" marR="57150" algn="r" defTabSz="914400" rtl="0" eaLnBrk="1" latinLnBrk="0" hangingPunct="1">
                        <a:lnSpc>
                          <a:spcPct val="115000"/>
                        </a:lnSpc>
                        <a:spcBef>
                          <a:spcPts val="0"/>
                        </a:spcBef>
                        <a:spcAft>
                          <a:spcPts val="0"/>
                        </a:spcAft>
                      </a:pPr>
                      <a:r>
                        <a:rPr lang="en-US" sz="1200" b="1" kern="1200" dirty="0">
                          <a:solidFill>
                            <a:srgbClr val="000000"/>
                          </a:solidFill>
                          <a:effectLst/>
                          <a:latin typeface="Arial" pitchFamily="34" charset="0"/>
                          <a:ea typeface="Times New Roman"/>
                          <a:cs typeface="Arial" pitchFamily="34" charset="0"/>
                        </a:rPr>
                        <a:t>         43,933 </a:t>
                      </a:r>
                    </a:p>
                  </a:txBody>
                  <a:tcPr marL="0" marR="274320" marT="0" marB="0" anchor="b">
                    <a:lnL>
                      <a:noFill/>
                    </a:lnL>
                    <a:lnR>
                      <a:noFill/>
                    </a:lnR>
                    <a:lnT>
                      <a:noFill/>
                    </a:lnT>
                    <a:lnB>
                      <a:noFill/>
                    </a:lnB>
                  </a:tcPr>
                </a:tc>
                <a:tc>
                  <a:txBody>
                    <a:bodyPr/>
                    <a:lstStyle/>
                    <a:p>
                      <a:pPr marL="0" marR="57150" algn="r" defTabSz="914400" rtl="0" eaLnBrk="1" latinLnBrk="0" hangingPunct="1">
                        <a:lnSpc>
                          <a:spcPct val="115000"/>
                        </a:lnSpc>
                        <a:spcBef>
                          <a:spcPts val="0"/>
                        </a:spcBef>
                        <a:spcAft>
                          <a:spcPts val="0"/>
                        </a:spcAft>
                      </a:pPr>
                      <a:r>
                        <a:rPr lang="en-US" sz="1200" b="1" kern="1200" dirty="0">
                          <a:solidFill>
                            <a:srgbClr val="000000"/>
                          </a:solidFill>
                          <a:effectLst/>
                          <a:latin typeface="Arial" pitchFamily="34" charset="0"/>
                          <a:ea typeface="Times New Roman"/>
                          <a:cs typeface="Arial" pitchFamily="34" charset="0"/>
                        </a:rPr>
                        <a:t>         75,416 </a:t>
                      </a:r>
                    </a:p>
                  </a:txBody>
                  <a:tcPr marL="0" marR="274320" marT="0" marB="0" anchor="b">
                    <a:lnL>
                      <a:noFill/>
                    </a:lnL>
                    <a:lnR>
                      <a:noFill/>
                    </a:lnR>
                    <a:lnT>
                      <a:noFill/>
                    </a:lnT>
                    <a:lnB>
                      <a:noFill/>
                    </a:lnB>
                  </a:tcPr>
                </a:tc>
                <a:tc>
                  <a:txBody>
                    <a:bodyPr/>
                    <a:lstStyle/>
                    <a:p>
                      <a:pPr marL="0" marR="57150" algn="r" defTabSz="914400" rtl="0" eaLnBrk="1" latinLnBrk="0" hangingPunct="1">
                        <a:lnSpc>
                          <a:spcPct val="115000"/>
                        </a:lnSpc>
                        <a:spcBef>
                          <a:spcPts val="0"/>
                        </a:spcBef>
                        <a:spcAft>
                          <a:spcPts val="0"/>
                        </a:spcAft>
                      </a:pPr>
                      <a:r>
                        <a:rPr lang="en-US" sz="1200" b="1" kern="1200" dirty="0">
                          <a:solidFill>
                            <a:srgbClr val="000000"/>
                          </a:solidFill>
                          <a:effectLst/>
                          <a:latin typeface="Arial" pitchFamily="34" charset="0"/>
                          <a:ea typeface="Times New Roman"/>
                          <a:cs typeface="Arial" pitchFamily="34" charset="0"/>
                        </a:rPr>
                        <a:t>       </a:t>
                      </a:r>
                      <a:r>
                        <a:rPr lang="en-US" sz="1200" b="1" kern="1200" dirty="0" smtClean="0">
                          <a:solidFill>
                            <a:srgbClr val="000000"/>
                          </a:solidFill>
                          <a:effectLst/>
                          <a:latin typeface="Arial" pitchFamily="34" charset="0"/>
                          <a:ea typeface="Times New Roman"/>
                          <a:cs typeface="Arial" pitchFamily="34" charset="0"/>
                        </a:rPr>
                        <a:t>80,852 </a:t>
                      </a:r>
                      <a:endParaRPr lang="en-US" sz="1200" b="1" kern="1200" dirty="0">
                        <a:solidFill>
                          <a:srgbClr val="000000"/>
                        </a:solidFill>
                        <a:effectLst/>
                        <a:latin typeface="Arial" pitchFamily="34" charset="0"/>
                        <a:ea typeface="Times New Roman"/>
                        <a:cs typeface="Arial" pitchFamily="34" charset="0"/>
                      </a:endParaRPr>
                    </a:p>
                  </a:txBody>
                  <a:tcPr marL="0" marR="182880" marT="0" marB="0" anchor="b">
                    <a:lnL>
                      <a:noFill/>
                    </a:lnL>
                    <a:lnR>
                      <a:noFill/>
                    </a:lnR>
                    <a:lnT>
                      <a:noFill/>
                    </a:lnT>
                    <a:lnB>
                      <a:noFill/>
                    </a:lnB>
                  </a:tcPr>
                </a:tc>
              </a:tr>
              <a:tr h="197998">
                <a:tc>
                  <a:txBody>
                    <a:bodyPr/>
                    <a:lstStyle/>
                    <a:p>
                      <a:pPr marL="0" marR="0" algn="l">
                        <a:lnSpc>
                          <a:spcPct val="115000"/>
                        </a:lnSpc>
                        <a:spcBef>
                          <a:spcPts val="0"/>
                        </a:spcBef>
                        <a:spcAft>
                          <a:spcPts val="0"/>
                        </a:spcAft>
                      </a:pPr>
                      <a:r>
                        <a:rPr lang="en-US" sz="1200" b="1" dirty="0">
                          <a:solidFill>
                            <a:srgbClr val="000000"/>
                          </a:solidFill>
                          <a:effectLst/>
                          <a:latin typeface="Arial" pitchFamily="34" charset="0"/>
                          <a:ea typeface="Times New Roman"/>
                          <a:cs typeface="Arial" pitchFamily="34" charset="0"/>
                        </a:rPr>
                        <a:t>Precision Prod., Craft, &amp; Repairers</a:t>
                      </a:r>
                      <a:endParaRPr lang="en-US" sz="1200" b="1" dirty="0">
                        <a:effectLst/>
                        <a:latin typeface="Arial" pitchFamily="34" charset="0"/>
                        <a:ea typeface="Times New Roman"/>
                        <a:cs typeface="Arial" pitchFamily="34" charset="0"/>
                      </a:endParaRPr>
                    </a:p>
                  </a:txBody>
                  <a:tcPr marL="0" marR="0" marT="0" marB="0" anchor="b">
                    <a:lnL>
                      <a:noFill/>
                    </a:lnL>
                    <a:lnR>
                      <a:noFill/>
                    </a:lnR>
                    <a:lnT>
                      <a:noFill/>
                    </a:lnT>
                    <a:lnB>
                      <a:noFill/>
                    </a:lnB>
                  </a:tcPr>
                </a:tc>
                <a:tc>
                  <a:txBody>
                    <a:bodyPr/>
                    <a:lstStyle/>
                    <a:p>
                      <a:pPr marL="0" marR="57150" algn="r" defTabSz="914400" rtl="0" eaLnBrk="1" latinLnBrk="0" hangingPunct="1">
                        <a:lnSpc>
                          <a:spcPct val="115000"/>
                        </a:lnSpc>
                        <a:spcBef>
                          <a:spcPts val="0"/>
                        </a:spcBef>
                        <a:spcAft>
                          <a:spcPts val="0"/>
                        </a:spcAft>
                      </a:pPr>
                      <a:r>
                        <a:rPr lang="en-US" sz="1200" b="1" kern="1200" dirty="0">
                          <a:solidFill>
                            <a:srgbClr val="000000"/>
                          </a:solidFill>
                          <a:effectLst/>
                          <a:latin typeface="Arial" pitchFamily="34" charset="0"/>
                          <a:ea typeface="Times New Roman"/>
                          <a:cs typeface="Arial" pitchFamily="34" charset="0"/>
                        </a:rPr>
                        <a:t>         42,767 </a:t>
                      </a:r>
                    </a:p>
                  </a:txBody>
                  <a:tcPr marL="0" marR="274320" marT="0" marB="0" anchor="b">
                    <a:lnL>
                      <a:noFill/>
                    </a:lnL>
                    <a:lnR>
                      <a:noFill/>
                    </a:lnR>
                    <a:lnT>
                      <a:noFill/>
                    </a:lnT>
                    <a:lnB>
                      <a:noFill/>
                    </a:lnB>
                  </a:tcPr>
                </a:tc>
                <a:tc>
                  <a:txBody>
                    <a:bodyPr/>
                    <a:lstStyle/>
                    <a:p>
                      <a:pPr marL="0" marR="57150" algn="r" defTabSz="914400" rtl="0" eaLnBrk="1" latinLnBrk="0" hangingPunct="1">
                        <a:lnSpc>
                          <a:spcPct val="115000"/>
                        </a:lnSpc>
                        <a:spcBef>
                          <a:spcPts val="0"/>
                        </a:spcBef>
                        <a:spcAft>
                          <a:spcPts val="0"/>
                        </a:spcAft>
                      </a:pPr>
                      <a:r>
                        <a:rPr lang="en-US" sz="1200" b="1" kern="1200" dirty="0">
                          <a:solidFill>
                            <a:srgbClr val="000000"/>
                          </a:solidFill>
                          <a:effectLst/>
                          <a:latin typeface="Arial" pitchFamily="34" charset="0"/>
                          <a:ea typeface="Times New Roman"/>
                          <a:cs typeface="Arial" pitchFamily="34" charset="0"/>
                        </a:rPr>
                        <a:t>         53,192 </a:t>
                      </a:r>
                    </a:p>
                  </a:txBody>
                  <a:tcPr marL="0" marR="274320" marT="0" marB="0" anchor="b">
                    <a:lnL>
                      <a:noFill/>
                    </a:lnL>
                    <a:lnR>
                      <a:noFill/>
                    </a:lnR>
                    <a:lnT>
                      <a:noFill/>
                    </a:lnT>
                    <a:lnB>
                      <a:noFill/>
                    </a:lnB>
                  </a:tcPr>
                </a:tc>
                <a:tc>
                  <a:txBody>
                    <a:bodyPr/>
                    <a:lstStyle/>
                    <a:p>
                      <a:pPr marL="0" marR="57150" algn="r" defTabSz="914400" rtl="0" eaLnBrk="1" latinLnBrk="0" hangingPunct="1">
                        <a:lnSpc>
                          <a:spcPct val="115000"/>
                        </a:lnSpc>
                        <a:spcBef>
                          <a:spcPts val="0"/>
                        </a:spcBef>
                        <a:spcAft>
                          <a:spcPts val="0"/>
                        </a:spcAft>
                      </a:pPr>
                      <a:r>
                        <a:rPr lang="en-US" sz="1200" b="1" kern="1200" dirty="0">
                          <a:solidFill>
                            <a:srgbClr val="000000"/>
                          </a:solidFill>
                          <a:effectLst/>
                          <a:latin typeface="Arial" pitchFamily="34" charset="0"/>
                          <a:ea typeface="Times New Roman"/>
                          <a:cs typeface="Arial" pitchFamily="34" charset="0"/>
                        </a:rPr>
                        <a:t>         82,885 </a:t>
                      </a:r>
                    </a:p>
                  </a:txBody>
                  <a:tcPr marL="0" marR="274320" marT="0" marB="0" anchor="b">
                    <a:lnL>
                      <a:noFill/>
                    </a:lnL>
                    <a:lnR>
                      <a:noFill/>
                    </a:lnR>
                    <a:lnT>
                      <a:noFill/>
                    </a:lnT>
                    <a:lnB>
                      <a:noFill/>
                    </a:lnB>
                  </a:tcPr>
                </a:tc>
                <a:tc>
                  <a:txBody>
                    <a:bodyPr/>
                    <a:lstStyle/>
                    <a:p>
                      <a:pPr marL="0" marR="57150" algn="r" defTabSz="914400" rtl="0" eaLnBrk="1" latinLnBrk="0" hangingPunct="1">
                        <a:lnSpc>
                          <a:spcPct val="115000"/>
                        </a:lnSpc>
                        <a:spcBef>
                          <a:spcPts val="0"/>
                        </a:spcBef>
                        <a:spcAft>
                          <a:spcPts val="0"/>
                        </a:spcAft>
                      </a:pPr>
                      <a:r>
                        <a:rPr lang="en-US" sz="1200" b="1" kern="1200" dirty="0">
                          <a:solidFill>
                            <a:srgbClr val="000000"/>
                          </a:solidFill>
                          <a:effectLst/>
                          <a:latin typeface="Arial" pitchFamily="34" charset="0"/>
                          <a:ea typeface="Times New Roman"/>
                          <a:cs typeface="Arial" pitchFamily="34" charset="0"/>
                        </a:rPr>
                        <a:t>       </a:t>
                      </a:r>
                      <a:r>
                        <a:rPr lang="en-US" sz="1200" b="1" kern="1200" dirty="0" smtClean="0">
                          <a:solidFill>
                            <a:srgbClr val="000000"/>
                          </a:solidFill>
                          <a:effectLst/>
                          <a:latin typeface="Arial" pitchFamily="34" charset="0"/>
                          <a:ea typeface="Times New Roman"/>
                          <a:cs typeface="Arial" pitchFamily="34" charset="0"/>
                        </a:rPr>
                        <a:t>69,805 </a:t>
                      </a:r>
                      <a:endParaRPr lang="en-US" sz="1200" b="1" kern="1200" dirty="0">
                        <a:solidFill>
                          <a:srgbClr val="000000"/>
                        </a:solidFill>
                        <a:effectLst/>
                        <a:latin typeface="Arial" pitchFamily="34" charset="0"/>
                        <a:ea typeface="Times New Roman"/>
                        <a:cs typeface="Arial" pitchFamily="34" charset="0"/>
                      </a:endParaRPr>
                    </a:p>
                  </a:txBody>
                  <a:tcPr marL="0" marR="182880" marT="0" marB="0" anchor="b">
                    <a:lnL>
                      <a:noFill/>
                    </a:lnL>
                    <a:lnR>
                      <a:noFill/>
                    </a:lnR>
                    <a:lnT>
                      <a:noFill/>
                    </a:lnT>
                    <a:lnB>
                      <a:noFill/>
                    </a:lnB>
                  </a:tcPr>
                </a:tc>
              </a:tr>
              <a:tr h="197998">
                <a:tc>
                  <a:txBody>
                    <a:bodyPr/>
                    <a:lstStyle/>
                    <a:p>
                      <a:pPr marL="0" marR="0" algn="l">
                        <a:lnSpc>
                          <a:spcPct val="115000"/>
                        </a:lnSpc>
                        <a:spcBef>
                          <a:spcPts val="0"/>
                        </a:spcBef>
                        <a:spcAft>
                          <a:spcPts val="0"/>
                        </a:spcAft>
                      </a:pPr>
                      <a:r>
                        <a:rPr lang="en-US" sz="1200" b="1" dirty="0">
                          <a:solidFill>
                            <a:srgbClr val="000000"/>
                          </a:solidFill>
                          <a:effectLst/>
                          <a:latin typeface="Arial" pitchFamily="34" charset="0"/>
                          <a:ea typeface="Times New Roman"/>
                          <a:cs typeface="Arial" pitchFamily="34" charset="0"/>
                        </a:rPr>
                        <a:t>Operatives and Laborers </a:t>
                      </a:r>
                      <a:endParaRPr lang="en-US" sz="1200" b="1" dirty="0">
                        <a:effectLst/>
                        <a:latin typeface="Arial" pitchFamily="34" charset="0"/>
                        <a:ea typeface="Times New Roman"/>
                        <a:cs typeface="Arial" pitchFamily="34" charset="0"/>
                      </a:endParaRPr>
                    </a:p>
                  </a:txBody>
                  <a:tcPr marL="0" marR="0" marT="0" marB="0" anchor="b">
                    <a:lnL>
                      <a:noFill/>
                    </a:lnL>
                    <a:lnR>
                      <a:noFill/>
                    </a:lnR>
                    <a:lnT>
                      <a:noFill/>
                    </a:lnT>
                    <a:lnB>
                      <a:noFill/>
                    </a:lnB>
                  </a:tcPr>
                </a:tc>
                <a:tc>
                  <a:txBody>
                    <a:bodyPr/>
                    <a:lstStyle/>
                    <a:p>
                      <a:pPr marL="0" marR="57150" algn="r" defTabSz="914400" rtl="0" eaLnBrk="1" latinLnBrk="0" hangingPunct="1">
                        <a:lnSpc>
                          <a:spcPct val="115000"/>
                        </a:lnSpc>
                        <a:spcBef>
                          <a:spcPts val="0"/>
                        </a:spcBef>
                        <a:spcAft>
                          <a:spcPts val="0"/>
                        </a:spcAft>
                      </a:pPr>
                      <a:r>
                        <a:rPr lang="en-US" sz="1200" b="1" kern="1200" dirty="0">
                          <a:solidFill>
                            <a:srgbClr val="000000"/>
                          </a:solidFill>
                          <a:effectLst/>
                          <a:latin typeface="Arial" pitchFamily="34" charset="0"/>
                          <a:ea typeface="Times New Roman"/>
                          <a:cs typeface="Arial" pitchFamily="34" charset="0"/>
                        </a:rPr>
                        <a:t>         37,811 </a:t>
                      </a:r>
                    </a:p>
                  </a:txBody>
                  <a:tcPr marL="0" marR="274320" marT="0" marB="0" anchor="b">
                    <a:lnL>
                      <a:noFill/>
                    </a:lnL>
                    <a:lnR>
                      <a:noFill/>
                    </a:lnR>
                    <a:lnT>
                      <a:noFill/>
                    </a:lnT>
                    <a:lnB>
                      <a:noFill/>
                    </a:lnB>
                  </a:tcPr>
                </a:tc>
                <a:tc>
                  <a:txBody>
                    <a:bodyPr/>
                    <a:lstStyle/>
                    <a:p>
                      <a:pPr marL="0" marR="57150" algn="r" defTabSz="914400" rtl="0" eaLnBrk="1" latinLnBrk="0" hangingPunct="1">
                        <a:lnSpc>
                          <a:spcPct val="115000"/>
                        </a:lnSpc>
                        <a:spcBef>
                          <a:spcPts val="0"/>
                        </a:spcBef>
                        <a:spcAft>
                          <a:spcPts val="0"/>
                        </a:spcAft>
                      </a:pPr>
                      <a:r>
                        <a:rPr lang="en-US" sz="1200" b="1" kern="1200" dirty="0">
                          <a:solidFill>
                            <a:srgbClr val="000000"/>
                          </a:solidFill>
                          <a:effectLst/>
                          <a:latin typeface="Arial" pitchFamily="34" charset="0"/>
                          <a:ea typeface="Times New Roman"/>
                          <a:cs typeface="Arial" pitchFamily="34" charset="0"/>
                        </a:rPr>
                        <a:t>         46,296 </a:t>
                      </a:r>
                    </a:p>
                  </a:txBody>
                  <a:tcPr marL="0" marR="274320" marT="0" marB="0" anchor="b">
                    <a:lnL>
                      <a:noFill/>
                    </a:lnL>
                    <a:lnR>
                      <a:noFill/>
                    </a:lnR>
                    <a:lnT>
                      <a:noFill/>
                    </a:lnT>
                    <a:lnB>
                      <a:noFill/>
                    </a:lnB>
                  </a:tcPr>
                </a:tc>
                <a:tc>
                  <a:txBody>
                    <a:bodyPr/>
                    <a:lstStyle/>
                    <a:p>
                      <a:pPr marL="0" marR="57150" algn="r" defTabSz="914400" rtl="0" eaLnBrk="1" latinLnBrk="0" hangingPunct="1">
                        <a:lnSpc>
                          <a:spcPct val="115000"/>
                        </a:lnSpc>
                        <a:spcBef>
                          <a:spcPts val="0"/>
                        </a:spcBef>
                        <a:spcAft>
                          <a:spcPts val="0"/>
                        </a:spcAft>
                      </a:pPr>
                      <a:r>
                        <a:rPr lang="en-US" sz="1200" b="1" kern="1200" dirty="0">
                          <a:solidFill>
                            <a:srgbClr val="000000"/>
                          </a:solidFill>
                          <a:effectLst/>
                          <a:latin typeface="Arial" pitchFamily="34" charset="0"/>
                          <a:ea typeface="Times New Roman"/>
                          <a:cs typeface="Arial" pitchFamily="34" charset="0"/>
                        </a:rPr>
                        <a:t>         66,181 </a:t>
                      </a:r>
                    </a:p>
                  </a:txBody>
                  <a:tcPr marL="0" marR="274320" marT="0" marB="0" anchor="b">
                    <a:lnL>
                      <a:noFill/>
                    </a:lnL>
                    <a:lnR>
                      <a:noFill/>
                    </a:lnR>
                    <a:lnT>
                      <a:noFill/>
                    </a:lnT>
                    <a:lnB>
                      <a:noFill/>
                    </a:lnB>
                  </a:tcPr>
                </a:tc>
                <a:tc>
                  <a:txBody>
                    <a:bodyPr/>
                    <a:lstStyle/>
                    <a:p>
                      <a:pPr marL="0" marR="57150" algn="r" defTabSz="914400" rtl="0" eaLnBrk="1" latinLnBrk="0" hangingPunct="1">
                        <a:lnSpc>
                          <a:spcPct val="115000"/>
                        </a:lnSpc>
                        <a:spcBef>
                          <a:spcPts val="0"/>
                        </a:spcBef>
                        <a:spcAft>
                          <a:spcPts val="0"/>
                        </a:spcAft>
                      </a:pPr>
                      <a:r>
                        <a:rPr lang="en-US" sz="1200" b="1" kern="1200" dirty="0">
                          <a:solidFill>
                            <a:srgbClr val="000000"/>
                          </a:solidFill>
                          <a:effectLst/>
                          <a:latin typeface="Arial" pitchFamily="34" charset="0"/>
                          <a:ea typeface="Times New Roman"/>
                          <a:cs typeface="Arial" pitchFamily="34" charset="0"/>
                        </a:rPr>
                        <a:t>       </a:t>
                      </a:r>
                      <a:r>
                        <a:rPr lang="en-US" sz="1200" b="1" kern="1200" dirty="0" smtClean="0">
                          <a:solidFill>
                            <a:srgbClr val="000000"/>
                          </a:solidFill>
                          <a:effectLst/>
                          <a:latin typeface="Arial" pitchFamily="34" charset="0"/>
                          <a:ea typeface="Times New Roman"/>
                          <a:cs typeface="Arial" pitchFamily="34" charset="0"/>
                        </a:rPr>
                        <a:t>63,707 </a:t>
                      </a:r>
                      <a:endParaRPr lang="en-US" sz="1200" b="1" kern="1200" dirty="0">
                        <a:solidFill>
                          <a:srgbClr val="000000"/>
                        </a:solidFill>
                        <a:effectLst/>
                        <a:latin typeface="Arial" pitchFamily="34" charset="0"/>
                        <a:ea typeface="Times New Roman"/>
                        <a:cs typeface="Arial" pitchFamily="34" charset="0"/>
                      </a:endParaRPr>
                    </a:p>
                  </a:txBody>
                  <a:tcPr marL="0" marR="182880" marT="0" marB="0" anchor="b">
                    <a:lnL>
                      <a:noFill/>
                    </a:lnL>
                    <a:lnR>
                      <a:noFill/>
                    </a:lnR>
                    <a:lnT>
                      <a:noFill/>
                    </a:lnT>
                    <a:lnB>
                      <a:noFill/>
                    </a:lnB>
                  </a:tcPr>
                </a:tc>
              </a:tr>
              <a:tr h="225315">
                <a:tc>
                  <a:txBody>
                    <a:bodyPr/>
                    <a:lstStyle/>
                    <a:p>
                      <a:pPr marL="0" marR="0" algn="l">
                        <a:lnSpc>
                          <a:spcPct val="115000"/>
                        </a:lnSpc>
                        <a:spcBef>
                          <a:spcPts val="0"/>
                        </a:spcBef>
                        <a:spcAft>
                          <a:spcPts val="0"/>
                        </a:spcAft>
                      </a:pPr>
                      <a:r>
                        <a:rPr lang="en-US" sz="1200" b="1" dirty="0">
                          <a:solidFill>
                            <a:srgbClr val="000000"/>
                          </a:solidFill>
                          <a:effectLst/>
                          <a:latin typeface="Arial" pitchFamily="34" charset="0"/>
                          <a:ea typeface="Times New Roman"/>
                          <a:cs typeface="Arial" pitchFamily="34" charset="0"/>
                        </a:rPr>
                        <a:t>Total</a:t>
                      </a:r>
                      <a:endParaRPr lang="en-US" sz="1200" b="1" dirty="0">
                        <a:effectLst/>
                        <a:latin typeface="Arial" pitchFamily="34" charset="0"/>
                        <a:ea typeface="Times New Roman"/>
                        <a:cs typeface="Arial" pitchFamily="34" charset="0"/>
                      </a:endParaRPr>
                    </a:p>
                  </a:txBody>
                  <a:tcPr marL="0" marR="0" marT="0" marB="0" anchor="b">
                    <a:lnL>
                      <a:noFill/>
                    </a:lnL>
                    <a:lnR>
                      <a:noFill/>
                    </a:lnR>
                    <a:lnT>
                      <a:noFill/>
                    </a:lnT>
                    <a:lnB>
                      <a:noFill/>
                    </a:lnB>
                  </a:tcPr>
                </a:tc>
                <a:tc>
                  <a:txBody>
                    <a:bodyPr/>
                    <a:lstStyle/>
                    <a:p>
                      <a:pPr marL="0" marR="57150" algn="r" defTabSz="914400" rtl="0" eaLnBrk="1" latinLnBrk="0" hangingPunct="1">
                        <a:lnSpc>
                          <a:spcPct val="115000"/>
                        </a:lnSpc>
                        <a:spcBef>
                          <a:spcPts val="0"/>
                        </a:spcBef>
                        <a:spcAft>
                          <a:spcPts val="0"/>
                        </a:spcAft>
                      </a:pPr>
                      <a:r>
                        <a:rPr lang="en-US" sz="1200" b="1" kern="1200" dirty="0">
                          <a:solidFill>
                            <a:srgbClr val="000000"/>
                          </a:solidFill>
                          <a:effectLst/>
                          <a:latin typeface="Arial" pitchFamily="34" charset="0"/>
                          <a:ea typeface="Times New Roman"/>
                          <a:cs typeface="Arial" pitchFamily="34" charset="0"/>
                        </a:rPr>
                        <a:t>         31,072 </a:t>
                      </a:r>
                    </a:p>
                  </a:txBody>
                  <a:tcPr marL="0" marR="274320" marT="0" marB="0" anchor="b">
                    <a:lnL>
                      <a:noFill/>
                    </a:lnL>
                    <a:lnR>
                      <a:noFill/>
                    </a:lnR>
                    <a:lnT>
                      <a:noFill/>
                    </a:lnT>
                    <a:lnB>
                      <a:noFill/>
                    </a:lnB>
                  </a:tcPr>
                </a:tc>
                <a:tc>
                  <a:txBody>
                    <a:bodyPr/>
                    <a:lstStyle/>
                    <a:p>
                      <a:pPr marL="0" marR="57150" algn="r" defTabSz="914400" rtl="0" eaLnBrk="1" latinLnBrk="0" hangingPunct="1">
                        <a:lnSpc>
                          <a:spcPct val="115000"/>
                        </a:lnSpc>
                        <a:spcBef>
                          <a:spcPts val="0"/>
                        </a:spcBef>
                        <a:spcAft>
                          <a:spcPts val="0"/>
                        </a:spcAft>
                      </a:pPr>
                      <a:r>
                        <a:rPr lang="en-US" sz="1200" b="1" kern="1200" dirty="0">
                          <a:solidFill>
                            <a:srgbClr val="000000"/>
                          </a:solidFill>
                          <a:effectLst/>
                          <a:latin typeface="Arial" pitchFamily="34" charset="0"/>
                          <a:ea typeface="Times New Roman"/>
                          <a:cs typeface="Arial" pitchFamily="34" charset="0"/>
                        </a:rPr>
                        <a:t>         42,465 </a:t>
                      </a:r>
                    </a:p>
                  </a:txBody>
                  <a:tcPr marL="0" marR="274320" marT="0" marB="0" anchor="b">
                    <a:lnL>
                      <a:noFill/>
                    </a:lnL>
                    <a:lnR>
                      <a:noFill/>
                    </a:lnR>
                    <a:lnT>
                      <a:noFill/>
                    </a:lnT>
                    <a:lnB>
                      <a:noFill/>
                    </a:lnB>
                  </a:tcPr>
                </a:tc>
                <a:tc>
                  <a:txBody>
                    <a:bodyPr/>
                    <a:lstStyle/>
                    <a:p>
                      <a:pPr marL="0" marR="57150" algn="r" defTabSz="914400" rtl="0" eaLnBrk="1" latinLnBrk="0" hangingPunct="1">
                        <a:lnSpc>
                          <a:spcPct val="115000"/>
                        </a:lnSpc>
                        <a:spcBef>
                          <a:spcPts val="0"/>
                        </a:spcBef>
                        <a:spcAft>
                          <a:spcPts val="0"/>
                        </a:spcAft>
                      </a:pPr>
                      <a:r>
                        <a:rPr lang="en-US" sz="1200" b="1" kern="1200" dirty="0">
                          <a:solidFill>
                            <a:srgbClr val="000000"/>
                          </a:solidFill>
                          <a:effectLst/>
                          <a:latin typeface="Arial" pitchFamily="34" charset="0"/>
                          <a:ea typeface="Times New Roman"/>
                          <a:cs typeface="Arial" pitchFamily="34" charset="0"/>
                        </a:rPr>
                        <a:t>         78,933 </a:t>
                      </a:r>
                    </a:p>
                  </a:txBody>
                  <a:tcPr marL="0" marR="274320" marT="0" marB="0" anchor="b">
                    <a:lnL>
                      <a:noFill/>
                    </a:lnL>
                    <a:lnR>
                      <a:noFill/>
                    </a:lnR>
                    <a:lnT>
                      <a:noFill/>
                    </a:lnT>
                    <a:lnB>
                      <a:noFill/>
                    </a:lnB>
                  </a:tcPr>
                </a:tc>
                <a:tc>
                  <a:txBody>
                    <a:bodyPr/>
                    <a:lstStyle/>
                    <a:p>
                      <a:pPr marL="0" marR="57150" algn="r" defTabSz="914400" rtl="0" eaLnBrk="1" latinLnBrk="0" hangingPunct="1">
                        <a:lnSpc>
                          <a:spcPct val="115000"/>
                        </a:lnSpc>
                        <a:spcBef>
                          <a:spcPts val="0"/>
                        </a:spcBef>
                        <a:spcAft>
                          <a:spcPts val="0"/>
                        </a:spcAft>
                      </a:pPr>
                      <a:r>
                        <a:rPr lang="en-US" sz="1200" b="1" kern="1200" dirty="0">
                          <a:solidFill>
                            <a:srgbClr val="000000"/>
                          </a:solidFill>
                          <a:effectLst/>
                          <a:latin typeface="Arial" pitchFamily="34" charset="0"/>
                          <a:ea typeface="Times New Roman"/>
                          <a:cs typeface="Arial" pitchFamily="34" charset="0"/>
                        </a:rPr>
                        <a:t>       </a:t>
                      </a:r>
                      <a:r>
                        <a:rPr lang="en-US" sz="1200" b="1" kern="1200" dirty="0" smtClean="0">
                          <a:solidFill>
                            <a:srgbClr val="000000"/>
                          </a:solidFill>
                          <a:effectLst/>
                          <a:latin typeface="Arial" pitchFamily="34" charset="0"/>
                          <a:ea typeface="Times New Roman"/>
                          <a:cs typeface="Arial" pitchFamily="34" charset="0"/>
                        </a:rPr>
                        <a:t>94,490 </a:t>
                      </a:r>
                      <a:endParaRPr lang="en-US" sz="1200" b="1" kern="1200" dirty="0">
                        <a:solidFill>
                          <a:srgbClr val="000000"/>
                        </a:solidFill>
                        <a:effectLst/>
                        <a:latin typeface="Arial" pitchFamily="34" charset="0"/>
                        <a:ea typeface="Times New Roman"/>
                        <a:cs typeface="Arial" pitchFamily="34" charset="0"/>
                      </a:endParaRPr>
                    </a:p>
                  </a:txBody>
                  <a:tcPr marL="0" marR="182880" marT="0" marB="0" anchor="b">
                    <a:lnL>
                      <a:noFill/>
                    </a:lnL>
                    <a:lnR>
                      <a:noFill/>
                    </a:lnR>
                    <a:lnT>
                      <a:noFill/>
                    </a:lnT>
                    <a:lnB>
                      <a:noFill/>
                    </a:lnB>
                  </a:tcPr>
                </a:tc>
              </a:tr>
              <a:tr h="215510">
                <a:tc gridSpan="5">
                  <a:txBody>
                    <a:bodyPr/>
                    <a:lstStyle/>
                    <a:p>
                      <a:pPr marL="0" marR="36830" algn="ctr">
                        <a:lnSpc>
                          <a:spcPct val="115000"/>
                        </a:lnSpc>
                        <a:spcBef>
                          <a:spcPts val="300"/>
                        </a:spcBef>
                        <a:spcAft>
                          <a:spcPts val="300"/>
                        </a:spcAft>
                      </a:pPr>
                      <a:r>
                        <a:rPr lang="en-US" sz="1200" b="1" dirty="0">
                          <a:solidFill>
                            <a:srgbClr val="000000"/>
                          </a:solidFill>
                          <a:effectLst/>
                          <a:latin typeface="Arial" pitchFamily="34" charset="0"/>
                          <a:ea typeface="Times New Roman"/>
                          <a:cs typeface="Arial" pitchFamily="34" charset="0"/>
                        </a:rPr>
                        <a:t>Hispanic</a:t>
                      </a:r>
                      <a:endParaRPr lang="en-US" sz="1200" b="1" dirty="0">
                        <a:effectLst/>
                        <a:latin typeface="Arial" pitchFamily="34" charset="0"/>
                        <a:ea typeface="Times New Roman"/>
                        <a:cs typeface="Arial" pitchFamily="34" charset="0"/>
                      </a:endParaRP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5510">
                <a:tc>
                  <a:txBody>
                    <a:bodyPr/>
                    <a:lstStyle/>
                    <a:p>
                      <a:pPr marL="0" marR="0" algn="l">
                        <a:lnSpc>
                          <a:spcPct val="115000"/>
                        </a:lnSpc>
                        <a:spcBef>
                          <a:spcPts val="0"/>
                        </a:spcBef>
                        <a:spcAft>
                          <a:spcPts val="0"/>
                        </a:spcAft>
                      </a:pPr>
                      <a:r>
                        <a:rPr lang="en-US" sz="1200" b="1" dirty="0">
                          <a:solidFill>
                            <a:srgbClr val="000000"/>
                          </a:solidFill>
                          <a:effectLst/>
                          <a:latin typeface="Arial" pitchFamily="34" charset="0"/>
                          <a:ea typeface="Times New Roman"/>
                          <a:cs typeface="Arial" pitchFamily="34" charset="0"/>
                        </a:rPr>
                        <a:t>Managerial &amp; Professional</a:t>
                      </a:r>
                      <a:endParaRPr lang="en-US" sz="1200" b="1" dirty="0">
                        <a:effectLst/>
                        <a:latin typeface="Arial" pitchFamily="34" charset="0"/>
                        <a:ea typeface="Times New Roman"/>
                        <a:cs typeface="Arial" pitchFamily="34" charset="0"/>
                      </a:endParaRPr>
                    </a:p>
                  </a:txBody>
                  <a:tcPr marL="0" marR="0" marT="0" marB="0" anchor="b">
                    <a:lnL>
                      <a:noFill/>
                    </a:lnL>
                    <a:lnR>
                      <a:noFill/>
                    </a:lnR>
                    <a:lnT>
                      <a:noFill/>
                    </a:lnT>
                    <a:lnB>
                      <a:noFill/>
                    </a:lnB>
                  </a:tcPr>
                </a:tc>
                <a:tc>
                  <a:txBody>
                    <a:bodyPr/>
                    <a:lstStyle/>
                    <a:p>
                      <a:pPr marL="0" marR="57150" algn="r" defTabSz="914400" rtl="0" eaLnBrk="1" latinLnBrk="0" hangingPunct="1">
                        <a:lnSpc>
                          <a:spcPct val="115000"/>
                        </a:lnSpc>
                        <a:spcBef>
                          <a:spcPts val="0"/>
                        </a:spcBef>
                        <a:spcAft>
                          <a:spcPts val="0"/>
                        </a:spcAft>
                      </a:pPr>
                      <a:r>
                        <a:rPr lang="en-US" sz="1200" b="1" kern="1200" dirty="0">
                          <a:solidFill>
                            <a:srgbClr val="000000"/>
                          </a:solidFill>
                          <a:effectLst/>
                          <a:latin typeface="Arial" pitchFamily="34" charset="0"/>
                          <a:ea typeface="Times New Roman"/>
                          <a:cs typeface="Arial" pitchFamily="34" charset="0"/>
                        </a:rPr>
                        <a:t>$  52,178</a:t>
                      </a:r>
                    </a:p>
                  </a:txBody>
                  <a:tcPr marL="0" marR="274320" marT="0" marB="0" anchor="b">
                    <a:lnL>
                      <a:noFill/>
                    </a:lnL>
                    <a:lnR>
                      <a:noFill/>
                    </a:lnR>
                    <a:lnT>
                      <a:noFill/>
                    </a:lnT>
                    <a:lnB>
                      <a:noFill/>
                    </a:lnB>
                  </a:tcPr>
                </a:tc>
                <a:tc>
                  <a:txBody>
                    <a:bodyPr/>
                    <a:lstStyle/>
                    <a:p>
                      <a:pPr marL="0" marR="57150" algn="r" defTabSz="914400" rtl="0" eaLnBrk="1" latinLnBrk="0" hangingPunct="1">
                        <a:lnSpc>
                          <a:spcPct val="115000"/>
                        </a:lnSpc>
                        <a:spcBef>
                          <a:spcPts val="0"/>
                        </a:spcBef>
                        <a:spcAft>
                          <a:spcPts val="0"/>
                        </a:spcAft>
                      </a:pPr>
                      <a:r>
                        <a:rPr lang="en-US" sz="1200" b="1" kern="1200" dirty="0">
                          <a:solidFill>
                            <a:srgbClr val="000000"/>
                          </a:solidFill>
                          <a:effectLst/>
                          <a:latin typeface="Arial" pitchFamily="34" charset="0"/>
                          <a:ea typeface="Times New Roman"/>
                          <a:cs typeface="Arial" pitchFamily="34" charset="0"/>
                        </a:rPr>
                        <a:t>$  61,992</a:t>
                      </a:r>
                    </a:p>
                  </a:txBody>
                  <a:tcPr marL="0" marR="274320" marT="0" marB="0" anchor="b">
                    <a:lnL>
                      <a:noFill/>
                    </a:lnL>
                    <a:lnR>
                      <a:noFill/>
                    </a:lnR>
                    <a:lnT>
                      <a:noFill/>
                    </a:lnT>
                    <a:lnB>
                      <a:noFill/>
                    </a:lnB>
                  </a:tcPr>
                </a:tc>
                <a:tc>
                  <a:txBody>
                    <a:bodyPr/>
                    <a:lstStyle/>
                    <a:p>
                      <a:pPr marL="0" marR="57150" algn="r" defTabSz="914400" rtl="0" eaLnBrk="1" latinLnBrk="0" hangingPunct="1">
                        <a:lnSpc>
                          <a:spcPct val="115000"/>
                        </a:lnSpc>
                        <a:spcBef>
                          <a:spcPts val="0"/>
                        </a:spcBef>
                        <a:spcAft>
                          <a:spcPts val="0"/>
                        </a:spcAft>
                      </a:pPr>
                      <a:r>
                        <a:rPr lang="en-US" sz="1200" b="1" kern="1200">
                          <a:solidFill>
                            <a:srgbClr val="000000"/>
                          </a:solidFill>
                          <a:effectLst/>
                          <a:latin typeface="Arial" pitchFamily="34" charset="0"/>
                          <a:ea typeface="Times New Roman"/>
                          <a:cs typeface="Arial" pitchFamily="34" charset="0"/>
                        </a:rPr>
                        <a:t>$  88,036</a:t>
                      </a:r>
                    </a:p>
                  </a:txBody>
                  <a:tcPr marL="0" marR="274320" marT="0" marB="0" anchor="b">
                    <a:lnL>
                      <a:noFill/>
                    </a:lnL>
                    <a:lnR>
                      <a:noFill/>
                    </a:lnR>
                    <a:lnT>
                      <a:noFill/>
                    </a:lnT>
                    <a:lnB>
                      <a:noFill/>
                    </a:lnB>
                  </a:tcPr>
                </a:tc>
                <a:tc>
                  <a:txBody>
                    <a:bodyPr/>
                    <a:lstStyle/>
                    <a:p>
                      <a:pPr marL="0" marR="57150" algn="r" defTabSz="914400" rtl="0" eaLnBrk="1" latinLnBrk="0" hangingPunct="1">
                        <a:lnSpc>
                          <a:spcPct val="115000"/>
                        </a:lnSpc>
                        <a:spcBef>
                          <a:spcPts val="0"/>
                        </a:spcBef>
                        <a:spcAft>
                          <a:spcPts val="0"/>
                        </a:spcAft>
                      </a:pPr>
                      <a:r>
                        <a:rPr lang="en-US" sz="1200" b="1" kern="1200" dirty="0">
                          <a:solidFill>
                            <a:srgbClr val="000000"/>
                          </a:solidFill>
                          <a:effectLst/>
                          <a:latin typeface="Arial" pitchFamily="34" charset="0"/>
                          <a:ea typeface="Times New Roman"/>
                          <a:cs typeface="Arial" pitchFamily="34" charset="0"/>
                        </a:rPr>
                        <a:t>$ 116,400</a:t>
                      </a:r>
                    </a:p>
                  </a:txBody>
                  <a:tcPr marL="0" marR="182880" marT="0" marB="0" anchor="b">
                    <a:lnL>
                      <a:noFill/>
                    </a:lnL>
                    <a:lnR>
                      <a:noFill/>
                    </a:lnR>
                    <a:lnT>
                      <a:noFill/>
                    </a:lnT>
                    <a:lnB>
                      <a:noFill/>
                    </a:lnB>
                  </a:tcPr>
                </a:tc>
              </a:tr>
              <a:tr h="197998">
                <a:tc>
                  <a:txBody>
                    <a:bodyPr/>
                    <a:lstStyle/>
                    <a:p>
                      <a:pPr marL="0" marR="0" algn="l">
                        <a:lnSpc>
                          <a:spcPct val="115000"/>
                        </a:lnSpc>
                        <a:spcBef>
                          <a:spcPts val="0"/>
                        </a:spcBef>
                        <a:spcAft>
                          <a:spcPts val="0"/>
                        </a:spcAft>
                      </a:pPr>
                      <a:r>
                        <a:rPr lang="en-US" sz="1200" b="1" dirty="0">
                          <a:solidFill>
                            <a:srgbClr val="000000"/>
                          </a:solidFill>
                          <a:effectLst/>
                          <a:latin typeface="Arial" pitchFamily="34" charset="0"/>
                          <a:ea typeface="Times New Roman"/>
                          <a:cs typeface="Arial" pitchFamily="34" charset="0"/>
                        </a:rPr>
                        <a:t>Technical, Sales, &amp; Admin.</a:t>
                      </a:r>
                      <a:endParaRPr lang="en-US" sz="1200" b="1" dirty="0">
                        <a:effectLst/>
                        <a:latin typeface="Arial" pitchFamily="34" charset="0"/>
                        <a:ea typeface="Times New Roman"/>
                        <a:cs typeface="Arial" pitchFamily="34" charset="0"/>
                      </a:endParaRPr>
                    </a:p>
                  </a:txBody>
                  <a:tcPr marL="0" marR="0" marT="0" marB="0" anchor="b">
                    <a:lnL>
                      <a:noFill/>
                    </a:lnL>
                    <a:lnR>
                      <a:noFill/>
                    </a:lnR>
                    <a:lnT>
                      <a:noFill/>
                    </a:lnT>
                    <a:lnB>
                      <a:noFill/>
                    </a:lnB>
                  </a:tcPr>
                </a:tc>
                <a:tc>
                  <a:txBody>
                    <a:bodyPr/>
                    <a:lstStyle/>
                    <a:p>
                      <a:pPr marL="0" marR="57150" algn="r" defTabSz="914400" rtl="0" eaLnBrk="1" latinLnBrk="0" hangingPunct="1">
                        <a:lnSpc>
                          <a:spcPct val="115000"/>
                        </a:lnSpc>
                        <a:spcBef>
                          <a:spcPts val="0"/>
                        </a:spcBef>
                        <a:spcAft>
                          <a:spcPts val="0"/>
                        </a:spcAft>
                      </a:pPr>
                      <a:r>
                        <a:rPr lang="en-US" sz="1200" b="1" kern="1200" dirty="0">
                          <a:solidFill>
                            <a:srgbClr val="000000"/>
                          </a:solidFill>
                          <a:effectLst/>
                          <a:latin typeface="Arial" pitchFamily="34" charset="0"/>
                          <a:ea typeface="Times New Roman"/>
                          <a:cs typeface="Arial" pitchFamily="34" charset="0"/>
                        </a:rPr>
                        <a:t>         40,131 </a:t>
                      </a:r>
                    </a:p>
                  </a:txBody>
                  <a:tcPr marL="0" marR="274320" marT="0" marB="0" anchor="b">
                    <a:lnL>
                      <a:noFill/>
                    </a:lnL>
                    <a:lnR>
                      <a:noFill/>
                    </a:lnR>
                    <a:lnT>
                      <a:noFill/>
                    </a:lnT>
                    <a:lnB>
                      <a:noFill/>
                    </a:lnB>
                  </a:tcPr>
                </a:tc>
                <a:tc>
                  <a:txBody>
                    <a:bodyPr/>
                    <a:lstStyle/>
                    <a:p>
                      <a:pPr marL="0" marR="57150" algn="r" defTabSz="914400" rtl="0" eaLnBrk="1" latinLnBrk="0" hangingPunct="1">
                        <a:lnSpc>
                          <a:spcPct val="115000"/>
                        </a:lnSpc>
                        <a:spcBef>
                          <a:spcPts val="0"/>
                        </a:spcBef>
                        <a:spcAft>
                          <a:spcPts val="0"/>
                        </a:spcAft>
                      </a:pPr>
                      <a:r>
                        <a:rPr lang="en-US" sz="1200" b="1" kern="1200" dirty="0">
                          <a:solidFill>
                            <a:srgbClr val="000000"/>
                          </a:solidFill>
                          <a:effectLst/>
                          <a:latin typeface="Arial" pitchFamily="34" charset="0"/>
                          <a:ea typeface="Times New Roman"/>
                          <a:cs typeface="Arial" pitchFamily="34" charset="0"/>
                        </a:rPr>
                        <a:t>         50,127 </a:t>
                      </a:r>
                    </a:p>
                  </a:txBody>
                  <a:tcPr marL="0" marR="274320" marT="0" marB="0" anchor="b">
                    <a:lnL>
                      <a:noFill/>
                    </a:lnL>
                    <a:lnR>
                      <a:noFill/>
                    </a:lnR>
                    <a:lnT>
                      <a:noFill/>
                    </a:lnT>
                    <a:lnB>
                      <a:noFill/>
                    </a:lnB>
                  </a:tcPr>
                </a:tc>
                <a:tc>
                  <a:txBody>
                    <a:bodyPr/>
                    <a:lstStyle/>
                    <a:p>
                      <a:pPr marL="0" marR="57150" algn="r" defTabSz="914400" rtl="0" eaLnBrk="1" latinLnBrk="0" hangingPunct="1">
                        <a:lnSpc>
                          <a:spcPct val="115000"/>
                        </a:lnSpc>
                        <a:spcBef>
                          <a:spcPts val="0"/>
                        </a:spcBef>
                        <a:spcAft>
                          <a:spcPts val="0"/>
                        </a:spcAft>
                      </a:pPr>
                      <a:r>
                        <a:rPr lang="en-US" sz="1200" b="1" kern="1200" dirty="0">
                          <a:solidFill>
                            <a:srgbClr val="000000"/>
                          </a:solidFill>
                          <a:effectLst/>
                          <a:latin typeface="Arial" pitchFamily="34" charset="0"/>
                          <a:ea typeface="Times New Roman"/>
                          <a:cs typeface="Arial" pitchFamily="34" charset="0"/>
                        </a:rPr>
                        <a:t>         81,005 </a:t>
                      </a:r>
                    </a:p>
                  </a:txBody>
                  <a:tcPr marL="0" marR="274320" marT="0" marB="0" anchor="b">
                    <a:lnL>
                      <a:noFill/>
                    </a:lnL>
                    <a:lnR>
                      <a:noFill/>
                    </a:lnR>
                    <a:lnT>
                      <a:noFill/>
                    </a:lnT>
                    <a:lnB>
                      <a:noFill/>
                    </a:lnB>
                  </a:tcPr>
                </a:tc>
                <a:tc>
                  <a:txBody>
                    <a:bodyPr/>
                    <a:lstStyle/>
                    <a:p>
                      <a:pPr marL="0" marR="57150" algn="r" defTabSz="914400" rtl="0" eaLnBrk="1" latinLnBrk="0" hangingPunct="1">
                        <a:lnSpc>
                          <a:spcPct val="115000"/>
                        </a:lnSpc>
                        <a:spcBef>
                          <a:spcPts val="0"/>
                        </a:spcBef>
                        <a:spcAft>
                          <a:spcPts val="0"/>
                        </a:spcAft>
                      </a:pPr>
                      <a:r>
                        <a:rPr lang="en-US" sz="1200" b="1" kern="1200" dirty="0">
                          <a:solidFill>
                            <a:srgbClr val="000000"/>
                          </a:solidFill>
                          <a:effectLst/>
                          <a:latin typeface="Arial" pitchFamily="34" charset="0"/>
                          <a:ea typeface="Times New Roman"/>
                          <a:cs typeface="Arial" pitchFamily="34" charset="0"/>
                        </a:rPr>
                        <a:t>       </a:t>
                      </a:r>
                      <a:r>
                        <a:rPr lang="en-US" sz="1200" b="1" kern="1200" dirty="0" smtClean="0">
                          <a:solidFill>
                            <a:srgbClr val="000000"/>
                          </a:solidFill>
                          <a:effectLst/>
                          <a:latin typeface="Arial" pitchFamily="34" charset="0"/>
                          <a:ea typeface="Times New Roman"/>
                          <a:cs typeface="Arial" pitchFamily="34" charset="0"/>
                        </a:rPr>
                        <a:t>91,155 </a:t>
                      </a:r>
                      <a:endParaRPr lang="en-US" sz="1200" b="1" kern="1200" dirty="0">
                        <a:solidFill>
                          <a:srgbClr val="000000"/>
                        </a:solidFill>
                        <a:effectLst/>
                        <a:latin typeface="Arial" pitchFamily="34" charset="0"/>
                        <a:ea typeface="Times New Roman"/>
                        <a:cs typeface="Arial" pitchFamily="34" charset="0"/>
                      </a:endParaRPr>
                    </a:p>
                  </a:txBody>
                  <a:tcPr marL="0" marR="182880" marT="0" marB="0" anchor="b">
                    <a:lnL>
                      <a:noFill/>
                    </a:lnL>
                    <a:lnR>
                      <a:noFill/>
                    </a:lnR>
                    <a:lnT>
                      <a:noFill/>
                    </a:lnT>
                    <a:lnB>
                      <a:noFill/>
                    </a:lnB>
                  </a:tcPr>
                </a:tc>
              </a:tr>
              <a:tr h="197998">
                <a:tc>
                  <a:txBody>
                    <a:bodyPr/>
                    <a:lstStyle/>
                    <a:p>
                      <a:pPr marL="0" marR="0" algn="l">
                        <a:lnSpc>
                          <a:spcPct val="115000"/>
                        </a:lnSpc>
                        <a:spcBef>
                          <a:spcPts val="0"/>
                        </a:spcBef>
                        <a:spcAft>
                          <a:spcPts val="0"/>
                        </a:spcAft>
                      </a:pPr>
                      <a:r>
                        <a:rPr lang="en-US" sz="1200" b="1" dirty="0">
                          <a:solidFill>
                            <a:srgbClr val="000000"/>
                          </a:solidFill>
                          <a:effectLst/>
                          <a:latin typeface="Arial" pitchFamily="34" charset="0"/>
                          <a:ea typeface="Times New Roman"/>
                          <a:cs typeface="Arial" pitchFamily="34" charset="0"/>
                        </a:rPr>
                        <a:t>Precision Prod., Craft, &amp; Repairers</a:t>
                      </a:r>
                      <a:endParaRPr lang="en-US" sz="1200" b="1" dirty="0">
                        <a:effectLst/>
                        <a:latin typeface="Arial" pitchFamily="34" charset="0"/>
                        <a:ea typeface="Times New Roman"/>
                        <a:cs typeface="Arial" pitchFamily="34" charset="0"/>
                      </a:endParaRPr>
                    </a:p>
                  </a:txBody>
                  <a:tcPr marL="0" marR="0" marT="0" marB="0" anchor="b">
                    <a:lnL>
                      <a:noFill/>
                    </a:lnL>
                    <a:lnR>
                      <a:noFill/>
                    </a:lnR>
                    <a:lnT>
                      <a:noFill/>
                    </a:lnT>
                    <a:lnB>
                      <a:noFill/>
                    </a:lnB>
                  </a:tcPr>
                </a:tc>
                <a:tc>
                  <a:txBody>
                    <a:bodyPr/>
                    <a:lstStyle/>
                    <a:p>
                      <a:pPr marL="0" marR="57150" algn="r" defTabSz="914400" rtl="0" eaLnBrk="1" latinLnBrk="0" hangingPunct="1">
                        <a:lnSpc>
                          <a:spcPct val="115000"/>
                        </a:lnSpc>
                        <a:spcBef>
                          <a:spcPts val="0"/>
                        </a:spcBef>
                        <a:spcAft>
                          <a:spcPts val="0"/>
                        </a:spcAft>
                      </a:pPr>
                      <a:r>
                        <a:rPr lang="en-US" sz="1200" b="1" kern="1200">
                          <a:solidFill>
                            <a:srgbClr val="000000"/>
                          </a:solidFill>
                          <a:effectLst/>
                          <a:latin typeface="Arial" pitchFamily="34" charset="0"/>
                          <a:ea typeface="Times New Roman"/>
                          <a:cs typeface="Arial" pitchFamily="34" charset="0"/>
                        </a:rPr>
                        <a:t>         42,302 </a:t>
                      </a:r>
                    </a:p>
                  </a:txBody>
                  <a:tcPr marL="0" marR="274320" marT="0" marB="0" anchor="b">
                    <a:lnL>
                      <a:noFill/>
                    </a:lnL>
                    <a:lnR>
                      <a:noFill/>
                    </a:lnR>
                    <a:lnT>
                      <a:noFill/>
                    </a:lnT>
                    <a:lnB>
                      <a:noFill/>
                    </a:lnB>
                  </a:tcPr>
                </a:tc>
                <a:tc>
                  <a:txBody>
                    <a:bodyPr/>
                    <a:lstStyle/>
                    <a:p>
                      <a:pPr marL="0" marR="57150" algn="r" defTabSz="914400" rtl="0" eaLnBrk="1" latinLnBrk="0" hangingPunct="1">
                        <a:lnSpc>
                          <a:spcPct val="115000"/>
                        </a:lnSpc>
                        <a:spcBef>
                          <a:spcPts val="0"/>
                        </a:spcBef>
                        <a:spcAft>
                          <a:spcPts val="0"/>
                        </a:spcAft>
                      </a:pPr>
                      <a:r>
                        <a:rPr lang="en-US" sz="1200" b="1" kern="1200" dirty="0">
                          <a:solidFill>
                            <a:srgbClr val="000000"/>
                          </a:solidFill>
                          <a:effectLst/>
                          <a:latin typeface="Arial" pitchFamily="34" charset="0"/>
                          <a:ea typeface="Times New Roman"/>
                          <a:cs typeface="Arial" pitchFamily="34" charset="0"/>
                        </a:rPr>
                        <a:t>         51,527 </a:t>
                      </a:r>
                    </a:p>
                  </a:txBody>
                  <a:tcPr marL="0" marR="274320" marT="0" marB="0" anchor="b">
                    <a:lnL>
                      <a:noFill/>
                    </a:lnL>
                    <a:lnR>
                      <a:noFill/>
                    </a:lnR>
                    <a:lnT>
                      <a:noFill/>
                    </a:lnT>
                    <a:lnB>
                      <a:noFill/>
                    </a:lnB>
                  </a:tcPr>
                </a:tc>
                <a:tc>
                  <a:txBody>
                    <a:bodyPr/>
                    <a:lstStyle/>
                    <a:p>
                      <a:pPr marL="0" marR="57150" algn="r" defTabSz="914400" rtl="0" eaLnBrk="1" latinLnBrk="0" hangingPunct="1">
                        <a:lnSpc>
                          <a:spcPct val="115000"/>
                        </a:lnSpc>
                        <a:spcBef>
                          <a:spcPts val="0"/>
                        </a:spcBef>
                        <a:spcAft>
                          <a:spcPts val="0"/>
                        </a:spcAft>
                      </a:pPr>
                      <a:r>
                        <a:rPr lang="en-US" sz="1200" b="1" kern="1200" dirty="0">
                          <a:solidFill>
                            <a:srgbClr val="000000"/>
                          </a:solidFill>
                          <a:effectLst/>
                          <a:latin typeface="Arial" pitchFamily="34" charset="0"/>
                          <a:ea typeface="Times New Roman"/>
                          <a:cs typeface="Arial" pitchFamily="34" charset="0"/>
                        </a:rPr>
                        <a:t>         63,695 </a:t>
                      </a:r>
                    </a:p>
                  </a:txBody>
                  <a:tcPr marL="0" marR="274320" marT="0" marB="0" anchor="b">
                    <a:lnL>
                      <a:noFill/>
                    </a:lnL>
                    <a:lnR>
                      <a:noFill/>
                    </a:lnR>
                    <a:lnT>
                      <a:noFill/>
                    </a:lnT>
                    <a:lnB>
                      <a:noFill/>
                    </a:lnB>
                  </a:tcPr>
                </a:tc>
                <a:tc>
                  <a:txBody>
                    <a:bodyPr/>
                    <a:lstStyle/>
                    <a:p>
                      <a:pPr marL="0" marR="57150" algn="r" defTabSz="914400" rtl="0" eaLnBrk="1" latinLnBrk="0" hangingPunct="1">
                        <a:lnSpc>
                          <a:spcPct val="115000"/>
                        </a:lnSpc>
                        <a:spcBef>
                          <a:spcPts val="0"/>
                        </a:spcBef>
                        <a:spcAft>
                          <a:spcPts val="0"/>
                        </a:spcAft>
                      </a:pPr>
                      <a:r>
                        <a:rPr lang="en-US" sz="1200" b="1" kern="1200" dirty="0">
                          <a:solidFill>
                            <a:srgbClr val="000000"/>
                          </a:solidFill>
                          <a:effectLst/>
                          <a:latin typeface="Arial" pitchFamily="34" charset="0"/>
                          <a:ea typeface="Times New Roman"/>
                          <a:cs typeface="Arial" pitchFamily="34" charset="0"/>
                        </a:rPr>
                        <a:t>       </a:t>
                      </a:r>
                      <a:r>
                        <a:rPr lang="en-US" sz="1200" b="1" kern="1200" dirty="0" smtClean="0">
                          <a:solidFill>
                            <a:srgbClr val="000000"/>
                          </a:solidFill>
                          <a:effectLst/>
                          <a:latin typeface="Arial" pitchFamily="34" charset="0"/>
                          <a:ea typeface="Times New Roman"/>
                          <a:cs typeface="Arial" pitchFamily="34" charset="0"/>
                        </a:rPr>
                        <a:t>63,345 </a:t>
                      </a:r>
                      <a:endParaRPr lang="en-US" sz="1200" b="1" kern="1200" dirty="0">
                        <a:solidFill>
                          <a:srgbClr val="000000"/>
                        </a:solidFill>
                        <a:effectLst/>
                        <a:latin typeface="Arial" pitchFamily="34" charset="0"/>
                        <a:ea typeface="Times New Roman"/>
                        <a:cs typeface="Arial" pitchFamily="34" charset="0"/>
                      </a:endParaRPr>
                    </a:p>
                  </a:txBody>
                  <a:tcPr marL="0" marR="182880" marT="0" marB="0" anchor="b">
                    <a:lnL>
                      <a:noFill/>
                    </a:lnL>
                    <a:lnR>
                      <a:noFill/>
                    </a:lnR>
                    <a:lnT>
                      <a:noFill/>
                    </a:lnT>
                    <a:lnB>
                      <a:noFill/>
                    </a:lnB>
                  </a:tcPr>
                </a:tc>
              </a:tr>
              <a:tr h="197998">
                <a:tc>
                  <a:txBody>
                    <a:bodyPr/>
                    <a:lstStyle/>
                    <a:p>
                      <a:pPr marL="0" marR="0" algn="l">
                        <a:lnSpc>
                          <a:spcPct val="115000"/>
                        </a:lnSpc>
                        <a:spcBef>
                          <a:spcPts val="0"/>
                        </a:spcBef>
                        <a:spcAft>
                          <a:spcPts val="0"/>
                        </a:spcAft>
                      </a:pPr>
                      <a:r>
                        <a:rPr lang="en-US" sz="1200" b="1">
                          <a:solidFill>
                            <a:srgbClr val="000000"/>
                          </a:solidFill>
                          <a:effectLst/>
                          <a:latin typeface="Arial" pitchFamily="34" charset="0"/>
                          <a:ea typeface="Times New Roman"/>
                          <a:cs typeface="Arial" pitchFamily="34" charset="0"/>
                        </a:rPr>
                        <a:t>Operatives and Laborers </a:t>
                      </a:r>
                      <a:endParaRPr lang="en-US" sz="1200" b="1">
                        <a:effectLst/>
                        <a:latin typeface="Arial" pitchFamily="34" charset="0"/>
                        <a:ea typeface="Times New Roman"/>
                        <a:cs typeface="Arial" pitchFamily="34" charset="0"/>
                      </a:endParaRPr>
                    </a:p>
                  </a:txBody>
                  <a:tcPr marL="0" marR="0" marT="0" marB="0" anchor="b">
                    <a:lnL>
                      <a:noFill/>
                    </a:lnL>
                    <a:lnR>
                      <a:noFill/>
                    </a:lnR>
                    <a:lnT>
                      <a:noFill/>
                    </a:lnT>
                    <a:lnB>
                      <a:noFill/>
                    </a:lnB>
                  </a:tcPr>
                </a:tc>
                <a:tc>
                  <a:txBody>
                    <a:bodyPr/>
                    <a:lstStyle/>
                    <a:p>
                      <a:pPr marL="0" marR="57150" algn="r" defTabSz="914400" rtl="0" eaLnBrk="1" latinLnBrk="0" hangingPunct="1">
                        <a:lnSpc>
                          <a:spcPct val="115000"/>
                        </a:lnSpc>
                        <a:spcBef>
                          <a:spcPts val="0"/>
                        </a:spcBef>
                        <a:spcAft>
                          <a:spcPts val="0"/>
                        </a:spcAft>
                      </a:pPr>
                      <a:r>
                        <a:rPr lang="en-US" sz="1200" b="1" kern="1200" dirty="0">
                          <a:solidFill>
                            <a:srgbClr val="000000"/>
                          </a:solidFill>
                          <a:effectLst/>
                          <a:latin typeface="Arial" pitchFamily="34" charset="0"/>
                          <a:ea typeface="Times New Roman"/>
                          <a:cs typeface="Arial" pitchFamily="34" charset="0"/>
                        </a:rPr>
                        <a:t>         41,273 </a:t>
                      </a:r>
                    </a:p>
                  </a:txBody>
                  <a:tcPr marL="0" marR="274320" marT="0" marB="0" anchor="b">
                    <a:lnL>
                      <a:noFill/>
                    </a:lnL>
                    <a:lnR>
                      <a:noFill/>
                    </a:lnR>
                    <a:lnT>
                      <a:noFill/>
                    </a:lnT>
                    <a:lnB>
                      <a:noFill/>
                    </a:lnB>
                  </a:tcPr>
                </a:tc>
                <a:tc>
                  <a:txBody>
                    <a:bodyPr/>
                    <a:lstStyle/>
                    <a:p>
                      <a:pPr marL="0" marR="57150" algn="r" defTabSz="914400" rtl="0" eaLnBrk="1" latinLnBrk="0" hangingPunct="1">
                        <a:lnSpc>
                          <a:spcPct val="115000"/>
                        </a:lnSpc>
                        <a:spcBef>
                          <a:spcPts val="0"/>
                        </a:spcBef>
                        <a:spcAft>
                          <a:spcPts val="0"/>
                        </a:spcAft>
                      </a:pPr>
                      <a:r>
                        <a:rPr lang="en-US" sz="1200" b="1" kern="1200" dirty="0">
                          <a:solidFill>
                            <a:srgbClr val="000000"/>
                          </a:solidFill>
                          <a:effectLst/>
                          <a:latin typeface="Arial" pitchFamily="34" charset="0"/>
                          <a:ea typeface="Times New Roman"/>
                          <a:cs typeface="Arial" pitchFamily="34" charset="0"/>
                        </a:rPr>
                        <a:t>         47,455 </a:t>
                      </a:r>
                    </a:p>
                  </a:txBody>
                  <a:tcPr marL="0" marR="274320" marT="0" marB="0" anchor="b">
                    <a:lnL>
                      <a:noFill/>
                    </a:lnL>
                    <a:lnR>
                      <a:noFill/>
                    </a:lnR>
                    <a:lnT>
                      <a:noFill/>
                    </a:lnT>
                    <a:lnB>
                      <a:noFill/>
                    </a:lnB>
                  </a:tcPr>
                </a:tc>
                <a:tc>
                  <a:txBody>
                    <a:bodyPr/>
                    <a:lstStyle/>
                    <a:p>
                      <a:pPr marL="0" marR="57150" algn="r" defTabSz="914400" rtl="0" eaLnBrk="1" latinLnBrk="0" hangingPunct="1">
                        <a:lnSpc>
                          <a:spcPct val="115000"/>
                        </a:lnSpc>
                        <a:spcBef>
                          <a:spcPts val="0"/>
                        </a:spcBef>
                        <a:spcAft>
                          <a:spcPts val="0"/>
                        </a:spcAft>
                      </a:pPr>
                      <a:r>
                        <a:rPr lang="en-US" sz="1200" b="1" kern="1200" dirty="0">
                          <a:solidFill>
                            <a:srgbClr val="000000"/>
                          </a:solidFill>
                          <a:effectLst/>
                          <a:latin typeface="Arial" pitchFamily="34" charset="0"/>
                          <a:ea typeface="Times New Roman"/>
                          <a:cs typeface="Arial" pitchFamily="34" charset="0"/>
                        </a:rPr>
                        <a:t>         54,282 </a:t>
                      </a:r>
                    </a:p>
                  </a:txBody>
                  <a:tcPr marL="0" marR="274320" marT="0" marB="0" anchor="b">
                    <a:lnL>
                      <a:noFill/>
                    </a:lnL>
                    <a:lnR>
                      <a:noFill/>
                    </a:lnR>
                    <a:lnT>
                      <a:noFill/>
                    </a:lnT>
                    <a:lnB>
                      <a:noFill/>
                    </a:lnB>
                  </a:tcPr>
                </a:tc>
                <a:tc>
                  <a:txBody>
                    <a:bodyPr/>
                    <a:lstStyle/>
                    <a:p>
                      <a:pPr marL="0" marR="57150" algn="r" defTabSz="914400" rtl="0" eaLnBrk="1" latinLnBrk="0" hangingPunct="1">
                        <a:lnSpc>
                          <a:spcPct val="115000"/>
                        </a:lnSpc>
                        <a:spcBef>
                          <a:spcPts val="0"/>
                        </a:spcBef>
                        <a:spcAft>
                          <a:spcPts val="0"/>
                        </a:spcAft>
                      </a:pPr>
                      <a:r>
                        <a:rPr lang="en-US" sz="1200" b="1" kern="1200" dirty="0">
                          <a:solidFill>
                            <a:srgbClr val="000000"/>
                          </a:solidFill>
                          <a:effectLst/>
                          <a:latin typeface="Arial" pitchFamily="34" charset="0"/>
                          <a:ea typeface="Times New Roman"/>
                          <a:cs typeface="Arial" pitchFamily="34" charset="0"/>
                        </a:rPr>
                        <a:t>       </a:t>
                      </a:r>
                      <a:r>
                        <a:rPr lang="en-US" sz="1200" b="1" kern="1200" dirty="0" smtClean="0">
                          <a:solidFill>
                            <a:srgbClr val="000000"/>
                          </a:solidFill>
                          <a:effectLst/>
                          <a:latin typeface="Arial" pitchFamily="34" charset="0"/>
                          <a:ea typeface="Times New Roman"/>
                          <a:cs typeface="Arial" pitchFamily="34" charset="0"/>
                        </a:rPr>
                        <a:t>57,806 </a:t>
                      </a:r>
                      <a:endParaRPr lang="en-US" sz="1200" b="1" kern="1200" dirty="0">
                        <a:solidFill>
                          <a:srgbClr val="000000"/>
                        </a:solidFill>
                        <a:effectLst/>
                        <a:latin typeface="Arial" pitchFamily="34" charset="0"/>
                        <a:ea typeface="Times New Roman"/>
                        <a:cs typeface="Arial" pitchFamily="34" charset="0"/>
                      </a:endParaRPr>
                    </a:p>
                  </a:txBody>
                  <a:tcPr marL="0" marR="182880" marT="0" marB="0" anchor="b">
                    <a:lnL>
                      <a:noFill/>
                    </a:lnL>
                    <a:lnR>
                      <a:noFill/>
                    </a:lnR>
                    <a:lnT>
                      <a:noFill/>
                    </a:lnT>
                    <a:lnB>
                      <a:noFill/>
                    </a:lnB>
                  </a:tcPr>
                </a:tc>
              </a:tr>
              <a:tr h="197998">
                <a:tc>
                  <a:txBody>
                    <a:bodyPr/>
                    <a:lstStyle/>
                    <a:p>
                      <a:pPr marL="0" marR="0" algn="l">
                        <a:lnSpc>
                          <a:spcPct val="115000"/>
                        </a:lnSpc>
                        <a:spcBef>
                          <a:spcPts val="0"/>
                        </a:spcBef>
                        <a:spcAft>
                          <a:spcPts val="0"/>
                        </a:spcAft>
                      </a:pPr>
                      <a:r>
                        <a:rPr lang="en-US" sz="1200" b="1" dirty="0">
                          <a:solidFill>
                            <a:srgbClr val="000000"/>
                          </a:solidFill>
                          <a:effectLst/>
                          <a:latin typeface="Arial" pitchFamily="34" charset="0"/>
                          <a:ea typeface="Times New Roman"/>
                          <a:cs typeface="Arial" pitchFamily="34" charset="0"/>
                        </a:rPr>
                        <a:t>Total</a:t>
                      </a:r>
                      <a:endParaRPr lang="en-US" sz="1200" b="1" dirty="0">
                        <a:effectLst/>
                        <a:latin typeface="Arial" pitchFamily="34" charset="0"/>
                        <a:ea typeface="Times New Roman"/>
                        <a:cs typeface="Arial" pitchFamily="34" charset="0"/>
                      </a:endParaRPr>
                    </a:p>
                  </a:txBody>
                  <a:tcPr marL="0" marR="0" marT="0" marB="0" anchor="b">
                    <a:lnL>
                      <a:noFill/>
                    </a:lnL>
                    <a:lnR>
                      <a:noFill/>
                    </a:lnR>
                    <a:lnT>
                      <a:noFill/>
                    </a:lnT>
                    <a:lnB>
                      <a:noFill/>
                    </a:lnB>
                  </a:tcPr>
                </a:tc>
                <a:tc>
                  <a:txBody>
                    <a:bodyPr/>
                    <a:lstStyle/>
                    <a:p>
                      <a:pPr marL="0" marR="57150" algn="r" defTabSz="914400" rtl="0" eaLnBrk="1" latinLnBrk="0" hangingPunct="1">
                        <a:lnSpc>
                          <a:spcPct val="115000"/>
                        </a:lnSpc>
                        <a:spcBef>
                          <a:spcPts val="0"/>
                        </a:spcBef>
                        <a:spcAft>
                          <a:spcPts val="0"/>
                        </a:spcAft>
                      </a:pPr>
                      <a:r>
                        <a:rPr lang="en-US" sz="1200" b="1" kern="1200" dirty="0">
                          <a:solidFill>
                            <a:srgbClr val="000000"/>
                          </a:solidFill>
                          <a:effectLst/>
                          <a:latin typeface="Arial" pitchFamily="34" charset="0"/>
                          <a:ea typeface="Times New Roman"/>
                          <a:cs typeface="Arial" pitchFamily="34" charset="0"/>
                        </a:rPr>
                        <a:t>         38,221 </a:t>
                      </a:r>
                    </a:p>
                  </a:txBody>
                  <a:tcPr marL="0" marR="274320" marT="0" marB="0" anchor="b">
                    <a:lnL>
                      <a:noFill/>
                    </a:lnL>
                    <a:lnR>
                      <a:noFill/>
                    </a:lnR>
                    <a:lnT>
                      <a:noFill/>
                    </a:lnT>
                    <a:lnB>
                      <a:noFill/>
                    </a:lnB>
                  </a:tcPr>
                </a:tc>
                <a:tc>
                  <a:txBody>
                    <a:bodyPr/>
                    <a:lstStyle/>
                    <a:p>
                      <a:pPr marL="0" marR="57150" algn="r" defTabSz="914400" rtl="0" eaLnBrk="1" latinLnBrk="0" hangingPunct="1">
                        <a:lnSpc>
                          <a:spcPct val="115000"/>
                        </a:lnSpc>
                        <a:spcBef>
                          <a:spcPts val="0"/>
                        </a:spcBef>
                        <a:spcAft>
                          <a:spcPts val="0"/>
                        </a:spcAft>
                      </a:pPr>
                      <a:r>
                        <a:rPr lang="en-US" sz="1200" b="1" kern="1200">
                          <a:solidFill>
                            <a:srgbClr val="000000"/>
                          </a:solidFill>
                          <a:effectLst/>
                          <a:latin typeface="Arial" pitchFamily="34" charset="0"/>
                          <a:ea typeface="Times New Roman"/>
                          <a:cs typeface="Arial" pitchFamily="34" charset="0"/>
                        </a:rPr>
                        <a:t>         47,760 </a:t>
                      </a:r>
                    </a:p>
                  </a:txBody>
                  <a:tcPr marL="0" marR="274320" marT="0" marB="0" anchor="b">
                    <a:lnL>
                      <a:noFill/>
                    </a:lnL>
                    <a:lnR>
                      <a:noFill/>
                    </a:lnR>
                    <a:lnT>
                      <a:noFill/>
                    </a:lnT>
                    <a:lnB>
                      <a:noFill/>
                    </a:lnB>
                  </a:tcPr>
                </a:tc>
                <a:tc>
                  <a:txBody>
                    <a:bodyPr/>
                    <a:lstStyle/>
                    <a:p>
                      <a:pPr marL="0" marR="57150" algn="r" defTabSz="914400" rtl="0" eaLnBrk="1" latinLnBrk="0" hangingPunct="1">
                        <a:lnSpc>
                          <a:spcPct val="115000"/>
                        </a:lnSpc>
                        <a:spcBef>
                          <a:spcPts val="0"/>
                        </a:spcBef>
                        <a:spcAft>
                          <a:spcPts val="0"/>
                        </a:spcAft>
                      </a:pPr>
                      <a:r>
                        <a:rPr lang="en-US" sz="1200" b="1" kern="1200" dirty="0">
                          <a:solidFill>
                            <a:srgbClr val="000000"/>
                          </a:solidFill>
                          <a:effectLst/>
                          <a:latin typeface="Arial" pitchFamily="34" charset="0"/>
                          <a:ea typeface="Times New Roman"/>
                          <a:cs typeface="Arial" pitchFamily="34" charset="0"/>
                        </a:rPr>
                        <a:t>         81,548 </a:t>
                      </a:r>
                    </a:p>
                  </a:txBody>
                  <a:tcPr marL="0" marR="274320" marT="0" marB="0" anchor="b">
                    <a:lnL>
                      <a:noFill/>
                    </a:lnL>
                    <a:lnR>
                      <a:noFill/>
                    </a:lnR>
                    <a:lnT>
                      <a:noFill/>
                    </a:lnT>
                    <a:lnB>
                      <a:noFill/>
                    </a:lnB>
                  </a:tcPr>
                </a:tc>
                <a:tc>
                  <a:txBody>
                    <a:bodyPr/>
                    <a:lstStyle/>
                    <a:p>
                      <a:pPr marL="0" marR="57150" algn="r" defTabSz="914400" rtl="0" eaLnBrk="1" latinLnBrk="0" hangingPunct="1">
                        <a:lnSpc>
                          <a:spcPct val="115000"/>
                        </a:lnSpc>
                        <a:spcBef>
                          <a:spcPts val="0"/>
                        </a:spcBef>
                        <a:spcAft>
                          <a:spcPts val="0"/>
                        </a:spcAft>
                      </a:pPr>
                      <a:r>
                        <a:rPr lang="en-US" sz="1200" b="1" kern="1200" dirty="0">
                          <a:solidFill>
                            <a:srgbClr val="000000"/>
                          </a:solidFill>
                          <a:effectLst/>
                          <a:latin typeface="Arial" pitchFamily="34" charset="0"/>
                          <a:ea typeface="Times New Roman"/>
                          <a:cs typeface="Arial" pitchFamily="34" charset="0"/>
                        </a:rPr>
                        <a:t>      </a:t>
                      </a:r>
                      <a:r>
                        <a:rPr lang="en-US" sz="1200" b="1" kern="1200" dirty="0" smtClean="0">
                          <a:solidFill>
                            <a:srgbClr val="000000"/>
                          </a:solidFill>
                          <a:effectLst/>
                          <a:latin typeface="Arial" pitchFamily="34" charset="0"/>
                          <a:ea typeface="Times New Roman"/>
                          <a:cs typeface="Arial" pitchFamily="34" charset="0"/>
                        </a:rPr>
                        <a:t>108,473 </a:t>
                      </a:r>
                      <a:endParaRPr lang="en-US" sz="1200" b="1" kern="1200" dirty="0">
                        <a:solidFill>
                          <a:srgbClr val="000000"/>
                        </a:solidFill>
                        <a:effectLst/>
                        <a:latin typeface="Arial" pitchFamily="34" charset="0"/>
                        <a:ea typeface="Times New Roman"/>
                        <a:cs typeface="Arial" pitchFamily="34" charset="0"/>
                      </a:endParaRPr>
                    </a:p>
                  </a:txBody>
                  <a:tcPr marL="0" marR="182880" marT="0" marB="0" anchor="b">
                    <a:lnL>
                      <a:noFill/>
                    </a:lnL>
                    <a:lnR>
                      <a:noFill/>
                    </a:lnR>
                    <a:lnT>
                      <a:noFill/>
                    </a:lnT>
                    <a:lnB>
                      <a:noFill/>
                    </a:lnB>
                  </a:tcPr>
                </a:tc>
              </a:tr>
              <a:tr h="215510">
                <a:tc gridSpan="5">
                  <a:txBody>
                    <a:bodyPr/>
                    <a:lstStyle/>
                    <a:p>
                      <a:pPr marL="0" marR="0" algn="ctr">
                        <a:lnSpc>
                          <a:spcPct val="115000"/>
                        </a:lnSpc>
                        <a:spcBef>
                          <a:spcPts val="300"/>
                        </a:spcBef>
                        <a:spcAft>
                          <a:spcPts val="300"/>
                        </a:spcAft>
                      </a:pPr>
                      <a:r>
                        <a:rPr lang="en-US" sz="1200" b="1" dirty="0">
                          <a:solidFill>
                            <a:srgbClr val="000000"/>
                          </a:solidFill>
                          <a:effectLst/>
                          <a:latin typeface="Arial" pitchFamily="34" charset="0"/>
                          <a:ea typeface="Times New Roman"/>
                          <a:cs typeface="Arial" pitchFamily="34" charset="0"/>
                        </a:rPr>
                        <a:t>NH Asian &amp; Other</a:t>
                      </a:r>
                      <a:endParaRPr lang="en-US" sz="1200" b="1" dirty="0">
                        <a:effectLst/>
                        <a:latin typeface="Arial" pitchFamily="34" charset="0"/>
                        <a:ea typeface="Times New Roman"/>
                        <a:cs typeface="Arial" pitchFamily="34" charset="0"/>
                      </a:endParaRP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5510">
                <a:tc>
                  <a:txBody>
                    <a:bodyPr/>
                    <a:lstStyle/>
                    <a:p>
                      <a:pPr marL="0" marR="0" algn="l">
                        <a:lnSpc>
                          <a:spcPct val="115000"/>
                        </a:lnSpc>
                        <a:spcBef>
                          <a:spcPts val="0"/>
                        </a:spcBef>
                        <a:spcAft>
                          <a:spcPts val="0"/>
                        </a:spcAft>
                      </a:pPr>
                      <a:r>
                        <a:rPr lang="en-US" sz="1200" b="1" dirty="0">
                          <a:solidFill>
                            <a:srgbClr val="000000"/>
                          </a:solidFill>
                          <a:effectLst/>
                          <a:latin typeface="Arial" pitchFamily="34" charset="0"/>
                          <a:ea typeface="Times New Roman"/>
                          <a:cs typeface="Arial" pitchFamily="34" charset="0"/>
                        </a:rPr>
                        <a:t>Managerial &amp; Professional</a:t>
                      </a:r>
                      <a:endParaRPr lang="en-US" sz="1200" b="1" dirty="0">
                        <a:effectLst/>
                        <a:latin typeface="Arial" pitchFamily="34" charset="0"/>
                        <a:ea typeface="Times New Roman"/>
                        <a:cs typeface="Arial" pitchFamily="34" charset="0"/>
                      </a:endParaRPr>
                    </a:p>
                  </a:txBody>
                  <a:tcPr marL="0" marR="0" marT="0" marB="0" anchor="b">
                    <a:lnL>
                      <a:noFill/>
                    </a:lnL>
                    <a:lnR>
                      <a:noFill/>
                    </a:lnR>
                    <a:lnT>
                      <a:noFill/>
                    </a:lnT>
                    <a:lnB>
                      <a:noFill/>
                    </a:lnB>
                  </a:tcPr>
                </a:tc>
                <a:tc>
                  <a:txBody>
                    <a:bodyPr/>
                    <a:lstStyle/>
                    <a:p>
                      <a:pPr marL="0" marR="57150" algn="r" defTabSz="914400" rtl="0" eaLnBrk="1" latinLnBrk="0" hangingPunct="1">
                        <a:lnSpc>
                          <a:spcPct val="115000"/>
                        </a:lnSpc>
                        <a:spcBef>
                          <a:spcPts val="0"/>
                        </a:spcBef>
                        <a:spcAft>
                          <a:spcPts val="0"/>
                        </a:spcAft>
                      </a:pPr>
                      <a:r>
                        <a:rPr lang="en-US" sz="1200" b="1" kern="1200" dirty="0">
                          <a:solidFill>
                            <a:srgbClr val="000000"/>
                          </a:solidFill>
                          <a:effectLst/>
                          <a:latin typeface="Arial" pitchFamily="34" charset="0"/>
                          <a:ea typeface="Times New Roman"/>
                          <a:cs typeface="Arial" pitchFamily="34" charset="0"/>
                        </a:rPr>
                        <a:t>$  84,172</a:t>
                      </a:r>
                    </a:p>
                  </a:txBody>
                  <a:tcPr marL="0" marR="274320" marT="0" marB="0" anchor="b">
                    <a:lnL>
                      <a:noFill/>
                    </a:lnL>
                    <a:lnR>
                      <a:noFill/>
                    </a:lnR>
                    <a:lnT>
                      <a:noFill/>
                    </a:lnT>
                    <a:lnB>
                      <a:noFill/>
                    </a:lnB>
                  </a:tcPr>
                </a:tc>
                <a:tc>
                  <a:txBody>
                    <a:bodyPr/>
                    <a:lstStyle/>
                    <a:p>
                      <a:pPr marL="0" marR="57150" algn="r" defTabSz="914400" rtl="0" eaLnBrk="1" latinLnBrk="0" hangingPunct="1">
                        <a:lnSpc>
                          <a:spcPct val="115000"/>
                        </a:lnSpc>
                        <a:spcBef>
                          <a:spcPts val="0"/>
                        </a:spcBef>
                        <a:spcAft>
                          <a:spcPts val="0"/>
                        </a:spcAft>
                      </a:pPr>
                      <a:r>
                        <a:rPr lang="en-US" sz="1200" b="1" kern="1200" dirty="0">
                          <a:solidFill>
                            <a:srgbClr val="000000"/>
                          </a:solidFill>
                          <a:effectLst/>
                          <a:latin typeface="Arial" pitchFamily="34" charset="0"/>
                          <a:ea typeface="Times New Roman"/>
                          <a:cs typeface="Arial" pitchFamily="34" charset="0"/>
                        </a:rPr>
                        <a:t>$  73,016</a:t>
                      </a:r>
                    </a:p>
                  </a:txBody>
                  <a:tcPr marL="0" marR="274320" marT="0" marB="0" anchor="b">
                    <a:lnL>
                      <a:noFill/>
                    </a:lnL>
                    <a:lnR>
                      <a:noFill/>
                    </a:lnR>
                    <a:lnT>
                      <a:noFill/>
                    </a:lnT>
                    <a:lnB>
                      <a:noFill/>
                    </a:lnB>
                  </a:tcPr>
                </a:tc>
                <a:tc>
                  <a:txBody>
                    <a:bodyPr/>
                    <a:lstStyle/>
                    <a:p>
                      <a:pPr marL="0" marR="57150" algn="r" defTabSz="914400" rtl="0" eaLnBrk="1" latinLnBrk="0" hangingPunct="1">
                        <a:lnSpc>
                          <a:spcPct val="115000"/>
                        </a:lnSpc>
                        <a:spcBef>
                          <a:spcPts val="0"/>
                        </a:spcBef>
                        <a:spcAft>
                          <a:spcPts val="0"/>
                        </a:spcAft>
                      </a:pPr>
                      <a:r>
                        <a:rPr lang="en-US" sz="1200" b="1" kern="1200" dirty="0">
                          <a:solidFill>
                            <a:srgbClr val="000000"/>
                          </a:solidFill>
                          <a:effectLst/>
                          <a:latin typeface="Arial" pitchFamily="34" charset="0"/>
                          <a:ea typeface="Times New Roman"/>
                          <a:cs typeface="Arial" pitchFamily="34" charset="0"/>
                        </a:rPr>
                        <a:t>$ 103,737</a:t>
                      </a:r>
                    </a:p>
                  </a:txBody>
                  <a:tcPr marL="0" marR="274320" marT="0" marB="0" anchor="b">
                    <a:lnL>
                      <a:noFill/>
                    </a:lnL>
                    <a:lnR>
                      <a:noFill/>
                    </a:lnR>
                    <a:lnT>
                      <a:noFill/>
                    </a:lnT>
                    <a:lnB>
                      <a:noFill/>
                    </a:lnB>
                  </a:tcPr>
                </a:tc>
                <a:tc>
                  <a:txBody>
                    <a:bodyPr/>
                    <a:lstStyle/>
                    <a:p>
                      <a:pPr marL="0" marR="57150" algn="r" defTabSz="914400" rtl="0" eaLnBrk="1" latinLnBrk="0" hangingPunct="1">
                        <a:lnSpc>
                          <a:spcPct val="115000"/>
                        </a:lnSpc>
                        <a:spcBef>
                          <a:spcPts val="0"/>
                        </a:spcBef>
                        <a:spcAft>
                          <a:spcPts val="0"/>
                        </a:spcAft>
                      </a:pPr>
                      <a:r>
                        <a:rPr lang="en-US" sz="1200" b="1" kern="1200" dirty="0">
                          <a:solidFill>
                            <a:srgbClr val="000000"/>
                          </a:solidFill>
                          <a:effectLst/>
                          <a:latin typeface="Arial" pitchFamily="34" charset="0"/>
                          <a:ea typeface="Times New Roman"/>
                          <a:cs typeface="Arial" pitchFamily="34" charset="0"/>
                        </a:rPr>
                        <a:t>$ 130,603</a:t>
                      </a:r>
                    </a:p>
                  </a:txBody>
                  <a:tcPr marL="0" marR="182880" marT="0" marB="0" anchor="b">
                    <a:lnL>
                      <a:noFill/>
                    </a:lnL>
                    <a:lnR>
                      <a:noFill/>
                    </a:lnR>
                    <a:lnT>
                      <a:noFill/>
                    </a:lnT>
                    <a:lnB>
                      <a:noFill/>
                    </a:lnB>
                  </a:tcPr>
                </a:tc>
              </a:tr>
              <a:tr h="197998">
                <a:tc>
                  <a:txBody>
                    <a:bodyPr/>
                    <a:lstStyle/>
                    <a:p>
                      <a:pPr marL="0" marR="0" algn="l">
                        <a:lnSpc>
                          <a:spcPct val="115000"/>
                        </a:lnSpc>
                        <a:spcBef>
                          <a:spcPts val="0"/>
                        </a:spcBef>
                        <a:spcAft>
                          <a:spcPts val="0"/>
                        </a:spcAft>
                      </a:pPr>
                      <a:r>
                        <a:rPr lang="en-US" sz="1200" b="1">
                          <a:solidFill>
                            <a:srgbClr val="000000"/>
                          </a:solidFill>
                          <a:effectLst/>
                          <a:latin typeface="Arial" pitchFamily="34" charset="0"/>
                          <a:ea typeface="Times New Roman"/>
                          <a:cs typeface="Arial" pitchFamily="34" charset="0"/>
                        </a:rPr>
                        <a:t>Technical, Sales, &amp; Admin.</a:t>
                      </a:r>
                      <a:endParaRPr lang="en-US" sz="1200" b="1">
                        <a:effectLst/>
                        <a:latin typeface="Arial" pitchFamily="34" charset="0"/>
                        <a:ea typeface="Times New Roman"/>
                        <a:cs typeface="Arial" pitchFamily="34" charset="0"/>
                      </a:endParaRPr>
                    </a:p>
                  </a:txBody>
                  <a:tcPr marL="0" marR="0" marT="0" marB="0" anchor="b">
                    <a:lnL>
                      <a:noFill/>
                    </a:lnL>
                    <a:lnR>
                      <a:noFill/>
                    </a:lnR>
                    <a:lnT>
                      <a:noFill/>
                    </a:lnT>
                    <a:lnB>
                      <a:noFill/>
                    </a:lnB>
                  </a:tcPr>
                </a:tc>
                <a:tc>
                  <a:txBody>
                    <a:bodyPr/>
                    <a:lstStyle/>
                    <a:p>
                      <a:pPr marL="0" marR="57150" algn="r" defTabSz="914400" rtl="0" eaLnBrk="1" latinLnBrk="0" hangingPunct="1">
                        <a:lnSpc>
                          <a:spcPct val="115000"/>
                        </a:lnSpc>
                        <a:spcBef>
                          <a:spcPts val="0"/>
                        </a:spcBef>
                        <a:spcAft>
                          <a:spcPts val="0"/>
                        </a:spcAft>
                      </a:pPr>
                      <a:r>
                        <a:rPr lang="en-US" sz="1200" b="1" kern="1200" dirty="0">
                          <a:solidFill>
                            <a:srgbClr val="000000"/>
                          </a:solidFill>
                          <a:effectLst/>
                          <a:latin typeface="Arial" pitchFamily="34" charset="0"/>
                          <a:ea typeface="Times New Roman"/>
                          <a:cs typeface="Arial" pitchFamily="34" charset="0"/>
                        </a:rPr>
                        <a:t>         52,764 </a:t>
                      </a:r>
                    </a:p>
                  </a:txBody>
                  <a:tcPr marL="0" marR="274320" marT="0" marB="0" anchor="b">
                    <a:lnL>
                      <a:noFill/>
                    </a:lnL>
                    <a:lnR>
                      <a:noFill/>
                    </a:lnR>
                    <a:lnT>
                      <a:noFill/>
                    </a:lnT>
                    <a:lnB>
                      <a:noFill/>
                    </a:lnB>
                  </a:tcPr>
                </a:tc>
                <a:tc>
                  <a:txBody>
                    <a:bodyPr/>
                    <a:lstStyle/>
                    <a:p>
                      <a:pPr marL="0" marR="57150" algn="r" defTabSz="914400" rtl="0" eaLnBrk="1" latinLnBrk="0" hangingPunct="1">
                        <a:lnSpc>
                          <a:spcPct val="115000"/>
                        </a:lnSpc>
                        <a:spcBef>
                          <a:spcPts val="0"/>
                        </a:spcBef>
                        <a:spcAft>
                          <a:spcPts val="0"/>
                        </a:spcAft>
                      </a:pPr>
                      <a:r>
                        <a:rPr lang="en-US" sz="1200" b="1" kern="1200" dirty="0">
                          <a:solidFill>
                            <a:srgbClr val="000000"/>
                          </a:solidFill>
                          <a:effectLst/>
                          <a:latin typeface="Arial" pitchFamily="34" charset="0"/>
                          <a:ea typeface="Times New Roman"/>
                          <a:cs typeface="Arial" pitchFamily="34" charset="0"/>
                        </a:rPr>
                        <a:t>         60,719 </a:t>
                      </a:r>
                    </a:p>
                  </a:txBody>
                  <a:tcPr marL="0" marR="274320" marT="0" marB="0" anchor="b">
                    <a:lnL>
                      <a:noFill/>
                    </a:lnL>
                    <a:lnR>
                      <a:noFill/>
                    </a:lnR>
                    <a:lnT>
                      <a:noFill/>
                    </a:lnT>
                    <a:lnB>
                      <a:noFill/>
                    </a:lnB>
                  </a:tcPr>
                </a:tc>
                <a:tc>
                  <a:txBody>
                    <a:bodyPr/>
                    <a:lstStyle/>
                    <a:p>
                      <a:pPr marL="0" marR="57150" algn="r" defTabSz="914400" rtl="0" eaLnBrk="1" latinLnBrk="0" hangingPunct="1">
                        <a:lnSpc>
                          <a:spcPct val="115000"/>
                        </a:lnSpc>
                        <a:spcBef>
                          <a:spcPts val="0"/>
                        </a:spcBef>
                        <a:spcAft>
                          <a:spcPts val="0"/>
                        </a:spcAft>
                      </a:pPr>
                      <a:r>
                        <a:rPr lang="en-US" sz="1200" b="1" kern="1200" dirty="0">
                          <a:solidFill>
                            <a:srgbClr val="000000"/>
                          </a:solidFill>
                          <a:effectLst/>
                          <a:latin typeface="Arial" pitchFamily="34" charset="0"/>
                          <a:ea typeface="Times New Roman"/>
                          <a:cs typeface="Arial" pitchFamily="34" charset="0"/>
                        </a:rPr>
                        <a:t>         86,039 </a:t>
                      </a:r>
                    </a:p>
                  </a:txBody>
                  <a:tcPr marL="0" marR="274320" marT="0" marB="0" anchor="b">
                    <a:lnL>
                      <a:noFill/>
                    </a:lnL>
                    <a:lnR>
                      <a:noFill/>
                    </a:lnR>
                    <a:lnT>
                      <a:noFill/>
                    </a:lnT>
                    <a:lnB>
                      <a:noFill/>
                    </a:lnB>
                  </a:tcPr>
                </a:tc>
                <a:tc>
                  <a:txBody>
                    <a:bodyPr/>
                    <a:lstStyle/>
                    <a:p>
                      <a:pPr marL="0" marR="57150" algn="r" defTabSz="914400" rtl="0" eaLnBrk="1" latinLnBrk="0" hangingPunct="1">
                        <a:lnSpc>
                          <a:spcPct val="115000"/>
                        </a:lnSpc>
                        <a:spcBef>
                          <a:spcPts val="0"/>
                        </a:spcBef>
                        <a:spcAft>
                          <a:spcPts val="0"/>
                        </a:spcAft>
                      </a:pPr>
                      <a:r>
                        <a:rPr lang="en-US" sz="1200" b="1" kern="1200" dirty="0">
                          <a:solidFill>
                            <a:srgbClr val="000000"/>
                          </a:solidFill>
                          <a:effectLst/>
                          <a:latin typeface="Arial" pitchFamily="34" charset="0"/>
                          <a:ea typeface="Times New Roman"/>
                          <a:cs typeface="Arial" pitchFamily="34" charset="0"/>
                        </a:rPr>
                        <a:t>      </a:t>
                      </a:r>
                      <a:r>
                        <a:rPr lang="en-US" sz="1200" b="1" kern="1200" dirty="0" smtClean="0">
                          <a:solidFill>
                            <a:srgbClr val="000000"/>
                          </a:solidFill>
                          <a:effectLst/>
                          <a:latin typeface="Arial" pitchFamily="34" charset="0"/>
                          <a:ea typeface="Times New Roman"/>
                          <a:cs typeface="Arial" pitchFamily="34" charset="0"/>
                        </a:rPr>
                        <a:t>105,469 </a:t>
                      </a:r>
                      <a:endParaRPr lang="en-US" sz="1200" b="1" kern="1200" dirty="0">
                        <a:solidFill>
                          <a:srgbClr val="000000"/>
                        </a:solidFill>
                        <a:effectLst/>
                        <a:latin typeface="Arial" pitchFamily="34" charset="0"/>
                        <a:ea typeface="Times New Roman"/>
                        <a:cs typeface="Arial" pitchFamily="34" charset="0"/>
                      </a:endParaRPr>
                    </a:p>
                  </a:txBody>
                  <a:tcPr marL="0" marR="182880" marT="0" marB="0" anchor="b">
                    <a:lnL>
                      <a:noFill/>
                    </a:lnL>
                    <a:lnR>
                      <a:noFill/>
                    </a:lnR>
                    <a:lnT>
                      <a:noFill/>
                    </a:lnT>
                    <a:lnB>
                      <a:noFill/>
                    </a:lnB>
                  </a:tcPr>
                </a:tc>
              </a:tr>
              <a:tr h="197998">
                <a:tc>
                  <a:txBody>
                    <a:bodyPr/>
                    <a:lstStyle/>
                    <a:p>
                      <a:pPr marL="0" marR="0" algn="l">
                        <a:lnSpc>
                          <a:spcPct val="115000"/>
                        </a:lnSpc>
                        <a:spcBef>
                          <a:spcPts val="0"/>
                        </a:spcBef>
                        <a:spcAft>
                          <a:spcPts val="0"/>
                        </a:spcAft>
                      </a:pPr>
                      <a:r>
                        <a:rPr lang="en-US" sz="1200" b="1" dirty="0">
                          <a:solidFill>
                            <a:srgbClr val="000000"/>
                          </a:solidFill>
                          <a:effectLst/>
                          <a:latin typeface="Arial" pitchFamily="34" charset="0"/>
                          <a:ea typeface="Times New Roman"/>
                          <a:cs typeface="Arial" pitchFamily="34" charset="0"/>
                        </a:rPr>
                        <a:t>Precision Prod., Craft, &amp; Repairers</a:t>
                      </a:r>
                      <a:endParaRPr lang="en-US" sz="1200" b="1" dirty="0">
                        <a:effectLst/>
                        <a:latin typeface="Arial" pitchFamily="34" charset="0"/>
                        <a:ea typeface="Times New Roman"/>
                        <a:cs typeface="Arial" pitchFamily="34" charset="0"/>
                      </a:endParaRPr>
                    </a:p>
                  </a:txBody>
                  <a:tcPr marL="0" marR="0" marT="0" marB="0" anchor="b">
                    <a:lnL>
                      <a:noFill/>
                    </a:lnL>
                    <a:lnR>
                      <a:noFill/>
                    </a:lnR>
                    <a:lnT>
                      <a:noFill/>
                    </a:lnT>
                    <a:lnB>
                      <a:noFill/>
                    </a:lnB>
                  </a:tcPr>
                </a:tc>
                <a:tc>
                  <a:txBody>
                    <a:bodyPr/>
                    <a:lstStyle/>
                    <a:p>
                      <a:pPr marL="0" marR="57150" algn="r" defTabSz="914400" rtl="0" eaLnBrk="1" latinLnBrk="0" hangingPunct="1">
                        <a:lnSpc>
                          <a:spcPct val="115000"/>
                        </a:lnSpc>
                        <a:spcBef>
                          <a:spcPts val="0"/>
                        </a:spcBef>
                        <a:spcAft>
                          <a:spcPts val="0"/>
                        </a:spcAft>
                      </a:pPr>
                      <a:r>
                        <a:rPr lang="en-US" sz="1200" b="1" kern="1200">
                          <a:solidFill>
                            <a:srgbClr val="000000"/>
                          </a:solidFill>
                          <a:effectLst/>
                          <a:latin typeface="Arial" pitchFamily="34" charset="0"/>
                          <a:ea typeface="Times New Roman"/>
                          <a:cs typeface="Arial" pitchFamily="34" charset="0"/>
                        </a:rPr>
                        <a:t>         54,594 </a:t>
                      </a:r>
                    </a:p>
                  </a:txBody>
                  <a:tcPr marL="0" marR="274320" marT="0" marB="0" anchor="b">
                    <a:lnL>
                      <a:noFill/>
                    </a:lnL>
                    <a:lnR>
                      <a:noFill/>
                    </a:lnR>
                    <a:lnT>
                      <a:noFill/>
                    </a:lnT>
                    <a:lnB>
                      <a:noFill/>
                    </a:lnB>
                  </a:tcPr>
                </a:tc>
                <a:tc>
                  <a:txBody>
                    <a:bodyPr/>
                    <a:lstStyle/>
                    <a:p>
                      <a:pPr marL="0" marR="57150" algn="r" defTabSz="914400" rtl="0" eaLnBrk="1" latinLnBrk="0" hangingPunct="1">
                        <a:lnSpc>
                          <a:spcPct val="115000"/>
                        </a:lnSpc>
                        <a:spcBef>
                          <a:spcPts val="0"/>
                        </a:spcBef>
                        <a:spcAft>
                          <a:spcPts val="0"/>
                        </a:spcAft>
                      </a:pPr>
                      <a:r>
                        <a:rPr lang="en-US" sz="1200" b="1" kern="1200" dirty="0">
                          <a:solidFill>
                            <a:srgbClr val="000000"/>
                          </a:solidFill>
                          <a:effectLst/>
                          <a:latin typeface="Arial" pitchFamily="34" charset="0"/>
                          <a:ea typeface="Times New Roman"/>
                          <a:cs typeface="Arial" pitchFamily="34" charset="0"/>
                        </a:rPr>
                        <a:t>         63,451 </a:t>
                      </a:r>
                    </a:p>
                  </a:txBody>
                  <a:tcPr marL="0" marR="274320" marT="0" marB="0" anchor="b">
                    <a:lnL>
                      <a:noFill/>
                    </a:lnL>
                    <a:lnR>
                      <a:noFill/>
                    </a:lnR>
                    <a:lnT>
                      <a:noFill/>
                    </a:lnT>
                    <a:lnB>
                      <a:noFill/>
                    </a:lnB>
                  </a:tcPr>
                </a:tc>
                <a:tc>
                  <a:txBody>
                    <a:bodyPr/>
                    <a:lstStyle/>
                    <a:p>
                      <a:pPr marL="0" marR="57150" algn="r" defTabSz="914400" rtl="0" eaLnBrk="1" latinLnBrk="0" hangingPunct="1">
                        <a:lnSpc>
                          <a:spcPct val="115000"/>
                        </a:lnSpc>
                        <a:spcBef>
                          <a:spcPts val="0"/>
                        </a:spcBef>
                        <a:spcAft>
                          <a:spcPts val="0"/>
                        </a:spcAft>
                      </a:pPr>
                      <a:r>
                        <a:rPr lang="en-US" sz="1200" b="1" kern="1200" dirty="0">
                          <a:solidFill>
                            <a:srgbClr val="000000"/>
                          </a:solidFill>
                          <a:effectLst/>
                          <a:latin typeface="Arial" pitchFamily="34" charset="0"/>
                          <a:ea typeface="Times New Roman"/>
                          <a:cs typeface="Arial" pitchFamily="34" charset="0"/>
                        </a:rPr>
                        <a:t>         70,778 </a:t>
                      </a:r>
                    </a:p>
                  </a:txBody>
                  <a:tcPr marL="0" marR="274320" marT="0" marB="0" anchor="b">
                    <a:lnL>
                      <a:noFill/>
                    </a:lnL>
                    <a:lnR>
                      <a:noFill/>
                    </a:lnR>
                    <a:lnT>
                      <a:noFill/>
                    </a:lnT>
                    <a:lnB>
                      <a:noFill/>
                    </a:lnB>
                  </a:tcPr>
                </a:tc>
                <a:tc>
                  <a:txBody>
                    <a:bodyPr/>
                    <a:lstStyle/>
                    <a:p>
                      <a:pPr marL="0" marR="57150" algn="r" defTabSz="914400" rtl="0" eaLnBrk="1" latinLnBrk="0" hangingPunct="1">
                        <a:lnSpc>
                          <a:spcPct val="115000"/>
                        </a:lnSpc>
                        <a:spcBef>
                          <a:spcPts val="0"/>
                        </a:spcBef>
                        <a:spcAft>
                          <a:spcPts val="0"/>
                        </a:spcAft>
                      </a:pPr>
                      <a:r>
                        <a:rPr lang="en-US" sz="1200" b="1" kern="1200" dirty="0">
                          <a:solidFill>
                            <a:srgbClr val="000000"/>
                          </a:solidFill>
                          <a:effectLst/>
                          <a:latin typeface="Arial" pitchFamily="34" charset="0"/>
                          <a:ea typeface="Times New Roman"/>
                          <a:cs typeface="Arial" pitchFamily="34" charset="0"/>
                        </a:rPr>
                        <a:t>        </a:t>
                      </a:r>
                      <a:r>
                        <a:rPr lang="en-US" sz="1200" b="1" kern="1200" dirty="0" smtClean="0">
                          <a:solidFill>
                            <a:srgbClr val="000000"/>
                          </a:solidFill>
                          <a:effectLst/>
                          <a:latin typeface="Arial" pitchFamily="34" charset="0"/>
                          <a:ea typeface="Times New Roman"/>
                          <a:cs typeface="Arial" pitchFamily="34" charset="0"/>
                        </a:rPr>
                        <a:t>92,041 </a:t>
                      </a:r>
                      <a:endParaRPr lang="en-US" sz="1200" b="1" kern="1200" dirty="0">
                        <a:solidFill>
                          <a:srgbClr val="000000"/>
                        </a:solidFill>
                        <a:effectLst/>
                        <a:latin typeface="Arial" pitchFamily="34" charset="0"/>
                        <a:ea typeface="Times New Roman"/>
                        <a:cs typeface="Arial" pitchFamily="34" charset="0"/>
                      </a:endParaRPr>
                    </a:p>
                  </a:txBody>
                  <a:tcPr marL="0" marR="182880" marT="0" marB="0" anchor="b">
                    <a:lnL>
                      <a:noFill/>
                    </a:lnL>
                    <a:lnR>
                      <a:noFill/>
                    </a:lnR>
                    <a:lnT>
                      <a:noFill/>
                    </a:lnT>
                    <a:lnB>
                      <a:noFill/>
                    </a:lnB>
                  </a:tcPr>
                </a:tc>
              </a:tr>
              <a:tr h="197998">
                <a:tc>
                  <a:txBody>
                    <a:bodyPr/>
                    <a:lstStyle/>
                    <a:p>
                      <a:pPr marL="0" marR="0" algn="l">
                        <a:lnSpc>
                          <a:spcPct val="115000"/>
                        </a:lnSpc>
                        <a:spcBef>
                          <a:spcPts val="0"/>
                        </a:spcBef>
                        <a:spcAft>
                          <a:spcPts val="0"/>
                        </a:spcAft>
                      </a:pPr>
                      <a:r>
                        <a:rPr lang="en-US" sz="1200" b="1">
                          <a:solidFill>
                            <a:srgbClr val="000000"/>
                          </a:solidFill>
                          <a:effectLst/>
                          <a:latin typeface="Arial" pitchFamily="34" charset="0"/>
                          <a:ea typeface="Times New Roman"/>
                          <a:cs typeface="Arial" pitchFamily="34" charset="0"/>
                        </a:rPr>
                        <a:t>Operatives and Laborers </a:t>
                      </a:r>
                      <a:endParaRPr lang="en-US" sz="1200" b="1">
                        <a:effectLst/>
                        <a:latin typeface="Arial" pitchFamily="34" charset="0"/>
                        <a:ea typeface="Times New Roman"/>
                        <a:cs typeface="Arial" pitchFamily="34" charset="0"/>
                      </a:endParaRPr>
                    </a:p>
                  </a:txBody>
                  <a:tcPr marL="0" marR="0" marT="0" marB="0" anchor="b">
                    <a:lnL>
                      <a:noFill/>
                    </a:lnL>
                    <a:lnR>
                      <a:noFill/>
                    </a:lnR>
                    <a:lnT>
                      <a:noFill/>
                    </a:lnT>
                    <a:lnB>
                      <a:noFill/>
                    </a:lnB>
                  </a:tcPr>
                </a:tc>
                <a:tc>
                  <a:txBody>
                    <a:bodyPr/>
                    <a:lstStyle/>
                    <a:p>
                      <a:pPr marL="0" marR="57150" algn="r" defTabSz="914400" rtl="0" eaLnBrk="1" latinLnBrk="0" hangingPunct="1">
                        <a:lnSpc>
                          <a:spcPct val="115000"/>
                        </a:lnSpc>
                        <a:spcBef>
                          <a:spcPts val="0"/>
                        </a:spcBef>
                        <a:spcAft>
                          <a:spcPts val="0"/>
                        </a:spcAft>
                      </a:pPr>
                      <a:r>
                        <a:rPr lang="en-US" sz="1200" b="1" kern="1200">
                          <a:solidFill>
                            <a:srgbClr val="000000"/>
                          </a:solidFill>
                          <a:effectLst/>
                          <a:latin typeface="Arial" pitchFamily="34" charset="0"/>
                          <a:ea typeface="Times New Roman"/>
                          <a:cs typeface="Arial" pitchFamily="34" charset="0"/>
                        </a:rPr>
                        <a:t>         47,939 </a:t>
                      </a:r>
                    </a:p>
                  </a:txBody>
                  <a:tcPr marL="0" marR="274320" marT="0" marB="0" anchor="b">
                    <a:lnL>
                      <a:noFill/>
                    </a:lnL>
                    <a:lnR>
                      <a:noFill/>
                    </a:lnR>
                    <a:lnT>
                      <a:noFill/>
                    </a:lnT>
                    <a:lnB>
                      <a:noFill/>
                    </a:lnB>
                  </a:tcPr>
                </a:tc>
                <a:tc>
                  <a:txBody>
                    <a:bodyPr/>
                    <a:lstStyle/>
                    <a:p>
                      <a:pPr marL="0" marR="57150" algn="r" defTabSz="914400" rtl="0" eaLnBrk="1" latinLnBrk="0" hangingPunct="1">
                        <a:lnSpc>
                          <a:spcPct val="115000"/>
                        </a:lnSpc>
                        <a:spcBef>
                          <a:spcPts val="0"/>
                        </a:spcBef>
                        <a:spcAft>
                          <a:spcPts val="0"/>
                        </a:spcAft>
                      </a:pPr>
                      <a:r>
                        <a:rPr lang="en-US" sz="1200" b="1" kern="1200" dirty="0">
                          <a:solidFill>
                            <a:srgbClr val="000000"/>
                          </a:solidFill>
                          <a:effectLst/>
                          <a:latin typeface="Arial" pitchFamily="34" charset="0"/>
                          <a:ea typeface="Times New Roman"/>
                          <a:cs typeface="Arial" pitchFamily="34" charset="0"/>
                        </a:rPr>
                        <a:t>         49,015 </a:t>
                      </a:r>
                    </a:p>
                  </a:txBody>
                  <a:tcPr marL="0" marR="274320" marT="0" marB="0" anchor="b">
                    <a:lnL>
                      <a:noFill/>
                    </a:lnL>
                    <a:lnR>
                      <a:noFill/>
                    </a:lnR>
                    <a:lnT>
                      <a:noFill/>
                    </a:lnT>
                    <a:lnB>
                      <a:noFill/>
                    </a:lnB>
                  </a:tcPr>
                </a:tc>
                <a:tc>
                  <a:txBody>
                    <a:bodyPr/>
                    <a:lstStyle/>
                    <a:p>
                      <a:pPr marL="0" marR="57150" algn="r" defTabSz="914400" rtl="0" eaLnBrk="1" latinLnBrk="0" hangingPunct="1">
                        <a:lnSpc>
                          <a:spcPct val="115000"/>
                        </a:lnSpc>
                        <a:spcBef>
                          <a:spcPts val="0"/>
                        </a:spcBef>
                        <a:spcAft>
                          <a:spcPts val="0"/>
                        </a:spcAft>
                      </a:pPr>
                      <a:r>
                        <a:rPr lang="en-US" sz="1200" b="1" kern="1200" dirty="0">
                          <a:solidFill>
                            <a:srgbClr val="000000"/>
                          </a:solidFill>
                          <a:effectLst/>
                          <a:latin typeface="Arial" pitchFamily="34" charset="0"/>
                          <a:ea typeface="Times New Roman"/>
                          <a:cs typeface="Arial" pitchFamily="34" charset="0"/>
                        </a:rPr>
                        <a:t>         60,895 </a:t>
                      </a:r>
                    </a:p>
                  </a:txBody>
                  <a:tcPr marL="0" marR="274320" marT="0" marB="0" anchor="b">
                    <a:lnL>
                      <a:noFill/>
                    </a:lnL>
                    <a:lnR>
                      <a:noFill/>
                    </a:lnR>
                    <a:lnT>
                      <a:noFill/>
                    </a:lnT>
                    <a:lnB>
                      <a:noFill/>
                    </a:lnB>
                  </a:tcPr>
                </a:tc>
                <a:tc>
                  <a:txBody>
                    <a:bodyPr/>
                    <a:lstStyle/>
                    <a:p>
                      <a:pPr marL="0" marR="57150" algn="r" defTabSz="914400" rtl="0" eaLnBrk="1" latinLnBrk="0" hangingPunct="1">
                        <a:lnSpc>
                          <a:spcPct val="115000"/>
                        </a:lnSpc>
                        <a:spcBef>
                          <a:spcPts val="0"/>
                        </a:spcBef>
                        <a:spcAft>
                          <a:spcPts val="0"/>
                        </a:spcAft>
                      </a:pPr>
                      <a:r>
                        <a:rPr lang="en-US" sz="1200" b="1" kern="1200" dirty="0">
                          <a:solidFill>
                            <a:srgbClr val="000000"/>
                          </a:solidFill>
                          <a:effectLst/>
                          <a:latin typeface="Arial" pitchFamily="34" charset="0"/>
                          <a:ea typeface="Times New Roman"/>
                          <a:cs typeface="Arial" pitchFamily="34" charset="0"/>
                        </a:rPr>
                        <a:t>        </a:t>
                      </a:r>
                      <a:r>
                        <a:rPr lang="en-US" sz="1200" b="1" kern="1200" dirty="0" smtClean="0">
                          <a:solidFill>
                            <a:srgbClr val="000000"/>
                          </a:solidFill>
                          <a:effectLst/>
                          <a:latin typeface="Arial" pitchFamily="34" charset="0"/>
                          <a:ea typeface="Times New Roman"/>
                          <a:cs typeface="Arial" pitchFamily="34" charset="0"/>
                        </a:rPr>
                        <a:t>65,074 </a:t>
                      </a:r>
                      <a:endParaRPr lang="en-US" sz="1200" b="1" kern="1200" dirty="0">
                        <a:solidFill>
                          <a:srgbClr val="000000"/>
                        </a:solidFill>
                        <a:effectLst/>
                        <a:latin typeface="Arial" pitchFamily="34" charset="0"/>
                        <a:ea typeface="Times New Roman"/>
                        <a:cs typeface="Arial" pitchFamily="34" charset="0"/>
                      </a:endParaRPr>
                    </a:p>
                  </a:txBody>
                  <a:tcPr marL="0" marR="182880" marT="0" marB="0" anchor="b">
                    <a:lnL>
                      <a:noFill/>
                    </a:lnL>
                    <a:lnR>
                      <a:noFill/>
                    </a:lnR>
                    <a:lnT>
                      <a:noFill/>
                    </a:lnT>
                    <a:lnB>
                      <a:noFill/>
                    </a:lnB>
                  </a:tcPr>
                </a:tc>
              </a:tr>
              <a:tr h="197998">
                <a:tc>
                  <a:txBody>
                    <a:bodyPr/>
                    <a:lstStyle/>
                    <a:p>
                      <a:pPr marL="0" marR="0" algn="l">
                        <a:lnSpc>
                          <a:spcPct val="115000"/>
                        </a:lnSpc>
                        <a:spcBef>
                          <a:spcPts val="0"/>
                        </a:spcBef>
                        <a:spcAft>
                          <a:spcPts val="300"/>
                        </a:spcAft>
                      </a:pPr>
                      <a:r>
                        <a:rPr lang="en-US" sz="1200" b="1">
                          <a:solidFill>
                            <a:srgbClr val="000000"/>
                          </a:solidFill>
                          <a:effectLst/>
                          <a:latin typeface="Arial" pitchFamily="34" charset="0"/>
                          <a:ea typeface="Times New Roman"/>
                          <a:cs typeface="Arial" pitchFamily="34" charset="0"/>
                        </a:rPr>
                        <a:t>Total</a:t>
                      </a:r>
                      <a:endParaRPr lang="en-US" sz="1200" b="1">
                        <a:effectLst/>
                        <a:latin typeface="Arial" pitchFamily="34" charset="0"/>
                        <a:ea typeface="Times New Roman"/>
                        <a:cs typeface="Arial"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57150" algn="r" defTabSz="914400" rtl="0" eaLnBrk="1" latinLnBrk="0" hangingPunct="1">
                        <a:lnSpc>
                          <a:spcPct val="115000"/>
                        </a:lnSpc>
                        <a:spcBef>
                          <a:spcPts val="0"/>
                        </a:spcBef>
                        <a:spcAft>
                          <a:spcPts val="0"/>
                        </a:spcAft>
                      </a:pPr>
                      <a:r>
                        <a:rPr lang="en-US" sz="1200" b="1" kern="1200">
                          <a:solidFill>
                            <a:srgbClr val="000000"/>
                          </a:solidFill>
                          <a:effectLst/>
                          <a:latin typeface="Arial" pitchFamily="34" charset="0"/>
                          <a:ea typeface="Times New Roman"/>
                          <a:cs typeface="Arial" pitchFamily="34" charset="0"/>
                        </a:rPr>
                        <a:t>         50,815 </a:t>
                      </a:r>
                    </a:p>
                  </a:txBody>
                  <a:tcPr marL="0" marR="27432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57150" algn="r" defTabSz="914400" rtl="0" eaLnBrk="1" latinLnBrk="0" hangingPunct="1">
                        <a:lnSpc>
                          <a:spcPct val="115000"/>
                        </a:lnSpc>
                        <a:spcBef>
                          <a:spcPts val="0"/>
                        </a:spcBef>
                        <a:spcAft>
                          <a:spcPts val="0"/>
                        </a:spcAft>
                      </a:pPr>
                      <a:r>
                        <a:rPr lang="en-US" sz="1200" b="1" kern="1200" dirty="0">
                          <a:solidFill>
                            <a:srgbClr val="000000"/>
                          </a:solidFill>
                          <a:effectLst/>
                          <a:latin typeface="Arial" pitchFamily="34" charset="0"/>
                          <a:ea typeface="Times New Roman"/>
                          <a:cs typeface="Arial" pitchFamily="34" charset="0"/>
                        </a:rPr>
                        <a:t>         55,496 </a:t>
                      </a:r>
                    </a:p>
                  </a:txBody>
                  <a:tcPr marL="0" marR="27432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57150" algn="r" defTabSz="914400" rtl="0" eaLnBrk="1" latinLnBrk="0" hangingPunct="1">
                        <a:lnSpc>
                          <a:spcPct val="115000"/>
                        </a:lnSpc>
                        <a:spcBef>
                          <a:spcPts val="0"/>
                        </a:spcBef>
                        <a:spcAft>
                          <a:spcPts val="0"/>
                        </a:spcAft>
                      </a:pPr>
                      <a:r>
                        <a:rPr lang="en-US" sz="1200" b="1" kern="1200" dirty="0">
                          <a:solidFill>
                            <a:srgbClr val="000000"/>
                          </a:solidFill>
                          <a:effectLst/>
                          <a:latin typeface="Arial" pitchFamily="34" charset="0"/>
                          <a:ea typeface="Times New Roman"/>
                          <a:cs typeface="Arial" pitchFamily="34" charset="0"/>
                        </a:rPr>
                        <a:t>         93,474 </a:t>
                      </a:r>
                    </a:p>
                  </a:txBody>
                  <a:tcPr marL="0" marR="27432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57150" algn="r" defTabSz="914400" rtl="0" eaLnBrk="1" latinLnBrk="0" hangingPunct="1">
                        <a:lnSpc>
                          <a:spcPct val="115000"/>
                        </a:lnSpc>
                        <a:spcBef>
                          <a:spcPts val="0"/>
                        </a:spcBef>
                        <a:spcAft>
                          <a:spcPts val="0"/>
                        </a:spcAft>
                      </a:pPr>
                      <a:r>
                        <a:rPr lang="en-US" sz="1200" b="1" kern="1200" dirty="0">
                          <a:solidFill>
                            <a:srgbClr val="000000"/>
                          </a:solidFill>
                          <a:effectLst/>
                          <a:latin typeface="Arial" pitchFamily="34" charset="0"/>
                          <a:ea typeface="Times New Roman"/>
                          <a:cs typeface="Arial" pitchFamily="34" charset="0"/>
                        </a:rPr>
                        <a:t>      </a:t>
                      </a:r>
                      <a:r>
                        <a:rPr lang="en-US" sz="1200" b="1" kern="1200" dirty="0" smtClean="0">
                          <a:solidFill>
                            <a:srgbClr val="000000"/>
                          </a:solidFill>
                          <a:effectLst/>
                          <a:latin typeface="Arial" pitchFamily="34" charset="0"/>
                          <a:ea typeface="Times New Roman"/>
                          <a:cs typeface="Arial" pitchFamily="34" charset="0"/>
                        </a:rPr>
                        <a:t>123,035 </a:t>
                      </a:r>
                      <a:endParaRPr lang="en-US" sz="1200" b="1" kern="1200" dirty="0">
                        <a:solidFill>
                          <a:srgbClr val="000000"/>
                        </a:solidFill>
                        <a:effectLst/>
                        <a:latin typeface="Arial" pitchFamily="34" charset="0"/>
                        <a:ea typeface="Times New Roman"/>
                        <a:cs typeface="Arial" pitchFamily="34" charset="0"/>
                      </a:endParaRPr>
                    </a:p>
                  </a:txBody>
                  <a:tcPr marL="0" marR="182880" marT="0" marB="0" anchor="b">
                    <a:lnL>
                      <a:noFill/>
                    </a:lnL>
                    <a:lnR>
                      <a:noFill/>
                    </a:lnR>
                    <a:lnT>
                      <a:noFill/>
                    </a:lnT>
                    <a:lnB w="12700" cap="flat" cmpd="sng" algn="ctr">
                      <a:solidFill>
                        <a:srgbClr val="000000"/>
                      </a:solidFill>
                      <a:prstDash val="solid"/>
                      <a:round/>
                      <a:headEnd type="none" w="med" len="med"/>
                      <a:tailEnd type="none" w="med" len="med"/>
                    </a:lnB>
                  </a:tcPr>
                </a:tc>
              </a:tr>
              <a:tr h="262850">
                <a:tc gridSpan="5">
                  <a:txBody>
                    <a:bodyPr/>
                    <a:lstStyle/>
                    <a:p>
                      <a:pPr marL="0" marR="0" algn="l">
                        <a:lnSpc>
                          <a:spcPct val="115000"/>
                        </a:lnSpc>
                        <a:spcBef>
                          <a:spcPts val="300"/>
                        </a:spcBef>
                        <a:spcAft>
                          <a:spcPts val="0"/>
                        </a:spcAft>
                      </a:pPr>
                      <a:r>
                        <a:rPr lang="en-US" sz="1000" b="1" i="1" dirty="0">
                          <a:solidFill>
                            <a:srgbClr val="000000"/>
                          </a:solidFill>
                          <a:effectLst/>
                          <a:latin typeface="Arial" pitchFamily="34" charset="0"/>
                          <a:ea typeface="Times New Roman"/>
                          <a:cs typeface="Arial" pitchFamily="34" charset="0"/>
                        </a:rPr>
                        <a:t>Source</a:t>
                      </a:r>
                      <a:r>
                        <a:rPr lang="en-US" sz="1000" b="1" dirty="0">
                          <a:solidFill>
                            <a:srgbClr val="000000"/>
                          </a:solidFill>
                          <a:effectLst/>
                          <a:latin typeface="Arial" pitchFamily="34" charset="0"/>
                          <a:ea typeface="Times New Roman"/>
                          <a:cs typeface="Arial" pitchFamily="34" charset="0"/>
                        </a:rPr>
                        <a:t>: </a:t>
                      </a:r>
                      <a:r>
                        <a:rPr lang="en-US" sz="1000" b="1" dirty="0" err="1">
                          <a:solidFill>
                            <a:srgbClr val="000000"/>
                          </a:solidFill>
                          <a:effectLst/>
                          <a:latin typeface="Arial" pitchFamily="34" charset="0"/>
                          <a:ea typeface="Times New Roman"/>
                          <a:cs typeface="Arial" pitchFamily="34" charset="0"/>
                        </a:rPr>
                        <a:t>Ruggles</a:t>
                      </a:r>
                      <a:r>
                        <a:rPr lang="en-US" sz="1000" b="1" dirty="0">
                          <a:solidFill>
                            <a:srgbClr val="000000"/>
                          </a:solidFill>
                          <a:effectLst/>
                          <a:latin typeface="Arial" pitchFamily="34" charset="0"/>
                          <a:ea typeface="Times New Roman"/>
                          <a:cs typeface="Arial" pitchFamily="34" charset="0"/>
                        </a:rPr>
                        <a:t> et al. 2010; U.S. Census </a:t>
                      </a:r>
                      <a:r>
                        <a:rPr lang="en-US" sz="1000" b="1" dirty="0" smtClean="0">
                          <a:solidFill>
                            <a:srgbClr val="000000"/>
                          </a:solidFill>
                          <a:effectLst/>
                          <a:latin typeface="Arial" pitchFamily="34" charset="0"/>
                          <a:ea typeface="Times New Roman"/>
                          <a:cs typeface="Arial" pitchFamily="34" charset="0"/>
                        </a:rPr>
                        <a:t>Bureau, American Community Survey</a:t>
                      </a:r>
                      <a:r>
                        <a:rPr lang="en-US" sz="1000" b="1" baseline="0" dirty="0" smtClean="0">
                          <a:solidFill>
                            <a:srgbClr val="000000"/>
                          </a:solidFill>
                          <a:effectLst/>
                          <a:latin typeface="Arial" pitchFamily="34" charset="0"/>
                          <a:ea typeface="Times New Roman"/>
                          <a:cs typeface="Arial" pitchFamily="34" charset="0"/>
                        </a:rPr>
                        <a:t> 2010 Public Use </a:t>
                      </a:r>
                      <a:r>
                        <a:rPr lang="en-US" sz="1000" b="1" baseline="0" dirty="0" err="1" smtClean="0">
                          <a:solidFill>
                            <a:srgbClr val="000000"/>
                          </a:solidFill>
                          <a:effectLst/>
                          <a:latin typeface="Arial" pitchFamily="34" charset="0"/>
                          <a:ea typeface="Times New Roman"/>
                          <a:cs typeface="Arial" pitchFamily="34" charset="0"/>
                        </a:rPr>
                        <a:t>Microdata</a:t>
                      </a:r>
                      <a:r>
                        <a:rPr lang="en-US" sz="1000" b="1" baseline="0" dirty="0" smtClean="0">
                          <a:solidFill>
                            <a:srgbClr val="000000"/>
                          </a:solidFill>
                          <a:effectLst/>
                          <a:latin typeface="Arial" pitchFamily="34" charset="0"/>
                          <a:ea typeface="Times New Roman"/>
                          <a:cs typeface="Arial" pitchFamily="34" charset="0"/>
                        </a:rPr>
                        <a:t> Sample,</a:t>
                      </a:r>
                      <a:r>
                        <a:rPr lang="en-US" sz="1000" b="1" dirty="0" smtClean="0">
                          <a:solidFill>
                            <a:srgbClr val="000000"/>
                          </a:solidFill>
                          <a:effectLst/>
                          <a:latin typeface="Arial" pitchFamily="34" charset="0"/>
                          <a:ea typeface="Times New Roman"/>
                          <a:cs typeface="Arial" pitchFamily="34" charset="0"/>
                        </a:rPr>
                        <a:t> 2011.</a:t>
                      </a:r>
                      <a:endParaRPr lang="en-US" sz="1000" b="1" dirty="0">
                        <a:effectLst/>
                        <a:latin typeface="Arial" pitchFamily="34" charset="0"/>
                        <a:ea typeface="Times New Roman"/>
                        <a:cs typeface="Arial"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1114382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2533248515"/>
              </p:ext>
            </p:extLst>
          </p:nvPr>
        </p:nvGraphicFramePr>
        <p:xfrm>
          <a:off x="1447800" y="2057400"/>
          <a:ext cx="6455728" cy="41910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923925" y="228600"/>
            <a:ext cx="7315200" cy="923330"/>
          </a:xfrm>
          <a:prstGeom prst="rect">
            <a:avLst/>
          </a:prstGeom>
        </p:spPr>
        <p:txBody>
          <a:bodyPr wrap="square">
            <a:spAutoFit/>
          </a:bodyPr>
          <a:lstStyle/>
          <a:p>
            <a:pPr algn="ctr"/>
            <a:r>
              <a:rPr lang="en-US" b="1" dirty="0">
                <a:latin typeface="Arial" pitchFamily="34" charset="0"/>
                <a:cs typeface="Arial" pitchFamily="34" charset="0"/>
              </a:rPr>
              <a:t>Percent of Population 25 Years of Age and Older in Texas Who Are </a:t>
            </a:r>
            <a:r>
              <a:rPr lang="en-US" b="1" dirty="0" smtClean="0">
                <a:latin typeface="Arial" pitchFamily="34" charset="0"/>
                <a:cs typeface="Arial" pitchFamily="34" charset="0"/>
              </a:rPr>
              <a:t>High </a:t>
            </a:r>
            <a:r>
              <a:rPr lang="en-US" b="1" dirty="0">
                <a:latin typeface="Arial" pitchFamily="34" charset="0"/>
                <a:cs typeface="Arial" pitchFamily="34" charset="0"/>
              </a:rPr>
              <a:t>School Graduates and Higher or College Graduates and Higher </a:t>
            </a:r>
            <a:r>
              <a:rPr lang="en-US" b="1" dirty="0" smtClean="0">
                <a:latin typeface="Arial" pitchFamily="34" charset="0"/>
                <a:cs typeface="Arial" pitchFamily="34" charset="0"/>
              </a:rPr>
              <a:t>by </a:t>
            </a:r>
            <a:r>
              <a:rPr lang="en-US" b="1" dirty="0">
                <a:latin typeface="Arial" pitchFamily="34" charset="0"/>
                <a:cs typeface="Arial" pitchFamily="34" charset="0"/>
              </a:rPr>
              <a:t>Race/Ethnicity, 1990-2010</a:t>
            </a:r>
          </a:p>
        </p:txBody>
      </p:sp>
      <p:graphicFrame>
        <p:nvGraphicFramePr>
          <p:cNvPr id="2" name="Table 1"/>
          <p:cNvGraphicFramePr>
            <a:graphicFrameLocks noGrp="1"/>
          </p:cNvGraphicFramePr>
          <p:nvPr>
            <p:extLst>
              <p:ext uri="{D42A27DB-BD31-4B8C-83A1-F6EECF244321}">
                <p14:modId xmlns:p14="http://schemas.microsoft.com/office/powerpoint/2010/main" val="2633541489"/>
              </p:ext>
            </p:extLst>
          </p:nvPr>
        </p:nvGraphicFramePr>
        <p:xfrm>
          <a:off x="912426" y="1227070"/>
          <a:ext cx="7319147" cy="4736100"/>
        </p:xfrm>
        <a:graphic>
          <a:graphicData uri="http://schemas.openxmlformats.org/drawingml/2006/table">
            <a:tbl>
              <a:tblPr firstRow="1" firstCol="1" bandRow="1"/>
              <a:tblGrid>
                <a:gridCol w="86369"/>
                <a:gridCol w="2098323"/>
                <a:gridCol w="987705"/>
                <a:gridCol w="1091596"/>
                <a:gridCol w="842841"/>
                <a:gridCol w="1479362"/>
                <a:gridCol w="732951"/>
              </a:tblGrid>
              <a:tr h="249297">
                <a:tc>
                  <a:txBody>
                    <a:bodyPr/>
                    <a:lstStyle/>
                    <a:p>
                      <a:pPr marL="0" marR="0">
                        <a:lnSpc>
                          <a:spcPct val="115000"/>
                        </a:lnSpc>
                        <a:spcBef>
                          <a:spcPts val="0"/>
                        </a:spcBef>
                        <a:spcAft>
                          <a:spcPts val="0"/>
                        </a:spcAft>
                      </a:pPr>
                      <a:r>
                        <a:rPr lang="en-US" sz="1200" dirty="0">
                          <a:effectLst/>
                          <a:latin typeface="Arial" pitchFamily="34" charset="0"/>
                          <a:ea typeface="Times New Roman"/>
                          <a:cs typeface="Arial" pitchFamily="34" charset="0"/>
                        </a:rPr>
                        <a:t> </a:t>
                      </a:r>
                    </a:p>
                  </a:txBody>
                  <a:tcPr marL="0" marR="0" marT="0" marB="0" anchor="ctr">
                    <a:lnL>
                      <a:noFill/>
                    </a:lnL>
                    <a:lnR>
                      <a:noFill/>
                    </a:lnR>
                    <a:lnT>
                      <a:noFill/>
                    </a:lnT>
                    <a:lnB>
                      <a:noFill/>
                    </a:lnB>
                  </a:tcPr>
                </a:tc>
                <a:tc rowSpan="2">
                  <a:txBody>
                    <a:bodyPr/>
                    <a:lstStyle/>
                    <a:p>
                      <a:pPr marL="0" marR="0">
                        <a:lnSpc>
                          <a:spcPct val="115000"/>
                        </a:lnSpc>
                        <a:spcBef>
                          <a:spcPts val="0"/>
                        </a:spcBef>
                        <a:spcAft>
                          <a:spcPts val="0"/>
                        </a:spcAft>
                      </a:pPr>
                      <a:r>
                        <a:rPr lang="en-US" sz="1200" b="1" dirty="0">
                          <a:solidFill>
                            <a:srgbClr val="000000"/>
                          </a:solidFill>
                          <a:effectLst/>
                          <a:latin typeface="Arial" pitchFamily="34" charset="0"/>
                          <a:ea typeface="Times New Roman"/>
                          <a:cs typeface="Arial" pitchFamily="34" charset="0"/>
                        </a:rPr>
                        <a:t>Educational                                      Attainment Level</a:t>
                      </a:r>
                      <a:endParaRPr lang="en-US" sz="1200" dirty="0">
                        <a:effectLst/>
                        <a:latin typeface="Arial" pitchFamily="34" charset="0"/>
                        <a:ea typeface="Times New Roman"/>
                        <a:cs typeface="Arial" pitchFamily="34" charset="0"/>
                      </a:endParaRPr>
                    </a:p>
                  </a:txBody>
                  <a:tcPr marL="60969" marR="6096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gn="ctr">
                        <a:lnSpc>
                          <a:spcPct val="115000"/>
                        </a:lnSpc>
                        <a:spcBef>
                          <a:spcPts val="0"/>
                        </a:spcBef>
                        <a:spcAft>
                          <a:spcPts val="0"/>
                        </a:spcAft>
                      </a:pPr>
                      <a:r>
                        <a:rPr lang="en-US" sz="1200" b="1">
                          <a:solidFill>
                            <a:srgbClr val="000000"/>
                          </a:solidFill>
                          <a:effectLst/>
                          <a:latin typeface="Arial" pitchFamily="34" charset="0"/>
                          <a:ea typeface="Times New Roman"/>
                          <a:cs typeface="Arial" pitchFamily="34" charset="0"/>
                        </a:rPr>
                        <a:t> </a:t>
                      </a:r>
                      <a:endParaRPr lang="en-US" sz="1200">
                        <a:effectLst/>
                        <a:latin typeface="Arial" pitchFamily="34" charset="0"/>
                        <a:ea typeface="Times New Roman"/>
                        <a:cs typeface="Arial" pitchFamily="34" charset="0"/>
                      </a:endParaRPr>
                    </a:p>
                  </a:txBody>
                  <a:tcPr marL="60969" marR="60969"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42784">
                <a:tc>
                  <a:txBody>
                    <a:bodyPr/>
                    <a:lstStyle/>
                    <a:p>
                      <a:pPr marL="0" marR="0">
                        <a:lnSpc>
                          <a:spcPct val="115000"/>
                        </a:lnSpc>
                        <a:spcBef>
                          <a:spcPts val="0"/>
                        </a:spcBef>
                        <a:spcAft>
                          <a:spcPts val="0"/>
                        </a:spcAft>
                      </a:pPr>
                      <a:r>
                        <a:rPr lang="en-US" sz="1200">
                          <a:effectLst/>
                          <a:latin typeface="Arial" pitchFamily="34" charset="0"/>
                          <a:ea typeface="Times New Roman"/>
                          <a:cs typeface="Arial" pitchFamily="34" charset="0"/>
                        </a:rPr>
                        <a:t> </a:t>
                      </a:r>
                    </a:p>
                  </a:txBody>
                  <a:tcPr marL="0" marR="0" marT="0" marB="0" anchor="ctr">
                    <a:lnL>
                      <a:noFill/>
                    </a:lnL>
                    <a:lnR>
                      <a:noFill/>
                    </a:lnR>
                    <a:lnT>
                      <a:noFill/>
                    </a:lnT>
                    <a:lnB>
                      <a:noFill/>
                    </a:lnB>
                  </a:tcPr>
                </a:tc>
                <a:tc vMerge="1">
                  <a:txBody>
                    <a:bodyPr/>
                    <a:lstStyle/>
                    <a:p>
                      <a:endParaRPr lang="en-US"/>
                    </a:p>
                  </a:txBody>
                  <a:tcPr/>
                </a:tc>
                <a:tc>
                  <a:txBody>
                    <a:bodyPr/>
                    <a:lstStyle/>
                    <a:p>
                      <a:pPr marL="0" marR="0" algn="ctr">
                        <a:lnSpc>
                          <a:spcPct val="115000"/>
                        </a:lnSpc>
                        <a:spcBef>
                          <a:spcPts val="0"/>
                        </a:spcBef>
                        <a:spcAft>
                          <a:spcPts val="0"/>
                        </a:spcAft>
                      </a:pPr>
                      <a:r>
                        <a:rPr lang="en-US" sz="1200" b="1">
                          <a:solidFill>
                            <a:srgbClr val="000000"/>
                          </a:solidFill>
                          <a:effectLst/>
                          <a:latin typeface="Arial" pitchFamily="34" charset="0"/>
                          <a:ea typeface="Times New Roman"/>
                          <a:cs typeface="Arial" pitchFamily="34" charset="0"/>
                        </a:rPr>
                        <a:t>NH White*</a:t>
                      </a:r>
                      <a:endParaRPr lang="en-US" sz="1200">
                        <a:effectLst/>
                        <a:latin typeface="Arial" pitchFamily="34" charset="0"/>
                        <a:ea typeface="Times New Roman"/>
                        <a:cs typeface="Arial" pitchFamily="34" charset="0"/>
                      </a:endParaRPr>
                    </a:p>
                  </a:txBody>
                  <a:tcPr marL="60969" marR="6096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Arial" pitchFamily="34" charset="0"/>
                          <a:ea typeface="Times New Roman"/>
                          <a:cs typeface="Arial" pitchFamily="34" charset="0"/>
                        </a:rPr>
                        <a:t>NH Black</a:t>
                      </a:r>
                      <a:endParaRPr lang="en-US" sz="1200">
                        <a:effectLst/>
                        <a:latin typeface="Arial" pitchFamily="34" charset="0"/>
                        <a:ea typeface="Times New Roman"/>
                        <a:cs typeface="Arial" pitchFamily="34" charset="0"/>
                      </a:endParaRPr>
                    </a:p>
                  </a:txBody>
                  <a:tcPr marL="60969" marR="6096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Arial" pitchFamily="34" charset="0"/>
                          <a:ea typeface="Times New Roman"/>
                          <a:cs typeface="Arial" pitchFamily="34" charset="0"/>
                        </a:rPr>
                        <a:t> Hispanic</a:t>
                      </a:r>
                      <a:endParaRPr lang="en-US" sz="1200">
                        <a:effectLst/>
                        <a:latin typeface="Arial" pitchFamily="34" charset="0"/>
                        <a:ea typeface="Times New Roman"/>
                        <a:cs typeface="Arial" pitchFamily="34" charset="0"/>
                      </a:endParaRPr>
                    </a:p>
                  </a:txBody>
                  <a:tcPr marL="60969" marR="6096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Arial" pitchFamily="34" charset="0"/>
                          <a:ea typeface="Times New Roman"/>
                          <a:cs typeface="Arial" pitchFamily="34" charset="0"/>
                        </a:rPr>
                        <a:t>NH Asian </a:t>
                      </a:r>
                      <a:endParaRPr lang="en-US" sz="1200">
                        <a:effectLst/>
                        <a:latin typeface="Arial" pitchFamily="34" charset="0"/>
                        <a:ea typeface="Times New Roman"/>
                        <a:cs typeface="Arial" pitchFamily="34" charset="0"/>
                      </a:endParaRPr>
                    </a:p>
                    <a:p>
                      <a:pPr marL="0" marR="0" algn="ctr">
                        <a:lnSpc>
                          <a:spcPct val="115000"/>
                        </a:lnSpc>
                        <a:spcBef>
                          <a:spcPts val="0"/>
                        </a:spcBef>
                        <a:spcAft>
                          <a:spcPts val="0"/>
                        </a:spcAft>
                      </a:pPr>
                      <a:r>
                        <a:rPr lang="en-US" sz="1200" b="1">
                          <a:solidFill>
                            <a:srgbClr val="000000"/>
                          </a:solidFill>
                          <a:effectLst/>
                          <a:latin typeface="Arial" pitchFamily="34" charset="0"/>
                          <a:ea typeface="Times New Roman"/>
                          <a:cs typeface="Arial" pitchFamily="34" charset="0"/>
                        </a:rPr>
                        <a:t>&amp; Other</a:t>
                      </a:r>
                      <a:endParaRPr lang="en-US" sz="1200">
                        <a:effectLst/>
                        <a:latin typeface="Arial" pitchFamily="34" charset="0"/>
                        <a:ea typeface="Times New Roman"/>
                        <a:cs typeface="Arial" pitchFamily="34" charset="0"/>
                      </a:endParaRPr>
                    </a:p>
                  </a:txBody>
                  <a:tcPr marL="60969" marR="6096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effectLst/>
                          <a:latin typeface="Arial" pitchFamily="34" charset="0"/>
                          <a:ea typeface="Times New Roman"/>
                          <a:cs typeface="Arial" pitchFamily="34" charset="0"/>
                        </a:rPr>
                        <a:t>Total</a:t>
                      </a:r>
                      <a:endParaRPr lang="en-US" sz="1200">
                        <a:effectLst/>
                        <a:latin typeface="Arial" pitchFamily="34" charset="0"/>
                        <a:ea typeface="Times New Roman"/>
                        <a:cs typeface="Arial" pitchFamily="34" charset="0"/>
                      </a:endParaRPr>
                    </a:p>
                  </a:txBody>
                  <a:tcPr marL="60969" marR="60969" marT="0" marB="0" anchor="b">
                    <a:lnL>
                      <a:noFill/>
                    </a:lnL>
                    <a:lnR>
                      <a:noFill/>
                    </a:lnR>
                    <a:lnT>
                      <a:noFill/>
                    </a:lnT>
                    <a:lnB w="12700" cap="flat" cmpd="sng" algn="ctr">
                      <a:solidFill>
                        <a:srgbClr val="000000"/>
                      </a:solidFill>
                      <a:prstDash val="solid"/>
                      <a:round/>
                      <a:headEnd type="none" w="med" len="med"/>
                      <a:tailEnd type="none" w="med" len="med"/>
                    </a:lnB>
                  </a:tcPr>
                </a:tc>
              </a:tr>
              <a:tr h="249297">
                <a:tc>
                  <a:txBody>
                    <a:bodyPr/>
                    <a:lstStyle/>
                    <a:p>
                      <a:pPr marL="0" marR="0">
                        <a:lnSpc>
                          <a:spcPct val="115000"/>
                        </a:lnSpc>
                        <a:spcBef>
                          <a:spcPts val="0"/>
                        </a:spcBef>
                        <a:spcAft>
                          <a:spcPts val="0"/>
                        </a:spcAft>
                      </a:pPr>
                      <a:r>
                        <a:rPr lang="en-US" sz="1200">
                          <a:effectLst/>
                          <a:latin typeface="Arial" pitchFamily="34" charset="0"/>
                          <a:ea typeface="Times New Roman"/>
                          <a:cs typeface="Arial" pitchFamily="34" charset="0"/>
                        </a:rPr>
                        <a:t> </a:t>
                      </a:r>
                    </a:p>
                  </a:txBody>
                  <a:tcPr marL="0" marR="0" marT="0" marB="0" anchor="ctr">
                    <a:lnL>
                      <a:noFill/>
                    </a:lnL>
                    <a:lnR>
                      <a:noFill/>
                    </a:lnR>
                    <a:lnT>
                      <a:noFill/>
                    </a:lnT>
                    <a:lnB>
                      <a:noFill/>
                    </a:lnB>
                  </a:tcPr>
                </a:tc>
                <a:tc gridSpan="6">
                  <a:txBody>
                    <a:bodyPr/>
                    <a:lstStyle/>
                    <a:p>
                      <a:pPr marL="0" marR="0" algn="ctr">
                        <a:lnSpc>
                          <a:spcPct val="115000"/>
                        </a:lnSpc>
                        <a:spcBef>
                          <a:spcPts val="0"/>
                        </a:spcBef>
                        <a:spcAft>
                          <a:spcPts val="0"/>
                        </a:spcAft>
                      </a:pPr>
                      <a:r>
                        <a:rPr lang="en-US" sz="1200" b="1" u="sng">
                          <a:solidFill>
                            <a:srgbClr val="000000"/>
                          </a:solidFill>
                          <a:effectLst/>
                          <a:latin typeface="Arial" pitchFamily="34" charset="0"/>
                          <a:ea typeface="Times New Roman"/>
                          <a:cs typeface="Arial" pitchFamily="34" charset="0"/>
                        </a:rPr>
                        <a:t>1990</a:t>
                      </a:r>
                      <a:endParaRPr lang="en-US" sz="1200">
                        <a:effectLst/>
                        <a:latin typeface="Arial" pitchFamily="34" charset="0"/>
                        <a:ea typeface="Times New Roman"/>
                        <a:cs typeface="Arial" pitchFamily="34" charset="0"/>
                      </a:endParaRPr>
                    </a:p>
                  </a:txBody>
                  <a:tcPr marL="60969" marR="60969"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43235">
                <a:tc>
                  <a:txBody>
                    <a:bodyPr/>
                    <a:lstStyle/>
                    <a:p>
                      <a:pPr marL="0" marR="0">
                        <a:lnSpc>
                          <a:spcPct val="115000"/>
                        </a:lnSpc>
                        <a:spcBef>
                          <a:spcPts val="0"/>
                        </a:spcBef>
                        <a:spcAft>
                          <a:spcPts val="0"/>
                        </a:spcAft>
                      </a:pPr>
                      <a:r>
                        <a:rPr lang="en-US" sz="1200">
                          <a:effectLst/>
                          <a:latin typeface="Arial" pitchFamily="34" charset="0"/>
                          <a:ea typeface="Times New Roman"/>
                          <a:cs typeface="Arial" pitchFamily="34" charset="0"/>
                        </a:rPr>
                        <a:t> </a:t>
                      </a:r>
                    </a:p>
                  </a:txBody>
                  <a:tcPr marL="0" marR="0" marT="0" marB="0" anchor="ctr">
                    <a:lnL>
                      <a:noFill/>
                    </a:lnL>
                    <a:lnR>
                      <a:noFill/>
                    </a:lnR>
                    <a:lnT>
                      <a:noFill/>
                    </a:lnT>
                    <a:lnB>
                      <a:noFill/>
                    </a:lnB>
                  </a:tcPr>
                </a:tc>
                <a:tc>
                  <a:txBody>
                    <a:bodyPr/>
                    <a:lstStyle/>
                    <a:p>
                      <a:pPr marL="0" marR="0">
                        <a:lnSpc>
                          <a:spcPct val="115000"/>
                        </a:lnSpc>
                        <a:spcBef>
                          <a:spcPts val="0"/>
                        </a:spcBef>
                        <a:spcAft>
                          <a:spcPts val="0"/>
                        </a:spcAft>
                      </a:pPr>
                      <a:r>
                        <a:rPr lang="en-US" sz="1200" b="1" dirty="0" smtClean="0">
                          <a:solidFill>
                            <a:srgbClr val="000000"/>
                          </a:solidFill>
                          <a:effectLst/>
                          <a:latin typeface="Arial" pitchFamily="34" charset="0"/>
                          <a:ea typeface="Times New Roman"/>
                          <a:cs typeface="Arial" pitchFamily="34" charset="0"/>
                        </a:rPr>
                        <a:t>High </a:t>
                      </a:r>
                      <a:r>
                        <a:rPr lang="en-US" sz="1200" b="1" dirty="0">
                          <a:solidFill>
                            <a:srgbClr val="000000"/>
                          </a:solidFill>
                          <a:effectLst/>
                          <a:latin typeface="Arial" pitchFamily="34" charset="0"/>
                          <a:ea typeface="Times New Roman"/>
                          <a:cs typeface="Arial" pitchFamily="34" charset="0"/>
                        </a:rPr>
                        <a:t>School </a:t>
                      </a:r>
                      <a:r>
                        <a:rPr lang="en-US" sz="1200" b="1" dirty="0" smtClean="0">
                          <a:solidFill>
                            <a:srgbClr val="000000"/>
                          </a:solidFill>
                          <a:effectLst/>
                          <a:latin typeface="Arial" pitchFamily="34" charset="0"/>
                          <a:ea typeface="Times New Roman"/>
                          <a:cs typeface="Arial" pitchFamily="34" charset="0"/>
                        </a:rPr>
                        <a:t>and </a:t>
                      </a:r>
                      <a:r>
                        <a:rPr lang="en-US" sz="1200" b="1" dirty="0">
                          <a:solidFill>
                            <a:srgbClr val="000000"/>
                          </a:solidFill>
                          <a:effectLst/>
                          <a:latin typeface="Arial" pitchFamily="34" charset="0"/>
                          <a:ea typeface="Times New Roman"/>
                          <a:cs typeface="Arial" pitchFamily="34" charset="0"/>
                        </a:rPr>
                        <a:t>Higher</a:t>
                      </a:r>
                      <a:endParaRPr lang="en-US" sz="1200" dirty="0">
                        <a:effectLst/>
                        <a:latin typeface="Arial" pitchFamily="34" charset="0"/>
                        <a:ea typeface="Times New Roman"/>
                        <a:cs typeface="Arial" pitchFamily="34" charset="0"/>
                      </a:endParaRPr>
                    </a:p>
                  </a:txBody>
                  <a:tcPr marL="60969" marR="60969" marT="0" marB="0" anchor="b">
                    <a:lnL>
                      <a:noFill/>
                    </a:lnL>
                    <a:lnR>
                      <a:noFill/>
                    </a:lnR>
                    <a:lnT>
                      <a:noFill/>
                    </a:lnT>
                    <a:lnB>
                      <a:noFill/>
                    </a:lnB>
                  </a:tcPr>
                </a:tc>
                <a:tc>
                  <a:txBody>
                    <a:bodyPr/>
                    <a:lstStyle/>
                    <a:p>
                      <a:pPr marL="0" marR="274320" indent="140335" algn="r">
                        <a:lnSpc>
                          <a:spcPct val="115000"/>
                        </a:lnSpc>
                        <a:spcBef>
                          <a:spcPts val="0"/>
                        </a:spcBef>
                        <a:spcAft>
                          <a:spcPts val="0"/>
                        </a:spcAft>
                      </a:pPr>
                      <a:r>
                        <a:rPr lang="en-US" sz="1200" b="1">
                          <a:solidFill>
                            <a:srgbClr val="000000"/>
                          </a:solidFill>
                          <a:effectLst/>
                          <a:latin typeface="Arial" pitchFamily="34" charset="0"/>
                          <a:ea typeface="Times New Roman"/>
                          <a:cs typeface="Arial" pitchFamily="34" charset="0"/>
                        </a:rPr>
                        <a:t>81.5</a:t>
                      </a:r>
                      <a:endParaRPr lang="en-US" sz="1200">
                        <a:effectLst/>
                        <a:latin typeface="Arial" pitchFamily="34" charset="0"/>
                        <a:ea typeface="Times New Roman"/>
                        <a:cs typeface="Arial" pitchFamily="34" charset="0"/>
                      </a:endParaRPr>
                    </a:p>
                  </a:txBody>
                  <a:tcPr marL="60969" marR="60969" marT="0" marB="0" anchor="b">
                    <a:lnL>
                      <a:noFill/>
                    </a:lnL>
                    <a:lnR>
                      <a:noFill/>
                    </a:lnR>
                    <a:lnT>
                      <a:noFill/>
                    </a:lnT>
                    <a:lnB>
                      <a:noFill/>
                    </a:lnB>
                  </a:tcPr>
                </a:tc>
                <a:tc>
                  <a:txBody>
                    <a:bodyPr/>
                    <a:lstStyle/>
                    <a:p>
                      <a:pPr marL="0" marR="274320" indent="140335" algn="r">
                        <a:lnSpc>
                          <a:spcPct val="115000"/>
                        </a:lnSpc>
                        <a:spcBef>
                          <a:spcPts val="0"/>
                        </a:spcBef>
                        <a:spcAft>
                          <a:spcPts val="0"/>
                        </a:spcAft>
                      </a:pPr>
                      <a:r>
                        <a:rPr lang="en-US" sz="1200" b="1">
                          <a:solidFill>
                            <a:srgbClr val="000000"/>
                          </a:solidFill>
                          <a:effectLst/>
                          <a:latin typeface="Arial" pitchFamily="34" charset="0"/>
                          <a:ea typeface="Times New Roman"/>
                          <a:cs typeface="Arial" pitchFamily="34" charset="0"/>
                        </a:rPr>
                        <a:t>66.2</a:t>
                      </a:r>
                      <a:endParaRPr lang="en-US" sz="1200">
                        <a:effectLst/>
                        <a:latin typeface="Arial" pitchFamily="34" charset="0"/>
                        <a:ea typeface="Times New Roman"/>
                        <a:cs typeface="Arial" pitchFamily="34" charset="0"/>
                      </a:endParaRPr>
                    </a:p>
                  </a:txBody>
                  <a:tcPr marL="60969" marR="60969" marT="0" marB="0" anchor="b">
                    <a:lnL>
                      <a:noFill/>
                    </a:lnL>
                    <a:lnR>
                      <a:noFill/>
                    </a:lnR>
                    <a:lnT>
                      <a:noFill/>
                    </a:lnT>
                    <a:lnB>
                      <a:noFill/>
                    </a:lnB>
                  </a:tcPr>
                </a:tc>
                <a:tc>
                  <a:txBody>
                    <a:bodyPr/>
                    <a:lstStyle/>
                    <a:p>
                      <a:pPr marL="0" marR="91440" indent="140335" algn="r">
                        <a:lnSpc>
                          <a:spcPct val="115000"/>
                        </a:lnSpc>
                        <a:spcBef>
                          <a:spcPts val="0"/>
                        </a:spcBef>
                        <a:spcAft>
                          <a:spcPts val="0"/>
                        </a:spcAft>
                      </a:pPr>
                      <a:r>
                        <a:rPr lang="en-US" sz="1200" b="1">
                          <a:solidFill>
                            <a:srgbClr val="000000"/>
                          </a:solidFill>
                          <a:effectLst/>
                          <a:latin typeface="Arial" pitchFamily="34" charset="0"/>
                          <a:ea typeface="Times New Roman"/>
                          <a:cs typeface="Arial" pitchFamily="34" charset="0"/>
                        </a:rPr>
                        <a:t>44.6</a:t>
                      </a:r>
                      <a:endParaRPr lang="en-US" sz="1200">
                        <a:effectLst/>
                        <a:latin typeface="Arial" pitchFamily="34" charset="0"/>
                        <a:ea typeface="Times New Roman"/>
                        <a:cs typeface="Arial" pitchFamily="34" charset="0"/>
                      </a:endParaRPr>
                    </a:p>
                  </a:txBody>
                  <a:tcPr marL="60969" marR="60969" marT="0" marB="0" anchor="b">
                    <a:lnL>
                      <a:noFill/>
                    </a:lnL>
                    <a:lnR>
                      <a:noFill/>
                    </a:lnR>
                    <a:lnT>
                      <a:noFill/>
                    </a:lnT>
                    <a:lnB>
                      <a:noFill/>
                    </a:lnB>
                  </a:tcPr>
                </a:tc>
                <a:tc>
                  <a:txBody>
                    <a:bodyPr/>
                    <a:lstStyle/>
                    <a:p>
                      <a:pPr marL="0" marR="457200" indent="140335" algn="r">
                        <a:lnSpc>
                          <a:spcPct val="115000"/>
                        </a:lnSpc>
                        <a:spcBef>
                          <a:spcPts val="0"/>
                        </a:spcBef>
                        <a:spcAft>
                          <a:spcPts val="0"/>
                        </a:spcAft>
                      </a:pPr>
                      <a:r>
                        <a:rPr lang="en-US" sz="1200" b="1">
                          <a:solidFill>
                            <a:srgbClr val="000000"/>
                          </a:solidFill>
                          <a:effectLst/>
                          <a:latin typeface="Arial" pitchFamily="34" charset="0"/>
                          <a:ea typeface="Times New Roman"/>
                          <a:cs typeface="Arial" pitchFamily="34" charset="0"/>
                        </a:rPr>
                        <a:t>79.1</a:t>
                      </a:r>
                      <a:endParaRPr lang="en-US" sz="1200">
                        <a:effectLst/>
                        <a:latin typeface="Arial" pitchFamily="34" charset="0"/>
                        <a:ea typeface="Times New Roman"/>
                        <a:cs typeface="Arial" pitchFamily="34" charset="0"/>
                      </a:endParaRPr>
                    </a:p>
                  </a:txBody>
                  <a:tcPr marL="60969" marR="60969" marT="0" marB="0" anchor="b">
                    <a:lnL>
                      <a:noFill/>
                    </a:lnL>
                    <a:lnR>
                      <a:noFill/>
                    </a:lnR>
                    <a:lnT>
                      <a:noFill/>
                    </a:lnT>
                    <a:lnB>
                      <a:noFill/>
                    </a:lnB>
                  </a:tcPr>
                </a:tc>
                <a:tc>
                  <a:txBody>
                    <a:bodyPr/>
                    <a:lstStyle/>
                    <a:p>
                      <a:pPr marL="0" marR="0" indent="140335">
                        <a:lnSpc>
                          <a:spcPct val="115000"/>
                        </a:lnSpc>
                        <a:spcBef>
                          <a:spcPts val="0"/>
                        </a:spcBef>
                        <a:spcAft>
                          <a:spcPts val="0"/>
                        </a:spcAft>
                      </a:pPr>
                      <a:r>
                        <a:rPr lang="en-US" sz="1200" b="1">
                          <a:solidFill>
                            <a:srgbClr val="000000"/>
                          </a:solidFill>
                          <a:effectLst/>
                          <a:latin typeface="Arial" pitchFamily="34" charset="0"/>
                          <a:ea typeface="Times New Roman"/>
                          <a:cs typeface="Arial" pitchFamily="34" charset="0"/>
                        </a:rPr>
                        <a:t>72.1</a:t>
                      </a:r>
                      <a:endParaRPr lang="en-US" sz="1200">
                        <a:effectLst/>
                        <a:latin typeface="Arial" pitchFamily="34" charset="0"/>
                        <a:ea typeface="Times New Roman"/>
                        <a:cs typeface="Arial" pitchFamily="34" charset="0"/>
                      </a:endParaRPr>
                    </a:p>
                  </a:txBody>
                  <a:tcPr marL="60969" marR="60969" marT="0" marB="0" anchor="b">
                    <a:lnL>
                      <a:noFill/>
                    </a:lnL>
                    <a:lnR>
                      <a:noFill/>
                    </a:lnR>
                    <a:lnT>
                      <a:noFill/>
                    </a:lnT>
                    <a:lnB>
                      <a:noFill/>
                    </a:lnB>
                  </a:tcPr>
                </a:tc>
              </a:tr>
              <a:tr h="365816">
                <a:tc>
                  <a:txBody>
                    <a:bodyPr/>
                    <a:lstStyle/>
                    <a:p>
                      <a:pPr marL="0" marR="0">
                        <a:lnSpc>
                          <a:spcPct val="115000"/>
                        </a:lnSpc>
                        <a:spcBef>
                          <a:spcPts val="0"/>
                        </a:spcBef>
                        <a:spcAft>
                          <a:spcPts val="0"/>
                        </a:spcAft>
                      </a:pPr>
                      <a:r>
                        <a:rPr lang="en-US" sz="1200">
                          <a:effectLst/>
                          <a:latin typeface="Arial" pitchFamily="34" charset="0"/>
                          <a:ea typeface="Times New Roman"/>
                          <a:cs typeface="Arial" pitchFamily="34" charset="0"/>
                        </a:rPr>
                        <a:t> </a:t>
                      </a:r>
                    </a:p>
                  </a:txBody>
                  <a:tcPr marL="0" marR="0" marT="0" marB="0" anchor="ctr">
                    <a:lnL>
                      <a:noFill/>
                    </a:lnL>
                    <a:lnR>
                      <a:noFill/>
                    </a:lnR>
                    <a:lnT>
                      <a:noFill/>
                    </a:lnT>
                    <a:lnB>
                      <a:noFill/>
                    </a:lnB>
                  </a:tcPr>
                </a:tc>
                <a:tc>
                  <a:txBody>
                    <a:bodyPr/>
                    <a:lstStyle/>
                    <a:p>
                      <a:pPr marL="0" marR="0">
                        <a:lnSpc>
                          <a:spcPct val="115000"/>
                        </a:lnSpc>
                        <a:spcBef>
                          <a:spcPts val="0"/>
                        </a:spcBef>
                        <a:spcAft>
                          <a:spcPts val="0"/>
                        </a:spcAft>
                      </a:pPr>
                      <a:r>
                        <a:rPr lang="en-US" sz="1200" b="1" dirty="0" smtClean="0">
                          <a:solidFill>
                            <a:srgbClr val="000000"/>
                          </a:solidFill>
                          <a:effectLst/>
                          <a:latin typeface="Arial" pitchFamily="34" charset="0"/>
                          <a:ea typeface="Times New Roman"/>
                          <a:cs typeface="Arial" pitchFamily="34" charset="0"/>
                        </a:rPr>
                        <a:t>College </a:t>
                      </a:r>
                      <a:r>
                        <a:rPr lang="en-US" sz="1200" b="1" dirty="0">
                          <a:solidFill>
                            <a:srgbClr val="000000"/>
                          </a:solidFill>
                          <a:effectLst/>
                          <a:latin typeface="Arial" pitchFamily="34" charset="0"/>
                          <a:ea typeface="Times New Roman"/>
                          <a:cs typeface="Arial" pitchFamily="34" charset="0"/>
                        </a:rPr>
                        <a:t>and Higher</a:t>
                      </a:r>
                      <a:endParaRPr lang="en-US" sz="1200" dirty="0">
                        <a:effectLst/>
                        <a:latin typeface="Arial" pitchFamily="34" charset="0"/>
                        <a:ea typeface="Times New Roman"/>
                        <a:cs typeface="Arial" pitchFamily="34" charset="0"/>
                      </a:endParaRPr>
                    </a:p>
                  </a:txBody>
                  <a:tcPr marL="60969" marR="60969" marT="0" marB="0" anchor="b">
                    <a:lnL>
                      <a:noFill/>
                    </a:lnL>
                    <a:lnR>
                      <a:noFill/>
                    </a:lnR>
                    <a:lnT>
                      <a:noFill/>
                    </a:lnT>
                    <a:lnB>
                      <a:noFill/>
                    </a:lnB>
                  </a:tcPr>
                </a:tc>
                <a:tc>
                  <a:txBody>
                    <a:bodyPr/>
                    <a:lstStyle/>
                    <a:p>
                      <a:pPr marL="0" marR="274320" indent="140335" algn="r">
                        <a:lnSpc>
                          <a:spcPct val="115000"/>
                        </a:lnSpc>
                        <a:spcBef>
                          <a:spcPts val="0"/>
                        </a:spcBef>
                        <a:spcAft>
                          <a:spcPts val="0"/>
                        </a:spcAft>
                      </a:pPr>
                      <a:r>
                        <a:rPr lang="en-US" sz="1200" b="1" dirty="0">
                          <a:solidFill>
                            <a:srgbClr val="000000"/>
                          </a:solidFill>
                          <a:effectLst/>
                          <a:latin typeface="Arial" pitchFamily="34" charset="0"/>
                          <a:ea typeface="Times New Roman"/>
                          <a:cs typeface="Arial" pitchFamily="34" charset="0"/>
                        </a:rPr>
                        <a:t>25.2</a:t>
                      </a:r>
                      <a:endParaRPr lang="en-US" sz="1200" dirty="0">
                        <a:effectLst/>
                        <a:latin typeface="Arial" pitchFamily="34" charset="0"/>
                        <a:ea typeface="Times New Roman"/>
                        <a:cs typeface="Arial" pitchFamily="34" charset="0"/>
                      </a:endParaRPr>
                    </a:p>
                  </a:txBody>
                  <a:tcPr marL="60969" marR="60969" marT="0" marB="0" anchor="b">
                    <a:lnL>
                      <a:noFill/>
                    </a:lnL>
                    <a:lnR>
                      <a:noFill/>
                    </a:lnR>
                    <a:lnT>
                      <a:noFill/>
                    </a:lnT>
                    <a:lnB>
                      <a:noFill/>
                    </a:lnB>
                  </a:tcPr>
                </a:tc>
                <a:tc>
                  <a:txBody>
                    <a:bodyPr/>
                    <a:lstStyle/>
                    <a:p>
                      <a:pPr marL="0" marR="274320" indent="140335" algn="r">
                        <a:lnSpc>
                          <a:spcPct val="115000"/>
                        </a:lnSpc>
                        <a:spcBef>
                          <a:spcPts val="0"/>
                        </a:spcBef>
                        <a:spcAft>
                          <a:spcPts val="0"/>
                        </a:spcAft>
                      </a:pPr>
                      <a:r>
                        <a:rPr lang="en-US" sz="1200" b="1">
                          <a:solidFill>
                            <a:srgbClr val="000000"/>
                          </a:solidFill>
                          <a:effectLst/>
                          <a:latin typeface="Arial" pitchFamily="34" charset="0"/>
                          <a:ea typeface="Times New Roman"/>
                          <a:cs typeface="Arial" pitchFamily="34" charset="0"/>
                        </a:rPr>
                        <a:t>12.0</a:t>
                      </a:r>
                      <a:endParaRPr lang="en-US" sz="1200">
                        <a:effectLst/>
                        <a:latin typeface="Arial" pitchFamily="34" charset="0"/>
                        <a:ea typeface="Times New Roman"/>
                        <a:cs typeface="Arial" pitchFamily="34" charset="0"/>
                      </a:endParaRPr>
                    </a:p>
                  </a:txBody>
                  <a:tcPr marL="60969" marR="60969" marT="0" marB="0" anchor="b">
                    <a:lnL>
                      <a:noFill/>
                    </a:lnL>
                    <a:lnR>
                      <a:noFill/>
                    </a:lnR>
                    <a:lnT>
                      <a:noFill/>
                    </a:lnT>
                    <a:lnB>
                      <a:noFill/>
                    </a:lnB>
                  </a:tcPr>
                </a:tc>
                <a:tc>
                  <a:txBody>
                    <a:bodyPr/>
                    <a:lstStyle/>
                    <a:p>
                      <a:pPr marL="0" marR="91440" indent="140335" algn="r">
                        <a:lnSpc>
                          <a:spcPct val="115000"/>
                        </a:lnSpc>
                        <a:spcBef>
                          <a:spcPts val="0"/>
                        </a:spcBef>
                        <a:spcAft>
                          <a:spcPts val="0"/>
                        </a:spcAft>
                      </a:pPr>
                      <a:r>
                        <a:rPr lang="en-US" sz="1200" b="1">
                          <a:solidFill>
                            <a:srgbClr val="000000"/>
                          </a:solidFill>
                          <a:effectLst/>
                          <a:latin typeface="Arial" pitchFamily="34" charset="0"/>
                          <a:ea typeface="Times New Roman"/>
                          <a:cs typeface="Arial" pitchFamily="34" charset="0"/>
                        </a:rPr>
                        <a:t>7.3</a:t>
                      </a:r>
                      <a:endParaRPr lang="en-US" sz="1200">
                        <a:effectLst/>
                        <a:latin typeface="Arial" pitchFamily="34" charset="0"/>
                        <a:ea typeface="Times New Roman"/>
                        <a:cs typeface="Arial" pitchFamily="34" charset="0"/>
                      </a:endParaRPr>
                    </a:p>
                  </a:txBody>
                  <a:tcPr marL="60969" marR="60969" marT="0" marB="0" anchor="b">
                    <a:lnL>
                      <a:noFill/>
                    </a:lnL>
                    <a:lnR>
                      <a:noFill/>
                    </a:lnR>
                    <a:lnT>
                      <a:noFill/>
                    </a:lnT>
                    <a:lnB>
                      <a:noFill/>
                    </a:lnB>
                  </a:tcPr>
                </a:tc>
                <a:tc>
                  <a:txBody>
                    <a:bodyPr/>
                    <a:lstStyle/>
                    <a:p>
                      <a:pPr marL="0" marR="457200" indent="140335" algn="r">
                        <a:lnSpc>
                          <a:spcPct val="115000"/>
                        </a:lnSpc>
                        <a:spcBef>
                          <a:spcPts val="0"/>
                        </a:spcBef>
                        <a:spcAft>
                          <a:spcPts val="0"/>
                        </a:spcAft>
                      </a:pPr>
                      <a:r>
                        <a:rPr lang="en-US" sz="1200" b="1">
                          <a:solidFill>
                            <a:srgbClr val="000000"/>
                          </a:solidFill>
                          <a:effectLst/>
                          <a:latin typeface="Arial" pitchFamily="34" charset="0"/>
                          <a:ea typeface="Times New Roman"/>
                          <a:cs typeface="Arial" pitchFamily="34" charset="0"/>
                        </a:rPr>
                        <a:t>41.3</a:t>
                      </a:r>
                      <a:endParaRPr lang="en-US" sz="1200">
                        <a:effectLst/>
                        <a:latin typeface="Arial" pitchFamily="34" charset="0"/>
                        <a:ea typeface="Times New Roman"/>
                        <a:cs typeface="Arial" pitchFamily="34" charset="0"/>
                      </a:endParaRPr>
                    </a:p>
                  </a:txBody>
                  <a:tcPr marL="60969" marR="60969" marT="0" marB="0" anchor="b">
                    <a:lnL>
                      <a:noFill/>
                    </a:lnL>
                    <a:lnR>
                      <a:noFill/>
                    </a:lnR>
                    <a:lnT>
                      <a:noFill/>
                    </a:lnT>
                    <a:lnB>
                      <a:noFill/>
                    </a:lnB>
                  </a:tcPr>
                </a:tc>
                <a:tc>
                  <a:txBody>
                    <a:bodyPr/>
                    <a:lstStyle/>
                    <a:p>
                      <a:pPr marL="0" marR="0" indent="140335">
                        <a:lnSpc>
                          <a:spcPct val="115000"/>
                        </a:lnSpc>
                        <a:spcBef>
                          <a:spcPts val="0"/>
                        </a:spcBef>
                        <a:spcAft>
                          <a:spcPts val="0"/>
                        </a:spcAft>
                      </a:pPr>
                      <a:r>
                        <a:rPr lang="en-US" sz="1200" b="1">
                          <a:solidFill>
                            <a:srgbClr val="000000"/>
                          </a:solidFill>
                          <a:effectLst/>
                          <a:latin typeface="Arial" pitchFamily="34" charset="0"/>
                          <a:ea typeface="Times New Roman"/>
                          <a:cs typeface="Arial" pitchFamily="34" charset="0"/>
                        </a:rPr>
                        <a:t>20.3</a:t>
                      </a:r>
                      <a:endParaRPr lang="en-US" sz="1200">
                        <a:effectLst/>
                        <a:latin typeface="Arial" pitchFamily="34" charset="0"/>
                        <a:ea typeface="Times New Roman"/>
                        <a:cs typeface="Arial" pitchFamily="34" charset="0"/>
                      </a:endParaRPr>
                    </a:p>
                  </a:txBody>
                  <a:tcPr marL="60969" marR="60969" marT="0" marB="0" anchor="b">
                    <a:lnL>
                      <a:noFill/>
                    </a:lnL>
                    <a:lnR>
                      <a:noFill/>
                    </a:lnR>
                    <a:lnT>
                      <a:noFill/>
                    </a:lnT>
                    <a:lnB>
                      <a:noFill/>
                    </a:lnB>
                  </a:tcPr>
                </a:tc>
              </a:tr>
              <a:tr h="249297">
                <a:tc>
                  <a:txBody>
                    <a:bodyPr/>
                    <a:lstStyle/>
                    <a:p>
                      <a:pPr marL="0" marR="0">
                        <a:lnSpc>
                          <a:spcPct val="115000"/>
                        </a:lnSpc>
                        <a:spcBef>
                          <a:spcPts val="0"/>
                        </a:spcBef>
                        <a:spcAft>
                          <a:spcPts val="0"/>
                        </a:spcAft>
                      </a:pPr>
                      <a:r>
                        <a:rPr lang="en-US" sz="1200">
                          <a:effectLst/>
                          <a:latin typeface="Arial" pitchFamily="34" charset="0"/>
                          <a:ea typeface="Times New Roman"/>
                          <a:cs typeface="Arial" pitchFamily="34" charset="0"/>
                        </a:rPr>
                        <a:t> </a:t>
                      </a:r>
                    </a:p>
                  </a:txBody>
                  <a:tcPr marL="0" marR="0" marT="0" marB="0" anchor="ctr">
                    <a:lnL>
                      <a:noFill/>
                    </a:lnL>
                    <a:lnR>
                      <a:noFill/>
                    </a:lnR>
                    <a:lnT>
                      <a:noFill/>
                    </a:lnT>
                    <a:lnB>
                      <a:noFill/>
                    </a:lnB>
                  </a:tcPr>
                </a:tc>
                <a:tc gridSpan="6">
                  <a:txBody>
                    <a:bodyPr/>
                    <a:lstStyle/>
                    <a:p>
                      <a:pPr marL="0" marR="91440" algn="ctr">
                        <a:lnSpc>
                          <a:spcPct val="115000"/>
                        </a:lnSpc>
                        <a:spcBef>
                          <a:spcPts val="0"/>
                        </a:spcBef>
                        <a:spcAft>
                          <a:spcPts val="0"/>
                        </a:spcAft>
                      </a:pPr>
                      <a:r>
                        <a:rPr lang="en-US" sz="1200" b="1" dirty="0">
                          <a:solidFill>
                            <a:srgbClr val="000000"/>
                          </a:solidFill>
                          <a:effectLst/>
                          <a:latin typeface="Arial" pitchFamily="34" charset="0"/>
                          <a:ea typeface="Times New Roman"/>
                          <a:cs typeface="Arial" pitchFamily="34" charset="0"/>
                        </a:rPr>
                        <a:t> </a:t>
                      </a:r>
                      <a:r>
                        <a:rPr lang="en-US" sz="1200" b="1" u="sng" dirty="0">
                          <a:solidFill>
                            <a:srgbClr val="000000"/>
                          </a:solidFill>
                          <a:effectLst/>
                          <a:latin typeface="Arial" pitchFamily="34" charset="0"/>
                          <a:ea typeface="Times New Roman"/>
                          <a:cs typeface="Arial" pitchFamily="34" charset="0"/>
                        </a:rPr>
                        <a:t>2000</a:t>
                      </a:r>
                      <a:endParaRPr lang="en-US" sz="1200" dirty="0">
                        <a:effectLst/>
                        <a:latin typeface="Arial" pitchFamily="34" charset="0"/>
                        <a:ea typeface="Times New Roman"/>
                        <a:cs typeface="Arial" pitchFamily="34" charset="0"/>
                      </a:endParaRPr>
                    </a:p>
                  </a:txBody>
                  <a:tcPr marL="60969" marR="60969"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43235">
                <a:tc>
                  <a:txBody>
                    <a:bodyPr/>
                    <a:lstStyle/>
                    <a:p>
                      <a:pPr marL="0" marR="0">
                        <a:lnSpc>
                          <a:spcPct val="115000"/>
                        </a:lnSpc>
                        <a:spcBef>
                          <a:spcPts val="0"/>
                        </a:spcBef>
                        <a:spcAft>
                          <a:spcPts val="0"/>
                        </a:spcAft>
                      </a:pPr>
                      <a:r>
                        <a:rPr lang="en-US" sz="1200">
                          <a:effectLst/>
                          <a:latin typeface="Arial" pitchFamily="34" charset="0"/>
                          <a:ea typeface="Times New Roman"/>
                          <a:cs typeface="Arial" pitchFamily="34" charset="0"/>
                        </a:rPr>
                        <a:t> </a:t>
                      </a:r>
                    </a:p>
                  </a:txBody>
                  <a:tcPr marL="0" marR="0" marT="0" marB="0" anchor="ctr">
                    <a:lnL>
                      <a:noFill/>
                    </a:lnL>
                    <a:lnR>
                      <a:noFill/>
                    </a:lnR>
                    <a:lnT>
                      <a:noFill/>
                    </a:lnT>
                    <a:lnB>
                      <a:noFill/>
                    </a:lnB>
                  </a:tcPr>
                </a:tc>
                <a:tc>
                  <a:txBody>
                    <a:bodyPr/>
                    <a:lstStyle/>
                    <a:p>
                      <a:pPr marL="0" marR="0">
                        <a:lnSpc>
                          <a:spcPct val="115000"/>
                        </a:lnSpc>
                        <a:spcBef>
                          <a:spcPts val="0"/>
                        </a:spcBef>
                        <a:spcAft>
                          <a:spcPts val="0"/>
                        </a:spcAft>
                      </a:pPr>
                      <a:r>
                        <a:rPr lang="en-US" sz="1200" b="1" dirty="0" smtClean="0">
                          <a:solidFill>
                            <a:srgbClr val="000000"/>
                          </a:solidFill>
                          <a:effectLst/>
                          <a:latin typeface="Arial" pitchFamily="34" charset="0"/>
                          <a:ea typeface="Times New Roman"/>
                          <a:cs typeface="Arial" pitchFamily="34" charset="0"/>
                        </a:rPr>
                        <a:t> </a:t>
                      </a:r>
                      <a:r>
                        <a:rPr lang="en-US" sz="1200" b="1" dirty="0">
                          <a:solidFill>
                            <a:srgbClr val="000000"/>
                          </a:solidFill>
                          <a:effectLst/>
                          <a:latin typeface="Arial" pitchFamily="34" charset="0"/>
                          <a:ea typeface="Times New Roman"/>
                          <a:cs typeface="Arial" pitchFamily="34" charset="0"/>
                        </a:rPr>
                        <a:t>High </a:t>
                      </a:r>
                      <a:r>
                        <a:rPr lang="en-US" sz="1200" b="1" dirty="0" smtClean="0">
                          <a:solidFill>
                            <a:srgbClr val="000000"/>
                          </a:solidFill>
                          <a:effectLst/>
                          <a:latin typeface="Arial" pitchFamily="34" charset="0"/>
                          <a:ea typeface="Times New Roman"/>
                          <a:cs typeface="Arial" pitchFamily="34" charset="0"/>
                        </a:rPr>
                        <a:t>School </a:t>
                      </a:r>
                      <a:r>
                        <a:rPr lang="en-US" sz="1200" b="1" dirty="0">
                          <a:solidFill>
                            <a:srgbClr val="000000"/>
                          </a:solidFill>
                          <a:effectLst/>
                          <a:latin typeface="Arial" pitchFamily="34" charset="0"/>
                          <a:ea typeface="Times New Roman"/>
                          <a:cs typeface="Arial" pitchFamily="34" charset="0"/>
                        </a:rPr>
                        <a:t>and Higher</a:t>
                      </a:r>
                      <a:endParaRPr lang="en-US" sz="1200" dirty="0">
                        <a:effectLst/>
                        <a:latin typeface="Arial" pitchFamily="34" charset="0"/>
                        <a:ea typeface="Times New Roman"/>
                        <a:cs typeface="Arial" pitchFamily="34" charset="0"/>
                      </a:endParaRPr>
                    </a:p>
                  </a:txBody>
                  <a:tcPr marL="60969" marR="60969" marT="0" marB="0" anchor="b">
                    <a:lnL>
                      <a:noFill/>
                    </a:lnL>
                    <a:lnR>
                      <a:noFill/>
                    </a:lnR>
                    <a:lnT>
                      <a:noFill/>
                    </a:lnT>
                    <a:lnB>
                      <a:noFill/>
                    </a:lnB>
                  </a:tcPr>
                </a:tc>
                <a:tc>
                  <a:txBody>
                    <a:bodyPr/>
                    <a:lstStyle/>
                    <a:p>
                      <a:pPr marL="0" marR="274320" indent="140335" algn="r">
                        <a:lnSpc>
                          <a:spcPct val="115000"/>
                        </a:lnSpc>
                        <a:spcBef>
                          <a:spcPts val="0"/>
                        </a:spcBef>
                        <a:spcAft>
                          <a:spcPts val="0"/>
                        </a:spcAft>
                      </a:pPr>
                      <a:r>
                        <a:rPr lang="en-US" sz="1200" b="1">
                          <a:solidFill>
                            <a:srgbClr val="000000"/>
                          </a:solidFill>
                          <a:effectLst/>
                          <a:latin typeface="Arial" pitchFamily="34" charset="0"/>
                          <a:ea typeface="Times New Roman"/>
                          <a:cs typeface="Arial" pitchFamily="34" charset="0"/>
                        </a:rPr>
                        <a:t>87.2</a:t>
                      </a:r>
                      <a:endParaRPr lang="en-US" sz="1200">
                        <a:effectLst/>
                        <a:latin typeface="Arial" pitchFamily="34" charset="0"/>
                        <a:ea typeface="Times New Roman"/>
                        <a:cs typeface="Arial" pitchFamily="34" charset="0"/>
                      </a:endParaRPr>
                    </a:p>
                  </a:txBody>
                  <a:tcPr marL="60969" marR="60969" marT="0" marB="0" anchor="b">
                    <a:lnL>
                      <a:noFill/>
                    </a:lnL>
                    <a:lnR>
                      <a:noFill/>
                    </a:lnR>
                    <a:lnT>
                      <a:noFill/>
                    </a:lnT>
                    <a:lnB>
                      <a:noFill/>
                    </a:lnB>
                  </a:tcPr>
                </a:tc>
                <a:tc>
                  <a:txBody>
                    <a:bodyPr/>
                    <a:lstStyle/>
                    <a:p>
                      <a:pPr marL="0" marR="274320" indent="140335" algn="r">
                        <a:lnSpc>
                          <a:spcPct val="115000"/>
                        </a:lnSpc>
                        <a:spcBef>
                          <a:spcPts val="0"/>
                        </a:spcBef>
                        <a:spcAft>
                          <a:spcPts val="0"/>
                        </a:spcAft>
                      </a:pPr>
                      <a:r>
                        <a:rPr lang="en-US" sz="1200" b="1">
                          <a:solidFill>
                            <a:srgbClr val="000000"/>
                          </a:solidFill>
                          <a:effectLst/>
                          <a:latin typeface="Arial" pitchFamily="34" charset="0"/>
                          <a:ea typeface="Times New Roman"/>
                          <a:cs typeface="Arial" pitchFamily="34" charset="0"/>
                        </a:rPr>
                        <a:t>75.8</a:t>
                      </a:r>
                      <a:endParaRPr lang="en-US" sz="1200">
                        <a:effectLst/>
                        <a:latin typeface="Arial" pitchFamily="34" charset="0"/>
                        <a:ea typeface="Times New Roman"/>
                        <a:cs typeface="Arial" pitchFamily="34" charset="0"/>
                      </a:endParaRPr>
                    </a:p>
                  </a:txBody>
                  <a:tcPr marL="60969" marR="60969" marT="0" marB="0" anchor="b">
                    <a:lnL>
                      <a:noFill/>
                    </a:lnL>
                    <a:lnR>
                      <a:noFill/>
                    </a:lnR>
                    <a:lnT>
                      <a:noFill/>
                    </a:lnT>
                    <a:lnB>
                      <a:noFill/>
                    </a:lnB>
                  </a:tcPr>
                </a:tc>
                <a:tc>
                  <a:txBody>
                    <a:bodyPr/>
                    <a:lstStyle/>
                    <a:p>
                      <a:pPr marL="0" marR="91440" indent="140335" algn="r">
                        <a:lnSpc>
                          <a:spcPct val="115000"/>
                        </a:lnSpc>
                        <a:spcBef>
                          <a:spcPts val="0"/>
                        </a:spcBef>
                        <a:spcAft>
                          <a:spcPts val="0"/>
                        </a:spcAft>
                      </a:pPr>
                      <a:r>
                        <a:rPr lang="en-US" sz="1200" b="1">
                          <a:solidFill>
                            <a:srgbClr val="000000"/>
                          </a:solidFill>
                          <a:effectLst/>
                          <a:latin typeface="Arial" pitchFamily="34" charset="0"/>
                          <a:ea typeface="Times New Roman"/>
                          <a:cs typeface="Arial" pitchFamily="34" charset="0"/>
                        </a:rPr>
                        <a:t>49.3</a:t>
                      </a:r>
                      <a:endParaRPr lang="en-US" sz="1200">
                        <a:effectLst/>
                        <a:latin typeface="Arial" pitchFamily="34" charset="0"/>
                        <a:ea typeface="Times New Roman"/>
                        <a:cs typeface="Arial" pitchFamily="34" charset="0"/>
                      </a:endParaRPr>
                    </a:p>
                  </a:txBody>
                  <a:tcPr marL="60969" marR="60969" marT="0" marB="0" anchor="b">
                    <a:lnL>
                      <a:noFill/>
                    </a:lnL>
                    <a:lnR>
                      <a:noFill/>
                    </a:lnR>
                    <a:lnT>
                      <a:noFill/>
                    </a:lnT>
                    <a:lnB>
                      <a:noFill/>
                    </a:lnB>
                  </a:tcPr>
                </a:tc>
                <a:tc>
                  <a:txBody>
                    <a:bodyPr/>
                    <a:lstStyle/>
                    <a:p>
                      <a:pPr marL="0" marR="457200" indent="140335" algn="r">
                        <a:lnSpc>
                          <a:spcPct val="115000"/>
                        </a:lnSpc>
                        <a:spcBef>
                          <a:spcPts val="0"/>
                        </a:spcBef>
                        <a:spcAft>
                          <a:spcPts val="0"/>
                        </a:spcAft>
                      </a:pPr>
                      <a:r>
                        <a:rPr lang="en-US" sz="1200" b="1">
                          <a:solidFill>
                            <a:srgbClr val="000000"/>
                          </a:solidFill>
                          <a:effectLst/>
                          <a:latin typeface="Arial" pitchFamily="34" charset="0"/>
                          <a:ea typeface="Times New Roman"/>
                          <a:cs typeface="Arial" pitchFamily="34" charset="0"/>
                        </a:rPr>
                        <a:t>80.7</a:t>
                      </a:r>
                      <a:endParaRPr lang="en-US" sz="1200">
                        <a:effectLst/>
                        <a:latin typeface="Arial" pitchFamily="34" charset="0"/>
                        <a:ea typeface="Times New Roman"/>
                        <a:cs typeface="Arial" pitchFamily="34" charset="0"/>
                      </a:endParaRPr>
                    </a:p>
                  </a:txBody>
                  <a:tcPr marL="60969" marR="60969" marT="0" marB="0" anchor="b">
                    <a:lnL>
                      <a:noFill/>
                    </a:lnL>
                    <a:lnR>
                      <a:noFill/>
                    </a:lnR>
                    <a:lnT>
                      <a:noFill/>
                    </a:lnT>
                    <a:lnB>
                      <a:noFill/>
                    </a:lnB>
                  </a:tcPr>
                </a:tc>
                <a:tc>
                  <a:txBody>
                    <a:bodyPr/>
                    <a:lstStyle/>
                    <a:p>
                      <a:pPr marL="0" marR="0" indent="140335">
                        <a:lnSpc>
                          <a:spcPct val="115000"/>
                        </a:lnSpc>
                        <a:spcBef>
                          <a:spcPts val="0"/>
                        </a:spcBef>
                        <a:spcAft>
                          <a:spcPts val="0"/>
                        </a:spcAft>
                      </a:pPr>
                      <a:r>
                        <a:rPr lang="en-US" sz="1200" b="1">
                          <a:solidFill>
                            <a:srgbClr val="000000"/>
                          </a:solidFill>
                          <a:effectLst/>
                          <a:latin typeface="Arial" pitchFamily="34" charset="0"/>
                          <a:ea typeface="Times New Roman"/>
                          <a:cs typeface="Arial" pitchFamily="34" charset="0"/>
                        </a:rPr>
                        <a:t>75.7</a:t>
                      </a:r>
                      <a:endParaRPr lang="en-US" sz="1200">
                        <a:effectLst/>
                        <a:latin typeface="Arial" pitchFamily="34" charset="0"/>
                        <a:ea typeface="Times New Roman"/>
                        <a:cs typeface="Arial" pitchFamily="34" charset="0"/>
                      </a:endParaRPr>
                    </a:p>
                  </a:txBody>
                  <a:tcPr marL="60969" marR="60969" marT="0" marB="0" anchor="b">
                    <a:lnL>
                      <a:noFill/>
                    </a:lnL>
                    <a:lnR>
                      <a:noFill/>
                    </a:lnR>
                    <a:lnT>
                      <a:noFill/>
                    </a:lnT>
                    <a:lnB>
                      <a:noFill/>
                    </a:lnB>
                  </a:tcPr>
                </a:tc>
              </a:tr>
              <a:tr h="381059">
                <a:tc>
                  <a:txBody>
                    <a:bodyPr/>
                    <a:lstStyle/>
                    <a:p>
                      <a:pPr marL="0" marR="0">
                        <a:lnSpc>
                          <a:spcPct val="115000"/>
                        </a:lnSpc>
                        <a:spcBef>
                          <a:spcPts val="0"/>
                        </a:spcBef>
                        <a:spcAft>
                          <a:spcPts val="0"/>
                        </a:spcAft>
                      </a:pPr>
                      <a:r>
                        <a:rPr lang="en-US" sz="1200">
                          <a:effectLst/>
                          <a:latin typeface="Arial" pitchFamily="34" charset="0"/>
                          <a:ea typeface="Times New Roman"/>
                          <a:cs typeface="Arial" pitchFamily="34" charset="0"/>
                        </a:rPr>
                        <a:t> </a:t>
                      </a:r>
                    </a:p>
                  </a:txBody>
                  <a:tcPr marL="0" marR="0" marT="0" marB="0" anchor="ctr">
                    <a:lnL>
                      <a:noFill/>
                    </a:lnL>
                    <a:lnR>
                      <a:noFill/>
                    </a:lnR>
                    <a:lnT>
                      <a:noFill/>
                    </a:lnT>
                    <a:lnB>
                      <a:noFill/>
                    </a:lnB>
                  </a:tcPr>
                </a:tc>
                <a:tc>
                  <a:txBody>
                    <a:bodyPr/>
                    <a:lstStyle/>
                    <a:p>
                      <a:pPr marL="0" marR="0">
                        <a:lnSpc>
                          <a:spcPct val="115000"/>
                        </a:lnSpc>
                        <a:spcBef>
                          <a:spcPts val="0"/>
                        </a:spcBef>
                        <a:spcAft>
                          <a:spcPts val="0"/>
                        </a:spcAft>
                      </a:pPr>
                      <a:r>
                        <a:rPr lang="en-US" sz="1200" b="1" dirty="0" smtClean="0">
                          <a:solidFill>
                            <a:srgbClr val="000000"/>
                          </a:solidFill>
                          <a:effectLst/>
                          <a:latin typeface="Arial" pitchFamily="34" charset="0"/>
                          <a:ea typeface="Times New Roman"/>
                          <a:cs typeface="Arial" pitchFamily="34" charset="0"/>
                        </a:rPr>
                        <a:t>College </a:t>
                      </a:r>
                      <a:r>
                        <a:rPr lang="en-US" sz="1200" b="1" dirty="0">
                          <a:solidFill>
                            <a:srgbClr val="000000"/>
                          </a:solidFill>
                          <a:effectLst/>
                          <a:latin typeface="Arial" pitchFamily="34" charset="0"/>
                          <a:ea typeface="Times New Roman"/>
                          <a:cs typeface="Arial" pitchFamily="34" charset="0"/>
                        </a:rPr>
                        <a:t>and Higher</a:t>
                      </a:r>
                      <a:endParaRPr lang="en-US" sz="1200" dirty="0">
                        <a:effectLst/>
                        <a:latin typeface="Arial" pitchFamily="34" charset="0"/>
                        <a:ea typeface="Times New Roman"/>
                        <a:cs typeface="Arial" pitchFamily="34" charset="0"/>
                      </a:endParaRPr>
                    </a:p>
                  </a:txBody>
                  <a:tcPr marL="60969" marR="60969" marT="0" marB="0" anchor="b">
                    <a:lnL>
                      <a:noFill/>
                    </a:lnL>
                    <a:lnR>
                      <a:noFill/>
                    </a:lnR>
                    <a:lnT>
                      <a:noFill/>
                    </a:lnT>
                    <a:lnB>
                      <a:noFill/>
                    </a:lnB>
                  </a:tcPr>
                </a:tc>
                <a:tc>
                  <a:txBody>
                    <a:bodyPr/>
                    <a:lstStyle/>
                    <a:p>
                      <a:pPr marL="0" marR="274320" indent="140335" algn="r">
                        <a:lnSpc>
                          <a:spcPct val="115000"/>
                        </a:lnSpc>
                        <a:spcBef>
                          <a:spcPts val="0"/>
                        </a:spcBef>
                        <a:spcAft>
                          <a:spcPts val="0"/>
                        </a:spcAft>
                      </a:pPr>
                      <a:r>
                        <a:rPr lang="en-US" sz="1200" b="1" dirty="0">
                          <a:solidFill>
                            <a:srgbClr val="000000"/>
                          </a:solidFill>
                          <a:effectLst/>
                          <a:latin typeface="Arial" pitchFamily="34" charset="0"/>
                          <a:ea typeface="Times New Roman"/>
                          <a:cs typeface="Arial" pitchFamily="34" charset="0"/>
                        </a:rPr>
                        <a:t>30.0</a:t>
                      </a:r>
                      <a:endParaRPr lang="en-US" sz="1200" dirty="0">
                        <a:effectLst/>
                        <a:latin typeface="Arial" pitchFamily="34" charset="0"/>
                        <a:ea typeface="Times New Roman"/>
                        <a:cs typeface="Arial" pitchFamily="34" charset="0"/>
                      </a:endParaRPr>
                    </a:p>
                  </a:txBody>
                  <a:tcPr marL="60969" marR="60969" marT="0" marB="0" anchor="b">
                    <a:lnL>
                      <a:noFill/>
                    </a:lnL>
                    <a:lnR>
                      <a:noFill/>
                    </a:lnR>
                    <a:lnT>
                      <a:noFill/>
                    </a:lnT>
                    <a:lnB>
                      <a:noFill/>
                    </a:lnB>
                  </a:tcPr>
                </a:tc>
                <a:tc>
                  <a:txBody>
                    <a:bodyPr/>
                    <a:lstStyle/>
                    <a:p>
                      <a:pPr marL="0" marR="274320" indent="140335" algn="r">
                        <a:lnSpc>
                          <a:spcPct val="115000"/>
                        </a:lnSpc>
                        <a:spcBef>
                          <a:spcPts val="0"/>
                        </a:spcBef>
                        <a:spcAft>
                          <a:spcPts val="0"/>
                        </a:spcAft>
                      </a:pPr>
                      <a:r>
                        <a:rPr lang="en-US" sz="1200" b="1">
                          <a:solidFill>
                            <a:srgbClr val="000000"/>
                          </a:solidFill>
                          <a:effectLst/>
                          <a:latin typeface="Arial" pitchFamily="34" charset="0"/>
                          <a:ea typeface="Times New Roman"/>
                          <a:cs typeface="Arial" pitchFamily="34" charset="0"/>
                        </a:rPr>
                        <a:t>15.3</a:t>
                      </a:r>
                      <a:endParaRPr lang="en-US" sz="1200">
                        <a:effectLst/>
                        <a:latin typeface="Arial" pitchFamily="34" charset="0"/>
                        <a:ea typeface="Times New Roman"/>
                        <a:cs typeface="Arial" pitchFamily="34" charset="0"/>
                      </a:endParaRPr>
                    </a:p>
                  </a:txBody>
                  <a:tcPr marL="60969" marR="60969" marT="0" marB="0" anchor="b">
                    <a:lnL>
                      <a:noFill/>
                    </a:lnL>
                    <a:lnR>
                      <a:noFill/>
                    </a:lnR>
                    <a:lnT>
                      <a:noFill/>
                    </a:lnT>
                    <a:lnB>
                      <a:noFill/>
                    </a:lnB>
                  </a:tcPr>
                </a:tc>
                <a:tc>
                  <a:txBody>
                    <a:bodyPr/>
                    <a:lstStyle/>
                    <a:p>
                      <a:pPr marL="0" marR="91440" indent="140335" algn="r">
                        <a:lnSpc>
                          <a:spcPct val="115000"/>
                        </a:lnSpc>
                        <a:spcBef>
                          <a:spcPts val="0"/>
                        </a:spcBef>
                        <a:spcAft>
                          <a:spcPts val="0"/>
                        </a:spcAft>
                      </a:pPr>
                      <a:r>
                        <a:rPr lang="en-US" sz="1200" b="1">
                          <a:solidFill>
                            <a:srgbClr val="000000"/>
                          </a:solidFill>
                          <a:effectLst/>
                          <a:latin typeface="Arial" pitchFamily="34" charset="0"/>
                          <a:ea typeface="Times New Roman"/>
                          <a:cs typeface="Arial" pitchFamily="34" charset="0"/>
                        </a:rPr>
                        <a:t>8.9</a:t>
                      </a:r>
                      <a:endParaRPr lang="en-US" sz="1200">
                        <a:effectLst/>
                        <a:latin typeface="Arial" pitchFamily="34" charset="0"/>
                        <a:ea typeface="Times New Roman"/>
                        <a:cs typeface="Arial" pitchFamily="34" charset="0"/>
                      </a:endParaRPr>
                    </a:p>
                  </a:txBody>
                  <a:tcPr marL="60969" marR="60969" marT="0" marB="0" anchor="b">
                    <a:lnL>
                      <a:noFill/>
                    </a:lnL>
                    <a:lnR>
                      <a:noFill/>
                    </a:lnR>
                    <a:lnT>
                      <a:noFill/>
                    </a:lnT>
                    <a:lnB>
                      <a:noFill/>
                    </a:lnB>
                  </a:tcPr>
                </a:tc>
                <a:tc>
                  <a:txBody>
                    <a:bodyPr/>
                    <a:lstStyle/>
                    <a:p>
                      <a:pPr marL="0" marR="457200" indent="140335" algn="r">
                        <a:lnSpc>
                          <a:spcPct val="115000"/>
                        </a:lnSpc>
                        <a:spcBef>
                          <a:spcPts val="0"/>
                        </a:spcBef>
                        <a:spcAft>
                          <a:spcPts val="0"/>
                        </a:spcAft>
                      </a:pPr>
                      <a:r>
                        <a:rPr lang="en-US" sz="1200" b="1">
                          <a:solidFill>
                            <a:srgbClr val="000000"/>
                          </a:solidFill>
                          <a:effectLst/>
                          <a:latin typeface="Arial" pitchFamily="34" charset="0"/>
                          <a:ea typeface="Times New Roman"/>
                          <a:cs typeface="Arial" pitchFamily="34" charset="0"/>
                        </a:rPr>
                        <a:t>47.8</a:t>
                      </a:r>
                      <a:endParaRPr lang="en-US" sz="1200">
                        <a:effectLst/>
                        <a:latin typeface="Arial" pitchFamily="34" charset="0"/>
                        <a:ea typeface="Times New Roman"/>
                        <a:cs typeface="Arial" pitchFamily="34" charset="0"/>
                      </a:endParaRPr>
                    </a:p>
                  </a:txBody>
                  <a:tcPr marL="60969" marR="60969" marT="0" marB="0" anchor="b">
                    <a:lnL>
                      <a:noFill/>
                    </a:lnL>
                    <a:lnR>
                      <a:noFill/>
                    </a:lnR>
                    <a:lnT>
                      <a:noFill/>
                    </a:lnT>
                    <a:lnB>
                      <a:noFill/>
                    </a:lnB>
                  </a:tcPr>
                </a:tc>
                <a:tc>
                  <a:txBody>
                    <a:bodyPr/>
                    <a:lstStyle/>
                    <a:p>
                      <a:pPr marL="0" marR="0" indent="140335">
                        <a:lnSpc>
                          <a:spcPct val="115000"/>
                        </a:lnSpc>
                        <a:spcBef>
                          <a:spcPts val="0"/>
                        </a:spcBef>
                        <a:spcAft>
                          <a:spcPts val="0"/>
                        </a:spcAft>
                      </a:pPr>
                      <a:r>
                        <a:rPr lang="en-US" sz="1200" b="1">
                          <a:solidFill>
                            <a:srgbClr val="000000"/>
                          </a:solidFill>
                          <a:effectLst/>
                          <a:latin typeface="Arial" pitchFamily="34" charset="0"/>
                          <a:ea typeface="Times New Roman"/>
                          <a:cs typeface="Arial" pitchFamily="34" charset="0"/>
                        </a:rPr>
                        <a:t>23.2</a:t>
                      </a:r>
                      <a:endParaRPr lang="en-US" sz="1200">
                        <a:effectLst/>
                        <a:latin typeface="Arial" pitchFamily="34" charset="0"/>
                        <a:ea typeface="Times New Roman"/>
                        <a:cs typeface="Arial" pitchFamily="34" charset="0"/>
                      </a:endParaRPr>
                    </a:p>
                  </a:txBody>
                  <a:tcPr marL="60969" marR="60969" marT="0" marB="0" anchor="b">
                    <a:lnL>
                      <a:noFill/>
                    </a:lnL>
                    <a:lnR>
                      <a:noFill/>
                    </a:lnR>
                    <a:lnT>
                      <a:noFill/>
                    </a:lnT>
                    <a:lnB>
                      <a:noFill/>
                    </a:lnB>
                  </a:tcPr>
                </a:tc>
              </a:tr>
              <a:tr h="249297">
                <a:tc>
                  <a:txBody>
                    <a:bodyPr/>
                    <a:lstStyle/>
                    <a:p>
                      <a:pPr marL="0" marR="0">
                        <a:lnSpc>
                          <a:spcPct val="115000"/>
                        </a:lnSpc>
                        <a:spcBef>
                          <a:spcPts val="0"/>
                        </a:spcBef>
                        <a:spcAft>
                          <a:spcPts val="0"/>
                        </a:spcAft>
                      </a:pPr>
                      <a:r>
                        <a:rPr lang="en-US" sz="1200">
                          <a:effectLst/>
                          <a:latin typeface="Arial" pitchFamily="34" charset="0"/>
                          <a:ea typeface="Times New Roman"/>
                          <a:cs typeface="Arial" pitchFamily="34" charset="0"/>
                        </a:rPr>
                        <a:t> </a:t>
                      </a:r>
                    </a:p>
                  </a:txBody>
                  <a:tcPr marL="0" marR="0" marT="0" marB="0" anchor="ctr">
                    <a:lnL>
                      <a:noFill/>
                    </a:lnL>
                    <a:lnR>
                      <a:noFill/>
                    </a:lnR>
                    <a:lnT>
                      <a:noFill/>
                    </a:lnT>
                    <a:lnB>
                      <a:noFill/>
                    </a:lnB>
                  </a:tcPr>
                </a:tc>
                <a:tc gridSpan="6">
                  <a:txBody>
                    <a:bodyPr/>
                    <a:lstStyle/>
                    <a:p>
                      <a:pPr marL="0" marR="91440" algn="ctr">
                        <a:lnSpc>
                          <a:spcPct val="115000"/>
                        </a:lnSpc>
                        <a:spcBef>
                          <a:spcPts val="0"/>
                        </a:spcBef>
                        <a:spcAft>
                          <a:spcPts val="0"/>
                        </a:spcAft>
                      </a:pPr>
                      <a:r>
                        <a:rPr lang="en-US" sz="1200" b="1">
                          <a:solidFill>
                            <a:srgbClr val="000000"/>
                          </a:solidFill>
                          <a:effectLst/>
                          <a:latin typeface="Arial" pitchFamily="34" charset="0"/>
                          <a:ea typeface="Times New Roman"/>
                          <a:cs typeface="Arial" pitchFamily="34" charset="0"/>
                        </a:rPr>
                        <a:t> </a:t>
                      </a:r>
                      <a:r>
                        <a:rPr lang="en-US" sz="1200" b="1" u="sng">
                          <a:solidFill>
                            <a:srgbClr val="000000"/>
                          </a:solidFill>
                          <a:effectLst/>
                          <a:latin typeface="Arial" pitchFamily="34" charset="0"/>
                          <a:ea typeface="Times New Roman"/>
                          <a:cs typeface="Arial" pitchFamily="34" charset="0"/>
                        </a:rPr>
                        <a:t>2010</a:t>
                      </a:r>
                      <a:endParaRPr lang="en-US" sz="1200">
                        <a:effectLst/>
                        <a:latin typeface="Arial" pitchFamily="34" charset="0"/>
                        <a:ea typeface="Times New Roman"/>
                        <a:cs typeface="Arial" pitchFamily="34" charset="0"/>
                      </a:endParaRPr>
                    </a:p>
                  </a:txBody>
                  <a:tcPr marL="60969" marR="60969"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43235">
                <a:tc>
                  <a:txBody>
                    <a:bodyPr/>
                    <a:lstStyle/>
                    <a:p>
                      <a:pPr marL="0" marR="0">
                        <a:lnSpc>
                          <a:spcPct val="115000"/>
                        </a:lnSpc>
                        <a:spcBef>
                          <a:spcPts val="0"/>
                        </a:spcBef>
                        <a:spcAft>
                          <a:spcPts val="0"/>
                        </a:spcAft>
                      </a:pPr>
                      <a:r>
                        <a:rPr lang="en-US" sz="1200">
                          <a:effectLst/>
                          <a:latin typeface="Arial" pitchFamily="34" charset="0"/>
                          <a:ea typeface="Times New Roman"/>
                          <a:cs typeface="Arial" pitchFamily="34" charset="0"/>
                        </a:rPr>
                        <a:t> </a:t>
                      </a:r>
                    </a:p>
                  </a:txBody>
                  <a:tcPr marL="0" marR="0" marT="0" marB="0" anchor="ctr">
                    <a:lnL>
                      <a:noFill/>
                    </a:lnL>
                    <a:lnR>
                      <a:noFill/>
                    </a:lnR>
                    <a:lnT>
                      <a:noFill/>
                    </a:lnT>
                    <a:lnB>
                      <a:noFill/>
                    </a:lnB>
                  </a:tcPr>
                </a:tc>
                <a:tc>
                  <a:txBody>
                    <a:bodyPr/>
                    <a:lstStyle/>
                    <a:p>
                      <a:pPr marL="0" marR="0">
                        <a:lnSpc>
                          <a:spcPct val="115000"/>
                        </a:lnSpc>
                        <a:spcBef>
                          <a:spcPts val="0"/>
                        </a:spcBef>
                        <a:spcAft>
                          <a:spcPts val="0"/>
                        </a:spcAft>
                      </a:pPr>
                      <a:r>
                        <a:rPr lang="en-US" sz="1200" b="1" dirty="0" smtClean="0">
                          <a:solidFill>
                            <a:srgbClr val="000000"/>
                          </a:solidFill>
                          <a:effectLst/>
                          <a:latin typeface="Arial" pitchFamily="34" charset="0"/>
                          <a:ea typeface="Times New Roman"/>
                          <a:cs typeface="Arial" pitchFamily="34" charset="0"/>
                        </a:rPr>
                        <a:t>High School </a:t>
                      </a:r>
                      <a:r>
                        <a:rPr lang="en-US" sz="1200" b="1" dirty="0">
                          <a:solidFill>
                            <a:srgbClr val="000000"/>
                          </a:solidFill>
                          <a:effectLst/>
                          <a:latin typeface="Arial" pitchFamily="34" charset="0"/>
                          <a:ea typeface="Times New Roman"/>
                          <a:cs typeface="Arial" pitchFamily="34" charset="0"/>
                        </a:rPr>
                        <a:t>and Higher</a:t>
                      </a:r>
                      <a:endParaRPr lang="en-US" sz="1200" dirty="0">
                        <a:effectLst/>
                        <a:latin typeface="Arial" pitchFamily="34" charset="0"/>
                        <a:ea typeface="Times New Roman"/>
                        <a:cs typeface="Arial" pitchFamily="34" charset="0"/>
                      </a:endParaRPr>
                    </a:p>
                  </a:txBody>
                  <a:tcPr marL="60969" marR="60969" marT="0" marB="0" anchor="b">
                    <a:lnL>
                      <a:noFill/>
                    </a:lnL>
                    <a:lnR>
                      <a:noFill/>
                    </a:lnR>
                    <a:lnT>
                      <a:noFill/>
                    </a:lnT>
                    <a:lnB>
                      <a:noFill/>
                    </a:lnB>
                  </a:tcPr>
                </a:tc>
                <a:tc>
                  <a:txBody>
                    <a:bodyPr/>
                    <a:lstStyle/>
                    <a:p>
                      <a:pPr marL="0" marR="274320" indent="140335" algn="r">
                        <a:lnSpc>
                          <a:spcPct val="115000"/>
                        </a:lnSpc>
                        <a:spcBef>
                          <a:spcPts val="0"/>
                        </a:spcBef>
                        <a:spcAft>
                          <a:spcPts val="0"/>
                        </a:spcAft>
                      </a:pPr>
                      <a:r>
                        <a:rPr lang="en-US" sz="1200" b="1">
                          <a:solidFill>
                            <a:srgbClr val="000000"/>
                          </a:solidFill>
                          <a:effectLst/>
                          <a:latin typeface="Arial" pitchFamily="34" charset="0"/>
                          <a:ea typeface="Times New Roman"/>
                          <a:cs typeface="Arial" pitchFamily="34" charset="0"/>
                        </a:rPr>
                        <a:t>92.0</a:t>
                      </a:r>
                      <a:endParaRPr lang="en-US" sz="1200">
                        <a:effectLst/>
                        <a:latin typeface="Arial" pitchFamily="34" charset="0"/>
                        <a:ea typeface="Times New Roman"/>
                        <a:cs typeface="Arial" pitchFamily="34" charset="0"/>
                      </a:endParaRPr>
                    </a:p>
                  </a:txBody>
                  <a:tcPr marL="60969" marR="60969" marT="0" marB="0" anchor="b">
                    <a:lnL>
                      <a:noFill/>
                    </a:lnL>
                    <a:lnR>
                      <a:noFill/>
                    </a:lnR>
                    <a:lnT>
                      <a:noFill/>
                    </a:lnT>
                    <a:lnB>
                      <a:noFill/>
                    </a:lnB>
                  </a:tcPr>
                </a:tc>
                <a:tc>
                  <a:txBody>
                    <a:bodyPr/>
                    <a:lstStyle/>
                    <a:p>
                      <a:pPr marL="0" marR="274320" indent="140335" algn="r">
                        <a:lnSpc>
                          <a:spcPct val="115000"/>
                        </a:lnSpc>
                        <a:spcBef>
                          <a:spcPts val="0"/>
                        </a:spcBef>
                        <a:spcAft>
                          <a:spcPts val="0"/>
                        </a:spcAft>
                      </a:pPr>
                      <a:r>
                        <a:rPr lang="en-US" sz="1200" b="1">
                          <a:solidFill>
                            <a:srgbClr val="000000"/>
                          </a:solidFill>
                          <a:effectLst/>
                          <a:latin typeface="Arial" pitchFamily="34" charset="0"/>
                          <a:ea typeface="Times New Roman"/>
                          <a:cs typeface="Arial" pitchFamily="34" charset="0"/>
                        </a:rPr>
                        <a:t>86.4</a:t>
                      </a:r>
                      <a:endParaRPr lang="en-US" sz="1200">
                        <a:effectLst/>
                        <a:latin typeface="Arial" pitchFamily="34" charset="0"/>
                        <a:ea typeface="Times New Roman"/>
                        <a:cs typeface="Arial" pitchFamily="34" charset="0"/>
                      </a:endParaRPr>
                    </a:p>
                  </a:txBody>
                  <a:tcPr marL="60969" marR="60969" marT="0" marB="0" anchor="b">
                    <a:lnL>
                      <a:noFill/>
                    </a:lnL>
                    <a:lnR>
                      <a:noFill/>
                    </a:lnR>
                    <a:lnT>
                      <a:noFill/>
                    </a:lnT>
                    <a:lnB>
                      <a:noFill/>
                    </a:lnB>
                  </a:tcPr>
                </a:tc>
                <a:tc>
                  <a:txBody>
                    <a:bodyPr/>
                    <a:lstStyle/>
                    <a:p>
                      <a:pPr marL="0" marR="91440" indent="140335" algn="r">
                        <a:lnSpc>
                          <a:spcPct val="115000"/>
                        </a:lnSpc>
                        <a:spcBef>
                          <a:spcPts val="0"/>
                        </a:spcBef>
                        <a:spcAft>
                          <a:spcPts val="0"/>
                        </a:spcAft>
                      </a:pPr>
                      <a:r>
                        <a:rPr lang="en-US" sz="1200" b="1">
                          <a:solidFill>
                            <a:srgbClr val="000000"/>
                          </a:solidFill>
                          <a:effectLst/>
                          <a:latin typeface="Arial" pitchFamily="34" charset="0"/>
                          <a:ea typeface="Times New Roman"/>
                          <a:cs typeface="Arial" pitchFamily="34" charset="0"/>
                        </a:rPr>
                        <a:t>59.6</a:t>
                      </a:r>
                      <a:endParaRPr lang="en-US" sz="1200">
                        <a:effectLst/>
                        <a:latin typeface="Arial" pitchFamily="34" charset="0"/>
                        <a:ea typeface="Times New Roman"/>
                        <a:cs typeface="Arial" pitchFamily="34" charset="0"/>
                      </a:endParaRPr>
                    </a:p>
                  </a:txBody>
                  <a:tcPr marL="60969" marR="60969" marT="0" marB="0" anchor="b">
                    <a:lnL>
                      <a:noFill/>
                    </a:lnL>
                    <a:lnR>
                      <a:noFill/>
                    </a:lnR>
                    <a:lnT>
                      <a:noFill/>
                    </a:lnT>
                    <a:lnB>
                      <a:noFill/>
                    </a:lnB>
                  </a:tcPr>
                </a:tc>
                <a:tc>
                  <a:txBody>
                    <a:bodyPr/>
                    <a:lstStyle/>
                    <a:p>
                      <a:pPr marL="0" marR="457200" indent="140335" algn="r">
                        <a:lnSpc>
                          <a:spcPct val="115000"/>
                        </a:lnSpc>
                        <a:spcBef>
                          <a:spcPts val="0"/>
                        </a:spcBef>
                        <a:spcAft>
                          <a:spcPts val="0"/>
                        </a:spcAft>
                      </a:pPr>
                      <a:r>
                        <a:rPr lang="en-US" sz="1200" b="1">
                          <a:solidFill>
                            <a:srgbClr val="000000"/>
                          </a:solidFill>
                          <a:effectLst/>
                          <a:latin typeface="Arial" pitchFamily="34" charset="0"/>
                          <a:ea typeface="Times New Roman"/>
                          <a:cs typeface="Arial" pitchFamily="34" charset="0"/>
                        </a:rPr>
                        <a:t>87.1</a:t>
                      </a:r>
                      <a:endParaRPr lang="en-US" sz="1200">
                        <a:effectLst/>
                        <a:latin typeface="Arial" pitchFamily="34" charset="0"/>
                        <a:ea typeface="Times New Roman"/>
                        <a:cs typeface="Arial" pitchFamily="34" charset="0"/>
                      </a:endParaRPr>
                    </a:p>
                  </a:txBody>
                  <a:tcPr marL="60969" marR="60969" marT="0" marB="0" anchor="b">
                    <a:lnL>
                      <a:noFill/>
                    </a:lnL>
                    <a:lnR>
                      <a:noFill/>
                    </a:lnR>
                    <a:lnT>
                      <a:noFill/>
                    </a:lnT>
                    <a:lnB>
                      <a:noFill/>
                    </a:lnB>
                  </a:tcPr>
                </a:tc>
                <a:tc>
                  <a:txBody>
                    <a:bodyPr/>
                    <a:lstStyle/>
                    <a:p>
                      <a:pPr marL="0" marR="0" indent="140335">
                        <a:lnSpc>
                          <a:spcPct val="115000"/>
                        </a:lnSpc>
                        <a:spcBef>
                          <a:spcPts val="0"/>
                        </a:spcBef>
                        <a:spcAft>
                          <a:spcPts val="0"/>
                        </a:spcAft>
                      </a:pPr>
                      <a:r>
                        <a:rPr lang="en-US" sz="1200" b="1">
                          <a:solidFill>
                            <a:srgbClr val="000000"/>
                          </a:solidFill>
                          <a:effectLst/>
                          <a:latin typeface="Arial" pitchFamily="34" charset="0"/>
                          <a:ea typeface="Times New Roman"/>
                          <a:cs typeface="Arial" pitchFamily="34" charset="0"/>
                        </a:rPr>
                        <a:t>80.7</a:t>
                      </a:r>
                      <a:endParaRPr lang="en-US" sz="1200">
                        <a:effectLst/>
                        <a:latin typeface="Arial" pitchFamily="34" charset="0"/>
                        <a:ea typeface="Times New Roman"/>
                        <a:cs typeface="Arial" pitchFamily="34" charset="0"/>
                      </a:endParaRPr>
                    </a:p>
                  </a:txBody>
                  <a:tcPr marL="60969" marR="60969" marT="0" marB="0" anchor="b">
                    <a:lnL>
                      <a:noFill/>
                    </a:lnL>
                    <a:lnR>
                      <a:noFill/>
                    </a:lnR>
                    <a:lnT>
                      <a:noFill/>
                    </a:lnT>
                    <a:lnB>
                      <a:noFill/>
                    </a:lnB>
                  </a:tcPr>
                </a:tc>
              </a:tr>
              <a:tr h="381059">
                <a:tc>
                  <a:txBody>
                    <a:bodyPr/>
                    <a:lstStyle/>
                    <a:p>
                      <a:pPr marL="0" marR="0">
                        <a:lnSpc>
                          <a:spcPct val="115000"/>
                        </a:lnSpc>
                        <a:spcBef>
                          <a:spcPts val="0"/>
                        </a:spcBef>
                        <a:spcAft>
                          <a:spcPts val="0"/>
                        </a:spcAft>
                      </a:pPr>
                      <a:r>
                        <a:rPr lang="en-US" sz="1200">
                          <a:effectLst/>
                          <a:latin typeface="Arial" pitchFamily="34" charset="0"/>
                          <a:ea typeface="Times New Roman"/>
                          <a:cs typeface="Arial" pitchFamily="34" charset="0"/>
                        </a:rPr>
                        <a:t> </a:t>
                      </a:r>
                    </a:p>
                  </a:txBody>
                  <a:tcPr marL="0" marR="0" marT="0" marB="0" anchor="ctr">
                    <a:lnL>
                      <a:noFill/>
                    </a:lnL>
                    <a:lnR>
                      <a:noFill/>
                    </a:lnR>
                    <a:lnT>
                      <a:noFill/>
                    </a:lnT>
                    <a:lnB>
                      <a:noFill/>
                    </a:lnB>
                  </a:tcPr>
                </a:tc>
                <a:tc>
                  <a:txBody>
                    <a:bodyPr/>
                    <a:lstStyle/>
                    <a:p>
                      <a:pPr marL="0" marR="0">
                        <a:lnSpc>
                          <a:spcPct val="115000"/>
                        </a:lnSpc>
                        <a:spcBef>
                          <a:spcPts val="0"/>
                        </a:spcBef>
                        <a:spcAft>
                          <a:spcPts val="0"/>
                        </a:spcAft>
                      </a:pPr>
                      <a:r>
                        <a:rPr lang="en-US" sz="1200" b="1" dirty="0" smtClean="0">
                          <a:solidFill>
                            <a:srgbClr val="000000"/>
                          </a:solidFill>
                          <a:effectLst/>
                          <a:latin typeface="Arial" pitchFamily="34" charset="0"/>
                          <a:ea typeface="Times New Roman"/>
                          <a:cs typeface="Arial" pitchFamily="34" charset="0"/>
                        </a:rPr>
                        <a:t>College </a:t>
                      </a:r>
                      <a:r>
                        <a:rPr lang="en-US" sz="1200" b="1" dirty="0">
                          <a:solidFill>
                            <a:srgbClr val="000000"/>
                          </a:solidFill>
                          <a:effectLst/>
                          <a:latin typeface="Arial" pitchFamily="34" charset="0"/>
                          <a:ea typeface="Times New Roman"/>
                          <a:cs typeface="Arial" pitchFamily="34" charset="0"/>
                        </a:rPr>
                        <a:t>and Higher</a:t>
                      </a:r>
                      <a:endParaRPr lang="en-US" sz="1200" dirty="0">
                        <a:effectLst/>
                        <a:latin typeface="Arial" pitchFamily="34" charset="0"/>
                        <a:ea typeface="Times New Roman"/>
                        <a:cs typeface="Arial" pitchFamily="34" charset="0"/>
                      </a:endParaRPr>
                    </a:p>
                  </a:txBody>
                  <a:tcPr marL="60969" marR="60969" marT="0" marB="0" anchor="b">
                    <a:lnL>
                      <a:noFill/>
                    </a:lnL>
                    <a:lnR>
                      <a:noFill/>
                    </a:lnR>
                    <a:lnT>
                      <a:noFill/>
                    </a:lnT>
                    <a:lnB>
                      <a:noFill/>
                    </a:lnB>
                  </a:tcPr>
                </a:tc>
                <a:tc>
                  <a:txBody>
                    <a:bodyPr/>
                    <a:lstStyle/>
                    <a:p>
                      <a:pPr marL="0" marR="274320" indent="140335" algn="r">
                        <a:lnSpc>
                          <a:spcPct val="115000"/>
                        </a:lnSpc>
                        <a:spcBef>
                          <a:spcPts val="0"/>
                        </a:spcBef>
                        <a:spcAft>
                          <a:spcPts val="0"/>
                        </a:spcAft>
                      </a:pPr>
                      <a:r>
                        <a:rPr lang="en-US" sz="1200" b="1">
                          <a:solidFill>
                            <a:srgbClr val="000000"/>
                          </a:solidFill>
                          <a:effectLst/>
                          <a:latin typeface="Arial" pitchFamily="34" charset="0"/>
                          <a:ea typeface="Times New Roman"/>
                          <a:cs typeface="Arial" pitchFamily="34" charset="0"/>
                        </a:rPr>
                        <a:t>34.1</a:t>
                      </a:r>
                      <a:endParaRPr lang="en-US" sz="1200">
                        <a:effectLst/>
                        <a:latin typeface="Arial" pitchFamily="34" charset="0"/>
                        <a:ea typeface="Times New Roman"/>
                        <a:cs typeface="Arial" pitchFamily="34" charset="0"/>
                      </a:endParaRPr>
                    </a:p>
                  </a:txBody>
                  <a:tcPr marL="60969" marR="60969" marT="0" marB="0" anchor="b">
                    <a:lnL>
                      <a:noFill/>
                    </a:lnL>
                    <a:lnR>
                      <a:noFill/>
                    </a:lnR>
                    <a:lnT>
                      <a:noFill/>
                    </a:lnT>
                    <a:lnB>
                      <a:noFill/>
                    </a:lnB>
                  </a:tcPr>
                </a:tc>
                <a:tc>
                  <a:txBody>
                    <a:bodyPr/>
                    <a:lstStyle/>
                    <a:p>
                      <a:pPr marL="0" marR="274320" indent="140335" algn="r">
                        <a:lnSpc>
                          <a:spcPct val="115000"/>
                        </a:lnSpc>
                        <a:spcBef>
                          <a:spcPts val="0"/>
                        </a:spcBef>
                        <a:spcAft>
                          <a:spcPts val="0"/>
                        </a:spcAft>
                      </a:pPr>
                      <a:r>
                        <a:rPr lang="en-US" sz="1200" b="1">
                          <a:solidFill>
                            <a:srgbClr val="000000"/>
                          </a:solidFill>
                          <a:effectLst/>
                          <a:latin typeface="Arial" pitchFamily="34" charset="0"/>
                          <a:ea typeface="Times New Roman"/>
                          <a:cs typeface="Arial" pitchFamily="34" charset="0"/>
                        </a:rPr>
                        <a:t>19.7</a:t>
                      </a:r>
                      <a:endParaRPr lang="en-US" sz="1200">
                        <a:effectLst/>
                        <a:latin typeface="Arial" pitchFamily="34" charset="0"/>
                        <a:ea typeface="Times New Roman"/>
                        <a:cs typeface="Arial" pitchFamily="34" charset="0"/>
                      </a:endParaRPr>
                    </a:p>
                  </a:txBody>
                  <a:tcPr marL="60969" marR="60969" marT="0" marB="0" anchor="b">
                    <a:lnL>
                      <a:noFill/>
                    </a:lnL>
                    <a:lnR>
                      <a:noFill/>
                    </a:lnR>
                    <a:lnT>
                      <a:noFill/>
                    </a:lnT>
                    <a:lnB>
                      <a:noFill/>
                    </a:lnB>
                  </a:tcPr>
                </a:tc>
                <a:tc>
                  <a:txBody>
                    <a:bodyPr/>
                    <a:lstStyle/>
                    <a:p>
                      <a:pPr marL="0" marR="91440" indent="140335" algn="r">
                        <a:lnSpc>
                          <a:spcPct val="115000"/>
                        </a:lnSpc>
                        <a:spcBef>
                          <a:spcPts val="0"/>
                        </a:spcBef>
                        <a:spcAft>
                          <a:spcPts val="0"/>
                        </a:spcAft>
                      </a:pPr>
                      <a:r>
                        <a:rPr lang="en-US" sz="1200" b="1">
                          <a:solidFill>
                            <a:srgbClr val="000000"/>
                          </a:solidFill>
                          <a:effectLst/>
                          <a:latin typeface="Arial" pitchFamily="34" charset="0"/>
                          <a:ea typeface="Times New Roman"/>
                          <a:cs typeface="Arial" pitchFamily="34" charset="0"/>
                        </a:rPr>
                        <a:t>11.6</a:t>
                      </a:r>
                      <a:endParaRPr lang="en-US" sz="1200">
                        <a:effectLst/>
                        <a:latin typeface="Arial" pitchFamily="34" charset="0"/>
                        <a:ea typeface="Times New Roman"/>
                        <a:cs typeface="Arial" pitchFamily="34" charset="0"/>
                      </a:endParaRPr>
                    </a:p>
                  </a:txBody>
                  <a:tcPr marL="60969" marR="60969" marT="0" marB="0" anchor="b">
                    <a:lnL>
                      <a:noFill/>
                    </a:lnL>
                    <a:lnR>
                      <a:noFill/>
                    </a:lnR>
                    <a:lnT>
                      <a:noFill/>
                    </a:lnT>
                    <a:lnB>
                      <a:noFill/>
                    </a:lnB>
                  </a:tcPr>
                </a:tc>
                <a:tc>
                  <a:txBody>
                    <a:bodyPr/>
                    <a:lstStyle/>
                    <a:p>
                      <a:pPr marL="0" marR="457200" indent="140335" algn="r">
                        <a:lnSpc>
                          <a:spcPct val="115000"/>
                        </a:lnSpc>
                        <a:spcBef>
                          <a:spcPts val="0"/>
                        </a:spcBef>
                        <a:spcAft>
                          <a:spcPts val="0"/>
                        </a:spcAft>
                      </a:pPr>
                      <a:r>
                        <a:rPr lang="en-US" sz="1200" b="1" dirty="0">
                          <a:solidFill>
                            <a:srgbClr val="000000"/>
                          </a:solidFill>
                          <a:effectLst/>
                          <a:latin typeface="Arial" pitchFamily="34" charset="0"/>
                          <a:ea typeface="Times New Roman"/>
                          <a:cs typeface="Arial" pitchFamily="34" charset="0"/>
                        </a:rPr>
                        <a:t>46.0</a:t>
                      </a:r>
                      <a:endParaRPr lang="en-US" sz="1200" dirty="0">
                        <a:effectLst/>
                        <a:latin typeface="Arial" pitchFamily="34" charset="0"/>
                        <a:ea typeface="Times New Roman"/>
                        <a:cs typeface="Arial" pitchFamily="34" charset="0"/>
                      </a:endParaRPr>
                    </a:p>
                  </a:txBody>
                  <a:tcPr marL="60969" marR="60969" marT="0" marB="0" anchor="b">
                    <a:lnL>
                      <a:noFill/>
                    </a:lnL>
                    <a:lnR>
                      <a:noFill/>
                    </a:lnR>
                    <a:lnT>
                      <a:noFill/>
                    </a:lnT>
                    <a:lnB>
                      <a:noFill/>
                    </a:lnB>
                  </a:tcPr>
                </a:tc>
                <a:tc>
                  <a:txBody>
                    <a:bodyPr/>
                    <a:lstStyle/>
                    <a:p>
                      <a:pPr marL="0" marR="0" indent="140335">
                        <a:lnSpc>
                          <a:spcPct val="115000"/>
                        </a:lnSpc>
                        <a:spcBef>
                          <a:spcPts val="0"/>
                        </a:spcBef>
                        <a:spcAft>
                          <a:spcPts val="0"/>
                        </a:spcAft>
                      </a:pPr>
                      <a:r>
                        <a:rPr lang="en-US" sz="1200" b="1" dirty="0">
                          <a:solidFill>
                            <a:srgbClr val="000000"/>
                          </a:solidFill>
                          <a:effectLst/>
                          <a:latin typeface="Arial" pitchFamily="34" charset="0"/>
                          <a:ea typeface="Times New Roman"/>
                          <a:cs typeface="Arial" pitchFamily="34" charset="0"/>
                        </a:rPr>
                        <a:t>25.9</a:t>
                      </a:r>
                      <a:endParaRPr lang="en-US" sz="1200" dirty="0">
                        <a:effectLst/>
                        <a:latin typeface="Arial" pitchFamily="34" charset="0"/>
                        <a:ea typeface="Times New Roman"/>
                        <a:cs typeface="Arial" pitchFamily="34" charset="0"/>
                      </a:endParaRPr>
                    </a:p>
                  </a:txBody>
                  <a:tcPr marL="60969" marR="60969" marT="0" marB="0" anchor="b">
                    <a:lnL>
                      <a:noFill/>
                    </a:lnL>
                    <a:lnR>
                      <a:noFill/>
                    </a:lnR>
                    <a:lnT>
                      <a:noFill/>
                    </a:lnT>
                    <a:lnB>
                      <a:noFill/>
                    </a:lnB>
                  </a:tcPr>
                </a:tc>
              </a:tr>
              <a:tr h="249297">
                <a:tc>
                  <a:txBody>
                    <a:bodyPr/>
                    <a:lstStyle/>
                    <a:p>
                      <a:pPr marL="0" marR="0">
                        <a:lnSpc>
                          <a:spcPct val="115000"/>
                        </a:lnSpc>
                        <a:spcBef>
                          <a:spcPts val="0"/>
                        </a:spcBef>
                        <a:spcAft>
                          <a:spcPts val="0"/>
                        </a:spcAft>
                      </a:pPr>
                      <a:r>
                        <a:rPr lang="en-US" sz="1200">
                          <a:effectLst/>
                          <a:latin typeface="Arial" pitchFamily="34" charset="0"/>
                          <a:ea typeface="Times New Roman"/>
                          <a:cs typeface="Arial" pitchFamily="34" charset="0"/>
                        </a:rPr>
                        <a:t>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solidFill>
                            <a:schemeClr val="tx1"/>
                          </a:solidFill>
                          <a:effectLst/>
                          <a:latin typeface="Arial" pitchFamily="34" charset="0"/>
                          <a:ea typeface="Times New Roman"/>
                          <a:cs typeface="Arial" pitchFamily="34" charset="0"/>
                        </a:rPr>
                        <a:t> </a:t>
                      </a:r>
                      <a:endParaRPr lang="en-US" sz="1200" dirty="0">
                        <a:solidFill>
                          <a:schemeClr val="tx1"/>
                        </a:solidFill>
                        <a:effectLst/>
                        <a:latin typeface="Arial" pitchFamily="34" charset="0"/>
                        <a:ea typeface="Times New Roman"/>
                        <a:cs typeface="Arial" pitchFamily="34" charset="0"/>
                      </a:endParaRPr>
                    </a:p>
                  </a:txBody>
                  <a:tcPr marL="60969" marR="60969"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274320" indent="140335" algn="r">
                        <a:lnSpc>
                          <a:spcPct val="115000"/>
                        </a:lnSpc>
                        <a:spcBef>
                          <a:spcPts val="0"/>
                        </a:spcBef>
                        <a:spcAft>
                          <a:spcPts val="0"/>
                        </a:spcAft>
                      </a:pPr>
                      <a:r>
                        <a:rPr lang="en-US" sz="1200" b="1" dirty="0">
                          <a:solidFill>
                            <a:schemeClr val="tx1"/>
                          </a:solidFill>
                          <a:effectLst/>
                          <a:latin typeface="Arial" pitchFamily="34" charset="0"/>
                          <a:ea typeface="Times New Roman"/>
                          <a:cs typeface="Arial" pitchFamily="34" charset="0"/>
                        </a:rPr>
                        <a:t> </a:t>
                      </a:r>
                      <a:endParaRPr lang="en-US" sz="1200" dirty="0">
                        <a:solidFill>
                          <a:schemeClr val="tx1"/>
                        </a:solidFill>
                        <a:effectLst/>
                        <a:latin typeface="Arial" pitchFamily="34" charset="0"/>
                        <a:ea typeface="Times New Roman"/>
                        <a:cs typeface="Arial" pitchFamily="34" charset="0"/>
                      </a:endParaRPr>
                    </a:p>
                  </a:txBody>
                  <a:tcPr marL="60969" marR="60969"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274320" indent="140335" algn="r">
                        <a:lnSpc>
                          <a:spcPct val="115000"/>
                        </a:lnSpc>
                        <a:spcBef>
                          <a:spcPts val="0"/>
                        </a:spcBef>
                        <a:spcAft>
                          <a:spcPts val="0"/>
                        </a:spcAft>
                      </a:pPr>
                      <a:r>
                        <a:rPr lang="en-US" sz="1200" b="1" dirty="0">
                          <a:solidFill>
                            <a:schemeClr val="tx1"/>
                          </a:solidFill>
                          <a:effectLst/>
                          <a:latin typeface="Arial" pitchFamily="34" charset="0"/>
                          <a:ea typeface="Times New Roman"/>
                          <a:cs typeface="Arial" pitchFamily="34" charset="0"/>
                        </a:rPr>
                        <a:t> </a:t>
                      </a:r>
                      <a:endParaRPr lang="en-US" sz="1200" dirty="0">
                        <a:solidFill>
                          <a:schemeClr val="tx1"/>
                        </a:solidFill>
                        <a:effectLst/>
                        <a:latin typeface="Arial" pitchFamily="34" charset="0"/>
                        <a:ea typeface="Times New Roman"/>
                        <a:cs typeface="Arial" pitchFamily="34" charset="0"/>
                      </a:endParaRPr>
                    </a:p>
                  </a:txBody>
                  <a:tcPr marL="60969" marR="60969"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91440" indent="140335" algn="r">
                        <a:lnSpc>
                          <a:spcPct val="115000"/>
                        </a:lnSpc>
                        <a:spcBef>
                          <a:spcPts val="0"/>
                        </a:spcBef>
                        <a:spcAft>
                          <a:spcPts val="0"/>
                        </a:spcAft>
                      </a:pPr>
                      <a:r>
                        <a:rPr lang="en-US" sz="1200" b="1" dirty="0">
                          <a:solidFill>
                            <a:schemeClr val="tx1"/>
                          </a:solidFill>
                          <a:effectLst/>
                          <a:latin typeface="Arial" pitchFamily="34" charset="0"/>
                          <a:ea typeface="Times New Roman"/>
                          <a:cs typeface="Arial" pitchFamily="34" charset="0"/>
                        </a:rPr>
                        <a:t> </a:t>
                      </a:r>
                      <a:endParaRPr lang="en-US" sz="1200" dirty="0">
                        <a:solidFill>
                          <a:schemeClr val="tx1"/>
                        </a:solidFill>
                        <a:effectLst/>
                        <a:latin typeface="Arial" pitchFamily="34" charset="0"/>
                        <a:ea typeface="Times New Roman"/>
                        <a:cs typeface="Arial" pitchFamily="34" charset="0"/>
                      </a:endParaRPr>
                    </a:p>
                  </a:txBody>
                  <a:tcPr marL="60969" marR="60969"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457200" indent="140335" algn="r">
                        <a:lnSpc>
                          <a:spcPct val="115000"/>
                        </a:lnSpc>
                        <a:spcBef>
                          <a:spcPts val="0"/>
                        </a:spcBef>
                        <a:spcAft>
                          <a:spcPts val="0"/>
                        </a:spcAft>
                      </a:pPr>
                      <a:r>
                        <a:rPr lang="en-US" sz="1200" b="1" dirty="0">
                          <a:solidFill>
                            <a:schemeClr val="tx1"/>
                          </a:solidFill>
                          <a:effectLst/>
                          <a:latin typeface="Arial" pitchFamily="34" charset="0"/>
                          <a:ea typeface="Times New Roman"/>
                          <a:cs typeface="Arial" pitchFamily="34" charset="0"/>
                        </a:rPr>
                        <a:t> </a:t>
                      </a:r>
                      <a:endParaRPr lang="en-US" sz="1200" dirty="0">
                        <a:solidFill>
                          <a:schemeClr val="tx1"/>
                        </a:solidFill>
                        <a:effectLst/>
                        <a:latin typeface="Arial" pitchFamily="34" charset="0"/>
                        <a:ea typeface="Times New Roman"/>
                        <a:cs typeface="Arial" pitchFamily="34" charset="0"/>
                      </a:endParaRPr>
                    </a:p>
                  </a:txBody>
                  <a:tcPr marL="60969" marR="60969"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indent="140335">
                        <a:lnSpc>
                          <a:spcPct val="115000"/>
                        </a:lnSpc>
                        <a:spcBef>
                          <a:spcPts val="0"/>
                        </a:spcBef>
                        <a:spcAft>
                          <a:spcPts val="0"/>
                        </a:spcAft>
                      </a:pPr>
                      <a:r>
                        <a:rPr lang="en-US" sz="1200" b="1" dirty="0">
                          <a:solidFill>
                            <a:schemeClr val="tx1"/>
                          </a:solidFill>
                          <a:effectLst/>
                          <a:latin typeface="Arial" pitchFamily="34" charset="0"/>
                          <a:ea typeface="Times New Roman"/>
                          <a:cs typeface="Arial" pitchFamily="34" charset="0"/>
                        </a:rPr>
                        <a:t> </a:t>
                      </a:r>
                      <a:endParaRPr lang="en-US" sz="1200" dirty="0">
                        <a:solidFill>
                          <a:schemeClr val="tx1"/>
                        </a:solidFill>
                        <a:effectLst/>
                        <a:latin typeface="Arial" pitchFamily="34" charset="0"/>
                        <a:ea typeface="Times New Roman"/>
                        <a:cs typeface="Arial" pitchFamily="34" charset="0"/>
                      </a:endParaRPr>
                    </a:p>
                  </a:txBody>
                  <a:tcPr marL="60969" marR="60969" marT="0" marB="0" anchor="b">
                    <a:lnL>
                      <a:noFill/>
                    </a:lnL>
                    <a:lnR>
                      <a:noFill/>
                    </a:lnR>
                    <a:lnT>
                      <a:noFill/>
                    </a:lnT>
                    <a:lnB w="12700" cap="flat" cmpd="sng" algn="ctr">
                      <a:solidFill>
                        <a:schemeClr val="tx1"/>
                      </a:solidFill>
                      <a:prstDash val="solid"/>
                      <a:round/>
                      <a:headEnd type="none" w="med" len="med"/>
                      <a:tailEnd type="none" w="med" len="med"/>
                    </a:lnB>
                  </a:tcPr>
                </a:tc>
              </a:tr>
              <a:tr h="779054">
                <a:tc gridSpan="7">
                  <a:txBody>
                    <a:bodyPr/>
                    <a:lstStyle/>
                    <a:p>
                      <a:pPr marL="0" marR="0">
                        <a:lnSpc>
                          <a:spcPct val="115000"/>
                        </a:lnSpc>
                        <a:spcBef>
                          <a:spcPts val="0"/>
                        </a:spcBef>
                        <a:spcAft>
                          <a:spcPts val="0"/>
                        </a:spcAft>
                      </a:pPr>
                      <a:r>
                        <a:rPr lang="en-US" sz="1000" dirty="0">
                          <a:solidFill>
                            <a:srgbClr val="000000"/>
                          </a:solidFill>
                          <a:effectLst/>
                          <a:latin typeface="Arial" pitchFamily="34" charset="0"/>
                          <a:ea typeface="Times New Roman"/>
                          <a:cs typeface="Arial" pitchFamily="34" charset="0"/>
                        </a:rPr>
                        <a:t>* NH refers to Non-Hispanic; values for categories labeled NH are only for the Non-Hispanic persons in each race category. Hispanic includes Hispanics of all races.</a:t>
                      </a:r>
                      <a:endParaRPr lang="en-US" sz="1000" dirty="0">
                        <a:effectLst/>
                        <a:latin typeface="Arial" pitchFamily="34" charset="0"/>
                        <a:ea typeface="Times New Roman"/>
                        <a:cs typeface="Arial" pitchFamily="34" charset="0"/>
                      </a:endParaRPr>
                    </a:p>
                    <a:p>
                      <a:pPr marL="0" marR="0">
                        <a:lnSpc>
                          <a:spcPct val="115000"/>
                        </a:lnSpc>
                        <a:spcBef>
                          <a:spcPts val="0"/>
                        </a:spcBef>
                        <a:spcAft>
                          <a:spcPts val="0"/>
                        </a:spcAft>
                      </a:pPr>
                      <a:r>
                        <a:rPr lang="en-US" sz="1000" i="1" dirty="0">
                          <a:solidFill>
                            <a:srgbClr val="000000"/>
                          </a:solidFill>
                          <a:effectLst/>
                          <a:latin typeface="Arial" pitchFamily="34" charset="0"/>
                          <a:ea typeface="Times New Roman"/>
                          <a:cs typeface="Arial" pitchFamily="34" charset="0"/>
                        </a:rPr>
                        <a:t>Source</a:t>
                      </a:r>
                      <a:r>
                        <a:rPr lang="en-US" sz="1000" dirty="0">
                          <a:solidFill>
                            <a:srgbClr val="000000"/>
                          </a:solidFill>
                          <a:effectLst/>
                          <a:latin typeface="Arial" pitchFamily="34" charset="0"/>
                          <a:ea typeface="Times New Roman"/>
                          <a:cs typeface="Arial" pitchFamily="34" charset="0"/>
                        </a:rPr>
                        <a:t>: U.S. Census Bureau, </a:t>
                      </a:r>
                      <a:r>
                        <a:rPr lang="en-US" sz="1000" dirty="0">
                          <a:effectLst/>
                          <a:latin typeface="Arial" pitchFamily="34" charset="0"/>
                          <a:ea typeface="Times New Roman"/>
                          <a:cs typeface="Arial" pitchFamily="34" charset="0"/>
                        </a:rPr>
                        <a:t>2010 American Community Survey</a:t>
                      </a:r>
                      <a:r>
                        <a:rPr lang="en-US" sz="1000" dirty="0">
                          <a:solidFill>
                            <a:srgbClr val="000000"/>
                          </a:solidFill>
                          <a:effectLst/>
                          <a:latin typeface="Arial" pitchFamily="34" charset="0"/>
                          <a:ea typeface="Times New Roman"/>
                          <a:cs typeface="Arial" pitchFamily="34" charset="0"/>
                        </a:rPr>
                        <a:t>, </a:t>
                      </a:r>
                      <a:r>
                        <a:rPr lang="en-US" sz="1000" dirty="0">
                          <a:effectLst/>
                          <a:latin typeface="Arial" pitchFamily="34" charset="0"/>
                          <a:ea typeface="Times New Roman"/>
                          <a:cs typeface="Arial" pitchFamily="34" charset="0"/>
                        </a:rPr>
                        <a:t>Census 2000, Summary File 3, Census of Population and Housing, 1990: Summary Tape File 3, </a:t>
                      </a:r>
                      <a:r>
                        <a:rPr lang="en-US" sz="1000" dirty="0">
                          <a:solidFill>
                            <a:srgbClr val="000000"/>
                          </a:solidFill>
                          <a:effectLst/>
                          <a:latin typeface="Arial" pitchFamily="34" charset="0"/>
                          <a:ea typeface="Times New Roman"/>
                          <a:cs typeface="Arial" pitchFamily="34" charset="0"/>
                        </a:rPr>
                        <a:t>2012, 2002, 1990, 1991.</a:t>
                      </a:r>
                      <a:endParaRPr lang="en-US" sz="1000" dirty="0">
                        <a:effectLst/>
                        <a:latin typeface="Arial" pitchFamily="34" charset="0"/>
                        <a:ea typeface="Times New Roman"/>
                        <a:cs typeface="Arial" pitchFamily="34" charset="0"/>
                      </a:endParaRPr>
                    </a:p>
                    <a:p>
                      <a:pPr marL="0" marR="0">
                        <a:lnSpc>
                          <a:spcPct val="115000"/>
                        </a:lnSpc>
                        <a:spcBef>
                          <a:spcPts val="0"/>
                        </a:spcBef>
                        <a:spcAft>
                          <a:spcPts val="0"/>
                        </a:spcAft>
                      </a:pPr>
                      <a:r>
                        <a:rPr lang="en-US" sz="1200" dirty="0">
                          <a:solidFill>
                            <a:srgbClr val="000000"/>
                          </a:solidFill>
                          <a:effectLst/>
                          <a:latin typeface="Arial" pitchFamily="34" charset="0"/>
                          <a:ea typeface="Times New Roman"/>
                          <a:cs typeface="Arial" pitchFamily="34" charset="0"/>
                        </a:rPr>
                        <a:t> </a:t>
                      </a:r>
                      <a:endParaRPr lang="en-US" sz="1200" dirty="0">
                        <a:effectLst/>
                        <a:latin typeface="Arial" pitchFamily="34" charset="0"/>
                        <a:ea typeface="Times New Roman"/>
                        <a:cs typeface="Arial" pitchFamily="34" charset="0"/>
                      </a:endParaRPr>
                    </a:p>
                  </a:txBody>
                  <a:tcPr marL="60969" marR="60969"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2455714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42" name="Title 1"/>
          <p:cNvSpPr>
            <a:spLocks noGrp="1"/>
          </p:cNvSpPr>
          <p:nvPr>
            <p:ph type="title"/>
          </p:nvPr>
        </p:nvSpPr>
        <p:spPr>
          <a:xfrm>
            <a:off x="762000" y="128588"/>
            <a:ext cx="7620000" cy="1143000"/>
          </a:xfrm>
        </p:spPr>
        <p:txBody>
          <a:bodyPr/>
          <a:lstStyle/>
          <a:p>
            <a:r>
              <a:rPr lang="en-US" sz="1800" b="1" dirty="0" smtClean="0">
                <a:ea typeface="Verdana" pitchFamily="34" charset="0"/>
              </a:rPr>
              <a:t>Comparisons of Educational Attainment by Selected </a:t>
            </a:r>
            <a:br>
              <a:rPr lang="en-US" sz="1800" b="1" dirty="0" smtClean="0">
                <a:ea typeface="Verdana" pitchFamily="34" charset="0"/>
              </a:rPr>
            </a:br>
            <a:r>
              <a:rPr lang="en-US" sz="1800" b="1" dirty="0" smtClean="0">
                <a:ea typeface="Verdana" pitchFamily="34" charset="0"/>
              </a:rPr>
              <a:t>Race/Ethnic Characteristics and Foreign Born Status </a:t>
            </a:r>
            <a:br>
              <a:rPr lang="en-US" sz="1800" b="1" dirty="0" smtClean="0">
                <a:ea typeface="Verdana" pitchFamily="34" charset="0"/>
              </a:rPr>
            </a:br>
            <a:r>
              <a:rPr lang="en-US" sz="1800" b="1" dirty="0" smtClean="0">
                <a:ea typeface="Verdana" pitchFamily="34" charset="0"/>
              </a:rPr>
              <a:t>for the Population Age 25 and Over in Texas, 2010</a:t>
            </a:r>
          </a:p>
        </p:txBody>
      </p:sp>
      <p:graphicFrame>
        <p:nvGraphicFramePr>
          <p:cNvPr id="2" name="Content Placeholder 5"/>
          <p:cNvGraphicFramePr>
            <a:graphicFrameLocks noGrp="1"/>
          </p:cNvGraphicFramePr>
          <p:nvPr>
            <p:ph idx="1"/>
            <p:extLst>
              <p:ext uri="{D42A27DB-BD31-4B8C-83A1-F6EECF244321}">
                <p14:modId xmlns:p14="http://schemas.microsoft.com/office/powerpoint/2010/main" val="3008268251"/>
              </p:ext>
            </p:extLst>
          </p:nvPr>
        </p:nvGraphicFramePr>
        <p:xfrm>
          <a:off x="457200" y="13239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112644" name="TextBox 6"/>
          <p:cNvSpPr txBox="1">
            <a:spLocks noChangeArrowheads="1"/>
          </p:cNvSpPr>
          <p:nvPr/>
        </p:nvSpPr>
        <p:spPr bwMode="auto">
          <a:xfrm>
            <a:off x="503238" y="5762625"/>
            <a:ext cx="4953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Geneva" pitchFamily="34" charset="0"/>
                <a:cs typeface="Geneva" pitchFamily="34" charset="0"/>
              </a:defRPr>
            </a:lvl1pPr>
            <a:lvl2pPr marL="742950" indent="-285750" eaLnBrk="0" hangingPunct="0">
              <a:defRPr>
                <a:solidFill>
                  <a:schemeClr val="tx1"/>
                </a:solidFill>
                <a:latin typeface="Calibri" pitchFamily="34" charset="0"/>
                <a:ea typeface="Geneva" pitchFamily="34" charset="0"/>
                <a:cs typeface="Geneva" pitchFamily="34" charset="0"/>
              </a:defRPr>
            </a:lvl2pPr>
            <a:lvl3pPr marL="1143000" indent="-228600" eaLnBrk="0" hangingPunct="0">
              <a:defRPr>
                <a:solidFill>
                  <a:schemeClr val="tx1"/>
                </a:solidFill>
                <a:latin typeface="Calibri" pitchFamily="34" charset="0"/>
                <a:ea typeface="Geneva" pitchFamily="34" charset="0"/>
                <a:cs typeface="Geneva" pitchFamily="34" charset="0"/>
              </a:defRPr>
            </a:lvl3pPr>
            <a:lvl4pPr marL="1600200" indent="-228600" eaLnBrk="0" hangingPunct="0">
              <a:defRPr>
                <a:solidFill>
                  <a:schemeClr val="tx1"/>
                </a:solidFill>
                <a:latin typeface="Calibri" pitchFamily="34" charset="0"/>
                <a:ea typeface="Geneva" pitchFamily="34" charset="0"/>
                <a:cs typeface="Geneva" pitchFamily="34" charset="0"/>
              </a:defRPr>
            </a:lvl4pPr>
            <a:lvl5pPr marL="2057400" indent="-228600" eaLnBrk="0" hangingPunct="0">
              <a:defRPr>
                <a:solidFill>
                  <a:schemeClr val="tx1"/>
                </a:solidFill>
                <a:latin typeface="Calibri" pitchFamily="34" charset="0"/>
                <a:ea typeface="Geneva" pitchFamily="34" charset="0"/>
                <a:cs typeface="Geneva"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9pPr>
          </a:lstStyle>
          <a:p>
            <a:pPr eaLnBrk="1" hangingPunct="1"/>
            <a:r>
              <a:rPr lang="en-US" sz="1200" i="1" dirty="0">
                <a:solidFill>
                  <a:srgbClr val="000000"/>
                </a:solidFill>
                <a:latin typeface="Verdana" pitchFamily="34" charset="0"/>
                <a:ea typeface="Verdana" pitchFamily="34" charset="0"/>
                <a:cs typeface="Verdana" pitchFamily="34" charset="0"/>
              </a:rPr>
              <a:t>Source: American Community Survey, 2010</a:t>
            </a:r>
          </a:p>
        </p:txBody>
      </p:sp>
      <p:sp>
        <p:nvSpPr>
          <p:cNvPr id="112645"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Geneva" pitchFamily="34" charset="0"/>
                <a:cs typeface="Geneva" pitchFamily="34" charset="0"/>
              </a:defRPr>
            </a:lvl1pPr>
            <a:lvl2pPr marL="742950" indent="-285750" eaLnBrk="0" hangingPunct="0">
              <a:defRPr>
                <a:solidFill>
                  <a:schemeClr val="tx1"/>
                </a:solidFill>
                <a:latin typeface="Calibri" pitchFamily="34" charset="0"/>
                <a:ea typeface="Geneva" pitchFamily="34" charset="0"/>
                <a:cs typeface="Geneva" pitchFamily="34" charset="0"/>
              </a:defRPr>
            </a:lvl2pPr>
            <a:lvl3pPr marL="1143000" indent="-228600" eaLnBrk="0" hangingPunct="0">
              <a:defRPr>
                <a:solidFill>
                  <a:schemeClr val="tx1"/>
                </a:solidFill>
                <a:latin typeface="Calibri" pitchFamily="34" charset="0"/>
                <a:ea typeface="Geneva" pitchFamily="34" charset="0"/>
                <a:cs typeface="Geneva" pitchFamily="34" charset="0"/>
              </a:defRPr>
            </a:lvl3pPr>
            <a:lvl4pPr marL="1600200" indent="-228600" eaLnBrk="0" hangingPunct="0">
              <a:defRPr>
                <a:solidFill>
                  <a:schemeClr val="tx1"/>
                </a:solidFill>
                <a:latin typeface="Calibri" pitchFamily="34" charset="0"/>
                <a:ea typeface="Geneva" pitchFamily="34" charset="0"/>
                <a:cs typeface="Geneva" pitchFamily="34" charset="0"/>
              </a:defRPr>
            </a:lvl4pPr>
            <a:lvl5pPr marL="2057400" indent="-228600" eaLnBrk="0" hangingPunct="0">
              <a:defRPr>
                <a:solidFill>
                  <a:schemeClr val="tx1"/>
                </a:solidFill>
                <a:latin typeface="Calibri" pitchFamily="34" charset="0"/>
                <a:ea typeface="Geneva" pitchFamily="34" charset="0"/>
                <a:cs typeface="Geneva"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9pPr>
          </a:lstStyle>
          <a:p>
            <a:pPr eaLnBrk="1" hangingPunct="1"/>
            <a:fld id="{A2CF527B-BDBE-4396-B69F-BE74F11923A8}" type="slidenum">
              <a:rPr lang="en-US" smtClean="0">
                <a:solidFill>
                  <a:schemeClr val="bg1"/>
                </a:solidFill>
                <a:latin typeface="Verdana" pitchFamily="34" charset="0"/>
              </a:rPr>
              <a:pPr eaLnBrk="1" hangingPunct="1"/>
              <a:t>89</a:t>
            </a:fld>
            <a:endParaRPr lang="en-US" smtClean="0">
              <a:solidFill>
                <a:schemeClr val="bg1"/>
              </a:solidFill>
              <a:latin typeface="Verdana" pitchFamily="34" charset="0"/>
            </a:endParaRPr>
          </a:p>
        </p:txBody>
      </p:sp>
    </p:spTree>
    <p:extLst>
      <p:ext uri="{BB962C8B-B14F-4D97-AF65-F5344CB8AC3E}">
        <p14:creationId xmlns:p14="http://schemas.microsoft.com/office/powerpoint/2010/main" val="2040373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523875" y="119063"/>
            <a:ext cx="8096250" cy="388937"/>
          </a:xfrm>
        </p:spPr>
        <p:txBody>
          <a:bodyPr/>
          <a:lstStyle/>
          <a:p>
            <a:r>
              <a:rPr lang="en-US" sz="2400" b="1" smtClean="0">
                <a:latin typeface="Arial" pitchFamily="34" charset="0"/>
                <a:ea typeface="Geneva" pitchFamily="34" charset="0"/>
                <a:cs typeface="Arial" pitchFamily="34" charset="0"/>
              </a:rPr>
              <a:t>Population in Texas, 1970-2010 and Projected to 2050</a:t>
            </a:r>
          </a:p>
        </p:txBody>
      </p:sp>
      <p:sp>
        <p:nvSpPr>
          <p:cNvPr id="3" name="Slide Number Placeholder 2"/>
          <p:cNvSpPr>
            <a:spLocks noGrp="1"/>
          </p:cNvSpPr>
          <p:nvPr>
            <p:ph type="sldNum" sz="quarter" idx="11"/>
          </p:nvPr>
        </p:nvSpPr>
        <p:spPr/>
        <p:txBody>
          <a:bodyPr/>
          <a:lstStyle/>
          <a:p>
            <a:pPr>
              <a:defRPr/>
            </a:pPr>
            <a:fld id="{8B0302F1-7A8F-48C3-A488-8471DC306C7A}" type="slidenum">
              <a:rPr lang="en-US" smtClean="0"/>
              <a:pPr>
                <a:defRPr/>
              </a:pPr>
              <a:t>9</a:t>
            </a:fld>
            <a:endParaRPr lang="en-US"/>
          </a:p>
        </p:txBody>
      </p:sp>
      <p:graphicFrame>
        <p:nvGraphicFramePr>
          <p:cNvPr id="104452" name="Chart 4"/>
          <p:cNvGraphicFramePr>
            <a:graphicFrameLocks noGrp="1"/>
          </p:cNvGraphicFramePr>
          <p:nvPr>
            <p:extLst>
              <p:ext uri="{D42A27DB-BD31-4B8C-83A1-F6EECF244321}">
                <p14:modId xmlns:p14="http://schemas.microsoft.com/office/powerpoint/2010/main" val="4245461943"/>
              </p:ext>
            </p:extLst>
          </p:nvPr>
        </p:nvGraphicFramePr>
        <p:xfrm>
          <a:off x="619125" y="508000"/>
          <a:ext cx="7531100" cy="5673725"/>
        </p:xfrm>
        <a:graphic>
          <a:graphicData uri="http://schemas.openxmlformats.org/presentationml/2006/ole">
            <mc:AlternateContent xmlns:mc="http://schemas.openxmlformats.org/markup-compatibility/2006">
              <mc:Choice xmlns:v="urn:schemas-microsoft-com:vml" Requires="v">
                <p:oleObj spid="_x0000_s303126" name="Chart" r:id="rId5" imgW="7524784" imgH="5667355" progId="Excel.Chart.8">
                  <p:embed/>
                </p:oleObj>
              </mc:Choice>
              <mc:Fallback>
                <p:oleObj name="Chart" r:id="rId5" imgW="7524784" imgH="5667355" progId="Excel.Chart.8">
                  <p:embed/>
                  <p:pic>
                    <p:nvPicPr>
                      <p:cNvPr id="0" name=""/>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9125" y="508000"/>
                        <a:ext cx="7531100" cy="5673725"/>
                      </a:xfrm>
                      <a:prstGeom prst="rect">
                        <a:avLst/>
                      </a:prstGeom>
                      <a:solidFill>
                        <a:schemeClr val="bg1"/>
                      </a:solidFill>
                      <a:ln>
                        <a:noFill/>
                      </a:ln>
                      <a:extLst/>
                    </p:spPr>
                  </p:pic>
                </p:oleObj>
              </mc:Fallback>
            </mc:AlternateContent>
          </a:graphicData>
        </a:graphic>
      </p:graphicFrame>
      <p:sp>
        <p:nvSpPr>
          <p:cNvPr id="104453" name="TextBox 1"/>
          <p:cNvSpPr txBox="1">
            <a:spLocks noChangeArrowheads="1"/>
          </p:cNvSpPr>
          <p:nvPr/>
        </p:nvSpPr>
        <p:spPr bwMode="auto">
          <a:xfrm>
            <a:off x="5522913" y="4259263"/>
            <a:ext cx="2341562" cy="708025"/>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Calibri" pitchFamily="34" charset="0"/>
                <a:ea typeface="Geneva" pitchFamily="34" charset="0"/>
                <a:cs typeface="Geneva" pitchFamily="34" charset="0"/>
              </a:defRPr>
            </a:lvl1pPr>
            <a:lvl2pPr marL="742950" indent="-285750" eaLnBrk="0" hangingPunct="0">
              <a:defRPr>
                <a:solidFill>
                  <a:schemeClr val="tx1"/>
                </a:solidFill>
                <a:latin typeface="Calibri" pitchFamily="34" charset="0"/>
                <a:ea typeface="Geneva" pitchFamily="34" charset="0"/>
                <a:cs typeface="Geneva" pitchFamily="34" charset="0"/>
              </a:defRPr>
            </a:lvl2pPr>
            <a:lvl3pPr marL="1143000" indent="-228600" eaLnBrk="0" hangingPunct="0">
              <a:defRPr>
                <a:solidFill>
                  <a:schemeClr val="tx1"/>
                </a:solidFill>
                <a:latin typeface="Calibri" pitchFamily="34" charset="0"/>
                <a:ea typeface="Geneva" pitchFamily="34" charset="0"/>
                <a:cs typeface="Geneva" pitchFamily="34" charset="0"/>
              </a:defRPr>
            </a:lvl3pPr>
            <a:lvl4pPr marL="1600200" indent="-228600" eaLnBrk="0" hangingPunct="0">
              <a:defRPr>
                <a:solidFill>
                  <a:schemeClr val="tx1"/>
                </a:solidFill>
                <a:latin typeface="Calibri" pitchFamily="34" charset="0"/>
                <a:ea typeface="Geneva" pitchFamily="34" charset="0"/>
                <a:cs typeface="Geneva" pitchFamily="34" charset="0"/>
              </a:defRPr>
            </a:lvl4pPr>
            <a:lvl5pPr marL="2057400" indent="-228600" eaLnBrk="0" hangingPunct="0">
              <a:defRPr>
                <a:solidFill>
                  <a:schemeClr val="tx1"/>
                </a:solidFill>
                <a:latin typeface="Calibri" pitchFamily="34" charset="0"/>
                <a:ea typeface="Geneva" pitchFamily="34" charset="0"/>
                <a:cs typeface="Geneva"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9pPr>
          </a:lstStyle>
          <a:p>
            <a:pPr eaLnBrk="1" hangingPunct="1"/>
            <a:r>
              <a:rPr lang="en-US" sz="1000">
                <a:latin typeface="Arial" pitchFamily="34" charset="0"/>
                <a:cs typeface="Arial" pitchFamily="34" charset="0"/>
              </a:rPr>
              <a:t>Zero Migration assumes no migration into or out of Texas during projection period.  This scenario is shown for illustrative purposes only.</a:t>
            </a:r>
          </a:p>
        </p:txBody>
      </p:sp>
    </p:spTree>
    <p:extLst>
      <p:ext uri="{BB962C8B-B14F-4D97-AF65-F5344CB8AC3E}">
        <p14:creationId xmlns:p14="http://schemas.microsoft.com/office/powerpoint/2010/main" val="57510276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smtClean="0">
                <a:latin typeface="Arial" panose="020B0604020202020204" pitchFamily="34" charset="0"/>
                <a:cs typeface="Arial" panose="020B0604020202020204" pitchFamily="34" charset="0"/>
              </a:rPr>
              <a:t>Percent of All Households in Poverty in 2010 and Projected for 2050 Under Alternative Assumptions of Socioeconomic Closure Between Minority and </a:t>
            </a:r>
            <a:r>
              <a:rPr lang="en-US" sz="2000" b="1" dirty="0" err="1" smtClean="0">
                <a:latin typeface="Arial" panose="020B0604020202020204" pitchFamily="34" charset="0"/>
                <a:cs typeface="Arial" panose="020B0604020202020204" pitchFamily="34" charset="0"/>
              </a:rPr>
              <a:t>NonHispanic</a:t>
            </a:r>
            <a:r>
              <a:rPr lang="en-US" sz="2000" b="1" dirty="0" smtClean="0">
                <a:latin typeface="Arial" panose="020B0604020202020204" pitchFamily="34" charset="0"/>
                <a:cs typeface="Arial" panose="020B0604020202020204" pitchFamily="34" charset="0"/>
              </a:rPr>
              <a:t> White Households</a:t>
            </a:r>
            <a:endParaRPr lang="en-US" sz="2000" b="1" dirty="0">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5768653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10"/>
          </p:nvPr>
        </p:nvSpPr>
        <p:spPr/>
        <p:txBody>
          <a:bodyPr/>
          <a:lstStyle/>
          <a:p>
            <a:pPr>
              <a:defRPr/>
            </a:pPr>
            <a:endParaRPr lang="en-US" dirty="0"/>
          </a:p>
        </p:txBody>
      </p:sp>
      <p:cxnSp>
        <p:nvCxnSpPr>
          <p:cNvPr id="7" name="Straight Connector 6"/>
          <p:cNvCxnSpPr/>
          <p:nvPr/>
        </p:nvCxnSpPr>
        <p:spPr>
          <a:xfrm>
            <a:off x="3429000" y="1905000"/>
            <a:ext cx="47244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126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990600" y="1828800"/>
            <a:ext cx="7924800" cy="3048000"/>
          </a:xfrm>
          <a:prstGeom prst="rect">
            <a:avLst/>
          </a:prstGeom>
          <a:solidFill>
            <a:schemeClr val="tx2">
              <a:lumMod val="20000"/>
              <a:lumOff val="80000"/>
              <a:alpha val="2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24400783"/>
              </p:ext>
            </p:extLst>
          </p:nvPr>
        </p:nvGraphicFramePr>
        <p:xfrm>
          <a:off x="457200" y="609600"/>
          <a:ext cx="8458200" cy="56388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990600" y="76200"/>
            <a:ext cx="7924800" cy="514350"/>
          </a:xfrm>
        </p:spPr>
        <p:txBody>
          <a:bodyPr/>
          <a:lstStyle/>
          <a:p>
            <a:r>
              <a:rPr lang="en-US" sz="2200" b="1" dirty="0" smtClean="0">
                <a:latin typeface="Arial" panose="020B0604020202020204" pitchFamily="34" charset="0"/>
                <a:cs typeface="Arial" panose="020B0604020202020204" pitchFamily="34" charset="0"/>
              </a:rPr>
              <a:t>Percent Change in Socioeconomic Resources Compared to Percent Change in Households, 2010 - 2050</a:t>
            </a:r>
            <a:endParaRPr lang="en-US" sz="2200" b="1" dirty="0">
              <a:latin typeface="Arial" panose="020B0604020202020204" pitchFamily="34" charset="0"/>
              <a:cs typeface="Arial" panose="020B0604020202020204" pitchFamily="34" charset="0"/>
            </a:endParaRPr>
          </a:p>
        </p:txBody>
      </p:sp>
      <p:sp>
        <p:nvSpPr>
          <p:cNvPr id="3" name="TextBox 2"/>
          <p:cNvSpPr txBox="1"/>
          <p:nvPr/>
        </p:nvSpPr>
        <p:spPr>
          <a:xfrm>
            <a:off x="1838325" y="1530548"/>
            <a:ext cx="2590800" cy="307777"/>
          </a:xfrm>
          <a:prstGeom prst="rect">
            <a:avLst/>
          </a:prstGeom>
          <a:noFill/>
        </p:spPr>
        <p:txBody>
          <a:bodyPr wrap="square" rtlCol="0">
            <a:spAutoFit/>
          </a:bodyPr>
          <a:lstStyle/>
          <a:p>
            <a:r>
              <a:rPr lang="en-US" sz="1400" b="1" dirty="0" smtClean="0"/>
              <a:t>Household Change: 127.6%</a:t>
            </a:r>
            <a:endParaRPr lang="en-US" sz="1400" b="1" dirty="0"/>
          </a:p>
        </p:txBody>
      </p:sp>
    </p:spTree>
    <p:extLst>
      <p:ext uri="{BB962C8B-B14F-4D97-AF65-F5344CB8AC3E}">
        <p14:creationId xmlns:p14="http://schemas.microsoft.com/office/powerpoint/2010/main" val="4002989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smtClean="0">
                <a:latin typeface="Arial" panose="020B0604020202020204" pitchFamily="34" charset="0"/>
                <a:cs typeface="Arial" panose="020B0604020202020204" pitchFamily="34" charset="0"/>
              </a:rPr>
              <a:t>Per Capita Income in 2010 and Projected for 2050 Under Alternative Assumptions of Socioeconomic Closure Between Minority and </a:t>
            </a:r>
            <a:r>
              <a:rPr lang="en-US" sz="2000" b="1" dirty="0" err="1" smtClean="0">
                <a:latin typeface="Arial" panose="020B0604020202020204" pitchFamily="34" charset="0"/>
                <a:cs typeface="Arial" panose="020B0604020202020204" pitchFamily="34" charset="0"/>
              </a:rPr>
              <a:t>NonHispanic</a:t>
            </a:r>
            <a:r>
              <a:rPr lang="en-US" sz="2000" b="1" dirty="0" smtClean="0">
                <a:latin typeface="Arial" panose="020B0604020202020204" pitchFamily="34" charset="0"/>
                <a:cs typeface="Arial" panose="020B0604020202020204" pitchFamily="34" charset="0"/>
              </a:rPr>
              <a:t> White Households</a:t>
            </a:r>
            <a:endParaRPr lang="en-US" sz="2000" b="1" dirty="0">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1217350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10"/>
          </p:nvPr>
        </p:nvSpPr>
        <p:spPr/>
        <p:txBody>
          <a:bodyPr/>
          <a:lstStyle/>
          <a:p>
            <a:pPr>
              <a:defRPr/>
            </a:pPr>
            <a:endParaRPr lang="en-US" dirty="0"/>
          </a:p>
        </p:txBody>
      </p:sp>
      <p:cxnSp>
        <p:nvCxnSpPr>
          <p:cNvPr id="7" name="Straight Connector 6"/>
          <p:cNvCxnSpPr/>
          <p:nvPr/>
        </p:nvCxnSpPr>
        <p:spPr>
          <a:xfrm>
            <a:off x="3429000" y="1905000"/>
            <a:ext cx="47244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3842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smtClean="0">
                <a:latin typeface="Arial" panose="020B0604020202020204" pitchFamily="34" charset="0"/>
                <a:cs typeface="Arial" panose="020B0604020202020204" pitchFamily="34" charset="0"/>
              </a:rPr>
              <a:t>Aggregate State Tax Revenues (in $Billions) in 2010 and Projected for 2050 Under Alternative Assumptions of Socioeconomic Closure Between Minority and </a:t>
            </a:r>
            <a:r>
              <a:rPr lang="en-US" sz="2000" b="1" dirty="0" err="1" smtClean="0">
                <a:latin typeface="Arial" panose="020B0604020202020204" pitchFamily="34" charset="0"/>
                <a:cs typeface="Arial" panose="020B0604020202020204" pitchFamily="34" charset="0"/>
              </a:rPr>
              <a:t>NonHispanic</a:t>
            </a:r>
            <a:r>
              <a:rPr lang="en-US" sz="2000" b="1" dirty="0" smtClean="0">
                <a:latin typeface="Arial" panose="020B0604020202020204" pitchFamily="34" charset="0"/>
                <a:cs typeface="Arial" panose="020B0604020202020204" pitchFamily="34" charset="0"/>
              </a:rPr>
              <a:t> White Households</a:t>
            </a:r>
            <a:endParaRPr lang="en-US" sz="2000" b="1" dirty="0">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0323654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10"/>
          </p:nvPr>
        </p:nvSpPr>
        <p:spPr/>
        <p:txBody>
          <a:bodyPr/>
          <a:lstStyle/>
          <a:p>
            <a:pPr>
              <a:defRPr/>
            </a:pPr>
            <a:endParaRPr lang="en-US" dirty="0"/>
          </a:p>
        </p:txBody>
      </p:sp>
      <p:cxnSp>
        <p:nvCxnSpPr>
          <p:cNvPr id="7" name="Straight Connector 6"/>
          <p:cNvCxnSpPr/>
          <p:nvPr/>
        </p:nvCxnSpPr>
        <p:spPr>
          <a:xfrm>
            <a:off x="3429000" y="1905000"/>
            <a:ext cx="47244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138242" y="1600200"/>
            <a:ext cx="461665" cy="914400"/>
          </a:xfrm>
          <a:prstGeom prst="rect">
            <a:avLst/>
          </a:prstGeom>
          <a:noFill/>
        </p:spPr>
        <p:txBody>
          <a:bodyPr vert="vert270" wrap="square" rtlCol="0">
            <a:spAutoFit/>
          </a:bodyPr>
          <a:lstStyle/>
          <a:p>
            <a:r>
              <a:rPr lang="en-US" dirty="0" smtClean="0"/>
              <a:t>Billions</a:t>
            </a:r>
            <a:endParaRPr lang="en-US" dirty="0"/>
          </a:p>
        </p:txBody>
      </p:sp>
    </p:spTree>
    <p:extLst>
      <p:ext uri="{BB962C8B-B14F-4D97-AF65-F5344CB8AC3E}">
        <p14:creationId xmlns:p14="http://schemas.microsoft.com/office/powerpoint/2010/main" val="3876420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609600" y="990600"/>
            <a:ext cx="7924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b="1">
                <a:solidFill>
                  <a:srgbClr val="000000"/>
                </a:solidFill>
              </a:rPr>
              <a:t>Advice to new legislators:</a:t>
            </a:r>
          </a:p>
          <a:p>
            <a:endParaRPr lang="en-US" sz="3200" b="1">
              <a:solidFill>
                <a:srgbClr val="000000"/>
              </a:solidFill>
            </a:endParaRPr>
          </a:p>
          <a:p>
            <a:r>
              <a:rPr lang="en-US" sz="3200" b="1">
                <a:solidFill>
                  <a:srgbClr val="000000"/>
                </a:solidFill>
              </a:rPr>
              <a:t>Spend every nickel you can on education. Every nickel you don't spend now will cost dollars in the future for welfare and prisons.  Then go home. Please don't pass any more laws.</a:t>
            </a:r>
          </a:p>
          <a:p>
            <a:endParaRPr lang="en-US" sz="3200">
              <a:solidFill>
                <a:srgbClr val="000000"/>
              </a:solidFill>
            </a:endParaRPr>
          </a:p>
          <a:p>
            <a:r>
              <a:rPr lang="en-US" sz="3200" b="1">
                <a:solidFill>
                  <a:srgbClr val="000000"/>
                </a:solidFill>
              </a:rPr>
              <a:t>      --Former Lt. Governor William P. Hobby, Jr.</a:t>
            </a:r>
          </a:p>
        </p:txBody>
      </p:sp>
    </p:spTree>
    <p:extLst>
      <p:ext uri="{BB962C8B-B14F-4D97-AF65-F5344CB8AC3E}">
        <p14:creationId xmlns:p14="http://schemas.microsoft.com/office/powerpoint/2010/main" val="2118557701"/>
      </p:ext>
    </p:extLst>
  </p:cSld>
  <p:clrMapOvr>
    <a:masterClrMapping/>
  </p:clrMapOvr>
  <p:transition spd="slow"/>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1" name="Rectangle 3"/>
          <p:cNvSpPr>
            <a:spLocks noGrp="1" noChangeArrowheads="1"/>
          </p:cNvSpPr>
          <p:nvPr>
            <p:ph type="body" idx="4294967295"/>
          </p:nvPr>
        </p:nvSpPr>
        <p:spPr>
          <a:xfrm>
            <a:off x="457200" y="121920"/>
            <a:ext cx="8229600" cy="5032375"/>
          </a:xfrm>
        </p:spPr>
        <p:txBody>
          <a:bodyPr lIns="0" tIns="0" rIns="0" bIns="0">
            <a:normAutofit fontScale="25000" lnSpcReduction="20000"/>
          </a:bodyPr>
          <a:lstStyle/>
          <a:p>
            <a:pPr marL="0" indent="0" algn="ctr" eaLnBrk="1" hangingPunct="1">
              <a:lnSpc>
                <a:spcPct val="170000"/>
              </a:lnSpc>
              <a:spcBef>
                <a:spcPts val="0"/>
              </a:spcBef>
              <a:buFont typeface="Arial" pitchFamily="34" charset="0"/>
              <a:buNone/>
              <a:defRPr/>
            </a:pPr>
            <a:r>
              <a:rPr lang="en-US" sz="5600" b="1" dirty="0" smtClean="0">
                <a:latin typeface="Times New Roman" pitchFamily="18" charset="0"/>
                <a:cs typeface="Times New Roman" pitchFamily="18" charset="0"/>
              </a:rPr>
              <a:t>Recommended Links/Readings</a:t>
            </a:r>
          </a:p>
          <a:p>
            <a:pPr marL="0" indent="0" eaLnBrk="1" hangingPunct="1">
              <a:lnSpc>
                <a:spcPct val="170000"/>
              </a:lnSpc>
              <a:spcBef>
                <a:spcPts val="0"/>
              </a:spcBef>
              <a:buFont typeface="Arial" pitchFamily="34" charset="0"/>
              <a:buNone/>
              <a:defRPr/>
            </a:pPr>
            <a:r>
              <a:rPr lang="en-US" sz="4400" dirty="0" smtClean="0">
                <a:latin typeface="Times New Roman" pitchFamily="18" charset="0"/>
                <a:cs typeface="Times New Roman" pitchFamily="18" charset="0"/>
              </a:rPr>
              <a:t>U.S. Census Bureau (</a:t>
            </a:r>
            <a:r>
              <a:rPr lang="en-US" sz="4400" dirty="0" smtClean="0">
                <a:latin typeface="Times New Roman" pitchFamily="18" charset="0"/>
                <a:cs typeface="Times New Roman" pitchFamily="18" charset="0"/>
                <a:hlinkClick r:id="rId3"/>
              </a:rPr>
              <a:t>www.census.gov</a:t>
            </a:r>
            <a:r>
              <a:rPr lang="en-US" sz="4400" dirty="0" smtClean="0">
                <a:latin typeface="Times New Roman" pitchFamily="18" charset="0"/>
                <a:cs typeface="Times New Roman" pitchFamily="18" charset="0"/>
              </a:rPr>
              <a:t>):</a:t>
            </a:r>
          </a:p>
          <a:p>
            <a:pPr marL="457200" lvl="1" indent="0" eaLnBrk="1" hangingPunct="1">
              <a:lnSpc>
                <a:spcPct val="120000"/>
              </a:lnSpc>
              <a:spcBef>
                <a:spcPts val="0"/>
              </a:spcBef>
              <a:buFont typeface="Arial" pitchFamily="34" charset="0"/>
              <a:buNone/>
              <a:defRPr/>
            </a:pPr>
            <a:r>
              <a:rPr lang="en-US" sz="4400" dirty="0" smtClean="0">
                <a:latin typeface="Times New Roman" pitchFamily="18" charset="0"/>
                <a:cs typeface="Times New Roman" pitchFamily="18" charset="0"/>
              </a:rPr>
              <a:t>The American Community Survey</a:t>
            </a:r>
          </a:p>
          <a:p>
            <a:pPr marL="457200" lvl="1" indent="0" eaLnBrk="1" hangingPunct="1">
              <a:lnSpc>
                <a:spcPct val="120000"/>
              </a:lnSpc>
              <a:spcBef>
                <a:spcPts val="0"/>
              </a:spcBef>
              <a:buFont typeface="Arial" pitchFamily="34" charset="0"/>
              <a:buNone/>
              <a:defRPr/>
            </a:pPr>
            <a:r>
              <a:rPr lang="en-US" sz="4400" dirty="0" smtClean="0">
                <a:latin typeface="Times New Roman" pitchFamily="18" charset="0"/>
                <a:cs typeface="Times New Roman" pitchFamily="18" charset="0"/>
              </a:rPr>
              <a:t>Decennial Censuses (primarily 2000</a:t>
            </a:r>
            <a:r>
              <a:rPr lang="en-US" sz="4400" dirty="0">
                <a:latin typeface="Times New Roman" pitchFamily="18" charset="0"/>
                <a:cs typeface="Times New Roman" pitchFamily="18" charset="0"/>
              </a:rPr>
              <a:t> </a:t>
            </a:r>
            <a:r>
              <a:rPr lang="en-US" sz="4400" dirty="0" smtClean="0">
                <a:latin typeface="Times New Roman" pitchFamily="18" charset="0"/>
                <a:cs typeface="Times New Roman" pitchFamily="18" charset="0"/>
              </a:rPr>
              <a:t>and 2010)</a:t>
            </a:r>
          </a:p>
          <a:p>
            <a:pPr marL="457200" lvl="1" indent="0" eaLnBrk="1" hangingPunct="1">
              <a:lnSpc>
                <a:spcPct val="120000"/>
              </a:lnSpc>
              <a:spcBef>
                <a:spcPts val="0"/>
              </a:spcBef>
              <a:buFont typeface="Arial" pitchFamily="34" charset="0"/>
              <a:buNone/>
              <a:defRPr/>
            </a:pPr>
            <a:r>
              <a:rPr lang="en-US" sz="4400" dirty="0" smtClean="0">
                <a:latin typeface="Times New Roman" pitchFamily="18" charset="0"/>
                <a:cs typeface="Times New Roman" pitchFamily="18" charset="0"/>
              </a:rPr>
              <a:t>Population Estimates</a:t>
            </a:r>
          </a:p>
          <a:p>
            <a:pPr marL="457200" lvl="1" indent="0" eaLnBrk="1" hangingPunct="1">
              <a:lnSpc>
                <a:spcPct val="120000"/>
              </a:lnSpc>
              <a:spcBef>
                <a:spcPts val="0"/>
              </a:spcBef>
              <a:buFont typeface="Arial" pitchFamily="34" charset="0"/>
              <a:buNone/>
              <a:defRPr/>
            </a:pPr>
            <a:r>
              <a:rPr lang="en-US" sz="4400" dirty="0" smtClean="0">
                <a:latin typeface="Times New Roman" pitchFamily="18" charset="0"/>
                <a:cs typeface="Times New Roman" pitchFamily="18" charset="0"/>
              </a:rPr>
              <a:t>Population Projections</a:t>
            </a:r>
          </a:p>
          <a:p>
            <a:pPr marL="0" indent="0" eaLnBrk="1" hangingPunct="1">
              <a:lnSpc>
                <a:spcPct val="170000"/>
              </a:lnSpc>
              <a:spcBef>
                <a:spcPts val="0"/>
              </a:spcBef>
              <a:buFont typeface="Arial" pitchFamily="34" charset="0"/>
              <a:buNone/>
              <a:defRPr/>
            </a:pPr>
            <a:r>
              <a:rPr lang="en-US" sz="4400" dirty="0" smtClean="0">
                <a:latin typeface="Times New Roman" pitchFamily="18" charset="0"/>
                <a:cs typeface="Times New Roman" pitchFamily="18" charset="0"/>
              </a:rPr>
              <a:t>Texas State Data Center: (</a:t>
            </a:r>
            <a:r>
              <a:rPr lang="en-US" sz="4400" u="sng" dirty="0" smtClean="0">
                <a:solidFill>
                  <a:schemeClr val="accent2"/>
                </a:solidFill>
                <a:latin typeface="Times New Roman" pitchFamily="18" charset="0"/>
                <a:cs typeface="Times New Roman" pitchFamily="18" charset="0"/>
                <a:hlinkClick r:id="rId4"/>
              </a:rPr>
              <a:t>http://txsdc.utsa.ed</a:t>
            </a:r>
            <a:r>
              <a:rPr lang="en-US" sz="4400" dirty="0" smtClean="0">
                <a:latin typeface="Times New Roman" pitchFamily="18" charset="0"/>
                <a:cs typeface="Times New Roman" pitchFamily="18" charset="0"/>
                <a:hlinkClick r:id="rId4"/>
              </a:rPr>
              <a:t>u</a:t>
            </a:r>
            <a:r>
              <a:rPr lang="en-US" sz="4400" dirty="0" smtClean="0">
                <a:latin typeface="Times New Roman" pitchFamily="18" charset="0"/>
                <a:cs typeface="Times New Roman" pitchFamily="18" charset="0"/>
              </a:rPr>
              <a:t>)</a:t>
            </a:r>
          </a:p>
          <a:p>
            <a:pPr marL="457200" lvl="1" indent="0" eaLnBrk="1" hangingPunct="1">
              <a:lnSpc>
                <a:spcPct val="120000"/>
              </a:lnSpc>
              <a:spcBef>
                <a:spcPts val="0"/>
              </a:spcBef>
              <a:buFont typeface="Arial" pitchFamily="34" charset="0"/>
              <a:buNone/>
              <a:defRPr/>
            </a:pPr>
            <a:r>
              <a:rPr lang="en-US" sz="4400" dirty="0" smtClean="0">
                <a:latin typeface="Times New Roman" pitchFamily="18" charset="0"/>
                <a:cs typeface="Times New Roman" pitchFamily="18" charset="0"/>
              </a:rPr>
              <a:t>Population Estimates</a:t>
            </a:r>
          </a:p>
          <a:p>
            <a:pPr marL="457200" lvl="1" indent="0" eaLnBrk="1" hangingPunct="1">
              <a:lnSpc>
                <a:spcPct val="120000"/>
              </a:lnSpc>
              <a:spcBef>
                <a:spcPts val="0"/>
              </a:spcBef>
              <a:buFont typeface="Arial" pitchFamily="34" charset="0"/>
              <a:buNone/>
              <a:defRPr/>
            </a:pPr>
            <a:r>
              <a:rPr lang="en-US" sz="4400" dirty="0" smtClean="0">
                <a:latin typeface="Times New Roman" pitchFamily="18" charset="0"/>
                <a:cs typeface="Times New Roman" pitchFamily="18" charset="0"/>
              </a:rPr>
              <a:t>Population Projections</a:t>
            </a:r>
          </a:p>
          <a:p>
            <a:pPr marL="57150" indent="0" eaLnBrk="1" hangingPunct="1">
              <a:lnSpc>
                <a:spcPct val="120000"/>
              </a:lnSpc>
              <a:spcBef>
                <a:spcPts val="0"/>
              </a:spcBef>
              <a:buFont typeface="Arial" pitchFamily="34" charset="0"/>
              <a:buNone/>
              <a:defRPr/>
            </a:pPr>
            <a:endParaRPr lang="en-US" sz="4400" dirty="0" smtClean="0">
              <a:latin typeface="Times New Roman" pitchFamily="18" charset="0"/>
              <a:cs typeface="Times New Roman" pitchFamily="18" charset="0"/>
            </a:endParaRPr>
          </a:p>
          <a:p>
            <a:pPr marL="57150" indent="0" eaLnBrk="1" hangingPunct="1">
              <a:lnSpc>
                <a:spcPct val="120000"/>
              </a:lnSpc>
              <a:spcBef>
                <a:spcPts val="0"/>
              </a:spcBef>
              <a:buFont typeface="Arial" pitchFamily="34" charset="0"/>
              <a:buNone/>
              <a:defRPr/>
            </a:pPr>
            <a:r>
              <a:rPr lang="en-US" sz="4400" dirty="0" smtClean="0">
                <a:latin typeface="Times New Roman" pitchFamily="18" charset="0"/>
                <a:cs typeface="Times New Roman" pitchFamily="18" charset="0"/>
              </a:rPr>
              <a:t>Hobby Center for the Study of Texas (</a:t>
            </a:r>
            <a:r>
              <a:rPr lang="en-US" sz="4400" dirty="0" smtClean="0">
                <a:latin typeface="Times New Roman" pitchFamily="18" charset="0"/>
                <a:cs typeface="Times New Roman" pitchFamily="18" charset="0"/>
                <a:hlinkClick r:id="rId5"/>
              </a:rPr>
              <a:t>http://hobbycenter.rice.edu</a:t>
            </a:r>
            <a:r>
              <a:rPr lang="en-US" sz="4400" dirty="0" smtClean="0">
                <a:latin typeface="Times New Roman" pitchFamily="18" charset="0"/>
                <a:cs typeface="Times New Roman" pitchFamily="18" charset="0"/>
              </a:rPr>
              <a:t>)</a:t>
            </a:r>
          </a:p>
          <a:p>
            <a:pPr marL="57150" indent="0" eaLnBrk="1" hangingPunct="1">
              <a:lnSpc>
                <a:spcPct val="120000"/>
              </a:lnSpc>
              <a:spcBef>
                <a:spcPts val="0"/>
              </a:spcBef>
              <a:buFont typeface="Arial" pitchFamily="34" charset="0"/>
              <a:buNone/>
              <a:defRPr/>
            </a:pPr>
            <a:r>
              <a:rPr lang="en-US" sz="4400" dirty="0">
                <a:latin typeface="Times New Roman" pitchFamily="18" charset="0"/>
                <a:cs typeface="Times New Roman" pitchFamily="18" charset="0"/>
              </a:rPr>
              <a:t>	</a:t>
            </a:r>
            <a:endParaRPr lang="en-US" sz="4400" dirty="0" smtClean="0">
              <a:latin typeface="Times New Roman" pitchFamily="18" charset="0"/>
              <a:cs typeface="Times New Roman" pitchFamily="18" charset="0"/>
            </a:endParaRPr>
          </a:p>
          <a:p>
            <a:pPr marL="57150" indent="0" eaLnBrk="1" hangingPunct="1">
              <a:lnSpc>
                <a:spcPct val="120000"/>
              </a:lnSpc>
              <a:spcBef>
                <a:spcPts val="0"/>
              </a:spcBef>
              <a:buFont typeface="Arial" pitchFamily="34" charset="0"/>
              <a:buNone/>
              <a:defRPr/>
            </a:pPr>
            <a:r>
              <a:rPr lang="en-US" sz="4400" dirty="0" smtClean="0">
                <a:latin typeface="Times New Roman" pitchFamily="18" charset="0"/>
                <a:cs typeface="Times New Roman" pitchFamily="18" charset="0"/>
              </a:rPr>
              <a:t>NCES School District Demographic System (</a:t>
            </a:r>
            <a:r>
              <a:rPr lang="en-US" sz="4400" dirty="0" smtClean="0">
                <a:latin typeface="Times New Roman" pitchFamily="18" charset="0"/>
                <a:cs typeface="Times New Roman" pitchFamily="18" charset="0"/>
                <a:hlinkClick r:id="rId6"/>
              </a:rPr>
              <a:t>http</a:t>
            </a:r>
            <a:r>
              <a:rPr lang="en-US" sz="4400" dirty="0">
                <a:latin typeface="Times New Roman" pitchFamily="18" charset="0"/>
                <a:cs typeface="Times New Roman" pitchFamily="18" charset="0"/>
                <a:hlinkClick r:id="rId6"/>
              </a:rPr>
              <a:t>://</a:t>
            </a:r>
            <a:r>
              <a:rPr lang="en-US" sz="4400" dirty="0" smtClean="0">
                <a:latin typeface="Times New Roman" pitchFamily="18" charset="0"/>
                <a:cs typeface="Times New Roman" pitchFamily="18" charset="0"/>
                <a:hlinkClick r:id="rId6"/>
              </a:rPr>
              <a:t>nces.ed.gov/surveys/sdds/index.aspx</a:t>
            </a:r>
            <a:r>
              <a:rPr lang="en-US" sz="4400" dirty="0" smtClean="0">
                <a:latin typeface="Times New Roman" pitchFamily="18" charset="0"/>
                <a:cs typeface="Times New Roman" pitchFamily="18" charset="0"/>
              </a:rPr>
              <a:t>)</a:t>
            </a:r>
            <a:endParaRPr lang="en-US" sz="4400" dirty="0">
              <a:latin typeface="Times New Roman" pitchFamily="18" charset="0"/>
              <a:cs typeface="Times New Roman" pitchFamily="18" charset="0"/>
            </a:endParaRPr>
          </a:p>
          <a:p>
            <a:pPr marL="57150" lvl="1" indent="0" eaLnBrk="1" hangingPunct="1">
              <a:lnSpc>
                <a:spcPct val="120000"/>
              </a:lnSpc>
              <a:spcBef>
                <a:spcPts val="0"/>
              </a:spcBef>
              <a:buNone/>
              <a:defRPr/>
            </a:pPr>
            <a:endParaRPr lang="en-US" sz="4400" dirty="0" smtClean="0">
              <a:latin typeface="Times New Roman" pitchFamily="18" charset="0"/>
              <a:cs typeface="Times New Roman" pitchFamily="18" charset="0"/>
            </a:endParaRPr>
          </a:p>
          <a:p>
            <a:pPr marL="57150" lvl="1" indent="0" eaLnBrk="1" hangingPunct="1">
              <a:lnSpc>
                <a:spcPct val="120000"/>
              </a:lnSpc>
              <a:spcBef>
                <a:spcPts val="0"/>
              </a:spcBef>
              <a:buNone/>
              <a:defRPr/>
            </a:pPr>
            <a:r>
              <a:rPr lang="en-US" sz="4400" dirty="0" smtClean="0">
                <a:latin typeface="Times New Roman" pitchFamily="18" charset="0"/>
                <a:cs typeface="Times New Roman" pitchFamily="18" charset="0"/>
              </a:rPr>
              <a:t>Texas </a:t>
            </a:r>
            <a:r>
              <a:rPr lang="en-US" sz="4400" dirty="0">
                <a:latin typeface="Times New Roman" pitchFamily="18" charset="0"/>
                <a:cs typeface="Times New Roman" pitchFamily="18" charset="0"/>
              </a:rPr>
              <a:t>Workforce Commission (</a:t>
            </a:r>
            <a:r>
              <a:rPr lang="en-US" sz="4400" dirty="0">
                <a:latin typeface="Times New Roman" pitchFamily="18" charset="0"/>
                <a:cs typeface="Times New Roman" pitchFamily="18" charset="0"/>
                <a:hlinkClick r:id="rId7"/>
              </a:rPr>
              <a:t>http://www.twc.state.tx.us/</a:t>
            </a:r>
            <a:r>
              <a:rPr lang="en-US" sz="4400" dirty="0">
                <a:latin typeface="Times New Roman" pitchFamily="18" charset="0"/>
                <a:cs typeface="Times New Roman" pitchFamily="18" charset="0"/>
              </a:rPr>
              <a:t>)</a:t>
            </a:r>
          </a:p>
          <a:p>
            <a:pPr marL="57150" lvl="1" indent="0" eaLnBrk="1" hangingPunct="1">
              <a:lnSpc>
                <a:spcPct val="120000"/>
              </a:lnSpc>
              <a:spcBef>
                <a:spcPts val="0"/>
              </a:spcBef>
              <a:buNone/>
              <a:defRPr/>
            </a:pPr>
            <a:endParaRPr lang="en-US" sz="4400" dirty="0" smtClean="0">
              <a:latin typeface="Times New Roman" pitchFamily="18" charset="0"/>
              <a:cs typeface="Times New Roman" pitchFamily="18" charset="0"/>
            </a:endParaRPr>
          </a:p>
          <a:p>
            <a:pPr marL="57150" lvl="1" indent="0" eaLnBrk="1" hangingPunct="1">
              <a:lnSpc>
                <a:spcPct val="120000"/>
              </a:lnSpc>
              <a:spcBef>
                <a:spcPts val="0"/>
              </a:spcBef>
              <a:buNone/>
              <a:defRPr/>
            </a:pPr>
            <a:r>
              <a:rPr lang="en-US" sz="4400" dirty="0" smtClean="0">
                <a:latin typeface="Times New Roman" pitchFamily="18" charset="0"/>
                <a:cs typeface="Times New Roman" pitchFamily="18" charset="0"/>
              </a:rPr>
              <a:t>Texas </a:t>
            </a:r>
            <a:r>
              <a:rPr lang="en-US" sz="4400" dirty="0">
                <a:latin typeface="Times New Roman" pitchFamily="18" charset="0"/>
                <a:cs typeface="Times New Roman" pitchFamily="18" charset="0"/>
              </a:rPr>
              <a:t>Real Estate Center (</a:t>
            </a:r>
            <a:r>
              <a:rPr lang="en-US" sz="4400" dirty="0">
                <a:latin typeface="Times New Roman" pitchFamily="18" charset="0"/>
                <a:cs typeface="Times New Roman" pitchFamily="18" charset="0"/>
                <a:hlinkClick r:id="rId8"/>
              </a:rPr>
              <a:t>http://recenter.tamu.edu/</a:t>
            </a:r>
            <a:r>
              <a:rPr lang="en-US" sz="4400" dirty="0">
                <a:latin typeface="Times New Roman" pitchFamily="18" charset="0"/>
                <a:cs typeface="Times New Roman" pitchFamily="18" charset="0"/>
              </a:rPr>
              <a:t>)</a:t>
            </a:r>
          </a:p>
          <a:p>
            <a:pPr marL="57150" lvl="1" indent="0" eaLnBrk="1" hangingPunct="1">
              <a:lnSpc>
                <a:spcPct val="120000"/>
              </a:lnSpc>
              <a:spcBef>
                <a:spcPts val="0"/>
              </a:spcBef>
              <a:buNone/>
              <a:defRPr/>
            </a:pPr>
            <a:endParaRPr lang="en-US" sz="4400" dirty="0" smtClean="0">
              <a:latin typeface="Times New Roman" pitchFamily="18" charset="0"/>
              <a:cs typeface="Times New Roman" pitchFamily="18" charset="0"/>
            </a:endParaRPr>
          </a:p>
          <a:p>
            <a:pPr marL="57150" lvl="1" indent="0" eaLnBrk="1" hangingPunct="1">
              <a:lnSpc>
                <a:spcPct val="120000"/>
              </a:lnSpc>
              <a:spcBef>
                <a:spcPts val="0"/>
              </a:spcBef>
              <a:buNone/>
              <a:defRPr/>
            </a:pPr>
            <a:r>
              <a:rPr lang="en-US" sz="4400" dirty="0" smtClean="0">
                <a:latin typeface="Times New Roman" pitchFamily="18" charset="0"/>
                <a:cs typeface="Times New Roman" pitchFamily="18" charset="0"/>
              </a:rPr>
              <a:t>Texas Almanac (</a:t>
            </a:r>
            <a:r>
              <a:rPr lang="en-US" sz="4400" dirty="0" smtClean="0">
                <a:latin typeface="Times New Roman" pitchFamily="18" charset="0"/>
                <a:cs typeface="Times New Roman" pitchFamily="18" charset="0"/>
                <a:hlinkClick r:id="rId9"/>
              </a:rPr>
              <a:t>http</a:t>
            </a:r>
            <a:r>
              <a:rPr lang="en-US" sz="4400" dirty="0">
                <a:latin typeface="Times New Roman" pitchFamily="18" charset="0"/>
                <a:cs typeface="Times New Roman" pitchFamily="18" charset="0"/>
                <a:hlinkClick r:id="rId9"/>
              </a:rPr>
              <a:t>://www.texasalmanac.com </a:t>
            </a:r>
            <a:r>
              <a:rPr lang="en-US" sz="4400" dirty="0" smtClean="0">
                <a:latin typeface="Times New Roman" pitchFamily="18" charset="0"/>
                <a:cs typeface="Times New Roman" pitchFamily="18" charset="0"/>
              </a:rPr>
              <a:t>)</a:t>
            </a:r>
            <a:endParaRPr lang="en-US" sz="4400" dirty="0">
              <a:latin typeface="Times New Roman" pitchFamily="18" charset="0"/>
              <a:cs typeface="Times New Roman" pitchFamily="18" charset="0"/>
            </a:endParaRPr>
          </a:p>
          <a:p>
            <a:pPr marL="57150" lvl="1" indent="0" eaLnBrk="1" hangingPunct="1">
              <a:lnSpc>
                <a:spcPct val="120000"/>
              </a:lnSpc>
              <a:spcBef>
                <a:spcPts val="0"/>
              </a:spcBef>
              <a:buNone/>
              <a:defRPr/>
            </a:pPr>
            <a:endParaRPr lang="en-US" sz="4400" dirty="0" smtClean="0">
              <a:latin typeface="Times New Roman" pitchFamily="18" charset="0"/>
              <a:cs typeface="Times New Roman" pitchFamily="18" charset="0"/>
            </a:endParaRPr>
          </a:p>
          <a:p>
            <a:pPr marL="57150" lvl="1" indent="0" eaLnBrk="1" hangingPunct="1">
              <a:lnSpc>
                <a:spcPct val="120000"/>
              </a:lnSpc>
              <a:spcBef>
                <a:spcPts val="0"/>
              </a:spcBef>
              <a:buNone/>
              <a:defRPr/>
            </a:pPr>
            <a:r>
              <a:rPr lang="en-US" sz="4400" dirty="0" smtClean="0">
                <a:latin typeface="Times New Roman" pitchFamily="18" charset="0"/>
                <a:cs typeface="Times New Roman" pitchFamily="18" charset="0"/>
              </a:rPr>
              <a:t>Annie </a:t>
            </a:r>
            <a:r>
              <a:rPr lang="en-US" sz="4400" dirty="0">
                <a:latin typeface="Times New Roman" pitchFamily="18" charset="0"/>
                <a:cs typeface="Times New Roman" pitchFamily="18" charset="0"/>
              </a:rPr>
              <a:t>E. Casey Foundation – Kids </a:t>
            </a:r>
            <a:r>
              <a:rPr lang="en-US" sz="4400" dirty="0" smtClean="0">
                <a:latin typeface="Times New Roman" pitchFamily="18" charset="0"/>
                <a:cs typeface="Times New Roman" pitchFamily="18" charset="0"/>
              </a:rPr>
              <a:t>Count (</a:t>
            </a:r>
            <a:r>
              <a:rPr lang="en-US" sz="4400" dirty="0" smtClean="0">
                <a:latin typeface="Times New Roman" pitchFamily="18" charset="0"/>
                <a:cs typeface="Times New Roman" pitchFamily="18" charset="0"/>
                <a:hlinkClick r:id="rId10"/>
              </a:rPr>
              <a:t>http</a:t>
            </a:r>
            <a:r>
              <a:rPr lang="en-US" sz="4400" dirty="0">
                <a:latin typeface="Times New Roman" pitchFamily="18" charset="0"/>
                <a:cs typeface="Times New Roman" pitchFamily="18" charset="0"/>
                <a:hlinkClick r:id="rId10"/>
              </a:rPr>
              <a:t>://datacenter.kidscount.org/</a:t>
            </a:r>
            <a:r>
              <a:rPr lang="en-US" sz="4400" dirty="0">
                <a:latin typeface="Times New Roman" pitchFamily="18" charset="0"/>
                <a:cs typeface="Times New Roman" pitchFamily="18" charset="0"/>
              </a:rPr>
              <a:t> </a:t>
            </a:r>
            <a:r>
              <a:rPr lang="en-US" sz="4400" dirty="0" smtClean="0">
                <a:latin typeface="Times New Roman" pitchFamily="18" charset="0"/>
                <a:cs typeface="Times New Roman" pitchFamily="18" charset="0"/>
              </a:rPr>
              <a:t>) See </a:t>
            </a:r>
            <a:r>
              <a:rPr lang="en-US" sz="4400" dirty="0">
                <a:latin typeface="Times New Roman" pitchFamily="18" charset="0"/>
                <a:cs typeface="Times New Roman" pitchFamily="18" charset="0"/>
              </a:rPr>
              <a:t>Data by </a:t>
            </a:r>
            <a:r>
              <a:rPr lang="en-US" sz="4400" dirty="0" smtClean="0">
                <a:latin typeface="Times New Roman" pitchFamily="18" charset="0"/>
                <a:cs typeface="Times New Roman" pitchFamily="18" charset="0"/>
              </a:rPr>
              <a:t>State</a:t>
            </a:r>
            <a:endParaRPr lang="en-US" sz="4400" dirty="0">
              <a:latin typeface="Times New Roman" pitchFamily="18" charset="0"/>
              <a:cs typeface="Times New Roman" pitchFamily="18" charset="0"/>
            </a:endParaRPr>
          </a:p>
          <a:p>
            <a:pPr marL="57150" lvl="1" indent="0" eaLnBrk="1" hangingPunct="1">
              <a:lnSpc>
                <a:spcPct val="120000"/>
              </a:lnSpc>
              <a:spcBef>
                <a:spcPts val="0"/>
              </a:spcBef>
              <a:buNone/>
              <a:defRPr/>
            </a:pPr>
            <a:r>
              <a:rPr lang="en-US" sz="4400" dirty="0">
                <a:latin typeface="Times New Roman" pitchFamily="18" charset="0"/>
                <a:cs typeface="Times New Roman" pitchFamily="18" charset="0"/>
              </a:rPr>
              <a:t>	- Selected Data Indicators by State, County, </a:t>
            </a:r>
            <a:r>
              <a:rPr lang="en-US" sz="4400" dirty="0" smtClean="0">
                <a:latin typeface="Times New Roman" pitchFamily="18" charset="0"/>
                <a:cs typeface="Times New Roman" pitchFamily="18" charset="0"/>
              </a:rPr>
              <a:t>Place</a:t>
            </a:r>
          </a:p>
          <a:p>
            <a:pPr marL="457200" indent="-457200" eaLnBrk="1" hangingPunct="1">
              <a:lnSpc>
                <a:spcPct val="120000"/>
              </a:lnSpc>
              <a:spcBef>
                <a:spcPts val="0"/>
              </a:spcBef>
              <a:buFont typeface="Arial" pitchFamily="34" charset="0"/>
              <a:buNone/>
              <a:defRPr/>
            </a:pPr>
            <a:endParaRPr lang="en-US" sz="4400" dirty="0" smtClean="0">
              <a:latin typeface="Times New Roman" pitchFamily="18" charset="0"/>
              <a:cs typeface="Times New Roman" pitchFamily="18" charset="0"/>
            </a:endParaRPr>
          </a:p>
          <a:p>
            <a:pPr marL="457200" indent="-457200" eaLnBrk="1" hangingPunct="1">
              <a:lnSpc>
                <a:spcPct val="120000"/>
              </a:lnSpc>
              <a:spcBef>
                <a:spcPts val="0"/>
              </a:spcBef>
              <a:buFont typeface="Arial" pitchFamily="34" charset="0"/>
              <a:buNone/>
              <a:defRPr/>
            </a:pPr>
            <a:r>
              <a:rPr lang="en-US" sz="4400" dirty="0" smtClean="0">
                <a:latin typeface="Times New Roman" pitchFamily="18" charset="0"/>
                <a:cs typeface="Times New Roman" pitchFamily="18" charset="0"/>
              </a:rPr>
              <a:t>Hobby, Bill 2010.   </a:t>
            </a:r>
            <a:r>
              <a:rPr lang="en-US" sz="4400" b="1" i="1" dirty="0" smtClean="0">
                <a:latin typeface="Times New Roman" pitchFamily="18" charset="0"/>
                <a:cs typeface="Times New Roman" pitchFamily="18" charset="0"/>
              </a:rPr>
              <a:t>How Things Really Work: Lessons from a Life in Politics</a:t>
            </a:r>
            <a:r>
              <a:rPr lang="en-US" sz="4400" dirty="0" smtClean="0">
                <a:latin typeface="Times New Roman" pitchFamily="18" charset="0"/>
                <a:cs typeface="Times New Roman" pitchFamily="18" charset="0"/>
              </a:rPr>
              <a:t>.  Austin, Texas: The Briscoe Center for American History, The University of Texas at Austin.</a:t>
            </a:r>
          </a:p>
          <a:p>
            <a:pPr marL="457200" indent="-457200" eaLnBrk="1" hangingPunct="1">
              <a:lnSpc>
                <a:spcPct val="120000"/>
              </a:lnSpc>
              <a:spcBef>
                <a:spcPts val="0"/>
              </a:spcBef>
              <a:buFont typeface="Arial" pitchFamily="34" charset="0"/>
              <a:buNone/>
              <a:defRPr/>
            </a:pPr>
            <a:endParaRPr lang="en-US" sz="4400" dirty="0">
              <a:latin typeface="Times New Roman" pitchFamily="18" charset="0"/>
              <a:cs typeface="Times New Roman" pitchFamily="18" charset="0"/>
            </a:endParaRPr>
          </a:p>
          <a:p>
            <a:pPr marL="457200" indent="-457200" eaLnBrk="1" hangingPunct="1">
              <a:lnSpc>
                <a:spcPct val="120000"/>
              </a:lnSpc>
              <a:spcBef>
                <a:spcPts val="0"/>
              </a:spcBef>
              <a:buFont typeface="Arial" pitchFamily="34" charset="0"/>
              <a:buNone/>
              <a:defRPr/>
            </a:pPr>
            <a:r>
              <a:rPr lang="en-US" sz="4400" dirty="0" smtClean="0">
                <a:latin typeface="Times New Roman" pitchFamily="18" charset="0"/>
                <a:cs typeface="Times New Roman" pitchFamily="18" charset="0"/>
              </a:rPr>
              <a:t>Murdock, </a:t>
            </a:r>
            <a:r>
              <a:rPr lang="en-US" sz="4400" dirty="0">
                <a:latin typeface="Times New Roman" pitchFamily="18" charset="0"/>
                <a:cs typeface="Times New Roman" pitchFamily="18" charset="0"/>
              </a:rPr>
              <a:t>Steve H., </a:t>
            </a:r>
            <a:r>
              <a:rPr lang="en-US" sz="4400" dirty="0" smtClean="0">
                <a:latin typeface="Times New Roman" pitchFamily="18" charset="0"/>
                <a:cs typeface="Times New Roman" pitchFamily="18" charset="0"/>
              </a:rPr>
              <a:t>M. Cline and M. </a:t>
            </a:r>
            <a:r>
              <a:rPr lang="en-US" sz="4400" dirty="0" err="1" smtClean="0">
                <a:latin typeface="Times New Roman" pitchFamily="18" charset="0"/>
                <a:cs typeface="Times New Roman" pitchFamily="18" charset="0"/>
              </a:rPr>
              <a:t>Zey</a:t>
            </a:r>
            <a:r>
              <a:rPr lang="en-US" sz="4400" dirty="0" smtClean="0">
                <a:latin typeface="Times New Roman" pitchFamily="18" charset="0"/>
                <a:cs typeface="Times New Roman" pitchFamily="18" charset="0"/>
              </a:rPr>
              <a:t>. 2013.  The History of Texas’ Population in </a:t>
            </a:r>
            <a:r>
              <a:rPr lang="en-US" sz="4400" b="1" i="1" dirty="0" smtClean="0">
                <a:latin typeface="Times New Roman" pitchFamily="18" charset="0"/>
                <a:cs typeface="Times New Roman" pitchFamily="18" charset="0"/>
              </a:rPr>
              <a:t>Major Problems in Texas History (2</a:t>
            </a:r>
            <a:r>
              <a:rPr lang="en-US" sz="4400" b="1" i="1" baseline="30000" dirty="0" smtClean="0">
                <a:latin typeface="Times New Roman" pitchFamily="18" charset="0"/>
                <a:cs typeface="Times New Roman" pitchFamily="18" charset="0"/>
              </a:rPr>
              <a:t>nd</a:t>
            </a:r>
            <a:r>
              <a:rPr lang="en-US" sz="4400" b="1" i="1" dirty="0" smtClean="0">
                <a:latin typeface="Times New Roman" pitchFamily="18" charset="0"/>
                <a:cs typeface="Times New Roman" pitchFamily="18" charset="0"/>
              </a:rPr>
              <a:t> Edition)</a:t>
            </a:r>
            <a:r>
              <a:rPr lang="en-US" sz="4400" dirty="0" smtClean="0">
                <a:latin typeface="Times New Roman" pitchFamily="18" charset="0"/>
                <a:cs typeface="Times New Roman" pitchFamily="18" charset="0"/>
              </a:rPr>
              <a:t>.   Sam W. Haynes, ed.  Arlington: University of Texas-Arlington Press. </a:t>
            </a:r>
          </a:p>
          <a:p>
            <a:pPr marL="457200" indent="-457200" eaLnBrk="1" hangingPunct="1">
              <a:lnSpc>
                <a:spcPct val="120000"/>
              </a:lnSpc>
              <a:spcBef>
                <a:spcPts val="0"/>
              </a:spcBef>
              <a:buNone/>
              <a:defRPr/>
            </a:pPr>
            <a:endParaRPr lang="en-US" sz="4400" dirty="0" smtClean="0">
              <a:latin typeface="Times New Roman" pitchFamily="18" charset="0"/>
              <a:cs typeface="Times New Roman" pitchFamily="18" charset="0"/>
            </a:endParaRPr>
          </a:p>
          <a:p>
            <a:pPr marL="457200" indent="-457200" eaLnBrk="1" hangingPunct="1">
              <a:lnSpc>
                <a:spcPct val="120000"/>
              </a:lnSpc>
              <a:spcBef>
                <a:spcPts val="0"/>
              </a:spcBef>
              <a:buNone/>
              <a:defRPr/>
            </a:pPr>
            <a:r>
              <a:rPr lang="en-US" sz="4400" dirty="0" smtClean="0">
                <a:latin typeface="Times New Roman" pitchFamily="18" charset="0"/>
                <a:cs typeface="Times New Roman" pitchFamily="18" charset="0"/>
              </a:rPr>
              <a:t>Murdock, Steve H., M. Cline, </a:t>
            </a:r>
            <a:r>
              <a:rPr lang="en-US" sz="4400" dirty="0">
                <a:latin typeface="Times New Roman" pitchFamily="18" charset="0"/>
                <a:cs typeface="Times New Roman" pitchFamily="18" charset="0"/>
              </a:rPr>
              <a:t>et al. </a:t>
            </a:r>
            <a:r>
              <a:rPr lang="en-US" sz="4400" dirty="0" smtClean="0">
                <a:latin typeface="Times New Roman" pitchFamily="18" charset="0"/>
                <a:cs typeface="Times New Roman" pitchFamily="18" charset="0"/>
              </a:rPr>
              <a:t> 2014. </a:t>
            </a:r>
            <a:r>
              <a:rPr lang="en-US" sz="4400" b="1" i="1" dirty="0" smtClean="0">
                <a:latin typeface="Times New Roman" pitchFamily="18" charset="0"/>
                <a:cs typeface="Times New Roman" pitchFamily="18" charset="0"/>
              </a:rPr>
              <a:t>Changing </a:t>
            </a:r>
            <a:r>
              <a:rPr lang="en-US" sz="4400" b="1" i="1" dirty="0">
                <a:latin typeface="Times New Roman" pitchFamily="18" charset="0"/>
                <a:cs typeface="Times New Roman" pitchFamily="18" charset="0"/>
              </a:rPr>
              <a:t>Texas:  Implications of Addressing or Ignoring the Texas Challenge</a:t>
            </a:r>
          </a:p>
          <a:p>
            <a:pPr marL="457200" indent="-457200" eaLnBrk="1" hangingPunct="1">
              <a:lnSpc>
                <a:spcPct val="120000"/>
              </a:lnSpc>
              <a:spcBef>
                <a:spcPts val="0"/>
              </a:spcBef>
              <a:buNone/>
              <a:defRPr/>
            </a:pPr>
            <a:r>
              <a:rPr lang="en-US" sz="4400" dirty="0" smtClean="0">
                <a:latin typeface="Times New Roman" pitchFamily="18" charset="0"/>
                <a:cs typeface="Times New Roman" pitchFamily="18" charset="0"/>
              </a:rPr>
              <a:t>	College </a:t>
            </a:r>
            <a:r>
              <a:rPr lang="en-US" sz="4400" dirty="0">
                <a:latin typeface="Times New Roman" pitchFamily="18" charset="0"/>
                <a:cs typeface="Times New Roman" pitchFamily="18" charset="0"/>
              </a:rPr>
              <a:t>Station, Texas:  Texas A&amp;M University </a:t>
            </a:r>
            <a:r>
              <a:rPr lang="en-US" sz="4400" dirty="0" smtClean="0">
                <a:latin typeface="Times New Roman" pitchFamily="18" charset="0"/>
                <a:cs typeface="Times New Roman" pitchFamily="18" charset="0"/>
              </a:rPr>
              <a:t>Press.</a:t>
            </a:r>
          </a:p>
          <a:p>
            <a:pPr marL="457200" indent="-457200" eaLnBrk="1" hangingPunct="1">
              <a:lnSpc>
                <a:spcPct val="120000"/>
              </a:lnSpc>
              <a:spcBef>
                <a:spcPts val="0"/>
              </a:spcBef>
              <a:buNone/>
              <a:defRPr/>
            </a:pPr>
            <a:endParaRPr lang="en-US" sz="4400" dirty="0">
              <a:latin typeface="Times New Roman" pitchFamily="18" charset="0"/>
              <a:cs typeface="Times New Roman" pitchFamily="18" charset="0"/>
            </a:endParaRPr>
          </a:p>
          <a:p>
            <a:pPr marL="0" indent="0" eaLnBrk="1" hangingPunct="1">
              <a:lnSpc>
                <a:spcPct val="120000"/>
              </a:lnSpc>
              <a:spcBef>
                <a:spcPts val="0"/>
              </a:spcBef>
              <a:buFont typeface="Arial" pitchFamily="34" charset="0"/>
              <a:buNone/>
              <a:defRPr/>
            </a:pPr>
            <a:endParaRPr lang="en-US" sz="4800" dirty="0">
              <a:latin typeface="Times New Roman" pitchFamily="18" charset="0"/>
              <a:cs typeface="Times New Roman" pitchFamily="18" charset="0"/>
            </a:endParaRPr>
          </a:p>
          <a:p>
            <a:pPr lvl="1" eaLnBrk="1" hangingPunct="1">
              <a:lnSpc>
                <a:spcPct val="80000"/>
              </a:lnSpc>
              <a:buFont typeface="Arial" charset="0"/>
              <a:buNone/>
              <a:defRPr/>
            </a:pPr>
            <a:endParaRPr lang="en-US" sz="1400" dirty="0" smtClean="0"/>
          </a:p>
          <a:p>
            <a:pPr eaLnBrk="1" hangingPunct="1">
              <a:lnSpc>
                <a:spcPct val="80000"/>
              </a:lnSpc>
              <a:defRPr/>
            </a:pPr>
            <a:endParaRPr lang="en-US" sz="1400" dirty="0" smtClean="0"/>
          </a:p>
          <a:p>
            <a:pPr eaLnBrk="1" hangingPunct="1">
              <a:lnSpc>
                <a:spcPct val="80000"/>
              </a:lnSpc>
              <a:defRPr/>
            </a:pPr>
            <a:endParaRPr lang="en-US" sz="1400" dirty="0" smtClean="0"/>
          </a:p>
          <a:p>
            <a:pPr eaLnBrk="1" hangingPunct="1">
              <a:lnSpc>
                <a:spcPct val="80000"/>
              </a:lnSpc>
              <a:defRPr/>
            </a:pPr>
            <a:endParaRPr lang="en-US" sz="1400" dirty="0" smtClean="0">
              <a:solidFill>
                <a:schemeClr val="accent2"/>
              </a:solidFill>
            </a:endParaRPr>
          </a:p>
        </p:txBody>
      </p:sp>
      <p:sp>
        <p:nvSpPr>
          <p:cNvPr id="125955"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Geneva" pitchFamily="34" charset="0"/>
                <a:cs typeface="Geneva" pitchFamily="34" charset="0"/>
              </a:defRPr>
            </a:lvl1pPr>
            <a:lvl2pPr marL="742950" indent="-285750" eaLnBrk="0" hangingPunct="0">
              <a:defRPr>
                <a:solidFill>
                  <a:schemeClr val="tx1"/>
                </a:solidFill>
                <a:latin typeface="Calibri" pitchFamily="34" charset="0"/>
                <a:ea typeface="Geneva" pitchFamily="34" charset="0"/>
                <a:cs typeface="Geneva" pitchFamily="34" charset="0"/>
              </a:defRPr>
            </a:lvl2pPr>
            <a:lvl3pPr marL="1143000" indent="-228600" eaLnBrk="0" hangingPunct="0">
              <a:defRPr>
                <a:solidFill>
                  <a:schemeClr val="tx1"/>
                </a:solidFill>
                <a:latin typeface="Calibri" pitchFamily="34" charset="0"/>
                <a:ea typeface="Geneva" pitchFamily="34" charset="0"/>
                <a:cs typeface="Geneva" pitchFamily="34" charset="0"/>
              </a:defRPr>
            </a:lvl3pPr>
            <a:lvl4pPr marL="1600200" indent="-228600" eaLnBrk="0" hangingPunct="0">
              <a:defRPr>
                <a:solidFill>
                  <a:schemeClr val="tx1"/>
                </a:solidFill>
                <a:latin typeface="Calibri" pitchFamily="34" charset="0"/>
                <a:ea typeface="Geneva" pitchFamily="34" charset="0"/>
                <a:cs typeface="Geneva" pitchFamily="34" charset="0"/>
              </a:defRPr>
            </a:lvl4pPr>
            <a:lvl5pPr marL="2057400" indent="-228600" eaLnBrk="0" hangingPunct="0">
              <a:defRPr>
                <a:solidFill>
                  <a:schemeClr val="tx1"/>
                </a:solidFill>
                <a:latin typeface="Calibri" pitchFamily="34" charset="0"/>
                <a:ea typeface="Geneva" pitchFamily="34" charset="0"/>
                <a:cs typeface="Geneva" pitchFamily="34" charset="0"/>
              </a:defRPr>
            </a:lvl5pPr>
            <a:lvl6pPr marL="25146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6pPr>
            <a:lvl7pPr marL="29718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7pPr>
            <a:lvl8pPr marL="34290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8pPr>
            <a:lvl9pPr marL="3886200" indent="-228600" defTabSz="457200" eaLnBrk="0" fontAlgn="base" hangingPunct="0">
              <a:spcBef>
                <a:spcPct val="0"/>
              </a:spcBef>
              <a:spcAft>
                <a:spcPct val="0"/>
              </a:spcAft>
              <a:defRPr>
                <a:solidFill>
                  <a:schemeClr val="tx1"/>
                </a:solidFill>
                <a:latin typeface="Calibri" pitchFamily="34" charset="0"/>
                <a:ea typeface="Geneva" pitchFamily="34" charset="0"/>
                <a:cs typeface="Geneva" pitchFamily="34" charset="0"/>
              </a:defRPr>
            </a:lvl9pPr>
          </a:lstStyle>
          <a:p>
            <a:pPr eaLnBrk="1" hangingPunct="1"/>
            <a:fld id="{AF18A4A1-DF92-4852-BF9B-54D466CB38BE}" type="slidenum">
              <a:rPr lang="en-US" smtClean="0">
                <a:solidFill>
                  <a:schemeClr val="bg1"/>
                </a:solidFill>
                <a:latin typeface="Verdana" pitchFamily="34" charset="0"/>
              </a:rPr>
              <a:pPr eaLnBrk="1" hangingPunct="1"/>
              <a:t>95</a:t>
            </a:fld>
            <a:endParaRPr lang="en-US" dirty="0" smtClean="0">
              <a:solidFill>
                <a:schemeClr val="bg1"/>
              </a:solidFill>
              <a:latin typeface="Verdana" pitchFamily="34" charset="0"/>
            </a:endParaRPr>
          </a:p>
        </p:txBody>
      </p:sp>
    </p:spTree>
    <p:extLst>
      <p:ext uri="{BB962C8B-B14F-4D97-AF65-F5344CB8AC3E}">
        <p14:creationId xmlns:p14="http://schemas.microsoft.com/office/powerpoint/2010/main" val="2748579448"/>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MPj03628460000[1]"/>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1028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Rectangle 3"/>
          <p:cNvSpPr>
            <a:spLocks noChangeArrowheads="1"/>
          </p:cNvSpPr>
          <p:nvPr/>
        </p:nvSpPr>
        <p:spPr bwMode="auto">
          <a:xfrm>
            <a:off x="762000" y="673510"/>
            <a:ext cx="8382000" cy="5486400"/>
          </a:xfrm>
          <a:prstGeom prst="rect">
            <a:avLst/>
          </a:prstGeom>
          <a:noFill/>
          <a:ln w="79375"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4000" b="1" dirty="0" smtClean="0">
                <a:solidFill>
                  <a:srgbClr val="000000"/>
                </a:solidFill>
                <a:latin typeface="Verdana" pitchFamily="34" charset="0"/>
                <a:ea typeface="Verdana" pitchFamily="34" charset="0"/>
                <a:cs typeface="Verdana" pitchFamily="34" charset="0"/>
              </a:rPr>
              <a:t>Mike </a:t>
            </a:r>
            <a:r>
              <a:rPr lang="en-US" sz="4000" b="1" dirty="0">
                <a:solidFill>
                  <a:srgbClr val="000000"/>
                </a:solidFill>
                <a:latin typeface="Verdana" pitchFamily="34" charset="0"/>
                <a:ea typeface="Verdana" pitchFamily="34" charset="0"/>
                <a:cs typeface="Verdana" pitchFamily="34" charset="0"/>
              </a:rPr>
              <a:t>Cline</a:t>
            </a:r>
          </a:p>
          <a:p>
            <a:pPr algn="ctr" eaLnBrk="0" hangingPunct="0"/>
            <a:r>
              <a:rPr lang="en-US" sz="2400" b="1" dirty="0" smtClean="0">
                <a:solidFill>
                  <a:srgbClr val="000000"/>
                </a:solidFill>
                <a:latin typeface="Verdana" pitchFamily="34" charset="0"/>
                <a:ea typeface="Verdana" pitchFamily="34" charset="0"/>
                <a:cs typeface="Verdana" pitchFamily="34" charset="0"/>
              </a:rPr>
              <a:t>Associate </a:t>
            </a:r>
            <a:r>
              <a:rPr lang="en-US" sz="2400" b="1" dirty="0">
                <a:solidFill>
                  <a:srgbClr val="000000"/>
                </a:solidFill>
                <a:latin typeface="Verdana" pitchFamily="34" charset="0"/>
                <a:ea typeface="Verdana" pitchFamily="34" charset="0"/>
                <a:cs typeface="Verdana" pitchFamily="34" charset="0"/>
              </a:rPr>
              <a:t>Director,</a:t>
            </a:r>
          </a:p>
          <a:p>
            <a:pPr algn="ctr" eaLnBrk="0" hangingPunct="0"/>
            <a:r>
              <a:rPr lang="en-US" sz="2400" b="1" dirty="0">
                <a:solidFill>
                  <a:srgbClr val="000000"/>
                </a:solidFill>
                <a:latin typeface="Verdana" pitchFamily="34" charset="0"/>
                <a:ea typeface="Verdana" pitchFamily="34" charset="0"/>
                <a:cs typeface="Verdana" pitchFamily="34" charset="0"/>
              </a:rPr>
              <a:t>Hobby Center for the Study of </a:t>
            </a:r>
            <a:r>
              <a:rPr lang="en-US" sz="2400" b="1" dirty="0" smtClean="0">
                <a:solidFill>
                  <a:srgbClr val="000000"/>
                </a:solidFill>
                <a:latin typeface="Verdana" pitchFamily="34" charset="0"/>
                <a:ea typeface="Verdana" pitchFamily="34" charset="0"/>
                <a:cs typeface="Verdana" pitchFamily="34" charset="0"/>
              </a:rPr>
              <a:t>Texas</a:t>
            </a:r>
          </a:p>
          <a:p>
            <a:pPr algn="ctr" eaLnBrk="0" hangingPunct="0"/>
            <a:endParaRPr lang="en-US" sz="2400" b="1" dirty="0">
              <a:solidFill>
                <a:srgbClr val="000000"/>
              </a:solidFill>
              <a:latin typeface="Verdana" pitchFamily="34" charset="0"/>
              <a:ea typeface="Verdana" pitchFamily="34" charset="0"/>
              <a:cs typeface="Verdana" pitchFamily="34" charset="0"/>
            </a:endParaRPr>
          </a:p>
          <a:p>
            <a:pPr algn="ctr" eaLnBrk="0" hangingPunct="0"/>
            <a:r>
              <a:rPr lang="en-US" sz="2400" b="1" i="1" dirty="0" smtClean="0">
                <a:solidFill>
                  <a:srgbClr val="000000"/>
                </a:solidFill>
                <a:latin typeface="Verdana" pitchFamily="34" charset="0"/>
                <a:ea typeface="Verdana" pitchFamily="34" charset="0"/>
                <a:cs typeface="Verdana" pitchFamily="34" charset="0"/>
              </a:rPr>
              <a:t>Changing Texas: Implications of </a:t>
            </a:r>
          </a:p>
          <a:p>
            <a:pPr algn="ctr" eaLnBrk="0" hangingPunct="0"/>
            <a:r>
              <a:rPr lang="en-US" sz="2400" b="1" i="1" dirty="0" smtClean="0">
                <a:solidFill>
                  <a:srgbClr val="000000"/>
                </a:solidFill>
                <a:latin typeface="Verdana" pitchFamily="34" charset="0"/>
                <a:ea typeface="Verdana" pitchFamily="34" charset="0"/>
                <a:cs typeface="Verdana" pitchFamily="34" charset="0"/>
              </a:rPr>
              <a:t>Addressing or Ignoring the Texas Challenge </a:t>
            </a:r>
          </a:p>
          <a:p>
            <a:pPr algn="ctr" eaLnBrk="0" hangingPunct="0"/>
            <a:r>
              <a:rPr lang="en-US" sz="2400" b="1" dirty="0">
                <a:solidFill>
                  <a:srgbClr val="000000"/>
                </a:solidFill>
                <a:latin typeface="Verdana" pitchFamily="34" charset="0"/>
                <a:ea typeface="Verdana" pitchFamily="34" charset="0"/>
                <a:cs typeface="Verdana" pitchFamily="34" charset="0"/>
                <a:hlinkClick r:id="rId4"/>
              </a:rPr>
              <a:t>http://thetexaschallenge.com/</a:t>
            </a:r>
            <a:endParaRPr lang="en-US" sz="2400" b="1" dirty="0">
              <a:solidFill>
                <a:srgbClr val="000000"/>
              </a:solidFill>
              <a:latin typeface="Verdana" pitchFamily="34" charset="0"/>
              <a:ea typeface="Verdana" pitchFamily="34" charset="0"/>
              <a:cs typeface="Verdana" pitchFamily="34" charset="0"/>
            </a:endParaRPr>
          </a:p>
          <a:p>
            <a:pPr algn="ctr" eaLnBrk="0" hangingPunct="0"/>
            <a:endParaRPr lang="en-US" sz="2400" b="1" dirty="0">
              <a:solidFill>
                <a:srgbClr val="000000"/>
              </a:solidFill>
              <a:latin typeface="Verdana" pitchFamily="34" charset="0"/>
              <a:ea typeface="Verdana" pitchFamily="34" charset="0"/>
              <a:cs typeface="Verdana" pitchFamily="34" charset="0"/>
            </a:endParaRPr>
          </a:p>
          <a:p>
            <a:pPr algn="ctr" eaLnBrk="0" hangingPunct="0"/>
            <a:r>
              <a:rPr lang="en-US" sz="2400" b="1" dirty="0" smtClean="0">
                <a:solidFill>
                  <a:srgbClr val="000000"/>
                </a:solidFill>
                <a:latin typeface="Verdana" pitchFamily="34" charset="0"/>
                <a:ea typeface="Verdana" pitchFamily="34" charset="0"/>
                <a:cs typeface="Verdana" pitchFamily="34" charset="0"/>
              </a:rPr>
              <a:t>For </a:t>
            </a:r>
            <a:r>
              <a:rPr lang="en-US" sz="2400" b="1" dirty="0">
                <a:solidFill>
                  <a:srgbClr val="000000"/>
                </a:solidFill>
                <a:latin typeface="Verdana" pitchFamily="34" charset="0"/>
                <a:ea typeface="Verdana" pitchFamily="34" charset="0"/>
                <a:cs typeface="Verdana" pitchFamily="34" charset="0"/>
              </a:rPr>
              <a:t>copies of the presentation and </a:t>
            </a:r>
          </a:p>
          <a:p>
            <a:pPr algn="ctr" eaLnBrk="0" hangingPunct="0"/>
            <a:r>
              <a:rPr lang="en-US" sz="2400" b="1" dirty="0">
                <a:solidFill>
                  <a:srgbClr val="000000"/>
                </a:solidFill>
                <a:latin typeface="Verdana" pitchFamily="34" charset="0"/>
                <a:ea typeface="Verdana" pitchFamily="34" charset="0"/>
                <a:cs typeface="Verdana" pitchFamily="34" charset="0"/>
              </a:rPr>
              <a:t>additional data for your area go to:</a:t>
            </a:r>
          </a:p>
          <a:p>
            <a:pPr algn="ctr" eaLnBrk="0" hangingPunct="0"/>
            <a:r>
              <a:rPr lang="en-US" sz="2400" b="1" dirty="0">
                <a:solidFill>
                  <a:srgbClr val="000000"/>
                </a:solidFill>
                <a:latin typeface="Verdana" pitchFamily="34" charset="0"/>
                <a:ea typeface="Verdana" pitchFamily="34" charset="0"/>
                <a:cs typeface="Verdana" pitchFamily="34" charset="0"/>
                <a:hlinkClick r:id="rId5"/>
              </a:rPr>
              <a:t>http://hobbycenter.rice.edu</a:t>
            </a:r>
            <a:endParaRPr lang="en-US" sz="2400" b="1" dirty="0">
              <a:solidFill>
                <a:srgbClr val="000000"/>
              </a:solidFill>
              <a:latin typeface="Verdana" pitchFamily="34" charset="0"/>
              <a:ea typeface="Verdana" pitchFamily="34" charset="0"/>
              <a:cs typeface="Verdana" pitchFamily="34" charset="0"/>
            </a:endParaRPr>
          </a:p>
          <a:p>
            <a:pPr algn="ctr" eaLnBrk="0" hangingPunct="0"/>
            <a:endParaRPr lang="en-US" sz="2000" b="1" dirty="0">
              <a:solidFill>
                <a:srgbClr val="000000"/>
              </a:solidFill>
              <a:latin typeface="Verdana" pitchFamily="34" charset="0"/>
              <a:ea typeface="Verdana" pitchFamily="34" charset="0"/>
              <a:cs typeface="Verdana" pitchFamily="34" charset="0"/>
            </a:endParaRPr>
          </a:p>
          <a:p>
            <a:pPr algn="ctr" eaLnBrk="0" hangingPunct="0"/>
            <a:r>
              <a:rPr lang="en-US" sz="2000" b="1" dirty="0">
                <a:solidFill>
                  <a:srgbClr val="000000"/>
                </a:solidFill>
                <a:latin typeface="Verdana" pitchFamily="34" charset="0"/>
                <a:ea typeface="Verdana" pitchFamily="34" charset="0"/>
                <a:cs typeface="Verdana" pitchFamily="34" charset="0"/>
              </a:rPr>
              <a:t>Phone:  713-348-5396</a:t>
            </a:r>
          </a:p>
          <a:p>
            <a:pPr algn="ctr" eaLnBrk="0" hangingPunct="0"/>
            <a:r>
              <a:rPr lang="en-US" sz="2000" b="1" dirty="0">
                <a:solidFill>
                  <a:srgbClr val="000000"/>
                </a:solidFill>
                <a:latin typeface="Verdana" pitchFamily="34" charset="0"/>
                <a:ea typeface="Verdana" pitchFamily="34" charset="0"/>
                <a:cs typeface="Verdana" pitchFamily="34" charset="0"/>
              </a:rPr>
              <a:t>E-mail: mec6@rice.edu</a:t>
            </a:r>
          </a:p>
        </p:txBody>
      </p:sp>
    </p:spTree>
    <p:extLst>
      <p:ext uri="{BB962C8B-B14F-4D97-AF65-F5344CB8AC3E}">
        <p14:creationId xmlns:p14="http://schemas.microsoft.com/office/powerpoint/2010/main" val="100586992"/>
      </p:ext>
    </p:extLst>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12254</TotalTime>
  <Words>5511</Words>
  <Application>Microsoft Office PowerPoint</Application>
  <PresentationFormat>On-screen Show (4:3)</PresentationFormat>
  <Paragraphs>2153</Paragraphs>
  <Slides>96</Slides>
  <Notes>44</Notes>
  <HiddenSlides>62</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96</vt:i4>
      </vt:variant>
    </vt:vector>
  </HeadingPairs>
  <TitlesOfParts>
    <vt:vector size="100" baseType="lpstr">
      <vt:lpstr>Office Theme</vt:lpstr>
      <vt:lpstr>Chart</vt:lpstr>
      <vt:lpstr>Microsoft Excel Chart</vt:lpstr>
      <vt:lpstr>Worksheet</vt:lpstr>
      <vt:lpstr>PowerPoint Presentation</vt:lpstr>
      <vt:lpstr>Meeting the Texas Challenge</vt:lpstr>
      <vt:lpstr>Major Categories of Impacts</vt:lpstr>
      <vt:lpstr>Major Demographic Trends</vt:lpstr>
      <vt:lpstr>population growth </vt:lpstr>
      <vt:lpstr>Ten Largest States in the United States  Ranked by Population Size in 2014</vt:lpstr>
      <vt:lpstr>Ten States in the United States with the Largest Numeric Population Increase, 2010-2014</vt:lpstr>
      <vt:lpstr>Ten States in the United States with the Largest Percentage Population Increase, 2010-2014</vt:lpstr>
      <vt:lpstr>Population in Texas, 1970-2010 and Projected to 2050</vt:lpstr>
      <vt:lpstr>Population, Licenses Drivers, Yearly Vehicle Miles of Travel, and Road Miles Needed, 2010-2050</vt:lpstr>
      <vt:lpstr>Urbanization/ regional concentration </vt:lpstr>
      <vt:lpstr>Population Growth and Urbanization in Texas, 1850 - 2010</vt:lpstr>
      <vt:lpstr>Change in Urban/Rural Population in Texas, 1900-2010</vt:lpstr>
      <vt:lpstr>Population Density of Selected Counties,  2010 and Projected to 2050</vt:lpstr>
      <vt:lpstr>PowerPoint Presentation</vt:lpstr>
      <vt:lpstr>PowerPoint Presentation</vt:lpstr>
      <vt:lpstr>PowerPoint Presentation</vt:lpstr>
      <vt:lpstr>PowerPoint Presentation</vt:lpstr>
      <vt:lpstr>Population aging </vt:lpstr>
      <vt:lpstr>Median Age in the United States and Texas,  1900-2010</vt:lpstr>
      <vt:lpstr>PowerPoint Presentation</vt:lpstr>
      <vt:lpstr>Youth, Old-Age, and Total Dependency  Ratios for Texas, 2000-2050</vt:lpstr>
      <vt:lpstr>PowerPoint Presentation</vt:lpstr>
      <vt:lpstr>Percent of Persons 65 Years of Age and Older in Texas Counties, 2050*</vt:lpstr>
      <vt:lpstr>Percentage Change in Licensed Drivers  in Texas by Age, 1990-2010</vt:lpstr>
      <vt:lpstr>Racial/ethnic diversification </vt:lpstr>
      <vt:lpstr>Race/Ethnicity as a Percent of the  Total Population in Texas, 2000 and 2010</vt:lpstr>
      <vt:lpstr>NH White and Hispanic Populations as a Percent of the Total Population in 2000, 2010, and Projected in 2050</vt:lpstr>
      <vt:lpstr>Percent of the Population Age 25 and Older in the  United States and Texas with Less Than High School Diploma/GED by Race/Ethnicity, 2010</vt:lpstr>
      <vt:lpstr>Percent of the Population Age 25 and Older in the  United States and Texas with Bachelor, Professional, or Graduate Degree by Race/Ethnicity, 2010</vt:lpstr>
      <vt:lpstr>Median Household Income, Family Income, and  Per Capita Income by Race/Ethnicity for Texas, 2010</vt:lpstr>
      <vt:lpstr>Mean Household Income in 2010 and Projected for 2050 Under Alternative Assumptions of Socioeconomic Closure Between Minority and NonHispanic White Households</vt:lpstr>
      <vt:lpstr>Mean Consumer Expenditures in 2010 and Projected for 2050 Under Alternative Assumptions of Socioeconomic Closure Between Minority and NonHispanic White Households</vt:lpstr>
      <vt:lpstr>Aggregate Consumer Expenditures (in $Billions) in 2010  and Projected for 2050 Under Alternative Assumptions  of Socioeconomic Closure Between Minority and  NonHispanic White Households</vt:lpstr>
      <vt:lpstr>Components of Population Change                    for Texas, April 1, 2010 – July 1, 2014</vt:lpstr>
      <vt:lpstr>PowerPoint Presentation</vt:lpstr>
      <vt:lpstr>Twenty MSAs with the Largest Numeric Change, 2010 - 2014</vt:lpstr>
      <vt:lpstr>Twenty MSAs with the Largest Percentage Change, 2010 - 2014</vt:lpstr>
      <vt:lpstr>Twenty Places with the Largest Numeric Change, 2010 - 2014</vt:lpstr>
      <vt:lpstr>Education Pays</vt:lpstr>
      <vt:lpstr>PowerPoint Presentation</vt:lpstr>
      <vt:lpstr>PowerPoint Presentation</vt:lpstr>
      <vt:lpstr>PowerPoint Presentation</vt:lpstr>
      <vt:lpstr>Numeric Change in Population (in Thousands)  by Race/Ethnicity for Texas, 2000-2010</vt:lpstr>
      <vt:lpstr>Proportion of Total Population Change in Texas  by Race/Ethnicity, 2000-2010</vt:lpstr>
      <vt:lpstr>Numeric Change in Texas Child (&lt;18) Population  (in Thousands) by Race/Ethnicity, 2000-2010</vt:lpstr>
      <vt:lpstr>Proportion of Change in Texas Child (&lt;18) Population  by Race/Ethnicity, 2000-2010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NonHispanic White Population as a Percent of the  Total Population in Selected Metropolitan Statistical Areas  in Texas in 2000 and 2010</vt:lpstr>
      <vt:lpstr>NonHispanic White Child (&lt;18) Population as a Percent of the Total Childhood Population in Selected Metropolitan Statistical Areas in Texas in 2000 and 2010</vt:lpstr>
      <vt:lpstr>Hispanic Population as a Percent of the  Total Population in Selected Metropolitan Statistical Areas  in Texas in 2000 and 2010</vt:lpstr>
      <vt:lpstr>Hispanic Child (&lt;18) Population as a Percent of the  Total Child Population in Selected Metropolitan Statistical Areas in Texas in 2000 and 2010</vt:lpstr>
      <vt:lpstr>Population in Texas by Race/Ethnicity in 2010 and Projections of the Population in Texas by Race/Ethnicity from 2020 to 2050 Under Alternative Assumptions of Age and Race/Ethnicity-Specific Rates of Net Migration</vt:lpstr>
      <vt:lpstr>Percent of the Population by Race/Ethnicity in 2010 and Projected Through 2050 Under Alternative Assumptions of Age and Race/Ethnicity-Specific Rates of Net Migration for the State of Texas </vt:lpstr>
      <vt:lpstr>Percent Change for Selected Time Periods Under Alternative Scenarios of Age and Race/Ethnicity-Specific Net Migration  for the State of Texas</vt:lpstr>
      <vt:lpstr>Percent of Net Change in Population from 2010 to 2050 Due to  Each Race/Ethnicity Group Under Alternative Scenarios of Age  and Race/Ethnicity-Specific Net Migration for State of Texas </vt:lpstr>
      <vt:lpstr>Total Public School Students by Race/Ethnicity in the 10 Largest School Districts in Texas, 2000-2001 and 2014-2015</vt:lpstr>
      <vt:lpstr>A note on Hispanic growth</vt:lpstr>
      <vt:lpstr>Hispanic Population in Texas by                 Origin and Citizenship Status</vt:lpstr>
      <vt:lpstr>Hispanic Population Aged 18 and Older in Texas by Origin and Citizenship Status</vt:lpstr>
      <vt:lpstr>Hispanic Population Under Age 18 in Texas by Origin and Citizenship Status</vt:lpstr>
      <vt:lpstr>Mexican-American Population Growth  in the United States, 1980-2010</vt:lpstr>
      <vt:lpstr>PowerPoint Presentation</vt:lpstr>
      <vt:lpstr>Country of Birth of the Unauthorized Immigrant Population in the United States: January 2000 and 2011</vt:lpstr>
      <vt:lpstr>PowerPoint Presentation</vt:lpstr>
      <vt:lpstr>PowerPoint Presentation</vt:lpstr>
      <vt:lpstr>Children Ever Born by Race/Ethnicity  Among Women Ages 40 to 44, 2008</vt:lpstr>
      <vt:lpstr>Texas Age Distribution by  Race/Ethnicity and Sex</vt:lpstr>
      <vt:lpstr>PowerPoint Presentation</vt:lpstr>
      <vt:lpstr>PowerPoint Presentation</vt:lpstr>
      <vt:lpstr>PowerPoint Presentation</vt:lpstr>
      <vt:lpstr>agE Structure and  demographic diversity</vt:lpstr>
      <vt:lpstr>Percent of Texas Population by Age Group and Ethnicity, 2000</vt:lpstr>
      <vt:lpstr>Percent of Texas Population  by Age Group and Ethnicity, 2010</vt:lpstr>
      <vt:lpstr>Percent of Texas Population  by Age Group and Ethnicity, 2050</vt:lpstr>
      <vt:lpstr>The challenge</vt:lpstr>
      <vt:lpstr>Education Pays</vt:lpstr>
      <vt:lpstr>PowerPoint Presentation</vt:lpstr>
      <vt:lpstr>PowerPoint Presentation</vt:lpstr>
      <vt:lpstr>PowerPoint Presentation</vt:lpstr>
      <vt:lpstr>Comparisons of Educational Attainment by Selected  Race/Ethnic Characteristics and Foreign Born Status  for the Population Age 25 and Over in Texas, 2010</vt:lpstr>
      <vt:lpstr>Percent of All Households in Poverty in 2010 and Projected for 2050 Under Alternative Assumptions of Socioeconomic Closure Between Minority and NonHispanic White Households</vt:lpstr>
      <vt:lpstr>Percent Change in Socioeconomic Resources Compared to Percent Change in Households, 2010 - 2050</vt:lpstr>
      <vt:lpstr>Per Capita Income in 2010 and Projected for 2050 Under Alternative Assumptions of Socioeconomic Closure Between Minority and NonHispanic White Households</vt:lpstr>
      <vt:lpstr>Aggregate State Tax Revenues (in $Billions) in 2010 and Projected for 2050 Under Alternative Assumptions of Socioeconomic Closure Between Minority and NonHispanic White Households</vt:lpstr>
      <vt:lpstr>PowerPoint Presentation</vt:lpstr>
      <vt:lpstr>PowerPoint Presentation</vt:lpstr>
      <vt:lpstr>PowerPoint Presentation</vt:lpstr>
    </vt:vector>
  </TitlesOfParts>
  <Company>Creative Marketing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Giles</dc:creator>
  <cp:lastModifiedBy>USDOT_User</cp:lastModifiedBy>
  <cp:revision>396</cp:revision>
  <cp:lastPrinted>2015-06-30T14:41:01Z</cp:lastPrinted>
  <dcterms:created xsi:type="dcterms:W3CDTF">2012-06-04T14:41:42Z</dcterms:created>
  <dcterms:modified xsi:type="dcterms:W3CDTF">2016-05-11T19:28:42Z</dcterms:modified>
</cp:coreProperties>
</file>