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handoutMasterIdLst>
    <p:handoutMasterId r:id="rId46"/>
  </p:handoutMasterIdLst>
  <p:sldIdLst>
    <p:sldId id="256" r:id="rId2"/>
    <p:sldId id="318" r:id="rId3"/>
    <p:sldId id="297" r:id="rId4"/>
    <p:sldId id="317" r:id="rId5"/>
    <p:sldId id="258" r:id="rId6"/>
    <p:sldId id="321" r:id="rId7"/>
    <p:sldId id="259" r:id="rId8"/>
    <p:sldId id="301" r:id="rId9"/>
    <p:sldId id="303" r:id="rId10"/>
    <p:sldId id="261" r:id="rId11"/>
    <p:sldId id="262" r:id="rId12"/>
    <p:sldId id="319" r:id="rId13"/>
    <p:sldId id="264" r:id="rId14"/>
    <p:sldId id="304" r:id="rId15"/>
    <p:sldId id="307" r:id="rId16"/>
    <p:sldId id="310" r:id="rId17"/>
    <p:sldId id="320" r:id="rId18"/>
    <p:sldId id="271" r:id="rId19"/>
    <p:sldId id="272" r:id="rId20"/>
    <p:sldId id="316" r:id="rId21"/>
    <p:sldId id="273" r:id="rId22"/>
    <p:sldId id="274" r:id="rId23"/>
    <p:sldId id="276" r:id="rId24"/>
    <p:sldId id="308" r:id="rId25"/>
    <p:sldId id="277" r:id="rId26"/>
    <p:sldId id="278" r:id="rId27"/>
    <p:sldId id="279" r:id="rId28"/>
    <p:sldId id="280" r:id="rId29"/>
    <p:sldId id="312" r:id="rId30"/>
    <p:sldId id="281" r:id="rId31"/>
    <p:sldId id="283" r:id="rId32"/>
    <p:sldId id="282" r:id="rId33"/>
    <p:sldId id="311" r:id="rId34"/>
    <p:sldId id="285" r:id="rId35"/>
    <p:sldId id="309" r:id="rId36"/>
    <p:sldId id="290" r:id="rId37"/>
    <p:sldId id="291" r:id="rId38"/>
    <p:sldId id="292" r:id="rId39"/>
    <p:sldId id="293" r:id="rId40"/>
    <p:sldId id="313" r:id="rId41"/>
    <p:sldId id="314" r:id="rId42"/>
    <p:sldId id="315" r:id="rId43"/>
    <p:sldId id="294" r:id="rId44"/>
  </p:sldIdLst>
  <p:sldSz cx="9144000" cy="6858000" type="screen4x3"/>
  <p:notesSz cx="6858000" cy="9296400"/>
  <p:custDataLst>
    <p:tags r:id="rId4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kenney" initials="m" lastIdx="2" clrIdx="0"/>
  <p:cmAuthor id="1" name="Yue Zhang" initials="" lastIdx="0" clrIdx="1"/>
  <p:cmAuthor id="2" name=" Consol Torres" initials="CT" lastIdx="13" clrIdx="2"/>
  <p:cmAuthor id="3" name="TxDOT" initials="T" lastIdx="2" clrIdx="3"/>
  <p:cmAuthor id="4" name="Farzaneh, Reza" initials="RF"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385C"/>
    <a:srgbClr val="0A1B2B"/>
    <a:srgbClr val="E2E7EB"/>
    <a:srgbClr val="E5BC7F"/>
    <a:srgbClr val="899BAD"/>
    <a:srgbClr val="CC7A00"/>
    <a:srgbClr val="925700"/>
    <a:srgbClr val="E6E6E6"/>
    <a:srgbClr val="042A45"/>
    <a:srgbClr val="042A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65" autoAdjust="0"/>
    <p:restoredTop sz="87050" autoAdjust="0"/>
  </p:normalViewPr>
  <p:slideViewPr>
    <p:cSldViewPr showGuides="1">
      <p:cViewPr>
        <p:scale>
          <a:sx n="80" d="100"/>
          <a:sy n="80" d="100"/>
        </p:scale>
        <p:origin x="-2772" y="-552"/>
      </p:cViewPr>
      <p:guideLst>
        <p:guide orient="horz" pos="672"/>
        <p:guide orient="horz" pos="3936"/>
        <p:guide pos="217"/>
        <p:guide pos="5568"/>
        <p:guide pos="1433"/>
      </p:guideLst>
    </p:cSldViewPr>
  </p:slideViewPr>
  <p:notesTextViewPr>
    <p:cViewPr>
      <p:scale>
        <a:sx n="100" d="100"/>
        <a:sy n="100" d="100"/>
      </p:scale>
      <p:origin x="0" y="0"/>
    </p:cViewPr>
  </p:notesTextViewPr>
  <p:sorterViewPr>
    <p:cViewPr>
      <p:scale>
        <a:sx n="100" d="100"/>
        <a:sy n="100" d="100"/>
      </p:scale>
      <p:origin x="0" y="6178"/>
    </p:cViewPr>
  </p:sorterViewPr>
  <p:notesViewPr>
    <p:cSldViewPr>
      <p:cViewPr>
        <p:scale>
          <a:sx n="80" d="100"/>
          <a:sy n="80" d="100"/>
        </p:scale>
        <p:origin x="-4026" y="-29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gs" Target="tags/tag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B7CB93-5A21-45DE-AC52-1807564D48BE}" type="doc">
      <dgm:prSet loTypeId="urn:microsoft.com/office/officeart/2005/8/layout/process4" loCatId="process" qsTypeId="urn:microsoft.com/office/officeart/2005/8/quickstyle/simple1" qsCatId="simple" csTypeId="urn:microsoft.com/office/officeart/2005/8/colors/accent3_2" csCatId="accent3" phldr="1"/>
      <dgm:spPr/>
      <dgm:t>
        <a:bodyPr/>
        <a:lstStyle/>
        <a:p>
          <a:endParaRPr lang="en-US"/>
        </a:p>
      </dgm:t>
    </dgm:pt>
    <dgm:pt modelId="{DF588B2C-A14A-4C4A-8652-C96A48ACD2C3}">
      <dgm:prSet phldrT="[Text]" custT="1"/>
      <dgm:spPr>
        <a:solidFill>
          <a:srgbClr val="14385C"/>
        </a:solidFill>
        <a:ln>
          <a:solidFill>
            <a:schemeClr val="tx1"/>
          </a:solidFill>
        </a:ln>
      </dgm:spPr>
      <dgm:t>
        <a:bodyPr/>
        <a:lstStyle/>
        <a:p>
          <a:r>
            <a:rPr lang="en-US" sz="1400" b="1" dirty="0" smtClean="0">
              <a:latin typeface="Franklin Gothic Book" panose="020B0503020102020204" pitchFamily="34" charset="0"/>
              <a:cs typeface="Times New Roman" pitchFamily="18" charset="0"/>
            </a:rPr>
            <a:t>Detect and Document Changes in Project Design Scope, Limits, and Cost</a:t>
          </a:r>
          <a:endParaRPr lang="en-US" sz="1400" dirty="0">
            <a:latin typeface="Franklin Gothic Book" panose="020B0503020102020204" pitchFamily="34" charset="0"/>
            <a:cs typeface="Times New Roman" pitchFamily="18" charset="0"/>
          </a:endParaRPr>
        </a:p>
      </dgm:t>
    </dgm:pt>
    <dgm:pt modelId="{74F9CCB4-06CC-43BA-9202-1271FBF91FB0}" type="parTrans" cxnId="{483C9069-315C-418C-A533-4F0A98ABF0C0}">
      <dgm:prSet/>
      <dgm:spPr/>
      <dgm:t>
        <a:bodyPr/>
        <a:lstStyle/>
        <a:p>
          <a:endParaRPr lang="en-US">
            <a:latin typeface="Franklin Gothic Book" panose="020B0503020102020204" pitchFamily="34" charset="0"/>
            <a:cs typeface="Times New Roman" pitchFamily="18" charset="0"/>
          </a:endParaRPr>
        </a:p>
      </dgm:t>
    </dgm:pt>
    <dgm:pt modelId="{8C038AA3-7721-4FE0-AE89-48231B524286}" type="sibTrans" cxnId="{483C9069-315C-418C-A533-4F0A98ABF0C0}">
      <dgm:prSet/>
      <dgm:spPr/>
      <dgm:t>
        <a:bodyPr/>
        <a:lstStyle/>
        <a:p>
          <a:endParaRPr lang="en-US">
            <a:latin typeface="Franklin Gothic Book" panose="020B0503020102020204" pitchFamily="34" charset="0"/>
            <a:cs typeface="Times New Roman" pitchFamily="18" charset="0"/>
          </a:endParaRPr>
        </a:p>
      </dgm:t>
    </dgm:pt>
    <dgm:pt modelId="{018CA3DD-FD7D-486C-BE01-4356772FCE33}">
      <dgm:prSet phldrT="[Text]" custT="1"/>
      <dgm:spPr>
        <a:solidFill>
          <a:srgbClr val="14385C"/>
        </a:solidFill>
        <a:ln>
          <a:solidFill>
            <a:schemeClr val="tx1"/>
          </a:solidFill>
        </a:ln>
      </dgm:spPr>
      <dgm:t>
        <a:bodyPr/>
        <a:lstStyle/>
        <a:p>
          <a:r>
            <a:rPr lang="en-US" sz="1400" b="1" dirty="0" smtClean="0">
              <a:latin typeface="Franklin Gothic Book" panose="020B0503020102020204" pitchFamily="34" charset="0"/>
              <a:cs typeface="Times New Roman" pitchFamily="18" charset="0"/>
            </a:rPr>
            <a:t>Immediately Notify TP&amp;D Director and Environmental Coordinator and Update DCIS, ECOS, and P6</a:t>
          </a:r>
        </a:p>
      </dgm:t>
    </dgm:pt>
    <dgm:pt modelId="{57A8CA35-B11E-44C1-8B90-A41C4B33A12C}" type="parTrans" cxnId="{935BAB32-0B07-4CBC-BD14-6EA57FBC2076}">
      <dgm:prSet/>
      <dgm:spPr/>
      <dgm:t>
        <a:bodyPr/>
        <a:lstStyle/>
        <a:p>
          <a:endParaRPr lang="en-US">
            <a:latin typeface="Franklin Gothic Book" panose="020B0503020102020204" pitchFamily="34" charset="0"/>
            <a:cs typeface="Times New Roman" pitchFamily="18" charset="0"/>
          </a:endParaRPr>
        </a:p>
      </dgm:t>
    </dgm:pt>
    <dgm:pt modelId="{D193BA3F-0E1C-4F68-8412-760482269CC9}" type="sibTrans" cxnId="{935BAB32-0B07-4CBC-BD14-6EA57FBC2076}">
      <dgm:prSet/>
      <dgm:spPr/>
      <dgm:t>
        <a:bodyPr/>
        <a:lstStyle/>
        <a:p>
          <a:endParaRPr lang="en-US">
            <a:latin typeface="Franklin Gothic Book" panose="020B0503020102020204" pitchFamily="34" charset="0"/>
            <a:cs typeface="Times New Roman" pitchFamily="18" charset="0"/>
          </a:endParaRPr>
        </a:p>
      </dgm:t>
    </dgm:pt>
    <dgm:pt modelId="{2E4523BB-2E72-4FE6-A752-7A94F234F5D6}">
      <dgm:prSet phldrT="[Text]" custT="1"/>
      <dgm:spPr>
        <a:solidFill>
          <a:srgbClr val="14385C"/>
        </a:solidFill>
        <a:ln>
          <a:solidFill>
            <a:schemeClr val="tx1"/>
          </a:solidFill>
        </a:ln>
      </dgm:spPr>
      <dgm:t>
        <a:bodyPr/>
        <a:lstStyle/>
        <a:p>
          <a:r>
            <a:rPr lang="en-US" sz="1400" b="1" dirty="0" smtClean="0">
              <a:latin typeface="Franklin Gothic Book" panose="020B0503020102020204" pitchFamily="34" charset="0"/>
              <a:cs typeface="Times New Roman" pitchFamily="18" charset="0"/>
            </a:rPr>
            <a:t>Coordinate and communicate the changes with MPO staff</a:t>
          </a:r>
          <a:endParaRPr lang="en-US" sz="1400" dirty="0" smtClean="0">
            <a:latin typeface="Franklin Gothic Book" panose="020B0503020102020204" pitchFamily="34" charset="0"/>
            <a:cs typeface="Times New Roman" pitchFamily="18" charset="0"/>
          </a:endParaRPr>
        </a:p>
      </dgm:t>
    </dgm:pt>
    <dgm:pt modelId="{04AE9D22-4CA2-44DD-A281-E3EAA71CF4DF}" type="parTrans" cxnId="{B066E181-78BA-4D19-95D4-65443206E775}">
      <dgm:prSet/>
      <dgm:spPr/>
      <dgm:t>
        <a:bodyPr/>
        <a:lstStyle/>
        <a:p>
          <a:endParaRPr lang="en-US">
            <a:latin typeface="Franklin Gothic Book" panose="020B0503020102020204" pitchFamily="34" charset="0"/>
            <a:cs typeface="Times New Roman" pitchFamily="18" charset="0"/>
          </a:endParaRPr>
        </a:p>
      </dgm:t>
    </dgm:pt>
    <dgm:pt modelId="{3037BF94-9931-4D19-A03B-02D9ED4D6376}" type="sibTrans" cxnId="{B066E181-78BA-4D19-95D4-65443206E775}">
      <dgm:prSet/>
      <dgm:spPr/>
      <dgm:t>
        <a:bodyPr/>
        <a:lstStyle/>
        <a:p>
          <a:endParaRPr lang="en-US">
            <a:latin typeface="Franklin Gothic Book" panose="020B0503020102020204" pitchFamily="34" charset="0"/>
            <a:cs typeface="Times New Roman" pitchFamily="18" charset="0"/>
          </a:endParaRPr>
        </a:p>
      </dgm:t>
    </dgm:pt>
    <dgm:pt modelId="{DC08405E-54BE-42C3-BDD8-A4D626167F74}">
      <dgm:prSet phldrT="[Text]" custT="1"/>
      <dgm:spPr>
        <a:solidFill>
          <a:srgbClr val="14385C"/>
        </a:solidFill>
        <a:ln>
          <a:solidFill>
            <a:schemeClr val="tx1"/>
          </a:solidFill>
        </a:ln>
      </dgm:spPr>
      <dgm:t>
        <a:bodyPr/>
        <a:lstStyle/>
        <a:p>
          <a:r>
            <a:rPr lang="en-US" sz="1400" b="1" dirty="0" smtClean="0">
              <a:latin typeface="Franklin Gothic Book" panose="020B0503020102020204" pitchFamily="34" charset="0"/>
              <a:cs typeface="Times New Roman" pitchFamily="18" charset="0"/>
            </a:rPr>
            <a:t>Communicate the changes to planning documents to District project managers and</a:t>
          </a:r>
          <a:br>
            <a:rPr lang="en-US" sz="1400" b="1" dirty="0" smtClean="0">
              <a:latin typeface="Franklin Gothic Book" panose="020B0503020102020204" pitchFamily="34" charset="0"/>
              <a:cs typeface="Times New Roman" pitchFamily="18" charset="0"/>
            </a:rPr>
          </a:br>
          <a:r>
            <a:rPr lang="en-US" sz="1400" b="1" dirty="0" smtClean="0">
              <a:latin typeface="Franklin Gothic Book" panose="020B0503020102020204" pitchFamily="34" charset="0"/>
              <a:cs typeface="Times New Roman" pitchFamily="18" charset="0"/>
            </a:rPr>
            <a:t>environmental coordinator and TPP</a:t>
          </a:r>
          <a:endParaRPr lang="en-US" sz="1400" dirty="0" smtClean="0">
            <a:latin typeface="Franklin Gothic Book" panose="020B0503020102020204" pitchFamily="34" charset="0"/>
            <a:cs typeface="Times New Roman" pitchFamily="18" charset="0"/>
          </a:endParaRPr>
        </a:p>
      </dgm:t>
    </dgm:pt>
    <dgm:pt modelId="{07702860-168D-471B-A3E5-4110D79F096C}" type="parTrans" cxnId="{2A8DF025-3AD9-4F65-8737-662CB19E57DF}">
      <dgm:prSet/>
      <dgm:spPr/>
      <dgm:t>
        <a:bodyPr/>
        <a:lstStyle/>
        <a:p>
          <a:endParaRPr lang="en-US">
            <a:latin typeface="Franklin Gothic Book" panose="020B0503020102020204" pitchFamily="34" charset="0"/>
          </a:endParaRPr>
        </a:p>
      </dgm:t>
    </dgm:pt>
    <dgm:pt modelId="{BA04C4EC-4427-45B0-8836-98EA73F762EF}" type="sibTrans" cxnId="{2A8DF025-3AD9-4F65-8737-662CB19E57DF}">
      <dgm:prSet/>
      <dgm:spPr/>
      <dgm:t>
        <a:bodyPr/>
        <a:lstStyle/>
        <a:p>
          <a:endParaRPr lang="en-US">
            <a:latin typeface="Franklin Gothic Book" panose="020B0503020102020204" pitchFamily="34" charset="0"/>
          </a:endParaRPr>
        </a:p>
      </dgm:t>
    </dgm:pt>
    <dgm:pt modelId="{CE93EB0F-4F19-481C-9659-EE657F8335D8}">
      <dgm:prSet phldrT="[Text]" custT="1"/>
      <dgm:spPr>
        <a:solidFill>
          <a:srgbClr val="E2E7EB"/>
        </a:solidFill>
        <a:ln>
          <a:solidFill>
            <a:schemeClr val="tx1">
              <a:alpha val="90000"/>
            </a:schemeClr>
          </a:solidFill>
        </a:ln>
      </dgm:spPr>
      <dgm:t>
        <a:bodyPr/>
        <a:lstStyle/>
        <a:p>
          <a:pPr>
            <a:lnSpc>
              <a:spcPct val="50000"/>
            </a:lnSpc>
            <a:spcAft>
              <a:spcPts val="0"/>
            </a:spcAft>
          </a:pPr>
          <a:r>
            <a:rPr lang="en-US" sz="1200" dirty="0" smtClean="0">
              <a:latin typeface="Franklin Gothic Book" panose="020B0503020102020204" pitchFamily="34" charset="0"/>
              <a:cs typeface="Times New Roman" pitchFamily="18" charset="0"/>
            </a:rPr>
            <a:t>Who?</a:t>
          </a:r>
        </a:p>
        <a:p>
          <a:pPr>
            <a:lnSpc>
              <a:spcPct val="90000"/>
            </a:lnSpc>
            <a:spcAft>
              <a:spcPct val="35000"/>
            </a:spcAft>
          </a:pPr>
          <a:r>
            <a:rPr lang="en-US" sz="1200" dirty="0" smtClean="0">
              <a:latin typeface="Franklin Gothic Book" panose="020B0503020102020204" pitchFamily="34" charset="0"/>
              <a:cs typeface="Times New Roman" pitchFamily="18" charset="0"/>
            </a:rPr>
            <a:t> District Project Manager</a:t>
          </a:r>
          <a:endParaRPr lang="en-US" sz="1200" dirty="0">
            <a:latin typeface="Franklin Gothic Book" panose="020B0503020102020204" pitchFamily="34" charset="0"/>
            <a:cs typeface="Times New Roman" pitchFamily="18" charset="0"/>
          </a:endParaRPr>
        </a:p>
      </dgm:t>
    </dgm:pt>
    <dgm:pt modelId="{B5C8DE74-9EA4-4B59-9875-B4BC436BAB3F}" type="parTrans" cxnId="{6041ACC5-F0F1-4878-B6D1-FD83AFC989C8}">
      <dgm:prSet/>
      <dgm:spPr/>
      <dgm:t>
        <a:bodyPr/>
        <a:lstStyle/>
        <a:p>
          <a:endParaRPr lang="en-US">
            <a:latin typeface="Franklin Gothic Book" panose="020B0503020102020204" pitchFamily="34" charset="0"/>
          </a:endParaRPr>
        </a:p>
      </dgm:t>
    </dgm:pt>
    <dgm:pt modelId="{19FB7849-735B-428A-B9AC-1F7F820C4FC6}" type="sibTrans" cxnId="{6041ACC5-F0F1-4878-B6D1-FD83AFC989C8}">
      <dgm:prSet/>
      <dgm:spPr/>
      <dgm:t>
        <a:bodyPr/>
        <a:lstStyle/>
        <a:p>
          <a:endParaRPr lang="en-US">
            <a:latin typeface="Franklin Gothic Book" panose="020B0503020102020204" pitchFamily="34" charset="0"/>
          </a:endParaRPr>
        </a:p>
      </dgm:t>
    </dgm:pt>
    <dgm:pt modelId="{7B37868B-857D-407D-A93F-1B44EEA933E1}">
      <dgm:prSet phldrT="[Text]" custT="1"/>
      <dgm:spPr>
        <a:solidFill>
          <a:srgbClr val="E2E7EB"/>
        </a:solidFill>
        <a:ln>
          <a:solidFill>
            <a:schemeClr val="tx1"/>
          </a:solidFill>
        </a:ln>
      </dgm:spPr>
      <dgm:t>
        <a:bodyPr/>
        <a:lstStyle/>
        <a:p>
          <a:pPr>
            <a:lnSpc>
              <a:spcPct val="50000"/>
            </a:lnSpc>
            <a:spcAft>
              <a:spcPts val="0"/>
            </a:spcAft>
          </a:pPr>
          <a:r>
            <a:rPr lang="en-US" sz="1200" dirty="0" smtClean="0">
              <a:latin typeface="Franklin Gothic Book" panose="020B0503020102020204" pitchFamily="34" charset="0"/>
              <a:cs typeface="Times New Roman" pitchFamily="18" charset="0"/>
            </a:rPr>
            <a:t>How?</a:t>
          </a:r>
        </a:p>
        <a:p>
          <a:pPr>
            <a:lnSpc>
              <a:spcPct val="100000"/>
            </a:lnSpc>
            <a:spcAft>
              <a:spcPts val="0"/>
            </a:spcAft>
          </a:pPr>
          <a:r>
            <a:rPr lang="en-US" sz="1200" dirty="0" smtClean="0">
              <a:latin typeface="Franklin Gothic Book" panose="020B0503020102020204" pitchFamily="34" charset="0"/>
              <a:cs typeface="Times New Roman" pitchFamily="18" charset="0"/>
            </a:rPr>
            <a:t>Project consistency checklist</a:t>
          </a:r>
          <a:endParaRPr lang="en-US" sz="1200" dirty="0">
            <a:latin typeface="Franklin Gothic Book" panose="020B0503020102020204" pitchFamily="34" charset="0"/>
            <a:cs typeface="Times New Roman" pitchFamily="18" charset="0"/>
          </a:endParaRPr>
        </a:p>
      </dgm:t>
    </dgm:pt>
    <dgm:pt modelId="{F54547C0-E9F0-4196-81E9-79B74DCEF166}" type="parTrans" cxnId="{0C85B3AA-FACF-441B-9B7A-47C965B54620}">
      <dgm:prSet/>
      <dgm:spPr/>
      <dgm:t>
        <a:bodyPr/>
        <a:lstStyle/>
        <a:p>
          <a:endParaRPr lang="en-US">
            <a:latin typeface="Franklin Gothic Book" panose="020B0503020102020204" pitchFamily="34" charset="0"/>
          </a:endParaRPr>
        </a:p>
      </dgm:t>
    </dgm:pt>
    <dgm:pt modelId="{716FB7D3-0094-4A0D-8320-3C7F143B35DE}" type="sibTrans" cxnId="{0C85B3AA-FACF-441B-9B7A-47C965B54620}">
      <dgm:prSet/>
      <dgm:spPr/>
      <dgm:t>
        <a:bodyPr/>
        <a:lstStyle/>
        <a:p>
          <a:endParaRPr lang="en-US">
            <a:latin typeface="Franklin Gothic Book" panose="020B0503020102020204" pitchFamily="34" charset="0"/>
          </a:endParaRPr>
        </a:p>
      </dgm:t>
    </dgm:pt>
    <dgm:pt modelId="{3E4442CD-2E66-4A73-BD0C-9F17567F9C4B}">
      <dgm:prSet phldrT="[Text]" custT="1"/>
      <dgm:spPr>
        <a:solidFill>
          <a:srgbClr val="E2E7EB"/>
        </a:solidFill>
        <a:ln>
          <a:solidFill>
            <a:schemeClr val="tx1">
              <a:alpha val="90000"/>
            </a:schemeClr>
          </a:solidFill>
        </a:ln>
      </dgm:spPr>
      <dgm:t>
        <a:bodyPr/>
        <a:lstStyle/>
        <a:p>
          <a:pPr>
            <a:lnSpc>
              <a:spcPct val="100000"/>
            </a:lnSpc>
            <a:spcAft>
              <a:spcPts val="0"/>
            </a:spcAft>
          </a:pPr>
          <a:r>
            <a:rPr lang="en-US" sz="1200" dirty="0" smtClean="0">
              <a:latin typeface="Franklin Gothic Book" panose="020B0503020102020204" pitchFamily="34" charset="0"/>
              <a:cs typeface="Times New Roman" pitchFamily="18" charset="0"/>
            </a:rPr>
            <a:t>Tools/Resources</a:t>
          </a:r>
        </a:p>
        <a:p>
          <a:pPr>
            <a:lnSpc>
              <a:spcPct val="100000"/>
            </a:lnSpc>
            <a:spcAft>
              <a:spcPts val="0"/>
            </a:spcAft>
          </a:pPr>
          <a:r>
            <a:rPr lang="en-US" sz="1200" dirty="0" smtClean="0">
              <a:latin typeface="Franklin Gothic Book" panose="020B0503020102020204" pitchFamily="34" charset="0"/>
              <a:cs typeface="Times New Roman" pitchFamily="18" charset="0"/>
            </a:rPr>
            <a:t>DCIS, E-STIP, MTP/RTP, E-UTP*</a:t>
          </a:r>
          <a:endParaRPr lang="en-US" sz="1200" dirty="0">
            <a:latin typeface="Franklin Gothic Book" panose="020B0503020102020204" pitchFamily="34" charset="0"/>
            <a:cs typeface="Times New Roman" pitchFamily="18" charset="0"/>
          </a:endParaRPr>
        </a:p>
      </dgm:t>
    </dgm:pt>
    <dgm:pt modelId="{18799BAE-3724-4FCC-98A8-124A061C61F5}" type="parTrans" cxnId="{0F10FF37-74D1-4D95-B5B2-8E3AB708808C}">
      <dgm:prSet/>
      <dgm:spPr/>
      <dgm:t>
        <a:bodyPr/>
        <a:lstStyle/>
        <a:p>
          <a:endParaRPr lang="en-US">
            <a:latin typeface="Franklin Gothic Book" panose="020B0503020102020204" pitchFamily="34" charset="0"/>
          </a:endParaRPr>
        </a:p>
      </dgm:t>
    </dgm:pt>
    <dgm:pt modelId="{36371556-501A-4322-8566-46B4E24D776D}" type="sibTrans" cxnId="{0F10FF37-74D1-4D95-B5B2-8E3AB708808C}">
      <dgm:prSet/>
      <dgm:spPr/>
      <dgm:t>
        <a:bodyPr/>
        <a:lstStyle/>
        <a:p>
          <a:endParaRPr lang="en-US">
            <a:latin typeface="Franklin Gothic Book" panose="020B0503020102020204" pitchFamily="34" charset="0"/>
          </a:endParaRPr>
        </a:p>
      </dgm:t>
    </dgm:pt>
    <dgm:pt modelId="{99B1C4ED-FEB5-420D-AFF7-E1ADA9F53970}">
      <dgm:prSet phldrT="[Text]" custT="1"/>
      <dgm:spPr>
        <a:solidFill>
          <a:srgbClr val="E2E7EB"/>
        </a:solidFill>
        <a:ln>
          <a:solidFill>
            <a:schemeClr val="tx1"/>
          </a:solidFill>
        </a:ln>
      </dgm:spPr>
      <dgm:t>
        <a:bodyPr/>
        <a:lstStyle/>
        <a:p>
          <a:r>
            <a:rPr lang="en-US" sz="1200" dirty="0" smtClean="0">
              <a:latin typeface="Franklin Gothic Book" panose="020B0503020102020204" pitchFamily="34" charset="0"/>
              <a:cs typeface="Times New Roman" pitchFamily="18" charset="0"/>
            </a:rPr>
            <a:t>Who? District Project Manager</a:t>
          </a:r>
        </a:p>
      </dgm:t>
    </dgm:pt>
    <dgm:pt modelId="{7B9AED2F-F0F7-4A02-8708-5A8ACD8EA984}" type="parTrans" cxnId="{959C31EE-B537-4F79-BB28-D97804EB8656}">
      <dgm:prSet/>
      <dgm:spPr/>
      <dgm:t>
        <a:bodyPr/>
        <a:lstStyle/>
        <a:p>
          <a:endParaRPr lang="en-US">
            <a:latin typeface="Franklin Gothic Book" panose="020B0503020102020204" pitchFamily="34" charset="0"/>
          </a:endParaRPr>
        </a:p>
      </dgm:t>
    </dgm:pt>
    <dgm:pt modelId="{B86A08A6-A974-4D47-9D77-7844D97D4967}" type="sibTrans" cxnId="{959C31EE-B537-4F79-BB28-D97804EB8656}">
      <dgm:prSet/>
      <dgm:spPr/>
      <dgm:t>
        <a:bodyPr/>
        <a:lstStyle/>
        <a:p>
          <a:endParaRPr lang="en-US">
            <a:latin typeface="Franklin Gothic Book" panose="020B0503020102020204" pitchFamily="34" charset="0"/>
          </a:endParaRPr>
        </a:p>
      </dgm:t>
    </dgm:pt>
    <dgm:pt modelId="{E92131C3-F0C7-4BF9-B432-308105116D48}">
      <dgm:prSet phldrT="[Text]" custT="1"/>
      <dgm:spPr>
        <a:solidFill>
          <a:srgbClr val="E2E7EB"/>
        </a:solidFill>
        <a:ln>
          <a:solidFill>
            <a:schemeClr val="tx1">
              <a:alpha val="90000"/>
            </a:schemeClr>
          </a:solidFill>
        </a:ln>
      </dgm:spPr>
      <dgm:t>
        <a:bodyPr/>
        <a:lstStyle/>
        <a:p>
          <a:r>
            <a:rPr lang="en-US" sz="1200" dirty="0" smtClean="0">
              <a:latin typeface="Franklin Gothic Book" panose="020B0503020102020204" pitchFamily="34" charset="0"/>
              <a:cs typeface="Times New Roman" pitchFamily="18" charset="0"/>
            </a:rPr>
            <a:t>How? Attach consistency check list</a:t>
          </a:r>
        </a:p>
      </dgm:t>
    </dgm:pt>
    <dgm:pt modelId="{5391E8B7-0486-4EED-8FC8-91A6038480D7}" type="parTrans" cxnId="{30E7D28A-B250-4A10-BE0C-D886DFCF837D}">
      <dgm:prSet/>
      <dgm:spPr/>
      <dgm:t>
        <a:bodyPr/>
        <a:lstStyle/>
        <a:p>
          <a:endParaRPr lang="en-US">
            <a:latin typeface="Franklin Gothic Book" panose="020B0503020102020204" pitchFamily="34" charset="0"/>
          </a:endParaRPr>
        </a:p>
      </dgm:t>
    </dgm:pt>
    <dgm:pt modelId="{375EC7C1-5F08-47E1-BBAA-F9748BDB9D8B}" type="sibTrans" cxnId="{30E7D28A-B250-4A10-BE0C-D886DFCF837D}">
      <dgm:prSet/>
      <dgm:spPr/>
      <dgm:t>
        <a:bodyPr/>
        <a:lstStyle/>
        <a:p>
          <a:endParaRPr lang="en-US">
            <a:latin typeface="Franklin Gothic Book" panose="020B0503020102020204" pitchFamily="34" charset="0"/>
          </a:endParaRPr>
        </a:p>
      </dgm:t>
    </dgm:pt>
    <dgm:pt modelId="{13A71331-1CF0-45AA-99B2-A630E01C9629}">
      <dgm:prSet phldrT="[Text]" custT="1"/>
      <dgm:spPr>
        <a:solidFill>
          <a:srgbClr val="E2E7EB"/>
        </a:solidFill>
        <a:ln>
          <a:solidFill>
            <a:schemeClr val="tx1">
              <a:alpha val="90000"/>
            </a:schemeClr>
          </a:solidFill>
        </a:ln>
      </dgm:spPr>
      <dgm:t>
        <a:bodyPr/>
        <a:lstStyle/>
        <a:p>
          <a:r>
            <a:rPr lang="en-US" sz="1200" dirty="0" smtClean="0">
              <a:latin typeface="Franklin Gothic Book" panose="020B0503020102020204" pitchFamily="34" charset="0"/>
              <a:cs typeface="Times New Roman" pitchFamily="18" charset="0"/>
            </a:rPr>
            <a:t>Who? District TP&amp;D Director</a:t>
          </a:r>
        </a:p>
        <a:p>
          <a:r>
            <a:rPr lang="en-US" sz="1200" dirty="0" smtClean="0">
              <a:latin typeface="Franklin Gothic Book" panose="020B0503020102020204" pitchFamily="34" charset="0"/>
              <a:cs typeface="Times New Roman" pitchFamily="18" charset="0"/>
            </a:rPr>
            <a:t>TPP for UTP updates</a:t>
          </a:r>
        </a:p>
      </dgm:t>
    </dgm:pt>
    <dgm:pt modelId="{FDAB58B6-620E-462E-8360-603063BE30E0}" type="parTrans" cxnId="{6672BFC8-8EAF-4988-B853-1697C3C45922}">
      <dgm:prSet/>
      <dgm:spPr/>
      <dgm:t>
        <a:bodyPr/>
        <a:lstStyle/>
        <a:p>
          <a:endParaRPr lang="en-US">
            <a:latin typeface="Franklin Gothic Book" panose="020B0503020102020204" pitchFamily="34" charset="0"/>
          </a:endParaRPr>
        </a:p>
      </dgm:t>
    </dgm:pt>
    <dgm:pt modelId="{1B0EEAB5-F143-4F4C-9609-D84D3642EDBC}" type="sibTrans" cxnId="{6672BFC8-8EAF-4988-B853-1697C3C45922}">
      <dgm:prSet/>
      <dgm:spPr/>
      <dgm:t>
        <a:bodyPr/>
        <a:lstStyle/>
        <a:p>
          <a:endParaRPr lang="en-US">
            <a:latin typeface="Franklin Gothic Book" panose="020B0503020102020204" pitchFamily="34" charset="0"/>
          </a:endParaRPr>
        </a:p>
      </dgm:t>
    </dgm:pt>
    <dgm:pt modelId="{D473A1AA-797F-4E05-A390-BBAEC6228613}">
      <dgm:prSet phldrT="[Text]"/>
      <dgm:spPr>
        <a:solidFill>
          <a:srgbClr val="E2E7EB"/>
        </a:solidFill>
        <a:ln>
          <a:solidFill>
            <a:schemeClr val="tx1">
              <a:alpha val="90000"/>
            </a:schemeClr>
          </a:solidFill>
        </a:ln>
      </dgm:spPr>
      <dgm:t>
        <a:bodyPr/>
        <a:lstStyle/>
        <a:p>
          <a:r>
            <a:rPr lang="en-US" dirty="0" smtClean="0">
              <a:latin typeface="Franklin Gothic Book" panose="020B0503020102020204" pitchFamily="34" charset="0"/>
              <a:cs typeface="Times New Roman" pitchFamily="18" charset="0"/>
            </a:rPr>
            <a:t>Who? District TP&amp;D Director</a:t>
          </a:r>
        </a:p>
      </dgm:t>
    </dgm:pt>
    <dgm:pt modelId="{F24BC340-91B8-44D7-894C-D13542500502}" type="parTrans" cxnId="{E88DC8C1-32C1-4793-86F1-CE5926755F62}">
      <dgm:prSet/>
      <dgm:spPr/>
      <dgm:t>
        <a:bodyPr/>
        <a:lstStyle/>
        <a:p>
          <a:endParaRPr lang="en-US">
            <a:latin typeface="Franklin Gothic Book" panose="020B0503020102020204" pitchFamily="34" charset="0"/>
          </a:endParaRPr>
        </a:p>
      </dgm:t>
    </dgm:pt>
    <dgm:pt modelId="{9A6D839C-CD00-48D0-A791-F6EECCE35919}" type="sibTrans" cxnId="{E88DC8C1-32C1-4793-86F1-CE5926755F62}">
      <dgm:prSet/>
      <dgm:spPr/>
      <dgm:t>
        <a:bodyPr/>
        <a:lstStyle/>
        <a:p>
          <a:endParaRPr lang="en-US">
            <a:latin typeface="Franklin Gothic Book" panose="020B0503020102020204" pitchFamily="34" charset="0"/>
          </a:endParaRPr>
        </a:p>
      </dgm:t>
    </dgm:pt>
    <dgm:pt modelId="{71B3971D-C53D-4ABC-ADA7-063132C1A96D}">
      <dgm:prSet phldrT="[Text]"/>
      <dgm:spPr>
        <a:solidFill>
          <a:srgbClr val="E2E7EB"/>
        </a:solidFill>
        <a:ln>
          <a:solidFill>
            <a:schemeClr val="tx1">
              <a:alpha val="90000"/>
            </a:schemeClr>
          </a:solidFill>
        </a:ln>
      </dgm:spPr>
      <dgm:t>
        <a:bodyPr/>
        <a:lstStyle/>
        <a:p>
          <a:r>
            <a:rPr lang="en-US" dirty="0" smtClean="0">
              <a:latin typeface="Franklin Gothic Book" panose="020B0503020102020204" pitchFamily="34" charset="0"/>
              <a:cs typeface="Times New Roman" pitchFamily="18" charset="0"/>
            </a:rPr>
            <a:t>How? Attach the consistency checklist and details of the needed revisions to TIP and MTP/RTP</a:t>
          </a:r>
        </a:p>
      </dgm:t>
    </dgm:pt>
    <dgm:pt modelId="{FA1FE513-25FF-4DFA-AC50-353D066BFECF}" type="parTrans" cxnId="{29968565-EDD9-4DAA-972E-5B7B368EAE74}">
      <dgm:prSet/>
      <dgm:spPr/>
      <dgm:t>
        <a:bodyPr/>
        <a:lstStyle/>
        <a:p>
          <a:endParaRPr lang="en-US">
            <a:latin typeface="Franklin Gothic Book" panose="020B0503020102020204" pitchFamily="34" charset="0"/>
          </a:endParaRPr>
        </a:p>
      </dgm:t>
    </dgm:pt>
    <dgm:pt modelId="{E4F29398-EF39-4076-862F-FFFD622D11B4}" type="sibTrans" cxnId="{29968565-EDD9-4DAA-972E-5B7B368EAE74}">
      <dgm:prSet/>
      <dgm:spPr/>
      <dgm:t>
        <a:bodyPr/>
        <a:lstStyle/>
        <a:p>
          <a:endParaRPr lang="en-US">
            <a:latin typeface="Franklin Gothic Book" panose="020B0503020102020204" pitchFamily="34" charset="0"/>
          </a:endParaRPr>
        </a:p>
      </dgm:t>
    </dgm:pt>
    <dgm:pt modelId="{DF432D4E-E2B8-4E49-A3C7-F742163FC223}" type="pres">
      <dgm:prSet presAssocID="{2CB7CB93-5A21-45DE-AC52-1807564D48BE}" presName="Name0" presStyleCnt="0">
        <dgm:presLayoutVars>
          <dgm:dir/>
          <dgm:animLvl val="lvl"/>
          <dgm:resizeHandles val="exact"/>
        </dgm:presLayoutVars>
      </dgm:prSet>
      <dgm:spPr/>
      <dgm:t>
        <a:bodyPr/>
        <a:lstStyle/>
        <a:p>
          <a:endParaRPr lang="en-US"/>
        </a:p>
      </dgm:t>
    </dgm:pt>
    <dgm:pt modelId="{A6CD3AF9-3FB4-4A9B-AA40-76F08D603103}" type="pres">
      <dgm:prSet presAssocID="{DC08405E-54BE-42C3-BDD8-A4D626167F74}" presName="boxAndChildren" presStyleCnt="0"/>
      <dgm:spPr/>
    </dgm:pt>
    <dgm:pt modelId="{B01AA4CC-A00F-4111-BF0B-04C376093BEA}" type="pres">
      <dgm:prSet presAssocID="{DC08405E-54BE-42C3-BDD8-A4D626167F74}" presName="parentTextBox" presStyleLbl="node1" presStyleIdx="0" presStyleCnt="4"/>
      <dgm:spPr/>
      <dgm:t>
        <a:bodyPr/>
        <a:lstStyle/>
        <a:p>
          <a:endParaRPr lang="en-US"/>
        </a:p>
      </dgm:t>
    </dgm:pt>
    <dgm:pt modelId="{77495168-15F5-4918-B240-7CBF1B2E5853}" type="pres">
      <dgm:prSet presAssocID="{DC08405E-54BE-42C3-BDD8-A4D626167F74}" presName="entireBox" presStyleLbl="node1" presStyleIdx="0" presStyleCnt="4"/>
      <dgm:spPr/>
      <dgm:t>
        <a:bodyPr/>
        <a:lstStyle/>
        <a:p>
          <a:endParaRPr lang="en-US"/>
        </a:p>
      </dgm:t>
    </dgm:pt>
    <dgm:pt modelId="{B733E496-EA11-4F99-A1DE-82D2F63606FF}" type="pres">
      <dgm:prSet presAssocID="{DC08405E-54BE-42C3-BDD8-A4D626167F74}" presName="descendantBox" presStyleCnt="0"/>
      <dgm:spPr/>
    </dgm:pt>
    <dgm:pt modelId="{4DA0FB86-E383-4B40-89F6-0E6B22CEBABD}" type="pres">
      <dgm:prSet presAssocID="{13A71331-1CF0-45AA-99B2-A630E01C9629}" presName="childTextBox" presStyleLbl="fgAccFollowNode1" presStyleIdx="0" presStyleCnt="8">
        <dgm:presLayoutVars>
          <dgm:bulletEnabled val="1"/>
        </dgm:presLayoutVars>
      </dgm:prSet>
      <dgm:spPr/>
      <dgm:t>
        <a:bodyPr/>
        <a:lstStyle/>
        <a:p>
          <a:endParaRPr lang="en-US"/>
        </a:p>
      </dgm:t>
    </dgm:pt>
    <dgm:pt modelId="{EBDE995B-9BC8-4DA4-9429-E1F028358FA8}" type="pres">
      <dgm:prSet presAssocID="{3037BF94-9931-4D19-A03B-02D9ED4D6376}" presName="sp" presStyleCnt="0"/>
      <dgm:spPr/>
    </dgm:pt>
    <dgm:pt modelId="{958FEDE2-3E06-400B-B45D-53638252F103}" type="pres">
      <dgm:prSet presAssocID="{2E4523BB-2E72-4FE6-A752-7A94F234F5D6}" presName="arrowAndChildren" presStyleCnt="0"/>
      <dgm:spPr/>
    </dgm:pt>
    <dgm:pt modelId="{97CD31A5-90D6-4FE7-8C6F-484FC9B70CCD}" type="pres">
      <dgm:prSet presAssocID="{2E4523BB-2E72-4FE6-A752-7A94F234F5D6}" presName="parentTextArrow" presStyleLbl="node1" presStyleIdx="0" presStyleCnt="4"/>
      <dgm:spPr/>
      <dgm:t>
        <a:bodyPr/>
        <a:lstStyle/>
        <a:p>
          <a:endParaRPr lang="en-US"/>
        </a:p>
      </dgm:t>
    </dgm:pt>
    <dgm:pt modelId="{22AE1704-2E3B-436C-A8E6-EF34B846CA81}" type="pres">
      <dgm:prSet presAssocID="{2E4523BB-2E72-4FE6-A752-7A94F234F5D6}" presName="arrow" presStyleLbl="node1" presStyleIdx="1" presStyleCnt="4"/>
      <dgm:spPr/>
      <dgm:t>
        <a:bodyPr/>
        <a:lstStyle/>
        <a:p>
          <a:endParaRPr lang="en-US"/>
        </a:p>
      </dgm:t>
    </dgm:pt>
    <dgm:pt modelId="{9FB33C7B-BFD8-443C-AE07-1051B55E3E40}" type="pres">
      <dgm:prSet presAssocID="{2E4523BB-2E72-4FE6-A752-7A94F234F5D6}" presName="descendantArrow" presStyleCnt="0"/>
      <dgm:spPr/>
    </dgm:pt>
    <dgm:pt modelId="{C1BCFEBA-AF76-49C0-926F-66F8579C33D8}" type="pres">
      <dgm:prSet presAssocID="{D473A1AA-797F-4E05-A390-BBAEC6228613}" presName="childTextArrow" presStyleLbl="fgAccFollowNode1" presStyleIdx="1" presStyleCnt="8">
        <dgm:presLayoutVars>
          <dgm:bulletEnabled val="1"/>
        </dgm:presLayoutVars>
      </dgm:prSet>
      <dgm:spPr/>
      <dgm:t>
        <a:bodyPr/>
        <a:lstStyle/>
        <a:p>
          <a:endParaRPr lang="en-US"/>
        </a:p>
      </dgm:t>
    </dgm:pt>
    <dgm:pt modelId="{9E543A4F-51CC-4C20-BAB5-ADEA29871C75}" type="pres">
      <dgm:prSet presAssocID="{71B3971D-C53D-4ABC-ADA7-063132C1A96D}" presName="childTextArrow" presStyleLbl="fgAccFollowNode1" presStyleIdx="2" presStyleCnt="8">
        <dgm:presLayoutVars>
          <dgm:bulletEnabled val="1"/>
        </dgm:presLayoutVars>
      </dgm:prSet>
      <dgm:spPr/>
      <dgm:t>
        <a:bodyPr/>
        <a:lstStyle/>
        <a:p>
          <a:endParaRPr lang="en-US"/>
        </a:p>
      </dgm:t>
    </dgm:pt>
    <dgm:pt modelId="{FBF140C3-4A84-4653-82AC-370A14D76816}" type="pres">
      <dgm:prSet presAssocID="{D193BA3F-0E1C-4F68-8412-760482269CC9}" presName="sp" presStyleCnt="0"/>
      <dgm:spPr/>
    </dgm:pt>
    <dgm:pt modelId="{3E1A9D51-49FA-4A12-AC98-1EFC7CD589A7}" type="pres">
      <dgm:prSet presAssocID="{018CA3DD-FD7D-486C-BE01-4356772FCE33}" presName="arrowAndChildren" presStyleCnt="0"/>
      <dgm:spPr/>
    </dgm:pt>
    <dgm:pt modelId="{008A41C1-F172-4977-BCBF-ED7094191EBF}" type="pres">
      <dgm:prSet presAssocID="{018CA3DD-FD7D-486C-BE01-4356772FCE33}" presName="parentTextArrow" presStyleLbl="node1" presStyleIdx="1" presStyleCnt="4"/>
      <dgm:spPr/>
      <dgm:t>
        <a:bodyPr/>
        <a:lstStyle/>
        <a:p>
          <a:endParaRPr lang="en-US"/>
        </a:p>
      </dgm:t>
    </dgm:pt>
    <dgm:pt modelId="{84A52D4C-FE6D-40E5-BDC3-C00A1F2C4704}" type="pres">
      <dgm:prSet presAssocID="{018CA3DD-FD7D-486C-BE01-4356772FCE33}" presName="arrow" presStyleLbl="node1" presStyleIdx="2" presStyleCnt="4"/>
      <dgm:spPr/>
      <dgm:t>
        <a:bodyPr/>
        <a:lstStyle/>
        <a:p>
          <a:endParaRPr lang="en-US"/>
        </a:p>
      </dgm:t>
    </dgm:pt>
    <dgm:pt modelId="{D7E9394F-873D-46D4-A3E8-DACFF698EACF}" type="pres">
      <dgm:prSet presAssocID="{018CA3DD-FD7D-486C-BE01-4356772FCE33}" presName="descendantArrow" presStyleCnt="0"/>
      <dgm:spPr/>
    </dgm:pt>
    <dgm:pt modelId="{314CD196-A31B-4B53-8947-FF086C75B308}" type="pres">
      <dgm:prSet presAssocID="{99B1C4ED-FEB5-420D-AFF7-E1ADA9F53970}" presName="childTextArrow" presStyleLbl="fgAccFollowNode1" presStyleIdx="3" presStyleCnt="8">
        <dgm:presLayoutVars>
          <dgm:bulletEnabled val="1"/>
        </dgm:presLayoutVars>
      </dgm:prSet>
      <dgm:spPr/>
      <dgm:t>
        <a:bodyPr/>
        <a:lstStyle/>
        <a:p>
          <a:endParaRPr lang="en-US"/>
        </a:p>
      </dgm:t>
    </dgm:pt>
    <dgm:pt modelId="{9AB6D57F-3544-41EA-91AE-E730531F9F73}" type="pres">
      <dgm:prSet presAssocID="{E92131C3-F0C7-4BF9-B432-308105116D48}" presName="childTextArrow" presStyleLbl="fgAccFollowNode1" presStyleIdx="4" presStyleCnt="8">
        <dgm:presLayoutVars>
          <dgm:bulletEnabled val="1"/>
        </dgm:presLayoutVars>
      </dgm:prSet>
      <dgm:spPr/>
      <dgm:t>
        <a:bodyPr/>
        <a:lstStyle/>
        <a:p>
          <a:endParaRPr lang="en-US"/>
        </a:p>
      </dgm:t>
    </dgm:pt>
    <dgm:pt modelId="{1133AA6E-3852-4613-8981-EA383174E538}" type="pres">
      <dgm:prSet presAssocID="{8C038AA3-7721-4FE0-AE89-48231B524286}" presName="sp" presStyleCnt="0"/>
      <dgm:spPr/>
    </dgm:pt>
    <dgm:pt modelId="{B7D79813-2DC3-43FD-A4CC-FC90CF453384}" type="pres">
      <dgm:prSet presAssocID="{DF588B2C-A14A-4C4A-8652-C96A48ACD2C3}" presName="arrowAndChildren" presStyleCnt="0"/>
      <dgm:spPr/>
    </dgm:pt>
    <dgm:pt modelId="{EE050F81-DF9A-4207-8A39-7214D1727A4D}" type="pres">
      <dgm:prSet presAssocID="{DF588B2C-A14A-4C4A-8652-C96A48ACD2C3}" presName="parentTextArrow" presStyleLbl="node1" presStyleIdx="2" presStyleCnt="4"/>
      <dgm:spPr/>
      <dgm:t>
        <a:bodyPr/>
        <a:lstStyle/>
        <a:p>
          <a:endParaRPr lang="en-US"/>
        </a:p>
      </dgm:t>
    </dgm:pt>
    <dgm:pt modelId="{9FE049A1-C59B-42A7-9FB6-F9AAC19A1A12}" type="pres">
      <dgm:prSet presAssocID="{DF588B2C-A14A-4C4A-8652-C96A48ACD2C3}" presName="arrow" presStyleLbl="node1" presStyleIdx="3" presStyleCnt="4"/>
      <dgm:spPr/>
      <dgm:t>
        <a:bodyPr/>
        <a:lstStyle/>
        <a:p>
          <a:endParaRPr lang="en-US"/>
        </a:p>
      </dgm:t>
    </dgm:pt>
    <dgm:pt modelId="{BD7A797A-81C2-4178-A3C6-C8CAEE71564C}" type="pres">
      <dgm:prSet presAssocID="{DF588B2C-A14A-4C4A-8652-C96A48ACD2C3}" presName="descendantArrow" presStyleCnt="0"/>
      <dgm:spPr/>
    </dgm:pt>
    <dgm:pt modelId="{0E79E57A-A38C-429B-AB47-5502F4B61A44}" type="pres">
      <dgm:prSet presAssocID="{CE93EB0F-4F19-481C-9659-EE657F8335D8}" presName="childTextArrow" presStyleLbl="fgAccFollowNode1" presStyleIdx="5" presStyleCnt="8">
        <dgm:presLayoutVars>
          <dgm:bulletEnabled val="1"/>
        </dgm:presLayoutVars>
      </dgm:prSet>
      <dgm:spPr/>
      <dgm:t>
        <a:bodyPr/>
        <a:lstStyle/>
        <a:p>
          <a:endParaRPr lang="en-US"/>
        </a:p>
      </dgm:t>
    </dgm:pt>
    <dgm:pt modelId="{83264C78-730C-4082-B70C-5DF270490F35}" type="pres">
      <dgm:prSet presAssocID="{7B37868B-857D-407D-A93F-1B44EEA933E1}" presName="childTextArrow" presStyleLbl="fgAccFollowNode1" presStyleIdx="6" presStyleCnt="8">
        <dgm:presLayoutVars>
          <dgm:bulletEnabled val="1"/>
        </dgm:presLayoutVars>
      </dgm:prSet>
      <dgm:spPr/>
      <dgm:t>
        <a:bodyPr/>
        <a:lstStyle/>
        <a:p>
          <a:endParaRPr lang="en-US"/>
        </a:p>
      </dgm:t>
    </dgm:pt>
    <dgm:pt modelId="{FB474CAC-A7A9-4AAE-A506-8B049CB4C478}" type="pres">
      <dgm:prSet presAssocID="{3E4442CD-2E66-4A73-BD0C-9F17567F9C4B}" presName="childTextArrow" presStyleLbl="fgAccFollowNode1" presStyleIdx="7" presStyleCnt="8" custScaleY="99734">
        <dgm:presLayoutVars>
          <dgm:bulletEnabled val="1"/>
        </dgm:presLayoutVars>
      </dgm:prSet>
      <dgm:spPr/>
      <dgm:t>
        <a:bodyPr/>
        <a:lstStyle/>
        <a:p>
          <a:endParaRPr lang="en-US"/>
        </a:p>
      </dgm:t>
    </dgm:pt>
  </dgm:ptLst>
  <dgm:cxnLst>
    <dgm:cxn modelId="{FB0A3378-A084-44E1-9E41-6AEFA7FDB7A8}" type="presOf" srcId="{2E4523BB-2E72-4FE6-A752-7A94F234F5D6}" destId="{97CD31A5-90D6-4FE7-8C6F-484FC9B70CCD}" srcOrd="0" destOrd="0" presId="urn:microsoft.com/office/officeart/2005/8/layout/process4"/>
    <dgm:cxn modelId="{483C9069-315C-418C-A533-4F0A98ABF0C0}" srcId="{2CB7CB93-5A21-45DE-AC52-1807564D48BE}" destId="{DF588B2C-A14A-4C4A-8652-C96A48ACD2C3}" srcOrd="0" destOrd="0" parTransId="{74F9CCB4-06CC-43BA-9202-1271FBF91FB0}" sibTransId="{8C038AA3-7721-4FE0-AE89-48231B524286}"/>
    <dgm:cxn modelId="{30E7D28A-B250-4A10-BE0C-D886DFCF837D}" srcId="{018CA3DD-FD7D-486C-BE01-4356772FCE33}" destId="{E92131C3-F0C7-4BF9-B432-308105116D48}" srcOrd="1" destOrd="0" parTransId="{5391E8B7-0486-4EED-8FC8-91A6038480D7}" sibTransId="{375EC7C1-5F08-47E1-BBAA-F9748BDB9D8B}"/>
    <dgm:cxn modelId="{AF96F948-383F-4129-B2A8-BC6E548D5BF6}" type="presOf" srcId="{DC08405E-54BE-42C3-BDD8-A4D626167F74}" destId="{77495168-15F5-4918-B240-7CBF1B2E5853}" srcOrd="1" destOrd="0" presId="urn:microsoft.com/office/officeart/2005/8/layout/process4"/>
    <dgm:cxn modelId="{6041ACC5-F0F1-4878-B6D1-FD83AFC989C8}" srcId="{DF588B2C-A14A-4C4A-8652-C96A48ACD2C3}" destId="{CE93EB0F-4F19-481C-9659-EE657F8335D8}" srcOrd="0" destOrd="0" parTransId="{B5C8DE74-9EA4-4B59-9875-B4BC436BAB3F}" sibTransId="{19FB7849-735B-428A-B9AC-1F7F820C4FC6}"/>
    <dgm:cxn modelId="{0E2A983C-F728-4550-B70E-C2EDC91F5DE9}" type="presOf" srcId="{D473A1AA-797F-4E05-A390-BBAEC6228613}" destId="{C1BCFEBA-AF76-49C0-926F-66F8579C33D8}" srcOrd="0" destOrd="0" presId="urn:microsoft.com/office/officeart/2005/8/layout/process4"/>
    <dgm:cxn modelId="{2A8DF025-3AD9-4F65-8737-662CB19E57DF}" srcId="{2CB7CB93-5A21-45DE-AC52-1807564D48BE}" destId="{DC08405E-54BE-42C3-BDD8-A4D626167F74}" srcOrd="3" destOrd="0" parTransId="{07702860-168D-471B-A3E5-4110D79F096C}" sibTransId="{BA04C4EC-4427-45B0-8836-98EA73F762EF}"/>
    <dgm:cxn modelId="{0F10FF37-74D1-4D95-B5B2-8E3AB708808C}" srcId="{DF588B2C-A14A-4C4A-8652-C96A48ACD2C3}" destId="{3E4442CD-2E66-4A73-BD0C-9F17567F9C4B}" srcOrd="2" destOrd="0" parTransId="{18799BAE-3724-4FCC-98A8-124A061C61F5}" sibTransId="{36371556-501A-4322-8566-46B4E24D776D}"/>
    <dgm:cxn modelId="{B066E181-78BA-4D19-95D4-65443206E775}" srcId="{2CB7CB93-5A21-45DE-AC52-1807564D48BE}" destId="{2E4523BB-2E72-4FE6-A752-7A94F234F5D6}" srcOrd="2" destOrd="0" parTransId="{04AE9D22-4CA2-44DD-A281-E3EAA71CF4DF}" sibTransId="{3037BF94-9931-4D19-A03B-02D9ED4D6376}"/>
    <dgm:cxn modelId="{935BAB32-0B07-4CBC-BD14-6EA57FBC2076}" srcId="{2CB7CB93-5A21-45DE-AC52-1807564D48BE}" destId="{018CA3DD-FD7D-486C-BE01-4356772FCE33}" srcOrd="1" destOrd="0" parTransId="{57A8CA35-B11E-44C1-8B90-A41C4B33A12C}" sibTransId="{D193BA3F-0E1C-4F68-8412-760482269CC9}"/>
    <dgm:cxn modelId="{F5057EB4-8D89-4929-96D6-77B4F5B01E96}" type="presOf" srcId="{DF588B2C-A14A-4C4A-8652-C96A48ACD2C3}" destId="{EE050F81-DF9A-4207-8A39-7214D1727A4D}" srcOrd="0" destOrd="0" presId="urn:microsoft.com/office/officeart/2005/8/layout/process4"/>
    <dgm:cxn modelId="{0C85B3AA-FACF-441B-9B7A-47C965B54620}" srcId="{DF588B2C-A14A-4C4A-8652-C96A48ACD2C3}" destId="{7B37868B-857D-407D-A93F-1B44EEA933E1}" srcOrd="1" destOrd="0" parTransId="{F54547C0-E9F0-4196-81E9-79B74DCEF166}" sibTransId="{716FB7D3-0094-4A0D-8320-3C7F143B35DE}"/>
    <dgm:cxn modelId="{9C3E8F2C-2AAE-457F-B473-85158EE2FFC6}" type="presOf" srcId="{CE93EB0F-4F19-481C-9659-EE657F8335D8}" destId="{0E79E57A-A38C-429B-AB47-5502F4B61A44}" srcOrd="0" destOrd="0" presId="urn:microsoft.com/office/officeart/2005/8/layout/process4"/>
    <dgm:cxn modelId="{E237AB80-C718-44B5-9021-BEDBA48DF86D}" type="presOf" srcId="{71B3971D-C53D-4ABC-ADA7-063132C1A96D}" destId="{9E543A4F-51CC-4C20-BAB5-ADEA29871C75}" srcOrd="0" destOrd="0" presId="urn:microsoft.com/office/officeart/2005/8/layout/process4"/>
    <dgm:cxn modelId="{E88DC8C1-32C1-4793-86F1-CE5926755F62}" srcId="{2E4523BB-2E72-4FE6-A752-7A94F234F5D6}" destId="{D473A1AA-797F-4E05-A390-BBAEC6228613}" srcOrd="0" destOrd="0" parTransId="{F24BC340-91B8-44D7-894C-D13542500502}" sibTransId="{9A6D839C-CD00-48D0-A791-F6EECCE35919}"/>
    <dgm:cxn modelId="{959C31EE-B537-4F79-BB28-D97804EB8656}" srcId="{018CA3DD-FD7D-486C-BE01-4356772FCE33}" destId="{99B1C4ED-FEB5-420D-AFF7-E1ADA9F53970}" srcOrd="0" destOrd="0" parTransId="{7B9AED2F-F0F7-4A02-8708-5A8ACD8EA984}" sibTransId="{B86A08A6-A974-4D47-9D77-7844D97D4967}"/>
    <dgm:cxn modelId="{1BAD8D73-4C18-4A08-AB9E-8938A6B5D27D}" type="presOf" srcId="{2CB7CB93-5A21-45DE-AC52-1807564D48BE}" destId="{DF432D4E-E2B8-4E49-A3C7-F742163FC223}" srcOrd="0" destOrd="0" presId="urn:microsoft.com/office/officeart/2005/8/layout/process4"/>
    <dgm:cxn modelId="{BCAE476D-1512-4CAD-8D93-1F631D4AD75D}" type="presOf" srcId="{DF588B2C-A14A-4C4A-8652-C96A48ACD2C3}" destId="{9FE049A1-C59B-42A7-9FB6-F9AAC19A1A12}" srcOrd="1" destOrd="0" presId="urn:microsoft.com/office/officeart/2005/8/layout/process4"/>
    <dgm:cxn modelId="{13172AFB-A8E5-4352-B635-4172FF63303F}" type="presOf" srcId="{DC08405E-54BE-42C3-BDD8-A4D626167F74}" destId="{B01AA4CC-A00F-4111-BF0B-04C376093BEA}" srcOrd="0" destOrd="0" presId="urn:microsoft.com/office/officeart/2005/8/layout/process4"/>
    <dgm:cxn modelId="{E2D9F32D-4F51-4343-B42F-DD183EC53140}" type="presOf" srcId="{99B1C4ED-FEB5-420D-AFF7-E1ADA9F53970}" destId="{314CD196-A31B-4B53-8947-FF086C75B308}" srcOrd="0" destOrd="0" presId="urn:microsoft.com/office/officeart/2005/8/layout/process4"/>
    <dgm:cxn modelId="{6672BFC8-8EAF-4988-B853-1697C3C45922}" srcId="{DC08405E-54BE-42C3-BDD8-A4D626167F74}" destId="{13A71331-1CF0-45AA-99B2-A630E01C9629}" srcOrd="0" destOrd="0" parTransId="{FDAB58B6-620E-462E-8360-603063BE30E0}" sibTransId="{1B0EEAB5-F143-4F4C-9609-D84D3642EDBC}"/>
    <dgm:cxn modelId="{B7AF3EE5-D4A3-4CEE-AEE6-B854B76B277A}" type="presOf" srcId="{018CA3DD-FD7D-486C-BE01-4356772FCE33}" destId="{008A41C1-F172-4977-BCBF-ED7094191EBF}" srcOrd="0" destOrd="0" presId="urn:microsoft.com/office/officeart/2005/8/layout/process4"/>
    <dgm:cxn modelId="{843BB88B-625C-42D8-8A81-6B9E7F97D051}" type="presOf" srcId="{018CA3DD-FD7D-486C-BE01-4356772FCE33}" destId="{84A52D4C-FE6D-40E5-BDC3-C00A1F2C4704}" srcOrd="1" destOrd="0" presId="urn:microsoft.com/office/officeart/2005/8/layout/process4"/>
    <dgm:cxn modelId="{29968565-EDD9-4DAA-972E-5B7B368EAE74}" srcId="{2E4523BB-2E72-4FE6-A752-7A94F234F5D6}" destId="{71B3971D-C53D-4ABC-ADA7-063132C1A96D}" srcOrd="1" destOrd="0" parTransId="{FA1FE513-25FF-4DFA-AC50-353D066BFECF}" sibTransId="{E4F29398-EF39-4076-862F-FFFD622D11B4}"/>
    <dgm:cxn modelId="{BC369109-2200-4A06-AE2D-D4244F331731}" type="presOf" srcId="{2E4523BB-2E72-4FE6-A752-7A94F234F5D6}" destId="{22AE1704-2E3B-436C-A8E6-EF34B846CA81}" srcOrd="1" destOrd="0" presId="urn:microsoft.com/office/officeart/2005/8/layout/process4"/>
    <dgm:cxn modelId="{5F7DE5A0-B426-44A5-A3A9-59F8AB5EF287}" type="presOf" srcId="{3E4442CD-2E66-4A73-BD0C-9F17567F9C4B}" destId="{FB474CAC-A7A9-4AAE-A506-8B049CB4C478}" srcOrd="0" destOrd="0" presId="urn:microsoft.com/office/officeart/2005/8/layout/process4"/>
    <dgm:cxn modelId="{392946E0-3C32-4CBA-A240-7AAFD7D82D60}" type="presOf" srcId="{E92131C3-F0C7-4BF9-B432-308105116D48}" destId="{9AB6D57F-3544-41EA-91AE-E730531F9F73}" srcOrd="0" destOrd="0" presId="urn:microsoft.com/office/officeart/2005/8/layout/process4"/>
    <dgm:cxn modelId="{94BE6B51-A801-40A5-9242-0A9F31843700}" type="presOf" srcId="{13A71331-1CF0-45AA-99B2-A630E01C9629}" destId="{4DA0FB86-E383-4B40-89F6-0E6B22CEBABD}" srcOrd="0" destOrd="0" presId="urn:microsoft.com/office/officeart/2005/8/layout/process4"/>
    <dgm:cxn modelId="{AC733F64-F4F1-4E18-A019-5792317B84EB}" type="presOf" srcId="{7B37868B-857D-407D-A93F-1B44EEA933E1}" destId="{83264C78-730C-4082-B70C-5DF270490F35}" srcOrd="0" destOrd="0" presId="urn:microsoft.com/office/officeart/2005/8/layout/process4"/>
    <dgm:cxn modelId="{915BD7F5-F5C4-4277-8E7F-6140E6C64030}" type="presParOf" srcId="{DF432D4E-E2B8-4E49-A3C7-F742163FC223}" destId="{A6CD3AF9-3FB4-4A9B-AA40-76F08D603103}" srcOrd="0" destOrd="0" presId="urn:microsoft.com/office/officeart/2005/8/layout/process4"/>
    <dgm:cxn modelId="{B659C2A1-0F53-4389-80CE-974FFF3D179F}" type="presParOf" srcId="{A6CD3AF9-3FB4-4A9B-AA40-76F08D603103}" destId="{B01AA4CC-A00F-4111-BF0B-04C376093BEA}" srcOrd="0" destOrd="0" presId="urn:microsoft.com/office/officeart/2005/8/layout/process4"/>
    <dgm:cxn modelId="{8690CAE1-11A5-476D-BBE5-302FF2672F3B}" type="presParOf" srcId="{A6CD3AF9-3FB4-4A9B-AA40-76F08D603103}" destId="{77495168-15F5-4918-B240-7CBF1B2E5853}" srcOrd="1" destOrd="0" presId="urn:microsoft.com/office/officeart/2005/8/layout/process4"/>
    <dgm:cxn modelId="{B96418D2-7C83-4725-9686-D6A4D1345A36}" type="presParOf" srcId="{A6CD3AF9-3FB4-4A9B-AA40-76F08D603103}" destId="{B733E496-EA11-4F99-A1DE-82D2F63606FF}" srcOrd="2" destOrd="0" presId="urn:microsoft.com/office/officeart/2005/8/layout/process4"/>
    <dgm:cxn modelId="{D3E3F5E8-B9F4-48C7-8E84-85C04788551A}" type="presParOf" srcId="{B733E496-EA11-4F99-A1DE-82D2F63606FF}" destId="{4DA0FB86-E383-4B40-89F6-0E6B22CEBABD}" srcOrd="0" destOrd="0" presId="urn:microsoft.com/office/officeart/2005/8/layout/process4"/>
    <dgm:cxn modelId="{DA9F5A8A-B710-4E4F-B482-FF88A2046F4A}" type="presParOf" srcId="{DF432D4E-E2B8-4E49-A3C7-F742163FC223}" destId="{EBDE995B-9BC8-4DA4-9429-E1F028358FA8}" srcOrd="1" destOrd="0" presId="urn:microsoft.com/office/officeart/2005/8/layout/process4"/>
    <dgm:cxn modelId="{94BCAC52-FA36-4377-BE59-08E1F685DE80}" type="presParOf" srcId="{DF432D4E-E2B8-4E49-A3C7-F742163FC223}" destId="{958FEDE2-3E06-400B-B45D-53638252F103}" srcOrd="2" destOrd="0" presId="urn:microsoft.com/office/officeart/2005/8/layout/process4"/>
    <dgm:cxn modelId="{D82AF453-909D-430F-B4B8-00D2C66EEEF9}" type="presParOf" srcId="{958FEDE2-3E06-400B-B45D-53638252F103}" destId="{97CD31A5-90D6-4FE7-8C6F-484FC9B70CCD}" srcOrd="0" destOrd="0" presId="urn:microsoft.com/office/officeart/2005/8/layout/process4"/>
    <dgm:cxn modelId="{DABEF866-2FDF-4814-AA64-5C7EE4D7E189}" type="presParOf" srcId="{958FEDE2-3E06-400B-B45D-53638252F103}" destId="{22AE1704-2E3B-436C-A8E6-EF34B846CA81}" srcOrd="1" destOrd="0" presId="urn:microsoft.com/office/officeart/2005/8/layout/process4"/>
    <dgm:cxn modelId="{1CCFBC17-E01C-456D-9FCF-E8E20CF8F10A}" type="presParOf" srcId="{958FEDE2-3E06-400B-B45D-53638252F103}" destId="{9FB33C7B-BFD8-443C-AE07-1051B55E3E40}" srcOrd="2" destOrd="0" presId="urn:microsoft.com/office/officeart/2005/8/layout/process4"/>
    <dgm:cxn modelId="{4F6458C2-3F31-479F-AA92-3AC81AD7E395}" type="presParOf" srcId="{9FB33C7B-BFD8-443C-AE07-1051B55E3E40}" destId="{C1BCFEBA-AF76-49C0-926F-66F8579C33D8}" srcOrd="0" destOrd="0" presId="urn:microsoft.com/office/officeart/2005/8/layout/process4"/>
    <dgm:cxn modelId="{15362021-BC51-43A3-AE6D-1CE1CE042F34}" type="presParOf" srcId="{9FB33C7B-BFD8-443C-AE07-1051B55E3E40}" destId="{9E543A4F-51CC-4C20-BAB5-ADEA29871C75}" srcOrd="1" destOrd="0" presId="urn:microsoft.com/office/officeart/2005/8/layout/process4"/>
    <dgm:cxn modelId="{20613807-1A0A-4B80-942C-9434B990EFC4}" type="presParOf" srcId="{DF432D4E-E2B8-4E49-A3C7-F742163FC223}" destId="{FBF140C3-4A84-4653-82AC-370A14D76816}" srcOrd="3" destOrd="0" presId="urn:microsoft.com/office/officeart/2005/8/layout/process4"/>
    <dgm:cxn modelId="{197164D6-0C62-4A18-8ECC-61E25C5CEA69}" type="presParOf" srcId="{DF432D4E-E2B8-4E49-A3C7-F742163FC223}" destId="{3E1A9D51-49FA-4A12-AC98-1EFC7CD589A7}" srcOrd="4" destOrd="0" presId="urn:microsoft.com/office/officeart/2005/8/layout/process4"/>
    <dgm:cxn modelId="{AEDD4C35-E99D-4A5D-86BF-6EA4870DB7D1}" type="presParOf" srcId="{3E1A9D51-49FA-4A12-AC98-1EFC7CD589A7}" destId="{008A41C1-F172-4977-BCBF-ED7094191EBF}" srcOrd="0" destOrd="0" presId="urn:microsoft.com/office/officeart/2005/8/layout/process4"/>
    <dgm:cxn modelId="{095878AF-33DF-4980-851F-A20A8A3DB63E}" type="presParOf" srcId="{3E1A9D51-49FA-4A12-AC98-1EFC7CD589A7}" destId="{84A52D4C-FE6D-40E5-BDC3-C00A1F2C4704}" srcOrd="1" destOrd="0" presId="urn:microsoft.com/office/officeart/2005/8/layout/process4"/>
    <dgm:cxn modelId="{41249896-67C4-46A8-9A4F-79330B467883}" type="presParOf" srcId="{3E1A9D51-49FA-4A12-AC98-1EFC7CD589A7}" destId="{D7E9394F-873D-46D4-A3E8-DACFF698EACF}" srcOrd="2" destOrd="0" presId="urn:microsoft.com/office/officeart/2005/8/layout/process4"/>
    <dgm:cxn modelId="{C7352D26-4F2B-4895-BE3D-D36401420434}" type="presParOf" srcId="{D7E9394F-873D-46D4-A3E8-DACFF698EACF}" destId="{314CD196-A31B-4B53-8947-FF086C75B308}" srcOrd="0" destOrd="0" presId="urn:microsoft.com/office/officeart/2005/8/layout/process4"/>
    <dgm:cxn modelId="{0749A5D5-F621-48F0-A5C3-E931BE303BA0}" type="presParOf" srcId="{D7E9394F-873D-46D4-A3E8-DACFF698EACF}" destId="{9AB6D57F-3544-41EA-91AE-E730531F9F73}" srcOrd="1" destOrd="0" presId="urn:microsoft.com/office/officeart/2005/8/layout/process4"/>
    <dgm:cxn modelId="{EE0D3371-F0A8-4F2F-A735-5A1F8DCEF156}" type="presParOf" srcId="{DF432D4E-E2B8-4E49-A3C7-F742163FC223}" destId="{1133AA6E-3852-4613-8981-EA383174E538}" srcOrd="5" destOrd="0" presId="urn:microsoft.com/office/officeart/2005/8/layout/process4"/>
    <dgm:cxn modelId="{60423B7B-C874-4446-B5D9-DB22544083A4}" type="presParOf" srcId="{DF432D4E-E2B8-4E49-A3C7-F742163FC223}" destId="{B7D79813-2DC3-43FD-A4CC-FC90CF453384}" srcOrd="6" destOrd="0" presId="urn:microsoft.com/office/officeart/2005/8/layout/process4"/>
    <dgm:cxn modelId="{82AAF99D-A7E8-4460-AD94-3A203DCC5BB9}" type="presParOf" srcId="{B7D79813-2DC3-43FD-A4CC-FC90CF453384}" destId="{EE050F81-DF9A-4207-8A39-7214D1727A4D}" srcOrd="0" destOrd="0" presId="urn:microsoft.com/office/officeart/2005/8/layout/process4"/>
    <dgm:cxn modelId="{FBEF2AD3-6D03-4367-AD90-0F069236FD0E}" type="presParOf" srcId="{B7D79813-2DC3-43FD-A4CC-FC90CF453384}" destId="{9FE049A1-C59B-42A7-9FB6-F9AAC19A1A12}" srcOrd="1" destOrd="0" presId="urn:microsoft.com/office/officeart/2005/8/layout/process4"/>
    <dgm:cxn modelId="{2229A2C1-283A-412F-9D6E-8168F89C5BF4}" type="presParOf" srcId="{B7D79813-2DC3-43FD-A4CC-FC90CF453384}" destId="{BD7A797A-81C2-4178-A3C6-C8CAEE71564C}" srcOrd="2" destOrd="0" presId="urn:microsoft.com/office/officeart/2005/8/layout/process4"/>
    <dgm:cxn modelId="{BAFDEEEE-0F4F-42EB-9399-1CCDEA70385A}" type="presParOf" srcId="{BD7A797A-81C2-4178-A3C6-C8CAEE71564C}" destId="{0E79E57A-A38C-429B-AB47-5502F4B61A44}" srcOrd="0" destOrd="0" presId="urn:microsoft.com/office/officeart/2005/8/layout/process4"/>
    <dgm:cxn modelId="{3792FF90-DDA0-48AA-BB20-51051F7CEACA}" type="presParOf" srcId="{BD7A797A-81C2-4178-A3C6-C8CAEE71564C}" destId="{83264C78-730C-4082-B70C-5DF270490F35}" srcOrd="1" destOrd="0" presId="urn:microsoft.com/office/officeart/2005/8/layout/process4"/>
    <dgm:cxn modelId="{447E172D-65D3-41FF-BDFA-84E80924ECF4}" type="presParOf" srcId="{BD7A797A-81C2-4178-A3C6-C8CAEE71564C}" destId="{FB474CAC-A7A9-4AAE-A506-8B049CB4C478}" srcOrd="2"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495168-15F5-4918-B240-7CBF1B2E5853}">
      <dsp:nvSpPr>
        <dsp:cNvPr id="0" name=""/>
        <dsp:cNvSpPr/>
      </dsp:nvSpPr>
      <dsp:spPr>
        <a:xfrm>
          <a:off x="0" y="4125033"/>
          <a:ext cx="8229600" cy="902456"/>
        </a:xfrm>
        <a:prstGeom prst="rect">
          <a:avLst/>
        </a:prstGeom>
        <a:solidFill>
          <a:srgbClr val="14385C"/>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dirty="0" smtClean="0">
              <a:latin typeface="Franklin Gothic Book" panose="020B0503020102020204" pitchFamily="34" charset="0"/>
              <a:cs typeface="Times New Roman" pitchFamily="18" charset="0"/>
            </a:rPr>
            <a:t>Communicate the changes to planning documents to District project managers and</a:t>
          </a:r>
          <a:br>
            <a:rPr lang="en-US" sz="1400" b="1" kern="1200" dirty="0" smtClean="0">
              <a:latin typeface="Franklin Gothic Book" panose="020B0503020102020204" pitchFamily="34" charset="0"/>
              <a:cs typeface="Times New Roman" pitchFamily="18" charset="0"/>
            </a:rPr>
          </a:br>
          <a:r>
            <a:rPr lang="en-US" sz="1400" b="1" kern="1200" dirty="0" smtClean="0">
              <a:latin typeface="Franklin Gothic Book" panose="020B0503020102020204" pitchFamily="34" charset="0"/>
              <a:cs typeface="Times New Roman" pitchFamily="18" charset="0"/>
            </a:rPr>
            <a:t>environmental coordinator and TPP</a:t>
          </a:r>
          <a:endParaRPr lang="en-US" sz="1400" kern="1200" dirty="0" smtClean="0">
            <a:latin typeface="Franklin Gothic Book" panose="020B0503020102020204" pitchFamily="34" charset="0"/>
            <a:cs typeface="Times New Roman" pitchFamily="18" charset="0"/>
          </a:endParaRPr>
        </a:p>
      </dsp:txBody>
      <dsp:txXfrm>
        <a:off x="0" y="4125033"/>
        <a:ext cx="8229600" cy="487326"/>
      </dsp:txXfrm>
    </dsp:sp>
    <dsp:sp modelId="{4DA0FB86-E383-4B40-89F6-0E6B22CEBABD}">
      <dsp:nvSpPr>
        <dsp:cNvPr id="0" name=""/>
        <dsp:cNvSpPr/>
      </dsp:nvSpPr>
      <dsp:spPr>
        <a:xfrm>
          <a:off x="0" y="4594311"/>
          <a:ext cx="8229600" cy="415130"/>
        </a:xfrm>
        <a:prstGeom prst="rect">
          <a:avLst/>
        </a:prstGeom>
        <a:solidFill>
          <a:srgbClr val="E2E7EB"/>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dirty="0" smtClean="0">
              <a:latin typeface="Franklin Gothic Book" panose="020B0503020102020204" pitchFamily="34" charset="0"/>
              <a:cs typeface="Times New Roman" pitchFamily="18" charset="0"/>
            </a:rPr>
            <a:t>Who? District TP&amp;D Director</a:t>
          </a:r>
        </a:p>
        <a:p>
          <a:pPr lvl="0" algn="ctr" defTabSz="533400">
            <a:lnSpc>
              <a:spcPct val="90000"/>
            </a:lnSpc>
            <a:spcBef>
              <a:spcPct val="0"/>
            </a:spcBef>
            <a:spcAft>
              <a:spcPct val="35000"/>
            </a:spcAft>
          </a:pPr>
          <a:r>
            <a:rPr lang="en-US" sz="1200" kern="1200" dirty="0" smtClean="0">
              <a:latin typeface="Franklin Gothic Book" panose="020B0503020102020204" pitchFamily="34" charset="0"/>
              <a:cs typeface="Times New Roman" pitchFamily="18" charset="0"/>
            </a:rPr>
            <a:t>TPP for UTP updates</a:t>
          </a:r>
        </a:p>
      </dsp:txBody>
      <dsp:txXfrm>
        <a:off x="0" y="4594311"/>
        <a:ext cx="8229600" cy="415130"/>
      </dsp:txXfrm>
    </dsp:sp>
    <dsp:sp modelId="{22AE1704-2E3B-436C-A8E6-EF34B846CA81}">
      <dsp:nvSpPr>
        <dsp:cNvPr id="0" name=""/>
        <dsp:cNvSpPr/>
      </dsp:nvSpPr>
      <dsp:spPr>
        <a:xfrm rot="10800000">
          <a:off x="0" y="2750592"/>
          <a:ext cx="8229600" cy="1387978"/>
        </a:xfrm>
        <a:prstGeom prst="upArrowCallout">
          <a:avLst/>
        </a:prstGeom>
        <a:solidFill>
          <a:srgbClr val="14385C"/>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dirty="0" smtClean="0">
              <a:latin typeface="Franklin Gothic Book" panose="020B0503020102020204" pitchFamily="34" charset="0"/>
              <a:cs typeface="Times New Roman" pitchFamily="18" charset="0"/>
            </a:rPr>
            <a:t>Coordinate and communicate the changes with MPO staff</a:t>
          </a:r>
          <a:endParaRPr lang="en-US" sz="1400" kern="1200" dirty="0" smtClean="0">
            <a:latin typeface="Franklin Gothic Book" panose="020B0503020102020204" pitchFamily="34" charset="0"/>
            <a:cs typeface="Times New Roman" pitchFamily="18" charset="0"/>
          </a:endParaRPr>
        </a:p>
      </dsp:txBody>
      <dsp:txXfrm rot="-10800000">
        <a:off x="0" y="2750592"/>
        <a:ext cx="8229600" cy="487180"/>
      </dsp:txXfrm>
    </dsp:sp>
    <dsp:sp modelId="{C1BCFEBA-AF76-49C0-926F-66F8579C33D8}">
      <dsp:nvSpPr>
        <dsp:cNvPr id="0" name=""/>
        <dsp:cNvSpPr/>
      </dsp:nvSpPr>
      <dsp:spPr>
        <a:xfrm>
          <a:off x="0" y="3237772"/>
          <a:ext cx="4114799" cy="415005"/>
        </a:xfrm>
        <a:prstGeom prst="rect">
          <a:avLst/>
        </a:prstGeom>
        <a:solidFill>
          <a:srgbClr val="E2E7EB"/>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US" sz="1400" kern="1200" dirty="0" smtClean="0">
              <a:latin typeface="Franklin Gothic Book" panose="020B0503020102020204" pitchFamily="34" charset="0"/>
              <a:cs typeface="Times New Roman" pitchFamily="18" charset="0"/>
            </a:rPr>
            <a:t>Who? District TP&amp;D Director</a:t>
          </a:r>
        </a:p>
      </dsp:txBody>
      <dsp:txXfrm>
        <a:off x="0" y="3237772"/>
        <a:ext cx="4114799" cy="415005"/>
      </dsp:txXfrm>
    </dsp:sp>
    <dsp:sp modelId="{9E543A4F-51CC-4C20-BAB5-ADEA29871C75}">
      <dsp:nvSpPr>
        <dsp:cNvPr id="0" name=""/>
        <dsp:cNvSpPr/>
      </dsp:nvSpPr>
      <dsp:spPr>
        <a:xfrm>
          <a:off x="4114800" y="3237772"/>
          <a:ext cx="4114799" cy="415005"/>
        </a:xfrm>
        <a:prstGeom prst="rect">
          <a:avLst/>
        </a:prstGeom>
        <a:solidFill>
          <a:srgbClr val="E2E7EB"/>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en-US" sz="1400" kern="1200" dirty="0" smtClean="0">
              <a:latin typeface="Franklin Gothic Book" panose="020B0503020102020204" pitchFamily="34" charset="0"/>
              <a:cs typeface="Times New Roman" pitchFamily="18" charset="0"/>
            </a:rPr>
            <a:t>How? Attach the consistency checklist and details of the needed revisions to TIP and MTP/RTP</a:t>
          </a:r>
        </a:p>
      </dsp:txBody>
      <dsp:txXfrm>
        <a:off x="4114800" y="3237772"/>
        <a:ext cx="4114799" cy="415005"/>
      </dsp:txXfrm>
    </dsp:sp>
    <dsp:sp modelId="{84A52D4C-FE6D-40E5-BDC3-C00A1F2C4704}">
      <dsp:nvSpPr>
        <dsp:cNvPr id="0" name=""/>
        <dsp:cNvSpPr/>
      </dsp:nvSpPr>
      <dsp:spPr>
        <a:xfrm rot="10800000">
          <a:off x="0" y="1376151"/>
          <a:ext cx="8229600" cy="1387978"/>
        </a:xfrm>
        <a:prstGeom prst="upArrowCallout">
          <a:avLst/>
        </a:prstGeom>
        <a:solidFill>
          <a:srgbClr val="14385C"/>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dirty="0" smtClean="0">
              <a:latin typeface="Franklin Gothic Book" panose="020B0503020102020204" pitchFamily="34" charset="0"/>
              <a:cs typeface="Times New Roman" pitchFamily="18" charset="0"/>
            </a:rPr>
            <a:t>Immediately Notify TP&amp;D Director and Environmental Coordinator and Update DCIS, ECOS, and P6</a:t>
          </a:r>
        </a:p>
      </dsp:txBody>
      <dsp:txXfrm rot="-10800000">
        <a:off x="0" y="1376151"/>
        <a:ext cx="8229600" cy="487180"/>
      </dsp:txXfrm>
    </dsp:sp>
    <dsp:sp modelId="{314CD196-A31B-4B53-8947-FF086C75B308}">
      <dsp:nvSpPr>
        <dsp:cNvPr id="0" name=""/>
        <dsp:cNvSpPr/>
      </dsp:nvSpPr>
      <dsp:spPr>
        <a:xfrm>
          <a:off x="0" y="1863331"/>
          <a:ext cx="4114799" cy="415005"/>
        </a:xfrm>
        <a:prstGeom prst="rect">
          <a:avLst/>
        </a:prstGeom>
        <a:solidFill>
          <a:srgbClr val="E2E7EB"/>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dirty="0" smtClean="0">
              <a:latin typeface="Franklin Gothic Book" panose="020B0503020102020204" pitchFamily="34" charset="0"/>
              <a:cs typeface="Times New Roman" pitchFamily="18" charset="0"/>
            </a:rPr>
            <a:t>Who? District Project Manager</a:t>
          </a:r>
        </a:p>
      </dsp:txBody>
      <dsp:txXfrm>
        <a:off x="0" y="1863331"/>
        <a:ext cx="4114799" cy="415005"/>
      </dsp:txXfrm>
    </dsp:sp>
    <dsp:sp modelId="{9AB6D57F-3544-41EA-91AE-E730531F9F73}">
      <dsp:nvSpPr>
        <dsp:cNvPr id="0" name=""/>
        <dsp:cNvSpPr/>
      </dsp:nvSpPr>
      <dsp:spPr>
        <a:xfrm>
          <a:off x="4114800" y="1863331"/>
          <a:ext cx="4114799" cy="415005"/>
        </a:xfrm>
        <a:prstGeom prst="rect">
          <a:avLst/>
        </a:prstGeom>
        <a:solidFill>
          <a:srgbClr val="E2E7EB"/>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dirty="0" smtClean="0">
              <a:latin typeface="Franklin Gothic Book" panose="020B0503020102020204" pitchFamily="34" charset="0"/>
              <a:cs typeface="Times New Roman" pitchFamily="18" charset="0"/>
            </a:rPr>
            <a:t>How? Attach consistency check list</a:t>
          </a:r>
        </a:p>
      </dsp:txBody>
      <dsp:txXfrm>
        <a:off x="4114800" y="1863331"/>
        <a:ext cx="4114799" cy="415005"/>
      </dsp:txXfrm>
    </dsp:sp>
    <dsp:sp modelId="{9FE049A1-C59B-42A7-9FB6-F9AAC19A1A12}">
      <dsp:nvSpPr>
        <dsp:cNvPr id="0" name=""/>
        <dsp:cNvSpPr/>
      </dsp:nvSpPr>
      <dsp:spPr>
        <a:xfrm rot="10800000">
          <a:off x="0" y="1709"/>
          <a:ext cx="8229600" cy="1387978"/>
        </a:xfrm>
        <a:prstGeom prst="upArrowCallout">
          <a:avLst/>
        </a:prstGeom>
        <a:solidFill>
          <a:srgbClr val="14385C"/>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dirty="0" smtClean="0">
              <a:latin typeface="Franklin Gothic Book" panose="020B0503020102020204" pitchFamily="34" charset="0"/>
              <a:cs typeface="Times New Roman" pitchFamily="18" charset="0"/>
            </a:rPr>
            <a:t>Detect and Document Changes in Project Design Scope, Limits, and Cost</a:t>
          </a:r>
          <a:endParaRPr lang="en-US" sz="1400" kern="1200" dirty="0">
            <a:latin typeface="Franklin Gothic Book" panose="020B0503020102020204" pitchFamily="34" charset="0"/>
            <a:cs typeface="Times New Roman" pitchFamily="18" charset="0"/>
          </a:endParaRPr>
        </a:p>
      </dsp:txBody>
      <dsp:txXfrm rot="-10800000">
        <a:off x="0" y="1709"/>
        <a:ext cx="8229600" cy="487180"/>
      </dsp:txXfrm>
    </dsp:sp>
    <dsp:sp modelId="{0E79E57A-A38C-429B-AB47-5502F4B61A44}">
      <dsp:nvSpPr>
        <dsp:cNvPr id="0" name=""/>
        <dsp:cNvSpPr/>
      </dsp:nvSpPr>
      <dsp:spPr>
        <a:xfrm>
          <a:off x="4018" y="488890"/>
          <a:ext cx="2740521" cy="415005"/>
        </a:xfrm>
        <a:prstGeom prst="rect">
          <a:avLst/>
        </a:prstGeom>
        <a:solidFill>
          <a:srgbClr val="E2E7EB"/>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50000"/>
            </a:lnSpc>
            <a:spcBef>
              <a:spcPct val="0"/>
            </a:spcBef>
            <a:spcAft>
              <a:spcPts val="0"/>
            </a:spcAft>
          </a:pPr>
          <a:r>
            <a:rPr lang="en-US" sz="1200" kern="1200" dirty="0" smtClean="0">
              <a:latin typeface="Franklin Gothic Book" panose="020B0503020102020204" pitchFamily="34" charset="0"/>
              <a:cs typeface="Times New Roman" pitchFamily="18" charset="0"/>
            </a:rPr>
            <a:t>Who?</a:t>
          </a:r>
        </a:p>
        <a:p>
          <a:pPr lvl="0" algn="ctr" defTabSz="533400">
            <a:lnSpc>
              <a:spcPct val="90000"/>
            </a:lnSpc>
            <a:spcBef>
              <a:spcPct val="0"/>
            </a:spcBef>
            <a:spcAft>
              <a:spcPct val="35000"/>
            </a:spcAft>
          </a:pPr>
          <a:r>
            <a:rPr lang="en-US" sz="1200" kern="1200" dirty="0" smtClean="0">
              <a:latin typeface="Franklin Gothic Book" panose="020B0503020102020204" pitchFamily="34" charset="0"/>
              <a:cs typeface="Times New Roman" pitchFamily="18" charset="0"/>
            </a:rPr>
            <a:t> District Project Manager</a:t>
          </a:r>
          <a:endParaRPr lang="en-US" sz="1200" kern="1200" dirty="0">
            <a:latin typeface="Franklin Gothic Book" panose="020B0503020102020204" pitchFamily="34" charset="0"/>
            <a:cs typeface="Times New Roman" pitchFamily="18" charset="0"/>
          </a:endParaRPr>
        </a:p>
      </dsp:txBody>
      <dsp:txXfrm>
        <a:off x="4018" y="488890"/>
        <a:ext cx="2740521" cy="415005"/>
      </dsp:txXfrm>
    </dsp:sp>
    <dsp:sp modelId="{83264C78-730C-4082-B70C-5DF270490F35}">
      <dsp:nvSpPr>
        <dsp:cNvPr id="0" name=""/>
        <dsp:cNvSpPr/>
      </dsp:nvSpPr>
      <dsp:spPr>
        <a:xfrm>
          <a:off x="2744539" y="488890"/>
          <a:ext cx="2740521" cy="415005"/>
        </a:xfrm>
        <a:prstGeom prst="rect">
          <a:avLst/>
        </a:prstGeom>
        <a:solidFill>
          <a:srgbClr val="E2E7EB"/>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50000"/>
            </a:lnSpc>
            <a:spcBef>
              <a:spcPct val="0"/>
            </a:spcBef>
            <a:spcAft>
              <a:spcPts val="0"/>
            </a:spcAft>
          </a:pPr>
          <a:r>
            <a:rPr lang="en-US" sz="1200" kern="1200" dirty="0" smtClean="0">
              <a:latin typeface="Franklin Gothic Book" panose="020B0503020102020204" pitchFamily="34" charset="0"/>
              <a:cs typeface="Times New Roman" pitchFamily="18" charset="0"/>
            </a:rPr>
            <a:t>How?</a:t>
          </a:r>
        </a:p>
        <a:p>
          <a:pPr lvl="0" algn="ctr" defTabSz="533400">
            <a:lnSpc>
              <a:spcPct val="100000"/>
            </a:lnSpc>
            <a:spcBef>
              <a:spcPct val="0"/>
            </a:spcBef>
            <a:spcAft>
              <a:spcPts val="0"/>
            </a:spcAft>
          </a:pPr>
          <a:r>
            <a:rPr lang="en-US" sz="1200" kern="1200" dirty="0" smtClean="0">
              <a:latin typeface="Franklin Gothic Book" panose="020B0503020102020204" pitchFamily="34" charset="0"/>
              <a:cs typeface="Times New Roman" pitchFamily="18" charset="0"/>
            </a:rPr>
            <a:t>Project consistency checklist</a:t>
          </a:r>
          <a:endParaRPr lang="en-US" sz="1200" kern="1200" dirty="0">
            <a:latin typeface="Franklin Gothic Book" panose="020B0503020102020204" pitchFamily="34" charset="0"/>
            <a:cs typeface="Times New Roman" pitchFamily="18" charset="0"/>
          </a:endParaRPr>
        </a:p>
      </dsp:txBody>
      <dsp:txXfrm>
        <a:off x="2744539" y="488890"/>
        <a:ext cx="2740521" cy="415005"/>
      </dsp:txXfrm>
    </dsp:sp>
    <dsp:sp modelId="{FB474CAC-A7A9-4AAE-A506-8B049CB4C478}">
      <dsp:nvSpPr>
        <dsp:cNvPr id="0" name=""/>
        <dsp:cNvSpPr/>
      </dsp:nvSpPr>
      <dsp:spPr>
        <a:xfrm>
          <a:off x="5485060" y="489442"/>
          <a:ext cx="2740521" cy="413901"/>
        </a:xfrm>
        <a:prstGeom prst="rect">
          <a:avLst/>
        </a:prstGeom>
        <a:solidFill>
          <a:srgbClr val="E2E7EB"/>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100000"/>
            </a:lnSpc>
            <a:spcBef>
              <a:spcPct val="0"/>
            </a:spcBef>
            <a:spcAft>
              <a:spcPts val="0"/>
            </a:spcAft>
          </a:pPr>
          <a:r>
            <a:rPr lang="en-US" sz="1200" kern="1200" dirty="0" smtClean="0">
              <a:latin typeface="Franklin Gothic Book" panose="020B0503020102020204" pitchFamily="34" charset="0"/>
              <a:cs typeface="Times New Roman" pitchFamily="18" charset="0"/>
            </a:rPr>
            <a:t>Tools/Resources</a:t>
          </a:r>
        </a:p>
        <a:p>
          <a:pPr lvl="0" algn="ctr" defTabSz="533400">
            <a:lnSpc>
              <a:spcPct val="100000"/>
            </a:lnSpc>
            <a:spcBef>
              <a:spcPct val="0"/>
            </a:spcBef>
            <a:spcAft>
              <a:spcPts val="0"/>
            </a:spcAft>
          </a:pPr>
          <a:r>
            <a:rPr lang="en-US" sz="1200" kern="1200" dirty="0" smtClean="0">
              <a:latin typeface="Franklin Gothic Book" panose="020B0503020102020204" pitchFamily="34" charset="0"/>
              <a:cs typeface="Times New Roman" pitchFamily="18" charset="0"/>
            </a:rPr>
            <a:t>DCIS, E-STIP, MTP/RTP, E-UTP*</a:t>
          </a:r>
          <a:endParaRPr lang="en-US" sz="1200" kern="1200" dirty="0">
            <a:latin typeface="Franklin Gothic Book" panose="020B0503020102020204" pitchFamily="34" charset="0"/>
            <a:cs typeface="Times New Roman" pitchFamily="18" charset="0"/>
          </a:endParaRPr>
        </a:p>
      </dsp:txBody>
      <dsp:txXfrm>
        <a:off x="5485060" y="489442"/>
        <a:ext cx="2740521" cy="413901"/>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2972098" cy="464205"/>
          </a:xfrm>
          <a:prstGeom prst="rect">
            <a:avLst/>
          </a:prstGeom>
        </p:spPr>
        <p:txBody>
          <a:bodyPr vert="horz" lIns="88128" tIns="44064" rIns="88128" bIns="44064" rtlCol="0"/>
          <a:lstStyle>
            <a:lvl1pPr algn="l">
              <a:defRPr sz="1200"/>
            </a:lvl1pPr>
          </a:lstStyle>
          <a:p>
            <a:endParaRPr lang="en-US" dirty="0"/>
          </a:p>
        </p:txBody>
      </p:sp>
      <p:sp>
        <p:nvSpPr>
          <p:cNvPr id="3" name="Date Placeholder 2"/>
          <p:cNvSpPr>
            <a:spLocks noGrp="1"/>
          </p:cNvSpPr>
          <p:nvPr>
            <p:ph type="dt" sz="quarter" idx="1"/>
          </p:nvPr>
        </p:nvSpPr>
        <p:spPr>
          <a:xfrm>
            <a:off x="3884414" y="3"/>
            <a:ext cx="2972098" cy="464205"/>
          </a:xfrm>
          <a:prstGeom prst="rect">
            <a:avLst/>
          </a:prstGeom>
        </p:spPr>
        <p:txBody>
          <a:bodyPr vert="horz" lIns="88128" tIns="44064" rIns="88128" bIns="44064" rtlCol="0"/>
          <a:lstStyle>
            <a:lvl1pPr algn="r">
              <a:defRPr sz="1200"/>
            </a:lvl1pPr>
          </a:lstStyle>
          <a:p>
            <a:endParaRPr lang="en-US" dirty="0"/>
          </a:p>
        </p:txBody>
      </p:sp>
      <p:sp>
        <p:nvSpPr>
          <p:cNvPr id="4" name="Footer Placeholder 3"/>
          <p:cNvSpPr>
            <a:spLocks noGrp="1"/>
          </p:cNvSpPr>
          <p:nvPr>
            <p:ph type="ftr" sz="quarter" idx="2"/>
          </p:nvPr>
        </p:nvSpPr>
        <p:spPr>
          <a:xfrm>
            <a:off x="1" y="8830661"/>
            <a:ext cx="2972098" cy="464205"/>
          </a:xfrm>
          <a:prstGeom prst="rect">
            <a:avLst/>
          </a:prstGeom>
        </p:spPr>
        <p:txBody>
          <a:bodyPr vert="horz" lIns="88128" tIns="44064" rIns="88128" bIns="4406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414" y="8830661"/>
            <a:ext cx="2972098" cy="464205"/>
          </a:xfrm>
          <a:prstGeom prst="rect">
            <a:avLst/>
          </a:prstGeom>
        </p:spPr>
        <p:txBody>
          <a:bodyPr vert="horz" lIns="88128" tIns="44064" rIns="88128" bIns="44064" rtlCol="0" anchor="b"/>
          <a:lstStyle>
            <a:lvl1pPr algn="r">
              <a:defRPr sz="1200"/>
            </a:lvl1pPr>
          </a:lstStyle>
          <a:p>
            <a:endParaRPr lang="en-US" dirty="0"/>
          </a:p>
        </p:txBody>
      </p:sp>
    </p:spTree>
    <p:extLst>
      <p:ext uri="{BB962C8B-B14F-4D97-AF65-F5344CB8AC3E}">
        <p14:creationId xmlns:p14="http://schemas.microsoft.com/office/powerpoint/2010/main" val="38234296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3502" tIns="46751" rIns="93502" bIns="46751"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3502" tIns="46751" rIns="93502" bIns="46751" rtlCol="0"/>
          <a:lstStyle>
            <a:lvl1pPr algn="r">
              <a:defRPr sz="1200"/>
            </a:lvl1pPr>
          </a:lstStyle>
          <a:p>
            <a:fld id="{7A790463-911A-4750-AD2E-671879DD54F4}" type="datetimeFigureOut">
              <a:rPr lang="en-US" smtClean="0"/>
              <a:pPr/>
              <a:t>11/19/2014</a:t>
            </a:fld>
            <a:endParaRPr lang="en-US" dirty="0"/>
          </a:p>
        </p:txBody>
      </p:sp>
      <p:sp>
        <p:nvSpPr>
          <p:cNvPr id="4" name="Slide Image Placeholder 3"/>
          <p:cNvSpPr>
            <a:spLocks noGrp="1" noRot="1" noChangeAspect="1"/>
          </p:cNvSpPr>
          <p:nvPr>
            <p:ph type="sldImg" idx="2"/>
          </p:nvPr>
        </p:nvSpPr>
        <p:spPr>
          <a:xfrm>
            <a:off x="1106488" y="696913"/>
            <a:ext cx="4646612" cy="3486150"/>
          </a:xfrm>
          <a:prstGeom prst="rect">
            <a:avLst/>
          </a:prstGeom>
          <a:noFill/>
          <a:ln w="12700">
            <a:solidFill>
              <a:prstClr val="black"/>
            </a:solidFill>
          </a:ln>
        </p:spPr>
        <p:txBody>
          <a:bodyPr vert="horz" lIns="93502" tIns="46751" rIns="93502" bIns="46751" rtlCol="0" anchor="ctr"/>
          <a:lstStyle/>
          <a:p>
            <a:endParaRPr lang="en-US" dirty="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3502" tIns="46751" rIns="93502" bIns="4675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8"/>
            <a:ext cx="2971800" cy="464820"/>
          </a:xfrm>
          <a:prstGeom prst="rect">
            <a:avLst/>
          </a:prstGeom>
        </p:spPr>
        <p:txBody>
          <a:bodyPr vert="horz" lIns="93502" tIns="46751" rIns="93502" bIns="4675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8"/>
            <a:ext cx="2971800" cy="464820"/>
          </a:xfrm>
          <a:prstGeom prst="rect">
            <a:avLst/>
          </a:prstGeom>
        </p:spPr>
        <p:txBody>
          <a:bodyPr vert="horz" lIns="93502" tIns="46751" rIns="93502" bIns="46751" rtlCol="0" anchor="b"/>
          <a:lstStyle>
            <a:lvl1pPr algn="r">
              <a:defRPr sz="1200"/>
            </a:lvl1pPr>
          </a:lstStyle>
          <a:p>
            <a:fld id="{09541898-D043-4569-A9A6-59B778BECE00}" type="slidenum">
              <a:rPr lang="en-US" smtClean="0"/>
              <a:pPr/>
              <a:t>‹#›</a:t>
            </a:fld>
            <a:endParaRPr lang="en-US" dirty="0"/>
          </a:p>
        </p:txBody>
      </p:sp>
    </p:spTree>
    <p:extLst>
      <p:ext uri="{BB962C8B-B14F-4D97-AF65-F5344CB8AC3E}">
        <p14:creationId xmlns:p14="http://schemas.microsoft.com/office/powerpoint/2010/main" val="7582431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02">
              <a:defRPr/>
            </a:pPr>
            <a:r>
              <a:rPr lang="en-US" dirty="0"/>
              <a:t>Federal project-level conformity requirements state that projects need to be from and consistent with a currently conforming </a:t>
            </a:r>
            <a:r>
              <a:rPr lang="en-US" dirty="0" smtClean="0"/>
              <a:t>MTP/RTP </a:t>
            </a:r>
            <a:r>
              <a:rPr lang="en-US" dirty="0"/>
              <a:t>and TIP. A failure of project conformity as a result of project inconsistency can potentially result in failure of regional transportation conformity and a need for a conformity redetermination.</a:t>
            </a:r>
          </a:p>
          <a:p>
            <a:endParaRPr lang="en-US" dirty="0"/>
          </a:p>
        </p:txBody>
      </p:sp>
    </p:spTree>
    <p:extLst>
      <p:ext uri="{BB962C8B-B14F-4D97-AF65-F5344CB8AC3E}">
        <p14:creationId xmlns:p14="http://schemas.microsoft.com/office/powerpoint/2010/main" val="2263221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defTabSz="881281">
              <a:defRPr/>
            </a:pPr>
            <a:r>
              <a:rPr lang="en-US" dirty="0"/>
              <a:t>In general, if a project does not meet the federal project consistency requirements, FHWA/FTA will not take an action on it.  When federal action cannot be taken due to project inconsistency, delays occur, and those delays put TxDOT at financial risk. More importantly, without these federal actions, TxDOT cannot be reimbursed with federal funds for eligible project costs. This slide summarizes the potential consequences of a project inconsistency.</a:t>
            </a:r>
          </a:p>
          <a:p>
            <a:endParaRPr lang="en-US" dirty="0"/>
          </a:p>
          <a:p>
            <a:r>
              <a:rPr lang="en-US" dirty="0"/>
              <a:t>According to the federal project-level conformity requirements, a project is no longer in conformity if its design concept and scope:</a:t>
            </a:r>
          </a:p>
          <a:p>
            <a:pPr marL="220320">
              <a:buFont typeface="Arial" pitchFamily="34" charset="0"/>
              <a:buChar char="•"/>
            </a:pPr>
            <a:r>
              <a:rPr lang="en-US" b="1" dirty="0"/>
              <a:t> </a:t>
            </a:r>
            <a:r>
              <a:rPr lang="en-US" b="0" dirty="0"/>
              <a:t>Has changed from what was originally included in the regional emissions analysis; or</a:t>
            </a:r>
          </a:p>
          <a:p>
            <a:pPr marL="220320">
              <a:buFont typeface="Arial" pitchFamily="34" charset="0"/>
              <a:buChar char="•"/>
            </a:pPr>
            <a:r>
              <a:rPr lang="en-US" b="0" dirty="0"/>
              <a:t> Was not adequate to determine the contribution of a project to regional emissions in the </a:t>
            </a:r>
            <a:r>
              <a:rPr lang="en-US" b="0" dirty="0" smtClean="0"/>
              <a:t>MTP/RTP </a:t>
            </a:r>
            <a:r>
              <a:rPr lang="en-US" b="0" dirty="0"/>
              <a:t>and TIP.</a:t>
            </a:r>
          </a:p>
          <a:p>
            <a:endParaRPr lang="en-US" dirty="0"/>
          </a:p>
          <a:p>
            <a:pPr defTabSz="881281">
              <a:defRPr/>
            </a:pPr>
            <a:r>
              <a:rPr lang="en-US" dirty="0"/>
              <a:t>In addition to unnecessary delays for the project and withholding of federal funding, a failure of project conformity can potentially result in failure of regional air quality conformity and a need for a conformity re-evaluation. A regional conformity re-evaluation can cause an excessive delay for the project. In some cases, FHWA/FTA can authorize only limited types of projects until the conformity redetermination for </a:t>
            </a:r>
            <a:r>
              <a:rPr lang="en-US" dirty="0" smtClean="0"/>
              <a:t>MTP/RTP </a:t>
            </a:r>
            <a:r>
              <a:rPr lang="en-US" dirty="0"/>
              <a:t>and/or TIP is complete. </a:t>
            </a:r>
          </a:p>
          <a:p>
            <a:pPr defTabSz="881281">
              <a:defRPr/>
            </a:pPr>
            <a:endParaRPr lang="en-US" dirty="0"/>
          </a:p>
          <a:p>
            <a:r>
              <a:rPr lang="en-US" dirty="0"/>
              <a:t>This issue is especially critical for projects in nonattainment and </a:t>
            </a:r>
            <a:r>
              <a:rPr lang="en-US" dirty="0" smtClean="0"/>
              <a:t>attainment maintenance </a:t>
            </a:r>
            <a:r>
              <a:rPr lang="en-US" dirty="0"/>
              <a:t>areas since an inconsistency-induced failure of project-level conformity can affect the region’s transportation conformity determination.</a:t>
            </a:r>
          </a:p>
          <a:p>
            <a:endParaRPr lang="en-US" dirty="0"/>
          </a:p>
          <a:p>
            <a:endParaRPr lang="en-US" dirty="0"/>
          </a:p>
          <a:p>
            <a:endParaRPr lang="en-US" dirty="0"/>
          </a:p>
        </p:txBody>
      </p:sp>
    </p:spTree>
    <p:extLst>
      <p:ext uri="{BB962C8B-B14F-4D97-AF65-F5344CB8AC3E}">
        <p14:creationId xmlns:p14="http://schemas.microsoft.com/office/powerpoint/2010/main" val="1221576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6907295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4375" y="4426857"/>
            <a:ext cx="5486400" cy="4183380"/>
          </a:xfrm>
        </p:spPr>
        <p:txBody>
          <a:bodyPr>
            <a:normAutofit fontScale="85000" lnSpcReduction="20000"/>
          </a:bodyPr>
          <a:lstStyle/>
          <a:p>
            <a:r>
              <a:rPr lang="en-US" dirty="0"/>
              <a:t>The causes of project inconsistency can be numerous, but the following summarizes the most common causes:</a:t>
            </a:r>
          </a:p>
          <a:p>
            <a:pPr lvl="0"/>
            <a:endParaRPr lang="en-US" u="sng" dirty="0"/>
          </a:p>
          <a:p>
            <a:pPr lvl="0"/>
            <a:r>
              <a:rPr lang="en-US" u="sng" dirty="0"/>
              <a:t>Projects evolve</a:t>
            </a:r>
            <a:r>
              <a:rPr lang="en-US" dirty="0"/>
              <a:t>. The long periods of time that elapse between stages in the planning, project development, and environmental processes increase the chances that a project’s design, scope, estimated cost, or estimated letting date will change. When changes are not communicated, it is difficult to maintain project consistency in every document in which the project has been listed—from project initiation to construction.</a:t>
            </a:r>
          </a:p>
          <a:p>
            <a:pPr lvl="0"/>
            <a:endParaRPr lang="en-US" u="sng" dirty="0"/>
          </a:p>
          <a:p>
            <a:pPr lvl="0"/>
            <a:r>
              <a:rPr lang="en-US" u="sng" dirty="0"/>
              <a:t>Inconsistency in regulatory processes</a:t>
            </a:r>
            <a:r>
              <a:rPr lang="en-US" dirty="0"/>
              <a:t>. </a:t>
            </a:r>
            <a:r>
              <a:rPr lang="en-US" dirty="0" smtClean="0"/>
              <a:t>A project </a:t>
            </a:r>
            <a:r>
              <a:rPr lang="en-US" dirty="0"/>
              <a:t>of significant scope may be subject to changes in established regulations and administrative rules over time without the benefit of being grandfathered.</a:t>
            </a:r>
          </a:p>
          <a:p>
            <a:pPr lvl="0"/>
            <a:endParaRPr lang="en-US" u="sng" dirty="0"/>
          </a:p>
          <a:p>
            <a:pPr lvl="0"/>
            <a:r>
              <a:rPr lang="en-US" u="sng" dirty="0"/>
              <a:t>Communication</a:t>
            </a:r>
            <a:r>
              <a:rPr lang="en-US" dirty="0"/>
              <a:t>. More to the point, there can be a lack of communication between the numerous local, state, and federal entities responsible for the completion of the plans, programs, and processes to advance a project from inception to construction. For example, if the project description is changed during the preliminary design phase, TxDOT would need to notify the MPO to update the project description in the </a:t>
            </a:r>
            <a:r>
              <a:rPr lang="en-US" dirty="0" smtClean="0"/>
              <a:t>MTP/RTP before </a:t>
            </a:r>
            <a:r>
              <a:rPr lang="en-US" dirty="0"/>
              <a:t>that project is carried into the TIP with an inconsistent—or rather, incorrect—project description.</a:t>
            </a:r>
          </a:p>
          <a:p>
            <a:pPr lvl="0"/>
            <a:endParaRPr lang="en-US" u="sng" dirty="0"/>
          </a:p>
          <a:p>
            <a:pPr lvl="0"/>
            <a:r>
              <a:rPr lang="en-US" u="sng" dirty="0"/>
              <a:t>Complexity of Funding Scenarios</a:t>
            </a:r>
            <a:r>
              <a:rPr lang="en-US" dirty="0"/>
              <a:t>. Programming transportation projects is a dynamic process. Changes in funding levels, fund sources, agency operations, economic conditions, current law, timing of project schedules, and other factors  such as changes in the estimated cost of a project over the time it takes to develop a project, will result in changes to one or more aspects of a project’s scope, design, or description that would have to be revised in the appropriate planning and environmental documents.  </a:t>
            </a:r>
          </a:p>
          <a:p>
            <a:pPr lvl="0"/>
            <a:endParaRPr lang="en-US" dirty="0"/>
          </a:p>
          <a:p>
            <a:r>
              <a:rPr lang="en-US" dirty="0" smtClean="0"/>
              <a:t>Note:</a:t>
            </a:r>
            <a:r>
              <a:rPr lang="en-US" baseline="0" dirty="0" smtClean="0"/>
              <a:t> In the Project Consistency Guidebook, Chapter 3 covers the causes that lead to inconsistency, page 7.</a:t>
            </a:r>
            <a:endParaRPr lang="en-US" dirty="0"/>
          </a:p>
          <a:p>
            <a:r>
              <a:rPr lang="en-US" dirty="0"/>
              <a:t> </a:t>
            </a:r>
          </a:p>
        </p:txBody>
      </p:sp>
    </p:spTree>
    <p:extLst>
      <p:ext uri="{BB962C8B-B14F-4D97-AF65-F5344CB8AC3E}">
        <p14:creationId xmlns:p14="http://schemas.microsoft.com/office/powerpoint/2010/main" val="39127532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14756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a:t>
            </a:r>
            <a:r>
              <a:rPr lang="en-US" b="1" u="sng" dirty="0"/>
              <a:t>nonattainmen</a:t>
            </a:r>
            <a:r>
              <a:rPr lang="en-US" u="sng" dirty="0"/>
              <a:t>t</a:t>
            </a:r>
            <a:r>
              <a:rPr lang="en-US" dirty="0"/>
              <a:t> and </a:t>
            </a:r>
            <a:r>
              <a:rPr lang="en-US" b="1" u="sng" dirty="0"/>
              <a:t>maintenance</a:t>
            </a:r>
            <a:r>
              <a:rPr lang="en-US" dirty="0"/>
              <a:t> areas, the expected year of completion MUST fall between the following years:</a:t>
            </a:r>
            <a:r>
              <a:rPr lang="en-US" b="0" dirty="0" smtClean="0"/>
              <a:t> </a:t>
            </a:r>
          </a:p>
          <a:p>
            <a:pPr marL="220320">
              <a:buFont typeface="Arial" pitchFamily="34" charset="0"/>
              <a:buChar char="•"/>
            </a:pPr>
            <a:r>
              <a:rPr lang="en-US" dirty="0"/>
              <a:t> The 1</a:t>
            </a:r>
            <a:r>
              <a:rPr lang="en-US" baseline="30000" dirty="0"/>
              <a:t>st</a:t>
            </a:r>
            <a:r>
              <a:rPr lang="en-US" dirty="0"/>
              <a:t> year in which the project is included in  the </a:t>
            </a:r>
            <a:r>
              <a:rPr lang="en-US" dirty="0" smtClean="0"/>
              <a:t>MTP/RTP </a:t>
            </a:r>
            <a:r>
              <a:rPr lang="en-US" dirty="0"/>
              <a:t>emissions analysis; and </a:t>
            </a:r>
          </a:p>
          <a:p>
            <a:pPr marL="220320">
              <a:buFont typeface="Arial" pitchFamily="34" charset="0"/>
              <a:buChar char="•"/>
            </a:pPr>
            <a:r>
              <a:rPr lang="en-US" dirty="0"/>
              <a:t> The Last Year in which the project is NOT included in the </a:t>
            </a:r>
            <a:r>
              <a:rPr lang="en-US" dirty="0" smtClean="0"/>
              <a:t>MTP/RTP </a:t>
            </a:r>
            <a:r>
              <a:rPr lang="en-US" dirty="0"/>
              <a:t>emissions analysis.</a:t>
            </a:r>
            <a:endParaRPr lang="en-US" b="0" dirty="0"/>
          </a:p>
        </p:txBody>
      </p:sp>
    </p:spTree>
    <p:extLst>
      <p:ext uri="{BB962C8B-B14F-4D97-AF65-F5344CB8AC3E}">
        <p14:creationId xmlns:p14="http://schemas.microsoft.com/office/powerpoint/2010/main" val="35424960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some projects, inconsistency is unavoidable, given the complexity of the various processes to which projects are subject. The successful delivery of projects requires time and effort on the part of many professionals at local, state, and federal transportation planning and regulatory agencies. While no one can control the outcomes of all the various phases and steps in the planning, project development, and environmental processes, one can only attempt to better understand the relationships between the various processes.</a:t>
            </a:r>
          </a:p>
          <a:p>
            <a:r>
              <a:rPr lang="en-US" dirty="0"/>
              <a:t> </a:t>
            </a:r>
          </a:p>
          <a:p>
            <a:r>
              <a:rPr lang="en-US" dirty="0" smtClean="0"/>
              <a:t>Projects </a:t>
            </a:r>
            <a:r>
              <a:rPr lang="en-US" dirty="0"/>
              <a:t>are generally designed to conform to federal planning and environmental regulations under the assumption that federal funding may be required to complete some or all of the project development activities or actual construction. The planning, environmental, and project development processes are interdependent and somewhat sequential in nature. Some processes have phases or steps that are under way concurrently at any given time when federal action may be requested (see above Figure). </a:t>
            </a:r>
          </a:p>
          <a:p>
            <a:endParaRPr lang="en-US" dirty="0"/>
          </a:p>
        </p:txBody>
      </p:sp>
    </p:spTree>
    <p:extLst>
      <p:ext uri="{BB962C8B-B14F-4D97-AF65-F5344CB8AC3E}">
        <p14:creationId xmlns:p14="http://schemas.microsoft.com/office/powerpoint/2010/main" val="10331336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The elements of project consistency management include: </a:t>
            </a:r>
          </a:p>
          <a:p>
            <a:pPr>
              <a:buFont typeface="Arial" pitchFamily="34" charset="0"/>
              <a:buChar char="•"/>
            </a:pPr>
            <a:r>
              <a:rPr lang="en-US" b="0" dirty="0" smtClean="0"/>
              <a:t> Staff roles and responsibilities;  </a:t>
            </a:r>
          </a:p>
          <a:p>
            <a:pPr>
              <a:buFont typeface="Arial" pitchFamily="34" charset="0"/>
              <a:buChar char="•"/>
            </a:pPr>
            <a:r>
              <a:rPr lang="en-US" b="0" dirty="0" smtClean="0"/>
              <a:t> Maintaining project consistency;</a:t>
            </a:r>
          </a:p>
          <a:p>
            <a:pPr>
              <a:buFont typeface="Arial" pitchFamily="34" charset="0"/>
              <a:buChar char="•"/>
            </a:pPr>
            <a:r>
              <a:rPr lang="en-US" b="0" dirty="0" smtClean="0"/>
              <a:t> Project consistency prevention, </a:t>
            </a:r>
          </a:p>
          <a:p>
            <a:pPr>
              <a:buFont typeface="Arial" pitchFamily="34" charset="0"/>
              <a:buChar char="•"/>
            </a:pPr>
            <a:r>
              <a:rPr lang="en-US" b="0" dirty="0" smtClean="0"/>
              <a:t> Project inconsistency detection and </a:t>
            </a:r>
          </a:p>
          <a:p>
            <a:pPr>
              <a:buFont typeface="Arial" pitchFamily="34" charset="0"/>
              <a:buChar char="•"/>
            </a:pPr>
            <a:r>
              <a:rPr lang="en-US" b="0" dirty="0" smtClean="0"/>
              <a:t> Tools, resources, and recommendation to maintain project consistency.</a:t>
            </a:r>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6907295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It is highly important for Districts and MPOs to identify the staff responsible for key consistency-related steps/activities during the project development process, both inside their own agency and their partner agency. </a:t>
            </a:r>
          </a:p>
          <a:p>
            <a:endParaRPr lang="en-US" dirty="0"/>
          </a:p>
          <a:p>
            <a:pPr defTabSz="931602">
              <a:defRPr/>
            </a:pPr>
            <a:r>
              <a:rPr lang="en-US" dirty="0"/>
              <a:t>Responsibilities should be clearly explained and assigned to staff, and an effort should be made to ensure that they know the responsible party for the other activities.</a:t>
            </a:r>
          </a:p>
          <a:p>
            <a:endParaRPr lang="en-US" dirty="0"/>
          </a:p>
          <a:p>
            <a:pPr defTabSz="931602">
              <a:defRPr/>
            </a:pPr>
            <a:endParaRPr lang="en-US" dirty="0"/>
          </a:p>
          <a:p>
            <a:pPr defTabSz="931602">
              <a:defRPr/>
            </a:pPr>
            <a:r>
              <a:rPr lang="en-US" dirty="0"/>
              <a:t>MPOs must update </a:t>
            </a:r>
            <a:r>
              <a:rPr lang="en-US" dirty="0" smtClean="0"/>
              <a:t>MTP/RTP </a:t>
            </a:r>
            <a:r>
              <a:rPr lang="en-US" dirty="0"/>
              <a:t>and TIP of any necessary revisions or changes. </a:t>
            </a:r>
            <a:endParaRPr lang="en-US" dirty="0" smtClean="0"/>
          </a:p>
        </p:txBody>
      </p:sp>
    </p:spTree>
    <p:extLst>
      <p:ext uri="{BB962C8B-B14F-4D97-AF65-F5344CB8AC3E}">
        <p14:creationId xmlns:p14="http://schemas.microsoft.com/office/powerpoint/2010/main" val="42512694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02">
              <a:defRPr/>
            </a:pPr>
            <a:r>
              <a:rPr lang="en-US" dirty="0" smtClean="0"/>
              <a:t>TxDOT Districts: </a:t>
            </a:r>
          </a:p>
          <a:p>
            <a:pPr marL="174675" indent="-174675" defTabSz="931602">
              <a:buFont typeface="Arial" panose="020B0604020202020204" pitchFamily="34" charset="0"/>
              <a:buChar char="•"/>
              <a:defRPr/>
            </a:pPr>
            <a:r>
              <a:rPr lang="en-US" dirty="0" smtClean="0"/>
              <a:t>The TP&amp;D director communicates these issues to outside stakeholders including the MPO at the Technical Advisory Meetings. The District Environmental Coordinator coordinates the District’s activities regarding the preparation of environmental documents for projects.</a:t>
            </a:r>
          </a:p>
          <a:p>
            <a:pPr defTabSz="931602">
              <a:defRPr/>
            </a:pPr>
            <a:endParaRPr lang="en-US" dirty="0" smtClean="0"/>
          </a:p>
          <a:p>
            <a:pPr marL="174675" indent="-174675" defTabSz="931602">
              <a:lnSpc>
                <a:spcPct val="90000"/>
              </a:lnSpc>
              <a:buFont typeface="Arial" panose="020B0604020202020204" pitchFamily="34" charset="0"/>
              <a:buChar char="•"/>
              <a:defRPr/>
            </a:pPr>
            <a:r>
              <a:rPr lang="en-US" dirty="0" smtClean="0"/>
              <a:t>TxDOT project managers are usually the individuals overseeing project development and are in a position to coordinate and track all changes to a project during this process. In some Districts, a separate project manager (i.e., environmental project manager) oversees the environmental process activities for a project. Project managers report to the TP&amp;D director on any issues or challenges regarding project development at internal meetings.  The TP&amp;D director communicates these issues to outside stakeholders including the MPO at the Technical Advisory Meetings. The District Environmental Coordinator coordinates the District’s activities regarding the preparation of environmental documents for projects.</a:t>
            </a:r>
          </a:p>
          <a:p>
            <a:pPr defTabSz="931602">
              <a:defRPr/>
            </a:pPr>
            <a:endParaRPr lang="en-US" dirty="0" smtClean="0"/>
          </a:p>
          <a:p>
            <a:pPr defTabSz="931602">
              <a:defRPr/>
            </a:pPr>
            <a:r>
              <a:rPr lang="en-US" dirty="0" smtClean="0"/>
              <a:t>TxDOT District project managers, the director of Transportation Planning and Development (TP&amp;D), and/or District environmental coordinator play a central role in maintaining project consistency.</a:t>
            </a:r>
          </a:p>
          <a:p>
            <a:endParaRPr lang="en-US" dirty="0" smtClean="0"/>
          </a:p>
          <a:p>
            <a:pPr defTabSz="931602">
              <a:defRPr/>
            </a:pPr>
            <a:r>
              <a:rPr lang="en-US" dirty="0" smtClean="0"/>
              <a:t>Because TxDOT project managers are the closest person to projects and changes made to them, they are the responsible party to maintain consistency by ensuring that all changes are coordinated and communicated internally in an effective and timely manner. </a:t>
            </a:r>
          </a:p>
          <a:p>
            <a:pPr defTabSz="931602">
              <a:defRPr/>
            </a:pPr>
            <a:endParaRPr lang="en-US" dirty="0" smtClean="0"/>
          </a:p>
          <a:p>
            <a:pPr defTabSz="931602">
              <a:defRPr/>
            </a:pPr>
            <a:r>
              <a:rPr lang="en-US" dirty="0" smtClean="0"/>
              <a:t>The District TP&amp;D director </a:t>
            </a:r>
            <a:r>
              <a:rPr lang="en-US" b="1" dirty="0" smtClean="0"/>
              <a:t>is responsible for ensuring </a:t>
            </a:r>
            <a:r>
              <a:rPr lang="en-US" dirty="0" smtClean="0"/>
              <a:t>that all the changes are communicated effectively and quickly with external partners, specifically MPO staff.</a:t>
            </a:r>
          </a:p>
          <a:p>
            <a:endParaRPr lang="en-US" dirty="0"/>
          </a:p>
        </p:txBody>
      </p:sp>
    </p:spTree>
    <p:extLst>
      <p:ext uri="{BB962C8B-B14F-4D97-AF65-F5344CB8AC3E}">
        <p14:creationId xmlns:p14="http://schemas.microsoft.com/office/powerpoint/2010/main" val="853757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690729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931602">
              <a:lnSpc>
                <a:spcPct val="90000"/>
              </a:lnSpc>
              <a:buFont typeface="Arial" panose="020B0604020202020204" pitchFamily="34" charset="0"/>
              <a:buNone/>
              <a:defRPr/>
            </a:pPr>
            <a:r>
              <a:rPr lang="en-US" dirty="0" smtClean="0"/>
              <a:t>The District Environmental Coordinator coordinates the District’s activities regarding the preparation of environmental documents for projects</a:t>
            </a:r>
            <a:r>
              <a:rPr lang="en-US" baseline="0" dirty="0" smtClean="0"/>
              <a:t> and will check for any inconsistencies with the planning documents. </a:t>
            </a:r>
            <a:endParaRPr lang="en-US" dirty="0" smtClean="0"/>
          </a:p>
          <a:p>
            <a:endParaRPr lang="en-US" dirty="0" smtClean="0"/>
          </a:p>
          <a:p>
            <a:endParaRPr lang="en-US" dirty="0"/>
          </a:p>
        </p:txBody>
      </p:sp>
    </p:spTree>
    <p:extLst>
      <p:ext uri="{BB962C8B-B14F-4D97-AF65-F5344CB8AC3E}">
        <p14:creationId xmlns:p14="http://schemas.microsoft.com/office/powerpoint/2010/main" val="40710263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02">
              <a:defRPr/>
            </a:pPr>
            <a:r>
              <a:rPr lang="en-US" dirty="0"/>
              <a:t>It is critical that the MPO is involved in communicating changes to planning documents because they will need to update the </a:t>
            </a:r>
            <a:r>
              <a:rPr lang="en-US" dirty="0" smtClean="0"/>
              <a:t>MTP/RTP, </a:t>
            </a:r>
            <a:r>
              <a:rPr lang="en-US" dirty="0"/>
              <a:t>TIP, and review the conformity analysis.</a:t>
            </a:r>
          </a:p>
          <a:p>
            <a:endParaRPr lang="en-US" dirty="0" smtClean="0"/>
          </a:p>
          <a:p>
            <a:r>
              <a:rPr lang="en-US" dirty="0" smtClean="0"/>
              <a:t>The MPO</a:t>
            </a:r>
            <a:r>
              <a:rPr lang="en-US" baseline="0" dirty="0" smtClean="0"/>
              <a:t> and District need to be in constant communication to ensure consistency.</a:t>
            </a:r>
            <a:endParaRPr lang="en-US" dirty="0"/>
          </a:p>
        </p:txBody>
      </p:sp>
    </p:spTree>
    <p:extLst>
      <p:ext uri="{BB962C8B-B14F-4D97-AF65-F5344CB8AC3E}">
        <p14:creationId xmlns:p14="http://schemas.microsoft.com/office/powerpoint/2010/main" val="6167969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Maintaining project consistency, or Project Consistency Management (PCM), is an ongoing process and covers all phases of project development. It becomes critical during the last 4 years of the project development process (i.e., when projects are listed in the TIP and STIP). </a:t>
            </a:r>
          </a:p>
          <a:p>
            <a:endParaRPr lang="en-US" dirty="0"/>
          </a:p>
          <a:p>
            <a:r>
              <a:rPr lang="en-US" dirty="0"/>
              <a:t>The scoping document is a collection of the first set of information on a project. It is often used as the foundation for setting up the project in different documents and database systems within and outside TxDOT. A robust scoping effort coupled with early coordination ensures that the project is set up by various stakeholders in a consistent and timely manner. This early consistency has been indicated to greatly help the stakeholders to maintain the consistency of information in the later stages of project development.</a:t>
            </a:r>
          </a:p>
          <a:p>
            <a:endParaRPr lang="en-US" dirty="0"/>
          </a:p>
          <a:p>
            <a:r>
              <a:rPr lang="en-US" dirty="0"/>
              <a:t>The project should be consistent with all applicable planning documents throughout the project development process and into the preparation of the environmental review document. The main mechanism through which ENV and FHWA/FTA check for project consistency is the environmental review document and applicable planning documents (i.e., </a:t>
            </a:r>
            <a:r>
              <a:rPr lang="en-US" dirty="0" smtClean="0"/>
              <a:t>MTP/RTP, </a:t>
            </a:r>
            <a:r>
              <a:rPr lang="en-US" dirty="0"/>
              <a:t>UTP, TIP, and STIP). If the project design concept or scope changes significantly after the project is environmentally cleared, a re-evaluation will be required and planning documents will likely need to be updated.</a:t>
            </a:r>
          </a:p>
          <a:p>
            <a:endParaRPr lang="en-US" dirty="0"/>
          </a:p>
        </p:txBody>
      </p:sp>
    </p:spTree>
    <p:extLst>
      <p:ext uri="{BB962C8B-B14F-4D97-AF65-F5344CB8AC3E}">
        <p14:creationId xmlns:p14="http://schemas.microsoft.com/office/powerpoint/2010/main" val="760697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a:t>
            </a:r>
            <a:r>
              <a:rPr lang="en-US" baseline="0" dirty="0" smtClean="0"/>
              <a:t> example of communication flows between district, MPO and division staff to maintain project consistency.</a:t>
            </a:r>
            <a:endParaRPr lang="en-US" dirty="0"/>
          </a:p>
        </p:txBody>
      </p:sp>
    </p:spTree>
    <p:extLst>
      <p:ext uri="{BB962C8B-B14F-4D97-AF65-F5344CB8AC3E}">
        <p14:creationId xmlns:p14="http://schemas.microsoft.com/office/powerpoint/2010/main" val="17376905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02">
              <a:defRPr/>
            </a:pPr>
            <a:r>
              <a:rPr lang="en-US" dirty="0" smtClean="0"/>
              <a:t>The </a:t>
            </a:r>
            <a:r>
              <a:rPr lang="en-US" dirty="0"/>
              <a:t>basic principle of project consistency management (PCM) is a seemingly simple task that becomes a challenge in practice because at any given time, there are multiple teams working on different aspects of a project and each uses different tools and data resources. That is why project inconsistencies are strongly associated with a breakdown of communication and poor coordination. Establishing a systematic process for this task can greatly help Districts to simplify the coordination of efforts between different parties and achieve the goal of PCM.</a:t>
            </a:r>
          </a:p>
          <a:p>
            <a:endParaRPr lang="en-US" dirty="0"/>
          </a:p>
          <a:p>
            <a:r>
              <a:rPr lang="en-US" dirty="0" smtClean="0"/>
              <a:t>The PCM</a:t>
            </a:r>
            <a:r>
              <a:rPr lang="en-US" baseline="0" dirty="0" smtClean="0"/>
              <a:t> consists of a two-step process: prevention and detection. Both of the steps are important to ensure project consistency. </a:t>
            </a:r>
            <a:endParaRPr lang="en-US" dirty="0"/>
          </a:p>
        </p:txBody>
      </p:sp>
    </p:spTree>
    <p:extLst>
      <p:ext uri="{BB962C8B-B14F-4D97-AF65-F5344CB8AC3E}">
        <p14:creationId xmlns:p14="http://schemas.microsoft.com/office/powerpoint/2010/main" val="2190715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02">
              <a:defRPr/>
            </a:pPr>
            <a:r>
              <a:rPr lang="en-US" dirty="0"/>
              <a:t>The following proposed steps can help in establishing such a process. The goal of these steps is to establish project inconsistency prevention as a routine part of the PD process at the District level.</a:t>
            </a:r>
          </a:p>
          <a:p>
            <a:endParaRPr lang="en-US" dirty="0"/>
          </a:p>
        </p:txBody>
      </p:sp>
    </p:spTree>
    <p:extLst>
      <p:ext uri="{BB962C8B-B14F-4D97-AF65-F5344CB8AC3E}">
        <p14:creationId xmlns:p14="http://schemas.microsoft.com/office/powerpoint/2010/main" val="27967536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02">
              <a:defRPr/>
            </a:pPr>
            <a:r>
              <a:rPr lang="en-US" b="1" dirty="0"/>
              <a:t>Step 1: Training </a:t>
            </a:r>
            <a:r>
              <a:rPr lang="en-US" dirty="0"/>
              <a:t>– Make sure that </a:t>
            </a:r>
            <a:r>
              <a:rPr lang="en-US" dirty="0" smtClean="0"/>
              <a:t>project managers and identified key staff </a:t>
            </a:r>
            <a:r>
              <a:rPr lang="en-US" dirty="0"/>
              <a:t>have a general understanding of the project delivery process, planning and programming documents, the environmental process, transportation conformity, and the importance of maintaining project consistency. </a:t>
            </a:r>
            <a:endParaRPr lang="en-US" dirty="0" smtClean="0"/>
          </a:p>
          <a:p>
            <a:pPr defTabSz="931602">
              <a:defRPr/>
            </a:pPr>
            <a:endParaRPr lang="en-US" dirty="0" smtClean="0"/>
          </a:p>
          <a:p>
            <a:pPr defTabSz="931602">
              <a:defRPr/>
            </a:pPr>
            <a:r>
              <a:rPr lang="en-US" dirty="0" smtClean="0"/>
              <a:t>Identify</a:t>
            </a:r>
            <a:r>
              <a:rPr lang="en-US" baseline="0" dirty="0" smtClean="0"/>
              <a:t> key staff in charge of different aspects of developing projects; e.g., environmental coordinators, designers and planners. </a:t>
            </a:r>
            <a:endParaRPr lang="en-US" dirty="0"/>
          </a:p>
          <a:p>
            <a:endParaRPr lang="en-US" dirty="0"/>
          </a:p>
        </p:txBody>
      </p:sp>
    </p:spTree>
    <p:extLst>
      <p:ext uri="{BB962C8B-B14F-4D97-AF65-F5344CB8AC3E}">
        <p14:creationId xmlns:p14="http://schemas.microsoft.com/office/powerpoint/2010/main" val="13388292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02">
              <a:defRPr/>
            </a:pPr>
            <a:r>
              <a:rPr lang="en-US" b="1" dirty="0"/>
              <a:t>Step 2: Assign Responsibility </a:t>
            </a:r>
            <a:r>
              <a:rPr lang="en-US" dirty="0"/>
              <a:t>– </a:t>
            </a:r>
            <a:r>
              <a:rPr lang="en-US" dirty="0" smtClean="0"/>
              <a:t>Clear </a:t>
            </a:r>
            <a:r>
              <a:rPr lang="en-US" dirty="0"/>
              <a:t>role assignment is an important factor in establishing an effective PCM process. Ensure that all staff and parties involved in the project inconsistency prevention, specifically project managers, have a clear understanding of their responsibility in the process.  Their role needs to be explicitly articulated and communicated.</a:t>
            </a:r>
          </a:p>
          <a:p>
            <a:endParaRPr lang="en-US" dirty="0"/>
          </a:p>
        </p:txBody>
      </p:sp>
    </p:spTree>
    <p:extLst>
      <p:ext uri="{BB962C8B-B14F-4D97-AF65-F5344CB8AC3E}">
        <p14:creationId xmlns:p14="http://schemas.microsoft.com/office/powerpoint/2010/main" val="23603117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02">
              <a:defRPr/>
            </a:pPr>
            <a:r>
              <a:rPr lang="en-US" b="1" dirty="0"/>
              <a:t>Step 3: Authority and Tools </a:t>
            </a:r>
            <a:r>
              <a:rPr lang="en-US" dirty="0"/>
              <a:t>– To establish an effective PCM process, project </a:t>
            </a:r>
            <a:r>
              <a:rPr lang="en-US" dirty="0" smtClean="0"/>
              <a:t>managers and identified key staff </a:t>
            </a:r>
            <a:r>
              <a:rPr lang="en-US" dirty="0"/>
              <a:t>should be assigned the authority to meet their responsibilities and be equipped with the right tools to accomplish them. The next section provides an overview of the tools and data sources that TxDOT District staff can use to maintain project consistency. The consistency checklist can be used as a guide to keep track of the changes to a project.</a:t>
            </a:r>
          </a:p>
          <a:p>
            <a:endParaRPr lang="en-US" dirty="0" smtClean="0"/>
          </a:p>
          <a:p>
            <a:r>
              <a:rPr lang="en-US" dirty="0" smtClean="0"/>
              <a:t>Proper</a:t>
            </a:r>
            <a:r>
              <a:rPr lang="en-US" baseline="0" dirty="0" smtClean="0"/>
              <a:t> training is needed prior to establishing authority specifically to modifying information on TxDOT databases such as ECOS and DCIS. Furthermore, they need to understand the system when inputting data and understand how the inputted data can impact the entire system.  </a:t>
            </a:r>
            <a:endParaRPr lang="en-US" dirty="0"/>
          </a:p>
        </p:txBody>
      </p:sp>
    </p:spTree>
    <p:extLst>
      <p:ext uri="{BB962C8B-B14F-4D97-AF65-F5344CB8AC3E}">
        <p14:creationId xmlns:p14="http://schemas.microsoft.com/office/powerpoint/2010/main" val="41847539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0"/>
            <a:r>
              <a:rPr lang="en-US" b="1" dirty="0"/>
              <a:t>Design &amp; Construction Information System (DCIS)</a:t>
            </a:r>
            <a:r>
              <a:rPr lang="en-US" dirty="0"/>
              <a:t> – is a statewide computer network that allows all TxDOT </a:t>
            </a:r>
            <a:r>
              <a:rPr lang="en-US" dirty="0" smtClean="0"/>
              <a:t>Districts </a:t>
            </a:r>
            <a:r>
              <a:rPr lang="en-US" dirty="0"/>
              <a:t>and TxDOT </a:t>
            </a:r>
            <a:r>
              <a:rPr lang="en-US" dirty="0" smtClean="0"/>
              <a:t>Divisions </a:t>
            </a:r>
            <a:r>
              <a:rPr lang="en-US" dirty="0"/>
              <a:t>to maintain project data in a common format.  The information is used to prepare the </a:t>
            </a:r>
            <a:r>
              <a:rPr lang="en-US" dirty="0" smtClean="0"/>
              <a:t>MTP/RTP, </a:t>
            </a:r>
            <a:r>
              <a:rPr lang="en-US" dirty="0"/>
              <a:t>STIP, </a:t>
            </a:r>
            <a:r>
              <a:rPr lang="en-US" dirty="0" smtClean="0"/>
              <a:t>UTP, </a:t>
            </a:r>
            <a:r>
              <a:rPr lang="en-US" dirty="0"/>
              <a:t>and the letting schedule. DCIS is often the primary tool to check for the updated information on individual projects and therefore a key tool for project consistency checking.</a:t>
            </a:r>
          </a:p>
          <a:p>
            <a:pPr lvl="0"/>
            <a:endParaRPr lang="en-US" b="1" dirty="0" smtClean="0"/>
          </a:p>
          <a:p>
            <a:pPr lvl="0"/>
            <a:r>
              <a:rPr lang="en-US" b="1" dirty="0" smtClean="0"/>
              <a:t>Environmental </a:t>
            </a:r>
            <a:r>
              <a:rPr lang="en-US" b="1" dirty="0"/>
              <a:t>Compliance Oversight System (ECOS) </a:t>
            </a:r>
            <a:r>
              <a:rPr lang="en-US" dirty="0"/>
              <a:t>– is a statewide computer application for stakeholders involved in the environmental process to provide enhanced tracking, </a:t>
            </a:r>
            <a:r>
              <a:rPr lang="en-US" dirty="0" smtClean="0"/>
              <a:t>reporting, </a:t>
            </a:r>
            <a:r>
              <a:rPr lang="en-US" dirty="0"/>
              <a:t>and metrics for environmental issues.  It provides an automated initial scoping form that generates recommended tasks to be performed based on the information </a:t>
            </a:r>
            <a:r>
              <a:rPr lang="en-US" dirty="0" smtClean="0"/>
              <a:t>that the user had entered.</a:t>
            </a:r>
            <a:endParaRPr lang="en-US" dirty="0"/>
          </a:p>
          <a:p>
            <a:pPr lvl="0"/>
            <a:endParaRPr lang="en-US" b="1" dirty="0" smtClean="0"/>
          </a:p>
          <a:p>
            <a:pPr lvl="0"/>
            <a:r>
              <a:rPr lang="en-US" b="1" dirty="0" smtClean="0"/>
              <a:t>E- STIP – </a:t>
            </a:r>
            <a:r>
              <a:rPr lang="en-US" b="0" dirty="0"/>
              <a:t>is TxDOT’s electronic statewide transportation improvement program database that collects and stores project information for all highway, transit, non-motorized, and statewide planning projects to be constructed/implemented within the four-year STIP horizon. A similar format is development for the UTP. </a:t>
            </a:r>
            <a:endParaRPr lang="en-US" b="0" dirty="0" smtClean="0"/>
          </a:p>
          <a:p>
            <a:pPr lvl="0"/>
            <a:endParaRPr lang="en-US" b="1" dirty="0"/>
          </a:p>
          <a:p>
            <a:pPr lvl="0"/>
            <a:r>
              <a:rPr lang="en-US" b="1" dirty="0"/>
              <a:t>Primavera Version 6 (P6) – </a:t>
            </a:r>
            <a:r>
              <a:rPr lang="en-US" b="0" dirty="0" smtClean="0"/>
              <a:t>is the </a:t>
            </a:r>
            <a:r>
              <a:rPr lang="en-US" b="0" dirty="0"/>
              <a:t>new project management tracking program </a:t>
            </a:r>
            <a:r>
              <a:rPr lang="en-US" b="0" dirty="0" smtClean="0"/>
              <a:t>that allows  </a:t>
            </a:r>
            <a:r>
              <a:rPr lang="en-US" b="0" dirty="0"/>
              <a:t>users </a:t>
            </a:r>
            <a:r>
              <a:rPr lang="en-US" b="0" dirty="0" smtClean="0"/>
              <a:t>to access </a:t>
            </a:r>
            <a:r>
              <a:rPr lang="en-US" b="0" dirty="0"/>
              <a:t>information on transportation </a:t>
            </a:r>
            <a:r>
              <a:rPr lang="en-US" b="0" dirty="0" smtClean="0"/>
              <a:t>projects </a:t>
            </a:r>
            <a:r>
              <a:rPr lang="en-US" b="0" dirty="0"/>
              <a:t>in one database in real time. It creates project schedules for project development work beginning with preliminary tasks such as surveying, environmental clearance, </a:t>
            </a:r>
            <a:r>
              <a:rPr lang="en-US" b="0" dirty="0" smtClean="0"/>
              <a:t>right-of-way </a:t>
            </a:r>
            <a:r>
              <a:rPr lang="en-US" b="0" dirty="0"/>
              <a:t>acquisition and utility coordination, through schematic and final planning, and contract letting. </a:t>
            </a:r>
            <a:endParaRPr lang="en-US" b="0" dirty="0" smtClean="0"/>
          </a:p>
          <a:p>
            <a:pPr lvl="0"/>
            <a:endParaRPr lang="en-US" b="1" dirty="0" smtClean="0"/>
          </a:p>
          <a:p>
            <a:pPr lvl="0"/>
            <a:r>
              <a:rPr lang="en-US" b="0" dirty="0" smtClean="0"/>
              <a:t>Note:</a:t>
            </a:r>
            <a:r>
              <a:rPr lang="en-US" b="0" baseline="0" dirty="0" smtClean="0"/>
              <a:t> more details on tools and resource can be found in the Project Consistency Guidebook, page 15.</a:t>
            </a:r>
            <a:endParaRPr lang="en-US" b="0" dirty="0"/>
          </a:p>
        </p:txBody>
      </p:sp>
    </p:spTree>
    <p:extLst>
      <p:ext uri="{BB962C8B-B14F-4D97-AF65-F5344CB8AC3E}">
        <p14:creationId xmlns:p14="http://schemas.microsoft.com/office/powerpoint/2010/main" val="310267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9975" y="663575"/>
            <a:ext cx="4646613" cy="3486150"/>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t>Step 4: Establish a PCM Work Flow </a:t>
            </a:r>
            <a:r>
              <a:rPr lang="en-US" dirty="0"/>
              <a:t>– Establishing a workflow helps to clarify the steps necessary for maintaining project consistency.  A workflow is a depiction of a sequence of operations and connected steps, which demonstrate the elements and flow of work in a simple form. A basic workflow communicates and identifies the following three major points and establishes simple and effective interactions between them.</a:t>
            </a:r>
          </a:p>
          <a:p>
            <a:pPr marL="165240">
              <a:buFont typeface="Arial" pitchFamily="34" charset="0"/>
              <a:buChar char="•"/>
            </a:pPr>
            <a:r>
              <a:rPr lang="en-US" dirty="0"/>
              <a:t> How should the project changes be identified and communicated through the different PD process stages (action steps and time)?</a:t>
            </a:r>
          </a:p>
          <a:p>
            <a:pPr marL="165240">
              <a:buFont typeface="Arial" pitchFamily="34" charset="0"/>
              <a:buChar char="•"/>
            </a:pPr>
            <a:r>
              <a:rPr lang="en-US" dirty="0"/>
              <a:t> Who is held accountable for each step?</a:t>
            </a:r>
          </a:p>
          <a:p>
            <a:pPr marL="165240">
              <a:buFont typeface="Arial" pitchFamily="34" charset="0"/>
              <a:buChar char="•"/>
            </a:pPr>
            <a:r>
              <a:rPr lang="en-US" dirty="0"/>
              <a:t> Where are the supporting tools and resources located?</a:t>
            </a:r>
          </a:p>
          <a:p>
            <a:pPr marL="165240">
              <a:buFont typeface="Arial" pitchFamily="34" charset="0"/>
              <a:buChar char="•"/>
            </a:pPr>
            <a:endParaRPr lang="en-US" dirty="0"/>
          </a:p>
        </p:txBody>
      </p:sp>
    </p:spTree>
    <p:extLst>
      <p:ext uri="{BB962C8B-B14F-4D97-AF65-F5344CB8AC3E}">
        <p14:creationId xmlns:p14="http://schemas.microsoft.com/office/powerpoint/2010/main" val="20197982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This</a:t>
            </a:r>
            <a:r>
              <a:rPr lang="en-US" baseline="0" dirty="0" smtClean="0"/>
              <a:t> is a simple example of a workflow for preventing project inconsistencies. This can be used as a starting pointing for Districts to develop their own workflow based on their specific practices.</a:t>
            </a:r>
            <a:endParaRPr lang="en-US" dirty="0"/>
          </a:p>
        </p:txBody>
      </p:sp>
    </p:spTree>
    <p:extLst>
      <p:ext uri="{BB962C8B-B14F-4D97-AF65-F5344CB8AC3E}">
        <p14:creationId xmlns:p14="http://schemas.microsoft.com/office/powerpoint/2010/main" val="28814369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Step 5: Systematic Coordination and Communication – </a:t>
            </a:r>
            <a:r>
              <a:rPr lang="en-US" dirty="0"/>
              <a:t>Having a set of effective communication and coordination procedures, specifically with MPO staffers, is fundamental to achieve a successful project consistency management process. At many TxDOT Districts, communication and coordination occur on a personal level. While personal level communication and coordination is necessary and works in many instances, it has a few major flaws that can cause a breakdown of communication:</a:t>
            </a:r>
          </a:p>
          <a:p>
            <a:pPr marL="220320" lvl="1">
              <a:buFont typeface="Arial" pitchFamily="34" charset="0"/>
              <a:buChar char="•"/>
            </a:pPr>
            <a:r>
              <a:rPr lang="en-US" dirty="0"/>
              <a:t> Risk of discontinuity: Staff turnovers can cause a major breakdown of communication until the new person establishes the working/personal relationship.</a:t>
            </a:r>
          </a:p>
          <a:p>
            <a:pPr marL="220320" lvl="1">
              <a:buFont typeface="Arial" pitchFamily="34" charset="0"/>
              <a:buChar char="•"/>
            </a:pPr>
            <a:r>
              <a:rPr lang="en-US" dirty="0"/>
              <a:t> No guarantee of a minimum level of communication: It requires a strong personal-level relationship of the staff and can become unreliable if a strong working/personal relationship does not exist between the parties. </a:t>
            </a:r>
          </a:p>
        </p:txBody>
      </p:sp>
    </p:spTree>
    <p:extLst>
      <p:ext uri="{BB962C8B-B14F-4D97-AF65-F5344CB8AC3E}">
        <p14:creationId xmlns:p14="http://schemas.microsoft.com/office/powerpoint/2010/main" val="25586015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defTabSz="881281">
              <a:defRPr/>
            </a:pPr>
            <a:r>
              <a:rPr lang="en-US" b="1" dirty="0"/>
              <a:t>Regular Meetings with MPO </a:t>
            </a:r>
            <a:r>
              <a:rPr lang="en-US" dirty="0"/>
              <a:t>–  </a:t>
            </a:r>
            <a:r>
              <a:rPr lang="en-US" b="1" dirty="0"/>
              <a:t>The </a:t>
            </a:r>
            <a:r>
              <a:rPr lang="en-US" dirty="0"/>
              <a:t>TP&amp;D director and/or environmental coordinators in some Districts have monthly or quarterly meetings with MPO staffers. The main purpose of these meetings is to keep MPOs aware of any changes to projects as well as amendments or updates needed in the planning documents. Items such as project scope, costs, and limits are discussed in the meetings. A popular and effective practice is to prepare a list of projects to be discussed and send it to all participants in advance.    </a:t>
            </a:r>
          </a:p>
          <a:p>
            <a:endParaRPr lang="en-US" dirty="0" smtClean="0"/>
          </a:p>
          <a:p>
            <a:pPr lvl="0"/>
            <a:r>
              <a:rPr lang="en-US" b="1" dirty="0"/>
              <a:t>Regular Internal Project Meetings</a:t>
            </a:r>
            <a:r>
              <a:rPr lang="en-US" dirty="0"/>
              <a:t> – Some Districts have regular internal meetings between the various District departments working on projects, including design, environmental, and planning.  These internal meetings help maintain communication as a project is developed at the District level. The involved parties are usually the District planners, environmental coordinators, and design engineers.  These meetings are held on a regular basis or at </a:t>
            </a:r>
            <a:r>
              <a:rPr lang="en-US" dirty="0" smtClean="0"/>
              <a:t>critical junctures </a:t>
            </a:r>
            <a:r>
              <a:rPr lang="en-US" dirty="0"/>
              <a:t>such as 30 percent, 60 percent, and 90 percent design or environmental analysis completed.</a:t>
            </a:r>
          </a:p>
          <a:p>
            <a:pPr lvl="0"/>
            <a:endParaRPr lang="en-US" dirty="0"/>
          </a:p>
          <a:p>
            <a:r>
              <a:rPr lang="en-US" b="0" dirty="0"/>
              <a:t>The Districts that hold these meeting as part of their business routine have noted that:</a:t>
            </a:r>
          </a:p>
          <a:p>
            <a:pPr marL="275401" indent="-110160">
              <a:buFont typeface="Arial" pitchFamily="34" charset="0"/>
              <a:buChar char="•"/>
            </a:pPr>
            <a:r>
              <a:rPr lang="en-US" b="1" dirty="0"/>
              <a:t> </a:t>
            </a:r>
            <a:r>
              <a:rPr lang="en-US" b="0" dirty="0" smtClean="0"/>
              <a:t>T</a:t>
            </a:r>
            <a:r>
              <a:rPr lang="en-US" b="0" dirty="0"/>
              <a:t>he meetings have helped them ensure that the environmental coordinators and project managers are communicating on the environmental documents; and </a:t>
            </a:r>
          </a:p>
          <a:p>
            <a:pPr marL="275401" indent="-110160">
              <a:buFont typeface="Arial" pitchFamily="34" charset="0"/>
              <a:buChar char="•"/>
            </a:pPr>
            <a:r>
              <a:rPr lang="en-US" b="0" dirty="0" smtClean="0"/>
              <a:t> T</a:t>
            </a:r>
            <a:r>
              <a:rPr lang="en-US" b="0" dirty="0"/>
              <a:t>he limits, scope, and project descriptions are kept consistent in all necessary documents.</a:t>
            </a:r>
          </a:p>
          <a:p>
            <a:pPr marL="220320" indent="-110160">
              <a:buFont typeface="Arial" pitchFamily="34" charset="0"/>
              <a:buChar char="•"/>
            </a:pPr>
            <a:endParaRPr lang="en-US" dirty="0"/>
          </a:p>
        </p:txBody>
      </p:sp>
    </p:spTree>
    <p:extLst>
      <p:ext uri="{BB962C8B-B14F-4D97-AF65-F5344CB8AC3E}">
        <p14:creationId xmlns:p14="http://schemas.microsoft.com/office/powerpoint/2010/main" val="39814119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dirty="0"/>
              <a:t>Project inconsistencies can occur despite all the precautions taken to prevent them. Early detection of these inconsistencies will help in minimizing unforeseen delays to the project. A project inconsistency detection process serves as a second line of defense in these situations. The goal is to detect and address the inconsistencies before they cause major delays as a result of a need for project and/or plan changes. </a:t>
            </a:r>
          </a:p>
          <a:p>
            <a:endParaRPr lang="en-US" dirty="0"/>
          </a:p>
          <a:p>
            <a:r>
              <a:rPr lang="en-US" dirty="0"/>
              <a:t>The focus of the PCM is to detect and address the inconsistencies at critical </a:t>
            </a:r>
            <a:r>
              <a:rPr lang="en-US" dirty="0" smtClean="0"/>
              <a:t>junctures </a:t>
            </a:r>
            <a:r>
              <a:rPr lang="en-US" dirty="0"/>
              <a:t>along the PD process.  </a:t>
            </a:r>
            <a:r>
              <a:rPr lang="en-US" dirty="0" smtClean="0"/>
              <a:t>Critical</a:t>
            </a:r>
            <a:r>
              <a:rPr lang="en-US" baseline="0" dirty="0" smtClean="0"/>
              <a:t> junctures</a:t>
            </a:r>
            <a:r>
              <a:rPr lang="en-US" dirty="0" smtClean="0"/>
              <a:t> </a:t>
            </a:r>
            <a:r>
              <a:rPr lang="en-US" dirty="0"/>
              <a:t>are points during the PD process at which a project inconsistency can be detected and addressed. It is recommended that the Districts select at least three </a:t>
            </a:r>
            <a:r>
              <a:rPr lang="en-US" dirty="0" smtClean="0"/>
              <a:t>critical</a:t>
            </a:r>
            <a:r>
              <a:rPr lang="en-US" baseline="0" dirty="0" smtClean="0"/>
              <a:t> junctures</a:t>
            </a:r>
            <a:r>
              <a:rPr lang="en-US" dirty="0" smtClean="0"/>
              <a:t> </a:t>
            </a:r>
            <a:r>
              <a:rPr lang="en-US" dirty="0"/>
              <a:t>for the purpose of project inconsistency detection; each covering a different stage of the project development. Districts can also establish schedule-based </a:t>
            </a:r>
            <a:r>
              <a:rPr lang="en-US" dirty="0" smtClean="0"/>
              <a:t>critical</a:t>
            </a:r>
            <a:r>
              <a:rPr lang="en-US" baseline="0" dirty="0" smtClean="0"/>
              <a:t> junctures </a:t>
            </a:r>
            <a:r>
              <a:rPr lang="en-US" dirty="0" smtClean="0"/>
              <a:t>(i.e</a:t>
            </a:r>
            <a:r>
              <a:rPr lang="en-US" dirty="0"/>
              <a:t>., semi-annual or annual). The following is a recommended list of </a:t>
            </a:r>
            <a:r>
              <a:rPr lang="en-US" dirty="0" smtClean="0"/>
              <a:t>critical</a:t>
            </a:r>
            <a:r>
              <a:rPr lang="en-US" baseline="0" dirty="0" smtClean="0"/>
              <a:t> junctures</a:t>
            </a:r>
            <a:r>
              <a:rPr lang="en-US" dirty="0" smtClean="0"/>
              <a:t> </a:t>
            </a:r>
            <a:r>
              <a:rPr lang="en-US" dirty="0"/>
              <a:t>for this purpose:</a:t>
            </a:r>
          </a:p>
          <a:p>
            <a:pPr marL="220320" lvl="1">
              <a:buFont typeface="Arial" pitchFamily="34" charset="0"/>
              <a:buChar char="•"/>
            </a:pPr>
            <a:r>
              <a:rPr lang="en-US" b="1" dirty="0"/>
              <a:t> </a:t>
            </a:r>
            <a:r>
              <a:rPr lang="en-US" b="0" dirty="0"/>
              <a:t>Design concept conference.</a:t>
            </a:r>
          </a:p>
          <a:p>
            <a:pPr marL="220320" lvl="1">
              <a:buFont typeface="Arial" pitchFamily="34" charset="0"/>
              <a:buChar char="•"/>
            </a:pPr>
            <a:r>
              <a:rPr lang="en-US" b="0" dirty="0"/>
              <a:t> 30 percent and 90 percent PS&amp;E development.</a:t>
            </a:r>
          </a:p>
          <a:p>
            <a:pPr marL="220320" lvl="1">
              <a:buFont typeface="Arial" pitchFamily="34" charset="0"/>
              <a:buChar char="•"/>
            </a:pPr>
            <a:r>
              <a:rPr lang="en-US" b="0" dirty="0"/>
              <a:t> Environmental Scoping.</a:t>
            </a:r>
          </a:p>
          <a:p>
            <a:pPr marL="220320" lvl="1">
              <a:buFont typeface="Arial" pitchFamily="34" charset="0"/>
              <a:buChar char="•"/>
            </a:pPr>
            <a:r>
              <a:rPr lang="en-US" b="0" dirty="0"/>
              <a:t> Annual scheduled checking for all projects listed on TIP, STIP, UTP, and SPA list with an expected letting data within the next four years.</a:t>
            </a:r>
          </a:p>
          <a:p>
            <a:endParaRPr lang="en-US" b="0" dirty="0"/>
          </a:p>
        </p:txBody>
      </p:sp>
    </p:spTree>
    <p:extLst>
      <p:ext uri="{BB962C8B-B14F-4D97-AF65-F5344CB8AC3E}">
        <p14:creationId xmlns:p14="http://schemas.microsoft.com/office/powerpoint/2010/main" val="34749356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02">
              <a:defRPr/>
            </a:pPr>
            <a:r>
              <a:rPr lang="en-US" dirty="0" smtClean="0"/>
              <a:t>The </a:t>
            </a:r>
            <a:r>
              <a:rPr lang="en-US" dirty="0"/>
              <a:t>figure shows a simplified overview of the TxDOT PD process and where key TxDOT Divisions are </a:t>
            </a:r>
            <a:r>
              <a:rPr lang="en-US" dirty="0" smtClean="0"/>
              <a:t>involved</a:t>
            </a:r>
            <a:r>
              <a:rPr lang="en-US" baseline="0" dirty="0" smtClean="0"/>
              <a:t> along with a sample of critical junctures for checking project consistency. </a:t>
            </a:r>
            <a:endParaRPr lang="en-US" dirty="0"/>
          </a:p>
        </p:txBody>
      </p:sp>
    </p:spTree>
    <p:extLst>
      <p:ext uri="{BB962C8B-B14F-4D97-AF65-F5344CB8AC3E}">
        <p14:creationId xmlns:p14="http://schemas.microsoft.com/office/powerpoint/2010/main" val="2935484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screen shot shows the project consistency checklist that staff can use</a:t>
            </a:r>
            <a:r>
              <a:rPr lang="en-US" baseline="0" dirty="0" smtClean="0"/>
              <a:t> to check for consistency of the project’s design scope and cost throughout all the planning documents.</a:t>
            </a:r>
          </a:p>
          <a:p>
            <a:endParaRPr lang="en-US" baseline="0" dirty="0" smtClean="0"/>
          </a:p>
          <a:p>
            <a:r>
              <a:rPr lang="en-US" baseline="0" dirty="0" smtClean="0"/>
              <a:t>Please refer to Appendix A on page 19 in the Project Consistency Guidebook. </a:t>
            </a:r>
            <a:endParaRPr lang="en-US" dirty="0"/>
          </a:p>
        </p:txBody>
      </p:sp>
    </p:spTree>
    <p:extLst>
      <p:ext uri="{BB962C8B-B14F-4D97-AF65-F5344CB8AC3E}">
        <p14:creationId xmlns:p14="http://schemas.microsoft.com/office/powerpoint/2010/main" val="4135808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screen shot shows the information in DCIS that needs to be consistent in all planning documents</a:t>
            </a:r>
            <a:r>
              <a:rPr lang="en-US" b="0" dirty="0" smtClean="0"/>
              <a:t>.</a:t>
            </a:r>
            <a:r>
              <a:rPr lang="en-US" b="1" dirty="0" smtClean="0"/>
              <a:t>  </a:t>
            </a:r>
            <a:r>
              <a:rPr lang="en-US" b="0" dirty="0" smtClean="0"/>
              <a:t>It </a:t>
            </a:r>
            <a:r>
              <a:rPr lang="en-US" b="0" baseline="0" dirty="0" smtClean="0"/>
              <a:t>includes a section whereby</a:t>
            </a:r>
            <a:r>
              <a:rPr lang="en-US" b="0" dirty="0" smtClean="0"/>
              <a:t> </a:t>
            </a:r>
            <a:r>
              <a:rPr lang="en-US" b="0" baseline="0" dirty="0" smtClean="0"/>
              <a:t>if the project is in a nonattainment or maintenance area,</a:t>
            </a:r>
            <a:r>
              <a:rPr lang="en-US" b="0" dirty="0" smtClean="0"/>
              <a:t> the reader can</a:t>
            </a:r>
            <a:r>
              <a:rPr lang="en-US" b="0" baseline="0" dirty="0" smtClean="0"/>
              <a:t> check if the analysis years are correct in the MTP/RTP.</a:t>
            </a:r>
            <a:endParaRPr lang="en-US" b="0" dirty="0"/>
          </a:p>
        </p:txBody>
      </p:sp>
    </p:spTree>
    <p:extLst>
      <p:ext uri="{BB962C8B-B14F-4D97-AF65-F5344CB8AC3E}">
        <p14:creationId xmlns:p14="http://schemas.microsoft.com/office/powerpoint/2010/main" val="3741882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section of the checklist</a:t>
            </a:r>
            <a:r>
              <a:rPr lang="en-US" b="1" dirty="0" smtClean="0"/>
              <a:t> helps ensuring</a:t>
            </a:r>
            <a:r>
              <a:rPr lang="en-US" baseline="0" dirty="0" smtClean="0"/>
              <a:t> that elements of the design concept are consistent in the environmental documents, DCIS, MTP/RTP, TIP/STIP and the UTP.  Elements of the design concept include expected let date, expected year of completion, type of facility, limits, and roadway.</a:t>
            </a:r>
            <a:endParaRPr lang="en-US" dirty="0"/>
          </a:p>
        </p:txBody>
      </p:sp>
    </p:spTree>
    <p:extLst>
      <p:ext uri="{BB962C8B-B14F-4D97-AF65-F5344CB8AC3E}">
        <p14:creationId xmlns:p14="http://schemas.microsoft.com/office/powerpoint/2010/main" val="2292303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section of the checklist includes more elements of the design scope (number of lanes, length, access control and number and location of interchanges) as well as project cost.  Total federal funding in DCIS, TIP/STIP, and UTP/SPA must not exceed what is contained in the MTP/RTP by more than 50%.</a:t>
            </a:r>
          </a:p>
          <a:p>
            <a:endParaRPr lang="en-US" baseline="0" dirty="0" smtClean="0"/>
          </a:p>
          <a:p>
            <a:pPr defTabSz="931602">
              <a:defRPr/>
            </a:pPr>
            <a:r>
              <a:rPr lang="en-US" b="0" dirty="0" smtClean="0"/>
              <a:t>A project with an estimated cost over $1.5 million in MTP/RTP, TIP, and STIP, the total</a:t>
            </a:r>
            <a:r>
              <a:rPr lang="en-US" b="0" baseline="0" dirty="0" smtClean="0"/>
              <a:t> </a:t>
            </a:r>
            <a:r>
              <a:rPr lang="en-US" b="0" baseline="0" smtClean="0"/>
              <a:t>federal funding</a:t>
            </a:r>
            <a:r>
              <a:rPr lang="en-US" b="0" smtClean="0"/>
              <a:t> </a:t>
            </a:r>
            <a:r>
              <a:rPr lang="en-US" b="0" dirty="0" smtClean="0"/>
              <a:t>cannot exceed by more than 50% over what is stated in the MTP/RTP, TIP, and STIP.</a:t>
            </a:r>
          </a:p>
          <a:p>
            <a:endParaRPr lang="en-US" dirty="0"/>
          </a:p>
        </p:txBody>
      </p:sp>
    </p:spTree>
    <p:extLst>
      <p:ext uri="{BB962C8B-B14F-4D97-AF65-F5344CB8AC3E}">
        <p14:creationId xmlns:p14="http://schemas.microsoft.com/office/powerpoint/2010/main" val="29599878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690729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The main focus of this document is to outline the responsibilities and best practices at the District level where the majority of changes to a project occur. However, there are changes that are initiated at the Divisions, most notably the Finance Division (FIN).</a:t>
            </a:r>
          </a:p>
          <a:p>
            <a:endParaRPr lang="en-US" dirty="0"/>
          </a:p>
          <a:p>
            <a:r>
              <a:rPr lang="en-US" dirty="0" smtClean="0"/>
              <a:t>Finance </a:t>
            </a:r>
            <a:r>
              <a:rPr lang="en-US" dirty="0"/>
              <a:t>is involved at the very end of the project development process when the project is ready to let, but before the FHWA allocates the funding. </a:t>
            </a:r>
          </a:p>
          <a:p>
            <a:endParaRPr lang="en-US" dirty="0"/>
          </a:p>
          <a:p>
            <a:r>
              <a:rPr lang="en-US" dirty="0"/>
              <a:t>Every month, FIN receives a letting list from the Districts enumerating the projects that are environmentally cleared. Shortly before the letting date of a project, FIN prepares a Federal Project Agreement Authorization (FPAA) and sends the package to FHWA/FTA for their authorization to proceed. </a:t>
            </a:r>
          </a:p>
          <a:p>
            <a:endParaRPr lang="en-US" dirty="0"/>
          </a:p>
          <a:p>
            <a:r>
              <a:rPr lang="en-US" dirty="0"/>
              <a:t>The FPAA package includes project location information, description of work, ENV clearance, STIP approval, the amount of federal funds and the specific federal program that FIN estimated the project will need as well as any non-federal fund sources. After FHWA/FTA signs the FPAA, TxDOT can begin to incur costs for federal reimbursement.</a:t>
            </a:r>
          </a:p>
          <a:p>
            <a:endParaRPr lang="en-US" dirty="0"/>
          </a:p>
          <a:p>
            <a:r>
              <a:rPr lang="en-US" dirty="0"/>
              <a:t>FIN is involved in communication with the Districts in two ways:</a:t>
            </a:r>
          </a:p>
          <a:p>
            <a:pPr marL="275401" indent="-119339">
              <a:buFont typeface="Arial" panose="020B0604020202020204" pitchFamily="34" charset="0"/>
              <a:buChar char="•"/>
            </a:pPr>
            <a:r>
              <a:rPr lang="en-US" dirty="0"/>
              <a:t>FIN updates the funding changes that will impact the FPAA package sent to FHWA for authorization. In the majority of cases, the Districts know about the funding changes before FIN and TPP; therefore, the District staff needs to communicate the changes to FIN and TPP.</a:t>
            </a:r>
          </a:p>
          <a:p>
            <a:pPr marL="275401" indent="-119339"/>
            <a:endParaRPr lang="en-US" dirty="0"/>
          </a:p>
          <a:p>
            <a:pPr marL="275401" indent="-119339">
              <a:buFont typeface="Arial" panose="020B0604020202020204" pitchFamily="34" charset="0"/>
              <a:buChar char="•"/>
            </a:pPr>
            <a:r>
              <a:rPr lang="en-US" dirty="0"/>
              <a:t>In some cases, changes can be made to funding of projects by TxDOT administration. Examples of such cases are budget cuts and the American Recovery and Reinvestment Act of 2009. In these cases, it is the responsibility of FIN to communicate the changes to the Districts and TPP in a timely manner. </a:t>
            </a:r>
          </a:p>
          <a:p>
            <a:endParaRPr lang="en-US" dirty="0"/>
          </a:p>
        </p:txBody>
      </p:sp>
    </p:spTree>
    <p:extLst>
      <p:ext uri="{BB962C8B-B14F-4D97-AF65-F5344CB8AC3E}">
        <p14:creationId xmlns:p14="http://schemas.microsoft.com/office/powerpoint/2010/main" val="135203879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t>
            </a:r>
            <a:r>
              <a:rPr lang="en-US" dirty="0"/>
              <a:t>document was developed for transportation professionals responsible for project development and has three basic goals:</a:t>
            </a:r>
          </a:p>
          <a:p>
            <a:pPr lvl="0"/>
            <a:endParaRPr lang="en-US" dirty="0"/>
          </a:p>
          <a:p>
            <a:pPr lvl="0"/>
            <a:r>
              <a:rPr lang="en-US" dirty="0"/>
              <a:t>Define project consistency and identify the causes of project inconsistencies and the critical junctures in the project development process where project consistency should be reviewed. </a:t>
            </a:r>
          </a:p>
          <a:p>
            <a:pPr lvl="0"/>
            <a:endParaRPr lang="en-US" dirty="0"/>
          </a:p>
          <a:p>
            <a:pPr lvl="0"/>
            <a:r>
              <a:rPr lang="en-US" dirty="0"/>
              <a:t>Identify resources and best practices that minimize project delays and financial risk, including the Project Consistency Checklist. </a:t>
            </a:r>
          </a:p>
          <a:p>
            <a:pPr lvl="0"/>
            <a:endParaRPr lang="en-US" dirty="0"/>
          </a:p>
          <a:p>
            <a:pPr lvl="0"/>
            <a:r>
              <a:rPr lang="en-US" dirty="0"/>
              <a:t>Provide contact information for external entities and TxDOT offices of primary responsibility (OPRs) as well as communication guidelines for resolving project inconsistencies. </a:t>
            </a:r>
          </a:p>
          <a:p>
            <a:endParaRPr lang="en-US" dirty="0"/>
          </a:p>
        </p:txBody>
      </p:sp>
    </p:spTree>
    <p:extLst>
      <p:ext uri="{BB962C8B-B14F-4D97-AF65-F5344CB8AC3E}">
        <p14:creationId xmlns:p14="http://schemas.microsoft.com/office/powerpoint/2010/main" val="23690967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Supplementary Information Document </a:t>
            </a:r>
            <a:r>
              <a:rPr lang="en-US" dirty="0" smtClean="0"/>
              <a:t>covers</a:t>
            </a:r>
            <a:r>
              <a:rPr lang="en-US" baseline="0" dirty="0" smtClean="0"/>
              <a:t> the environmental process, project development process, transportation planning and conformity.  </a:t>
            </a:r>
            <a:endParaRPr lang="en-US" dirty="0"/>
          </a:p>
        </p:txBody>
      </p:sp>
    </p:spTree>
    <p:extLst>
      <p:ext uri="{BB962C8B-B14F-4D97-AF65-F5344CB8AC3E}">
        <p14:creationId xmlns:p14="http://schemas.microsoft.com/office/powerpoint/2010/main" val="24217314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06698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1413" y="663575"/>
            <a:ext cx="4646612" cy="3486150"/>
          </a:xfrm>
        </p:spPr>
      </p:sp>
      <p:sp>
        <p:nvSpPr>
          <p:cNvPr id="3" name="Notes Placeholder 2"/>
          <p:cNvSpPr>
            <a:spLocks noGrp="1"/>
          </p:cNvSpPr>
          <p:nvPr>
            <p:ph type="body" idx="1"/>
          </p:nvPr>
        </p:nvSpPr>
        <p:spPr/>
        <p:txBody>
          <a:bodyPr/>
          <a:lstStyle/>
          <a:p>
            <a:r>
              <a:rPr lang="en-US" dirty="0"/>
              <a:t>Project consistency refers to the federal and state requirements that a project be consistent with the applicable </a:t>
            </a:r>
            <a:r>
              <a:rPr lang="en-US" dirty="0" smtClean="0"/>
              <a:t>MTP/RTP </a:t>
            </a:r>
            <a:r>
              <a:rPr lang="en-US" dirty="0"/>
              <a:t>and TIP, and/or STIP. A project must be consistent with these planning documents with</a:t>
            </a:r>
            <a:r>
              <a:rPr lang="en-US" b="1" dirty="0"/>
              <a:t> </a:t>
            </a:r>
            <a:r>
              <a:rPr lang="en-US" dirty="0"/>
              <a:t>regard to three major elements:</a:t>
            </a:r>
          </a:p>
          <a:p>
            <a:pPr marL="174675" indent="-174675">
              <a:buFont typeface="Arial" panose="020B0604020202020204" pitchFamily="34" charset="0"/>
              <a:buChar char="•"/>
            </a:pPr>
            <a:r>
              <a:rPr lang="en-US" dirty="0"/>
              <a:t>Design concept, including project limits, location, type of facility, and scheduled letting date. </a:t>
            </a:r>
          </a:p>
          <a:p>
            <a:pPr marL="174675" indent="-174675">
              <a:buFont typeface="Arial" panose="020B0604020202020204" pitchFamily="34" charset="0"/>
              <a:buChar char="•"/>
            </a:pPr>
            <a:r>
              <a:rPr lang="en-US" dirty="0"/>
              <a:t>Design scope, including specific information such as number of lanes, length, signalization, etc. </a:t>
            </a:r>
          </a:p>
          <a:p>
            <a:pPr marL="174675" indent="-174675">
              <a:buFont typeface="Arial" panose="020B0604020202020204" pitchFamily="34" charset="0"/>
              <a:buChar char="•"/>
            </a:pPr>
            <a:r>
              <a:rPr lang="en-US" dirty="0"/>
              <a:t>Project cost.</a:t>
            </a:r>
          </a:p>
          <a:p>
            <a:endParaRPr lang="en-US" dirty="0"/>
          </a:p>
        </p:txBody>
      </p:sp>
    </p:spTree>
    <p:extLst>
      <p:ext uri="{BB962C8B-B14F-4D97-AF65-F5344CB8AC3E}">
        <p14:creationId xmlns:p14="http://schemas.microsoft.com/office/powerpoint/2010/main" val="1503253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Below are the regulations that define and establish requirement for project consistency:</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-Federal: 23 CFR 450</a:t>
            </a:r>
          </a:p>
          <a:p>
            <a:pPr lvl="0"/>
            <a:r>
              <a:rPr lang="en-US" sz="1200" kern="1200" dirty="0" smtClean="0">
                <a:solidFill>
                  <a:schemeClr val="tx1"/>
                </a:solidFill>
                <a:effectLst/>
                <a:latin typeface="+mn-lt"/>
                <a:ea typeface="+mn-ea"/>
                <a:cs typeface="+mn-cs"/>
              </a:rPr>
              <a:t>-Texas: 43 TAC 16</a:t>
            </a:r>
          </a:p>
          <a:p>
            <a:pPr lvl="0"/>
            <a:r>
              <a:rPr lang="en-US" sz="1200" kern="1200" dirty="0" smtClean="0">
                <a:solidFill>
                  <a:schemeClr val="tx1"/>
                </a:solidFill>
                <a:effectLst/>
                <a:latin typeface="+mn-lt"/>
                <a:ea typeface="+mn-ea"/>
                <a:cs typeface="+mn-cs"/>
              </a:rPr>
              <a:t>-Conformity Regulation: 40 CFR 93, subchapter A</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Federal and state transportation planning statutory and regulatory laws require transportation projects to be consistent with transportation plans and programs in order for the FHWA under NEPA regulations to sign a Record of Decision (ROD), Finding of No Significant Impact (FONSI), or approve a Categorical Exclusion (CE) for a project. </a:t>
            </a:r>
          </a:p>
          <a:p>
            <a:endParaRPr lang="en-US" dirty="0"/>
          </a:p>
        </p:txBody>
      </p:sp>
      <p:sp>
        <p:nvSpPr>
          <p:cNvPr id="4" name="Date Placeholder 3"/>
          <p:cNvSpPr>
            <a:spLocks noGrp="1"/>
          </p:cNvSpPr>
          <p:nvPr>
            <p:ph type="dt" idx="10"/>
          </p:nvPr>
        </p:nvSpPr>
        <p:spPr/>
        <p:txBody>
          <a:bodyPr/>
          <a:lstStyle/>
          <a:p>
            <a:endParaRPr lang="en-US" dirty="0"/>
          </a:p>
        </p:txBody>
      </p:sp>
    </p:spTree>
    <p:extLst>
      <p:ext uri="{BB962C8B-B14F-4D97-AF65-F5344CB8AC3E}">
        <p14:creationId xmlns:p14="http://schemas.microsoft.com/office/powerpoint/2010/main" val="1862473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15791"/>
            <a:ext cx="5486400" cy="4364143"/>
          </a:xfrm>
        </p:spPr>
        <p:txBody>
          <a:bodyPr>
            <a:noAutofit/>
          </a:bodyPr>
          <a:lstStyle/>
          <a:p>
            <a:pPr defTabSz="931602">
              <a:defRPr/>
            </a:pPr>
            <a:r>
              <a:rPr lang="en-US" sz="1000" dirty="0"/>
              <a:t>For the purposes of this project, maintaining project consistency will be in the context of the </a:t>
            </a:r>
            <a:r>
              <a:rPr lang="en-US" sz="1000" dirty="0" smtClean="0"/>
              <a:t>MTP/RTP, </a:t>
            </a:r>
            <a:r>
              <a:rPr lang="en-US" sz="1000" dirty="0"/>
              <a:t>TIP, and STIP, and will not include the Statewide LRTP, based on the current practices of TxDOT and MPOs, which assume that a project must be consistent with the Statewide LRTP before it is adopted in the STIP.</a:t>
            </a:r>
          </a:p>
          <a:p>
            <a:endParaRPr lang="en-US" sz="1000" dirty="0"/>
          </a:p>
          <a:p>
            <a:pPr defTabSz="931602">
              <a:defRPr/>
            </a:pPr>
            <a:r>
              <a:rPr lang="en-US" sz="1000" dirty="0"/>
              <a:t>This figure shows the requirements of federal regulations regarding the plans and programs that are subject to maintaining project consistency. Each project or project phase included in the TIP, in metropolitan planning areas, must be consistent with an approved MPO transportation plan.  Note that some types of projects may be excluded from an MPO TIP and the STIP by agreement between TxDOT and the MPO in accordance with requirements established in Title 43, Texas Administrative Code (TAC) 16.101(d</a:t>
            </a:r>
            <a:r>
              <a:rPr lang="en-US" sz="1000" dirty="0" smtClean="0"/>
              <a:t>),</a:t>
            </a:r>
            <a:r>
              <a:rPr lang="en-US" sz="1000" baseline="0" dirty="0" smtClean="0"/>
              <a:t> the next slide covers these project types. </a:t>
            </a:r>
            <a:endParaRPr lang="en-US" sz="1000" dirty="0" smtClean="0"/>
          </a:p>
          <a:p>
            <a:pPr defTabSz="931602">
              <a:defRPr/>
            </a:pPr>
            <a:endParaRPr lang="en-US" sz="1000" dirty="0"/>
          </a:p>
          <a:p>
            <a:endParaRPr lang="en-US" sz="1000" dirty="0"/>
          </a:p>
        </p:txBody>
      </p:sp>
    </p:spTree>
    <p:extLst>
      <p:ext uri="{BB962C8B-B14F-4D97-AF65-F5344CB8AC3E}">
        <p14:creationId xmlns:p14="http://schemas.microsoft.com/office/powerpoint/2010/main" val="1125726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non-exempt transportation projects listed individually in a TIP and STIP must be consistent with an </a:t>
            </a:r>
            <a:r>
              <a:rPr lang="en-US" dirty="0" smtClean="0"/>
              <a:t>MTP/RTP </a:t>
            </a:r>
            <a:r>
              <a:rPr lang="en-US" dirty="0"/>
              <a:t>(where applicable), and the UTP for the purposes of fiscal constraint. </a:t>
            </a:r>
          </a:p>
          <a:p>
            <a:endParaRPr lang="en-US" dirty="0"/>
          </a:p>
          <a:p>
            <a:r>
              <a:rPr lang="en-US" dirty="0"/>
              <a:t>Note that some types of projects may be excluded from an MPO TIP and the STIP by agreement between TxDOT and the MPO in accordance with requirements established in Title 43, Texas Administrative Code (TAC) 16.101(d). Those projects include:</a:t>
            </a:r>
          </a:p>
          <a:p>
            <a:pPr marL="220320" lvl="1">
              <a:buFont typeface="Arial" pitchFamily="34" charset="0"/>
              <a:buChar char="•"/>
            </a:pPr>
            <a:r>
              <a:rPr lang="en-US" b="1" dirty="0" smtClean="0"/>
              <a:t> </a:t>
            </a:r>
            <a:r>
              <a:rPr lang="en-US" b="0" dirty="0" smtClean="0"/>
              <a:t>Safety projects funded under 23 USC 402 (highway safety programs and emergency relief projects, except those involving substantial functional, location, and capacity changes);</a:t>
            </a:r>
          </a:p>
          <a:p>
            <a:pPr marL="220320" lvl="1">
              <a:buFont typeface="Arial" pitchFamily="34" charset="0"/>
              <a:buChar char="•"/>
            </a:pPr>
            <a:r>
              <a:rPr lang="en-US" b="0" dirty="0" smtClean="0"/>
              <a:t> Planning and research activities, except those activities funded with National Highway System or Surface Transportation Program funds other than those used for major investment studies; and</a:t>
            </a:r>
          </a:p>
          <a:p>
            <a:pPr marL="220320" lvl="1">
              <a:buFont typeface="Arial" pitchFamily="34" charset="0"/>
              <a:buChar char="•"/>
            </a:pPr>
            <a:r>
              <a:rPr lang="en-US" b="0" dirty="0" smtClean="0"/>
              <a:t> Projects under 23 USC 104(b)(1), (b)(4), and 144 that are for resurfacing, restoration, rehabilitation, reconstruction, or highway safety improvement, and which will not alter the functional traffic capacity or capability of the facility being improved.</a:t>
            </a:r>
          </a:p>
          <a:p>
            <a:endParaRPr lang="en-US" b="0" dirty="0" smtClean="0"/>
          </a:p>
          <a:p>
            <a:r>
              <a:rPr lang="en-US" sz="1200" dirty="0" smtClean="0"/>
              <a:t>The types of projects listed above are less likely to encounter delays due to project inconsistency because they are less likely to be included in an MTP/RTP, UTP, TIP, or the STIP. However, there are notable exceptions as follows:</a:t>
            </a:r>
          </a:p>
          <a:p>
            <a:pPr marL="166771">
              <a:buFont typeface="Arial" pitchFamily="34" charset="0"/>
              <a:buChar char="•"/>
            </a:pPr>
            <a:r>
              <a:rPr lang="en-US" sz="1200" b="0" dirty="0" smtClean="0"/>
              <a:t> An MPO may opt to include individual projects that would be “exempt” by federal definition under the agreement. If a project is listed individually, for whatever reason, it will be treated as a non-exempt project during federal review.</a:t>
            </a:r>
          </a:p>
          <a:p>
            <a:pPr marL="166771">
              <a:buFont typeface="Arial" pitchFamily="34" charset="0"/>
              <a:buChar char="•"/>
            </a:pPr>
            <a:r>
              <a:rPr lang="en-US" sz="1200" b="0" dirty="0" smtClean="0"/>
              <a:t> Projects that are considered of Regional Significance must be listed individually. This includes those that could be exempted by definition.</a:t>
            </a:r>
          </a:p>
          <a:p>
            <a:pPr marL="166771">
              <a:buFont typeface="Arial" pitchFamily="34" charset="0"/>
              <a:buChar char="•"/>
            </a:pPr>
            <a:r>
              <a:rPr lang="en-US" sz="1200" b="0" dirty="0" smtClean="0"/>
              <a:t> Project and project phases that will have an impact on air quality in nonattainment areas.</a:t>
            </a:r>
          </a:p>
          <a:p>
            <a:endParaRPr lang="en-US" b="1" dirty="0"/>
          </a:p>
        </p:txBody>
      </p:sp>
    </p:spTree>
    <p:extLst>
      <p:ext uri="{BB962C8B-B14F-4D97-AF65-F5344CB8AC3E}">
        <p14:creationId xmlns:p14="http://schemas.microsoft.com/office/powerpoint/2010/main" val="677611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9975" y="663575"/>
            <a:ext cx="4646613" cy="3486150"/>
          </a:xfrm>
        </p:spPr>
      </p:sp>
      <p:sp>
        <p:nvSpPr>
          <p:cNvPr id="3" name="Notes Placeholder 2"/>
          <p:cNvSpPr>
            <a:spLocks noGrp="1"/>
          </p:cNvSpPr>
          <p:nvPr>
            <p:ph type="body" idx="1"/>
          </p:nvPr>
        </p:nvSpPr>
        <p:spPr/>
        <p:txBody>
          <a:bodyPr/>
          <a:lstStyle/>
          <a:p>
            <a:r>
              <a:rPr lang="en-US" dirty="0" smtClean="0"/>
              <a:t>A project funded with federal dollars that is, by definition, required to be listed in a fiscally</a:t>
            </a:r>
            <a:r>
              <a:rPr lang="en-US" baseline="0" dirty="0" smtClean="0"/>
              <a:t> </a:t>
            </a:r>
            <a:r>
              <a:rPr lang="en-US" dirty="0" smtClean="0"/>
              <a:t>constrained and conforming MTP/RTP and TIP, must be consistently described in those documents in order to receive federal action. Though </a:t>
            </a:r>
            <a:r>
              <a:rPr lang="en-US" b="1" dirty="0" smtClean="0"/>
              <a:t>there is no </a:t>
            </a:r>
            <a:r>
              <a:rPr lang="en-US" dirty="0" smtClean="0"/>
              <a:t>federal requirement stipulating consistency of plans and programs with the UTP, projects listed in an MTP/RTP and TIP must be consistent with the UTP because TxDOT demonstrates the fiscal constraint of the STIP, and all included TIPs, via the UTP. </a:t>
            </a:r>
          </a:p>
          <a:p>
            <a:pPr marL="220320">
              <a:buFont typeface="Arial" pitchFamily="34" charset="0"/>
              <a:buChar char="•"/>
            </a:pPr>
            <a:r>
              <a:rPr lang="en-US" b="1" dirty="0" smtClean="0"/>
              <a:t> </a:t>
            </a:r>
            <a:r>
              <a:rPr lang="en-US" b="0" dirty="0" smtClean="0"/>
              <a:t>Approval of the STIP;</a:t>
            </a:r>
          </a:p>
          <a:p>
            <a:pPr marL="220320">
              <a:buFont typeface="Arial" pitchFamily="34" charset="0"/>
              <a:buChar char="•"/>
            </a:pPr>
            <a:r>
              <a:rPr lang="en-US" b="0" dirty="0" smtClean="0"/>
              <a:t> Conformity determinations (approval of modeled network consistent with a fiscally constrained MTP/RTP and TIP in a nonattainment or maintenance area);</a:t>
            </a:r>
          </a:p>
          <a:p>
            <a:pPr marL="220320">
              <a:buFont typeface="Arial" pitchFamily="34" charset="0"/>
              <a:buChar char="•"/>
            </a:pPr>
            <a:r>
              <a:rPr lang="en-US" b="0" dirty="0" smtClean="0"/>
              <a:t> Approval of an EA, CE, or EIS; and </a:t>
            </a:r>
          </a:p>
          <a:p>
            <a:pPr marL="220320">
              <a:buFont typeface="Arial" pitchFamily="34" charset="0"/>
              <a:buChar char="•"/>
            </a:pPr>
            <a:r>
              <a:rPr lang="en-US" b="0" dirty="0" smtClean="0"/>
              <a:t> Approval of an FPAA (required for the reimbursement of project costs with federal funds).</a:t>
            </a:r>
          </a:p>
          <a:p>
            <a:pPr marL="220320"/>
            <a:endParaRPr lang="en-US" dirty="0"/>
          </a:p>
        </p:txBody>
      </p:sp>
    </p:spTree>
    <p:extLst>
      <p:ext uri="{BB962C8B-B14F-4D97-AF65-F5344CB8AC3E}">
        <p14:creationId xmlns:p14="http://schemas.microsoft.com/office/powerpoint/2010/main" val="286397458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6.xml"/><Relationship Id="rId7" Type="http://schemas.openxmlformats.org/officeDocument/2006/relationships/image" Target="../media/image3.png"/><Relationship Id="rId2" Type="http://schemas.openxmlformats.org/officeDocument/2006/relationships/tags" Target="../tags/tag5.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slideMaster" Target="../slideMasters/slideMaster1.xml"/><Relationship Id="rId4" Type="http://schemas.openxmlformats.org/officeDocument/2006/relationships/tags" Target="../tags/tag7.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9.xml"/><Relationship Id="rId7" Type="http://schemas.openxmlformats.org/officeDocument/2006/relationships/image" Target="../media/image3.png"/><Relationship Id="rId2" Type="http://schemas.openxmlformats.org/officeDocument/2006/relationships/tags" Target="../tags/tag8.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slideMaster" Target="../slideMasters/slideMaster1.xml"/><Relationship Id="rId4" Type="http://schemas.openxmlformats.org/officeDocument/2006/relationships/tags" Target="../tags/tag1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aphicFrame>
        <p:nvGraphicFramePr>
          <p:cNvPr id="7" name="Object 6"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0410" name="think-cell Slide" r:id="rId6" imgW="0" imgH="0" progId="">
                  <p:embed/>
                </p:oleObj>
              </mc:Choice>
              <mc:Fallback>
                <p:oleObj name="think-cell Slide" r:id="rId6" imgW="0" imgH="0" progId="">
                  <p:embed/>
                  <p:pic>
                    <p:nvPicPr>
                      <p:cNvPr id="0" name="AutoShape 110"/>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ctrTitle" hasCustomPrompt="1"/>
            <p:custDataLst>
              <p:tags r:id="rId3"/>
            </p:custDataLst>
          </p:nvPr>
        </p:nvSpPr>
        <p:spPr>
          <a:xfrm>
            <a:off x="481010" y="3657600"/>
            <a:ext cx="3862390" cy="1409700"/>
          </a:xfrm>
          <a:noFill/>
        </p:spPr>
        <p:txBody>
          <a:bodyPr wrap="square" lIns="0" tIns="0" rIns="0" bIns="0" rtlCol="0" anchor="b" anchorCtr="0">
            <a:noAutofit/>
          </a:bodyPr>
          <a:lstStyle>
            <a:lvl1pPr>
              <a:lnSpc>
                <a:spcPct val="90000"/>
              </a:lnSpc>
              <a:defRPr kumimoji="0" lang="en-US" sz="4000" b="0" i="0" u="none" strike="noStrike" kern="1200" cap="all" spc="0" normalizeH="0" baseline="0" noProof="0" dirty="0" smtClean="0">
                <a:ln>
                  <a:noFill/>
                </a:ln>
                <a:solidFill>
                  <a:schemeClr val="accent1"/>
                </a:solidFill>
                <a:effectLst/>
                <a:uLnTx/>
                <a:uFillTx/>
                <a:latin typeface="Franklin Gothic Medium" panose="020B0603020102020204" pitchFamily="34" charset="0"/>
                <a:ea typeface="+mn-ea"/>
                <a:cs typeface="Arial"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Presentation title</a:t>
            </a:r>
            <a:endParaRPr lang="en-US" dirty="0"/>
          </a:p>
        </p:txBody>
      </p:sp>
      <p:sp>
        <p:nvSpPr>
          <p:cNvPr id="3" name="Subtitle 2"/>
          <p:cNvSpPr>
            <a:spLocks noGrp="1"/>
          </p:cNvSpPr>
          <p:nvPr>
            <p:ph type="subTitle" idx="1" hasCustomPrompt="1"/>
            <p:custDataLst>
              <p:tags r:id="rId4"/>
            </p:custDataLst>
          </p:nvPr>
        </p:nvSpPr>
        <p:spPr>
          <a:xfrm>
            <a:off x="481010" y="5286374"/>
            <a:ext cx="3862390" cy="581026"/>
          </a:xfrm>
          <a:noFill/>
        </p:spPr>
        <p:txBody>
          <a:bodyPr vert="horz" wrap="square" lIns="0" tIns="0" rIns="0" bIns="0" rtlCol="0" anchor="t" anchorCtr="0">
            <a:noAutofit/>
          </a:bodyPr>
          <a:lstStyle>
            <a:lvl1pPr marL="0" indent="0" algn="l">
              <a:buNone/>
              <a:defRPr kumimoji="0" lang="en-US" sz="2400" b="0" i="0" u="none" strike="noStrike" kern="1200" cap="none" spc="0" normalizeH="0" baseline="0" noProof="0" dirty="0" smtClean="0">
                <a:ln>
                  <a:noFill/>
                </a:ln>
                <a:solidFill>
                  <a:schemeClr val="tx1">
                    <a:lumMod val="75000"/>
                    <a:lumOff val="25000"/>
                  </a:schemeClr>
                </a:solidFill>
                <a:effectLst/>
                <a:uLnTx/>
                <a:uFillTx/>
                <a:latin typeface="Franklin Gothic Medium" panose="020B0603020102020204" pitchFamily="34" charset="0"/>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dirty="0" smtClean="0"/>
              <a:t>Subtitle</a:t>
            </a:r>
            <a:endParaRPr lang="en-US" dirty="0"/>
          </a:p>
        </p:txBody>
      </p:sp>
      <p:pic>
        <p:nvPicPr>
          <p:cNvPr id="5" name="Picture 4" descr="TitleFooterBlueandWhite.png"/>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5993738"/>
            <a:ext cx="9144000" cy="864262"/>
          </a:xfrm>
          <a:prstGeom prst="rect">
            <a:avLst/>
          </a:prstGeom>
        </p:spPr>
      </p:pic>
      <p:pic>
        <p:nvPicPr>
          <p:cNvPr id="6" name="Picture 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0" y="0"/>
            <a:ext cx="9144000" cy="701040"/>
          </a:xfrm>
          <a:prstGeom prst="rect">
            <a:avLst/>
          </a:prstGeom>
        </p:spPr>
      </p:pic>
      <p:cxnSp>
        <p:nvCxnSpPr>
          <p:cNvPr id="9" name="Straight Connector 8"/>
          <p:cNvCxnSpPr/>
          <p:nvPr userDrawn="1"/>
        </p:nvCxnSpPr>
        <p:spPr>
          <a:xfrm>
            <a:off x="457200" y="5181600"/>
            <a:ext cx="3886200"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50762" name="think-cell Slide" r:id="rId6" imgW="0" imgH="0" progId="">
                  <p:embed/>
                </p:oleObj>
              </mc:Choice>
              <mc:Fallback>
                <p:oleObj name="think-cell Slide" r:id="rId6" imgW="0" imgH="0" progId="">
                  <p:embed/>
                  <p:pic>
                    <p:nvPicPr>
                      <p:cNvPr id="0" name="AutoShape 110"/>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4" descr="TitleFooterBlueandWhite.png"/>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5993738"/>
            <a:ext cx="9144000" cy="864262"/>
          </a:xfrm>
          <a:prstGeom prst="rect">
            <a:avLst/>
          </a:prstGeom>
        </p:spPr>
      </p:pic>
      <p:pic>
        <p:nvPicPr>
          <p:cNvPr id="6" name="Picture 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0" y="0"/>
            <a:ext cx="9144000" cy="701040"/>
          </a:xfrm>
          <a:prstGeom prst="rect">
            <a:avLst/>
          </a:prstGeom>
        </p:spPr>
      </p:pic>
      <p:sp>
        <p:nvSpPr>
          <p:cNvPr id="12" name="Title 1"/>
          <p:cNvSpPr>
            <a:spLocks noGrp="1"/>
          </p:cNvSpPr>
          <p:nvPr>
            <p:ph type="ctrTitle" hasCustomPrompt="1"/>
            <p:custDataLst>
              <p:tags r:id="rId3"/>
            </p:custDataLst>
          </p:nvPr>
        </p:nvSpPr>
        <p:spPr>
          <a:xfrm>
            <a:off x="481009" y="3862388"/>
            <a:ext cx="5100433" cy="1057275"/>
          </a:xfrm>
          <a:noFill/>
        </p:spPr>
        <p:txBody>
          <a:bodyPr wrap="square" lIns="0" tIns="0" rIns="0" bIns="0" rtlCol="0" anchor="b" anchorCtr="0">
            <a:noAutofit/>
          </a:bodyPr>
          <a:lstStyle>
            <a:lvl1pPr>
              <a:lnSpc>
                <a:spcPct val="90000"/>
              </a:lnSpc>
              <a:defRPr kumimoji="0" lang="en-US" sz="4000" b="0" i="0" u="none" strike="noStrike" kern="1200" cap="all" spc="0" normalizeH="0" baseline="0" noProof="0" dirty="0" smtClean="0">
                <a:ln>
                  <a:noFill/>
                </a:ln>
                <a:solidFill>
                  <a:schemeClr val="accent1"/>
                </a:solidFill>
                <a:effectLst/>
                <a:uLnTx/>
                <a:uFillTx/>
                <a:latin typeface="Franklin Gothic Medium" panose="020B0603020102020204" pitchFamily="34" charset="0"/>
                <a:ea typeface="+mn-ea"/>
                <a:cs typeface="Arial"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Presentation title</a:t>
            </a:r>
            <a:endParaRPr lang="en-US" dirty="0"/>
          </a:p>
        </p:txBody>
      </p:sp>
      <p:sp>
        <p:nvSpPr>
          <p:cNvPr id="13" name="Subtitle 2"/>
          <p:cNvSpPr>
            <a:spLocks noGrp="1"/>
          </p:cNvSpPr>
          <p:nvPr>
            <p:ph type="subTitle" idx="1" hasCustomPrompt="1"/>
            <p:custDataLst>
              <p:tags r:id="rId4"/>
            </p:custDataLst>
          </p:nvPr>
        </p:nvSpPr>
        <p:spPr>
          <a:xfrm>
            <a:off x="481009" y="5045869"/>
            <a:ext cx="5133855" cy="592931"/>
          </a:xfrm>
          <a:noFill/>
        </p:spPr>
        <p:txBody>
          <a:bodyPr vert="horz" wrap="square" lIns="0" tIns="0" rIns="0" bIns="0" rtlCol="0" anchor="t" anchorCtr="0">
            <a:noAutofit/>
          </a:bodyPr>
          <a:lstStyle>
            <a:lvl1pPr marL="0" indent="0" algn="l">
              <a:buNone/>
              <a:defRPr kumimoji="0" lang="en-US" sz="2400" b="0" i="0" u="none" strike="noStrike" kern="1200" cap="none" spc="0" normalizeH="0" baseline="0" noProof="0" dirty="0" smtClean="0">
                <a:ln>
                  <a:noFill/>
                </a:ln>
                <a:solidFill>
                  <a:schemeClr val="tx1">
                    <a:lumMod val="75000"/>
                    <a:lumOff val="25000"/>
                  </a:schemeClr>
                </a:solidFill>
                <a:effectLst/>
                <a:uLnTx/>
                <a:uFillTx/>
                <a:latin typeface="Franklin Gothic Medium" panose="020B0603020102020204" pitchFamily="34" charset="0"/>
                <a:ea typeface="+mn-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dirty="0" smtClean="0"/>
              <a:t>Subtitle</a:t>
            </a:r>
            <a:endParaRPr lang="en-US" dirty="0"/>
          </a:p>
        </p:txBody>
      </p:sp>
      <p:cxnSp>
        <p:nvCxnSpPr>
          <p:cNvPr id="14" name="Straight Connector 13"/>
          <p:cNvCxnSpPr/>
          <p:nvPr userDrawn="1"/>
        </p:nvCxnSpPr>
        <p:spPr>
          <a:xfrm>
            <a:off x="457200" y="4948238"/>
            <a:ext cx="4800600"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latin typeface="Franklin Gothic Demi"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a:spcBef>
                <a:spcPts val="0"/>
              </a:spcBef>
              <a:spcAft>
                <a:spcPts val="1200"/>
              </a:spcAft>
              <a:defRPr sz="2000">
                <a:latin typeface="Franklin Gothic Book" pitchFamily="34" charset="0"/>
              </a:defRPr>
            </a:lvl1pPr>
            <a:lvl2pPr>
              <a:spcBef>
                <a:spcPts val="0"/>
              </a:spcBef>
              <a:spcAft>
                <a:spcPts val="1200"/>
              </a:spcAft>
              <a:defRPr sz="2000">
                <a:latin typeface="Franklin Gothic Book" pitchFamily="34" charset="0"/>
              </a:defRPr>
            </a:lvl2pPr>
            <a:lvl3pPr>
              <a:spcBef>
                <a:spcPts val="0"/>
              </a:spcBef>
              <a:spcAft>
                <a:spcPts val="1200"/>
              </a:spcAft>
              <a:defRPr sz="2000">
                <a:latin typeface="Franklin Gothic Book" pitchFamily="34" charset="0"/>
              </a:defRPr>
            </a:lvl3pPr>
            <a:lvl4pPr>
              <a:spcBef>
                <a:spcPts val="0"/>
              </a:spcBef>
              <a:spcAft>
                <a:spcPts val="1200"/>
              </a:spcAft>
              <a:defRPr sz="2000">
                <a:latin typeface="Franklin Gothic Book" pitchFamily="34" charset="0"/>
              </a:defRPr>
            </a:lvl4pPr>
            <a:lvl5pPr>
              <a:spcBef>
                <a:spcPts val="0"/>
              </a:spcBef>
              <a:spcAft>
                <a:spcPts val="1200"/>
              </a:spcAft>
              <a:defRPr sz="2000">
                <a:latin typeface="Franklin Gothic Book"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latin typeface="Franklin Gothic Demi" pitchFamily="34" charset="0"/>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5647410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4.xml"/><Relationship Id="rId5" Type="http://schemas.openxmlformats.org/officeDocument/2006/relationships/slideLayout" Target="../slideLayouts/slideLayout5.xml"/><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6E6E6"/>
        </a:solidFill>
        <a:effectLst/>
      </p:bgPr>
    </p:bg>
    <p:spTree>
      <p:nvGrpSpPr>
        <p:cNvPr id="1" name=""/>
        <p:cNvGrpSpPr/>
        <p:nvPr/>
      </p:nvGrpSpPr>
      <p:grpSpPr>
        <a:xfrm>
          <a:off x="0" y="0"/>
          <a:ext cx="0" cy="0"/>
          <a:chOff x="0" y="0"/>
          <a:chExt cx="0" cy="0"/>
        </a:xfrm>
      </p:grpSpPr>
      <p:pic>
        <p:nvPicPr>
          <p:cNvPr id="5" name="Picture 4" descr="Footer.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6292906"/>
            <a:ext cx="9144000" cy="565094"/>
          </a:xfrm>
          <a:prstGeom prst="rect">
            <a:avLst/>
          </a:prstGeom>
        </p:spPr>
      </p:pic>
      <p:pic>
        <p:nvPicPr>
          <p:cNvPr id="4" name="Picture 3" descr="Header.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0"/>
            <a:ext cx="9144000" cy="631576"/>
          </a:xfrm>
          <a:prstGeom prst="rect">
            <a:avLst/>
          </a:prstGeom>
        </p:spPr>
      </p:pic>
      <p:graphicFrame>
        <p:nvGraphicFramePr>
          <p:cNvPr id="10" name="Object 9" hidden="1"/>
          <p:cNvGraphicFramePr>
            <a:graphicFrameLocks/>
          </p:cNvGraphicFramePr>
          <p:nvPr>
            <p:custDataLst>
              <p:tags r:id="rId9"/>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1434" name="think-cell Slide" r:id="rId14" imgW="0" imgH="0" progId="">
                  <p:embed/>
                </p:oleObj>
              </mc:Choice>
              <mc:Fallback>
                <p:oleObj name="think-cell Slide" r:id="rId14" imgW="0" imgH="0" progId="">
                  <p:embed/>
                  <p:pic>
                    <p:nvPicPr>
                      <p:cNvPr id="0" name="AutoShape 110"/>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Placeholder 1"/>
          <p:cNvSpPr>
            <a:spLocks noGrp="1"/>
          </p:cNvSpPr>
          <p:nvPr>
            <p:ph type="title"/>
            <p:custDataLst>
              <p:tags r:id="rId10"/>
            </p:custDataLst>
          </p:nvPr>
        </p:nvSpPr>
        <p:spPr bwMode="gray">
          <a:xfrm>
            <a:off x="304800" y="76200"/>
            <a:ext cx="8353425" cy="461665"/>
          </a:xfrm>
          <a:prstGeom prst="rect">
            <a:avLst/>
          </a:prstGeom>
          <a:noFill/>
        </p:spPr>
        <p:txBody>
          <a:bodyPr wrap="square" lIns="0" rtlCol="0">
            <a:spAutoFit/>
          </a:bodyPr>
          <a:lstStyle/>
          <a:p>
            <a:r>
              <a:rPr lang="en-US" dirty="0" smtClean="0"/>
              <a:t>Click to edit Master title style</a:t>
            </a:r>
            <a:endParaRPr lang="en-US" dirty="0"/>
          </a:p>
        </p:txBody>
      </p:sp>
      <p:sp>
        <p:nvSpPr>
          <p:cNvPr id="3" name="Text Placeholder 2"/>
          <p:cNvSpPr>
            <a:spLocks noGrp="1"/>
          </p:cNvSpPr>
          <p:nvPr>
            <p:ph type="body" idx="1"/>
            <p:custDataLst>
              <p:tags r:id="rId11"/>
            </p:custDataLst>
          </p:nvPr>
        </p:nvSpPr>
        <p:spPr>
          <a:xfrm>
            <a:off x="333375" y="1066800"/>
            <a:ext cx="8477250" cy="5181600"/>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Box 6"/>
          <p:cNvSpPr txBox="1"/>
          <p:nvPr userDrawn="1"/>
        </p:nvSpPr>
        <p:spPr>
          <a:xfrm>
            <a:off x="8649195" y="6390787"/>
            <a:ext cx="457200" cy="369332"/>
          </a:xfrm>
          <a:prstGeom prst="rect">
            <a:avLst/>
          </a:prstGeom>
          <a:noFill/>
        </p:spPr>
        <p:txBody>
          <a:bodyPr wrap="square" rtlCol="0">
            <a:spAutoFit/>
          </a:bodyPr>
          <a:lstStyle/>
          <a:p>
            <a:fld id="{0B92D5F3-F61B-467F-BC45-B468C221100E}" type="slidenum">
              <a:rPr lang="en-US" sz="1800" b="1" smtClean="0">
                <a:solidFill>
                  <a:schemeClr val="bg1"/>
                </a:solidFill>
                <a:latin typeface="Franklin Gothic Book" panose="020B0503020102020204" pitchFamily="34" charset="0"/>
              </a:rPr>
              <a:t>‹#›</a:t>
            </a:fld>
            <a:endParaRPr lang="en-US" sz="1800" b="1" dirty="0" err="1" smtClean="0">
              <a:solidFill>
                <a:schemeClr val="bg1"/>
              </a:solidFill>
              <a:latin typeface="Franklin Gothic Book" panose="020B05030201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4" r:id="rId4"/>
    <p:sldLayoutId id="2147483655" r:id="rId5"/>
    <p:sldLayoutId id="2147483661" r:id="rId6"/>
  </p:sldLayoutIdLst>
  <p:timing>
    <p:tnLst>
      <p:par>
        <p:cTn id="1" dur="indefinite" restart="never" nodeType="tmRoot"/>
      </p:par>
    </p:tnLst>
  </p:timing>
  <p:hf sldNum="0" hdr="0" ftr="0" dt="0"/>
  <p:txStyles>
    <p:titleStyle>
      <a:lvl1pPr marL="0" algn="l" defTabSz="914400" rtl="0" eaLnBrk="1" latinLnBrk="0" hangingPunct="1">
        <a:lnSpc>
          <a:spcPct val="100000"/>
        </a:lnSpc>
        <a:spcBef>
          <a:spcPct val="0"/>
        </a:spcBef>
        <a:buNone/>
        <a:defRPr lang="en-US" sz="2400" b="0" kern="1200" dirty="0" smtClean="0">
          <a:solidFill>
            <a:schemeClr val="bg1"/>
          </a:solidFill>
          <a:effectLst/>
          <a:latin typeface="Franklin Gothic Demi" pitchFamily="34" charset="0"/>
          <a:ea typeface="+mn-ea"/>
          <a:cs typeface="Arial" pitchFamily="34" charset="0"/>
        </a:defRPr>
      </a:lvl1pPr>
    </p:titleStyle>
    <p:bodyStyle>
      <a:lvl1pPr marL="230188" indent="-230188" algn="l" defTabSz="914400" rtl="0" eaLnBrk="1" latinLnBrk="0" hangingPunct="1">
        <a:spcBef>
          <a:spcPct val="20000"/>
        </a:spcBef>
        <a:buClr>
          <a:schemeClr val="accent1"/>
        </a:buClr>
        <a:buFont typeface="Wingdings" pitchFamily="2" charset="2"/>
        <a:buChar char="§"/>
        <a:defRPr sz="2400" kern="1200">
          <a:solidFill>
            <a:schemeClr val="tx1"/>
          </a:solidFill>
          <a:latin typeface="Franklin Gothic Book" pitchFamily="34" charset="0"/>
          <a:ea typeface="+mn-ea"/>
          <a:cs typeface="+mn-cs"/>
        </a:defRPr>
      </a:lvl1pPr>
      <a:lvl2pPr marL="514350" indent="-230188" algn="l" defTabSz="914400" rtl="0" eaLnBrk="1" latinLnBrk="0" hangingPunct="1">
        <a:spcBef>
          <a:spcPct val="20000"/>
        </a:spcBef>
        <a:buClr>
          <a:schemeClr val="accent1"/>
        </a:buClr>
        <a:buFont typeface="Arial" pitchFamily="34" charset="0"/>
        <a:buChar char="–"/>
        <a:defRPr sz="2000" kern="1200">
          <a:solidFill>
            <a:schemeClr val="tx1"/>
          </a:solidFill>
          <a:latin typeface="Franklin Gothic Book" pitchFamily="34" charset="0"/>
          <a:ea typeface="+mn-ea"/>
          <a:cs typeface="+mn-cs"/>
        </a:defRPr>
      </a:lvl2pPr>
      <a:lvl3pPr marL="742950" indent="-171450" algn="l" defTabSz="914400" rtl="0" eaLnBrk="1" latinLnBrk="0" hangingPunct="1">
        <a:spcBef>
          <a:spcPct val="20000"/>
        </a:spcBef>
        <a:buClr>
          <a:schemeClr val="accent1"/>
        </a:buClr>
        <a:buFont typeface="Arial" pitchFamily="34" charset="0"/>
        <a:buChar char="•"/>
        <a:defRPr sz="1800" kern="1200">
          <a:solidFill>
            <a:schemeClr val="tx1"/>
          </a:solidFill>
          <a:latin typeface="Franklin Gothic Book" pitchFamily="34" charset="0"/>
          <a:ea typeface="+mn-ea"/>
          <a:cs typeface="+mn-cs"/>
        </a:defRPr>
      </a:lvl3pPr>
      <a:lvl4pPr marL="971550" indent="-228600" algn="l" defTabSz="914400" rtl="0" eaLnBrk="1" latinLnBrk="0" hangingPunct="1">
        <a:spcBef>
          <a:spcPct val="20000"/>
        </a:spcBef>
        <a:buClr>
          <a:schemeClr val="accent1"/>
        </a:buClr>
        <a:buFont typeface="Arial" pitchFamily="34" charset="0"/>
        <a:buChar char="–"/>
        <a:defRPr sz="1800" kern="1200">
          <a:solidFill>
            <a:schemeClr val="tx1"/>
          </a:solidFill>
          <a:latin typeface="Franklin Gothic Book" pitchFamily="34" charset="0"/>
          <a:ea typeface="+mn-ea"/>
          <a:cs typeface="+mn-cs"/>
        </a:defRPr>
      </a:lvl4pPr>
      <a:lvl5pPr marL="1143000" indent="-171450" algn="l" defTabSz="914400" rtl="0" eaLnBrk="1" latinLnBrk="0" hangingPunct="1">
        <a:spcBef>
          <a:spcPct val="20000"/>
        </a:spcBef>
        <a:buClr>
          <a:schemeClr val="accent1"/>
        </a:buClr>
        <a:buFont typeface="Arial" pitchFamily="34" charset="0"/>
        <a:buChar char="»"/>
        <a:defRPr sz="1800" kern="1200">
          <a:solidFill>
            <a:schemeClr val="tx1"/>
          </a:solidFill>
          <a:latin typeface="Franklin Gothic Book"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3" Type="http://schemas.openxmlformats.org/officeDocument/2006/relationships/tags" Target="../tags/tag19.xml"/><Relationship Id="rId7" Type="http://schemas.openxmlformats.org/officeDocument/2006/relationships/slideLayout" Target="../slideLayouts/slideLayout3.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25.xml"/><Relationship Id="rId7" Type="http://schemas.openxmlformats.org/officeDocument/2006/relationships/tags" Target="../tags/tag29.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9"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hyperlink" Target="http://www.planning.dot.gov/documents/briefingbook/bbook.htm" TargetMode="External"/><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hyperlink" Target="http://www.fhwa.dot.gov/environment/air_quality/conformity/con_broc.cfm" TargetMode="External"/><Relationship Id="rId5" Type="http://schemas.openxmlformats.org/officeDocument/2006/relationships/hyperlink" Target="http://www.fhwa.dot.gov/environment/air_quality/conformity/guide/guide09.cfm" TargetMode="External"/><Relationship Id="rId4" Type="http://schemas.openxmlformats.org/officeDocument/2006/relationships/hyperlink" Target="http://onlinemanuals.txdot.gov/txdotmanuals/prc/transportation_planning_and_programming_process.htm"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13.xml"/><Relationship Id="rId7" Type="http://schemas.openxmlformats.org/officeDocument/2006/relationships/slideLayout" Target="../slideLayouts/slideLayout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28601" y="3657600"/>
            <a:ext cx="4365948" cy="1409700"/>
          </a:xfrm>
        </p:spPr>
        <p:txBody>
          <a:bodyPr/>
          <a:lstStyle/>
          <a:p>
            <a:r>
              <a:rPr lang="en-US" b="1" dirty="0">
                <a:cs typeface="Times New Roman" panose="02020603050405020304" pitchFamily="18" charset="0"/>
              </a:rPr>
              <a:t>Project Consistency Workshop</a:t>
            </a:r>
            <a:endParaRPr lang="en-US" dirty="0"/>
          </a:p>
        </p:txBody>
      </p:sp>
      <p:sp>
        <p:nvSpPr>
          <p:cNvPr id="13" name="Subtitle 12"/>
          <p:cNvSpPr>
            <a:spLocks noGrp="1"/>
          </p:cNvSpPr>
          <p:nvPr>
            <p:ph type="subTitle" idx="1"/>
          </p:nvPr>
        </p:nvSpPr>
        <p:spPr>
          <a:xfrm>
            <a:off x="481010" y="5286374"/>
            <a:ext cx="5614990" cy="581026"/>
          </a:xfrm>
        </p:spPr>
        <p:txBody>
          <a:bodyPr/>
          <a:lstStyle/>
          <a:p>
            <a:r>
              <a:rPr lang="en-US" dirty="0" smtClean="0"/>
              <a:t>Session 2: Maintaining Project Consistency</a:t>
            </a:r>
            <a:endParaRPr lang="en-US" dirty="0"/>
          </a:p>
        </p:txBody>
      </p:sp>
      <p:pic>
        <p:nvPicPr>
          <p:cNvPr id="218115" name="Picture 3" descr="C:\Users\SPARKER\AppData\Local\Microsoft\Windows\Temporary Internet Files\Content.Outlook\8SU2YA9X\High5_047 (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0284" y="1066800"/>
            <a:ext cx="2164265" cy="1143000"/>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18119" name="Picture 7"/>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3140"/>
          <a:stretch/>
        </p:blipFill>
        <p:spPr bwMode="auto">
          <a:xfrm>
            <a:off x="6878216" y="4580466"/>
            <a:ext cx="2262674" cy="1310884"/>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18120" name="Picture 8" descr="C:\Users\SPARKER\AppData\Local\Microsoft\Windows\Temporary Internet Files\Content.Outlook\8SU2YA9X\Sp366_04 (3).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758" t="955" r="127" b="-353"/>
          <a:stretch/>
        </p:blipFill>
        <p:spPr bwMode="auto">
          <a:xfrm>
            <a:off x="6878216" y="1066800"/>
            <a:ext cx="2262674" cy="352213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942" t="13654" r="4717" b="22583"/>
          <a:stretch/>
        </p:blipFill>
        <p:spPr bwMode="auto">
          <a:xfrm>
            <a:off x="2434058" y="2209800"/>
            <a:ext cx="2162805"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8117" name="Picture 5"/>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5632" r="1917" b="5301"/>
          <a:stretch/>
        </p:blipFill>
        <p:spPr bwMode="auto">
          <a:xfrm>
            <a:off x="4597399" y="1066800"/>
            <a:ext cx="2277533" cy="1735667"/>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18114"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7428" t="4263" r="10659" b="-186"/>
          <a:stretch/>
        </p:blipFill>
        <p:spPr bwMode="auto">
          <a:xfrm>
            <a:off x="4597401" y="2743200"/>
            <a:ext cx="2277532" cy="1778000"/>
          </a:xfrm>
          <a:prstGeom prst="rect">
            <a:avLst/>
          </a:prstGeom>
          <a:noFill/>
          <a:ln>
            <a:solidFill>
              <a:srgbClr val="FFFFFF"/>
            </a:solidFill>
          </a:ln>
          <a:extLst>
            <a:ext uri="{909E8E84-426E-40DD-AFC4-6F175D3DCCD1}">
              <a14:hiddenFill xmlns:a14="http://schemas.microsoft.com/office/drawing/2010/main">
                <a:solidFill>
                  <a:srgbClr val="FFFFFF"/>
                </a:solidFill>
              </a14:hiddenFill>
            </a:ext>
          </a:extLst>
        </p:spPr>
      </p:pic>
      <p:pic>
        <p:nvPicPr>
          <p:cNvPr id="12" name="Picture 11" descr="SA inspector04.JPG"/>
          <p:cNvPicPr>
            <a:picLocks noChangeAspect="1"/>
          </p:cNvPicPr>
          <p:nvPr/>
        </p:nvPicPr>
        <p:blipFill rotWithShape="1">
          <a:blip r:embed="rId9" cstate="print">
            <a:extLst>
              <a:ext uri="{28A0092B-C50C-407E-A947-70E740481C1C}">
                <a14:useLocalDpi xmlns:a14="http://schemas.microsoft.com/office/drawing/2010/main" val="0"/>
              </a:ext>
            </a:extLst>
          </a:blip>
          <a:srcRect t="13831" b="15860"/>
          <a:stretch/>
        </p:blipFill>
        <p:spPr>
          <a:xfrm>
            <a:off x="0" y="1066801"/>
            <a:ext cx="2438400" cy="1147624"/>
          </a:xfrm>
          <a:prstGeom prst="rect">
            <a:avLst/>
          </a:prstGeom>
          <a:ln>
            <a:solidFill>
              <a:schemeClr val="bg1"/>
            </a:solid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cs typeface="Times New Roman" panose="02020603050405020304" pitchFamily="18" charset="0"/>
              </a:rPr>
              <a:t>Project Consistency and Transportation Conformity</a:t>
            </a:r>
            <a:endParaRPr lang="en-US" dirty="0">
              <a:cs typeface="Times New Roman" panose="02020603050405020304" pitchFamily="18" charset="0"/>
            </a:endParaRPr>
          </a:p>
        </p:txBody>
      </p:sp>
      <p:sp>
        <p:nvSpPr>
          <p:cNvPr id="4" name="Content Placeholder 3"/>
          <p:cNvSpPr>
            <a:spLocks noGrp="1"/>
          </p:cNvSpPr>
          <p:nvPr>
            <p:ph idx="1"/>
          </p:nvPr>
        </p:nvSpPr>
        <p:spPr>
          <a:xfrm>
            <a:off x="333375" y="838200"/>
            <a:ext cx="8477250" cy="5410200"/>
          </a:xfrm>
        </p:spPr>
        <p:txBody>
          <a:bodyPr>
            <a:noAutofit/>
          </a:bodyPr>
          <a:lstStyle/>
          <a:p>
            <a:r>
              <a:rPr lang="en-US" sz="2800" dirty="0" smtClean="0"/>
              <a:t>Project Consistency is: </a:t>
            </a:r>
          </a:p>
          <a:p>
            <a:pPr lvl="1"/>
            <a:r>
              <a:rPr lang="en-US" dirty="0" smtClean="0"/>
              <a:t>One </a:t>
            </a:r>
            <a:r>
              <a:rPr lang="en-US" dirty="0"/>
              <a:t>of the key criteria for project-level conformity </a:t>
            </a:r>
            <a:r>
              <a:rPr lang="en-US" dirty="0" smtClean="0"/>
              <a:t>determination.</a:t>
            </a:r>
          </a:p>
          <a:p>
            <a:pPr lvl="1"/>
            <a:r>
              <a:rPr lang="en-US" dirty="0" smtClean="0"/>
              <a:t>An </a:t>
            </a:r>
            <a:r>
              <a:rPr lang="en-US" dirty="0"/>
              <a:t>important factor for the regional transportation conformity for </a:t>
            </a:r>
            <a:r>
              <a:rPr lang="en-US" dirty="0" smtClean="0"/>
              <a:t>MTP/RTP </a:t>
            </a:r>
            <a:r>
              <a:rPr lang="en-US" dirty="0"/>
              <a:t>and </a:t>
            </a:r>
            <a:r>
              <a:rPr lang="en-US" dirty="0" smtClean="0"/>
              <a:t>TIP.</a:t>
            </a:r>
          </a:p>
          <a:p>
            <a:r>
              <a:rPr lang="en-US" sz="2800" dirty="0" smtClean="0"/>
              <a:t>Federal </a:t>
            </a:r>
            <a:r>
              <a:rPr lang="en-US" sz="2800" dirty="0"/>
              <a:t>project-level conformity </a:t>
            </a:r>
            <a:r>
              <a:rPr lang="en-US" sz="2800" dirty="0" smtClean="0"/>
              <a:t>requirements state that:</a:t>
            </a:r>
          </a:p>
          <a:p>
            <a:pPr lvl="1"/>
            <a:r>
              <a:rPr lang="en-US" dirty="0" smtClean="0"/>
              <a:t>Projects </a:t>
            </a:r>
            <a:r>
              <a:rPr lang="en-US" dirty="0"/>
              <a:t>need to be from and consistent with a currently conforming </a:t>
            </a:r>
            <a:r>
              <a:rPr lang="en-US" dirty="0" smtClean="0"/>
              <a:t>MTP/RTP </a:t>
            </a:r>
            <a:r>
              <a:rPr lang="en-US" dirty="0"/>
              <a:t>and </a:t>
            </a:r>
            <a:r>
              <a:rPr lang="en-US" dirty="0" smtClean="0"/>
              <a:t>TIP.</a:t>
            </a:r>
          </a:p>
          <a:p>
            <a:r>
              <a:rPr lang="en-US" sz="2800" dirty="0" smtClean="0"/>
              <a:t>A </a:t>
            </a:r>
            <a:r>
              <a:rPr lang="en-US" sz="2800" dirty="0"/>
              <a:t>failure of project conformity as a result of project </a:t>
            </a:r>
            <a:r>
              <a:rPr lang="en-US" sz="2800" dirty="0" smtClean="0"/>
              <a:t>inconsistency:</a:t>
            </a:r>
          </a:p>
          <a:p>
            <a:pPr lvl="1"/>
            <a:r>
              <a:rPr lang="en-US" dirty="0" smtClean="0"/>
              <a:t>Can potentially </a:t>
            </a:r>
            <a:r>
              <a:rPr lang="en-US" dirty="0"/>
              <a:t>result in a failure of regional transportation conformity and a need for a conformity </a:t>
            </a:r>
            <a:r>
              <a:rPr lang="en-US" dirty="0" smtClean="0"/>
              <a:t>redetermination.</a:t>
            </a:r>
            <a:endParaRPr lang="en-US" dirty="0"/>
          </a:p>
        </p:txBody>
      </p:sp>
    </p:spTree>
    <p:extLst>
      <p:ext uri="{BB962C8B-B14F-4D97-AF65-F5344CB8AC3E}">
        <p14:creationId xmlns:p14="http://schemas.microsoft.com/office/powerpoint/2010/main" val="30855997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cs typeface="Times New Roman" panose="02020603050405020304" pitchFamily="18" charset="0"/>
              </a:rPr>
              <a:t>Consequences of Project Inconsistency</a:t>
            </a:r>
            <a:endParaRPr lang="en-US" dirty="0">
              <a:cs typeface="Times New Roman" panose="02020603050405020304" pitchFamily="18" charset="0"/>
            </a:endParaRPr>
          </a:p>
        </p:txBody>
      </p:sp>
      <p:grpSp>
        <p:nvGrpSpPr>
          <p:cNvPr id="13" name="Group 12"/>
          <p:cNvGrpSpPr/>
          <p:nvPr/>
        </p:nvGrpSpPr>
        <p:grpSpPr>
          <a:xfrm>
            <a:off x="533400" y="1219200"/>
            <a:ext cx="8077199" cy="4724399"/>
            <a:chOff x="-257159" y="0"/>
            <a:chExt cx="4711818" cy="1815885"/>
          </a:xfrm>
          <a:solidFill>
            <a:srgbClr val="14385C"/>
          </a:solidFill>
        </p:grpSpPr>
        <p:sp>
          <p:nvSpPr>
            <p:cNvPr id="14" name="Rounded Rectangle 13"/>
            <p:cNvSpPr/>
            <p:nvPr/>
          </p:nvSpPr>
          <p:spPr>
            <a:xfrm>
              <a:off x="431299" y="408318"/>
              <a:ext cx="4023360" cy="228600"/>
            </a:xfrm>
            <a:prstGeom prst="roundRect">
              <a:avLst>
                <a:gd name="adj" fmla="val 6122"/>
              </a:avLst>
            </a:prstGeom>
            <a:solidFill>
              <a:schemeClr val="accent3">
                <a:lumMod val="40000"/>
                <a:lumOff val="60000"/>
              </a:schemeClr>
            </a:solidFill>
            <a:ln w="9525" cap="flat" cmpd="sng" algn="ctr">
              <a:solidFill>
                <a:srgbClr val="9BBB59">
                  <a:tint val="40000"/>
                  <a:alpha val="90000"/>
                  <a:hueOff val="0"/>
                  <a:satOff val="0"/>
                  <a:lumOff val="0"/>
                  <a:alphaOff val="0"/>
                  <a:shade val="95000"/>
                  <a:satMod val="105000"/>
                </a:srgbClr>
              </a:solidFill>
              <a:prstDash val="solid"/>
            </a:ln>
            <a:effectLst>
              <a:outerShdw blurRad="50800" dist="38100" dir="2700000" algn="tl" rotWithShape="0">
                <a:prstClr val="black">
                  <a:alpha val="40000"/>
                </a:prstClr>
              </a:outerShdw>
            </a:effectLst>
          </p:spPr>
          <p:txBody>
            <a:bodyPr rot="0" spcFirstLastPara="0" vert="horz" wrap="square" lIns="45720" tIns="18288" rIns="45720" bIns="18288" numCol="1" spcCol="0" rtlCol="0" fromWordArt="0" anchor="ctr" anchorCtr="0" forceAA="0" compatLnSpc="1">
              <a:prstTxWarp prst="textNoShape">
                <a:avLst/>
              </a:prstTxWarp>
              <a:noAutofit/>
            </a:bodyPr>
            <a:lstStyle/>
            <a:p>
              <a:pPr marL="0" marR="0">
                <a:spcBef>
                  <a:spcPts val="0"/>
                </a:spcBef>
                <a:spcAft>
                  <a:spcPts val="0"/>
                </a:spcAft>
              </a:pPr>
              <a:r>
                <a:rPr lang="en-US" kern="1200" dirty="0">
                  <a:solidFill>
                    <a:srgbClr val="0F243E"/>
                  </a:solidFill>
                  <a:effectLst/>
                  <a:latin typeface="Franklin Gothic Book" panose="020B0503020102020204" pitchFamily="34" charset="0"/>
                  <a:ea typeface="Times New Roman"/>
                </a:rPr>
                <a:t>Unnecessary Delays to the Project</a:t>
              </a:r>
              <a:endParaRPr lang="en-US" sz="2000" dirty="0">
                <a:effectLst/>
                <a:latin typeface="Franklin Gothic Book" panose="020B0503020102020204" pitchFamily="34" charset="0"/>
                <a:ea typeface="Times New Roman"/>
              </a:endParaRPr>
            </a:p>
          </p:txBody>
        </p:sp>
        <p:sp>
          <p:nvSpPr>
            <p:cNvPr id="15" name="Rounded Rectangle 14"/>
            <p:cNvSpPr/>
            <p:nvPr/>
          </p:nvSpPr>
          <p:spPr>
            <a:xfrm>
              <a:off x="-257088" y="0"/>
              <a:ext cx="4711630" cy="345057"/>
            </a:xfrm>
            <a:prstGeom prst="roundRect">
              <a:avLst>
                <a:gd name="adj" fmla="val 6122"/>
              </a:avLst>
            </a:prstGeom>
            <a:solidFill>
              <a:srgbClr val="0A1B2B"/>
            </a:solidFill>
            <a:ln w="9525" cap="flat" cmpd="sng" algn="ctr">
              <a:solidFill>
                <a:srgbClr val="9BBB59">
                  <a:tint val="40000"/>
                  <a:alpha val="90000"/>
                  <a:hueOff val="0"/>
                  <a:satOff val="0"/>
                  <a:lumOff val="0"/>
                  <a:alphaOff val="0"/>
                  <a:shade val="95000"/>
                  <a:satMod val="105000"/>
                </a:srgbClr>
              </a:solidFill>
              <a:prstDash val="solid"/>
            </a:ln>
            <a:effectLst>
              <a:outerShdw blurRad="50800" dist="38100" dir="2700000" algn="tl" rotWithShape="0">
                <a:prstClr val="black">
                  <a:alpha val="40000"/>
                </a:prstClr>
              </a:outerShdw>
            </a:effectLst>
          </p:spPr>
          <p:txBody>
            <a:bodyPr rot="0" spcFirstLastPara="0" vert="horz" wrap="square" lIns="45720" tIns="18288" rIns="45720" bIns="18288" numCol="1" spcCol="0" rtlCol="0" fromWordArt="0" anchor="ctr" anchorCtr="0" forceAA="0" compatLnSpc="1">
              <a:prstTxWarp prst="textNoShape">
                <a:avLst/>
              </a:prstTxWarp>
              <a:noAutofit/>
            </a:bodyPr>
            <a:lstStyle/>
            <a:p>
              <a:pPr marL="0" marR="0" algn="ctr">
                <a:spcBef>
                  <a:spcPts val="0"/>
                </a:spcBef>
                <a:spcAft>
                  <a:spcPts val="0"/>
                </a:spcAft>
              </a:pPr>
              <a:r>
                <a:rPr lang="en-US" sz="2800" b="1" kern="1200" dirty="0">
                  <a:solidFill>
                    <a:srgbClr val="FFFFFF"/>
                  </a:solidFill>
                  <a:effectLst/>
                  <a:latin typeface="Franklin Gothic Book" panose="020B0503020102020204" pitchFamily="34" charset="0"/>
                  <a:ea typeface="Times New Roman"/>
                </a:rPr>
                <a:t>Consequences of Project Inconsistency</a:t>
              </a:r>
              <a:endParaRPr lang="en-US" sz="2400" dirty="0">
                <a:effectLst/>
                <a:latin typeface="Franklin Gothic Book" panose="020B0503020102020204" pitchFamily="34" charset="0"/>
                <a:ea typeface="Times New Roman"/>
              </a:endParaRPr>
            </a:p>
          </p:txBody>
        </p:sp>
        <p:sp>
          <p:nvSpPr>
            <p:cNvPr id="16" name="Rounded Rectangle 15"/>
            <p:cNvSpPr/>
            <p:nvPr/>
          </p:nvSpPr>
          <p:spPr>
            <a:xfrm>
              <a:off x="431297" y="997814"/>
              <a:ext cx="4023360" cy="228600"/>
            </a:xfrm>
            <a:prstGeom prst="roundRect">
              <a:avLst>
                <a:gd name="adj" fmla="val 6122"/>
              </a:avLst>
            </a:prstGeom>
            <a:solidFill>
              <a:schemeClr val="accent4">
                <a:lumMod val="20000"/>
                <a:lumOff val="80000"/>
              </a:schemeClr>
            </a:solidFill>
            <a:ln w="9525" cap="flat" cmpd="sng" algn="ctr">
              <a:solidFill>
                <a:srgbClr val="9BBB59">
                  <a:tint val="40000"/>
                  <a:alpha val="90000"/>
                  <a:hueOff val="0"/>
                  <a:satOff val="0"/>
                  <a:lumOff val="0"/>
                  <a:alphaOff val="0"/>
                  <a:shade val="95000"/>
                  <a:satMod val="105000"/>
                </a:srgbClr>
              </a:solidFill>
              <a:prstDash val="solid"/>
            </a:ln>
            <a:effectLst>
              <a:outerShdw blurRad="50800" dist="38100" dir="2700000" algn="tl" rotWithShape="0">
                <a:prstClr val="black">
                  <a:alpha val="40000"/>
                </a:prstClr>
              </a:outerShdw>
            </a:effectLst>
          </p:spPr>
          <p:txBody>
            <a:bodyPr rot="0" spcFirstLastPara="0" vert="horz" wrap="square" lIns="45720" tIns="18288" rIns="45720" bIns="18288" numCol="1" spcCol="0" rtlCol="0" fromWordArt="0" anchor="ctr" anchorCtr="0" forceAA="0" compatLnSpc="1">
              <a:prstTxWarp prst="textNoShape">
                <a:avLst/>
              </a:prstTxWarp>
              <a:noAutofit/>
            </a:bodyPr>
            <a:lstStyle/>
            <a:p>
              <a:pPr marL="0" marR="0">
                <a:spcBef>
                  <a:spcPts val="0"/>
                </a:spcBef>
                <a:spcAft>
                  <a:spcPts val="0"/>
                </a:spcAft>
              </a:pPr>
              <a:r>
                <a:rPr lang="en-US" kern="1200" dirty="0">
                  <a:solidFill>
                    <a:srgbClr val="0F243E"/>
                  </a:solidFill>
                  <a:effectLst/>
                  <a:latin typeface="Franklin Gothic Book" panose="020B0503020102020204" pitchFamily="34" charset="0"/>
                  <a:ea typeface="Times New Roman"/>
                </a:rPr>
                <a:t>Failure of Project-Level Conformity</a:t>
              </a:r>
              <a:endParaRPr lang="en-US" sz="2000" dirty="0">
                <a:effectLst/>
                <a:latin typeface="Franklin Gothic Book" panose="020B0503020102020204" pitchFamily="34" charset="0"/>
                <a:ea typeface="Times New Roman"/>
              </a:endParaRPr>
            </a:p>
          </p:txBody>
        </p:sp>
        <p:sp>
          <p:nvSpPr>
            <p:cNvPr id="17" name="Rounded Rectangle 16"/>
            <p:cNvSpPr/>
            <p:nvPr/>
          </p:nvSpPr>
          <p:spPr>
            <a:xfrm>
              <a:off x="431299" y="695873"/>
              <a:ext cx="4023360" cy="228600"/>
            </a:xfrm>
            <a:prstGeom prst="roundRect">
              <a:avLst>
                <a:gd name="adj" fmla="val 6122"/>
              </a:avLst>
            </a:prstGeom>
            <a:solidFill>
              <a:schemeClr val="accent3">
                <a:lumMod val="40000"/>
                <a:lumOff val="60000"/>
              </a:schemeClr>
            </a:solidFill>
            <a:ln w="9525" cap="flat" cmpd="sng" algn="ctr">
              <a:solidFill>
                <a:srgbClr val="9BBB59">
                  <a:tint val="40000"/>
                  <a:alpha val="90000"/>
                  <a:hueOff val="0"/>
                  <a:satOff val="0"/>
                  <a:lumOff val="0"/>
                  <a:alphaOff val="0"/>
                  <a:shade val="95000"/>
                  <a:satMod val="105000"/>
                </a:srgbClr>
              </a:solidFill>
              <a:prstDash val="solid"/>
            </a:ln>
            <a:effectLst>
              <a:outerShdw blurRad="50800" dist="38100" dir="2700000" algn="tl" rotWithShape="0">
                <a:prstClr val="black">
                  <a:alpha val="40000"/>
                </a:prstClr>
              </a:outerShdw>
            </a:effectLst>
          </p:spPr>
          <p:txBody>
            <a:bodyPr rot="0" spcFirstLastPara="0" vert="horz" wrap="square" lIns="45720" tIns="18288" rIns="45720" bIns="18288" numCol="1" spcCol="0" rtlCol="0" fromWordArt="0" anchor="ctr" anchorCtr="0" forceAA="0" compatLnSpc="1">
              <a:prstTxWarp prst="textNoShape">
                <a:avLst/>
              </a:prstTxWarp>
              <a:noAutofit/>
            </a:bodyPr>
            <a:lstStyle/>
            <a:p>
              <a:pPr marL="0" marR="0">
                <a:spcBef>
                  <a:spcPts val="0"/>
                </a:spcBef>
                <a:spcAft>
                  <a:spcPts val="0"/>
                </a:spcAft>
              </a:pPr>
              <a:r>
                <a:rPr lang="en-US" kern="1200" dirty="0">
                  <a:solidFill>
                    <a:srgbClr val="0F243E"/>
                  </a:solidFill>
                  <a:effectLst/>
                  <a:latin typeface="Franklin Gothic Book" panose="020B0503020102020204" pitchFamily="34" charset="0"/>
                  <a:ea typeface="Times New Roman"/>
                </a:rPr>
                <a:t>Withholding of Federal Funding</a:t>
              </a:r>
              <a:endParaRPr lang="en-US" sz="2000" dirty="0">
                <a:effectLst/>
                <a:latin typeface="Franklin Gothic Book" panose="020B0503020102020204" pitchFamily="34" charset="0"/>
                <a:ea typeface="Times New Roman"/>
              </a:endParaRPr>
            </a:p>
          </p:txBody>
        </p:sp>
        <p:sp>
          <p:nvSpPr>
            <p:cNvPr id="18" name="Rounded Rectangle 17"/>
            <p:cNvSpPr/>
            <p:nvPr/>
          </p:nvSpPr>
          <p:spPr>
            <a:xfrm>
              <a:off x="428431" y="1296856"/>
              <a:ext cx="4023360" cy="228600"/>
            </a:xfrm>
            <a:prstGeom prst="roundRect">
              <a:avLst>
                <a:gd name="adj" fmla="val 6122"/>
              </a:avLst>
            </a:prstGeom>
            <a:solidFill>
              <a:schemeClr val="accent4">
                <a:lumMod val="20000"/>
                <a:lumOff val="80000"/>
              </a:schemeClr>
            </a:solidFill>
            <a:ln w="9525" cap="flat" cmpd="sng" algn="ctr">
              <a:solidFill>
                <a:srgbClr val="9BBB59">
                  <a:tint val="40000"/>
                  <a:alpha val="90000"/>
                  <a:hueOff val="0"/>
                  <a:satOff val="0"/>
                  <a:lumOff val="0"/>
                  <a:alphaOff val="0"/>
                  <a:shade val="95000"/>
                  <a:satMod val="105000"/>
                </a:srgbClr>
              </a:solidFill>
              <a:prstDash val="solid"/>
            </a:ln>
            <a:effectLst>
              <a:outerShdw blurRad="50800" dist="38100" dir="2700000" algn="tl" rotWithShape="0">
                <a:prstClr val="black">
                  <a:alpha val="40000"/>
                </a:prstClr>
              </a:outerShdw>
            </a:effectLst>
          </p:spPr>
          <p:txBody>
            <a:bodyPr rot="0" spcFirstLastPara="0" vert="horz" wrap="square" lIns="45720" tIns="18288" rIns="45720" bIns="18288" numCol="1" spcCol="0" rtlCol="0" fromWordArt="0" anchor="ctr" anchorCtr="0" forceAA="0" compatLnSpc="1">
              <a:prstTxWarp prst="textNoShape">
                <a:avLst/>
              </a:prstTxWarp>
              <a:noAutofit/>
            </a:bodyPr>
            <a:lstStyle/>
            <a:p>
              <a:pPr marL="0" marR="0">
                <a:spcBef>
                  <a:spcPts val="0"/>
                </a:spcBef>
                <a:spcAft>
                  <a:spcPts val="0"/>
                </a:spcAft>
              </a:pPr>
              <a:r>
                <a:rPr lang="en-US" kern="1200" dirty="0">
                  <a:solidFill>
                    <a:srgbClr val="0F243E"/>
                  </a:solidFill>
                  <a:effectLst/>
                  <a:latin typeface="Franklin Gothic Book" panose="020B0503020102020204" pitchFamily="34" charset="0"/>
                  <a:ea typeface="Times New Roman"/>
                </a:rPr>
                <a:t>Potential Failure of </a:t>
              </a:r>
              <a:r>
                <a:rPr lang="en-US" kern="1200" dirty="0" smtClean="0">
                  <a:solidFill>
                    <a:srgbClr val="0F243E"/>
                  </a:solidFill>
                  <a:effectLst/>
                  <a:latin typeface="Franklin Gothic Book" panose="020B0503020102020204" pitchFamily="34" charset="0"/>
                  <a:ea typeface="Times New Roman"/>
                </a:rPr>
                <a:t>MTP/RTP </a:t>
              </a:r>
              <a:r>
                <a:rPr lang="en-US" kern="1200" dirty="0">
                  <a:solidFill>
                    <a:srgbClr val="0F243E"/>
                  </a:solidFill>
                  <a:effectLst/>
                  <a:latin typeface="Franklin Gothic Book" panose="020B0503020102020204" pitchFamily="34" charset="0"/>
                  <a:ea typeface="Times New Roman"/>
                </a:rPr>
                <a:t>and/or TIP Conformity</a:t>
              </a:r>
              <a:endParaRPr lang="en-US" sz="2000" dirty="0">
                <a:effectLst/>
                <a:latin typeface="Franklin Gothic Book" panose="020B0503020102020204" pitchFamily="34" charset="0"/>
                <a:ea typeface="Times New Roman"/>
              </a:endParaRPr>
            </a:p>
          </p:txBody>
        </p:sp>
        <p:sp>
          <p:nvSpPr>
            <p:cNvPr id="19" name="Rounded Rectangle 18"/>
            <p:cNvSpPr/>
            <p:nvPr/>
          </p:nvSpPr>
          <p:spPr>
            <a:xfrm>
              <a:off x="431299" y="1587285"/>
              <a:ext cx="4023360" cy="228600"/>
            </a:xfrm>
            <a:prstGeom prst="roundRect">
              <a:avLst>
                <a:gd name="adj" fmla="val 6122"/>
              </a:avLst>
            </a:prstGeom>
            <a:solidFill>
              <a:schemeClr val="accent4">
                <a:lumMod val="20000"/>
                <a:lumOff val="80000"/>
              </a:schemeClr>
            </a:solidFill>
            <a:ln w="9525" cap="flat" cmpd="sng" algn="ctr">
              <a:solidFill>
                <a:srgbClr val="9BBB59">
                  <a:tint val="40000"/>
                  <a:alpha val="90000"/>
                  <a:hueOff val="0"/>
                  <a:satOff val="0"/>
                  <a:lumOff val="0"/>
                  <a:alphaOff val="0"/>
                  <a:shade val="95000"/>
                  <a:satMod val="105000"/>
                </a:srgbClr>
              </a:solidFill>
              <a:prstDash val="solid"/>
            </a:ln>
            <a:effectLst>
              <a:outerShdw blurRad="50800" dist="38100" dir="2700000" algn="tl" rotWithShape="0">
                <a:prstClr val="black">
                  <a:alpha val="40000"/>
                </a:prstClr>
              </a:outerShdw>
            </a:effectLst>
          </p:spPr>
          <p:txBody>
            <a:bodyPr rot="0" spcFirstLastPara="0" vert="horz" wrap="square" lIns="45720" tIns="18288" rIns="45720" bIns="18288" numCol="1" spcCol="0" rtlCol="0" fromWordArt="0" anchor="ctr" anchorCtr="0" forceAA="0" compatLnSpc="1">
              <a:prstTxWarp prst="textNoShape">
                <a:avLst/>
              </a:prstTxWarp>
              <a:noAutofit/>
            </a:bodyPr>
            <a:lstStyle/>
            <a:p>
              <a:pPr marL="0" marR="0">
                <a:spcBef>
                  <a:spcPts val="0"/>
                </a:spcBef>
                <a:spcAft>
                  <a:spcPts val="0"/>
                </a:spcAft>
              </a:pPr>
              <a:r>
                <a:rPr lang="en-US" kern="1200" dirty="0">
                  <a:solidFill>
                    <a:srgbClr val="0F243E"/>
                  </a:solidFill>
                  <a:effectLst/>
                  <a:latin typeface="Franklin Gothic Book" panose="020B0503020102020204" pitchFamily="34" charset="0"/>
                  <a:ea typeface="Times New Roman"/>
                </a:rPr>
                <a:t>Potential Need for </a:t>
              </a:r>
              <a:r>
                <a:rPr lang="en-US" kern="1200" dirty="0" smtClean="0">
                  <a:solidFill>
                    <a:srgbClr val="0F243E"/>
                  </a:solidFill>
                  <a:effectLst/>
                  <a:latin typeface="Franklin Gothic Book" panose="020B0503020102020204" pitchFamily="34" charset="0"/>
                  <a:ea typeface="Times New Roman"/>
                </a:rPr>
                <a:t>MTP/RTP </a:t>
              </a:r>
              <a:r>
                <a:rPr lang="en-US" kern="1200" dirty="0">
                  <a:solidFill>
                    <a:srgbClr val="0F243E"/>
                  </a:solidFill>
                  <a:effectLst/>
                  <a:latin typeface="Franklin Gothic Book" panose="020B0503020102020204" pitchFamily="34" charset="0"/>
                  <a:ea typeface="Times New Roman"/>
                </a:rPr>
                <a:t>and/or TIP Conformity </a:t>
              </a:r>
              <a:r>
                <a:rPr lang="en-US" kern="1200" dirty="0" smtClean="0">
                  <a:solidFill>
                    <a:srgbClr val="0F243E"/>
                  </a:solidFill>
                  <a:effectLst/>
                  <a:latin typeface="Franklin Gothic Book" panose="020B0503020102020204" pitchFamily="34" charset="0"/>
                  <a:ea typeface="Times New Roman"/>
                </a:rPr>
                <a:t>Re-evaluation</a:t>
              </a:r>
              <a:endParaRPr lang="en-US" sz="2000" dirty="0">
                <a:effectLst/>
                <a:latin typeface="Franklin Gothic Book" panose="020B0503020102020204" pitchFamily="34" charset="0"/>
                <a:ea typeface="Times New Roman"/>
              </a:endParaRPr>
            </a:p>
          </p:txBody>
        </p:sp>
        <p:sp>
          <p:nvSpPr>
            <p:cNvPr id="20" name="Rounded Rectangle 19"/>
            <p:cNvSpPr/>
            <p:nvPr/>
          </p:nvSpPr>
          <p:spPr>
            <a:xfrm rot="16200000">
              <a:off x="-320604" y="1060933"/>
              <a:ext cx="815203" cy="688313"/>
            </a:xfrm>
            <a:prstGeom prst="roundRect">
              <a:avLst>
                <a:gd name="adj" fmla="val 6122"/>
              </a:avLst>
            </a:prstGeom>
            <a:solidFill>
              <a:srgbClr val="E5BC7F"/>
            </a:solidFill>
            <a:ln w="9525" cap="flat" cmpd="sng" algn="ctr">
              <a:solidFill>
                <a:schemeClr val="bg1">
                  <a:alpha val="90000"/>
                </a:schemeClr>
              </a:solidFill>
              <a:prstDash val="solid"/>
            </a:ln>
            <a:effectLst/>
          </p:spPr>
          <p:txBody>
            <a:bodyPr rot="0" spcFirstLastPara="0" vert="horz" wrap="square" lIns="45720" tIns="0" rIns="45720" bIns="0" numCol="1" spcCol="0" rtlCol="0" fromWordArt="0" anchor="ctr" anchorCtr="0" forceAA="0" compatLnSpc="1">
              <a:prstTxWarp prst="textNoShape">
                <a:avLst/>
              </a:prstTxWarp>
              <a:noAutofit/>
            </a:bodyPr>
            <a:lstStyle/>
            <a:p>
              <a:pPr marL="0" marR="0" algn="ctr">
                <a:spcBef>
                  <a:spcPts val="0"/>
                </a:spcBef>
                <a:spcAft>
                  <a:spcPts val="0"/>
                </a:spcAft>
              </a:pPr>
              <a:r>
                <a:rPr lang="en-US" sz="2000" b="1" kern="1200" dirty="0" smtClean="0">
                  <a:solidFill>
                    <a:srgbClr val="0F243E"/>
                  </a:solidFill>
                  <a:effectLst/>
                  <a:latin typeface="Franklin Gothic Book" panose="020B0503020102020204" pitchFamily="34" charset="0"/>
                  <a:ea typeface="Times New Roman"/>
                </a:rPr>
                <a:t>Nonattainment </a:t>
              </a:r>
              <a:r>
                <a:rPr lang="en-US" sz="2000" b="1" kern="1200" dirty="0">
                  <a:solidFill>
                    <a:srgbClr val="0F243E"/>
                  </a:solidFill>
                  <a:effectLst/>
                  <a:latin typeface="Franklin Gothic Book" panose="020B0503020102020204" pitchFamily="34" charset="0"/>
                  <a:ea typeface="Times New Roman"/>
                </a:rPr>
                <a:t>&amp; Maintenance</a:t>
              </a:r>
              <a:endParaRPr lang="en-US" sz="3200" dirty="0">
                <a:effectLst/>
                <a:latin typeface="Franklin Gothic Book" panose="020B0503020102020204" pitchFamily="34" charset="0"/>
                <a:ea typeface="Times New Roman"/>
              </a:endParaRPr>
            </a:p>
          </p:txBody>
        </p:sp>
        <p:sp>
          <p:nvSpPr>
            <p:cNvPr id="21" name="Rounded Rectangle 20"/>
            <p:cNvSpPr/>
            <p:nvPr/>
          </p:nvSpPr>
          <p:spPr>
            <a:xfrm>
              <a:off x="-257089" y="408036"/>
              <a:ext cx="686814" cy="516155"/>
            </a:xfrm>
            <a:prstGeom prst="roundRect">
              <a:avLst>
                <a:gd name="adj" fmla="val 6122"/>
              </a:avLst>
            </a:prstGeom>
            <a:solidFill>
              <a:srgbClr val="899BAD"/>
            </a:solidFill>
            <a:ln w="9525" cap="flat" cmpd="sng" algn="ctr">
              <a:solidFill>
                <a:schemeClr val="bg1">
                  <a:alpha val="90000"/>
                </a:schemeClr>
              </a:solidFill>
              <a:prstDash val="solid"/>
            </a:ln>
            <a:effectLst/>
          </p:spPr>
          <p:txBody>
            <a:bodyPr rot="0" spcFirstLastPara="0" vert="vert270" wrap="square" lIns="45720" tIns="18288" rIns="45720" bIns="18288" numCol="1" spcCol="0" rtlCol="0" fromWordArt="0" anchor="ctr" anchorCtr="0" forceAA="0" compatLnSpc="1">
              <a:prstTxWarp prst="textNoShape">
                <a:avLst/>
              </a:prstTxWarp>
              <a:noAutofit/>
            </a:bodyPr>
            <a:lstStyle/>
            <a:p>
              <a:pPr marL="0" marR="0" algn="ctr">
                <a:spcBef>
                  <a:spcPts val="0"/>
                </a:spcBef>
                <a:spcAft>
                  <a:spcPts val="0"/>
                </a:spcAft>
              </a:pPr>
              <a:r>
                <a:rPr lang="en-US" sz="2000" b="1" kern="1200" dirty="0">
                  <a:solidFill>
                    <a:srgbClr val="0F243E"/>
                  </a:solidFill>
                  <a:effectLst/>
                  <a:latin typeface="Franklin Gothic Book" panose="020B0503020102020204" pitchFamily="34" charset="0"/>
                  <a:ea typeface="Times New Roman"/>
                </a:rPr>
                <a:t>All Areas</a:t>
              </a:r>
              <a:endParaRPr lang="en-US" sz="2400" dirty="0">
                <a:effectLst/>
                <a:latin typeface="Franklin Gothic Book" panose="020B0503020102020204" pitchFamily="34" charset="0"/>
                <a:ea typeface="Times New Roman"/>
              </a:endParaRPr>
            </a:p>
          </p:txBody>
        </p:sp>
      </p:grpSp>
    </p:spTree>
    <p:extLst>
      <p:ext uri="{BB962C8B-B14F-4D97-AF65-F5344CB8AC3E}">
        <p14:creationId xmlns:p14="http://schemas.microsoft.com/office/powerpoint/2010/main" val="19896111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3352800"/>
            <a:ext cx="8269287" cy="1981200"/>
          </a:xfrm>
        </p:spPr>
        <p:txBody>
          <a:bodyPr>
            <a:normAutofit fontScale="90000"/>
          </a:bodyPr>
          <a:lstStyle/>
          <a:p>
            <a:pPr>
              <a:lnSpc>
                <a:spcPct val="120000"/>
              </a:lnSpc>
            </a:pPr>
            <a:r>
              <a:rPr lang="en-US" b="0" dirty="0">
                <a:solidFill>
                  <a:schemeClr val="accent1"/>
                </a:solidFill>
                <a:latin typeface="Franklin Gothic Medium" panose="020B0603020102020204" pitchFamily="34" charset="0"/>
              </a:rPr>
              <a:t>Section </a:t>
            </a:r>
            <a:r>
              <a:rPr lang="en-US" b="0" dirty="0" smtClean="0">
                <a:solidFill>
                  <a:schemeClr val="accent1"/>
                </a:solidFill>
                <a:latin typeface="Franklin Gothic Medium" panose="020B0603020102020204" pitchFamily="34" charset="0"/>
              </a:rPr>
              <a:t>3: </a:t>
            </a:r>
            <a:br>
              <a:rPr lang="en-US" b="0" dirty="0" smtClean="0">
                <a:solidFill>
                  <a:schemeClr val="accent1"/>
                </a:solidFill>
                <a:latin typeface="Franklin Gothic Medium" panose="020B0603020102020204" pitchFamily="34" charset="0"/>
              </a:rPr>
            </a:br>
            <a:r>
              <a:rPr lang="en-US" b="0" dirty="0" smtClean="0">
                <a:solidFill>
                  <a:schemeClr val="accent1"/>
                </a:solidFill>
                <a:latin typeface="Franklin Gothic Medium" panose="020B0603020102020204" pitchFamily="34" charset="0"/>
              </a:rPr>
              <a:t>Origins of Project Consistency</a:t>
            </a:r>
            <a:br>
              <a:rPr lang="en-US" b="0" dirty="0" smtClean="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For more information refer to </a:t>
            </a:r>
            <a:br>
              <a:rPr lang="en-US" sz="2200" b="0" cap="none" dirty="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Chapter </a:t>
            </a:r>
            <a:r>
              <a:rPr lang="en-US" sz="2200" b="0" cap="none" dirty="0" smtClean="0">
                <a:solidFill>
                  <a:schemeClr val="accent1"/>
                </a:solidFill>
                <a:latin typeface="Franklin Gothic Medium" panose="020B0603020102020204" pitchFamily="34" charset="0"/>
              </a:rPr>
              <a:t>3 </a:t>
            </a:r>
            <a:r>
              <a:rPr lang="en-US" sz="2200" b="0" cap="none" dirty="0">
                <a:solidFill>
                  <a:schemeClr val="accent1"/>
                </a:solidFill>
                <a:latin typeface="Franklin Gothic Medium" panose="020B0603020102020204" pitchFamily="34" charset="0"/>
              </a:rPr>
              <a:t>of Project Consistency Guidebook</a:t>
            </a:r>
          </a:p>
        </p:txBody>
      </p:sp>
      <p:cxnSp>
        <p:nvCxnSpPr>
          <p:cNvPr id="5" name="Straight Connector 4"/>
          <p:cNvCxnSpPr/>
          <p:nvPr/>
        </p:nvCxnSpPr>
        <p:spPr>
          <a:xfrm>
            <a:off x="685800" y="4700650"/>
            <a:ext cx="54102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3825065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cs typeface="Times New Roman" panose="02020603050405020304" pitchFamily="18" charset="0"/>
              </a:rPr>
              <a:t>Causes That Lead to Inconsistency</a:t>
            </a:r>
            <a:endParaRPr lang="en-US" dirty="0">
              <a:cs typeface="Times New Roman" panose="02020603050405020304" pitchFamily="18" charset="0"/>
            </a:endParaRPr>
          </a:p>
        </p:txBody>
      </p:sp>
      <p:grpSp>
        <p:nvGrpSpPr>
          <p:cNvPr id="5" name="Group 4"/>
          <p:cNvGrpSpPr/>
          <p:nvPr/>
        </p:nvGrpSpPr>
        <p:grpSpPr>
          <a:xfrm>
            <a:off x="914400" y="1447800"/>
            <a:ext cx="7315200" cy="731520"/>
            <a:chOff x="114175" y="62"/>
            <a:chExt cx="2285718" cy="990197"/>
          </a:xfrm>
        </p:grpSpPr>
        <p:sp>
          <p:nvSpPr>
            <p:cNvPr id="6" name="Rounded Rectangle 5"/>
            <p:cNvSpPr/>
            <p:nvPr/>
          </p:nvSpPr>
          <p:spPr>
            <a:xfrm>
              <a:off x="114175" y="62"/>
              <a:ext cx="2285718" cy="990197"/>
            </a:xfrm>
            <a:prstGeom prst="roundRect">
              <a:avLst/>
            </a:prstGeom>
            <a:solidFill>
              <a:srgbClr val="14385C"/>
            </a:soli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7" name="Rounded Rectangle 6"/>
            <p:cNvSpPr/>
            <p:nvPr/>
          </p:nvSpPr>
          <p:spPr>
            <a:xfrm>
              <a:off x="162512" y="48399"/>
              <a:ext cx="2189044" cy="8935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2800" kern="1200" dirty="0" smtClean="0">
                  <a:latin typeface="Franklin Gothic Book" panose="020B0503020102020204" pitchFamily="34" charset="0"/>
                  <a:cs typeface="Times New Roman" pitchFamily="18" charset="0"/>
                </a:rPr>
                <a:t>Projects Evolve</a:t>
              </a:r>
              <a:endParaRPr lang="en-US" sz="2800" kern="1200" dirty="0">
                <a:latin typeface="Franklin Gothic Book" panose="020B0503020102020204" pitchFamily="34" charset="0"/>
                <a:cs typeface="Times New Roman" pitchFamily="18" charset="0"/>
              </a:endParaRPr>
            </a:p>
          </p:txBody>
        </p:sp>
      </p:grpSp>
      <p:grpSp>
        <p:nvGrpSpPr>
          <p:cNvPr id="8" name="Group 7"/>
          <p:cNvGrpSpPr/>
          <p:nvPr/>
        </p:nvGrpSpPr>
        <p:grpSpPr>
          <a:xfrm>
            <a:off x="914400" y="2389001"/>
            <a:ext cx="7315200" cy="731520"/>
            <a:chOff x="114175" y="1047881"/>
            <a:chExt cx="2285718" cy="990197"/>
          </a:xfrm>
        </p:grpSpPr>
        <p:sp>
          <p:nvSpPr>
            <p:cNvPr id="9" name="Rounded Rectangle 8"/>
            <p:cNvSpPr/>
            <p:nvPr/>
          </p:nvSpPr>
          <p:spPr>
            <a:xfrm>
              <a:off x="114175" y="1047881"/>
              <a:ext cx="2285718" cy="990197"/>
            </a:xfrm>
            <a:prstGeom prst="roundRect">
              <a:avLst/>
            </a:prstGeom>
            <a:solidFill>
              <a:srgbClr val="899BAD"/>
            </a:solidFill>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10" name="Rounded Rectangle 10"/>
            <p:cNvSpPr/>
            <p:nvPr/>
          </p:nvSpPr>
          <p:spPr>
            <a:xfrm>
              <a:off x="162512" y="1096218"/>
              <a:ext cx="2189044" cy="8935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2800" kern="1200" dirty="0" smtClean="0">
                  <a:latin typeface="Franklin Gothic Book" panose="020B0503020102020204" pitchFamily="34" charset="0"/>
                  <a:cs typeface="Times New Roman" pitchFamily="18" charset="0"/>
                </a:rPr>
                <a:t>Inconsistency in Regulatory </a:t>
              </a:r>
              <a:r>
                <a:rPr lang="en-US" sz="2800" dirty="0">
                  <a:latin typeface="Franklin Gothic Book" panose="020B0503020102020204" pitchFamily="34" charset="0"/>
                  <a:cs typeface="Times New Roman" pitchFamily="18" charset="0"/>
                </a:rPr>
                <a:t>P</a:t>
              </a:r>
              <a:r>
                <a:rPr lang="en-US" sz="2800" kern="1200" dirty="0" smtClean="0">
                  <a:latin typeface="Franklin Gothic Book" panose="020B0503020102020204" pitchFamily="34" charset="0"/>
                  <a:cs typeface="Times New Roman" pitchFamily="18" charset="0"/>
                </a:rPr>
                <a:t>rocesses</a:t>
              </a:r>
              <a:endParaRPr lang="en-US" sz="2800" kern="1200" dirty="0">
                <a:latin typeface="Franklin Gothic Book" panose="020B0503020102020204" pitchFamily="34" charset="0"/>
                <a:cs typeface="Times New Roman" pitchFamily="18" charset="0"/>
              </a:endParaRPr>
            </a:p>
          </p:txBody>
        </p:sp>
      </p:grpSp>
      <p:grpSp>
        <p:nvGrpSpPr>
          <p:cNvPr id="11" name="Group 10"/>
          <p:cNvGrpSpPr/>
          <p:nvPr/>
        </p:nvGrpSpPr>
        <p:grpSpPr>
          <a:xfrm>
            <a:off x="914400" y="3322320"/>
            <a:ext cx="7315200" cy="731520"/>
            <a:chOff x="114175" y="2095701"/>
            <a:chExt cx="2285718" cy="990197"/>
          </a:xfrm>
        </p:grpSpPr>
        <p:sp>
          <p:nvSpPr>
            <p:cNvPr id="12" name="Rounded Rectangle 11"/>
            <p:cNvSpPr/>
            <p:nvPr/>
          </p:nvSpPr>
          <p:spPr>
            <a:xfrm>
              <a:off x="114175" y="2095701"/>
              <a:ext cx="2285718" cy="990197"/>
            </a:xfrm>
            <a:prstGeom prst="roundRect">
              <a:avLst/>
            </a:prstGeom>
            <a:solidFill>
              <a:srgbClr val="925700"/>
            </a:solidFill>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3" name="Rounded Rectangle 14"/>
            <p:cNvSpPr/>
            <p:nvPr/>
          </p:nvSpPr>
          <p:spPr>
            <a:xfrm>
              <a:off x="162512" y="2144038"/>
              <a:ext cx="2189044" cy="8935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2800" kern="1200" dirty="0" smtClean="0">
                  <a:latin typeface="Franklin Gothic Book" panose="020B0503020102020204" pitchFamily="34" charset="0"/>
                  <a:cs typeface="Times New Roman" pitchFamily="18" charset="0"/>
                </a:rPr>
                <a:t>Communication</a:t>
              </a:r>
              <a:endParaRPr lang="en-US" sz="2800" kern="1200" dirty="0">
                <a:latin typeface="Franklin Gothic Book" panose="020B0503020102020204" pitchFamily="34" charset="0"/>
                <a:cs typeface="Times New Roman" pitchFamily="18" charset="0"/>
              </a:endParaRPr>
            </a:p>
          </p:txBody>
        </p:sp>
      </p:grpSp>
      <p:grpSp>
        <p:nvGrpSpPr>
          <p:cNvPr id="14" name="Group 13"/>
          <p:cNvGrpSpPr/>
          <p:nvPr/>
        </p:nvGrpSpPr>
        <p:grpSpPr>
          <a:xfrm>
            <a:off x="914400" y="4236720"/>
            <a:ext cx="7315200" cy="731520"/>
            <a:chOff x="114175" y="3143521"/>
            <a:chExt cx="2285718" cy="990197"/>
          </a:xfrm>
        </p:grpSpPr>
        <p:sp>
          <p:nvSpPr>
            <p:cNvPr id="15" name="Rounded Rectangle 14"/>
            <p:cNvSpPr/>
            <p:nvPr/>
          </p:nvSpPr>
          <p:spPr>
            <a:xfrm>
              <a:off x="114175" y="3143521"/>
              <a:ext cx="2285718" cy="990197"/>
            </a:xfrm>
            <a:prstGeom prst="roundRect">
              <a:avLst/>
            </a:prstGeom>
            <a:solidFill>
              <a:srgbClr val="CC7A00"/>
            </a:solidFill>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16" name="Rounded Rectangle 18"/>
            <p:cNvSpPr/>
            <p:nvPr/>
          </p:nvSpPr>
          <p:spPr>
            <a:xfrm>
              <a:off x="162512" y="3191858"/>
              <a:ext cx="2189044" cy="89352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2800" kern="1200" dirty="0" smtClean="0">
                  <a:latin typeface="Franklin Gothic Book" panose="020B0503020102020204" pitchFamily="34" charset="0"/>
                  <a:cs typeface="Times New Roman" pitchFamily="18" charset="0"/>
                </a:rPr>
                <a:t>Complexity of Funding Scenarios</a:t>
              </a:r>
              <a:endParaRPr lang="en-US" sz="2800" kern="1200" dirty="0">
                <a:latin typeface="Franklin Gothic Book" panose="020B0503020102020204" pitchFamily="34" charset="0"/>
                <a:cs typeface="Times New Roman" pitchFamily="18" charset="0"/>
              </a:endParaRPr>
            </a:p>
          </p:txBody>
        </p:sp>
      </p:grpSp>
    </p:spTree>
    <p:extLst>
      <p:ext uri="{BB962C8B-B14F-4D97-AF65-F5344CB8AC3E}">
        <p14:creationId xmlns:p14="http://schemas.microsoft.com/office/powerpoint/2010/main" val="29909483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353425" cy="461665"/>
          </a:xfrm>
        </p:spPr>
        <p:txBody>
          <a:bodyPr/>
          <a:lstStyle/>
          <a:p>
            <a:r>
              <a:rPr lang="en-US" dirty="0"/>
              <a:t>Examples of P</a:t>
            </a:r>
            <a:r>
              <a:rPr lang="en-US" dirty="0" smtClean="0"/>
              <a:t>ossible Inconsistencies  (1)</a:t>
            </a:r>
            <a:endParaRPr lang="en-US" dirty="0"/>
          </a:p>
        </p:txBody>
      </p:sp>
      <p:sp>
        <p:nvSpPr>
          <p:cNvPr id="3" name="Content Placeholder 2"/>
          <p:cNvSpPr>
            <a:spLocks noGrp="1"/>
          </p:cNvSpPr>
          <p:nvPr>
            <p:ph idx="1"/>
          </p:nvPr>
        </p:nvSpPr>
        <p:spPr/>
        <p:txBody>
          <a:bodyPr>
            <a:noAutofit/>
          </a:bodyPr>
          <a:lstStyle/>
          <a:p>
            <a:pPr lvl="0"/>
            <a:r>
              <a:rPr lang="en-US" sz="2800" dirty="0" smtClean="0"/>
              <a:t>Project </a:t>
            </a:r>
            <a:r>
              <a:rPr lang="en-US" sz="2800" dirty="0"/>
              <a:t>design concept and </a:t>
            </a:r>
            <a:r>
              <a:rPr lang="en-US" sz="2800" dirty="0" smtClean="0"/>
              <a:t>scope </a:t>
            </a:r>
            <a:r>
              <a:rPr lang="en-US" sz="2800" dirty="0"/>
              <a:t>not consistent with </a:t>
            </a:r>
            <a:r>
              <a:rPr lang="en-US" sz="2800" dirty="0" smtClean="0"/>
              <a:t>MTP/RTP, </a:t>
            </a:r>
            <a:r>
              <a:rPr lang="en-US" sz="2800" dirty="0"/>
              <a:t>TIP</a:t>
            </a:r>
            <a:r>
              <a:rPr lang="en-US" sz="2800" dirty="0" smtClean="0"/>
              <a:t>, UTP </a:t>
            </a:r>
            <a:r>
              <a:rPr lang="en-US" sz="2800" dirty="0"/>
              <a:t>and/or </a:t>
            </a:r>
            <a:r>
              <a:rPr lang="en-US" sz="2800" dirty="0" smtClean="0"/>
              <a:t>STIP.</a:t>
            </a:r>
          </a:p>
          <a:p>
            <a:pPr lvl="0"/>
            <a:r>
              <a:rPr lang="en-US" sz="2800" dirty="0" smtClean="0"/>
              <a:t>Not </a:t>
            </a:r>
            <a:r>
              <a:rPr lang="en-US" sz="2800" dirty="0"/>
              <a:t>fiscally constrained because:</a:t>
            </a:r>
          </a:p>
          <a:p>
            <a:pPr lvl="1"/>
            <a:r>
              <a:rPr lang="en-US" dirty="0" smtClean="0"/>
              <a:t>Not </a:t>
            </a:r>
            <a:r>
              <a:rPr lang="en-US" dirty="0"/>
              <a:t>included in the fiscally constrained portion of the </a:t>
            </a:r>
            <a:r>
              <a:rPr lang="en-US" dirty="0" smtClean="0"/>
              <a:t>MTP/RTP. </a:t>
            </a:r>
            <a:endParaRPr lang="en-US" dirty="0"/>
          </a:p>
          <a:p>
            <a:pPr lvl="1"/>
            <a:r>
              <a:rPr lang="en-US" dirty="0" smtClean="0"/>
              <a:t>Project </a:t>
            </a:r>
            <a:r>
              <a:rPr lang="en-US" dirty="0"/>
              <a:t>funding </a:t>
            </a:r>
            <a:r>
              <a:rPr lang="en-US" dirty="0" smtClean="0"/>
              <a:t>type not </a:t>
            </a:r>
            <a:r>
              <a:rPr lang="en-US" dirty="0"/>
              <a:t>consistent with </a:t>
            </a:r>
            <a:r>
              <a:rPr lang="en-US" dirty="0" smtClean="0"/>
              <a:t>MTP/RTP, TIP, </a:t>
            </a:r>
            <a:r>
              <a:rPr lang="en-US" dirty="0"/>
              <a:t>and/or </a:t>
            </a:r>
            <a:r>
              <a:rPr lang="en-US" dirty="0" smtClean="0"/>
              <a:t>STIP.</a:t>
            </a:r>
            <a:endParaRPr lang="en-US" dirty="0"/>
          </a:p>
          <a:p>
            <a:pPr lvl="1"/>
            <a:r>
              <a:rPr lang="en-US" dirty="0" smtClean="0"/>
              <a:t>Total federal funding exceeds what is documented in </a:t>
            </a:r>
            <a:r>
              <a:rPr lang="en-US" dirty="0"/>
              <a:t>the </a:t>
            </a:r>
            <a:r>
              <a:rPr lang="en-US" dirty="0" smtClean="0"/>
              <a:t>MTP/RTP, </a:t>
            </a:r>
            <a:r>
              <a:rPr lang="en-US" dirty="0"/>
              <a:t>UTP, TIP, and/or STIP </a:t>
            </a:r>
            <a:r>
              <a:rPr lang="en-US" dirty="0" smtClean="0"/>
              <a:t>by </a:t>
            </a:r>
            <a:r>
              <a:rPr lang="en-US" dirty="0"/>
              <a:t>more than 50 </a:t>
            </a:r>
            <a:r>
              <a:rPr lang="en-US" dirty="0" smtClean="0"/>
              <a:t>percent.</a:t>
            </a:r>
            <a:endParaRPr lang="en-US" dirty="0"/>
          </a:p>
        </p:txBody>
      </p:sp>
    </p:spTree>
    <p:extLst>
      <p:ext uri="{BB962C8B-B14F-4D97-AF65-F5344CB8AC3E}">
        <p14:creationId xmlns:p14="http://schemas.microsoft.com/office/powerpoint/2010/main" val="3565093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353425" cy="461665"/>
          </a:xfrm>
        </p:spPr>
        <p:txBody>
          <a:bodyPr/>
          <a:lstStyle/>
          <a:p>
            <a:r>
              <a:rPr lang="en-US" dirty="0"/>
              <a:t>Examples of </a:t>
            </a:r>
            <a:r>
              <a:rPr lang="en-US" dirty="0" smtClean="0"/>
              <a:t>Possible Inconsistencies  (2)</a:t>
            </a:r>
            <a:endParaRPr lang="en-US" dirty="0"/>
          </a:p>
        </p:txBody>
      </p:sp>
      <p:sp>
        <p:nvSpPr>
          <p:cNvPr id="3" name="Content Placeholder 2"/>
          <p:cNvSpPr>
            <a:spLocks noGrp="1"/>
          </p:cNvSpPr>
          <p:nvPr>
            <p:ph idx="1"/>
          </p:nvPr>
        </p:nvSpPr>
        <p:spPr/>
        <p:txBody>
          <a:bodyPr>
            <a:normAutofit/>
          </a:bodyPr>
          <a:lstStyle/>
          <a:p>
            <a:pPr lvl="0"/>
            <a:r>
              <a:rPr lang="en-US" sz="2800" dirty="0" smtClean="0"/>
              <a:t>Project </a:t>
            </a:r>
            <a:r>
              <a:rPr lang="en-US" sz="2800" dirty="0"/>
              <a:t>is not included in the </a:t>
            </a:r>
            <a:r>
              <a:rPr lang="en-US" sz="2800" dirty="0" smtClean="0"/>
              <a:t>TIP or STIP, </a:t>
            </a:r>
            <a:r>
              <a:rPr lang="en-US" sz="2800" dirty="0"/>
              <a:t>but is found earlier in the planning documents such as the </a:t>
            </a:r>
            <a:r>
              <a:rPr lang="en-US" sz="2800" dirty="0" smtClean="0"/>
              <a:t>MTP/RTP or UTP.</a:t>
            </a:r>
            <a:endParaRPr lang="en-US" sz="2800" dirty="0"/>
          </a:p>
          <a:p>
            <a:pPr lvl="0"/>
            <a:r>
              <a:rPr lang="en-US" sz="2800" dirty="0"/>
              <a:t>In </a:t>
            </a:r>
            <a:r>
              <a:rPr lang="en-US" sz="2800" dirty="0" smtClean="0"/>
              <a:t>the nonattainment </a:t>
            </a:r>
            <a:r>
              <a:rPr lang="en-US" sz="2800" dirty="0"/>
              <a:t>and maintenance areas, the project completion year is not consistent with the </a:t>
            </a:r>
            <a:r>
              <a:rPr lang="en-US" sz="2800" dirty="0" smtClean="0"/>
              <a:t>MTP/RTP </a:t>
            </a:r>
            <a:r>
              <a:rPr lang="en-US" sz="2800" dirty="0"/>
              <a:t>and/or TIP regional emissions analysis years for conformity </a:t>
            </a:r>
            <a:r>
              <a:rPr lang="en-US" sz="2800" dirty="0" smtClean="0"/>
              <a:t>determination.</a:t>
            </a:r>
            <a:endParaRPr lang="en-US" sz="2800" dirty="0"/>
          </a:p>
        </p:txBody>
      </p:sp>
    </p:spTree>
    <p:extLst>
      <p:ext uri="{BB962C8B-B14F-4D97-AF65-F5344CB8AC3E}">
        <p14:creationId xmlns:p14="http://schemas.microsoft.com/office/powerpoint/2010/main" val="4196955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353425" cy="461665"/>
          </a:xfrm>
        </p:spPr>
        <p:txBody>
          <a:bodyPr/>
          <a:lstStyle/>
          <a:p>
            <a:r>
              <a:rPr lang="en-US" dirty="0" smtClean="0"/>
              <a:t>Consistency and Federal Actions in the Project Development</a:t>
            </a:r>
            <a:endParaRPr lang="en-US" dirty="0"/>
          </a:p>
        </p:txBody>
      </p:sp>
      <p:pic>
        <p:nvPicPr>
          <p:cNvPr id="5" name="Picture 4" descr="C:\Users\MCONKLE1\AppData\Local\Microsoft\Windows\Temporary Internet Files\Content.Outlook\UV2N2N2B\NestedDiagram_FederalAction.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838200"/>
            <a:ext cx="8153400" cy="5196840"/>
          </a:xfrm>
          <a:prstGeom prst="rect">
            <a:avLst/>
          </a:prstGeom>
          <a:noFill/>
          <a:ln>
            <a:noFill/>
          </a:ln>
        </p:spPr>
      </p:pic>
    </p:spTree>
    <p:extLst>
      <p:ext uri="{BB962C8B-B14F-4D97-AF65-F5344CB8AC3E}">
        <p14:creationId xmlns:p14="http://schemas.microsoft.com/office/powerpoint/2010/main" val="3242288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3352800"/>
            <a:ext cx="8269287" cy="1981200"/>
          </a:xfrm>
        </p:spPr>
        <p:txBody>
          <a:bodyPr>
            <a:normAutofit fontScale="90000"/>
          </a:bodyPr>
          <a:lstStyle/>
          <a:p>
            <a:pPr>
              <a:lnSpc>
                <a:spcPct val="120000"/>
              </a:lnSpc>
            </a:pPr>
            <a:r>
              <a:rPr lang="en-US" b="0" dirty="0">
                <a:solidFill>
                  <a:schemeClr val="accent1"/>
                </a:solidFill>
                <a:latin typeface="Franklin Gothic Medium" panose="020B0603020102020204" pitchFamily="34" charset="0"/>
              </a:rPr>
              <a:t>Section </a:t>
            </a:r>
            <a:r>
              <a:rPr lang="en-US" b="0" dirty="0" smtClean="0">
                <a:solidFill>
                  <a:schemeClr val="accent1"/>
                </a:solidFill>
                <a:latin typeface="Franklin Gothic Medium" panose="020B0603020102020204" pitchFamily="34" charset="0"/>
              </a:rPr>
              <a:t>4: </a:t>
            </a:r>
            <a:br>
              <a:rPr lang="en-US" b="0" dirty="0" smtClean="0">
                <a:solidFill>
                  <a:schemeClr val="accent1"/>
                </a:solidFill>
                <a:latin typeface="Franklin Gothic Medium" panose="020B0603020102020204" pitchFamily="34" charset="0"/>
              </a:rPr>
            </a:br>
            <a:r>
              <a:rPr lang="en-US" b="0" dirty="0" smtClean="0">
                <a:solidFill>
                  <a:schemeClr val="accent1"/>
                </a:solidFill>
                <a:latin typeface="Franklin Gothic Medium" panose="020B0603020102020204" pitchFamily="34" charset="0"/>
              </a:rPr>
              <a:t>Maintaining Project Consistency</a:t>
            </a:r>
            <a:br>
              <a:rPr lang="en-US" b="0" dirty="0" smtClean="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For more information refer to </a:t>
            </a:r>
            <a:br>
              <a:rPr lang="en-US" sz="2200" b="0" cap="none" dirty="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Chapter </a:t>
            </a:r>
            <a:r>
              <a:rPr lang="en-US" sz="2200" b="0" cap="none" dirty="0" smtClean="0">
                <a:solidFill>
                  <a:schemeClr val="accent1"/>
                </a:solidFill>
                <a:latin typeface="Franklin Gothic Medium" panose="020B0603020102020204" pitchFamily="34" charset="0"/>
              </a:rPr>
              <a:t>4 </a:t>
            </a:r>
            <a:r>
              <a:rPr lang="en-US" sz="2200" b="0" cap="none" dirty="0">
                <a:solidFill>
                  <a:schemeClr val="accent1"/>
                </a:solidFill>
                <a:latin typeface="Franklin Gothic Medium" panose="020B0603020102020204" pitchFamily="34" charset="0"/>
              </a:rPr>
              <a:t>of Project Consistency Guidebook</a:t>
            </a:r>
          </a:p>
        </p:txBody>
      </p:sp>
      <p:cxnSp>
        <p:nvCxnSpPr>
          <p:cNvPr id="5" name="Straight Connector 4"/>
          <p:cNvCxnSpPr/>
          <p:nvPr/>
        </p:nvCxnSpPr>
        <p:spPr>
          <a:xfrm>
            <a:off x="685800" y="4700650"/>
            <a:ext cx="54102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3825065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dirty="0" smtClean="0">
                <a:cs typeface="Times New Roman" pitchFamily="18" charset="0"/>
              </a:rPr>
              <a:t>Project Consistency Responsibility</a:t>
            </a:r>
            <a:endParaRPr lang="en-US" dirty="0">
              <a:cs typeface="Times New Roman" pitchFamily="18" charset="0"/>
            </a:endParaRPr>
          </a:p>
        </p:txBody>
      </p:sp>
      <p:sp>
        <p:nvSpPr>
          <p:cNvPr id="3" name="Content Placeholder 2"/>
          <p:cNvSpPr>
            <a:spLocks noGrp="1"/>
          </p:cNvSpPr>
          <p:nvPr>
            <p:ph idx="1"/>
          </p:nvPr>
        </p:nvSpPr>
        <p:spPr>
          <a:xfrm>
            <a:off x="381000" y="914400"/>
            <a:ext cx="8477250" cy="5181600"/>
          </a:xfrm>
        </p:spPr>
        <p:txBody>
          <a:bodyPr>
            <a:normAutofit lnSpcReduction="10000"/>
          </a:bodyPr>
          <a:lstStyle/>
          <a:p>
            <a:r>
              <a:rPr lang="en-US" sz="2800" dirty="0" smtClean="0">
                <a:cs typeface="Times New Roman" panose="02020603050405020304" pitchFamily="18" charset="0"/>
              </a:rPr>
              <a:t>Primary.</a:t>
            </a:r>
          </a:p>
          <a:p>
            <a:pPr lvl="1"/>
            <a:r>
              <a:rPr lang="en-US" dirty="0" smtClean="0">
                <a:cs typeface="Times New Roman" panose="02020603050405020304" pitchFamily="18" charset="0"/>
              </a:rPr>
              <a:t>TxDOT Districts:</a:t>
            </a:r>
          </a:p>
          <a:p>
            <a:pPr lvl="2"/>
            <a:r>
              <a:rPr lang="en-US" sz="1800" dirty="0" smtClean="0">
                <a:cs typeface="Times New Roman" panose="02020603050405020304" pitchFamily="18" charset="0"/>
              </a:rPr>
              <a:t>Director of Transportation Planning and Development (</a:t>
            </a:r>
            <a:r>
              <a:rPr lang="en-US" sz="1800" dirty="0" err="1" smtClean="0">
                <a:cs typeface="Times New Roman" panose="02020603050405020304" pitchFamily="18" charset="0"/>
              </a:rPr>
              <a:t>TP&amp;D</a:t>
            </a:r>
            <a:r>
              <a:rPr lang="en-US" sz="1800" dirty="0" smtClean="0">
                <a:cs typeface="Times New Roman" panose="02020603050405020304" pitchFamily="18" charset="0"/>
              </a:rPr>
              <a:t>).</a:t>
            </a:r>
          </a:p>
          <a:p>
            <a:pPr lvl="2"/>
            <a:r>
              <a:rPr lang="en-US" sz="1800" dirty="0" smtClean="0">
                <a:cs typeface="Times New Roman" panose="02020603050405020304" pitchFamily="18" charset="0"/>
              </a:rPr>
              <a:t>Project Managers.</a:t>
            </a:r>
          </a:p>
          <a:p>
            <a:pPr lvl="2"/>
            <a:r>
              <a:rPr lang="en-US" sz="1800" dirty="0" smtClean="0">
                <a:cs typeface="Times New Roman" panose="02020603050405020304" pitchFamily="18" charset="0"/>
              </a:rPr>
              <a:t>Environmental Coordinator.</a:t>
            </a:r>
          </a:p>
          <a:p>
            <a:pPr lvl="1"/>
            <a:r>
              <a:rPr lang="en-US" dirty="0" smtClean="0">
                <a:cs typeface="Times New Roman" panose="02020603050405020304" pitchFamily="18" charset="0"/>
              </a:rPr>
              <a:t>MPOs.</a:t>
            </a:r>
          </a:p>
          <a:p>
            <a:pPr lvl="1"/>
            <a:r>
              <a:rPr lang="en-US" smtClean="0">
                <a:cs typeface="Times New Roman" panose="02020603050405020304" pitchFamily="18" charset="0"/>
              </a:rPr>
              <a:t>Project Sponsor. </a:t>
            </a:r>
            <a:endParaRPr lang="en-US" dirty="0" smtClean="0">
              <a:cs typeface="Times New Roman" panose="02020603050405020304" pitchFamily="18" charset="0"/>
            </a:endParaRPr>
          </a:p>
          <a:p>
            <a:r>
              <a:rPr lang="en-US" sz="2800" dirty="0" smtClean="0">
                <a:cs typeface="Times New Roman" panose="02020603050405020304" pitchFamily="18" charset="0"/>
              </a:rPr>
              <a:t>Secondary.</a:t>
            </a:r>
          </a:p>
          <a:p>
            <a:pPr lvl="1"/>
            <a:r>
              <a:rPr lang="en-US" dirty="0" smtClean="0">
                <a:cs typeface="Times New Roman" panose="02020603050405020304" pitchFamily="18" charset="0"/>
              </a:rPr>
              <a:t>TxDOT Divisions:</a:t>
            </a:r>
          </a:p>
          <a:p>
            <a:pPr lvl="2"/>
            <a:r>
              <a:rPr lang="en-US" sz="1800" dirty="0">
                <a:cs typeface="Times New Roman" panose="02020603050405020304" pitchFamily="18" charset="0"/>
              </a:rPr>
              <a:t>Transportation Planning and </a:t>
            </a:r>
            <a:r>
              <a:rPr lang="en-US" sz="1800" dirty="0" smtClean="0">
                <a:cs typeface="Times New Roman" panose="02020603050405020304" pitchFamily="18" charset="0"/>
              </a:rPr>
              <a:t>Programming (</a:t>
            </a:r>
            <a:r>
              <a:rPr lang="en-US" sz="1800" dirty="0" err="1" smtClean="0">
                <a:cs typeface="Times New Roman" panose="02020603050405020304" pitchFamily="18" charset="0"/>
              </a:rPr>
              <a:t>TPP</a:t>
            </a:r>
            <a:r>
              <a:rPr lang="en-US" sz="1800" dirty="0" smtClean="0">
                <a:cs typeface="Times New Roman" panose="02020603050405020304" pitchFamily="18" charset="0"/>
              </a:rPr>
              <a:t>).</a:t>
            </a:r>
          </a:p>
          <a:p>
            <a:pPr lvl="2"/>
            <a:r>
              <a:rPr lang="en-US" sz="1800" dirty="0" smtClean="0">
                <a:cs typeface="Times New Roman" panose="02020603050405020304" pitchFamily="18" charset="0"/>
              </a:rPr>
              <a:t>Finance (FIN).</a:t>
            </a:r>
          </a:p>
          <a:p>
            <a:pPr lvl="2"/>
            <a:r>
              <a:rPr lang="en-US" sz="1800" dirty="0" smtClean="0">
                <a:cs typeface="Times New Roman" panose="02020603050405020304" pitchFamily="18" charset="0"/>
              </a:rPr>
              <a:t>Environmental Affairs (</a:t>
            </a:r>
            <a:r>
              <a:rPr lang="en-US" sz="1800" dirty="0" err="1" smtClean="0">
                <a:cs typeface="Times New Roman" panose="02020603050405020304" pitchFamily="18" charset="0"/>
              </a:rPr>
              <a:t>ENV</a:t>
            </a:r>
            <a:r>
              <a:rPr lang="en-US" sz="1800" dirty="0" smtClean="0">
                <a:cs typeface="Times New Roman" panose="02020603050405020304" pitchFamily="18" charset="0"/>
              </a:rPr>
              <a:t>).</a:t>
            </a:r>
            <a:endParaRPr lang="en-US" sz="1800" dirty="0">
              <a:cs typeface="Times New Roman" panose="02020603050405020304" pitchFamily="18" charset="0"/>
            </a:endParaRPr>
          </a:p>
        </p:txBody>
      </p:sp>
    </p:spTree>
    <p:extLst>
      <p:ext uri="{BB962C8B-B14F-4D97-AF65-F5344CB8AC3E}">
        <p14:creationId xmlns:p14="http://schemas.microsoft.com/office/powerpoint/2010/main" val="40241856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TxDOT Consistency-Related Activities</a:t>
            </a:r>
            <a:endParaRPr lang="en-US" dirty="0">
              <a:cs typeface="Times New Roman" panose="02020603050405020304" pitchFamily="18" charset="0"/>
            </a:endParaRPr>
          </a:p>
        </p:txBody>
      </p:sp>
      <p:sp>
        <p:nvSpPr>
          <p:cNvPr id="61" name="Rectangle 60"/>
          <p:cNvSpPr/>
          <p:nvPr>
            <p:custDataLst>
              <p:tags r:id="rId1"/>
            </p:custDataLst>
          </p:nvPr>
        </p:nvSpPr>
        <p:spPr bwMode="auto">
          <a:xfrm>
            <a:off x="457200" y="1305587"/>
            <a:ext cx="8042145" cy="2286000"/>
          </a:xfrm>
          <a:prstGeom prst="rect">
            <a:avLst/>
          </a:prstGeom>
          <a:noFill/>
          <a:ln>
            <a:solidFill>
              <a:schemeClr val="bg1">
                <a:lumMod val="8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lIns="91440" tIns="274320" rIns="91440" bIns="91440" rtlCol="0" anchor="t"/>
          <a:lstStyle/>
          <a:p>
            <a:pPr marL="0" lvl="1" defTabSz="488950">
              <a:lnSpc>
                <a:spcPct val="90000"/>
              </a:lnSpc>
              <a:spcBef>
                <a:spcPct val="0"/>
              </a:spcBef>
              <a:spcAft>
                <a:spcPct val="15000"/>
              </a:spcAft>
            </a:pPr>
            <a:r>
              <a:rPr lang="en-US" sz="2000" b="1" dirty="0">
                <a:solidFill>
                  <a:schemeClr val="tx1"/>
                </a:solidFill>
                <a:latin typeface="Franklin Gothic Book" panose="020B0503020102020204" pitchFamily="34" charset="0"/>
                <a:cs typeface="Times New Roman" pitchFamily="18" charset="0"/>
              </a:rPr>
              <a:t>Internal Communication and </a:t>
            </a:r>
            <a:r>
              <a:rPr lang="en-US" sz="2000" b="1" dirty="0" smtClean="0">
                <a:solidFill>
                  <a:schemeClr val="tx1"/>
                </a:solidFill>
                <a:latin typeface="Franklin Gothic Book" panose="020B0503020102020204" pitchFamily="34" charset="0"/>
                <a:cs typeface="Times New Roman" pitchFamily="18" charset="0"/>
              </a:rPr>
              <a:t>Coordination.</a:t>
            </a:r>
          </a:p>
          <a:p>
            <a:pPr marL="230188" lvl="2" indent="-230188">
              <a:lnSpc>
                <a:spcPct val="90000"/>
              </a:lnSpc>
              <a:spcBef>
                <a:spcPts val="600"/>
              </a:spcBef>
              <a:spcAft>
                <a:spcPct val="15000"/>
              </a:spcAft>
              <a:buClr>
                <a:schemeClr val="accent1"/>
              </a:buClr>
              <a:buFont typeface="Wingdings" pitchFamily="2" charset="2"/>
              <a:buChar char="§"/>
            </a:pPr>
            <a:r>
              <a:rPr lang="en-US" sz="2000" dirty="0" smtClean="0">
                <a:solidFill>
                  <a:schemeClr val="tx1"/>
                </a:solidFill>
                <a:latin typeface="Franklin Gothic Book" panose="020B0503020102020204" pitchFamily="34" charset="0"/>
                <a:cs typeface="Times New Roman" pitchFamily="18" charset="0"/>
              </a:rPr>
              <a:t>Tracking </a:t>
            </a:r>
            <a:r>
              <a:rPr lang="en-US" sz="2000" dirty="0">
                <a:solidFill>
                  <a:schemeClr val="tx1"/>
                </a:solidFill>
                <a:latin typeface="Franklin Gothic Book" panose="020B0503020102020204" pitchFamily="34" charset="0"/>
                <a:cs typeface="Times New Roman" pitchFamily="18" charset="0"/>
              </a:rPr>
              <a:t>and internal </a:t>
            </a:r>
            <a:r>
              <a:rPr lang="en-US" sz="2000" dirty="0">
                <a:solidFill>
                  <a:schemeClr val="tx1"/>
                </a:solidFill>
                <a:latin typeface="Franklin Gothic Book" pitchFamily="34" charset="0"/>
                <a:cs typeface="Arial" pitchFamily="34" charset="0"/>
              </a:rPr>
              <a:t>coordination of changes made to </a:t>
            </a:r>
            <a:r>
              <a:rPr lang="en-US" sz="2000" dirty="0" smtClean="0">
                <a:solidFill>
                  <a:schemeClr val="tx1"/>
                </a:solidFill>
                <a:latin typeface="Franklin Gothic Book" pitchFamily="34" charset="0"/>
                <a:cs typeface="Arial" pitchFamily="34" charset="0"/>
              </a:rPr>
              <a:t>projects.</a:t>
            </a:r>
            <a:endParaRPr lang="en-US" sz="2000" dirty="0">
              <a:solidFill>
                <a:schemeClr val="tx1"/>
              </a:solidFill>
              <a:latin typeface="Franklin Gothic Book" pitchFamily="34" charset="0"/>
              <a:cs typeface="Arial" pitchFamily="34" charset="0"/>
            </a:endParaRPr>
          </a:p>
          <a:p>
            <a:pPr marL="230188" lvl="2" indent="-230188">
              <a:lnSpc>
                <a:spcPct val="90000"/>
              </a:lnSpc>
              <a:spcBef>
                <a:spcPts val="600"/>
              </a:spcBef>
              <a:spcAft>
                <a:spcPct val="15000"/>
              </a:spcAft>
              <a:buClr>
                <a:schemeClr val="accent1"/>
              </a:buClr>
              <a:buFont typeface="Wingdings" pitchFamily="2" charset="2"/>
              <a:buChar char="§"/>
            </a:pPr>
            <a:r>
              <a:rPr lang="en-US" sz="2000" dirty="0" smtClean="0">
                <a:solidFill>
                  <a:schemeClr val="tx1"/>
                </a:solidFill>
                <a:latin typeface="Franklin Gothic Book" pitchFamily="34" charset="0"/>
                <a:cs typeface="Arial" pitchFamily="34" charset="0"/>
              </a:rPr>
              <a:t>As </a:t>
            </a:r>
            <a:r>
              <a:rPr lang="en-US" sz="2000" dirty="0">
                <a:solidFill>
                  <a:schemeClr val="tx1"/>
                </a:solidFill>
                <a:latin typeface="Franklin Gothic Book" pitchFamily="34" charset="0"/>
                <a:cs typeface="Arial" pitchFamily="34" charset="0"/>
              </a:rPr>
              <a:t>project moves through the </a:t>
            </a:r>
            <a:r>
              <a:rPr lang="en-US" sz="2000" dirty="0" err="1">
                <a:solidFill>
                  <a:schemeClr val="tx1"/>
                </a:solidFill>
                <a:latin typeface="Franklin Gothic Book" pitchFamily="34" charset="0"/>
                <a:cs typeface="Arial" pitchFamily="34" charset="0"/>
              </a:rPr>
              <a:t>PD</a:t>
            </a:r>
            <a:r>
              <a:rPr lang="en-US" sz="2000" dirty="0">
                <a:solidFill>
                  <a:schemeClr val="tx1"/>
                </a:solidFill>
                <a:latin typeface="Franklin Gothic Book" pitchFamily="34" charset="0"/>
                <a:cs typeface="Arial" pitchFamily="34" charset="0"/>
              </a:rPr>
              <a:t> process, checks environmental documents for any </a:t>
            </a:r>
            <a:r>
              <a:rPr lang="en-US" sz="2000" dirty="0" smtClean="0">
                <a:solidFill>
                  <a:schemeClr val="tx1"/>
                </a:solidFill>
                <a:latin typeface="Franklin Gothic Book" pitchFamily="34" charset="0"/>
                <a:cs typeface="Arial" pitchFamily="34" charset="0"/>
              </a:rPr>
              <a:t>inconsistencies.</a:t>
            </a:r>
            <a:endParaRPr lang="en-US" sz="2000" dirty="0">
              <a:solidFill>
                <a:schemeClr val="tx1"/>
              </a:solidFill>
              <a:latin typeface="Franklin Gothic Book" pitchFamily="34" charset="0"/>
              <a:cs typeface="Arial" pitchFamily="34" charset="0"/>
            </a:endParaRPr>
          </a:p>
        </p:txBody>
      </p:sp>
      <p:sp>
        <p:nvSpPr>
          <p:cNvPr id="63" name="Rectangle 62"/>
          <p:cNvSpPr/>
          <p:nvPr>
            <p:custDataLst>
              <p:tags r:id="rId2"/>
            </p:custDataLst>
          </p:nvPr>
        </p:nvSpPr>
        <p:spPr bwMode="auto">
          <a:xfrm>
            <a:off x="457200" y="3968338"/>
            <a:ext cx="8001000" cy="2286000"/>
          </a:xfrm>
          <a:prstGeom prst="rect">
            <a:avLst/>
          </a:prstGeom>
          <a:noFill/>
          <a:ln>
            <a:solidFill>
              <a:schemeClr val="bg1">
                <a:lumMod val="8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lIns="91440" tIns="274320" rIns="91440" bIns="91440" rtlCol="0" anchor="t"/>
          <a:lstStyle/>
          <a:p>
            <a:pPr marL="0" lvl="1" defTabSz="488950">
              <a:lnSpc>
                <a:spcPct val="90000"/>
              </a:lnSpc>
              <a:spcBef>
                <a:spcPct val="0"/>
              </a:spcBef>
              <a:spcAft>
                <a:spcPct val="15000"/>
              </a:spcAft>
            </a:pPr>
            <a:r>
              <a:rPr lang="en-US" sz="2000" b="1" dirty="0">
                <a:solidFill>
                  <a:schemeClr val="tx1"/>
                </a:solidFill>
                <a:latin typeface="Franklin Gothic Book" panose="020B0503020102020204" pitchFamily="34" charset="0"/>
                <a:cs typeface="Times New Roman" pitchFamily="18" charset="0"/>
              </a:rPr>
              <a:t>External Communication and </a:t>
            </a:r>
            <a:r>
              <a:rPr lang="en-US" sz="2000" b="1" dirty="0" smtClean="0">
                <a:solidFill>
                  <a:schemeClr val="tx1"/>
                </a:solidFill>
                <a:latin typeface="Franklin Gothic Book" panose="020B0503020102020204" pitchFamily="34" charset="0"/>
                <a:cs typeface="Times New Roman" pitchFamily="18" charset="0"/>
              </a:rPr>
              <a:t>Coordination.</a:t>
            </a:r>
            <a:endParaRPr lang="en-US" sz="2000" b="1" dirty="0">
              <a:solidFill>
                <a:schemeClr val="tx1"/>
              </a:solidFill>
              <a:latin typeface="Franklin Gothic Book" panose="020B0503020102020204" pitchFamily="34" charset="0"/>
              <a:cs typeface="Times New Roman" pitchFamily="18" charset="0"/>
            </a:endParaRPr>
          </a:p>
          <a:p>
            <a:pPr marL="230188" lvl="2" indent="-230188">
              <a:lnSpc>
                <a:spcPct val="90000"/>
              </a:lnSpc>
              <a:spcBef>
                <a:spcPts val="600"/>
              </a:spcBef>
              <a:spcAft>
                <a:spcPct val="15000"/>
              </a:spcAft>
              <a:buClr>
                <a:schemeClr val="accent1"/>
              </a:buClr>
              <a:buFont typeface="Wingdings" pitchFamily="2" charset="2"/>
              <a:buChar char="§"/>
            </a:pPr>
            <a:r>
              <a:rPr lang="en-US" sz="2000" dirty="0" smtClean="0">
                <a:solidFill>
                  <a:schemeClr val="tx1"/>
                </a:solidFill>
                <a:latin typeface="Franklin Gothic Book" panose="020B0503020102020204" pitchFamily="34" charset="0"/>
                <a:cs typeface="Times New Roman" pitchFamily="18" charset="0"/>
              </a:rPr>
              <a:t>Communicates </a:t>
            </a:r>
            <a:r>
              <a:rPr lang="en-US" sz="2000" dirty="0">
                <a:solidFill>
                  <a:schemeClr val="tx1"/>
                </a:solidFill>
                <a:latin typeface="Franklin Gothic Book" panose="020B0503020102020204" pitchFamily="34" charset="0"/>
                <a:cs typeface="Times New Roman" pitchFamily="18" charset="0"/>
              </a:rPr>
              <a:t>changes to/from </a:t>
            </a:r>
            <a:r>
              <a:rPr lang="en-US" sz="2000" dirty="0" err="1">
                <a:solidFill>
                  <a:schemeClr val="tx1"/>
                </a:solidFill>
                <a:latin typeface="Franklin Gothic Book" panose="020B0503020102020204" pitchFamily="34" charset="0"/>
                <a:cs typeface="Times New Roman" pitchFamily="18" charset="0"/>
              </a:rPr>
              <a:t>MPOs</a:t>
            </a:r>
            <a:r>
              <a:rPr lang="en-US" sz="2000" dirty="0">
                <a:solidFill>
                  <a:schemeClr val="tx1"/>
                </a:solidFill>
                <a:latin typeface="Franklin Gothic Book" panose="020B0503020102020204" pitchFamily="34" charset="0"/>
                <a:cs typeface="Times New Roman" pitchFamily="18" charset="0"/>
              </a:rPr>
              <a:t> and headquarter </a:t>
            </a:r>
            <a:r>
              <a:rPr lang="en-US" sz="2000" dirty="0" smtClean="0">
                <a:solidFill>
                  <a:schemeClr val="tx1"/>
                </a:solidFill>
                <a:latin typeface="Franklin Gothic Book" panose="020B0503020102020204" pitchFamily="34" charset="0"/>
                <a:cs typeface="Times New Roman" pitchFamily="18" charset="0"/>
              </a:rPr>
              <a:t>staff.</a:t>
            </a:r>
            <a:endParaRPr lang="en-US" sz="2000" dirty="0">
              <a:solidFill>
                <a:schemeClr val="tx1"/>
              </a:solidFill>
              <a:latin typeface="Franklin Gothic Book" panose="020B0503020102020204" pitchFamily="34" charset="0"/>
              <a:cs typeface="Times New Roman" pitchFamily="18" charset="0"/>
            </a:endParaRPr>
          </a:p>
          <a:p>
            <a:pPr marL="230188" lvl="2" indent="-230188">
              <a:lnSpc>
                <a:spcPct val="90000"/>
              </a:lnSpc>
              <a:spcBef>
                <a:spcPts val="600"/>
              </a:spcBef>
              <a:spcAft>
                <a:spcPct val="15000"/>
              </a:spcAft>
              <a:buClr>
                <a:schemeClr val="accent1"/>
              </a:buClr>
              <a:buFont typeface="Wingdings" pitchFamily="2" charset="2"/>
              <a:buChar char="§"/>
            </a:pPr>
            <a:r>
              <a:rPr lang="en-US" sz="2000" dirty="0" smtClean="0">
                <a:solidFill>
                  <a:schemeClr val="tx1"/>
                </a:solidFill>
                <a:latin typeface="Franklin Gothic Book" panose="020B0503020102020204" pitchFamily="34" charset="0"/>
                <a:cs typeface="Times New Roman" pitchFamily="18" charset="0"/>
              </a:rPr>
              <a:t>Ultimately </a:t>
            </a:r>
            <a:r>
              <a:rPr lang="en-US" sz="2000" dirty="0">
                <a:solidFill>
                  <a:schemeClr val="tx1"/>
                </a:solidFill>
                <a:latin typeface="Franklin Gothic Book" panose="020B0503020102020204" pitchFamily="34" charset="0"/>
                <a:cs typeface="Times New Roman" pitchFamily="18" charset="0"/>
              </a:rPr>
              <a:t>responsible for maintaining project consistency and coordinating with the </a:t>
            </a:r>
            <a:r>
              <a:rPr lang="en-US" sz="2000" dirty="0" err="1">
                <a:solidFill>
                  <a:schemeClr val="tx1"/>
                </a:solidFill>
                <a:latin typeface="Franklin Gothic Book" panose="020B0503020102020204" pitchFamily="34" charset="0"/>
                <a:cs typeface="Times New Roman" pitchFamily="18" charset="0"/>
              </a:rPr>
              <a:t>MPO</a:t>
            </a:r>
            <a:r>
              <a:rPr lang="en-US" sz="2000" dirty="0">
                <a:solidFill>
                  <a:schemeClr val="tx1"/>
                </a:solidFill>
                <a:latin typeface="Franklin Gothic Book" panose="020B0503020102020204" pitchFamily="34" charset="0"/>
                <a:cs typeface="Times New Roman" pitchFamily="18" charset="0"/>
              </a:rPr>
              <a:t> and TxDOT Divisions</a:t>
            </a:r>
            <a:r>
              <a:rPr lang="en-US" sz="1700" dirty="0">
                <a:solidFill>
                  <a:schemeClr val="tx1"/>
                </a:solidFill>
                <a:latin typeface="Franklin Gothic Book" panose="020B0503020102020204" pitchFamily="34" charset="0"/>
                <a:cs typeface="Times New Roman" pitchFamily="18" charset="0"/>
              </a:rPr>
              <a:t>.</a:t>
            </a:r>
          </a:p>
        </p:txBody>
      </p:sp>
      <p:grpSp>
        <p:nvGrpSpPr>
          <p:cNvPr id="42" name="Group 41"/>
          <p:cNvGrpSpPr/>
          <p:nvPr/>
        </p:nvGrpSpPr>
        <p:grpSpPr>
          <a:xfrm>
            <a:off x="457200" y="1060705"/>
            <a:ext cx="6703044" cy="491487"/>
            <a:chOff x="195266" y="862018"/>
            <a:chExt cx="3171825" cy="491487"/>
          </a:xfrm>
        </p:grpSpPr>
        <p:sp>
          <p:nvSpPr>
            <p:cNvPr id="43" name="Isosceles Triangle 42"/>
            <p:cNvSpPr/>
            <p:nvPr>
              <p:custDataLst>
                <p:tags r:id="rId5"/>
              </p:custDataLst>
            </p:nvPr>
          </p:nvSpPr>
          <p:spPr>
            <a:xfrm rot="10800000">
              <a:off x="195266" y="1262065"/>
              <a:ext cx="137160" cy="91440"/>
            </a:xfrm>
            <a:prstGeom prst="triangle">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smtClean="0">
                <a:latin typeface="Franklin Gothic Book" pitchFamily="34" charset="0"/>
                <a:cs typeface="Arial" pitchFamily="34" charset="0"/>
              </a:endParaRPr>
            </a:p>
          </p:txBody>
        </p:sp>
        <p:sp>
          <p:nvSpPr>
            <p:cNvPr id="44" name="Pentagon 43"/>
            <p:cNvSpPr/>
            <p:nvPr>
              <p:custDataLst>
                <p:tags r:id="rId6"/>
              </p:custDataLst>
            </p:nvPr>
          </p:nvSpPr>
          <p:spPr>
            <a:xfrm>
              <a:off x="195266" y="862018"/>
              <a:ext cx="3171825" cy="400050"/>
            </a:xfrm>
            <a:prstGeom prst="homePlate">
              <a:avLst>
                <a:gd name="adj" fmla="val 33333"/>
              </a:avLst>
            </a:prstGeom>
            <a:gradFill flip="none" rotWithShape="1">
              <a:gsLst>
                <a:gs pos="0">
                  <a:schemeClr val="accent1">
                    <a:lumMod val="90000"/>
                    <a:lumOff val="10000"/>
                  </a:schemeClr>
                </a:gs>
                <a:gs pos="50000">
                  <a:schemeClr val="accent1">
                    <a:lumMod val="75000"/>
                    <a:lumOff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577850">
                <a:lnSpc>
                  <a:spcPct val="90000"/>
                </a:lnSpc>
                <a:spcBef>
                  <a:spcPct val="0"/>
                </a:spcBef>
                <a:spcAft>
                  <a:spcPct val="35000"/>
                </a:spcAft>
              </a:pPr>
              <a:r>
                <a:rPr lang="en-US" sz="2000" b="1" dirty="0">
                  <a:latin typeface="Franklin Gothic Book" panose="020B0503020102020204" pitchFamily="34" charset="0"/>
                  <a:cs typeface="Times New Roman" pitchFamily="18" charset="0"/>
                </a:rPr>
                <a:t>District Project Managers</a:t>
              </a:r>
            </a:p>
          </p:txBody>
        </p:sp>
      </p:grpSp>
      <p:grpSp>
        <p:nvGrpSpPr>
          <p:cNvPr id="50" name="Group 55"/>
          <p:cNvGrpSpPr/>
          <p:nvPr/>
        </p:nvGrpSpPr>
        <p:grpSpPr>
          <a:xfrm>
            <a:off x="457200" y="3759082"/>
            <a:ext cx="6703044" cy="491487"/>
            <a:chOff x="195266" y="862018"/>
            <a:chExt cx="3171825" cy="491487"/>
          </a:xfrm>
        </p:grpSpPr>
        <p:sp>
          <p:nvSpPr>
            <p:cNvPr id="51" name="Isosceles Triangle 50"/>
            <p:cNvSpPr/>
            <p:nvPr>
              <p:custDataLst>
                <p:tags r:id="rId3"/>
              </p:custDataLst>
            </p:nvPr>
          </p:nvSpPr>
          <p:spPr>
            <a:xfrm rot="10800000">
              <a:off x="195266" y="1262065"/>
              <a:ext cx="137160" cy="91440"/>
            </a:xfrm>
            <a:prstGeom prst="triangle">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smtClean="0">
                <a:latin typeface="Franklin Gothic Book" pitchFamily="34" charset="0"/>
                <a:cs typeface="Arial" pitchFamily="34" charset="0"/>
              </a:endParaRPr>
            </a:p>
          </p:txBody>
        </p:sp>
        <p:sp>
          <p:nvSpPr>
            <p:cNvPr id="52" name="Pentagon 51"/>
            <p:cNvSpPr/>
            <p:nvPr>
              <p:custDataLst>
                <p:tags r:id="rId4"/>
              </p:custDataLst>
            </p:nvPr>
          </p:nvSpPr>
          <p:spPr>
            <a:xfrm>
              <a:off x="195266" y="862018"/>
              <a:ext cx="3171825" cy="400050"/>
            </a:xfrm>
            <a:prstGeom prst="homePlate">
              <a:avLst>
                <a:gd name="adj" fmla="val 33333"/>
              </a:avLst>
            </a:prstGeom>
            <a:gradFill flip="none" rotWithShape="1">
              <a:gsLst>
                <a:gs pos="0">
                  <a:schemeClr val="accent1">
                    <a:lumMod val="90000"/>
                    <a:lumOff val="10000"/>
                  </a:schemeClr>
                </a:gs>
                <a:gs pos="50000">
                  <a:schemeClr val="accent1">
                    <a:lumMod val="75000"/>
                    <a:lumOff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577850">
                <a:lnSpc>
                  <a:spcPct val="90000"/>
                </a:lnSpc>
                <a:spcBef>
                  <a:spcPct val="0"/>
                </a:spcBef>
                <a:spcAft>
                  <a:spcPct val="35000"/>
                </a:spcAft>
              </a:pPr>
              <a:r>
                <a:rPr lang="en-US" sz="2000" b="1" dirty="0">
                  <a:latin typeface="Franklin Gothic Book" panose="020B0503020102020204" pitchFamily="34" charset="0"/>
                  <a:cs typeface="Times New Roman" pitchFamily="18" charset="0"/>
                </a:rPr>
                <a:t>District </a:t>
              </a:r>
              <a:r>
                <a:rPr lang="en-US" sz="2000" b="1" dirty="0" err="1">
                  <a:latin typeface="Franklin Gothic Book" panose="020B0503020102020204" pitchFamily="34" charset="0"/>
                  <a:cs typeface="Times New Roman" pitchFamily="18" charset="0"/>
                </a:rPr>
                <a:t>TP&amp;D</a:t>
              </a:r>
              <a:r>
                <a:rPr lang="en-US" sz="2000" b="1" dirty="0">
                  <a:latin typeface="Franklin Gothic Book" panose="020B0503020102020204" pitchFamily="34" charset="0"/>
                  <a:cs typeface="Times New Roman" pitchFamily="18" charset="0"/>
                </a:rPr>
                <a:t> Director</a:t>
              </a:r>
            </a:p>
          </p:txBody>
        </p:sp>
      </p:grpSp>
    </p:spTree>
    <p:extLst>
      <p:ext uri="{BB962C8B-B14F-4D97-AF65-F5344CB8AC3E}">
        <p14:creationId xmlns:p14="http://schemas.microsoft.com/office/powerpoint/2010/main" val="881132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3416150"/>
            <a:ext cx="8269287" cy="1295400"/>
          </a:xfrm>
        </p:spPr>
        <p:txBody>
          <a:bodyPr>
            <a:normAutofit fontScale="90000"/>
          </a:bodyPr>
          <a:lstStyle/>
          <a:p>
            <a:pPr>
              <a:lnSpc>
                <a:spcPct val="120000"/>
              </a:lnSpc>
            </a:pPr>
            <a:r>
              <a:rPr lang="en-US" b="0" dirty="0">
                <a:solidFill>
                  <a:schemeClr val="accent1"/>
                </a:solidFill>
                <a:latin typeface="Franklin Gothic Medium" panose="020B0603020102020204" pitchFamily="34" charset="0"/>
              </a:rPr>
              <a:t>Section 1: </a:t>
            </a:r>
            <a:r>
              <a:rPr lang="en-US" b="0" dirty="0" smtClean="0">
                <a:solidFill>
                  <a:schemeClr val="accent1"/>
                </a:solidFill>
                <a:latin typeface="Franklin Gothic Medium" panose="020B0603020102020204" pitchFamily="34" charset="0"/>
              </a:rPr>
              <a:t/>
            </a:r>
            <a:br>
              <a:rPr lang="en-US" b="0" dirty="0" smtClean="0">
                <a:solidFill>
                  <a:schemeClr val="accent1"/>
                </a:solidFill>
                <a:latin typeface="Franklin Gothic Medium" panose="020B0603020102020204" pitchFamily="34" charset="0"/>
              </a:rPr>
            </a:br>
            <a:r>
              <a:rPr lang="en-US" b="0" dirty="0" smtClean="0">
                <a:solidFill>
                  <a:schemeClr val="accent1"/>
                </a:solidFill>
                <a:latin typeface="Franklin Gothic Medium" panose="020B0603020102020204" pitchFamily="34" charset="0"/>
              </a:rPr>
              <a:t>Overview</a:t>
            </a:r>
            <a:br>
              <a:rPr lang="en-US" b="0" dirty="0" smtClean="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For more information refer to </a:t>
            </a:r>
            <a:br>
              <a:rPr lang="en-US" sz="2200" b="0" cap="none" dirty="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Chapter </a:t>
            </a:r>
            <a:r>
              <a:rPr lang="en-US" sz="2200" b="0" cap="none" dirty="0" smtClean="0">
                <a:solidFill>
                  <a:schemeClr val="accent1"/>
                </a:solidFill>
                <a:latin typeface="Franklin Gothic Medium" panose="020B0603020102020204" pitchFamily="34" charset="0"/>
              </a:rPr>
              <a:t>1 </a:t>
            </a:r>
            <a:r>
              <a:rPr lang="en-US" sz="2200" b="0" cap="none" dirty="0">
                <a:solidFill>
                  <a:schemeClr val="accent1"/>
                </a:solidFill>
                <a:latin typeface="Franklin Gothic Medium" panose="020B0603020102020204" pitchFamily="34" charset="0"/>
              </a:rPr>
              <a:t>of Project Consistency Guidebook</a:t>
            </a:r>
          </a:p>
        </p:txBody>
      </p:sp>
      <p:cxnSp>
        <p:nvCxnSpPr>
          <p:cNvPr id="5" name="Straight Connector 4"/>
          <p:cNvCxnSpPr/>
          <p:nvPr/>
        </p:nvCxnSpPr>
        <p:spPr>
          <a:xfrm>
            <a:off x="685800" y="4748150"/>
            <a:ext cx="54102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3825065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Times New Roman" panose="02020603050405020304" pitchFamily="18" charset="0"/>
              </a:rPr>
              <a:t>TxDOT Consistency-Related Activities</a:t>
            </a:r>
            <a:endParaRPr lang="en-US" dirty="0"/>
          </a:p>
        </p:txBody>
      </p:sp>
      <p:sp>
        <p:nvSpPr>
          <p:cNvPr id="4" name="Rectangle 3"/>
          <p:cNvSpPr/>
          <p:nvPr>
            <p:custDataLst>
              <p:tags r:id="rId1"/>
            </p:custDataLst>
          </p:nvPr>
        </p:nvSpPr>
        <p:spPr bwMode="auto">
          <a:xfrm>
            <a:off x="457200" y="1264023"/>
            <a:ext cx="8001000" cy="2286000"/>
          </a:xfrm>
          <a:prstGeom prst="rect">
            <a:avLst/>
          </a:prstGeom>
          <a:noFill/>
          <a:ln>
            <a:solidFill>
              <a:schemeClr val="bg1">
                <a:lumMod val="8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lIns="91440" tIns="274320" rIns="91440" bIns="91440" rtlCol="0" anchor="t"/>
          <a:lstStyle/>
          <a:p>
            <a:pPr>
              <a:spcAft>
                <a:spcPts val="600"/>
              </a:spcAft>
            </a:pPr>
            <a:endParaRPr lang="en-US" sz="1400" dirty="0" smtClean="0">
              <a:solidFill>
                <a:schemeClr val="tx1"/>
              </a:solidFill>
              <a:latin typeface="Arial" pitchFamily="34" charset="0"/>
              <a:cs typeface="Arial" pitchFamily="34" charset="0"/>
            </a:endParaRPr>
          </a:p>
        </p:txBody>
      </p:sp>
      <p:sp>
        <p:nvSpPr>
          <p:cNvPr id="5" name="Rectangle 4"/>
          <p:cNvSpPr/>
          <p:nvPr>
            <p:custDataLst>
              <p:tags r:id="rId2"/>
            </p:custDataLst>
          </p:nvPr>
        </p:nvSpPr>
        <p:spPr bwMode="auto">
          <a:xfrm>
            <a:off x="457200" y="3962400"/>
            <a:ext cx="8001000" cy="2286000"/>
          </a:xfrm>
          <a:prstGeom prst="rect">
            <a:avLst/>
          </a:prstGeom>
          <a:noFill/>
          <a:ln>
            <a:solidFill>
              <a:schemeClr val="bg1">
                <a:lumMod val="8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lIns="91440" tIns="274320" rIns="91440" bIns="91440" rtlCol="0" anchor="t"/>
          <a:lstStyle/>
          <a:p>
            <a:pPr marL="0" lvl="2">
              <a:lnSpc>
                <a:spcPct val="90000"/>
              </a:lnSpc>
              <a:spcBef>
                <a:spcPts val="600"/>
              </a:spcBef>
              <a:spcAft>
                <a:spcPct val="15000"/>
              </a:spcAft>
              <a:buClr>
                <a:schemeClr val="accent1"/>
              </a:buClr>
            </a:pPr>
            <a:r>
              <a:rPr lang="en-US" sz="2000" b="1" dirty="0">
                <a:solidFill>
                  <a:schemeClr val="tx1"/>
                </a:solidFill>
                <a:latin typeface="Franklin Gothic Book" panose="020B0503020102020204" pitchFamily="34" charset="0"/>
                <a:cs typeface="Times New Roman" pitchFamily="18" charset="0"/>
              </a:rPr>
              <a:t>Review of </a:t>
            </a:r>
            <a:r>
              <a:rPr lang="en-US" sz="2000" b="1" dirty="0" smtClean="0">
                <a:solidFill>
                  <a:schemeClr val="tx1"/>
                </a:solidFill>
                <a:latin typeface="Franklin Gothic Book" panose="020B0503020102020204" pitchFamily="34" charset="0"/>
                <a:cs typeface="Times New Roman" pitchFamily="18" charset="0"/>
              </a:rPr>
              <a:t>Submitted Environmental Documents and Project Scope.</a:t>
            </a:r>
            <a:endParaRPr lang="en-US" sz="2000" b="1" dirty="0">
              <a:solidFill>
                <a:schemeClr val="tx1"/>
              </a:solidFill>
              <a:latin typeface="Franklin Gothic Book" panose="020B0503020102020204" pitchFamily="34" charset="0"/>
              <a:cs typeface="Times New Roman" pitchFamily="18" charset="0"/>
            </a:endParaRPr>
          </a:p>
        </p:txBody>
      </p:sp>
      <p:grpSp>
        <p:nvGrpSpPr>
          <p:cNvPr id="6" name="Group 60"/>
          <p:cNvGrpSpPr/>
          <p:nvPr/>
        </p:nvGrpSpPr>
        <p:grpSpPr>
          <a:xfrm>
            <a:off x="457200" y="3759082"/>
            <a:ext cx="6675120" cy="491487"/>
            <a:chOff x="195266" y="862018"/>
            <a:chExt cx="3171825" cy="491487"/>
          </a:xfrm>
        </p:grpSpPr>
        <p:sp>
          <p:nvSpPr>
            <p:cNvPr id="7" name="Isosceles Triangle 6"/>
            <p:cNvSpPr/>
            <p:nvPr>
              <p:custDataLst>
                <p:tags r:id="rId6"/>
              </p:custDataLst>
            </p:nvPr>
          </p:nvSpPr>
          <p:spPr>
            <a:xfrm rot="10800000">
              <a:off x="195266" y="1262065"/>
              <a:ext cx="137160" cy="91440"/>
            </a:xfrm>
            <a:prstGeom prst="triangle">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smtClean="0">
                <a:latin typeface="Franklin Gothic Book" pitchFamily="34" charset="0"/>
                <a:cs typeface="Arial" pitchFamily="34" charset="0"/>
              </a:endParaRPr>
            </a:p>
          </p:txBody>
        </p:sp>
        <p:sp>
          <p:nvSpPr>
            <p:cNvPr id="8" name="Pentagon 7"/>
            <p:cNvSpPr/>
            <p:nvPr>
              <p:custDataLst>
                <p:tags r:id="rId7"/>
              </p:custDataLst>
            </p:nvPr>
          </p:nvSpPr>
          <p:spPr>
            <a:xfrm>
              <a:off x="195266" y="862018"/>
              <a:ext cx="3171825" cy="400050"/>
            </a:xfrm>
            <a:prstGeom prst="homePlate">
              <a:avLst>
                <a:gd name="adj" fmla="val 33333"/>
              </a:avLst>
            </a:prstGeom>
            <a:gradFill flip="none" rotWithShape="1">
              <a:gsLst>
                <a:gs pos="0">
                  <a:schemeClr val="accent1">
                    <a:lumMod val="90000"/>
                    <a:lumOff val="10000"/>
                  </a:schemeClr>
                </a:gs>
                <a:gs pos="50000">
                  <a:schemeClr val="accent1">
                    <a:lumMod val="75000"/>
                    <a:lumOff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577850">
                <a:lnSpc>
                  <a:spcPct val="90000"/>
                </a:lnSpc>
                <a:spcBef>
                  <a:spcPct val="0"/>
                </a:spcBef>
                <a:spcAft>
                  <a:spcPts val="0"/>
                </a:spcAft>
              </a:pPr>
              <a:r>
                <a:rPr lang="en-US" sz="2000" b="1" dirty="0" smtClean="0">
                  <a:latin typeface="Franklin Gothic Book" panose="020B0503020102020204" pitchFamily="34" charset="0"/>
                  <a:cs typeface="Times New Roman" pitchFamily="18" charset="0"/>
                </a:rPr>
                <a:t>ENV Project </a:t>
              </a:r>
              <a:r>
                <a:rPr lang="en-US" sz="2000" b="1" dirty="0">
                  <a:latin typeface="Franklin Gothic Book" panose="020B0503020102020204" pitchFamily="34" charset="0"/>
                  <a:cs typeface="Times New Roman" pitchFamily="18" charset="0"/>
                </a:rPr>
                <a:t>Delivery </a:t>
              </a:r>
              <a:r>
                <a:rPr lang="en-US" sz="2000" b="1" dirty="0" smtClean="0">
                  <a:latin typeface="Franklin Gothic Book" panose="020B0503020102020204" pitchFamily="34" charset="0"/>
                  <a:cs typeface="Times New Roman" pitchFamily="18" charset="0"/>
                </a:rPr>
                <a:t>Manager</a:t>
              </a:r>
              <a:endParaRPr lang="en-US" sz="2000" b="1" dirty="0">
                <a:latin typeface="Franklin Gothic Book" panose="020B0503020102020204" pitchFamily="34" charset="0"/>
                <a:cs typeface="Times New Roman" pitchFamily="18" charset="0"/>
              </a:endParaRPr>
            </a:p>
          </p:txBody>
        </p:sp>
      </p:grpSp>
      <p:sp>
        <p:nvSpPr>
          <p:cNvPr id="9" name="Rectangle 8"/>
          <p:cNvSpPr/>
          <p:nvPr>
            <p:custDataLst>
              <p:tags r:id="rId3"/>
            </p:custDataLst>
          </p:nvPr>
        </p:nvSpPr>
        <p:spPr bwMode="auto">
          <a:xfrm>
            <a:off x="457200" y="1311525"/>
            <a:ext cx="8679177" cy="2286000"/>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lIns="91440" tIns="274320" rIns="91440" bIns="91440" rtlCol="0" anchor="t"/>
          <a:lstStyle/>
          <a:p>
            <a:pPr marL="0" lvl="1" defTabSz="488950">
              <a:lnSpc>
                <a:spcPct val="90000"/>
              </a:lnSpc>
              <a:spcBef>
                <a:spcPct val="0"/>
              </a:spcBef>
              <a:spcAft>
                <a:spcPct val="15000"/>
              </a:spcAft>
            </a:pPr>
            <a:r>
              <a:rPr lang="en-US" sz="2000" b="1" dirty="0">
                <a:solidFill>
                  <a:schemeClr val="tx1"/>
                </a:solidFill>
                <a:latin typeface="Franklin Gothic Book" panose="020B0503020102020204" pitchFamily="34" charset="0"/>
                <a:cs typeface="Times New Roman" pitchFamily="18" charset="0"/>
              </a:rPr>
              <a:t>Oversee and </a:t>
            </a:r>
            <a:r>
              <a:rPr lang="en-US" sz="2000" b="1" dirty="0" smtClean="0">
                <a:solidFill>
                  <a:schemeClr val="tx1"/>
                </a:solidFill>
                <a:latin typeface="Franklin Gothic Book" panose="020B0503020102020204" pitchFamily="34" charset="0"/>
                <a:cs typeface="Times New Roman" pitchFamily="18" charset="0"/>
              </a:rPr>
              <a:t>Coordinate Environmental Process.</a:t>
            </a:r>
            <a:endParaRPr lang="en-US" sz="2000" b="1" dirty="0">
              <a:solidFill>
                <a:schemeClr val="tx1"/>
              </a:solidFill>
              <a:latin typeface="Franklin Gothic Book" panose="020B0503020102020204" pitchFamily="34" charset="0"/>
              <a:cs typeface="Times New Roman" pitchFamily="18" charset="0"/>
            </a:endParaRPr>
          </a:p>
          <a:p>
            <a:pPr marL="230188" lvl="2" indent="-230188">
              <a:lnSpc>
                <a:spcPct val="90000"/>
              </a:lnSpc>
              <a:spcBef>
                <a:spcPts val="600"/>
              </a:spcBef>
              <a:spcAft>
                <a:spcPct val="15000"/>
              </a:spcAft>
              <a:buClr>
                <a:schemeClr val="accent1"/>
              </a:buClr>
              <a:buFont typeface="Wingdings" pitchFamily="2" charset="2"/>
              <a:buChar char="§"/>
            </a:pPr>
            <a:r>
              <a:rPr lang="en-US" sz="2000" dirty="0" smtClean="0">
                <a:solidFill>
                  <a:schemeClr val="tx1"/>
                </a:solidFill>
                <a:latin typeface="Franklin Gothic Book" panose="020B0503020102020204" pitchFamily="34" charset="0"/>
                <a:cs typeface="Times New Roman" pitchFamily="18" charset="0"/>
              </a:rPr>
              <a:t>Compiles </a:t>
            </a:r>
            <a:r>
              <a:rPr lang="en-US" sz="2000" dirty="0">
                <a:solidFill>
                  <a:schemeClr val="tx1"/>
                </a:solidFill>
                <a:latin typeface="Franklin Gothic Book" panose="020B0503020102020204" pitchFamily="34" charset="0"/>
                <a:cs typeface="Times New Roman" pitchFamily="18" charset="0"/>
              </a:rPr>
              <a:t>environmental documents for projects, and checks for any inconsistencies with the planning documents (</a:t>
            </a:r>
            <a:r>
              <a:rPr lang="en-US" sz="2000" dirty="0" smtClean="0">
                <a:solidFill>
                  <a:schemeClr val="tx1"/>
                </a:solidFill>
                <a:latin typeface="Franklin Gothic Book" panose="020B0503020102020204" pitchFamily="34" charset="0"/>
                <a:cs typeface="Times New Roman" pitchFamily="18" charset="0"/>
              </a:rPr>
              <a:t>MTP/RTP, TIP</a:t>
            </a:r>
            <a:r>
              <a:rPr lang="en-US" sz="2000" dirty="0">
                <a:solidFill>
                  <a:schemeClr val="tx1"/>
                </a:solidFill>
                <a:latin typeface="Franklin Gothic Book" panose="020B0503020102020204" pitchFamily="34" charset="0"/>
                <a:cs typeface="Times New Roman" pitchFamily="18" charset="0"/>
              </a:rPr>
              <a:t>, STIP, UTP</a:t>
            </a:r>
            <a:r>
              <a:rPr lang="en-US" sz="2000" dirty="0" smtClean="0">
                <a:solidFill>
                  <a:schemeClr val="tx1"/>
                </a:solidFill>
                <a:latin typeface="Franklin Gothic Book" panose="020B0503020102020204" pitchFamily="34" charset="0"/>
                <a:cs typeface="Times New Roman" pitchFamily="18" charset="0"/>
              </a:rPr>
              <a:t>).</a:t>
            </a:r>
            <a:endParaRPr lang="en-US" sz="2000" dirty="0">
              <a:solidFill>
                <a:schemeClr val="tx1"/>
              </a:solidFill>
              <a:latin typeface="Franklin Gothic Book" panose="020B0503020102020204" pitchFamily="34" charset="0"/>
              <a:cs typeface="Times New Roman" pitchFamily="18" charset="0"/>
            </a:endParaRPr>
          </a:p>
        </p:txBody>
      </p:sp>
      <p:grpSp>
        <p:nvGrpSpPr>
          <p:cNvPr id="10" name="Group 48"/>
          <p:cNvGrpSpPr/>
          <p:nvPr/>
        </p:nvGrpSpPr>
        <p:grpSpPr>
          <a:xfrm>
            <a:off x="457200" y="1060705"/>
            <a:ext cx="6675120" cy="491487"/>
            <a:chOff x="195266" y="862018"/>
            <a:chExt cx="3276602" cy="491487"/>
          </a:xfrm>
        </p:grpSpPr>
        <p:sp>
          <p:nvSpPr>
            <p:cNvPr id="11" name="Isosceles Triangle 10"/>
            <p:cNvSpPr/>
            <p:nvPr>
              <p:custDataLst>
                <p:tags r:id="rId4"/>
              </p:custDataLst>
            </p:nvPr>
          </p:nvSpPr>
          <p:spPr>
            <a:xfrm rot="10800000">
              <a:off x="195266" y="1262065"/>
              <a:ext cx="137160" cy="91440"/>
            </a:xfrm>
            <a:prstGeom prst="triangle">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smtClean="0">
                <a:latin typeface="Franklin Gothic Book" pitchFamily="34" charset="0"/>
                <a:cs typeface="Arial" pitchFamily="34" charset="0"/>
              </a:endParaRPr>
            </a:p>
          </p:txBody>
        </p:sp>
        <p:sp>
          <p:nvSpPr>
            <p:cNvPr id="12" name="Pentagon 11"/>
            <p:cNvSpPr/>
            <p:nvPr>
              <p:custDataLst>
                <p:tags r:id="rId5"/>
              </p:custDataLst>
            </p:nvPr>
          </p:nvSpPr>
          <p:spPr>
            <a:xfrm>
              <a:off x="195266" y="862018"/>
              <a:ext cx="3276602" cy="400050"/>
            </a:xfrm>
            <a:prstGeom prst="homePlate">
              <a:avLst>
                <a:gd name="adj" fmla="val 33333"/>
              </a:avLst>
            </a:prstGeom>
            <a:gradFill flip="none" rotWithShape="1">
              <a:gsLst>
                <a:gs pos="0">
                  <a:schemeClr val="accent1">
                    <a:lumMod val="90000"/>
                    <a:lumOff val="10000"/>
                  </a:schemeClr>
                </a:gs>
                <a:gs pos="50000">
                  <a:schemeClr val="accent1">
                    <a:lumMod val="75000"/>
                    <a:lumOff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77850">
                <a:lnSpc>
                  <a:spcPct val="90000"/>
                </a:lnSpc>
                <a:spcBef>
                  <a:spcPct val="0"/>
                </a:spcBef>
                <a:spcAft>
                  <a:spcPct val="35000"/>
                </a:spcAft>
              </a:pPr>
              <a:r>
                <a:rPr lang="en-US" sz="2000" b="1" dirty="0" smtClean="0">
                  <a:latin typeface="Franklin Gothic Book" panose="020B0503020102020204" pitchFamily="34" charset="0"/>
                  <a:cs typeface="Times New Roman" pitchFamily="18" charset="0"/>
                </a:rPr>
                <a:t>District Environmental Coordinator</a:t>
              </a:r>
              <a:endParaRPr lang="en-US" sz="2000" b="1" dirty="0">
                <a:latin typeface="Franklin Gothic Book" panose="020B0503020102020204" pitchFamily="34" charset="0"/>
                <a:cs typeface="Times New Roman" pitchFamily="18" charset="0"/>
              </a:endParaRPr>
            </a:p>
          </p:txBody>
        </p:sp>
      </p:grpSp>
    </p:spTree>
    <p:extLst>
      <p:ext uri="{BB962C8B-B14F-4D97-AF65-F5344CB8AC3E}">
        <p14:creationId xmlns:p14="http://schemas.microsoft.com/office/powerpoint/2010/main" val="7010422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cs typeface="Times New Roman" panose="02020603050405020304" pitchFamily="18" charset="0"/>
              </a:rPr>
              <a:t>MPO Consistency-Related Activities</a:t>
            </a:r>
            <a:endParaRPr lang="en-US" dirty="0">
              <a:cs typeface="Times New Roman" panose="02020603050405020304" pitchFamily="18" charset="0"/>
            </a:endParaRPr>
          </a:p>
        </p:txBody>
      </p:sp>
      <p:sp>
        <p:nvSpPr>
          <p:cNvPr id="5" name="Rounded Rectangle 4"/>
          <p:cNvSpPr/>
          <p:nvPr/>
        </p:nvSpPr>
        <p:spPr>
          <a:xfrm>
            <a:off x="914400" y="2057400"/>
            <a:ext cx="7315200" cy="1371600"/>
          </a:xfrm>
          <a:prstGeom prst="roundRect">
            <a:avLst>
              <a:gd name="adj" fmla="val 4130"/>
            </a:avLst>
          </a:prstGeom>
          <a:solidFill>
            <a:srgbClr val="14385C"/>
          </a:solidFill>
        </p:spPr>
        <p:style>
          <a:lnRef idx="1">
            <a:schemeClr val="accent3"/>
          </a:lnRef>
          <a:fillRef idx="3">
            <a:schemeClr val="accent3"/>
          </a:fillRef>
          <a:effectRef idx="2">
            <a:schemeClr val="accent3"/>
          </a:effectRef>
          <a:fontRef idx="minor">
            <a:schemeClr val="lt1"/>
          </a:fontRef>
        </p:style>
        <p:txBody>
          <a:bodyPr spcFirstLastPara="0" vert="horz" wrap="square" lIns="49530" tIns="24765" rIns="49530" bIns="24765" numCol="1" spcCol="1270" anchor="ctr" anchorCtr="0">
            <a:noAutofit/>
          </a:bodyPr>
          <a:lstStyle/>
          <a:p>
            <a:pPr lvl="0" algn="ctr"/>
            <a:r>
              <a:rPr lang="en-US" sz="2400" b="1" dirty="0">
                <a:latin typeface="Franklin Gothic Book" panose="020B0503020102020204" pitchFamily="34" charset="0"/>
                <a:cs typeface="Times New Roman" pitchFamily="18" charset="0"/>
              </a:rPr>
              <a:t>External Communication and Coordination</a:t>
            </a:r>
          </a:p>
          <a:p>
            <a:pPr lvl="0" algn="ctr"/>
            <a:r>
              <a:rPr lang="en-US" dirty="0">
                <a:latin typeface="Franklin Gothic Book" panose="020B0503020102020204" pitchFamily="34" charset="0"/>
                <a:cs typeface="Times New Roman" pitchFamily="18" charset="0"/>
              </a:rPr>
              <a:t>Communicating changes to/from TxDOT </a:t>
            </a:r>
            <a:r>
              <a:rPr lang="en-US" dirty="0" smtClean="0">
                <a:latin typeface="Franklin Gothic Book" panose="020B0503020102020204" pitchFamily="34" charset="0"/>
                <a:cs typeface="Times New Roman" pitchFamily="18" charset="0"/>
              </a:rPr>
              <a:t>District staff</a:t>
            </a:r>
            <a:endParaRPr lang="en-US" sz="2000" b="1" dirty="0">
              <a:latin typeface="Franklin Gothic Book" panose="020B0503020102020204" pitchFamily="34" charset="0"/>
              <a:cs typeface="Times New Roman" pitchFamily="18" charset="0"/>
            </a:endParaRPr>
          </a:p>
        </p:txBody>
      </p:sp>
      <p:sp>
        <p:nvSpPr>
          <p:cNvPr id="6" name="Rounded Rectangle 5"/>
          <p:cNvSpPr/>
          <p:nvPr/>
        </p:nvSpPr>
        <p:spPr>
          <a:xfrm>
            <a:off x="914400" y="3848100"/>
            <a:ext cx="7315200" cy="1371600"/>
          </a:xfrm>
          <a:prstGeom prst="roundRect">
            <a:avLst>
              <a:gd name="adj" fmla="val 4130"/>
            </a:avLst>
          </a:prstGeom>
          <a:solidFill>
            <a:srgbClr val="0A1B2B"/>
          </a:solidFill>
        </p:spPr>
        <p:style>
          <a:lnRef idx="1">
            <a:schemeClr val="accent1"/>
          </a:lnRef>
          <a:fillRef idx="3">
            <a:schemeClr val="accent1"/>
          </a:fillRef>
          <a:effectRef idx="2">
            <a:schemeClr val="accent1"/>
          </a:effectRef>
          <a:fontRef idx="minor">
            <a:schemeClr val="lt1"/>
          </a:fontRef>
        </p:style>
        <p:txBody>
          <a:bodyPr spcFirstLastPara="0" vert="horz" wrap="square" lIns="49530" tIns="24765" rIns="49530" bIns="24765" numCol="1" spcCol="1270" anchor="ctr" anchorCtr="0">
            <a:noAutofit/>
          </a:bodyPr>
          <a:lstStyle/>
          <a:p>
            <a:pPr lvl="0" algn="ctr"/>
            <a:r>
              <a:rPr lang="en-US" sz="2400" b="1" dirty="0">
                <a:latin typeface="Franklin Gothic Book" panose="020B0503020102020204" pitchFamily="34" charset="0"/>
                <a:cs typeface="Times New Roman" pitchFamily="18" charset="0"/>
              </a:rPr>
              <a:t>Updating </a:t>
            </a:r>
            <a:r>
              <a:rPr lang="en-US" sz="2400" b="1" dirty="0" smtClean="0">
                <a:latin typeface="Franklin Gothic Book" panose="020B0503020102020204" pitchFamily="34" charset="0"/>
                <a:cs typeface="Times New Roman" pitchFamily="18" charset="0"/>
              </a:rPr>
              <a:t>MTP/RTP, TIP, </a:t>
            </a:r>
            <a:r>
              <a:rPr lang="en-US" sz="2400" b="1" dirty="0">
                <a:latin typeface="Franklin Gothic Book" panose="020B0503020102020204" pitchFamily="34" charset="0"/>
                <a:cs typeface="Times New Roman" pitchFamily="18" charset="0"/>
              </a:rPr>
              <a:t>and/or Conformity Analysis</a:t>
            </a:r>
          </a:p>
        </p:txBody>
      </p:sp>
    </p:spTree>
    <p:extLst>
      <p:ext uri="{BB962C8B-B14F-4D97-AF65-F5344CB8AC3E}">
        <p14:creationId xmlns:p14="http://schemas.microsoft.com/office/powerpoint/2010/main" val="4121529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Maintaining Project Consistency</a:t>
            </a:r>
            <a:endParaRPr lang="en-US" dirty="0">
              <a:cs typeface="Times New Roman" panose="02020603050405020304" pitchFamily="18" charset="0"/>
            </a:endParaRPr>
          </a:p>
        </p:txBody>
      </p:sp>
      <p:sp>
        <p:nvSpPr>
          <p:cNvPr id="12" name="Content Placeholder 2"/>
          <p:cNvSpPr>
            <a:spLocks noGrp="1"/>
          </p:cNvSpPr>
          <p:nvPr>
            <p:ph idx="1"/>
          </p:nvPr>
        </p:nvSpPr>
        <p:spPr>
          <a:xfrm>
            <a:off x="457200" y="1295401"/>
            <a:ext cx="8229600" cy="4648200"/>
          </a:xfrm>
        </p:spPr>
        <p:txBody>
          <a:bodyPr>
            <a:normAutofit/>
          </a:bodyPr>
          <a:lstStyle/>
          <a:p>
            <a:r>
              <a:rPr lang="en-US" sz="2800" dirty="0" smtClean="0">
                <a:cs typeface="Times New Roman" panose="02020603050405020304" pitchFamily="18" charset="0"/>
              </a:rPr>
              <a:t>Consistency: Design Concept and Scope and Cost. </a:t>
            </a:r>
          </a:p>
          <a:p>
            <a:r>
              <a:rPr lang="en-US" sz="2800" dirty="0" smtClean="0">
                <a:cs typeface="Times New Roman" panose="02020603050405020304" pitchFamily="18" charset="0"/>
              </a:rPr>
              <a:t>Maintaining project consistency is an ongoing process and covers all phases of a project:</a:t>
            </a:r>
          </a:p>
          <a:p>
            <a:pPr lvl="1"/>
            <a:r>
              <a:rPr lang="en-US" dirty="0" smtClean="0">
                <a:cs typeface="Times New Roman" panose="02020603050405020304" pitchFamily="18" charset="0"/>
              </a:rPr>
              <a:t>Critical during the last 4 years before letting.</a:t>
            </a:r>
          </a:p>
          <a:p>
            <a:pPr lvl="1"/>
            <a:r>
              <a:rPr lang="en-US" dirty="0" smtClean="0">
                <a:cs typeface="Times New Roman" panose="02020603050405020304" pitchFamily="18" charset="0"/>
              </a:rPr>
              <a:t>Critical for Nonattainment, Near Nonattainment, and Maintenance areas.</a:t>
            </a:r>
          </a:p>
          <a:p>
            <a:pPr lvl="1"/>
            <a:r>
              <a:rPr lang="en-US" dirty="0" smtClean="0">
                <a:cs typeface="Times New Roman" panose="02020603050405020304" pitchFamily="18" charset="0"/>
              </a:rPr>
              <a:t>Starts with scoping.</a:t>
            </a:r>
          </a:p>
          <a:p>
            <a:pPr lvl="1"/>
            <a:r>
              <a:rPr lang="en-US" dirty="0" smtClean="0">
                <a:cs typeface="Times New Roman" panose="02020603050405020304" pitchFamily="18" charset="0"/>
              </a:rPr>
              <a:t>Early coordination is the key.</a:t>
            </a:r>
          </a:p>
          <a:p>
            <a:r>
              <a:rPr lang="en-US" sz="2800" dirty="0" smtClean="0">
                <a:cs typeface="Times New Roman" panose="02020603050405020304" pitchFamily="18" charset="0"/>
              </a:rPr>
              <a:t>Consistency is required for federal actions (as noted in previous slides).</a:t>
            </a:r>
          </a:p>
        </p:txBody>
      </p:sp>
    </p:spTree>
    <p:extLst>
      <p:ext uri="{BB962C8B-B14F-4D97-AF65-F5344CB8AC3E}">
        <p14:creationId xmlns:p14="http://schemas.microsoft.com/office/powerpoint/2010/main" val="15694493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cs typeface="Times New Roman" panose="02020603050405020304" pitchFamily="18" charset="0"/>
              </a:rPr>
              <a:t>Minimum Level of Communication for PCM</a:t>
            </a:r>
            <a:endParaRPr lang="en-US" dirty="0">
              <a:cs typeface="Times New Roman" panose="02020603050405020304" pitchFamily="18" charset="0"/>
            </a:endParaRPr>
          </a:p>
        </p:txBody>
      </p:sp>
      <p:sp>
        <p:nvSpPr>
          <p:cNvPr id="99" name="Rounded Rectangle 98"/>
          <p:cNvSpPr/>
          <p:nvPr/>
        </p:nvSpPr>
        <p:spPr>
          <a:xfrm>
            <a:off x="610499" y="922173"/>
            <a:ext cx="2104126" cy="560716"/>
          </a:xfrm>
          <a:prstGeom prst="roundRect">
            <a:avLst>
              <a:gd name="adj" fmla="val 0"/>
            </a:avLst>
          </a:prstGeom>
          <a:solidFill>
            <a:srgbClr val="1F497D">
              <a:lumMod val="75000"/>
            </a:srgbClr>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District PM</a:t>
            </a:r>
          </a:p>
        </p:txBody>
      </p:sp>
      <p:sp>
        <p:nvSpPr>
          <p:cNvPr id="100" name="Rounded Rectangle 99"/>
          <p:cNvSpPr/>
          <p:nvPr/>
        </p:nvSpPr>
        <p:spPr>
          <a:xfrm>
            <a:off x="6553200" y="922173"/>
            <a:ext cx="2057400" cy="560716"/>
          </a:xfrm>
          <a:prstGeom prst="roundRect">
            <a:avLst>
              <a:gd name="adj" fmla="val 0"/>
            </a:avLst>
          </a:prstGeom>
          <a:solidFill>
            <a:srgbClr val="CC7A06"/>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District TP&amp;D Director</a:t>
            </a:r>
          </a:p>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District Env. Coordinator</a:t>
            </a:r>
          </a:p>
        </p:txBody>
      </p:sp>
      <p:sp>
        <p:nvSpPr>
          <p:cNvPr id="101" name="Rounded Rectangle 100"/>
          <p:cNvSpPr/>
          <p:nvPr/>
        </p:nvSpPr>
        <p:spPr>
          <a:xfrm>
            <a:off x="6553200" y="1823268"/>
            <a:ext cx="2057400" cy="560716"/>
          </a:xfrm>
          <a:prstGeom prst="roundRect">
            <a:avLst>
              <a:gd name="adj" fmla="val 0"/>
            </a:avLst>
          </a:prstGeom>
          <a:solidFill>
            <a:srgbClr val="CC7A06"/>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MPO Staff</a:t>
            </a:r>
          </a:p>
        </p:txBody>
      </p:sp>
      <p:sp>
        <p:nvSpPr>
          <p:cNvPr id="102" name="Rounded Rectangle 101"/>
          <p:cNvSpPr/>
          <p:nvPr/>
        </p:nvSpPr>
        <p:spPr>
          <a:xfrm>
            <a:off x="610165" y="1823268"/>
            <a:ext cx="2094935" cy="560716"/>
          </a:xfrm>
          <a:prstGeom prst="roundRect">
            <a:avLst>
              <a:gd name="adj" fmla="val 0"/>
            </a:avLst>
          </a:prstGeom>
          <a:solidFill>
            <a:srgbClr val="1F497D">
              <a:lumMod val="75000"/>
            </a:srgbClr>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District TP&amp;D Director </a:t>
            </a:r>
          </a:p>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District Env. Coordinator</a:t>
            </a:r>
          </a:p>
        </p:txBody>
      </p:sp>
      <p:sp>
        <p:nvSpPr>
          <p:cNvPr id="103" name="Rounded Rectangle 102"/>
          <p:cNvSpPr/>
          <p:nvPr/>
        </p:nvSpPr>
        <p:spPr>
          <a:xfrm>
            <a:off x="6553200" y="4579773"/>
            <a:ext cx="2057400" cy="560716"/>
          </a:xfrm>
          <a:prstGeom prst="roundRect">
            <a:avLst>
              <a:gd name="adj" fmla="val 0"/>
            </a:avLst>
          </a:prstGeom>
          <a:solidFill>
            <a:srgbClr val="CC7A06"/>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District TP&amp;D Director</a:t>
            </a:r>
          </a:p>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District Env. </a:t>
            </a:r>
            <a:r>
              <a:rPr kumimoji="0" lang="en-US" sz="12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Coordinator</a:t>
            </a:r>
          </a:p>
          <a:p>
            <a:pPr marL="0" marR="0" lvl="0" indent="0" defTabSz="457200" eaLnBrk="1" fontAlgn="auto" latinLnBrk="0" hangingPunct="1">
              <a:lnSpc>
                <a:spcPct val="100000"/>
              </a:lnSpc>
              <a:spcBef>
                <a:spcPts val="0"/>
              </a:spcBef>
              <a:spcAft>
                <a:spcPts val="0"/>
              </a:spcAft>
              <a:buClrTx/>
              <a:buSzTx/>
              <a:buFontTx/>
              <a:buNone/>
              <a:tabLst/>
              <a:defRPr/>
            </a:pPr>
            <a:r>
              <a:rPr lang="en-US" sz="1200" b="1" kern="0" dirty="0" smtClean="0">
                <a:solidFill>
                  <a:prstClr val="white"/>
                </a:solidFill>
                <a:latin typeface="Franklin Gothic Book" panose="020B0503020102020204" pitchFamily="34" charset="0"/>
                <a:cs typeface="Times New Roman" panose="02020603050405020304" pitchFamily="18" charset="0"/>
              </a:rPr>
              <a:t>TPP/MPO Field Coordinator </a:t>
            </a:r>
            <a:endParaRPr kumimoji="0" lang="en-US" sz="12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endParaRPr>
          </a:p>
        </p:txBody>
      </p:sp>
      <p:sp>
        <p:nvSpPr>
          <p:cNvPr id="104" name="Rounded Rectangle 103"/>
          <p:cNvSpPr/>
          <p:nvPr/>
        </p:nvSpPr>
        <p:spPr>
          <a:xfrm>
            <a:off x="610499" y="4579773"/>
            <a:ext cx="2104460" cy="560716"/>
          </a:xfrm>
          <a:prstGeom prst="roundRect">
            <a:avLst>
              <a:gd name="adj" fmla="val 0"/>
            </a:avLst>
          </a:prstGeom>
          <a:solidFill>
            <a:srgbClr val="1F497D">
              <a:lumMod val="75000"/>
            </a:srgbClr>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MPO Staff</a:t>
            </a:r>
          </a:p>
        </p:txBody>
      </p:sp>
      <p:sp>
        <p:nvSpPr>
          <p:cNvPr id="105" name="Rounded Rectangle 104"/>
          <p:cNvSpPr/>
          <p:nvPr/>
        </p:nvSpPr>
        <p:spPr>
          <a:xfrm>
            <a:off x="6553200" y="5494173"/>
            <a:ext cx="2057400" cy="560716"/>
          </a:xfrm>
          <a:prstGeom prst="roundRect">
            <a:avLst>
              <a:gd name="adj" fmla="val 0"/>
            </a:avLst>
          </a:prstGeom>
          <a:solidFill>
            <a:srgbClr val="CC7A06"/>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District TP&amp;D Director</a:t>
            </a:r>
          </a:p>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TPP –  UTP &amp; STIP Staff</a:t>
            </a:r>
          </a:p>
        </p:txBody>
      </p:sp>
      <p:sp>
        <p:nvSpPr>
          <p:cNvPr id="106" name="Rounded Rectangle 105"/>
          <p:cNvSpPr/>
          <p:nvPr/>
        </p:nvSpPr>
        <p:spPr>
          <a:xfrm>
            <a:off x="609600" y="5494173"/>
            <a:ext cx="2095834" cy="560716"/>
          </a:xfrm>
          <a:prstGeom prst="roundRect">
            <a:avLst>
              <a:gd name="adj" fmla="val 0"/>
            </a:avLst>
          </a:prstGeom>
          <a:solidFill>
            <a:srgbClr val="1F497D">
              <a:lumMod val="75000"/>
            </a:srgbClr>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Finance Division</a:t>
            </a:r>
          </a:p>
        </p:txBody>
      </p:sp>
      <p:sp>
        <p:nvSpPr>
          <p:cNvPr id="107" name="Rounded Rectangle 106"/>
          <p:cNvSpPr/>
          <p:nvPr/>
        </p:nvSpPr>
        <p:spPr>
          <a:xfrm>
            <a:off x="6553200" y="3581400"/>
            <a:ext cx="2057400" cy="647559"/>
          </a:xfrm>
          <a:prstGeom prst="roundRect">
            <a:avLst>
              <a:gd name="adj" fmla="val 0"/>
            </a:avLst>
          </a:prstGeom>
          <a:solidFill>
            <a:srgbClr val="CC7A06"/>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TPP – UTP Staff</a:t>
            </a:r>
          </a:p>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TPP – STIP </a:t>
            </a:r>
            <a:r>
              <a:rPr kumimoji="0" lang="en-US" sz="12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Staff</a:t>
            </a:r>
          </a:p>
          <a:p>
            <a:pPr marL="0" marR="0" lvl="0" indent="0" defTabSz="457200" eaLnBrk="1" fontAlgn="auto" latinLnBrk="0" hangingPunct="1">
              <a:lnSpc>
                <a:spcPct val="100000"/>
              </a:lnSpc>
              <a:spcBef>
                <a:spcPts val="0"/>
              </a:spcBef>
              <a:spcAft>
                <a:spcPts val="0"/>
              </a:spcAft>
              <a:buClrTx/>
              <a:buSzTx/>
              <a:buFontTx/>
              <a:buNone/>
              <a:tabLst/>
              <a:defRPr/>
            </a:pPr>
            <a:r>
              <a:rPr lang="en-US" sz="1200" b="1" kern="0" dirty="0" smtClean="0">
                <a:solidFill>
                  <a:prstClr val="white"/>
                </a:solidFill>
                <a:latin typeface="Franklin Gothic Book" panose="020B0503020102020204" pitchFamily="34" charset="0"/>
                <a:cs typeface="Times New Roman" panose="02020603050405020304" pitchFamily="18" charset="0"/>
              </a:rPr>
              <a:t>TPP/MPO Field Coordinator</a:t>
            </a:r>
            <a:endParaRPr kumimoji="0" lang="en-US" sz="12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endParaRPr>
          </a:p>
        </p:txBody>
      </p:sp>
      <p:sp>
        <p:nvSpPr>
          <p:cNvPr id="108" name="Rounded Rectangle 107"/>
          <p:cNvSpPr/>
          <p:nvPr/>
        </p:nvSpPr>
        <p:spPr>
          <a:xfrm>
            <a:off x="609600" y="3665373"/>
            <a:ext cx="2096949" cy="560716"/>
          </a:xfrm>
          <a:prstGeom prst="roundRect">
            <a:avLst>
              <a:gd name="adj" fmla="val 0"/>
            </a:avLst>
          </a:prstGeom>
          <a:solidFill>
            <a:srgbClr val="1F497D">
              <a:lumMod val="75000"/>
            </a:srgbClr>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District TP&amp;D Director</a:t>
            </a:r>
          </a:p>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District Env. Coordinator</a:t>
            </a:r>
          </a:p>
        </p:txBody>
      </p:sp>
      <p:sp>
        <p:nvSpPr>
          <p:cNvPr id="109" name="Rounded Rectangle 108"/>
          <p:cNvSpPr/>
          <p:nvPr/>
        </p:nvSpPr>
        <p:spPr>
          <a:xfrm>
            <a:off x="6553200" y="2734024"/>
            <a:ext cx="2057400" cy="560716"/>
          </a:xfrm>
          <a:prstGeom prst="roundRect">
            <a:avLst>
              <a:gd name="adj" fmla="val 0"/>
            </a:avLst>
          </a:prstGeom>
          <a:solidFill>
            <a:srgbClr val="CC7A06"/>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Finance Division</a:t>
            </a:r>
          </a:p>
        </p:txBody>
      </p:sp>
      <p:sp>
        <p:nvSpPr>
          <p:cNvPr id="110" name="Rounded Rectangle 109"/>
          <p:cNvSpPr/>
          <p:nvPr/>
        </p:nvSpPr>
        <p:spPr>
          <a:xfrm>
            <a:off x="609600" y="2734024"/>
            <a:ext cx="2105025" cy="560716"/>
          </a:xfrm>
          <a:prstGeom prst="roundRect">
            <a:avLst>
              <a:gd name="adj" fmla="val 0"/>
            </a:avLst>
          </a:prstGeom>
          <a:solidFill>
            <a:srgbClr val="1F497D">
              <a:lumMod val="75000"/>
            </a:srgbClr>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District TP&amp;D Director </a:t>
            </a:r>
          </a:p>
          <a:p>
            <a:pPr marL="0" marR="0" lvl="0" indent="0"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District Env. Coordinator</a:t>
            </a:r>
          </a:p>
        </p:txBody>
      </p:sp>
      <p:grpSp>
        <p:nvGrpSpPr>
          <p:cNvPr id="111" name="Group 110"/>
          <p:cNvGrpSpPr/>
          <p:nvPr/>
        </p:nvGrpSpPr>
        <p:grpSpPr>
          <a:xfrm>
            <a:off x="2613800" y="922173"/>
            <a:ext cx="3913617" cy="458255"/>
            <a:chOff x="2306121" y="1278383"/>
            <a:chExt cx="3913617" cy="458255"/>
          </a:xfrm>
        </p:grpSpPr>
        <p:cxnSp>
          <p:nvCxnSpPr>
            <p:cNvPr id="127" name="Straight Arrow Connector 126"/>
            <p:cNvCxnSpPr/>
            <p:nvPr/>
          </p:nvCxnSpPr>
          <p:spPr>
            <a:xfrm>
              <a:off x="4884815" y="1717588"/>
              <a:ext cx="1334923" cy="0"/>
            </a:xfrm>
            <a:prstGeom prst="straightConnector1">
              <a:avLst/>
            </a:prstGeom>
            <a:noFill/>
            <a:ln w="25400" cap="flat" cmpd="sng" algn="ctr">
              <a:solidFill>
                <a:srgbClr val="899BAD"/>
              </a:solidFill>
              <a:prstDash val="solid"/>
              <a:tailEnd type="triangle" w="lg" len="lg"/>
            </a:ln>
            <a:effectLst/>
          </p:spPr>
        </p:cxnSp>
        <p:sp>
          <p:nvSpPr>
            <p:cNvPr id="128" name="Rounded Rectangle 127"/>
            <p:cNvSpPr/>
            <p:nvPr/>
          </p:nvSpPr>
          <p:spPr>
            <a:xfrm>
              <a:off x="2306121" y="1278383"/>
              <a:ext cx="3822192" cy="458255"/>
            </a:xfrm>
            <a:prstGeom prst="roundRect">
              <a:avLst>
                <a:gd name="adj" fmla="val 22820"/>
              </a:avLst>
            </a:prstGeom>
            <a:solidFill>
              <a:srgbClr val="899BAD"/>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Report changes to design concept and scope</a:t>
              </a:r>
            </a:p>
          </p:txBody>
        </p:sp>
      </p:grpSp>
      <p:grpSp>
        <p:nvGrpSpPr>
          <p:cNvPr id="112" name="Group 111"/>
          <p:cNvGrpSpPr/>
          <p:nvPr/>
        </p:nvGrpSpPr>
        <p:grpSpPr>
          <a:xfrm>
            <a:off x="2613800" y="1823268"/>
            <a:ext cx="3913617" cy="458255"/>
            <a:chOff x="2306121" y="1278383"/>
            <a:chExt cx="3913617" cy="458255"/>
          </a:xfrm>
        </p:grpSpPr>
        <p:cxnSp>
          <p:nvCxnSpPr>
            <p:cNvPr id="125" name="Straight Arrow Connector 124"/>
            <p:cNvCxnSpPr/>
            <p:nvPr/>
          </p:nvCxnSpPr>
          <p:spPr>
            <a:xfrm>
              <a:off x="4884815" y="1717588"/>
              <a:ext cx="1334923" cy="0"/>
            </a:xfrm>
            <a:prstGeom prst="straightConnector1">
              <a:avLst/>
            </a:prstGeom>
            <a:noFill/>
            <a:ln w="25400" cap="flat" cmpd="sng" algn="ctr">
              <a:solidFill>
                <a:srgbClr val="899BAD"/>
              </a:solidFill>
              <a:prstDash val="solid"/>
              <a:tailEnd type="triangle" w="lg" len="lg"/>
            </a:ln>
            <a:effectLst/>
          </p:spPr>
        </p:cxnSp>
        <p:sp>
          <p:nvSpPr>
            <p:cNvPr id="126" name="Rounded Rectangle 125"/>
            <p:cNvSpPr/>
            <p:nvPr/>
          </p:nvSpPr>
          <p:spPr>
            <a:xfrm>
              <a:off x="2306121" y="1278383"/>
              <a:ext cx="3822192" cy="458255"/>
            </a:xfrm>
            <a:prstGeom prst="roundRect">
              <a:avLst>
                <a:gd name="adj" fmla="val 22820"/>
              </a:avLst>
            </a:prstGeom>
            <a:solidFill>
              <a:srgbClr val="899BAD"/>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Report changes to design concept, scope, funding</a:t>
              </a:r>
            </a:p>
          </p:txBody>
        </p:sp>
      </p:grpSp>
      <p:grpSp>
        <p:nvGrpSpPr>
          <p:cNvPr id="113" name="Group 112"/>
          <p:cNvGrpSpPr/>
          <p:nvPr/>
        </p:nvGrpSpPr>
        <p:grpSpPr>
          <a:xfrm>
            <a:off x="2613800" y="2734024"/>
            <a:ext cx="3913617" cy="458255"/>
            <a:chOff x="2306121" y="1278383"/>
            <a:chExt cx="3913617" cy="458255"/>
          </a:xfrm>
        </p:grpSpPr>
        <p:cxnSp>
          <p:nvCxnSpPr>
            <p:cNvPr id="123" name="Straight Arrow Connector 122"/>
            <p:cNvCxnSpPr/>
            <p:nvPr/>
          </p:nvCxnSpPr>
          <p:spPr>
            <a:xfrm>
              <a:off x="4884815" y="1717588"/>
              <a:ext cx="1334923" cy="0"/>
            </a:xfrm>
            <a:prstGeom prst="straightConnector1">
              <a:avLst/>
            </a:prstGeom>
            <a:noFill/>
            <a:ln w="25400" cap="flat" cmpd="sng" algn="ctr">
              <a:solidFill>
                <a:srgbClr val="899BAD"/>
              </a:solidFill>
              <a:prstDash val="solid"/>
              <a:tailEnd type="triangle" w="lg" len="lg"/>
            </a:ln>
            <a:effectLst/>
          </p:spPr>
        </p:cxnSp>
        <p:sp>
          <p:nvSpPr>
            <p:cNvPr id="124" name="Rounded Rectangle 123"/>
            <p:cNvSpPr/>
            <p:nvPr/>
          </p:nvSpPr>
          <p:spPr>
            <a:xfrm>
              <a:off x="2306121" y="1278383"/>
              <a:ext cx="3822192" cy="458255"/>
            </a:xfrm>
            <a:prstGeom prst="roundRect">
              <a:avLst>
                <a:gd name="adj" fmla="val 22820"/>
              </a:avLst>
            </a:prstGeom>
            <a:solidFill>
              <a:srgbClr val="899BAD"/>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Report changes to project cost and/or funding</a:t>
              </a:r>
            </a:p>
          </p:txBody>
        </p:sp>
      </p:grpSp>
      <p:grpSp>
        <p:nvGrpSpPr>
          <p:cNvPr id="114" name="Group 113"/>
          <p:cNvGrpSpPr/>
          <p:nvPr/>
        </p:nvGrpSpPr>
        <p:grpSpPr>
          <a:xfrm>
            <a:off x="2613800" y="3668243"/>
            <a:ext cx="3913617" cy="458255"/>
            <a:chOff x="2306121" y="1278383"/>
            <a:chExt cx="3913617" cy="458255"/>
          </a:xfrm>
        </p:grpSpPr>
        <p:cxnSp>
          <p:nvCxnSpPr>
            <p:cNvPr id="121" name="Straight Arrow Connector 120"/>
            <p:cNvCxnSpPr/>
            <p:nvPr/>
          </p:nvCxnSpPr>
          <p:spPr>
            <a:xfrm>
              <a:off x="4884815" y="1717588"/>
              <a:ext cx="1334923" cy="0"/>
            </a:xfrm>
            <a:prstGeom prst="straightConnector1">
              <a:avLst/>
            </a:prstGeom>
            <a:noFill/>
            <a:ln w="25400" cap="flat" cmpd="sng" algn="ctr">
              <a:solidFill>
                <a:srgbClr val="899BAD"/>
              </a:solidFill>
              <a:prstDash val="solid"/>
              <a:tailEnd type="triangle" w="lg" len="lg"/>
            </a:ln>
            <a:effectLst/>
          </p:spPr>
        </p:cxnSp>
        <p:sp>
          <p:nvSpPr>
            <p:cNvPr id="122" name="Rounded Rectangle 121"/>
            <p:cNvSpPr/>
            <p:nvPr/>
          </p:nvSpPr>
          <p:spPr>
            <a:xfrm>
              <a:off x="2306121" y="1278383"/>
              <a:ext cx="3822192" cy="458255"/>
            </a:xfrm>
            <a:prstGeom prst="roundRect">
              <a:avLst>
                <a:gd name="adj" fmla="val 22820"/>
              </a:avLst>
            </a:prstGeom>
            <a:solidFill>
              <a:srgbClr val="899BAD"/>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Report changes to design concept, scope, funding</a:t>
              </a:r>
            </a:p>
          </p:txBody>
        </p:sp>
      </p:grpSp>
      <p:grpSp>
        <p:nvGrpSpPr>
          <p:cNvPr id="115" name="Group 114"/>
          <p:cNvGrpSpPr/>
          <p:nvPr/>
        </p:nvGrpSpPr>
        <p:grpSpPr>
          <a:xfrm>
            <a:off x="2613800" y="4579773"/>
            <a:ext cx="3913617" cy="458255"/>
            <a:chOff x="2306121" y="1278383"/>
            <a:chExt cx="3913617" cy="458255"/>
          </a:xfrm>
        </p:grpSpPr>
        <p:cxnSp>
          <p:nvCxnSpPr>
            <p:cNvPr id="119" name="Straight Arrow Connector 118"/>
            <p:cNvCxnSpPr/>
            <p:nvPr/>
          </p:nvCxnSpPr>
          <p:spPr>
            <a:xfrm>
              <a:off x="4884815" y="1717588"/>
              <a:ext cx="1334923" cy="0"/>
            </a:xfrm>
            <a:prstGeom prst="straightConnector1">
              <a:avLst/>
            </a:prstGeom>
            <a:noFill/>
            <a:ln w="25400" cap="flat" cmpd="sng" algn="ctr">
              <a:solidFill>
                <a:srgbClr val="899BAD"/>
              </a:solidFill>
              <a:prstDash val="solid"/>
              <a:tailEnd type="triangle" w="lg" len="lg"/>
            </a:ln>
            <a:effectLst/>
          </p:spPr>
        </p:cxnSp>
        <p:sp>
          <p:nvSpPr>
            <p:cNvPr id="120" name="Rounded Rectangle 119"/>
            <p:cNvSpPr/>
            <p:nvPr/>
          </p:nvSpPr>
          <p:spPr>
            <a:xfrm>
              <a:off x="2306121" y="1278383"/>
              <a:ext cx="3822192" cy="458255"/>
            </a:xfrm>
            <a:prstGeom prst="roundRect">
              <a:avLst>
                <a:gd name="adj" fmla="val 22820"/>
              </a:avLst>
            </a:prstGeom>
            <a:solidFill>
              <a:srgbClr val="899BAD"/>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Report changes to TIP and/or MTP/RTP</a:t>
              </a:r>
            </a:p>
          </p:txBody>
        </p:sp>
      </p:grpSp>
      <p:grpSp>
        <p:nvGrpSpPr>
          <p:cNvPr id="116" name="Group 115"/>
          <p:cNvGrpSpPr/>
          <p:nvPr/>
        </p:nvGrpSpPr>
        <p:grpSpPr>
          <a:xfrm>
            <a:off x="2613800" y="5494173"/>
            <a:ext cx="3913617" cy="458255"/>
            <a:chOff x="2306121" y="1278383"/>
            <a:chExt cx="3913617" cy="458255"/>
          </a:xfrm>
        </p:grpSpPr>
        <p:cxnSp>
          <p:nvCxnSpPr>
            <p:cNvPr id="117" name="Straight Arrow Connector 116"/>
            <p:cNvCxnSpPr/>
            <p:nvPr/>
          </p:nvCxnSpPr>
          <p:spPr>
            <a:xfrm>
              <a:off x="4884815" y="1717588"/>
              <a:ext cx="1334923" cy="0"/>
            </a:xfrm>
            <a:prstGeom prst="straightConnector1">
              <a:avLst/>
            </a:prstGeom>
            <a:noFill/>
            <a:ln w="25400" cap="flat" cmpd="sng" algn="ctr">
              <a:solidFill>
                <a:srgbClr val="899BAD"/>
              </a:solidFill>
              <a:prstDash val="solid"/>
              <a:tailEnd type="triangle" w="lg" len="lg"/>
            </a:ln>
            <a:effectLst/>
          </p:spPr>
        </p:cxnSp>
        <p:sp>
          <p:nvSpPr>
            <p:cNvPr id="118" name="Rounded Rectangle 117"/>
            <p:cNvSpPr/>
            <p:nvPr/>
          </p:nvSpPr>
          <p:spPr>
            <a:xfrm>
              <a:off x="2306121" y="1278383"/>
              <a:ext cx="3822192" cy="458255"/>
            </a:xfrm>
            <a:prstGeom prst="roundRect">
              <a:avLst>
                <a:gd name="adj" fmla="val 22820"/>
              </a:avLst>
            </a:prstGeom>
            <a:solidFill>
              <a:srgbClr val="899BAD"/>
            </a:solidFill>
            <a:ln w="25400" cap="flat" cmpd="sng" algn="ctr">
              <a:noFill/>
              <a:prstDash val="solid"/>
            </a:ln>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smtClean="0">
                  <a:ln>
                    <a:noFill/>
                  </a:ln>
                  <a:solidFill>
                    <a:prstClr val="white"/>
                  </a:solidFill>
                  <a:effectLst/>
                  <a:uLnTx/>
                  <a:uFillTx/>
                  <a:latin typeface="Franklin Gothic Book" panose="020B0503020102020204" pitchFamily="34" charset="0"/>
                  <a:cs typeface="Times New Roman" panose="02020603050405020304" pitchFamily="18" charset="0"/>
                </a:rPr>
                <a:t>Report changes to project funding and/or cost</a:t>
              </a:r>
            </a:p>
          </p:txBody>
        </p:sp>
      </p:grpSp>
    </p:spTree>
    <p:extLst>
      <p:ext uri="{BB962C8B-B14F-4D97-AF65-F5344CB8AC3E}">
        <p14:creationId xmlns:p14="http://schemas.microsoft.com/office/powerpoint/2010/main" val="2368407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a:xfrm>
            <a:off x="1981200" y="2971799"/>
            <a:ext cx="6781800" cy="1143001"/>
          </a:xfrm>
          <a:prstGeom prst="roundRect">
            <a:avLst>
              <a:gd name="adj" fmla="val 4130"/>
            </a:avLst>
          </a:prstGeom>
          <a:solidFill>
            <a:srgbClr val="899BAD"/>
          </a:solidFill>
          <a:ln>
            <a:noFill/>
          </a:ln>
        </p:spPr>
        <p:style>
          <a:lnRef idx="1">
            <a:schemeClr val="accent4"/>
          </a:lnRef>
          <a:fillRef idx="2">
            <a:schemeClr val="accent4"/>
          </a:fillRef>
          <a:effectRef idx="1">
            <a:schemeClr val="accent4"/>
          </a:effectRef>
          <a:fontRef idx="minor">
            <a:schemeClr val="dk1"/>
          </a:fontRef>
        </p:style>
        <p:txBody>
          <a:bodyPr spcFirstLastPara="0" vert="horz" wrap="square" lIns="137160" tIns="24765" rIns="49530" bIns="24765" numCol="1" spcCol="1270" anchor="ctr" anchorCtr="0">
            <a:noAutofit/>
          </a:bodyPr>
          <a:lstStyle/>
          <a:p>
            <a:pPr marL="285750" lvl="1" indent="-285750" defTabSz="488950">
              <a:lnSpc>
                <a:spcPct val="90000"/>
              </a:lnSpc>
              <a:spcBef>
                <a:spcPct val="0"/>
              </a:spcBef>
              <a:spcAft>
                <a:spcPct val="15000"/>
              </a:spcAft>
              <a:buFont typeface="Wingdings" panose="05000000000000000000" pitchFamily="2" charset="2"/>
              <a:buChar char="§"/>
            </a:pPr>
            <a:r>
              <a:rPr lang="en-US" dirty="0" smtClean="0">
                <a:latin typeface="Franklin Gothic Book" panose="020B0503020102020204" pitchFamily="34" charset="0"/>
                <a:cs typeface="Times New Roman" pitchFamily="18" charset="0"/>
              </a:rPr>
              <a:t>Goal: to minimize the risk of inconsistency. </a:t>
            </a:r>
          </a:p>
          <a:p>
            <a:pPr marL="285750" lvl="1" indent="-285750" defTabSz="488950">
              <a:lnSpc>
                <a:spcPct val="90000"/>
              </a:lnSpc>
              <a:spcBef>
                <a:spcPct val="0"/>
              </a:spcBef>
              <a:spcAft>
                <a:spcPct val="15000"/>
              </a:spcAft>
              <a:buFont typeface="Wingdings" panose="05000000000000000000" pitchFamily="2" charset="2"/>
              <a:buChar char="§"/>
            </a:pPr>
            <a:r>
              <a:rPr lang="en-US" dirty="0" smtClean="0">
                <a:latin typeface="Franklin Gothic Book" panose="020B0503020102020204" pitchFamily="34" charset="0"/>
                <a:cs typeface="Times New Roman" pitchFamily="18" charset="0"/>
              </a:rPr>
              <a:t>Prevention </a:t>
            </a:r>
            <a:r>
              <a:rPr lang="en-US" dirty="0">
                <a:latin typeface="Franklin Gothic Book" panose="020B0503020102020204" pitchFamily="34" charset="0"/>
                <a:cs typeface="Times New Roman" pitchFamily="18" charset="0"/>
              </a:rPr>
              <a:t>of project inconsistencies through best practices and improvements to the routine operation of TxDOT </a:t>
            </a:r>
            <a:r>
              <a:rPr lang="en-US" dirty="0" smtClean="0">
                <a:latin typeface="Franklin Gothic Book" panose="020B0503020102020204" pitchFamily="34" charset="0"/>
                <a:cs typeface="Times New Roman" pitchFamily="18" charset="0"/>
              </a:rPr>
              <a:t>District </a:t>
            </a:r>
            <a:r>
              <a:rPr lang="en-US" dirty="0">
                <a:latin typeface="Franklin Gothic Book" panose="020B0503020102020204" pitchFamily="34" charset="0"/>
                <a:cs typeface="Times New Roman" pitchFamily="18" charset="0"/>
              </a:rPr>
              <a:t>and </a:t>
            </a:r>
            <a:r>
              <a:rPr lang="en-US" dirty="0" smtClean="0">
                <a:latin typeface="Franklin Gothic Book" panose="020B0503020102020204" pitchFamily="34" charset="0"/>
                <a:cs typeface="Times New Roman" pitchFamily="18" charset="0"/>
              </a:rPr>
              <a:t>partners. </a:t>
            </a:r>
          </a:p>
        </p:txBody>
      </p:sp>
      <p:sp>
        <p:nvSpPr>
          <p:cNvPr id="16" name="Rounded Rectangle 15"/>
          <p:cNvSpPr/>
          <p:nvPr/>
        </p:nvSpPr>
        <p:spPr>
          <a:xfrm>
            <a:off x="1981200" y="4271322"/>
            <a:ext cx="6781800" cy="1892491"/>
          </a:xfrm>
          <a:prstGeom prst="roundRect">
            <a:avLst>
              <a:gd name="adj" fmla="val 4130"/>
            </a:avLst>
          </a:prstGeom>
          <a:solidFill>
            <a:srgbClr val="E5BC7F"/>
          </a:solidFill>
          <a:ln>
            <a:noFill/>
          </a:ln>
        </p:spPr>
        <p:style>
          <a:lnRef idx="1">
            <a:schemeClr val="accent4"/>
          </a:lnRef>
          <a:fillRef idx="2">
            <a:schemeClr val="accent4"/>
          </a:fillRef>
          <a:effectRef idx="1">
            <a:schemeClr val="accent4"/>
          </a:effectRef>
          <a:fontRef idx="minor">
            <a:schemeClr val="dk1"/>
          </a:fontRef>
        </p:style>
        <p:txBody>
          <a:bodyPr spcFirstLastPara="0" vert="horz" wrap="square" lIns="137160" tIns="24765" rIns="49530" bIns="24765" numCol="1" spcCol="1270" anchor="ctr" anchorCtr="0">
            <a:noAutofit/>
          </a:bodyPr>
          <a:lstStyle/>
          <a:p>
            <a:pPr marL="285750" indent="-285750">
              <a:buFont typeface="Wingdings" panose="05000000000000000000" pitchFamily="2" charset="2"/>
              <a:buChar char="§"/>
            </a:pPr>
            <a:endParaRPr lang="en-US" dirty="0" smtClean="0">
              <a:latin typeface="Franklin Gothic Book" panose="020B0503020102020204" pitchFamily="34" charset="0"/>
              <a:cs typeface="Times New Roman" pitchFamily="18" charset="0"/>
            </a:endParaRPr>
          </a:p>
          <a:p>
            <a:pPr marL="285750" indent="-285750">
              <a:buFont typeface="Wingdings" panose="05000000000000000000" pitchFamily="2" charset="2"/>
              <a:buChar char="§"/>
            </a:pPr>
            <a:r>
              <a:rPr lang="en-US" dirty="0" smtClean="0">
                <a:latin typeface="Franklin Gothic Book" panose="020B0503020102020204" pitchFamily="34" charset="0"/>
                <a:cs typeface="Times New Roman" pitchFamily="18" charset="0"/>
              </a:rPr>
              <a:t>Goal: to minimize the damage of an inconsistency, i.e., to </a:t>
            </a:r>
            <a:r>
              <a:rPr lang="en-US" dirty="0">
                <a:latin typeface="Franklin Gothic Book" panose="020B0503020102020204" pitchFamily="34" charset="0"/>
                <a:cs typeface="Times New Roman" pitchFamily="18" charset="0"/>
              </a:rPr>
              <a:t>detect and address </a:t>
            </a:r>
            <a:r>
              <a:rPr lang="en-US" dirty="0" smtClean="0">
                <a:latin typeface="Franklin Gothic Book" panose="020B0503020102020204" pitchFamily="34" charset="0"/>
                <a:cs typeface="Times New Roman" pitchFamily="18" charset="0"/>
              </a:rPr>
              <a:t>inconsistencies </a:t>
            </a:r>
            <a:r>
              <a:rPr lang="en-US" dirty="0">
                <a:latin typeface="Franklin Gothic Book" panose="020B0503020102020204" pitchFamily="34" charset="0"/>
                <a:cs typeface="Times New Roman" pitchFamily="18" charset="0"/>
              </a:rPr>
              <a:t>before they cause major delays as a result of a need for project and/or plan changes</a:t>
            </a:r>
            <a:r>
              <a:rPr lang="en-US" dirty="0" smtClean="0">
                <a:latin typeface="Franklin Gothic Book" panose="020B0503020102020204" pitchFamily="34" charset="0"/>
                <a:cs typeface="Times New Roman" pitchFamily="18" charset="0"/>
              </a:rPr>
              <a:t>.</a:t>
            </a:r>
          </a:p>
          <a:p>
            <a:pPr marL="285750" indent="-285750">
              <a:buFont typeface="Wingdings" panose="05000000000000000000" pitchFamily="2" charset="2"/>
              <a:buChar char="§"/>
            </a:pPr>
            <a:r>
              <a:rPr lang="en-US" dirty="0" smtClean="0">
                <a:latin typeface="Franklin Gothic Book" panose="020B0503020102020204" pitchFamily="34" charset="0"/>
                <a:cs typeface="Times New Roman" pitchFamily="18" charset="0"/>
              </a:rPr>
              <a:t>Early </a:t>
            </a:r>
            <a:r>
              <a:rPr lang="en-US" dirty="0">
                <a:latin typeface="Franklin Gothic Book" panose="020B0503020102020204" pitchFamily="34" charset="0"/>
                <a:cs typeface="Times New Roman" pitchFamily="18" charset="0"/>
              </a:rPr>
              <a:t>detection of </a:t>
            </a:r>
            <a:r>
              <a:rPr lang="en-US" dirty="0" smtClean="0">
                <a:latin typeface="Franklin Gothic Book" panose="020B0503020102020204" pitchFamily="34" charset="0"/>
                <a:cs typeface="Times New Roman" pitchFamily="18" charset="0"/>
              </a:rPr>
              <a:t>unexpected inconsistencies minimizing unforeseen delays.</a:t>
            </a:r>
          </a:p>
          <a:p>
            <a:pPr marL="285750" indent="-285750">
              <a:buFont typeface="Wingdings" panose="05000000000000000000" pitchFamily="2" charset="2"/>
              <a:buChar char="§"/>
            </a:pPr>
            <a:r>
              <a:rPr lang="en-US" dirty="0" smtClean="0">
                <a:latin typeface="Franklin Gothic Book" panose="020B0503020102020204" pitchFamily="34" charset="0"/>
                <a:cs typeface="Times New Roman" pitchFamily="18" charset="0"/>
              </a:rPr>
              <a:t>Serves as the </a:t>
            </a:r>
            <a:r>
              <a:rPr lang="en-US" dirty="0">
                <a:latin typeface="Franklin Gothic Book" panose="020B0503020102020204" pitchFamily="34" charset="0"/>
                <a:cs typeface="Times New Roman" pitchFamily="18" charset="0"/>
              </a:rPr>
              <a:t>s</a:t>
            </a:r>
            <a:r>
              <a:rPr lang="en-US" dirty="0" smtClean="0">
                <a:latin typeface="Franklin Gothic Book" panose="020B0503020102020204" pitchFamily="34" charset="0"/>
                <a:cs typeface="Times New Roman" pitchFamily="18" charset="0"/>
              </a:rPr>
              <a:t>econd line of defense.</a:t>
            </a:r>
          </a:p>
          <a:p>
            <a:pPr marL="285750" indent="-285750">
              <a:buFont typeface="Wingdings" panose="05000000000000000000" pitchFamily="2" charset="2"/>
              <a:buChar char="§"/>
            </a:pPr>
            <a:endParaRPr lang="en-US" dirty="0" smtClean="0">
              <a:latin typeface="Franklin Gothic Book" panose="020B0503020102020204" pitchFamily="34" charset="0"/>
              <a:cs typeface="Times New Roman" pitchFamily="18" charset="0"/>
            </a:endParaRPr>
          </a:p>
        </p:txBody>
      </p:sp>
      <p:sp>
        <p:nvSpPr>
          <p:cNvPr id="2" name="Title 1"/>
          <p:cNvSpPr>
            <a:spLocks noGrp="1"/>
          </p:cNvSpPr>
          <p:nvPr>
            <p:ph type="title"/>
          </p:nvPr>
        </p:nvSpPr>
        <p:spPr/>
        <p:txBody>
          <a:bodyPr>
            <a:normAutofit/>
          </a:bodyPr>
          <a:lstStyle/>
          <a:p>
            <a:r>
              <a:rPr lang="en-US" dirty="0" smtClean="0">
                <a:cs typeface="Times New Roman" panose="02020603050405020304" pitchFamily="18" charset="0"/>
              </a:rPr>
              <a:t>Project Consistency Management (PCM)</a:t>
            </a:r>
            <a:endParaRPr lang="en-US" dirty="0">
              <a:cs typeface="Times New Roman" panose="02020603050405020304" pitchFamily="18" charset="0"/>
            </a:endParaRPr>
          </a:p>
        </p:txBody>
      </p:sp>
      <p:sp>
        <p:nvSpPr>
          <p:cNvPr id="10" name="Rounded Rectangle 9"/>
          <p:cNvSpPr/>
          <p:nvPr/>
        </p:nvSpPr>
        <p:spPr>
          <a:xfrm>
            <a:off x="381001" y="2983675"/>
            <a:ext cx="1523999" cy="838200"/>
          </a:xfrm>
          <a:prstGeom prst="roundRect">
            <a:avLst>
              <a:gd name="adj" fmla="val 4130"/>
            </a:avLst>
          </a:prstGeom>
          <a:solidFill>
            <a:srgbClr val="14385C"/>
          </a:solidFill>
        </p:spPr>
        <p:style>
          <a:lnRef idx="1">
            <a:schemeClr val="accent1"/>
          </a:lnRef>
          <a:fillRef idx="3">
            <a:schemeClr val="accent1"/>
          </a:fillRef>
          <a:effectRef idx="2">
            <a:schemeClr val="accent1"/>
          </a:effectRef>
          <a:fontRef idx="minor">
            <a:schemeClr val="lt1"/>
          </a:fontRef>
        </p:style>
        <p:txBody>
          <a:bodyPr spcFirstLastPara="0" vert="horz" wrap="square" lIns="182880" tIns="24765" rIns="49530" bIns="24765" numCol="1" spcCol="1270" anchor="ctr" anchorCtr="0">
            <a:noAutofit/>
          </a:bodyPr>
          <a:lstStyle/>
          <a:p>
            <a:pPr defTabSz="577850">
              <a:lnSpc>
                <a:spcPct val="90000"/>
              </a:lnSpc>
              <a:spcBef>
                <a:spcPct val="0"/>
              </a:spcBef>
              <a:spcAft>
                <a:spcPct val="35000"/>
              </a:spcAft>
            </a:pPr>
            <a:r>
              <a:rPr lang="en-US" sz="2000" b="1" dirty="0">
                <a:latin typeface="Franklin Gothic Book" panose="020B0503020102020204" pitchFamily="34" charset="0"/>
                <a:cs typeface="Times New Roman" pitchFamily="18" charset="0"/>
              </a:rPr>
              <a:t>Prevention</a:t>
            </a:r>
          </a:p>
        </p:txBody>
      </p:sp>
      <p:sp>
        <p:nvSpPr>
          <p:cNvPr id="11" name="Rounded Rectangle 10"/>
          <p:cNvSpPr/>
          <p:nvPr/>
        </p:nvSpPr>
        <p:spPr>
          <a:xfrm>
            <a:off x="381001" y="4355909"/>
            <a:ext cx="1523999" cy="861659"/>
          </a:xfrm>
          <a:prstGeom prst="roundRect">
            <a:avLst>
              <a:gd name="adj" fmla="val 4130"/>
            </a:avLst>
          </a:prstGeom>
          <a:solidFill>
            <a:srgbClr val="925700"/>
          </a:solidFill>
        </p:spPr>
        <p:style>
          <a:lnRef idx="1">
            <a:schemeClr val="accent4"/>
          </a:lnRef>
          <a:fillRef idx="3">
            <a:schemeClr val="accent4"/>
          </a:fillRef>
          <a:effectRef idx="2">
            <a:schemeClr val="accent4"/>
          </a:effectRef>
          <a:fontRef idx="minor">
            <a:schemeClr val="lt1"/>
          </a:fontRef>
        </p:style>
        <p:txBody>
          <a:bodyPr spcFirstLastPara="0" vert="horz" wrap="square" lIns="182880" tIns="24765" rIns="49530" bIns="24765" numCol="1" spcCol="1270" anchor="ctr" anchorCtr="0">
            <a:noAutofit/>
          </a:bodyPr>
          <a:lstStyle/>
          <a:p>
            <a:pPr lvl="0" defTabSz="577850">
              <a:lnSpc>
                <a:spcPct val="90000"/>
              </a:lnSpc>
              <a:spcBef>
                <a:spcPct val="0"/>
              </a:spcBef>
              <a:spcAft>
                <a:spcPct val="35000"/>
              </a:spcAft>
            </a:pPr>
            <a:r>
              <a:rPr lang="en-US" sz="2000" b="1" dirty="0" smtClean="0">
                <a:latin typeface="Franklin Gothic Book" panose="020B0503020102020204" pitchFamily="34" charset="0"/>
                <a:cs typeface="Times New Roman" pitchFamily="18" charset="0"/>
              </a:rPr>
              <a:t>Detection</a:t>
            </a:r>
            <a:endParaRPr lang="en-US" sz="2000" b="1" dirty="0">
              <a:latin typeface="Franklin Gothic Book" panose="020B0503020102020204" pitchFamily="34" charset="0"/>
              <a:cs typeface="Times New Roman" pitchFamily="18" charset="0"/>
            </a:endParaRPr>
          </a:p>
        </p:txBody>
      </p:sp>
      <p:sp>
        <p:nvSpPr>
          <p:cNvPr id="12" name="Rounded Rectangle 11"/>
          <p:cNvSpPr/>
          <p:nvPr/>
        </p:nvSpPr>
        <p:spPr>
          <a:xfrm>
            <a:off x="381000" y="2438400"/>
            <a:ext cx="8381999" cy="419100"/>
          </a:xfrm>
          <a:prstGeom prst="roundRect">
            <a:avLst>
              <a:gd name="adj" fmla="val 4130"/>
            </a:avLst>
          </a:prstGeom>
          <a:solidFill>
            <a:srgbClr val="0A1B2B"/>
          </a:solidFill>
        </p:spPr>
        <p:style>
          <a:lnRef idx="1">
            <a:schemeClr val="accent1"/>
          </a:lnRef>
          <a:fillRef idx="3">
            <a:schemeClr val="accent1"/>
          </a:fillRef>
          <a:effectRef idx="2">
            <a:schemeClr val="accent1"/>
          </a:effectRef>
          <a:fontRef idx="minor">
            <a:schemeClr val="lt1"/>
          </a:fontRef>
        </p:style>
        <p:txBody>
          <a:bodyPr spcFirstLastPara="0" vert="horz" wrap="square" lIns="182880" tIns="24765" rIns="49530" bIns="24765" numCol="1" spcCol="1270" anchor="ctr" anchorCtr="0">
            <a:noAutofit/>
          </a:bodyPr>
          <a:lstStyle/>
          <a:p>
            <a:pPr lvl="0" defTabSz="577850">
              <a:lnSpc>
                <a:spcPct val="90000"/>
              </a:lnSpc>
              <a:spcBef>
                <a:spcPct val="0"/>
              </a:spcBef>
              <a:spcAft>
                <a:spcPct val="35000"/>
              </a:spcAft>
            </a:pPr>
            <a:r>
              <a:rPr lang="en-US" sz="2400" b="1" dirty="0" smtClean="0">
                <a:latin typeface="Franklin Gothic Book" panose="020B0503020102020204" pitchFamily="34" charset="0"/>
                <a:cs typeface="Times New Roman" pitchFamily="18" charset="0"/>
              </a:rPr>
              <a:t>Components of PCM</a:t>
            </a:r>
            <a:endParaRPr lang="en-US" sz="2400" b="1" dirty="0">
              <a:latin typeface="Franklin Gothic Book" panose="020B0503020102020204" pitchFamily="34" charset="0"/>
              <a:cs typeface="Times New Roman" pitchFamily="18" charset="0"/>
            </a:endParaRPr>
          </a:p>
        </p:txBody>
      </p:sp>
      <p:sp>
        <p:nvSpPr>
          <p:cNvPr id="13" name="Rounded Rectangle 12"/>
          <p:cNvSpPr/>
          <p:nvPr/>
        </p:nvSpPr>
        <p:spPr>
          <a:xfrm>
            <a:off x="381001" y="914400"/>
            <a:ext cx="8381998" cy="1295400"/>
          </a:xfrm>
          <a:prstGeom prst="roundRect">
            <a:avLst>
              <a:gd name="adj" fmla="val 0"/>
            </a:avLst>
          </a:prstGeom>
          <a:solidFill>
            <a:srgbClr val="E2E7EB"/>
          </a:solidFill>
        </p:spPr>
        <p:style>
          <a:lnRef idx="2">
            <a:schemeClr val="dk1"/>
          </a:lnRef>
          <a:fillRef idx="1">
            <a:schemeClr val="lt1"/>
          </a:fillRef>
          <a:effectRef idx="0">
            <a:schemeClr val="dk1"/>
          </a:effectRef>
          <a:fontRef idx="minor">
            <a:schemeClr val="dk1"/>
          </a:fontRef>
        </p:style>
        <p:txBody>
          <a:bodyPr spcFirstLastPara="0" vert="horz" wrap="square" lIns="182880" tIns="24765" rIns="49530" bIns="24765" numCol="1" spcCol="1270" anchor="ctr" anchorCtr="0">
            <a:noAutofit/>
          </a:bodyPr>
          <a:lstStyle/>
          <a:p>
            <a:pPr lvl="0" algn="ctr" defTabSz="577850">
              <a:spcBef>
                <a:spcPct val="0"/>
              </a:spcBef>
              <a:spcAft>
                <a:spcPts val="2400"/>
              </a:spcAft>
            </a:pPr>
            <a:r>
              <a:rPr lang="en-US" sz="2800" dirty="0">
                <a:latin typeface="Franklin Gothic Book" panose="020B0503020102020204" pitchFamily="34" charset="0"/>
                <a:cs typeface="Times New Roman" panose="02020603050405020304" pitchFamily="18" charset="0"/>
              </a:rPr>
              <a:t>P</a:t>
            </a:r>
            <a:r>
              <a:rPr lang="en-US" sz="2800" dirty="0" smtClean="0">
                <a:latin typeface="Franklin Gothic Book" panose="020B0503020102020204" pitchFamily="34" charset="0"/>
                <a:cs typeface="Times New Roman" panose="02020603050405020304" pitchFamily="18" charset="0"/>
              </a:rPr>
              <a:t>roject </a:t>
            </a:r>
            <a:r>
              <a:rPr lang="en-US" sz="2800" dirty="0">
                <a:latin typeface="Franklin Gothic Book" panose="020B0503020102020204" pitchFamily="34" charset="0"/>
                <a:cs typeface="Times New Roman" pitchFamily="18" charset="0"/>
              </a:rPr>
              <a:t>inconsistencies are strongly associated with a breakdown of communication and poor coordination. </a:t>
            </a:r>
          </a:p>
        </p:txBody>
      </p:sp>
    </p:spTree>
    <p:extLst>
      <p:ext uri="{BB962C8B-B14F-4D97-AF65-F5344CB8AC3E}">
        <p14:creationId xmlns:p14="http://schemas.microsoft.com/office/powerpoint/2010/main" val="18973129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cs typeface="Times New Roman" panose="02020603050405020304" pitchFamily="18" charset="0"/>
              </a:rPr>
              <a:t>Prevent Project Inconsistencies</a:t>
            </a:r>
            <a:endParaRPr lang="en-US" dirty="0">
              <a:cs typeface="Times New Roman" panose="02020603050405020304" pitchFamily="18" charset="0"/>
            </a:endParaRPr>
          </a:p>
        </p:txBody>
      </p:sp>
      <p:sp>
        <p:nvSpPr>
          <p:cNvPr id="3" name="Content Placeholder 2"/>
          <p:cNvSpPr>
            <a:spLocks noGrp="1"/>
          </p:cNvSpPr>
          <p:nvPr>
            <p:ph idx="1"/>
          </p:nvPr>
        </p:nvSpPr>
        <p:spPr/>
        <p:txBody>
          <a:bodyPr>
            <a:noAutofit/>
          </a:bodyPr>
          <a:lstStyle/>
          <a:p>
            <a:r>
              <a:rPr lang="en-US" sz="2800" dirty="0">
                <a:cs typeface="Times New Roman" panose="02020603050405020304" pitchFamily="18" charset="0"/>
              </a:rPr>
              <a:t>E</a:t>
            </a:r>
            <a:r>
              <a:rPr lang="en-US" sz="2800" dirty="0" smtClean="0">
                <a:cs typeface="Times New Roman" panose="02020603050405020304" pitchFamily="18" charset="0"/>
              </a:rPr>
              <a:t>stablish </a:t>
            </a:r>
            <a:r>
              <a:rPr lang="en-US" sz="2800" dirty="0">
                <a:cs typeface="Times New Roman" panose="02020603050405020304" pitchFamily="18" charset="0"/>
              </a:rPr>
              <a:t>project inconsistency prevention as a routine part of </a:t>
            </a:r>
            <a:r>
              <a:rPr lang="en-US" sz="2800" dirty="0" smtClean="0">
                <a:cs typeface="Times New Roman" panose="02020603050405020304" pitchFamily="18" charset="0"/>
              </a:rPr>
              <a:t>project development </a:t>
            </a:r>
            <a:r>
              <a:rPr lang="en-US" sz="2800" dirty="0">
                <a:cs typeface="Times New Roman" panose="02020603050405020304" pitchFamily="18" charset="0"/>
              </a:rPr>
              <a:t>process at the </a:t>
            </a:r>
            <a:r>
              <a:rPr lang="en-US" sz="2800" dirty="0" smtClean="0">
                <a:cs typeface="Times New Roman" panose="02020603050405020304" pitchFamily="18" charset="0"/>
              </a:rPr>
              <a:t>District level.</a:t>
            </a:r>
            <a:endParaRPr lang="en-US" sz="2800" dirty="0">
              <a:cs typeface="Times New Roman" panose="02020603050405020304" pitchFamily="18" charset="0"/>
            </a:endParaRPr>
          </a:p>
          <a:p>
            <a:r>
              <a:rPr lang="en-US" sz="2800" dirty="0" smtClean="0">
                <a:cs typeface="Times New Roman" panose="02020603050405020304" pitchFamily="18" charset="0"/>
              </a:rPr>
              <a:t>Proposed steps:</a:t>
            </a:r>
            <a:endParaRPr lang="en-US" sz="2800" dirty="0">
              <a:cs typeface="Times New Roman" panose="02020603050405020304" pitchFamily="18" charset="0"/>
            </a:endParaRPr>
          </a:p>
          <a:p>
            <a:pPr lvl="1">
              <a:spcBef>
                <a:spcPts val="1200"/>
              </a:spcBef>
            </a:pPr>
            <a:r>
              <a:rPr lang="en-US" dirty="0" smtClean="0">
                <a:cs typeface="Times New Roman" panose="02020603050405020304" pitchFamily="18" charset="0"/>
              </a:rPr>
              <a:t>Step 1: Training.</a:t>
            </a:r>
          </a:p>
          <a:p>
            <a:pPr lvl="1">
              <a:spcBef>
                <a:spcPts val="1200"/>
              </a:spcBef>
            </a:pPr>
            <a:r>
              <a:rPr lang="en-US" dirty="0" smtClean="0">
                <a:cs typeface="Times New Roman" panose="02020603050405020304" pitchFamily="18" charset="0"/>
              </a:rPr>
              <a:t>Step 2: Assign Responsibility.</a:t>
            </a:r>
          </a:p>
          <a:p>
            <a:pPr lvl="1">
              <a:spcBef>
                <a:spcPts val="1200"/>
              </a:spcBef>
            </a:pPr>
            <a:r>
              <a:rPr lang="en-US" dirty="0" smtClean="0">
                <a:cs typeface="Times New Roman" panose="02020603050405020304" pitchFamily="18" charset="0"/>
              </a:rPr>
              <a:t>Step 3: Authority and Tools.</a:t>
            </a:r>
          </a:p>
          <a:p>
            <a:pPr lvl="1">
              <a:spcBef>
                <a:spcPts val="1200"/>
              </a:spcBef>
            </a:pPr>
            <a:r>
              <a:rPr lang="en-US" dirty="0" smtClean="0">
                <a:cs typeface="Times New Roman" panose="02020603050405020304" pitchFamily="18" charset="0"/>
              </a:rPr>
              <a:t>Step 4: Establish a PCM Work Flow.</a:t>
            </a:r>
          </a:p>
          <a:p>
            <a:pPr lvl="1">
              <a:spcBef>
                <a:spcPts val="1200"/>
              </a:spcBef>
            </a:pPr>
            <a:r>
              <a:rPr lang="en-US" dirty="0" smtClean="0">
                <a:cs typeface="Times New Roman" panose="02020603050405020304" pitchFamily="18" charset="0"/>
              </a:rPr>
              <a:t>Step 5: Systematic Coordination and Communication.</a:t>
            </a:r>
          </a:p>
        </p:txBody>
      </p:sp>
    </p:spTree>
    <p:extLst>
      <p:ext uri="{BB962C8B-B14F-4D97-AF65-F5344CB8AC3E}">
        <p14:creationId xmlns:p14="http://schemas.microsoft.com/office/powerpoint/2010/main" val="31785629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z="2800" dirty="0" smtClean="0">
                <a:cs typeface="Times New Roman" panose="02020603050405020304" pitchFamily="18" charset="0"/>
              </a:rPr>
              <a:t>Ensure project managers and key staff  </a:t>
            </a:r>
            <a:r>
              <a:rPr lang="en-US" sz="2800" dirty="0">
                <a:cs typeface="Times New Roman" panose="02020603050405020304" pitchFamily="18" charset="0"/>
              </a:rPr>
              <a:t>have a general understanding </a:t>
            </a:r>
            <a:r>
              <a:rPr lang="en-US" sz="2800" dirty="0" smtClean="0">
                <a:cs typeface="Times New Roman" panose="02020603050405020304" pitchFamily="18" charset="0"/>
              </a:rPr>
              <a:t>of: </a:t>
            </a:r>
          </a:p>
          <a:p>
            <a:pPr lvl="1"/>
            <a:r>
              <a:rPr lang="en-US" dirty="0" smtClean="0">
                <a:cs typeface="Times New Roman" panose="02020603050405020304" pitchFamily="18" charset="0"/>
              </a:rPr>
              <a:t>Project </a:t>
            </a:r>
            <a:r>
              <a:rPr lang="en-US" dirty="0">
                <a:cs typeface="Times New Roman" panose="02020603050405020304" pitchFamily="18" charset="0"/>
              </a:rPr>
              <a:t>delivery </a:t>
            </a:r>
            <a:r>
              <a:rPr lang="en-US" dirty="0" smtClean="0">
                <a:cs typeface="Times New Roman" panose="02020603050405020304" pitchFamily="18" charset="0"/>
              </a:rPr>
              <a:t>process.</a:t>
            </a:r>
          </a:p>
          <a:p>
            <a:pPr lvl="1"/>
            <a:r>
              <a:rPr lang="en-US" dirty="0" smtClean="0">
                <a:cs typeface="Times New Roman" panose="02020603050405020304" pitchFamily="18" charset="0"/>
              </a:rPr>
              <a:t>Planning </a:t>
            </a:r>
            <a:r>
              <a:rPr lang="en-US" dirty="0">
                <a:cs typeface="Times New Roman" panose="02020603050405020304" pitchFamily="18" charset="0"/>
              </a:rPr>
              <a:t>and programming </a:t>
            </a:r>
            <a:r>
              <a:rPr lang="en-US" dirty="0" smtClean="0">
                <a:cs typeface="Times New Roman" panose="02020603050405020304" pitchFamily="18" charset="0"/>
              </a:rPr>
              <a:t>documents.</a:t>
            </a:r>
          </a:p>
          <a:p>
            <a:pPr lvl="1"/>
            <a:r>
              <a:rPr lang="en-US" dirty="0" smtClean="0">
                <a:cs typeface="Times New Roman" panose="02020603050405020304" pitchFamily="18" charset="0"/>
              </a:rPr>
              <a:t>Environmental process.</a:t>
            </a:r>
          </a:p>
          <a:p>
            <a:pPr lvl="1"/>
            <a:r>
              <a:rPr lang="en-US" dirty="0" smtClean="0">
                <a:cs typeface="Times New Roman" panose="02020603050405020304" pitchFamily="18" charset="0"/>
              </a:rPr>
              <a:t>Transportation conformity.</a:t>
            </a:r>
          </a:p>
          <a:p>
            <a:pPr lvl="1"/>
            <a:r>
              <a:rPr lang="en-US" dirty="0" smtClean="0">
                <a:cs typeface="Times New Roman" panose="02020603050405020304" pitchFamily="18" charset="0"/>
              </a:rPr>
              <a:t>Importance </a:t>
            </a:r>
            <a:r>
              <a:rPr lang="en-US" dirty="0">
                <a:cs typeface="Times New Roman" panose="02020603050405020304" pitchFamily="18" charset="0"/>
              </a:rPr>
              <a:t>of maintaining project </a:t>
            </a:r>
            <a:r>
              <a:rPr lang="en-US" dirty="0" smtClean="0">
                <a:cs typeface="Times New Roman" panose="02020603050405020304" pitchFamily="18" charset="0"/>
              </a:rPr>
              <a:t>consistency.</a:t>
            </a:r>
            <a:endParaRPr lang="en-US" dirty="0">
              <a:cs typeface="Times New Roman" panose="02020603050405020304" pitchFamily="18" charset="0"/>
            </a:endParaRPr>
          </a:p>
        </p:txBody>
      </p:sp>
      <p:sp>
        <p:nvSpPr>
          <p:cNvPr id="4" name="Title 1"/>
          <p:cNvSpPr>
            <a:spLocks noGrp="1"/>
          </p:cNvSpPr>
          <p:nvPr>
            <p:ph type="title"/>
          </p:nvPr>
        </p:nvSpPr>
        <p:spPr/>
        <p:txBody>
          <a:bodyPr>
            <a:noAutofit/>
          </a:bodyPr>
          <a:lstStyle/>
          <a:p>
            <a:r>
              <a:rPr lang="en-US" dirty="0">
                <a:cs typeface="Times New Roman" panose="02020603050405020304" pitchFamily="18" charset="0"/>
              </a:rPr>
              <a:t> Step 1 - Training</a:t>
            </a:r>
            <a:endParaRPr lang="en-US" dirty="0">
              <a:solidFill>
                <a:schemeClr val="tx1"/>
              </a:solidFill>
              <a:cs typeface="Times New Roman" panose="02020603050405020304" pitchFamily="18" charset="0"/>
            </a:endParaRPr>
          </a:p>
        </p:txBody>
      </p:sp>
    </p:spTree>
    <p:extLst>
      <p:ext uri="{BB962C8B-B14F-4D97-AF65-F5344CB8AC3E}">
        <p14:creationId xmlns:p14="http://schemas.microsoft.com/office/powerpoint/2010/main" val="35238144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cs typeface="Times New Roman" panose="02020603050405020304" pitchFamily="18" charset="0"/>
              </a:rPr>
              <a:t>Clearly assigned  </a:t>
            </a:r>
            <a:r>
              <a:rPr lang="en-US" sz="2800" dirty="0">
                <a:cs typeface="Times New Roman" panose="02020603050405020304" pitchFamily="18" charset="0"/>
              </a:rPr>
              <a:t>roles </a:t>
            </a:r>
            <a:r>
              <a:rPr lang="en-US" sz="2800" dirty="0" smtClean="0">
                <a:cs typeface="Times New Roman" panose="02020603050405020304" pitchFamily="18" charset="0"/>
              </a:rPr>
              <a:t>for staff.</a:t>
            </a:r>
          </a:p>
          <a:p>
            <a:pPr lvl="0"/>
            <a:r>
              <a:rPr lang="en-US" sz="2800" dirty="0" smtClean="0">
                <a:cs typeface="Times New Roman" panose="02020603050405020304" pitchFamily="18" charset="0"/>
              </a:rPr>
              <a:t>All staff </a:t>
            </a:r>
            <a:r>
              <a:rPr lang="en-US" sz="2800" dirty="0">
                <a:cs typeface="Times New Roman" panose="02020603050405020304" pitchFamily="18" charset="0"/>
              </a:rPr>
              <a:t>and parties involved in the project inconsistency </a:t>
            </a:r>
            <a:r>
              <a:rPr lang="en-US" sz="2800" dirty="0" smtClean="0">
                <a:cs typeface="Times New Roman" panose="02020603050405020304" pitchFamily="18" charset="0"/>
              </a:rPr>
              <a:t>prevention have </a:t>
            </a:r>
            <a:r>
              <a:rPr lang="en-US" sz="2800" dirty="0">
                <a:cs typeface="Times New Roman" panose="02020603050405020304" pitchFamily="18" charset="0"/>
              </a:rPr>
              <a:t>a clear understanding of their responsibility in the process.  </a:t>
            </a:r>
          </a:p>
        </p:txBody>
      </p:sp>
      <p:sp>
        <p:nvSpPr>
          <p:cNvPr id="4" name="Title 1"/>
          <p:cNvSpPr>
            <a:spLocks noGrp="1"/>
          </p:cNvSpPr>
          <p:nvPr>
            <p:ph type="title"/>
          </p:nvPr>
        </p:nvSpPr>
        <p:spPr/>
        <p:txBody>
          <a:bodyPr>
            <a:normAutofit/>
          </a:bodyPr>
          <a:lstStyle/>
          <a:p>
            <a:r>
              <a:rPr lang="en-US" dirty="0">
                <a:cs typeface="Times New Roman" panose="02020603050405020304" pitchFamily="18" charset="0"/>
              </a:rPr>
              <a:t>Step 2 – Assign Responsibility</a:t>
            </a:r>
          </a:p>
        </p:txBody>
      </p:sp>
    </p:spTree>
    <p:extLst>
      <p:ext uri="{BB962C8B-B14F-4D97-AF65-F5344CB8AC3E}">
        <p14:creationId xmlns:p14="http://schemas.microsoft.com/office/powerpoint/2010/main" val="28218580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r>
              <a:rPr lang="en-US" sz="2800" dirty="0" smtClean="0">
                <a:cs typeface="Times New Roman" panose="02020603050405020304" pitchFamily="18" charset="0"/>
              </a:rPr>
              <a:t>Project</a:t>
            </a:r>
            <a:r>
              <a:rPr lang="en-US" sz="2800" b="1" dirty="0" smtClean="0">
                <a:cs typeface="Times New Roman" panose="02020603050405020304" pitchFamily="18" charset="0"/>
              </a:rPr>
              <a:t> </a:t>
            </a:r>
            <a:r>
              <a:rPr lang="en-US" sz="2800" dirty="0" smtClean="0">
                <a:cs typeface="Times New Roman" panose="02020603050405020304" pitchFamily="18" charset="0"/>
              </a:rPr>
              <a:t>managers and identified key staff </a:t>
            </a:r>
            <a:r>
              <a:rPr lang="en-US" sz="2800" dirty="0">
                <a:cs typeface="Times New Roman" panose="02020603050405020304" pitchFamily="18" charset="0"/>
              </a:rPr>
              <a:t>should be assigned the authority to meet their responsibilities and be equipped with the right tools to accomplish </a:t>
            </a:r>
            <a:r>
              <a:rPr lang="en-US" sz="2800" dirty="0" smtClean="0">
                <a:cs typeface="Times New Roman" panose="02020603050405020304" pitchFamily="18" charset="0"/>
              </a:rPr>
              <a:t>them.</a:t>
            </a:r>
            <a:endParaRPr lang="en-US" sz="2800" dirty="0">
              <a:cs typeface="Times New Roman" panose="02020603050405020304" pitchFamily="18" charset="0"/>
            </a:endParaRPr>
          </a:p>
        </p:txBody>
      </p:sp>
      <p:sp>
        <p:nvSpPr>
          <p:cNvPr id="4" name="Title 1"/>
          <p:cNvSpPr>
            <a:spLocks noGrp="1"/>
          </p:cNvSpPr>
          <p:nvPr>
            <p:ph type="title"/>
          </p:nvPr>
        </p:nvSpPr>
        <p:spPr/>
        <p:txBody>
          <a:bodyPr>
            <a:noAutofit/>
          </a:bodyPr>
          <a:lstStyle/>
          <a:p>
            <a:pPr lvl="0"/>
            <a:r>
              <a:rPr lang="en-US" dirty="0">
                <a:cs typeface="Times New Roman" panose="02020603050405020304" pitchFamily="18" charset="0"/>
              </a:rPr>
              <a:t>Step 3 – Authority and Tools</a:t>
            </a:r>
            <a:br>
              <a:rPr lang="en-US" dirty="0">
                <a:cs typeface="Times New Roman" panose="02020603050405020304" pitchFamily="18" charset="0"/>
              </a:rPr>
            </a:br>
            <a:endParaRPr lang="en-US" dirty="0">
              <a:cs typeface="Times New Roman" panose="02020603050405020304" pitchFamily="18" charset="0"/>
            </a:endParaRPr>
          </a:p>
        </p:txBody>
      </p:sp>
    </p:spTree>
    <p:extLst>
      <p:ext uri="{BB962C8B-B14F-4D97-AF65-F5344CB8AC3E}">
        <p14:creationId xmlns:p14="http://schemas.microsoft.com/office/powerpoint/2010/main" val="32184931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cs typeface="Times New Roman" panose="02020603050405020304" pitchFamily="18" charset="0"/>
              </a:rPr>
              <a:t>Tools and </a:t>
            </a:r>
            <a:r>
              <a:rPr lang="en-US" dirty="0">
                <a:cs typeface="Times New Roman" panose="02020603050405020304" pitchFamily="18" charset="0"/>
              </a:rPr>
              <a:t>R</a:t>
            </a:r>
            <a:r>
              <a:rPr lang="en-US" dirty="0" smtClean="0">
                <a:cs typeface="Times New Roman" panose="02020603050405020304" pitchFamily="18" charset="0"/>
              </a:rPr>
              <a:t>esources</a:t>
            </a:r>
            <a:endParaRPr lang="en-US" dirty="0">
              <a:cs typeface="Times New Roman" panose="02020603050405020304" pitchFamily="18" charset="0"/>
            </a:endParaRPr>
          </a:p>
        </p:txBody>
      </p:sp>
      <p:grpSp>
        <p:nvGrpSpPr>
          <p:cNvPr id="6" name="Group 5"/>
          <p:cNvGrpSpPr/>
          <p:nvPr/>
        </p:nvGrpSpPr>
        <p:grpSpPr>
          <a:xfrm>
            <a:off x="366869" y="838200"/>
            <a:ext cx="8235284" cy="1325880"/>
            <a:chOff x="-1421" y="1498645"/>
            <a:chExt cx="2058820" cy="2569642"/>
          </a:xfrm>
          <a:solidFill>
            <a:srgbClr val="14385C"/>
          </a:solidFill>
        </p:grpSpPr>
        <p:sp>
          <p:nvSpPr>
            <p:cNvPr id="16" name="Rectangle 15"/>
            <p:cNvSpPr/>
            <p:nvPr/>
          </p:nvSpPr>
          <p:spPr>
            <a:xfrm>
              <a:off x="-1421" y="1498645"/>
              <a:ext cx="2057399" cy="2569642"/>
            </a:xfrm>
            <a:prstGeom prst="rect">
              <a:avLst/>
            </a:prstGeom>
            <a:grpFill/>
            <a:ln>
              <a:solidFill>
                <a:srgbClr val="14385C"/>
              </a:solidFill>
            </a:ln>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17" name="Rectangle 16"/>
            <p:cNvSpPr/>
            <p:nvPr/>
          </p:nvSpPr>
          <p:spPr>
            <a:xfrm>
              <a:off x="0" y="1498645"/>
              <a:ext cx="2057399" cy="256964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7160" tIns="60960" rIns="60960" bIns="60960" numCol="1" spcCol="1270" anchor="ctr" anchorCtr="0">
              <a:noAutofit/>
            </a:bodyPr>
            <a:lstStyle/>
            <a:p>
              <a:pPr lvl="0" algn="l" defTabSz="711200">
                <a:lnSpc>
                  <a:spcPct val="90000"/>
                </a:lnSpc>
                <a:spcBef>
                  <a:spcPct val="0"/>
                </a:spcBef>
                <a:spcAft>
                  <a:spcPts val="0"/>
                </a:spcAft>
              </a:pPr>
              <a:r>
                <a:rPr lang="en-US" sz="2400" b="1" kern="1200" dirty="0" smtClean="0">
                  <a:latin typeface="Franklin Gothic Book" panose="020B0503020102020204" pitchFamily="34" charset="0"/>
                  <a:cs typeface="Times New Roman" pitchFamily="18" charset="0"/>
                </a:rPr>
                <a:t>DCIS</a:t>
              </a:r>
              <a:endParaRPr lang="en-US" sz="2400" b="1" kern="1200" dirty="0">
                <a:latin typeface="Franklin Gothic Book" panose="020B0503020102020204" pitchFamily="34" charset="0"/>
                <a:cs typeface="Times New Roman" pitchFamily="18" charset="0"/>
              </a:endParaRPr>
            </a:p>
            <a:p>
              <a:pPr lvl="0" algn="l" defTabSz="711200">
                <a:lnSpc>
                  <a:spcPct val="90000"/>
                </a:lnSpc>
                <a:spcBef>
                  <a:spcPct val="0"/>
                </a:spcBef>
                <a:spcAft>
                  <a:spcPct val="35000"/>
                </a:spcAft>
              </a:pPr>
              <a:r>
                <a:rPr lang="en-US" sz="2000" kern="1200" dirty="0" smtClean="0">
                  <a:latin typeface="Franklin Gothic Book" panose="020B0503020102020204" pitchFamily="34" charset="0"/>
                  <a:cs typeface="Times New Roman" pitchFamily="18" charset="0"/>
                </a:rPr>
                <a:t>To </a:t>
              </a:r>
              <a:r>
                <a:rPr lang="en-US" sz="2000" kern="1200" dirty="0">
                  <a:latin typeface="Franklin Gothic Book" panose="020B0503020102020204" pitchFamily="34" charset="0"/>
                  <a:cs typeface="Times New Roman" pitchFamily="18" charset="0"/>
                </a:rPr>
                <a:t>check scope, limits, </a:t>
              </a:r>
              <a:r>
                <a:rPr lang="en-US" sz="2000" kern="1200" dirty="0" smtClean="0">
                  <a:latin typeface="Franklin Gothic Book" panose="020B0503020102020204" pitchFamily="34" charset="0"/>
                  <a:cs typeface="Times New Roman" pitchFamily="18" charset="0"/>
                </a:rPr>
                <a:t>time period</a:t>
              </a:r>
              <a:r>
                <a:rPr lang="en-US" sz="2000" kern="1200" dirty="0">
                  <a:latin typeface="Franklin Gothic Book" panose="020B0503020102020204" pitchFamily="34" charset="0"/>
                  <a:cs typeface="Times New Roman" pitchFamily="18" charset="0"/>
                </a:rPr>
                <a:t>, project </a:t>
              </a:r>
              <a:r>
                <a:rPr lang="en-US" sz="2000" kern="1200" dirty="0" smtClean="0">
                  <a:latin typeface="Franklin Gothic Book" panose="020B0503020102020204" pitchFamily="34" charset="0"/>
                  <a:cs typeface="Times New Roman" pitchFamily="18" charset="0"/>
                </a:rPr>
                <a:t>status.</a:t>
              </a:r>
              <a:endParaRPr lang="en-US" sz="2000" kern="1200" dirty="0">
                <a:latin typeface="Franklin Gothic Book" panose="020B0503020102020204" pitchFamily="34" charset="0"/>
                <a:cs typeface="Times New Roman" pitchFamily="18" charset="0"/>
              </a:endParaRPr>
            </a:p>
          </p:txBody>
        </p:sp>
      </p:grpSp>
      <p:grpSp>
        <p:nvGrpSpPr>
          <p:cNvPr id="3" name="Group 2"/>
          <p:cNvGrpSpPr/>
          <p:nvPr/>
        </p:nvGrpSpPr>
        <p:grpSpPr>
          <a:xfrm>
            <a:off x="372553" y="2162175"/>
            <a:ext cx="8239125" cy="1343025"/>
            <a:chOff x="372553" y="2162175"/>
            <a:chExt cx="8239125" cy="1343025"/>
          </a:xfrm>
        </p:grpSpPr>
        <p:sp>
          <p:nvSpPr>
            <p:cNvPr id="14" name="Rectangle 13"/>
            <p:cNvSpPr/>
            <p:nvPr/>
          </p:nvSpPr>
          <p:spPr>
            <a:xfrm>
              <a:off x="372553" y="2179320"/>
              <a:ext cx="8229600" cy="1325880"/>
            </a:xfrm>
            <a:prstGeom prst="rect">
              <a:avLst/>
            </a:prstGeom>
            <a:solidFill>
              <a:srgbClr val="CC7A00"/>
            </a:solidFill>
            <a:ln>
              <a:solidFill>
                <a:srgbClr val="CC7A00"/>
              </a:solidFill>
            </a:ln>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15" name="Rectangle 14"/>
            <p:cNvSpPr/>
            <p:nvPr/>
          </p:nvSpPr>
          <p:spPr>
            <a:xfrm>
              <a:off x="382078" y="2162175"/>
              <a:ext cx="8229600" cy="1325880"/>
            </a:xfrm>
            <a:prstGeom prst="rect">
              <a:avLst/>
            </a:prstGeom>
            <a:solidFill>
              <a:srgbClr val="CC7A00"/>
            </a:solidFill>
          </p:spPr>
          <p:style>
            <a:lnRef idx="0">
              <a:scrgbClr r="0" g="0" b="0"/>
            </a:lnRef>
            <a:fillRef idx="0">
              <a:scrgbClr r="0" g="0" b="0"/>
            </a:fillRef>
            <a:effectRef idx="0">
              <a:scrgbClr r="0" g="0" b="0"/>
            </a:effectRef>
            <a:fontRef idx="minor">
              <a:schemeClr val="lt1"/>
            </a:fontRef>
          </p:style>
          <p:txBody>
            <a:bodyPr spcFirstLastPara="0" vert="horz" wrap="square" lIns="137160" tIns="45720" rIns="60960" bIns="45720" numCol="1" spcCol="1270" anchor="ctr" anchorCtr="0">
              <a:noAutofit/>
            </a:bodyPr>
            <a:lstStyle/>
            <a:p>
              <a:pPr lvl="0" algn="l" defTabSz="711200">
                <a:lnSpc>
                  <a:spcPct val="90000"/>
                </a:lnSpc>
                <a:spcBef>
                  <a:spcPct val="0"/>
                </a:spcBef>
                <a:spcAft>
                  <a:spcPts val="0"/>
                </a:spcAft>
              </a:pPr>
              <a:r>
                <a:rPr lang="en-US" sz="2400" b="1" kern="1200" dirty="0" smtClean="0">
                  <a:latin typeface="Franklin Gothic Book" panose="020B0503020102020204" pitchFamily="34" charset="0"/>
                  <a:cs typeface="Times New Roman" pitchFamily="18" charset="0"/>
                </a:rPr>
                <a:t>ECOS</a:t>
              </a:r>
              <a:endParaRPr lang="en-US" sz="2400" b="1" kern="1200" dirty="0">
                <a:latin typeface="Franklin Gothic Book" panose="020B0503020102020204" pitchFamily="34" charset="0"/>
                <a:cs typeface="Times New Roman" pitchFamily="18" charset="0"/>
              </a:endParaRPr>
            </a:p>
            <a:p>
              <a:pPr lvl="0" algn="l" defTabSz="711200">
                <a:lnSpc>
                  <a:spcPct val="90000"/>
                </a:lnSpc>
                <a:spcBef>
                  <a:spcPct val="0"/>
                </a:spcBef>
              </a:pPr>
              <a:r>
                <a:rPr lang="en-US" sz="2000" kern="1200" dirty="0">
                  <a:latin typeface="Franklin Gothic Book" panose="020B0503020102020204" pitchFamily="34" charset="0"/>
                  <a:cs typeface="Times New Roman" pitchFamily="18" charset="0"/>
                </a:rPr>
                <a:t>To </a:t>
              </a:r>
              <a:r>
                <a:rPr lang="en-US" sz="2000" kern="1200" dirty="0" smtClean="0">
                  <a:latin typeface="Franklin Gothic Book" panose="020B0503020102020204" pitchFamily="34" charset="0"/>
                  <a:cs typeface="Times New Roman" pitchFamily="18" charset="0"/>
                </a:rPr>
                <a:t>check </a:t>
              </a:r>
              <a:r>
                <a:rPr lang="en-US" sz="2000" kern="1200" dirty="0">
                  <a:latin typeface="Franklin Gothic Book" panose="020B0503020102020204" pitchFamily="34" charset="0"/>
                  <a:cs typeface="Times New Roman" pitchFamily="18" charset="0"/>
                </a:rPr>
                <a:t>the </a:t>
              </a:r>
              <a:r>
                <a:rPr lang="en-US" sz="2000" kern="1200" dirty="0" smtClean="0">
                  <a:latin typeface="Franklin Gothic Book" panose="020B0503020102020204" pitchFamily="34" charset="0"/>
                  <a:cs typeface="Times New Roman" pitchFamily="18" charset="0"/>
                </a:rPr>
                <a:t>consistency </a:t>
              </a:r>
              <a:r>
                <a:rPr lang="en-US" sz="2000" kern="1200" dirty="0">
                  <a:latin typeface="Franklin Gothic Book" panose="020B0503020102020204" pitchFamily="34" charset="0"/>
                  <a:cs typeface="Times New Roman" pitchFamily="18" charset="0"/>
                </a:rPr>
                <a:t>of  environmental documents with planning </a:t>
              </a:r>
              <a:r>
                <a:rPr lang="en-US" sz="2000" kern="1200" dirty="0" smtClean="0">
                  <a:latin typeface="Franklin Gothic Book" panose="020B0503020102020204" pitchFamily="34" charset="0"/>
                  <a:cs typeface="Times New Roman" pitchFamily="18" charset="0"/>
                </a:rPr>
                <a:t>documents.</a:t>
              </a:r>
              <a:endParaRPr lang="en-US" sz="2000" kern="1200" dirty="0">
                <a:latin typeface="Franklin Gothic Book" panose="020B0503020102020204" pitchFamily="34" charset="0"/>
                <a:cs typeface="Times New Roman" pitchFamily="18" charset="0"/>
              </a:endParaRPr>
            </a:p>
          </p:txBody>
        </p:sp>
      </p:grpSp>
      <p:grpSp>
        <p:nvGrpSpPr>
          <p:cNvPr id="8" name="Group 7"/>
          <p:cNvGrpSpPr/>
          <p:nvPr/>
        </p:nvGrpSpPr>
        <p:grpSpPr>
          <a:xfrm>
            <a:off x="366867" y="3505200"/>
            <a:ext cx="8248933" cy="1325880"/>
            <a:chOff x="4114800" y="1498645"/>
            <a:chExt cx="2057399" cy="2569642"/>
          </a:xfrm>
          <a:solidFill>
            <a:srgbClr val="899BAD"/>
          </a:solidFill>
        </p:grpSpPr>
        <p:sp>
          <p:nvSpPr>
            <p:cNvPr id="12" name="Rectangle 11"/>
            <p:cNvSpPr/>
            <p:nvPr/>
          </p:nvSpPr>
          <p:spPr>
            <a:xfrm>
              <a:off x="4114800" y="1498645"/>
              <a:ext cx="2052578" cy="2569642"/>
            </a:xfrm>
            <a:prstGeom prst="rect">
              <a:avLst/>
            </a:prstGeom>
            <a:grpFill/>
            <a:ln>
              <a:solidFill>
                <a:srgbClr val="899BAD"/>
              </a:solidFill>
            </a:ln>
          </p:spPr>
          <p:style>
            <a:lnRef idx="2">
              <a:schemeClr val="lt1">
                <a:hueOff val="0"/>
                <a:satOff val="0"/>
                <a:lumOff val="0"/>
                <a:alphaOff val="0"/>
              </a:schemeClr>
            </a:lnRef>
            <a:fillRef idx="1">
              <a:scrgbClr r="0" g="0" b="0"/>
            </a:fillRef>
            <a:effectRef idx="0">
              <a:schemeClr val="accent4">
                <a:hueOff val="0"/>
                <a:satOff val="0"/>
                <a:lumOff val="0"/>
                <a:alphaOff val="0"/>
              </a:schemeClr>
            </a:effectRef>
            <a:fontRef idx="minor">
              <a:schemeClr val="lt1"/>
            </a:fontRef>
          </p:style>
        </p:sp>
        <p:sp>
          <p:nvSpPr>
            <p:cNvPr id="13" name="Rectangle 12"/>
            <p:cNvSpPr/>
            <p:nvPr/>
          </p:nvSpPr>
          <p:spPr>
            <a:xfrm>
              <a:off x="4114800" y="1498645"/>
              <a:ext cx="2057399" cy="256964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7160" tIns="60960" rIns="60960" bIns="60960" numCol="1" spcCol="1270" anchor="ctr" anchorCtr="0">
              <a:noAutofit/>
            </a:bodyPr>
            <a:lstStyle/>
            <a:p>
              <a:pPr lvl="0" algn="l" defTabSz="711200">
                <a:lnSpc>
                  <a:spcPct val="90000"/>
                </a:lnSpc>
                <a:spcBef>
                  <a:spcPct val="0"/>
                </a:spcBef>
                <a:spcAft>
                  <a:spcPts val="0"/>
                </a:spcAft>
              </a:pPr>
              <a:r>
                <a:rPr lang="en-US" sz="2400" b="1" kern="1200" dirty="0" smtClean="0">
                  <a:solidFill>
                    <a:schemeClr val="tx1"/>
                  </a:solidFill>
                  <a:latin typeface="Franklin Gothic Book" panose="020B0503020102020204" pitchFamily="34" charset="0"/>
                  <a:cs typeface="Times New Roman" pitchFamily="18" charset="0"/>
                </a:rPr>
                <a:t>E-STIP</a:t>
              </a:r>
              <a:endParaRPr lang="en-US" sz="2400" b="1" kern="1200" dirty="0">
                <a:solidFill>
                  <a:schemeClr val="tx1"/>
                </a:solidFill>
                <a:latin typeface="Franklin Gothic Book" panose="020B0503020102020204" pitchFamily="34" charset="0"/>
                <a:cs typeface="Times New Roman" pitchFamily="18" charset="0"/>
              </a:endParaRPr>
            </a:p>
            <a:p>
              <a:pPr lvl="0" algn="l" defTabSz="711200">
                <a:lnSpc>
                  <a:spcPct val="90000"/>
                </a:lnSpc>
                <a:spcBef>
                  <a:spcPct val="0"/>
                </a:spcBef>
                <a:spcAft>
                  <a:spcPct val="35000"/>
                </a:spcAft>
              </a:pPr>
              <a:r>
                <a:rPr lang="en-US" sz="2000" kern="1200" dirty="0">
                  <a:solidFill>
                    <a:schemeClr val="tx1"/>
                  </a:solidFill>
                  <a:latin typeface="Franklin Gothic Book" panose="020B0503020102020204" pitchFamily="34" charset="0"/>
                  <a:cs typeface="Times New Roman" pitchFamily="18" charset="0"/>
                </a:rPr>
                <a:t>Use to check the </a:t>
              </a:r>
              <a:r>
                <a:rPr lang="en-US" sz="2000" kern="1200" dirty="0" smtClean="0">
                  <a:solidFill>
                    <a:schemeClr val="tx1"/>
                  </a:solidFill>
                  <a:latin typeface="Franklin Gothic Book" panose="020B0503020102020204" pitchFamily="34" charset="0"/>
                  <a:cs typeface="Times New Roman" pitchFamily="18" charset="0"/>
                </a:rPr>
                <a:t>consistency </a:t>
              </a:r>
              <a:r>
                <a:rPr lang="en-US" sz="2000" kern="1200" dirty="0">
                  <a:solidFill>
                    <a:schemeClr val="tx1"/>
                  </a:solidFill>
                  <a:latin typeface="Franklin Gothic Book" panose="020B0503020102020204" pitchFamily="34" charset="0"/>
                  <a:cs typeface="Times New Roman" pitchFamily="18" charset="0"/>
                </a:rPr>
                <a:t>with </a:t>
              </a:r>
              <a:r>
                <a:rPr lang="en-US" sz="2000" kern="1200" dirty="0" smtClean="0">
                  <a:solidFill>
                    <a:schemeClr val="tx1"/>
                  </a:solidFill>
                  <a:latin typeface="Franklin Gothic Book" panose="020B0503020102020204" pitchFamily="34" charset="0"/>
                  <a:cs typeface="Times New Roman" pitchFamily="18" charset="0"/>
                </a:rPr>
                <a:t>STIP.</a:t>
              </a:r>
              <a:endParaRPr lang="en-US" sz="2000" kern="1200" dirty="0">
                <a:solidFill>
                  <a:schemeClr val="tx1"/>
                </a:solidFill>
                <a:latin typeface="Franklin Gothic Book" panose="020B0503020102020204" pitchFamily="34" charset="0"/>
                <a:cs typeface="Times New Roman" pitchFamily="18" charset="0"/>
              </a:endParaRPr>
            </a:p>
          </p:txBody>
        </p:sp>
      </p:grpSp>
      <p:grpSp>
        <p:nvGrpSpPr>
          <p:cNvPr id="9" name="Group 8"/>
          <p:cNvGrpSpPr/>
          <p:nvPr/>
        </p:nvGrpSpPr>
        <p:grpSpPr>
          <a:xfrm>
            <a:off x="372556" y="4846320"/>
            <a:ext cx="8229599" cy="1325880"/>
            <a:chOff x="6172199" y="1498645"/>
            <a:chExt cx="2057399" cy="2569642"/>
          </a:xfrm>
          <a:solidFill>
            <a:srgbClr val="E5BC7F"/>
          </a:solidFill>
        </p:grpSpPr>
        <p:sp>
          <p:nvSpPr>
            <p:cNvPr id="10" name="Rectangle 9"/>
            <p:cNvSpPr/>
            <p:nvPr/>
          </p:nvSpPr>
          <p:spPr>
            <a:xfrm>
              <a:off x="6172199" y="1498645"/>
              <a:ext cx="2057399" cy="2569642"/>
            </a:xfrm>
            <a:prstGeom prst="rect">
              <a:avLst/>
            </a:prstGeom>
            <a:grpFill/>
            <a:ln>
              <a:solidFill>
                <a:srgbClr val="E5BC7F"/>
              </a:solidFill>
            </a:ln>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11" name="Rectangle 10"/>
            <p:cNvSpPr/>
            <p:nvPr/>
          </p:nvSpPr>
          <p:spPr>
            <a:xfrm>
              <a:off x="6172199" y="1498645"/>
              <a:ext cx="2057399" cy="256964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37160" tIns="60960" rIns="60960" bIns="60960" numCol="1" spcCol="1270" anchor="ctr" anchorCtr="0">
              <a:noAutofit/>
            </a:bodyPr>
            <a:lstStyle/>
            <a:p>
              <a:pPr lvl="0" algn="l" defTabSz="711200">
                <a:lnSpc>
                  <a:spcPct val="90000"/>
                </a:lnSpc>
                <a:spcBef>
                  <a:spcPct val="0"/>
                </a:spcBef>
                <a:spcAft>
                  <a:spcPts val="0"/>
                </a:spcAft>
              </a:pPr>
              <a:r>
                <a:rPr lang="en-US" sz="2400" b="1" kern="1200" dirty="0" smtClean="0">
                  <a:solidFill>
                    <a:schemeClr val="tx1"/>
                  </a:solidFill>
                  <a:latin typeface="Franklin Gothic Book" panose="020B0503020102020204" pitchFamily="34" charset="0"/>
                  <a:cs typeface="Times New Roman" pitchFamily="18" charset="0"/>
                </a:rPr>
                <a:t>P6</a:t>
              </a:r>
              <a:endParaRPr lang="en-US" sz="2400" b="1" kern="1200" dirty="0">
                <a:solidFill>
                  <a:schemeClr val="tx1"/>
                </a:solidFill>
                <a:latin typeface="Franklin Gothic Book" panose="020B0503020102020204" pitchFamily="34" charset="0"/>
                <a:cs typeface="Times New Roman" pitchFamily="18" charset="0"/>
              </a:endParaRPr>
            </a:p>
            <a:p>
              <a:pPr lvl="0" algn="l" defTabSz="711200">
                <a:lnSpc>
                  <a:spcPct val="90000"/>
                </a:lnSpc>
                <a:spcBef>
                  <a:spcPct val="0"/>
                </a:spcBef>
                <a:spcAft>
                  <a:spcPts val="0"/>
                </a:spcAft>
              </a:pPr>
              <a:r>
                <a:rPr lang="en-US" sz="2000" kern="1200" dirty="0">
                  <a:solidFill>
                    <a:schemeClr val="tx1"/>
                  </a:solidFill>
                  <a:latin typeface="Franklin Gothic Book" panose="020B0503020102020204" pitchFamily="34" charset="0"/>
                  <a:cs typeface="Times New Roman" pitchFamily="18" charset="0"/>
                </a:rPr>
                <a:t>Check project schedules with letting schedule and environmental clearance </a:t>
              </a:r>
              <a:r>
                <a:rPr lang="en-US" sz="2000" kern="1200" dirty="0" smtClean="0">
                  <a:solidFill>
                    <a:schemeClr val="tx1"/>
                  </a:solidFill>
                  <a:latin typeface="Franklin Gothic Book" panose="020B0503020102020204" pitchFamily="34" charset="0"/>
                  <a:cs typeface="Times New Roman" pitchFamily="18" charset="0"/>
                </a:rPr>
                <a:t>dates.</a:t>
              </a:r>
              <a:endParaRPr lang="en-US" sz="2000" kern="1200" dirty="0">
                <a:solidFill>
                  <a:schemeClr val="tx1"/>
                </a:solidFill>
                <a:latin typeface="Franklin Gothic Book" panose="020B0503020102020204" pitchFamily="34" charset="0"/>
                <a:cs typeface="Times New Roman" pitchFamily="18" charset="0"/>
              </a:endParaRPr>
            </a:p>
          </p:txBody>
        </p:sp>
      </p:grpSp>
    </p:spTree>
    <p:extLst>
      <p:ext uri="{BB962C8B-B14F-4D97-AF65-F5344CB8AC3E}">
        <p14:creationId xmlns:p14="http://schemas.microsoft.com/office/powerpoint/2010/main" val="2754871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Workshop Goals and Objectives</a:t>
            </a:r>
            <a:endParaRPr lang="en-US" dirty="0"/>
          </a:p>
        </p:txBody>
      </p:sp>
      <p:sp>
        <p:nvSpPr>
          <p:cNvPr id="7" name="Content Placeholder 6"/>
          <p:cNvSpPr>
            <a:spLocks noGrp="1"/>
          </p:cNvSpPr>
          <p:nvPr>
            <p:ph idx="1"/>
          </p:nvPr>
        </p:nvSpPr>
        <p:spPr/>
        <p:txBody>
          <a:bodyPr>
            <a:normAutofit/>
          </a:bodyPr>
          <a:lstStyle/>
          <a:p>
            <a:r>
              <a:rPr lang="en-US" sz="2800" dirty="0"/>
              <a:t>To help TxDOT staff to minimize unintended delays due to inconsistencies during </a:t>
            </a:r>
            <a:r>
              <a:rPr lang="en-US" sz="2800" dirty="0" smtClean="0"/>
              <a:t>the project </a:t>
            </a:r>
            <a:r>
              <a:rPr lang="en-US" sz="2800" dirty="0"/>
              <a:t>development </a:t>
            </a:r>
            <a:r>
              <a:rPr lang="en-US" sz="2800" dirty="0" smtClean="0"/>
              <a:t>process:</a:t>
            </a:r>
          </a:p>
          <a:p>
            <a:r>
              <a:rPr lang="en-US" sz="2800" dirty="0" smtClean="0">
                <a:cs typeface="Times New Roman" panose="02020603050405020304" pitchFamily="18" charset="0"/>
              </a:rPr>
              <a:t>This session provides </a:t>
            </a:r>
            <a:r>
              <a:rPr lang="en-US" sz="2800" dirty="0">
                <a:cs typeface="Times New Roman" panose="02020603050405020304" pitchFamily="18" charset="0"/>
              </a:rPr>
              <a:t>an overview of </a:t>
            </a:r>
            <a:r>
              <a:rPr lang="en-US" sz="2800" dirty="0" smtClean="0">
                <a:cs typeface="Times New Roman" panose="02020603050405020304" pitchFamily="18" charset="0"/>
              </a:rPr>
              <a:t>the following subjects:</a:t>
            </a:r>
            <a:endParaRPr lang="en-US" sz="2800" dirty="0">
              <a:cs typeface="Times New Roman" panose="02020603050405020304" pitchFamily="18" charset="0"/>
            </a:endParaRPr>
          </a:p>
          <a:p>
            <a:pPr lvl="1"/>
            <a:r>
              <a:rPr lang="en-US" dirty="0" smtClean="0">
                <a:cs typeface="Arial" pitchFamily="34" charset="0"/>
              </a:rPr>
              <a:t>Definition </a:t>
            </a:r>
            <a:r>
              <a:rPr lang="en-US" dirty="0">
                <a:cs typeface="Arial" pitchFamily="34" charset="0"/>
              </a:rPr>
              <a:t>of project consistency and causes of </a:t>
            </a:r>
            <a:r>
              <a:rPr lang="en-US" dirty="0" smtClean="0">
                <a:cs typeface="Arial" pitchFamily="34" charset="0"/>
              </a:rPr>
              <a:t>inconsistencies.</a:t>
            </a:r>
            <a:endParaRPr lang="en-US" dirty="0">
              <a:cs typeface="Arial" pitchFamily="34" charset="0"/>
            </a:endParaRPr>
          </a:p>
          <a:p>
            <a:pPr lvl="1"/>
            <a:r>
              <a:rPr lang="en-US" dirty="0">
                <a:cs typeface="Arial" pitchFamily="34" charset="0"/>
              </a:rPr>
              <a:t>Information for external entities and TxDOT </a:t>
            </a:r>
            <a:r>
              <a:rPr lang="en-US" dirty="0" smtClean="0">
                <a:cs typeface="Arial" pitchFamily="34" charset="0"/>
              </a:rPr>
              <a:t>offices and districts.</a:t>
            </a:r>
            <a:endParaRPr lang="en-US" dirty="0">
              <a:cs typeface="Arial" pitchFamily="34" charset="0"/>
            </a:endParaRPr>
          </a:p>
          <a:p>
            <a:pPr lvl="1"/>
            <a:r>
              <a:rPr lang="en-US" dirty="0">
                <a:cs typeface="Arial" pitchFamily="34" charset="0"/>
              </a:rPr>
              <a:t>Critical junctures for checking project </a:t>
            </a:r>
            <a:r>
              <a:rPr lang="en-US" dirty="0" smtClean="0">
                <a:cs typeface="Arial" pitchFamily="34" charset="0"/>
              </a:rPr>
              <a:t>consistency.</a:t>
            </a:r>
            <a:endParaRPr lang="en-US" dirty="0">
              <a:cs typeface="Arial" pitchFamily="34" charset="0"/>
            </a:endParaRPr>
          </a:p>
          <a:p>
            <a:pPr lvl="1"/>
            <a:r>
              <a:rPr lang="en-US" dirty="0">
                <a:cs typeface="Arial" pitchFamily="34" charset="0"/>
              </a:rPr>
              <a:t>Tools and best </a:t>
            </a:r>
            <a:r>
              <a:rPr lang="en-US" dirty="0" smtClean="0">
                <a:cs typeface="Arial" pitchFamily="34" charset="0"/>
              </a:rPr>
              <a:t>practices.</a:t>
            </a:r>
            <a:endParaRPr lang="en-US" dirty="0">
              <a:cs typeface="Arial" pitchFamily="34" charset="0"/>
            </a:endParaRPr>
          </a:p>
          <a:p>
            <a:pPr lvl="1"/>
            <a:r>
              <a:rPr lang="en-US" dirty="0">
                <a:cs typeface="Arial" pitchFamily="34" charset="0"/>
              </a:rPr>
              <a:t>Project consistency </a:t>
            </a:r>
            <a:r>
              <a:rPr lang="en-US" dirty="0" smtClean="0">
                <a:cs typeface="Arial" pitchFamily="34" charset="0"/>
              </a:rPr>
              <a:t>checklist.</a:t>
            </a:r>
            <a:endParaRPr lang="en-US" dirty="0">
              <a:cs typeface="Arial" pitchFamily="34" charset="0"/>
            </a:endParaRPr>
          </a:p>
          <a:p>
            <a:endParaRPr lang="en-US" sz="2800" dirty="0"/>
          </a:p>
        </p:txBody>
      </p:sp>
    </p:spTree>
    <p:extLst>
      <p:ext uri="{BB962C8B-B14F-4D97-AF65-F5344CB8AC3E}">
        <p14:creationId xmlns:p14="http://schemas.microsoft.com/office/powerpoint/2010/main" val="12044424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525963"/>
          </a:xfrm>
        </p:spPr>
        <p:txBody>
          <a:bodyPr>
            <a:normAutofit/>
          </a:bodyPr>
          <a:lstStyle/>
          <a:p>
            <a:pPr lvl="0"/>
            <a:r>
              <a:rPr lang="en-US" sz="2800" dirty="0" smtClean="0">
                <a:cs typeface="Times New Roman" panose="02020603050405020304" pitchFamily="18" charset="0"/>
              </a:rPr>
              <a:t>A </a:t>
            </a:r>
            <a:r>
              <a:rPr lang="en-US" sz="2800" dirty="0">
                <a:cs typeface="Times New Roman" panose="02020603050405020304" pitchFamily="18" charset="0"/>
              </a:rPr>
              <a:t>basic workflow communicates and identifies the following three major points and establishes </a:t>
            </a:r>
            <a:r>
              <a:rPr lang="en-US" sz="2800" dirty="0" smtClean="0">
                <a:cs typeface="Times New Roman" panose="02020603050405020304" pitchFamily="18" charset="0"/>
              </a:rPr>
              <a:t>effective </a:t>
            </a:r>
            <a:r>
              <a:rPr lang="en-US" sz="2800" dirty="0">
                <a:cs typeface="Times New Roman" panose="02020603050405020304" pitchFamily="18" charset="0"/>
              </a:rPr>
              <a:t>interactions between </a:t>
            </a:r>
            <a:r>
              <a:rPr lang="en-US" sz="2800" dirty="0" smtClean="0">
                <a:cs typeface="Times New Roman" panose="02020603050405020304" pitchFamily="18" charset="0"/>
              </a:rPr>
              <a:t>them:</a:t>
            </a:r>
          </a:p>
          <a:p>
            <a:pPr marL="571500" lvl="1" indent="-171450"/>
            <a:r>
              <a:rPr lang="en-US" dirty="0">
                <a:cs typeface="Times New Roman" panose="02020603050405020304" pitchFamily="18" charset="0"/>
              </a:rPr>
              <a:t> </a:t>
            </a:r>
            <a:r>
              <a:rPr lang="en-US" dirty="0" smtClean="0">
                <a:cs typeface="Times New Roman" panose="02020603050405020304" pitchFamily="18" charset="0"/>
              </a:rPr>
              <a:t>How should the </a:t>
            </a:r>
            <a:r>
              <a:rPr lang="en-US" dirty="0">
                <a:cs typeface="Times New Roman" panose="02020603050405020304" pitchFamily="18" charset="0"/>
              </a:rPr>
              <a:t>project changes </a:t>
            </a:r>
            <a:r>
              <a:rPr lang="en-US" dirty="0" smtClean="0">
                <a:cs typeface="Times New Roman" panose="02020603050405020304" pitchFamily="18" charset="0"/>
              </a:rPr>
              <a:t>be identified and </a:t>
            </a:r>
            <a:r>
              <a:rPr lang="en-US" dirty="0">
                <a:cs typeface="Times New Roman" panose="02020603050405020304" pitchFamily="18" charset="0"/>
              </a:rPr>
              <a:t>communicated through </a:t>
            </a:r>
            <a:r>
              <a:rPr lang="en-US" dirty="0" smtClean="0">
                <a:cs typeface="Times New Roman" panose="02020603050405020304" pitchFamily="18" charset="0"/>
              </a:rPr>
              <a:t>the different </a:t>
            </a:r>
            <a:r>
              <a:rPr lang="en-US" dirty="0">
                <a:cs typeface="Times New Roman" panose="02020603050405020304" pitchFamily="18" charset="0"/>
              </a:rPr>
              <a:t>PD </a:t>
            </a:r>
            <a:r>
              <a:rPr lang="en-US" dirty="0" smtClean="0">
                <a:cs typeface="Times New Roman" panose="02020603050405020304" pitchFamily="18" charset="0"/>
              </a:rPr>
              <a:t>process stages?</a:t>
            </a:r>
            <a:endParaRPr lang="en-US" dirty="0">
              <a:cs typeface="Times New Roman" panose="02020603050405020304" pitchFamily="18" charset="0"/>
            </a:endParaRPr>
          </a:p>
          <a:p>
            <a:pPr marL="571500" lvl="1" indent="-171450"/>
            <a:r>
              <a:rPr lang="en-US" dirty="0" smtClean="0">
                <a:cs typeface="Times New Roman" panose="02020603050405020304" pitchFamily="18" charset="0"/>
              </a:rPr>
              <a:t>Who </a:t>
            </a:r>
            <a:r>
              <a:rPr lang="en-US" dirty="0">
                <a:cs typeface="Times New Roman" panose="02020603050405020304" pitchFamily="18" charset="0"/>
              </a:rPr>
              <a:t>is held accountable for each </a:t>
            </a:r>
            <a:r>
              <a:rPr lang="en-US" dirty="0" smtClean="0">
                <a:cs typeface="Times New Roman" panose="02020603050405020304" pitchFamily="18" charset="0"/>
              </a:rPr>
              <a:t>step?</a:t>
            </a:r>
          </a:p>
          <a:p>
            <a:pPr marL="571500" lvl="1" indent="-171450"/>
            <a:r>
              <a:rPr lang="en-US" dirty="0" smtClean="0">
                <a:cs typeface="Times New Roman" panose="02020603050405020304" pitchFamily="18" charset="0"/>
              </a:rPr>
              <a:t>Where are the supporting </a:t>
            </a:r>
            <a:r>
              <a:rPr lang="en-US" dirty="0">
                <a:cs typeface="Times New Roman" panose="02020603050405020304" pitchFamily="18" charset="0"/>
              </a:rPr>
              <a:t>tools and resources </a:t>
            </a:r>
            <a:r>
              <a:rPr lang="en-US" dirty="0" smtClean="0">
                <a:cs typeface="Times New Roman" panose="02020603050405020304" pitchFamily="18" charset="0"/>
              </a:rPr>
              <a:t>located</a:t>
            </a:r>
            <a:r>
              <a:rPr lang="en-US" dirty="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301752" y="76200"/>
            <a:ext cx="8229600" cy="715962"/>
          </a:xfrm>
        </p:spPr>
        <p:txBody>
          <a:bodyPr>
            <a:noAutofit/>
          </a:bodyPr>
          <a:lstStyle/>
          <a:p>
            <a:pPr lvl="0"/>
            <a:r>
              <a:rPr lang="en-US" dirty="0">
                <a:cs typeface="Times New Roman" panose="02020603050405020304" pitchFamily="18" charset="0"/>
              </a:rPr>
              <a:t>Step 4 –Establish a PCM Work Flow</a:t>
            </a:r>
            <a:br>
              <a:rPr lang="en-US" dirty="0">
                <a:cs typeface="Times New Roman" panose="02020603050405020304" pitchFamily="18" charset="0"/>
              </a:rPr>
            </a:br>
            <a:endParaRPr lang="en-US" dirty="0">
              <a:cs typeface="Times New Roman" panose="02020603050405020304" pitchFamily="18" charset="0"/>
            </a:endParaRPr>
          </a:p>
        </p:txBody>
      </p:sp>
    </p:spTree>
    <p:extLst>
      <p:ext uri="{BB962C8B-B14F-4D97-AF65-F5344CB8AC3E}">
        <p14:creationId xmlns:p14="http://schemas.microsoft.com/office/powerpoint/2010/main" val="12600457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cs typeface="Times New Roman" panose="02020603050405020304" pitchFamily="18" charset="0"/>
              </a:rPr>
              <a:t>Example Workflow for Preventing Project Inconsistencies</a:t>
            </a:r>
            <a:endParaRPr lang="en-US" dirty="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25330414"/>
              </p:ext>
            </p:extLst>
          </p:nvPr>
        </p:nvGraphicFramePr>
        <p:xfrm>
          <a:off x="457200" y="990600"/>
          <a:ext cx="82296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726060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z="2800" dirty="0">
                <a:cs typeface="Times New Roman" panose="02020603050405020304" pitchFamily="18" charset="0"/>
              </a:rPr>
              <a:t>Effective</a:t>
            </a:r>
            <a:r>
              <a:rPr lang="en-US" sz="2800" dirty="0" smtClean="0">
                <a:cs typeface="Times New Roman" panose="02020603050405020304" pitchFamily="18" charset="0"/>
              </a:rPr>
              <a:t> </a:t>
            </a:r>
            <a:r>
              <a:rPr lang="en-US" sz="2800" dirty="0">
                <a:cs typeface="Times New Roman" panose="02020603050405020304" pitchFamily="18" charset="0"/>
              </a:rPr>
              <a:t>communication and coordination </a:t>
            </a:r>
            <a:r>
              <a:rPr lang="en-US" sz="2800" dirty="0" smtClean="0">
                <a:cs typeface="Times New Roman" panose="02020603050405020304" pitchFamily="18" charset="0"/>
              </a:rPr>
              <a:t>procedures.</a:t>
            </a:r>
          </a:p>
          <a:p>
            <a:pPr lvl="0"/>
            <a:r>
              <a:rPr lang="en-US" sz="2800" dirty="0" smtClean="0">
                <a:cs typeface="Times New Roman" panose="02020603050405020304" pitchFamily="18" charset="0"/>
              </a:rPr>
              <a:t>Personal-level communication necessary but not sufficient:</a:t>
            </a:r>
            <a:endParaRPr lang="en-US" sz="2800" dirty="0">
              <a:cs typeface="Times New Roman" panose="02020603050405020304" pitchFamily="18" charset="0"/>
            </a:endParaRPr>
          </a:p>
          <a:p>
            <a:pPr marL="571500" lvl="1" indent="-171450"/>
            <a:r>
              <a:rPr lang="en-US" dirty="0" smtClean="0">
                <a:cs typeface="Times New Roman" panose="02020603050405020304" pitchFamily="18" charset="0"/>
              </a:rPr>
              <a:t>Discontinuity</a:t>
            </a:r>
            <a:r>
              <a:rPr lang="en-US" dirty="0">
                <a:cs typeface="Times New Roman" panose="02020603050405020304" pitchFamily="18" charset="0"/>
              </a:rPr>
              <a:t>: Staff </a:t>
            </a:r>
            <a:r>
              <a:rPr lang="en-US" dirty="0" smtClean="0">
                <a:cs typeface="Times New Roman" panose="02020603050405020304" pitchFamily="18" charset="0"/>
              </a:rPr>
              <a:t>turnover.</a:t>
            </a:r>
          </a:p>
          <a:p>
            <a:pPr marL="571500" lvl="1" indent="-171450"/>
            <a:r>
              <a:rPr lang="en-US" dirty="0" smtClean="0">
                <a:cs typeface="Times New Roman" panose="02020603050405020304" pitchFamily="18" charset="0"/>
              </a:rPr>
              <a:t>No </a:t>
            </a:r>
            <a:r>
              <a:rPr lang="en-US" dirty="0">
                <a:cs typeface="Times New Roman" panose="02020603050405020304" pitchFamily="18" charset="0"/>
              </a:rPr>
              <a:t>guarantee of a minimum level of </a:t>
            </a:r>
            <a:r>
              <a:rPr lang="en-US" dirty="0" smtClean="0">
                <a:cs typeface="Times New Roman" panose="02020603050405020304" pitchFamily="18" charset="0"/>
              </a:rPr>
              <a:t>communication.</a:t>
            </a:r>
            <a:endParaRPr lang="en-US" dirty="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301752" y="76200"/>
            <a:ext cx="8229600" cy="713232"/>
          </a:xfrm>
        </p:spPr>
        <p:txBody>
          <a:bodyPr>
            <a:normAutofit/>
          </a:bodyPr>
          <a:lstStyle/>
          <a:p>
            <a:pPr lvl="0"/>
            <a:r>
              <a:rPr lang="en-US" dirty="0">
                <a:cs typeface="Times New Roman" panose="02020603050405020304" pitchFamily="18" charset="0"/>
              </a:rPr>
              <a:t>Step 5 – Systematic </a:t>
            </a:r>
            <a:r>
              <a:rPr lang="en-US" dirty="0" smtClean="0">
                <a:cs typeface="Times New Roman" panose="02020603050405020304" pitchFamily="18" charset="0"/>
              </a:rPr>
              <a:t>Communication</a:t>
            </a:r>
            <a:endParaRPr lang="en-US" dirty="0">
              <a:cs typeface="Times New Roman" panose="02020603050405020304" pitchFamily="18" charset="0"/>
            </a:endParaRPr>
          </a:p>
        </p:txBody>
      </p:sp>
    </p:spTree>
    <p:extLst>
      <p:ext uri="{BB962C8B-B14F-4D97-AF65-F5344CB8AC3E}">
        <p14:creationId xmlns:p14="http://schemas.microsoft.com/office/powerpoint/2010/main" val="15387685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Best Practices</a:t>
            </a:r>
            <a:endParaRPr lang="en-US" dirty="0"/>
          </a:p>
        </p:txBody>
      </p:sp>
      <p:sp>
        <p:nvSpPr>
          <p:cNvPr id="3" name="Content Placeholder 2"/>
          <p:cNvSpPr>
            <a:spLocks noGrp="1"/>
          </p:cNvSpPr>
          <p:nvPr>
            <p:ph idx="1"/>
          </p:nvPr>
        </p:nvSpPr>
        <p:spPr/>
        <p:txBody>
          <a:bodyPr>
            <a:normAutofit/>
          </a:bodyPr>
          <a:lstStyle/>
          <a:p>
            <a:r>
              <a:rPr lang="en-US" sz="2800" b="1" dirty="0"/>
              <a:t>Regular Meetings with MPO </a:t>
            </a:r>
            <a:r>
              <a:rPr lang="en-US" sz="2800" dirty="0" smtClean="0"/>
              <a:t>– Keep </a:t>
            </a:r>
            <a:r>
              <a:rPr lang="en-US" sz="2800" dirty="0"/>
              <a:t>MPOs aware of any changes to projects as well as amendments or updates needed in the planning </a:t>
            </a:r>
            <a:r>
              <a:rPr lang="en-US" sz="2800" dirty="0" smtClean="0"/>
              <a:t>documents.</a:t>
            </a:r>
          </a:p>
          <a:p>
            <a:r>
              <a:rPr lang="en-US" sz="2800" b="1" dirty="0"/>
              <a:t>Regular Internal Project Meetings</a:t>
            </a:r>
            <a:r>
              <a:rPr lang="en-US" sz="2800" dirty="0"/>
              <a:t> – </a:t>
            </a:r>
            <a:r>
              <a:rPr lang="en-US" sz="2800" dirty="0" smtClean="0"/>
              <a:t>Help </a:t>
            </a:r>
            <a:r>
              <a:rPr lang="en-US" sz="2800" dirty="0"/>
              <a:t>maintain communication as a project is developed at the </a:t>
            </a:r>
            <a:r>
              <a:rPr lang="en-US" sz="2800" dirty="0" smtClean="0"/>
              <a:t>District level.</a:t>
            </a:r>
            <a:endParaRPr lang="en-US" sz="2800" dirty="0"/>
          </a:p>
        </p:txBody>
      </p:sp>
    </p:spTree>
    <p:extLst>
      <p:ext uri="{BB962C8B-B14F-4D97-AF65-F5344CB8AC3E}">
        <p14:creationId xmlns:p14="http://schemas.microsoft.com/office/powerpoint/2010/main" val="33805671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cs typeface="Times New Roman" panose="02020603050405020304" pitchFamily="18" charset="0"/>
              </a:rPr>
              <a:t>Project Inconsistency Detection</a:t>
            </a:r>
            <a:endParaRPr lang="en-US" dirty="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800" dirty="0">
                <a:cs typeface="Times New Roman" panose="02020603050405020304" pitchFamily="18" charset="0"/>
              </a:rPr>
              <a:t>Project inconsistencies can occur despite all the precautions taken to prevent </a:t>
            </a:r>
            <a:r>
              <a:rPr lang="en-US" sz="2800" dirty="0" smtClean="0">
                <a:cs typeface="Times New Roman" panose="02020603050405020304" pitchFamily="18" charset="0"/>
              </a:rPr>
              <a:t>them.</a:t>
            </a:r>
          </a:p>
          <a:p>
            <a:r>
              <a:rPr lang="en-US" sz="2800" dirty="0">
                <a:cs typeface="Times New Roman" panose="02020603050405020304" pitchFamily="18" charset="0"/>
              </a:rPr>
              <a:t>E</a:t>
            </a:r>
            <a:r>
              <a:rPr lang="en-US" sz="2800" dirty="0" smtClean="0">
                <a:cs typeface="Times New Roman" panose="02020603050405020304" pitchFamily="18" charset="0"/>
              </a:rPr>
              <a:t>arly detection and timely response.</a:t>
            </a:r>
          </a:p>
          <a:p>
            <a:r>
              <a:rPr lang="en-US" sz="2800" dirty="0" smtClean="0">
                <a:cs typeface="Times New Roman" panose="02020603050405020304" pitchFamily="18" charset="0"/>
              </a:rPr>
              <a:t>Detect and address at critical junctures.</a:t>
            </a:r>
          </a:p>
          <a:p>
            <a:r>
              <a:rPr lang="en-US" sz="2800" dirty="0" smtClean="0">
                <a:cs typeface="Times New Roman" panose="02020603050405020304" pitchFamily="18" charset="0"/>
              </a:rPr>
              <a:t>Recommended list of critical junctures:</a:t>
            </a:r>
          </a:p>
          <a:p>
            <a:pPr lvl="1"/>
            <a:r>
              <a:rPr lang="en-US" dirty="0">
                <a:cs typeface="Times New Roman" panose="02020603050405020304" pitchFamily="18" charset="0"/>
              </a:rPr>
              <a:t>Design concept </a:t>
            </a:r>
            <a:r>
              <a:rPr lang="en-US" dirty="0" smtClean="0">
                <a:cs typeface="Times New Roman" panose="02020603050405020304" pitchFamily="18" charset="0"/>
              </a:rPr>
              <a:t>conference.</a:t>
            </a:r>
            <a:endParaRPr lang="en-US" dirty="0">
              <a:cs typeface="Times New Roman" panose="02020603050405020304" pitchFamily="18" charset="0"/>
            </a:endParaRPr>
          </a:p>
          <a:p>
            <a:pPr lvl="1"/>
            <a:r>
              <a:rPr lang="en-US" dirty="0">
                <a:cs typeface="Times New Roman" panose="02020603050405020304" pitchFamily="18" charset="0"/>
              </a:rPr>
              <a:t>30 </a:t>
            </a:r>
            <a:r>
              <a:rPr lang="en-US" dirty="0" smtClean="0">
                <a:cs typeface="Times New Roman" panose="02020603050405020304" pitchFamily="18" charset="0"/>
              </a:rPr>
              <a:t>percent and </a:t>
            </a:r>
            <a:r>
              <a:rPr lang="en-US" dirty="0">
                <a:cs typeface="Times New Roman" panose="02020603050405020304" pitchFamily="18" charset="0"/>
              </a:rPr>
              <a:t>90 percent </a:t>
            </a:r>
            <a:r>
              <a:rPr lang="en-US" dirty="0" err="1">
                <a:cs typeface="Times New Roman" panose="02020603050405020304" pitchFamily="18" charset="0"/>
              </a:rPr>
              <a:t>PS&amp;E</a:t>
            </a:r>
            <a:r>
              <a:rPr lang="en-US" dirty="0">
                <a:cs typeface="Times New Roman" panose="02020603050405020304" pitchFamily="18" charset="0"/>
              </a:rPr>
              <a:t> </a:t>
            </a:r>
            <a:r>
              <a:rPr lang="en-US" dirty="0" smtClean="0">
                <a:cs typeface="Times New Roman" panose="02020603050405020304" pitchFamily="18" charset="0"/>
              </a:rPr>
              <a:t>development.</a:t>
            </a:r>
            <a:endParaRPr lang="en-US" dirty="0">
              <a:cs typeface="Times New Roman" panose="02020603050405020304" pitchFamily="18" charset="0"/>
            </a:endParaRPr>
          </a:p>
          <a:p>
            <a:pPr lvl="1"/>
            <a:r>
              <a:rPr lang="en-US" dirty="0">
                <a:cs typeface="Times New Roman" panose="02020603050405020304" pitchFamily="18" charset="0"/>
              </a:rPr>
              <a:t>Environmental </a:t>
            </a:r>
            <a:r>
              <a:rPr lang="en-US" dirty="0" smtClean="0">
                <a:cs typeface="Times New Roman" panose="02020603050405020304" pitchFamily="18" charset="0"/>
              </a:rPr>
              <a:t>scoping.</a:t>
            </a:r>
            <a:endParaRPr lang="en-US" dirty="0">
              <a:cs typeface="Times New Roman" panose="02020603050405020304" pitchFamily="18" charset="0"/>
            </a:endParaRPr>
          </a:p>
          <a:p>
            <a:pPr lvl="1"/>
            <a:r>
              <a:rPr lang="en-US" dirty="0">
                <a:cs typeface="Times New Roman" panose="02020603050405020304" pitchFamily="18" charset="0"/>
              </a:rPr>
              <a:t>Annual scheduled checking for all projects listed on TIP, STIP, UTP, and SPA list with an expected letting data within the next four </a:t>
            </a:r>
            <a:r>
              <a:rPr lang="en-US" dirty="0" smtClean="0">
                <a:cs typeface="Times New Roman" panose="02020603050405020304" pitchFamily="18" charset="0"/>
              </a:rPr>
              <a:t>years.</a:t>
            </a:r>
            <a:endParaRPr lang="en-US" dirty="0">
              <a:cs typeface="Times New Roman" panose="02020603050405020304" pitchFamily="18" charset="0"/>
            </a:endParaRPr>
          </a:p>
          <a:p>
            <a:pPr marL="284162" lvl="1"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26543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cs typeface="Times New Roman" panose="02020603050405020304" pitchFamily="18" charset="0"/>
              </a:rPr>
              <a:t>Critical Junctures for Checking Project Consistency</a:t>
            </a:r>
            <a:endParaRPr lang="en-US" dirty="0">
              <a:cs typeface="Times New Roman" panose="02020603050405020304" pitchFamily="18" charset="0"/>
            </a:endParaRPr>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1676400" y="838200"/>
            <a:ext cx="5942965" cy="5198110"/>
          </a:xfrm>
          <a:prstGeom prst="rect">
            <a:avLst/>
          </a:prstGeom>
        </p:spPr>
      </p:pic>
    </p:spTree>
    <p:extLst>
      <p:ext uri="{BB962C8B-B14F-4D97-AF65-F5344CB8AC3E}">
        <p14:creationId xmlns:p14="http://schemas.microsoft.com/office/powerpoint/2010/main" val="5781634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Project Consistency Checklist</a:t>
            </a:r>
            <a:endParaRPr lang="en-US" dirty="0">
              <a:cs typeface="Times New Roman" panose="02020603050405020304" pitchFamily="18" charset="0"/>
            </a:endParaRPr>
          </a:p>
        </p:txBody>
      </p:sp>
      <p:sp>
        <p:nvSpPr>
          <p:cNvPr id="4" name="TextBox 3"/>
          <p:cNvSpPr txBox="1"/>
          <p:nvPr/>
        </p:nvSpPr>
        <p:spPr>
          <a:xfrm>
            <a:off x="381000" y="1159877"/>
            <a:ext cx="3962400" cy="3170099"/>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latin typeface="Franklin Gothic Book" panose="020B0503020102020204" pitchFamily="34" charset="0"/>
              </a:rPr>
              <a:t>Checklist is a tool for practitioners to reference during the development of a project to check for consistency.</a:t>
            </a:r>
          </a:p>
          <a:p>
            <a:pPr marL="285750" indent="-285750">
              <a:buFont typeface="Arial" panose="020B0604020202020204" pitchFamily="34" charset="0"/>
              <a:buChar char="•"/>
            </a:pPr>
            <a:r>
              <a:rPr lang="en-US" sz="2000" dirty="0" smtClean="0">
                <a:latin typeface="Franklin Gothic Book" panose="020B0503020102020204" pitchFamily="34" charset="0"/>
              </a:rPr>
              <a:t>Checklist highlights areas where inconsistency can become a problem.</a:t>
            </a:r>
          </a:p>
          <a:p>
            <a:pPr marL="285750" indent="-285750">
              <a:buFont typeface="Arial" panose="020B0604020202020204" pitchFamily="34" charset="0"/>
              <a:buChar char="•"/>
            </a:pPr>
            <a:r>
              <a:rPr lang="en-US" sz="2000" dirty="0" smtClean="0">
                <a:latin typeface="Franklin Gothic Book" panose="020B0503020102020204" pitchFamily="34" charset="0"/>
              </a:rPr>
              <a:t>Includes checking design cost, scope, and conformity information. </a:t>
            </a:r>
          </a:p>
        </p:txBody>
      </p:sp>
      <p:pic>
        <p:nvPicPr>
          <p:cNvPr id="151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1008" y="762000"/>
            <a:ext cx="3931920" cy="5375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8658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cs typeface="Times New Roman" panose="02020603050405020304" pitchFamily="18" charset="0"/>
              </a:rPr>
              <a:t>Project Consistency Checklist – Project Overview</a:t>
            </a:r>
            <a:endParaRPr lang="en-US" sz="1800" dirty="0">
              <a:solidFill>
                <a:schemeClr val="tx1"/>
              </a:solidFill>
              <a:cs typeface="Times New Roman" panose="02020603050405020304" pitchFamily="18" charset="0"/>
            </a:endParaRPr>
          </a:p>
        </p:txBody>
      </p:sp>
      <p:pic>
        <p:nvPicPr>
          <p:cNvPr id="151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2963" y="1376363"/>
            <a:ext cx="7458075" cy="410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57957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smtClean="0">
                <a:cs typeface="Times New Roman" panose="02020603050405020304" pitchFamily="18" charset="0"/>
              </a:rPr>
              <a:t>Project Consistency Checklist – Design Concept</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endParaRPr lang="en-US" dirty="0">
              <a:solidFill>
                <a:schemeClr val="tx1"/>
              </a:solidFill>
              <a:latin typeface="Times New Roman" panose="02020603050405020304" pitchFamily="18" charset="0"/>
              <a:cs typeface="Times New Roman" panose="02020603050405020304" pitchFamily="18" charset="0"/>
            </a:endParaRPr>
          </a:p>
        </p:txBody>
      </p:sp>
      <p:pic>
        <p:nvPicPr>
          <p:cNvPr id="152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913" y="1557338"/>
            <a:ext cx="7496175" cy="3743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5063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cs typeface="Times New Roman" panose="02020603050405020304" pitchFamily="18" charset="0"/>
              </a:rPr>
              <a:t>Project Consistency Checklist – Design Scope and Cost</a:t>
            </a:r>
            <a:endParaRPr lang="en-US" dirty="0">
              <a:solidFill>
                <a:schemeClr val="tx1"/>
              </a:solidFill>
              <a:cs typeface="Times New Roman" panose="02020603050405020304" pitchFamily="18" charset="0"/>
            </a:endParaRPr>
          </a:p>
        </p:txBody>
      </p:sp>
      <p:pic>
        <p:nvPicPr>
          <p:cNvPr id="153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300288"/>
            <a:ext cx="7467600" cy="2257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23590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3388425"/>
            <a:ext cx="8269287" cy="1219200"/>
          </a:xfrm>
        </p:spPr>
        <p:txBody>
          <a:bodyPr>
            <a:normAutofit fontScale="90000"/>
          </a:bodyPr>
          <a:lstStyle/>
          <a:p>
            <a:pPr>
              <a:lnSpc>
                <a:spcPct val="120000"/>
              </a:lnSpc>
            </a:pPr>
            <a:r>
              <a:rPr lang="en-US" b="0" dirty="0">
                <a:solidFill>
                  <a:schemeClr val="accent1"/>
                </a:solidFill>
                <a:latin typeface="Franklin Gothic Medium" panose="020B0603020102020204" pitchFamily="34" charset="0"/>
              </a:rPr>
              <a:t>Section </a:t>
            </a:r>
            <a:r>
              <a:rPr lang="en-US" b="0" dirty="0" smtClean="0">
                <a:solidFill>
                  <a:schemeClr val="accent1"/>
                </a:solidFill>
                <a:latin typeface="Franklin Gothic Medium" panose="020B0603020102020204" pitchFamily="34" charset="0"/>
              </a:rPr>
              <a:t>2: </a:t>
            </a:r>
            <a:br>
              <a:rPr lang="en-US" b="0" dirty="0" smtClean="0">
                <a:solidFill>
                  <a:schemeClr val="accent1"/>
                </a:solidFill>
                <a:latin typeface="Franklin Gothic Medium" panose="020B0603020102020204" pitchFamily="34" charset="0"/>
              </a:rPr>
            </a:br>
            <a:r>
              <a:rPr lang="en-US" b="0" dirty="0" smtClean="0">
                <a:solidFill>
                  <a:schemeClr val="accent1"/>
                </a:solidFill>
                <a:latin typeface="Franklin Gothic Medium" panose="020B0603020102020204" pitchFamily="34" charset="0"/>
              </a:rPr>
              <a:t>Project Consistency</a:t>
            </a:r>
            <a:br>
              <a:rPr lang="en-US" b="0" dirty="0" smtClean="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For more information refer to </a:t>
            </a:r>
            <a:br>
              <a:rPr lang="en-US" sz="2200" b="0" cap="none" dirty="0">
                <a:solidFill>
                  <a:schemeClr val="accent1"/>
                </a:solidFill>
                <a:latin typeface="Franklin Gothic Medium" panose="020B0603020102020204" pitchFamily="34" charset="0"/>
              </a:rPr>
            </a:br>
            <a:r>
              <a:rPr lang="en-US" sz="2200" b="0" cap="none" dirty="0">
                <a:solidFill>
                  <a:schemeClr val="accent1"/>
                </a:solidFill>
                <a:latin typeface="Franklin Gothic Medium" panose="020B0603020102020204" pitchFamily="34" charset="0"/>
              </a:rPr>
              <a:t>Chapter </a:t>
            </a:r>
            <a:r>
              <a:rPr lang="en-US" sz="2200" b="0" cap="none" dirty="0" smtClean="0">
                <a:solidFill>
                  <a:schemeClr val="accent1"/>
                </a:solidFill>
                <a:latin typeface="Franklin Gothic Medium" panose="020B0603020102020204" pitchFamily="34" charset="0"/>
              </a:rPr>
              <a:t>2 </a:t>
            </a:r>
            <a:r>
              <a:rPr lang="en-US" sz="2200" b="0" cap="none" dirty="0">
                <a:solidFill>
                  <a:schemeClr val="accent1"/>
                </a:solidFill>
                <a:latin typeface="Franklin Gothic Medium" panose="020B0603020102020204" pitchFamily="34" charset="0"/>
              </a:rPr>
              <a:t>of </a:t>
            </a:r>
            <a:r>
              <a:rPr lang="en-US" sz="2200" b="0" cap="none" dirty="0" smtClean="0">
                <a:solidFill>
                  <a:schemeClr val="accent1"/>
                </a:solidFill>
                <a:latin typeface="Franklin Gothic Medium" panose="020B0603020102020204" pitchFamily="34" charset="0"/>
              </a:rPr>
              <a:t>Project Consistency Guidebook</a:t>
            </a:r>
            <a:endParaRPr lang="en-US" sz="2200" b="0" cap="none" dirty="0">
              <a:solidFill>
                <a:schemeClr val="accent1"/>
              </a:solidFill>
              <a:latin typeface="Franklin Gothic Medium" panose="020B0603020102020204" pitchFamily="34" charset="0"/>
            </a:endParaRPr>
          </a:p>
        </p:txBody>
      </p:sp>
      <p:cxnSp>
        <p:nvCxnSpPr>
          <p:cNvPr id="5" name="Straight Connector 4"/>
          <p:cNvCxnSpPr/>
          <p:nvPr/>
        </p:nvCxnSpPr>
        <p:spPr>
          <a:xfrm>
            <a:off x="685800" y="4748150"/>
            <a:ext cx="5410200"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40222561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Role of Finance Division</a:t>
            </a:r>
            <a:endParaRPr lang="en-US" dirty="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800" dirty="0" smtClean="0">
                <a:cs typeface="Times New Roman" panose="02020603050405020304" pitchFamily="18" charset="0"/>
              </a:rPr>
              <a:t>Updates </a:t>
            </a:r>
            <a:r>
              <a:rPr lang="en-US" sz="2800" dirty="0">
                <a:cs typeface="Times New Roman" panose="02020603050405020304" pitchFamily="18" charset="0"/>
              </a:rPr>
              <a:t>letting schedule </a:t>
            </a:r>
            <a:r>
              <a:rPr lang="en-US" sz="2800" dirty="0" smtClean="0">
                <a:cs typeface="Times New Roman" panose="02020603050405020304" pitchFamily="18" charset="0"/>
              </a:rPr>
              <a:t>monthly based on letting list from Districts.</a:t>
            </a:r>
            <a:endParaRPr lang="en-US" sz="2800" dirty="0">
              <a:cs typeface="Times New Roman" panose="02020603050405020304" pitchFamily="18" charset="0"/>
            </a:endParaRPr>
          </a:p>
          <a:p>
            <a:r>
              <a:rPr lang="en-US" sz="2800" dirty="0" smtClean="0">
                <a:cs typeface="Times New Roman" panose="02020603050405020304" pitchFamily="18" charset="0"/>
              </a:rPr>
              <a:t>Prepares and submits Federal Project Agreement Authorization.</a:t>
            </a:r>
          </a:p>
          <a:p>
            <a:r>
              <a:rPr lang="en-US" sz="2800" dirty="0" smtClean="0">
                <a:cs typeface="Times New Roman" panose="02020603050405020304" pitchFamily="18" charset="0"/>
              </a:rPr>
              <a:t>FIN Communication Role:</a:t>
            </a:r>
          </a:p>
          <a:p>
            <a:pPr lvl="1"/>
            <a:r>
              <a:rPr lang="en-US" dirty="0" smtClean="0">
                <a:cs typeface="Times New Roman" panose="02020603050405020304" pitchFamily="18" charset="0"/>
              </a:rPr>
              <a:t>Districts usually report funding changes to FIN and </a:t>
            </a:r>
            <a:r>
              <a:rPr lang="en-US" dirty="0" err="1" smtClean="0">
                <a:cs typeface="Times New Roman" panose="02020603050405020304" pitchFamily="18" charset="0"/>
              </a:rPr>
              <a:t>TPP</a:t>
            </a:r>
            <a:r>
              <a:rPr lang="en-US" dirty="0" smtClean="0">
                <a:cs typeface="Times New Roman" panose="02020603050405020304" pitchFamily="18" charset="0"/>
              </a:rPr>
              <a:t>.</a:t>
            </a:r>
          </a:p>
          <a:p>
            <a:pPr lvl="1"/>
            <a:r>
              <a:rPr lang="en-US" dirty="0" smtClean="0">
                <a:cs typeface="Times New Roman" panose="02020603050405020304" pitchFamily="18" charset="0"/>
              </a:rPr>
              <a:t>FIN communicates funding changes/decisions made by the TxDOT administration.</a:t>
            </a:r>
            <a:endParaRPr lang="en-US" dirty="0">
              <a:cs typeface="Times New Roman" panose="02020603050405020304" pitchFamily="18" charset="0"/>
            </a:endParaRPr>
          </a:p>
          <a:p>
            <a:endParaRPr lang="en-US" dirty="0"/>
          </a:p>
        </p:txBody>
      </p:sp>
    </p:spTree>
    <p:extLst>
      <p:ext uri="{BB962C8B-B14F-4D97-AF65-F5344CB8AC3E}">
        <p14:creationId xmlns:p14="http://schemas.microsoft.com/office/powerpoint/2010/main" val="301013685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Consistency Guidebook</a:t>
            </a:r>
            <a:endParaRPr lang="en-US" dirty="0"/>
          </a:p>
        </p:txBody>
      </p:sp>
      <p:pic>
        <p:nvPicPr>
          <p:cNvPr id="1556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2141"/>
          <a:stretch/>
        </p:blipFill>
        <p:spPr bwMode="auto">
          <a:xfrm>
            <a:off x="2362200" y="762000"/>
            <a:ext cx="4026725" cy="53029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69677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Consistency Guidebook</a:t>
            </a:r>
            <a:endParaRPr lang="en-US" dirty="0"/>
          </a:p>
        </p:txBody>
      </p:sp>
      <p:pic>
        <p:nvPicPr>
          <p:cNvPr id="1546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938"/>
          <a:stretch/>
        </p:blipFill>
        <p:spPr bwMode="auto">
          <a:xfrm>
            <a:off x="2362200" y="761999"/>
            <a:ext cx="4114800" cy="5258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65766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Additional Resources</a:t>
            </a:r>
            <a:endParaRPr lang="en-US" dirty="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dirty="0" smtClean="0">
                <a:cs typeface="Times New Roman" panose="02020603050405020304" pitchFamily="18" charset="0"/>
              </a:rPr>
              <a:t>The </a:t>
            </a:r>
            <a:r>
              <a:rPr lang="en-US" dirty="0">
                <a:cs typeface="Times New Roman" panose="02020603050405020304" pitchFamily="18" charset="0"/>
              </a:rPr>
              <a:t>Transportation Planning Process: Key Issues. A Briefing Book for Transportation </a:t>
            </a:r>
            <a:r>
              <a:rPr lang="en-US" dirty="0" smtClean="0">
                <a:cs typeface="Times New Roman" panose="02020603050405020304" pitchFamily="18" charset="0"/>
              </a:rPr>
              <a:t>Decision makers, </a:t>
            </a:r>
            <a:r>
              <a:rPr lang="en-US" dirty="0">
                <a:cs typeface="Times New Roman" panose="02020603050405020304" pitchFamily="18" charset="0"/>
              </a:rPr>
              <a:t>Officials, and Staff. U.S. Department of Transportation, 2007, </a:t>
            </a:r>
            <a:r>
              <a:rPr lang="en-US" u="sng" dirty="0">
                <a:cs typeface="Times New Roman" panose="02020603050405020304" pitchFamily="18" charset="0"/>
                <a:hlinkClick r:id="rId3"/>
              </a:rPr>
              <a:t>http://</a:t>
            </a:r>
            <a:r>
              <a:rPr lang="en-US" u="sng" dirty="0" smtClean="0">
                <a:cs typeface="Times New Roman" panose="02020603050405020304" pitchFamily="18" charset="0"/>
                <a:hlinkClick r:id="rId3"/>
              </a:rPr>
              <a:t>www.planning.dot.gov/documents/briefingbook/bbook.htm</a:t>
            </a:r>
            <a:r>
              <a:rPr lang="en-US" dirty="0">
                <a:cs typeface="Times New Roman" panose="02020603050405020304" pitchFamily="18" charset="0"/>
              </a:rPr>
              <a:t>. </a:t>
            </a:r>
            <a:endParaRPr lang="en-US" dirty="0" smtClean="0">
              <a:cs typeface="Times New Roman" panose="02020603050405020304" pitchFamily="18" charset="0"/>
            </a:endParaRPr>
          </a:p>
          <a:p>
            <a:r>
              <a:rPr lang="en-US" dirty="0">
                <a:cs typeface="Times New Roman" panose="02020603050405020304" pitchFamily="18" charset="0"/>
              </a:rPr>
              <a:t>Texas Department of Transportation. (2001). </a:t>
            </a:r>
            <a:r>
              <a:rPr lang="en-US" i="1" dirty="0">
                <a:cs typeface="Times New Roman" panose="02020603050405020304" pitchFamily="18" charset="0"/>
              </a:rPr>
              <a:t>Transportation Planning Process Manual</a:t>
            </a:r>
            <a:r>
              <a:rPr lang="en-US" dirty="0">
                <a:cs typeface="Times New Roman" panose="02020603050405020304" pitchFamily="18" charset="0"/>
              </a:rPr>
              <a:t>. Retrieved from </a:t>
            </a:r>
            <a:r>
              <a:rPr lang="en-US" u="sng" dirty="0">
                <a:cs typeface="Times New Roman" panose="02020603050405020304" pitchFamily="18" charset="0"/>
                <a:hlinkClick r:id="rId4"/>
              </a:rPr>
              <a:t>http://onlinemanuals.txdot.gov/txdotmanuals/prc/transportation_planning_and_programming_process.htm</a:t>
            </a:r>
            <a:r>
              <a:rPr lang="en-US" u="sng" dirty="0" smtClean="0">
                <a:cs typeface="Times New Roman" panose="02020603050405020304" pitchFamily="18" charset="0"/>
              </a:rPr>
              <a:t>.</a:t>
            </a:r>
          </a:p>
          <a:p>
            <a:r>
              <a:rPr lang="en-US" dirty="0">
                <a:cs typeface="Times New Roman" panose="02020603050405020304" pitchFamily="18" charset="0"/>
              </a:rPr>
              <a:t>Federal Highway Administration, 2010. Transportation Conformity: A Basic Guide for State and Local Officials, </a:t>
            </a:r>
            <a:r>
              <a:rPr lang="en-US" u="sng" dirty="0">
                <a:cs typeface="Times New Roman" panose="02020603050405020304" pitchFamily="18" charset="0"/>
                <a:hlinkClick r:id="rId5"/>
              </a:rPr>
              <a:t>http://</a:t>
            </a:r>
            <a:r>
              <a:rPr lang="en-US" u="sng" dirty="0" smtClean="0">
                <a:cs typeface="Times New Roman" panose="02020603050405020304" pitchFamily="18" charset="0"/>
                <a:hlinkClick r:id="rId5"/>
              </a:rPr>
              <a:t>www.fhwa.dot.gov/environment/air_quality/conformity/guide/guide09.cfm</a:t>
            </a:r>
            <a:r>
              <a:rPr lang="en-US" dirty="0" smtClean="0">
                <a:cs typeface="Times New Roman" panose="02020603050405020304" pitchFamily="18" charset="0"/>
              </a:rPr>
              <a:t>.</a:t>
            </a:r>
          </a:p>
          <a:p>
            <a:r>
              <a:rPr lang="en-US" dirty="0">
                <a:cs typeface="Times New Roman" panose="02020603050405020304" pitchFamily="18" charset="0"/>
              </a:rPr>
              <a:t>Federal Highway Administration, Transportation Conformity, Linking Transportation and Air Quality. </a:t>
            </a:r>
            <a:r>
              <a:rPr lang="en-US" u="sng" dirty="0">
                <a:cs typeface="Times New Roman" panose="02020603050405020304" pitchFamily="18" charset="0"/>
                <a:hlinkClick r:id="rId6"/>
              </a:rPr>
              <a:t>http://www.fhwa.dot.gov/environment/air_quality/conformity/con_broc.cfm</a:t>
            </a:r>
            <a:r>
              <a:rPr lang="en-US" dirty="0">
                <a:cs typeface="Times New Roman" panose="02020603050405020304" pitchFamily="18" charset="0"/>
              </a:rPr>
              <a:t>. </a:t>
            </a:r>
          </a:p>
        </p:txBody>
      </p:sp>
    </p:spTree>
    <p:extLst>
      <p:ext uri="{BB962C8B-B14F-4D97-AF65-F5344CB8AC3E}">
        <p14:creationId xmlns:p14="http://schemas.microsoft.com/office/powerpoint/2010/main" val="260380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What Is Project Consistency?</a:t>
            </a:r>
            <a:endParaRPr lang="en-US" dirty="0">
              <a:cs typeface="Times New Roman" panose="02020603050405020304" pitchFamily="18" charset="0"/>
            </a:endParaRPr>
          </a:p>
        </p:txBody>
      </p:sp>
      <p:sp>
        <p:nvSpPr>
          <p:cNvPr id="3" name="Content Placeholder 2"/>
          <p:cNvSpPr>
            <a:spLocks noGrp="1"/>
          </p:cNvSpPr>
          <p:nvPr>
            <p:ph idx="1"/>
          </p:nvPr>
        </p:nvSpPr>
        <p:spPr/>
        <p:txBody>
          <a:bodyPr>
            <a:noAutofit/>
          </a:bodyPr>
          <a:lstStyle/>
          <a:p>
            <a:r>
              <a:rPr lang="en-US" sz="2800" dirty="0" smtClean="0"/>
              <a:t>A federal and state requirement.</a:t>
            </a:r>
          </a:p>
          <a:p>
            <a:pPr marL="225425" lvl="2" indent="0">
              <a:buNone/>
            </a:pPr>
            <a:r>
              <a:rPr lang="en-US" dirty="0" smtClean="0"/>
              <a:t>Transportation projects must </a:t>
            </a:r>
            <a:r>
              <a:rPr lang="en-US" dirty="0"/>
              <a:t>be described consistently in all applicable </a:t>
            </a:r>
            <a:r>
              <a:rPr lang="en-US" dirty="0" smtClean="0"/>
              <a:t>documents (transportation plans and programs) </a:t>
            </a:r>
            <a:r>
              <a:rPr lang="en-US" dirty="0"/>
              <a:t>with regard to the </a:t>
            </a:r>
            <a:r>
              <a:rPr lang="en-US" dirty="0" smtClean="0"/>
              <a:t>following descriptive elements</a:t>
            </a:r>
            <a:r>
              <a:rPr lang="en-US" dirty="0"/>
              <a:t>:</a:t>
            </a:r>
          </a:p>
          <a:p>
            <a:pPr marL="514350" lvl="3"/>
            <a:r>
              <a:rPr lang="en-US" sz="1800" dirty="0"/>
              <a:t>Design Concept: </a:t>
            </a:r>
            <a:r>
              <a:rPr lang="en-US" sz="1800" dirty="0" smtClean="0"/>
              <a:t>project </a:t>
            </a:r>
            <a:r>
              <a:rPr lang="en-US" sz="1800" dirty="0"/>
              <a:t>limits, location, facility </a:t>
            </a:r>
            <a:r>
              <a:rPr lang="en-US" sz="1800" dirty="0" smtClean="0"/>
              <a:t>type.</a:t>
            </a:r>
            <a:endParaRPr lang="en-US" sz="1800" dirty="0"/>
          </a:p>
          <a:p>
            <a:pPr marL="514350" lvl="3"/>
            <a:r>
              <a:rPr lang="en-US" sz="1800" dirty="0"/>
              <a:t>Design Scope: </a:t>
            </a:r>
            <a:r>
              <a:rPr lang="en-US" sz="1800" dirty="0" smtClean="0"/>
              <a:t>project </a:t>
            </a:r>
            <a:r>
              <a:rPr lang="en-US" sz="1800" dirty="0"/>
              <a:t>configuration (e.g., number of lanes, length, </a:t>
            </a:r>
            <a:r>
              <a:rPr lang="en-US" sz="1800" dirty="0" smtClean="0"/>
              <a:t>signalization).</a:t>
            </a:r>
            <a:endParaRPr lang="en-US" sz="1800" dirty="0"/>
          </a:p>
          <a:p>
            <a:pPr marL="514350" lvl="3"/>
            <a:r>
              <a:rPr lang="en-US" sz="1800" dirty="0"/>
              <a:t>Project </a:t>
            </a:r>
            <a:r>
              <a:rPr lang="en-US" sz="1800" dirty="0" smtClean="0"/>
              <a:t>Cost.</a:t>
            </a:r>
            <a:endParaRPr lang="en-US" sz="1800" dirty="0"/>
          </a:p>
          <a:p>
            <a:endParaRPr lang="en-US" sz="2800" dirty="0" smtClean="0">
              <a:cs typeface="Times New Roman" panose="02020603050405020304" pitchFamily="18" charset="0"/>
            </a:endParaRPr>
          </a:p>
        </p:txBody>
      </p:sp>
    </p:spTree>
    <p:extLst>
      <p:ext uri="{BB962C8B-B14F-4D97-AF65-F5344CB8AC3E}">
        <p14:creationId xmlns:p14="http://schemas.microsoft.com/office/powerpoint/2010/main" val="11370267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Regulations for Project Consistency </a:t>
            </a:r>
            <a:endParaRPr lang="en-US" dirty="0"/>
          </a:p>
        </p:txBody>
      </p:sp>
      <p:sp>
        <p:nvSpPr>
          <p:cNvPr id="3" name="Content Placeholder 2"/>
          <p:cNvSpPr>
            <a:spLocks noGrp="1"/>
          </p:cNvSpPr>
          <p:nvPr>
            <p:ph idx="1"/>
          </p:nvPr>
        </p:nvSpPr>
        <p:spPr/>
        <p:txBody>
          <a:bodyPr>
            <a:normAutofit/>
          </a:bodyPr>
          <a:lstStyle/>
          <a:p>
            <a:r>
              <a:rPr lang="en-US" sz="3200" dirty="0" smtClean="0"/>
              <a:t>Federal: 23 CFR 450</a:t>
            </a:r>
          </a:p>
          <a:p>
            <a:r>
              <a:rPr lang="en-US" sz="3200" dirty="0" smtClean="0"/>
              <a:t>Texas: 43 TAC 16</a:t>
            </a:r>
          </a:p>
          <a:p>
            <a:r>
              <a:rPr lang="en-US" sz="3200" dirty="0" smtClean="0"/>
              <a:t>Conformity Regulation:</a:t>
            </a:r>
          </a:p>
          <a:p>
            <a:pPr lvl="1"/>
            <a:r>
              <a:rPr lang="en-US" sz="3200" dirty="0" smtClean="0"/>
              <a:t>40 CFR 93, subchapter A</a:t>
            </a:r>
            <a:endParaRPr lang="en-US" sz="3200" dirty="0"/>
          </a:p>
        </p:txBody>
      </p:sp>
    </p:spTree>
    <p:extLst>
      <p:ext uri="{BB962C8B-B14F-4D97-AF65-F5344CB8AC3E}">
        <p14:creationId xmlns:p14="http://schemas.microsoft.com/office/powerpoint/2010/main" val="1995149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anose="02020603050405020304" pitchFamily="18" charset="0"/>
              </a:rPr>
              <a:t>Project Consistency Requirements</a:t>
            </a:r>
            <a:endParaRPr lang="en-US" dirty="0">
              <a:cs typeface="Times New Roman" panose="02020603050405020304" pitchFamily="18" charset="0"/>
            </a:endParaRPr>
          </a:p>
        </p:txBody>
      </p:sp>
      <p:sp>
        <p:nvSpPr>
          <p:cNvPr id="12" name="Rectangle 11"/>
          <p:cNvSpPr/>
          <p:nvPr>
            <p:custDataLst>
              <p:tags r:id="rId1"/>
            </p:custDataLst>
          </p:nvPr>
        </p:nvSpPr>
        <p:spPr bwMode="auto">
          <a:xfrm>
            <a:off x="581026" y="1549772"/>
            <a:ext cx="3657600" cy="4023360"/>
          </a:xfrm>
          <a:prstGeom prst="rect">
            <a:avLst/>
          </a:prstGeom>
          <a:noFill/>
          <a:ln>
            <a:solidFill>
              <a:schemeClr val="bg1">
                <a:lumMod val="8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lIns="91440" tIns="274320" rIns="91440" bIns="91440" rtlCol="0" anchor="t"/>
          <a:lstStyle/>
          <a:p>
            <a:pPr marL="228600" lvl="1" indent="-228600">
              <a:spcAft>
                <a:spcPts val="1200"/>
              </a:spcAft>
              <a:buFont typeface="Wingdings" panose="05000000000000000000" pitchFamily="2" charset="2"/>
              <a:buChar char="§"/>
              <a:tabLst>
                <a:tab pos="457200" algn="l"/>
              </a:tabLst>
            </a:pPr>
            <a:r>
              <a:rPr lang="en-US" dirty="0">
                <a:solidFill>
                  <a:srgbClr val="000000"/>
                </a:solidFill>
                <a:latin typeface="Franklin Gothic Book" panose="020B0503020102020204" pitchFamily="34" charset="0"/>
                <a:ea typeface="Times New Roman"/>
              </a:rPr>
              <a:t>Projects described in ROD, FONSI, or </a:t>
            </a:r>
            <a:r>
              <a:rPr lang="en-US" dirty="0" smtClean="0">
                <a:solidFill>
                  <a:srgbClr val="000000"/>
                </a:solidFill>
                <a:latin typeface="Franklin Gothic Book" panose="020B0503020102020204" pitchFamily="34" charset="0"/>
                <a:ea typeface="Times New Roman"/>
              </a:rPr>
              <a:t>CE </a:t>
            </a:r>
            <a:r>
              <a:rPr lang="en-US" dirty="0">
                <a:solidFill>
                  <a:srgbClr val="000000"/>
                </a:solidFill>
                <a:latin typeface="Franklin Gothic Book" panose="020B0503020102020204" pitchFamily="34" charset="0"/>
                <a:ea typeface="Times New Roman"/>
              </a:rPr>
              <a:t>shall be consistent with the </a:t>
            </a:r>
            <a:r>
              <a:rPr lang="en-US" dirty="0" smtClean="0">
                <a:solidFill>
                  <a:srgbClr val="000000"/>
                </a:solidFill>
                <a:latin typeface="Franklin Gothic Book" panose="020B0503020102020204" pitchFamily="34" charset="0"/>
                <a:ea typeface="Times New Roman"/>
              </a:rPr>
              <a:t>MTP/RTP, TIP, STIP, and AQ conformity documentation (if applicable).</a:t>
            </a:r>
            <a:endParaRPr lang="en-US" dirty="0">
              <a:latin typeface="Franklin Gothic Book" panose="020B0503020102020204" pitchFamily="34" charset="0"/>
              <a:ea typeface="Times New Roman"/>
            </a:endParaRPr>
          </a:p>
          <a:p>
            <a:pPr marL="228600" marR="0" indent="-228600">
              <a:spcBef>
                <a:spcPts val="0"/>
              </a:spcBef>
              <a:spcAft>
                <a:spcPts val="1200"/>
              </a:spcAft>
              <a:buFont typeface="Wingdings" panose="05000000000000000000" pitchFamily="2" charset="2"/>
              <a:buChar char="§"/>
              <a:tabLst>
                <a:tab pos="457200" algn="l"/>
              </a:tabLst>
            </a:pPr>
            <a:r>
              <a:rPr lang="en-US" dirty="0">
                <a:solidFill>
                  <a:srgbClr val="000000"/>
                </a:solidFill>
                <a:latin typeface="Franklin Gothic Book" panose="020B0503020102020204" pitchFamily="34" charset="0"/>
                <a:ea typeface="Times New Roman"/>
              </a:rPr>
              <a:t>All project phases planned within the life of the transportation plan have to be included in the fiscally constrained </a:t>
            </a:r>
            <a:r>
              <a:rPr lang="en-US" dirty="0" smtClean="0">
                <a:solidFill>
                  <a:srgbClr val="000000"/>
                </a:solidFill>
                <a:latin typeface="Franklin Gothic Book" panose="020B0503020102020204" pitchFamily="34" charset="0"/>
                <a:ea typeface="Times New Roman"/>
              </a:rPr>
              <a:t>MTP/RTP </a:t>
            </a:r>
            <a:r>
              <a:rPr lang="en-US" dirty="0">
                <a:solidFill>
                  <a:srgbClr val="000000"/>
                </a:solidFill>
                <a:latin typeface="Franklin Gothic Book" panose="020B0503020102020204" pitchFamily="34" charset="0"/>
                <a:ea typeface="Times New Roman"/>
              </a:rPr>
              <a:t>for FHWA approval</a:t>
            </a:r>
            <a:r>
              <a:rPr lang="en-US" dirty="0" smtClean="0">
                <a:solidFill>
                  <a:srgbClr val="000000"/>
                </a:solidFill>
                <a:latin typeface="Franklin Gothic Book" panose="020B0503020102020204" pitchFamily="34" charset="0"/>
                <a:ea typeface="Times New Roman"/>
              </a:rPr>
              <a:t>.</a:t>
            </a:r>
          </a:p>
          <a:p>
            <a:pPr marL="228600" marR="0" indent="-228600">
              <a:spcBef>
                <a:spcPts val="0"/>
              </a:spcBef>
              <a:spcAft>
                <a:spcPts val="1200"/>
              </a:spcAft>
              <a:buFont typeface="Wingdings" panose="05000000000000000000" pitchFamily="2" charset="2"/>
              <a:buChar char="§"/>
              <a:tabLst>
                <a:tab pos="457200" algn="l"/>
              </a:tabLst>
            </a:pPr>
            <a:endParaRPr lang="en-US" dirty="0">
              <a:latin typeface="Franklin Gothic Book" panose="020B0503020102020204" pitchFamily="34" charset="0"/>
              <a:ea typeface="Times New Roman"/>
            </a:endParaRPr>
          </a:p>
        </p:txBody>
      </p:sp>
      <p:grpSp>
        <p:nvGrpSpPr>
          <p:cNvPr id="9" name="Group 8"/>
          <p:cNvGrpSpPr/>
          <p:nvPr/>
        </p:nvGrpSpPr>
        <p:grpSpPr>
          <a:xfrm>
            <a:off x="457200" y="1373697"/>
            <a:ext cx="2257425" cy="491487"/>
            <a:chOff x="195266" y="862018"/>
            <a:chExt cx="2257425" cy="491487"/>
          </a:xfrm>
        </p:grpSpPr>
        <p:sp>
          <p:nvSpPr>
            <p:cNvPr id="10" name="Isosceles Triangle 9"/>
            <p:cNvSpPr/>
            <p:nvPr>
              <p:custDataLst>
                <p:tags r:id="rId5"/>
              </p:custDataLst>
            </p:nvPr>
          </p:nvSpPr>
          <p:spPr>
            <a:xfrm rot="10800000">
              <a:off x="195266" y="1262065"/>
              <a:ext cx="137160" cy="91440"/>
            </a:xfrm>
            <a:prstGeom prst="triangle">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Franklin Gothic Book" pitchFamily="34" charset="0"/>
                <a:cs typeface="Arial" pitchFamily="34" charset="0"/>
              </a:endParaRPr>
            </a:p>
          </p:txBody>
        </p:sp>
        <p:sp>
          <p:nvSpPr>
            <p:cNvPr id="11" name="Pentagon 10"/>
            <p:cNvSpPr/>
            <p:nvPr>
              <p:custDataLst>
                <p:tags r:id="rId6"/>
              </p:custDataLst>
            </p:nvPr>
          </p:nvSpPr>
          <p:spPr>
            <a:xfrm>
              <a:off x="195266" y="862018"/>
              <a:ext cx="2257425" cy="400050"/>
            </a:xfrm>
            <a:prstGeom prst="homePlate">
              <a:avLst>
                <a:gd name="adj" fmla="val 33333"/>
              </a:avLst>
            </a:prstGeom>
            <a:gradFill flip="none" rotWithShape="1">
              <a:gsLst>
                <a:gs pos="0">
                  <a:schemeClr val="accent1">
                    <a:lumMod val="90000"/>
                    <a:lumOff val="10000"/>
                  </a:schemeClr>
                </a:gs>
                <a:gs pos="50000">
                  <a:schemeClr val="accent1">
                    <a:lumMod val="75000"/>
                    <a:lumOff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latin typeface="Franklin Gothic Book" pitchFamily="34" charset="0"/>
                  <a:cs typeface="Arial" pitchFamily="34" charset="0"/>
                </a:rPr>
                <a:t>MTP/RTP</a:t>
              </a:r>
            </a:p>
          </p:txBody>
        </p:sp>
      </p:grpSp>
      <p:sp>
        <p:nvSpPr>
          <p:cNvPr id="16" name="Rectangle 15"/>
          <p:cNvSpPr/>
          <p:nvPr>
            <p:custDataLst>
              <p:tags r:id="rId2"/>
            </p:custDataLst>
          </p:nvPr>
        </p:nvSpPr>
        <p:spPr bwMode="auto">
          <a:xfrm>
            <a:off x="4953000" y="1549773"/>
            <a:ext cx="3657600" cy="4023360"/>
          </a:xfrm>
          <a:prstGeom prst="rect">
            <a:avLst/>
          </a:prstGeom>
          <a:noFill/>
          <a:ln>
            <a:solidFill>
              <a:schemeClr val="bg1">
                <a:lumMod val="8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lIns="91440" tIns="274320" rIns="91440" bIns="91440" rtlCol="0" anchor="t"/>
          <a:lstStyle/>
          <a:p>
            <a:pPr marL="228600" lvl="1" indent="-228600">
              <a:spcAft>
                <a:spcPts val="1200"/>
              </a:spcAft>
              <a:buFont typeface="Wingdings" panose="05000000000000000000" pitchFamily="2" charset="2"/>
              <a:buChar char="§"/>
              <a:tabLst>
                <a:tab pos="457200" algn="l"/>
              </a:tabLst>
            </a:pPr>
            <a:r>
              <a:rPr lang="en-US" dirty="0">
                <a:solidFill>
                  <a:srgbClr val="000000"/>
                </a:solidFill>
                <a:latin typeface="Franklin Gothic Book" panose="020B0503020102020204" pitchFamily="34" charset="0"/>
                <a:ea typeface="Times New Roman"/>
              </a:rPr>
              <a:t>Must be fiscally constrained and must include a financial summary that is fiscally constrained to funding forecasts by TxDOT’s Finance Division.</a:t>
            </a:r>
          </a:p>
          <a:p>
            <a:pPr marL="228600" lvl="1" indent="-228600">
              <a:spcAft>
                <a:spcPts val="1200"/>
              </a:spcAft>
              <a:buFont typeface="Wingdings" panose="05000000000000000000" pitchFamily="2" charset="2"/>
              <a:buChar char="§"/>
              <a:tabLst>
                <a:tab pos="457200" algn="l"/>
              </a:tabLst>
            </a:pPr>
            <a:r>
              <a:rPr lang="en-US" dirty="0">
                <a:solidFill>
                  <a:srgbClr val="000000"/>
                </a:solidFill>
                <a:latin typeface="Franklin Gothic Book" panose="020B0503020102020204" pitchFamily="34" charset="0"/>
                <a:ea typeface="Times New Roman"/>
              </a:rPr>
              <a:t>Inclusion of projects only if consistent with state and local long-range plans.</a:t>
            </a:r>
          </a:p>
          <a:p>
            <a:pPr marL="228600" lvl="1" indent="-228600">
              <a:spcAft>
                <a:spcPts val="1200"/>
              </a:spcAft>
              <a:buFont typeface="Wingdings" panose="05000000000000000000" pitchFamily="2" charset="2"/>
              <a:buChar char="§"/>
              <a:tabLst>
                <a:tab pos="457200" algn="l"/>
              </a:tabLst>
            </a:pPr>
            <a:r>
              <a:rPr lang="en-US" dirty="0">
                <a:solidFill>
                  <a:srgbClr val="000000"/>
                </a:solidFill>
                <a:latin typeface="Franklin Gothic Book" panose="020B0503020102020204" pitchFamily="34" charset="0"/>
                <a:ea typeface="Times New Roman"/>
              </a:rPr>
              <a:t>The timing of subsequent phases should be consistent with the </a:t>
            </a:r>
            <a:r>
              <a:rPr lang="en-US" dirty="0" smtClean="0">
                <a:solidFill>
                  <a:srgbClr val="000000"/>
                </a:solidFill>
                <a:latin typeface="Franklin Gothic Book" panose="020B0503020102020204" pitchFamily="34" charset="0"/>
                <a:ea typeface="Times New Roman"/>
              </a:rPr>
              <a:t>MTP/RTP </a:t>
            </a:r>
            <a:r>
              <a:rPr lang="en-US" dirty="0">
                <a:solidFill>
                  <a:srgbClr val="000000"/>
                </a:solidFill>
                <a:latin typeface="Franklin Gothic Book" panose="020B0503020102020204" pitchFamily="34" charset="0"/>
                <a:ea typeface="Times New Roman"/>
              </a:rPr>
              <a:t>and the environmental document.</a:t>
            </a:r>
          </a:p>
        </p:txBody>
      </p:sp>
      <p:grpSp>
        <p:nvGrpSpPr>
          <p:cNvPr id="13" name="Group 12"/>
          <p:cNvGrpSpPr/>
          <p:nvPr/>
        </p:nvGrpSpPr>
        <p:grpSpPr>
          <a:xfrm>
            <a:off x="4822450" y="1373697"/>
            <a:ext cx="2257425" cy="491487"/>
            <a:chOff x="195266" y="862018"/>
            <a:chExt cx="2257425" cy="491487"/>
          </a:xfrm>
        </p:grpSpPr>
        <p:sp>
          <p:nvSpPr>
            <p:cNvPr id="14" name="Isosceles Triangle 13"/>
            <p:cNvSpPr/>
            <p:nvPr>
              <p:custDataLst>
                <p:tags r:id="rId3"/>
              </p:custDataLst>
            </p:nvPr>
          </p:nvSpPr>
          <p:spPr>
            <a:xfrm rot="10800000">
              <a:off x="195266" y="1262065"/>
              <a:ext cx="137160" cy="91440"/>
            </a:xfrm>
            <a:prstGeom prst="triangle">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Franklin Gothic Book" pitchFamily="34" charset="0"/>
                <a:cs typeface="Arial" pitchFamily="34" charset="0"/>
              </a:endParaRPr>
            </a:p>
          </p:txBody>
        </p:sp>
        <p:sp>
          <p:nvSpPr>
            <p:cNvPr id="15" name="Pentagon 14"/>
            <p:cNvSpPr/>
            <p:nvPr>
              <p:custDataLst>
                <p:tags r:id="rId4"/>
              </p:custDataLst>
            </p:nvPr>
          </p:nvSpPr>
          <p:spPr>
            <a:xfrm>
              <a:off x="195266" y="862018"/>
              <a:ext cx="2257425" cy="400050"/>
            </a:xfrm>
            <a:prstGeom prst="homePlate">
              <a:avLst>
                <a:gd name="adj" fmla="val 33333"/>
              </a:avLst>
            </a:prstGeom>
            <a:gradFill flip="none" rotWithShape="1">
              <a:gsLst>
                <a:gs pos="0">
                  <a:schemeClr val="accent1">
                    <a:lumMod val="90000"/>
                    <a:lumOff val="10000"/>
                  </a:schemeClr>
                </a:gs>
                <a:gs pos="50000">
                  <a:schemeClr val="accent1">
                    <a:lumMod val="75000"/>
                    <a:lumOff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rgbClr val="FFFFFF"/>
                  </a:solidFill>
                  <a:latin typeface="Franklin Gothic Book" panose="020B0503020102020204" pitchFamily="34" charset="0"/>
                  <a:ea typeface="Times New Roman"/>
                </a:rPr>
                <a:t>TIP &amp; </a:t>
              </a:r>
              <a:r>
                <a:rPr lang="en-US" b="1" dirty="0" err="1">
                  <a:solidFill>
                    <a:srgbClr val="FFFFFF"/>
                  </a:solidFill>
                  <a:latin typeface="Franklin Gothic Book" panose="020B0503020102020204" pitchFamily="34" charset="0"/>
                  <a:ea typeface="Times New Roman"/>
                </a:rPr>
                <a:t>STIP</a:t>
              </a:r>
              <a:endParaRPr lang="en-US" dirty="0">
                <a:latin typeface="Franklin Gothic Book" panose="020B0503020102020204" pitchFamily="34" charset="0"/>
                <a:ea typeface="Times New Roman"/>
              </a:endParaRPr>
            </a:p>
          </p:txBody>
        </p:sp>
      </p:grpSp>
    </p:spTree>
    <p:extLst>
      <p:ext uri="{BB962C8B-B14F-4D97-AF65-F5344CB8AC3E}">
        <p14:creationId xmlns:p14="http://schemas.microsoft.com/office/powerpoint/2010/main" val="12911410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Projects That Are Subject to Project </a:t>
            </a:r>
            <a:r>
              <a:rPr lang="en-US" dirty="0"/>
              <a:t>C</a:t>
            </a:r>
            <a:r>
              <a:rPr lang="en-US" dirty="0" smtClean="0"/>
              <a:t>onsistency</a:t>
            </a:r>
            <a:endParaRPr lang="en-US" dirty="0"/>
          </a:p>
        </p:txBody>
      </p:sp>
      <p:sp>
        <p:nvSpPr>
          <p:cNvPr id="3" name="Content Placeholder 2"/>
          <p:cNvSpPr>
            <a:spLocks noGrp="1"/>
          </p:cNvSpPr>
          <p:nvPr>
            <p:ph idx="1"/>
          </p:nvPr>
        </p:nvSpPr>
        <p:spPr/>
        <p:txBody>
          <a:bodyPr>
            <a:normAutofit/>
          </a:bodyPr>
          <a:lstStyle/>
          <a:p>
            <a:r>
              <a:rPr lang="en-US" sz="2800" dirty="0" smtClean="0"/>
              <a:t>Non-exempt </a:t>
            </a:r>
            <a:r>
              <a:rPr lang="en-US" sz="2800" dirty="0"/>
              <a:t>transportation projects listed individually in a TIP and </a:t>
            </a:r>
            <a:r>
              <a:rPr lang="en-US" sz="2800" dirty="0" smtClean="0"/>
              <a:t>STIP. </a:t>
            </a:r>
          </a:p>
          <a:p>
            <a:r>
              <a:rPr lang="en-US" sz="2800" dirty="0" smtClean="0"/>
              <a:t>Excluded projects:</a:t>
            </a:r>
            <a:endParaRPr lang="en-US" sz="2800" dirty="0"/>
          </a:p>
          <a:p>
            <a:pPr lvl="1"/>
            <a:r>
              <a:rPr lang="en-US" dirty="0"/>
              <a:t>Safety projects funded under 23 USC </a:t>
            </a:r>
            <a:r>
              <a:rPr lang="en-US" dirty="0" smtClean="0"/>
              <a:t>402.</a:t>
            </a:r>
          </a:p>
          <a:p>
            <a:pPr lvl="1"/>
            <a:r>
              <a:rPr lang="en-US" dirty="0" smtClean="0"/>
              <a:t>Most planning </a:t>
            </a:r>
            <a:r>
              <a:rPr lang="en-US" dirty="0"/>
              <a:t>and research </a:t>
            </a:r>
            <a:r>
              <a:rPr lang="en-US" dirty="0" smtClean="0"/>
              <a:t>activities.</a:t>
            </a:r>
          </a:p>
          <a:p>
            <a:pPr lvl="1"/>
            <a:r>
              <a:rPr lang="en-US" dirty="0" smtClean="0"/>
              <a:t>Projects </a:t>
            </a:r>
            <a:r>
              <a:rPr lang="en-US" dirty="0"/>
              <a:t>under 23 USC 104(b)(1), (b)(4), and </a:t>
            </a:r>
            <a:r>
              <a:rPr lang="en-US" dirty="0" smtClean="0"/>
              <a:t>144, which </a:t>
            </a:r>
            <a:r>
              <a:rPr lang="en-US" dirty="0"/>
              <a:t>will not alter the functional traffic capacity or capability of the </a:t>
            </a:r>
            <a:r>
              <a:rPr lang="en-US" dirty="0" smtClean="0"/>
              <a:t>facility.</a:t>
            </a:r>
            <a:endParaRPr lang="en-US" dirty="0"/>
          </a:p>
          <a:p>
            <a:endParaRPr lang="en-US" sz="2800" dirty="0">
              <a:latin typeface="+mn-lt"/>
            </a:endParaRPr>
          </a:p>
        </p:txBody>
      </p:sp>
    </p:spTree>
    <p:extLst>
      <p:ext uri="{BB962C8B-B14F-4D97-AF65-F5344CB8AC3E}">
        <p14:creationId xmlns:p14="http://schemas.microsoft.com/office/powerpoint/2010/main" val="16262651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Consistency and Federal Action</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This training </a:t>
            </a:r>
            <a:r>
              <a:rPr lang="en-US" sz="2800" dirty="0"/>
              <a:t>focuses specifically on project consistency to facilitate the following federal actions:</a:t>
            </a:r>
          </a:p>
          <a:p>
            <a:pPr lvl="0"/>
            <a:r>
              <a:rPr lang="en-US" dirty="0"/>
              <a:t>Approval of the </a:t>
            </a:r>
            <a:r>
              <a:rPr lang="en-US" dirty="0" smtClean="0"/>
              <a:t>STIP.</a:t>
            </a:r>
            <a:endParaRPr lang="en-US" dirty="0"/>
          </a:p>
          <a:p>
            <a:pPr lvl="0"/>
            <a:r>
              <a:rPr lang="en-US" dirty="0"/>
              <a:t>Conformity </a:t>
            </a:r>
            <a:r>
              <a:rPr lang="en-US" dirty="0" smtClean="0"/>
              <a:t>determinations (MTP/RTP and TIP).</a:t>
            </a:r>
          </a:p>
          <a:p>
            <a:pPr lvl="0"/>
            <a:r>
              <a:rPr lang="en-US" dirty="0" smtClean="0"/>
              <a:t>Approval of an EA, CE*, or EIS*. </a:t>
            </a:r>
          </a:p>
          <a:p>
            <a:pPr lvl="0"/>
            <a:r>
              <a:rPr lang="en-US" dirty="0" smtClean="0"/>
              <a:t>Approval </a:t>
            </a:r>
            <a:r>
              <a:rPr lang="en-US" dirty="0"/>
              <a:t>of an </a:t>
            </a:r>
            <a:r>
              <a:rPr lang="en-US" dirty="0" smtClean="0"/>
              <a:t>FPAA–required </a:t>
            </a:r>
            <a:r>
              <a:rPr lang="en-US" dirty="0"/>
              <a:t>for the reimbursement of project costs with federal </a:t>
            </a:r>
            <a:r>
              <a:rPr lang="en-US" dirty="0" smtClean="0"/>
              <a:t>funds.</a:t>
            </a:r>
            <a:endParaRPr lang="en-US" dirty="0"/>
          </a:p>
          <a:p>
            <a:pPr marL="0" indent="0">
              <a:buNone/>
            </a:pPr>
            <a:endParaRPr lang="en-US" sz="2800" dirty="0" smtClean="0"/>
          </a:p>
          <a:p>
            <a:pPr marL="0" indent="0">
              <a:buNone/>
            </a:pPr>
            <a:r>
              <a:rPr lang="en-US" sz="1800" dirty="0" smtClean="0"/>
              <a:t>*Delegated or expected to be delegated to TxDOT</a:t>
            </a:r>
            <a:endParaRPr lang="en-US" sz="1800" dirty="0"/>
          </a:p>
        </p:txBody>
      </p:sp>
    </p:spTree>
    <p:extLst>
      <p:ext uri="{BB962C8B-B14F-4D97-AF65-F5344CB8AC3E}">
        <p14:creationId xmlns:p14="http://schemas.microsoft.com/office/powerpoint/2010/main" val="36271619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82"/>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T_Qp5HJoRkumCwRmwVWN2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SGkbyk98a0WRhSUEJMtoi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SGkbyk98a0WRhSUEJMtoi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2W4shhwcZkSwgFoS2uM5I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2akc.DmNqE2lY1U0KeV1D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2W4shhwcZkSwgFoS2uM5I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2akc.DmNqE2lY1U0KeV1D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SGkbyk98a0WRhSUEJMtoi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SGkbyk98a0WRhSUEJMtoi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2W4shhwcZkSwgFoS2uM5I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2akc.DmNqE2lY1U0KeV1D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2W4shhwcZkSwgFoS2uM5I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2akc.DmNqE2lY1U0KeV1D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SGkbyk98a0WRhSUEJMtoi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SGkbyk98a0WRhSUEJMtoi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SGkbyk98a0WRhSUEJMtoi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2W4shhwcZkSwgFoS2uM5I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2akc.DmNqE2lY1U0KeV1D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2W4shhwcZkSwgFoS2uM5I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2akc.DmNqE2lY1U0KeV1D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7E1_nFA840OlZ.4Wz9RlB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YQUdFQdb3k6Pf0.tJe3aj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yojvTlj3QUWGql_i_7LeJ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T_Qp5HJoRkumCwRmwVWN2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yojvTlj3QUWGql_i_7LeJw"/>
</p:tagLst>
</file>

<file path=ppt/theme/theme1.xml><?xml version="1.0" encoding="utf-8"?>
<a:theme xmlns:a="http://schemas.openxmlformats.org/drawingml/2006/main" name="MASTER_powerpoint_template">
  <a:themeElements>
    <a:clrScheme name="Custom 7">
      <a:dk1>
        <a:sysClr val="windowText" lastClr="000000"/>
      </a:dk1>
      <a:lt1>
        <a:sysClr val="window" lastClr="FFFFFF"/>
      </a:lt1>
      <a:dk2>
        <a:srgbClr val="E2E7EB"/>
      </a:dk2>
      <a:lt2>
        <a:srgbClr val="F9EFE0"/>
      </a:lt2>
      <a:accent1>
        <a:srgbClr val="0A1B2B"/>
      </a:accent1>
      <a:accent2>
        <a:srgbClr val="14385C"/>
      </a:accent2>
      <a:accent3>
        <a:srgbClr val="899BAD"/>
      </a:accent3>
      <a:accent4>
        <a:srgbClr val="925700"/>
      </a:accent4>
      <a:accent5>
        <a:srgbClr val="CC7A00"/>
      </a:accent5>
      <a:accent6>
        <a:srgbClr val="E5BC7F"/>
      </a:accent6>
      <a:hlink>
        <a:srgbClr val="042A45"/>
      </a:hlink>
      <a:folHlink>
        <a:srgbClr val="4D4D4D"/>
      </a:folHlink>
    </a:clrScheme>
    <a:fontScheme name="TimesNewRoma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sz="1200" dirty="0" err="1" smtClean="0">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defRPr sz="1200" dirty="0" err="1"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MASTER_powerpoint_template</Template>
  <TotalTime>5632</TotalTime>
  <Words>5949</Words>
  <Application>Microsoft Office PowerPoint</Application>
  <PresentationFormat>On-screen Show (4:3)</PresentationFormat>
  <Paragraphs>409</Paragraphs>
  <Slides>43</Slides>
  <Notes>43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45" baseType="lpstr">
      <vt:lpstr>MASTER_powerpoint_template</vt:lpstr>
      <vt:lpstr>think-cell Slide</vt:lpstr>
      <vt:lpstr>Project Consistency Workshop</vt:lpstr>
      <vt:lpstr>Section 1:  Overview For more information refer to  Chapter 1 of Project Consistency Guidebook</vt:lpstr>
      <vt:lpstr>Workshop Goals and Objectives</vt:lpstr>
      <vt:lpstr>Section 2:  Project Consistency For more information refer to  Chapter 2 of Project Consistency Guidebook</vt:lpstr>
      <vt:lpstr>What Is Project Consistency?</vt:lpstr>
      <vt:lpstr>Regulations for Project Consistency </vt:lpstr>
      <vt:lpstr>Project Consistency Requirements</vt:lpstr>
      <vt:lpstr>Projects That Are Subject to Project Consistency</vt:lpstr>
      <vt:lpstr>Consistency and Federal Action</vt:lpstr>
      <vt:lpstr>Project Consistency and Transportation Conformity</vt:lpstr>
      <vt:lpstr>Consequences of Project Inconsistency</vt:lpstr>
      <vt:lpstr>Section 3:  Origins of Project Consistency For more information refer to  Chapter 3 of Project Consistency Guidebook</vt:lpstr>
      <vt:lpstr>Causes That Lead to Inconsistency</vt:lpstr>
      <vt:lpstr>Examples of Possible Inconsistencies  (1)</vt:lpstr>
      <vt:lpstr>Examples of Possible Inconsistencies  (2)</vt:lpstr>
      <vt:lpstr>Consistency and Federal Actions in the Project Development</vt:lpstr>
      <vt:lpstr>Section 4:  Maintaining Project Consistency For more information refer to  Chapter 4 of Project Consistency Guidebook</vt:lpstr>
      <vt:lpstr>Project Consistency Responsibility</vt:lpstr>
      <vt:lpstr>TxDOT Consistency-Related Activities</vt:lpstr>
      <vt:lpstr>TxDOT Consistency-Related Activities</vt:lpstr>
      <vt:lpstr>MPO Consistency-Related Activities</vt:lpstr>
      <vt:lpstr>Maintaining Project Consistency</vt:lpstr>
      <vt:lpstr>Minimum Level of Communication for PCM</vt:lpstr>
      <vt:lpstr>Project Consistency Management (PCM)</vt:lpstr>
      <vt:lpstr>Prevent Project Inconsistencies</vt:lpstr>
      <vt:lpstr> Step 1 - Training</vt:lpstr>
      <vt:lpstr>Step 2 – Assign Responsibility</vt:lpstr>
      <vt:lpstr>Step 3 – Authority and Tools </vt:lpstr>
      <vt:lpstr>Tools and Resources</vt:lpstr>
      <vt:lpstr>Step 4 –Establish a PCM Work Flow </vt:lpstr>
      <vt:lpstr>Example Workflow for Preventing Project Inconsistencies</vt:lpstr>
      <vt:lpstr>Step 5 – Systematic Communication</vt:lpstr>
      <vt:lpstr>Communication Best Practices</vt:lpstr>
      <vt:lpstr>Project Inconsistency Detection</vt:lpstr>
      <vt:lpstr>Critical Junctures for Checking Project Consistency</vt:lpstr>
      <vt:lpstr>Project Consistency Checklist</vt:lpstr>
      <vt:lpstr>Project Consistency Checklist – Project Overview</vt:lpstr>
      <vt:lpstr>Project Consistency Checklist – Design Concept </vt:lpstr>
      <vt:lpstr>Project Consistency Checklist – Design Scope and Cost</vt:lpstr>
      <vt:lpstr>Role of Finance Division</vt:lpstr>
      <vt:lpstr>Project Consistency Guidebook</vt:lpstr>
      <vt:lpstr>Project Consistency Guidebook</vt:lpstr>
      <vt:lpstr>Additional Resources</vt:lpstr>
    </vt:vector>
  </TitlesOfParts>
  <Company>tti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Consistency Workshop</dc:title>
  <dc:creator>m-kenney</dc:creator>
  <cp:lastModifiedBy>m-kenney</cp:lastModifiedBy>
  <cp:revision>190</cp:revision>
  <cp:lastPrinted>2014-10-15T16:17:19Z</cp:lastPrinted>
  <dcterms:created xsi:type="dcterms:W3CDTF">2014-03-24T18:42:19Z</dcterms:created>
  <dcterms:modified xsi:type="dcterms:W3CDTF">2014-11-20T20:58:22Z</dcterms:modified>
</cp:coreProperties>
</file>