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4">
  <p:sldMasterIdLst>
    <p:sldMasterId id="2147483648" r:id="rId1"/>
  </p:sldMasterIdLst>
  <p:notesMasterIdLst>
    <p:notesMasterId r:id="rId31"/>
  </p:notesMasterIdLst>
  <p:handoutMasterIdLst>
    <p:handoutMasterId r:id="rId32"/>
  </p:handoutMasterIdLst>
  <p:sldIdLst>
    <p:sldId id="256" r:id="rId2"/>
    <p:sldId id="257" r:id="rId3"/>
    <p:sldId id="261" r:id="rId4"/>
    <p:sldId id="304" r:id="rId5"/>
    <p:sldId id="262" r:id="rId6"/>
    <p:sldId id="260" r:id="rId7"/>
    <p:sldId id="263" r:id="rId8"/>
    <p:sldId id="294" r:id="rId9"/>
    <p:sldId id="280" r:id="rId10"/>
    <p:sldId id="296" r:id="rId11"/>
    <p:sldId id="301" r:id="rId12"/>
    <p:sldId id="302" r:id="rId13"/>
    <p:sldId id="303" r:id="rId14"/>
    <p:sldId id="268" r:id="rId15"/>
    <p:sldId id="269" r:id="rId16"/>
    <p:sldId id="270" r:id="rId17"/>
    <p:sldId id="297" r:id="rId18"/>
    <p:sldId id="277" r:id="rId19"/>
    <p:sldId id="278" r:id="rId20"/>
    <p:sldId id="279" r:id="rId21"/>
    <p:sldId id="299" r:id="rId22"/>
    <p:sldId id="287" r:id="rId23"/>
    <p:sldId id="288" r:id="rId24"/>
    <p:sldId id="289" r:id="rId25"/>
    <p:sldId id="290" r:id="rId26"/>
    <p:sldId id="291" r:id="rId27"/>
    <p:sldId id="292" r:id="rId28"/>
    <p:sldId id="293" r:id="rId29"/>
    <p:sldId id="295" r:id="rId30"/>
  </p:sldIdLst>
  <p:sldSz cx="9144000" cy="6858000" type="screen4x3"/>
  <p:notesSz cx="6858000" cy="9296400"/>
  <p:custDataLst>
    <p:tags r:id="rId3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yue-zhang" initials="YZ" lastIdx="2" clrIdx="0"/>
  <p:cmAuthor id="1" name=" Consol Torres" initials="CT" lastIdx="4" clrIdx="1"/>
  <p:cmAuthor id="2" name="TxDOT" initials="T"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99BAD"/>
    <a:srgbClr val="14385C"/>
    <a:srgbClr val="CC7A00"/>
    <a:srgbClr val="E2E7EB"/>
    <a:srgbClr val="925700"/>
    <a:srgbClr val="0A1B2B"/>
    <a:srgbClr val="F9EFE0"/>
    <a:srgbClr val="E5BC7F"/>
    <a:srgbClr val="042A45"/>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8643" autoAdjust="0"/>
    <p:restoredTop sz="76573" autoAdjust="0"/>
  </p:normalViewPr>
  <p:slideViewPr>
    <p:cSldViewPr showGuides="1">
      <p:cViewPr>
        <p:scale>
          <a:sx n="97" d="100"/>
          <a:sy n="97" d="100"/>
        </p:scale>
        <p:origin x="-114" y="-72"/>
      </p:cViewPr>
      <p:guideLst>
        <p:guide orient="horz" pos="672"/>
        <p:guide orient="horz" pos="3936"/>
        <p:guide pos="217"/>
        <p:guide pos="5568"/>
        <p:guide pos="1433"/>
      </p:guideLst>
    </p:cSldViewPr>
  </p:slideViewPr>
  <p:notesTextViewPr>
    <p:cViewPr>
      <p:scale>
        <a:sx n="100" d="100"/>
        <a:sy n="100" d="100"/>
      </p:scale>
      <p:origin x="0" y="0"/>
    </p:cViewPr>
  </p:notesTextViewPr>
  <p:sorterViewPr>
    <p:cViewPr>
      <p:scale>
        <a:sx n="100" d="100"/>
        <a:sy n="100" d="100"/>
      </p:scale>
      <p:origin x="0" y="4086"/>
    </p:cViewPr>
  </p:sorterViewPr>
  <p:notesViewPr>
    <p:cSldViewPr>
      <p:cViewPr varScale="1">
        <p:scale>
          <a:sx n="87" d="100"/>
          <a:sy n="87" d="100"/>
        </p:scale>
        <p:origin x="-3822" y="-78"/>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gs" Target="tags/tag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449B1F9-71D6-4F5D-8642-31CDCB0D604F}" type="doc">
      <dgm:prSet loTypeId="urn:microsoft.com/office/officeart/2005/8/layout/hProcess9" loCatId="process" qsTypeId="urn:microsoft.com/office/officeart/2005/8/quickstyle/simple4" qsCatId="simple" csTypeId="urn:microsoft.com/office/officeart/2005/8/colors/accent3_2" csCatId="accent3" phldr="1"/>
      <dgm:spPr/>
    </dgm:pt>
    <dgm:pt modelId="{8F96EC56-A86D-469C-88AC-CB0BF58D4066}">
      <dgm:prSet phldrT="[Text]" custT="1"/>
      <dgm:spPr>
        <a:solidFill>
          <a:srgbClr val="899BAD"/>
        </a:solidFill>
      </dgm:spPr>
      <dgm:t>
        <a:bodyPr/>
        <a:lstStyle/>
        <a:p>
          <a:r>
            <a:rPr lang="en-US" sz="1200" b="1" dirty="0">
              <a:solidFill>
                <a:schemeClr val="tx1"/>
              </a:solidFill>
              <a:latin typeface="Franklin Gothic Book" panose="020B0503020102020204" pitchFamily="34" charset="0"/>
              <a:cs typeface="Times New Roman" pitchFamily="18" charset="0"/>
            </a:rPr>
            <a:t>Monitor </a:t>
          </a:r>
        </a:p>
        <a:p>
          <a:r>
            <a:rPr lang="en-US" sz="1200" b="0" dirty="0">
              <a:solidFill>
                <a:schemeClr val="tx1"/>
              </a:solidFill>
              <a:latin typeface="Franklin Gothic Book" panose="020B0503020102020204" pitchFamily="34" charset="0"/>
              <a:cs typeface="Times New Roman" pitchFamily="18" charset="0"/>
            </a:rPr>
            <a:t>Existing Conditions</a:t>
          </a:r>
        </a:p>
      </dgm:t>
    </dgm:pt>
    <dgm:pt modelId="{2007289D-04EB-4FA2-AC97-60780673120E}" type="parTrans" cxnId="{89E45B81-08F3-403B-9212-B7036E17C188}">
      <dgm:prSet/>
      <dgm:spPr/>
      <dgm:t>
        <a:bodyPr/>
        <a:lstStyle/>
        <a:p>
          <a:endParaRPr lang="en-US" b="1"/>
        </a:p>
      </dgm:t>
    </dgm:pt>
    <dgm:pt modelId="{B67D1498-C943-48C3-A5CA-EDC3FF9B2063}" type="sibTrans" cxnId="{89E45B81-08F3-403B-9212-B7036E17C188}">
      <dgm:prSet/>
      <dgm:spPr/>
      <dgm:t>
        <a:bodyPr/>
        <a:lstStyle/>
        <a:p>
          <a:endParaRPr lang="en-US" b="1"/>
        </a:p>
      </dgm:t>
    </dgm:pt>
    <dgm:pt modelId="{033D5452-5671-47B0-B063-A233F293643A}">
      <dgm:prSet phldrT="[Text]" custT="1"/>
      <dgm:spPr>
        <a:solidFill>
          <a:srgbClr val="899BAD"/>
        </a:solidFill>
      </dgm:spPr>
      <dgm:t>
        <a:bodyPr/>
        <a:lstStyle/>
        <a:p>
          <a:r>
            <a:rPr lang="en-US" sz="1200" b="1" dirty="0">
              <a:solidFill>
                <a:schemeClr val="tx1"/>
              </a:solidFill>
              <a:latin typeface="Franklin Gothic Book" panose="020B0503020102020204" pitchFamily="34" charset="0"/>
              <a:cs typeface="Times New Roman" pitchFamily="18" charset="0"/>
            </a:rPr>
            <a:t>Estimate </a:t>
          </a:r>
        </a:p>
        <a:p>
          <a:r>
            <a:rPr lang="en-US" sz="1200" b="0" dirty="0">
              <a:solidFill>
                <a:schemeClr val="tx1"/>
              </a:solidFill>
              <a:latin typeface="Franklin Gothic Book" panose="020B0503020102020204" pitchFamily="34" charset="0"/>
              <a:cs typeface="Times New Roman" pitchFamily="18" charset="0"/>
            </a:rPr>
            <a:t>The Impact on Environment</a:t>
          </a:r>
        </a:p>
      </dgm:t>
    </dgm:pt>
    <dgm:pt modelId="{5A51DF93-0657-491F-BDC0-DF81F6FF2412}" type="parTrans" cxnId="{BBC35FBA-11D9-46DD-B18C-89CAAD03D339}">
      <dgm:prSet/>
      <dgm:spPr/>
      <dgm:t>
        <a:bodyPr/>
        <a:lstStyle/>
        <a:p>
          <a:endParaRPr lang="en-US" b="1"/>
        </a:p>
      </dgm:t>
    </dgm:pt>
    <dgm:pt modelId="{70F30E1F-4FA5-4632-A856-54C4802679D8}" type="sibTrans" cxnId="{BBC35FBA-11D9-46DD-B18C-89CAAD03D339}">
      <dgm:prSet/>
      <dgm:spPr/>
      <dgm:t>
        <a:bodyPr/>
        <a:lstStyle/>
        <a:p>
          <a:endParaRPr lang="en-US" b="1"/>
        </a:p>
      </dgm:t>
    </dgm:pt>
    <dgm:pt modelId="{C1EA47CE-8DAD-4FE2-9C28-17A0FB17F7BF}">
      <dgm:prSet phldrT="[Text]" custT="1"/>
      <dgm:spPr>
        <a:solidFill>
          <a:srgbClr val="899BAD"/>
        </a:solidFill>
      </dgm:spPr>
      <dgm:t>
        <a:bodyPr/>
        <a:lstStyle/>
        <a:p>
          <a:r>
            <a:rPr lang="en-US" sz="1200" b="1" dirty="0">
              <a:solidFill>
                <a:schemeClr val="tx1"/>
              </a:solidFill>
              <a:latin typeface="Franklin Gothic Book" panose="020B0503020102020204" pitchFamily="34" charset="0"/>
              <a:cs typeface="Times New Roman" pitchFamily="18" charset="0"/>
            </a:rPr>
            <a:t>Develop </a:t>
          </a:r>
        </a:p>
        <a:p>
          <a:r>
            <a:rPr lang="en-US" sz="1200" b="0" dirty="0">
              <a:solidFill>
                <a:schemeClr val="tx1"/>
              </a:solidFill>
              <a:latin typeface="Franklin Gothic Book" panose="020B0503020102020204" pitchFamily="34" charset="0"/>
              <a:cs typeface="Times New Roman" pitchFamily="18" charset="0"/>
            </a:rPr>
            <a:t>A Financial </a:t>
          </a:r>
        </a:p>
        <a:p>
          <a:r>
            <a:rPr lang="en-US" sz="1200" b="0" dirty="0">
              <a:solidFill>
                <a:schemeClr val="tx1"/>
              </a:solidFill>
              <a:latin typeface="Franklin Gothic Book" panose="020B0503020102020204" pitchFamily="34" charset="0"/>
              <a:cs typeface="Times New Roman" pitchFamily="18" charset="0"/>
            </a:rPr>
            <a:t>Plan</a:t>
          </a:r>
        </a:p>
      </dgm:t>
    </dgm:pt>
    <dgm:pt modelId="{F2F50C7D-C261-497E-BC2D-8BBD067C7B50}" type="parTrans" cxnId="{C419CF62-01DB-4BF4-BE30-7019E6BBEDE3}">
      <dgm:prSet/>
      <dgm:spPr/>
      <dgm:t>
        <a:bodyPr/>
        <a:lstStyle/>
        <a:p>
          <a:endParaRPr lang="en-US" b="1"/>
        </a:p>
      </dgm:t>
    </dgm:pt>
    <dgm:pt modelId="{EAA95DF4-6F45-47EC-A55F-95FFD4711E19}" type="sibTrans" cxnId="{C419CF62-01DB-4BF4-BE30-7019E6BBEDE3}">
      <dgm:prSet/>
      <dgm:spPr/>
      <dgm:t>
        <a:bodyPr/>
        <a:lstStyle/>
        <a:p>
          <a:endParaRPr lang="en-US" b="1"/>
        </a:p>
      </dgm:t>
    </dgm:pt>
    <dgm:pt modelId="{2CA2B75E-99C7-4FC0-8E6B-5CCFF671001C}">
      <dgm:prSet phldrT="[Text]" custT="1"/>
      <dgm:spPr>
        <a:solidFill>
          <a:srgbClr val="899BAD"/>
        </a:solidFill>
      </dgm:spPr>
      <dgm:t>
        <a:bodyPr/>
        <a:lstStyle/>
        <a:p>
          <a:r>
            <a:rPr lang="en-US" sz="1200" b="1" dirty="0">
              <a:solidFill>
                <a:schemeClr val="tx1"/>
              </a:solidFill>
              <a:latin typeface="Franklin Gothic Book" panose="020B0503020102020204" pitchFamily="34" charset="0"/>
              <a:cs typeface="Times New Roman" pitchFamily="18" charset="0"/>
            </a:rPr>
            <a:t>Forecast</a:t>
          </a:r>
        </a:p>
        <a:p>
          <a:r>
            <a:rPr lang="en-US" sz="1200" b="0" dirty="0">
              <a:solidFill>
                <a:schemeClr val="tx1"/>
              </a:solidFill>
              <a:latin typeface="Times New Roman" pitchFamily="18" charset="0"/>
              <a:cs typeface="Times New Roman" pitchFamily="18" charset="0"/>
            </a:rPr>
            <a:t>Population, Employment, and Travel Demand</a:t>
          </a:r>
        </a:p>
      </dgm:t>
    </dgm:pt>
    <dgm:pt modelId="{CB0E5F6E-2F67-446B-A76D-7E3FEE877E4A}" type="parTrans" cxnId="{E8AED4EA-E483-44A2-B34B-524167093C32}">
      <dgm:prSet/>
      <dgm:spPr/>
      <dgm:t>
        <a:bodyPr/>
        <a:lstStyle/>
        <a:p>
          <a:endParaRPr lang="en-US" b="1"/>
        </a:p>
      </dgm:t>
    </dgm:pt>
    <dgm:pt modelId="{A8FCCBBA-9D1C-47C0-9B96-8E55A28DB709}" type="sibTrans" cxnId="{E8AED4EA-E483-44A2-B34B-524167093C32}">
      <dgm:prSet/>
      <dgm:spPr/>
      <dgm:t>
        <a:bodyPr/>
        <a:lstStyle/>
        <a:p>
          <a:endParaRPr lang="en-US" b="1"/>
        </a:p>
      </dgm:t>
    </dgm:pt>
    <dgm:pt modelId="{A578FF99-C1F8-4D39-9A26-DA93AEB92741}">
      <dgm:prSet phldrT="[Text]" custT="1"/>
      <dgm:spPr>
        <a:solidFill>
          <a:srgbClr val="899BAD"/>
        </a:solidFill>
      </dgm:spPr>
      <dgm:t>
        <a:bodyPr/>
        <a:lstStyle/>
        <a:p>
          <a:r>
            <a:rPr lang="en-US" sz="1200" b="1" dirty="0">
              <a:solidFill>
                <a:schemeClr val="tx1"/>
              </a:solidFill>
              <a:latin typeface="Franklin Gothic Book" panose="020B0503020102020204" pitchFamily="34" charset="0"/>
              <a:cs typeface="Times New Roman" pitchFamily="18" charset="0"/>
            </a:rPr>
            <a:t>Identify</a:t>
          </a:r>
        </a:p>
        <a:p>
          <a:r>
            <a:rPr lang="en-US" sz="1200" b="1" dirty="0">
              <a:solidFill>
                <a:schemeClr val="tx1"/>
              </a:solidFill>
              <a:latin typeface="Franklin Gothic Book" panose="020B0503020102020204" pitchFamily="34" charset="0"/>
              <a:cs typeface="Times New Roman" pitchFamily="18" charset="0"/>
            </a:rPr>
            <a:t> </a:t>
          </a:r>
          <a:r>
            <a:rPr lang="en-US" sz="1200" b="0" dirty="0">
              <a:solidFill>
                <a:schemeClr val="tx1"/>
              </a:solidFill>
              <a:latin typeface="Franklin Gothic Book" panose="020B0503020102020204" pitchFamily="34" charset="0"/>
              <a:cs typeface="Times New Roman" pitchFamily="18" charset="0"/>
            </a:rPr>
            <a:t>Transportation Problems and Needs</a:t>
          </a:r>
        </a:p>
      </dgm:t>
    </dgm:pt>
    <dgm:pt modelId="{9DFA4368-2A9F-4AF9-B86A-A6EE37FACE81}" type="parTrans" cxnId="{642C056F-5BEC-4B11-8082-34C5353B8AAB}">
      <dgm:prSet/>
      <dgm:spPr/>
      <dgm:t>
        <a:bodyPr/>
        <a:lstStyle/>
        <a:p>
          <a:endParaRPr lang="en-US" b="1"/>
        </a:p>
      </dgm:t>
    </dgm:pt>
    <dgm:pt modelId="{0CD490CD-BB47-4F0C-A68E-5F49F7E3809C}" type="sibTrans" cxnId="{642C056F-5BEC-4B11-8082-34C5353B8AAB}">
      <dgm:prSet/>
      <dgm:spPr/>
      <dgm:t>
        <a:bodyPr/>
        <a:lstStyle/>
        <a:p>
          <a:endParaRPr lang="en-US" b="1"/>
        </a:p>
      </dgm:t>
    </dgm:pt>
    <dgm:pt modelId="{4B7E0583-5A19-4C0E-BA3D-077D473E12D3}">
      <dgm:prSet phldrT="[Text]" custT="1"/>
      <dgm:spPr>
        <a:solidFill>
          <a:srgbClr val="899BAD"/>
        </a:solidFill>
      </dgm:spPr>
      <dgm:t>
        <a:bodyPr/>
        <a:lstStyle/>
        <a:p>
          <a:r>
            <a:rPr lang="en-US" sz="1200" b="1" dirty="0">
              <a:solidFill>
                <a:schemeClr val="tx1"/>
              </a:solidFill>
              <a:latin typeface="Franklin Gothic Book" panose="020B0503020102020204" pitchFamily="34" charset="0"/>
              <a:cs typeface="Times New Roman" pitchFamily="18" charset="0"/>
            </a:rPr>
            <a:t>Develop</a:t>
          </a:r>
          <a:r>
            <a:rPr lang="en-US" sz="1200" b="0" dirty="0">
              <a:solidFill>
                <a:schemeClr val="tx1"/>
              </a:solidFill>
              <a:latin typeface="Franklin Gothic Book" panose="020B0503020102020204" pitchFamily="34" charset="0"/>
              <a:cs typeface="Times New Roman" pitchFamily="18" charset="0"/>
            </a:rPr>
            <a:t> </a:t>
          </a:r>
        </a:p>
        <a:p>
          <a:r>
            <a:rPr lang="en-US" sz="1200" b="0" dirty="0">
              <a:solidFill>
                <a:schemeClr val="tx1"/>
              </a:solidFill>
              <a:latin typeface="Franklin Gothic Book" panose="020B0503020102020204" pitchFamily="34" charset="0"/>
              <a:cs typeface="Times New Roman" pitchFamily="18" charset="0"/>
            </a:rPr>
            <a:t>Long-Range Plans and Short-Range Programs</a:t>
          </a:r>
        </a:p>
      </dgm:t>
    </dgm:pt>
    <dgm:pt modelId="{5B7F95EB-D92E-4C64-A263-9E324ED7E59C}" type="parTrans" cxnId="{82517233-5C73-4798-A700-158DE7CF7CA7}">
      <dgm:prSet/>
      <dgm:spPr/>
      <dgm:t>
        <a:bodyPr/>
        <a:lstStyle/>
        <a:p>
          <a:endParaRPr lang="en-US" b="1"/>
        </a:p>
      </dgm:t>
    </dgm:pt>
    <dgm:pt modelId="{EEB18DEC-9DBC-4D41-B0CD-E100733464F9}" type="sibTrans" cxnId="{82517233-5C73-4798-A700-158DE7CF7CA7}">
      <dgm:prSet/>
      <dgm:spPr/>
      <dgm:t>
        <a:bodyPr/>
        <a:lstStyle/>
        <a:p>
          <a:endParaRPr lang="en-US" b="1"/>
        </a:p>
      </dgm:t>
    </dgm:pt>
    <dgm:pt modelId="{34BB2F3F-7659-4A22-95D3-CABBA645E7E7}" type="pres">
      <dgm:prSet presAssocID="{0449B1F9-71D6-4F5D-8642-31CDCB0D604F}" presName="CompostProcess" presStyleCnt="0">
        <dgm:presLayoutVars>
          <dgm:dir/>
          <dgm:resizeHandles val="exact"/>
        </dgm:presLayoutVars>
      </dgm:prSet>
      <dgm:spPr/>
    </dgm:pt>
    <dgm:pt modelId="{99077097-6059-47A7-9176-79C5A315E23F}" type="pres">
      <dgm:prSet presAssocID="{0449B1F9-71D6-4F5D-8642-31CDCB0D604F}" presName="arrow" presStyleLbl="bgShp" presStyleIdx="0" presStyleCnt="1"/>
      <dgm:spPr>
        <a:solidFill>
          <a:schemeClr val="accent3">
            <a:lumMod val="40000"/>
            <a:lumOff val="60000"/>
          </a:schemeClr>
        </a:solidFill>
        <a:effectLst>
          <a:outerShdw blurRad="63500" sx="102000" sy="102000" algn="ctr" rotWithShape="0">
            <a:prstClr val="black">
              <a:alpha val="40000"/>
            </a:prstClr>
          </a:outerShdw>
        </a:effectLst>
      </dgm:spPr>
    </dgm:pt>
    <dgm:pt modelId="{92C3D56B-BF86-4171-81AD-3E3D88B864E7}" type="pres">
      <dgm:prSet presAssocID="{0449B1F9-71D6-4F5D-8642-31CDCB0D604F}" presName="linearProcess" presStyleCnt="0"/>
      <dgm:spPr/>
    </dgm:pt>
    <dgm:pt modelId="{D2C85452-4F34-4ACE-9B0A-BEAE3E591718}" type="pres">
      <dgm:prSet presAssocID="{8F96EC56-A86D-469C-88AC-CB0BF58D4066}" presName="textNode" presStyleLbl="node1" presStyleIdx="0" presStyleCnt="6">
        <dgm:presLayoutVars>
          <dgm:bulletEnabled val="1"/>
        </dgm:presLayoutVars>
      </dgm:prSet>
      <dgm:spPr/>
      <dgm:t>
        <a:bodyPr/>
        <a:lstStyle/>
        <a:p>
          <a:endParaRPr lang="en-US"/>
        </a:p>
      </dgm:t>
    </dgm:pt>
    <dgm:pt modelId="{2323F6C1-4A77-4471-B3DB-11FB28626FA9}" type="pres">
      <dgm:prSet presAssocID="{B67D1498-C943-48C3-A5CA-EDC3FF9B2063}" presName="sibTrans" presStyleCnt="0"/>
      <dgm:spPr/>
    </dgm:pt>
    <dgm:pt modelId="{DF6D669E-244C-4A84-9E82-4145872C1762}" type="pres">
      <dgm:prSet presAssocID="{2CA2B75E-99C7-4FC0-8E6B-5CCFF671001C}" presName="textNode" presStyleLbl="node1" presStyleIdx="1" presStyleCnt="6" custScaleX="95599">
        <dgm:presLayoutVars>
          <dgm:bulletEnabled val="1"/>
        </dgm:presLayoutVars>
      </dgm:prSet>
      <dgm:spPr/>
      <dgm:t>
        <a:bodyPr/>
        <a:lstStyle/>
        <a:p>
          <a:endParaRPr lang="en-US"/>
        </a:p>
      </dgm:t>
    </dgm:pt>
    <dgm:pt modelId="{FE901030-43FF-48AC-9F15-E761E8503D5A}" type="pres">
      <dgm:prSet presAssocID="{A8FCCBBA-9D1C-47C0-9B96-8E55A28DB709}" presName="sibTrans" presStyleCnt="0"/>
      <dgm:spPr/>
    </dgm:pt>
    <dgm:pt modelId="{0D4D3BAC-36B2-422E-908F-37A0BC1F8847}" type="pres">
      <dgm:prSet presAssocID="{A578FF99-C1F8-4D39-9A26-DA93AEB92741}" presName="textNode" presStyleLbl="node1" presStyleIdx="2" presStyleCnt="6">
        <dgm:presLayoutVars>
          <dgm:bulletEnabled val="1"/>
        </dgm:presLayoutVars>
      </dgm:prSet>
      <dgm:spPr/>
      <dgm:t>
        <a:bodyPr/>
        <a:lstStyle/>
        <a:p>
          <a:endParaRPr lang="en-US"/>
        </a:p>
      </dgm:t>
    </dgm:pt>
    <dgm:pt modelId="{6CBA804D-B5FC-4BC7-BA5E-F796CAD4B8CA}" type="pres">
      <dgm:prSet presAssocID="{0CD490CD-BB47-4F0C-A68E-5F49F7E3809C}" presName="sibTrans" presStyleCnt="0"/>
      <dgm:spPr/>
    </dgm:pt>
    <dgm:pt modelId="{BA9E93CF-C72E-43AF-9B33-58CC2A0D19E5}" type="pres">
      <dgm:prSet presAssocID="{4B7E0583-5A19-4C0E-BA3D-077D473E12D3}" presName="textNode" presStyleLbl="node1" presStyleIdx="3" presStyleCnt="6">
        <dgm:presLayoutVars>
          <dgm:bulletEnabled val="1"/>
        </dgm:presLayoutVars>
      </dgm:prSet>
      <dgm:spPr/>
      <dgm:t>
        <a:bodyPr/>
        <a:lstStyle/>
        <a:p>
          <a:endParaRPr lang="en-US"/>
        </a:p>
      </dgm:t>
    </dgm:pt>
    <dgm:pt modelId="{77365679-ECE1-4768-8FED-53C1CE6253AD}" type="pres">
      <dgm:prSet presAssocID="{EEB18DEC-9DBC-4D41-B0CD-E100733464F9}" presName="sibTrans" presStyleCnt="0"/>
      <dgm:spPr/>
    </dgm:pt>
    <dgm:pt modelId="{C5BD1D09-1C5A-4F26-AD3F-62AA0C054D5D}" type="pres">
      <dgm:prSet presAssocID="{033D5452-5671-47B0-B063-A233F293643A}" presName="textNode" presStyleLbl="node1" presStyleIdx="4" presStyleCnt="6">
        <dgm:presLayoutVars>
          <dgm:bulletEnabled val="1"/>
        </dgm:presLayoutVars>
      </dgm:prSet>
      <dgm:spPr/>
      <dgm:t>
        <a:bodyPr/>
        <a:lstStyle/>
        <a:p>
          <a:endParaRPr lang="en-US"/>
        </a:p>
      </dgm:t>
    </dgm:pt>
    <dgm:pt modelId="{3B4C6D4E-C1F1-4BF4-8742-BDB53FF571EB}" type="pres">
      <dgm:prSet presAssocID="{70F30E1F-4FA5-4632-A856-54C4802679D8}" presName="sibTrans" presStyleCnt="0"/>
      <dgm:spPr/>
    </dgm:pt>
    <dgm:pt modelId="{0836C75E-5DEB-4CB5-B3F1-EF004381691C}" type="pres">
      <dgm:prSet presAssocID="{C1EA47CE-8DAD-4FE2-9C28-17A0FB17F7BF}" presName="textNode" presStyleLbl="node1" presStyleIdx="5" presStyleCnt="6">
        <dgm:presLayoutVars>
          <dgm:bulletEnabled val="1"/>
        </dgm:presLayoutVars>
      </dgm:prSet>
      <dgm:spPr/>
      <dgm:t>
        <a:bodyPr/>
        <a:lstStyle/>
        <a:p>
          <a:endParaRPr lang="en-US"/>
        </a:p>
      </dgm:t>
    </dgm:pt>
  </dgm:ptLst>
  <dgm:cxnLst>
    <dgm:cxn modelId="{61765B10-2D11-4774-87C5-AD79430AC35D}" type="presOf" srcId="{8F96EC56-A86D-469C-88AC-CB0BF58D4066}" destId="{D2C85452-4F34-4ACE-9B0A-BEAE3E591718}" srcOrd="0" destOrd="0" presId="urn:microsoft.com/office/officeart/2005/8/layout/hProcess9"/>
    <dgm:cxn modelId="{78B85FCA-1F7F-45BD-9507-09E6DE34B9EE}" type="presOf" srcId="{C1EA47CE-8DAD-4FE2-9C28-17A0FB17F7BF}" destId="{0836C75E-5DEB-4CB5-B3F1-EF004381691C}" srcOrd="0" destOrd="0" presId="urn:microsoft.com/office/officeart/2005/8/layout/hProcess9"/>
    <dgm:cxn modelId="{DC8C3CA8-926A-4666-8073-FC15315F7065}" type="presOf" srcId="{033D5452-5671-47B0-B063-A233F293643A}" destId="{C5BD1D09-1C5A-4F26-AD3F-62AA0C054D5D}" srcOrd="0" destOrd="0" presId="urn:microsoft.com/office/officeart/2005/8/layout/hProcess9"/>
    <dgm:cxn modelId="{82517233-5C73-4798-A700-158DE7CF7CA7}" srcId="{0449B1F9-71D6-4F5D-8642-31CDCB0D604F}" destId="{4B7E0583-5A19-4C0E-BA3D-077D473E12D3}" srcOrd="3" destOrd="0" parTransId="{5B7F95EB-D92E-4C64-A263-9E324ED7E59C}" sibTransId="{EEB18DEC-9DBC-4D41-B0CD-E100733464F9}"/>
    <dgm:cxn modelId="{BBC35FBA-11D9-46DD-B18C-89CAAD03D339}" srcId="{0449B1F9-71D6-4F5D-8642-31CDCB0D604F}" destId="{033D5452-5671-47B0-B063-A233F293643A}" srcOrd="4" destOrd="0" parTransId="{5A51DF93-0657-491F-BDC0-DF81F6FF2412}" sibTransId="{70F30E1F-4FA5-4632-A856-54C4802679D8}"/>
    <dgm:cxn modelId="{89E45B81-08F3-403B-9212-B7036E17C188}" srcId="{0449B1F9-71D6-4F5D-8642-31CDCB0D604F}" destId="{8F96EC56-A86D-469C-88AC-CB0BF58D4066}" srcOrd="0" destOrd="0" parTransId="{2007289D-04EB-4FA2-AC97-60780673120E}" sibTransId="{B67D1498-C943-48C3-A5CA-EDC3FF9B2063}"/>
    <dgm:cxn modelId="{C419CF62-01DB-4BF4-BE30-7019E6BBEDE3}" srcId="{0449B1F9-71D6-4F5D-8642-31CDCB0D604F}" destId="{C1EA47CE-8DAD-4FE2-9C28-17A0FB17F7BF}" srcOrd="5" destOrd="0" parTransId="{F2F50C7D-C261-497E-BC2D-8BBD067C7B50}" sibTransId="{EAA95DF4-6F45-47EC-A55F-95FFD4711E19}"/>
    <dgm:cxn modelId="{13E37338-E553-4A5D-9C9B-8FEF6F90044C}" type="presOf" srcId="{4B7E0583-5A19-4C0E-BA3D-077D473E12D3}" destId="{BA9E93CF-C72E-43AF-9B33-58CC2A0D19E5}" srcOrd="0" destOrd="0" presId="urn:microsoft.com/office/officeart/2005/8/layout/hProcess9"/>
    <dgm:cxn modelId="{9A07E68C-35F4-4F3F-82E8-4A029D6EF04F}" type="presOf" srcId="{2CA2B75E-99C7-4FC0-8E6B-5CCFF671001C}" destId="{DF6D669E-244C-4A84-9E82-4145872C1762}" srcOrd="0" destOrd="0" presId="urn:microsoft.com/office/officeart/2005/8/layout/hProcess9"/>
    <dgm:cxn modelId="{E8AED4EA-E483-44A2-B34B-524167093C32}" srcId="{0449B1F9-71D6-4F5D-8642-31CDCB0D604F}" destId="{2CA2B75E-99C7-4FC0-8E6B-5CCFF671001C}" srcOrd="1" destOrd="0" parTransId="{CB0E5F6E-2F67-446B-A76D-7E3FEE877E4A}" sibTransId="{A8FCCBBA-9D1C-47C0-9B96-8E55A28DB709}"/>
    <dgm:cxn modelId="{FA4FCC6A-E02E-4989-937D-DA5BA8EB4FCF}" type="presOf" srcId="{0449B1F9-71D6-4F5D-8642-31CDCB0D604F}" destId="{34BB2F3F-7659-4A22-95D3-CABBA645E7E7}" srcOrd="0" destOrd="0" presId="urn:microsoft.com/office/officeart/2005/8/layout/hProcess9"/>
    <dgm:cxn modelId="{642C056F-5BEC-4B11-8082-34C5353B8AAB}" srcId="{0449B1F9-71D6-4F5D-8642-31CDCB0D604F}" destId="{A578FF99-C1F8-4D39-9A26-DA93AEB92741}" srcOrd="2" destOrd="0" parTransId="{9DFA4368-2A9F-4AF9-B86A-A6EE37FACE81}" sibTransId="{0CD490CD-BB47-4F0C-A68E-5F49F7E3809C}"/>
    <dgm:cxn modelId="{307790BE-974C-4F45-B5AE-185AF6C9A1B5}" type="presOf" srcId="{A578FF99-C1F8-4D39-9A26-DA93AEB92741}" destId="{0D4D3BAC-36B2-422E-908F-37A0BC1F8847}" srcOrd="0" destOrd="0" presId="urn:microsoft.com/office/officeart/2005/8/layout/hProcess9"/>
    <dgm:cxn modelId="{8782B203-04F2-44C9-BD70-9F0B900D9B48}" type="presParOf" srcId="{34BB2F3F-7659-4A22-95D3-CABBA645E7E7}" destId="{99077097-6059-47A7-9176-79C5A315E23F}" srcOrd="0" destOrd="0" presId="urn:microsoft.com/office/officeart/2005/8/layout/hProcess9"/>
    <dgm:cxn modelId="{DCA1A8B9-F2E7-4DEB-A1FA-FEABBCEB9B20}" type="presParOf" srcId="{34BB2F3F-7659-4A22-95D3-CABBA645E7E7}" destId="{92C3D56B-BF86-4171-81AD-3E3D88B864E7}" srcOrd="1" destOrd="0" presId="urn:microsoft.com/office/officeart/2005/8/layout/hProcess9"/>
    <dgm:cxn modelId="{77FBE395-0EEC-4DFC-BF70-6742D682A0BB}" type="presParOf" srcId="{92C3D56B-BF86-4171-81AD-3E3D88B864E7}" destId="{D2C85452-4F34-4ACE-9B0A-BEAE3E591718}" srcOrd="0" destOrd="0" presId="urn:microsoft.com/office/officeart/2005/8/layout/hProcess9"/>
    <dgm:cxn modelId="{D43765B9-2951-4135-B6A3-46313C72AFFD}" type="presParOf" srcId="{92C3D56B-BF86-4171-81AD-3E3D88B864E7}" destId="{2323F6C1-4A77-4471-B3DB-11FB28626FA9}" srcOrd="1" destOrd="0" presId="urn:microsoft.com/office/officeart/2005/8/layout/hProcess9"/>
    <dgm:cxn modelId="{1C45E4FC-6114-4329-A6A7-1CF38FD947F2}" type="presParOf" srcId="{92C3D56B-BF86-4171-81AD-3E3D88B864E7}" destId="{DF6D669E-244C-4A84-9E82-4145872C1762}" srcOrd="2" destOrd="0" presId="urn:microsoft.com/office/officeart/2005/8/layout/hProcess9"/>
    <dgm:cxn modelId="{DCA6A1A4-D588-456B-84EA-4DB8DC37CEF1}" type="presParOf" srcId="{92C3D56B-BF86-4171-81AD-3E3D88B864E7}" destId="{FE901030-43FF-48AC-9F15-E761E8503D5A}" srcOrd="3" destOrd="0" presId="urn:microsoft.com/office/officeart/2005/8/layout/hProcess9"/>
    <dgm:cxn modelId="{9B562F7B-227E-4D75-8B82-39C40CA56B75}" type="presParOf" srcId="{92C3D56B-BF86-4171-81AD-3E3D88B864E7}" destId="{0D4D3BAC-36B2-422E-908F-37A0BC1F8847}" srcOrd="4" destOrd="0" presId="urn:microsoft.com/office/officeart/2005/8/layout/hProcess9"/>
    <dgm:cxn modelId="{AA0BB469-A5A8-433D-AB46-9FCF2C913C23}" type="presParOf" srcId="{92C3D56B-BF86-4171-81AD-3E3D88B864E7}" destId="{6CBA804D-B5FC-4BC7-BA5E-F796CAD4B8CA}" srcOrd="5" destOrd="0" presId="urn:microsoft.com/office/officeart/2005/8/layout/hProcess9"/>
    <dgm:cxn modelId="{1F5337BC-C73C-49B3-B0E6-3EC4C3CAD1EC}" type="presParOf" srcId="{92C3D56B-BF86-4171-81AD-3E3D88B864E7}" destId="{BA9E93CF-C72E-43AF-9B33-58CC2A0D19E5}" srcOrd="6" destOrd="0" presId="urn:microsoft.com/office/officeart/2005/8/layout/hProcess9"/>
    <dgm:cxn modelId="{19720CAD-6FCC-4009-BFA4-071A36723478}" type="presParOf" srcId="{92C3D56B-BF86-4171-81AD-3E3D88B864E7}" destId="{77365679-ECE1-4768-8FED-53C1CE6253AD}" srcOrd="7" destOrd="0" presId="urn:microsoft.com/office/officeart/2005/8/layout/hProcess9"/>
    <dgm:cxn modelId="{28751892-9F48-4301-8E4C-A9F9BFAEE3DC}" type="presParOf" srcId="{92C3D56B-BF86-4171-81AD-3E3D88B864E7}" destId="{C5BD1D09-1C5A-4F26-AD3F-62AA0C054D5D}" srcOrd="8" destOrd="0" presId="urn:microsoft.com/office/officeart/2005/8/layout/hProcess9"/>
    <dgm:cxn modelId="{609B8FB8-969A-499E-9D36-FA117790E52D}" type="presParOf" srcId="{92C3D56B-BF86-4171-81AD-3E3D88B864E7}" destId="{3B4C6D4E-C1F1-4BF4-8742-BDB53FF571EB}" srcOrd="9" destOrd="0" presId="urn:microsoft.com/office/officeart/2005/8/layout/hProcess9"/>
    <dgm:cxn modelId="{5B2E4138-42FF-4D0A-9E95-2134866C229E}" type="presParOf" srcId="{92C3D56B-BF86-4171-81AD-3E3D88B864E7}" destId="{0836C75E-5DEB-4CB5-B3F1-EF004381691C}" srcOrd="10"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drawings/_rels/vmlDrawing2.vml.rels><?xml version="1.0" encoding="UTF-8" standalone="yes"?>
<Relationships xmlns="http://schemas.openxmlformats.org/package/2006/relationships"><Relationship Id="rId1" Type="http://schemas.openxmlformats.org/officeDocument/2006/relationships/image" Target="NULL"/></Relationships>
</file>

<file path=ppt/drawings/_rels/vmlDrawing3.vml.rels><?xml version="1.0" encoding="UTF-8" standalone="yes"?>
<Relationships xmlns="http://schemas.openxmlformats.org/package/2006/relationships"><Relationship Id="rId1" Type="http://schemas.openxmlformats.org/officeDocument/2006/relationships/image" Target="NUL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endParaRPr lang="en-US" dirty="0"/>
          </a:p>
        </p:txBody>
      </p:sp>
      <p:sp>
        <p:nvSpPr>
          <p:cNvPr id="4" name="Footer Placeholder 3"/>
          <p:cNvSpPr>
            <a:spLocks noGrp="1"/>
          </p:cNvSpPr>
          <p:nvPr>
            <p:ph type="ftr" sz="quarter" idx="2"/>
          </p:nvPr>
        </p:nvSpPr>
        <p:spPr>
          <a:xfrm>
            <a:off x="0" y="8829675"/>
            <a:ext cx="2971800"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lIns="91440" tIns="45720" rIns="91440" bIns="45720" rtlCol="0" anchor="b"/>
          <a:lstStyle>
            <a:lvl1pPr algn="r">
              <a:defRPr sz="1200"/>
            </a:lvl1pPr>
          </a:lstStyle>
          <a:p>
            <a:endParaRPr lang="en-US" dirty="0"/>
          </a:p>
        </p:txBody>
      </p:sp>
    </p:spTree>
    <p:extLst>
      <p:ext uri="{BB962C8B-B14F-4D97-AF65-F5344CB8AC3E}">
        <p14:creationId xmlns:p14="http://schemas.microsoft.com/office/powerpoint/2010/main" val="3286126391"/>
      </p:ext>
    </p:extLst>
  </p:cSld>
  <p:clrMap bg1="lt1" tx1="dk1" bg2="lt2" tx2="dk2" accent1="accent1" accent2="accent2" accent3="accent3" accent4="accent4" accent5="accent5" accent6="accent6" hlink="hlink" folHlink="folHlink"/>
  <p:hf sldNum="0"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2641" tIns="46320" rIns="92641" bIns="46320" rtlCol="0"/>
          <a:lstStyle>
            <a:lvl1pPr algn="l">
              <a:defRPr sz="1100"/>
            </a:lvl1pPr>
          </a:lstStyle>
          <a:p>
            <a:endParaRPr lang="en-US" dirty="0"/>
          </a:p>
        </p:txBody>
      </p:sp>
      <p:sp>
        <p:nvSpPr>
          <p:cNvPr id="3" name="Date Placeholder 2"/>
          <p:cNvSpPr>
            <a:spLocks noGrp="1"/>
          </p:cNvSpPr>
          <p:nvPr>
            <p:ph type="dt" idx="1"/>
          </p:nvPr>
        </p:nvSpPr>
        <p:spPr>
          <a:xfrm>
            <a:off x="3884613" y="0"/>
            <a:ext cx="2971800" cy="464820"/>
          </a:xfrm>
          <a:prstGeom prst="rect">
            <a:avLst/>
          </a:prstGeom>
        </p:spPr>
        <p:txBody>
          <a:bodyPr vert="horz" lIns="92641" tIns="46320" rIns="92641" bIns="46320" rtlCol="0"/>
          <a:lstStyle>
            <a:lvl1pPr algn="r">
              <a:defRPr sz="1100"/>
            </a:lvl1pPr>
          </a:lstStyle>
          <a:p>
            <a:endParaRPr lang="en-US" dirty="0"/>
          </a:p>
        </p:txBody>
      </p:sp>
      <p:sp>
        <p:nvSpPr>
          <p:cNvPr id="4" name="Slide Image Placeholder 3"/>
          <p:cNvSpPr>
            <a:spLocks noGrp="1" noRot="1" noChangeAspect="1"/>
          </p:cNvSpPr>
          <p:nvPr>
            <p:ph type="sldImg" idx="2"/>
          </p:nvPr>
        </p:nvSpPr>
        <p:spPr>
          <a:xfrm>
            <a:off x="1106488" y="696913"/>
            <a:ext cx="4646612" cy="3486150"/>
          </a:xfrm>
          <a:prstGeom prst="rect">
            <a:avLst/>
          </a:prstGeom>
          <a:noFill/>
          <a:ln w="12700">
            <a:solidFill>
              <a:prstClr val="black"/>
            </a:solidFill>
          </a:ln>
        </p:spPr>
        <p:txBody>
          <a:bodyPr vert="horz" lIns="92641" tIns="46320" rIns="92641" bIns="46320" rtlCol="0" anchor="ctr"/>
          <a:lstStyle/>
          <a:p>
            <a:endParaRPr lang="en-US" dirty="0"/>
          </a:p>
        </p:txBody>
      </p:sp>
      <p:sp>
        <p:nvSpPr>
          <p:cNvPr id="5" name="Notes Placeholder 4"/>
          <p:cNvSpPr>
            <a:spLocks noGrp="1"/>
          </p:cNvSpPr>
          <p:nvPr>
            <p:ph type="body" sz="quarter" idx="3"/>
          </p:nvPr>
        </p:nvSpPr>
        <p:spPr>
          <a:xfrm>
            <a:off x="685800" y="4415791"/>
            <a:ext cx="5486400" cy="4183380"/>
          </a:xfrm>
          <a:prstGeom prst="rect">
            <a:avLst/>
          </a:prstGeom>
        </p:spPr>
        <p:txBody>
          <a:bodyPr vert="horz" lIns="92641" tIns="46320" rIns="92641" bIns="463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8"/>
            <a:ext cx="2971800" cy="464820"/>
          </a:xfrm>
          <a:prstGeom prst="rect">
            <a:avLst/>
          </a:prstGeom>
        </p:spPr>
        <p:txBody>
          <a:bodyPr vert="horz" lIns="92641" tIns="46320" rIns="92641" bIns="46320" rtlCol="0" anchor="b"/>
          <a:lstStyle>
            <a:lvl1pPr algn="l">
              <a:defRPr sz="1100"/>
            </a:lvl1pPr>
          </a:lstStyle>
          <a:p>
            <a:endParaRPr lang="en-US" dirty="0"/>
          </a:p>
        </p:txBody>
      </p:sp>
      <p:sp>
        <p:nvSpPr>
          <p:cNvPr id="7" name="Slide Number Placeholder 6"/>
          <p:cNvSpPr>
            <a:spLocks noGrp="1"/>
          </p:cNvSpPr>
          <p:nvPr>
            <p:ph type="sldNum" sz="quarter" idx="5"/>
          </p:nvPr>
        </p:nvSpPr>
        <p:spPr>
          <a:xfrm>
            <a:off x="3884613" y="8829968"/>
            <a:ext cx="2971800" cy="464820"/>
          </a:xfrm>
          <a:prstGeom prst="rect">
            <a:avLst/>
          </a:prstGeom>
        </p:spPr>
        <p:txBody>
          <a:bodyPr vert="horz" lIns="92641" tIns="46320" rIns="92641" bIns="46320" rtlCol="0" anchor="b"/>
          <a:lstStyle>
            <a:lvl1pPr algn="r">
              <a:defRPr sz="1100"/>
            </a:lvl1pPr>
          </a:lstStyle>
          <a:p>
            <a:fld id="{09541898-D043-4569-A9A6-59B778BECE00}" type="slidenum">
              <a:rPr lang="en-US" smtClean="0"/>
              <a:pPr/>
              <a:t>‹#›</a:t>
            </a:fld>
            <a:endParaRPr lang="en-US" dirty="0"/>
          </a:p>
        </p:txBody>
      </p:sp>
    </p:spTree>
    <p:extLst>
      <p:ext uri="{BB962C8B-B14F-4D97-AF65-F5344CB8AC3E}">
        <p14:creationId xmlns:p14="http://schemas.microsoft.com/office/powerpoint/2010/main" val="75824314"/>
      </p:ext>
    </p:extLst>
  </p:cSld>
  <p:clrMap bg1="lt1" tx1="dk1" bg2="lt2" tx2="dk2" accent1="accent1" accent2="accent2" accent3="accent3" accent4="accent4" accent5="accent5" accent6="accent6" hlink="hlink" folHlink="folHlink"/>
  <p:hf sldNum="0"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3531737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26907295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Transportation planning is the process use</a:t>
            </a:r>
            <a:r>
              <a:rPr lang="en-US" baseline="0" dirty="0" smtClean="0"/>
              <a:t> to decide which transportation projects to build/fund.</a:t>
            </a:r>
            <a:endParaRPr lang="en-US" dirty="0" smtClean="0"/>
          </a:p>
          <a:p>
            <a:endParaRPr lang="en-US" dirty="0"/>
          </a:p>
          <a:p>
            <a:r>
              <a:rPr lang="en-US" dirty="0"/>
              <a:t>Primary transportation planning functions of the state DOT:</a:t>
            </a:r>
          </a:p>
          <a:p>
            <a:pPr>
              <a:buFont typeface="Arial" pitchFamily="34" charset="0"/>
              <a:buChar char="•"/>
            </a:pPr>
            <a:r>
              <a:rPr lang="en-US" i="1" dirty="0"/>
              <a:t> Prepare and Maintain a Long-Range Statewide Transportation Plan: </a:t>
            </a:r>
            <a:r>
              <a:rPr lang="en-US" dirty="0"/>
              <a:t>Develop and update a long-range transportation plan for the state. Plans vary from state to state and may be broad and policy-oriented, or may contain a specific list of projects</a:t>
            </a:r>
            <a:r>
              <a:rPr lang="en-US" dirty="0" smtClean="0"/>
              <a:t>.</a:t>
            </a:r>
          </a:p>
          <a:p>
            <a:pPr>
              <a:buFont typeface="Arial" pitchFamily="34" charset="0"/>
              <a:buNone/>
            </a:pPr>
            <a:endParaRPr lang="en-US" dirty="0"/>
          </a:p>
          <a:p>
            <a:pPr>
              <a:buFont typeface="Arial" pitchFamily="34" charset="0"/>
              <a:buChar char="•"/>
            </a:pPr>
            <a:r>
              <a:rPr lang="en-US" i="1" dirty="0"/>
              <a:t> Develop a Statewide Transportation Improvement Program (STIP):</a:t>
            </a:r>
            <a:r>
              <a:rPr lang="en-US" dirty="0"/>
              <a:t> Develop a program of transportation projects based on the state’s long-range transportation plan and designed to serve the state’s goals, using spending, regulating, operating, management, and financial tools. For metropolitan areas, the STIP incorporates the TIP that the MPO developed</a:t>
            </a:r>
            <a:r>
              <a:rPr lang="en-US" dirty="0" smtClean="0"/>
              <a:t>.</a:t>
            </a:r>
          </a:p>
          <a:p>
            <a:pPr>
              <a:buFont typeface="Arial" pitchFamily="34" charset="0"/>
              <a:buNone/>
            </a:pPr>
            <a:endParaRPr lang="en-US" dirty="0"/>
          </a:p>
          <a:p>
            <a:pPr>
              <a:buFont typeface="Arial" pitchFamily="34" charset="0"/>
              <a:buChar char="•"/>
            </a:pPr>
            <a:r>
              <a:rPr lang="en-US" i="1" dirty="0"/>
              <a:t> Involve the public:</a:t>
            </a:r>
            <a:r>
              <a:rPr lang="en-US" dirty="0"/>
              <a:t> Involve the general public and all of the other affected constituencies in the essential functions listed above.</a:t>
            </a:r>
          </a:p>
          <a:p>
            <a:endParaRPr lang="en-US" dirty="0"/>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19134549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t>The Transportation Planning Process starts with a look at existing conditions on the transportation system. Planners then analyze current and forecasted demographic, economic, and land use data to identify existing and future problems and needs. With input from stakeholders and the public, TxDOT and the MPOs develop long-range plans that define goals and strategies to address the problems and needs, and short-range, fiscally-constrained programs that contain projects that build and preserve infrastructure or provide services to achieve planning goals. </a:t>
            </a:r>
          </a:p>
          <a:p>
            <a:endParaRPr lang="en-US" dirty="0" smtClean="0"/>
          </a:p>
          <a:p>
            <a:r>
              <a:rPr lang="en-US" dirty="0" smtClean="0"/>
              <a:t>The Planning Process includes:</a:t>
            </a:r>
          </a:p>
          <a:p>
            <a:pPr marL="173066" indent="-173066">
              <a:buFont typeface="Arial" panose="020B0604020202020204" pitchFamily="34" charset="0"/>
              <a:buChar char="•"/>
            </a:pPr>
            <a:r>
              <a:rPr lang="en-US" dirty="0"/>
              <a:t>Monitoring existing conditions;</a:t>
            </a:r>
          </a:p>
          <a:p>
            <a:pPr marL="173066" indent="-173066">
              <a:buFont typeface="Arial" panose="020B0604020202020204" pitchFamily="34" charset="0"/>
              <a:buChar char="•"/>
            </a:pPr>
            <a:r>
              <a:rPr lang="en-US" dirty="0"/>
              <a:t>Forecasting future population and employment growth, including assessing projected land uses in the region and identifying major growth corridors;</a:t>
            </a:r>
          </a:p>
          <a:p>
            <a:pPr marL="173066" indent="-173066">
              <a:buFont typeface="Arial" panose="020B0604020202020204" pitchFamily="34" charset="0"/>
              <a:buChar char="•"/>
            </a:pPr>
            <a:r>
              <a:rPr lang="en-US" dirty="0"/>
              <a:t>Identifying current and projected future transportation problems and needs and analyzing, through detailed planning studies, various transportation improvement strategies to address those needs;</a:t>
            </a:r>
          </a:p>
          <a:p>
            <a:pPr marL="173066" indent="-173066">
              <a:buFont typeface="Arial" panose="020B0604020202020204" pitchFamily="34" charset="0"/>
              <a:buChar char="•"/>
            </a:pPr>
            <a:r>
              <a:rPr lang="en-US" dirty="0"/>
              <a:t>Developing long-range plans and short-range programs of alternative capital improvement and operational strategies for moving people and goods;</a:t>
            </a:r>
          </a:p>
          <a:p>
            <a:pPr marL="173066" indent="-173066">
              <a:buFont typeface="Arial" panose="020B0604020202020204" pitchFamily="34" charset="0"/>
              <a:buChar char="•"/>
            </a:pPr>
            <a:r>
              <a:rPr lang="en-US" dirty="0"/>
              <a:t>Estimating the impact of recommended future improvements to the transportation system on environmental features, including air quality; and</a:t>
            </a:r>
          </a:p>
          <a:p>
            <a:pPr marL="173066" indent="-173066">
              <a:buFont typeface="Arial" panose="020B0604020202020204" pitchFamily="34" charset="0"/>
              <a:buChar char="•"/>
            </a:pPr>
            <a:r>
              <a:rPr lang="en-US" dirty="0"/>
              <a:t>Developing a financial plan for securing sufficient revenues to cover the costs of implementing strategies.</a:t>
            </a:r>
          </a:p>
          <a:p>
            <a:pPr marL="173066" indent="-173066">
              <a:buFont typeface="Arial" panose="020B0604020202020204" pitchFamily="34" charset="0"/>
              <a:buChar char="•"/>
            </a:pPr>
            <a:endParaRPr lang="en-US" dirty="0" smtClean="0"/>
          </a:p>
          <a:p>
            <a:pPr marL="0" indent="0">
              <a:buFont typeface="Arial" panose="020B0604020202020204" pitchFamily="34" charset="0"/>
              <a:buNone/>
            </a:pPr>
            <a:r>
              <a:rPr lang="en-US" dirty="0" smtClean="0"/>
              <a:t>Feedback</a:t>
            </a:r>
            <a:r>
              <a:rPr lang="en-US" baseline="0" dirty="0" smtClean="0"/>
              <a:t> and public participation are on-going activities throughout the planning process.</a:t>
            </a:r>
            <a:endParaRPr lang="en-US" dirty="0"/>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24401109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018">
              <a:defRPr/>
            </a:pPr>
            <a:r>
              <a:rPr lang="en-US" dirty="0"/>
              <a:t>Transportation planning plays a fundamental role in the state, region, or community’s vision for its future. It includes a comprehensive consideration of possible strategies; an evaluation process that encompasses diverse viewpoints, the collaborative participation of relevant transportation-related agencies and organizations, and open, timely, and meaningful public involvement.</a:t>
            </a:r>
          </a:p>
          <a:p>
            <a:endParaRPr lang="en-US" dirty="0"/>
          </a:p>
          <a:p>
            <a:r>
              <a:rPr lang="en-US" dirty="0"/>
              <a:t>Transportation planners undertake a comprehensive analysis and evaluation of the potential impact of transportation plans and programs while addressing the aspirations and concerns of the society served by these plans and </a:t>
            </a:r>
            <a:r>
              <a:rPr lang="en-US" dirty="0" smtClean="0"/>
              <a:t>programs.</a:t>
            </a:r>
            <a:endParaRPr lang="en-US" dirty="0"/>
          </a:p>
          <a:p>
            <a:endParaRPr lang="en-US" dirty="0"/>
          </a:p>
          <a:p>
            <a:r>
              <a:rPr lang="en-US" dirty="0"/>
              <a:t>Main Functions for MPOs:</a:t>
            </a:r>
          </a:p>
          <a:p>
            <a:pPr marL="173066" indent="-173066">
              <a:buFont typeface="Arial" panose="020B0604020202020204" pitchFamily="34" charset="0"/>
              <a:buChar char="•"/>
            </a:pPr>
            <a:r>
              <a:rPr lang="en-US" dirty="0"/>
              <a:t>Establish a setting for regional decision making.</a:t>
            </a:r>
          </a:p>
          <a:p>
            <a:pPr marL="173066" indent="-173066">
              <a:buFont typeface="Arial" panose="020B0604020202020204" pitchFamily="34" charset="0"/>
              <a:buChar char="•"/>
            </a:pPr>
            <a:r>
              <a:rPr lang="en-US" dirty="0"/>
              <a:t>Identify and evaluate transportation improvement alternatives.</a:t>
            </a:r>
          </a:p>
          <a:p>
            <a:pPr marL="173066" indent="-173066">
              <a:buFont typeface="Arial" panose="020B0604020202020204" pitchFamily="34" charset="0"/>
              <a:buChar char="•"/>
            </a:pPr>
            <a:r>
              <a:rPr lang="en-US" dirty="0"/>
              <a:t>Develop and maintain a Metropolitan Transportation Plan (</a:t>
            </a:r>
            <a:r>
              <a:rPr lang="en-US" dirty="0" err="1"/>
              <a:t>MTP</a:t>
            </a:r>
            <a:r>
              <a:rPr lang="en-US" dirty="0"/>
              <a:t>).</a:t>
            </a:r>
          </a:p>
          <a:p>
            <a:pPr marL="173066" indent="-173066">
              <a:buFont typeface="Arial" panose="020B0604020202020204" pitchFamily="34" charset="0"/>
              <a:buChar char="•"/>
            </a:pPr>
            <a:r>
              <a:rPr lang="en-US" dirty="0"/>
              <a:t>Develop a Transportation Improvement Program (TIP).</a:t>
            </a:r>
          </a:p>
          <a:p>
            <a:endParaRPr lang="en-US" dirty="0" smtClean="0"/>
          </a:p>
          <a:p>
            <a:r>
              <a:rPr lang="en-US" dirty="0" smtClean="0"/>
              <a:t>MPOs</a:t>
            </a:r>
            <a:r>
              <a:rPr lang="en-US" baseline="0" dirty="0" smtClean="0"/>
              <a:t> coordinate with TxDOT during the planning process. </a:t>
            </a:r>
            <a:endParaRPr lang="en-US" dirty="0"/>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24401109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r>
              <a:rPr lang="en-US" sz="1100" b="1" i="1" u="sng" dirty="0"/>
              <a:t>Long-Range Plans</a:t>
            </a:r>
            <a:endParaRPr lang="en-US" sz="1100" dirty="0"/>
          </a:p>
          <a:p>
            <a:r>
              <a:rPr lang="en-US" sz="1100" dirty="0" smtClean="0"/>
              <a:t>Long-range </a:t>
            </a:r>
            <a:r>
              <a:rPr lang="en-US" sz="1100" dirty="0"/>
              <a:t>transportation plans such as TxDOT’s statewide LRTP and the MPO MTP/RTPs contain goals and strategies to address transportation needs in the rural and metropolitan areas of the state. </a:t>
            </a:r>
          </a:p>
          <a:p>
            <a:r>
              <a:rPr lang="en-US" sz="1100" dirty="0"/>
              <a:t> </a:t>
            </a:r>
          </a:p>
          <a:p>
            <a:r>
              <a:rPr lang="en-US" sz="1100" dirty="0"/>
              <a:t>The Transportation Planning and Programming (TPP) Division develops TxDOT’s statewide LRTP, which guides collaborative planning efforts with TxDOT’s stakeholders to reach consensus on the projects and services needed to address system deficiencies, and to accomplish the goals in TxDOT’s Strategic Plan. The statewide LRTP is multimodal and includes passenger and freight components. It is consistent with the Texas Freight Mobility Plan (TFMP) and other statewide mode-specific, passenger and freight (e.g., rail, airport, water port) plans and includes MPO MTPs and RTPs by reference.  </a:t>
            </a:r>
          </a:p>
          <a:p>
            <a:r>
              <a:rPr lang="en-US" sz="1100" dirty="0"/>
              <a:t> </a:t>
            </a:r>
          </a:p>
          <a:p>
            <a:r>
              <a:rPr lang="en-US" sz="1100" dirty="0"/>
              <a:t>The statewide LRTP identifies statewide corridors—and projects within those corridors—that address mobility and connectivity between metropolitan areas. The projects included are long-range improvements being considered for development. </a:t>
            </a:r>
          </a:p>
          <a:p>
            <a:r>
              <a:rPr lang="en-US" sz="1100" dirty="0"/>
              <a:t> </a:t>
            </a:r>
          </a:p>
          <a:p>
            <a:r>
              <a:rPr lang="en-US" sz="1100" dirty="0"/>
              <a:t>MPOs develop MTP/RTPs in cooperation with TxDOT and publicly-owned transit services. MTP/RTPs identify needed transportation  improvements within the metropolitan area boundaries based on a comprehensive analysis of an area's current and projected demographic (i.e., population, household size, employment, household income and land use), economic, and land use data and the existing transportation system conditions. but MPOs should update </a:t>
            </a:r>
            <a:r>
              <a:rPr lang="en-US" sz="1100" dirty="0" smtClean="0"/>
              <a:t>MTP/RTPs </a:t>
            </a:r>
            <a:r>
              <a:rPr lang="en-US" sz="1100" dirty="0"/>
              <a:t>every five years (four years for nonattainment and maintenance areas). The </a:t>
            </a:r>
            <a:r>
              <a:rPr lang="en-US" sz="1100" dirty="0" smtClean="0"/>
              <a:t>MTP/RTP </a:t>
            </a:r>
            <a:r>
              <a:rPr lang="en-US" sz="1100" dirty="0"/>
              <a:t>must include sufficient financial information suggesting that all projects in the </a:t>
            </a:r>
            <a:r>
              <a:rPr lang="en-US" sz="1100" dirty="0" smtClean="0"/>
              <a:t>MTP/RTP </a:t>
            </a:r>
            <a:r>
              <a:rPr lang="en-US" sz="1100" dirty="0"/>
              <a:t>can be implemented under available revenue sources (4).</a:t>
            </a:r>
          </a:p>
          <a:p>
            <a:r>
              <a:rPr lang="en-US" sz="1100" dirty="0"/>
              <a:t> </a:t>
            </a:r>
          </a:p>
          <a:p>
            <a:r>
              <a:rPr lang="en-US" sz="1100" dirty="0"/>
              <a:t> </a:t>
            </a:r>
            <a:r>
              <a:rPr lang="en-US" sz="1100" dirty="0" smtClean="0"/>
              <a:t>Projects </a:t>
            </a:r>
            <a:r>
              <a:rPr lang="en-US" sz="1100" dirty="0"/>
              <a:t>are strategically arranged within the statewide LRTP or an MTP/RTP based upon several key factors:</a:t>
            </a:r>
          </a:p>
          <a:p>
            <a:pPr lvl="0">
              <a:buFont typeface="Arial" pitchFamily="34" charset="0"/>
              <a:buChar char="•"/>
            </a:pPr>
            <a:r>
              <a:rPr lang="en-US" sz="1100" dirty="0"/>
              <a:t> A project's complexity related to its development timeline; </a:t>
            </a:r>
          </a:p>
          <a:p>
            <a:pPr lvl="0">
              <a:buFont typeface="Arial" pitchFamily="34" charset="0"/>
              <a:buChar char="•"/>
            </a:pPr>
            <a:r>
              <a:rPr lang="en-US" sz="1100" dirty="0"/>
              <a:t> A project's projected cost and its ability to fit within the plan's overall funding constraints as well as the annual forecasts of allocated revenues; and</a:t>
            </a:r>
          </a:p>
          <a:p>
            <a:pPr lvl="0">
              <a:buFont typeface="Arial" pitchFamily="34" charset="0"/>
              <a:buChar char="•"/>
            </a:pPr>
            <a:r>
              <a:rPr lang="en-US" sz="1100" dirty="0"/>
              <a:t> A project's priority based upon a statewide, regional, or local need.</a:t>
            </a:r>
          </a:p>
          <a:p>
            <a:pPr>
              <a:buFont typeface="Arial" pitchFamily="34" charset="0"/>
              <a:buChar char="•"/>
            </a:pPr>
            <a:r>
              <a:rPr lang="en-US" sz="1100" dirty="0"/>
              <a:t> The planning process may result in more than one solution to address a problem or need, and there is no guarantee that any particular project will be implemented. A project may be delayed for financial or environmental reasons or canceled if no longer needed.   </a:t>
            </a:r>
          </a:p>
          <a:p>
            <a:r>
              <a:rPr lang="en-US" sz="1100" dirty="0"/>
              <a:t> </a:t>
            </a:r>
          </a:p>
          <a:p>
            <a:r>
              <a:rPr lang="en-US" sz="1100" b="1" i="1" u="sng" dirty="0"/>
              <a:t>Unified Transportation Program (UTP)</a:t>
            </a:r>
            <a:endParaRPr lang="en-US" sz="1100" dirty="0"/>
          </a:p>
          <a:p>
            <a:r>
              <a:rPr lang="en-US" sz="1100" dirty="0"/>
              <a:t>TxDOT’s UTP is developed by TPP in cooperation with the MPOs and TxDOT Districts and Divisions. It includes transportation projects and services identified in the first 10 years of the statewide LRTP and MTP/RTPs, for which TxDOT can reasonably anticipate funding. Projects in the UTP have Commission authorization for preliminary engineering work, environmental analysis, right-of-way acquisition, final geometric design, and construction. Projects that are beyond the first 10 years of a long-range plan are generally not authorized for preliminary engineering work other than environmental studies. UTP is financially constrained and it becomes the basis for the District to prepare its financially constrained TIP (</a:t>
            </a:r>
            <a:r>
              <a:rPr lang="en-US" sz="1100" i="1" dirty="0"/>
              <a:t>4</a:t>
            </a:r>
            <a:r>
              <a:rPr lang="en-US" sz="1100" dirty="0"/>
              <a:t>).</a:t>
            </a:r>
          </a:p>
          <a:p>
            <a:endParaRPr lang="en-US" sz="1100" dirty="0"/>
          </a:p>
          <a:p>
            <a:r>
              <a:rPr lang="en-US" sz="1100" dirty="0"/>
              <a:t>TxDOT’s Cash Forecast, a component of the UTP, is developed by the Finance (FIN) Division and is comprised of revenues, expenditures, and fund balances. This forecast is essential to project selection and the timing of project development and implementation. The forecast is based on an analysis that considers historical trends, the Comptroller's Biennial Revenue Estimate (BRE), current law, current events, and other appropriate sources.</a:t>
            </a:r>
          </a:p>
          <a:p>
            <a:r>
              <a:rPr lang="en-US" sz="1100" dirty="0"/>
              <a:t> </a:t>
            </a:r>
          </a:p>
          <a:p>
            <a:r>
              <a:rPr lang="en-US" sz="1100" dirty="0"/>
              <a:t>Expenditures are carefully balanced with incoming revenues to ensure that sufficient funds will be available beyond the biennium to make project payouts over several years. Additionally, FIN projects future expenditure totals based on budgets established under the General Appropriations Act, planned contract-letting amounts in the UTP, remaining obligations on previously let projects, and other relevant data. </a:t>
            </a:r>
          </a:p>
          <a:p>
            <a:r>
              <a:rPr lang="en-US" sz="1100" dirty="0"/>
              <a:t> </a:t>
            </a:r>
          </a:p>
          <a:p>
            <a:r>
              <a:rPr lang="en-US" sz="1100" dirty="0"/>
              <a:t>Finally, the Cash Forecast enables TxDOT to establish its annual “letting” budget. Letting is the process of providing notice, issuing proposals, receiving bids, and awarding vendor contracts for transportation improvements. </a:t>
            </a:r>
          </a:p>
          <a:p>
            <a:r>
              <a:rPr lang="en-US" sz="1100" b="1" i="1" dirty="0"/>
              <a:t> </a:t>
            </a:r>
            <a:endParaRPr lang="en-US" sz="1100" dirty="0"/>
          </a:p>
          <a:p>
            <a:r>
              <a:rPr lang="en-US" sz="1100" b="1" i="1" u="sng" dirty="0"/>
              <a:t>Transportation Improvements Program (TIP) and Statewide Transportation Improvement Program (STIP)</a:t>
            </a:r>
            <a:endParaRPr lang="en-US" sz="1100" dirty="0"/>
          </a:p>
          <a:p>
            <a:r>
              <a:rPr lang="en-US" sz="1100" dirty="0"/>
              <a:t>As projects move closer to construction or implementation, they will advance from the UTP into either a rural TIP developed by a TxDOT District or an MPO TIP. A TIP is a four-year program that contains a </a:t>
            </a:r>
            <a:r>
              <a:rPr lang="en-US" sz="1100" b="1" dirty="0"/>
              <a:t>fiscally constrained </a:t>
            </a:r>
            <a:r>
              <a:rPr lang="en-US" sz="1100" dirty="0"/>
              <a:t>list of multimodal (e.g., highway, transit, bicycle, etc.) transportation projects in a specific rural or metropolitan area that accomplish the planning goals set out in a long-range plan (statewide LRTP or MTP/RTP).  </a:t>
            </a:r>
          </a:p>
          <a:p>
            <a:r>
              <a:rPr lang="en-US" sz="1100" dirty="0"/>
              <a:t> </a:t>
            </a:r>
          </a:p>
          <a:p>
            <a:r>
              <a:rPr lang="en-US" sz="1100" dirty="0"/>
              <a:t>The STIP is the four-year program of the transportation projects to be constructed or implemented statewide. It is developed by TPP in cooperation with TxDOT Districts and MPOs, and includes all of the rural and MPO TIPs, as well as statewide federal programs.  It includes highway and transit projects funded under Title 23 United States Code (USC) and Title 49 USC, Chapter 53, and any modal projects with phases or components funded under those titles. Regionally significant projects that will be implemented with state or local funds are included for planning, coordination, and public disclosure purposes. In an air-quality nonattainment area, only those projects determined to conform to the requirements of the CAA and the SIP may be included in the STIP.</a:t>
            </a:r>
          </a:p>
          <a:p>
            <a:r>
              <a:rPr lang="en-US" sz="1100" dirty="0"/>
              <a:t> </a:t>
            </a:r>
          </a:p>
          <a:p>
            <a:r>
              <a:rPr lang="en-US" sz="1100" dirty="0"/>
              <a:t>Projects that are not considered by TxDOT and the MPOs to be of appropriate scale for individual identification in a given program year (e.g., minor rehabilitation, preventive maintenance, non-urbanized transit projects) may be grouped by function, geographic area, or work type. In nonattainment and maintenance areas, classification must be consistent with the exempt project classifications contained in the Environmental Protection Agency (EPA) conformity regulations.</a:t>
            </a:r>
          </a:p>
          <a:p>
            <a:r>
              <a:rPr lang="en-US" sz="1100" dirty="0"/>
              <a:t> </a:t>
            </a:r>
          </a:p>
          <a:p>
            <a:r>
              <a:rPr lang="en-US" sz="1100" dirty="0"/>
              <a:t>A TIP and the STIP are similar in that they are</a:t>
            </a:r>
            <a:r>
              <a:rPr lang="en-US" sz="1100" b="1" dirty="0"/>
              <a:t> fiscally constrained</a:t>
            </a:r>
            <a:r>
              <a:rPr lang="en-US" sz="1100" dirty="0"/>
              <a:t>, four-year programs that are consistent with applicable long-range plans, but there are also important differences between the two documents.  A TIP is a stand-alone document, approved at the local level that includes projects within a rural area or MPO boundary. TIPs do not require federal approval.  The STIP is subject to a statewide public involvement process that culminates in a single public hearing in Austin, Texas, before its adoption by the Commission. </a:t>
            </a:r>
          </a:p>
          <a:p>
            <a:pPr lvl="0"/>
            <a:r>
              <a:rPr lang="en-US" sz="1100" dirty="0"/>
              <a:t>Once adopted, the STIP is then approved by both the FHWA and FTA.  Federal dollars cannot be expended on a project in a TIP unless that project is listed, individually or by reference, in the STIP. With few exceptions, projects must generally be included in a TIP and the STIP in order to advance to construction or implementation.   </a:t>
            </a:r>
          </a:p>
          <a:p>
            <a:pPr lvl="0"/>
            <a:endParaRPr lang="en-US" sz="1100" dirty="0"/>
          </a:p>
          <a:p>
            <a:r>
              <a:rPr lang="en-US" sz="1100" b="1" i="1" u="sng" dirty="0"/>
              <a:t>Letting Schedule</a:t>
            </a:r>
            <a:endParaRPr lang="en-US" sz="1100" dirty="0"/>
          </a:p>
          <a:p>
            <a:r>
              <a:rPr lang="en-US" sz="1100" dirty="0"/>
              <a:t>The letting schedule lists projects that will be let within the next two years. At this point, the final contract documents (i.e., the Plans, Specifications, and Estimates [PS&amp;E] that provide a detailed description of the project, how it will be constructed, and the estimated cost) have been or are nearing completion</a:t>
            </a:r>
            <a:r>
              <a:rPr lang="en-US" sz="1100" dirty="0" smtClean="0"/>
              <a:t>.</a:t>
            </a:r>
          </a:p>
          <a:p>
            <a:endParaRPr lang="en-US" sz="1100" dirty="0" smtClean="0"/>
          </a:p>
          <a:p>
            <a:r>
              <a:rPr lang="en-US" sz="1100" dirty="0" smtClean="0"/>
              <a:t>A list of the transportation plans and programs</a:t>
            </a:r>
            <a:r>
              <a:rPr lang="en-US" sz="1100" baseline="0" dirty="0" smtClean="0"/>
              <a:t> is provided on page 4 of the supplementary information document. </a:t>
            </a:r>
            <a:endParaRPr lang="en-US" sz="1100" dirty="0"/>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76689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following definitions will apply for fiscal constraint funding terms:	</a:t>
            </a:r>
          </a:p>
          <a:p>
            <a:pPr marL="173066" indent="-173066">
              <a:buFont typeface="Arial" panose="020B0604020202020204" pitchFamily="34" charset="0"/>
              <a:buChar char="•"/>
            </a:pPr>
            <a:r>
              <a:rPr lang="en-US" i="1" dirty="0"/>
              <a:t>Committed Funds–</a:t>
            </a:r>
            <a:r>
              <a:rPr lang="en-US" dirty="0"/>
              <a:t>These are funds for projects that are approved to be let.  The letting schedule is prepared for a 24-month timeframe. </a:t>
            </a:r>
          </a:p>
          <a:p>
            <a:pPr marL="173066" indent="-173066">
              <a:buFont typeface="Arial" panose="020B0604020202020204" pitchFamily="34" charset="0"/>
              <a:buChar char="•"/>
            </a:pPr>
            <a:r>
              <a:rPr lang="en-US" i="1" dirty="0"/>
              <a:t>Reasonably Available Funds–</a:t>
            </a:r>
            <a:r>
              <a:rPr lang="en-US" dirty="0"/>
              <a:t>Projected funding beyond the current year in approved cash flow forecast.</a:t>
            </a:r>
          </a:p>
          <a:p>
            <a:pPr marL="173066" indent="-173066">
              <a:buFont typeface="Arial" panose="020B0604020202020204" pitchFamily="34" charset="0"/>
              <a:buChar char="•"/>
            </a:pPr>
            <a:endParaRPr lang="en-US" dirty="0"/>
          </a:p>
          <a:p>
            <a:pPr marL="173066" indent="-173066"/>
            <a:r>
              <a:rPr lang="en-US" dirty="0"/>
              <a:t>The MTP must include sufficient financial information suggesting that all projects in the MTP can be implemented under available revenue sources. </a:t>
            </a:r>
          </a:p>
          <a:p>
            <a:pPr marL="173066" indent="-173066">
              <a:buFont typeface="Arial" panose="020B0604020202020204" pitchFamily="34" charset="0"/>
              <a:buChar char="•"/>
            </a:pPr>
            <a:endParaRPr lang="en-US" dirty="0"/>
          </a:p>
          <a:p>
            <a:pPr marL="173066" indent="-173066"/>
            <a:r>
              <a:rPr lang="en-US" dirty="0"/>
              <a:t>UTP: District funding is normally handled through the UTP, which is annually prepared by the Programming and Scheduling Section of TPP. UTP is financially constrained and it becomes the basis for the District to prepare its financially constrained TIP. </a:t>
            </a:r>
            <a:endParaRPr lang="en-US" dirty="0" smtClean="0"/>
          </a:p>
          <a:p>
            <a:pPr marL="173066" indent="-173066"/>
            <a:endParaRPr lang="en-US" dirty="0" smtClean="0"/>
          </a:p>
          <a:p>
            <a:pPr marL="173066" indent="-173066"/>
            <a:r>
              <a:rPr lang="en-US" dirty="0" smtClean="0"/>
              <a:t>More detailed is provided in the guidebook supplementary,</a:t>
            </a:r>
            <a:r>
              <a:rPr lang="en-US" baseline="0" dirty="0" smtClean="0"/>
              <a:t> page numbers 3-9.</a:t>
            </a:r>
            <a:endParaRPr lang="en-US" dirty="0"/>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34279189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dirty="0"/>
              <a:t>Transportation funds come from a range of sources, including the federal government, state governments, public or private tolls, local assessment Districts, local government general fund contributions (such as local property and sales taxes), and impact fees.</a:t>
            </a:r>
          </a:p>
          <a:p>
            <a:endParaRPr lang="en-US" dirty="0"/>
          </a:p>
          <a:p>
            <a:r>
              <a:rPr lang="en-US" dirty="0"/>
              <a:t>Federal funding is made available to state DOTs through the Federal Highway Trust Fund, which is the primary funding source for major transportation plans and programs. State DOTs administer federal program funds and are responsible for distributing those funds to metropolitan areas through the UTP. The state DOT has authority to allocate the money to urban and rural areas based on state and local transportation needs; however, some federal programs are allocated to areas based on population size, are competitive,</a:t>
            </a:r>
            <a:r>
              <a:rPr lang="en-US" b="1" dirty="0"/>
              <a:t> </a:t>
            </a:r>
            <a:r>
              <a:rPr lang="en-US" dirty="0"/>
              <a:t>or are under specific criteria such as the Congestion Mitigation and Air Quality Improvement (CMAQ) program. </a:t>
            </a:r>
            <a:endParaRPr lang="en-US" dirty="0" smtClean="0"/>
          </a:p>
          <a:p>
            <a:endParaRPr lang="en-US" dirty="0" smtClean="0"/>
          </a:p>
          <a:p>
            <a:r>
              <a:rPr lang="en-US" dirty="0" smtClean="0"/>
              <a:t>The </a:t>
            </a:r>
            <a:r>
              <a:rPr lang="en-US" dirty="0"/>
              <a:t>federal funding process for transportation projects is not a cash-up-front system; rather, eligible expenditures are reimbursed. The process follows:</a:t>
            </a:r>
          </a:p>
          <a:p>
            <a:pPr marL="173066" indent="-173066">
              <a:buFont typeface="Arial" panose="020B0604020202020204" pitchFamily="34" charset="0"/>
              <a:buChar char="•"/>
            </a:pPr>
            <a:r>
              <a:rPr lang="en-US" dirty="0"/>
              <a:t>States are notified that they have federal funds available for their use. Projects are approved and work is started. The federal government then reimburses the states, MPOs, and transit operators for costs as they are incurred, reimbursing up to the limit of the federal share</a:t>
            </a:r>
          </a:p>
          <a:p>
            <a:pPr marL="173066" indent="-173066">
              <a:buFont typeface="Arial" panose="020B0604020202020204" pitchFamily="34" charset="0"/>
              <a:buChar char="•"/>
            </a:pPr>
            <a:r>
              <a:rPr lang="en-US" dirty="0"/>
              <a:t>Funding recipients are liable for complying with all applicable federal laws. When local governments directly oversee a federally funded project, the state DOT monitors local government compliance with state and federal laws.</a:t>
            </a:r>
          </a:p>
          <a:p>
            <a:pPr marL="173066" indent="-173066">
              <a:buFont typeface="Arial" panose="020B0604020202020204" pitchFamily="34" charset="0"/>
              <a:buChar char="•"/>
            </a:pPr>
            <a:r>
              <a:rPr lang="en-US" dirty="0"/>
              <a:t>Fiscal constraint is a “demonstration of sufficient funds from federal, state, local, or private sources to implement proposed transportation system improvements, as well as to operate and maintain the entire system, through the comparison of revenues and costs.” The </a:t>
            </a:r>
            <a:r>
              <a:rPr lang="en-US" dirty="0" smtClean="0"/>
              <a:t>MTP/RTP, </a:t>
            </a:r>
            <a:r>
              <a:rPr lang="en-US" dirty="0"/>
              <a:t>TIP, and STIP must be fiscally constrained in order to meet federal requirements</a:t>
            </a:r>
            <a:r>
              <a:rPr lang="en-US" dirty="0" smtClean="0"/>
              <a:t>.</a:t>
            </a:r>
          </a:p>
          <a:p>
            <a:pPr marL="173066" indent="-173066">
              <a:buFont typeface="Arial" panose="020B0604020202020204" pitchFamily="34" charset="0"/>
              <a:buChar char="•"/>
            </a:pPr>
            <a:endParaRPr lang="en-US" b="0" dirty="0" smtClean="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smtClean="0"/>
              <a:t>Guidebook reference,</a:t>
            </a:r>
            <a:r>
              <a:rPr lang="en-US" baseline="0" dirty="0" smtClean="0"/>
              <a:t> page numbers 9-10.</a:t>
            </a:r>
            <a:endParaRPr lang="en-US" dirty="0" smtClean="0"/>
          </a:p>
          <a:p>
            <a:pPr marL="0" indent="0">
              <a:buFont typeface="Arial" panose="020B0604020202020204" pitchFamily="34" charset="0"/>
              <a:buNone/>
            </a:pPr>
            <a:endParaRPr lang="en-US" b="0" dirty="0"/>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24080873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26907295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TxDOT </a:t>
            </a:r>
            <a:r>
              <a:rPr lang="en-US" dirty="0"/>
              <a:t>identifies four general stages in the project life cycle: project initiation, planning, development, and construction. TxDOT Districts, in conjunction with MPOs, manage the project through these four stages.</a:t>
            </a:r>
          </a:p>
          <a:p>
            <a:endParaRPr lang="en-US" dirty="0"/>
          </a:p>
          <a:p>
            <a:pPr defTabSz="923018">
              <a:defRPr/>
            </a:pPr>
            <a:r>
              <a:rPr lang="en-US" dirty="0"/>
              <a:t>The figure shows a simplified overview of the TxDOT PD process and where key TxDOT Divisions are involved</a:t>
            </a:r>
            <a:r>
              <a:rPr lang="en-US" dirty="0" smtClean="0"/>
              <a:t>.</a:t>
            </a:r>
          </a:p>
          <a:p>
            <a:pPr defTabSz="923018">
              <a:defRPr/>
            </a:pPr>
            <a:endParaRPr lang="en-US" dirty="0" smtClean="0"/>
          </a:p>
          <a:p>
            <a:pPr marL="0" marR="0" indent="0" algn="l" defTabSz="923018" rtl="0" eaLnBrk="1" fontAlgn="auto" latinLnBrk="0" hangingPunct="1">
              <a:lnSpc>
                <a:spcPct val="100000"/>
              </a:lnSpc>
              <a:spcBef>
                <a:spcPts val="0"/>
              </a:spcBef>
              <a:spcAft>
                <a:spcPts val="0"/>
              </a:spcAft>
              <a:buClrTx/>
              <a:buSzTx/>
              <a:buFontTx/>
              <a:buNone/>
              <a:tabLst/>
              <a:defRPr/>
            </a:pPr>
            <a:r>
              <a:rPr lang="en-US" baseline="0" dirty="0" smtClean="0"/>
              <a:t>This diagram was developed based on </a:t>
            </a:r>
            <a:r>
              <a:rPr lang="en-US" baseline="0" dirty="0" err="1" smtClean="0"/>
              <a:t>TxDOT’s</a:t>
            </a:r>
            <a:r>
              <a:rPr lang="en-US" baseline="0" dirty="0" smtClean="0"/>
              <a:t> Project </a:t>
            </a:r>
            <a:r>
              <a:rPr lang="en-US" strike="noStrike" baseline="0" dirty="0" smtClean="0">
                <a:solidFill>
                  <a:srgbClr val="FFFF00"/>
                </a:solidFill>
              </a:rPr>
              <a:t>Development Process Manual, 2012. </a:t>
            </a:r>
            <a:endParaRPr lang="en-US" strike="sngStrike" dirty="0" smtClean="0"/>
          </a:p>
          <a:p>
            <a:endParaRPr lang="en-US" dirty="0" smtClean="0"/>
          </a:p>
          <a:p>
            <a:r>
              <a:rPr lang="en-US" dirty="0" smtClean="0"/>
              <a:t>Note: Appendix</a:t>
            </a:r>
            <a:r>
              <a:rPr lang="en-US" baseline="0" dirty="0" smtClean="0"/>
              <a:t> A in the Guidebook Supplementary Document references the phases and actions of the project development process. </a:t>
            </a:r>
            <a:endParaRPr lang="en-US" dirty="0"/>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2935484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figure illustrates where the Environmental Process falls within TxDOT’s Project Development Process and the typical activities that comprise the Environmental Process. These activities are:</a:t>
            </a:r>
          </a:p>
          <a:p>
            <a:pPr marL="173066" indent="-173066">
              <a:buFont typeface="Arial" panose="020B0604020202020204" pitchFamily="34" charset="0"/>
              <a:buChar char="•"/>
            </a:pPr>
            <a:r>
              <a:rPr lang="en-US" dirty="0"/>
              <a:t>Preliminary survey/planning.</a:t>
            </a:r>
          </a:p>
          <a:p>
            <a:pPr marL="173066" indent="-173066">
              <a:buFont typeface="Arial" panose="020B0604020202020204" pitchFamily="34" charset="0"/>
              <a:buChar char="•"/>
            </a:pPr>
            <a:r>
              <a:rPr lang="en-US" dirty="0"/>
              <a:t>Interagency coordination.</a:t>
            </a:r>
          </a:p>
          <a:p>
            <a:pPr marL="173066" indent="-173066">
              <a:buFont typeface="Arial" panose="020B0604020202020204" pitchFamily="34" charset="0"/>
              <a:buChar char="•"/>
            </a:pPr>
            <a:r>
              <a:rPr lang="en-US" dirty="0"/>
              <a:t>Environmental documentation.</a:t>
            </a:r>
          </a:p>
          <a:p>
            <a:pPr marL="173066" indent="-173066">
              <a:buFont typeface="Arial" panose="020B0604020202020204" pitchFamily="34" charset="0"/>
              <a:buChar char="•"/>
            </a:pPr>
            <a:r>
              <a:rPr lang="en-US" dirty="0"/>
              <a:t>Public involvement.</a:t>
            </a:r>
          </a:p>
          <a:p>
            <a:pPr marL="173066" indent="-173066">
              <a:buFont typeface="Arial" panose="020B0604020202020204" pitchFamily="34" charset="0"/>
              <a:buChar char="•"/>
            </a:pPr>
            <a:r>
              <a:rPr lang="en-US" dirty="0"/>
              <a:t>Permitting.</a:t>
            </a:r>
          </a:p>
          <a:p>
            <a:pPr marL="173066" indent="-173066">
              <a:buFont typeface="Arial" panose="020B0604020202020204" pitchFamily="34" charset="0"/>
              <a:buChar char="•"/>
            </a:pPr>
            <a:r>
              <a:rPr lang="en-US" dirty="0"/>
              <a:t>Commitments.</a:t>
            </a:r>
          </a:p>
          <a:p>
            <a:pPr marL="0" indent="0">
              <a:buFont typeface="Arial" panose="020B0604020202020204" pitchFamily="34" charset="0"/>
              <a:buNone/>
            </a:pPr>
            <a:endParaRPr lang="en-US" dirty="0" smtClean="0"/>
          </a:p>
          <a:p>
            <a:pPr marL="0" indent="0">
              <a:buFont typeface="Arial" panose="020B0604020202020204" pitchFamily="34" charset="0"/>
              <a:buNone/>
            </a:pPr>
            <a:r>
              <a:rPr lang="en-US" dirty="0" smtClean="0"/>
              <a:t>Obtaining the environmental clearance</a:t>
            </a:r>
            <a:r>
              <a:rPr lang="en-US" baseline="0" dirty="0" smtClean="0"/>
              <a:t> is a critical requirement to proceed with the design phase. </a:t>
            </a:r>
            <a:endParaRPr lang="en-US" dirty="0" smtClean="0"/>
          </a:p>
          <a:p>
            <a:pPr marL="0" indent="0">
              <a:buFont typeface="Arial" panose="020B0604020202020204" pitchFamily="34" charset="0"/>
              <a:buNone/>
            </a:pPr>
            <a:endParaRPr lang="en-US" dirty="0" smtClean="0"/>
          </a:p>
          <a:p>
            <a:pPr marL="0" indent="0">
              <a:buFont typeface="Arial" panose="020B0604020202020204" pitchFamily="34" charset="0"/>
              <a:buNone/>
            </a:pPr>
            <a:r>
              <a:rPr lang="en-US" dirty="0" smtClean="0"/>
              <a:t>Transportation and NEPA:</a:t>
            </a:r>
            <a:endParaRPr lang="en-US" dirty="0"/>
          </a:p>
          <a:p>
            <a:r>
              <a:rPr lang="en-US" dirty="0"/>
              <a:t>TxDOT ENV is responsible for</a:t>
            </a:r>
            <a:r>
              <a:rPr lang="en-US" b="1" dirty="0"/>
              <a:t> </a:t>
            </a:r>
            <a:r>
              <a:rPr lang="en-US" dirty="0"/>
              <a:t>preparing the environmental documents that include: natural/cultural resource impact,</a:t>
            </a:r>
            <a:r>
              <a:rPr lang="en-US" b="1" dirty="0"/>
              <a:t> </a:t>
            </a:r>
            <a:r>
              <a:rPr lang="en-US" dirty="0"/>
              <a:t>socioeconomic impact, noise impact, hazardous materials evaluation, and air quality analysis.</a:t>
            </a:r>
          </a:p>
          <a:p>
            <a:endParaRPr lang="en-US" dirty="0"/>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23685943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23521584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018">
              <a:defRPr/>
            </a:pPr>
            <a:r>
              <a:rPr lang="en-US" dirty="0" smtClean="0"/>
              <a:t>A CE applies to projects that, based on previous experience, do not have significant environmental impacts.</a:t>
            </a:r>
          </a:p>
          <a:p>
            <a:endParaRPr lang="en-US" dirty="0" smtClean="0"/>
          </a:p>
          <a:p>
            <a:pPr defTabSz="923018">
              <a:defRPr/>
            </a:pPr>
            <a:r>
              <a:rPr lang="en-US" dirty="0" smtClean="0"/>
              <a:t>An EA applies to projects for which the significance of the environmental impacts is unclear. The outcome of the EA is either a Finding of No Significant Impact (FONSI) or the need to prepare an Environmental Impact Statement. Expected to be delegated to TxDOT—</a:t>
            </a:r>
            <a:r>
              <a:rPr lang="en-US" baseline="0" dirty="0" smtClean="0"/>
              <a:t>expected fall 2014.</a:t>
            </a:r>
            <a:endParaRPr lang="en-US" dirty="0" smtClean="0"/>
          </a:p>
          <a:p>
            <a:endParaRPr lang="en-US" dirty="0" smtClean="0"/>
          </a:p>
          <a:p>
            <a:pPr lvl="0"/>
            <a:r>
              <a:rPr lang="en-US" dirty="0" smtClean="0"/>
              <a:t>An EIS applies to projects that</a:t>
            </a:r>
            <a:r>
              <a:rPr lang="en-US" b="0" dirty="0" smtClean="0"/>
              <a:t> are </a:t>
            </a:r>
            <a:r>
              <a:rPr lang="en-US" dirty="0" smtClean="0"/>
              <a:t>believed will have significant social, economic, and/or environmental impacts.</a:t>
            </a:r>
          </a:p>
          <a:p>
            <a:endParaRPr lang="en-US" dirty="0"/>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1224790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26907295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CAA provisions ensure that the SIP achieves its goals to protect human health, coordinates transportation and air quality planning processes, and improves data and planning assumptions.</a:t>
            </a:r>
          </a:p>
          <a:p>
            <a:endParaRPr lang="en-US" dirty="0" smtClean="0"/>
          </a:p>
          <a:p>
            <a:r>
              <a:rPr lang="en-US" dirty="0" smtClean="0"/>
              <a:t>An area is in violation of a standard if it exceeds the concentration level for the specified form of the standard and evaluation timeframe.</a:t>
            </a:r>
          </a:p>
          <a:p>
            <a:endParaRPr lang="en-US" dirty="0" smtClean="0"/>
          </a:p>
          <a:p>
            <a:r>
              <a:rPr lang="en-US" dirty="0" smtClean="0"/>
              <a:t>A nonattainment area may </a:t>
            </a:r>
            <a:r>
              <a:rPr lang="en-US" b="0" dirty="0" smtClean="0"/>
              <a:t>request redesignation </a:t>
            </a:r>
            <a:r>
              <a:rPr lang="en-US" dirty="0" smtClean="0"/>
              <a:t>as a maintenance area if the area has three consecutive years of “clean data” (three consecutive years of no violations detected at air quality monitoring stations). </a:t>
            </a:r>
          </a:p>
          <a:p>
            <a:endParaRPr lang="en-US" dirty="0" smtClean="0"/>
          </a:p>
          <a:p>
            <a:r>
              <a:rPr lang="en-US" b="0" dirty="0" smtClean="0"/>
              <a:t>The</a:t>
            </a:r>
            <a:r>
              <a:rPr lang="en-US" b="1" dirty="0" smtClean="0"/>
              <a:t> </a:t>
            </a:r>
            <a:r>
              <a:rPr lang="en-US" dirty="0" smtClean="0"/>
              <a:t>National Ambient Air Quality Standards (NAAQS) are promulgated and may be found at </a:t>
            </a:r>
            <a:r>
              <a:rPr lang="en-US" i="1" dirty="0" smtClean="0"/>
              <a:t>40 CFR 50</a:t>
            </a:r>
            <a:r>
              <a:rPr lang="en-US" dirty="0" smtClean="0"/>
              <a:t>.</a:t>
            </a:r>
          </a:p>
          <a:p>
            <a:endParaRPr lang="en-US" dirty="0"/>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5940319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018">
              <a:defRPr/>
            </a:pPr>
            <a:r>
              <a:rPr lang="en-US" dirty="0" smtClean="0"/>
              <a:t>EPA calls these the six common pollutants. See: </a:t>
            </a:r>
            <a:r>
              <a:rPr lang="en-US" dirty="0" smtClean="0">
                <a:cs typeface="Arial" charset="0"/>
              </a:rPr>
              <a:t>http://epa.gov/pm/actions.html.</a:t>
            </a:r>
            <a:endParaRPr lang="en-US" dirty="0" smtClean="0"/>
          </a:p>
          <a:p>
            <a:endParaRPr lang="en-US" dirty="0" smtClean="0">
              <a:cs typeface="Times New Roman" panose="02020603050405020304" pitchFamily="18" charset="0"/>
            </a:endParaRPr>
          </a:p>
          <a:p>
            <a:r>
              <a:rPr lang="en-US" dirty="0" smtClean="0">
                <a:cs typeface="Times New Roman" panose="02020603050405020304" pitchFamily="18" charset="0"/>
              </a:rPr>
              <a:t>Texas MPO areas are in</a:t>
            </a:r>
            <a:r>
              <a:rPr lang="en-US" baseline="0" dirty="0" smtClean="0">
                <a:cs typeface="Times New Roman" panose="02020603050405020304" pitchFamily="18" charset="0"/>
              </a:rPr>
              <a:t> nonattainment or attainment maintenance designation</a:t>
            </a:r>
            <a:r>
              <a:rPr lang="en-US" dirty="0" smtClean="0">
                <a:cs typeface="Times New Roman" panose="02020603050405020304" pitchFamily="18" charset="0"/>
              </a:rPr>
              <a:t> for Ozone, CO, NOx, and PM10.</a:t>
            </a:r>
            <a:endParaRPr lang="en-US" dirty="0"/>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9840176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a good overview of SIPs and much specific information is contained in the Transportation Conformity Reference Guide at: www.fhwa.dot.gov/environment/air_quality/conformity/reference/reference_guide/sectionb.cfm</a:t>
            </a:r>
          </a:p>
          <a:p>
            <a:endParaRPr lang="en-US" dirty="0" smtClean="0"/>
          </a:p>
          <a:p>
            <a:r>
              <a:rPr lang="en-US" dirty="0" smtClean="0"/>
              <a:t>Responsibility for the development of </a:t>
            </a:r>
            <a:r>
              <a:rPr lang="en-US" b="0" dirty="0" smtClean="0"/>
              <a:t>SIPs rests with the State.  The Governor designates</a:t>
            </a:r>
            <a:r>
              <a:rPr lang="en-US" b="0" baseline="0" dirty="0" smtClean="0"/>
              <a:t> </a:t>
            </a:r>
            <a:r>
              <a:rPr lang="en-US" baseline="0" dirty="0" smtClean="0"/>
              <a:t>the </a:t>
            </a:r>
            <a:r>
              <a:rPr lang="en-US" dirty="0" smtClean="0"/>
              <a:t>lead agency.</a:t>
            </a:r>
          </a:p>
          <a:p>
            <a:endParaRPr lang="en-US" dirty="0" smtClean="0"/>
          </a:p>
          <a:p>
            <a:r>
              <a:rPr lang="en-US" dirty="0" smtClean="0"/>
              <a:t>The SIP allocates emissions reductions among all categories of emissions including on-road, non-road, stationary, and areas’ sources.  The SIP then establishes an “emissions budget” for on-road sources.</a:t>
            </a:r>
            <a:r>
              <a:rPr lang="en-US" baseline="0" dirty="0" smtClean="0"/>
              <a:t> </a:t>
            </a:r>
            <a:r>
              <a:rPr lang="en-US" dirty="0" smtClean="0"/>
              <a:t>Conformity must show that the motor vehicle emissions budget (“emissions budget”) is not exceeded for specified analysis years. </a:t>
            </a:r>
          </a:p>
          <a:p>
            <a:endParaRPr lang="en-US" dirty="0" smtClean="0"/>
          </a:p>
          <a:p>
            <a:r>
              <a:rPr lang="en-US" dirty="0" smtClean="0"/>
              <a:t>Some areas are not required to have budgets because of their classification and/or because they qualify for EPA’s limited maintenance plan or insignificance policies. See 40 CFR 93.109(j) and (k) for specific criteria for these policies. </a:t>
            </a:r>
          </a:p>
          <a:p>
            <a:endParaRPr lang="en-US" dirty="0"/>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42943133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smtClean="0"/>
              <a:t>Transportation</a:t>
            </a:r>
            <a:r>
              <a:rPr lang="en-US" baseline="0" dirty="0" smtClean="0"/>
              <a:t> conformity is a process that ensures transportation projects are supporting air quality goals. </a:t>
            </a:r>
            <a:r>
              <a:rPr lang="en-US" dirty="0" smtClean="0"/>
              <a:t>Transportation </a:t>
            </a:r>
            <a:r>
              <a:rPr lang="en-US" dirty="0"/>
              <a:t>conformity is the process that links transportation planning and air quality planning.</a:t>
            </a:r>
          </a:p>
          <a:p>
            <a:endParaRPr lang="en-US" dirty="0"/>
          </a:p>
          <a:p>
            <a:pPr defTabSz="923018">
              <a:defRPr/>
            </a:pPr>
            <a:r>
              <a:rPr lang="en-US" dirty="0"/>
              <a:t>The MPO is responsible for ensuring conformity of </a:t>
            </a:r>
            <a:r>
              <a:rPr lang="en-US" dirty="0" smtClean="0"/>
              <a:t>their planning documents( MTP/RTP </a:t>
            </a:r>
            <a:r>
              <a:rPr lang="en-US" dirty="0"/>
              <a:t>and </a:t>
            </a:r>
            <a:r>
              <a:rPr lang="en-US" dirty="0" smtClean="0"/>
              <a:t>TIP) are conforming to air quality goals which</a:t>
            </a:r>
            <a:r>
              <a:rPr lang="en-US" baseline="0" dirty="0" smtClean="0"/>
              <a:t> are documented in the SIP.</a:t>
            </a:r>
          </a:p>
          <a:p>
            <a:pPr defTabSz="923018">
              <a:defRPr/>
            </a:pPr>
            <a:r>
              <a:rPr lang="en-US" baseline="0" dirty="0" smtClean="0"/>
              <a:t>However, MPOs need input/support from TxDOT and other agencies.</a:t>
            </a:r>
            <a:r>
              <a:rPr lang="en-US" dirty="0" smtClean="0"/>
              <a:t> </a:t>
            </a:r>
            <a:r>
              <a:rPr lang="en-US" dirty="0"/>
              <a:t>T</a:t>
            </a:r>
            <a:r>
              <a:rPr lang="en-US" dirty="0" smtClean="0"/>
              <a:t>he </a:t>
            </a:r>
            <a:r>
              <a:rPr lang="en-US" dirty="0"/>
              <a:t>process is dependent on federal, state, and local transportation agencies working together to meet the conformity requirements</a:t>
            </a:r>
            <a:r>
              <a:rPr lang="en-US" dirty="0" smtClean="0"/>
              <a:t>.</a:t>
            </a:r>
          </a:p>
          <a:p>
            <a:pPr defTabSz="923018">
              <a:defRPr/>
            </a:pPr>
            <a:endParaRPr lang="en-US" dirty="0" smtClean="0"/>
          </a:p>
          <a:p>
            <a:pPr defTabSz="923018">
              <a:defRPr/>
            </a:pPr>
            <a:r>
              <a:rPr lang="en-US" dirty="0" smtClean="0"/>
              <a:t>Note: Appendix</a:t>
            </a:r>
            <a:r>
              <a:rPr lang="en-US" baseline="0" dirty="0" smtClean="0"/>
              <a:t> C in the Guidebook Supplementary Document references the federal laws and regulations on transportation conformity.</a:t>
            </a:r>
            <a:endParaRPr lang="en-US" dirty="0"/>
          </a:p>
          <a:p>
            <a:endParaRPr lang="en-US" dirty="0" smtClean="0"/>
          </a:p>
          <a:p>
            <a:r>
              <a:rPr lang="en-US" dirty="0" smtClean="0"/>
              <a:t>There are two</a:t>
            </a:r>
            <a:r>
              <a:rPr lang="en-US" baseline="0" dirty="0" smtClean="0"/>
              <a:t> </a:t>
            </a:r>
            <a:r>
              <a:rPr lang="en-US" dirty="0" smtClean="0"/>
              <a:t>levels of conformity: </a:t>
            </a:r>
          </a:p>
          <a:p>
            <a:r>
              <a:rPr lang="en-US" i="1" dirty="0" smtClean="0"/>
              <a:t>Regional</a:t>
            </a:r>
            <a:r>
              <a:rPr lang="en-US" dirty="0" smtClean="0"/>
              <a:t>:  This refers to all</a:t>
            </a:r>
            <a:r>
              <a:rPr lang="en-US" baseline="0" dirty="0" smtClean="0"/>
              <a:t> </a:t>
            </a:r>
            <a:r>
              <a:rPr lang="en-US" dirty="0" smtClean="0"/>
              <a:t>plans</a:t>
            </a:r>
            <a:r>
              <a:rPr lang="en-US" baseline="0" dirty="0" smtClean="0"/>
              <a:t> and </a:t>
            </a:r>
            <a:r>
              <a:rPr lang="en-US" dirty="0" smtClean="0"/>
              <a:t>programs in nonattainment or maintenance areas.</a:t>
            </a:r>
          </a:p>
          <a:p>
            <a:r>
              <a:rPr lang="en-US" i="1" baseline="0" dirty="0" smtClean="0"/>
              <a:t>Project-level</a:t>
            </a:r>
            <a:r>
              <a:rPr lang="en-US" baseline="0" dirty="0" smtClean="0"/>
              <a:t>:  </a:t>
            </a:r>
            <a:r>
              <a:rPr lang="en-US" dirty="0" smtClean="0"/>
              <a:t> Each project should come</a:t>
            </a:r>
            <a:r>
              <a:rPr lang="en-US" baseline="0" dirty="0" smtClean="0"/>
              <a:t> from a conforming MTP/RTP and TIP </a:t>
            </a:r>
            <a:endParaRPr lang="en-US" dirty="0" smtClean="0"/>
          </a:p>
          <a:p>
            <a:endParaRPr lang="en-US" dirty="0" smtClean="0"/>
          </a:p>
          <a:p>
            <a:r>
              <a:rPr lang="en-US" dirty="0" smtClean="0"/>
              <a:t>Hot-spot analysis is for specific pollutants (PM10</a:t>
            </a:r>
            <a:r>
              <a:rPr lang="en-US" baseline="0" dirty="0" smtClean="0"/>
              <a:t> and CO) and some projects are found to significant air quality impact might be subject to additional steps to evaluate their local impact.</a:t>
            </a:r>
            <a:endParaRPr lang="en-US" dirty="0"/>
          </a:p>
          <a:p>
            <a:r>
              <a:rPr lang="en-US" dirty="0" smtClean="0"/>
              <a:t>MTP/RTP </a:t>
            </a:r>
            <a:r>
              <a:rPr lang="en-US" dirty="0"/>
              <a:t>and TIP are subject to transportation conformity.</a:t>
            </a:r>
          </a:p>
          <a:p>
            <a:endParaRPr lang="en-US" dirty="0"/>
          </a:p>
          <a:p>
            <a:r>
              <a:rPr lang="en-US" dirty="0"/>
              <a:t>A transportation projects is subject to project-level transportation conformity if it:</a:t>
            </a:r>
          </a:p>
          <a:p>
            <a:pPr marL="173066" indent="-173066">
              <a:buFont typeface="Arial" panose="020B0604020202020204" pitchFamily="34" charset="0"/>
              <a:buChar char="•"/>
            </a:pPr>
            <a:r>
              <a:rPr lang="en-US" dirty="0"/>
              <a:t>Is located within a nonattainment or maintenance area for ozone, carbon monoxide, nitrogen dioxides, or particulate matter.</a:t>
            </a:r>
          </a:p>
          <a:p>
            <a:pPr marL="173066" indent="-173066">
              <a:buFont typeface="Arial" panose="020B0604020202020204" pitchFamily="34" charset="0"/>
              <a:buChar char="•"/>
            </a:pPr>
            <a:r>
              <a:rPr lang="en-US" dirty="0"/>
              <a:t>Is not exempt from transportation conformity per 40 CFR 93.126.</a:t>
            </a:r>
          </a:p>
          <a:p>
            <a:pPr marL="173066" indent="-173066">
              <a:buFont typeface="Arial" panose="020B0604020202020204" pitchFamily="34" charset="0"/>
              <a:buChar char="•"/>
            </a:pPr>
            <a:r>
              <a:rPr lang="en-US" dirty="0"/>
              <a:t>Has FHWA/FTA funding, needs an FHWA/FTA decision, or is regionally significant (regardless of federal involvement).</a:t>
            </a:r>
          </a:p>
          <a:p>
            <a:endParaRPr lang="en-US" dirty="0"/>
          </a:p>
          <a:p>
            <a:r>
              <a:rPr lang="en-US" sz="1200" b="1" kern="1200" cap="all" dirty="0" smtClean="0">
                <a:solidFill>
                  <a:schemeClr val="tx1"/>
                </a:solidFill>
                <a:effectLst/>
                <a:latin typeface="+mn-lt"/>
                <a:ea typeface="+mn-ea"/>
                <a:cs typeface="+mn-cs"/>
              </a:rPr>
              <a:t>Transportation Planning and NEPA </a:t>
            </a:r>
          </a:p>
          <a:p>
            <a:r>
              <a:rPr lang="en-US" sz="1200" kern="1200" dirty="0" smtClean="0">
                <a:solidFill>
                  <a:schemeClr val="tx1"/>
                </a:solidFill>
                <a:effectLst/>
                <a:latin typeface="+mn-lt"/>
                <a:ea typeface="+mn-ea"/>
                <a:cs typeface="+mn-cs"/>
              </a:rPr>
              <a:t>Transportation plans and programs are not subject to the environmental review process under NEPA, but federal planning rules provide guidance that has allowed TxDOT to better incorporate information, analysis, and products from its planning process into project-level NEPA documents by engaging in the following activities during plan and program development: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Consultations with resource agencies, such as those responsible for land use management, natural resources, environmental protection, conservation, and historic preservation, which involve, as appropriate, comparisons of resource maps and inventories.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Discussion of potential environmental mitigation activities.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Development and documentation of a consultative process for stakeholder participation that is separate and discreet from the public involvement process.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Inclusion of visualization techniques to describe plans, programs, and projects.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Increased accessibility to published plans, programs, and public involvement proceedings using multiple electronic formats.</a:t>
            </a:r>
          </a:p>
          <a:p>
            <a:endParaRPr lang="en-US" dirty="0"/>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38604193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b="1" i="1" dirty="0"/>
              <a:t>What Is Conformity and Who Is Responsible?</a:t>
            </a:r>
          </a:p>
          <a:p>
            <a:r>
              <a:rPr lang="en-US" dirty="0"/>
              <a:t>Air quality planning is the principal framework for national, state, and local efforts to protect air quality from certain man-made pollution sources. In Texas, air quality planning is administered by the Texas Commission on Environmental Quality (TCEQ) through development of the SIP. </a:t>
            </a:r>
          </a:p>
          <a:p>
            <a:endParaRPr lang="en-US" dirty="0"/>
          </a:p>
          <a:p>
            <a:r>
              <a:rPr lang="en-US" sz="1100" dirty="0"/>
              <a:t>The goal of conformity is to ensure that FHWA and FTA funding and approvals are given to transportation projects that will not cause or contribute to any new violations of the NAAQS, increase the frequency or severity of NAAQS violations, or delay timely attainment of the NAAQS or any required interim milestone. </a:t>
            </a:r>
          </a:p>
          <a:p>
            <a:endParaRPr lang="en-US" sz="1100" dirty="0"/>
          </a:p>
          <a:p>
            <a:r>
              <a:rPr lang="en-US" sz="1100" dirty="0"/>
              <a:t>Nonattainment or maintenance areas are those that fail or failed in the past to meet NAAQS for the criteria pollutants defined in the CAA. </a:t>
            </a:r>
          </a:p>
          <a:p>
            <a:endParaRPr lang="en-US" dirty="0"/>
          </a:p>
          <a:p>
            <a:r>
              <a:rPr lang="en-US" sz="1100" dirty="0"/>
              <a:t>The transportation conformity process is carried out by a consultative group of reviewing agencies representing EPA, FHWA, FTA, TCEQ, TxDOT, and MPOs located in nonattainment and maintenance areas.</a:t>
            </a:r>
          </a:p>
          <a:p>
            <a:endParaRPr lang="en-US" sz="1100" dirty="0"/>
          </a:p>
          <a:p>
            <a:r>
              <a:rPr lang="en-US" sz="1100" dirty="0"/>
              <a:t>In addition to general transportation conformity, some projects are also required to conform to project-level conformity requirements. A transportation project is subject to transportation conformity if it:</a:t>
            </a:r>
          </a:p>
          <a:p>
            <a:pPr marL="163718" indent="-163718">
              <a:buFont typeface="Arial" panose="020B0604020202020204" pitchFamily="34" charset="0"/>
              <a:buChar char="•"/>
            </a:pPr>
            <a:r>
              <a:rPr lang="en-US" sz="1100" dirty="0"/>
              <a:t>Is located within a nonattainment or maintenance area for ozone, carbon monoxide (CO), nitrogen dioxides, or particulate matter (PM).</a:t>
            </a:r>
          </a:p>
          <a:p>
            <a:pPr marL="163718" indent="-163718">
              <a:buFont typeface="Arial" panose="020B0604020202020204" pitchFamily="34" charset="0"/>
              <a:buChar char="•"/>
            </a:pPr>
            <a:r>
              <a:rPr lang="en-US" sz="1100" dirty="0"/>
              <a:t>Is not exempt from transportation conformity per 40 CFR 93.126.</a:t>
            </a:r>
          </a:p>
          <a:p>
            <a:pPr marL="163718" indent="-163718">
              <a:buFont typeface="Arial" panose="020B0604020202020204" pitchFamily="34" charset="0"/>
              <a:buChar char="•"/>
            </a:pPr>
            <a:r>
              <a:rPr lang="en-US" sz="1100" dirty="0"/>
              <a:t>Has FHWA/FTA funding, needs an FHWA/FTA decision, or is regionally significant (regardless of federal involvement).</a:t>
            </a:r>
          </a:p>
          <a:p>
            <a:endParaRPr lang="en-US" dirty="0"/>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300145032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018">
              <a:defRPr/>
            </a:pPr>
            <a:r>
              <a:rPr lang="en-US" dirty="0"/>
              <a:t>The figure provides an overview of the expected time required for major steps of the conformity re-evaluation process. For example, if a project inconsistency trips regional conformity, it may cause more than a year of delay for that project. </a:t>
            </a:r>
          </a:p>
          <a:p>
            <a:endParaRPr lang="en-US" dirty="0" smtClean="0"/>
          </a:p>
          <a:p>
            <a:endParaRPr lang="en-US" dirty="0"/>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16833828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a regional conformity determination is not made on the </a:t>
            </a:r>
            <a:r>
              <a:rPr lang="en-US" dirty="0" smtClean="0"/>
              <a:t>MTP/RTP </a:t>
            </a:r>
            <a:r>
              <a:rPr lang="en-US" dirty="0"/>
              <a:t>or TIP during the required schedule, the area has a one-year grace period to make the determination before there is a conformity lapse. During </a:t>
            </a:r>
            <a:r>
              <a:rPr lang="en-US" dirty="0" smtClean="0"/>
              <a:t>a</a:t>
            </a:r>
            <a:r>
              <a:rPr lang="en-US" baseline="0" dirty="0" smtClean="0"/>
              <a:t> </a:t>
            </a:r>
            <a:r>
              <a:rPr lang="en-US" dirty="0" smtClean="0"/>
              <a:t>conformity</a:t>
            </a:r>
            <a:r>
              <a:rPr lang="en-US" baseline="0" dirty="0" smtClean="0"/>
              <a:t> lapse</a:t>
            </a:r>
            <a:r>
              <a:rPr lang="en-US" dirty="0" smtClean="0"/>
              <a:t>, </a:t>
            </a:r>
            <a:r>
              <a:rPr lang="en-US" dirty="0"/>
              <a:t>only certain types of projects can proceed. </a:t>
            </a:r>
          </a:p>
          <a:p>
            <a:endParaRPr lang="en-US" dirty="0"/>
          </a:p>
          <a:p>
            <a:r>
              <a:rPr lang="en-US" dirty="0"/>
              <a:t>As previously stated, a project must meet the following to demonstrate project-level conformity:</a:t>
            </a:r>
          </a:p>
          <a:p>
            <a:pPr marL="173066" indent="-173066">
              <a:buFont typeface="Arial" panose="020B0604020202020204" pitchFamily="34" charset="0"/>
              <a:buChar char="•"/>
            </a:pPr>
            <a:r>
              <a:rPr lang="en-US" dirty="0"/>
              <a:t>Come from the currently conforming </a:t>
            </a:r>
            <a:r>
              <a:rPr lang="en-US" dirty="0" smtClean="0"/>
              <a:t>MTP/RTP </a:t>
            </a:r>
            <a:r>
              <a:rPr lang="en-US" dirty="0"/>
              <a:t>and TIP.</a:t>
            </a:r>
          </a:p>
          <a:p>
            <a:pPr marL="173066" indent="-173066">
              <a:buFont typeface="Arial" panose="020B0604020202020204" pitchFamily="34" charset="0"/>
              <a:buChar char="•"/>
            </a:pPr>
            <a:r>
              <a:rPr lang="en-US" dirty="0"/>
              <a:t>Have a design concept and scope that must not have changed significantly from that in the </a:t>
            </a:r>
            <a:r>
              <a:rPr lang="en-US" dirty="0" smtClean="0"/>
              <a:t>MTP/RTP </a:t>
            </a:r>
            <a:r>
              <a:rPr lang="en-US" dirty="0"/>
              <a:t>and TIP.</a:t>
            </a:r>
          </a:p>
          <a:p>
            <a:pPr marL="173066" indent="-173066">
              <a:buFont typeface="Arial" panose="020B0604020202020204" pitchFamily="34" charset="0"/>
              <a:buChar char="•"/>
            </a:pPr>
            <a:r>
              <a:rPr lang="en-US" dirty="0"/>
              <a:t>In PM nonattainment and maintenance areas, projects coming from currently conforming </a:t>
            </a:r>
            <a:r>
              <a:rPr lang="en-US" dirty="0" smtClean="0"/>
              <a:t>MTP/RTPs </a:t>
            </a:r>
            <a:r>
              <a:rPr lang="en-US" dirty="0"/>
              <a:t>and TIPs must demonstrate compliance with any control measures in the SIP.</a:t>
            </a:r>
          </a:p>
          <a:p>
            <a:pPr marL="173066" indent="-173066">
              <a:buFont typeface="Arial" panose="020B0604020202020204" pitchFamily="34" charset="0"/>
              <a:buChar char="•"/>
            </a:pPr>
            <a:r>
              <a:rPr lang="en-US" dirty="0"/>
              <a:t>In carbon monoxide and PM nonattainment and maintenance areas, additional analysis may be necessary to determine if a project has localized air quality impacts. This localized air analysis is referred to as a hot-spot analysis.</a:t>
            </a:r>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17492337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project funded with federal dollars that is,</a:t>
            </a:r>
            <a:r>
              <a:rPr lang="en-US" baseline="0" dirty="0" smtClean="0"/>
              <a:t> by definition, required to be listed in a fiscally constrained and conforming MTP/RTP and TIP, must be consistently described in those documents in order to receive federal action. Though there is not a federal requirement stipulating consistency of plans and programs with the UTP, projects listed in an MTP/RTP and TIP must be consistent with the UTP because TxDOT demonstrates the fiscal constraint of the STIP, and all included TIPs, via the UTP. This presentation focuses specifically on project consistency to facilitate the following federal actions:</a:t>
            </a:r>
          </a:p>
          <a:p>
            <a:endParaRPr lang="en-US" baseline="0" dirty="0" smtClean="0"/>
          </a:p>
          <a:p>
            <a:pPr marL="171450" indent="-171450">
              <a:buFont typeface="Arial" panose="020B0604020202020204" pitchFamily="34" charset="0"/>
              <a:buChar char="•"/>
            </a:pPr>
            <a:r>
              <a:rPr lang="en-US" baseline="0" dirty="0" smtClean="0"/>
              <a:t>Approval of the STIP.</a:t>
            </a:r>
          </a:p>
          <a:p>
            <a:pPr marL="171450" indent="-171450">
              <a:buFont typeface="Arial" panose="020B0604020202020204" pitchFamily="34" charset="0"/>
              <a:buChar char="•"/>
            </a:pPr>
            <a:r>
              <a:rPr lang="en-US" dirty="0" smtClean="0"/>
              <a:t>Conformity determinations (approval of modeled network consistent with a fiscally-constrained</a:t>
            </a:r>
            <a:r>
              <a:rPr lang="en-US" baseline="0" dirty="0" smtClean="0"/>
              <a:t> MTP/RTP and TIP in a nonattainment or maintenance area).</a:t>
            </a:r>
          </a:p>
          <a:p>
            <a:pPr marL="171450" indent="-171450">
              <a:buFont typeface="Arial" panose="020B0604020202020204" pitchFamily="34" charset="0"/>
              <a:buChar char="•"/>
            </a:pPr>
            <a:r>
              <a:rPr lang="en-US" baseline="0" dirty="0" smtClean="0"/>
              <a:t>Approval of an EA, CE, or EIS.</a:t>
            </a:r>
          </a:p>
          <a:p>
            <a:pPr marL="171450" indent="-171450">
              <a:buFont typeface="Arial" panose="020B0604020202020204" pitchFamily="34" charset="0"/>
              <a:buChar char="•"/>
            </a:pPr>
            <a:r>
              <a:rPr lang="en-US" baseline="0" dirty="0" smtClean="0"/>
              <a:t>Approval of an FPAA (required for the reimbursement of project costs with federal funds).</a:t>
            </a:r>
            <a:endParaRPr lang="en-US" dirty="0"/>
          </a:p>
        </p:txBody>
      </p:sp>
      <p:sp>
        <p:nvSpPr>
          <p:cNvPr id="4" name="Date Placeholder 3"/>
          <p:cNvSpPr>
            <a:spLocks noGrp="1"/>
          </p:cNvSpPr>
          <p:nvPr>
            <p:ph type="dt" idx="10"/>
          </p:nvPr>
        </p:nvSpPr>
        <p:spPr/>
        <p:txBody>
          <a:bodyPr/>
          <a:lstStyle/>
          <a:p>
            <a:endParaRPr lang="en-US" dirty="0"/>
          </a:p>
        </p:txBody>
      </p:sp>
    </p:spTree>
    <p:extLst>
      <p:ext uri="{BB962C8B-B14F-4D97-AF65-F5344CB8AC3E}">
        <p14:creationId xmlns:p14="http://schemas.microsoft.com/office/powerpoint/2010/main" val="24912629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12538389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to Speaker:</a:t>
            </a:r>
            <a:r>
              <a:rPr lang="en-US" baseline="0" dirty="0" smtClean="0"/>
              <a:t> emphasize that this workshop provides a set of solutions for maintaining project consistency. These solutions consists of a set of procedures that the participants need to establish as part of their routine tasks and responsibilities.  These procedures are simple elements that complement their routine tasks. </a:t>
            </a:r>
            <a:endParaRPr lang="en-US" dirty="0"/>
          </a:p>
        </p:txBody>
      </p:sp>
      <p:sp>
        <p:nvSpPr>
          <p:cNvPr id="4" name="Date Placeholder 3"/>
          <p:cNvSpPr>
            <a:spLocks noGrp="1"/>
          </p:cNvSpPr>
          <p:nvPr>
            <p:ph type="dt" idx="10"/>
          </p:nvPr>
        </p:nvSpPr>
        <p:spPr/>
        <p:txBody>
          <a:bodyPr/>
          <a:lstStyle/>
          <a:p>
            <a:endParaRPr lang="en-US" dirty="0"/>
          </a:p>
        </p:txBody>
      </p:sp>
    </p:spTree>
    <p:extLst>
      <p:ext uri="{BB962C8B-B14F-4D97-AF65-F5344CB8AC3E}">
        <p14:creationId xmlns:p14="http://schemas.microsoft.com/office/powerpoint/2010/main" val="5554424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a:t>
            </a:r>
            <a:r>
              <a:rPr lang="en-US" baseline="0" dirty="0" smtClean="0"/>
              <a:t> are two goals for the workshop. </a:t>
            </a:r>
          </a:p>
          <a:p>
            <a:endParaRPr lang="en-US" baseline="0" dirty="0" smtClean="0"/>
          </a:p>
          <a:p>
            <a:r>
              <a:rPr lang="en-US" baseline="0" dirty="0" smtClean="0"/>
              <a:t>F</a:t>
            </a:r>
            <a:r>
              <a:rPr lang="en-US" dirty="0" smtClean="0"/>
              <a:t>irst</a:t>
            </a:r>
            <a:r>
              <a:rPr lang="en-US" dirty="0"/>
              <a:t>, to provide TxDOT project delivery team and their MPO counterparts with the information they need to develop a project consistency maintenance plan in order to minimize the risk of project inconsistency; and second, to offer a set of best practices and tools to detect and correct an inconsistency before it causes an extensive delay to the project</a:t>
            </a:r>
            <a:r>
              <a:rPr lang="en-US" dirty="0" smtClean="0"/>
              <a:t>.</a:t>
            </a:r>
            <a:endParaRPr lang="en-US" dirty="0"/>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2523402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26907295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Federal and state transportation planning and regulatory laws require transportation projects to be consistent with transportation plans and programs before the Federal Highway Administration (FHWA) or the Federal Transit Authority (FTA) can approve and sign off on a project. </a:t>
            </a:r>
          </a:p>
          <a:p>
            <a:endParaRPr lang="en-US" dirty="0" smtClean="0"/>
          </a:p>
          <a:p>
            <a:r>
              <a:rPr lang="en-US" dirty="0" smtClean="0"/>
              <a:t>Any </a:t>
            </a:r>
            <a:r>
              <a:rPr lang="en-US" dirty="0"/>
              <a:t>unnecessary delay in the project delivery process may exacerbate the cost of the project. Federal and state transportation planning statutory and regulatory laws require transportation projects to be consistent with transportation plans (</a:t>
            </a:r>
            <a:r>
              <a:rPr lang="en-US" dirty="0" smtClean="0"/>
              <a:t>MTP/RTP) </a:t>
            </a:r>
            <a:r>
              <a:rPr lang="en-US" dirty="0"/>
              <a:t>and programs (TIP and STIP) before the Federal Highway Administration (FHWA) or the Federal Transit Authority (FTA) can approve and sign off on a project.</a:t>
            </a:r>
          </a:p>
          <a:p>
            <a:endParaRPr lang="en-US" dirty="0"/>
          </a:p>
          <a:p>
            <a:pPr defTabSz="923018">
              <a:defRPr/>
            </a:pPr>
            <a:r>
              <a:rPr lang="en-US" dirty="0"/>
              <a:t>Significant delays in project delivery can potentially occur as the federal funding would be withheld for such projects and FHWA/FTA would not authorize their construction until the inconsistencies are fully addressed.</a:t>
            </a:r>
          </a:p>
          <a:p>
            <a:pPr defTabSz="923018">
              <a:defRPr/>
            </a:pPr>
            <a:endParaRPr lang="en-US" dirty="0"/>
          </a:p>
          <a:p>
            <a:pPr defTabSz="923018">
              <a:defRPr/>
            </a:pPr>
            <a:r>
              <a:rPr lang="en-US" dirty="0"/>
              <a:t>Critical for projects in nonattainment and maintenance areas. This is because an individual project’s conformity is directly linked to the consistency of the projects with appropriate transportation plans (</a:t>
            </a:r>
            <a:r>
              <a:rPr lang="en-US" dirty="0" smtClean="0"/>
              <a:t>MTP/RTP) </a:t>
            </a:r>
            <a:r>
              <a:rPr lang="en-US" dirty="0"/>
              <a:t>and improvement programs (TIP and STIP).  A non-conforming project might trigger a conformity failure for the entire TIP.</a:t>
            </a:r>
          </a:p>
          <a:p>
            <a:endParaRPr lang="en-US" dirty="0"/>
          </a:p>
          <a:p>
            <a:endParaRPr lang="en-US" dirty="0"/>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20514154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Below are the regulations that define and establish requirement for project consistency:</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-Federal: 23 CFR 450</a:t>
            </a:r>
          </a:p>
          <a:p>
            <a:pPr lvl="0"/>
            <a:r>
              <a:rPr lang="en-US" sz="1200" kern="1200" dirty="0" smtClean="0">
                <a:solidFill>
                  <a:schemeClr val="tx1"/>
                </a:solidFill>
                <a:effectLst/>
                <a:latin typeface="+mn-lt"/>
                <a:ea typeface="+mn-ea"/>
                <a:cs typeface="+mn-cs"/>
              </a:rPr>
              <a:t>-Texas: 43 TAC 16</a:t>
            </a:r>
          </a:p>
          <a:p>
            <a:pPr lvl="0"/>
            <a:r>
              <a:rPr lang="en-US" sz="1200" kern="1200" dirty="0" smtClean="0">
                <a:solidFill>
                  <a:schemeClr val="tx1"/>
                </a:solidFill>
                <a:effectLst/>
                <a:latin typeface="+mn-lt"/>
                <a:ea typeface="+mn-ea"/>
                <a:cs typeface="+mn-cs"/>
              </a:rPr>
              <a:t>-Conformity Regulation: 40 CFR 93, subchapter A</a:t>
            </a:r>
          </a:p>
          <a:p>
            <a:endParaRPr lang="en-US" dirty="0"/>
          </a:p>
        </p:txBody>
      </p:sp>
      <p:sp>
        <p:nvSpPr>
          <p:cNvPr id="4" name="Date Placeholder 3"/>
          <p:cNvSpPr>
            <a:spLocks noGrp="1"/>
          </p:cNvSpPr>
          <p:nvPr>
            <p:ph type="dt" idx="10"/>
          </p:nvPr>
        </p:nvSpPr>
        <p:spPr/>
        <p:txBody>
          <a:bodyPr/>
          <a:lstStyle/>
          <a:p>
            <a:endParaRPr lang="en-US" dirty="0"/>
          </a:p>
        </p:txBody>
      </p:sp>
    </p:spTree>
    <p:extLst>
      <p:ext uri="{BB962C8B-B14F-4D97-AF65-F5344CB8AC3E}">
        <p14:creationId xmlns:p14="http://schemas.microsoft.com/office/powerpoint/2010/main" val="1862473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figure shows the elements that must be consistent in all planning documents</a:t>
            </a:r>
            <a:r>
              <a:rPr lang="en-US" b="0" dirty="0" smtClean="0"/>
              <a:t>,</a:t>
            </a:r>
            <a:r>
              <a:rPr lang="en-US" b="0" baseline="0" dirty="0" smtClean="0"/>
              <a:t> </a:t>
            </a:r>
            <a:r>
              <a:rPr lang="en-US" baseline="0" dirty="0" smtClean="0"/>
              <a:t>i.e., MTP/RTP, TIP, STIP, and UTP.</a:t>
            </a:r>
          </a:p>
          <a:p>
            <a:endParaRPr lang="en-US" baseline="0" dirty="0" smtClean="0"/>
          </a:p>
          <a:p>
            <a:r>
              <a:rPr lang="en-US" baseline="0" dirty="0" smtClean="0"/>
              <a:t>The cost requirement regarding the 50 percent increase is only applicable to the federal portion. </a:t>
            </a:r>
            <a:endParaRPr lang="en-US" dirty="0"/>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1287512854"/>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6.xml"/><Relationship Id="rId7" Type="http://schemas.openxmlformats.org/officeDocument/2006/relationships/image" Target="../media/image3.png"/><Relationship Id="rId2" Type="http://schemas.openxmlformats.org/officeDocument/2006/relationships/tags" Target="../tags/tag5.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slideMaster" Target="../slideMasters/slideMaster1.xml"/><Relationship Id="rId4" Type="http://schemas.openxmlformats.org/officeDocument/2006/relationships/tags" Target="../tags/tag7.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9.xml"/><Relationship Id="rId7" Type="http://schemas.openxmlformats.org/officeDocument/2006/relationships/image" Target="../media/image3.png"/><Relationship Id="rId2" Type="http://schemas.openxmlformats.org/officeDocument/2006/relationships/tags" Target="../tags/tag8.xml"/><Relationship Id="rId1" Type="http://schemas.openxmlformats.org/officeDocument/2006/relationships/vmlDrawing" Target="../drawings/vmlDrawing3.vml"/><Relationship Id="rId6" Type="http://schemas.openxmlformats.org/officeDocument/2006/relationships/oleObject" Target="../embeddings/oleObject3.bin"/><Relationship Id="rId5" Type="http://schemas.openxmlformats.org/officeDocument/2006/relationships/slideMaster" Target="../slideMasters/slideMaster1.xml"/><Relationship Id="rId4" Type="http://schemas.openxmlformats.org/officeDocument/2006/relationships/tags" Target="../tags/tag10.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aphicFrame>
        <p:nvGraphicFramePr>
          <p:cNvPr id="7" name="Object 6" hidden="1"/>
          <p:cNvGraphicFramePr>
            <a:graphicFrameLocks/>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50400" name="think-cell Slide" r:id="rId6" imgW="0" imgH="0" progId="">
                  <p:embed/>
                </p:oleObj>
              </mc:Choice>
              <mc:Fallback>
                <p:oleObj name="think-cell Slide" r:id="rId6" imgW="0" imgH="0" progId="">
                  <p:embed/>
                  <p:pic>
                    <p:nvPicPr>
                      <p:cNvPr id="0" name="AutoShape 13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1"/>
          <p:cNvSpPr>
            <a:spLocks noGrp="1"/>
          </p:cNvSpPr>
          <p:nvPr>
            <p:ph type="ctrTitle" hasCustomPrompt="1"/>
            <p:custDataLst>
              <p:tags r:id="rId3"/>
            </p:custDataLst>
          </p:nvPr>
        </p:nvSpPr>
        <p:spPr>
          <a:xfrm>
            <a:off x="481010" y="3657600"/>
            <a:ext cx="3862390" cy="1409700"/>
          </a:xfrm>
          <a:noFill/>
        </p:spPr>
        <p:txBody>
          <a:bodyPr wrap="square" lIns="0" tIns="0" rIns="0" bIns="0" rtlCol="0" anchor="b" anchorCtr="0">
            <a:noAutofit/>
          </a:bodyPr>
          <a:lstStyle>
            <a:lvl1pPr>
              <a:lnSpc>
                <a:spcPct val="90000"/>
              </a:lnSpc>
              <a:defRPr kumimoji="0" lang="en-US" sz="4000" b="0" i="0" u="none" strike="noStrike" kern="1200" cap="all" spc="0" normalizeH="0" baseline="0" noProof="0" dirty="0" smtClean="0">
                <a:ln>
                  <a:noFill/>
                </a:ln>
                <a:solidFill>
                  <a:schemeClr val="accent1"/>
                </a:solidFill>
                <a:effectLst/>
                <a:uLnTx/>
                <a:uFillTx/>
                <a:latin typeface="Franklin Gothic Medium" panose="020B0603020102020204" pitchFamily="34" charset="0"/>
                <a:ea typeface="+mn-ea"/>
                <a:cs typeface="Arial" pitchFamily="34"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Presentation title</a:t>
            </a:r>
            <a:endParaRPr lang="en-US" dirty="0"/>
          </a:p>
        </p:txBody>
      </p:sp>
      <p:sp>
        <p:nvSpPr>
          <p:cNvPr id="3" name="Subtitle 2"/>
          <p:cNvSpPr>
            <a:spLocks noGrp="1"/>
          </p:cNvSpPr>
          <p:nvPr>
            <p:ph type="subTitle" idx="1" hasCustomPrompt="1"/>
            <p:custDataLst>
              <p:tags r:id="rId4"/>
            </p:custDataLst>
          </p:nvPr>
        </p:nvSpPr>
        <p:spPr>
          <a:xfrm>
            <a:off x="481010" y="5286374"/>
            <a:ext cx="3862390" cy="581026"/>
          </a:xfrm>
          <a:noFill/>
        </p:spPr>
        <p:txBody>
          <a:bodyPr vert="horz" wrap="square" lIns="0" tIns="0" rIns="0" bIns="0" rtlCol="0" anchor="t" anchorCtr="0">
            <a:noAutofit/>
          </a:bodyPr>
          <a:lstStyle>
            <a:lvl1pPr marL="0" indent="0" algn="l">
              <a:buNone/>
              <a:defRPr kumimoji="0" lang="en-US" sz="2400" b="0" i="0" u="none" strike="noStrike" kern="1200" cap="none" spc="0" normalizeH="0" baseline="0" noProof="0" dirty="0" smtClean="0">
                <a:ln>
                  <a:noFill/>
                </a:ln>
                <a:solidFill>
                  <a:schemeClr val="tx1">
                    <a:lumMod val="75000"/>
                    <a:lumOff val="25000"/>
                  </a:schemeClr>
                </a:solidFill>
                <a:effectLst/>
                <a:uLnTx/>
                <a:uFillTx/>
                <a:latin typeface="Franklin Gothic Medium" panose="020B0603020102020204" pitchFamily="34" charset="0"/>
                <a:ea typeface="+mn-ea"/>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dirty="0" smtClean="0"/>
              <a:t>Subtitle</a:t>
            </a:r>
            <a:endParaRPr lang="en-US" dirty="0"/>
          </a:p>
        </p:txBody>
      </p:sp>
      <p:pic>
        <p:nvPicPr>
          <p:cNvPr id="5" name="Picture 4" descr="TitleFooterBlueandWhite.png"/>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0" y="5993738"/>
            <a:ext cx="9144000" cy="864262"/>
          </a:xfrm>
          <a:prstGeom prst="rect">
            <a:avLst/>
          </a:prstGeom>
        </p:spPr>
      </p:pic>
      <p:pic>
        <p:nvPicPr>
          <p:cNvPr id="6" name="Picture 5"/>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0" y="0"/>
            <a:ext cx="9144000" cy="701040"/>
          </a:xfrm>
          <a:prstGeom prst="rect">
            <a:avLst/>
          </a:prstGeom>
        </p:spPr>
      </p:pic>
      <p:cxnSp>
        <p:nvCxnSpPr>
          <p:cNvPr id="9" name="Straight Connector 8"/>
          <p:cNvCxnSpPr/>
          <p:nvPr userDrawn="1"/>
        </p:nvCxnSpPr>
        <p:spPr>
          <a:xfrm>
            <a:off x="457200" y="5181600"/>
            <a:ext cx="3886200" cy="0"/>
          </a:xfrm>
          <a:prstGeom prst="line">
            <a:avLst/>
          </a:prstGeom>
          <a:ln>
            <a:solidFill>
              <a:schemeClr val="accent1"/>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aphicFrame>
        <p:nvGraphicFramePr>
          <p:cNvPr id="7" name="Object 6" hidden="1"/>
          <p:cNvGraphicFramePr>
            <a:graphicFrameLocks/>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150752" name="think-cell Slide" r:id="rId6" imgW="0" imgH="0" progId="">
                  <p:embed/>
                </p:oleObj>
              </mc:Choice>
              <mc:Fallback>
                <p:oleObj name="think-cell Slide" r:id="rId6" imgW="0" imgH="0" progId="">
                  <p:embed/>
                  <p:pic>
                    <p:nvPicPr>
                      <p:cNvPr id="0" name="AutoShape 13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5" name="Picture 4" descr="TitleFooterBlueandWhite.png"/>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0" y="5993738"/>
            <a:ext cx="9144000" cy="864262"/>
          </a:xfrm>
          <a:prstGeom prst="rect">
            <a:avLst/>
          </a:prstGeom>
        </p:spPr>
      </p:pic>
      <p:pic>
        <p:nvPicPr>
          <p:cNvPr id="6" name="Picture 5"/>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0" y="0"/>
            <a:ext cx="9144000" cy="701040"/>
          </a:xfrm>
          <a:prstGeom prst="rect">
            <a:avLst/>
          </a:prstGeom>
        </p:spPr>
      </p:pic>
      <p:sp>
        <p:nvSpPr>
          <p:cNvPr id="12" name="Title 1"/>
          <p:cNvSpPr>
            <a:spLocks noGrp="1"/>
          </p:cNvSpPr>
          <p:nvPr>
            <p:ph type="ctrTitle" hasCustomPrompt="1"/>
            <p:custDataLst>
              <p:tags r:id="rId3"/>
            </p:custDataLst>
          </p:nvPr>
        </p:nvSpPr>
        <p:spPr>
          <a:xfrm>
            <a:off x="481009" y="3862388"/>
            <a:ext cx="5100433" cy="1057275"/>
          </a:xfrm>
          <a:noFill/>
        </p:spPr>
        <p:txBody>
          <a:bodyPr wrap="square" lIns="0" tIns="0" rIns="0" bIns="0" rtlCol="0" anchor="b" anchorCtr="0">
            <a:noAutofit/>
          </a:bodyPr>
          <a:lstStyle>
            <a:lvl1pPr>
              <a:lnSpc>
                <a:spcPct val="90000"/>
              </a:lnSpc>
              <a:defRPr kumimoji="0" lang="en-US" sz="4000" b="0" i="0" u="none" strike="noStrike" kern="1200" cap="all" spc="0" normalizeH="0" baseline="0" noProof="0" dirty="0" smtClean="0">
                <a:ln>
                  <a:noFill/>
                </a:ln>
                <a:solidFill>
                  <a:schemeClr val="accent1"/>
                </a:solidFill>
                <a:effectLst/>
                <a:uLnTx/>
                <a:uFillTx/>
                <a:latin typeface="Franklin Gothic Medium" panose="020B0603020102020204" pitchFamily="34" charset="0"/>
                <a:ea typeface="+mn-ea"/>
                <a:cs typeface="Arial" pitchFamily="34"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Presentation title</a:t>
            </a:r>
            <a:endParaRPr lang="en-US" dirty="0"/>
          </a:p>
        </p:txBody>
      </p:sp>
      <p:sp>
        <p:nvSpPr>
          <p:cNvPr id="13" name="Subtitle 2"/>
          <p:cNvSpPr>
            <a:spLocks noGrp="1"/>
          </p:cNvSpPr>
          <p:nvPr>
            <p:ph type="subTitle" idx="1" hasCustomPrompt="1"/>
            <p:custDataLst>
              <p:tags r:id="rId4"/>
            </p:custDataLst>
          </p:nvPr>
        </p:nvSpPr>
        <p:spPr>
          <a:xfrm>
            <a:off x="481009" y="5045869"/>
            <a:ext cx="5133855" cy="592931"/>
          </a:xfrm>
          <a:noFill/>
        </p:spPr>
        <p:txBody>
          <a:bodyPr vert="horz" wrap="square" lIns="0" tIns="0" rIns="0" bIns="0" rtlCol="0" anchor="t" anchorCtr="0">
            <a:noAutofit/>
          </a:bodyPr>
          <a:lstStyle>
            <a:lvl1pPr marL="0" indent="0" algn="l">
              <a:buNone/>
              <a:defRPr kumimoji="0" lang="en-US" sz="2400" b="0" i="0" u="none" strike="noStrike" kern="1200" cap="none" spc="0" normalizeH="0" baseline="0" noProof="0" dirty="0" smtClean="0">
                <a:ln>
                  <a:noFill/>
                </a:ln>
                <a:solidFill>
                  <a:schemeClr val="tx1">
                    <a:lumMod val="75000"/>
                    <a:lumOff val="25000"/>
                  </a:schemeClr>
                </a:solidFill>
                <a:effectLst/>
                <a:uLnTx/>
                <a:uFillTx/>
                <a:latin typeface="Franklin Gothic Medium" panose="020B0603020102020204" pitchFamily="34" charset="0"/>
                <a:ea typeface="+mn-ea"/>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dirty="0" smtClean="0"/>
              <a:t>Subtitle</a:t>
            </a:r>
            <a:endParaRPr lang="en-US" dirty="0"/>
          </a:p>
        </p:txBody>
      </p:sp>
      <p:cxnSp>
        <p:nvCxnSpPr>
          <p:cNvPr id="14" name="Straight Connector 13"/>
          <p:cNvCxnSpPr/>
          <p:nvPr userDrawn="1"/>
        </p:nvCxnSpPr>
        <p:spPr>
          <a:xfrm>
            <a:off x="457200" y="4948238"/>
            <a:ext cx="4800600" cy="0"/>
          </a:xfrm>
          <a:prstGeom prst="line">
            <a:avLst/>
          </a:prstGeom>
          <a:ln>
            <a:solidFill>
              <a:schemeClr val="accent1"/>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effectLst/>
                <a:latin typeface="Franklin Gothic Demi"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p:txBody>
          <a:bodyPr>
            <a:normAutofit/>
          </a:bodyPr>
          <a:lstStyle>
            <a:lvl1pPr>
              <a:spcBef>
                <a:spcPts val="0"/>
              </a:spcBef>
              <a:spcAft>
                <a:spcPts val="1200"/>
              </a:spcAft>
              <a:defRPr sz="2000">
                <a:latin typeface="Franklin Gothic Book" pitchFamily="34" charset="0"/>
              </a:defRPr>
            </a:lvl1pPr>
            <a:lvl2pPr>
              <a:spcBef>
                <a:spcPts val="0"/>
              </a:spcBef>
              <a:spcAft>
                <a:spcPts val="1200"/>
              </a:spcAft>
              <a:defRPr sz="2000">
                <a:latin typeface="Franklin Gothic Book" pitchFamily="34" charset="0"/>
              </a:defRPr>
            </a:lvl2pPr>
            <a:lvl3pPr>
              <a:spcBef>
                <a:spcPts val="0"/>
              </a:spcBef>
              <a:spcAft>
                <a:spcPts val="1200"/>
              </a:spcAft>
              <a:defRPr sz="2000">
                <a:latin typeface="Franklin Gothic Book" pitchFamily="34" charset="0"/>
              </a:defRPr>
            </a:lvl3pPr>
            <a:lvl4pPr>
              <a:spcBef>
                <a:spcPts val="0"/>
              </a:spcBef>
              <a:spcAft>
                <a:spcPts val="1200"/>
              </a:spcAft>
              <a:defRPr sz="2000">
                <a:latin typeface="Franklin Gothic Book" pitchFamily="34" charset="0"/>
              </a:defRPr>
            </a:lvl4pPr>
            <a:lvl5pPr>
              <a:spcBef>
                <a:spcPts val="0"/>
              </a:spcBef>
              <a:spcAft>
                <a:spcPts val="1200"/>
              </a:spcAft>
              <a:defRPr sz="2000">
                <a:latin typeface="Franklin Gothic Book"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effectLst/>
                <a:latin typeface="Franklin Gothic Demi" pitchFamily="34" charset="0"/>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12969053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vmlDrawing" Target="../drawings/vmlDrawing1.v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theme" Target="../theme/theme1.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4.xml"/><Relationship Id="rId5" Type="http://schemas.openxmlformats.org/officeDocument/2006/relationships/slideLayout" Target="../slideLayouts/slideLayout5.xml"/><Relationship Id="rId10" Type="http://schemas.openxmlformats.org/officeDocument/2006/relationships/tags" Target="../tags/tag3.xml"/><Relationship Id="rId4" Type="http://schemas.openxmlformats.org/officeDocument/2006/relationships/slideLayout" Target="../slideLayouts/slideLayout4.xml"/><Relationship Id="rId9" Type="http://schemas.openxmlformats.org/officeDocument/2006/relationships/tags" Target="../tags/tag2.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6E6E6"/>
        </a:solidFill>
        <a:effectLst/>
      </p:bgPr>
    </p:bg>
    <p:spTree>
      <p:nvGrpSpPr>
        <p:cNvPr id="1" name=""/>
        <p:cNvGrpSpPr/>
        <p:nvPr/>
      </p:nvGrpSpPr>
      <p:grpSpPr>
        <a:xfrm>
          <a:off x="0" y="0"/>
          <a:ext cx="0" cy="0"/>
          <a:chOff x="0" y="0"/>
          <a:chExt cx="0" cy="0"/>
        </a:xfrm>
      </p:grpSpPr>
      <p:pic>
        <p:nvPicPr>
          <p:cNvPr id="5" name="Picture 4" descr="Footer.png"/>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0" y="6292906"/>
            <a:ext cx="9144000" cy="565094"/>
          </a:xfrm>
          <a:prstGeom prst="rect">
            <a:avLst/>
          </a:prstGeom>
        </p:spPr>
      </p:pic>
      <p:pic>
        <p:nvPicPr>
          <p:cNvPr id="4" name="Picture 3" descr="Header.png"/>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0" y="0"/>
            <a:ext cx="9144000" cy="631576"/>
          </a:xfrm>
          <a:prstGeom prst="rect">
            <a:avLst/>
          </a:prstGeom>
        </p:spPr>
      </p:pic>
      <p:graphicFrame>
        <p:nvGraphicFramePr>
          <p:cNvPr id="10" name="Object 9" hidden="1"/>
          <p:cNvGraphicFramePr>
            <a:graphicFrameLocks/>
          </p:cNvGraphicFramePr>
          <p:nvPr>
            <p:custDataLst>
              <p:tags r:id="rId9"/>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51424" name="think-cell Slide" r:id="rId14" imgW="0" imgH="0" progId="">
                  <p:embed/>
                </p:oleObj>
              </mc:Choice>
              <mc:Fallback>
                <p:oleObj name="think-cell Slide" r:id="rId14" imgW="0" imgH="0" progId="">
                  <p:embed/>
                  <p:pic>
                    <p:nvPicPr>
                      <p:cNvPr id="0" name="AutoShape 13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Placeholder 1"/>
          <p:cNvSpPr>
            <a:spLocks noGrp="1"/>
          </p:cNvSpPr>
          <p:nvPr>
            <p:ph type="title"/>
            <p:custDataLst>
              <p:tags r:id="rId10"/>
            </p:custDataLst>
          </p:nvPr>
        </p:nvSpPr>
        <p:spPr bwMode="gray">
          <a:xfrm>
            <a:off x="304800" y="76200"/>
            <a:ext cx="8353425" cy="461665"/>
          </a:xfrm>
          <a:prstGeom prst="rect">
            <a:avLst/>
          </a:prstGeom>
          <a:noFill/>
        </p:spPr>
        <p:txBody>
          <a:bodyPr wrap="square" lIns="0" rtlCol="0">
            <a:spAutoFit/>
          </a:bodyPr>
          <a:lstStyle/>
          <a:p>
            <a:r>
              <a:rPr lang="en-US" smtClean="0"/>
              <a:t>Click to edit Master title style</a:t>
            </a:r>
            <a:endParaRPr lang="en-US" dirty="0"/>
          </a:p>
        </p:txBody>
      </p:sp>
      <p:sp>
        <p:nvSpPr>
          <p:cNvPr id="3" name="Text Placeholder 2"/>
          <p:cNvSpPr>
            <a:spLocks noGrp="1"/>
          </p:cNvSpPr>
          <p:nvPr>
            <p:ph type="body" idx="1"/>
            <p:custDataLst>
              <p:tags r:id="rId11"/>
            </p:custDataLst>
          </p:nvPr>
        </p:nvSpPr>
        <p:spPr>
          <a:xfrm>
            <a:off x="333375" y="1066800"/>
            <a:ext cx="8477250" cy="5181600"/>
          </a:xfrm>
          <a:prstGeom prst="rect">
            <a:avLst/>
          </a:prstGeom>
        </p:spPr>
        <p:txBody>
          <a:bodyPr vert="horz" lIns="0" tIns="0" rIns="0" bIns="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Box 6"/>
          <p:cNvSpPr txBox="1"/>
          <p:nvPr userDrawn="1"/>
        </p:nvSpPr>
        <p:spPr>
          <a:xfrm>
            <a:off x="8458200" y="6390787"/>
            <a:ext cx="457200" cy="369332"/>
          </a:xfrm>
          <a:prstGeom prst="rect">
            <a:avLst/>
          </a:prstGeom>
          <a:noFill/>
        </p:spPr>
        <p:txBody>
          <a:bodyPr wrap="square" rtlCol="0">
            <a:spAutoFit/>
          </a:bodyPr>
          <a:lstStyle/>
          <a:p>
            <a:fld id="{3C54586C-CD83-4C67-97E5-360323F6F609}" type="slidenum">
              <a:rPr lang="en-US" sz="1800" b="1" smtClean="0">
                <a:solidFill>
                  <a:schemeClr val="bg1"/>
                </a:solidFill>
                <a:latin typeface="Franklin Gothic Book" panose="020B0503020102020204" pitchFamily="34" charset="0"/>
              </a:rPr>
              <a:t>‹#›</a:t>
            </a:fld>
            <a:endParaRPr lang="en-US" sz="1200" b="1" dirty="0" err="1" smtClean="0">
              <a:solidFill>
                <a:schemeClr val="bg1"/>
              </a:solidFill>
              <a:latin typeface="Franklin Gothic Book" panose="020B05030201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4" r:id="rId4"/>
    <p:sldLayoutId id="2147483655" r:id="rId5"/>
    <p:sldLayoutId id="2147483661" r:id="rId6"/>
  </p:sldLayoutIdLst>
  <p:timing>
    <p:tnLst>
      <p:par>
        <p:cTn id="1" dur="indefinite" restart="never" nodeType="tmRoot"/>
      </p:par>
    </p:tnLst>
  </p:timing>
  <p:hf hdr="0" dt="0"/>
  <p:txStyles>
    <p:titleStyle>
      <a:lvl1pPr marL="0" algn="l" defTabSz="914400" rtl="0" eaLnBrk="1" latinLnBrk="0" hangingPunct="1">
        <a:lnSpc>
          <a:spcPct val="100000"/>
        </a:lnSpc>
        <a:spcBef>
          <a:spcPct val="0"/>
        </a:spcBef>
        <a:buNone/>
        <a:defRPr lang="en-US" sz="2400" b="0" kern="1200" dirty="0" smtClean="0">
          <a:solidFill>
            <a:schemeClr val="bg1"/>
          </a:solidFill>
          <a:effectLst/>
          <a:latin typeface="Franklin Gothic Demi" pitchFamily="34" charset="0"/>
          <a:ea typeface="+mn-ea"/>
          <a:cs typeface="Arial" pitchFamily="34" charset="0"/>
        </a:defRPr>
      </a:lvl1pPr>
    </p:titleStyle>
    <p:bodyStyle>
      <a:lvl1pPr marL="230188" indent="-230188" algn="l" defTabSz="914400" rtl="0" eaLnBrk="1" latinLnBrk="0" hangingPunct="1">
        <a:spcBef>
          <a:spcPct val="20000"/>
        </a:spcBef>
        <a:buClr>
          <a:schemeClr val="accent1"/>
        </a:buClr>
        <a:buFont typeface="Wingdings" pitchFamily="2" charset="2"/>
        <a:buChar char="§"/>
        <a:defRPr sz="2400" kern="1200">
          <a:solidFill>
            <a:schemeClr val="tx1"/>
          </a:solidFill>
          <a:latin typeface="Franklin Gothic Book" pitchFamily="34" charset="0"/>
          <a:ea typeface="+mn-ea"/>
          <a:cs typeface="+mn-cs"/>
        </a:defRPr>
      </a:lvl1pPr>
      <a:lvl2pPr marL="514350" indent="-230188" algn="l" defTabSz="914400" rtl="0" eaLnBrk="1" latinLnBrk="0" hangingPunct="1">
        <a:spcBef>
          <a:spcPct val="20000"/>
        </a:spcBef>
        <a:buClr>
          <a:schemeClr val="accent1"/>
        </a:buClr>
        <a:buFont typeface="Arial" pitchFamily="34" charset="0"/>
        <a:buChar char="–"/>
        <a:defRPr sz="2000" kern="1200">
          <a:solidFill>
            <a:schemeClr val="tx1"/>
          </a:solidFill>
          <a:latin typeface="Franklin Gothic Book" pitchFamily="34" charset="0"/>
          <a:ea typeface="+mn-ea"/>
          <a:cs typeface="+mn-cs"/>
        </a:defRPr>
      </a:lvl2pPr>
      <a:lvl3pPr marL="742950" indent="-171450" algn="l" defTabSz="914400" rtl="0" eaLnBrk="1" latinLnBrk="0" hangingPunct="1">
        <a:spcBef>
          <a:spcPct val="20000"/>
        </a:spcBef>
        <a:buClr>
          <a:schemeClr val="accent1"/>
        </a:buClr>
        <a:buFont typeface="Arial" pitchFamily="34" charset="0"/>
        <a:buChar char="•"/>
        <a:defRPr sz="1800" kern="1200">
          <a:solidFill>
            <a:schemeClr val="tx1"/>
          </a:solidFill>
          <a:latin typeface="Franklin Gothic Book" pitchFamily="34" charset="0"/>
          <a:ea typeface="+mn-ea"/>
          <a:cs typeface="+mn-cs"/>
        </a:defRPr>
      </a:lvl3pPr>
      <a:lvl4pPr marL="971550" indent="-228600" algn="l" defTabSz="914400" rtl="0" eaLnBrk="1" latinLnBrk="0" hangingPunct="1">
        <a:spcBef>
          <a:spcPct val="20000"/>
        </a:spcBef>
        <a:buClr>
          <a:schemeClr val="accent1"/>
        </a:buClr>
        <a:buFont typeface="Arial" pitchFamily="34" charset="0"/>
        <a:buChar char="–"/>
        <a:defRPr sz="1800" kern="1200">
          <a:solidFill>
            <a:schemeClr val="tx1"/>
          </a:solidFill>
          <a:latin typeface="Franklin Gothic Book" pitchFamily="34" charset="0"/>
          <a:ea typeface="+mn-ea"/>
          <a:cs typeface="+mn-cs"/>
        </a:defRPr>
      </a:lvl4pPr>
      <a:lvl5pPr marL="1143000" indent="-171450" algn="l" defTabSz="914400" rtl="0" eaLnBrk="1" latinLnBrk="0" hangingPunct="1">
        <a:spcBef>
          <a:spcPct val="20000"/>
        </a:spcBef>
        <a:buClr>
          <a:schemeClr val="accent1"/>
        </a:buClr>
        <a:buFont typeface="Arial" pitchFamily="34" charset="0"/>
        <a:buChar char="»"/>
        <a:defRPr sz="1800" kern="1200">
          <a:solidFill>
            <a:schemeClr val="tx1"/>
          </a:solidFill>
          <a:latin typeface="Franklin Gothic Book"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jpeg"/><Relationship Id="rId9" Type="http://schemas.openxmlformats.org/officeDocument/2006/relationships/image" Target="../media/image1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tags" Target="../tags/tag18.xml"/><Relationship Id="rId3" Type="http://schemas.openxmlformats.org/officeDocument/2006/relationships/tags" Target="../tags/tag13.xml"/><Relationship Id="rId7" Type="http://schemas.openxmlformats.org/officeDocument/2006/relationships/tags" Target="../tags/tag17.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11" Type="http://schemas.openxmlformats.org/officeDocument/2006/relationships/notesSlide" Target="../notesSlides/notesSlide9.xml"/><Relationship Id="rId5" Type="http://schemas.openxmlformats.org/officeDocument/2006/relationships/tags" Target="../tags/tag15.xml"/><Relationship Id="rId10" Type="http://schemas.openxmlformats.org/officeDocument/2006/relationships/slideLayout" Target="../slideLayouts/slideLayout3.xml"/><Relationship Id="rId4" Type="http://schemas.openxmlformats.org/officeDocument/2006/relationships/tags" Target="../tags/tag14.xml"/><Relationship Id="rId9" Type="http://schemas.openxmlformats.org/officeDocument/2006/relationships/tags" Target="../tags/tag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Project Consistency workshop</a:t>
            </a:r>
            <a:endParaRPr lang="en-US" dirty="0"/>
          </a:p>
        </p:txBody>
      </p:sp>
      <p:sp>
        <p:nvSpPr>
          <p:cNvPr id="13" name="Subtitle 12"/>
          <p:cNvSpPr>
            <a:spLocks noGrp="1"/>
          </p:cNvSpPr>
          <p:nvPr>
            <p:ph type="subTitle" idx="1"/>
          </p:nvPr>
        </p:nvSpPr>
        <p:spPr>
          <a:xfrm>
            <a:off x="481010" y="5286374"/>
            <a:ext cx="6300790" cy="885826"/>
          </a:xfrm>
        </p:spPr>
        <p:txBody>
          <a:bodyPr/>
          <a:lstStyle/>
          <a:p>
            <a:r>
              <a:rPr lang="en-US" dirty="0" smtClean="0"/>
              <a:t>Session 1: Supplementary Background Information</a:t>
            </a:r>
            <a:endParaRPr lang="en-US" dirty="0"/>
          </a:p>
        </p:txBody>
      </p:sp>
      <p:pic>
        <p:nvPicPr>
          <p:cNvPr id="218115" name="Picture 3" descr="C:\Users\SPARKER\AppData\Local\Microsoft\Windows\Temporary Internet Files\Content.Outlook\8SU2YA9X\High5_047 (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30284" y="1066800"/>
            <a:ext cx="2164265" cy="1143000"/>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18119" name="Picture 7"/>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13140"/>
          <a:stretch/>
        </p:blipFill>
        <p:spPr bwMode="auto">
          <a:xfrm>
            <a:off x="6878216" y="4580466"/>
            <a:ext cx="2262674" cy="1310884"/>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18120" name="Picture 8" descr="C:\Users\SPARKER\AppData\Local\Microsoft\Windows\Temporary Internet Files\Content.Outlook\8SU2YA9X\Sp366_04 (3).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7758" t="955" r="127" b="-353"/>
          <a:stretch/>
        </p:blipFill>
        <p:spPr bwMode="auto">
          <a:xfrm>
            <a:off x="6878216" y="1066800"/>
            <a:ext cx="2262674" cy="352213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942" t="13654" r="4717" b="22583"/>
          <a:stretch/>
        </p:blipFill>
        <p:spPr bwMode="auto">
          <a:xfrm>
            <a:off x="2434058" y="2209800"/>
            <a:ext cx="2162805"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8117" name="Picture 5"/>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5632" r="1917" b="5301"/>
          <a:stretch/>
        </p:blipFill>
        <p:spPr bwMode="auto">
          <a:xfrm>
            <a:off x="4597399" y="1066800"/>
            <a:ext cx="2277533" cy="1735667"/>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18114" name="Picture 2"/>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7428" t="4263" r="10659" b="-186"/>
          <a:stretch/>
        </p:blipFill>
        <p:spPr bwMode="auto">
          <a:xfrm>
            <a:off x="4597401" y="2743200"/>
            <a:ext cx="2277532" cy="1778000"/>
          </a:xfrm>
          <a:prstGeom prst="rect">
            <a:avLst/>
          </a:prstGeom>
          <a:noFill/>
          <a:ln>
            <a:solidFill>
              <a:srgbClr val="FFFFFF"/>
            </a:solidFill>
          </a:ln>
          <a:extLst>
            <a:ext uri="{909E8E84-426E-40DD-AFC4-6F175D3DCCD1}">
              <a14:hiddenFill xmlns:a14="http://schemas.microsoft.com/office/drawing/2010/main">
                <a:solidFill>
                  <a:srgbClr val="FFFFFF"/>
                </a:solidFill>
              </a14:hiddenFill>
            </a:ext>
          </a:extLst>
        </p:spPr>
      </p:pic>
      <p:pic>
        <p:nvPicPr>
          <p:cNvPr id="12" name="Picture 11" descr="SA inspector04.JPG"/>
          <p:cNvPicPr>
            <a:picLocks noChangeAspect="1"/>
          </p:cNvPicPr>
          <p:nvPr/>
        </p:nvPicPr>
        <p:blipFill rotWithShape="1">
          <a:blip r:embed="rId9" cstate="print">
            <a:extLst>
              <a:ext uri="{28A0092B-C50C-407E-A947-70E740481C1C}">
                <a14:useLocalDpi xmlns:a14="http://schemas.microsoft.com/office/drawing/2010/main" val="0"/>
              </a:ext>
            </a:extLst>
          </a:blip>
          <a:srcRect t="13831" b="15860"/>
          <a:stretch/>
        </p:blipFill>
        <p:spPr>
          <a:xfrm>
            <a:off x="0" y="1066801"/>
            <a:ext cx="2438400" cy="1147624"/>
          </a:xfrm>
          <a:prstGeom prst="rect">
            <a:avLst/>
          </a:prstGeom>
          <a:ln>
            <a:solidFill>
              <a:schemeClr val="bg1"/>
            </a:solid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2313" y="3352800"/>
            <a:ext cx="8421687" cy="1905000"/>
          </a:xfrm>
        </p:spPr>
        <p:txBody>
          <a:bodyPr>
            <a:normAutofit fontScale="90000"/>
          </a:bodyPr>
          <a:lstStyle/>
          <a:p>
            <a:pPr>
              <a:lnSpc>
                <a:spcPct val="120000"/>
              </a:lnSpc>
            </a:pPr>
            <a:r>
              <a:rPr lang="en-US" b="0" dirty="0" smtClean="0">
                <a:solidFill>
                  <a:schemeClr val="accent1"/>
                </a:solidFill>
                <a:latin typeface="Franklin Gothic Medium" panose="020B0603020102020204" pitchFamily="34" charset="0"/>
              </a:rPr>
              <a:t>Section 2: Transportation Planning and Project Development Process</a:t>
            </a:r>
            <a:br>
              <a:rPr lang="en-US" b="0" dirty="0" smtClean="0">
                <a:solidFill>
                  <a:schemeClr val="accent1"/>
                </a:solidFill>
                <a:latin typeface="Franklin Gothic Medium" panose="020B0603020102020204" pitchFamily="34" charset="0"/>
              </a:rPr>
            </a:br>
            <a:r>
              <a:rPr lang="en-US" sz="2200" b="0" cap="none" dirty="0">
                <a:solidFill>
                  <a:schemeClr val="accent1"/>
                </a:solidFill>
                <a:latin typeface="Franklin Gothic Medium" panose="020B0603020102020204" pitchFamily="34" charset="0"/>
              </a:rPr>
              <a:t>For more information refer to </a:t>
            </a:r>
            <a:br>
              <a:rPr lang="en-US" sz="2200" b="0" cap="none" dirty="0">
                <a:solidFill>
                  <a:schemeClr val="accent1"/>
                </a:solidFill>
                <a:latin typeface="Franklin Gothic Medium" panose="020B0603020102020204" pitchFamily="34" charset="0"/>
              </a:rPr>
            </a:br>
            <a:r>
              <a:rPr lang="en-US" sz="2200" b="0" cap="none" dirty="0">
                <a:solidFill>
                  <a:schemeClr val="accent1"/>
                </a:solidFill>
                <a:latin typeface="Franklin Gothic Medium" panose="020B0603020102020204" pitchFamily="34" charset="0"/>
              </a:rPr>
              <a:t>Chapter </a:t>
            </a:r>
            <a:r>
              <a:rPr lang="en-US" sz="2200" b="0" cap="none" dirty="0" smtClean="0">
                <a:solidFill>
                  <a:schemeClr val="accent1"/>
                </a:solidFill>
                <a:latin typeface="Franklin Gothic Medium" panose="020B0603020102020204" pitchFamily="34" charset="0"/>
              </a:rPr>
              <a:t>2 </a:t>
            </a:r>
            <a:r>
              <a:rPr lang="en-US" sz="2200" b="0" cap="none" dirty="0">
                <a:solidFill>
                  <a:schemeClr val="accent1"/>
                </a:solidFill>
                <a:latin typeface="Franklin Gothic Medium" panose="020B0603020102020204" pitchFamily="34" charset="0"/>
              </a:rPr>
              <a:t>of Supplementary Information Document</a:t>
            </a:r>
          </a:p>
        </p:txBody>
      </p:sp>
      <p:cxnSp>
        <p:nvCxnSpPr>
          <p:cNvPr id="5" name="Straight Connector 4"/>
          <p:cNvCxnSpPr/>
          <p:nvPr/>
        </p:nvCxnSpPr>
        <p:spPr>
          <a:xfrm>
            <a:off x="685800" y="4748150"/>
            <a:ext cx="5410200" cy="0"/>
          </a:xfrm>
          <a:prstGeom prst="line">
            <a:avLst/>
          </a:prstGeom>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14902501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Times New Roman" panose="02020603050405020304" pitchFamily="18" charset="0"/>
              </a:rPr>
              <a:t>Overview of Transportation </a:t>
            </a:r>
            <a:r>
              <a:rPr lang="en-US" dirty="0">
                <a:cs typeface="Times New Roman" panose="02020603050405020304" pitchFamily="18" charset="0"/>
              </a:rPr>
              <a:t>Planning</a:t>
            </a:r>
          </a:p>
        </p:txBody>
      </p:sp>
      <p:sp>
        <p:nvSpPr>
          <p:cNvPr id="3" name="Content Placeholder 2"/>
          <p:cNvSpPr>
            <a:spLocks noGrp="1"/>
          </p:cNvSpPr>
          <p:nvPr>
            <p:ph idx="1"/>
          </p:nvPr>
        </p:nvSpPr>
        <p:spPr/>
        <p:txBody>
          <a:bodyPr>
            <a:normAutofit/>
          </a:bodyPr>
          <a:lstStyle/>
          <a:p>
            <a:r>
              <a:rPr lang="en-US" sz="2800" dirty="0" smtClean="0">
                <a:cs typeface="Times New Roman" panose="02020603050405020304" pitchFamily="18" charset="0"/>
              </a:rPr>
              <a:t>Process of  </a:t>
            </a:r>
            <a:r>
              <a:rPr lang="en-US" sz="2800" dirty="0">
                <a:cs typeface="Times New Roman" panose="02020603050405020304" pitchFamily="18" charset="0"/>
              </a:rPr>
              <a:t>d</a:t>
            </a:r>
            <a:r>
              <a:rPr lang="en-US" sz="2800" dirty="0" smtClean="0">
                <a:cs typeface="Times New Roman" panose="02020603050405020304" pitchFamily="18" charset="0"/>
              </a:rPr>
              <a:t>eveloping </a:t>
            </a:r>
            <a:r>
              <a:rPr lang="en-US" sz="2800" dirty="0">
                <a:cs typeface="Times New Roman" panose="02020603050405020304" pitchFamily="18" charset="0"/>
              </a:rPr>
              <a:t>an integrated strategy for </a:t>
            </a:r>
            <a:r>
              <a:rPr lang="en-US" sz="2800" dirty="0" smtClean="0">
                <a:cs typeface="Times New Roman" panose="02020603050405020304" pitchFamily="18" charset="0"/>
              </a:rPr>
              <a:t>transportation </a:t>
            </a:r>
            <a:r>
              <a:rPr lang="en-US" sz="2800" dirty="0">
                <a:cs typeface="Times New Roman" panose="02020603050405020304" pitchFamily="18" charset="0"/>
              </a:rPr>
              <a:t>investments to advance the area’s long-term </a:t>
            </a:r>
            <a:r>
              <a:rPr lang="en-US" sz="2800" dirty="0" smtClean="0">
                <a:cs typeface="Times New Roman" panose="02020603050405020304" pitchFamily="18" charset="0"/>
              </a:rPr>
              <a:t>goals.</a:t>
            </a:r>
            <a:endParaRPr lang="en-US" sz="2800" dirty="0">
              <a:cs typeface="Times New Roman" panose="02020603050405020304" pitchFamily="18" charset="0"/>
            </a:endParaRPr>
          </a:p>
          <a:p>
            <a:r>
              <a:rPr lang="en-US" sz="2800" dirty="0" smtClean="0">
                <a:cs typeface="Times New Roman" panose="02020603050405020304" pitchFamily="18" charset="0"/>
              </a:rPr>
              <a:t>Used to decide which transportation project to fund.</a:t>
            </a:r>
          </a:p>
          <a:p>
            <a:r>
              <a:rPr lang="en-US" sz="2800" dirty="0" smtClean="0">
                <a:cs typeface="Times New Roman" panose="02020603050405020304" pitchFamily="18" charset="0"/>
              </a:rPr>
              <a:t>Involves transportation and non-transportation goals.</a:t>
            </a:r>
          </a:p>
          <a:p>
            <a:r>
              <a:rPr lang="en-US" sz="2800" dirty="0">
                <a:cs typeface="Times New Roman" panose="02020603050405020304" pitchFamily="18" charset="0"/>
              </a:rPr>
              <a:t>Involves developing a series of plans and </a:t>
            </a:r>
            <a:r>
              <a:rPr lang="en-US" sz="2800" dirty="0" smtClean="0">
                <a:cs typeface="Times New Roman" panose="02020603050405020304" pitchFamily="18" charset="0"/>
              </a:rPr>
              <a:t>programs.</a:t>
            </a:r>
            <a:endParaRPr lang="en-US" sz="2800" dirty="0">
              <a:cs typeface="Times New Roman" panose="02020603050405020304" pitchFamily="18" charset="0"/>
            </a:endParaRPr>
          </a:p>
          <a:p>
            <a:pPr marL="0" indent="0">
              <a:buNone/>
            </a:pPr>
            <a:endParaRPr lang="en-US" sz="2800" dirty="0">
              <a:cs typeface="Times New Roman" panose="02020603050405020304" pitchFamily="18" charset="0"/>
            </a:endParaRPr>
          </a:p>
        </p:txBody>
      </p:sp>
    </p:spTree>
    <p:extLst>
      <p:ext uri="{BB962C8B-B14F-4D97-AF65-F5344CB8AC3E}">
        <p14:creationId xmlns:p14="http://schemas.microsoft.com/office/powerpoint/2010/main" val="18305864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cs typeface="Times New Roman" panose="02020603050405020304" pitchFamily="18" charset="0"/>
              </a:rPr>
              <a:t>Transportation Planning Process</a:t>
            </a:r>
            <a:endParaRPr lang="en-US" dirty="0">
              <a:cs typeface="Times New Roman" panose="02020603050405020304" pitchFamily="18" charset="0"/>
            </a:endParaRPr>
          </a:p>
        </p:txBody>
      </p:sp>
      <p:graphicFrame>
        <p:nvGraphicFramePr>
          <p:cNvPr id="40" name="Diagram 39"/>
          <p:cNvGraphicFramePr/>
          <p:nvPr>
            <p:extLst>
              <p:ext uri="{D42A27DB-BD31-4B8C-83A1-F6EECF244321}">
                <p14:modId xmlns:p14="http://schemas.microsoft.com/office/powerpoint/2010/main" val="3623980857"/>
              </p:ext>
            </p:extLst>
          </p:nvPr>
        </p:nvGraphicFramePr>
        <p:xfrm>
          <a:off x="228600" y="1828800"/>
          <a:ext cx="8686800" cy="304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41" name="Group 40"/>
          <p:cNvGrpSpPr>
            <a:grpSpLocks/>
          </p:cNvGrpSpPr>
          <p:nvPr/>
        </p:nvGrpSpPr>
        <p:grpSpPr>
          <a:xfrm>
            <a:off x="304800" y="2112087"/>
            <a:ext cx="8534400" cy="2536113"/>
            <a:chOff x="-486875" y="687487"/>
            <a:chExt cx="5486400" cy="866214"/>
          </a:xfrm>
        </p:grpSpPr>
        <p:sp>
          <p:nvSpPr>
            <p:cNvPr id="42" name="Text Box 2"/>
            <p:cNvSpPr txBox="1">
              <a:spLocks noChangeArrowheads="1"/>
            </p:cNvSpPr>
            <p:nvPr/>
          </p:nvSpPr>
          <p:spPr bwMode="auto">
            <a:xfrm>
              <a:off x="-486874" y="687487"/>
              <a:ext cx="5439409" cy="102592"/>
            </a:xfrm>
            <a:prstGeom prst="rect">
              <a:avLst/>
            </a:prstGeom>
            <a:solidFill>
              <a:srgbClr val="CC7A00"/>
            </a:solidFill>
            <a:ln w="9525">
              <a:noFill/>
              <a:miter lim="800000"/>
              <a:headEnd/>
              <a:tailEnd/>
            </a:ln>
          </p:spPr>
          <p:txBody>
            <a:bodyPr rot="0" vert="horz" wrap="square" lIns="91440" tIns="0" rIns="91440" bIns="0" anchor="t" anchorCtr="0">
              <a:spAutoFit/>
            </a:bodyPr>
            <a:lstStyle/>
            <a:p>
              <a:pPr marL="0" marR="0" algn="ctr">
                <a:spcBef>
                  <a:spcPts val="0"/>
                </a:spcBef>
                <a:spcAft>
                  <a:spcPts val="0"/>
                </a:spcAft>
              </a:pPr>
              <a:r>
                <a:rPr lang="en-US" sz="1600" b="1" dirty="0">
                  <a:solidFill>
                    <a:schemeClr val="bg1"/>
                  </a:solidFill>
                  <a:effectLst/>
                  <a:latin typeface="Franklin Gothic Book" panose="020B0503020102020204" pitchFamily="34" charset="0"/>
                  <a:ea typeface="Times New Roman"/>
                </a:rPr>
                <a:t>Feedback</a:t>
              </a:r>
              <a:endParaRPr lang="en-US" sz="1600" dirty="0">
                <a:solidFill>
                  <a:schemeClr val="bg1"/>
                </a:solidFill>
                <a:effectLst/>
                <a:latin typeface="Franklin Gothic Book" panose="020B0503020102020204" pitchFamily="34" charset="0"/>
                <a:ea typeface="Times New Roman"/>
              </a:endParaRPr>
            </a:p>
          </p:txBody>
        </p:sp>
        <p:sp>
          <p:nvSpPr>
            <p:cNvPr id="43" name="Rounded Rectangle 42"/>
            <p:cNvSpPr/>
            <p:nvPr/>
          </p:nvSpPr>
          <p:spPr>
            <a:xfrm>
              <a:off x="-486875" y="1440195"/>
              <a:ext cx="5486400" cy="113506"/>
            </a:xfrm>
            <a:prstGeom prst="roundRect">
              <a:avLst/>
            </a:prstGeom>
            <a:solidFill>
              <a:srgbClr val="14385C"/>
            </a:solidFill>
            <a:ln w="9525">
              <a:noFill/>
              <a:miter lim="800000"/>
              <a:headEnd/>
              <a:tailEnd/>
            </a:ln>
          </p:spPr>
          <p:txBody>
            <a:bodyPr rot="0" vert="horz" wrap="square" lIns="91440" tIns="0" rIns="91440" bIns="0" anchor="t" anchorCtr="0">
              <a:spAutoFit/>
            </a:bodyPr>
            <a:lstStyle/>
            <a:p>
              <a:pPr algn="ctr"/>
              <a:r>
                <a:rPr lang="en-US" sz="1600" b="1" dirty="0">
                  <a:solidFill>
                    <a:schemeClr val="bg1"/>
                  </a:solidFill>
                  <a:latin typeface="Franklin Gothic Book" panose="020B0503020102020204" pitchFamily="34" charset="0"/>
                  <a:ea typeface="Times New Roman"/>
                </a:rPr>
                <a:t>Public Participation</a:t>
              </a:r>
            </a:p>
          </p:txBody>
        </p:sp>
      </p:grpSp>
    </p:spTree>
    <p:extLst>
      <p:ext uri="{BB962C8B-B14F-4D97-AF65-F5344CB8AC3E}">
        <p14:creationId xmlns:p14="http://schemas.microsoft.com/office/powerpoint/2010/main" val="30284182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cs typeface="Times New Roman" panose="02020603050405020304" pitchFamily="18" charset="0"/>
              </a:rPr>
              <a:t>Effective Transportation Planning</a:t>
            </a:r>
            <a:endParaRPr lang="en-US" dirty="0">
              <a:cs typeface="Times New Roman" panose="02020603050405020304" pitchFamily="18" charset="0"/>
            </a:endParaRPr>
          </a:p>
        </p:txBody>
      </p:sp>
      <p:grpSp>
        <p:nvGrpSpPr>
          <p:cNvPr id="5" name="Group 4"/>
          <p:cNvGrpSpPr/>
          <p:nvPr/>
        </p:nvGrpSpPr>
        <p:grpSpPr>
          <a:xfrm>
            <a:off x="471018" y="960120"/>
            <a:ext cx="2377440" cy="457200"/>
            <a:chOff x="2024" y="13847"/>
            <a:chExt cx="1973460" cy="789384"/>
          </a:xfrm>
          <a:solidFill>
            <a:srgbClr val="0A1B2B"/>
          </a:solidFill>
        </p:grpSpPr>
        <p:sp>
          <p:nvSpPr>
            <p:cNvPr id="6" name="Rectangle 5"/>
            <p:cNvSpPr/>
            <p:nvPr/>
          </p:nvSpPr>
          <p:spPr>
            <a:xfrm>
              <a:off x="2024" y="13847"/>
              <a:ext cx="1973460" cy="789384"/>
            </a:xfrm>
            <a:prstGeom prst="rect">
              <a:avLst/>
            </a:prstGeom>
            <a:grpFill/>
            <a:ln>
              <a:noFill/>
            </a:ln>
          </p:spPr>
          <p:style>
            <a:lnRef idx="2">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7" name="Rectangle 6"/>
            <p:cNvSpPr/>
            <p:nvPr/>
          </p:nvSpPr>
          <p:spPr>
            <a:xfrm>
              <a:off x="2024" y="13847"/>
              <a:ext cx="1973460" cy="789384"/>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lvl="0" defTabSz="889000">
                <a:lnSpc>
                  <a:spcPct val="90000"/>
                </a:lnSpc>
                <a:spcBef>
                  <a:spcPct val="0"/>
                </a:spcBef>
                <a:spcAft>
                  <a:spcPct val="35000"/>
                </a:spcAft>
              </a:pPr>
              <a:r>
                <a:rPr lang="en-US" sz="2400" b="1" kern="1200" dirty="0">
                  <a:latin typeface="Franklin Gothic Book" panose="020B0503020102020204" pitchFamily="34" charset="0"/>
                  <a:cs typeface="Times New Roman" panose="02020603050405020304" pitchFamily="18" charset="0"/>
                </a:rPr>
                <a:t>Continuing</a:t>
              </a:r>
            </a:p>
          </p:txBody>
        </p:sp>
      </p:grpSp>
      <p:grpSp>
        <p:nvGrpSpPr>
          <p:cNvPr id="8" name="Group 7"/>
          <p:cNvGrpSpPr/>
          <p:nvPr/>
        </p:nvGrpSpPr>
        <p:grpSpPr>
          <a:xfrm>
            <a:off x="471018" y="1417320"/>
            <a:ext cx="6767982" cy="1097280"/>
            <a:chOff x="2024" y="803232"/>
            <a:chExt cx="1973460" cy="2459519"/>
          </a:xfrm>
          <a:solidFill>
            <a:srgbClr val="899BAD"/>
          </a:solidFill>
        </p:grpSpPr>
        <p:sp>
          <p:nvSpPr>
            <p:cNvPr id="9" name="Rectangle 8"/>
            <p:cNvSpPr/>
            <p:nvPr/>
          </p:nvSpPr>
          <p:spPr>
            <a:xfrm>
              <a:off x="2024" y="803232"/>
              <a:ext cx="1973460" cy="2459519"/>
            </a:xfrm>
            <a:prstGeom prst="rect">
              <a:avLst/>
            </a:prstGeom>
            <a:grpFill/>
            <a:ln>
              <a:noFill/>
            </a:ln>
          </p:spPr>
          <p:style>
            <a:lnRef idx="2">
              <a:schemeClr val="accent3">
                <a:alpha val="90000"/>
                <a:tint val="40000"/>
                <a:hueOff val="0"/>
                <a:satOff val="0"/>
                <a:lumOff val="0"/>
                <a:alphaOff val="0"/>
              </a:schemeClr>
            </a:lnRef>
            <a:fillRef idx="1">
              <a:schemeClr val="accent3">
                <a:alpha val="90000"/>
                <a:tint val="40000"/>
                <a:hueOff val="0"/>
                <a:satOff val="0"/>
                <a:lumOff val="0"/>
                <a:alphaOff val="0"/>
              </a:schemeClr>
            </a:fillRef>
            <a:effectRef idx="0">
              <a:schemeClr val="accent3">
                <a:alpha val="90000"/>
                <a:tint val="40000"/>
                <a:hueOff val="0"/>
                <a:satOff val="0"/>
                <a:lumOff val="0"/>
                <a:alphaOff val="0"/>
              </a:schemeClr>
            </a:effectRef>
            <a:fontRef idx="minor">
              <a:schemeClr val="dk1">
                <a:hueOff val="0"/>
                <a:satOff val="0"/>
                <a:lumOff val="0"/>
                <a:alphaOff val="0"/>
              </a:schemeClr>
            </a:fontRef>
          </p:style>
        </p:sp>
        <p:sp>
          <p:nvSpPr>
            <p:cNvPr id="10" name="Rectangle 9"/>
            <p:cNvSpPr/>
            <p:nvPr/>
          </p:nvSpPr>
          <p:spPr>
            <a:xfrm>
              <a:off x="18981" y="898566"/>
              <a:ext cx="1940569" cy="2288719"/>
            </a:xfrm>
            <a:prstGeom prst="rect">
              <a:avLst/>
            </a:prstGeom>
            <a:solidFill>
              <a:srgbClr val="E2E7EB"/>
            </a:solidFill>
            <a:ln>
              <a:no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85344" tIns="85344" rIns="113792" bIns="128016" numCol="1" spcCol="1270" anchor="ctr" anchorCtr="0">
              <a:noAutofit/>
            </a:bodyPr>
            <a:lstStyle/>
            <a:p>
              <a:pPr marL="0" lvl="1" algn="l" defTabSz="711200">
                <a:lnSpc>
                  <a:spcPct val="90000"/>
                </a:lnSpc>
                <a:spcBef>
                  <a:spcPct val="0"/>
                </a:spcBef>
                <a:spcAft>
                  <a:spcPct val="15000"/>
                </a:spcAft>
              </a:pPr>
              <a:r>
                <a:rPr lang="en-US" sz="2000" kern="1200" dirty="0">
                  <a:latin typeface="Franklin Gothic Book" panose="020B0503020102020204" pitchFamily="34" charset="0"/>
                  <a:cs typeface="Times New Roman" panose="02020603050405020304" pitchFamily="18" charset="0"/>
                </a:rPr>
                <a:t>Planning must be maintained as an </a:t>
              </a:r>
              <a:r>
                <a:rPr lang="en-US" sz="2000" kern="1200" dirty="0" smtClean="0">
                  <a:latin typeface="Franklin Gothic Book" panose="020B0503020102020204" pitchFamily="34" charset="0"/>
                  <a:cs typeface="Times New Roman" panose="02020603050405020304" pitchFamily="18" charset="0"/>
                </a:rPr>
                <a:t>ongoing </a:t>
              </a:r>
              <a:r>
                <a:rPr lang="en-US" sz="2000" kern="1200" dirty="0">
                  <a:latin typeface="Franklin Gothic Book" panose="020B0503020102020204" pitchFamily="34" charset="0"/>
                  <a:cs typeface="Times New Roman" panose="02020603050405020304" pitchFamily="18" charset="0"/>
                </a:rPr>
                <a:t>activity and should address both short-term needs and the long-term vision for the </a:t>
              </a:r>
              <a:r>
                <a:rPr lang="en-US" sz="2000" kern="1200" dirty="0" smtClean="0">
                  <a:latin typeface="Franklin Gothic Book" panose="020B0503020102020204" pitchFamily="34" charset="0"/>
                  <a:cs typeface="Times New Roman" panose="02020603050405020304" pitchFamily="18" charset="0"/>
                </a:rPr>
                <a:t>region.</a:t>
              </a:r>
              <a:endParaRPr lang="en-US" sz="2000" kern="1200" dirty="0">
                <a:latin typeface="Franklin Gothic Book" panose="020B0503020102020204" pitchFamily="34" charset="0"/>
                <a:cs typeface="Times New Roman" panose="02020603050405020304" pitchFamily="18" charset="0"/>
              </a:endParaRPr>
            </a:p>
          </p:txBody>
        </p:sp>
      </p:grpSp>
      <p:grpSp>
        <p:nvGrpSpPr>
          <p:cNvPr id="11" name="Group 10"/>
          <p:cNvGrpSpPr/>
          <p:nvPr/>
        </p:nvGrpSpPr>
        <p:grpSpPr>
          <a:xfrm>
            <a:off x="471018" y="2644859"/>
            <a:ext cx="2377440" cy="457200"/>
            <a:chOff x="2251769" y="13847"/>
            <a:chExt cx="1973460" cy="789384"/>
          </a:xfrm>
          <a:solidFill>
            <a:schemeClr val="accent1"/>
          </a:solidFill>
        </p:grpSpPr>
        <p:sp>
          <p:nvSpPr>
            <p:cNvPr id="12" name="Rectangle 11"/>
            <p:cNvSpPr/>
            <p:nvPr/>
          </p:nvSpPr>
          <p:spPr>
            <a:xfrm>
              <a:off x="2251769" y="13847"/>
              <a:ext cx="1973460" cy="789384"/>
            </a:xfrm>
            <a:prstGeom prst="rect">
              <a:avLst/>
            </a:prstGeom>
            <a:grpFill/>
            <a:ln>
              <a:noFill/>
            </a:ln>
          </p:spPr>
          <p:style>
            <a:lnRef idx="2">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13" name="Rectangle 12"/>
            <p:cNvSpPr/>
            <p:nvPr/>
          </p:nvSpPr>
          <p:spPr>
            <a:xfrm>
              <a:off x="2251769" y="13847"/>
              <a:ext cx="1973460" cy="789384"/>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lvl="0" defTabSz="889000">
                <a:lnSpc>
                  <a:spcPct val="90000"/>
                </a:lnSpc>
                <a:spcBef>
                  <a:spcPct val="0"/>
                </a:spcBef>
                <a:spcAft>
                  <a:spcPct val="35000"/>
                </a:spcAft>
              </a:pPr>
              <a:r>
                <a:rPr lang="en-US" sz="2400" b="1" kern="1200" dirty="0">
                  <a:latin typeface="Franklin Gothic Book" panose="020B0503020102020204" pitchFamily="34" charset="0"/>
                  <a:cs typeface="Times New Roman" panose="02020603050405020304" pitchFamily="18" charset="0"/>
                </a:rPr>
                <a:t>Cooperative</a:t>
              </a:r>
            </a:p>
          </p:txBody>
        </p:sp>
      </p:grpSp>
      <p:grpSp>
        <p:nvGrpSpPr>
          <p:cNvPr id="17" name="Group 16"/>
          <p:cNvGrpSpPr/>
          <p:nvPr/>
        </p:nvGrpSpPr>
        <p:grpSpPr>
          <a:xfrm>
            <a:off x="471018" y="4312920"/>
            <a:ext cx="2377440" cy="457200"/>
            <a:chOff x="4501514" y="13847"/>
            <a:chExt cx="1973460" cy="789384"/>
          </a:xfrm>
          <a:solidFill>
            <a:schemeClr val="accent1"/>
          </a:solidFill>
        </p:grpSpPr>
        <p:sp>
          <p:nvSpPr>
            <p:cNvPr id="18" name="Rectangle 17"/>
            <p:cNvSpPr/>
            <p:nvPr/>
          </p:nvSpPr>
          <p:spPr>
            <a:xfrm>
              <a:off x="4501514" y="13847"/>
              <a:ext cx="1973460" cy="789384"/>
            </a:xfrm>
            <a:prstGeom prst="rect">
              <a:avLst/>
            </a:prstGeom>
            <a:grpFill/>
            <a:ln>
              <a:noFill/>
            </a:ln>
          </p:spPr>
          <p:style>
            <a:lnRef idx="2">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19" name="Rectangle 18"/>
            <p:cNvSpPr/>
            <p:nvPr/>
          </p:nvSpPr>
          <p:spPr>
            <a:xfrm>
              <a:off x="4501514" y="13847"/>
              <a:ext cx="1973460" cy="789384"/>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lvl="0" defTabSz="889000">
                <a:lnSpc>
                  <a:spcPct val="90000"/>
                </a:lnSpc>
                <a:spcBef>
                  <a:spcPct val="0"/>
                </a:spcBef>
                <a:spcAft>
                  <a:spcPct val="35000"/>
                </a:spcAft>
              </a:pPr>
              <a:r>
                <a:rPr lang="en-US" sz="2400" b="1" kern="1200" dirty="0">
                  <a:latin typeface="Franklin Gothic Book" panose="020B0503020102020204" pitchFamily="34" charset="0"/>
                  <a:cs typeface="Times New Roman" panose="02020603050405020304" pitchFamily="18" charset="0"/>
                </a:rPr>
                <a:t>Comprehensive</a:t>
              </a:r>
            </a:p>
          </p:txBody>
        </p:sp>
      </p:grpSp>
      <p:grpSp>
        <p:nvGrpSpPr>
          <p:cNvPr id="23" name="Group 22"/>
          <p:cNvGrpSpPr/>
          <p:nvPr/>
        </p:nvGrpSpPr>
        <p:grpSpPr>
          <a:xfrm>
            <a:off x="471018" y="3093720"/>
            <a:ext cx="6767982" cy="1097280"/>
            <a:chOff x="2024" y="803232"/>
            <a:chExt cx="1973460" cy="2459519"/>
          </a:xfrm>
          <a:solidFill>
            <a:srgbClr val="899BAD"/>
          </a:solidFill>
        </p:grpSpPr>
        <p:sp>
          <p:nvSpPr>
            <p:cNvPr id="24" name="Rectangle 23"/>
            <p:cNvSpPr/>
            <p:nvPr/>
          </p:nvSpPr>
          <p:spPr>
            <a:xfrm>
              <a:off x="2024" y="803232"/>
              <a:ext cx="1973460" cy="2459519"/>
            </a:xfrm>
            <a:prstGeom prst="rect">
              <a:avLst/>
            </a:prstGeom>
            <a:grpFill/>
            <a:ln>
              <a:noFill/>
            </a:ln>
          </p:spPr>
          <p:style>
            <a:lnRef idx="2">
              <a:schemeClr val="accent3">
                <a:alpha val="90000"/>
                <a:tint val="40000"/>
                <a:hueOff val="0"/>
                <a:satOff val="0"/>
                <a:lumOff val="0"/>
                <a:alphaOff val="0"/>
              </a:schemeClr>
            </a:lnRef>
            <a:fillRef idx="1">
              <a:schemeClr val="accent3">
                <a:alpha val="90000"/>
                <a:tint val="40000"/>
                <a:hueOff val="0"/>
                <a:satOff val="0"/>
                <a:lumOff val="0"/>
                <a:alphaOff val="0"/>
              </a:schemeClr>
            </a:fillRef>
            <a:effectRef idx="0">
              <a:schemeClr val="accent3">
                <a:alpha val="90000"/>
                <a:tint val="40000"/>
                <a:hueOff val="0"/>
                <a:satOff val="0"/>
                <a:lumOff val="0"/>
                <a:alphaOff val="0"/>
              </a:schemeClr>
            </a:effectRef>
            <a:fontRef idx="minor">
              <a:schemeClr val="dk1">
                <a:hueOff val="0"/>
                <a:satOff val="0"/>
                <a:lumOff val="0"/>
                <a:alphaOff val="0"/>
              </a:schemeClr>
            </a:fontRef>
          </p:style>
        </p:sp>
        <p:sp>
          <p:nvSpPr>
            <p:cNvPr id="25" name="Rectangle 24"/>
            <p:cNvSpPr/>
            <p:nvPr/>
          </p:nvSpPr>
          <p:spPr>
            <a:xfrm>
              <a:off x="18981" y="898566"/>
              <a:ext cx="1940569" cy="2288719"/>
            </a:xfrm>
            <a:prstGeom prst="rect">
              <a:avLst/>
            </a:prstGeom>
            <a:solidFill>
              <a:srgbClr val="E2E7EB"/>
            </a:solidFill>
            <a:ln>
              <a:no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85344" tIns="85344" rIns="113792" bIns="128016" numCol="1" spcCol="1270" anchor="ctr" anchorCtr="0">
              <a:noAutofit/>
            </a:bodyPr>
            <a:lstStyle/>
            <a:p>
              <a:pPr marL="0" lvl="1" defTabSz="711200">
                <a:lnSpc>
                  <a:spcPct val="90000"/>
                </a:lnSpc>
                <a:spcBef>
                  <a:spcPct val="0"/>
                </a:spcBef>
                <a:spcAft>
                  <a:spcPct val="15000"/>
                </a:spcAft>
              </a:pPr>
              <a:r>
                <a:rPr lang="en-US" sz="2000" dirty="0">
                  <a:latin typeface="Franklin Gothic Book" panose="020B0503020102020204" pitchFamily="34" charset="0"/>
                  <a:cs typeface="Times New Roman" panose="02020603050405020304" pitchFamily="18" charset="0"/>
                </a:rPr>
                <a:t>The process must involve a wide variety of interested parties through a public participation </a:t>
              </a:r>
              <a:r>
                <a:rPr lang="en-US" sz="2000" dirty="0" smtClean="0">
                  <a:latin typeface="Franklin Gothic Book" panose="020B0503020102020204" pitchFamily="34" charset="0"/>
                  <a:cs typeface="Times New Roman" panose="02020603050405020304" pitchFamily="18" charset="0"/>
                </a:rPr>
                <a:t>process.</a:t>
              </a:r>
              <a:endParaRPr lang="en-US" sz="2000" dirty="0">
                <a:latin typeface="Franklin Gothic Book" panose="020B0503020102020204" pitchFamily="34" charset="0"/>
                <a:cs typeface="Times New Roman" panose="02020603050405020304" pitchFamily="18" charset="0"/>
              </a:endParaRPr>
            </a:p>
          </p:txBody>
        </p:sp>
      </p:grpSp>
      <p:grpSp>
        <p:nvGrpSpPr>
          <p:cNvPr id="26" name="Group 25"/>
          <p:cNvGrpSpPr/>
          <p:nvPr/>
        </p:nvGrpSpPr>
        <p:grpSpPr>
          <a:xfrm>
            <a:off x="471018" y="4770120"/>
            <a:ext cx="6767982" cy="1097280"/>
            <a:chOff x="2024" y="803232"/>
            <a:chExt cx="1973460" cy="2459519"/>
          </a:xfrm>
          <a:solidFill>
            <a:srgbClr val="899BAD"/>
          </a:solidFill>
        </p:grpSpPr>
        <p:sp>
          <p:nvSpPr>
            <p:cNvPr id="27" name="Rectangle 26"/>
            <p:cNvSpPr/>
            <p:nvPr/>
          </p:nvSpPr>
          <p:spPr>
            <a:xfrm>
              <a:off x="2024" y="803232"/>
              <a:ext cx="1973460" cy="2459519"/>
            </a:xfrm>
            <a:prstGeom prst="rect">
              <a:avLst/>
            </a:prstGeom>
            <a:grpFill/>
            <a:ln>
              <a:noFill/>
            </a:ln>
          </p:spPr>
          <p:style>
            <a:lnRef idx="2">
              <a:schemeClr val="accent3">
                <a:alpha val="90000"/>
                <a:tint val="40000"/>
                <a:hueOff val="0"/>
                <a:satOff val="0"/>
                <a:lumOff val="0"/>
                <a:alphaOff val="0"/>
              </a:schemeClr>
            </a:lnRef>
            <a:fillRef idx="1">
              <a:schemeClr val="accent3">
                <a:alpha val="90000"/>
                <a:tint val="40000"/>
                <a:hueOff val="0"/>
                <a:satOff val="0"/>
                <a:lumOff val="0"/>
                <a:alphaOff val="0"/>
              </a:schemeClr>
            </a:fillRef>
            <a:effectRef idx="0">
              <a:schemeClr val="accent3">
                <a:alpha val="90000"/>
                <a:tint val="40000"/>
                <a:hueOff val="0"/>
                <a:satOff val="0"/>
                <a:lumOff val="0"/>
                <a:alphaOff val="0"/>
              </a:schemeClr>
            </a:effectRef>
            <a:fontRef idx="minor">
              <a:schemeClr val="dk1">
                <a:hueOff val="0"/>
                <a:satOff val="0"/>
                <a:lumOff val="0"/>
                <a:alphaOff val="0"/>
              </a:schemeClr>
            </a:fontRef>
          </p:style>
        </p:sp>
        <p:sp>
          <p:nvSpPr>
            <p:cNvPr id="28" name="Rectangle 27"/>
            <p:cNvSpPr/>
            <p:nvPr/>
          </p:nvSpPr>
          <p:spPr>
            <a:xfrm>
              <a:off x="18981" y="898566"/>
              <a:ext cx="1940569" cy="2288719"/>
            </a:xfrm>
            <a:prstGeom prst="rect">
              <a:avLst/>
            </a:prstGeom>
            <a:solidFill>
              <a:srgbClr val="E2E7EB"/>
            </a:solidFill>
            <a:ln>
              <a:no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85344" tIns="85344" rIns="113792" bIns="128016" numCol="1" spcCol="1270" anchor="ctr" anchorCtr="0">
              <a:noAutofit/>
            </a:bodyPr>
            <a:lstStyle/>
            <a:p>
              <a:pPr marL="0" lvl="1" defTabSz="711200">
                <a:lnSpc>
                  <a:spcPct val="90000"/>
                </a:lnSpc>
                <a:spcBef>
                  <a:spcPct val="0"/>
                </a:spcBef>
                <a:spcAft>
                  <a:spcPct val="15000"/>
                </a:spcAft>
              </a:pPr>
              <a:r>
                <a:rPr lang="en-US" sz="2000" dirty="0">
                  <a:latin typeface="Franklin Gothic Book" panose="020B0503020102020204" pitchFamily="34" charset="0"/>
                  <a:cs typeface="Times New Roman" panose="02020603050405020304" pitchFamily="18" charset="0"/>
                </a:rPr>
                <a:t>The process must cover all transportation modes and be consistent with regional and local land-use and economic-development </a:t>
              </a:r>
              <a:r>
                <a:rPr lang="en-US" sz="2000" dirty="0" smtClean="0">
                  <a:latin typeface="Franklin Gothic Book" panose="020B0503020102020204" pitchFamily="34" charset="0"/>
                  <a:cs typeface="Times New Roman" panose="02020603050405020304" pitchFamily="18" charset="0"/>
                </a:rPr>
                <a:t>plans.</a:t>
              </a:r>
              <a:endParaRPr lang="en-US" sz="2000" dirty="0">
                <a:latin typeface="Franklin Gothic Book" panose="020B0503020102020204" pitchFamily="34" charset="0"/>
                <a:cs typeface="Times New Roman" panose="02020603050405020304" pitchFamily="18" charset="0"/>
              </a:endParaRPr>
            </a:p>
          </p:txBody>
        </p:sp>
      </p:grpSp>
    </p:spTree>
    <p:extLst>
      <p:ext uri="{BB962C8B-B14F-4D97-AF65-F5344CB8AC3E}">
        <p14:creationId xmlns:p14="http://schemas.microsoft.com/office/powerpoint/2010/main" val="15775972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p:nvPr/>
        </p:nvGrpSpPr>
        <p:grpSpPr>
          <a:xfrm>
            <a:off x="304800" y="1360966"/>
            <a:ext cx="4728794" cy="4009426"/>
            <a:chOff x="304800" y="1360966"/>
            <a:chExt cx="4728794" cy="4009426"/>
          </a:xfrm>
        </p:grpSpPr>
        <p:sp>
          <p:nvSpPr>
            <p:cNvPr id="39" name="Rectangle 38"/>
            <p:cNvSpPr/>
            <p:nvPr/>
          </p:nvSpPr>
          <p:spPr>
            <a:xfrm>
              <a:off x="304800" y="1379555"/>
              <a:ext cx="4724400" cy="914400"/>
            </a:xfrm>
            <a:prstGeom prst="rect">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latin typeface="Franklin Gothic Book" panose="020B0503020102020204" pitchFamily="34" charset="0"/>
              </a:endParaRPr>
            </a:p>
          </p:txBody>
        </p:sp>
        <p:sp>
          <p:nvSpPr>
            <p:cNvPr id="40" name="Rectangle 39"/>
            <p:cNvSpPr/>
            <p:nvPr/>
          </p:nvSpPr>
          <p:spPr>
            <a:xfrm>
              <a:off x="304800" y="2376598"/>
              <a:ext cx="4724400" cy="914400"/>
            </a:xfrm>
            <a:prstGeom prst="rect">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latin typeface="Franklin Gothic Book" panose="020B0503020102020204" pitchFamily="34" charset="0"/>
              </a:endParaRPr>
            </a:p>
          </p:txBody>
        </p:sp>
        <p:sp>
          <p:nvSpPr>
            <p:cNvPr id="41" name="Rectangle 40"/>
            <p:cNvSpPr/>
            <p:nvPr/>
          </p:nvSpPr>
          <p:spPr>
            <a:xfrm>
              <a:off x="304800" y="3381355"/>
              <a:ext cx="4724400" cy="914400"/>
            </a:xfrm>
            <a:prstGeom prst="rect">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latin typeface="Franklin Gothic Book" panose="020B0503020102020204" pitchFamily="34" charset="0"/>
              </a:endParaRPr>
            </a:p>
          </p:txBody>
        </p:sp>
        <p:sp>
          <p:nvSpPr>
            <p:cNvPr id="42" name="Rectangle 41"/>
            <p:cNvSpPr/>
            <p:nvPr/>
          </p:nvSpPr>
          <p:spPr>
            <a:xfrm>
              <a:off x="309194" y="4382840"/>
              <a:ext cx="4724400" cy="987552"/>
            </a:xfrm>
            <a:prstGeom prst="rect">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latin typeface="Franklin Gothic Book" panose="020B0503020102020204" pitchFamily="34" charset="0"/>
              </a:endParaRPr>
            </a:p>
          </p:txBody>
        </p:sp>
        <p:sp>
          <p:nvSpPr>
            <p:cNvPr id="38" name="Rectangle 37"/>
            <p:cNvSpPr/>
            <p:nvPr/>
          </p:nvSpPr>
          <p:spPr>
            <a:xfrm>
              <a:off x="309194" y="1360966"/>
              <a:ext cx="4724400" cy="4009426"/>
            </a:xfrm>
            <a:prstGeom prst="rect">
              <a:avLst/>
            </a:prstGeom>
            <a:noFill/>
            <a:ln>
              <a:no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85344" tIns="85344" rIns="113792" bIns="128016" numCol="1" spcCol="1270" anchor="t" anchorCtr="0">
              <a:noAutofit/>
            </a:bodyPr>
            <a:lstStyle/>
            <a:p>
              <a:pPr marL="0" lvl="1" algn="l" defTabSz="711200">
                <a:lnSpc>
                  <a:spcPct val="90000"/>
                </a:lnSpc>
                <a:spcBef>
                  <a:spcPct val="0"/>
                </a:spcBef>
                <a:spcAft>
                  <a:spcPts val="300"/>
                </a:spcAft>
              </a:pPr>
              <a:r>
                <a:rPr lang="en-US" sz="1600" b="1" kern="1200" dirty="0" smtClean="0">
                  <a:solidFill>
                    <a:schemeClr val="bg1"/>
                  </a:solidFill>
                  <a:latin typeface="Franklin Gothic Book" panose="020B0503020102020204" pitchFamily="34" charset="0"/>
                  <a:cs typeface="Times New Roman" panose="02020603050405020304" pitchFamily="18" charset="0"/>
                </a:rPr>
                <a:t>MTP/RTP</a:t>
              </a:r>
            </a:p>
            <a:p>
              <a:pPr marL="0" lvl="1" algn="l" defTabSz="711200">
                <a:lnSpc>
                  <a:spcPct val="90000"/>
                </a:lnSpc>
                <a:spcBef>
                  <a:spcPct val="0"/>
                </a:spcBef>
                <a:spcAft>
                  <a:spcPts val="300"/>
                </a:spcAft>
              </a:pPr>
              <a:r>
                <a:rPr lang="en-US" sz="1600" kern="1200" dirty="0" smtClean="0">
                  <a:solidFill>
                    <a:schemeClr val="bg1"/>
                  </a:solidFill>
                  <a:latin typeface="Franklin Gothic Book" panose="020B0503020102020204" pitchFamily="34" charset="0"/>
                  <a:cs typeface="Times New Roman" panose="02020603050405020304" pitchFamily="18" charset="0"/>
                </a:rPr>
                <a:t>Metropolitan or Regional Transportation Plan</a:t>
              </a:r>
            </a:p>
            <a:p>
              <a:pPr marL="0" lvl="1" algn="l" defTabSz="711200">
                <a:lnSpc>
                  <a:spcPct val="90000"/>
                </a:lnSpc>
                <a:spcBef>
                  <a:spcPct val="0"/>
                </a:spcBef>
                <a:spcAft>
                  <a:spcPts val="2000"/>
                </a:spcAft>
              </a:pPr>
              <a:r>
                <a:rPr lang="en-US" sz="1600" dirty="0">
                  <a:solidFill>
                    <a:schemeClr val="bg1"/>
                  </a:solidFill>
                  <a:latin typeface="Franklin Gothic Book" panose="020B0503020102020204" pitchFamily="34" charset="0"/>
                  <a:cs typeface="Times New Roman" panose="02020603050405020304" pitchFamily="18" charset="0"/>
                </a:rPr>
                <a:t>Long-Term</a:t>
              </a:r>
              <a:r>
                <a:rPr lang="en-US" sz="1600" kern="1200" dirty="0" smtClean="0">
                  <a:solidFill>
                    <a:schemeClr val="bg1"/>
                  </a:solidFill>
                  <a:latin typeface="Franklin Gothic Book" panose="020B0503020102020204" pitchFamily="34" charset="0"/>
                  <a:cs typeface="Times New Roman" panose="02020603050405020304" pitchFamily="18" charset="0"/>
                </a:rPr>
                <a:t>, Major Investments</a:t>
              </a:r>
            </a:p>
            <a:p>
              <a:pPr marL="0" lvl="1" algn="l" defTabSz="711200">
                <a:lnSpc>
                  <a:spcPct val="90000"/>
                </a:lnSpc>
                <a:spcBef>
                  <a:spcPct val="0"/>
                </a:spcBef>
                <a:spcAft>
                  <a:spcPts val="300"/>
                </a:spcAft>
              </a:pPr>
              <a:r>
                <a:rPr lang="en-US" sz="1600" b="1" dirty="0">
                  <a:solidFill>
                    <a:schemeClr val="bg1"/>
                  </a:solidFill>
                  <a:latin typeface="Franklin Gothic Book" panose="020B0503020102020204" pitchFamily="34" charset="0"/>
                  <a:cs typeface="Times New Roman" panose="02020603050405020304" pitchFamily="18" charset="0"/>
                </a:rPr>
                <a:t>UTP</a:t>
              </a:r>
            </a:p>
            <a:p>
              <a:pPr marL="0" lvl="1" algn="l" defTabSz="711200">
                <a:lnSpc>
                  <a:spcPct val="90000"/>
                </a:lnSpc>
                <a:spcBef>
                  <a:spcPct val="0"/>
                </a:spcBef>
                <a:spcAft>
                  <a:spcPts val="300"/>
                </a:spcAft>
              </a:pPr>
              <a:r>
                <a:rPr lang="en-US" sz="1600" dirty="0" smtClean="0">
                  <a:solidFill>
                    <a:schemeClr val="bg1"/>
                  </a:solidFill>
                  <a:latin typeface="Franklin Gothic Book" panose="020B0503020102020204" pitchFamily="34" charset="0"/>
                  <a:cs typeface="Times New Roman" panose="02020603050405020304" pitchFamily="18" charset="0"/>
                </a:rPr>
                <a:t>Unified Transportation Program</a:t>
              </a:r>
            </a:p>
            <a:p>
              <a:pPr marL="0" lvl="1" algn="l" defTabSz="711200">
                <a:lnSpc>
                  <a:spcPct val="90000"/>
                </a:lnSpc>
                <a:spcBef>
                  <a:spcPct val="0"/>
                </a:spcBef>
                <a:spcAft>
                  <a:spcPts val="2000"/>
                </a:spcAft>
              </a:pPr>
              <a:r>
                <a:rPr lang="en-US" sz="1600" dirty="0" smtClean="0">
                  <a:solidFill>
                    <a:schemeClr val="bg1"/>
                  </a:solidFill>
                  <a:latin typeface="Franklin Gothic Book" panose="020B0503020102020204" pitchFamily="34" charset="0"/>
                  <a:cs typeface="Times New Roman" panose="02020603050405020304" pitchFamily="18" charset="0"/>
                </a:rPr>
                <a:t>Medium-Term, linking MTP/RTP and TIP</a:t>
              </a:r>
            </a:p>
            <a:p>
              <a:pPr marL="0" lvl="1" algn="l" defTabSz="711200">
                <a:lnSpc>
                  <a:spcPct val="90000"/>
                </a:lnSpc>
                <a:spcBef>
                  <a:spcPct val="0"/>
                </a:spcBef>
                <a:spcAft>
                  <a:spcPts val="300"/>
                </a:spcAft>
              </a:pPr>
              <a:r>
                <a:rPr lang="en-US" sz="1600" b="1" kern="1200" dirty="0" smtClean="0">
                  <a:solidFill>
                    <a:schemeClr val="bg1"/>
                  </a:solidFill>
                  <a:latin typeface="Franklin Gothic Book" panose="020B0503020102020204" pitchFamily="34" charset="0"/>
                  <a:cs typeface="Times New Roman" panose="02020603050405020304" pitchFamily="18" charset="0"/>
                </a:rPr>
                <a:t>TIP</a:t>
              </a:r>
              <a:r>
                <a:rPr lang="en-US" sz="1600" kern="1200" dirty="0" smtClean="0">
                  <a:solidFill>
                    <a:schemeClr val="bg1"/>
                  </a:solidFill>
                  <a:latin typeface="Franklin Gothic Book" panose="020B0503020102020204" pitchFamily="34" charset="0"/>
                  <a:cs typeface="Times New Roman" panose="02020603050405020304" pitchFamily="18" charset="0"/>
                </a:rPr>
                <a:t> </a:t>
              </a:r>
            </a:p>
            <a:p>
              <a:pPr marL="0" lvl="1" algn="l" defTabSz="711200">
                <a:lnSpc>
                  <a:spcPct val="90000"/>
                </a:lnSpc>
                <a:spcBef>
                  <a:spcPct val="0"/>
                </a:spcBef>
                <a:spcAft>
                  <a:spcPts val="300"/>
                </a:spcAft>
              </a:pPr>
              <a:r>
                <a:rPr lang="en-US" sz="1600" kern="1200" dirty="0" smtClean="0">
                  <a:solidFill>
                    <a:schemeClr val="bg1"/>
                  </a:solidFill>
                  <a:latin typeface="Franklin Gothic Book" panose="020B0503020102020204" pitchFamily="34" charset="0"/>
                  <a:cs typeface="Times New Roman" panose="02020603050405020304" pitchFamily="18" charset="0"/>
                </a:rPr>
                <a:t>Transportation Improvement Program</a:t>
              </a:r>
            </a:p>
            <a:p>
              <a:pPr marL="0" lvl="1" algn="l" defTabSz="711200">
                <a:lnSpc>
                  <a:spcPct val="90000"/>
                </a:lnSpc>
                <a:spcBef>
                  <a:spcPct val="0"/>
                </a:spcBef>
                <a:spcAft>
                  <a:spcPts val="2000"/>
                </a:spcAft>
              </a:pPr>
              <a:r>
                <a:rPr lang="en-US" sz="1600" dirty="0" smtClean="0">
                  <a:solidFill>
                    <a:schemeClr val="bg1"/>
                  </a:solidFill>
                  <a:latin typeface="Franklin Gothic Book" panose="020B0503020102020204" pitchFamily="34" charset="0"/>
                  <a:cs typeface="Times New Roman" panose="02020603050405020304" pitchFamily="18" charset="0"/>
                </a:rPr>
                <a:t>Short-Term, Projects with Funding Identified</a:t>
              </a:r>
              <a:endParaRPr lang="en-US" sz="1600" kern="1200" dirty="0" smtClean="0">
                <a:solidFill>
                  <a:schemeClr val="bg1"/>
                </a:solidFill>
                <a:latin typeface="Franklin Gothic Book" panose="020B0503020102020204" pitchFamily="34" charset="0"/>
                <a:cs typeface="Times New Roman" panose="02020603050405020304" pitchFamily="18" charset="0"/>
              </a:endParaRPr>
            </a:p>
            <a:p>
              <a:pPr marL="0" lvl="1" algn="l" defTabSz="711200">
                <a:lnSpc>
                  <a:spcPct val="90000"/>
                </a:lnSpc>
                <a:spcBef>
                  <a:spcPct val="0"/>
                </a:spcBef>
                <a:spcAft>
                  <a:spcPts val="300"/>
                </a:spcAft>
              </a:pPr>
              <a:r>
                <a:rPr lang="en-US" sz="1600" b="1" dirty="0" smtClean="0">
                  <a:solidFill>
                    <a:schemeClr val="bg1"/>
                  </a:solidFill>
                  <a:latin typeface="Franklin Gothic Book" panose="020B0503020102020204" pitchFamily="34" charset="0"/>
                  <a:cs typeface="Times New Roman" panose="02020603050405020304" pitchFamily="18" charset="0"/>
                </a:rPr>
                <a:t>STIP</a:t>
              </a:r>
            </a:p>
            <a:p>
              <a:pPr marL="0" lvl="1" algn="l" defTabSz="711200">
                <a:lnSpc>
                  <a:spcPct val="90000"/>
                </a:lnSpc>
                <a:spcBef>
                  <a:spcPct val="0"/>
                </a:spcBef>
                <a:spcAft>
                  <a:spcPts val="500"/>
                </a:spcAft>
              </a:pPr>
              <a:r>
                <a:rPr lang="en-US" sz="1600" dirty="0" smtClean="0">
                  <a:solidFill>
                    <a:schemeClr val="bg1"/>
                  </a:solidFill>
                  <a:latin typeface="Franklin Gothic Book" panose="020B0503020102020204" pitchFamily="34" charset="0"/>
                  <a:cs typeface="Times New Roman" panose="02020603050405020304" pitchFamily="18" charset="0"/>
                </a:rPr>
                <a:t>Statewide Transportation Improvement Program</a:t>
              </a:r>
              <a:endParaRPr lang="en-US" sz="1600" kern="1200" dirty="0" smtClean="0">
                <a:solidFill>
                  <a:schemeClr val="bg1"/>
                </a:solidFill>
                <a:latin typeface="Franklin Gothic Book" panose="020B0503020102020204" pitchFamily="34" charset="0"/>
                <a:cs typeface="Times New Roman" panose="02020603050405020304" pitchFamily="18" charset="0"/>
              </a:endParaRPr>
            </a:p>
            <a:p>
              <a:pPr marL="0" lvl="1" algn="l" defTabSz="711200">
                <a:lnSpc>
                  <a:spcPct val="90000"/>
                </a:lnSpc>
                <a:spcBef>
                  <a:spcPct val="0"/>
                </a:spcBef>
                <a:spcAft>
                  <a:spcPct val="15000"/>
                </a:spcAft>
              </a:pPr>
              <a:r>
                <a:rPr lang="en-US" sz="1600" kern="1200" dirty="0" smtClean="0">
                  <a:solidFill>
                    <a:schemeClr val="bg1"/>
                  </a:solidFill>
                  <a:latin typeface="Franklin Gothic Book" panose="020B0503020102020204" pitchFamily="34" charset="0"/>
                  <a:cs typeface="Times New Roman" panose="02020603050405020304" pitchFamily="18" charset="0"/>
                </a:rPr>
                <a:t>Short-Term, Collection of TIPs</a:t>
              </a:r>
            </a:p>
          </p:txBody>
        </p:sp>
      </p:grpSp>
      <p:grpSp>
        <p:nvGrpSpPr>
          <p:cNvPr id="2" name="Group 1"/>
          <p:cNvGrpSpPr/>
          <p:nvPr/>
        </p:nvGrpSpPr>
        <p:grpSpPr>
          <a:xfrm>
            <a:off x="5727402" y="731381"/>
            <a:ext cx="2934431" cy="5582262"/>
            <a:chOff x="1013734" y="338086"/>
            <a:chExt cx="2934431" cy="6151761"/>
          </a:xfrm>
        </p:grpSpPr>
        <p:sp>
          <p:nvSpPr>
            <p:cNvPr id="3" name="TextBox 2"/>
            <p:cNvSpPr txBox="1"/>
            <p:nvPr/>
          </p:nvSpPr>
          <p:spPr>
            <a:xfrm>
              <a:off x="1077532" y="6184589"/>
              <a:ext cx="1890069" cy="305258"/>
            </a:xfrm>
            <a:prstGeom prst="rect">
              <a:avLst/>
            </a:prstGeom>
            <a:noFill/>
          </p:spPr>
          <p:txBody>
            <a:bodyPr wrap="none" rtlCol="0">
              <a:spAutoFit/>
            </a:bodyPr>
            <a:lstStyle/>
            <a:p>
              <a:r>
                <a:rPr lang="en-US" sz="1200" b="1" dirty="0" smtClean="0">
                  <a:latin typeface="Franklin Gothic Book" panose="020B0503020102020204" pitchFamily="34" charset="0"/>
                  <a:cs typeface="Times New Roman" panose="02020603050405020304" pitchFamily="18" charset="0"/>
                </a:rPr>
                <a:t>Funding Contract Awarded</a:t>
              </a:r>
              <a:endParaRPr lang="en-US" sz="1200" b="1" dirty="0">
                <a:latin typeface="Franklin Gothic Book" panose="020B0503020102020204" pitchFamily="34" charset="0"/>
                <a:cs typeface="Times New Roman" panose="02020603050405020304" pitchFamily="18" charset="0"/>
              </a:endParaRPr>
            </a:p>
          </p:txBody>
        </p:sp>
        <p:sp>
          <p:nvSpPr>
            <p:cNvPr id="4" name="Down Arrow 3"/>
            <p:cNvSpPr/>
            <p:nvPr/>
          </p:nvSpPr>
          <p:spPr>
            <a:xfrm>
              <a:off x="3382779" y="5210021"/>
              <a:ext cx="365760" cy="978408"/>
            </a:xfrm>
            <a:prstGeom prst="downArrow">
              <a:avLst/>
            </a:prstGeom>
            <a:solidFill>
              <a:srgbClr val="F9EFE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b="1" dirty="0">
                <a:solidFill>
                  <a:schemeClr val="tx1"/>
                </a:solidFill>
                <a:latin typeface="Franklin Gothic Book" panose="020B0503020102020204" pitchFamily="34" charset="0"/>
                <a:cs typeface="Times New Roman" panose="02020603050405020304" pitchFamily="18" charset="0"/>
              </a:endParaRPr>
            </a:p>
          </p:txBody>
        </p:sp>
        <p:sp>
          <p:nvSpPr>
            <p:cNvPr id="5" name="Down Arrow 4"/>
            <p:cNvSpPr/>
            <p:nvPr/>
          </p:nvSpPr>
          <p:spPr>
            <a:xfrm>
              <a:off x="1252578" y="348574"/>
              <a:ext cx="1044154" cy="5841970"/>
            </a:xfrm>
            <a:prstGeom prst="downArrow">
              <a:avLst/>
            </a:prstGeom>
            <a:solidFill>
              <a:srgbClr val="CC7A00"/>
            </a:solidFill>
            <a:ln>
              <a:noFill/>
            </a:ln>
            <a:effectLst/>
          </p:spPr>
          <p:style>
            <a:lnRef idx="1">
              <a:schemeClr val="accent1"/>
            </a:lnRef>
            <a:fillRef idx="3">
              <a:schemeClr val="accent1"/>
            </a:fillRef>
            <a:effectRef idx="2">
              <a:schemeClr val="accent1"/>
            </a:effectRef>
            <a:fontRef idx="minor">
              <a:schemeClr val="lt1"/>
            </a:fontRef>
          </p:style>
          <p:txBody>
            <a:bodyPr vert="vert" lIns="45720" rIns="45720" rtlCol="0" anchor="t" anchorCtr="0"/>
            <a:lstStyle/>
            <a:p>
              <a:r>
                <a:rPr lang="en-US" sz="1400" b="1" dirty="0" smtClean="0">
                  <a:solidFill>
                    <a:schemeClr val="bg1"/>
                  </a:solidFill>
                  <a:latin typeface="Franklin Gothic Book" panose="020B0503020102020204" pitchFamily="34" charset="0"/>
                  <a:cs typeface="Times New Roman" panose="02020603050405020304" pitchFamily="18" charset="0"/>
                </a:rPr>
                <a:t>                       Long-Range Planning – System Planning</a:t>
              </a:r>
              <a:endParaRPr lang="en-US" sz="1400" b="1" dirty="0">
                <a:solidFill>
                  <a:schemeClr val="bg1"/>
                </a:solidFill>
                <a:latin typeface="Franklin Gothic Book" panose="020B0503020102020204" pitchFamily="34" charset="0"/>
                <a:cs typeface="Times New Roman" panose="02020603050405020304" pitchFamily="18" charset="0"/>
              </a:endParaRPr>
            </a:p>
          </p:txBody>
        </p:sp>
        <p:sp>
          <p:nvSpPr>
            <p:cNvPr id="6" name="Down Arrow 5"/>
            <p:cNvSpPr/>
            <p:nvPr/>
          </p:nvSpPr>
          <p:spPr>
            <a:xfrm>
              <a:off x="3373737" y="3675240"/>
              <a:ext cx="365760" cy="978408"/>
            </a:xfrm>
            <a:prstGeom prst="downArrow">
              <a:avLst/>
            </a:prstGeom>
            <a:solidFill>
              <a:srgbClr val="E2E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b="1" dirty="0">
                <a:solidFill>
                  <a:schemeClr val="tx1"/>
                </a:solidFill>
                <a:latin typeface="Franklin Gothic Book" panose="020B0503020102020204" pitchFamily="34" charset="0"/>
                <a:cs typeface="Times New Roman" panose="02020603050405020304" pitchFamily="18" charset="0"/>
              </a:endParaRPr>
            </a:p>
          </p:txBody>
        </p:sp>
        <p:sp>
          <p:nvSpPr>
            <p:cNvPr id="7" name="Down Arrow 6"/>
            <p:cNvSpPr/>
            <p:nvPr/>
          </p:nvSpPr>
          <p:spPr>
            <a:xfrm>
              <a:off x="3377981" y="1340781"/>
              <a:ext cx="365760" cy="1867538"/>
            </a:xfrm>
            <a:prstGeom prst="downArrow">
              <a:avLst/>
            </a:prstGeom>
            <a:solidFill>
              <a:srgbClr val="899BA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b="1" dirty="0">
                <a:solidFill>
                  <a:schemeClr val="tx1"/>
                </a:solidFill>
                <a:latin typeface="Franklin Gothic Book" panose="020B0503020102020204" pitchFamily="34" charset="0"/>
                <a:cs typeface="Times New Roman" panose="02020603050405020304" pitchFamily="18" charset="0"/>
              </a:endParaRPr>
            </a:p>
          </p:txBody>
        </p:sp>
        <p:sp>
          <p:nvSpPr>
            <p:cNvPr id="8" name="Down Arrow 7"/>
            <p:cNvSpPr/>
            <p:nvPr/>
          </p:nvSpPr>
          <p:spPr>
            <a:xfrm>
              <a:off x="3367616" y="338086"/>
              <a:ext cx="365760" cy="1002697"/>
            </a:xfrm>
            <a:prstGeom prst="downArrow">
              <a:avLst/>
            </a:prstGeom>
            <a:solidFill>
              <a:srgbClr val="14385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latin typeface="Franklin Gothic Book" panose="020B0503020102020204" pitchFamily="34" charset="0"/>
                <a:cs typeface="Times New Roman" panose="02020603050405020304" pitchFamily="18" charset="0"/>
              </a:endParaRPr>
            </a:p>
          </p:txBody>
        </p:sp>
        <p:sp>
          <p:nvSpPr>
            <p:cNvPr id="9" name="Rectangle 8"/>
            <p:cNvSpPr/>
            <p:nvPr/>
          </p:nvSpPr>
          <p:spPr>
            <a:xfrm>
              <a:off x="3454389" y="3205080"/>
              <a:ext cx="493776" cy="1267549"/>
            </a:xfrm>
            <a:prstGeom prst="rect">
              <a:avLst/>
            </a:prstGeom>
            <a:solidFill>
              <a:srgbClr val="E2E7EB"/>
            </a:solidFill>
            <a:ln>
              <a:noFill/>
            </a:ln>
            <a:effectLst/>
          </p:spPr>
          <p:style>
            <a:lnRef idx="1">
              <a:schemeClr val="accent1"/>
            </a:lnRef>
            <a:fillRef idx="3">
              <a:schemeClr val="accent1"/>
            </a:fillRef>
            <a:effectRef idx="2">
              <a:schemeClr val="accent1"/>
            </a:effectRef>
            <a:fontRef idx="minor">
              <a:schemeClr val="lt1"/>
            </a:fontRef>
          </p:style>
          <p:txBody>
            <a:bodyPr vert="vert" rtlCol="0" anchor="t" anchorCtr="0"/>
            <a:lstStyle/>
            <a:p>
              <a:pPr algn="ctr"/>
              <a:r>
                <a:rPr lang="en-US" sz="1200" b="1" dirty="0" smtClean="0">
                  <a:solidFill>
                    <a:schemeClr val="tx1"/>
                  </a:solidFill>
                  <a:latin typeface="Franklin Gothic Book" panose="020B0503020102020204" pitchFamily="34" charset="0"/>
                  <a:cs typeface="Times New Roman" panose="02020603050405020304" pitchFamily="18" charset="0"/>
                </a:rPr>
                <a:t>Develop</a:t>
              </a:r>
              <a:endParaRPr lang="en-US" sz="1200" b="1" dirty="0">
                <a:solidFill>
                  <a:schemeClr val="tx1"/>
                </a:solidFill>
                <a:latin typeface="Franklin Gothic Book" panose="020B0503020102020204" pitchFamily="34" charset="0"/>
                <a:cs typeface="Times New Roman" panose="02020603050405020304" pitchFamily="18" charset="0"/>
              </a:endParaRPr>
            </a:p>
            <a:p>
              <a:pPr algn="ctr"/>
              <a:endParaRPr lang="en-US" sz="1200" b="1" dirty="0">
                <a:solidFill>
                  <a:schemeClr val="tx1"/>
                </a:solidFill>
                <a:latin typeface="Franklin Gothic Book" panose="020B0503020102020204" pitchFamily="34" charset="0"/>
                <a:cs typeface="Times New Roman" panose="02020603050405020304" pitchFamily="18" charset="0"/>
              </a:endParaRPr>
            </a:p>
          </p:txBody>
        </p:sp>
        <p:sp>
          <p:nvSpPr>
            <p:cNvPr id="10" name="Rectangle 9"/>
            <p:cNvSpPr/>
            <p:nvPr/>
          </p:nvSpPr>
          <p:spPr>
            <a:xfrm>
              <a:off x="3454389" y="4641705"/>
              <a:ext cx="493776" cy="1371600"/>
            </a:xfrm>
            <a:prstGeom prst="rect">
              <a:avLst/>
            </a:prstGeom>
            <a:solidFill>
              <a:srgbClr val="F9EFE0"/>
            </a:solidFill>
            <a:ln>
              <a:noFill/>
            </a:ln>
            <a:effectLst/>
          </p:spPr>
          <p:style>
            <a:lnRef idx="1">
              <a:schemeClr val="accent1"/>
            </a:lnRef>
            <a:fillRef idx="3">
              <a:schemeClr val="accent1"/>
            </a:fillRef>
            <a:effectRef idx="2">
              <a:schemeClr val="accent1"/>
            </a:effectRef>
            <a:fontRef idx="minor">
              <a:schemeClr val="lt1"/>
            </a:fontRef>
          </p:style>
          <p:txBody>
            <a:bodyPr vert="vert" tIns="45720" rtlCol="0" anchor="t" anchorCtr="0"/>
            <a:lstStyle/>
            <a:p>
              <a:pPr algn="ctr"/>
              <a:r>
                <a:rPr lang="en-US" sz="1200" b="1" dirty="0" smtClean="0">
                  <a:solidFill>
                    <a:schemeClr val="tx1"/>
                  </a:solidFill>
                  <a:latin typeface="Franklin Gothic Book" panose="020B0503020102020204" pitchFamily="34" charset="0"/>
                  <a:cs typeface="Times New Roman" panose="02020603050405020304" pitchFamily="18" charset="0"/>
                </a:rPr>
                <a:t>Construct</a:t>
              </a:r>
              <a:endParaRPr lang="en-US" sz="1200" b="1" dirty="0">
                <a:solidFill>
                  <a:schemeClr val="tx1"/>
                </a:solidFill>
                <a:latin typeface="Franklin Gothic Book" panose="020B0503020102020204" pitchFamily="34" charset="0"/>
                <a:cs typeface="Times New Roman" panose="02020603050405020304" pitchFamily="18" charset="0"/>
              </a:endParaRPr>
            </a:p>
            <a:p>
              <a:endParaRPr lang="en-US" sz="1000" b="1" dirty="0">
                <a:solidFill>
                  <a:schemeClr val="tx1"/>
                </a:solidFill>
                <a:latin typeface="Franklin Gothic Book" panose="020B0503020102020204" pitchFamily="34" charset="0"/>
                <a:cs typeface="Times New Roman" panose="02020603050405020304" pitchFamily="18" charset="0"/>
              </a:endParaRPr>
            </a:p>
            <a:p>
              <a:endParaRPr lang="en-US" sz="1000" b="1" dirty="0">
                <a:solidFill>
                  <a:schemeClr val="tx1"/>
                </a:solidFill>
                <a:latin typeface="Franklin Gothic Book" panose="020B0503020102020204" pitchFamily="34" charset="0"/>
                <a:cs typeface="Times New Roman" panose="02020603050405020304" pitchFamily="18" charset="0"/>
              </a:endParaRPr>
            </a:p>
            <a:p>
              <a:endParaRPr lang="en-US" sz="1000" b="1" dirty="0">
                <a:solidFill>
                  <a:schemeClr val="tx1"/>
                </a:solidFill>
                <a:latin typeface="Franklin Gothic Book" panose="020B0503020102020204" pitchFamily="34" charset="0"/>
                <a:cs typeface="Times New Roman" panose="02020603050405020304" pitchFamily="18" charset="0"/>
              </a:endParaRPr>
            </a:p>
            <a:p>
              <a:endParaRPr lang="en-US" sz="1000" b="1" dirty="0" smtClean="0">
                <a:solidFill>
                  <a:schemeClr val="tx1"/>
                </a:solidFill>
                <a:latin typeface="Franklin Gothic Book" panose="020B0503020102020204" pitchFamily="34" charset="0"/>
                <a:cs typeface="Times New Roman" panose="02020603050405020304" pitchFamily="18" charset="0"/>
              </a:endParaRPr>
            </a:p>
            <a:p>
              <a:endParaRPr lang="en-US" sz="1000" b="1" dirty="0">
                <a:solidFill>
                  <a:schemeClr val="tx1"/>
                </a:solidFill>
                <a:latin typeface="Franklin Gothic Book" panose="020B0503020102020204" pitchFamily="34" charset="0"/>
                <a:cs typeface="Times New Roman" panose="02020603050405020304" pitchFamily="18" charset="0"/>
              </a:endParaRPr>
            </a:p>
            <a:p>
              <a:pPr algn="ctr"/>
              <a:endParaRPr lang="en-US" sz="1000" b="1" dirty="0">
                <a:solidFill>
                  <a:schemeClr val="tx1"/>
                </a:solidFill>
                <a:latin typeface="Franklin Gothic Book" panose="020B0503020102020204" pitchFamily="34" charset="0"/>
                <a:cs typeface="Times New Roman" panose="02020603050405020304" pitchFamily="18" charset="0"/>
              </a:endParaRPr>
            </a:p>
          </p:txBody>
        </p:sp>
        <p:sp>
          <p:nvSpPr>
            <p:cNvPr id="11" name="Rectangle 10"/>
            <p:cNvSpPr/>
            <p:nvPr/>
          </p:nvSpPr>
          <p:spPr>
            <a:xfrm>
              <a:off x="2322887" y="348574"/>
              <a:ext cx="1042416" cy="5864460"/>
            </a:xfrm>
            <a:prstGeom prst="rect">
              <a:avLst/>
            </a:prstGeom>
            <a:solidFill>
              <a:srgbClr val="14385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latin typeface="Franklin Gothic Book" panose="020B0503020102020204" pitchFamily="34" charset="0"/>
                <a:cs typeface="Times New Roman" panose="02020603050405020304" pitchFamily="18" charset="0"/>
              </a:endParaRPr>
            </a:p>
          </p:txBody>
        </p:sp>
        <p:sp>
          <p:nvSpPr>
            <p:cNvPr id="12" name="Rectangle 11"/>
            <p:cNvSpPr/>
            <p:nvPr/>
          </p:nvSpPr>
          <p:spPr>
            <a:xfrm>
              <a:off x="2371575" y="3205080"/>
              <a:ext cx="950976" cy="3007954"/>
            </a:xfrm>
            <a:prstGeom prst="rect">
              <a:avLst/>
            </a:prstGeom>
            <a:solidFill>
              <a:srgbClr val="899BA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latin typeface="Franklin Gothic Book" panose="020B0503020102020204" pitchFamily="34" charset="0"/>
                <a:cs typeface="Times New Roman" panose="02020603050405020304" pitchFamily="18" charset="0"/>
              </a:endParaRPr>
            </a:p>
          </p:txBody>
        </p:sp>
        <p:sp>
          <p:nvSpPr>
            <p:cNvPr id="13" name="Rectangle 12"/>
            <p:cNvSpPr/>
            <p:nvPr/>
          </p:nvSpPr>
          <p:spPr>
            <a:xfrm>
              <a:off x="2418899" y="4662746"/>
              <a:ext cx="859899" cy="1550288"/>
            </a:xfrm>
            <a:prstGeom prst="rect">
              <a:avLst/>
            </a:prstGeom>
            <a:solidFill>
              <a:srgbClr val="E2E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latin typeface="Franklin Gothic Book" panose="020B0503020102020204" pitchFamily="34" charset="0"/>
                <a:cs typeface="Times New Roman" panose="02020603050405020304" pitchFamily="18" charset="0"/>
              </a:endParaRPr>
            </a:p>
          </p:txBody>
        </p:sp>
        <p:sp>
          <p:nvSpPr>
            <p:cNvPr id="14" name="Rectangle 13"/>
            <p:cNvSpPr/>
            <p:nvPr/>
          </p:nvSpPr>
          <p:spPr>
            <a:xfrm>
              <a:off x="2464618" y="5419100"/>
              <a:ext cx="766493" cy="775646"/>
            </a:xfrm>
            <a:prstGeom prst="rect">
              <a:avLst/>
            </a:prstGeom>
            <a:solidFill>
              <a:srgbClr val="F9EFE0"/>
            </a:solidFill>
            <a:ln>
              <a:noFill/>
            </a:ln>
            <a:effectLst/>
          </p:spPr>
          <p:style>
            <a:lnRef idx="1">
              <a:schemeClr val="accent1"/>
            </a:lnRef>
            <a:fillRef idx="3">
              <a:schemeClr val="accent1"/>
            </a:fillRef>
            <a:effectRef idx="2">
              <a:schemeClr val="accent1"/>
            </a:effectRef>
            <a:fontRef idx="minor">
              <a:schemeClr val="lt1"/>
            </a:fontRef>
          </p:style>
          <p:txBody>
            <a:bodyPr vert="vert" lIns="45720" rIns="45720" rtlCol="0" anchor="t" anchorCtr="0"/>
            <a:lstStyle/>
            <a:p>
              <a:pPr algn="ctr"/>
              <a:endParaRPr lang="en-US" sz="1200" b="1" dirty="0">
                <a:solidFill>
                  <a:schemeClr val="tx1"/>
                </a:solidFill>
                <a:latin typeface="Franklin Gothic Book" panose="020B0503020102020204" pitchFamily="34" charset="0"/>
                <a:cs typeface="Times New Roman" panose="02020603050405020304" pitchFamily="18" charset="0"/>
              </a:endParaRPr>
            </a:p>
          </p:txBody>
        </p:sp>
        <p:sp>
          <p:nvSpPr>
            <p:cNvPr id="15" name="TextBox 14"/>
            <p:cNvSpPr txBox="1"/>
            <p:nvPr/>
          </p:nvSpPr>
          <p:spPr>
            <a:xfrm>
              <a:off x="2208644" y="521455"/>
              <a:ext cx="1280407" cy="305258"/>
            </a:xfrm>
            <a:prstGeom prst="rect">
              <a:avLst/>
            </a:prstGeom>
            <a:noFill/>
          </p:spPr>
          <p:txBody>
            <a:bodyPr wrap="square" rtlCol="0">
              <a:spAutoFit/>
            </a:bodyPr>
            <a:lstStyle/>
            <a:p>
              <a:pPr algn="ctr"/>
              <a:r>
                <a:rPr lang="en-US" sz="1200" b="1" dirty="0" smtClean="0">
                  <a:solidFill>
                    <a:schemeClr val="bg1"/>
                  </a:solidFill>
                  <a:latin typeface="Franklin Gothic Book" panose="020B0503020102020204" pitchFamily="34" charset="0"/>
                  <a:cs typeface="Times New Roman" panose="02020603050405020304" pitchFamily="18" charset="0"/>
                </a:rPr>
                <a:t>MTP/RTP/LRTP</a:t>
              </a:r>
              <a:endParaRPr lang="en-US" sz="1200" b="1" dirty="0">
                <a:solidFill>
                  <a:schemeClr val="bg1"/>
                </a:solidFill>
                <a:latin typeface="Franklin Gothic Book" panose="020B0503020102020204" pitchFamily="34" charset="0"/>
                <a:cs typeface="Times New Roman" panose="02020603050405020304" pitchFamily="18" charset="0"/>
              </a:endParaRPr>
            </a:p>
          </p:txBody>
        </p:sp>
        <p:sp>
          <p:nvSpPr>
            <p:cNvPr id="16" name="TextBox 15"/>
            <p:cNvSpPr txBox="1"/>
            <p:nvPr/>
          </p:nvSpPr>
          <p:spPr>
            <a:xfrm>
              <a:off x="2281739" y="4878183"/>
              <a:ext cx="1143000" cy="305258"/>
            </a:xfrm>
            <a:prstGeom prst="rect">
              <a:avLst/>
            </a:prstGeom>
            <a:noFill/>
          </p:spPr>
          <p:txBody>
            <a:bodyPr wrap="square" rtlCol="0">
              <a:spAutoFit/>
            </a:bodyPr>
            <a:lstStyle/>
            <a:p>
              <a:pPr algn="ctr"/>
              <a:r>
                <a:rPr lang="en-US" sz="1200" b="1" dirty="0" smtClean="0">
                  <a:latin typeface="Franklin Gothic Book" panose="020B0503020102020204" pitchFamily="34" charset="0"/>
                  <a:cs typeface="Times New Roman" panose="02020603050405020304" pitchFamily="18" charset="0"/>
                </a:rPr>
                <a:t>TIP/STIP</a:t>
              </a:r>
              <a:endParaRPr lang="en-US" sz="1200" b="1" dirty="0">
                <a:latin typeface="Franklin Gothic Book" panose="020B0503020102020204" pitchFamily="34" charset="0"/>
                <a:cs typeface="Times New Roman" panose="02020603050405020304" pitchFamily="18" charset="0"/>
              </a:endParaRPr>
            </a:p>
          </p:txBody>
        </p:sp>
        <p:sp>
          <p:nvSpPr>
            <p:cNvPr id="18" name="TextBox 17"/>
            <p:cNvSpPr txBox="1"/>
            <p:nvPr/>
          </p:nvSpPr>
          <p:spPr>
            <a:xfrm>
              <a:off x="2272595" y="3432857"/>
              <a:ext cx="1143000" cy="305258"/>
            </a:xfrm>
            <a:prstGeom prst="rect">
              <a:avLst/>
            </a:prstGeom>
            <a:noFill/>
          </p:spPr>
          <p:txBody>
            <a:bodyPr wrap="square" rtlCol="0">
              <a:spAutoFit/>
            </a:bodyPr>
            <a:lstStyle/>
            <a:p>
              <a:pPr algn="ctr"/>
              <a:r>
                <a:rPr lang="en-US" sz="1200" b="1" dirty="0" smtClean="0">
                  <a:latin typeface="Franklin Gothic Book" panose="020B0503020102020204" pitchFamily="34" charset="0"/>
                  <a:cs typeface="Times New Roman" panose="02020603050405020304" pitchFamily="18" charset="0"/>
                </a:rPr>
                <a:t>UTP</a:t>
              </a:r>
              <a:endParaRPr lang="en-US" sz="1200" b="1" dirty="0">
                <a:latin typeface="Franklin Gothic Book" panose="020B0503020102020204" pitchFamily="34" charset="0"/>
                <a:cs typeface="Times New Roman" panose="02020603050405020304" pitchFamily="18" charset="0"/>
              </a:endParaRPr>
            </a:p>
          </p:txBody>
        </p:sp>
        <p:sp>
          <p:nvSpPr>
            <p:cNvPr id="26" name="TextBox 25"/>
            <p:cNvSpPr txBox="1"/>
            <p:nvPr/>
          </p:nvSpPr>
          <p:spPr>
            <a:xfrm>
              <a:off x="3565581" y="342541"/>
              <a:ext cx="369332" cy="815608"/>
            </a:xfrm>
            <a:prstGeom prst="rect">
              <a:avLst/>
            </a:prstGeom>
            <a:solidFill>
              <a:srgbClr val="14385C"/>
            </a:solidFill>
          </p:spPr>
          <p:txBody>
            <a:bodyPr vert="vert" wrap="square" lIns="0" rIns="0" rtlCol="0">
              <a:spAutoFit/>
            </a:bodyPr>
            <a:lstStyle/>
            <a:p>
              <a:pPr algn="ctr"/>
              <a:r>
                <a:rPr lang="en-US" sz="1200" b="1" dirty="0" smtClean="0">
                  <a:solidFill>
                    <a:schemeClr val="bg1"/>
                  </a:solidFill>
                  <a:latin typeface="Franklin Gothic Book" panose="020B0503020102020204" pitchFamily="34" charset="0"/>
                  <a:cs typeface="Times New Roman" panose="02020603050405020304" pitchFamily="18" charset="0"/>
                </a:rPr>
                <a:t>Project Initiation</a:t>
              </a:r>
            </a:p>
          </p:txBody>
        </p:sp>
        <p:sp>
          <p:nvSpPr>
            <p:cNvPr id="27" name="TextBox 26"/>
            <p:cNvSpPr txBox="1"/>
            <p:nvPr/>
          </p:nvSpPr>
          <p:spPr>
            <a:xfrm>
              <a:off x="3578833" y="1340781"/>
              <a:ext cx="369332" cy="1690126"/>
            </a:xfrm>
            <a:prstGeom prst="rect">
              <a:avLst/>
            </a:prstGeom>
            <a:solidFill>
              <a:srgbClr val="899BAD"/>
            </a:solidFill>
          </p:spPr>
          <p:txBody>
            <a:bodyPr vert="vert" wrap="square" rtlCol="0">
              <a:spAutoFit/>
            </a:bodyPr>
            <a:lstStyle/>
            <a:p>
              <a:pPr algn="ctr"/>
              <a:r>
                <a:rPr lang="en-US" sz="1200" b="1" dirty="0" smtClean="0">
                  <a:latin typeface="Franklin Gothic Book" panose="020B0503020102020204" pitchFamily="34" charset="0"/>
                  <a:cs typeface="Times New Roman" panose="02020603050405020304" pitchFamily="18" charset="0"/>
                </a:rPr>
                <a:t>Plan</a:t>
              </a:r>
            </a:p>
          </p:txBody>
        </p:sp>
        <p:sp>
          <p:nvSpPr>
            <p:cNvPr id="28" name="Down Arrow 27"/>
            <p:cNvSpPr/>
            <p:nvPr/>
          </p:nvSpPr>
          <p:spPr>
            <a:xfrm>
              <a:off x="1103589" y="3205079"/>
              <a:ext cx="659743" cy="2979509"/>
            </a:xfrm>
            <a:prstGeom prst="downArrow">
              <a:avLst/>
            </a:prstGeom>
            <a:solidFill>
              <a:srgbClr val="E5BC7F"/>
            </a:solidFill>
            <a:ln>
              <a:noFill/>
            </a:ln>
            <a:effectLst/>
          </p:spPr>
          <p:style>
            <a:lnRef idx="1">
              <a:schemeClr val="accent1"/>
            </a:lnRef>
            <a:fillRef idx="3">
              <a:schemeClr val="accent1"/>
            </a:fillRef>
            <a:effectRef idx="2">
              <a:schemeClr val="accent1"/>
            </a:effectRef>
            <a:fontRef idx="minor">
              <a:schemeClr val="lt1"/>
            </a:fontRef>
          </p:style>
          <p:txBody>
            <a:bodyPr vert="vert" lIns="45720" rIns="45720" rtlCol="0" anchor="b" anchorCtr="0"/>
            <a:lstStyle/>
            <a:p>
              <a:pPr algn="ctr"/>
              <a:r>
                <a:rPr lang="en-US" sz="1400" b="1" dirty="0" smtClean="0">
                  <a:solidFill>
                    <a:schemeClr val="tx1"/>
                  </a:solidFill>
                  <a:latin typeface="Franklin Gothic Book" panose="020B0503020102020204" pitchFamily="34" charset="0"/>
                  <a:cs typeface="Times New Roman" panose="02020603050405020304" pitchFamily="18" charset="0"/>
                </a:rPr>
                <a:t>Programming – Project Planning</a:t>
              </a:r>
              <a:endParaRPr lang="en-US" sz="1400" b="1" dirty="0">
                <a:solidFill>
                  <a:schemeClr val="tx1"/>
                </a:solidFill>
                <a:latin typeface="Franklin Gothic Book" panose="020B0503020102020204" pitchFamily="34" charset="0"/>
                <a:cs typeface="Times New Roman" panose="02020603050405020304" pitchFamily="18" charset="0"/>
              </a:endParaRPr>
            </a:p>
          </p:txBody>
        </p:sp>
        <p:cxnSp>
          <p:nvCxnSpPr>
            <p:cNvPr id="29" name="Straight Connector 28"/>
            <p:cNvCxnSpPr/>
            <p:nvPr/>
          </p:nvCxnSpPr>
          <p:spPr>
            <a:xfrm flipH="1">
              <a:off x="1013734" y="6210060"/>
              <a:ext cx="2926080" cy="0"/>
            </a:xfrm>
            <a:prstGeom prst="line">
              <a:avLst/>
            </a:prstGeom>
            <a:ln>
              <a:solidFill>
                <a:schemeClr val="tx2">
                  <a:lumMod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2322887" y="5625497"/>
              <a:ext cx="1050850" cy="508764"/>
            </a:xfrm>
            <a:prstGeom prst="rect">
              <a:avLst/>
            </a:prstGeom>
            <a:noFill/>
          </p:spPr>
          <p:txBody>
            <a:bodyPr wrap="square" rtlCol="0">
              <a:spAutoFit/>
            </a:bodyPr>
            <a:lstStyle/>
            <a:p>
              <a:pPr algn="ctr"/>
              <a:r>
                <a:rPr lang="en-US" sz="1200" b="1" dirty="0" smtClean="0">
                  <a:latin typeface="Franklin Gothic Book" panose="020B0503020102020204" pitchFamily="34" charset="0"/>
                  <a:cs typeface="Times New Roman" panose="02020603050405020304" pitchFamily="18" charset="0"/>
                </a:rPr>
                <a:t>Letting</a:t>
              </a:r>
            </a:p>
            <a:p>
              <a:pPr algn="ctr"/>
              <a:r>
                <a:rPr lang="en-US" sz="1200" b="1" dirty="0" smtClean="0">
                  <a:latin typeface="Franklin Gothic Book" panose="020B0503020102020204" pitchFamily="34" charset="0"/>
                  <a:cs typeface="Times New Roman" panose="02020603050405020304" pitchFamily="18" charset="0"/>
                </a:rPr>
                <a:t>Schedule</a:t>
              </a:r>
              <a:endParaRPr lang="en-US" sz="1200" b="1" dirty="0">
                <a:latin typeface="Franklin Gothic Book" panose="020B0503020102020204" pitchFamily="34" charset="0"/>
                <a:cs typeface="Times New Roman" panose="02020603050405020304" pitchFamily="18" charset="0"/>
              </a:endParaRPr>
            </a:p>
          </p:txBody>
        </p:sp>
      </p:grpSp>
      <p:sp>
        <p:nvSpPr>
          <p:cNvPr id="31" name="Title 1"/>
          <p:cNvSpPr txBox="1">
            <a:spLocks/>
          </p:cNvSpPr>
          <p:nvPr/>
        </p:nvSpPr>
        <p:spPr>
          <a:xfrm>
            <a:off x="152400" y="66634"/>
            <a:ext cx="8111764" cy="484820"/>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dirty="0" smtClean="0">
                <a:solidFill>
                  <a:schemeClr val="bg1"/>
                </a:solidFill>
                <a:latin typeface="Franklin Gothic Demi" panose="020B0703020102020204" pitchFamily="34" charset="0"/>
                <a:cs typeface="Times New Roman" panose="02020603050405020304" pitchFamily="18" charset="0"/>
              </a:rPr>
              <a:t>Transportation Planning Products  (1)</a:t>
            </a:r>
            <a:endParaRPr lang="en-US" sz="2400" dirty="0">
              <a:solidFill>
                <a:schemeClr val="bg1"/>
              </a:solidFill>
              <a:latin typeface="Franklin Gothic Demi" panose="020B0703020102020204" pitchFamily="34" charset="0"/>
              <a:cs typeface="Times New Roman" panose="02020603050405020304" pitchFamily="18" charset="0"/>
            </a:endParaRPr>
          </a:p>
        </p:txBody>
      </p:sp>
    </p:spTree>
    <p:extLst>
      <p:ext uri="{BB962C8B-B14F-4D97-AF65-F5344CB8AC3E}">
        <p14:creationId xmlns:p14="http://schemas.microsoft.com/office/powerpoint/2010/main" val="41087953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cs typeface="Times New Roman" panose="02020603050405020304" pitchFamily="18" charset="0"/>
              </a:rPr>
              <a:t>Transportation Planning Products (2)</a:t>
            </a:r>
            <a:endParaRPr lang="en-US" dirty="0">
              <a:cs typeface="Times New Roman" panose="02020603050405020304" pitchFamily="18" charset="0"/>
            </a:endParaRPr>
          </a:p>
        </p:txBody>
      </p:sp>
      <p:sp>
        <p:nvSpPr>
          <p:cNvPr id="17" name="Rectangle 10"/>
          <p:cNvSpPr>
            <a:spLocks noChangeArrowheads="1"/>
          </p:cNvSpPr>
          <p:nvPr/>
        </p:nvSpPr>
        <p:spPr bwMode="auto">
          <a:xfrm>
            <a:off x="838200" y="1802498"/>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Franklin Gothic Book" panose="020B0503020102020204" pitchFamily="34" charset="0"/>
                <a:cs typeface="Times New Roman" panose="02020603050405020304" pitchFamily="18" charset="0"/>
              </a:rPr>
              <a:t/>
            </a:r>
            <a:br>
              <a:rPr kumimoji="0" lang="en-US" altLang="en-US" sz="1800" b="0" i="0" u="none" strike="noStrike" cap="none" normalizeH="0" baseline="0" dirty="0" smtClean="0">
                <a:ln>
                  <a:noFill/>
                </a:ln>
                <a:solidFill>
                  <a:schemeClr val="tx1"/>
                </a:solidFill>
                <a:effectLst/>
                <a:latin typeface="Franklin Gothic Book" panose="020B0503020102020204" pitchFamily="34" charset="0"/>
                <a:cs typeface="Times New Roman" panose="02020603050405020304" pitchFamily="18" charset="0"/>
              </a:rPr>
            </a:br>
            <a:endParaRPr kumimoji="0" lang="en-US" altLang="en-US" sz="1800" b="0" i="0" u="none" strike="noStrike" cap="none" normalizeH="0" baseline="0" dirty="0" smtClean="0">
              <a:ln>
                <a:noFill/>
              </a:ln>
              <a:solidFill>
                <a:schemeClr val="tx1"/>
              </a:solidFill>
              <a:effectLst/>
              <a:latin typeface="Franklin Gothic Book" panose="020B0503020102020204" pitchFamily="34" charset="0"/>
              <a:cs typeface="Times New Roman" panose="02020603050405020304" pitchFamily="18"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97124582"/>
              </p:ext>
            </p:extLst>
          </p:nvPr>
        </p:nvGraphicFramePr>
        <p:xfrm>
          <a:off x="838200" y="1828800"/>
          <a:ext cx="7620002" cy="4038602"/>
        </p:xfrm>
        <a:graphic>
          <a:graphicData uri="http://schemas.openxmlformats.org/drawingml/2006/table">
            <a:tbl>
              <a:tblPr firstRow="1" firstCol="1" bandRow="1">
                <a:tableStyleId>{69CF1AB2-1976-4502-BF36-3FF5EA218861}</a:tableStyleId>
              </a:tblPr>
              <a:tblGrid>
                <a:gridCol w="1143002"/>
                <a:gridCol w="826956"/>
                <a:gridCol w="1114199"/>
                <a:gridCol w="573445"/>
                <a:gridCol w="1238943"/>
                <a:gridCol w="702803"/>
                <a:gridCol w="649054"/>
                <a:gridCol w="685800"/>
                <a:gridCol w="685800"/>
              </a:tblGrid>
              <a:tr h="442225">
                <a:tc rowSpan="2">
                  <a:txBody>
                    <a:bodyPr/>
                    <a:lstStyle/>
                    <a:p>
                      <a:pPr marL="0" marR="0">
                        <a:spcBef>
                          <a:spcPts val="0"/>
                        </a:spcBef>
                        <a:spcAft>
                          <a:spcPts val="0"/>
                        </a:spcAft>
                      </a:pPr>
                      <a:r>
                        <a:rPr lang="en-US" sz="1600" dirty="0" smtClean="0">
                          <a:solidFill>
                            <a:schemeClr val="bg1"/>
                          </a:solidFill>
                          <a:effectLst/>
                          <a:latin typeface="Franklin Gothic Book" pitchFamily="34" charset="0"/>
                          <a:cs typeface="Times New Roman" panose="02020603050405020304" pitchFamily="18" charset="0"/>
                        </a:rPr>
                        <a:t>Planning Product</a:t>
                      </a:r>
                      <a:endParaRPr lang="en-US" sz="1600" dirty="0">
                        <a:solidFill>
                          <a:schemeClr val="bg1"/>
                        </a:solidFill>
                        <a:effectLst/>
                        <a:latin typeface="Franklin Gothic Book" pitchFamily="34" charset="0"/>
                        <a:ea typeface="Times New Roman"/>
                        <a:cs typeface="Times New Roman" panose="02020603050405020304" pitchFamily="18" charset="0"/>
                      </a:endParaRPr>
                    </a:p>
                  </a:txBody>
                  <a:tcPr marL="67486" marR="67486" marT="0" marB="0" anchor="ctr">
                    <a:solidFill>
                      <a:srgbClr val="14385C"/>
                    </a:solidFill>
                  </a:tcPr>
                </a:tc>
                <a:tc rowSpan="2">
                  <a:txBody>
                    <a:bodyPr/>
                    <a:lstStyle/>
                    <a:p>
                      <a:pPr marL="0" marR="0">
                        <a:spcBef>
                          <a:spcPts val="0"/>
                        </a:spcBef>
                        <a:spcAft>
                          <a:spcPts val="0"/>
                        </a:spcAft>
                      </a:pPr>
                      <a:r>
                        <a:rPr lang="en-US" sz="1200" dirty="0">
                          <a:solidFill>
                            <a:schemeClr val="bg1"/>
                          </a:solidFill>
                          <a:effectLst/>
                          <a:latin typeface="Franklin Gothic Book" pitchFamily="34" charset="0"/>
                          <a:cs typeface="Times New Roman" panose="02020603050405020304" pitchFamily="18" charset="0"/>
                        </a:rPr>
                        <a:t>Who Develops?</a:t>
                      </a:r>
                      <a:endParaRPr lang="en-US" sz="1200" dirty="0">
                        <a:solidFill>
                          <a:schemeClr val="bg1"/>
                        </a:solidFill>
                        <a:effectLst/>
                        <a:latin typeface="Franklin Gothic Book" pitchFamily="34" charset="0"/>
                        <a:ea typeface="Times New Roman"/>
                        <a:cs typeface="Times New Roman" panose="02020603050405020304" pitchFamily="18" charset="0"/>
                      </a:endParaRPr>
                    </a:p>
                  </a:txBody>
                  <a:tcPr marL="67486" marR="67486" marT="0" marB="0" anchor="ctr">
                    <a:solidFill>
                      <a:srgbClr val="14385C"/>
                    </a:solidFill>
                  </a:tcPr>
                </a:tc>
                <a:tc rowSpan="2">
                  <a:txBody>
                    <a:bodyPr/>
                    <a:lstStyle/>
                    <a:p>
                      <a:pPr marL="0" marR="0">
                        <a:spcBef>
                          <a:spcPts val="0"/>
                        </a:spcBef>
                        <a:spcAft>
                          <a:spcPts val="0"/>
                        </a:spcAft>
                      </a:pPr>
                      <a:r>
                        <a:rPr lang="en-US" sz="1200" dirty="0">
                          <a:solidFill>
                            <a:schemeClr val="bg1"/>
                          </a:solidFill>
                          <a:effectLst/>
                          <a:latin typeface="Franklin Gothic Book" pitchFamily="34" charset="0"/>
                          <a:cs typeface="Times New Roman" panose="02020603050405020304" pitchFamily="18" charset="0"/>
                        </a:rPr>
                        <a:t>Who Approves?</a:t>
                      </a:r>
                      <a:endParaRPr lang="en-US" sz="1200" dirty="0">
                        <a:solidFill>
                          <a:schemeClr val="bg1"/>
                        </a:solidFill>
                        <a:effectLst/>
                        <a:latin typeface="Franklin Gothic Book" pitchFamily="34" charset="0"/>
                        <a:ea typeface="Times New Roman"/>
                        <a:cs typeface="Times New Roman" panose="02020603050405020304" pitchFamily="18" charset="0"/>
                      </a:endParaRPr>
                    </a:p>
                  </a:txBody>
                  <a:tcPr marL="67486" marR="67486" marT="0" marB="0" anchor="ctr">
                    <a:solidFill>
                      <a:srgbClr val="14385C"/>
                    </a:solidFill>
                  </a:tcPr>
                </a:tc>
                <a:tc rowSpan="2">
                  <a:txBody>
                    <a:bodyPr/>
                    <a:lstStyle/>
                    <a:p>
                      <a:pPr marL="0" marR="0" algn="ctr">
                        <a:spcBef>
                          <a:spcPts val="0"/>
                        </a:spcBef>
                        <a:spcAft>
                          <a:spcPts val="0"/>
                        </a:spcAft>
                      </a:pPr>
                      <a:r>
                        <a:rPr lang="en-US" sz="1200" dirty="0">
                          <a:solidFill>
                            <a:schemeClr val="bg1"/>
                          </a:solidFill>
                          <a:effectLst/>
                          <a:latin typeface="Franklin Gothic Book" pitchFamily="34" charset="0"/>
                          <a:cs typeface="Times New Roman" panose="02020603050405020304" pitchFamily="18" charset="0"/>
                        </a:rPr>
                        <a:t>Time Period</a:t>
                      </a:r>
                      <a:endParaRPr lang="en-US" sz="1200" dirty="0">
                        <a:solidFill>
                          <a:schemeClr val="bg1"/>
                        </a:solidFill>
                        <a:effectLst/>
                        <a:latin typeface="Franklin Gothic Book" pitchFamily="34" charset="0"/>
                        <a:ea typeface="Times New Roman"/>
                        <a:cs typeface="Times New Roman" panose="02020603050405020304" pitchFamily="18" charset="0"/>
                      </a:endParaRPr>
                    </a:p>
                  </a:txBody>
                  <a:tcPr marL="67486" marR="67486" marT="0" marB="0" anchor="ctr">
                    <a:solidFill>
                      <a:srgbClr val="14385C"/>
                    </a:solidFill>
                  </a:tcPr>
                </a:tc>
                <a:tc rowSpan="2">
                  <a:txBody>
                    <a:bodyPr/>
                    <a:lstStyle/>
                    <a:p>
                      <a:pPr marL="0" marR="0" algn="ctr">
                        <a:spcBef>
                          <a:spcPts val="0"/>
                        </a:spcBef>
                        <a:spcAft>
                          <a:spcPts val="0"/>
                        </a:spcAft>
                      </a:pPr>
                      <a:r>
                        <a:rPr lang="en-US" sz="1200" dirty="0">
                          <a:solidFill>
                            <a:schemeClr val="bg1"/>
                          </a:solidFill>
                          <a:effectLst/>
                          <a:latin typeface="Franklin Gothic Book" pitchFamily="34" charset="0"/>
                          <a:cs typeface="Times New Roman" panose="02020603050405020304" pitchFamily="18" charset="0"/>
                        </a:rPr>
                        <a:t>Content</a:t>
                      </a:r>
                      <a:endParaRPr lang="en-US" sz="1200" dirty="0">
                        <a:solidFill>
                          <a:schemeClr val="bg1"/>
                        </a:solidFill>
                        <a:effectLst/>
                        <a:latin typeface="Franklin Gothic Book" pitchFamily="34" charset="0"/>
                        <a:ea typeface="Times New Roman"/>
                        <a:cs typeface="Times New Roman" panose="02020603050405020304" pitchFamily="18" charset="0"/>
                      </a:endParaRPr>
                    </a:p>
                  </a:txBody>
                  <a:tcPr marL="67486" marR="67486" marT="0" marB="0" anchor="ctr">
                    <a:solidFill>
                      <a:srgbClr val="14385C"/>
                    </a:solidFill>
                  </a:tcPr>
                </a:tc>
                <a:tc rowSpan="2">
                  <a:txBody>
                    <a:bodyPr/>
                    <a:lstStyle/>
                    <a:p>
                      <a:pPr marL="0" marR="0" algn="ctr">
                        <a:spcBef>
                          <a:spcPts val="0"/>
                        </a:spcBef>
                        <a:spcAft>
                          <a:spcPts val="0"/>
                        </a:spcAft>
                      </a:pPr>
                      <a:r>
                        <a:rPr lang="en-US" sz="1200" dirty="0">
                          <a:solidFill>
                            <a:schemeClr val="bg1"/>
                          </a:solidFill>
                          <a:effectLst/>
                          <a:latin typeface="Franklin Gothic Book" pitchFamily="34" charset="0"/>
                          <a:cs typeface="Times New Roman" panose="02020603050405020304" pitchFamily="18" charset="0"/>
                        </a:rPr>
                        <a:t>Update Cycle</a:t>
                      </a:r>
                      <a:endParaRPr lang="en-US" sz="1200" dirty="0">
                        <a:solidFill>
                          <a:schemeClr val="bg1"/>
                        </a:solidFill>
                        <a:effectLst/>
                        <a:latin typeface="Franklin Gothic Book" pitchFamily="34" charset="0"/>
                        <a:ea typeface="Times New Roman"/>
                        <a:cs typeface="Times New Roman" panose="02020603050405020304" pitchFamily="18" charset="0"/>
                      </a:endParaRPr>
                    </a:p>
                  </a:txBody>
                  <a:tcPr marL="67486" marR="67486" marT="0" marB="0" anchor="ctr">
                    <a:solidFill>
                      <a:srgbClr val="14385C"/>
                    </a:solidFill>
                  </a:tcPr>
                </a:tc>
                <a:tc gridSpan="3">
                  <a:txBody>
                    <a:bodyPr/>
                    <a:lstStyle/>
                    <a:p>
                      <a:pPr marL="0" marR="0" algn="ctr">
                        <a:spcBef>
                          <a:spcPts val="0"/>
                        </a:spcBef>
                        <a:spcAft>
                          <a:spcPts val="0"/>
                        </a:spcAft>
                      </a:pPr>
                      <a:r>
                        <a:rPr lang="en-US" sz="1200" dirty="0">
                          <a:solidFill>
                            <a:schemeClr val="bg1"/>
                          </a:solidFill>
                          <a:effectLst/>
                          <a:latin typeface="Franklin Gothic Book" pitchFamily="34" charset="0"/>
                          <a:cs typeface="Times New Roman" panose="02020603050405020304" pitchFamily="18" charset="0"/>
                        </a:rPr>
                        <a:t>Project Fiscal Constraints Funding Requirements</a:t>
                      </a:r>
                      <a:endParaRPr lang="en-US" sz="1200" dirty="0">
                        <a:solidFill>
                          <a:schemeClr val="bg1"/>
                        </a:solidFill>
                        <a:effectLst/>
                        <a:latin typeface="Franklin Gothic Book" pitchFamily="34" charset="0"/>
                        <a:ea typeface="Times New Roman"/>
                        <a:cs typeface="Times New Roman" panose="02020603050405020304" pitchFamily="18" charset="0"/>
                      </a:endParaRPr>
                    </a:p>
                  </a:txBody>
                  <a:tcPr marL="67486" marR="67486" marT="0" marB="0">
                    <a:solidFill>
                      <a:srgbClr val="14385C"/>
                    </a:solidFill>
                  </a:tcPr>
                </a:tc>
                <a:tc hMerge="1">
                  <a:txBody>
                    <a:bodyPr/>
                    <a:lstStyle/>
                    <a:p>
                      <a:endParaRPr lang="en-US"/>
                    </a:p>
                  </a:txBody>
                  <a:tcPr/>
                </a:tc>
                <a:tc hMerge="1">
                  <a:txBody>
                    <a:bodyPr/>
                    <a:lstStyle/>
                    <a:p>
                      <a:endParaRPr lang="en-US"/>
                    </a:p>
                  </a:txBody>
                  <a:tcPr/>
                </a:tc>
              </a:tr>
              <a:tr h="368521">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spcBef>
                          <a:spcPts val="0"/>
                        </a:spcBef>
                        <a:spcAft>
                          <a:spcPts val="0"/>
                        </a:spcAft>
                      </a:pPr>
                      <a:r>
                        <a:rPr lang="en-US" sz="1000" dirty="0">
                          <a:solidFill>
                            <a:schemeClr val="bg1"/>
                          </a:solidFill>
                          <a:effectLst/>
                          <a:latin typeface="Franklin Gothic Book" pitchFamily="34" charset="0"/>
                          <a:cs typeface="Times New Roman" panose="02020603050405020304" pitchFamily="18" charset="0"/>
                        </a:rPr>
                        <a:t>Year 1 – Year 2</a:t>
                      </a:r>
                      <a:endParaRPr lang="en-US" sz="1200" dirty="0">
                        <a:solidFill>
                          <a:schemeClr val="bg1"/>
                        </a:solidFill>
                        <a:effectLst/>
                        <a:latin typeface="Franklin Gothic Book" pitchFamily="34" charset="0"/>
                        <a:ea typeface="Times New Roman"/>
                        <a:cs typeface="Times New Roman" panose="02020603050405020304" pitchFamily="18" charset="0"/>
                      </a:endParaRPr>
                    </a:p>
                  </a:txBody>
                  <a:tcPr marL="67486" marR="67486" marT="0" marB="0">
                    <a:solidFill>
                      <a:srgbClr val="14385C"/>
                    </a:solidFill>
                  </a:tcPr>
                </a:tc>
                <a:tc>
                  <a:txBody>
                    <a:bodyPr/>
                    <a:lstStyle/>
                    <a:p>
                      <a:pPr marL="0" marR="0" algn="ctr">
                        <a:spcBef>
                          <a:spcPts val="0"/>
                        </a:spcBef>
                        <a:spcAft>
                          <a:spcPts val="0"/>
                        </a:spcAft>
                      </a:pPr>
                      <a:r>
                        <a:rPr lang="en-US" sz="1000" dirty="0">
                          <a:solidFill>
                            <a:schemeClr val="bg1"/>
                          </a:solidFill>
                          <a:effectLst/>
                          <a:latin typeface="Franklin Gothic Book" pitchFamily="34" charset="0"/>
                          <a:cs typeface="Times New Roman" panose="02020603050405020304" pitchFamily="18" charset="0"/>
                        </a:rPr>
                        <a:t>Year 3 – Year 4</a:t>
                      </a:r>
                      <a:endParaRPr lang="en-US" sz="1200" dirty="0">
                        <a:solidFill>
                          <a:schemeClr val="bg1"/>
                        </a:solidFill>
                        <a:effectLst/>
                        <a:latin typeface="Franklin Gothic Book" pitchFamily="34" charset="0"/>
                        <a:ea typeface="Times New Roman"/>
                        <a:cs typeface="Times New Roman" panose="02020603050405020304" pitchFamily="18" charset="0"/>
                      </a:endParaRPr>
                    </a:p>
                  </a:txBody>
                  <a:tcPr marL="67486" marR="67486" marT="0" marB="0">
                    <a:solidFill>
                      <a:srgbClr val="14385C"/>
                    </a:solidFill>
                  </a:tcPr>
                </a:tc>
                <a:tc>
                  <a:txBody>
                    <a:bodyPr/>
                    <a:lstStyle/>
                    <a:p>
                      <a:pPr marL="0" marR="0" algn="ctr">
                        <a:spcBef>
                          <a:spcPts val="0"/>
                        </a:spcBef>
                        <a:spcAft>
                          <a:spcPts val="0"/>
                        </a:spcAft>
                      </a:pPr>
                      <a:r>
                        <a:rPr lang="en-US" sz="1000" dirty="0">
                          <a:solidFill>
                            <a:schemeClr val="bg1"/>
                          </a:solidFill>
                          <a:effectLst/>
                          <a:latin typeface="Franklin Gothic Book" pitchFamily="34" charset="0"/>
                          <a:cs typeface="Times New Roman" panose="02020603050405020304" pitchFamily="18" charset="0"/>
                        </a:rPr>
                        <a:t>Year 5 – Year 20+</a:t>
                      </a:r>
                      <a:endParaRPr lang="en-US" sz="1200" dirty="0">
                        <a:solidFill>
                          <a:schemeClr val="bg1"/>
                        </a:solidFill>
                        <a:effectLst/>
                        <a:latin typeface="Franklin Gothic Book" pitchFamily="34" charset="0"/>
                        <a:ea typeface="Times New Roman"/>
                        <a:cs typeface="Times New Roman" panose="02020603050405020304" pitchFamily="18" charset="0"/>
                      </a:endParaRPr>
                    </a:p>
                  </a:txBody>
                  <a:tcPr marL="67486" marR="67486" marT="0" marB="0">
                    <a:solidFill>
                      <a:srgbClr val="14385C"/>
                    </a:solidFill>
                  </a:tcPr>
                </a:tc>
              </a:tr>
              <a:tr h="717810">
                <a:tc>
                  <a:txBody>
                    <a:bodyPr/>
                    <a:lstStyle/>
                    <a:p>
                      <a:pPr marL="0" marR="0">
                        <a:spcBef>
                          <a:spcPts val="0"/>
                        </a:spcBef>
                        <a:spcAft>
                          <a:spcPts val="0"/>
                        </a:spcAft>
                      </a:pPr>
                      <a:r>
                        <a:rPr lang="en-US" sz="1200" dirty="0">
                          <a:solidFill>
                            <a:schemeClr val="tx1"/>
                          </a:solidFill>
                          <a:effectLst/>
                          <a:latin typeface="Franklin Gothic Book" pitchFamily="34" charset="0"/>
                          <a:cs typeface="Times New Roman" panose="02020603050405020304" pitchFamily="18" charset="0"/>
                        </a:rPr>
                        <a:t>Metropolitan Transportation Plan (MTP)</a:t>
                      </a:r>
                      <a:endParaRPr lang="en-US" sz="1200" dirty="0">
                        <a:solidFill>
                          <a:schemeClr val="tx1"/>
                        </a:solidFill>
                        <a:effectLst/>
                        <a:latin typeface="Franklin Gothic Book" pitchFamily="34" charset="0"/>
                        <a:ea typeface="Times New Roman"/>
                        <a:cs typeface="Times New Roman" panose="02020603050405020304" pitchFamily="18" charset="0"/>
                      </a:endParaRPr>
                    </a:p>
                  </a:txBody>
                  <a:tcPr marL="67486" marR="67486" marT="0" marB="0" anchor="ctr"/>
                </a:tc>
                <a:tc>
                  <a:txBody>
                    <a:bodyPr/>
                    <a:lstStyle/>
                    <a:p>
                      <a:pPr marL="0" marR="0">
                        <a:spcBef>
                          <a:spcPts val="0"/>
                        </a:spcBef>
                        <a:spcAft>
                          <a:spcPts val="0"/>
                        </a:spcAft>
                      </a:pPr>
                      <a:r>
                        <a:rPr lang="en-US" sz="1200" dirty="0">
                          <a:solidFill>
                            <a:schemeClr val="tx1"/>
                          </a:solidFill>
                          <a:effectLst/>
                          <a:latin typeface="Franklin Gothic Book" pitchFamily="34" charset="0"/>
                          <a:cs typeface="Times New Roman" panose="02020603050405020304" pitchFamily="18" charset="0"/>
                        </a:rPr>
                        <a:t>MPO</a:t>
                      </a:r>
                      <a:endParaRPr lang="en-US" sz="1200" dirty="0">
                        <a:solidFill>
                          <a:schemeClr val="tx1"/>
                        </a:solidFill>
                        <a:effectLst/>
                        <a:latin typeface="Franklin Gothic Book" pitchFamily="34" charset="0"/>
                        <a:ea typeface="Times New Roman"/>
                        <a:cs typeface="Times New Roman" panose="02020603050405020304" pitchFamily="18" charset="0"/>
                      </a:endParaRPr>
                    </a:p>
                  </a:txBody>
                  <a:tcPr marL="67486" marR="67486" marT="0" marB="0" anchor="ctr"/>
                </a:tc>
                <a:tc>
                  <a:txBody>
                    <a:bodyPr/>
                    <a:lstStyle/>
                    <a:p>
                      <a:pPr marL="0" marR="0">
                        <a:spcBef>
                          <a:spcPts val="0"/>
                        </a:spcBef>
                        <a:spcAft>
                          <a:spcPts val="0"/>
                        </a:spcAft>
                      </a:pPr>
                      <a:r>
                        <a:rPr lang="en-US" sz="1200" dirty="0">
                          <a:solidFill>
                            <a:schemeClr val="tx1"/>
                          </a:solidFill>
                          <a:effectLst/>
                          <a:latin typeface="Franklin Gothic Book" pitchFamily="34" charset="0"/>
                          <a:cs typeface="Times New Roman" panose="02020603050405020304" pitchFamily="18" charset="0"/>
                        </a:rPr>
                        <a:t>MPO</a:t>
                      </a:r>
                      <a:endParaRPr lang="en-US" sz="1200" dirty="0">
                        <a:solidFill>
                          <a:schemeClr val="tx1"/>
                        </a:solidFill>
                        <a:effectLst/>
                        <a:latin typeface="Franklin Gothic Book" pitchFamily="34" charset="0"/>
                        <a:ea typeface="Times New Roman"/>
                        <a:cs typeface="Times New Roman" panose="02020603050405020304" pitchFamily="18" charset="0"/>
                      </a:endParaRPr>
                    </a:p>
                  </a:txBody>
                  <a:tcPr marL="67486" marR="67486" marT="0" marB="0" anchor="ctr"/>
                </a:tc>
                <a:tc>
                  <a:txBody>
                    <a:bodyPr/>
                    <a:lstStyle/>
                    <a:p>
                      <a:pPr marL="0" marR="0" algn="ctr">
                        <a:spcBef>
                          <a:spcPts val="0"/>
                        </a:spcBef>
                        <a:spcAft>
                          <a:spcPts val="0"/>
                        </a:spcAft>
                      </a:pPr>
                      <a:r>
                        <a:rPr lang="en-US" sz="1200" dirty="0">
                          <a:solidFill>
                            <a:schemeClr val="tx1"/>
                          </a:solidFill>
                          <a:effectLst/>
                          <a:latin typeface="Franklin Gothic Book" pitchFamily="34" charset="0"/>
                          <a:cs typeface="Times New Roman" panose="02020603050405020304" pitchFamily="18" charset="0"/>
                        </a:rPr>
                        <a:t>20 + years</a:t>
                      </a:r>
                      <a:endParaRPr lang="en-US" sz="1200" dirty="0">
                        <a:solidFill>
                          <a:schemeClr val="tx1"/>
                        </a:solidFill>
                        <a:effectLst/>
                        <a:latin typeface="Franklin Gothic Book" pitchFamily="34" charset="0"/>
                        <a:ea typeface="Times New Roman"/>
                        <a:cs typeface="Times New Roman" panose="02020603050405020304" pitchFamily="18" charset="0"/>
                      </a:endParaRPr>
                    </a:p>
                  </a:txBody>
                  <a:tcPr marL="67486" marR="67486" marT="0" marB="0" anchor="ctr"/>
                </a:tc>
                <a:tc>
                  <a:txBody>
                    <a:bodyPr/>
                    <a:lstStyle/>
                    <a:p>
                      <a:pPr marL="0" marR="0" algn="ctr">
                        <a:spcBef>
                          <a:spcPts val="0"/>
                        </a:spcBef>
                        <a:spcAft>
                          <a:spcPts val="0"/>
                        </a:spcAft>
                      </a:pPr>
                      <a:r>
                        <a:rPr lang="en-US" sz="1200" dirty="0">
                          <a:solidFill>
                            <a:schemeClr val="tx1"/>
                          </a:solidFill>
                          <a:effectLst/>
                          <a:latin typeface="Franklin Gothic Book" pitchFamily="34" charset="0"/>
                          <a:cs typeface="Times New Roman" panose="02020603050405020304" pitchFamily="18" charset="0"/>
                        </a:rPr>
                        <a:t>Future goals, strategies, and projects</a:t>
                      </a:r>
                      <a:endParaRPr lang="en-US" sz="1200" dirty="0">
                        <a:solidFill>
                          <a:schemeClr val="tx1"/>
                        </a:solidFill>
                        <a:effectLst/>
                        <a:latin typeface="Franklin Gothic Book" pitchFamily="34" charset="0"/>
                        <a:ea typeface="Times New Roman"/>
                        <a:cs typeface="Times New Roman" panose="02020603050405020304" pitchFamily="18" charset="0"/>
                      </a:endParaRPr>
                    </a:p>
                  </a:txBody>
                  <a:tcPr marL="67486" marR="67486" marT="0" marB="0" anchor="ctr"/>
                </a:tc>
                <a:tc>
                  <a:txBody>
                    <a:bodyPr/>
                    <a:lstStyle/>
                    <a:p>
                      <a:pPr marL="0" marR="0" algn="ctr">
                        <a:spcBef>
                          <a:spcPts val="0"/>
                        </a:spcBef>
                        <a:spcAft>
                          <a:spcPts val="0"/>
                        </a:spcAft>
                      </a:pPr>
                      <a:r>
                        <a:rPr lang="en-US" sz="1200" dirty="0">
                          <a:solidFill>
                            <a:schemeClr val="tx1"/>
                          </a:solidFill>
                          <a:effectLst/>
                          <a:latin typeface="Franklin Gothic Book" pitchFamily="34" charset="0"/>
                          <a:cs typeface="Times New Roman" panose="02020603050405020304" pitchFamily="18" charset="0"/>
                        </a:rPr>
                        <a:t>Every 5 years</a:t>
                      </a:r>
                    </a:p>
                    <a:p>
                      <a:pPr marL="0" marR="0" algn="ctr">
                        <a:spcBef>
                          <a:spcPts val="0"/>
                        </a:spcBef>
                        <a:spcAft>
                          <a:spcPts val="0"/>
                        </a:spcAft>
                      </a:pPr>
                      <a:r>
                        <a:rPr lang="en-US" sz="1200" dirty="0">
                          <a:solidFill>
                            <a:schemeClr val="tx1"/>
                          </a:solidFill>
                          <a:effectLst/>
                          <a:latin typeface="Franklin Gothic Book" pitchFamily="34" charset="0"/>
                          <a:cs typeface="Times New Roman" panose="02020603050405020304" pitchFamily="18" charset="0"/>
                        </a:rPr>
                        <a:t>(4 years)</a:t>
                      </a:r>
                      <a:endParaRPr lang="en-US" sz="1200" dirty="0">
                        <a:solidFill>
                          <a:schemeClr val="tx1"/>
                        </a:solidFill>
                        <a:effectLst/>
                        <a:latin typeface="Franklin Gothic Book" pitchFamily="34" charset="0"/>
                        <a:ea typeface="Times New Roman"/>
                        <a:cs typeface="Times New Roman" panose="02020603050405020304" pitchFamily="18" charset="0"/>
                      </a:endParaRPr>
                    </a:p>
                  </a:txBody>
                  <a:tcPr marL="67486" marR="67486" marT="0" marB="0" anchor="ctr"/>
                </a:tc>
                <a:tc rowSpan="4">
                  <a:txBody>
                    <a:bodyPr/>
                    <a:lstStyle/>
                    <a:p>
                      <a:pPr marL="0" marR="0" algn="ctr">
                        <a:spcBef>
                          <a:spcPts val="0"/>
                        </a:spcBef>
                        <a:spcAft>
                          <a:spcPts val="0"/>
                        </a:spcAft>
                      </a:pPr>
                      <a:r>
                        <a:rPr lang="en-US" sz="1400" b="0" dirty="0">
                          <a:solidFill>
                            <a:schemeClr val="tx1"/>
                          </a:solidFill>
                          <a:effectLst/>
                          <a:latin typeface="Franklin Gothic Book" pitchFamily="34" charset="0"/>
                          <a:cs typeface="Times New Roman" panose="02020603050405020304" pitchFamily="18" charset="0"/>
                        </a:rPr>
                        <a:t>Committed Funds</a:t>
                      </a:r>
                      <a:endParaRPr lang="en-US" sz="1400" b="0" dirty="0">
                        <a:solidFill>
                          <a:schemeClr val="tx1"/>
                        </a:solidFill>
                        <a:effectLst/>
                        <a:latin typeface="Franklin Gothic Book" pitchFamily="34" charset="0"/>
                        <a:ea typeface="Times New Roman"/>
                        <a:cs typeface="Times New Roman" panose="02020603050405020304" pitchFamily="18" charset="0"/>
                      </a:endParaRPr>
                    </a:p>
                  </a:txBody>
                  <a:tcPr marL="67486" marR="67486" marT="0" marB="0" vert="vert270" anchor="ctr"/>
                </a:tc>
                <a:tc rowSpan="4">
                  <a:txBody>
                    <a:bodyPr/>
                    <a:lstStyle/>
                    <a:p>
                      <a:pPr marL="0" marR="0" algn="ctr">
                        <a:spcBef>
                          <a:spcPts val="0"/>
                        </a:spcBef>
                        <a:spcAft>
                          <a:spcPts val="0"/>
                        </a:spcAft>
                      </a:pPr>
                      <a:r>
                        <a:rPr lang="en-US" sz="1400" b="0" dirty="0">
                          <a:solidFill>
                            <a:schemeClr val="tx1"/>
                          </a:solidFill>
                          <a:effectLst/>
                          <a:latin typeface="Franklin Gothic Book" pitchFamily="34" charset="0"/>
                          <a:cs typeface="Times New Roman" panose="02020603050405020304" pitchFamily="18" charset="0"/>
                        </a:rPr>
                        <a:t>Reasonably Available</a:t>
                      </a:r>
                      <a:endParaRPr lang="en-US" sz="1400" b="0" dirty="0">
                        <a:solidFill>
                          <a:schemeClr val="tx1"/>
                        </a:solidFill>
                        <a:effectLst/>
                        <a:latin typeface="Franklin Gothic Book" pitchFamily="34" charset="0"/>
                        <a:ea typeface="Times New Roman"/>
                        <a:cs typeface="Times New Roman" panose="02020603050405020304" pitchFamily="18" charset="0"/>
                      </a:endParaRPr>
                    </a:p>
                  </a:txBody>
                  <a:tcPr marL="67486" marR="67486" marT="0" marB="0" vert="vert270" anchor="ctr"/>
                </a:tc>
                <a:tc rowSpan="4">
                  <a:txBody>
                    <a:bodyPr/>
                    <a:lstStyle/>
                    <a:p>
                      <a:pPr marL="0" marR="0" algn="ctr">
                        <a:spcBef>
                          <a:spcPts val="0"/>
                        </a:spcBef>
                        <a:spcAft>
                          <a:spcPts val="0"/>
                        </a:spcAft>
                      </a:pPr>
                      <a:r>
                        <a:rPr lang="en-US" sz="1400" b="0" dirty="0">
                          <a:solidFill>
                            <a:schemeClr val="tx1"/>
                          </a:solidFill>
                          <a:effectLst/>
                          <a:latin typeface="Franklin Gothic Book" pitchFamily="34" charset="0"/>
                          <a:cs typeface="Times New Roman" panose="02020603050405020304" pitchFamily="18" charset="0"/>
                        </a:rPr>
                        <a:t>Reasonably Available</a:t>
                      </a:r>
                      <a:endParaRPr lang="en-US" sz="1400" b="0" dirty="0">
                        <a:solidFill>
                          <a:schemeClr val="tx1"/>
                        </a:solidFill>
                        <a:effectLst/>
                        <a:latin typeface="Franklin Gothic Book" pitchFamily="34" charset="0"/>
                        <a:ea typeface="Times New Roman"/>
                        <a:cs typeface="Times New Roman" panose="02020603050405020304" pitchFamily="18" charset="0"/>
                      </a:endParaRPr>
                    </a:p>
                  </a:txBody>
                  <a:tcPr marL="67486" marR="67486" marT="0" marB="0" vert="vert270" anchor="ctr"/>
                </a:tc>
              </a:tr>
              <a:tr h="96540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effectLst/>
                          <a:latin typeface="Franklin Gothic Book" pitchFamily="34" charset="0"/>
                          <a:cs typeface="Times New Roman" panose="02020603050405020304" pitchFamily="18" charset="0"/>
                        </a:rPr>
                        <a:t>Unified Transportation Program (UTP)</a:t>
                      </a:r>
                      <a:endParaRPr lang="en-US" sz="1200" dirty="0" smtClean="0">
                        <a:solidFill>
                          <a:schemeClr val="tx1"/>
                        </a:solidFill>
                        <a:effectLst/>
                        <a:latin typeface="Franklin Gothic Book" pitchFamily="34" charset="0"/>
                        <a:ea typeface="Times New Roman"/>
                        <a:cs typeface="Times New Roman" panose="02020603050405020304" pitchFamily="18" charset="0"/>
                      </a:endParaRPr>
                    </a:p>
                  </a:txBody>
                  <a:tcPr marL="67486" marR="67486" marT="0" marB="0" anchor="ctr">
                    <a:solidFill>
                      <a:srgbClr val="899BAD"/>
                    </a:solidFill>
                  </a:tcPr>
                </a:tc>
                <a:tc>
                  <a:txBody>
                    <a:bodyPr/>
                    <a:lstStyle/>
                    <a:p>
                      <a:pPr marL="0" marR="0">
                        <a:spcBef>
                          <a:spcPts val="0"/>
                        </a:spcBef>
                        <a:spcAft>
                          <a:spcPts val="0"/>
                        </a:spcAft>
                      </a:pPr>
                      <a:r>
                        <a:rPr lang="en-US" sz="1200" dirty="0">
                          <a:solidFill>
                            <a:schemeClr val="tx1"/>
                          </a:solidFill>
                          <a:effectLst/>
                          <a:latin typeface="Franklin Gothic Book" pitchFamily="34" charset="0"/>
                          <a:cs typeface="Times New Roman" panose="02020603050405020304" pitchFamily="18" charset="0"/>
                        </a:rPr>
                        <a:t>TxDOT</a:t>
                      </a:r>
                      <a:endParaRPr lang="en-US" sz="1200" dirty="0">
                        <a:solidFill>
                          <a:schemeClr val="tx1"/>
                        </a:solidFill>
                        <a:effectLst/>
                        <a:latin typeface="Franklin Gothic Book" pitchFamily="34" charset="0"/>
                        <a:ea typeface="Times New Roman"/>
                        <a:cs typeface="Times New Roman" panose="02020603050405020304" pitchFamily="18" charset="0"/>
                      </a:endParaRPr>
                    </a:p>
                  </a:txBody>
                  <a:tcPr marL="67486" marR="67486" marT="0" marB="0" anchor="ctr">
                    <a:solidFill>
                      <a:srgbClr val="899BAD"/>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effectLst/>
                          <a:latin typeface="Franklin Gothic Book" pitchFamily="34" charset="0"/>
                          <a:cs typeface="Times New Roman" panose="02020603050405020304" pitchFamily="18" charset="0"/>
                        </a:rPr>
                        <a:t>Texas Transportation Commission</a:t>
                      </a:r>
                      <a:endParaRPr lang="en-US" sz="1200" dirty="0" smtClean="0">
                        <a:solidFill>
                          <a:schemeClr val="tx1"/>
                        </a:solidFill>
                        <a:effectLst/>
                        <a:latin typeface="Franklin Gothic Book" pitchFamily="34" charset="0"/>
                        <a:ea typeface="Times New Roman"/>
                        <a:cs typeface="Times New Roman" panose="02020603050405020304" pitchFamily="18" charset="0"/>
                      </a:endParaRPr>
                    </a:p>
                  </a:txBody>
                  <a:tcPr marL="67486" marR="67486" marT="0" marB="0" anchor="ctr">
                    <a:solidFill>
                      <a:srgbClr val="899BAD"/>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effectLst/>
                          <a:latin typeface="Franklin Gothic Book" pitchFamily="34" charset="0"/>
                          <a:cs typeface="Times New Roman" panose="02020603050405020304" pitchFamily="18" charset="0"/>
                        </a:rPr>
                        <a:t>10 years</a:t>
                      </a:r>
                      <a:endParaRPr lang="en-US" sz="1200" dirty="0" smtClean="0">
                        <a:solidFill>
                          <a:schemeClr val="tx1"/>
                        </a:solidFill>
                        <a:effectLst/>
                        <a:latin typeface="Franklin Gothic Book" pitchFamily="34" charset="0"/>
                        <a:ea typeface="Times New Roman"/>
                        <a:cs typeface="Times New Roman" panose="02020603050405020304" pitchFamily="18" charset="0"/>
                      </a:endParaRPr>
                    </a:p>
                  </a:txBody>
                  <a:tcPr marL="67486" marR="67486" marT="0" marB="0" anchor="ctr">
                    <a:solidFill>
                      <a:srgbClr val="899BAD"/>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effectLst/>
                          <a:latin typeface="Franklin Gothic Book" pitchFamily="34" charset="0"/>
                          <a:cs typeface="Times New Roman" panose="02020603050405020304" pitchFamily="18" charset="0"/>
                        </a:rPr>
                        <a:t>Projects to be funded/built in a 10-year period</a:t>
                      </a:r>
                      <a:endParaRPr lang="en-US" sz="1200" dirty="0" smtClean="0">
                        <a:solidFill>
                          <a:schemeClr val="tx1"/>
                        </a:solidFill>
                        <a:effectLst/>
                        <a:latin typeface="Franklin Gothic Book" pitchFamily="34" charset="0"/>
                        <a:ea typeface="Times New Roman"/>
                        <a:cs typeface="Times New Roman" panose="02020603050405020304" pitchFamily="18" charset="0"/>
                      </a:endParaRPr>
                    </a:p>
                  </a:txBody>
                  <a:tcPr marL="67486" marR="67486" marT="0" marB="0" anchor="ctr">
                    <a:solidFill>
                      <a:srgbClr val="899BAD"/>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effectLst/>
                          <a:latin typeface="Franklin Gothic Book" pitchFamily="34" charset="0"/>
                          <a:cs typeface="Times New Roman" panose="02020603050405020304" pitchFamily="18" charset="0"/>
                        </a:rPr>
                        <a:t>Annual</a:t>
                      </a:r>
                      <a:endParaRPr lang="en-US" sz="1200" dirty="0" smtClean="0">
                        <a:solidFill>
                          <a:schemeClr val="tx1"/>
                        </a:solidFill>
                        <a:effectLst/>
                        <a:latin typeface="Franklin Gothic Book" pitchFamily="34" charset="0"/>
                        <a:ea typeface="Times New Roman"/>
                        <a:cs typeface="Times New Roman" panose="02020603050405020304" pitchFamily="18" charset="0"/>
                      </a:endParaRPr>
                    </a:p>
                  </a:txBody>
                  <a:tcPr marL="67486" marR="67486" marT="0" marB="0" anchor="ctr">
                    <a:solidFill>
                      <a:srgbClr val="899BAD"/>
                    </a:solidFill>
                  </a:tcPr>
                </a:tc>
                <a:tc vMerge="1">
                  <a:txBody>
                    <a:bodyPr/>
                    <a:lstStyle/>
                    <a:p>
                      <a:endParaRPr lang="en-US"/>
                    </a:p>
                  </a:txBody>
                  <a:tcPr/>
                </a:tc>
                <a:tc vMerge="1">
                  <a:txBody>
                    <a:bodyPr/>
                    <a:lstStyle/>
                    <a:p>
                      <a:endParaRPr lang="en-US"/>
                    </a:p>
                  </a:txBody>
                  <a:tcPr/>
                </a:tc>
                <a:tc vMerge="1">
                  <a:txBody>
                    <a:bodyPr/>
                    <a:lstStyle/>
                    <a:p>
                      <a:endParaRPr lang="en-US"/>
                    </a:p>
                  </a:txBody>
                  <a:tcPr/>
                </a:tc>
              </a:tr>
              <a:tr h="772322">
                <a:tc>
                  <a:txBody>
                    <a:bodyPr/>
                    <a:lstStyle/>
                    <a:p>
                      <a:pPr marL="0" marR="0">
                        <a:spcBef>
                          <a:spcPts val="0"/>
                        </a:spcBef>
                        <a:spcAft>
                          <a:spcPts val="0"/>
                        </a:spcAft>
                      </a:pPr>
                      <a:r>
                        <a:rPr lang="en-US" sz="1200" dirty="0">
                          <a:solidFill>
                            <a:schemeClr val="tx1"/>
                          </a:solidFill>
                          <a:effectLst/>
                          <a:latin typeface="Franklin Gothic Book" pitchFamily="34" charset="0"/>
                          <a:cs typeface="Times New Roman" panose="02020603050405020304" pitchFamily="18" charset="0"/>
                        </a:rPr>
                        <a:t>Transportation Improvement Programs (TIPs)</a:t>
                      </a:r>
                      <a:endParaRPr lang="en-US" sz="1200" dirty="0">
                        <a:solidFill>
                          <a:schemeClr val="tx1"/>
                        </a:solidFill>
                        <a:effectLst/>
                        <a:latin typeface="Franklin Gothic Book" pitchFamily="34" charset="0"/>
                        <a:ea typeface="Times New Roman"/>
                        <a:cs typeface="Times New Roman" panose="02020603050405020304" pitchFamily="18" charset="0"/>
                      </a:endParaRPr>
                    </a:p>
                  </a:txBody>
                  <a:tcPr marL="67486" marR="67486" marT="0" marB="0" anchor="ctr"/>
                </a:tc>
                <a:tc>
                  <a:txBody>
                    <a:bodyPr/>
                    <a:lstStyle/>
                    <a:p>
                      <a:pPr marL="0" marR="0">
                        <a:spcBef>
                          <a:spcPts val="0"/>
                        </a:spcBef>
                        <a:spcAft>
                          <a:spcPts val="0"/>
                        </a:spcAft>
                      </a:pPr>
                      <a:r>
                        <a:rPr lang="en-US" sz="1200" dirty="0">
                          <a:solidFill>
                            <a:schemeClr val="tx1"/>
                          </a:solidFill>
                          <a:effectLst/>
                          <a:latin typeface="Franklin Gothic Book" pitchFamily="34" charset="0"/>
                          <a:cs typeface="Times New Roman" panose="02020603050405020304" pitchFamily="18" charset="0"/>
                        </a:rPr>
                        <a:t>MPO - TxDOT Districts</a:t>
                      </a:r>
                      <a:endParaRPr lang="en-US" sz="1200" dirty="0">
                        <a:solidFill>
                          <a:schemeClr val="tx1"/>
                        </a:solidFill>
                        <a:effectLst/>
                        <a:latin typeface="Franklin Gothic Book" pitchFamily="34" charset="0"/>
                        <a:ea typeface="Times New Roman"/>
                        <a:cs typeface="Times New Roman" panose="02020603050405020304" pitchFamily="18" charset="0"/>
                      </a:endParaRPr>
                    </a:p>
                  </a:txBody>
                  <a:tcPr marL="67486" marR="67486" marT="0" marB="0" anchor="ctr"/>
                </a:tc>
                <a:tc>
                  <a:txBody>
                    <a:bodyPr/>
                    <a:lstStyle/>
                    <a:p>
                      <a:pPr marL="0" marR="0">
                        <a:spcBef>
                          <a:spcPts val="0"/>
                        </a:spcBef>
                        <a:spcAft>
                          <a:spcPts val="0"/>
                        </a:spcAft>
                      </a:pPr>
                      <a:r>
                        <a:rPr lang="en-US" sz="1200" dirty="0">
                          <a:solidFill>
                            <a:schemeClr val="tx1"/>
                          </a:solidFill>
                          <a:effectLst/>
                          <a:latin typeface="Franklin Gothic Book" pitchFamily="34" charset="0"/>
                          <a:cs typeface="Times New Roman" panose="02020603050405020304" pitchFamily="18" charset="0"/>
                        </a:rPr>
                        <a:t>Governors/</a:t>
                      </a:r>
                    </a:p>
                    <a:p>
                      <a:pPr marL="0" marR="0">
                        <a:spcBef>
                          <a:spcPts val="0"/>
                        </a:spcBef>
                        <a:spcAft>
                          <a:spcPts val="0"/>
                        </a:spcAft>
                      </a:pPr>
                      <a:r>
                        <a:rPr lang="en-US" sz="1200" dirty="0">
                          <a:solidFill>
                            <a:schemeClr val="tx1"/>
                          </a:solidFill>
                          <a:effectLst/>
                          <a:latin typeface="Franklin Gothic Book" pitchFamily="34" charset="0"/>
                          <a:cs typeface="Times New Roman" panose="02020603050405020304" pitchFamily="18" charset="0"/>
                        </a:rPr>
                        <a:t>MPOs</a:t>
                      </a:r>
                      <a:endParaRPr lang="en-US" sz="1200" dirty="0">
                        <a:solidFill>
                          <a:schemeClr val="tx1"/>
                        </a:solidFill>
                        <a:effectLst/>
                        <a:latin typeface="Franklin Gothic Book" pitchFamily="34" charset="0"/>
                        <a:ea typeface="Times New Roman"/>
                        <a:cs typeface="Times New Roman" panose="02020603050405020304" pitchFamily="18" charset="0"/>
                      </a:endParaRPr>
                    </a:p>
                  </a:txBody>
                  <a:tcPr marL="67486" marR="67486" marT="0" marB="0" anchor="ctr"/>
                </a:tc>
                <a:tc>
                  <a:txBody>
                    <a:bodyPr/>
                    <a:lstStyle/>
                    <a:p>
                      <a:pPr marL="0" marR="0" algn="ctr">
                        <a:spcBef>
                          <a:spcPts val="0"/>
                        </a:spcBef>
                        <a:spcAft>
                          <a:spcPts val="0"/>
                        </a:spcAft>
                      </a:pPr>
                      <a:r>
                        <a:rPr lang="en-US" sz="1200" dirty="0">
                          <a:solidFill>
                            <a:schemeClr val="tx1"/>
                          </a:solidFill>
                          <a:effectLst/>
                          <a:latin typeface="Franklin Gothic Book" pitchFamily="34" charset="0"/>
                          <a:cs typeface="Times New Roman" panose="02020603050405020304" pitchFamily="18" charset="0"/>
                        </a:rPr>
                        <a:t>4 </a:t>
                      </a:r>
                      <a:endParaRPr lang="en-US" sz="1200" dirty="0" smtClean="0">
                        <a:solidFill>
                          <a:schemeClr val="tx1"/>
                        </a:solidFill>
                        <a:effectLst/>
                        <a:latin typeface="Franklin Gothic Book" pitchFamily="34" charset="0"/>
                        <a:cs typeface="Times New Roman" panose="02020603050405020304" pitchFamily="18" charset="0"/>
                      </a:endParaRPr>
                    </a:p>
                    <a:p>
                      <a:pPr marL="0" marR="0" algn="ctr">
                        <a:spcBef>
                          <a:spcPts val="0"/>
                        </a:spcBef>
                        <a:spcAft>
                          <a:spcPts val="0"/>
                        </a:spcAft>
                      </a:pPr>
                      <a:r>
                        <a:rPr lang="en-US" sz="1200" dirty="0" smtClean="0">
                          <a:solidFill>
                            <a:schemeClr val="tx1"/>
                          </a:solidFill>
                          <a:effectLst/>
                          <a:latin typeface="Franklin Gothic Book" pitchFamily="34" charset="0"/>
                          <a:cs typeface="Times New Roman" panose="02020603050405020304" pitchFamily="18" charset="0"/>
                        </a:rPr>
                        <a:t>years</a:t>
                      </a:r>
                      <a:endParaRPr lang="en-US" sz="1200" dirty="0">
                        <a:solidFill>
                          <a:schemeClr val="tx1"/>
                        </a:solidFill>
                        <a:effectLst/>
                        <a:latin typeface="Franklin Gothic Book" pitchFamily="34" charset="0"/>
                        <a:ea typeface="Times New Roman"/>
                        <a:cs typeface="Times New Roman" panose="02020603050405020304" pitchFamily="18" charset="0"/>
                      </a:endParaRPr>
                    </a:p>
                  </a:txBody>
                  <a:tcPr marL="67486" marR="67486" marT="0" marB="0" anchor="ctr"/>
                </a:tc>
                <a:tc>
                  <a:txBody>
                    <a:bodyPr/>
                    <a:lstStyle/>
                    <a:p>
                      <a:pPr marL="0" marR="0" algn="ctr">
                        <a:spcBef>
                          <a:spcPts val="0"/>
                        </a:spcBef>
                        <a:spcAft>
                          <a:spcPts val="0"/>
                        </a:spcAft>
                      </a:pPr>
                      <a:r>
                        <a:rPr lang="en-US" sz="1200" dirty="0">
                          <a:solidFill>
                            <a:schemeClr val="tx1"/>
                          </a:solidFill>
                          <a:effectLst/>
                          <a:latin typeface="Franklin Gothic Book" pitchFamily="34" charset="0"/>
                          <a:cs typeface="Times New Roman" panose="02020603050405020304" pitchFamily="18" charset="0"/>
                        </a:rPr>
                        <a:t>Transportation investments (projects)</a:t>
                      </a:r>
                      <a:endParaRPr lang="en-US" sz="1200" dirty="0">
                        <a:solidFill>
                          <a:schemeClr val="tx1"/>
                        </a:solidFill>
                        <a:effectLst/>
                        <a:latin typeface="Franklin Gothic Book" pitchFamily="34" charset="0"/>
                        <a:ea typeface="Times New Roman"/>
                        <a:cs typeface="Times New Roman" panose="02020603050405020304" pitchFamily="18" charset="0"/>
                      </a:endParaRPr>
                    </a:p>
                  </a:txBody>
                  <a:tcPr marL="67486" marR="67486" marT="0" marB="0" anchor="ctr"/>
                </a:tc>
                <a:tc>
                  <a:txBody>
                    <a:bodyPr/>
                    <a:lstStyle/>
                    <a:p>
                      <a:pPr marL="0" marR="0" algn="ctr">
                        <a:spcBef>
                          <a:spcPts val="0"/>
                        </a:spcBef>
                        <a:spcAft>
                          <a:spcPts val="0"/>
                        </a:spcAft>
                      </a:pPr>
                      <a:r>
                        <a:rPr lang="en-US" sz="1200" dirty="0">
                          <a:solidFill>
                            <a:schemeClr val="tx1"/>
                          </a:solidFill>
                          <a:effectLst/>
                          <a:latin typeface="Franklin Gothic Book" pitchFamily="34" charset="0"/>
                          <a:cs typeface="Times New Roman" panose="02020603050405020304" pitchFamily="18" charset="0"/>
                        </a:rPr>
                        <a:t>Every 2 years</a:t>
                      </a:r>
                      <a:endParaRPr lang="en-US" sz="1200" dirty="0">
                        <a:solidFill>
                          <a:schemeClr val="tx1"/>
                        </a:solidFill>
                        <a:effectLst/>
                        <a:latin typeface="Franklin Gothic Book" pitchFamily="34" charset="0"/>
                        <a:ea typeface="Times New Roman"/>
                        <a:cs typeface="Times New Roman" panose="02020603050405020304" pitchFamily="18" charset="0"/>
                      </a:endParaRPr>
                    </a:p>
                  </a:txBody>
                  <a:tcPr marL="67486" marR="67486" marT="0" marB="0" anchor="ctr"/>
                </a:tc>
                <a:tc vMerge="1">
                  <a:txBody>
                    <a:bodyPr/>
                    <a:lstStyle/>
                    <a:p>
                      <a:endParaRPr lang="en-US"/>
                    </a:p>
                  </a:txBody>
                  <a:tcPr/>
                </a:tc>
                <a:tc vMerge="1">
                  <a:txBody>
                    <a:bodyPr/>
                    <a:lstStyle/>
                    <a:p>
                      <a:endParaRPr lang="en-US"/>
                    </a:p>
                  </a:txBody>
                  <a:tcPr/>
                </a:tc>
                <a:tc vMerge="1">
                  <a:txBody>
                    <a:bodyPr/>
                    <a:lstStyle/>
                    <a:p>
                      <a:endParaRPr lang="en-US"/>
                    </a:p>
                  </a:txBody>
                  <a:tcPr/>
                </a:tc>
              </a:tr>
              <a:tr h="772322">
                <a:tc>
                  <a:txBody>
                    <a:bodyPr/>
                    <a:lstStyle/>
                    <a:p>
                      <a:pPr marL="0" marR="0">
                        <a:spcBef>
                          <a:spcPts val="0"/>
                        </a:spcBef>
                        <a:spcAft>
                          <a:spcPts val="0"/>
                        </a:spcAft>
                      </a:pPr>
                      <a:r>
                        <a:rPr lang="en-US" sz="1200" dirty="0" smtClean="0">
                          <a:solidFill>
                            <a:schemeClr val="tx1"/>
                          </a:solidFill>
                          <a:effectLst/>
                          <a:latin typeface="Franklin Gothic Book" pitchFamily="34" charset="0"/>
                          <a:cs typeface="Times New Roman" panose="02020603050405020304" pitchFamily="18" charset="0"/>
                        </a:rPr>
                        <a:t>Statewide Transportation Improvement Program (STIP)</a:t>
                      </a:r>
                      <a:endParaRPr lang="en-US" sz="1200" dirty="0">
                        <a:solidFill>
                          <a:schemeClr val="tx1"/>
                        </a:solidFill>
                        <a:effectLst/>
                        <a:latin typeface="Franklin Gothic Book" pitchFamily="34" charset="0"/>
                        <a:ea typeface="Times New Roman"/>
                        <a:cs typeface="Times New Roman" panose="02020603050405020304" pitchFamily="18" charset="0"/>
                      </a:endParaRPr>
                    </a:p>
                  </a:txBody>
                  <a:tcPr marL="67486" marR="67486" marT="0" marB="0" anchor="ctr">
                    <a:solidFill>
                      <a:srgbClr val="899BAD"/>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effectLst/>
                          <a:latin typeface="Franklin Gothic Book" pitchFamily="34" charset="0"/>
                          <a:cs typeface="Times New Roman" panose="02020603050405020304" pitchFamily="18" charset="0"/>
                        </a:rPr>
                        <a:t>TxDOT</a:t>
                      </a:r>
                    </a:p>
                  </a:txBody>
                  <a:tcPr marL="67486" marR="67486" marT="0" marB="0" anchor="ctr">
                    <a:solidFill>
                      <a:srgbClr val="899BAD"/>
                    </a:solidFill>
                  </a:tcPr>
                </a:tc>
                <a:tc>
                  <a:txBody>
                    <a:bodyPr/>
                    <a:lstStyle/>
                    <a:p>
                      <a:pPr marL="0" marR="0">
                        <a:spcBef>
                          <a:spcPts val="0"/>
                        </a:spcBef>
                        <a:spcAft>
                          <a:spcPts val="0"/>
                        </a:spcAft>
                      </a:pPr>
                      <a:r>
                        <a:rPr lang="en-US" sz="1200" dirty="0" smtClean="0">
                          <a:solidFill>
                            <a:schemeClr val="tx1"/>
                          </a:solidFill>
                          <a:effectLst/>
                          <a:latin typeface="Franklin Gothic Book" pitchFamily="34" charset="0"/>
                          <a:cs typeface="Times New Roman" panose="02020603050405020304" pitchFamily="18" charset="0"/>
                        </a:rPr>
                        <a:t>USDOT</a:t>
                      </a:r>
                      <a:endParaRPr lang="en-US" sz="1200" dirty="0" smtClean="0">
                        <a:solidFill>
                          <a:schemeClr val="tx1"/>
                        </a:solidFill>
                        <a:effectLst/>
                        <a:latin typeface="Franklin Gothic Book" pitchFamily="34" charset="0"/>
                        <a:ea typeface="Times New Roman"/>
                        <a:cs typeface="Times New Roman" panose="02020603050405020304" pitchFamily="18" charset="0"/>
                      </a:endParaRPr>
                    </a:p>
                  </a:txBody>
                  <a:tcPr marL="67486" marR="67486" marT="0" marB="0" anchor="ctr">
                    <a:solidFill>
                      <a:srgbClr val="899BAD"/>
                    </a:solidFill>
                  </a:tcPr>
                </a:tc>
                <a:tc>
                  <a:txBody>
                    <a:bodyPr/>
                    <a:lstStyle/>
                    <a:p>
                      <a:pPr marL="0" marR="0" algn="ctr">
                        <a:spcBef>
                          <a:spcPts val="0"/>
                        </a:spcBef>
                        <a:spcAft>
                          <a:spcPts val="0"/>
                        </a:spcAft>
                      </a:pPr>
                      <a:r>
                        <a:rPr lang="en-US" sz="1200" dirty="0" smtClean="0">
                          <a:solidFill>
                            <a:schemeClr val="tx1"/>
                          </a:solidFill>
                          <a:effectLst/>
                          <a:latin typeface="Franklin Gothic Book" pitchFamily="34" charset="0"/>
                          <a:cs typeface="Times New Roman" panose="02020603050405020304" pitchFamily="18" charset="0"/>
                        </a:rPr>
                        <a:t>4 </a:t>
                      </a:r>
                    </a:p>
                    <a:p>
                      <a:pPr marL="0" marR="0" algn="ctr">
                        <a:spcBef>
                          <a:spcPts val="0"/>
                        </a:spcBef>
                        <a:spcAft>
                          <a:spcPts val="0"/>
                        </a:spcAft>
                      </a:pPr>
                      <a:r>
                        <a:rPr lang="en-US" sz="1200" dirty="0" smtClean="0">
                          <a:solidFill>
                            <a:schemeClr val="tx1"/>
                          </a:solidFill>
                          <a:effectLst/>
                          <a:latin typeface="Franklin Gothic Book" pitchFamily="34" charset="0"/>
                          <a:cs typeface="Times New Roman" panose="02020603050405020304" pitchFamily="18" charset="0"/>
                        </a:rPr>
                        <a:t>years</a:t>
                      </a:r>
                      <a:endParaRPr lang="en-US" sz="1200" dirty="0" smtClean="0">
                        <a:solidFill>
                          <a:schemeClr val="tx1"/>
                        </a:solidFill>
                        <a:effectLst/>
                        <a:latin typeface="Franklin Gothic Book" pitchFamily="34" charset="0"/>
                        <a:ea typeface="Times New Roman"/>
                        <a:cs typeface="Times New Roman" panose="02020603050405020304" pitchFamily="18" charset="0"/>
                      </a:endParaRPr>
                    </a:p>
                    <a:p>
                      <a:pPr marL="0" marR="0" algn="ctr">
                        <a:spcBef>
                          <a:spcPts val="0"/>
                        </a:spcBef>
                        <a:spcAft>
                          <a:spcPts val="0"/>
                        </a:spcAft>
                      </a:pPr>
                      <a:endParaRPr lang="en-US" sz="1200" dirty="0">
                        <a:solidFill>
                          <a:schemeClr val="tx1"/>
                        </a:solidFill>
                        <a:effectLst/>
                        <a:latin typeface="Franklin Gothic Book" pitchFamily="34" charset="0"/>
                        <a:ea typeface="Times New Roman"/>
                        <a:cs typeface="Times New Roman" panose="02020603050405020304" pitchFamily="18" charset="0"/>
                      </a:endParaRPr>
                    </a:p>
                  </a:txBody>
                  <a:tcPr marL="67486" marR="67486" marT="0" marB="0" anchor="ctr">
                    <a:solidFill>
                      <a:srgbClr val="899BAD"/>
                    </a:solidFill>
                  </a:tcPr>
                </a:tc>
                <a:tc>
                  <a:txBody>
                    <a:bodyPr/>
                    <a:lstStyle/>
                    <a:p>
                      <a:pPr marL="0" marR="0" algn="ctr">
                        <a:spcBef>
                          <a:spcPts val="0"/>
                        </a:spcBef>
                        <a:spcAft>
                          <a:spcPts val="0"/>
                        </a:spcAft>
                      </a:pPr>
                      <a:r>
                        <a:rPr lang="en-US" sz="1200" dirty="0" smtClean="0">
                          <a:solidFill>
                            <a:schemeClr val="tx1"/>
                          </a:solidFill>
                          <a:effectLst/>
                          <a:latin typeface="Franklin Gothic Book" pitchFamily="34" charset="0"/>
                          <a:cs typeface="Times New Roman" panose="02020603050405020304" pitchFamily="18" charset="0"/>
                        </a:rPr>
                        <a:t>Transportation investments</a:t>
                      </a:r>
                      <a:endParaRPr lang="en-US" sz="1200" dirty="0" smtClean="0">
                        <a:solidFill>
                          <a:schemeClr val="tx1"/>
                        </a:solidFill>
                        <a:effectLst/>
                        <a:latin typeface="Franklin Gothic Book" pitchFamily="34" charset="0"/>
                        <a:ea typeface="Times New Roman"/>
                        <a:cs typeface="Times New Roman" panose="02020603050405020304" pitchFamily="18" charset="0"/>
                      </a:endParaRPr>
                    </a:p>
                  </a:txBody>
                  <a:tcPr marL="67486" marR="67486" marT="0" marB="0" anchor="ctr">
                    <a:solidFill>
                      <a:srgbClr val="899BAD"/>
                    </a:solidFill>
                  </a:tcPr>
                </a:tc>
                <a:tc>
                  <a:txBody>
                    <a:bodyPr/>
                    <a:lstStyle/>
                    <a:p>
                      <a:pPr marL="0" marR="0" algn="ctr">
                        <a:spcBef>
                          <a:spcPts val="0"/>
                        </a:spcBef>
                        <a:spcAft>
                          <a:spcPts val="0"/>
                        </a:spcAft>
                      </a:pPr>
                      <a:r>
                        <a:rPr lang="en-US" sz="1200" dirty="0" smtClean="0">
                          <a:solidFill>
                            <a:schemeClr val="tx1"/>
                          </a:solidFill>
                          <a:effectLst/>
                          <a:latin typeface="Franklin Gothic Book" pitchFamily="34" charset="0"/>
                          <a:cs typeface="Times New Roman" panose="02020603050405020304" pitchFamily="18" charset="0"/>
                        </a:rPr>
                        <a:t>Every 2 years</a:t>
                      </a:r>
                      <a:endParaRPr lang="en-US" sz="1200" dirty="0" smtClean="0">
                        <a:solidFill>
                          <a:schemeClr val="tx1"/>
                        </a:solidFill>
                        <a:effectLst/>
                        <a:latin typeface="Franklin Gothic Book" pitchFamily="34" charset="0"/>
                        <a:ea typeface="Times New Roman"/>
                        <a:cs typeface="Times New Roman" panose="02020603050405020304" pitchFamily="18" charset="0"/>
                      </a:endParaRPr>
                    </a:p>
                  </a:txBody>
                  <a:tcPr marL="67486" marR="67486" marT="0" marB="0" anchor="ctr">
                    <a:solidFill>
                      <a:srgbClr val="899BAD"/>
                    </a:solidFill>
                  </a:tcPr>
                </a:tc>
                <a:tc vMerge="1">
                  <a:txBody>
                    <a:bodyPr/>
                    <a:lstStyle/>
                    <a:p>
                      <a:endParaRPr lang="en-US"/>
                    </a:p>
                  </a:txBody>
                  <a:tcPr/>
                </a:tc>
                <a:tc vMerge="1">
                  <a:txBody>
                    <a:bodyPr/>
                    <a:lstStyle/>
                    <a:p>
                      <a:endParaRPr lang="en-US"/>
                    </a:p>
                  </a:txBody>
                  <a:tcPr/>
                </a:tc>
                <a:tc vMerge="1">
                  <a:txBody>
                    <a:bodyPr/>
                    <a:lstStyle/>
                    <a:p>
                      <a:endParaRPr lang="en-US"/>
                    </a:p>
                  </a:txBody>
                  <a:tcPr/>
                </a:tc>
              </a:tr>
            </a:tbl>
          </a:graphicData>
        </a:graphic>
      </p:graphicFrame>
      <p:sp>
        <p:nvSpPr>
          <p:cNvPr id="4" name="Rectangle 1"/>
          <p:cNvSpPr>
            <a:spLocks noChangeArrowheads="1"/>
          </p:cNvSpPr>
          <p:nvPr/>
        </p:nvSpPr>
        <p:spPr bwMode="auto">
          <a:xfrm>
            <a:off x="838200" y="1802498"/>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Franklin Gothic Book" panose="020B0503020102020204" pitchFamily="34" charset="0"/>
                <a:cs typeface="Times New Roman" panose="02020603050405020304" pitchFamily="18" charset="0"/>
              </a:rPr>
              <a:t/>
            </a:r>
            <a:br>
              <a:rPr kumimoji="0" lang="en-US" altLang="en-US" sz="1800" b="0" i="0" u="none" strike="noStrike" cap="none" normalizeH="0" baseline="0" dirty="0" smtClean="0">
                <a:ln>
                  <a:noFill/>
                </a:ln>
                <a:solidFill>
                  <a:schemeClr val="tx1"/>
                </a:solidFill>
                <a:effectLst/>
                <a:latin typeface="Franklin Gothic Book" panose="020B0503020102020204" pitchFamily="34" charset="0"/>
                <a:cs typeface="Times New Roman" panose="02020603050405020304" pitchFamily="18" charset="0"/>
              </a:rPr>
            </a:br>
            <a:endParaRPr kumimoji="0" lang="en-US" altLang="en-US" sz="1800" b="0" i="0" u="none" strike="noStrike" cap="none" normalizeH="0" baseline="0" dirty="0" smtClean="0">
              <a:ln>
                <a:noFill/>
              </a:ln>
              <a:solidFill>
                <a:schemeClr val="tx1"/>
              </a:solidFill>
              <a:effectLst/>
              <a:latin typeface="Franklin Gothic Book" panose="020B0503020102020204" pitchFamily="34" charset="0"/>
              <a:cs typeface="Times New Roman" panose="02020603050405020304" pitchFamily="18" charset="0"/>
            </a:endParaRPr>
          </a:p>
        </p:txBody>
      </p:sp>
      <p:sp>
        <p:nvSpPr>
          <p:cNvPr id="5" name="Rectangle 4"/>
          <p:cNvSpPr/>
          <p:nvPr/>
        </p:nvSpPr>
        <p:spPr>
          <a:xfrm>
            <a:off x="838200" y="972235"/>
            <a:ext cx="7620000" cy="704166"/>
          </a:xfrm>
          <a:prstGeom prst="rect">
            <a:avLst/>
          </a:prstGeom>
          <a:solidFill>
            <a:srgbClr val="899B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solidFill>
                  <a:schemeClr val="tx1"/>
                </a:solidFill>
                <a:latin typeface="Franklin Gothic Book" panose="020B0503020102020204" pitchFamily="34" charset="0"/>
                <a:cs typeface="Times New Roman" panose="02020603050405020304" pitchFamily="18" charset="0"/>
              </a:rPr>
              <a:t>Federal Requirement–MTP, TIP, and STIP must be fiscally constrained, i.e., sufficient funds by source must be demonstrated</a:t>
            </a:r>
            <a:endParaRPr lang="en-US" sz="2000" dirty="0">
              <a:solidFill>
                <a:schemeClr val="tx1"/>
              </a:solidFill>
              <a:latin typeface="Franklin Gothic Book" panose="020B0503020102020204" pitchFamily="34" charset="0"/>
              <a:cs typeface="Times New Roman" panose="02020603050405020304" pitchFamily="18" charset="0"/>
            </a:endParaRPr>
          </a:p>
        </p:txBody>
      </p:sp>
      <p:sp>
        <p:nvSpPr>
          <p:cNvPr id="6" name="TextBox 5"/>
          <p:cNvSpPr txBox="1"/>
          <p:nvPr/>
        </p:nvSpPr>
        <p:spPr>
          <a:xfrm>
            <a:off x="930565" y="5867400"/>
            <a:ext cx="6090898" cy="276999"/>
          </a:xfrm>
          <a:prstGeom prst="rect">
            <a:avLst/>
          </a:prstGeom>
          <a:noFill/>
        </p:spPr>
        <p:txBody>
          <a:bodyPr wrap="none" rtlCol="0">
            <a:spAutoFit/>
          </a:bodyPr>
          <a:lstStyle/>
          <a:p>
            <a:r>
              <a:rPr lang="en-US" sz="1200" dirty="0" smtClean="0">
                <a:latin typeface="Franklin Gothic Book" panose="020B0503020102020204" pitchFamily="34" charset="0"/>
              </a:rPr>
              <a:t>* More detailed information can be found in Part B: Supplementary </a:t>
            </a:r>
            <a:r>
              <a:rPr lang="en-US" sz="1200" dirty="0">
                <a:latin typeface="Franklin Gothic Book" panose="020B0503020102020204" pitchFamily="34" charset="0"/>
              </a:rPr>
              <a:t>I</a:t>
            </a:r>
            <a:r>
              <a:rPr lang="en-US" sz="1200" dirty="0" smtClean="0">
                <a:latin typeface="Franklin Gothic Book" panose="020B0503020102020204" pitchFamily="34" charset="0"/>
              </a:rPr>
              <a:t>nformation Document </a:t>
            </a:r>
          </a:p>
        </p:txBody>
      </p:sp>
    </p:spTree>
    <p:extLst>
      <p:ext uri="{BB962C8B-B14F-4D97-AF65-F5344CB8AC3E}">
        <p14:creationId xmlns:p14="http://schemas.microsoft.com/office/powerpoint/2010/main" val="34616390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Times New Roman" panose="02020603050405020304" pitchFamily="18" charset="0"/>
              </a:rPr>
              <a:t>Transportation Funding Sources</a:t>
            </a:r>
            <a:endParaRPr lang="en-US" dirty="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en-US" sz="2800" dirty="0" smtClean="0">
                <a:cs typeface="Times New Roman" panose="02020603050405020304" pitchFamily="18" charset="0"/>
              </a:rPr>
              <a:t>Federal:</a:t>
            </a:r>
          </a:p>
          <a:p>
            <a:pPr lvl="1"/>
            <a:r>
              <a:rPr lang="en-US" dirty="0" smtClean="0">
                <a:cs typeface="Times New Roman" panose="02020603050405020304" pitchFamily="18" charset="0"/>
              </a:rPr>
              <a:t>Highway Trust Fund.</a:t>
            </a:r>
          </a:p>
          <a:p>
            <a:pPr lvl="1"/>
            <a:r>
              <a:rPr lang="en-US" dirty="0" smtClean="0">
                <a:cs typeface="Times New Roman" panose="02020603050405020304" pitchFamily="18" charset="0"/>
              </a:rPr>
              <a:t>Other funding mechanisms.</a:t>
            </a:r>
          </a:p>
          <a:p>
            <a:r>
              <a:rPr lang="en-US" dirty="0" smtClean="0">
                <a:cs typeface="Times New Roman" panose="02020603050405020304" pitchFamily="18" charset="0"/>
              </a:rPr>
              <a:t> </a:t>
            </a:r>
            <a:r>
              <a:rPr lang="en-US" sz="2800" dirty="0" smtClean="0">
                <a:cs typeface="Times New Roman" panose="02020603050405020304" pitchFamily="18" charset="0"/>
              </a:rPr>
              <a:t>State:</a:t>
            </a:r>
          </a:p>
          <a:p>
            <a:pPr lvl="1"/>
            <a:r>
              <a:rPr lang="en-US" dirty="0" smtClean="0">
                <a:cs typeface="Times New Roman" panose="02020603050405020304" pitchFamily="18" charset="0"/>
              </a:rPr>
              <a:t>Motor Fuel Tax.</a:t>
            </a:r>
          </a:p>
          <a:p>
            <a:pPr lvl="1"/>
            <a:r>
              <a:rPr lang="en-US" dirty="0" smtClean="0">
                <a:cs typeface="Times New Roman" panose="02020603050405020304" pitchFamily="18" charset="0"/>
              </a:rPr>
              <a:t>Vehicle Sales Tax.</a:t>
            </a:r>
          </a:p>
          <a:p>
            <a:pPr lvl="1"/>
            <a:r>
              <a:rPr lang="en-US" dirty="0" smtClean="0">
                <a:cs typeface="Times New Roman" panose="02020603050405020304" pitchFamily="18" charset="0"/>
              </a:rPr>
              <a:t>Vehicle Registration Fees.</a:t>
            </a:r>
          </a:p>
          <a:p>
            <a:r>
              <a:rPr lang="en-US" sz="2800" dirty="0" smtClean="0">
                <a:cs typeface="Times New Roman" panose="02020603050405020304" pitchFamily="18" charset="0"/>
              </a:rPr>
              <a:t>Local:</a:t>
            </a:r>
          </a:p>
          <a:p>
            <a:pPr lvl="1"/>
            <a:r>
              <a:rPr lang="en-US" dirty="0" smtClean="0">
                <a:cs typeface="Times New Roman" panose="02020603050405020304" pitchFamily="18" charset="0"/>
              </a:rPr>
              <a:t>Local Contribution.</a:t>
            </a:r>
          </a:p>
          <a:p>
            <a:pPr lvl="1"/>
            <a:r>
              <a:rPr lang="en-US" dirty="0" smtClean="0">
                <a:cs typeface="Times New Roman" panose="02020603050405020304" pitchFamily="18" charset="0"/>
              </a:rPr>
              <a:t>Private Funding (Public-Private Partnership).</a:t>
            </a:r>
            <a:endParaRPr lang="en-US" dirty="0">
              <a:cs typeface="Times New Roman" panose="02020603050405020304" pitchFamily="18" charset="0"/>
            </a:endParaRPr>
          </a:p>
        </p:txBody>
      </p:sp>
    </p:spTree>
    <p:extLst>
      <p:ext uri="{BB962C8B-B14F-4D97-AF65-F5344CB8AC3E}">
        <p14:creationId xmlns:p14="http://schemas.microsoft.com/office/powerpoint/2010/main" val="11904343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2313" y="3276600"/>
            <a:ext cx="8345487" cy="2209800"/>
          </a:xfrm>
        </p:spPr>
        <p:txBody>
          <a:bodyPr>
            <a:normAutofit fontScale="90000"/>
          </a:bodyPr>
          <a:lstStyle/>
          <a:p>
            <a:pPr>
              <a:lnSpc>
                <a:spcPct val="120000"/>
              </a:lnSpc>
            </a:pPr>
            <a:r>
              <a:rPr lang="en-US" b="0" dirty="0">
                <a:solidFill>
                  <a:schemeClr val="accent1"/>
                </a:solidFill>
                <a:latin typeface="Franklin Gothic Medium" panose="020B0603020102020204" pitchFamily="34" charset="0"/>
              </a:rPr>
              <a:t>Section </a:t>
            </a:r>
            <a:r>
              <a:rPr lang="en-US" b="0" dirty="0" smtClean="0">
                <a:solidFill>
                  <a:schemeClr val="accent1"/>
                </a:solidFill>
                <a:latin typeface="Franklin Gothic Medium" panose="020B0603020102020204" pitchFamily="34" charset="0"/>
              </a:rPr>
              <a:t>3: Project Development and Environmental Review </a:t>
            </a:r>
            <a:br>
              <a:rPr lang="en-US" b="0" dirty="0" smtClean="0">
                <a:solidFill>
                  <a:schemeClr val="accent1"/>
                </a:solidFill>
                <a:latin typeface="Franklin Gothic Medium" panose="020B0603020102020204" pitchFamily="34" charset="0"/>
              </a:rPr>
            </a:br>
            <a:r>
              <a:rPr lang="en-US" sz="2200" b="0" cap="none" dirty="0" smtClean="0">
                <a:solidFill>
                  <a:schemeClr val="accent1"/>
                </a:solidFill>
                <a:latin typeface="Franklin Gothic Medium" panose="020B0603020102020204" pitchFamily="34" charset="0"/>
              </a:rPr>
              <a:t>For </a:t>
            </a:r>
            <a:r>
              <a:rPr lang="en-US" sz="2200" b="0" cap="none" dirty="0">
                <a:solidFill>
                  <a:schemeClr val="accent1"/>
                </a:solidFill>
                <a:latin typeface="Franklin Gothic Medium" panose="020B0603020102020204" pitchFamily="34" charset="0"/>
              </a:rPr>
              <a:t>more information refer to </a:t>
            </a:r>
            <a:br>
              <a:rPr lang="en-US" sz="2200" b="0" cap="none" dirty="0">
                <a:solidFill>
                  <a:schemeClr val="accent1"/>
                </a:solidFill>
                <a:latin typeface="Franklin Gothic Medium" panose="020B0603020102020204" pitchFamily="34" charset="0"/>
              </a:rPr>
            </a:br>
            <a:r>
              <a:rPr lang="en-US" sz="2200" b="0" cap="none" dirty="0">
                <a:solidFill>
                  <a:schemeClr val="accent1"/>
                </a:solidFill>
                <a:latin typeface="Franklin Gothic Medium" panose="020B0603020102020204" pitchFamily="34" charset="0"/>
              </a:rPr>
              <a:t>Chapter </a:t>
            </a:r>
            <a:r>
              <a:rPr lang="en-US" sz="2200" b="0" cap="none" dirty="0" smtClean="0">
                <a:solidFill>
                  <a:schemeClr val="accent1"/>
                </a:solidFill>
                <a:latin typeface="Franklin Gothic Medium" panose="020B0603020102020204" pitchFamily="34" charset="0"/>
              </a:rPr>
              <a:t>3 </a:t>
            </a:r>
            <a:r>
              <a:rPr lang="en-US" sz="2200" b="0" cap="none" dirty="0">
                <a:solidFill>
                  <a:schemeClr val="accent1"/>
                </a:solidFill>
                <a:latin typeface="Franklin Gothic Medium" panose="020B0603020102020204" pitchFamily="34" charset="0"/>
              </a:rPr>
              <a:t>of Supplementary Information Document</a:t>
            </a:r>
          </a:p>
        </p:txBody>
      </p:sp>
      <p:cxnSp>
        <p:nvCxnSpPr>
          <p:cNvPr id="5" name="Straight Connector 4"/>
          <p:cNvCxnSpPr/>
          <p:nvPr/>
        </p:nvCxnSpPr>
        <p:spPr>
          <a:xfrm>
            <a:off x="685800" y="4670660"/>
            <a:ext cx="5410200" cy="0"/>
          </a:xfrm>
          <a:prstGeom prst="line">
            <a:avLst/>
          </a:prstGeom>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14902501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cs typeface="Times New Roman" panose="02020603050405020304" pitchFamily="18" charset="0"/>
              </a:rPr>
              <a:t>TxDOT Project Development Process</a:t>
            </a:r>
            <a:endParaRPr lang="en-US" dirty="0">
              <a:cs typeface="Times New Roman" panose="02020603050405020304" pitchFamily="18" charset="0"/>
            </a:endParaRPr>
          </a:p>
        </p:txBody>
      </p:sp>
      <p:pic>
        <p:nvPicPr>
          <p:cNvPr id="4" name="Picture 3"/>
          <p:cNvPicPr/>
          <p:nvPr/>
        </p:nvPicPr>
        <p:blipFill>
          <a:blip r:embed="rId3" cstate="print">
            <a:extLst>
              <a:ext uri="{28A0092B-C50C-407E-A947-70E740481C1C}">
                <a14:useLocalDpi xmlns:a14="http://schemas.microsoft.com/office/drawing/2010/main" val="0"/>
              </a:ext>
            </a:extLst>
          </a:blip>
          <a:stretch>
            <a:fillRect/>
          </a:stretch>
        </p:blipFill>
        <p:spPr>
          <a:xfrm>
            <a:off x="1295400" y="838200"/>
            <a:ext cx="6476999" cy="5334000"/>
          </a:xfrm>
          <a:prstGeom prst="rect">
            <a:avLst/>
          </a:prstGeom>
        </p:spPr>
      </p:pic>
    </p:spTree>
    <p:extLst>
      <p:ext uri="{BB962C8B-B14F-4D97-AF65-F5344CB8AC3E}">
        <p14:creationId xmlns:p14="http://schemas.microsoft.com/office/powerpoint/2010/main" val="1845418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Times New Roman" panose="02020603050405020304" pitchFamily="18" charset="0"/>
              </a:rPr>
              <a:t>TxDOT’s Environmental Review Process</a:t>
            </a:r>
            <a:endParaRPr lang="en-US" dirty="0">
              <a:cs typeface="Times New Roman" panose="02020603050405020304" pitchFamily="18" charset="0"/>
            </a:endParaRPr>
          </a:p>
        </p:txBody>
      </p:sp>
      <p:sp>
        <p:nvSpPr>
          <p:cNvPr id="24" name="Text Box 320"/>
          <p:cNvSpPr txBox="1"/>
          <p:nvPr/>
        </p:nvSpPr>
        <p:spPr>
          <a:xfrm>
            <a:off x="1993567" y="2951250"/>
            <a:ext cx="1398957" cy="548640"/>
          </a:xfrm>
          <a:prstGeom prst="rect">
            <a:avLst/>
          </a:prstGeom>
          <a:solidFill>
            <a:srgbClr val="925700"/>
          </a:solidFill>
          <a:ln w="6350">
            <a:solidFill>
              <a:srgbClr val="E5BC7F"/>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algn="ctr">
              <a:defRPr sz="1200" b="1">
                <a:solidFill>
                  <a:schemeClr val="bg1"/>
                </a:solidFill>
                <a:latin typeface="Franklin Gothic Book" panose="020B0503020102020204" pitchFamily="34" charset="0"/>
                <a:ea typeface="Times New Roman"/>
              </a:defRPr>
            </a:lvl1pPr>
          </a:lstStyle>
          <a:p>
            <a:r>
              <a:rPr lang="en-US" dirty="0"/>
              <a:t>Interagency Coordination</a:t>
            </a:r>
          </a:p>
        </p:txBody>
      </p:sp>
      <p:sp>
        <p:nvSpPr>
          <p:cNvPr id="25" name="Text Box 321"/>
          <p:cNvSpPr txBox="1"/>
          <p:nvPr/>
        </p:nvSpPr>
        <p:spPr>
          <a:xfrm>
            <a:off x="3450760" y="2951250"/>
            <a:ext cx="1400789" cy="548640"/>
          </a:xfrm>
          <a:prstGeom prst="rect">
            <a:avLst/>
          </a:prstGeom>
          <a:solidFill>
            <a:srgbClr val="925700"/>
          </a:solidFill>
          <a:ln w="6350">
            <a:solidFill>
              <a:srgbClr val="E5BC7F"/>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algn="ctr">
              <a:defRPr sz="1200" b="1">
                <a:solidFill>
                  <a:schemeClr val="bg1"/>
                </a:solidFill>
                <a:latin typeface="Franklin Gothic Book" panose="020B0503020102020204" pitchFamily="34" charset="0"/>
                <a:ea typeface="Times New Roman"/>
              </a:defRPr>
            </a:lvl1pPr>
          </a:lstStyle>
          <a:p>
            <a:r>
              <a:rPr lang="en-US" dirty="0"/>
              <a:t>Final Environmental Document</a:t>
            </a:r>
          </a:p>
        </p:txBody>
      </p:sp>
      <p:sp>
        <p:nvSpPr>
          <p:cNvPr id="26" name="Text Box 322"/>
          <p:cNvSpPr txBox="1"/>
          <p:nvPr/>
        </p:nvSpPr>
        <p:spPr>
          <a:xfrm>
            <a:off x="4891909" y="2951250"/>
            <a:ext cx="1400789" cy="548640"/>
          </a:xfrm>
          <a:prstGeom prst="rect">
            <a:avLst/>
          </a:prstGeom>
          <a:solidFill>
            <a:srgbClr val="925700"/>
          </a:solidFill>
          <a:ln w="6350">
            <a:solidFill>
              <a:srgbClr val="E5BC7F"/>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algn="ctr">
              <a:defRPr sz="1200" b="1">
                <a:solidFill>
                  <a:schemeClr val="bg1"/>
                </a:solidFill>
                <a:latin typeface="Franklin Gothic Book" panose="020B0503020102020204" pitchFamily="34" charset="0"/>
                <a:ea typeface="Times New Roman"/>
              </a:defRPr>
            </a:lvl1pPr>
          </a:lstStyle>
          <a:p>
            <a:r>
              <a:rPr lang="en-US" dirty="0"/>
              <a:t>Environmental Clearance</a:t>
            </a:r>
          </a:p>
        </p:txBody>
      </p:sp>
      <p:sp>
        <p:nvSpPr>
          <p:cNvPr id="27" name="Text Box 323"/>
          <p:cNvSpPr txBox="1"/>
          <p:nvPr/>
        </p:nvSpPr>
        <p:spPr>
          <a:xfrm>
            <a:off x="430748" y="2951250"/>
            <a:ext cx="1527008" cy="548640"/>
          </a:xfrm>
          <a:prstGeom prst="rect">
            <a:avLst/>
          </a:prstGeom>
          <a:solidFill>
            <a:srgbClr val="925700"/>
          </a:solidFill>
          <a:ln w="6350">
            <a:solidFill>
              <a:srgbClr val="E5BC7F"/>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200" b="1" dirty="0">
                <a:solidFill>
                  <a:schemeClr val="bg1"/>
                </a:solidFill>
                <a:effectLst/>
                <a:latin typeface="Franklin Gothic Book" panose="020B0503020102020204" pitchFamily="34" charset="0"/>
                <a:ea typeface="Times New Roman"/>
              </a:rPr>
              <a:t>Planning</a:t>
            </a:r>
            <a:r>
              <a:rPr lang="en-US" sz="1200" b="1" dirty="0" smtClean="0">
                <a:solidFill>
                  <a:schemeClr val="bg1"/>
                </a:solidFill>
                <a:effectLst/>
                <a:latin typeface="Franklin Gothic Book" panose="020B0503020102020204" pitchFamily="34" charset="0"/>
                <a:ea typeface="Times New Roman"/>
              </a:rPr>
              <a:t>/</a:t>
            </a:r>
          </a:p>
          <a:p>
            <a:pPr marL="0" marR="0" algn="ctr">
              <a:spcBef>
                <a:spcPts val="0"/>
              </a:spcBef>
              <a:spcAft>
                <a:spcPts val="0"/>
              </a:spcAft>
            </a:pPr>
            <a:r>
              <a:rPr lang="en-US" sz="1200" b="1" dirty="0" smtClean="0">
                <a:solidFill>
                  <a:schemeClr val="bg1"/>
                </a:solidFill>
                <a:effectLst/>
                <a:latin typeface="Franklin Gothic Book" panose="020B0503020102020204" pitchFamily="34" charset="0"/>
                <a:ea typeface="Times New Roman"/>
              </a:rPr>
              <a:t>Preliminary </a:t>
            </a:r>
            <a:r>
              <a:rPr lang="en-US" sz="1200" b="1" dirty="0">
                <a:solidFill>
                  <a:schemeClr val="bg1"/>
                </a:solidFill>
                <a:effectLst/>
                <a:latin typeface="Franklin Gothic Book" panose="020B0503020102020204" pitchFamily="34" charset="0"/>
                <a:ea typeface="Times New Roman"/>
              </a:rPr>
              <a:t>Survey</a:t>
            </a:r>
            <a:endParaRPr lang="en-US" sz="1200" dirty="0">
              <a:solidFill>
                <a:schemeClr val="bg1"/>
              </a:solidFill>
              <a:effectLst/>
              <a:latin typeface="Franklin Gothic Book" panose="020B0503020102020204" pitchFamily="34" charset="0"/>
              <a:ea typeface="Times New Roman"/>
            </a:endParaRPr>
          </a:p>
        </p:txBody>
      </p:sp>
      <p:sp>
        <p:nvSpPr>
          <p:cNvPr id="29" name="Text Box 325"/>
          <p:cNvSpPr txBox="1"/>
          <p:nvPr/>
        </p:nvSpPr>
        <p:spPr>
          <a:xfrm>
            <a:off x="3452049" y="3599488"/>
            <a:ext cx="1399032" cy="548640"/>
          </a:xfrm>
          <a:prstGeom prst="rect">
            <a:avLst/>
          </a:prstGeom>
          <a:solidFill>
            <a:srgbClr val="925700"/>
          </a:solidFill>
          <a:ln w="6350">
            <a:solidFill>
              <a:srgbClr val="E5BC7F"/>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200" b="1" dirty="0">
                <a:solidFill>
                  <a:schemeClr val="bg1"/>
                </a:solidFill>
                <a:effectLst/>
                <a:latin typeface="Franklin Gothic Book" panose="020B0503020102020204" pitchFamily="34" charset="0"/>
                <a:ea typeface="Times New Roman"/>
              </a:rPr>
              <a:t> Draft Environmental Document</a:t>
            </a:r>
            <a:endParaRPr lang="en-US" sz="1200" dirty="0">
              <a:solidFill>
                <a:schemeClr val="bg1"/>
              </a:solidFill>
              <a:effectLst/>
              <a:latin typeface="Franklin Gothic Book" panose="020B0503020102020204" pitchFamily="34" charset="0"/>
              <a:ea typeface="Times New Roman"/>
            </a:endParaRPr>
          </a:p>
        </p:txBody>
      </p:sp>
      <p:sp>
        <p:nvSpPr>
          <p:cNvPr id="30" name="Text Box 326"/>
          <p:cNvSpPr txBox="1"/>
          <p:nvPr/>
        </p:nvSpPr>
        <p:spPr>
          <a:xfrm>
            <a:off x="3455495" y="5788251"/>
            <a:ext cx="1396435" cy="373843"/>
          </a:xfrm>
          <a:prstGeom prst="rect">
            <a:avLst/>
          </a:prstGeom>
          <a:solidFill>
            <a:srgbClr val="925700"/>
          </a:solidFill>
          <a:ln w="6350">
            <a:solidFill>
              <a:srgbClr val="E5BC7F"/>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200" b="1" dirty="0">
                <a:solidFill>
                  <a:schemeClr val="bg1"/>
                </a:solidFill>
                <a:effectLst/>
                <a:latin typeface="Franklin Gothic Book" panose="020B0503020102020204" pitchFamily="34" charset="0"/>
                <a:ea typeface="Times New Roman"/>
              </a:rPr>
              <a:t>Public Involvement </a:t>
            </a:r>
            <a:endParaRPr lang="en-US" sz="1200" dirty="0">
              <a:solidFill>
                <a:schemeClr val="bg1"/>
              </a:solidFill>
              <a:effectLst/>
              <a:latin typeface="Franklin Gothic Book" panose="020B0503020102020204" pitchFamily="34" charset="0"/>
              <a:ea typeface="Times New Roman"/>
            </a:endParaRPr>
          </a:p>
        </p:txBody>
      </p:sp>
      <p:sp>
        <p:nvSpPr>
          <p:cNvPr id="31" name="Text Box 327"/>
          <p:cNvSpPr txBox="1"/>
          <p:nvPr/>
        </p:nvSpPr>
        <p:spPr>
          <a:xfrm>
            <a:off x="3456151" y="4173757"/>
            <a:ext cx="1399032" cy="1585544"/>
          </a:xfrm>
          <a:prstGeom prst="rect">
            <a:avLst/>
          </a:prstGeom>
          <a:solidFill>
            <a:srgbClr val="E5BC7F"/>
          </a:solidFill>
          <a:ln w="6350">
            <a:solidFill>
              <a:srgbClr val="899BAD"/>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91440" marR="0" indent="-91440" rtl="0">
              <a:lnSpc>
                <a:spcPct val="115000"/>
              </a:lnSpc>
              <a:spcBef>
                <a:spcPts val="0"/>
              </a:spcBef>
              <a:buFont typeface="Arial" panose="020B0604020202020204" pitchFamily="34" charset="0"/>
              <a:buChar char="•"/>
            </a:pPr>
            <a:r>
              <a:rPr lang="en-US" sz="1000" dirty="0">
                <a:solidFill>
                  <a:schemeClr val="tx1"/>
                </a:solidFill>
                <a:effectLst/>
                <a:latin typeface="Franklin Gothic Book" panose="020B0503020102020204" pitchFamily="34" charset="0"/>
                <a:ea typeface="Times New Roman"/>
              </a:rPr>
              <a:t>Natural/Cultural Resource Impacts</a:t>
            </a:r>
          </a:p>
          <a:p>
            <a:pPr marL="91440" marR="0" indent="-91440">
              <a:lnSpc>
                <a:spcPct val="115000"/>
              </a:lnSpc>
              <a:spcBef>
                <a:spcPts val="0"/>
              </a:spcBef>
              <a:buFont typeface="Arial" panose="020B0604020202020204" pitchFamily="34" charset="0"/>
              <a:buChar char="•"/>
            </a:pPr>
            <a:r>
              <a:rPr lang="en-US" sz="1000" dirty="0">
                <a:solidFill>
                  <a:schemeClr val="tx1"/>
                </a:solidFill>
                <a:effectLst/>
                <a:latin typeface="Franklin Gothic Book" panose="020B0503020102020204" pitchFamily="34" charset="0"/>
                <a:ea typeface="Times New Roman"/>
              </a:rPr>
              <a:t>Socio-economic Impacts</a:t>
            </a:r>
          </a:p>
          <a:p>
            <a:pPr marL="91440" marR="0" indent="-91440">
              <a:lnSpc>
                <a:spcPct val="115000"/>
              </a:lnSpc>
              <a:spcBef>
                <a:spcPts val="0"/>
              </a:spcBef>
              <a:buFont typeface="Arial" panose="020B0604020202020204" pitchFamily="34" charset="0"/>
              <a:buChar char="•"/>
            </a:pPr>
            <a:r>
              <a:rPr lang="en-US" sz="1000" dirty="0">
                <a:solidFill>
                  <a:schemeClr val="tx1"/>
                </a:solidFill>
                <a:effectLst/>
                <a:latin typeface="Franklin Gothic Book" panose="020B0503020102020204" pitchFamily="34" charset="0"/>
                <a:ea typeface="Times New Roman"/>
              </a:rPr>
              <a:t>Noise Impacts</a:t>
            </a:r>
          </a:p>
          <a:p>
            <a:pPr marL="91440" marR="0" indent="-91440">
              <a:lnSpc>
                <a:spcPct val="115000"/>
              </a:lnSpc>
              <a:spcBef>
                <a:spcPts val="0"/>
              </a:spcBef>
              <a:buFont typeface="Arial" panose="020B0604020202020204" pitchFamily="34" charset="0"/>
              <a:buChar char="•"/>
            </a:pPr>
            <a:r>
              <a:rPr lang="en-US" sz="1000" dirty="0">
                <a:solidFill>
                  <a:schemeClr val="tx1"/>
                </a:solidFill>
                <a:effectLst/>
                <a:latin typeface="Franklin Gothic Book" panose="020B0503020102020204" pitchFamily="34" charset="0"/>
                <a:ea typeface="Times New Roman"/>
              </a:rPr>
              <a:t>Hazardous Materials Evaluation</a:t>
            </a:r>
          </a:p>
          <a:p>
            <a:pPr marL="91440" marR="0" indent="-91440">
              <a:lnSpc>
                <a:spcPct val="115000"/>
              </a:lnSpc>
              <a:spcBef>
                <a:spcPts val="0"/>
              </a:spcBef>
              <a:buFont typeface="Arial" panose="020B0604020202020204" pitchFamily="34" charset="0"/>
              <a:buChar char="•"/>
            </a:pPr>
            <a:r>
              <a:rPr lang="en-US" sz="1000" dirty="0">
                <a:solidFill>
                  <a:schemeClr val="tx1"/>
                </a:solidFill>
                <a:effectLst/>
                <a:latin typeface="Franklin Gothic Book" panose="020B0503020102020204" pitchFamily="34" charset="0"/>
                <a:ea typeface="Times New Roman"/>
              </a:rPr>
              <a:t>Air Quality Analysis</a:t>
            </a:r>
          </a:p>
        </p:txBody>
      </p:sp>
      <p:grpSp>
        <p:nvGrpSpPr>
          <p:cNvPr id="38" name="Group 37"/>
          <p:cNvGrpSpPr>
            <a:grpSpLocks noChangeAspect="1"/>
          </p:cNvGrpSpPr>
          <p:nvPr/>
        </p:nvGrpSpPr>
        <p:grpSpPr>
          <a:xfrm>
            <a:off x="4898066" y="2441659"/>
            <a:ext cx="3996069" cy="486598"/>
            <a:chOff x="0" y="0"/>
            <a:chExt cx="4503246" cy="424543"/>
          </a:xfrm>
        </p:grpSpPr>
        <p:sp>
          <p:nvSpPr>
            <p:cNvPr id="39" name="Text Box 334"/>
            <p:cNvSpPr txBox="1"/>
            <p:nvPr/>
          </p:nvSpPr>
          <p:spPr>
            <a:xfrm>
              <a:off x="0" y="0"/>
              <a:ext cx="1394451" cy="424543"/>
            </a:xfrm>
            <a:prstGeom prst="rect">
              <a:avLst/>
            </a:prstGeom>
            <a:solidFill>
              <a:srgbClr val="CC7A00"/>
            </a:solidFill>
            <a:ln w="6350">
              <a:solidFill>
                <a:srgbClr val="CC7A00"/>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200" b="1" dirty="0">
                  <a:solidFill>
                    <a:schemeClr val="bg1"/>
                  </a:solidFill>
                  <a:effectLst/>
                  <a:latin typeface="Franklin Gothic Book" panose="020B0503020102020204" pitchFamily="34" charset="0"/>
                  <a:ea typeface="Times New Roman"/>
                </a:rPr>
                <a:t>Environmental </a:t>
              </a:r>
              <a:endParaRPr lang="en-US" sz="1200" dirty="0">
                <a:solidFill>
                  <a:schemeClr val="bg1"/>
                </a:solidFill>
                <a:effectLst/>
                <a:latin typeface="Franklin Gothic Book" panose="020B0503020102020204" pitchFamily="34" charset="0"/>
                <a:ea typeface="Times New Roman"/>
              </a:endParaRPr>
            </a:p>
            <a:p>
              <a:pPr marL="0" marR="0" algn="ctr">
                <a:spcBef>
                  <a:spcPts val="0"/>
                </a:spcBef>
                <a:spcAft>
                  <a:spcPts val="0"/>
                </a:spcAft>
              </a:pPr>
              <a:r>
                <a:rPr lang="en-US" sz="1200" b="1" dirty="0" smtClean="0">
                  <a:solidFill>
                    <a:schemeClr val="bg1"/>
                  </a:solidFill>
                  <a:effectLst/>
                  <a:latin typeface="Franklin Gothic Book" panose="020B0503020102020204" pitchFamily="34" charset="0"/>
                  <a:ea typeface="Times New Roman"/>
                </a:rPr>
                <a:t>Re-evaluation</a:t>
              </a:r>
              <a:endParaRPr lang="en-US" sz="1200" dirty="0">
                <a:solidFill>
                  <a:schemeClr val="bg1"/>
                </a:solidFill>
                <a:effectLst/>
                <a:latin typeface="Franklin Gothic Book" panose="020B0503020102020204" pitchFamily="34" charset="0"/>
                <a:ea typeface="Times New Roman"/>
              </a:endParaRPr>
            </a:p>
          </p:txBody>
        </p:sp>
        <p:sp>
          <p:nvSpPr>
            <p:cNvPr id="40" name="Text Box 335"/>
            <p:cNvSpPr txBox="1"/>
            <p:nvPr/>
          </p:nvSpPr>
          <p:spPr>
            <a:xfrm>
              <a:off x="3123639" y="0"/>
              <a:ext cx="1379607" cy="424543"/>
            </a:xfrm>
            <a:prstGeom prst="rect">
              <a:avLst/>
            </a:prstGeom>
            <a:solidFill>
              <a:srgbClr val="CC7A00"/>
            </a:solidFill>
            <a:ln w="6350">
              <a:solidFill>
                <a:srgbClr val="CC7A00"/>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200" b="1" dirty="0">
                  <a:solidFill>
                    <a:schemeClr val="bg1"/>
                  </a:solidFill>
                  <a:effectLst/>
                  <a:latin typeface="Franklin Gothic Book" panose="020B0503020102020204" pitchFamily="34" charset="0"/>
                  <a:ea typeface="Times New Roman"/>
                </a:rPr>
                <a:t>Environmental Commitments</a:t>
              </a:r>
              <a:endParaRPr lang="en-US" sz="1200" dirty="0">
                <a:solidFill>
                  <a:schemeClr val="bg1"/>
                </a:solidFill>
                <a:effectLst/>
                <a:latin typeface="Franklin Gothic Book" panose="020B0503020102020204" pitchFamily="34" charset="0"/>
                <a:ea typeface="Times New Roman"/>
              </a:endParaRPr>
            </a:p>
          </p:txBody>
        </p:sp>
        <p:sp>
          <p:nvSpPr>
            <p:cNvPr id="41" name="Text Box 336"/>
            <p:cNvSpPr txBox="1"/>
            <p:nvPr/>
          </p:nvSpPr>
          <p:spPr>
            <a:xfrm>
              <a:off x="1609284" y="0"/>
              <a:ext cx="1286372" cy="424543"/>
            </a:xfrm>
            <a:prstGeom prst="rect">
              <a:avLst/>
            </a:prstGeom>
            <a:solidFill>
              <a:srgbClr val="CC7A00"/>
            </a:solidFill>
            <a:ln w="6350">
              <a:solidFill>
                <a:srgbClr val="CC7A00"/>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200" b="1" dirty="0">
                  <a:solidFill>
                    <a:schemeClr val="bg1"/>
                  </a:solidFill>
                  <a:effectLst/>
                  <a:latin typeface="Franklin Gothic Book" panose="020B0503020102020204" pitchFamily="34" charset="0"/>
                  <a:ea typeface="Times New Roman"/>
                </a:rPr>
                <a:t>Permitting</a:t>
              </a:r>
              <a:endParaRPr lang="en-US" sz="1200" dirty="0">
                <a:solidFill>
                  <a:schemeClr val="bg1"/>
                </a:solidFill>
                <a:effectLst/>
                <a:latin typeface="Franklin Gothic Book" panose="020B0503020102020204" pitchFamily="34" charset="0"/>
                <a:ea typeface="Times New Roman"/>
              </a:endParaRPr>
            </a:p>
          </p:txBody>
        </p:sp>
      </p:grpSp>
      <p:grpSp>
        <p:nvGrpSpPr>
          <p:cNvPr id="60" name="Group 59"/>
          <p:cNvGrpSpPr/>
          <p:nvPr/>
        </p:nvGrpSpPr>
        <p:grpSpPr>
          <a:xfrm>
            <a:off x="600690" y="1203743"/>
            <a:ext cx="8009518" cy="1009848"/>
            <a:chOff x="600690" y="1447800"/>
            <a:chExt cx="8009518" cy="1009848"/>
          </a:xfrm>
        </p:grpSpPr>
        <p:grpSp>
          <p:nvGrpSpPr>
            <p:cNvPr id="49" name="Group 48"/>
            <p:cNvGrpSpPr/>
            <p:nvPr/>
          </p:nvGrpSpPr>
          <p:grpSpPr>
            <a:xfrm>
              <a:off x="600690" y="1451808"/>
              <a:ext cx="8009518" cy="569496"/>
              <a:chOff x="600691" y="1451808"/>
              <a:chExt cx="5867400" cy="569496"/>
            </a:xfrm>
            <a:solidFill>
              <a:schemeClr val="tx2"/>
            </a:solidFill>
          </p:grpSpPr>
          <p:sp>
            <p:nvSpPr>
              <p:cNvPr id="42" name="Rectangle 41"/>
              <p:cNvSpPr/>
              <p:nvPr/>
            </p:nvSpPr>
            <p:spPr>
              <a:xfrm>
                <a:off x="600691" y="1451808"/>
                <a:ext cx="5867400" cy="569496"/>
              </a:xfrm>
              <a:prstGeom prst="rect">
                <a:avLst/>
              </a:prstGeom>
              <a:solidFill>
                <a:srgbClr val="14385C"/>
              </a:solidFill>
              <a:ln>
                <a:solidFill>
                  <a:srgbClr val="1438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bg1"/>
                  </a:solidFill>
                  <a:latin typeface="Franklin Gothic Book" panose="020B0503020102020204" pitchFamily="34" charset="0"/>
                  <a:cs typeface="Times New Roman" panose="02020603050405020304" pitchFamily="18" charset="0"/>
                </a:endParaRPr>
              </a:p>
            </p:txBody>
          </p:sp>
          <p:sp>
            <p:nvSpPr>
              <p:cNvPr id="43" name="TextBox 42"/>
              <p:cNvSpPr txBox="1"/>
              <p:nvPr/>
            </p:nvSpPr>
            <p:spPr>
              <a:xfrm>
                <a:off x="600691" y="1456983"/>
                <a:ext cx="914400" cy="461665"/>
              </a:xfrm>
              <a:prstGeom prst="rect">
                <a:avLst/>
              </a:prstGeom>
              <a:noFill/>
            </p:spPr>
            <p:txBody>
              <a:bodyPr wrap="square" rtlCol="0">
                <a:spAutoFit/>
              </a:bodyPr>
              <a:lstStyle/>
              <a:p>
                <a:r>
                  <a:rPr lang="en-US" sz="1200" dirty="0" smtClean="0">
                    <a:solidFill>
                      <a:schemeClr val="bg1"/>
                    </a:solidFill>
                    <a:latin typeface="Franklin Gothic Book" panose="020B0503020102020204" pitchFamily="34" charset="0"/>
                    <a:cs typeface="Times New Roman" panose="02020603050405020304" pitchFamily="18" charset="0"/>
                  </a:rPr>
                  <a:t>PROJECT INITIATION</a:t>
                </a:r>
              </a:p>
            </p:txBody>
          </p:sp>
          <p:sp>
            <p:nvSpPr>
              <p:cNvPr id="44" name="TextBox 43"/>
              <p:cNvSpPr txBox="1"/>
              <p:nvPr/>
            </p:nvSpPr>
            <p:spPr>
              <a:xfrm>
                <a:off x="1743691" y="1464943"/>
                <a:ext cx="1143000" cy="461665"/>
              </a:xfrm>
              <a:prstGeom prst="rect">
                <a:avLst/>
              </a:prstGeom>
              <a:noFill/>
            </p:spPr>
            <p:txBody>
              <a:bodyPr wrap="square" rtlCol="0">
                <a:spAutoFit/>
              </a:bodyPr>
              <a:lstStyle/>
              <a:p>
                <a:r>
                  <a:rPr lang="en-US" sz="1200" dirty="0" smtClean="0">
                    <a:solidFill>
                      <a:schemeClr val="bg1"/>
                    </a:solidFill>
                    <a:latin typeface="Franklin Gothic Book" panose="020B0503020102020204" pitchFamily="34" charset="0"/>
                    <a:cs typeface="Times New Roman" panose="02020603050405020304" pitchFamily="18" charset="0"/>
                  </a:rPr>
                  <a:t>PLAN</a:t>
                </a:r>
              </a:p>
              <a:p>
                <a:r>
                  <a:rPr lang="en-US" sz="1200" dirty="0" smtClean="0">
                    <a:solidFill>
                      <a:schemeClr val="bg1"/>
                    </a:solidFill>
                    <a:latin typeface="Franklin Gothic Book" panose="020B0503020102020204" pitchFamily="34" charset="0"/>
                    <a:cs typeface="Times New Roman" panose="02020603050405020304" pitchFamily="18" charset="0"/>
                  </a:rPr>
                  <a:t>Authority Required</a:t>
                </a:r>
                <a:endParaRPr lang="en-US" sz="1200" dirty="0">
                  <a:solidFill>
                    <a:schemeClr val="bg1"/>
                  </a:solidFill>
                  <a:latin typeface="Franklin Gothic Book" panose="020B0503020102020204" pitchFamily="34" charset="0"/>
                  <a:cs typeface="Times New Roman" panose="02020603050405020304" pitchFamily="18" charset="0"/>
                </a:endParaRPr>
              </a:p>
            </p:txBody>
          </p:sp>
          <p:sp>
            <p:nvSpPr>
              <p:cNvPr id="45" name="TextBox 44"/>
              <p:cNvSpPr txBox="1"/>
              <p:nvPr/>
            </p:nvSpPr>
            <p:spPr>
              <a:xfrm>
                <a:off x="3801091" y="1458999"/>
                <a:ext cx="1143000" cy="461665"/>
              </a:xfrm>
              <a:prstGeom prst="rect">
                <a:avLst/>
              </a:prstGeom>
              <a:noFill/>
            </p:spPr>
            <p:txBody>
              <a:bodyPr wrap="square" rtlCol="0">
                <a:spAutoFit/>
              </a:bodyPr>
              <a:lstStyle/>
              <a:p>
                <a:r>
                  <a:rPr lang="en-US" sz="1200" dirty="0" smtClean="0">
                    <a:solidFill>
                      <a:schemeClr val="bg1"/>
                    </a:solidFill>
                    <a:latin typeface="Franklin Gothic Book" panose="020B0503020102020204" pitchFamily="34" charset="0"/>
                    <a:cs typeface="Times New Roman" panose="02020603050405020304" pitchFamily="18" charset="0"/>
                  </a:rPr>
                  <a:t>DEVELOP</a:t>
                </a:r>
              </a:p>
              <a:p>
                <a:r>
                  <a:rPr lang="en-US" sz="1200" dirty="0" smtClean="0">
                    <a:solidFill>
                      <a:schemeClr val="bg1"/>
                    </a:solidFill>
                    <a:latin typeface="Franklin Gothic Book" panose="020B0503020102020204" pitchFamily="34" charset="0"/>
                    <a:cs typeface="Times New Roman" panose="02020603050405020304" pitchFamily="18" charset="0"/>
                  </a:rPr>
                  <a:t>Authority Required</a:t>
                </a:r>
                <a:endParaRPr lang="en-US" sz="1200" dirty="0">
                  <a:solidFill>
                    <a:schemeClr val="bg1"/>
                  </a:solidFill>
                  <a:latin typeface="Franklin Gothic Book" panose="020B0503020102020204" pitchFamily="34" charset="0"/>
                  <a:cs typeface="Times New Roman" panose="02020603050405020304" pitchFamily="18" charset="0"/>
                </a:endParaRPr>
              </a:p>
            </p:txBody>
          </p:sp>
          <p:sp>
            <p:nvSpPr>
              <p:cNvPr id="46" name="TextBox 45"/>
              <p:cNvSpPr txBox="1"/>
              <p:nvPr/>
            </p:nvSpPr>
            <p:spPr>
              <a:xfrm>
                <a:off x="5347517" y="1458999"/>
                <a:ext cx="1009221" cy="461665"/>
              </a:xfrm>
              <a:prstGeom prst="rect">
                <a:avLst/>
              </a:prstGeom>
              <a:noFill/>
            </p:spPr>
            <p:txBody>
              <a:bodyPr wrap="square" rtlCol="0">
                <a:spAutoFit/>
              </a:bodyPr>
              <a:lstStyle/>
              <a:p>
                <a:r>
                  <a:rPr lang="en-US" sz="1200" dirty="0" smtClean="0">
                    <a:solidFill>
                      <a:schemeClr val="bg1"/>
                    </a:solidFill>
                    <a:latin typeface="Franklin Gothic Book" panose="020B0503020102020204" pitchFamily="34" charset="0"/>
                    <a:cs typeface="Times New Roman" panose="02020603050405020304" pitchFamily="18" charset="0"/>
                  </a:rPr>
                  <a:t>CONSTRUCT</a:t>
                </a:r>
              </a:p>
              <a:p>
                <a:r>
                  <a:rPr lang="en-US" sz="1200" dirty="0" smtClean="0">
                    <a:solidFill>
                      <a:schemeClr val="bg1"/>
                    </a:solidFill>
                    <a:latin typeface="Franklin Gothic Book" panose="020B0503020102020204" pitchFamily="34" charset="0"/>
                    <a:cs typeface="Times New Roman" panose="02020603050405020304" pitchFamily="18" charset="0"/>
                  </a:rPr>
                  <a:t>Authority Required</a:t>
                </a:r>
                <a:endParaRPr lang="en-US" sz="1200" dirty="0">
                  <a:solidFill>
                    <a:schemeClr val="bg1"/>
                  </a:solidFill>
                  <a:latin typeface="Franklin Gothic Book" panose="020B0503020102020204" pitchFamily="34" charset="0"/>
                  <a:cs typeface="Times New Roman" panose="02020603050405020304" pitchFamily="18" charset="0"/>
                </a:endParaRPr>
              </a:p>
            </p:txBody>
          </p:sp>
        </p:grpSp>
        <p:sp>
          <p:nvSpPr>
            <p:cNvPr id="47" name="Rounded Rectangle 46"/>
            <p:cNvSpPr/>
            <p:nvPr/>
          </p:nvSpPr>
          <p:spPr>
            <a:xfrm>
              <a:off x="2645466" y="2087206"/>
              <a:ext cx="5964741" cy="274320"/>
            </a:xfrm>
            <a:prstGeom prst="roundRect">
              <a:avLst/>
            </a:prstGeom>
            <a:noFill/>
            <a:ln>
              <a:solidFill>
                <a:srgbClr val="899BAD"/>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Franklin Gothic Book" panose="020B0503020102020204" pitchFamily="34" charset="0"/>
              </a:endParaRPr>
            </a:p>
          </p:txBody>
        </p:sp>
        <p:sp>
          <p:nvSpPr>
            <p:cNvPr id="48" name="TextBox 47"/>
            <p:cNvSpPr txBox="1"/>
            <p:nvPr/>
          </p:nvSpPr>
          <p:spPr>
            <a:xfrm>
              <a:off x="2645466" y="2084866"/>
              <a:ext cx="2307533" cy="276999"/>
            </a:xfrm>
            <a:prstGeom prst="rect">
              <a:avLst/>
            </a:prstGeom>
            <a:solidFill>
              <a:srgbClr val="899BAD"/>
            </a:solidFill>
            <a:ln w="28575">
              <a:solidFill>
                <a:srgbClr val="899BAD"/>
              </a:solidFill>
              <a:prstDash val="solid"/>
            </a:ln>
          </p:spPr>
          <p:txBody>
            <a:bodyPr wrap="square" rtlCol="0">
              <a:spAutoFit/>
            </a:bodyPr>
            <a:lstStyle/>
            <a:p>
              <a:pPr algn="ctr"/>
              <a:r>
                <a:rPr lang="en-US" sz="1200" dirty="0" smtClean="0">
                  <a:latin typeface="Franklin Gothic Book" panose="020B0503020102020204" pitchFamily="34" charset="0"/>
                </a:rPr>
                <a:t>ENVIRONMENTAL</a:t>
              </a:r>
            </a:p>
          </p:txBody>
        </p:sp>
        <p:cxnSp>
          <p:nvCxnSpPr>
            <p:cNvPr id="51" name="Straight Connector 50"/>
            <p:cNvCxnSpPr/>
            <p:nvPr/>
          </p:nvCxnSpPr>
          <p:spPr>
            <a:xfrm>
              <a:off x="2160985" y="1451808"/>
              <a:ext cx="0" cy="1005840"/>
            </a:xfrm>
            <a:prstGeom prst="line">
              <a:avLst/>
            </a:prstGeom>
            <a:ln>
              <a:solidFill>
                <a:schemeClr val="tx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4953000" y="1447800"/>
              <a:ext cx="0" cy="1005840"/>
            </a:xfrm>
            <a:prstGeom prst="line">
              <a:avLst/>
            </a:prstGeom>
            <a:ln>
              <a:solidFill>
                <a:schemeClr val="tx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7086600" y="1447800"/>
              <a:ext cx="0" cy="1005840"/>
            </a:xfrm>
            <a:prstGeom prst="line">
              <a:avLst/>
            </a:prstGeom>
            <a:ln>
              <a:solidFill>
                <a:schemeClr val="tx2">
                  <a:lumMod val="50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61" name="Down Arrow 60"/>
          <p:cNvSpPr/>
          <p:nvPr/>
        </p:nvSpPr>
        <p:spPr>
          <a:xfrm>
            <a:off x="3505200" y="2309713"/>
            <a:ext cx="528659" cy="585887"/>
          </a:xfrm>
          <a:prstGeom prst="downArrow">
            <a:avLst/>
          </a:prstGeom>
          <a:solidFill>
            <a:srgbClr val="925700"/>
          </a:solidFill>
          <a:ln w="6350">
            <a:solidFill>
              <a:srgbClr val="E5BC7F"/>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200" b="1" dirty="0">
              <a:solidFill>
                <a:schemeClr val="bg1"/>
              </a:solidFill>
              <a:latin typeface="Franklin Gothic Book" panose="020B0503020102020204" pitchFamily="34" charset="0"/>
              <a:ea typeface="Times New Roman"/>
            </a:endParaRPr>
          </a:p>
        </p:txBody>
      </p:sp>
      <p:sp>
        <p:nvSpPr>
          <p:cNvPr id="62" name="Down Arrow 61"/>
          <p:cNvSpPr/>
          <p:nvPr/>
        </p:nvSpPr>
        <p:spPr>
          <a:xfrm>
            <a:off x="6629400" y="2202369"/>
            <a:ext cx="423195" cy="144467"/>
          </a:xfrm>
          <a:prstGeom prst="downArrow">
            <a:avLst/>
          </a:prstGeom>
          <a:solidFill>
            <a:srgbClr val="CC7A00"/>
          </a:solidFill>
          <a:ln w="6350">
            <a:solidFill>
              <a:srgbClr val="CC7A00"/>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200" b="1" dirty="0">
              <a:solidFill>
                <a:schemeClr val="bg1"/>
              </a:solidFill>
              <a:latin typeface="Franklin Gothic Book" panose="020B0503020102020204" pitchFamily="34" charset="0"/>
              <a:ea typeface="Times New Roman"/>
            </a:endParaRPr>
          </a:p>
        </p:txBody>
      </p:sp>
      <p:sp>
        <p:nvSpPr>
          <p:cNvPr id="32" name="Rounded Rectangle 31"/>
          <p:cNvSpPr/>
          <p:nvPr/>
        </p:nvSpPr>
        <p:spPr>
          <a:xfrm>
            <a:off x="3417251" y="3547566"/>
            <a:ext cx="1490472" cy="2690201"/>
          </a:xfrm>
          <a:prstGeom prst="roundRect">
            <a:avLst>
              <a:gd name="adj" fmla="val 1786"/>
            </a:avLst>
          </a:prstGeom>
          <a:noFill/>
          <a:ln w="50800">
            <a:solidFill>
              <a:srgbClr val="899B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Franklin Gothic Book" panose="020B0503020102020204" pitchFamily="34" charset="0"/>
            </a:endParaRPr>
          </a:p>
        </p:txBody>
      </p:sp>
    </p:spTree>
    <p:extLst>
      <p:ext uri="{BB962C8B-B14F-4D97-AF65-F5344CB8AC3E}">
        <p14:creationId xmlns:p14="http://schemas.microsoft.com/office/powerpoint/2010/main" val="3389799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Times New Roman" panose="02020603050405020304" pitchFamily="18" charset="0"/>
              </a:rPr>
              <a:t>Meet the Instructors</a:t>
            </a:r>
            <a:endParaRPr lang="en-US" dirty="0">
              <a:cs typeface="Times New Roman" panose="02020603050405020304" pitchFamily="18" charset="0"/>
            </a:endParaRPr>
          </a:p>
        </p:txBody>
      </p:sp>
      <p:sp>
        <p:nvSpPr>
          <p:cNvPr id="11" name="Rounded Rectangle 10"/>
          <p:cNvSpPr/>
          <p:nvPr/>
        </p:nvSpPr>
        <p:spPr>
          <a:xfrm>
            <a:off x="411480" y="1828800"/>
            <a:ext cx="8183880" cy="1432560"/>
          </a:xfrm>
          <a:prstGeom prst="roundRect">
            <a:avLst>
              <a:gd name="adj" fmla="val 11699"/>
            </a:avLst>
          </a:prstGeom>
          <a:solidFill>
            <a:srgbClr val="E2E7EB">
              <a:alpha val="82000"/>
            </a:srgb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3"/>
            <a:endParaRPr lang="en-US" dirty="0" smtClean="0">
              <a:solidFill>
                <a:schemeClr val="tx1"/>
              </a:solidFill>
              <a:latin typeface="Franklin Gothic Book" panose="020B0503020102020204" pitchFamily="34" charset="0"/>
              <a:cs typeface="Times New Roman" panose="02020603050405020304" pitchFamily="18" charset="0"/>
            </a:endParaRPr>
          </a:p>
          <a:p>
            <a:pPr lvl="3"/>
            <a:r>
              <a:rPr lang="en-US" dirty="0" smtClean="0">
                <a:solidFill>
                  <a:schemeClr val="tx1"/>
                </a:solidFill>
                <a:latin typeface="Franklin Gothic Book" panose="020B0503020102020204" pitchFamily="34" charset="0"/>
                <a:cs typeface="Times New Roman" panose="02020603050405020304" pitchFamily="18" charset="0"/>
              </a:rPr>
              <a:t>John Doe</a:t>
            </a:r>
          </a:p>
          <a:p>
            <a:pPr lvl="3"/>
            <a:r>
              <a:rPr lang="en-US" dirty="0" smtClean="0">
                <a:solidFill>
                  <a:schemeClr val="tx1"/>
                </a:solidFill>
                <a:latin typeface="Franklin Gothic Book" panose="020B0503020102020204" pitchFamily="34" charset="0"/>
                <a:cs typeface="Times New Roman" panose="02020603050405020304" pitchFamily="18" charset="0"/>
              </a:rPr>
              <a:t>TXDOT</a:t>
            </a:r>
            <a:endParaRPr lang="en-US" dirty="0">
              <a:solidFill>
                <a:schemeClr val="tx1"/>
              </a:solidFill>
              <a:latin typeface="Franklin Gothic Book" panose="020B0503020102020204" pitchFamily="34" charset="0"/>
              <a:cs typeface="Times New Roman" panose="02020603050405020304" pitchFamily="18" charset="0"/>
            </a:endParaRPr>
          </a:p>
          <a:p>
            <a:pPr lvl="3"/>
            <a:r>
              <a:rPr lang="en-US" dirty="0">
                <a:solidFill>
                  <a:schemeClr val="tx1"/>
                </a:solidFill>
                <a:latin typeface="Franklin Gothic Book" panose="020B0503020102020204" pitchFamily="34" charset="0"/>
                <a:cs typeface="Times New Roman" panose="02020603050405020304" pitchFamily="18" charset="0"/>
              </a:rPr>
              <a:t>Tel. (</a:t>
            </a:r>
            <a:r>
              <a:rPr lang="en-US" dirty="0" smtClean="0">
                <a:solidFill>
                  <a:schemeClr val="tx1"/>
                </a:solidFill>
                <a:latin typeface="Franklin Gothic Book" panose="020B0503020102020204" pitchFamily="34" charset="0"/>
                <a:cs typeface="Times New Roman" panose="02020603050405020304" pitchFamily="18" charset="0"/>
              </a:rPr>
              <a:t>512) XXX-XXXX</a:t>
            </a:r>
          </a:p>
          <a:p>
            <a:pPr lvl="3"/>
            <a:r>
              <a:rPr lang="en-US" dirty="0" smtClean="0">
                <a:solidFill>
                  <a:schemeClr val="tx1"/>
                </a:solidFill>
                <a:latin typeface="Franklin Gothic Book" panose="020B0503020102020204" pitchFamily="34" charset="0"/>
                <a:cs typeface="Times New Roman" panose="02020603050405020304" pitchFamily="18" charset="0"/>
              </a:rPr>
              <a:t>John.doe@txdot.gov</a:t>
            </a:r>
            <a:endParaRPr lang="en-US" dirty="0">
              <a:solidFill>
                <a:schemeClr val="tx1"/>
              </a:solidFill>
              <a:latin typeface="Franklin Gothic Book" panose="020B0503020102020204" pitchFamily="34" charset="0"/>
              <a:cs typeface="Times New Roman" panose="02020603050405020304" pitchFamily="18" charset="0"/>
            </a:endParaRPr>
          </a:p>
          <a:p>
            <a:pPr lvl="3"/>
            <a:endParaRPr lang="en-US" b="1" dirty="0">
              <a:latin typeface="Franklin Gothic Book" panose="020B0503020102020204" pitchFamily="34" charset="0"/>
              <a:cs typeface="Times New Roman" panose="02020603050405020304" pitchFamily="18" charset="0"/>
            </a:endParaRPr>
          </a:p>
        </p:txBody>
      </p:sp>
      <p:sp>
        <p:nvSpPr>
          <p:cNvPr id="4" name="Rounded Rectangle 3"/>
          <p:cNvSpPr/>
          <p:nvPr/>
        </p:nvSpPr>
        <p:spPr>
          <a:xfrm>
            <a:off x="422984" y="3733800"/>
            <a:ext cx="8174355" cy="1508760"/>
          </a:xfrm>
          <a:prstGeom prst="roundRect">
            <a:avLst>
              <a:gd name="adj" fmla="val 11699"/>
            </a:avLst>
          </a:prstGeom>
          <a:solidFill>
            <a:srgbClr val="E2E7EB">
              <a:alpha val="81961"/>
            </a:srgb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3"/>
            <a:r>
              <a:rPr lang="en-US" dirty="0" smtClean="0">
                <a:solidFill>
                  <a:schemeClr val="tx1"/>
                </a:solidFill>
                <a:latin typeface="Franklin Gothic Book" panose="020B0503020102020204" pitchFamily="34" charset="0"/>
                <a:cs typeface="Times New Roman" panose="02020603050405020304" pitchFamily="18" charset="0"/>
              </a:rPr>
              <a:t>Jane Doe</a:t>
            </a:r>
          </a:p>
          <a:p>
            <a:pPr lvl="3"/>
            <a:r>
              <a:rPr lang="en-US" dirty="0" smtClean="0">
                <a:solidFill>
                  <a:schemeClr val="tx1"/>
                </a:solidFill>
                <a:latin typeface="Franklin Gothic Book" panose="020B0503020102020204" pitchFamily="34" charset="0"/>
                <a:cs typeface="Times New Roman" panose="02020603050405020304" pitchFamily="18" charset="0"/>
              </a:rPr>
              <a:t>TXDOT</a:t>
            </a:r>
          </a:p>
          <a:p>
            <a:pPr lvl="3"/>
            <a:r>
              <a:rPr lang="en-US" dirty="0" smtClean="0">
                <a:solidFill>
                  <a:schemeClr val="tx1"/>
                </a:solidFill>
                <a:latin typeface="Franklin Gothic Book" panose="020B0503020102020204" pitchFamily="34" charset="0"/>
                <a:cs typeface="Times New Roman" panose="02020603050405020304" pitchFamily="18" charset="0"/>
              </a:rPr>
              <a:t>Tel. (512) XXX-XXXX</a:t>
            </a:r>
          </a:p>
          <a:p>
            <a:pPr lvl="3"/>
            <a:r>
              <a:rPr lang="en-US" dirty="0" smtClean="0">
                <a:solidFill>
                  <a:schemeClr val="tx1"/>
                </a:solidFill>
                <a:latin typeface="Franklin Gothic Book" panose="020B0503020102020204" pitchFamily="34" charset="0"/>
                <a:cs typeface="Times New Roman" panose="02020603050405020304" pitchFamily="18" charset="0"/>
              </a:rPr>
              <a:t>Jane.doe@txdot.gov</a:t>
            </a:r>
            <a:endParaRPr lang="en-US" dirty="0">
              <a:solidFill>
                <a:schemeClr val="tx1"/>
              </a:solidFill>
              <a:latin typeface="Franklin Gothic Book" panose="020B0503020102020204" pitchFamily="34" charset="0"/>
              <a:cs typeface="Times New Roman" panose="02020603050405020304" pitchFamily="18" charset="0"/>
            </a:endParaRPr>
          </a:p>
        </p:txBody>
      </p:sp>
    </p:spTree>
    <p:extLst>
      <p:ext uri="{BB962C8B-B14F-4D97-AF65-F5344CB8AC3E}">
        <p14:creationId xmlns:p14="http://schemas.microsoft.com/office/powerpoint/2010/main" val="34610434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Times New Roman" panose="02020603050405020304" pitchFamily="18" charset="0"/>
              </a:rPr>
              <a:t>Environmental Documentation</a:t>
            </a:r>
            <a:endParaRPr lang="en-US" dirty="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lvl="0">
              <a:buFont typeface="Wingdings" panose="05000000000000000000" pitchFamily="2" charset="2"/>
              <a:buChar char="§"/>
            </a:pPr>
            <a:r>
              <a:rPr lang="en-US" sz="2800" b="1" dirty="0">
                <a:cs typeface="Times New Roman" panose="02020603050405020304" pitchFamily="18" charset="0"/>
              </a:rPr>
              <a:t>Categorical exclusion (</a:t>
            </a:r>
            <a:r>
              <a:rPr lang="en-US" sz="2800" b="1" dirty="0" smtClean="0">
                <a:cs typeface="Times New Roman" panose="02020603050405020304" pitchFamily="18" charset="0"/>
              </a:rPr>
              <a:t>CE).</a:t>
            </a:r>
            <a:r>
              <a:rPr lang="en-US" sz="2400" b="1" dirty="0" smtClean="0">
                <a:cs typeface="Times New Roman" panose="02020603050405020304" pitchFamily="18" charset="0"/>
              </a:rPr>
              <a:t>*</a:t>
            </a:r>
          </a:p>
          <a:p>
            <a:pPr marL="457200" lvl="1" indent="0">
              <a:buNone/>
            </a:pPr>
            <a:r>
              <a:rPr lang="en-US" dirty="0" smtClean="0">
                <a:cs typeface="Times New Roman" panose="02020603050405020304" pitchFamily="18" charset="0"/>
              </a:rPr>
              <a:t>Project with no significant environmental impact.</a:t>
            </a:r>
          </a:p>
          <a:p>
            <a:pPr marL="457200" lvl="1" indent="0">
              <a:buNone/>
            </a:pPr>
            <a:endParaRPr lang="en-US" dirty="0" smtClean="0">
              <a:cs typeface="Times New Roman" panose="02020603050405020304" pitchFamily="18" charset="0"/>
            </a:endParaRPr>
          </a:p>
          <a:p>
            <a:pPr lvl="0">
              <a:buFont typeface="Wingdings" panose="05000000000000000000" pitchFamily="2" charset="2"/>
              <a:buChar char="§"/>
            </a:pPr>
            <a:r>
              <a:rPr lang="en-US" sz="2800" b="1" dirty="0" smtClean="0">
                <a:cs typeface="Times New Roman" panose="02020603050405020304" pitchFamily="18" charset="0"/>
              </a:rPr>
              <a:t>Environmental </a:t>
            </a:r>
            <a:r>
              <a:rPr lang="en-US" sz="2800" b="1" dirty="0">
                <a:cs typeface="Times New Roman" panose="02020603050405020304" pitchFamily="18" charset="0"/>
              </a:rPr>
              <a:t>assessment (</a:t>
            </a:r>
            <a:r>
              <a:rPr lang="en-US" sz="2800" b="1" dirty="0" err="1">
                <a:cs typeface="Times New Roman" panose="02020603050405020304" pitchFamily="18" charset="0"/>
              </a:rPr>
              <a:t>EA</a:t>
            </a:r>
            <a:r>
              <a:rPr lang="en-US" sz="2800" b="1" dirty="0" smtClean="0">
                <a:cs typeface="Times New Roman" panose="02020603050405020304" pitchFamily="18" charset="0"/>
              </a:rPr>
              <a:t>).</a:t>
            </a:r>
          </a:p>
          <a:p>
            <a:pPr marL="457200" lvl="1" indent="0">
              <a:buNone/>
            </a:pPr>
            <a:r>
              <a:rPr lang="en-US" dirty="0" smtClean="0">
                <a:cs typeface="Times New Roman" panose="02020603050405020304" pitchFamily="18" charset="0"/>
              </a:rPr>
              <a:t>Unclear whether the impacts are significant.</a:t>
            </a:r>
          </a:p>
          <a:p>
            <a:pPr lvl="0">
              <a:buFont typeface="Wingdings" panose="05000000000000000000" pitchFamily="2" charset="2"/>
              <a:buChar char="§"/>
            </a:pPr>
            <a:endParaRPr lang="en-US" sz="2800" dirty="0" smtClean="0">
              <a:cs typeface="Times New Roman" panose="02020603050405020304" pitchFamily="18" charset="0"/>
            </a:endParaRPr>
          </a:p>
          <a:p>
            <a:pPr lvl="0">
              <a:buFont typeface="Wingdings" panose="05000000000000000000" pitchFamily="2" charset="2"/>
              <a:buChar char="§"/>
            </a:pPr>
            <a:r>
              <a:rPr lang="en-US" sz="2800" b="1" dirty="0" smtClean="0">
                <a:cs typeface="Times New Roman" panose="02020603050405020304" pitchFamily="18" charset="0"/>
              </a:rPr>
              <a:t>Environmental </a:t>
            </a:r>
            <a:r>
              <a:rPr lang="en-US" sz="2800" b="1" dirty="0">
                <a:cs typeface="Times New Roman" panose="02020603050405020304" pitchFamily="18" charset="0"/>
              </a:rPr>
              <a:t>Impact Statement (</a:t>
            </a:r>
            <a:r>
              <a:rPr lang="en-US" sz="2800" b="1" dirty="0" err="1">
                <a:cs typeface="Times New Roman" panose="02020603050405020304" pitchFamily="18" charset="0"/>
              </a:rPr>
              <a:t>EIS</a:t>
            </a:r>
            <a:r>
              <a:rPr lang="en-US" sz="2800" b="1" dirty="0" smtClean="0">
                <a:cs typeface="Times New Roman" panose="02020603050405020304" pitchFamily="18" charset="0"/>
              </a:rPr>
              <a:t>).</a:t>
            </a:r>
          </a:p>
          <a:p>
            <a:pPr marL="457200" lvl="1" indent="0">
              <a:buNone/>
            </a:pPr>
            <a:r>
              <a:rPr lang="en-US" dirty="0" smtClean="0">
                <a:cs typeface="Times New Roman" panose="02020603050405020304" pitchFamily="18" charset="0"/>
              </a:rPr>
              <a:t>Clear significant environmental impacts.</a:t>
            </a:r>
          </a:p>
          <a:p>
            <a:pPr marL="457200" lvl="1" indent="0">
              <a:buNone/>
            </a:pPr>
            <a:endParaRPr lang="en-US" dirty="0">
              <a:cs typeface="Times New Roman" panose="02020603050405020304" pitchFamily="18" charset="0"/>
            </a:endParaRPr>
          </a:p>
          <a:p>
            <a:pPr marL="457200" lvl="1" indent="0">
              <a:buNone/>
            </a:pPr>
            <a:r>
              <a:rPr lang="en-US" dirty="0" smtClean="0">
                <a:cs typeface="Times New Roman" panose="02020603050405020304" pitchFamily="18" charset="0"/>
              </a:rPr>
              <a:t>*Delegated to TxDOT Districts </a:t>
            </a:r>
            <a:endParaRPr lang="en-US" dirty="0">
              <a:cs typeface="Times New Roman" panose="02020603050405020304" pitchFamily="18" charset="0"/>
            </a:endParaRPr>
          </a:p>
        </p:txBody>
      </p:sp>
    </p:spTree>
    <p:extLst>
      <p:ext uri="{BB962C8B-B14F-4D97-AF65-F5344CB8AC3E}">
        <p14:creationId xmlns:p14="http://schemas.microsoft.com/office/powerpoint/2010/main" val="9507233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2313" y="3352800"/>
            <a:ext cx="8421687" cy="1905000"/>
          </a:xfrm>
        </p:spPr>
        <p:txBody>
          <a:bodyPr>
            <a:normAutofit fontScale="90000"/>
          </a:bodyPr>
          <a:lstStyle/>
          <a:p>
            <a:pPr>
              <a:lnSpc>
                <a:spcPct val="120000"/>
              </a:lnSpc>
            </a:pPr>
            <a:r>
              <a:rPr lang="en-US" b="0" dirty="0" smtClean="0">
                <a:solidFill>
                  <a:schemeClr val="accent1"/>
                </a:solidFill>
                <a:latin typeface="Franklin Gothic Medium" panose="020B0603020102020204" pitchFamily="34" charset="0"/>
              </a:rPr>
              <a:t>Section 4: </a:t>
            </a:r>
            <a:br>
              <a:rPr lang="en-US" b="0" dirty="0" smtClean="0">
                <a:solidFill>
                  <a:schemeClr val="accent1"/>
                </a:solidFill>
                <a:latin typeface="Franklin Gothic Medium" panose="020B0603020102020204" pitchFamily="34" charset="0"/>
              </a:rPr>
            </a:br>
            <a:r>
              <a:rPr lang="en-US" b="0" dirty="0" smtClean="0">
                <a:solidFill>
                  <a:schemeClr val="accent1"/>
                </a:solidFill>
                <a:latin typeface="Franklin Gothic Medium" panose="020B0603020102020204" pitchFamily="34" charset="0"/>
              </a:rPr>
              <a:t>Transportation Conformity</a:t>
            </a:r>
            <a:br>
              <a:rPr lang="en-US" b="0" dirty="0" smtClean="0">
                <a:solidFill>
                  <a:schemeClr val="accent1"/>
                </a:solidFill>
                <a:latin typeface="Franklin Gothic Medium" panose="020B0603020102020204" pitchFamily="34" charset="0"/>
              </a:rPr>
            </a:br>
            <a:r>
              <a:rPr lang="en-US" sz="2200" b="0" cap="none" dirty="0">
                <a:solidFill>
                  <a:schemeClr val="accent1"/>
                </a:solidFill>
                <a:latin typeface="Franklin Gothic Medium" panose="020B0603020102020204" pitchFamily="34" charset="0"/>
              </a:rPr>
              <a:t>For more information refer to </a:t>
            </a:r>
            <a:br>
              <a:rPr lang="en-US" sz="2200" b="0" cap="none" dirty="0">
                <a:solidFill>
                  <a:schemeClr val="accent1"/>
                </a:solidFill>
                <a:latin typeface="Franklin Gothic Medium" panose="020B0603020102020204" pitchFamily="34" charset="0"/>
              </a:rPr>
            </a:br>
            <a:r>
              <a:rPr lang="en-US" sz="2200" b="0" cap="none" dirty="0">
                <a:solidFill>
                  <a:schemeClr val="accent1"/>
                </a:solidFill>
                <a:latin typeface="Franklin Gothic Medium" panose="020B0603020102020204" pitchFamily="34" charset="0"/>
              </a:rPr>
              <a:t>Chapter </a:t>
            </a:r>
            <a:r>
              <a:rPr lang="en-US" sz="2200" b="0" cap="none" dirty="0" smtClean="0">
                <a:solidFill>
                  <a:schemeClr val="accent1"/>
                </a:solidFill>
                <a:latin typeface="Franklin Gothic Medium" panose="020B0603020102020204" pitchFamily="34" charset="0"/>
              </a:rPr>
              <a:t>4 </a:t>
            </a:r>
            <a:r>
              <a:rPr lang="en-US" sz="2200" b="0" cap="none" dirty="0">
                <a:solidFill>
                  <a:schemeClr val="accent1"/>
                </a:solidFill>
                <a:latin typeface="Franklin Gothic Medium" panose="020B0603020102020204" pitchFamily="34" charset="0"/>
              </a:rPr>
              <a:t>of Supplementary Information Document</a:t>
            </a:r>
          </a:p>
        </p:txBody>
      </p:sp>
      <p:cxnSp>
        <p:nvCxnSpPr>
          <p:cNvPr id="5" name="Straight Connector 4"/>
          <p:cNvCxnSpPr/>
          <p:nvPr/>
        </p:nvCxnSpPr>
        <p:spPr>
          <a:xfrm>
            <a:off x="685800" y="4748150"/>
            <a:ext cx="5410200" cy="0"/>
          </a:xfrm>
          <a:prstGeom prst="line">
            <a:avLst/>
          </a:prstGeom>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20171561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Times New Roman" panose="02020603050405020304" pitchFamily="18" charset="0"/>
              </a:rPr>
              <a:t>Air Quality</a:t>
            </a:r>
            <a:endParaRPr lang="en-US" dirty="0">
              <a:cs typeface="Times New Roman" panose="02020603050405020304" pitchFamily="18" charset="0"/>
            </a:endParaRPr>
          </a:p>
        </p:txBody>
      </p:sp>
      <p:sp>
        <p:nvSpPr>
          <p:cNvPr id="3" name="Content Placeholder 2"/>
          <p:cNvSpPr>
            <a:spLocks noGrp="1"/>
          </p:cNvSpPr>
          <p:nvPr>
            <p:ph idx="1"/>
          </p:nvPr>
        </p:nvSpPr>
        <p:spPr>
          <a:xfrm>
            <a:off x="333375" y="1040674"/>
            <a:ext cx="8277225" cy="5181600"/>
          </a:xfrm>
        </p:spPr>
        <p:txBody>
          <a:bodyPr>
            <a:noAutofit/>
          </a:bodyPr>
          <a:lstStyle/>
          <a:p>
            <a:pPr>
              <a:lnSpc>
                <a:spcPct val="120000"/>
              </a:lnSpc>
              <a:spcBef>
                <a:spcPts val="0"/>
              </a:spcBef>
            </a:pPr>
            <a:r>
              <a:rPr lang="en-US" sz="2800" dirty="0" smtClean="0">
                <a:cs typeface="Times New Roman" panose="02020603050405020304" pitchFamily="18" charset="0"/>
              </a:rPr>
              <a:t>The Clean Air Act (CAA) sets the framework and goals for improving air quality to protect public health.</a:t>
            </a:r>
          </a:p>
          <a:p>
            <a:pPr>
              <a:lnSpc>
                <a:spcPct val="120000"/>
              </a:lnSpc>
              <a:spcBef>
                <a:spcPts val="0"/>
              </a:spcBef>
            </a:pPr>
            <a:r>
              <a:rPr lang="en-US" sz="2800" dirty="0" smtClean="0">
                <a:cs typeface="Times New Roman" panose="02020603050405020304" pitchFamily="18" charset="0"/>
              </a:rPr>
              <a:t>National Ambient Air Quality Standards (NAAQS</a:t>
            </a:r>
            <a:r>
              <a:rPr lang="en-US" sz="2800" dirty="0">
                <a:cs typeface="Times New Roman" panose="02020603050405020304" pitchFamily="18" charset="0"/>
              </a:rPr>
              <a:t>) for criteria </a:t>
            </a:r>
            <a:r>
              <a:rPr lang="en-US" sz="2800" dirty="0" smtClean="0">
                <a:cs typeface="Times New Roman" panose="02020603050405020304" pitchFamily="18" charset="0"/>
              </a:rPr>
              <a:t>pollutants.</a:t>
            </a:r>
            <a:endParaRPr lang="en-US" sz="2800" dirty="0">
              <a:cs typeface="Times New Roman" panose="02020603050405020304" pitchFamily="18" charset="0"/>
            </a:endParaRPr>
          </a:p>
          <a:p>
            <a:pPr>
              <a:lnSpc>
                <a:spcPct val="120000"/>
              </a:lnSpc>
              <a:spcBef>
                <a:spcPts val="0"/>
              </a:spcBef>
            </a:pPr>
            <a:r>
              <a:rPr lang="en-US" sz="2800" dirty="0">
                <a:cs typeface="Times New Roman" panose="02020603050405020304" pitchFamily="18" charset="0"/>
              </a:rPr>
              <a:t>When an area violates a </a:t>
            </a:r>
            <a:r>
              <a:rPr lang="en-US" sz="2800" dirty="0" smtClean="0">
                <a:cs typeface="Times New Roman" panose="02020603050405020304" pitchFamily="18" charset="0"/>
              </a:rPr>
              <a:t>NAAQS, </a:t>
            </a:r>
            <a:r>
              <a:rPr lang="en-US" sz="2800" dirty="0">
                <a:cs typeface="Times New Roman" panose="02020603050405020304" pitchFamily="18" charset="0"/>
              </a:rPr>
              <a:t>it is designated as a </a:t>
            </a:r>
            <a:r>
              <a:rPr lang="en-US" sz="2800" dirty="0" smtClean="0">
                <a:cs typeface="Times New Roman" panose="02020603050405020304" pitchFamily="18" charset="0"/>
              </a:rPr>
              <a:t>Nonattainment (NA) area.</a:t>
            </a:r>
            <a:endParaRPr lang="en-US" sz="2800" dirty="0">
              <a:cs typeface="Times New Roman" panose="02020603050405020304" pitchFamily="18" charset="0"/>
            </a:endParaRPr>
          </a:p>
          <a:p>
            <a:pPr>
              <a:lnSpc>
                <a:spcPct val="120000"/>
              </a:lnSpc>
              <a:spcBef>
                <a:spcPts val="0"/>
              </a:spcBef>
            </a:pPr>
            <a:r>
              <a:rPr lang="en-US" sz="2800" dirty="0">
                <a:cs typeface="Times New Roman" panose="02020603050405020304" pitchFamily="18" charset="0"/>
              </a:rPr>
              <a:t>When a </a:t>
            </a:r>
            <a:r>
              <a:rPr lang="en-US" sz="2800" dirty="0" smtClean="0">
                <a:cs typeface="Times New Roman" panose="02020603050405020304" pitchFamily="18" charset="0"/>
              </a:rPr>
              <a:t>NA </a:t>
            </a:r>
            <a:r>
              <a:rPr lang="en-US" sz="2800" dirty="0">
                <a:cs typeface="Times New Roman" panose="02020603050405020304" pitchFamily="18" charset="0"/>
              </a:rPr>
              <a:t>area achieves attainment of the </a:t>
            </a:r>
            <a:r>
              <a:rPr lang="en-US" sz="2800" dirty="0" smtClean="0">
                <a:cs typeface="Times New Roman" panose="02020603050405020304" pitchFamily="18" charset="0"/>
              </a:rPr>
              <a:t>NAAQS, it  </a:t>
            </a:r>
            <a:r>
              <a:rPr lang="en-US" sz="2800" dirty="0">
                <a:cs typeface="Times New Roman" panose="02020603050405020304" pitchFamily="18" charset="0"/>
              </a:rPr>
              <a:t>will be </a:t>
            </a:r>
            <a:r>
              <a:rPr lang="en-US" sz="2800" dirty="0" smtClean="0">
                <a:cs typeface="Times New Roman" panose="02020603050405020304" pitchFamily="18" charset="0"/>
              </a:rPr>
              <a:t>redesignated </a:t>
            </a:r>
            <a:r>
              <a:rPr lang="en-US" sz="2800" dirty="0">
                <a:cs typeface="Times New Roman" panose="02020603050405020304" pitchFamily="18" charset="0"/>
              </a:rPr>
              <a:t>as </a:t>
            </a:r>
            <a:r>
              <a:rPr lang="en-US" sz="2800" dirty="0" smtClean="0">
                <a:cs typeface="Times New Roman" panose="02020603050405020304" pitchFamily="18" charset="0"/>
              </a:rPr>
              <a:t>an Attainment Maintenance Area </a:t>
            </a:r>
            <a:r>
              <a:rPr lang="en-US" sz="2800" dirty="0">
                <a:cs typeface="Times New Roman" panose="02020603050405020304" pitchFamily="18" charset="0"/>
              </a:rPr>
              <a:t>for 20 </a:t>
            </a:r>
            <a:r>
              <a:rPr lang="en-US" sz="2800" dirty="0" smtClean="0">
                <a:cs typeface="Times New Roman" panose="02020603050405020304" pitchFamily="18" charset="0"/>
              </a:rPr>
              <a:t>years.</a:t>
            </a:r>
            <a:endParaRPr lang="en-US" sz="2800" dirty="0">
              <a:cs typeface="Times New Roman" panose="02020603050405020304" pitchFamily="18" charset="0"/>
            </a:endParaRPr>
          </a:p>
        </p:txBody>
      </p:sp>
    </p:spTree>
    <p:extLst>
      <p:ext uri="{BB962C8B-B14F-4D97-AF65-F5344CB8AC3E}">
        <p14:creationId xmlns:p14="http://schemas.microsoft.com/office/powerpoint/2010/main" val="11540249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Times New Roman" panose="02020603050405020304" pitchFamily="18" charset="0"/>
              </a:rPr>
              <a:t>Criteria Pollutants</a:t>
            </a:r>
            <a:endParaRPr lang="en-US" dirty="0">
              <a:cs typeface="Times New Roman" panose="02020603050405020304" pitchFamily="18" charset="0"/>
            </a:endParaRPr>
          </a:p>
        </p:txBody>
      </p:sp>
      <p:sp>
        <p:nvSpPr>
          <p:cNvPr id="3" name="Content Placeholder 2"/>
          <p:cNvSpPr>
            <a:spLocks noGrp="1"/>
          </p:cNvSpPr>
          <p:nvPr>
            <p:ph idx="1"/>
          </p:nvPr>
        </p:nvSpPr>
        <p:spPr>
          <a:xfrm>
            <a:off x="380999" y="1066800"/>
            <a:ext cx="8641813" cy="685800"/>
          </a:xfrm>
        </p:spPr>
        <p:txBody>
          <a:bodyPr>
            <a:normAutofit/>
          </a:bodyPr>
          <a:lstStyle/>
          <a:p>
            <a:pPr marL="57150" indent="0">
              <a:buNone/>
            </a:pPr>
            <a:r>
              <a:rPr lang="en-US" sz="2800" dirty="0">
                <a:cs typeface="Times New Roman" panose="02020603050405020304" pitchFamily="18" charset="0"/>
              </a:rPr>
              <a:t>NAAQS exist for the following </a:t>
            </a:r>
            <a:r>
              <a:rPr lang="en-US" sz="2800" dirty="0" smtClean="0">
                <a:cs typeface="Times New Roman" panose="02020603050405020304" pitchFamily="18" charset="0"/>
              </a:rPr>
              <a:t>pollutants.</a:t>
            </a:r>
            <a:r>
              <a:rPr lang="en-US" dirty="0" smtClean="0">
                <a:cs typeface="Times New Roman" panose="02020603050405020304" pitchFamily="18" charset="0"/>
              </a:rPr>
              <a:t> </a:t>
            </a:r>
          </a:p>
          <a:p>
            <a:pPr marL="0" indent="0">
              <a:buNone/>
            </a:pPr>
            <a:endParaRPr lang="en-US" sz="2800" dirty="0">
              <a:cs typeface="Times New Roman" panose="02020603050405020304" pitchFamily="18" charset="0"/>
            </a:endParaRPr>
          </a:p>
        </p:txBody>
      </p:sp>
      <p:grpSp>
        <p:nvGrpSpPr>
          <p:cNvPr id="5" name="Group 4"/>
          <p:cNvGrpSpPr/>
          <p:nvPr/>
        </p:nvGrpSpPr>
        <p:grpSpPr>
          <a:xfrm>
            <a:off x="4637983" y="2087378"/>
            <a:ext cx="2286000" cy="2286000"/>
            <a:chOff x="1545782" y="775004"/>
            <a:chExt cx="2273823" cy="2274214"/>
          </a:xfrm>
          <a:scene3d>
            <a:camera prst="orthographicFront"/>
            <a:lightRig rig="flat" dir="t"/>
          </a:scene3d>
        </p:grpSpPr>
        <p:sp>
          <p:nvSpPr>
            <p:cNvPr id="6" name="Oval 5"/>
            <p:cNvSpPr/>
            <p:nvPr/>
          </p:nvSpPr>
          <p:spPr>
            <a:xfrm>
              <a:off x="1545782" y="775004"/>
              <a:ext cx="2273823" cy="2274214"/>
            </a:xfrm>
            <a:prstGeom prst="ellipse">
              <a:avLst/>
            </a:prstGeom>
            <a:solidFill>
              <a:srgbClr val="925700"/>
            </a:solidFill>
            <a:ln>
              <a:solidFill>
                <a:srgbClr val="925700"/>
              </a:solidFill>
            </a:ln>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7" name="Oval 4"/>
            <p:cNvSpPr/>
            <p:nvPr/>
          </p:nvSpPr>
          <p:spPr>
            <a:xfrm>
              <a:off x="1631739" y="1108055"/>
              <a:ext cx="1970647" cy="160811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b="1" kern="1200" dirty="0" smtClean="0">
                  <a:latin typeface="Franklin Gothic Book" panose="020B0503020102020204" pitchFamily="34" charset="0"/>
                  <a:cs typeface="Times New Roman" panose="02020603050405020304" pitchFamily="18" charset="0"/>
                </a:rPr>
                <a:t>Ozone (O</a:t>
              </a:r>
              <a:r>
                <a:rPr lang="en-US" b="1" kern="1200" baseline="-25000" dirty="0" smtClean="0">
                  <a:latin typeface="Franklin Gothic Book" panose="020B0503020102020204" pitchFamily="34" charset="0"/>
                  <a:cs typeface="Times New Roman" panose="02020603050405020304" pitchFamily="18" charset="0"/>
                </a:rPr>
                <a:t>3</a:t>
              </a:r>
              <a:r>
                <a:rPr lang="en-US" b="1" kern="1200" dirty="0" smtClean="0">
                  <a:latin typeface="Franklin Gothic Book" panose="020B0503020102020204" pitchFamily="34" charset="0"/>
                  <a:cs typeface="Times New Roman" panose="02020603050405020304" pitchFamily="18" charset="0"/>
                </a:rPr>
                <a:t>)</a:t>
              </a:r>
            </a:p>
            <a:p>
              <a:pPr lvl="0" algn="ctr" defTabSz="800100">
                <a:lnSpc>
                  <a:spcPct val="90000"/>
                </a:lnSpc>
                <a:spcBef>
                  <a:spcPct val="0"/>
                </a:spcBef>
                <a:spcAft>
                  <a:spcPct val="35000"/>
                </a:spcAft>
              </a:pPr>
              <a:endParaRPr lang="en-US" sz="1200" b="1" dirty="0" smtClean="0">
                <a:latin typeface="Franklin Gothic Book" panose="020B0503020102020204" pitchFamily="34" charset="0"/>
                <a:cs typeface="Times New Roman" panose="02020603050405020304" pitchFamily="18" charset="0"/>
              </a:endParaRPr>
            </a:p>
            <a:p>
              <a:pPr lvl="0" algn="ctr" defTabSz="800100">
                <a:lnSpc>
                  <a:spcPct val="90000"/>
                </a:lnSpc>
                <a:spcBef>
                  <a:spcPct val="0"/>
                </a:spcBef>
                <a:spcAft>
                  <a:spcPct val="35000"/>
                </a:spcAft>
              </a:pPr>
              <a:r>
                <a:rPr lang="en-US" sz="1200" b="1" dirty="0" smtClean="0">
                  <a:latin typeface="Franklin Gothic Book" panose="020B0503020102020204" pitchFamily="34" charset="0"/>
                  <a:cs typeface="Times New Roman" panose="02020603050405020304" pitchFamily="18" charset="0"/>
                </a:rPr>
                <a:t>Precursors:</a:t>
              </a:r>
            </a:p>
            <a:p>
              <a:pPr lvl="0" algn="ctr" defTabSz="800100">
                <a:lnSpc>
                  <a:spcPct val="90000"/>
                </a:lnSpc>
                <a:spcBef>
                  <a:spcPct val="0"/>
                </a:spcBef>
                <a:spcAft>
                  <a:spcPct val="35000"/>
                </a:spcAft>
              </a:pPr>
              <a:r>
                <a:rPr lang="en-US" sz="1200" b="1" dirty="0" smtClean="0">
                  <a:latin typeface="Franklin Gothic Book" panose="020B0503020102020204" pitchFamily="34" charset="0"/>
                  <a:cs typeface="Times New Roman" panose="02020603050405020304" pitchFamily="18" charset="0"/>
                </a:rPr>
                <a:t>Oxides of Nitrogen (NOx)</a:t>
              </a:r>
            </a:p>
            <a:p>
              <a:pPr lvl="0" algn="ctr" defTabSz="800100">
                <a:lnSpc>
                  <a:spcPct val="90000"/>
                </a:lnSpc>
                <a:spcBef>
                  <a:spcPct val="0"/>
                </a:spcBef>
                <a:spcAft>
                  <a:spcPct val="35000"/>
                </a:spcAft>
              </a:pPr>
              <a:r>
                <a:rPr lang="en-US" sz="1200" b="1" dirty="0" smtClean="0">
                  <a:latin typeface="Franklin Gothic Book" panose="020B0503020102020204" pitchFamily="34" charset="0"/>
                  <a:cs typeface="Times New Roman" panose="02020603050405020304" pitchFamily="18" charset="0"/>
                </a:rPr>
                <a:t>Volatile Organic Compounds (VOCs)</a:t>
              </a:r>
              <a:endParaRPr lang="en-US" sz="1200" b="1" kern="1200" dirty="0">
                <a:latin typeface="Franklin Gothic Book" panose="020B0503020102020204" pitchFamily="34" charset="0"/>
                <a:cs typeface="Times New Roman" panose="02020603050405020304" pitchFamily="18" charset="0"/>
              </a:endParaRPr>
            </a:p>
          </p:txBody>
        </p:sp>
      </p:grpSp>
      <p:grpSp>
        <p:nvGrpSpPr>
          <p:cNvPr id="8" name="Group 7"/>
          <p:cNvGrpSpPr/>
          <p:nvPr/>
        </p:nvGrpSpPr>
        <p:grpSpPr>
          <a:xfrm>
            <a:off x="685800" y="3075232"/>
            <a:ext cx="1828801" cy="1828800"/>
            <a:chOff x="683552" y="1083947"/>
            <a:chExt cx="1227251" cy="1127602"/>
          </a:xfrm>
          <a:scene3d>
            <a:camera prst="orthographicFront"/>
            <a:lightRig rig="flat" dir="t"/>
          </a:scene3d>
        </p:grpSpPr>
        <p:sp>
          <p:nvSpPr>
            <p:cNvPr id="9" name="Oval 8"/>
            <p:cNvSpPr/>
            <p:nvPr/>
          </p:nvSpPr>
          <p:spPr>
            <a:xfrm>
              <a:off x="683552" y="1083947"/>
              <a:ext cx="1227250" cy="1127602"/>
            </a:xfrm>
            <a:prstGeom prst="ellipse">
              <a:avLst/>
            </a:prstGeom>
            <a:solidFill>
              <a:srgbClr val="0A1B2B"/>
            </a:solidFill>
            <a:ln>
              <a:solidFill>
                <a:srgbClr val="0A1B2B"/>
              </a:solidFill>
            </a:ln>
            <a:sp3d prstMaterial="plastic">
              <a:bevelT w="120900" h="88900"/>
              <a:bevelB w="88900" h="31750" prst="angle"/>
            </a:sp3d>
          </p:spPr>
          <p:style>
            <a:lnRef idx="0">
              <a:schemeClr val="lt1">
                <a:hueOff val="0"/>
                <a:satOff val="0"/>
                <a:lumOff val="0"/>
                <a:alphaOff val="0"/>
              </a:schemeClr>
            </a:lnRef>
            <a:fillRef idx="3">
              <a:schemeClr val="accent2">
                <a:hueOff val="1300422"/>
                <a:satOff val="-1622"/>
                <a:lumOff val="381"/>
                <a:alphaOff val="0"/>
              </a:schemeClr>
            </a:fillRef>
            <a:effectRef idx="2">
              <a:schemeClr val="accent2">
                <a:hueOff val="1300422"/>
                <a:satOff val="-1622"/>
                <a:lumOff val="381"/>
                <a:alphaOff val="0"/>
              </a:schemeClr>
            </a:effectRef>
            <a:fontRef idx="minor">
              <a:schemeClr val="lt1"/>
            </a:fontRef>
          </p:style>
        </p:sp>
        <p:sp>
          <p:nvSpPr>
            <p:cNvPr id="10" name="Oval 6"/>
            <p:cNvSpPr/>
            <p:nvPr/>
          </p:nvSpPr>
          <p:spPr>
            <a:xfrm>
              <a:off x="683553" y="1249080"/>
              <a:ext cx="1227250" cy="79733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600" b="1" kern="1200" dirty="0" smtClean="0">
                  <a:latin typeface="Franklin Gothic Book" panose="020B0503020102020204" pitchFamily="34" charset="0"/>
                  <a:cs typeface="Times New Roman" panose="02020603050405020304" pitchFamily="18" charset="0"/>
                </a:rPr>
                <a:t>Particulate Matter</a:t>
              </a:r>
            </a:p>
            <a:p>
              <a:pPr lvl="0" algn="ctr" defTabSz="533400">
                <a:lnSpc>
                  <a:spcPct val="90000"/>
                </a:lnSpc>
                <a:spcBef>
                  <a:spcPct val="0"/>
                </a:spcBef>
                <a:spcAft>
                  <a:spcPct val="35000"/>
                </a:spcAft>
              </a:pPr>
              <a:r>
                <a:rPr lang="en-US" sz="1600" b="1" kern="1200" dirty="0" smtClean="0">
                  <a:latin typeface="Franklin Gothic Book" panose="020B0503020102020204" pitchFamily="34" charset="0"/>
                  <a:cs typeface="Times New Roman" panose="02020603050405020304" pitchFamily="18" charset="0"/>
                </a:rPr>
                <a:t>(PM</a:t>
              </a:r>
              <a:r>
                <a:rPr lang="en-US" sz="1600" b="1" kern="1200" baseline="-25000" dirty="0" smtClean="0">
                  <a:latin typeface="Franklin Gothic Book" panose="020B0503020102020204" pitchFamily="34" charset="0"/>
                  <a:cs typeface="Times New Roman" panose="02020603050405020304" pitchFamily="18" charset="0"/>
                </a:rPr>
                <a:t>10</a:t>
              </a:r>
              <a:r>
                <a:rPr lang="en-US" sz="1600" b="1" kern="1200" dirty="0" smtClean="0">
                  <a:latin typeface="Franklin Gothic Book" panose="020B0503020102020204" pitchFamily="34" charset="0"/>
                  <a:cs typeface="Times New Roman" panose="02020603050405020304" pitchFamily="18" charset="0"/>
                </a:rPr>
                <a:t> and PM</a:t>
              </a:r>
              <a:r>
                <a:rPr lang="en-US" sz="1600" b="1" kern="1200" baseline="-25000" dirty="0" smtClean="0">
                  <a:latin typeface="Franklin Gothic Book" panose="020B0503020102020204" pitchFamily="34" charset="0"/>
                  <a:cs typeface="Times New Roman" panose="02020603050405020304" pitchFamily="18" charset="0"/>
                </a:rPr>
                <a:t>2.5</a:t>
              </a:r>
              <a:r>
                <a:rPr lang="en-US" sz="1600" b="1" kern="1200" dirty="0" smtClean="0">
                  <a:latin typeface="Franklin Gothic Book" panose="020B0503020102020204" pitchFamily="34" charset="0"/>
                  <a:cs typeface="Times New Roman" panose="02020603050405020304" pitchFamily="18" charset="0"/>
                </a:rPr>
                <a:t>)</a:t>
              </a:r>
              <a:endParaRPr lang="en-US" sz="1600" b="1" kern="1200" dirty="0">
                <a:latin typeface="Franklin Gothic Book" panose="020B0503020102020204" pitchFamily="34" charset="0"/>
                <a:cs typeface="Times New Roman" panose="02020603050405020304" pitchFamily="18" charset="0"/>
              </a:endParaRPr>
            </a:p>
          </p:txBody>
        </p:sp>
      </p:grpSp>
      <p:grpSp>
        <p:nvGrpSpPr>
          <p:cNvPr id="11" name="Group 10"/>
          <p:cNvGrpSpPr/>
          <p:nvPr/>
        </p:nvGrpSpPr>
        <p:grpSpPr>
          <a:xfrm>
            <a:off x="2438400" y="2038911"/>
            <a:ext cx="1371600" cy="1371600"/>
            <a:chOff x="3835492" y="748586"/>
            <a:chExt cx="924454" cy="924560"/>
          </a:xfrm>
          <a:solidFill>
            <a:srgbClr val="899BAD"/>
          </a:solidFill>
          <a:scene3d>
            <a:camera prst="orthographicFront"/>
            <a:lightRig rig="flat" dir="t"/>
          </a:scene3d>
        </p:grpSpPr>
        <p:sp>
          <p:nvSpPr>
            <p:cNvPr id="12" name="Oval 11"/>
            <p:cNvSpPr/>
            <p:nvPr/>
          </p:nvSpPr>
          <p:spPr>
            <a:xfrm>
              <a:off x="3835492" y="748586"/>
              <a:ext cx="924454" cy="924560"/>
            </a:xfrm>
            <a:prstGeom prst="ellipse">
              <a:avLst/>
            </a:prstGeom>
            <a:solidFill>
              <a:srgbClr val="899BAD"/>
            </a:solidFill>
            <a:ln>
              <a:noFill/>
            </a:ln>
            <a:sp3d prstMaterial="plastic">
              <a:bevelT w="120900" h="88900"/>
              <a:bevelB w="88900" h="31750" prst="angle"/>
            </a:sp3d>
          </p:spPr>
          <p:style>
            <a:lnRef idx="0">
              <a:schemeClr val="lt1">
                <a:hueOff val="0"/>
                <a:satOff val="0"/>
                <a:lumOff val="0"/>
                <a:alphaOff val="0"/>
              </a:schemeClr>
            </a:lnRef>
            <a:fillRef idx="3">
              <a:schemeClr val="accent2">
                <a:hueOff val="2080675"/>
                <a:satOff val="-2595"/>
                <a:lumOff val="610"/>
                <a:alphaOff val="0"/>
              </a:schemeClr>
            </a:fillRef>
            <a:effectRef idx="2">
              <a:schemeClr val="accent2">
                <a:hueOff val="2080675"/>
                <a:satOff val="-2595"/>
                <a:lumOff val="610"/>
                <a:alphaOff val="0"/>
              </a:schemeClr>
            </a:effectRef>
            <a:fontRef idx="minor">
              <a:schemeClr val="lt1"/>
            </a:fontRef>
          </p:style>
        </p:sp>
        <p:sp>
          <p:nvSpPr>
            <p:cNvPr id="13" name="Oval 8"/>
            <p:cNvSpPr/>
            <p:nvPr/>
          </p:nvSpPr>
          <p:spPr>
            <a:xfrm>
              <a:off x="3886851" y="883985"/>
              <a:ext cx="873095" cy="653762"/>
            </a:xfrm>
            <a:prstGeom prst="rect">
              <a:avLst/>
            </a:prstGeom>
            <a:noFill/>
            <a:ln>
              <a:noFill/>
            </a:ln>
            <a:sp3d/>
          </p:spPr>
          <p:style>
            <a:lnRef idx="0">
              <a:scrgbClr r="0" g="0" b="0"/>
            </a:lnRef>
            <a:fillRef idx="0">
              <a:scrgbClr r="0" g="0" b="0"/>
            </a:fillRef>
            <a:effectRef idx="0">
              <a:scrgbClr r="0" g="0" b="0"/>
            </a:effectRef>
            <a:fontRef idx="minor">
              <a:schemeClr val="lt1"/>
            </a:fontRef>
          </p:style>
          <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600" b="1" kern="1200" dirty="0" smtClean="0">
                  <a:solidFill>
                    <a:schemeClr val="tx1"/>
                  </a:solidFill>
                  <a:latin typeface="Franklin Gothic Book" panose="020B0503020102020204" pitchFamily="34" charset="0"/>
                  <a:cs typeface="Times New Roman" panose="02020603050405020304" pitchFamily="18" charset="0"/>
                </a:rPr>
                <a:t>Carbon Monoxide (CO)</a:t>
              </a:r>
              <a:endParaRPr lang="en-US" sz="1600" b="1" kern="1200" dirty="0">
                <a:solidFill>
                  <a:schemeClr val="tx1"/>
                </a:solidFill>
                <a:latin typeface="Franklin Gothic Book" panose="020B0503020102020204" pitchFamily="34" charset="0"/>
                <a:cs typeface="Times New Roman" panose="02020603050405020304" pitchFamily="18" charset="0"/>
              </a:endParaRPr>
            </a:p>
          </p:txBody>
        </p:sp>
      </p:grpSp>
      <p:grpSp>
        <p:nvGrpSpPr>
          <p:cNvPr id="14" name="Group 13"/>
          <p:cNvGrpSpPr/>
          <p:nvPr/>
        </p:nvGrpSpPr>
        <p:grpSpPr>
          <a:xfrm>
            <a:off x="5552383" y="4648200"/>
            <a:ext cx="1371600" cy="1371600"/>
            <a:chOff x="4487992" y="2348179"/>
            <a:chExt cx="924454" cy="924560"/>
          </a:xfrm>
          <a:solidFill>
            <a:srgbClr val="CC7A00"/>
          </a:solidFill>
          <a:scene3d>
            <a:camera prst="orthographicFront"/>
            <a:lightRig rig="flat" dir="t"/>
          </a:scene3d>
        </p:grpSpPr>
        <p:sp>
          <p:nvSpPr>
            <p:cNvPr id="15" name="Oval 14"/>
            <p:cNvSpPr/>
            <p:nvPr/>
          </p:nvSpPr>
          <p:spPr>
            <a:xfrm>
              <a:off x="4487992" y="2348179"/>
              <a:ext cx="924454" cy="924560"/>
            </a:xfrm>
            <a:prstGeom prst="ellipse">
              <a:avLst/>
            </a:prstGeom>
            <a:solidFill>
              <a:srgbClr val="CC7A00"/>
            </a:solidFill>
            <a:ln>
              <a:solidFill>
                <a:srgbClr val="CC7A00"/>
              </a:solidFill>
            </a:ln>
            <a:sp3d prstMaterial="plastic">
              <a:bevelT w="120900" h="88900"/>
              <a:bevelB w="88900" h="31750" prst="angle"/>
            </a:sp3d>
          </p:spPr>
          <p:style>
            <a:lnRef idx="0">
              <a:schemeClr val="lt1">
                <a:hueOff val="0"/>
                <a:satOff val="0"/>
                <a:lumOff val="0"/>
                <a:alphaOff val="0"/>
              </a:schemeClr>
            </a:lnRef>
            <a:fillRef idx="3">
              <a:schemeClr val="accent2">
                <a:hueOff val="3121013"/>
                <a:satOff val="-3893"/>
                <a:lumOff val="915"/>
                <a:alphaOff val="0"/>
              </a:schemeClr>
            </a:fillRef>
            <a:effectRef idx="2">
              <a:schemeClr val="accent2">
                <a:hueOff val="3121013"/>
                <a:satOff val="-3893"/>
                <a:lumOff val="915"/>
                <a:alphaOff val="0"/>
              </a:schemeClr>
            </a:effectRef>
            <a:fontRef idx="minor">
              <a:schemeClr val="lt1"/>
            </a:fontRef>
          </p:style>
        </p:sp>
        <p:sp>
          <p:nvSpPr>
            <p:cNvPr id="16" name="Oval 10"/>
            <p:cNvSpPr/>
            <p:nvPr/>
          </p:nvSpPr>
          <p:spPr>
            <a:xfrm>
              <a:off x="4642068" y="2534943"/>
              <a:ext cx="634995" cy="583703"/>
            </a:xfrm>
            <a:prstGeom prst="rect">
              <a:avLst/>
            </a:prstGeom>
            <a:grpFill/>
            <a:ln>
              <a:solidFill>
                <a:srgbClr val="CC7A00"/>
              </a:solidFill>
            </a:ln>
            <a:sp3d/>
          </p:spPr>
          <p:style>
            <a:lnRef idx="0">
              <a:scrgbClr r="0" g="0" b="0"/>
            </a:lnRef>
            <a:fillRef idx="0">
              <a:scrgbClr r="0" g="0" b="0"/>
            </a:fillRef>
            <a:effectRef idx="0">
              <a:scrgbClr r="0" g="0" b="0"/>
            </a:effectRef>
            <a:fontRef idx="minor">
              <a:schemeClr val="lt1"/>
            </a:fontRef>
          </p:style>
          <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600" b="1" kern="1200" dirty="0" smtClean="0">
                  <a:solidFill>
                    <a:schemeClr val="tx1"/>
                  </a:solidFill>
                  <a:latin typeface="Franklin Gothic Book" panose="020B0503020102020204" pitchFamily="34" charset="0"/>
                  <a:cs typeface="Times New Roman" panose="02020603050405020304" pitchFamily="18" charset="0"/>
                </a:rPr>
                <a:t>Nitrogen Dioxide (NO</a:t>
              </a:r>
              <a:r>
                <a:rPr lang="en-US" sz="1600" b="1" kern="1200" baseline="-25000" dirty="0" smtClean="0">
                  <a:solidFill>
                    <a:schemeClr val="tx1"/>
                  </a:solidFill>
                  <a:latin typeface="Franklin Gothic Book" panose="020B0503020102020204" pitchFamily="34" charset="0"/>
                  <a:cs typeface="Times New Roman" panose="02020603050405020304" pitchFamily="18" charset="0"/>
                </a:rPr>
                <a:t>2</a:t>
              </a:r>
              <a:r>
                <a:rPr lang="en-US" sz="1600" b="1" kern="1200" dirty="0" smtClean="0">
                  <a:solidFill>
                    <a:schemeClr val="tx1"/>
                  </a:solidFill>
                  <a:latin typeface="Franklin Gothic Book" panose="020B0503020102020204" pitchFamily="34" charset="0"/>
                  <a:cs typeface="Times New Roman" panose="02020603050405020304" pitchFamily="18" charset="0"/>
                </a:rPr>
                <a:t>)</a:t>
              </a:r>
              <a:endParaRPr lang="en-US" sz="1600" b="1" kern="1200" dirty="0">
                <a:solidFill>
                  <a:schemeClr val="tx1"/>
                </a:solidFill>
                <a:latin typeface="Franklin Gothic Book" panose="020B0503020102020204" pitchFamily="34" charset="0"/>
                <a:cs typeface="Times New Roman" panose="02020603050405020304" pitchFamily="18" charset="0"/>
              </a:endParaRPr>
            </a:p>
          </p:txBody>
        </p:sp>
      </p:grpSp>
      <p:grpSp>
        <p:nvGrpSpPr>
          <p:cNvPr id="17" name="Group 16"/>
          <p:cNvGrpSpPr/>
          <p:nvPr/>
        </p:nvGrpSpPr>
        <p:grpSpPr>
          <a:xfrm>
            <a:off x="2209800" y="4696667"/>
            <a:ext cx="1371600" cy="1371600"/>
            <a:chOff x="1834499" y="3139439"/>
            <a:chExt cx="924454" cy="924560"/>
          </a:xfrm>
          <a:solidFill>
            <a:srgbClr val="14385C"/>
          </a:solidFill>
          <a:scene3d>
            <a:camera prst="orthographicFront"/>
            <a:lightRig rig="flat" dir="t"/>
          </a:scene3d>
        </p:grpSpPr>
        <p:sp>
          <p:nvSpPr>
            <p:cNvPr id="18" name="Oval 17"/>
            <p:cNvSpPr/>
            <p:nvPr/>
          </p:nvSpPr>
          <p:spPr>
            <a:xfrm>
              <a:off x="1834499" y="3139439"/>
              <a:ext cx="924454" cy="924560"/>
            </a:xfrm>
            <a:prstGeom prst="ellipse">
              <a:avLst/>
            </a:prstGeom>
            <a:grpFill/>
            <a:ln>
              <a:solidFill>
                <a:srgbClr val="14385C"/>
              </a:solidFill>
            </a:ln>
            <a:sp3d prstMaterial="plastic">
              <a:bevelT w="120900" h="88900"/>
              <a:bevelB w="88900" h="31750" prst="angle"/>
            </a:sp3d>
          </p:spPr>
          <p:style>
            <a:lnRef idx="0">
              <a:schemeClr val="lt1">
                <a:hueOff val="0"/>
                <a:satOff val="0"/>
                <a:lumOff val="0"/>
                <a:alphaOff val="0"/>
              </a:schemeClr>
            </a:lnRef>
            <a:fillRef idx="3">
              <a:schemeClr val="accent2">
                <a:hueOff val="3641181"/>
                <a:satOff val="-4541"/>
                <a:lumOff val="1068"/>
                <a:alphaOff val="0"/>
              </a:schemeClr>
            </a:fillRef>
            <a:effectRef idx="2">
              <a:schemeClr val="accent2">
                <a:hueOff val="3641181"/>
                <a:satOff val="-4541"/>
                <a:lumOff val="1068"/>
                <a:alphaOff val="0"/>
              </a:schemeClr>
            </a:effectRef>
            <a:fontRef idx="minor">
              <a:schemeClr val="lt1"/>
            </a:fontRef>
          </p:style>
        </p:sp>
        <p:sp>
          <p:nvSpPr>
            <p:cNvPr id="19" name="Oval 12"/>
            <p:cNvSpPr/>
            <p:nvPr/>
          </p:nvSpPr>
          <p:spPr>
            <a:xfrm>
              <a:off x="2039933" y="3274838"/>
              <a:ext cx="583637" cy="653762"/>
            </a:xfrm>
            <a:prstGeom prst="rect">
              <a:avLst/>
            </a:prstGeom>
            <a:grpFill/>
            <a:ln>
              <a:solidFill>
                <a:srgbClr val="14385C"/>
              </a:solidFill>
            </a:ln>
            <a:sp3d/>
          </p:spPr>
          <p:style>
            <a:lnRef idx="0">
              <a:scrgbClr r="0" g="0" b="0"/>
            </a:lnRef>
            <a:fillRef idx="0">
              <a:scrgbClr r="0" g="0" b="0"/>
            </a:fillRef>
            <a:effectRef idx="0">
              <a:scrgbClr r="0" g="0" b="0"/>
            </a:effectRef>
            <a:fontRef idx="minor">
              <a:schemeClr val="lt1"/>
            </a:fontRef>
          </p:style>
          <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600" b="1" kern="1200" dirty="0" smtClean="0">
                  <a:latin typeface="Franklin Gothic Book" panose="020B0503020102020204" pitchFamily="34" charset="0"/>
                  <a:cs typeface="Times New Roman" panose="02020603050405020304" pitchFamily="18" charset="0"/>
                </a:rPr>
                <a:t>Sulfur Dioxide (SO</a:t>
              </a:r>
              <a:r>
                <a:rPr lang="en-US" sz="1600" b="1" kern="1200" baseline="-25000" dirty="0" smtClean="0">
                  <a:latin typeface="Franklin Gothic Book" panose="020B0503020102020204" pitchFamily="34" charset="0"/>
                  <a:cs typeface="Times New Roman" panose="02020603050405020304" pitchFamily="18" charset="0"/>
                </a:rPr>
                <a:t>2</a:t>
              </a:r>
              <a:r>
                <a:rPr lang="en-US" sz="1600" b="1" kern="1200" dirty="0" smtClean="0">
                  <a:latin typeface="Franklin Gothic Book" panose="020B0503020102020204" pitchFamily="34" charset="0"/>
                  <a:cs typeface="Times New Roman" panose="02020603050405020304" pitchFamily="18" charset="0"/>
                </a:rPr>
                <a:t>)</a:t>
              </a:r>
              <a:endParaRPr lang="en-US" sz="1600" b="1" kern="1200" dirty="0">
                <a:latin typeface="Franklin Gothic Book" panose="020B0503020102020204" pitchFamily="34" charset="0"/>
                <a:cs typeface="Times New Roman" panose="02020603050405020304" pitchFamily="18" charset="0"/>
              </a:endParaRPr>
            </a:p>
          </p:txBody>
        </p:sp>
      </p:grpSp>
      <p:grpSp>
        <p:nvGrpSpPr>
          <p:cNvPr id="20" name="Group 19"/>
          <p:cNvGrpSpPr/>
          <p:nvPr/>
        </p:nvGrpSpPr>
        <p:grpSpPr>
          <a:xfrm>
            <a:off x="3672214" y="4218232"/>
            <a:ext cx="1371600" cy="1371600"/>
            <a:chOff x="2171304" y="-51637"/>
            <a:chExt cx="924454" cy="924560"/>
          </a:xfrm>
          <a:scene3d>
            <a:camera prst="orthographicFront"/>
            <a:lightRig rig="flat" dir="t"/>
          </a:scene3d>
        </p:grpSpPr>
        <p:sp>
          <p:nvSpPr>
            <p:cNvPr id="21" name="Oval 20"/>
            <p:cNvSpPr/>
            <p:nvPr/>
          </p:nvSpPr>
          <p:spPr>
            <a:xfrm>
              <a:off x="2171304" y="-51637"/>
              <a:ext cx="924454" cy="924560"/>
            </a:xfrm>
            <a:prstGeom prst="ellipse">
              <a:avLst/>
            </a:prstGeom>
            <a:solidFill>
              <a:srgbClr val="E5BC7F"/>
            </a:solidFill>
            <a:ln>
              <a:solidFill>
                <a:srgbClr val="E5BC7F"/>
              </a:solidFill>
            </a:ln>
            <a:sp3d prstMaterial="plastic">
              <a:bevelT w="120900" h="88900"/>
              <a:bevelB w="88900" h="31750" prst="angle"/>
            </a:sp3d>
          </p:spPr>
          <p:style>
            <a:lnRef idx="0">
              <a:schemeClr val="lt1">
                <a:hueOff val="0"/>
                <a:satOff val="0"/>
                <a:lumOff val="0"/>
                <a:alphaOff val="0"/>
              </a:schemeClr>
            </a:lnRef>
            <a:fillRef idx="3">
              <a:schemeClr val="accent2">
                <a:hueOff val="4161350"/>
                <a:satOff val="-5190"/>
                <a:lumOff val="1220"/>
                <a:alphaOff val="0"/>
              </a:schemeClr>
            </a:fillRef>
            <a:effectRef idx="2">
              <a:schemeClr val="accent2">
                <a:hueOff val="4161350"/>
                <a:satOff val="-5190"/>
                <a:lumOff val="1220"/>
                <a:alphaOff val="0"/>
              </a:schemeClr>
            </a:effectRef>
            <a:fontRef idx="minor">
              <a:schemeClr val="lt1"/>
            </a:fontRef>
          </p:style>
        </p:sp>
        <p:sp>
          <p:nvSpPr>
            <p:cNvPr id="22" name="Oval 14"/>
            <p:cNvSpPr/>
            <p:nvPr/>
          </p:nvSpPr>
          <p:spPr>
            <a:xfrm>
              <a:off x="2287994" y="83762"/>
              <a:ext cx="653688" cy="653762"/>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600" b="1" kern="1200" dirty="0" smtClean="0">
                  <a:solidFill>
                    <a:schemeClr val="tx1"/>
                  </a:solidFill>
                  <a:latin typeface="Franklin Gothic Book" panose="020B0503020102020204" pitchFamily="34" charset="0"/>
                  <a:cs typeface="Times New Roman" panose="02020603050405020304" pitchFamily="18" charset="0"/>
                </a:rPr>
                <a:t>Lead (Pb)</a:t>
              </a:r>
              <a:endParaRPr lang="en-US" sz="1600" b="1" kern="1200" dirty="0">
                <a:solidFill>
                  <a:schemeClr val="tx1"/>
                </a:solidFill>
                <a:latin typeface="Franklin Gothic Book" panose="020B0503020102020204" pitchFamily="34" charset="0"/>
                <a:cs typeface="Times New Roman" panose="02020603050405020304" pitchFamily="18" charset="0"/>
              </a:endParaRPr>
            </a:p>
          </p:txBody>
        </p:sp>
      </p:grpSp>
    </p:spTree>
    <p:extLst>
      <p:ext uri="{BB962C8B-B14F-4D97-AF65-F5344CB8AC3E}">
        <p14:creationId xmlns:p14="http://schemas.microsoft.com/office/powerpoint/2010/main" val="214656900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Times New Roman" panose="02020603050405020304" pitchFamily="18" charset="0"/>
              </a:rPr>
              <a:t>Air Quality Planning</a:t>
            </a:r>
            <a:endParaRPr lang="en-US" dirty="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en-US" sz="2800" dirty="0" smtClean="0">
                <a:cs typeface="Times New Roman" panose="02020603050405020304" pitchFamily="18" charset="0"/>
              </a:rPr>
              <a:t>The principal framework for efforts to protect air quality from man-made pollution sources.</a:t>
            </a:r>
          </a:p>
          <a:p>
            <a:r>
              <a:rPr lang="en-US" sz="2800" dirty="0" smtClean="0">
                <a:cs typeface="Times New Roman" panose="02020603050405020304" pitchFamily="18" charset="0"/>
              </a:rPr>
              <a:t>Texas Commission on Environmental Quality (</a:t>
            </a:r>
            <a:r>
              <a:rPr lang="en-US" sz="2800" dirty="0" err="1" smtClean="0">
                <a:cs typeface="Times New Roman" panose="02020603050405020304" pitchFamily="18" charset="0"/>
              </a:rPr>
              <a:t>TCEQ</a:t>
            </a:r>
            <a:r>
              <a:rPr lang="en-US" sz="2800" dirty="0" smtClean="0">
                <a:cs typeface="Times New Roman" panose="02020603050405020304" pitchFamily="18" charset="0"/>
              </a:rPr>
              <a:t>).</a:t>
            </a:r>
          </a:p>
          <a:p>
            <a:r>
              <a:rPr lang="en-US" sz="2800" dirty="0">
                <a:cs typeface="Times New Roman" panose="02020603050405020304" pitchFamily="18" charset="0"/>
              </a:rPr>
              <a:t>State Implementation Plan (SIP) is the air quality </a:t>
            </a:r>
            <a:r>
              <a:rPr lang="en-US" sz="2800" dirty="0" smtClean="0">
                <a:cs typeface="Times New Roman" panose="02020603050405020304" pitchFamily="18" charset="0"/>
              </a:rPr>
              <a:t>plan for the state that the TCEQ had developed. The Plan:</a:t>
            </a:r>
            <a:endParaRPr lang="en-US" sz="2800" dirty="0">
              <a:cs typeface="Times New Roman" panose="02020603050405020304" pitchFamily="18" charset="0"/>
            </a:endParaRPr>
          </a:p>
          <a:p>
            <a:pPr lvl="1"/>
            <a:r>
              <a:rPr lang="en-US" dirty="0" smtClean="0">
                <a:cs typeface="Times New Roman" panose="02020603050405020304" pitchFamily="18" charset="0"/>
              </a:rPr>
              <a:t>Shows </a:t>
            </a:r>
            <a:r>
              <a:rPr lang="en-US" dirty="0">
                <a:cs typeface="Times New Roman" panose="02020603050405020304" pitchFamily="18" charset="0"/>
              </a:rPr>
              <a:t>how </a:t>
            </a:r>
            <a:r>
              <a:rPr lang="en-US" dirty="0" smtClean="0">
                <a:cs typeface="Times New Roman" panose="02020603050405020304" pitchFamily="18" charset="0"/>
              </a:rPr>
              <a:t>all areas of the state will </a:t>
            </a:r>
            <a:r>
              <a:rPr lang="en-US" dirty="0">
                <a:cs typeface="Times New Roman" panose="02020603050405020304" pitchFamily="18" charset="0"/>
              </a:rPr>
              <a:t>meet the </a:t>
            </a:r>
            <a:r>
              <a:rPr lang="en-US" dirty="0" smtClean="0">
                <a:cs typeface="Times New Roman" panose="02020603050405020304" pitchFamily="18" charset="0"/>
              </a:rPr>
              <a:t>NAAQS.</a:t>
            </a:r>
            <a:endParaRPr lang="en-US" dirty="0">
              <a:cs typeface="Times New Roman" panose="02020603050405020304" pitchFamily="18" charset="0"/>
            </a:endParaRPr>
          </a:p>
          <a:p>
            <a:pPr lvl="1"/>
            <a:r>
              <a:rPr lang="en-US" dirty="0" smtClean="0">
                <a:cs typeface="Times New Roman" panose="02020603050405020304" pitchFamily="18" charset="0"/>
              </a:rPr>
              <a:t>Establishes </a:t>
            </a:r>
            <a:r>
              <a:rPr lang="en-US" dirty="0">
                <a:cs typeface="Times New Roman" panose="02020603050405020304" pitchFamily="18" charset="0"/>
              </a:rPr>
              <a:t>an emissions “budget” for on-road sources for each </a:t>
            </a:r>
            <a:r>
              <a:rPr lang="en-US" dirty="0" smtClean="0">
                <a:cs typeface="Times New Roman" panose="02020603050405020304" pitchFamily="18" charset="0"/>
              </a:rPr>
              <a:t>pollutant in NA area.</a:t>
            </a:r>
            <a:endParaRPr lang="en-US" dirty="0">
              <a:cs typeface="Times New Roman" panose="02020603050405020304" pitchFamily="18" charset="0"/>
            </a:endParaRPr>
          </a:p>
        </p:txBody>
      </p:sp>
    </p:spTree>
    <p:extLst>
      <p:ext uri="{BB962C8B-B14F-4D97-AF65-F5344CB8AC3E}">
        <p14:creationId xmlns:p14="http://schemas.microsoft.com/office/powerpoint/2010/main" val="13358800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Times New Roman" panose="02020603050405020304" pitchFamily="18" charset="0"/>
              </a:rPr>
              <a:t>Transportation Conformity</a:t>
            </a:r>
            <a:endParaRPr lang="en-US" sz="2000" dirty="0">
              <a:cs typeface="Times New Roman" panose="02020603050405020304" pitchFamily="18" charset="0"/>
            </a:endParaRPr>
          </a:p>
        </p:txBody>
      </p:sp>
      <p:sp>
        <p:nvSpPr>
          <p:cNvPr id="3" name="Content Placeholder 2"/>
          <p:cNvSpPr>
            <a:spLocks noGrp="1"/>
          </p:cNvSpPr>
          <p:nvPr>
            <p:ph idx="1"/>
          </p:nvPr>
        </p:nvSpPr>
        <p:spPr>
          <a:xfrm>
            <a:off x="457200" y="3448453"/>
            <a:ext cx="8229600" cy="2647547"/>
          </a:xfrm>
        </p:spPr>
        <p:txBody>
          <a:bodyPr>
            <a:normAutofit/>
          </a:bodyPr>
          <a:lstStyle/>
          <a:p>
            <a:r>
              <a:rPr lang="en-US" sz="2800" dirty="0" smtClean="0">
                <a:cs typeface="Times New Roman" panose="02020603050405020304" pitchFamily="18" charset="0"/>
              </a:rPr>
              <a:t>Transportation Conformity</a:t>
            </a:r>
          </a:p>
          <a:p>
            <a:pPr lvl="1"/>
            <a:r>
              <a:rPr lang="en-US" dirty="0" smtClean="0">
                <a:cs typeface="Times New Roman" panose="02020603050405020304" pitchFamily="18" charset="0"/>
              </a:rPr>
              <a:t>What is Conformity?</a:t>
            </a:r>
          </a:p>
          <a:p>
            <a:pPr lvl="1"/>
            <a:r>
              <a:rPr lang="en-US" dirty="0" smtClean="0">
                <a:cs typeface="Times New Roman" panose="02020603050405020304" pitchFamily="18" charset="0"/>
              </a:rPr>
              <a:t>Who is Responsible?</a:t>
            </a:r>
          </a:p>
          <a:p>
            <a:pPr lvl="1"/>
            <a:r>
              <a:rPr lang="en-US" dirty="0" smtClean="0">
                <a:cs typeface="Times New Roman" panose="02020603050405020304" pitchFamily="18" charset="0"/>
              </a:rPr>
              <a:t>What is Subject to Transportation Conformity</a:t>
            </a:r>
            <a:r>
              <a:rPr lang="en-US" dirty="0">
                <a:cs typeface="Times New Roman" panose="02020603050405020304" pitchFamily="18" charset="0"/>
              </a:rPr>
              <a:t>?</a:t>
            </a:r>
          </a:p>
          <a:p>
            <a:pPr lvl="1"/>
            <a:endParaRPr lang="en-US" sz="2800" dirty="0" smtClean="0">
              <a:cs typeface="Times New Roman" panose="02020603050405020304" pitchFamily="18" charset="0"/>
            </a:endParaRPr>
          </a:p>
          <a:p>
            <a:pPr marL="457200" lvl="1" indent="0">
              <a:buNone/>
            </a:pPr>
            <a:endParaRPr lang="en-US" sz="2800" dirty="0" smtClean="0">
              <a:cs typeface="Times New Roman" panose="02020603050405020304" pitchFamily="18" charset="0"/>
            </a:endParaRPr>
          </a:p>
        </p:txBody>
      </p:sp>
      <p:grpSp>
        <p:nvGrpSpPr>
          <p:cNvPr id="13" name="Group 12"/>
          <p:cNvGrpSpPr/>
          <p:nvPr/>
        </p:nvGrpSpPr>
        <p:grpSpPr>
          <a:xfrm>
            <a:off x="914400" y="1295401"/>
            <a:ext cx="7010400" cy="1828799"/>
            <a:chOff x="0" y="-24814"/>
            <a:chExt cx="5486400" cy="1344999"/>
          </a:xfrm>
        </p:grpSpPr>
        <p:grpSp>
          <p:nvGrpSpPr>
            <p:cNvPr id="14" name="Group 13"/>
            <p:cNvGrpSpPr/>
            <p:nvPr/>
          </p:nvGrpSpPr>
          <p:grpSpPr>
            <a:xfrm>
              <a:off x="0" y="-24814"/>
              <a:ext cx="5486400" cy="492648"/>
              <a:chOff x="0" y="-29875"/>
              <a:chExt cx="1832093" cy="593119"/>
            </a:xfrm>
          </p:grpSpPr>
          <p:sp>
            <p:nvSpPr>
              <p:cNvPr id="19" name="Rounded Rectangle 18"/>
              <p:cNvSpPr/>
              <p:nvPr/>
            </p:nvSpPr>
            <p:spPr>
              <a:xfrm>
                <a:off x="0" y="-29875"/>
                <a:ext cx="1832093" cy="580314"/>
              </a:xfrm>
              <a:prstGeom prst="roundRect">
                <a:avLst/>
              </a:prstGeom>
              <a:solidFill>
                <a:srgbClr val="14385C"/>
              </a:solidFill>
              <a:ln>
                <a:solidFill>
                  <a:srgbClr val="14385C"/>
                </a:solidFill>
              </a:ln>
            </p:spPr>
            <p:style>
              <a:lnRef idx="1">
                <a:schemeClr val="accent2"/>
              </a:lnRef>
              <a:fillRef idx="3">
                <a:schemeClr val="accent2"/>
              </a:fillRef>
              <a:effectRef idx="2">
                <a:schemeClr val="accent2"/>
              </a:effectRef>
              <a:fontRef idx="minor">
                <a:schemeClr val="lt1"/>
              </a:fontRef>
            </p:style>
            <p:txBody>
              <a:bodyPr/>
              <a:lstStyle/>
              <a:p>
                <a:pPr marL="0" marR="0" algn="ctr">
                  <a:spcBef>
                    <a:spcPts val="0"/>
                  </a:spcBef>
                  <a:spcAft>
                    <a:spcPts val="0"/>
                  </a:spcAft>
                </a:pPr>
                <a:r>
                  <a:rPr lang="en-US" sz="1200" kern="1200" dirty="0">
                    <a:solidFill>
                      <a:srgbClr val="FFFFFF"/>
                    </a:solidFill>
                    <a:effectLst/>
                    <a:latin typeface="Franklin Gothic Book" panose="020B0503020102020204" pitchFamily="34" charset="0"/>
                    <a:ea typeface="Times New Roman"/>
                    <a:cs typeface="Arial"/>
                  </a:rPr>
                  <a:t> </a:t>
                </a:r>
                <a:endParaRPr lang="en-US" sz="1200" dirty="0">
                  <a:effectLst/>
                  <a:latin typeface="Franklin Gothic Book" panose="020B0503020102020204" pitchFamily="34" charset="0"/>
                  <a:ea typeface="Times New Roman"/>
                </a:endParaRPr>
              </a:p>
            </p:txBody>
          </p:sp>
          <p:sp>
            <p:nvSpPr>
              <p:cNvPr id="20" name="Rounded Rectangle 4"/>
              <p:cNvSpPr/>
              <p:nvPr/>
            </p:nvSpPr>
            <p:spPr>
              <a:xfrm>
                <a:off x="25414" y="-29875"/>
                <a:ext cx="1781265" cy="593119"/>
              </a:xfrm>
              <a:prstGeom prst="rect">
                <a:avLst/>
              </a:prstGeom>
              <a:noFill/>
              <a:ln>
                <a:noFill/>
              </a:ln>
            </p:spPr>
            <p:style>
              <a:lnRef idx="1">
                <a:schemeClr val="accent2"/>
              </a:lnRef>
              <a:fillRef idx="3">
                <a:schemeClr val="accent2"/>
              </a:fillRef>
              <a:effectRef idx="2">
                <a:schemeClr val="accent2"/>
              </a:effectRef>
              <a:fontRef idx="minor">
                <a:schemeClr val="lt1"/>
              </a:fontRef>
            </p:style>
            <p:txBody>
              <a:bodyPr anchor="ctr"/>
              <a:lstStyle/>
              <a:p>
                <a:pPr marL="0" marR="0" algn="ctr">
                  <a:spcBef>
                    <a:spcPts val="0"/>
                  </a:spcBef>
                  <a:spcAft>
                    <a:spcPts val="0"/>
                  </a:spcAft>
                </a:pPr>
                <a:r>
                  <a:rPr lang="en-US" sz="1800" b="1" kern="1200" dirty="0" smtClean="0">
                    <a:solidFill>
                      <a:srgbClr val="FFFFFF"/>
                    </a:solidFill>
                    <a:effectLst/>
                    <a:latin typeface="Franklin Gothic Book" panose="020B0503020102020204" pitchFamily="34" charset="0"/>
                    <a:ea typeface="Times New Roman"/>
                    <a:cs typeface="Arial"/>
                  </a:rPr>
                  <a:t>Transportation </a:t>
                </a:r>
                <a:r>
                  <a:rPr lang="en-US" sz="1800" b="1" kern="1200" dirty="0">
                    <a:solidFill>
                      <a:srgbClr val="FFFFFF"/>
                    </a:solidFill>
                    <a:effectLst/>
                    <a:latin typeface="Franklin Gothic Book" panose="020B0503020102020204" pitchFamily="34" charset="0"/>
                    <a:ea typeface="Times New Roman"/>
                    <a:cs typeface="Arial"/>
                  </a:rPr>
                  <a:t>Conformity</a:t>
                </a:r>
                <a:endParaRPr lang="en-US" sz="1200" b="1" dirty="0">
                  <a:effectLst/>
                  <a:latin typeface="Franklin Gothic Book" panose="020B0503020102020204" pitchFamily="34" charset="0"/>
                  <a:ea typeface="Times New Roman"/>
                </a:endParaRPr>
              </a:p>
            </p:txBody>
          </p:sp>
        </p:grpSp>
        <p:cxnSp>
          <p:nvCxnSpPr>
            <p:cNvPr id="15" name="Elbow Connector 14"/>
            <p:cNvCxnSpPr>
              <a:stCxn id="19" idx="2"/>
              <a:endCxn id="17" idx="0"/>
            </p:cNvCxnSpPr>
            <p:nvPr/>
          </p:nvCxnSpPr>
          <p:spPr>
            <a:xfrm rot="5400000">
              <a:off x="1924687" y="-57789"/>
              <a:ext cx="303527" cy="1333500"/>
            </a:xfrm>
            <a:prstGeom prst="bentConnector3">
              <a:avLst>
                <a:gd name="adj1" fmla="val 50000"/>
              </a:avLst>
            </a:prstGeom>
            <a:ln w="38100">
              <a:solidFill>
                <a:srgbClr val="899BAD"/>
              </a:solidFill>
              <a:tailEnd type="triangle" w="sm" len="sm"/>
            </a:ln>
            <a:effectLst/>
          </p:spPr>
          <p:style>
            <a:lnRef idx="2">
              <a:schemeClr val="accent2"/>
            </a:lnRef>
            <a:fillRef idx="0">
              <a:schemeClr val="accent2"/>
            </a:fillRef>
            <a:effectRef idx="1">
              <a:schemeClr val="accent2"/>
            </a:effectRef>
            <a:fontRef idx="minor">
              <a:schemeClr val="tx1"/>
            </a:fontRef>
          </p:style>
        </p:cxnSp>
        <p:cxnSp>
          <p:nvCxnSpPr>
            <p:cNvPr id="16" name="Elbow Connector 15"/>
            <p:cNvCxnSpPr>
              <a:stCxn id="19" idx="2"/>
              <a:endCxn id="18" idx="0"/>
            </p:cNvCxnSpPr>
            <p:nvPr/>
          </p:nvCxnSpPr>
          <p:spPr>
            <a:xfrm rot="16200000" flipH="1">
              <a:off x="3282897" y="-82499"/>
              <a:ext cx="303527" cy="1382920"/>
            </a:xfrm>
            <a:prstGeom prst="bentConnector3">
              <a:avLst>
                <a:gd name="adj1" fmla="val 50000"/>
              </a:avLst>
            </a:prstGeom>
            <a:ln w="38100">
              <a:solidFill>
                <a:srgbClr val="899BAD"/>
              </a:solidFill>
              <a:tailEnd type="triangle" w="sm" len="sm"/>
            </a:ln>
            <a:effectLst/>
          </p:spPr>
          <p:style>
            <a:lnRef idx="2">
              <a:schemeClr val="accent2"/>
            </a:lnRef>
            <a:fillRef idx="0">
              <a:schemeClr val="accent2"/>
            </a:fillRef>
            <a:effectRef idx="1">
              <a:schemeClr val="accent2"/>
            </a:effectRef>
            <a:fontRef idx="minor">
              <a:schemeClr val="tx1"/>
            </a:fontRef>
          </p:style>
        </p:cxnSp>
        <p:sp>
          <p:nvSpPr>
            <p:cNvPr id="17" name="Rounded Rectangle 16"/>
            <p:cNvSpPr/>
            <p:nvPr/>
          </p:nvSpPr>
          <p:spPr>
            <a:xfrm>
              <a:off x="152400" y="760725"/>
              <a:ext cx="2514600" cy="559460"/>
            </a:xfrm>
            <a:prstGeom prst="roundRect">
              <a:avLst/>
            </a:prstGeom>
            <a:solidFill>
              <a:srgbClr val="CC7A00"/>
            </a:solidFill>
            <a:ln>
              <a:solidFill>
                <a:srgbClr val="CC7A00"/>
              </a:solidFill>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600" kern="1200" dirty="0">
                  <a:solidFill>
                    <a:srgbClr val="FFFFFF"/>
                  </a:solidFill>
                  <a:effectLst/>
                  <a:latin typeface="Franklin Gothic Book" panose="020B0503020102020204" pitchFamily="34" charset="0"/>
                  <a:ea typeface="Times New Roman"/>
                  <a:cs typeface="Arial"/>
                </a:rPr>
                <a:t>Air Quality Planning</a:t>
              </a:r>
              <a:endParaRPr lang="en-US" sz="1200" dirty="0">
                <a:effectLst/>
                <a:latin typeface="Franklin Gothic Book" panose="020B0503020102020204" pitchFamily="34" charset="0"/>
                <a:ea typeface="Times New Roman"/>
              </a:endParaRPr>
            </a:p>
            <a:p>
              <a:pPr marL="0" marR="0" algn="ctr">
                <a:spcBef>
                  <a:spcPts val="0"/>
                </a:spcBef>
                <a:spcAft>
                  <a:spcPts val="0"/>
                </a:spcAft>
              </a:pPr>
              <a:r>
                <a:rPr lang="en-US" sz="1100" kern="1200" dirty="0">
                  <a:solidFill>
                    <a:srgbClr val="FFFFFF"/>
                  </a:solidFill>
                  <a:effectLst/>
                  <a:latin typeface="Franklin Gothic Book" panose="020B0503020102020204" pitchFamily="34" charset="0"/>
                  <a:ea typeface="Times New Roman"/>
                  <a:cs typeface="Arial"/>
                </a:rPr>
                <a:t>State Implementation Plan (SIP)</a:t>
              </a:r>
              <a:endParaRPr lang="en-US" sz="1200" dirty="0">
                <a:effectLst/>
                <a:latin typeface="Franklin Gothic Book" panose="020B0503020102020204" pitchFamily="34" charset="0"/>
                <a:ea typeface="Times New Roman"/>
              </a:endParaRPr>
            </a:p>
          </p:txBody>
        </p:sp>
        <p:sp>
          <p:nvSpPr>
            <p:cNvPr id="18" name="Rounded Rectangle 17"/>
            <p:cNvSpPr/>
            <p:nvPr/>
          </p:nvSpPr>
          <p:spPr>
            <a:xfrm>
              <a:off x="2868820" y="760725"/>
              <a:ext cx="2514600" cy="559460"/>
            </a:xfrm>
            <a:prstGeom prst="roundRect">
              <a:avLst/>
            </a:prstGeom>
            <a:solidFill>
              <a:srgbClr val="CC7A00"/>
            </a:solidFill>
            <a:ln>
              <a:solidFill>
                <a:srgbClr val="CC7A00"/>
              </a:solidFill>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600" kern="1200" dirty="0">
                  <a:solidFill>
                    <a:srgbClr val="FFFFFF"/>
                  </a:solidFill>
                  <a:effectLst/>
                  <a:latin typeface="Franklin Gothic Book" panose="020B0503020102020204" pitchFamily="34" charset="0"/>
                  <a:ea typeface="Times New Roman"/>
                  <a:cs typeface="Arial"/>
                </a:rPr>
                <a:t>Transportation Planning</a:t>
              </a:r>
              <a:endParaRPr lang="en-US" sz="1200" dirty="0">
                <a:effectLst/>
                <a:latin typeface="Franklin Gothic Book" panose="020B0503020102020204" pitchFamily="34" charset="0"/>
                <a:ea typeface="Times New Roman"/>
              </a:endParaRPr>
            </a:p>
            <a:p>
              <a:pPr marL="0" marR="0" algn="ctr">
                <a:spcBef>
                  <a:spcPts val="0"/>
                </a:spcBef>
                <a:spcAft>
                  <a:spcPts val="0"/>
                </a:spcAft>
              </a:pPr>
              <a:r>
                <a:rPr lang="en-US" sz="1100" kern="1200" dirty="0" smtClean="0">
                  <a:solidFill>
                    <a:srgbClr val="FFFFFF"/>
                  </a:solidFill>
                  <a:effectLst/>
                  <a:latin typeface="Franklin Gothic Book" panose="020B0503020102020204" pitchFamily="34" charset="0"/>
                  <a:ea typeface="Times New Roman"/>
                  <a:cs typeface="Arial"/>
                </a:rPr>
                <a:t>MTP/RTP </a:t>
              </a:r>
              <a:r>
                <a:rPr lang="en-US" sz="1100" kern="1200" dirty="0">
                  <a:solidFill>
                    <a:srgbClr val="FFFFFF"/>
                  </a:solidFill>
                  <a:effectLst/>
                  <a:latin typeface="Franklin Gothic Book" panose="020B0503020102020204" pitchFamily="34" charset="0"/>
                  <a:ea typeface="Times New Roman"/>
                  <a:cs typeface="Arial"/>
                </a:rPr>
                <a:t>and TIP</a:t>
              </a:r>
              <a:endParaRPr lang="en-US" sz="1200" dirty="0">
                <a:effectLst/>
                <a:latin typeface="Franklin Gothic Book" panose="020B0503020102020204" pitchFamily="34" charset="0"/>
                <a:ea typeface="Times New Roman"/>
              </a:endParaRPr>
            </a:p>
          </p:txBody>
        </p:sp>
      </p:grpSp>
    </p:spTree>
    <p:extLst>
      <p:ext uri="{BB962C8B-B14F-4D97-AF65-F5344CB8AC3E}">
        <p14:creationId xmlns:p14="http://schemas.microsoft.com/office/powerpoint/2010/main" val="380477504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Times New Roman" panose="02020603050405020304" pitchFamily="18" charset="0"/>
              </a:rPr>
              <a:t>Transportation Conformity Process</a:t>
            </a:r>
            <a:endParaRPr lang="en-US" sz="2000" dirty="0">
              <a:cs typeface="Times New Roman" panose="02020603050405020304" pitchFamily="18" charset="0"/>
            </a:endParaRPr>
          </a:p>
        </p:txBody>
      </p:sp>
      <p:grpSp>
        <p:nvGrpSpPr>
          <p:cNvPr id="6" name="Group 5"/>
          <p:cNvGrpSpPr/>
          <p:nvPr/>
        </p:nvGrpSpPr>
        <p:grpSpPr>
          <a:xfrm>
            <a:off x="2495005" y="5312627"/>
            <a:ext cx="4876800" cy="783377"/>
            <a:chOff x="1817137" y="5105400"/>
            <a:chExt cx="4953000" cy="584557"/>
          </a:xfrm>
        </p:grpSpPr>
        <p:sp>
          <p:nvSpPr>
            <p:cNvPr id="28" name="Rounded Rectangle 27"/>
            <p:cNvSpPr/>
            <p:nvPr/>
          </p:nvSpPr>
          <p:spPr>
            <a:xfrm>
              <a:off x="1817137" y="5105400"/>
              <a:ext cx="4953000" cy="584557"/>
            </a:xfrm>
            <a:prstGeom prst="roundRect">
              <a:avLst>
                <a:gd name="adj" fmla="val 5319"/>
              </a:avLst>
            </a:prstGeom>
            <a:solidFill>
              <a:srgbClr val="899BAD"/>
            </a:solidFill>
            <a:ln>
              <a:noFill/>
            </a:ln>
          </p:spPr>
          <p:style>
            <a:lnRef idx="1">
              <a:schemeClr val="accent1"/>
            </a:lnRef>
            <a:fillRef idx="3">
              <a:schemeClr val="accent1"/>
            </a:fillRef>
            <a:effectRef idx="2">
              <a:schemeClr val="accent1"/>
            </a:effectRef>
            <a:fontRef idx="minor">
              <a:schemeClr val="lt1"/>
            </a:fontRef>
          </p:style>
          <p:txBody>
            <a:bodyPr rot="0" spcFirstLastPara="0" vert="horz" wrap="square" lIns="45720" tIns="45720" rIns="45720" bIns="45720" numCol="1" spcCol="0" rtlCol="0" fromWordArt="0" anchor="b" anchorCtr="0" forceAA="0" compatLnSpc="1">
              <a:prstTxWarp prst="textNoShape">
                <a:avLst/>
              </a:prstTxWarp>
              <a:noAutofit/>
            </a:bodyPr>
            <a:lstStyle/>
            <a:p>
              <a:pPr marL="171450" indent="-171450">
                <a:spcAft>
                  <a:spcPts val="600"/>
                </a:spcAft>
                <a:buFont typeface="Wingdings" panose="05000000000000000000" pitchFamily="2" charset="2"/>
                <a:buChar char="§"/>
              </a:pPr>
              <a:r>
                <a:rPr lang="en-US" sz="1200" dirty="0" smtClean="0">
                  <a:solidFill>
                    <a:schemeClr val="tx1"/>
                  </a:solidFill>
                  <a:latin typeface="Franklin Gothic Book" panose="020B0503020102020204" pitchFamily="34" charset="0"/>
                  <a:cs typeface="Times New Roman" panose="02020603050405020304" pitchFamily="18" charset="0"/>
                </a:rPr>
                <a:t>FHWA/FTA signs a decision for the environmental document.</a:t>
              </a:r>
            </a:p>
            <a:p>
              <a:pPr marL="171450" indent="-171450">
                <a:buFont typeface="Wingdings" panose="05000000000000000000" pitchFamily="2" charset="2"/>
                <a:buChar char="§"/>
              </a:pPr>
              <a:r>
                <a:rPr lang="en-US" sz="1200" dirty="0" smtClean="0">
                  <a:solidFill>
                    <a:schemeClr val="tx1"/>
                  </a:solidFill>
                  <a:latin typeface="Franklin Gothic Book" panose="020B0503020102020204" pitchFamily="34" charset="0"/>
                  <a:cs typeface="Times New Roman" panose="02020603050405020304" pitchFamily="18" charset="0"/>
                </a:rPr>
                <a:t>FHWA/FTA approves the federal funding for the project.</a:t>
              </a:r>
            </a:p>
          </p:txBody>
        </p:sp>
        <p:sp>
          <p:nvSpPr>
            <p:cNvPr id="29" name="Rounded Rectangle 28"/>
            <p:cNvSpPr/>
            <p:nvPr/>
          </p:nvSpPr>
          <p:spPr>
            <a:xfrm rot="5400000">
              <a:off x="3605389" y="3363224"/>
              <a:ext cx="157297" cy="3657600"/>
            </a:xfrm>
            <a:prstGeom prst="roundRect">
              <a:avLst/>
            </a:prstGeom>
            <a:solidFill>
              <a:srgbClr val="14385C"/>
            </a:solidFill>
            <a:ln/>
          </p:spPr>
          <p:style>
            <a:lnRef idx="1">
              <a:schemeClr val="accent1"/>
            </a:lnRef>
            <a:fillRef idx="3">
              <a:schemeClr val="accent1"/>
            </a:fillRef>
            <a:effectRef idx="2">
              <a:schemeClr val="accent1"/>
            </a:effectRef>
            <a:fontRef idx="minor">
              <a:schemeClr val="lt1"/>
            </a:fontRef>
          </p:style>
          <p:txBody>
            <a:bodyPr rot="0" spcFirstLastPara="0" vert="vert270" wrap="square" lIns="45720" tIns="45720" rIns="45720" bIns="45720" numCol="1" spcCol="0" rtlCol="0" fromWordArt="0" anchor="ctr" anchorCtr="0" forceAA="0" compatLnSpc="1">
              <a:prstTxWarp prst="textNoShape">
                <a:avLst/>
              </a:prstTxWarp>
              <a:noAutofit/>
            </a:bodyPr>
            <a:lstStyle/>
            <a:p>
              <a:pPr marL="0" marR="0">
                <a:spcBef>
                  <a:spcPts val="0"/>
                </a:spcBef>
                <a:spcAft>
                  <a:spcPts val="0"/>
                </a:spcAft>
              </a:pPr>
              <a:r>
                <a:rPr lang="en-US" sz="1400" b="1" kern="1200" dirty="0" smtClean="0">
                  <a:solidFill>
                    <a:srgbClr val="FFFFFF"/>
                  </a:solidFill>
                  <a:effectLst/>
                  <a:latin typeface="Franklin Gothic Book" panose="020B0503020102020204" pitchFamily="34" charset="0"/>
                  <a:ea typeface="Times New Roman"/>
                </a:rPr>
                <a:t>Project Approval</a:t>
              </a:r>
              <a:endParaRPr lang="en-US" sz="1200" dirty="0">
                <a:effectLst/>
                <a:latin typeface="Franklin Gothic Book" panose="020B0503020102020204" pitchFamily="34" charset="0"/>
                <a:ea typeface="Times New Roman"/>
              </a:endParaRPr>
            </a:p>
          </p:txBody>
        </p:sp>
      </p:grpSp>
      <p:grpSp>
        <p:nvGrpSpPr>
          <p:cNvPr id="7" name="Group 6"/>
          <p:cNvGrpSpPr/>
          <p:nvPr/>
        </p:nvGrpSpPr>
        <p:grpSpPr>
          <a:xfrm>
            <a:off x="2495005" y="685800"/>
            <a:ext cx="4876800" cy="716620"/>
            <a:chOff x="1752600" y="609600"/>
            <a:chExt cx="4953000" cy="683888"/>
          </a:xfrm>
        </p:grpSpPr>
        <p:grpSp>
          <p:nvGrpSpPr>
            <p:cNvPr id="25" name="Group 24"/>
            <p:cNvGrpSpPr/>
            <p:nvPr/>
          </p:nvGrpSpPr>
          <p:grpSpPr>
            <a:xfrm>
              <a:off x="1752600" y="609600"/>
              <a:ext cx="4953000" cy="457200"/>
              <a:chOff x="1752600" y="609600"/>
              <a:chExt cx="4953000" cy="457200"/>
            </a:xfrm>
          </p:grpSpPr>
          <p:sp>
            <p:nvSpPr>
              <p:cNvPr id="26" name="Rounded Rectangle 25"/>
              <p:cNvSpPr/>
              <p:nvPr/>
            </p:nvSpPr>
            <p:spPr>
              <a:xfrm>
                <a:off x="1752600" y="609600"/>
                <a:ext cx="4953000" cy="457200"/>
              </a:xfrm>
              <a:prstGeom prst="roundRect">
                <a:avLst>
                  <a:gd name="adj" fmla="val 6122"/>
                </a:avLst>
              </a:prstGeom>
              <a:solidFill>
                <a:srgbClr val="899BAD"/>
              </a:solidFill>
              <a:ln>
                <a:noFill/>
              </a:ln>
            </p:spPr>
            <p:style>
              <a:lnRef idx="1">
                <a:schemeClr val="accent1"/>
              </a:lnRef>
              <a:fillRef idx="3">
                <a:schemeClr val="accent1"/>
              </a:fillRef>
              <a:effectRef idx="2">
                <a:schemeClr val="accent1"/>
              </a:effectRef>
              <a:fontRef idx="minor">
                <a:schemeClr val="lt1"/>
              </a:fontRef>
            </p:style>
            <p:txBody>
              <a:bodyPr rot="0" spcFirstLastPara="0" vert="horz" wrap="square" lIns="45720" tIns="45720" rIns="45720" bIns="45720" numCol="1" spcCol="0" rtlCol="0" fromWordArt="0" anchor="b" anchorCtr="0" forceAA="0" compatLnSpc="1">
                <a:prstTxWarp prst="textNoShape">
                  <a:avLst/>
                </a:prstTxWarp>
                <a:noAutofit/>
              </a:bodyPr>
              <a:lstStyle/>
              <a:p>
                <a:pPr marL="171450" indent="-171450">
                  <a:buFont typeface="Wingdings" panose="05000000000000000000" pitchFamily="2" charset="2"/>
                  <a:buChar char="§"/>
                </a:pPr>
                <a:r>
                  <a:rPr lang="en-US" sz="1200" dirty="0" smtClean="0">
                    <a:solidFill>
                      <a:schemeClr val="tx1"/>
                    </a:solidFill>
                    <a:latin typeface="Franklin Gothic Book" panose="020B0503020102020204" pitchFamily="34" charset="0"/>
                    <a:cs typeface="Times New Roman" panose="02020603050405020304" pitchFamily="18" charset="0"/>
                  </a:rPr>
                  <a:t>TCEQ sets emissions budgets for the region.</a:t>
                </a:r>
                <a:endParaRPr lang="en-US" sz="1200" dirty="0">
                  <a:solidFill>
                    <a:schemeClr val="tx1"/>
                  </a:solidFill>
                  <a:latin typeface="Franklin Gothic Book" panose="020B0503020102020204" pitchFamily="34" charset="0"/>
                  <a:cs typeface="Times New Roman" panose="02020603050405020304" pitchFamily="18" charset="0"/>
                </a:endParaRPr>
              </a:p>
            </p:txBody>
          </p:sp>
          <p:sp>
            <p:nvSpPr>
              <p:cNvPr id="27" name="Rounded Rectangle 26"/>
              <p:cNvSpPr/>
              <p:nvPr/>
            </p:nvSpPr>
            <p:spPr>
              <a:xfrm rot="5400000">
                <a:off x="3518916" y="-1118616"/>
                <a:ext cx="201168" cy="3657600"/>
              </a:xfrm>
              <a:prstGeom prst="roundRect">
                <a:avLst/>
              </a:prstGeom>
              <a:solidFill>
                <a:srgbClr val="14385C"/>
              </a:solidFill>
              <a:ln/>
            </p:spPr>
            <p:style>
              <a:lnRef idx="1">
                <a:schemeClr val="accent1"/>
              </a:lnRef>
              <a:fillRef idx="3">
                <a:schemeClr val="accent1"/>
              </a:fillRef>
              <a:effectRef idx="2">
                <a:schemeClr val="accent1"/>
              </a:effectRef>
              <a:fontRef idx="minor">
                <a:schemeClr val="lt1"/>
              </a:fontRef>
            </p:style>
            <p:txBody>
              <a:bodyPr rot="0" spcFirstLastPara="0" vert="vert270" wrap="square" lIns="45720" tIns="45720" rIns="45720" bIns="45720" numCol="1" spcCol="0" rtlCol="0" fromWordArt="0" anchor="ctr" anchorCtr="0" forceAA="0" compatLnSpc="1">
                <a:prstTxWarp prst="textNoShape">
                  <a:avLst/>
                </a:prstTxWarp>
                <a:noAutofit/>
              </a:bodyPr>
              <a:lstStyle/>
              <a:p>
                <a:pPr marL="0" marR="0">
                  <a:spcBef>
                    <a:spcPts val="0"/>
                  </a:spcBef>
                  <a:spcAft>
                    <a:spcPts val="0"/>
                  </a:spcAft>
                </a:pPr>
                <a:r>
                  <a:rPr lang="en-US" sz="1400" b="1" kern="1200" dirty="0" smtClean="0">
                    <a:solidFill>
                      <a:srgbClr val="FFFFFF"/>
                    </a:solidFill>
                    <a:effectLst/>
                    <a:latin typeface="Franklin Gothic Book" panose="020B0503020102020204" pitchFamily="34" charset="0"/>
                    <a:ea typeface="Times New Roman"/>
                  </a:rPr>
                  <a:t>SIP Emissions Budget</a:t>
                </a:r>
                <a:endParaRPr lang="en-US" sz="1200" dirty="0">
                  <a:effectLst/>
                  <a:latin typeface="Franklin Gothic Book" panose="020B0503020102020204" pitchFamily="34" charset="0"/>
                  <a:ea typeface="Times New Roman"/>
                </a:endParaRPr>
              </a:p>
            </p:txBody>
          </p:sp>
        </p:grpSp>
        <p:sp>
          <p:nvSpPr>
            <p:cNvPr id="24" name="Isosceles Triangle 23"/>
            <p:cNvSpPr/>
            <p:nvPr/>
          </p:nvSpPr>
          <p:spPr>
            <a:xfrm flipV="1">
              <a:off x="2294334" y="1064888"/>
              <a:ext cx="457200" cy="228600"/>
            </a:xfrm>
            <a:prstGeom prst="triangle">
              <a:avLst/>
            </a:prstGeom>
            <a:solidFill>
              <a:schemeClr val="accent1">
                <a:lumMod val="90000"/>
                <a:lumOff val="10000"/>
              </a:schemeClr>
            </a:solidFill>
            <a:ln>
              <a:noFill/>
            </a:ln>
          </p:spPr>
          <p:style>
            <a:lnRef idx="1">
              <a:schemeClr val="accent1"/>
            </a:lnRef>
            <a:fillRef idx="3">
              <a:schemeClr val="accent1"/>
            </a:fillRef>
            <a:effectRef idx="2">
              <a:schemeClr val="accent1"/>
            </a:effectRef>
            <a:fontRef idx="minor">
              <a:schemeClr val="lt1"/>
            </a:fontRef>
          </p:style>
          <p:txBody>
            <a:bodyPr rot="0" spcFirstLastPara="0" vert="horz" wrap="square" lIns="45720" tIns="45720" rIns="45720" bIns="45720" numCol="1" spcCol="0" rtlCol="0" fromWordArt="0" anchor="b" anchorCtr="0" forceAA="0" compatLnSpc="1">
              <a:prstTxWarp prst="textNoShape">
                <a:avLst/>
              </a:prstTxWarp>
              <a:noAutofit/>
            </a:bodyPr>
            <a:lstStyle/>
            <a:p>
              <a:pPr marL="171450" indent="-171450">
                <a:buFont typeface="Wingdings" panose="05000000000000000000" pitchFamily="2" charset="2"/>
                <a:buChar char="§"/>
              </a:pPr>
              <a:endParaRPr lang="en-US" sz="1200" dirty="0">
                <a:latin typeface="Franklin Gothic Book" panose="020B0503020102020204" pitchFamily="34" charset="0"/>
                <a:cs typeface="Times New Roman" panose="02020603050405020304" pitchFamily="18" charset="0"/>
              </a:endParaRPr>
            </a:p>
          </p:txBody>
        </p:sp>
      </p:grpSp>
      <p:grpSp>
        <p:nvGrpSpPr>
          <p:cNvPr id="8" name="Group 7"/>
          <p:cNvGrpSpPr/>
          <p:nvPr/>
        </p:nvGrpSpPr>
        <p:grpSpPr>
          <a:xfrm>
            <a:off x="2495005" y="1425605"/>
            <a:ext cx="4876800" cy="1519459"/>
            <a:chOff x="1752600" y="1237862"/>
            <a:chExt cx="4953000" cy="1450057"/>
          </a:xfrm>
        </p:grpSpPr>
        <p:grpSp>
          <p:nvGrpSpPr>
            <p:cNvPr id="20" name="Group 19"/>
            <p:cNvGrpSpPr/>
            <p:nvPr/>
          </p:nvGrpSpPr>
          <p:grpSpPr>
            <a:xfrm>
              <a:off x="1752600" y="1237862"/>
              <a:ext cx="4953000" cy="1219200"/>
              <a:chOff x="1752600" y="1295400"/>
              <a:chExt cx="4953000" cy="1219200"/>
            </a:xfrm>
          </p:grpSpPr>
          <p:sp>
            <p:nvSpPr>
              <p:cNvPr id="22" name="Rounded Rectangle 21"/>
              <p:cNvSpPr/>
              <p:nvPr/>
            </p:nvSpPr>
            <p:spPr>
              <a:xfrm>
                <a:off x="1752600" y="1295400"/>
                <a:ext cx="4953000" cy="1219200"/>
              </a:xfrm>
              <a:prstGeom prst="roundRect">
                <a:avLst>
                  <a:gd name="adj" fmla="val 1883"/>
                </a:avLst>
              </a:prstGeom>
              <a:solidFill>
                <a:srgbClr val="899BAD"/>
              </a:solidFill>
              <a:ln>
                <a:noFill/>
              </a:ln>
            </p:spPr>
            <p:style>
              <a:lnRef idx="1">
                <a:schemeClr val="accent1"/>
              </a:lnRef>
              <a:fillRef idx="3">
                <a:schemeClr val="accent1"/>
              </a:fillRef>
              <a:effectRef idx="2">
                <a:schemeClr val="accent1"/>
              </a:effectRef>
              <a:fontRef idx="minor">
                <a:schemeClr val="lt1"/>
              </a:fontRef>
            </p:style>
            <p:txBody>
              <a:bodyPr rot="0" spcFirstLastPara="0" vert="horz" wrap="square" lIns="45720" tIns="45720" rIns="45720" bIns="45720" numCol="1" spcCol="0" rtlCol="0" fromWordArt="0" anchor="b" anchorCtr="0" forceAA="0" compatLnSpc="1">
                <a:prstTxWarp prst="textNoShape">
                  <a:avLst/>
                </a:prstTxWarp>
                <a:noAutofit/>
              </a:bodyPr>
              <a:lstStyle/>
              <a:p>
                <a:pPr marL="171450" indent="-171450">
                  <a:spcAft>
                    <a:spcPts val="400"/>
                  </a:spcAft>
                  <a:buFont typeface="Wingdings" panose="05000000000000000000" pitchFamily="2" charset="2"/>
                  <a:buChar char="§"/>
                </a:pPr>
                <a:endParaRPr lang="en-US" sz="1200" dirty="0" smtClean="0">
                  <a:solidFill>
                    <a:schemeClr val="tx1"/>
                  </a:solidFill>
                  <a:latin typeface="Franklin Gothic Book" panose="020B0503020102020204" pitchFamily="34" charset="0"/>
                  <a:cs typeface="Times New Roman" panose="02020603050405020304" pitchFamily="18" charset="0"/>
                </a:endParaRPr>
              </a:p>
              <a:p>
                <a:pPr marL="171450" indent="-171450">
                  <a:spcAft>
                    <a:spcPts val="400"/>
                  </a:spcAft>
                  <a:buFont typeface="Wingdings" panose="05000000000000000000" pitchFamily="2" charset="2"/>
                  <a:buChar char="§"/>
                </a:pPr>
                <a:r>
                  <a:rPr lang="en-US" sz="1200" dirty="0" smtClean="0">
                    <a:solidFill>
                      <a:schemeClr val="tx1"/>
                    </a:solidFill>
                    <a:latin typeface="Franklin Gothic Book" panose="020B0503020102020204" pitchFamily="34" charset="0"/>
                    <a:cs typeface="Times New Roman" panose="02020603050405020304" pitchFamily="18" charset="0"/>
                  </a:rPr>
                  <a:t>MPO performs regional air quality analysis of MTP/RTP and TIP.</a:t>
                </a:r>
              </a:p>
              <a:p>
                <a:pPr marL="171450" indent="-171450">
                  <a:spcAft>
                    <a:spcPts val="400"/>
                  </a:spcAft>
                  <a:buFont typeface="Wingdings" panose="05000000000000000000" pitchFamily="2" charset="2"/>
                  <a:buChar char="§"/>
                </a:pPr>
                <a:r>
                  <a:rPr lang="en-US" sz="1200" dirty="0" smtClean="0">
                    <a:solidFill>
                      <a:schemeClr val="tx1"/>
                    </a:solidFill>
                    <a:latin typeface="Franklin Gothic Book" panose="020B0503020102020204" pitchFamily="34" charset="0"/>
                    <a:cs typeface="Times New Roman" panose="02020603050405020304" pitchFamily="18" charset="0"/>
                  </a:rPr>
                  <a:t>Total emissions from the regional transportation activities after implementation of MTP/RTP and TIP should not exceed SIP emissions budget.</a:t>
                </a:r>
              </a:p>
              <a:p>
                <a:pPr marL="171450" indent="-171450">
                  <a:spcAft>
                    <a:spcPts val="400"/>
                  </a:spcAft>
                  <a:buFont typeface="Wingdings" panose="05000000000000000000" pitchFamily="2" charset="2"/>
                  <a:buChar char="§"/>
                </a:pPr>
                <a:r>
                  <a:rPr lang="en-US" sz="1200" dirty="0" smtClean="0">
                    <a:solidFill>
                      <a:schemeClr val="tx1"/>
                    </a:solidFill>
                    <a:latin typeface="Franklin Gothic Book" panose="020B0503020102020204" pitchFamily="34" charset="0"/>
                    <a:cs typeface="Times New Roman" panose="02020603050405020304" pitchFamily="18" charset="0"/>
                  </a:rPr>
                  <a:t>MTP/RTP and TIP are fiscally constrained.</a:t>
                </a:r>
                <a:endParaRPr lang="en-US" sz="1200" dirty="0">
                  <a:solidFill>
                    <a:schemeClr val="tx1"/>
                  </a:solidFill>
                  <a:latin typeface="Franklin Gothic Book" panose="020B0503020102020204" pitchFamily="34" charset="0"/>
                  <a:cs typeface="Times New Roman" panose="02020603050405020304" pitchFamily="18" charset="0"/>
                </a:endParaRPr>
              </a:p>
            </p:txBody>
          </p:sp>
          <p:sp>
            <p:nvSpPr>
              <p:cNvPr id="23" name="Rounded Rectangle 22"/>
              <p:cNvSpPr/>
              <p:nvPr/>
            </p:nvSpPr>
            <p:spPr>
              <a:xfrm rot="5400000">
                <a:off x="3500718" y="-428643"/>
                <a:ext cx="201168" cy="3657600"/>
              </a:xfrm>
              <a:prstGeom prst="roundRect">
                <a:avLst/>
              </a:prstGeom>
              <a:solidFill>
                <a:srgbClr val="14385C"/>
              </a:solidFill>
              <a:ln/>
            </p:spPr>
            <p:style>
              <a:lnRef idx="1">
                <a:schemeClr val="accent1"/>
              </a:lnRef>
              <a:fillRef idx="3">
                <a:schemeClr val="accent1"/>
              </a:fillRef>
              <a:effectRef idx="2">
                <a:schemeClr val="accent1"/>
              </a:effectRef>
              <a:fontRef idx="minor">
                <a:schemeClr val="lt1"/>
              </a:fontRef>
            </p:style>
            <p:txBody>
              <a:bodyPr rot="0" spcFirstLastPara="0" vert="vert270" wrap="square" lIns="45720" tIns="45720" rIns="45720" bIns="45720" numCol="1" spcCol="0" rtlCol="0" fromWordArt="0" anchor="ctr" anchorCtr="0" forceAA="0" compatLnSpc="1">
                <a:prstTxWarp prst="textNoShape">
                  <a:avLst/>
                </a:prstTxWarp>
                <a:noAutofit/>
              </a:bodyPr>
              <a:lstStyle/>
              <a:p>
                <a:pPr marL="0" marR="0">
                  <a:spcBef>
                    <a:spcPts val="0"/>
                  </a:spcBef>
                  <a:spcAft>
                    <a:spcPts val="0"/>
                  </a:spcAft>
                </a:pPr>
                <a:r>
                  <a:rPr lang="en-US" sz="1400" b="1" kern="1200" dirty="0" smtClean="0">
                    <a:solidFill>
                      <a:srgbClr val="FFFFFF"/>
                    </a:solidFill>
                    <a:effectLst/>
                    <a:latin typeface="Franklin Gothic Book" panose="020B0503020102020204" pitchFamily="34" charset="0"/>
                    <a:ea typeface="Times New Roman"/>
                  </a:rPr>
                  <a:t>Plan and Program Conformity Determination</a:t>
                </a:r>
                <a:endParaRPr lang="en-US" sz="1200" dirty="0">
                  <a:effectLst/>
                  <a:latin typeface="Franklin Gothic Book" panose="020B0503020102020204" pitchFamily="34" charset="0"/>
                  <a:ea typeface="Times New Roman"/>
                </a:endParaRPr>
              </a:p>
            </p:txBody>
          </p:sp>
        </p:grpSp>
        <p:sp>
          <p:nvSpPr>
            <p:cNvPr id="21" name="Isosceles Triangle 20"/>
            <p:cNvSpPr/>
            <p:nvPr/>
          </p:nvSpPr>
          <p:spPr>
            <a:xfrm flipV="1">
              <a:off x="2294334" y="2459319"/>
              <a:ext cx="457200" cy="228600"/>
            </a:xfrm>
            <a:prstGeom prst="triangle">
              <a:avLst/>
            </a:prstGeom>
            <a:solidFill>
              <a:schemeClr val="accent1">
                <a:lumMod val="90000"/>
                <a:lumOff val="10000"/>
              </a:schemeClr>
            </a:solidFill>
            <a:ln>
              <a:noFill/>
            </a:ln>
          </p:spPr>
          <p:style>
            <a:lnRef idx="1">
              <a:schemeClr val="accent1"/>
            </a:lnRef>
            <a:fillRef idx="3">
              <a:schemeClr val="accent1"/>
            </a:fillRef>
            <a:effectRef idx="2">
              <a:schemeClr val="accent1"/>
            </a:effectRef>
            <a:fontRef idx="minor">
              <a:schemeClr val="lt1"/>
            </a:fontRef>
          </p:style>
          <p:txBody>
            <a:bodyPr rot="0" spcFirstLastPara="0" vert="horz" wrap="square" lIns="45720" tIns="45720" rIns="45720" bIns="45720" numCol="1" spcCol="0" rtlCol="0" fromWordArt="0" anchor="b" anchorCtr="0" forceAA="0" compatLnSpc="1">
              <a:prstTxWarp prst="textNoShape">
                <a:avLst/>
              </a:prstTxWarp>
              <a:noAutofit/>
            </a:bodyPr>
            <a:lstStyle/>
            <a:p>
              <a:pPr marL="171450" indent="-171450">
                <a:buFont typeface="Wingdings" panose="05000000000000000000" pitchFamily="2" charset="2"/>
                <a:buChar char="§"/>
              </a:pPr>
              <a:endParaRPr lang="en-US" sz="1200" dirty="0">
                <a:latin typeface="Franklin Gothic Book" panose="020B0503020102020204" pitchFamily="34" charset="0"/>
                <a:cs typeface="Times New Roman" panose="02020603050405020304" pitchFamily="18" charset="0"/>
              </a:endParaRPr>
            </a:p>
          </p:txBody>
        </p:sp>
      </p:grpSp>
      <p:grpSp>
        <p:nvGrpSpPr>
          <p:cNvPr id="9" name="Group 8"/>
          <p:cNvGrpSpPr/>
          <p:nvPr/>
        </p:nvGrpSpPr>
        <p:grpSpPr>
          <a:xfrm>
            <a:off x="2495005" y="2959432"/>
            <a:ext cx="4876800" cy="708622"/>
            <a:chOff x="1752600" y="2854173"/>
            <a:chExt cx="4953000" cy="676255"/>
          </a:xfrm>
        </p:grpSpPr>
        <p:grpSp>
          <p:nvGrpSpPr>
            <p:cNvPr id="16" name="Group 15"/>
            <p:cNvGrpSpPr/>
            <p:nvPr/>
          </p:nvGrpSpPr>
          <p:grpSpPr>
            <a:xfrm>
              <a:off x="1752600" y="2854173"/>
              <a:ext cx="4953000" cy="457200"/>
              <a:chOff x="1752600" y="2653004"/>
              <a:chExt cx="4953000" cy="457200"/>
            </a:xfrm>
          </p:grpSpPr>
          <p:sp>
            <p:nvSpPr>
              <p:cNvPr id="18" name="Rounded Rectangle 17"/>
              <p:cNvSpPr/>
              <p:nvPr/>
            </p:nvSpPr>
            <p:spPr>
              <a:xfrm>
                <a:off x="1752600" y="2653004"/>
                <a:ext cx="4953000" cy="457200"/>
              </a:xfrm>
              <a:prstGeom prst="roundRect">
                <a:avLst>
                  <a:gd name="adj" fmla="val 6122"/>
                </a:avLst>
              </a:prstGeom>
              <a:solidFill>
                <a:srgbClr val="899BAD"/>
              </a:solidFill>
              <a:ln>
                <a:noFill/>
              </a:ln>
            </p:spPr>
            <p:style>
              <a:lnRef idx="1">
                <a:schemeClr val="accent1"/>
              </a:lnRef>
              <a:fillRef idx="3">
                <a:schemeClr val="accent1"/>
              </a:fillRef>
              <a:effectRef idx="2">
                <a:schemeClr val="accent1"/>
              </a:effectRef>
              <a:fontRef idx="minor">
                <a:schemeClr val="lt1"/>
              </a:fontRef>
            </p:style>
            <p:txBody>
              <a:bodyPr rot="0" spcFirstLastPara="0" vert="horz" wrap="square" lIns="45720" tIns="45720" rIns="45720" bIns="45720" numCol="1" spcCol="0" rtlCol="0" fromWordArt="0" anchor="b" anchorCtr="0" forceAA="0" compatLnSpc="1">
                <a:prstTxWarp prst="textNoShape">
                  <a:avLst/>
                </a:prstTxWarp>
                <a:noAutofit/>
              </a:bodyPr>
              <a:lstStyle/>
              <a:p>
                <a:pPr marL="171450" indent="-171450">
                  <a:buFont typeface="Wingdings" panose="05000000000000000000" pitchFamily="2" charset="2"/>
                  <a:buChar char="§"/>
                </a:pPr>
                <a:r>
                  <a:rPr lang="en-US" sz="1200" dirty="0" smtClean="0">
                    <a:solidFill>
                      <a:schemeClr val="tx1"/>
                    </a:solidFill>
                    <a:latin typeface="Franklin Gothic Book" panose="020B0503020102020204" pitchFamily="34" charset="0"/>
                    <a:cs typeface="Times New Roman" panose="02020603050405020304" pitchFamily="18" charset="0"/>
                  </a:rPr>
                  <a:t>FHWA/FTA determines that MTP/RTP and TIP are conforming to SIP.</a:t>
                </a:r>
                <a:endParaRPr lang="en-US" sz="1200" dirty="0">
                  <a:solidFill>
                    <a:schemeClr val="tx1"/>
                  </a:solidFill>
                  <a:latin typeface="Franklin Gothic Book" panose="020B0503020102020204" pitchFamily="34" charset="0"/>
                  <a:cs typeface="Times New Roman" panose="02020603050405020304" pitchFamily="18" charset="0"/>
                </a:endParaRPr>
              </a:p>
            </p:txBody>
          </p:sp>
          <p:sp>
            <p:nvSpPr>
              <p:cNvPr id="19" name="Rounded Rectangle 18"/>
              <p:cNvSpPr/>
              <p:nvPr/>
            </p:nvSpPr>
            <p:spPr>
              <a:xfrm rot="5400000">
                <a:off x="3518916" y="924788"/>
                <a:ext cx="201168" cy="3657600"/>
              </a:xfrm>
              <a:prstGeom prst="roundRect">
                <a:avLst/>
              </a:prstGeom>
              <a:solidFill>
                <a:srgbClr val="14385C"/>
              </a:solidFill>
              <a:ln/>
            </p:spPr>
            <p:style>
              <a:lnRef idx="1">
                <a:schemeClr val="accent1"/>
              </a:lnRef>
              <a:fillRef idx="3">
                <a:schemeClr val="accent1"/>
              </a:fillRef>
              <a:effectRef idx="2">
                <a:schemeClr val="accent1"/>
              </a:effectRef>
              <a:fontRef idx="minor">
                <a:schemeClr val="lt1"/>
              </a:fontRef>
            </p:style>
            <p:txBody>
              <a:bodyPr rot="0" spcFirstLastPara="0" vert="vert270" wrap="square" lIns="45720" tIns="45720" rIns="45720" bIns="45720" numCol="1" spcCol="0" rtlCol="0" fromWordArt="0" anchor="ctr" anchorCtr="0" forceAA="0" compatLnSpc="1">
                <a:prstTxWarp prst="textNoShape">
                  <a:avLst/>
                </a:prstTxWarp>
                <a:noAutofit/>
              </a:bodyPr>
              <a:lstStyle/>
              <a:p>
                <a:pPr marL="0" marR="0">
                  <a:spcBef>
                    <a:spcPts val="0"/>
                  </a:spcBef>
                  <a:spcAft>
                    <a:spcPts val="0"/>
                  </a:spcAft>
                </a:pPr>
                <a:r>
                  <a:rPr lang="en-US" sz="1400" b="1" dirty="0" smtClean="0">
                    <a:solidFill>
                      <a:srgbClr val="FFFFFF"/>
                    </a:solidFill>
                    <a:latin typeface="Franklin Gothic Book" panose="020B0503020102020204" pitchFamily="34" charset="0"/>
                    <a:ea typeface="Times New Roman"/>
                  </a:rPr>
                  <a:t>MTP and TIP</a:t>
                </a:r>
                <a:r>
                  <a:rPr lang="en-US" sz="1400" b="1" kern="1200" dirty="0" smtClean="0">
                    <a:solidFill>
                      <a:srgbClr val="FFFFFF"/>
                    </a:solidFill>
                    <a:effectLst/>
                    <a:latin typeface="Franklin Gothic Book" panose="020B0503020102020204" pitchFamily="34" charset="0"/>
                    <a:ea typeface="Times New Roman"/>
                  </a:rPr>
                  <a:t> Approval</a:t>
                </a:r>
                <a:endParaRPr lang="en-US" sz="1200" dirty="0">
                  <a:effectLst/>
                  <a:latin typeface="Franklin Gothic Book" panose="020B0503020102020204" pitchFamily="34" charset="0"/>
                  <a:ea typeface="Times New Roman"/>
                </a:endParaRPr>
              </a:p>
            </p:txBody>
          </p:sp>
        </p:grpSp>
        <p:sp>
          <p:nvSpPr>
            <p:cNvPr id="17" name="Isosceles Triangle 16"/>
            <p:cNvSpPr/>
            <p:nvPr/>
          </p:nvSpPr>
          <p:spPr>
            <a:xfrm flipV="1">
              <a:off x="2294334" y="3301828"/>
              <a:ext cx="457200" cy="228600"/>
            </a:xfrm>
            <a:prstGeom prst="triangle">
              <a:avLst/>
            </a:prstGeom>
            <a:solidFill>
              <a:schemeClr val="accent1">
                <a:lumMod val="90000"/>
                <a:lumOff val="10000"/>
              </a:schemeClr>
            </a:solidFill>
            <a:ln>
              <a:noFill/>
            </a:ln>
          </p:spPr>
          <p:style>
            <a:lnRef idx="1">
              <a:schemeClr val="accent1"/>
            </a:lnRef>
            <a:fillRef idx="3">
              <a:schemeClr val="accent1"/>
            </a:fillRef>
            <a:effectRef idx="2">
              <a:schemeClr val="accent1"/>
            </a:effectRef>
            <a:fontRef idx="minor">
              <a:schemeClr val="lt1"/>
            </a:fontRef>
          </p:style>
          <p:txBody>
            <a:bodyPr rot="0" spcFirstLastPara="0" vert="horz" wrap="square" lIns="45720" tIns="45720" rIns="45720" bIns="45720" numCol="1" spcCol="0" rtlCol="0" fromWordArt="0" anchor="b" anchorCtr="0" forceAA="0" compatLnSpc="1">
              <a:prstTxWarp prst="textNoShape">
                <a:avLst/>
              </a:prstTxWarp>
              <a:noAutofit/>
            </a:bodyPr>
            <a:lstStyle/>
            <a:p>
              <a:pPr marL="171450" indent="-171450">
                <a:buFont typeface="Wingdings" panose="05000000000000000000" pitchFamily="2" charset="2"/>
                <a:buChar char="§"/>
              </a:pPr>
              <a:endParaRPr lang="en-US" sz="1200" dirty="0">
                <a:latin typeface="Franklin Gothic Book" panose="020B0503020102020204" pitchFamily="34" charset="0"/>
                <a:cs typeface="Times New Roman" panose="02020603050405020304" pitchFamily="18" charset="0"/>
              </a:endParaRPr>
            </a:p>
          </p:txBody>
        </p:sp>
      </p:grpSp>
      <p:grpSp>
        <p:nvGrpSpPr>
          <p:cNvPr id="10" name="Group 9"/>
          <p:cNvGrpSpPr/>
          <p:nvPr/>
        </p:nvGrpSpPr>
        <p:grpSpPr>
          <a:xfrm>
            <a:off x="2495005" y="3706051"/>
            <a:ext cx="4876800" cy="1601829"/>
            <a:chOff x="1752600" y="3576735"/>
            <a:chExt cx="4953000" cy="1528665"/>
          </a:xfrm>
        </p:grpSpPr>
        <p:grpSp>
          <p:nvGrpSpPr>
            <p:cNvPr id="12" name="Group 11"/>
            <p:cNvGrpSpPr/>
            <p:nvPr/>
          </p:nvGrpSpPr>
          <p:grpSpPr>
            <a:xfrm>
              <a:off x="1752600" y="3576735"/>
              <a:ext cx="4953000" cy="1295400"/>
              <a:chOff x="1817137" y="3581400"/>
              <a:chExt cx="4953000" cy="1295400"/>
            </a:xfrm>
          </p:grpSpPr>
          <p:sp>
            <p:nvSpPr>
              <p:cNvPr id="14" name="Rounded Rectangle 13"/>
              <p:cNvSpPr/>
              <p:nvPr/>
            </p:nvSpPr>
            <p:spPr>
              <a:xfrm>
                <a:off x="1817137" y="3581400"/>
                <a:ext cx="4953000" cy="1295400"/>
              </a:xfrm>
              <a:prstGeom prst="roundRect">
                <a:avLst>
                  <a:gd name="adj" fmla="val 1883"/>
                </a:avLst>
              </a:prstGeom>
              <a:solidFill>
                <a:srgbClr val="899BAD"/>
              </a:solidFill>
              <a:ln>
                <a:noFill/>
              </a:ln>
            </p:spPr>
            <p:style>
              <a:lnRef idx="1">
                <a:schemeClr val="accent1"/>
              </a:lnRef>
              <a:fillRef idx="3">
                <a:schemeClr val="accent1"/>
              </a:fillRef>
              <a:effectRef idx="2">
                <a:schemeClr val="accent1"/>
              </a:effectRef>
              <a:fontRef idx="minor">
                <a:schemeClr val="lt1"/>
              </a:fontRef>
            </p:style>
            <p:txBody>
              <a:bodyPr rot="0" spcFirstLastPara="0" vert="horz" wrap="square" lIns="45720" tIns="45720" rIns="45720" bIns="45720" numCol="1" spcCol="0" rtlCol="0" fromWordArt="0" anchor="b" anchorCtr="0" forceAA="0" compatLnSpc="1">
                <a:prstTxWarp prst="textNoShape">
                  <a:avLst/>
                </a:prstTxWarp>
                <a:noAutofit/>
              </a:bodyPr>
              <a:lstStyle/>
              <a:p>
                <a:pPr marL="171450" indent="-171450">
                  <a:spcAft>
                    <a:spcPts val="600"/>
                  </a:spcAft>
                  <a:buFont typeface="Wingdings" panose="05000000000000000000" pitchFamily="2" charset="2"/>
                  <a:buChar char="§"/>
                </a:pPr>
                <a:r>
                  <a:rPr lang="en-US" sz="1200" dirty="0" smtClean="0">
                    <a:solidFill>
                      <a:schemeClr val="tx1"/>
                    </a:solidFill>
                    <a:latin typeface="Franklin Gothic Book" panose="020B0503020102020204" pitchFamily="34" charset="0"/>
                    <a:cs typeface="Times New Roman" panose="02020603050405020304" pitchFamily="18" charset="0"/>
                  </a:rPr>
                  <a:t>Project must come from a conforming MTP/RTP and TIP.</a:t>
                </a:r>
              </a:p>
              <a:p>
                <a:pPr marL="171450" indent="-171450">
                  <a:spcAft>
                    <a:spcPts val="600"/>
                  </a:spcAft>
                  <a:buFont typeface="Wingdings" panose="05000000000000000000" pitchFamily="2" charset="2"/>
                  <a:buChar char="§"/>
                </a:pPr>
                <a:r>
                  <a:rPr lang="en-US" sz="1200" dirty="0" smtClean="0">
                    <a:solidFill>
                      <a:schemeClr val="tx1"/>
                    </a:solidFill>
                    <a:latin typeface="Franklin Gothic Book" panose="020B0503020102020204" pitchFamily="34" charset="0"/>
                    <a:cs typeface="Times New Roman" panose="02020603050405020304" pitchFamily="18" charset="0"/>
                  </a:rPr>
                  <a:t>Project must be </a:t>
                </a:r>
                <a:r>
                  <a:rPr lang="en-US" sz="1200" dirty="0">
                    <a:solidFill>
                      <a:schemeClr val="tx1"/>
                    </a:solidFill>
                    <a:latin typeface="Franklin Gothic Book" panose="020B0503020102020204" pitchFamily="34" charset="0"/>
                    <a:cs typeface="Times New Roman" panose="02020603050405020304" pitchFamily="18" charset="0"/>
                  </a:rPr>
                  <a:t>consistent with </a:t>
                </a:r>
                <a:r>
                  <a:rPr lang="en-US" sz="1200" dirty="0" smtClean="0">
                    <a:solidFill>
                      <a:schemeClr val="tx1"/>
                    </a:solidFill>
                    <a:latin typeface="Franklin Gothic Book" panose="020B0503020102020204" pitchFamily="34" charset="0"/>
                    <a:cs typeface="Times New Roman" panose="02020603050405020304" pitchFamily="18" charset="0"/>
                  </a:rPr>
                  <a:t>MTP/RTP </a:t>
                </a:r>
                <a:r>
                  <a:rPr lang="en-US" sz="1200" dirty="0">
                    <a:solidFill>
                      <a:schemeClr val="tx1"/>
                    </a:solidFill>
                    <a:latin typeface="Franklin Gothic Book" panose="020B0503020102020204" pitchFamily="34" charset="0"/>
                    <a:cs typeface="Times New Roman" panose="02020603050405020304" pitchFamily="18" charset="0"/>
                  </a:rPr>
                  <a:t>and </a:t>
                </a:r>
                <a:r>
                  <a:rPr lang="en-US" sz="1200" dirty="0" smtClean="0">
                    <a:solidFill>
                      <a:schemeClr val="tx1"/>
                    </a:solidFill>
                    <a:latin typeface="Franklin Gothic Book" panose="020B0503020102020204" pitchFamily="34" charset="0"/>
                    <a:cs typeface="Times New Roman" panose="02020603050405020304" pitchFamily="18" charset="0"/>
                  </a:rPr>
                  <a:t>TIP.</a:t>
                </a:r>
                <a:endParaRPr lang="en-US" sz="1200" dirty="0">
                  <a:solidFill>
                    <a:schemeClr val="tx1"/>
                  </a:solidFill>
                  <a:latin typeface="Franklin Gothic Book" panose="020B0503020102020204" pitchFamily="34" charset="0"/>
                  <a:cs typeface="Times New Roman" panose="02020603050405020304" pitchFamily="18" charset="0"/>
                </a:endParaRPr>
              </a:p>
              <a:p>
                <a:pPr marL="171450" indent="-171450">
                  <a:spcAft>
                    <a:spcPts val="600"/>
                  </a:spcAft>
                  <a:buFont typeface="Wingdings" panose="05000000000000000000" pitchFamily="2" charset="2"/>
                  <a:buChar char="§"/>
                </a:pPr>
                <a:r>
                  <a:rPr lang="en-US" sz="1200" dirty="0" smtClean="0">
                    <a:solidFill>
                      <a:schemeClr val="tx1"/>
                    </a:solidFill>
                    <a:latin typeface="Franklin Gothic Book" panose="020B0503020102020204" pitchFamily="34" charset="0"/>
                    <a:cs typeface="Times New Roman" panose="02020603050405020304" pitchFamily="18" charset="0"/>
                  </a:rPr>
                  <a:t>Hot</a:t>
                </a:r>
                <a:r>
                  <a:rPr lang="en-US" sz="1200" dirty="0" smtClean="0">
                    <a:solidFill>
                      <a:schemeClr val="tx1"/>
                    </a:solidFill>
                    <a:latin typeface="Franklin Gothic Book" panose="020B0503020102020204" pitchFamily="34" charset="0"/>
                  </a:rPr>
                  <a:t> </a:t>
                </a:r>
                <a:r>
                  <a:rPr lang="en-US" sz="1200" dirty="0" smtClean="0">
                    <a:solidFill>
                      <a:schemeClr val="tx1"/>
                    </a:solidFill>
                    <a:latin typeface="Franklin Gothic Book" panose="020B0503020102020204" pitchFamily="34" charset="0"/>
                    <a:cs typeface="Times New Roman" panose="02020603050405020304" pitchFamily="18" charset="0"/>
                  </a:rPr>
                  <a:t>spot analysis is maybe needed for PM and CO.</a:t>
                </a:r>
              </a:p>
              <a:p>
                <a:pPr marL="171450" indent="-171450">
                  <a:spcAft>
                    <a:spcPts val="600"/>
                  </a:spcAft>
                  <a:buFont typeface="Wingdings" panose="05000000000000000000" pitchFamily="2" charset="2"/>
                  <a:buChar char="§"/>
                </a:pPr>
                <a:r>
                  <a:rPr lang="en-US" sz="1200" dirty="0" smtClean="0">
                    <a:solidFill>
                      <a:schemeClr val="tx1"/>
                    </a:solidFill>
                    <a:latin typeface="Franklin Gothic Book" panose="020B0503020102020204" pitchFamily="34" charset="0"/>
                    <a:cs typeface="Times New Roman" panose="02020603050405020304" pitchFamily="18" charset="0"/>
                  </a:rPr>
                  <a:t>Determined </a:t>
                </a:r>
                <a:r>
                  <a:rPr lang="en-US" sz="1200" dirty="0">
                    <a:solidFill>
                      <a:schemeClr val="tx1"/>
                    </a:solidFill>
                    <a:latin typeface="Franklin Gothic Book" panose="020B0503020102020204" pitchFamily="34" charset="0"/>
                    <a:cs typeface="Times New Roman" panose="02020603050405020304" pitchFamily="18" charset="0"/>
                  </a:rPr>
                  <a:t>based on information on the environmental </a:t>
                </a:r>
                <a:r>
                  <a:rPr lang="en-US" sz="1200" dirty="0" smtClean="0">
                    <a:solidFill>
                      <a:schemeClr val="tx1"/>
                    </a:solidFill>
                    <a:latin typeface="Franklin Gothic Book" panose="020B0503020102020204" pitchFamily="34" charset="0"/>
                    <a:cs typeface="Times New Roman" panose="02020603050405020304" pitchFamily="18" charset="0"/>
                  </a:rPr>
                  <a:t>document.</a:t>
                </a:r>
                <a:endParaRPr lang="en-US" sz="1200" dirty="0">
                  <a:solidFill>
                    <a:schemeClr val="tx1"/>
                  </a:solidFill>
                  <a:latin typeface="Franklin Gothic Book" panose="020B0503020102020204" pitchFamily="34" charset="0"/>
                  <a:cs typeface="Times New Roman" panose="02020603050405020304" pitchFamily="18" charset="0"/>
                </a:endParaRPr>
              </a:p>
            </p:txBody>
          </p:sp>
          <p:sp>
            <p:nvSpPr>
              <p:cNvPr id="15" name="Rounded Rectangle 14"/>
              <p:cNvSpPr/>
              <p:nvPr/>
            </p:nvSpPr>
            <p:spPr>
              <a:xfrm rot="5400000">
                <a:off x="3583453" y="1853184"/>
                <a:ext cx="201168" cy="3657600"/>
              </a:xfrm>
              <a:prstGeom prst="roundRect">
                <a:avLst/>
              </a:prstGeom>
              <a:solidFill>
                <a:srgbClr val="14385C"/>
              </a:solidFill>
              <a:ln/>
            </p:spPr>
            <p:style>
              <a:lnRef idx="1">
                <a:schemeClr val="accent1"/>
              </a:lnRef>
              <a:fillRef idx="3">
                <a:schemeClr val="accent1"/>
              </a:fillRef>
              <a:effectRef idx="2">
                <a:schemeClr val="accent1"/>
              </a:effectRef>
              <a:fontRef idx="minor">
                <a:schemeClr val="lt1"/>
              </a:fontRef>
            </p:style>
            <p:txBody>
              <a:bodyPr rot="0" spcFirstLastPara="0" vert="vert270" wrap="square" lIns="45720" tIns="45720" rIns="45720" bIns="45720" numCol="1" spcCol="0" rtlCol="0" fromWordArt="0" anchor="ctr" anchorCtr="0" forceAA="0" compatLnSpc="1">
                <a:prstTxWarp prst="textNoShape">
                  <a:avLst/>
                </a:prstTxWarp>
                <a:noAutofit/>
              </a:bodyPr>
              <a:lstStyle/>
              <a:p>
                <a:r>
                  <a:rPr lang="en-US" sz="1400" b="1" kern="1200" dirty="0" smtClean="0">
                    <a:solidFill>
                      <a:srgbClr val="FFFFFF"/>
                    </a:solidFill>
                    <a:effectLst/>
                    <a:latin typeface="Franklin Gothic Book" panose="020B0503020102020204" pitchFamily="34" charset="0"/>
                    <a:ea typeface="Times New Roman"/>
                  </a:rPr>
                  <a:t>Proje</a:t>
                </a:r>
                <a:r>
                  <a:rPr lang="en-US" sz="1400" b="1" dirty="0">
                    <a:solidFill>
                      <a:srgbClr val="FFFFFF"/>
                    </a:solidFill>
                    <a:latin typeface="Franklin Gothic Book" panose="020B0503020102020204" pitchFamily="34" charset="0"/>
                    <a:ea typeface="Times New Roman"/>
                  </a:rPr>
                  <a:t>ct–Le</a:t>
                </a:r>
                <a:r>
                  <a:rPr lang="en-US" sz="1400" b="1" kern="1200" dirty="0" smtClean="0">
                    <a:solidFill>
                      <a:srgbClr val="FFFFFF"/>
                    </a:solidFill>
                    <a:effectLst/>
                    <a:latin typeface="Franklin Gothic Book" panose="020B0503020102020204" pitchFamily="34" charset="0"/>
                    <a:ea typeface="Times New Roman"/>
                  </a:rPr>
                  <a:t>vel Conformity Determination</a:t>
                </a:r>
                <a:endParaRPr lang="en-US" sz="1200" dirty="0">
                  <a:effectLst/>
                  <a:latin typeface="Franklin Gothic Book" panose="020B0503020102020204" pitchFamily="34" charset="0"/>
                  <a:ea typeface="Times New Roman"/>
                </a:endParaRPr>
              </a:p>
            </p:txBody>
          </p:sp>
        </p:grpSp>
        <p:sp>
          <p:nvSpPr>
            <p:cNvPr id="13" name="Isosceles Triangle 12"/>
            <p:cNvSpPr/>
            <p:nvPr/>
          </p:nvSpPr>
          <p:spPr>
            <a:xfrm flipV="1">
              <a:off x="2294334" y="4876800"/>
              <a:ext cx="457200" cy="228600"/>
            </a:xfrm>
            <a:prstGeom prst="triangle">
              <a:avLst/>
            </a:prstGeom>
            <a:solidFill>
              <a:schemeClr val="accent1">
                <a:lumMod val="90000"/>
                <a:lumOff val="10000"/>
              </a:schemeClr>
            </a:solidFill>
            <a:ln>
              <a:noFill/>
            </a:ln>
          </p:spPr>
          <p:style>
            <a:lnRef idx="1">
              <a:schemeClr val="accent1"/>
            </a:lnRef>
            <a:fillRef idx="3">
              <a:schemeClr val="accent1"/>
            </a:fillRef>
            <a:effectRef idx="2">
              <a:schemeClr val="accent1"/>
            </a:effectRef>
            <a:fontRef idx="minor">
              <a:schemeClr val="lt1"/>
            </a:fontRef>
          </p:style>
          <p:txBody>
            <a:bodyPr rot="0" spcFirstLastPara="0" vert="horz" wrap="square" lIns="45720" tIns="45720" rIns="45720" bIns="45720" numCol="1" spcCol="0" rtlCol="0" fromWordArt="0" anchor="b" anchorCtr="0" forceAA="0" compatLnSpc="1">
              <a:prstTxWarp prst="textNoShape">
                <a:avLst/>
              </a:prstTxWarp>
              <a:noAutofit/>
            </a:bodyPr>
            <a:lstStyle/>
            <a:p>
              <a:pPr marL="171450" indent="-171450">
                <a:buFont typeface="Wingdings" panose="05000000000000000000" pitchFamily="2" charset="2"/>
                <a:buChar char="§"/>
              </a:pPr>
              <a:endParaRPr lang="en-US" sz="1200" dirty="0">
                <a:latin typeface="Franklin Gothic Book" panose="020B0503020102020204" pitchFamily="34" charset="0"/>
                <a:cs typeface="Times New Roman" panose="02020603050405020304" pitchFamily="18" charset="0"/>
              </a:endParaRPr>
            </a:p>
          </p:txBody>
        </p:sp>
      </p:grpSp>
    </p:spTree>
    <p:extLst>
      <p:ext uri="{BB962C8B-B14F-4D97-AF65-F5344CB8AC3E}">
        <p14:creationId xmlns:p14="http://schemas.microsoft.com/office/powerpoint/2010/main" val="220976097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2580" y="76200"/>
            <a:ext cx="8516620" cy="533400"/>
          </a:xfrm>
        </p:spPr>
        <p:txBody>
          <a:bodyPr>
            <a:normAutofit/>
          </a:bodyPr>
          <a:lstStyle/>
          <a:p>
            <a:r>
              <a:rPr lang="en-US" dirty="0" smtClean="0">
                <a:cs typeface="Times New Roman" panose="02020603050405020304" pitchFamily="18" charset="0"/>
              </a:rPr>
              <a:t>Texas Transportation Conformity Process and Timeline</a:t>
            </a:r>
            <a:endParaRPr lang="en-US" dirty="0">
              <a:cs typeface="Times New Roman" panose="02020603050405020304" pitchFamily="18" charset="0"/>
            </a:endParaRPr>
          </a:p>
        </p:txBody>
      </p:sp>
      <p:pic>
        <p:nvPicPr>
          <p:cNvPr id="1515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8463" y="725488"/>
            <a:ext cx="8345487" cy="541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2934928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Times New Roman" panose="02020603050405020304" pitchFamily="18" charset="0"/>
              </a:rPr>
              <a:t>Failure of Conformity</a:t>
            </a:r>
            <a:endParaRPr lang="en-US" dirty="0">
              <a:cs typeface="Times New Roman" panose="02020603050405020304" pitchFamily="18" charset="0"/>
            </a:endParaRPr>
          </a:p>
        </p:txBody>
      </p:sp>
      <p:sp>
        <p:nvSpPr>
          <p:cNvPr id="5" name="Isosceles Triangle 4"/>
          <p:cNvSpPr/>
          <p:nvPr/>
        </p:nvSpPr>
        <p:spPr>
          <a:xfrm flipV="1">
            <a:off x="2198159" y="2172321"/>
            <a:ext cx="629831" cy="184896"/>
          </a:xfrm>
          <a:prstGeom prst="triangle">
            <a:avLst/>
          </a:prstGeom>
          <a:solidFill>
            <a:srgbClr val="899BAD"/>
          </a:solidFill>
          <a:ln>
            <a:solidFill>
              <a:srgbClr val="899BAD"/>
            </a:solidFill>
          </a:ln>
        </p:spPr>
        <p:style>
          <a:lnRef idx="1">
            <a:schemeClr val="accent1"/>
          </a:lnRef>
          <a:fillRef idx="3">
            <a:schemeClr val="accent1"/>
          </a:fillRef>
          <a:effectRef idx="2">
            <a:schemeClr val="accent1"/>
          </a:effectRef>
          <a:fontRef idx="minor">
            <a:schemeClr val="lt1"/>
          </a:fontRef>
        </p:style>
        <p:txBody>
          <a:bodyPr rot="0" spcFirstLastPara="0" vert="horz" wrap="square" lIns="45720" tIns="45720" rIns="45720" bIns="45720" numCol="1" spcCol="0" rtlCol="0" fromWordArt="0" anchor="b" anchorCtr="0" forceAA="0" compatLnSpc="1">
            <a:prstTxWarp prst="textNoShape">
              <a:avLst/>
            </a:prstTxWarp>
            <a:noAutofit/>
          </a:bodyPr>
          <a:lstStyle/>
          <a:p>
            <a:r>
              <a:rPr lang="en-US" sz="1200" dirty="0">
                <a:solidFill>
                  <a:schemeClr val="lt1"/>
                </a:solidFill>
                <a:latin typeface="Franklin Gothic Book" panose="020B0503020102020204" pitchFamily="34" charset="0"/>
                <a:cs typeface="Times New Roman" panose="02020603050405020304" pitchFamily="18" charset="0"/>
              </a:rPr>
              <a:t> </a:t>
            </a:r>
          </a:p>
        </p:txBody>
      </p:sp>
      <p:sp>
        <p:nvSpPr>
          <p:cNvPr id="6" name="Rounded Rectangle 5"/>
          <p:cNvSpPr/>
          <p:nvPr/>
        </p:nvSpPr>
        <p:spPr>
          <a:xfrm rot="5400000">
            <a:off x="4387309" y="-1339309"/>
            <a:ext cx="517709" cy="6396726"/>
          </a:xfrm>
          <a:prstGeom prst="roundRect">
            <a:avLst/>
          </a:prstGeom>
          <a:solidFill>
            <a:srgbClr val="14385C"/>
          </a:solidFill>
          <a:ln>
            <a:solidFill>
              <a:srgbClr val="14385C"/>
            </a:solidFill>
          </a:ln>
        </p:spPr>
        <p:style>
          <a:lnRef idx="1">
            <a:schemeClr val="accent1"/>
          </a:lnRef>
          <a:fillRef idx="3">
            <a:schemeClr val="accent1"/>
          </a:fillRef>
          <a:effectRef idx="2">
            <a:schemeClr val="accent1"/>
          </a:effectRef>
          <a:fontRef idx="minor">
            <a:schemeClr val="lt1"/>
          </a:fontRef>
        </p:style>
        <p:txBody>
          <a:bodyPr rot="0" spcFirstLastPara="0" vert="vert270" wrap="square" lIns="45720" tIns="45720" rIns="45720" bIns="45720" numCol="1" spcCol="0" rtlCol="0" fromWordArt="0" anchor="ctr" anchorCtr="0" forceAA="0" compatLnSpc="1">
            <a:prstTxWarp prst="textNoShape">
              <a:avLst/>
            </a:prstTxWarp>
            <a:noAutofit/>
          </a:bodyPr>
          <a:lstStyle/>
          <a:p>
            <a:pPr algn="ctr"/>
            <a:r>
              <a:rPr lang="en-US" b="1" dirty="0">
                <a:solidFill>
                  <a:srgbClr val="FFFFFF"/>
                </a:solidFill>
                <a:latin typeface="Franklin Gothic Book" panose="020B0503020102020204" pitchFamily="34" charset="0"/>
                <a:ea typeface="Times New Roman"/>
              </a:rPr>
              <a:t>Failure to Meet </a:t>
            </a:r>
            <a:r>
              <a:rPr lang="en-US" b="1" dirty="0" smtClean="0">
                <a:solidFill>
                  <a:srgbClr val="FFFFFF"/>
                </a:solidFill>
                <a:latin typeface="Franklin Gothic Book" panose="020B0503020102020204" pitchFamily="34" charset="0"/>
                <a:ea typeface="Times New Roman"/>
              </a:rPr>
              <a:t>Regional Conformity </a:t>
            </a:r>
            <a:r>
              <a:rPr lang="en-US" b="1" dirty="0">
                <a:solidFill>
                  <a:srgbClr val="FFFFFF"/>
                </a:solidFill>
                <a:latin typeface="Franklin Gothic Book" panose="020B0503020102020204" pitchFamily="34" charset="0"/>
                <a:ea typeface="Times New Roman"/>
              </a:rPr>
              <a:t>Requirements</a:t>
            </a:r>
          </a:p>
        </p:txBody>
      </p:sp>
      <p:sp>
        <p:nvSpPr>
          <p:cNvPr id="7" name="Rounded Rectangle 6"/>
          <p:cNvSpPr/>
          <p:nvPr/>
        </p:nvSpPr>
        <p:spPr>
          <a:xfrm>
            <a:off x="1451874" y="2473195"/>
            <a:ext cx="6396726" cy="1078235"/>
          </a:xfrm>
          <a:prstGeom prst="roundRect">
            <a:avLst>
              <a:gd name="adj" fmla="val 1883"/>
            </a:avLst>
          </a:prstGeom>
          <a:solidFill>
            <a:srgbClr val="899BAD"/>
          </a:solidFill>
          <a:ln>
            <a:solidFill>
              <a:srgbClr val="899BAD"/>
            </a:solidFill>
          </a:ln>
        </p:spPr>
        <p:style>
          <a:lnRef idx="1">
            <a:schemeClr val="accent1"/>
          </a:lnRef>
          <a:fillRef idx="3">
            <a:schemeClr val="accent1"/>
          </a:fillRef>
          <a:effectRef idx="2">
            <a:schemeClr val="accent1"/>
          </a:effectRef>
          <a:fontRef idx="minor">
            <a:schemeClr val="lt1"/>
          </a:fontRef>
        </p:style>
        <p:txBody>
          <a:bodyPr rot="0" spcFirstLastPara="0" vert="horz" wrap="square" lIns="45720" tIns="45720" rIns="45720" bIns="45720" numCol="1" spcCol="0" rtlCol="0" fromWordArt="0" anchor="b" anchorCtr="0" forceAA="0" compatLnSpc="1">
            <a:prstTxWarp prst="textNoShape">
              <a:avLst/>
            </a:prstTxWarp>
            <a:noAutofit/>
          </a:bodyPr>
          <a:lstStyle/>
          <a:p>
            <a:pPr algn="ctr"/>
            <a:r>
              <a:rPr lang="en-US" sz="2000" b="1" dirty="0">
                <a:solidFill>
                  <a:schemeClr val="tx1"/>
                </a:solidFill>
                <a:latin typeface="Franklin Gothic Book" panose="020B0503020102020204" pitchFamily="34" charset="0"/>
                <a:cs typeface="Times New Roman" panose="02020603050405020304" pitchFamily="18" charset="0"/>
              </a:rPr>
              <a:t>Conformity </a:t>
            </a:r>
            <a:r>
              <a:rPr lang="en-US" sz="2000" b="1" dirty="0" smtClean="0">
                <a:solidFill>
                  <a:schemeClr val="tx1"/>
                </a:solidFill>
                <a:latin typeface="Franklin Gothic Book" panose="020B0503020102020204" pitchFamily="34" charset="0"/>
                <a:cs typeface="Times New Roman" panose="02020603050405020304" pitchFamily="18" charset="0"/>
              </a:rPr>
              <a:t>Lapse</a:t>
            </a:r>
          </a:p>
          <a:p>
            <a:pPr algn="ctr">
              <a:spcAft>
                <a:spcPts val="2000"/>
              </a:spcAft>
            </a:pPr>
            <a:endParaRPr lang="en-US" sz="600" b="1" dirty="0">
              <a:solidFill>
                <a:schemeClr val="tx1"/>
              </a:solidFill>
              <a:latin typeface="Franklin Gothic Book" panose="020B0503020102020204" pitchFamily="34" charset="0"/>
              <a:cs typeface="Times New Roman" panose="02020603050405020304" pitchFamily="18" charset="0"/>
            </a:endParaRPr>
          </a:p>
        </p:txBody>
      </p:sp>
      <p:sp>
        <p:nvSpPr>
          <p:cNvPr id="8" name="Rounded Rectangle 7"/>
          <p:cNvSpPr/>
          <p:nvPr/>
        </p:nvSpPr>
        <p:spPr>
          <a:xfrm rot="5400000">
            <a:off x="4391383" y="-480266"/>
            <a:ext cx="517709" cy="6396726"/>
          </a:xfrm>
          <a:prstGeom prst="roundRect">
            <a:avLst/>
          </a:prstGeom>
          <a:solidFill>
            <a:srgbClr val="14385C"/>
          </a:solidFill>
          <a:ln>
            <a:solidFill>
              <a:srgbClr val="14385C"/>
            </a:solidFill>
          </a:ln>
        </p:spPr>
        <p:style>
          <a:lnRef idx="1">
            <a:schemeClr val="accent1"/>
          </a:lnRef>
          <a:fillRef idx="3">
            <a:schemeClr val="accent1"/>
          </a:fillRef>
          <a:effectRef idx="2">
            <a:schemeClr val="accent1"/>
          </a:effectRef>
          <a:fontRef idx="minor">
            <a:schemeClr val="lt1"/>
          </a:fontRef>
        </p:style>
        <p:txBody>
          <a:bodyPr rot="0" spcFirstLastPara="0" vert="vert270" wrap="square" lIns="45720" tIns="45720" rIns="45720" bIns="45720" numCol="1" spcCol="0" rtlCol="0" fromWordArt="0" anchor="ctr" anchorCtr="0" forceAA="0" compatLnSpc="1">
            <a:prstTxWarp prst="textNoShape">
              <a:avLst/>
            </a:prstTxWarp>
            <a:noAutofit/>
          </a:bodyPr>
          <a:lstStyle/>
          <a:p>
            <a:pPr algn="ctr"/>
            <a:r>
              <a:rPr lang="en-US" b="1" dirty="0" smtClean="0">
                <a:solidFill>
                  <a:srgbClr val="FFFFFF"/>
                </a:solidFill>
                <a:latin typeface="Franklin Gothic Book" panose="020B0503020102020204" pitchFamily="34" charset="0"/>
                <a:ea typeface="Times New Roman"/>
              </a:rPr>
              <a:t>1-Year </a:t>
            </a:r>
            <a:r>
              <a:rPr lang="en-US" b="1" dirty="0">
                <a:solidFill>
                  <a:srgbClr val="FFFFFF"/>
                </a:solidFill>
                <a:latin typeface="Franklin Gothic Book" panose="020B0503020102020204" pitchFamily="34" charset="0"/>
                <a:ea typeface="Times New Roman"/>
              </a:rPr>
              <a:t>Grace Period</a:t>
            </a:r>
          </a:p>
        </p:txBody>
      </p:sp>
      <p:sp>
        <p:nvSpPr>
          <p:cNvPr id="9" name="Rounded Rectangle 8"/>
          <p:cNvSpPr/>
          <p:nvPr/>
        </p:nvSpPr>
        <p:spPr>
          <a:xfrm>
            <a:off x="1447800" y="3890521"/>
            <a:ext cx="6396726" cy="1748279"/>
          </a:xfrm>
          <a:prstGeom prst="roundRect">
            <a:avLst>
              <a:gd name="adj" fmla="val 1883"/>
            </a:avLst>
          </a:prstGeom>
          <a:solidFill>
            <a:srgbClr val="899BAD"/>
          </a:solidFill>
          <a:ln>
            <a:solidFill>
              <a:srgbClr val="899BAD"/>
            </a:solidFill>
          </a:ln>
        </p:spPr>
        <p:style>
          <a:lnRef idx="1">
            <a:schemeClr val="accent1"/>
          </a:lnRef>
          <a:fillRef idx="3">
            <a:schemeClr val="accent1"/>
          </a:fillRef>
          <a:effectRef idx="2">
            <a:schemeClr val="accent1"/>
          </a:effectRef>
          <a:fontRef idx="minor">
            <a:schemeClr val="lt1"/>
          </a:fontRef>
        </p:style>
        <p:txBody>
          <a:bodyPr rot="0" spcFirstLastPara="0" vert="horz" wrap="square" lIns="45720" tIns="45720" rIns="45720" bIns="45720" numCol="1" spcCol="0" rtlCol="0" fromWordArt="0" anchor="b" anchorCtr="0" forceAA="0" compatLnSpc="1">
            <a:prstTxWarp prst="textNoShape">
              <a:avLst/>
            </a:prstTxWarp>
            <a:noAutofit/>
          </a:bodyPr>
          <a:lstStyle/>
          <a:p>
            <a:pPr algn="ctr"/>
            <a:r>
              <a:rPr lang="en-US" sz="2000" b="1" dirty="0">
                <a:solidFill>
                  <a:schemeClr val="tx1"/>
                </a:solidFill>
                <a:latin typeface="Franklin Gothic Book" panose="020B0503020102020204" pitchFamily="34" charset="0"/>
                <a:cs typeface="Times New Roman" panose="02020603050405020304" pitchFamily="18" charset="0"/>
              </a:rPr>
              <a:t> </a:t>
            </a:r>
          </a:p>
        </p:txBody>
      </p:sp>
      <p:sp>
        <p:nvSpPr>
          <p:cNvPr id="10" name="Rounded Rectangle 9"/>
          <p:cNvSpPr/>
          <p:nvPr/>
        </p:nvSpPr>
        <p:spPr>
          <a:xfrm rot="5400000">
            <a:off x="4387309" y="951012"/>
            <a:ext cx="517709" cy="6396726"/>
          </a:xfrm>
          <a:prstGeom prst="roundRect">
            <a:avLst/>
          </a:prstGeom>
          <a:solidFill>
            <a:srgbClr val="14385C"/>
          </a:solidFill>
          <a:ln>
            <a:solidFill>
              <a:srgbClr val="14385C"/>
            </a:solidFill>
          </a:ln>
        </p:spPr>
        <p:style>
          <a:lnRef idx="1">
            <a:schemeClr val="accent1"/>
          </a:lnRef>
          <a:fillRef idx="3">
            <a:schemeClr val="accent1"/>
          </a:fillRef>
          <a:effectRef idx="2">
            <a:schemeClr val="accent1"/>
          </a:effectRef>
          <a:fontRef idx="minor">
            <a:schemeClr val="lt1"/>
          </a:fontRef>
        </p:style>
        <p:txBody>
          <a:bodyPr rot="0" spcFirstLastPara="0" vert="vert270" wrap="square" lIns="45720" tIns="45720" rIns="45720" bIns="45720" numCol="1" spcCol="0" rtlCol="0" fromWordArt="0" anchor="ctr" anchorCtr="0" forceAA="0" compatLnSpc="1">
            <a:prstTxWarp prst="textNoShape">
              <a:avLst/>
            </a:prstTxWarp>
            <a:noAutofit/>
          </a:bodyPr>
          <a:lstStyle/>
          <a:p>
            <a:pPr algn="ctr"/>
            <a:r>
              <a:rPr lang="en-US" b="1" dirty="0">
                <a:solidFill>
                  <a:srgbClr val="FFFFFF"/>
                </a:solidFill>
                <a:latin typeface="Franklin Gothic Book" panose="020B0503020102020204" pitchFamily="34" charset="0"/>
                <a:ea typeface="Times New Roman"/>
              </a:rPr>
              <a:t>During </a:t>
            </a:r>
            <a:r>
              <a:rPr lang="en-US" b="1" dirty="0" smtClean="0">
                <a:solidFill>
                  <a:srgbClr val="FFFFFF"/>
                </a:solidFill>
                <a:latin typeface="Franklin Gothic Book" panose="020B0503020102020204" pitchFamily="34" charset="0"/>
                <a:ea typeface="Times New Roman"/>
              </a:rPr>
              <a:t>the  Conformity Lapse, </a:t>
            </a:r>
            <a:r>
              <a:rPr lang="en-US" b="1" dirty="0">
                <a:solidFill>
                  <a:srgbClr val="FFFFFF"/>
                </a:solidFill>
                <a:latin typeface="Franklin Gothic Book" panose="020B0503020102020204" pitchFamily="34" charset="0"/>
                <a:ea typeface="Times New Roman"/>
              </a:rPr>
              <a:t>Only the Following Projects Can Proceed</a:t>
            </a:r>
          </a:p>
        </p:txBody>
      </p:sp>
      <p:sp>
        <p:nvSpPr>
          <p:cNvPr id="11" name="Isosceles Triangle 10"/>
          <p:cNvSpPr/>
          <p:nvPr/>
        </p:nvSpPr>
        <p:spPr>
          <a:xfrm flipV="1">
            <a:off x="2216026" y="3589795"/>
            <a:ext cx="629831" cy="182880"/>
          </a:xfrm>
          <a:prstGeom prst="triangle">
            <a:avLst/>
          </a:prstGeom>
          <a:solidFill>
            <a:srgbClr val="899BAD"/>
          </a:solidFill>
          <a:ln>
            <a:solidFill>
              <a:srgbClr val="899BAD"/>
            </a:solidFill>
          </a:ln>
        </p:spPr>
        <p:style>
          <a:lnRef idx="1">
            <a:schemeClr val="accent1"/>
          </a:lnRef>
          <a:fillRef idx="3">
            <a:schemeClr val="accent1"/>
          </a:fillRef>
          <a:effectRef idx="2">
            <a:schemeClr val="accent1"/>
          </a:effectRef>
          <a:fontRef idx="minor">
            <a:schemeClr val="lt1"/>
          </a:fontRef>
        </p:style>
        <p:txBody>
          <a:bodyPr rot="0" spcFirstLastPara="0" vert="horz" wrap="square" lIns="45720" tIns="45720" rIns="45720" bIns="45720" numCol="1" spcCol="0" rtlCol="0" fromWordArt="0" anchor="b" anchorCtr="0" forceAA="0" compatLnSpc="1">
            <a:prstTxWarp prst="textNoShape">
              <a:avLst/>
            </a:prstTxWarp>
            <a:noAutofit/>
          </a:bodyPr>
          <a:lstStyle/>
          <a:p>
            <a:endParaRPr lang="en-US" sz="1200" dirty="0">
              <a:solidFill>
                <a:schemeClr val="lt1"/>
              </a:solidFill>
              <a:latin typeface="Franklin Gothic Book" panose="020B0503020102020204" pitchFamily="34" charset="0"/>
              <a:cs typeface="Times New Roman" panose="02020603050405020304" pitchFamily="18" charset="0"/>
            </a:endParaRPr>
          </a:p>
        </p:txBody>
      </p:sp>
      <p:sp>
        <p:nvSpPr>
          <p:cNvPr id="12" name="Rounded Rectangle 11"/>
          <p:cNvSpPr/>
          <p:nvPr/>
        </p:nvSpPr>
        <p:spPr>
          <a:xfrm>
            <a:off x="1508200" y="4555665"/>
            <a:ext cx="2046952" cy="1005840"/>
          </a:xfrm>
          <a:prstGeom prst="roundRect">
            <a:avLst>
              <a:gd name="adj" fmla="val 4902"/>
            </a:avLst>
          </a:prstGeom>
          <a:solidFill>
            <a:srgbClr val="E6E6E6"/>
          </a:solidFill>
          <a:ln>
            <a:solidFill>
              <a:srgbClr val="899BAD"/>
            </a:solidFill>
          </a:ln>
          <a:effectLst>
            <a:outerShdw blurRad="40000" dist="23000" dir="5400000" rotWithShape="0">
              <a:srgbClr val="000000">
                <a:alpha val="35000"/>
              </a:srgbClr>
            </a:outerShdw>
          </a:effectLst>
        </p:spPr>
        <p:txBody>
          <a:bodyPr rot="0" spcFirstLastPara="0" vert="horz" wrap="square" lIns="45720" tIns="45720" rIns="45720" bIns="45720" numCol="1" spcCol="0" rtlCol="0" fromWordArt="0" anchor="ctr" anchorCtr="0" forceAA="0" compatLnSpc="1">
            <a:prstTxWarp prst="textNoShape">
              <a:avLst/>
            </a:prstTxWarp>
            <a:noAutofit/>
          </a:bodyPr>
          <a:lstStyle/>
          <a:p>
            <a:pPr algn="ctr"/>
            <a:r>
              <a:rPr lang="en-US" sz="1600" b="1" dirty="0">
                <a:latin typeface="Franklin Gothic Book" panose="020B0503020102020204" pitchFamily="34" charset="0"/>
                <a:ea typeface="Times New Roman"/>
                <a:cs typeface="Arial"/>
              </a:rPr>
              <a:t>Exempt Projects</a:t>
            </a:r>
          </a:p>
        </p:txBody>
      </p:sp>
      <p:sp>
        <p:nvSpPr>
          <p:cNvPr id="13" name="Rounded Rectangle 12"/>
          <p:cNvSpPr/>
          <p:nvPr/>
        </p:nvSpPr>
        <p:spPr>
          <a:xfrm>
            <a:off x="3650474" y="4555665"/>
            <a:ext cx="2046952" cy="1005840"/>
          </a:xfrm>
          <a:prstGeom prst="roundRect">
            <a:avLst>
              <a:gd name="adj" fmla="val 4902"/>
            </a:avLst>
          </a:prstGeom>
          <a:solidFill>
            <a:srgbClr val="E6E6E6"/>
          </a:solidFill>
          <a:ln>
            <a:solidFill>
              <a:srgbClr val="899BAD"/>
            </a:solidFill>
          </a:ln>
          <a:effectLst>
            <a:outerShdw blurRad="40000" dist="23000" dir="5400000" rotWithShape="0">
              <a:srgbClr val="000000">
                <a:alpha val="35000"/>
              </a:srgbClr>
            </a:outerShdw>
          </a:effectLst>
        </p:spPr>
        <p:txBody>
          <a:bodyPr rot="0" spcFirstLastPara="0" vert="horz" wrap="square" lIns="45720" tIns="45720" rIns="45720" bIns="45720" numCol="1" spcCol="0" rtlCol="0" fromWordArt="0" anchor="ctr" anchorCtr="0" forceAA="0" compatLnSpc="1">
            <a:prstTxWarp prst="textNoShape">
              <a:avLst/>
            </a:prstTxWarp>
            <a:noAutofit/>
          </a:bodyPr>
          <a:lstStyle/>
          <a:p>
            <a:pPr algn="ctr"/>
            <a:r>
              <a:rPr lang="en-US" sz="1600" b="1" dirty="0">
                <a:latin typeface="Franklin Gothic Book" panose="020B0503020102020204" pitchFamily="34" charset="0"/>
                <a:ea typeface="Times New Roman"/>
                <a:cs typeface="Arial"/>
              </a:rPr>
              <a:t>TCMs in </a:t>
            </a:r>
          </a:p>
          <a:p>
            <a:pPr algn="ctr"/>
            <a:r>
              <a:rPr lang="en-US" sz="1600" b="1" dirty="0">
                <a:latin typeface="Franklin Gothic Book" panose="020B0503020102020204" pitchFamily="34" charset="0"/>
                <a:ea typeface="Times New Roman"/>
                <a:cs typeface="Arial"/>
              </a:rPr>
              <a:t>Approved SIP</a:t>
            </a:r>
          </a:p>
        </p:txBody>
      </p:sp>
      <p:sp>
        <p:nvSpPr>
          <p:cNvPr id="14" name="Rounded Rectangle 13"/>
          <p:cNvSpPr/>
          <p:nvPr/>
        </p:nvSpPr>
        <p:spPr>
          <a:xfrm>
            <a:off x="5764639" y="4555667"/>
            <a:ext cx="2046952" cy="1005840"/>
          </a:xfrm>
          <a:prstGeom prst="roundRect">
            <a:avLst>
              <a:gd name="adj" fmla="val 4902"/>
            </a:avLst>
          </a:prstGeom>
          <a:solidFill>
            <a:srgbClr val="E6E6E6"/>
          </a:solidFill>
          <a:ln>
            <a:solidFill>
              <a:srgbClr val="899BAD"/>
            </a:solidFill>
          </a:ln>
          <a:effectLst>
            <a:outerShdw blurRad="40000" dist="23000" dir="5400000" rotWithShape="0">
              <a:srgbClr val="000000">
                <a:alpha val="35000"/>
              </a:srgbClr>
            </a:outerShdw>
          </a:effectLst>
        </p:spPr>
        <p:txBody>
          <a:bodyPr rot="0" spcFirstLastPara="0" vert="horz" wrap="square" lIns="45720" tIns="45720" rIns="45720" bIns="45720" numCol="1" spcCol="0" rtlCol="0" fromWordArt="0" anchor="ctr" anchorCtr="0" forceAA="0" compatLnSpc="1">
            <a:prstTxWarp prst="textNoShape">
              <a:avLst/>
            </a:prstTxWarp>
            <a:noAutofit/>
          </a:bodyPr>
          <a:lstStyle/>
          <a:p>
            <a:pPr marL="0" marR="0" algn="ctr">
              <a:spcBef>
                <a:spcPts val="0"/>
              </a:spcBef>
              <a:spcAft>
                <a:spcPts val="0"/>
              </a:spcAft>
            </a:pPr>
            <a:r>
              <a:rPr lang="en-US" sz="1600" b="1" kern="1200" dirty="0">
                <a:effectLst/>
                <a:latin typeface="Franklin Gothic Book" panose="020B0503020102020204" pitchFamily="34" charset="0"/>
                <a:ea typeface="Times New Roman"/>
                <a:cs typeface="Arial"/>
              </a:rPr>
              <a:t>Approved by </a:t>
            </a:r>
            <a:r>
              <a:rPr lang="en-US" sz="1600" b="1" kern="1200" dirty="0" smtClean="0">
                <a:effectLst/>
                <a:latin typeface="Franklin Gothic Book" panose="020B0503020102020204" pitchFamily="34" charset="0"/>
                <a:ea typeface="Times New Roman"/>
                <a:cs typeface="Arial"/>
              </a:rPr>
              <a:t>FHWA/FTA </a:t>
            </a:r>
          </a:p>
          <a:p>
            <a:pPr marL="0" marR="0" algn="ctr">
              <a:spcBef>
                <a:spcPts val="0"/>
              </a:spcBef>
              <a:spcAft>
                <a:spcPts val="0"/>
              </a:spcAft>
            </a:pPr>
            <a:r>
              <a:rPr lang="en-US" sz="1600" b="1" kern="1200" dirty="0" smtClean="0">
                <a:effectLst/>
                <a:latin typeface="Franklin Gothic Book" panose="020B0503020102020204" pitchFamily="34" charset="0"/>
                <a:ea typeface="Times New Roman"/>
                <a:cs typeface="Arial"/>
              </a:rPr>
              <a:t>(with a signed FPAA*) </a:t>
            </a:r>
            <a:endParaRPr lang="en-US" sz="1600" dirty="0">
              <a:effectLst/>
              <a:latin typeface="Franklin Gothic Book" panose="020B0503020102020204" pitchFamily="34" charset="0"/>
              <a:ea typeface="Times New Roman"/>
            </a:endParaRPr>
          </a:p>
          <a:p>
            <a:pPr marL="0" marR="0" algn="ctr">
              <a:spcBef>
                <a:spcPts val="0"/>
              </a:spcBef>
              <a:spcAft>
                <a:spcPts val="0"/>
              </a:spcAft>
            </a:pPr>
            <a:r>
              <a:rPr lang="en-US" sz="1600" b="1" dirty="0">
                <a:latin typeface="Franklin Gothic Book" panose="020B0503020102020204" pitchFamily="34" charset="0"/>
                <a:ea typeface="Times New Roman"/>
                <a:cs typeface="Arial"/>
              </a:rPr>
              <a:t>b</a:t>
            </a:r>
            <a:r>
              <a:rPr lang="en-US" sz="1600" b="1" kern="1200" dirty="0" smtClean="0">
                <a:effectLst/>
                <a:latin typeface="Franklin Gothic Book" panose="020B0503020102020204" pitchFamily="34" charset="0"/>
                <a:ea typeface="Times New Roman"/>
                <a:cs typeface="Arial"/>
              </a:rPr>
              <a:t>efore failure)</a:t>
            </a:r>
            <a:endParaRPr lang="en-US" sz="1600" dirty="0">
              <a:effectLst/>
              <a:latin typeface="Franklin Gothic Book" panose="020B0503020102020204" pitchFamily="34" charset="0"/>
              <a:ea typeface="Times New Roman"/>
            </a:endParaRPr>
          </a:p>
        </p:txBody>
      </p:sp>
      <p:sp>
        <p:nvSpPr>
          <p:cNvPr id="3" name="TextBox 2"/>
          <p:cNvSpPr txBox="1"/>
          <p:nvPr/>
        </p:nvSpPr>
        <p:spPr>
          <a:xfrm>
            <a:off x="1508200" y="5867400"/>
            <a:ext cx="3444800" cy="276999"/>
          </a:xfrm>
          <a:prstGeom prst="rect">
            <a:avLst/>
          </a:prstGeom>
          <a:noFill/>
        </p:spPr>
        <p:txBody>
          <a:bodyPr wrap="square" rtlCol="0">
            <a:spAutoFit/>
          </a:bodyPr>
          <a:lstStyle/>
          <a:p>
            <a:r>
              <a:rPr lang="en-US" sz="1200" dirty="0" smtClean="0"/>
              <a:t>*FPAA: Federal Project Authorization Agreement</a:t>
            </a:r>
          </a:p>
        </p:txBody>
      </p:sp>
    </p:spTree>
    <p:extLst>
      <p:ext uri="{BB962C8B-B14F-4D97-AF65-F5344CB8AC3E}">
        <p14:creationId xmlns:p14="http://schemas.microsoft.com/office/powerpoint/2010/main" val="396218202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Federal Actions</a:t>
            </a:r>
            <a:endParaRPr lang="en-US" dirty="0"/>
          </a:p>
        </p:txBody>
      </p:sp>
      <p:sp>
        <p:nvSpPr>
          <p:cNvPr id="3" name="Content Placeholder 2"/>
          <p:cNvSpPr>
            <a:spLocks noGrp="1"/>
          </p:cNvSpPr>
          <p:nvPr>
            <p:ph idx="1"/>
          </p:nvPr>
        </p:nvSpPr>
        <p:spPr/>
        <p:txBody>
          <a:bodyPr>
            <a:normAutofit/>
          </a:bodyPr>
          <a:lstStyle/>
          <a:p>
            <a:r>
              <a:rPr lang="en-US" sz="2800" dirty="0" smtClean="0"/>
              <a:t>Approval of the STIP.</a:t>
            </a:r>
          </a:p>
          <a:p>
            <a:r>
              <a:rPr lang="en-US" sz="2800" dirty="0" smtClean="0"/>
              <a:t>Conformity determinations.</a:t>
            </a:r>
          </a:p>
          <a:p>
            <a:r>
              <a:rPr lang="en-US" sz="2800" dirty="0" smtClean="0"/>
              <a:t>Approval of an EA, CE or EIS.</a:t>
            </a:r>
          </a:p>
          <a:p>
            <a:r>
              <a:rPr lang="en-US" sz="2800" dirty="0" smtClean="0"/>
              <a:t>Approval of a Federal Project Authorization Agreement (FPAA).</a:t>
            </a:r>
          </a:p>
          <a:p>
            <a:pPr lvl="1"/>
            <a:r>
              <a:rPr lang="en-US" sz="2800" dirty="0" smtClean="0"/>
              <a:t>Required for the reimbursement of project costs with federal funds.</a:t>
            </a:r>
            <a:endParaRPr lang="en-US" sz="2800" dirty="0"/>
          </a:p>
        </p:txBody>
      </p:sp>
    </p:spTree>
    <p:extLst>
      <p:ext uri="{BB962C8B-B14F-4D97-AF65-F5344CB8AC3E}">
        <p14:creationId xmlns:p14="http://schemas.microsoft.com/office/powerpoint/2010/main" val="24516655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Target Audience and Workshop Goal</a:t>
            </a:r>
            <a:endParaRPr lang="en-US" dirty="0"/>
          </a:p>
        </p:txBody>
      </p:sp>
      <p:sp>
        <p:nvSpPr>
          <p:cNvPr id="3" name="Content Placeholder 2"/>
          <p:cNvSpPr>
            <a:spLocks noGrp="1"/>
          </p:cNvSpPr>
          <p:nvPr>
            <p:ph idx="1"/>
          </p:nvPr>
        </p:nvSpPr>
        <p:spPr/>
        <p:txBody>
          <a:bodyPr>
            <a:normAutofit/>
          </a:bodyPr>
          <a:lstStyle/>
          <a:p>
            <a:r>
              <a:rPr lang="en-US" sz="2800" dirty="0" smtClean="0"/>
              <a:t>New and experienced staff at TxDOT Districts, Divisions, and MPOs.</a:t>
            </a:r>
          </a:p>
          <a:p>
            <a:r>
              <a:rPr lang="en-US" sz="2800" dirty="0" smtClean="0"/>
              <a:t>Goal of the Workshop:</a:t>
            </a:r>
          </a:p>
          <a:p>
            <a:pPr lvl="1"/>
            <a:r>
              <a:rPr lang="en-US" sz="2800" dirty="0"/>
              <a:t>To help TxDOT </a:t>
            </a:r>
            <a:r>
              <a:rPr lang="en-US" sz="2800" dirty="0" smtClean="0"/>
              <a:t>staff set up communication process </a:t>
            </a:r>
            <a:r>
              <a:rPr lang="en-US" sz="2800" dirty="0"/>
              <a:t>to minimize unintended delays due to </a:t>
            </a:r>
            <a:r>
              <a:rPr lang="en-US" sz="2800" dirty="0" smtClean="0"/>
              <a:t>inconsistencies during the </a:t>
            </a:r>
            <a:r>
              <a:rPr lang="en-US" sz="2800" dirty="0"/>
              <a:t>project development </a:t>
            </a:r>
            <a:r>
              <a:rPr lang="en-US" sz="2800" dirty="0" smtClean="0"/>
              <a:t>process.</a:t>
            </a:r>
          </a:p>
          <a:p>
            <a:pPr lvl="1"/>
            <a:r>
              <a:rPr lang="en-US" sz="2800" dirty="0" smtClean="0"/>
              <a:t>To address project inconsistency by establishing and implementing a set of recommended procedures.</a:t>
            </a:r>
          </a:p>
        </p:txBody>
      </p:sp>
    </p:spTree>
    <p:extLst>
      <p:ext uri="{BB962C8B-B14F-4D97-AF65-F5344CB8AC3E}">
        <p14:creationId xmlns:p14="http://schemas.microsoft.com/office/powerpoint/2010/main" val="32458403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Inconsistency Solution</a:t>
            </a:r>
            <a:endParaRPr lang="en-US" dirty="0"/>
          </a:p>
        </p:txBody>
      </p:sp>
      <p:sp>
        <p:nvSpPr>
          <p:cNvPr id="3" name="Content Placeholder 2"/>
          <p:cNvSpPr>
            <a:spLocks noGrp="1"/>
          </p:cNvSpPr>
          <p:nvPr>
            <p:ph idx="1"/>
          </p:nvPr>
        </p:nvSpPr>
        <p:spPr/>
        <p:txBody>
          <a:bodyPr/>
          <a:lstStyle/>
          <a:p>
            <a:r>
              <a:rPr lang="en-US" dirty="0" smtClean="0"/>
              <a:t>Key Elements to Maintain Consistency: </a:t>
            </a:r>
          </a:p>
          <a:p>
            <a:pPr lvl="1"/>
            <a:r>
              <a:rPr lang="en-US" dirty="0" smtClean="0"/>
              <a:t>Communication is the key</a:t>
            </a:r>
          </a:p>
          <a:p>
            <a:pPr lvl="1"/>
            <a:r>
              <a:rPr lang="en-US" dirty="0" smtClean="0"/>
              <a:t>Understand how the overall project development process works</a:t>
            </a:r>
          </a:p>
          <a:p>
            <a:pPr lvl="1"/>
            <a:r>
              <a:rPr lang="en-US" dirty="0" smtClean="0"/>
              <a:t>Know your tools and resources</a:t>
            </a:r>
          </a:p>
          <a:p>
            <a:pPr lvl="1"/>
            <a:r>
              <a:rPr lang="en-US" dirty="0" smtClean="0"/>
              <a:t>Know your </a:t>
            </a:r>
            <a:r>
              <a:rPr lang="en-US" dirty="0" smtClean="0"/>
              <a:t>role and responsibility</a:t>
            </a:r>
            <a:r>
              <a:rPr lang="en-US" dirty="0" smtClean="0"/>
              <a:t> </a:t>
            </a:r>
            <a:r>
              <a:rPr lang="en-US" dirty="0" smtClean="0"/>
              <a:t>in the overall project development process</a:t>
            </a:r>
          </a:p>
          <a:p>
            <a:pPr lvl="1"/>
            <a:r>
              <a:rPr lang="en-US" dirty="0" smtClean="0"/>
              <a:t>Establish and document procedures to maintain project consistency</a:t>
            </a:r>
            <a:endParaRPr lang="en-US" dirty="0"/>
          </a:p>
        </p:txBody>
      </p:sp>
    </p:spTree>
    <p:extLst>
      <p:ext uri="{BB962C8B-B14F-4D97-AF65-F5344CB8AC3E}">
        <p14:creationId xmlns:p14="http://schemas.microsoft.com/office/powerpoint/2010/main" val="24318474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Times New Roman" panose="02020603050405020304" pitchFamily="18" charset="0"/>
              </a:rPr>
              <a:t>Session 1 Objectives</a:t>
            </a:r>
            <a:endParaRPr lang="en-US" dirty="0">
              <a:cs typeface="Times New Roman" panose="02020603050405020304" pitchFamily="18" charset="0"/>
            </a:endParaRPr>
          </a:p>
        </p:txBody>
      </p:sp>
      <p:sp>
        <p:nvSpPr>
          <p:cNvPr id="3" name="Content Placeholder 2"/>
          <p:cNvSpPr>
            <a:spLocks noGrp="1"/>
          </p:cNvSpPr>
          <p:nvPr>
            <p:ph idx="1"/>
          </p:nvPr>
        </p:nvSpPr>
        <p:spPr/>
        <p:txBody>
          <a:bodyPr>
            <a:noAutofit/>
          </a:bodyPr>
          <a:lstStyle/>
          <a:p>
            <a:r>
              <a:rPr lang="en-US" sz="2800" dirty="0" smtClean="0">
                <a:cs typeface="Times New Roman" panose="02020603050405020304" pitchFamily="18" charset="0"/>
              </a:rPr>
              <a:t>Help TxDOT staff to gain a broader perspective regarding their place and role in the project development process.</a:t>
            </a:r>
          </a:p>
          <a:p>
            <a:r>
              <a:rPr lang="en-US" sz="2800" dirty="0" smtClean="0">
                <a:cs typeface="Times New Roman" panose="02020603050405020304" pitchFamily="18" charset="0"/>
              </a:rPr>
              <a:t>Provide an overview of subjects supporting the project consistency management:</a:t>
            </a:r>
          </a:p>
          <a:p>
            <a:pPr lvl="1"/>
            <a:r>
              <a:rPr lang="en-US" dirty="0" smtClean="0">
                <a:cs typeface="Times New Roman" panose="02020603050405020304" pitchFamily="18" charset="0"/>
              </a:rPr>
              <a:t>Transportation Planning and Programming.</a:t>
            </a:r>
          </a:p>
          <a:p>
            <a:pPr lvl="1"/>
            <a:r>
              <a:rPr lang="en-US" dirty="0" smtClean="0">
                <a:cs typeface="Times New Roman" panose="02020603050405020304" pitchFamily="18" charset="0"/>
              </a:rPr>
              <a:t>Project Development Process.</a:t>
            </a:r>
          </a:p>
          <a:p>
            <a:pPr lvl="1"/>
            <a:r>
              <a:rPr lang="en-US" dirty="0" smtClean="0">
                <a:cs typeface="Times New Roman" panose="02020603050405020304" pitchFamily="18" charset="0"/>
              </a:rPr>
              <a:t>Environmental Review Process.</a:t>
            </a:r>
          </a:p>
          <a:p>
            <a:pPr lvl="1"/>
            <a:r>
              <a:rPr lang="en-US" dirty="0" smtClean="0">
                <a:cs typeface="Times New Roman" panose="02020603050405020304" pitchFamily="18" charset="0"/>
              </a:rPr>
              <a:t>Transportation Conformity.</a:t>
            </a:r>
          </a:p>
          <a:p>
            <a:pPr lvl="1"/>
            <a:endParaRPr lang="en-US" sz="2800" dirty="0" smtClean="0">
              <a:cs typeface="Times New Roman" panose="02020603050405020304" pitchFamily="18" charset="0"/>
            </a:endParaRPr>
          </a:p>
          <a:p>
            <a:endParaRPr lang="en-US" sz="2800" dirty="0" smtClean="0">
              <a:cs typeface="Times New Roman" panose="02020603050405020304" pitchFamily="18" charset="0"/>
            </a:endParaRPr>
          </a:p>
        </p:txBody>
      </p:sp>
    </p:spTree>
    <p:extLst>
      <p:ext uri="{BB962C8B-B14F-4D97-AF65-F5344CB8AC3E}">
        <p14:creationId xmlns:p14="http://schemas.microsoft.com/office/powerpoint/2010/main" val="35300852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2313" y="4114800"/>
            <a:ext cx="5754687" cy="1143000"/>
          </a:xfrm>
        </p:spPr>
        <p:txBody>
          <a:bodyPr>
            <a:normAutofit fontScale="90000"/>
          </a:bodyPr>
          <a:lstStyle/>
          <a:p>
            <a:pPr>
              <a:lnSpc>
                <a:spcPct val="120000"/>
              </a:lnSpc>
            </a:pPr>
            <a:r>
              <a:rPr lang="en-US" b="0" dirty="0">
                <a:solidFill>
                  <a:schemeClr val="accent1"/>
                </a:solidFill>
                <a:latin typeface="Franklin Gothic Medium" panose="020B0603020102020204" pitchFamily="34" charset="0"/>
              </a:rPr>
              <a:t>Section 1: </a:t>
            </a:r>
            <a:r>
              <a:rPr lang="en-US" b="0" dirty="0" smtClean="0">
                <a:solidFill>
                  <a:schemeClr val="accent1"/>
                </a:solidFill>
                <a:latin typeface="Franklin Gothic Medium" panose="020B0603020102020204" pitchFamily="34" charset="0"/>
              </a:rPr>
              <a:t>Overview</a:t>
            </a:r>
            <a:br>
              <a:rPr lang="en-US" b="0" dirty="0" smtClean="0">
                <a:solidFill>
                  <a:schemeClr val="accent1"/>
                </a:solidFill>
                <a:latin typeface="Franklin Gothic Medium" panose="020B0603020102020204" pitchFamily="34" charset="0"/>
              </a:rPr>
            </a:br>
            <a:r>
              <a:rPr lang="en-US" sz="2200" b="0" cap="none" dirty="0">
                <a:solidFill>
                  <a:schemeClr val="accent1"/>
                </a:solidFill>
                <a:latin typeface="Franklin Gothic Medium" panose="020B0603020102020204" pitchFamily="34" charset="0"/>
              </a:rPr>
              <a:t>F</a:t>
            </a:r>
            <a:r>
              <a:rPr lang="en-US" sz="2200" b="0" cap="none" dirty="0" smtClean="0">
                <a:solidFill>
                  <a:schemeClr val="accent1"/>
                </a:solidFill>
                <a:latin typeface="Franklin Gothic Medium" panose="020B0603020102020204" pitchFamily="34" charset="0"/>
              </a:rPr>
              <a:t>or more information refer to </a:t>
            </a:r>
            <a:br>
              <a:rPr lang="en-US" sz="2200" b="0" cap="none" dirty="0" smtClean="0">
                <a:solidFill>
                  <a:schemeClr val="accent1"/>
                </a:solidFill>
                <a:latin typeface="Franklin Gothic Medium" panose="020B0603020102020204" pitchFamily="34" charset="0"/>
              </a:rPr>
            </a:br>
            <a:r>
              <a:rPr lang="en-US" sz="2200" b="0" cap="none" dirty="0" smtClean="0">
                <a:solidFill>
                  <a:schemeClr val="accent1"/>
                </a:solidFill>
                <a:latin typeface="Franklin Gothic Medium" panose="020B0603020102020204" pitchFamily="34" charset="0"/>
              </a:rPr>
              <a:t>Chapter 1 of Supplementary Information Document</a:t>
            </a:r>
            <a:endParaRPr lang="en-US" sz="2200" b="0" cap="none" dirty="0">
              <a:solidFill>
                <a:schemeClr val="accent1"/>
              </a:solidFill>
              <a:latin typeface="Franklin Gothic Medium" panose="020B0603020102020204" pitchFamily="34" charset="0"/>
            </a:endParaRPr>
          </a:p>
        </p:txBody>
      </p:sp>
      <p:cxnSp>
        <p:nvCxnSpPr>
          <p:cNvPr id="5" name="Straight Connector 4"/>
          <p:cNvCxnSpPr/>
          <p:nvPr/>
        </p:nvCxnSpPr>
        <p:spPr>
          <a:xfrm>
            <a:off x="685800" y="4748150"/>
            <a:ext cx="5410200" cy="0"/>
          </a:xfrm>
          <a:prstGeom prst="line">
            <a:avLst/>
          </a:prstGeom>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35776377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cs typeface="Times New Roman" panose="02020603050405020304" pitchFamily="18" charset="0"/>
              </a:rPr>
              <a:t>Why Care about Project Consistency?</a:t>
            </a:r>
            <a:endParaRPr lang="en-US" dirty="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en-US" sz="2800" dirty="0" smtClean="0">
                <a:cs typeface="Times New Roman" panose="02020603050405020304" pitchFamily="18" charset="0"/>
              </a:rPr>
              <a:t>Streamlined project delivery important goal of TxDOT leadership.</a:t>
            </a:r>
          </a:p>
          <a:p>
            <a:r>
              <a:rPr lang="en-US" sz="2800" dirty="0" smtClean="0">
                <a:cs typeface="Times New Roman" panose="02020603050405020304" pitchFamily="18" charset="0"/>
              </a:rPr>
              <a:t>Required by federal and state statutory and regulatory laws.</a:t>
            </a:r>
          </a:p>
          <a:p>
            <a:r>
              <a:rPr lang="en-US" sz="2800" dirty="0" smtClean="0">
                <a:cs typeface="Times New Roman" panose="02020603050405020304" pitchFamily="18" charset="0"/>
              </a:rPr>
              <a:t>Inconsistencies can caused delayed federal funding.</a:t>
            </a:r>
          </a:p>
          <a:p>
            <a:r>
              <a:rPr lang="en-US" sz="2800" dirty="0" smtClean="0">
                <a:cs typeface="Times New Roman" panose="02020603050405020304" pitchFamily="18" charset="0"/>
              </a:rPr>
              <a:t>Critical for projects in nonattainment and maintenance areas.</a:t>
            </a:r>
          </a:p>
          <a:p>
            <a:r>
              <a:rPr lang="en-US" sz="2800" dirty="0" smtClean="0">
                <a:cs typeface="Times New Roman" panose="02020603050405020304" pitchFamily="18" charset="0"/>
              </a:rPr>
              <a:t>For more information on project consistency refer to </a:t>
            </a:r>
            <a:r>
              <a:rPr lang="en-US" sz="2800" b="1" i="1" dirty="0" smtClean="0">
                <a:cs typeface="Times New Roman" panose="02020603050405020304" pitchFamily="18" charset="0"/>
              </a:rPr>
              <a:t>Part A: Project Consistency Management Guidebook.</a:t>
            </a:r>
          </a:p>
        </p:txBody>
      </p:sp>
    </p:spTree>
    <p:extLst>
      <p:ext uri="{BB962C8B-B14F-4D97-AF65-F5344CB8AC3E}">
        <p14:creationId xmlns:p14="http://schemas.microsoft.com/office/powerpoint/2010/main" val="25285204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Regulations for Project Consistency </a:t>
            </a:r>
            <a:endParaRPr lang="en-US" dirty="0"/>
          </a:p>
        </p:txBody>
      </p:sp>
      <p:sp>
        <p:nvSpPr>
          <p:cNvPr id="3" name="Content Placeholder 2"/>
          <p:cNvSpPr>
            <a:spLocks noGrp="1"/>
          </p:cNvSpPr>
          <p:nvPr>
            <p:ph idx="1"/>
          </p:nvPr>
        </p:nvSpPr>
        <p:spPr/>
        <p:txBody>
          <a:bodyPr>
            <a:normAutofit/>
          </a:bodyPr>
          <a:lstStyle/>
          <a:p>
            <a:r>
              <a:rPr lang="en-US" sz="3200" dirty="0" smtClean="0"/>
              <a:t>Federal: 23 CFR 450</a:t>
            </a:r>
          </a:p>
          <a:p>
            <a:r>
              <a:rPr lang="en-US" sz="3200" dirty="0" smtClean="0"/>
              <a:t>Texas: 43 TAC 16</a:t>
            </a:r>
          </a:p>
          <a:p>
            <a:r>
              <a:rPr lang="en-US" sz="3200" dirty="0" smtClean="0"/>
              <a:t>Conformity Regulation:</a:t>
            </a:r>
          </a:p>
          <a:p>
            <a:pPr lvl="1"/>
            <a:r>
              <a:rPr lang="en-US" sz="3200" dirty="0" smtClean="0"/>
              <a:t>40 CFR 93, subchapter A</a:t>
            </a:r>
            <a:endParaRPr lang="en-US" sz="3200" dirty="0"/>
          </a:p>
        </p:txBody>
      </p:sp>
    </p:spTree>
    <p:extLst>
      <p:ext uri="{BB962C8B-B14F-4D97-AF65-F5344CB8AC3E}">
        <p14:creationId xmlns:p14="http://schemas.microsoft.com/office/powerpoint/2010/main" val="40194488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Times New Roman" panose="02020603050405020304" pitchFamily="18" charset="0"/>
              </a:rPr>
              <a:t>Elements of Project Consistency</a:t>
            </a:r>
            <a:endParaRPr lang="en-US" dirty="0">
              <a:cs typeface="Times New Roman" panose="02020603050405020304" pitchFamily="18" charset="0"/>
            </a:endParaRPr>
          </a:p>
        </p:txBody>
      </p:sp>
      <p:sp>
        <p:nvSpPr>
          <p:cNvPr id="25" name="Rectangle 24"/>
          <p:cNvSpPr/>
          <p:nvPr>
            <p:custDataLst>
              <p:tags r:id="rId1"/>
            </p:custDataLst>
          </p:nvPr>
        </p:nvSpPr>
        <p:spPr bwMode="auto">
          <a:xfrm>
            <a:off x="457201" y="1236781"/>
            <a:ext cx="2666999" cy="3250827"/>
          </a:xfrm>
          <a:prstGeom prst="rect">
            <a:avLst/>
          </a:prstGeom>
          <a:noFill/>
          <a:ln>
            <a:solidFill>
              <a:schemeClr val="bg1">
                <a:lumMod val="85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lIns="91440" tIns="274320" rIns="91440" bIns="91440" rtlCol="0" anchor="t"/>
          <a:lstStyle/>
          <a:p>
            <a:pPr marL="230188" lvl="1" indent="-230188">
              <a:lnSpc>
                <a:spcPct val="90000"/>
              </a:lnSpc>
              <a:spcBef>
                <a:spcPts val="600"/>
              </a:spcBef>
              <a:spcAft>
                <a:spcPct val="15000"/>
              </a:spcAft>
              <a:buClr>
                <a:schemeClr val="accent1"/>
              </a:buClr>
              <a:buFont typeface="Wingdings" pitchFamily="2" charset="2"/>
              <a:buChar char="§"/>
            </a:pPr>
            <a:r>
              <a:rPr lang="en-US" sz="2400" dirty="0">
                <a:solidFill>
                  <a:schemeClr val="tx1"/>
                </a:solidFill>
                <a:latin typeface="Franklin Gothic Book" pitchFamily="34" charset="0"/>
                <a:cs typeface="Arial" pitchFamily="34" charset="0"/>
              </a:rPr>
              <a:t>Project </a:t>
            </a:r>
            <a:r>
              <a:rPr lang="en-US" sz="2400" dirty="0" smtClean="0">
                <a:solidFill>
                  <a:schemeClr val="tx1"/>
                </a:solidFill>
                <a:latin typeface="Franklin Gothic Book" pitchFamily="34" charset="0"/>
                <a:cs typeface="Arial" pitchFamily="34" charset="0"/>
              </a:rPr>
              <a:t>Limits.</a:t>
            </a:r>
            <a:endParaRPr lang="en-US" sz="2400" dirty="0">
              <a:solidFill>
                <a:schemeClr val="tx1"/>
              </a:solidFill>
              <a:latin typeface="Franklin Gothic Book" pitchFamily="34" charset="0"/>
              <a:cs typeface="Arial" pitchFamily="34" charset="0"/>
            </a:endParaRPr>
          </a:p>
          <a:p>
            <a:pPr marL="230188" lvl="1" indent="-230188">
              <a:lnSpc>
                <a:spcPct val="90000"/>
              </a:lnSpc>
              <a:spcBef>
                <a:spcPts val="600"/>
              </a:spcBef>
              <a:spcAft>
                <a:spcPct val="15000"/>
              </a:spcAft>
              <a:buClr>
                <a:schemeClr val="accent1"/>
              </a:buClr>
              <a:buFont typeface="Wingdings" pitchFamily="2" charset="2"/>
              <a:buChar char="§"/>
            </a:pPr>
            <a:r>
              <a:rPr lang="en-US" sz="2400" dirty="0" smtClean="0">
                <a:solidFill>
                  <a:schemeClr val="tx1"/>
                </a:solidFill>
                <a:latin typeface="Franklin Gothic Book" pitchFamily="34" charset="0"/>
                <a:cs typeface="Arial" pitchFamily="34" charset="0"/>
              </a:rPr>
              <a:t>Location.</a:t>
            </a:r>
            <a:endParaRPr lang="en-US" sz="2400" dirty="0">
              <a:solidFill>
                <a:schemeClr val="tx1"/>
              </a:solidFill>
              <a:latin typeface="Franklin Gothic Book" pitchFamily="34" charset="0"/>
              <a:cs typeface="Arial" pitchFamily="34" charset="0"/>
            </a:endParaRPr>
          </a:p>
          <a:p>
            <a:pPr marL="230188" lvl="1" indent="-230188">
              <a:lnSpc>
                <a:spcPct val="90000"/>
              </a:lnSpc>
              <a:spcBef>
                <a:spcPts val="600"/>
              </a:spcBef>
              <a:spcAft>
                <a:spcPct val="15000"/>
              </a:spcAft>
              <a:buClr>
                <a:schemeClr val="accent1"/>
              </a:buClr>
              <a:buFont typeface="Wingdings" pitchFamily="2" charset="2"/>
              <a:buChar char="§"/>
            </a:pPr>
            <a:r>
              <a:rPr lang="en-US" sz="2400" dirty="0">
                <a:solidFill>
                  <a:schemeClr val="tx1"/>
                </a:solidFill>
                <a:latin typeface="Franklin Gothic Book" pitchFamily="34" charset="0"/>
                <a:cs typeface="Arial" pitchFamily="34" charset="0"/>
              </a:rPr>
              <a:t>Type of </a:t>
            </a:r>
            <a:r>
              <a:rPr lang="en-US" sz="2400" dirty="0" smtClean="0">
                <a:solidFill>
                  <a:schemeClr val="tx1"/>
                </a:solidFill>
                <a:latin typeface="Franklin Gothic Book" pitchFamily="34" charset="0"/>
                <a:cs typeface="Arial" pitchFamily="34" charset="0"/>
              </a:rPr>
              <a:t>Facility.</a:t>
            </a:r>
            <a:endParaRPr lang="en-US" sz="2400" dirty="0">
              <a:solidFill>
                <a:schemeClr val="tx1"/>
              </a:solidFill>
              <a:latin typeface="Franklin Gothic Book" pitchFamily="34" charset="0"/>
              <a:cs typeface="Arial" pitchFamily="34" charset="0"/>
            </a:endParaRPr>
          </a:p>
          <a:p>
            <a:pPr marL="230188" lvl="1" indent="-230188">
              <a:lnSpc>
                <a:spcPct val="90000"/>
              </a:lnSpc>
              <a:spcBef>
                <a:spcPts val="600"/>
              </a:spcBef>
              <a:spcAft>
                <a:spcPct val="15000"/>
              </a:spcAft>
              <a:buClr>
                <a:schemeClr val="accent1"/>
              </a:buClr>
              <a:buFont typeface="Wingdings" pitchFamily="2" charset="2"/>
              <a:buChar char="§"/>
            </a:pPr>
            <a:r>
              <a:rPr lang="en-US" sz="2400" dirty="0">
                <a:solidFill>
                  <a:schemeClr val="tx1"/>
                </a:solidFill>
                <a:latin typeface="Franklin Gothic Book" pitchFamily="34" charset="0"/>
                <a:cs typeface="Arial" pitchFamily="34" charset="0"/>
              </a:rPr>
              <a:t>Scheduled Let </a:t>
            </a:r>
            <a:r>
              <a:rPr lang="en-US" sz="2400" dirty="0" smtClean="0">
                <a:solidFill>
                  <a:schemeClr val="tx1"/>
                </a:solidFill>
                <a:latin typeface="Franklin Gothic Book" pitchFamily="34" charset="0"/>
                <a:cs typeface="Arial" pitchFamily="34" charset="0"/>
              </a:rPr>
              <a:t>Date.</a:t>
            </a:r>
            <a:endParaRPr lang="en-US" sz="2400" dirty="0">
              <a:solidFill>
                <a:schemeClr val="tx1"/>
              </a:solidFill>
              <a:latin typeface="Franklin Gothic Book" pitchFamily="34" charset="0"/>
              <a:cs typeface="Arial" pitchFamily="34" charset="0"/>
            </a:endParaRPr>
          </a:p>
        </p:txBody>
      </p:sp>
      <p:sp>
        <p:nvSpPr>
          <p:cNvPr id="26" name="Rectangle 25"/>
          <p:cNvSpPr/>
          <p:nvPr>
            <p:custDataLst>
              <p:tags r:id="rId2"/>
            </p:custDataLst>
          </p:nvPr>
        </p:nvSpPr>
        <p:spPr bwMode="auto">
          <a:xfrm>
            <a:off x="3300413" y="1236781"/>
            <a:ext cx="2666999" cy="3250827"/>
          </a:xfrm>
          <a:prstGeom prst="rect">
            <a:avLst/>
          </a:prstGeom>
          <a:noFill/>
          <a:ln>
            <a:solidFill>
              <a:schemeClr val="bg1">
                <a:lumMod val="85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lIns="91440" tIns="274320" rIns="91440" bIns="91440" rtlCol="0" anchor="t"/>
          <a:lstStyle/>
          <a:p>
            <a:pPr marL="230188" lvl="1" indent="-230188">
              <a:lnSpc>
                <a:spcPct val="90000"/>
              </a:lnSpc>
              <a:spcBef>
                <a:spcPts val="600"/>
              </a:spcBef>
              <a:spcAft>
                <a:spcPct val="15000"/>
              </a:spcAft>
              <a:buClr>
                <a:schemeClr val="accent1"/>
              </a:buClr>
              <a:buFont typeface="Wingdings" pitchFamily="2" charset="2"/>
              <a:buChar char="§"/>
            </a:pPr>
            <a:r>
              <a:rPr lang="en-US" sz="2400" dirty="0">
                <a:solidFill>
                  <a:schemeClr val="tx1"/>
                </a:solidFill>
                <a:latin typeface="Franklin Gothic Book" pitchFamily="34" charset="0"/>
                <a:cs typeface="Arial" pitchFamily="34" charset="0"/>
              </a:rPr>
              <a:t>Number of </a:t>
            </a:r>
            <a:r>
              <a:rPr lang="en-US" sz="2400" dirty="0" smtClean="0">
                <a:solidFill>
                  <a:schemeClr val="tx1"/>
                </a:solidFill>
                <a:latin typeface="Franklin Gothic Book" pitchFamily="34" charset="0"/>
                <a:cs typeface="Arial" pitchFamily="34" charset="0"/>
              </a:rPr>
              <a:t>Lanes.</a:t>
            </a:r>
            <a:endParaRPr lang="en-US" sz="2400" dirty="0">
              <a:solidFill>
                <a:schemeClr val="tx1"/>
              </a:solidFill>
              <a:latin typeface="Franklin Gothic Book" pitchFamily="34" charset="0"/>
              <a:cs typeface="Arial" pitchFamily="34" charset="0"/>
            </a:endParaRPr>
          </a:p>
          <a:p>
            <a:pPr marL="230188" lvl="1" indent="-230188">
              <a:lnSpc>
                <a:spcPct val="90000"/>
              </a:lnSpc>
              <a:spcBef>
                <a:spcPts val="600"/>
              </a:spcBef>
              <a:spcAft>
                <a:spcPct val="15000"/>
              </a:spcAft>
              <a:buClr>
                <a:schemeClr val="accent1"/>
              </a:buClr>
              <a:buFont typeface="Wingdings" pitchFamily="2" charset="2"/>
              <a:buChar char="§"/>
            </a:pPr>
            <a:r>
              <a:rPr lang="en-US" sz="2400" dirty="0" smtClean="0">
                <a:solidFill>
                  <a:schemeClr val="tx1"/>
                </a:solidFill>
                <a:latin typeface="Franklin Gothic Book" pitchFamily="34" charset="0"/>
                <a:cs typeface="Arial" pitchFamily="34" charset="0"/>
              </a:rPr>
              <a:t>Length.</a:t>
            </a:r>
            <a:endParaRPr lang="en-US" sz="2400" dirty="0">
              <a:solidFill>
                <a:schemeClr val="tx1"/>
              </a:solidFill>
              <a:latin typeface="Franklin Gothic Book" pitchFamily="34" charset="0"/>
              <a:cs typeface="Arial" pitchFamily="34" charset="0"/>
            </a:endParaRPr>
          </a:p>
          <a:p>
            <a:pPr marL="230188" lvl="1" indent="-230188">
              <a:lnSpc>
                <a:spcPct val="90000"/>
              </a:lnSpc>
              <a:spcBef>
                <a:spcPts val="600"/>
              </a:spcBef>
              <a:spcAft>
                <a:spcPct val="15000"/>
              </a:spcAft>
              <a:buClr>
                <a:schemeClr val="accent1"/>
              </a:buClr>
              <a:buFont typeface="Wingdings" pitchFamily="2" charset="2"/>
              <a:buChar char="§"/>
            </a:pPr>
            <a:r>
              <a:rPr lang="en-US" sz="2400" dirty="0" smtClean="0">
                <a:solidFill>
                  <a:schemeClr val="tx1"/>
                </a:solidFill>
                <a:latin typeface="Franklin Gothic Book" pitchFamily="34" charset="0"/>
                <a:cs typeface="Arial" pitchFamily="34" charset="0"/>
              </a:rPr>
              <a:t>Signalization.</a:t>
            </a:r>
            <a:endParaRPr lang="en-US" sz="2400" dirty="0">
              <a:solidFill>
                <a:schemeClr val="tx1"/>
              </a:solidFill>
              <a:latin typeface="Franklin Gothic Book" pitchFamily="34" charset="0"/>
              <a:cs typeface="Arial" pitchFamily="34" charset="0"/>
            </a:endParaRPr>
          </a:p>
          <a:p>
            <a:pPr marL="230188" lvl="1" indent="-230188">
              <a:lnSpc>
                <a:spcPct val="90000"/>
              </a:lnSpc>
              <a:spcBef>
                <a:spcPts val="600"/>
              </a:spcBef>
              <a:spcAft>
                <a:spcPct val="15000"/>
              </a:spcAft>
              <a:buClr>
                <a:schemeClr val="accent1"/>
              </a:buClr>
              <a:buFont typeface="Wingdings" pitchFamily="2" charset="2"/>
              <a:buChar char="§"/>
            </a:pPr>
            <a:r>
              <a:rPr lang="en-US" sz="2400" dirty="0">
                <a:solidFill>
                  <a:schemeClr val="tx1"/>
                </a:solidFill>
                <a:latin typeface="Franklin Gothic Book" pitchFamily="34" charset="0"/>
                <a:cs typeface="Arial" pitchFamily="34" charset="0"/>
              </a:rPr>
              <a:t>Other Specific </a:t>
            </a:r>
            <a:r>
              <a:rPr lang="en-US" sz="2400" dirty="0" smtClean="0">
                <a:solidFill>
                  <a:schemeClr val="tx1"/>
                </a:solidFill>
                <a:latin typeface="Franklin Gothic Book" pitchFamily="34" charset="0"/>
                <a:cs typeface="Arial" pitchFamily="34" charset="0"/>
              </a:rPr>
              <a:t>Information.</a:t>
            </a:r>
            <a:endParaRPr lang="en-US" sz="2400" dirty="0">
              <a:solidFill>
                <a:schemeClr val="tx1"/>
              </a:solidFill>
              <a:latin typeface="Franklin Gothic Book" pitchFamily="34" charset="0"/>
              <a:cs typeface="Arial" pitchFamily="34" charset="0"/>
            </a:endParaRPr>
          </a:p>
        </p:txBody>
      </p:sp>
      <p:sp>
        <p:nvSpPr>
          <p:cNvPr id="27" name="Rectangle 26"/>
          <p:cNvSpPr/>
          <p:nvPr>
            <p:custDataLst>
              <p:tags r:id="rId3"/>
            </p:custDataLst>
          </p:nvPr>
        </p:nvSpPr>
        <p:spPr bwMode="auto">
          <a:xfrm>
            <a:off x="6143625" y="1236781"/>
            <a:ext cx="2666999" cy="3250827"/>
          </a:xfrm>
          <a:prstGeom prst="rect">
            <a:avLst/>
          </a:prstGeom>
          <a:noFill/>
          <a:ln>
            <a:solidFill>
              <a:schemeClr val="bg1">
                <a:lumMod val="85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lIns="91440" tIns="274320" rIns="91440" bIns="91440" rtlCol="0" anchor="t"/>
          <a:lstStyle/>
          <a:p>
            <a:pPr marL="285750" lvl="1" indent="-285750" defTabSz="1111250">
              <a:lnSpc>
                <a:spcPct val="90000"/>
              </a:lnSpc>
              <a:spcBef>
                <a:spcPct val="0"/>
              </a:spcBef>
              <a:spcAft>
                <a:spcPct val="15000"/>
              </a:spcAft>
              <a:buFont typeface="Wingdings" panose="05000000000000000000" pitchFamily="2" charset="2"/>
              <a:buChar char="§"/>
            </a:pPr>
            <a:r>
              <a:rPr lang="en-US" sz="2400" dirty="0">
                <a:solidFill>
                  <a:schemeClr val="tx1"/>
                </a:solidFill>
                <a:latin typeface="Franklin Gothic Book" pitchFamily="34" charset="0"/>
                <a:cs typeface="Arial" pitchFamily="34" charset="0"/>
              </a:rPr>
              <a:t>Project</a:t>
            </a:r>
            <a:r>
              <a:rPr lang="en-US" sz="2400" dirty="0" smtClean="0">
                <a:solidFill>
                  <a:schemeClr val="tx1"/>
                </a:solidFill>
                <a:latin typeface="Franklin Gothic Book" panose="020B0503020102020204" pitchFamily="34" charset="0"/>
                <a:cs typeface="Times New Roman" panose="02020603050405020304" pitchFamily="18" charset="0"/>
              </a:rPr>
              <a:t> </a:t>
            </a:r>
            <a:r>
              <a:rPr lang="en-US" sz="2400" dirty="0">
                <a:solidFill>
                  <a:schemeClr val="tx1"/>
                </a:solidFill>
                <a:latin typeface="Franklin Gothic Book" panose="020B0503020102020204" pitchFamily="34" charset="0"/>
                <a:cs typeface="Times New Roman" panose="02020603050405020304" pitchFamily="18" charset="0"/>
              </a:rPr>
              <a:t>cost must </a:t>
            </a:r>
            <a:r>
              <a:rPr lang="en-US" sz="2400" b="1" dirty="0">
                <a:solidFill>
                  <a:schemeClr val="tx1"/>
                </a:solidFill>
                <a:latin typeface="Franklin Gothic Book" panose="020B0503020102020204" pitchFamily="34" charset="0"/>
                <a:cs typeface="Times New Roman" panose="02020603050405020304" pitchFamily="18" charset="0"/>
              </a:rPr>
              <a:t>NOT</a:t>
            </a:r>
            <a:r>
              <a:rPr lang="en-US" sz="2400" dirty="0">
                <a:solidFill>
                  <a:schemeClr val="tx1"/>
                </a:solidFill>
                <a:latin typeface="Franklin Gothic Book" panose="020B0503020102020204" pitchFamily="34" charset="0"/>
                <a:cs typeface="Times New Roman" panose="02020603050405020304" pitchFamily="18" charset="0"/>
              </a:rPr>
              <a:t> exceed what is contained in the </a:t>
            </a:r>
            <a:r>
              <a:rPr lang="en-US" sz="2400" dirty="0" smtClean="0">
                <a:solidFill>
                  <a:schemeClr val="tx1"/>
                </a:solidFill>
                <a:latin typeface="Franklin Gothic Book" panose="020B0503020102020204" pitchFamily="34" charset="0"/>
                <a:cs typeface="Times New Roman" panose="02020603050405020304" pitchFamily="18" charset="0"/>
              </a:rPr>
              <a:t>MTP/RTP </a:t>
            </a:r>
            <a:r>
              <a:rPr lang="en-US" sz="2400" dirty="0">
                <a:solidFill>
                  <a:schemeClr val="tx1"/>
                </a:solidFill>
                <a:latin typeface="Franklin Gothic Book" panose="020B0503020102020204" pitchFamily="34" charset="0"/>
                <a:cs typeface="Times New Roman" panose="02020603050405020304" pitchFamily="18" charset="0"/>
              </a:rPr>
              <a:t>by more than 50</a:t>
            </a:r>
            <a:r>
              <a:rPr lang="en-US" sz="2400" dirty="0" smtClean="0">
                <a:solidFill>
                  <a:schemeClr val="tx1"/>
                </a:solidFill>
                <a:latin typeface="Franklin Gothic Book" panose="020B0503020102020204" pitchFamily="34" charset="0"/>
                <a:cs typeface="Times New Roman" panose="02020603050405020304" pitchFamily="18" charset="0"/>
              </a:rPr>
              <a:t>%.</a:t>
            </a:r>
            <a:endParaRPr lang="en-US" sz="2400" dirty="0">
              <a:solidFill>
                <a:schemeClr val="tx1"/>
              </a:solidFill>
              <a:latin typeface="Franklin Gothic Book" panose="020B0503020102020204" pitchFamily="34" charset="0"/>
              <a:cs typeface="Times New Roman" panose="02020603050405020304" pitchFamily="18" charset="0"/>
            </a:endParaRPr>
          </a:p>
        </p:txBody>
      </p:sp>
      <p:grpSp>
        <p:nvGrpSpPr>
          <p:cNvPr id="31" name="Group 30"/>
          <p:cNvGrpSpPr/>
          <p:nvPr/>
        </p:nvGrpSpPr>
        <p:grpSpPr>
          <a:xfrm>
            <a:off x="3169862" y="1060705"/>
            <a:ext cx="2257425" cy="491487"/>
            <a:chOff x="195266" y="862018"/>
            <a:chExt cx="2257425" cy="491487"/>
          </a:xfrm>
        </p:grpSpPr>
        <p:sp>
          <p:nvSpPr>
            <p:cNvPr id="32" name="Isosceles Triangle 31"/>
            <p:cNvSpPr/>
            <p:nvPr>
              <p:custDataLst>
                <p:tags r:id="rId8"/>
              </p:custDataLst>
            </p:nvPr>
          </p:nvSpPr>
          <p:spPr>
            <a:xfrm rot="10800000">
              <a:off x="195266" y="1262065"/>
              <a:ext cx="137160" cy="91440"/>
            </a:xfrm>
            <a:prstGeom prst="triangle">
              <a:avLst>
                <a:gd name="adj"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latin typeface="Franklin Gothic Book" pitchFamily="34" charset="0"/>
                <a:cs typeface="Arial" pitchFamily="34" charset="0"/>
              </a:endParaRPr>
            </a:p>
          </p:txBody>
        </p:sp>
        <p:sp>
          <p:nvSpPr>
            <p:cNvPr id="33" name="Pentagon 32"/>
            <p:cNvSpPr/>
            <p:nvPr>
              <p:custDataLst>
                <p:tags r:id="rId9"/>
              </p:custDataLst>
            </p:nvPr>
          </p:nvSpPr>
          <p:spPr>
            <a:xfrm>
              <a:off x="195266" y="862018"/>
              <a:ext cx="2257425" cy="400050"/>
            </a:xfrm>
            <a:prstGeom prst="homePlate">
              <a:avLst>
                <a:gd name="adj" fmla="val 33333"/>
              </a:avLst>
            </a:prstGeom>
            <a:gradFill flip="none" rotWithShape="1">
              <a:gsLst>
                <a:gs pos="0">
                  <a:schemeClr val="accent1">
                    <a:lumMod val="90000"/>
                    <a:lumOff val="10000"/>
                  </a:schemeClr>
                </a:gs>
                <a:gs pos="50000">
                  <a:schemeClr val="accent1">
                    <a:lumMod val="75000"/>
                    <a:lumOff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1111250">
                <a:lnSpc>
                  <a:spcPct val="90000"/>
                </a:lnSpc>
                <a:spcBef>
                  <a:spcPct val="0"/>
                </a:spcBef>
                <a:spcAft>
                  <a:spcPct val="35000"/>
                </a:spcAft>
              </a:pPr>
              <a:r>
                <a:rPr lang="en-US" sz="2000" b="1" dirty="0">
                  <a:latin typeface="Franklin Gothic Book" panose="020B0503020102020204" pitchFamily="34" charset="0"/>
                  <a:cs typeface="Times New Roman" panose="02020603050405020304" pitchFamily="18" charset="0"/>
                </a:rPr>
                <a:t>Design Scope</a:t>
              </a:r>
            </a:p>
          </p:txBody>
        </p:sp>
      </p:grpSp>
      <p:grpSp>
        <p:nvGrpSpPr>
          <p:cNvPr id="34" name="Group 33"/>
          <p:cNvGrpSpPr/>
          <p:nvPr/>
        </p:nvGrpSpPr>
        <p:grpSpPr>
          <a:xfrm>
            <a:off x="6016998" y="1060705"/>
            <a:ext cx="2257425" cy="491487"/>
            <a:chOff x="195266" y="862018"/>
            <a:chExt cx="2257425" cy="491487"/>
          </a:xfrm>
        </p:grpSpPr>
        <p:sp>
          <p:nvSpPr>
            <p:cNvPr id="35" name="Isosceles Triangle 34"/>
            <p:cNvSpPr/>
            <p:nvPr>
              <p:custDataLst>
                <p:tags r:id="rId6"/>
              </p:custDataLst>
            </p:nvPr>
          </p:nvSpPr>
          <p:spPr>
            <a:xfrm rot="10800000">
              <a:off x="195266" y="1262065"/>
              <a:ext cx="137160" cy="91440"/>
            </a:xfrm>
            <a:prstGeom prst="triangle">
              <a:avLst>
                <a:gd name="adj"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latin typeface="Franklin Gothic Book" pitchFamily="34" charset="0"/>
                <a:cs typeface="Arial" pitchFamily="34" charset="0"/>
              </a:endParaRPr>
            </a:p>
          </p:txBody>
        </p:sp>
        <p:sp>
          <p:nvSpPr>
            <p:cNvPr id="36" name="Pentagon 35"/>
            <p:cNvSpPr/>
            <p:nvPr>
              <p:custDataLst>
                <p:tags r:id="rId7"/>
              </p:custDataLst>
            </p:nvPr>
          </p:nvSpPr>
          <p:spPr>
            <a:xfrm>
              <a:off x="195266" y="862018"/>
              <a:ext cx="2257425" cy="400050"/>
            </a:xfrm>
            <a:prstGeom prst="homePlate">
              <a:avLst>
                <a:gd name="adj" fmla="val 33333"/>
              </a:avLst>
            </a:prstGeom>
            <a:gradFill flip="none" rotWithShape="1">
              <a:gsLst>
                <a:gs pos="0">
                  <a:schemeClr val="accent1">
                    <a:lumMod val="90000"/>
                    <a:lumOff val="10000"/>
                  </a:schemeClr>
                </a:gs>
                <a:gs pos="50000">
                  <a:schemeClr val="accent1">
                    <a:lumMod val="75000"/>
                    <a:lumOff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1111250">
                <a:lnSpc>
                  <a:spcPct val="90000"/>
                </a:lnSpc>
                <a:spcBef>
                  <a:spcPct val="0"/>
                </a:spcBef>
                <a:spcAft>
                  <a:spcPct val="35000"/>
                </a:spcAft>
              </a:pPr>
              <a:r>
                <a:rPr lang="en-US" sz="2000" b="1" dirty="0">
                  <a:latin typeface="Franklin Gothic Book" panose="020B0503020102020204" pitchFamily="34" charset="0"/>
                  <a:cs typeface="Times New Roman" panose="02020603050405020304" pitchFamily="18" charset="0"/>
                </a:rPr>
                <a:t>Cost</a:t>
              </a:r>
            </a:p>
          </p:txBody>
        </p:sp>
      </p:grpSp>
      <p:grpSp>
        <p:nvGrpSpPr>
          <p:cNvPr id="28" name="Group 27"/>
          <p:cNvGrpSpPr/>
          <p:nvPr/>
        </p:nvGrpSpPr>
        <p:grpSpPr>
          <a:xfrm>
            <a:off x="333375" y="1060705"/>
            <a:ext cx="2257425" cy="491487"/>
            <a:chOff x="195266" y="862018"/>
            <a:chExt cx="2257425" cy="491487"/>
          </a:xfrm>
        </p:grpSpPr>
        <p:sp>
          <p:nvSpPr>
            <p:cNvPr id="29" name="Isosceles Triangle 28"/>
            <p:cNvSpPr/>
            <p:nvPr>
              <p:custDataLst>
                <p:tags r:id="rId4"/>
              </p:custDataLst>
            </p:nvPr>
          </p:nvSpPr>
          <p:spPr>
            <a:xfrm rot="10800000">
              <a:off x="195266" y="1262065"/>
              <a:ext cx="137160" cy="91440"/>
            </a:xfrm>
            <a:prstGeom prst="triangle">
              <a:avLst>
                <a:gd name="adj"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latin typeface="Franklin Gothic Book" pitchFamily="34" charset="0"/>
                <a:cs typeface="Arial" pitchFamily="34" charset="0"/>
              </a:endParaRPr>
            </a:p>
          </p:txBody>
        </p:sp>
        <p:sp>
          <p:nvSpPr>
            <p:cNvPr id="30" name="Pentagon 29"/>
            <p:cNvSpPr/>
            <p:nvPr>
              <p:custDataLst>
                <p:tags r:id="rId5"/>
              </p:custDataLst>
            </p:nvPr>
          </p:nvSpPr>
          <p:spPr>
            <a:xfrm>
              <a:off x="195266" y="862018"/>
              <a:ext cx="2257425" cy="400050"/>
            </a:xfrm>
            <a:prstGeom prst="homePlate">
              <a:avLst>
                <a:gd name="adj" fmla="val 33333"/>
              </a:avLst>
            </a:prstGeom>
            <a:gradFill flip="none" rotWithShape="1">
              <a:gsLst>
                <a:gs pos="0">
                  <a:schemeClr val="accent1">
                    <a:lumMod val="90000"/>
                    <a:lumOff val="10000"/>
                  </a:schemeClr>
                </a:gs>
                <a:gs pos="50000">
                  <a:schemeClr val="accent1">
                    <a:lumMod val="75000"/>
                    <a:lumOff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1111250">
                <a:lnSpc>
                  <a:spcPct val="90000"/>
                </a:lnSpc>
                <a:spcBef>
                  <a:spcPct val="0"/>
                </a:spcBef>
                <a:spcAft>
                  <a:spcPct val="35000"/>
                </a:spcAft>
              </a:pPr>
              <a:r>
                <a:rPr lang="en-US" sz="2000" b="1" dirty="0">
                  <a:latin typeface="Franklin Gothic Book" panose="020B0503020102020204" pitchFamily="34" charset="0"/>
                  <a:cs typeface="Times New Roman" panose="02020603050405020304" pitchFamily="18" charset="0"/>
                </a:rPr>
                <a:t>Design Concept</a:t>
              </a:r>
            </a:p>
          </p:txBody>
        </p:sp>
      </p:grpSp>
    </p:spTree>
    <p:extLst>
      <p:ext uri="{BB962C8B-B14F-4D97-AF65-F5344CB8AC3E}">
        <p14:creationId xmlns:p14="http://schemas.microsoft.com/office/powerpoint/2010/main" val="362316495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82"/>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T_Qp5HJoRkumCwRmwVWN2A"/>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SGkbyk98a0WRhSUEJMtoiQ"/>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SGkbyk98a0WRhSUEJMtoiQ"/>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SGkbyk98a0WRhSUEJMtoiQ"/>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2W4shhwcZkSwgFoS2uM5Iw"/>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2akc.DmNqE2lY1U0KeV1Dg"/>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2W4shhwcZkSwgFoS2uM5Iw"/>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2akc.DmNqE2lY1U0KeV1Dg"/>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2W4shhwcZkSwgFoS2uM5Iw"/>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2akc.DmNqE2lY1U0KeV1D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7E1_nFA840OlZ.4Wz9RlBg"/>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YQUdFQdb3k6Pf0.tJe3aj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yojvTlj3QUWGql_i_7LeJw"/>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T_Qp5HJoRkumCwRmwVWN2A"/>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yojvTlj3QUWGql_i_7LeJw"/>
</p:tagLst>
</file>

<file path=ppt/theme/theme1.xml><?xml version="1.0" encoding="utf-8"?>
<a:theme xmlns:a="http://schemas.openxmlformats.org/drawingml/2006/main" name="MASTER_powerpoint_template">
  <a:themeElements>
    <a:clrScheme name="Custom 1">
      <a:dk1>
        <a:sysClr val="windowText" lastClr="000000"/>
      </a:dk1>
      <a:lt1>
        <a:sysClr val="window" lastClr="FFFFFF"/>
      </a:lt1>
      <a:dk2>
        <a:srgbClr val="E2E7EB"/>
      </a:dk2>
      <a:lt2>
        <a:srgbClr val="F9EFE0"/>
      </a:lt2>
      <a:accent1>
        <a:srgbClr val="0A1B2B"/>
      </a:accent1>
      <a:accent2>
        <a:srgbClr val="14385C"/>
      </a:accent2>
      <a:accent3>
        <a:srgbClr val="899BAD"/>
      </a:accent3>
      <a:accent4>
        <a:srgbClr val="925700"/>
      </a:accent4>
      <a:accent5>
        <a:srgbClr val="CC7A00"/>
      </a:accent5>
      <a:accent6>
        <a:srgbClr val="E5BC7F"/>
      </a:accent6>
      <a:hlink>
        <a:srgbClr val="042A45"/>
      </a:hlink>
      <a:folHlink>
        <a:srgbClr val="4D4D4D"/>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sz="1200" dirty="0" err="1" smtClean="0">
            <a:latin typeface="Arial" pitchFamily="34" charset="0"/>
            <a:cs typeface="Arial" pitchFamily="34" charset="0"/>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defRPr sz="1200" dirty="0" err="1"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MASTER_powerpoint_template</Template>
  <TotalTime>4594</TotalTime>
  <Words>4081</Words>
  <Application>Microsoft Office PowerPoint</Application>
  <PresentationFormat>On-screen Show (4:3)</PresentationFormat>
  <Paragraphs>484</Paragraphs>
  <Slides>29</Slides>
  <Notes>29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1" baseType="lpstr">
      <vt:lpstr>MASTER_powerpoint_template</vt:lpstr>
      <vt:lpstr>think-cell Slide</vt:lpstr>
      <vt:lpstr>Project Consistency workshop</vt:lpstr>
      <vt:lpstr>Meet the Instructors</vt:lpstr>
      <vt:lpstr>Target Audience and Workshop Goal</vt:lpstr>
      <vt:lpstr>Project Inconsistency Solution</vt:lpstr>
      <vt:lpstr>Session 1 Objectives</vt:lpstr>
      <vt:lpstr>Section 1: Overview For more information refer to  Chapter 1 of Supplementary Information Document</vt:lpstr>
      <vt:lpstr>Why Care about Project Consistency?</vt:lpstr>
      <vt:lpstr>Regulations for Project Consistency </vt:lpstr>
      <vt:lpstr>Elements of Project Consistency</vt:lpstr>
      <vt:lpstr>Section 2: Transportation Planning and Project Development Process For more information refer to  Chapter 2 of Supplementary Information Document</vt:lpstr>
      <vt:lpstr>Overview of Transportation Planning</vt:lpstr>
      <vt:lpstr>Transportation Planning Process</vt:lpstr>
      <vt:lpstr>Effective Transportation Planning</vt:lpstr>
      <vt:lpstr>PowerPoint Presentation</vt:lpstr>
      <vt:lpstr>Transportation Planning Products (2)</vt:lpstr>
      <vt:lpstr>Transportation Funding Sources</vt:lpstr>
      <vt:lpstr>Section 3: Project Development and Environmental Review  For more information refer to  Chapter 3 of Supplementary Information Document</vt:lpstr>
      <vt:lpstr>TxDOT Project Development Process</vt:lpstr>
      <vt:lpstr>TxDOT’s Environmental Review Process</vt:lpstr>
      <vt:lpstr>Environmental Documentation</vt:lpstr>
      <vt:lpstr>Section 4:  Transportation Conformity For more information refer to  Chapter 4 of Supplementary Information Document</vt:lpstr>
      <vt:lpstr>Air Quality</vt:lpstr>
      <vt:lpstr>Criteria Pollutants</vt:lpstr>
      <vt:lpstr>Air Quality Planning</vt:lpstr>
      <vt:lpstr>Transportation Conformity</vt:lpstr>
      <vt:lpstr>Transportation Conformity Process</vt:lpstr>
      <vt:lpstr>Texas Transportation Conformity Process and Timeline</vt:lpstr>
      <vt:lpstr>Failure of Conformity</vt:lpstr>
      <vt:lpstr>Federal Actions</vt:lpstr>
    </vt:vector>
  </TitlesOfParts>
  <Company>tti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Consistency workshop</dc:title>
  <dc:creator>m-kenney</dc:creator>
  <cp:lastModifiedBy>m-kenney</cp:lastModifiedBy>
  <cp:revision>161</cp:revision>
  <cp:lastPrinted>2014-10-15T16:16:49Z</cp:lastPrinted>
  <dcterms:created xsi:type="dcterms:W3CDTF">2014-03-24T18:21:11Z</dcterms:created>
  <dcterms:modified xsi:type="dcterms:W3CDTF">2014-11-21T22:44:45Z</dcterms:modified>
</cp:coreProperties>
</file>