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3" r:id="rId1"/>
    <p:sldMasterId id="2147483655" r:id="rId2"/>
    <p:sldMasterId id="2147483656" r:id="rId3"/>
  </p:sldMasterIdLst>
  <p:notesMasterIdLst>
    <p:notesMasterId r:id="rId105"/>
  </p:notesMasterIdLst>
  <p:handoutMasterIdLst>
    <p:handoutMasterId r:id="rId106"/>
  </p:handoutMasterIdLst>
  <p:sldIdLst>
    <p:sldId id="606" r:id="rId4"/>
    <p:sldId id="613" r:id="rId5"/>
    <p:sldId id="614" r:id="rId6"/>
    <p:sldId id="615" r:id="rId7"/>
    <p:sldId id="616" r:id="rId8"/>
    <p:sldId id="617" r:id="rId9"/>
    <p:sldId id="648" r:id="rId10"/>
    <p:sldId id="756" r:id="rId11"/>
    <p:sldId id="755" r:id="rId12"/>
    <p:sldId id="619" r:id="rId13"/>
    <p:sldId id="620" r:id="rId14"/>
    <p:sldId id="611" r:id="rId15"/>
    <p:sldId id="673" r:id="rId16"/>
    <p:sldId id="574" r:id="rId17"/>
    <p:sldId id="575" r:id="rId18"/>
    <p:sldId id="667" r:id="rId19"/>
    <p:sldId id="666" r:id="rId20"/>
    <p:sldId id="612" r:id="rId21"/>
    <p:sldId id="583" r:id="rId22"/>
    <p:sldId id="724" r:id="rId23"/>
    <p:sldId id="632" r:id="rId24"/>
    <p:sldId id="564" r:id="rId25"/>
    <p:sldId id="664" r:id="rId26"/>
    <p:sldId id="663" r:id="rId27"/>
    <p:sldId id="714" r:id="rId28"/>
    <p:sldId id="715" r:id="rId29"/>
    <p:sldId id="637" r:id="rId30"/>
    <p:sldId id="636" r:id="rId31"/>
    <p:sldId id="710" r:id="rId32"/>
    <p:sldId id="712" r:id="rId33"/>
    <p:sldId id="610" r:id="rId34"/>
    <p:sldId id="639" r:id="rId35"/>
    <p:sldId id="674" r:id="rId36"/>
    <p:sldId id="609" r:id="rId37"/>
    <p:sldId id="635" r:id="rId38"/>
    <p:sldId id="638" r:id="rId39"/>
    <p:sldId id="658" r:id="rId40"/>
    <p:sldId id="659" r:id="rId41"/>
    <p:sldId id="753" r:id="rId42"/>
    <p:sldId id="690" r:id="rId43"/>
    <p:sldId id="691" r:id="rId44"/>
    <p:sldId id="695" r:id="rId45"/>
    <p:sldId id="697" r:id="rId46"/>
    <p:sldId id="698" r:id="rId47"/>
    <p:sldId id="634" r:id="rId48"/>
    <p:sldId id="631" r:id="rId49"/>
    <p:sldId id="700" r:id="rId50"/>
    <p:sldId id="671" r:id="rId51"/>
    <p:sldId id="675" r:id="rId52"/>
    <p:sldId id="757" r:id="rId53"/>
    <p:sldId id="687" r:id="rId54"/>
    <p:sldId id="696" r:id="rId55"/>
    <p:sldId id="682" r:id="rId56"/>
    <p:sldId id="699" r:id="rId57"/>
    <p:sldId id="701" r:id="rId58"/>
    <p:sldId id="706" r:id="rId59"/>
    <p:sldId id="702" r:id="rId60"/>
    <p:sldId id="709" r:id="rId61"/>
    <p:sldId id="703" r:id="rId62"/>
    <p:sldId id="704" r:id="rId63"/>
    <p:sldId id="662" r:id="rId64"/>
    <p:sldId id="643" r:id="rId65"/>
    <p:sldId id="644" r:id="rId66"/>
    <p:sldId id="645" r:id="rId67"/>
    <p:sldId id="646" r:id="rId68"/>
    <p:sldId id="647" r:id="rId69"/>
    <p:sldId id="650" r:id="rId70"/>
    <p:sldId id="651" r:id="rId71"/>
    <p:sldId id="652" r:id="rId72"/>
    <p:sldId id="653" r:id="rId73"/>
    <p:sldId id="654" r:id="rId74"/>
    <p:sldId id="629" r:id="rId75"/>
    <p:sldId id="668" r:id="rId76"/>
    <p:sldId id="707" r:id="rId77"/>
    <p:sldId id="754" r:id="rId78"/>
    <p:sldId id="740" r:id="rId79"/>
    <p:sldId id="741" r:id="rId80"/>
    <p:sldId id="722" r:id="rId81"/>
    <p:sldId id="718" r:id="rId82"/>
    <p:sldId id="742" r:id="rId83"/>
    <p:sldId id="744" r:id="rId84"/>
    <p:sldId id="743" r:id="rId85"/>
    <p:sldId id="745" r:id="rId86"/>
    <p:sldId id="728" r:id="rId87"/>
    <p:sldId id="719" r:id="rId88"/>
    <p:sldId id="735" r:id="rId89"/>
    <p:sldId id="736" r:id="rId90"/>
    <p:sldId id="737" r:id="rId91"/>
    <p:sldId id="738" r:id="rId92"/>
    <p:sldId id="749" r:id="rId93"/>
    <p:sldId id="747" r:id="rId94"/>
    <p:sldId id="751" r:id="rId95"/>
    <p:sldId id="720" r:id="rId96"/>
    <p:sldId id="721" r:id="rId97"/>
    <p:sldId id="733" r:id="rId98"/>
    <p:sldId id="731" r:id="rId99"/>
    <p:sldId id="746" r:id="rId100"/>
    <p:sldId id="732" r:id="rId101"/>
    <p:sldId id="761" r:id="rId102"/>
    <p:sldId id="750" r:id="rId103"/>
    <p:sldId id="760" r:id="rId104"/>
  </p:sldIdLst>
  <p:sldSz cx="9144000" cy="6858000" type="screen4x3"/>
  <p:notesSz cx="7010400" cy="9296400"/>
  <p:defaultTextStyle>
    <a:defPPr>
      <a:defRPr lang="en-US"/>
    </a:defPPr>
    <a:lvl1pPr algn="ctr" rtl="0" eaLnBrk="0" fontAlgn="base" hangingPunct="0">
      <a:spcBef>
        <a:spcPct val="0"/>
      </a:spcBef>
      <a:spcAft>
        <a:spcPct val="0"/>
      </a:spcAft>
      <a:defRPr b="1" kern="1200">
        <a:solidFill>
          <a:schemeClr val="tx1"/>
        </a:solidFill>
        <a:latin typeface="Arial" charset="0"/>
        <a:ea typeface="+mn-ea"/>
        <a:cs typeface="+mn-cs"/>
      </a:defRPr>
    </a:lvl1pPr>
    <a:lvl2pPr marL="457200" algn="ctr" rtl="0" eaLnBrk="0" fontAlgn="base" hangingPunct="0">
      <a:spcBef>
        <a:spcPct val="0"/>
      </a:spcBef>
      <a:spcAft>
        <a:spcPct val="0"/>
      </a:spcAft>
      <a:defRPr b="1" kern="1200">
        <a:solidFill>
          <a:schemeClr val="tx1"/>
        </a:solidFill>
        <a:latin typeface="Arial" charset="0"/>
        <a:ea typeface="+mn-ea"/>
        <a:cs typeface="+mn-cs"/>
      </a:defRPr>
    </a:lvl2pPr>
    <a:lvl3pPr marL="914400" algn="ctr" rtl="0" eaLnBrk="0" fontAlgn="base" hangingPunct="0">
      <a:spcBef>
        <a:spcPct val="0"/>
      </a:spcBef>
      <a:spcAft>
        <a:spcPct val="0"/>
      </a:spcAft>
      <a:defRPr b="1" kern="1200">
        <a:solidFill>
          <a:schemeClr val="tx1"/>
        </a:solidFill>
        <a:latin typeface="Arial" charset="0"/>
        <a:ea typeface="+mn-ea"/>
        <a:cs typeface="+mn-cs"/>
      </a:defRPr>
    </a:lvl3pPr>
    <a:lvl4pPr marL="1371600" algn="ctr" rtl="0" eaLnBrk="0" fontAlgn="base" hangingPunct="0">
      <a:spcBef>
        <a:spcPct val="0"/>
      </a:spcBef>
      <a:spcAft>
        <a:spcPct val="0"/>
      </a:spcAft>
      <a:defRPr b="1" kern="1200">
        <a:solidFill>
          <a:schemeClr val="tx1"/>
        </a:solidFill>
        <a:latin typeface="Arial" charset="0"/>
        <a:ea typeface="+mn-ea"/>
        <a:cs typeface="+mn-cs"/>
      </a:defRPr>
    </a:lvl4pPr>
    <a:lvl5pPr marL="1828800" algn="ctr"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FED39A"/>
    <a:srgbClr val="FF0000"/>
    <a:srgbClr val="D5E6FF"/>
    <a:srgbClr val="FFCC00"/>
    <a:srgbClr val="FF9933"/>
    <a:srgbClr val="FF66CC"/>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6" autoAdjust="0"/>
    <p:restoredTop sz="55957" autoAdjust="0"/>
  </p:normalViewPr>
  <p:slideViewPr>
    <p:cSldViewPr snapToGrid="0">
      <p:cViewPr>
        <p:scale>
          <a:sx n="70" d="100"/>
          <a:sy n="70" d="100"/>
        </p:scale>
        <p:origin x="-960" y="88"/>
      </p:cViewPr>
      <p:guideLst>
        <p:guide orient="horz" pos="4077"/>
        <p:guide pos="1103"/>
        <p:guide pos="5759"/>
        <p:guide pos="13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2376" y="46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07" Type="http://schemas.openxmlformats.org/officeDocument/2006/relationships/presProps" Target="presProps.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viewProps" Target="viewProp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theme" Target="theme/theme1.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848C22-A844-4DC0-8BEC-5D4551F40B16}" type="doc">
      <dgm:prSet loTypeId="urn:microsoft.com/office/officeart/2005/8/layout/vProcess5" loCatId="process" qsTypeId="urn:microsoft.com/office/officeart/2005/8/quickstyle/simple2" qsCatId="simple" csTypeId="urn:microsoft.com/office/officeart/2005/8/colors/accent0_2" csCatId="mainScheme" phldr="1"/>
      <dgm:spPr/>
      <dgm:t>
        <a:bodyPr/>
        <a:lstStyle/>
        <a:p>
          <a:endParaRPr lang="en-US"/>
        </a:p>
      </dgm:t>
    </dgm:pt>
    <dgm:pt modelId="{252BD08D-5E02-4C29-995E-99D857A96A73}">
      <dgm:prSet phldrT="[Text]"/>
      <dgm:spPr/>
      <dgm:t>
        <a:bodyPr/>
        <a:lstStyle/>
        <a:p>
          <a:r>
            <a:rPr lang="en-US" dirty="0" smtClean="0"/>
            <a:t>Project Environmental Scoping</a:t>
          </a:r>
          <a:endParaRPr lang="en-US" dirty="0"/>
        </a:p>
      </dgm:t>
    </dgm:pt>
    <dgm:pt modelId="{5E1B3AED-720A-47C9-B30A-FCF0B6327C61}" type="parTrans" cxnId="{7AFAEA68-9BFB-4DC4-82E3-746061F3CE5A}">
      <dgm:prSet/>
      <dgm:spPr/>
      <dgm:t>
        <a:bodyPr/>
        <a:lstStyle/>
        <a:p>
          <a:endParaRPr lang="en-US"/>
        </a:p>
      </dgm:t>
    </dgm:pt>
    <dgm:pt modelId="{BF4F4342-CEE0-4822-AD70-4B74A509D045}" type="sibTrans" cxnId="{7AFAEA68-9BFB-4DC4-82E3-746061F3CE5A}">
      <dgm:prSet/>
      <dgm:spPr/>
      <dgm:t>
        <a:bodyPr/>
        <a:lstStyle/>
        <a:p>
          <a:endParaRPr lang="en-US"/>
        </a:p>
      </dgm:t>
    </dgm:pt>
    <dgm:pt modelId="{2472016D-7D7A-47C1-833C-22988D543A64}">
      <dgm:prSet phldrT="[Text]"/>
      <dgm:spPr/>
      <dgm:t>
        <a:bodyPr/>
        <a:lstStyle/>
        <a:p>
          <a:r>
            <a:rPr lang="en-US" dirty="0" smtClean="0"/>
            <a:t>Technical Studies</a:t>
          </a:r>
          <a:endParaRPr lang="en-US" dirty="0"/>
        </a:p>
      </dgm:t>
    </dgm:pt>
    <dgm:pt modelId="{9B089779-5514-464C-8584-27E79C292704}" type="parTrans" cxnId="{F8789AEC-BE71-4160-89D6-B2BB82634E67}">
      <dgm:prSet/>
      <dgm:spPr/>
      <dgm:t>
        <a:bodyPr/>
        <a:lstStyle/>
        <a:p>
          <a:endParaRPr lang="en-US"/>
        </a:p>
      </dgm:t>
    </dgm:pt>
    <dgm:pt modelId="{F1399A13-88E9-4D63-B49E-04780ED4D1C1}" type="sibTrans" cxnId="{F8789AEC-BE71-4160-89D6-B2BB82634E67}">
      <dgm:prSet/>
      <dgm:spPr/>
      <dgm:t>
        <a:bodyPr/>
        <a:lstStyle/>
        <a:p>
          <a:endParaRPr lang="en-US"/>
        </a:p>
      </dgm:t>
    </dgm:pt>
    <dgm:pt modelId="{EA4CA3BE-C676-4849-9DFE-246A7D6EE9D0}">
      <dgm:prSet phldrT="[Text]"/>
      <dgm:spPr/>
      <dgm:t>
        <a:bodyPr/>
        <a:lstStyle/>
        <a:p>
          <a:r>
            <a:rPr lang="en-US" dirty="0" smtClean="0"/>
            <a:t>Administrative Completeness</a:t>
          </a:r>
          <a:endParaRPr lang="en-US" dirty="0"/>
        </a:p>
      </dgm:t>
    </dgm:pt>
    <dgm:pt modelId="{F778F69B-7377-470D-975D-1EA217C03FF8}" type="parTrans" cxnId="{EFAF85F0-D1D4-49CA-B17A-3801BEA9BD1D}">
      <dgm:prSet/>
      <dgm:spPr/>
      <dgm:t>
        <a:bodyPr/>
        <a:lstStyle/>
        <a:p>
          <a:endParaRPr lang="en-US"/>
        </a:p>
      </dgm:t>
    </dgm:pt>
    <dgm:pt modelId="{49CCEFDC-07A4-4768-B4B1-E4202B085BD7}" type="sibTrans" cxnId="{EFAF85F0-D1D4-49CA-B17A-3801BEA9BD1D}">
      <dgm:prSet/>
      <dgm:spPr/>
      <dgm:t>
        <a:bodyPr/>
        <a:lstStyle/>
        <a:p>
          <a:endParaRPr lang="en-US"/>
        </a:p>
      </dgm:t>
    </dgm:pt>
    <dgm:pt modelId="{8F341258-C36A-4A65-B660-1D7DA06520DA}">
      <dgm:prSet/>
      <dgm:spPr/>
      <dgm:t>
        <a:bodyPr/>
        <a:lstStyle/>
        <a:p>
          <a:endParaRPr lang="en-US"/>
        </a:p>
      </dgm:t>
    </dgm:pt>
    <dgm:pt modelId="{ABB5A5D0-2281-4D9D-9022-2590DC1F5487}" type="parTrans" cxnId="{A7E612DF-9829-48E4-BAFB-D88C0E5D12B4}">
      <dgm:prSet/>
      <dgm:spPr/>
      <dgm:t>
        <a:bodyPr/>
        <a:lstStyle/>
        <a:p>
          <a:endParaRPr lang="en-US"/>
        </a:p>
      </dgm:t>
    </dgm:pt>
    <dgm:pt modelId="{8B4D3C5A-68F2-4697-B509-FCA95C420F84}" type="sibTrans" cxnId="{A7E612DF-9829-48E4-BAFB-D88C0E5D12B4}">
      <dgm:prSet/>
      <dgm:spPr/>
      <dgm:t>
        <a:bodyPr/>
        <a:lstStyle/>
        <a:p>
          <a:endParaRPr lang="en-US"/>
        </a:p>
      </dgm:t>
    </dgm:pt>
    <dgm:pt modelId="{94956B65-AB77-4E25-A20C-406FF68FE213}">
      <dgm:prSet/>
      <dgm:spPr/>
      <dgm:t>
        <a:bodyPr/>
        <a:lstStyle/>
        <a:p>
          <a:r>
            <a:rPr lang="en-US" dirty="0" smtClean="0"/>
            <a:t>Review for Readiness</a:t>
          </a:r>
          <a:endParaRPr lang="en-US" dirty="0"/>
        </a:p>
      </dgm:t>
    </dgm:pt>
    <dgm:pt modelId="{E138C7CE-D326-4851-8998-743899E8E80B}" type="parTrans" cxnId="{A3318B81-C9D3-47E4-9BBE-F85E6DE6AF7A}">
      <dgm:prSet/>
      <dgm:spPr/>
      <dgm:t>
        <a:bodyPr/>
        <a:lstStyle/>
        <a:p>
          <a:endParaRPr lang="en-US"/>
        </a:p>
      </dgm:t>
    </dgm:pt>
    <dgm:pt modelId="{E96418CA-10AC-49B0-B548-3A4BE67A337D}" type="sibTrans" cxnId="{A3318B81-C9D3-47E4-9BBE-F85E6DE6AF7A}">
      <dgm:prSet/>
      <dgm:spPr/>
      <dgm:t>
        <a:bodyPr/>
        <a:lstStyle/>
        <a:p>
          <a:endParaRPr lang="en-US"/>
        </a:p>
      </dgm:t>
    </dgm:pt>
    <dgm:pt modelId="{60D69909-1143-4270-8A47-6228AB4057C4}" type="pres">
      <dgm:prSet presAssocID="{41848C22-A844-4DC0-8BEC-5D4551F40B16}" presName="outerComposite" presStyleCnt="0">
        <dgm:presLayoutVars>
          <dgm:chMax val="5"/>
          <dgm:dir/>
          <dgm:resizeHandles val="exact"/>
        </dgm:presLayoutVars>
      </dgm:prSet>
      <dgm:spPr/>
      <dgm:t>
        <a:bodyPr/>
        <a:lstStyle/>
        <a:p>
          <a:endParaRPr lang="en-US"/>
        </a:p>
      </dgm:t>
    </dgm:pt>
    <dgm:pt modelId="{A5B9CC32-23AF-4197-9C7E-667181B8B635}" type="pres">
      <dgm:prSet presAssocID="{41848C22-A844-4DC0-8BEC-5D4551F40B16}" presName="dummyMaxCanvas" presStyleCnt="0">
        <dgm:presLayoutVars/>
      </dgm:prSet>
      <dgm:spPr/>
    </dgm:pt>
    <dgm:pt modelId="{9AD79DAD-63BF-4467-A0E7-4EE124B33F70}" type="pres">
      <dgm:prSet presAssocID="{41848C22-A844-4DC0-8BEC-5D4551F40B16}" presName="FourNodes_1" presStyleLbl="node1" presStyleIdx="0" presStyleCnt="4">
        <dgm:presLayoutVars>
          <dgm:bulletEnabled val="1"/>
        </dgm:presLayoutVars>
      </dgm:prSet>
      <dgm:spPr/>
      <dgm:t>
        <a:bodyPr/>
        <a:lstStyle/>
        <a:p>
          <a:endParaRPr lang="en-US"/>
        </a:p>
      </dgm:t>
    </dgm:pt>
    <dgm:pt modelId="{C5F199BD-7848-47DC-BE42-622EE337B302}" type="pres">
      <dgm:prSet presAssocID="{41848C22-A844-4DC0-8BEC-5D4551F40B16}" presName="FourNodes_2" presStyleLbl="node1" presStyleIdx="1" presStyleCnt="4">
        <dgm:presLayoutVars>
          <dgm:bulletEnabled val="1"/>
        </dgm:presLayoutVars>
      </dgm:prSet>
      <dgm:spPr/>
      <dgm:t>
        <a:bodyPr/>
        <a:lstStyle/>
        <a:p>
          <a:endParaRPr lang="en-US"/>
        </a:p>
      </dgm:t>
    </dgm:pt>
    <dgm:pt modelId="{2BE0F2E0-58CD-4C33-B2F0-42DA413FD3CF}" type="pres">
      <dgm:prSet presAssocID="{41848C22-A844-4DC0-8BEC-5D4551F40B16}" presName="FourNodes_3" presStyleLbl="node1" presStyleIdx="2" presStyleCnt="4">
        <dgm:presLayoutVars>
          <dgm:bulletEnabled val="1"/>
        </dgm:presLayoutVars>
      </dgm:prSet>
      <dgm:spPr/>
      <dgm:t>
        <a:bodyPr/>
        <a:lstStyle/>
        <a:p>
          <a:endParaRPr lang="en-US"/>
        </a:p>
      </dgm:t>
    </dgm:pt>
    <dgm:pt modelId="{BE50871A-0020-461D-806B-A63890CAF356}" type="pres">
      <dgm:prSet presAssocID="{41848C22-A844-4DC0-8BEC-5D4551F40B16}" presName="FourNodes_4" presStyleLbl="node1" presStyleIdx="3" presStyleCnt="4">
        <dgm:presLayoutVars>
          <dgm:bulletEnabled val="1"/>
        </dgm:presLayoutVars>
      </dgm:prSet>
      <dgm:spPr/>
      <dgm:t>
        <a:bodyPr/>
        <a:lstStyle/>
        <a:p>
          <a:endParaRPr lang="en-US"/>
        </a:p>
      </dgm:t>
    </dgm:pt>
    <dgm:pt modelId="{39785079-83E3-4F50-B6AA-FE8F7A687A77}" type="pres">
      <dgm:prSet presAssocID="{41848C22-A844-4DC0-8BEC-5D4551F40B16}" presName="FourConn_1-2" presStyleLbl="fgAccFollowNode1" presStyleIdx="0" presStyleCnt="3">
        <dgm:presLayoutVars>
          <dgm:bulletEnabled val="1"/>
        </dgm:presLayoutVars>
      </dgm:prSet>
      <dgm:spPr/>
      <dgm:t>
        <a:bodyPr/>
        <a:lstStyle/>
        <a:p>
          <a:endParaRPr lang="en-US"/>
        </a:p>
      </dgm:t>
    </dgm:pt>
    <dgm:pt modelId="{7FD504B3-3881-4902-A415-1A6571B87A17}" type="pres">
      <dgm:prSet presAssocID="{41848C22-A844-4DC0-8BEC-5D4551F40B16}" presName="FourConn_2-3" presStyleLbl="fgAccFollowNode1" presStyleIdx="1" presStyleCnt="3">
        <dgm:presLayoutVars>
          <dgm:bulletEnabled val="1"/>
        </dgm:presLayoutVars>
      </dgm:prSet>
      <dgm:spPr/>
      <dgm:t>
        <a:bodyPr/>
        <a:lstStyle/>
        <a:p>
          <a:endParaRPr lang="en-US"/>
        </a:p>
      </dgm:t>
    </dgm:pt>
    <dgm:pt modelId="{A302CC39-71BA-4581-BED4-E12B4AC8DE85}" type="pres">
      <dgm:prSet presAssocID="{41848C22-A844-4DC0-8BEC-5D4551F40B16}" presName="FourConn_3-4" presStyleLbl="fgAccFollowNode1" presStyleIdx="2" presStyleCnt="3">
        <dgm:presLayoutVars>
          <dgm:bulletEnabled val="1"/>
        </dgm:presLayoutVars>
      </dgm:prSet>
      <dgm:spPr/>
      <dgm:t>
        <a:bodyPr/>
        <a:lstStyle/>
        <a:p>
          <a:endParaRPr lang="en-US"/>
        </a:p>
      </dgm:t>
    </dgm:pt>
    <dgm:pt modelId="{BA637BC1-C514-4E45-912C-F445E3CB9DB5}" type="pres">
      <dgm:prSet presAssocID="{41848C22-A844-4DC0-8BEC-5D4551F40B16}" presName="FourNodes_1_text" presStyleLbl="node1" presStyleIdx="3" presStyleCnt="4">
        <dgm:presLayoutVars>
          <dgm:bulletEnabled val="1"/>
        </dgm:presLayoutVars>
      </dgm:prSet>
      <dgm:spPr/>
      <dgm:t>
        <a:bodyPr/>
        <a:lstStyle/>
        <a:p>
          <a:endParaRPr lang="en-US"/>
        </a:p>
      </dgm:t>
    </dgm:pt>
    <dgm:pt modelId="{5F8D3F53-8C30-4309-BF51-E0486232B41B}" type="pres">
      <dgm:prSet presAssocID="{41848C22-A844-4DC0-8BEC-5D4551F40B16}" presName="FourNodes_2_text" presStyleLbl="node1" presStyleIdx="3" presStyleCnt="4">
        <dgm:presLayoutVars>
          <dgm:bulletEnabled val="1"/>
        </dgm:presLayoutVars>
      </dgm:prSet>
      <dgm:spPr/>
      <dgm:t>
        <a:bodyPr/>
        <a:lstStyle/>
        <a:p>
          <a:endParaRPr lang="en-US"/>
        </a:p>
      </dgm:t>
    </dgm:pt>
    <dgm:pt modelId="{44B94E2B-34B8-41D4-B898-592E3917EBDE}" type="pres">
      <dgm:prSet presAssocID="{41848C22-A844-4DC0-8BEC-5D4551F40B16}" presName="FourNodes_3_text" presStyleLbl="node1" presStyleIdx="3" presStyleCnt="4">
        <dgm:presLayoutVars>
          <dgm:bulletEnabled val="1"/>
        </dgm:presLayoutVars>
      </dgm:prSet>
      <dgm:spPr/>
      <dgm:t>
        <a:bodyPr/>
        <a:lstStyle/>
        <a:p>
          <a:endParaRPr lang="en-US"/>
        </a:p>
      </dgm:t>
    </dgm:pt>
    <dgm:pt modelId="{1E143F02-C274-4BE1-A1BA-B94994FB3AB0}" type="pres">
      <dgm:prSet presAssocID="{41848C22-A844-4DC0-8BEC-5D4551F40B16}" presName="FourNodes_4_text" presStyleLbl="node1" presStyleIdx="3" presStyleCnt="4">
        <dgm:presLayoutVars>
          <dgm:bulletEnabled val="1"/>
        </dgm:presLayoutVars>
      </dgm:prSet>
      <dgm:spPr/>
      <dgm:t>
        <a:bodyPr/>
        <a:lstStyle/>
        <a:p>
          <a:endParaRPr lang="en-US"/>
        </a:p>
      </dgm:t>
    </dgm:pt>
  </dgm:ptLst>
  <dgm:cxnLst>
    <dgm:cxn modelId="{C7C73C0E-CD8C-41FC-972F-D1EF60DB16EF}" type="presOf" srcId="{252BD08D-5E02-4C29-995E-99D857A96A73}" destId="{BA637BC1-C514-4E45-912C-F445E3CB9DB5}" srcOrd="1" destOrd="0" presId="urn:microsoft.com/office/officeart/2005/8/layout/vProcess5"/>
    <dgm:cxn modelId="{7AFAEA68-9BFB-4DC4-82E3-746061F3CE5A}" srcId="{41848C22-A844-4DC0-8BEC-5D4551F40B16}" destId="{252BD08D-5E02-4C29-995E-99D857A96A73}" srcOrd="0" destOrd="0" parTransId="{5E1B3AED-720A-47C9-B30A-FCF0B6327C61}" sibTransId="{BF4F4342-CEE0-4822-AD70-4B74A509D045}"/>
    <dgm:cxn modelId="{93D0590C-2F27-46F1-9381-D89FCCB477DB}" type="presOf" srcId="{EA4CA3BE-C676-4849-9DFE-246A7D6EE9D0}" destId="{2BE0F2E0-58CD-4C33-B2F0-42DA413FD3CF}" srcOrd="0" destOrd="0" presId="urn:microsoft.com/office/officeart/2005/8/layout/vProcess5"/>
    <dgm:cxn modelId="{EFAF85F0-D1D4-49CA-B17A-3801BEA9BD1D}" srcId="{41848C22-A844-4DC0-8BEC-5D4551F40B16}" destId="{EA4CA3BE-C676-4849-9DFE-246A7D6EE9D0}" srcOrd="2" destOrd="0" parTransId="{F778F69B-7377-470D-975D-1EA217C03FF8}" sibTransId="{49CCEFDC-07A4-4768-B4B1-E4202B085BD7}"/>
    <dgm:cxn modelId="{DB4AADB6-ADBC-4DD1-9D42-6D84B0330C41}" type="presOf" srcId="{BF4F4342-CEE0-4822-AD70-4B74A509D045}" destId="{39785079-83E3-4F50-B6AA-FE8F7A687A77}" srcOrd="0" destOrd="0" presId="urn:microsoft.com/office/officeart/2005/8/layout/vProcess5"/>
    <dgm:cxn modelId="{6E097A71-3F9B-4043-A647-0523C9AB6DCB}" type="presOf" srcId="{8F341258-C36A-4A65-B660-1D7DA06520DA}" destId="{44B94E2B-34B8-41D4-B898-592E3917EBDE}" srcOrd="1" destOrd="1" presId="urn:microsoft.com/office/officeart/2005/8/layout/vProcess5"/>
    <dgm:cxn modelId="{F8789AEC-BE71-4160-89D6-B2BB82634E67}" srcId="{41848C22-A844-4DC0-8BEC-5D4551F40B16}" destId="{2472016D-7D7A-47C1-833C-22988D543A64}" srcOrd="1" destOrd="0" parTransId="{9B089779-5514-464C-8584-27E79C292704}" sibTransId="{F1399A13-88E9-4D63-B49E-04780ED4D1C1}"/>
    <dgm:cxn modelId="{87B48885-82A8-4338-A815-ABAF7F60EA39}" type="presOf" srcId="{8F341258-C36A-4A65-B660-1D7DA06520DA}" destId="{2BE0F2E0-58CD-4C33-B2F0-42DA413FD3CF}" srcOrd="0" destOrd="1" presId="urn:microsoft.com/office/officeart/2005/8/layout/vProcess5"/>
    <dgm:cxn modelId="{F7AA4149-5312-4F47-9EB4-3F24687945B2}" type="presOf" srcId="{252BD08D-5E02-4C29-995E-99D857A96A73}" destId="{9AD79DAD-63BF-4467-A0E7-4EE124B33F70}" srcOrd="0" destOrd="0" presId="urn:microsoft.com/office/officeart/2005/8/layout/vProcess5"/>
    <dgm:cxn modelId="{02CDD725-8C96-4A70-84F4-8B5951AB7974}" type="presOf" srcId="{F1399A13-88E9-4D63-B49E-04780ED4D1C1}" destId="{7FD504B3-3881-4902-A415-1A6571B87A17}" srcOrd="0" destOrd="0" presId="urn:microsoft.com/office/officeart/2005/8/layout/vProcess5"/>
    <dgm:cxn modelId="{9205341E-5FE6-4272-964D-86138CC5915D}" type="presOf" srcId="{94956B65-AB77-4E25-A20C-406FF68FE213}" destId="{BE50871A-0020-461D-806B-A63890CAF356}" srcOrd="0" destOrd="0" presId="urn:microsoft.com/office/officeart/2005/8/layout/vProcess5"/>
    <dgm:cxn modelId="{AD52ECE0-3B64-4C54-A73F-7998E549685A}" type="presOf" srcId="{49CCEFDC-07A4-4768-B4B1-E4202B085BD7}" destId="{A302CC39-71BA-4581-BED4-E12B4AC8DE85}" srcOrd="0" destOrd="0" presId="urn:microsoft.com/office/officeart/2005/8/layout/vProcess5"/>
    <dgm:cxn modelId="{A7E612DF-9829-48E4-BAFB-D88C0E5D12B4}" srcId="{EA4CA3BE-C676-4849-9DFE-246A7D6EE9D0}" destId="{8F341258-C36A-4A65-B660-1D7DA06520DA}" srcOrd="0" destOrd="0" parTransId="{ABB5A5D0-2281-4D9D-9022-2590DC1F5487}" sibTransId="{8B4D3C5A-68F2-4697-B509-FCA95C420F84}"/>
    <dgm:cxn modelId="{5B1BC4E4-7B2D-4BA1-8855-7404858D7EB4}" type="presOf" srcId="{41848C22-A844-4DC0-8BEC-5D4551F40B16}" destId="{60D69909-1143-4270-8A47-6228AB4057C4}" srcOrd="0" destOrd="0" presId="urn:microsoft.com/office/officeart/2005/8/layout/vProcess5"/>
    <dgm:cxn modelId="{A3318B81-C9D3-47E4-9BBE-F85E6DE6AF7A}" srcId="{41848C22-A844-4DC0-8BEC-5D4551F40B16}" destId="{94956B65-AB77-4E25-A20C-406FF68FE213}" srcOrd="3" destOrd="0" parTransId="{E138C7CE-D326-4851-8998-743899E8E80B}" sibTransId="{E96418CA-10AC-49B0-B548-3A4BE67A337D}"/>
    <dgm:cxn modelId="{AE683A61-E614-4482-8AD5-EF1B1F478DF8}" type="presOf" srcId="{2472016D-7D7A-47C1-833C-22988D543A64}" destId="{C5F199BD-7848-47DC-BE42-622EE337B302}" srcOrd="0" destOrd="0" presId="urn:microsoft.com/office/officeart/2005/8/layout/vProcess5"/>
    <dgm:cxn modelId="{B57111A5-899A-4E62-9501-9A9AD747F61A}" type="presOf" srcId="{2472016D-7D7A-47C1-833C-22988D543A64}" destId="{5F8D3F53-8C30-4309-BF51-E0486232B41B}" srcOrd="1" destOrd="0" presId="urn:microsoft.com/office/officeart/2005/8/layout/vProcess5"/>
    <dgm:cxn modelId="{ED2C2AD0-CCAF-4FD5-B4A8-E8C132FAC14B}" type="presOf" srcId="{EA4CA3BE-C676-4849-9DFE-246A7D6EE9D0}" destId="{44B94E2B-34B8-41D4-B898-592E3917EBDE}" srcOrd="1" destOrd="0" presId="urn:microsoft.com/office/officeart/2005/8/layout/vProcess5"/>
    <dgm:cxn modelId="{A2FCE38A-99EB-489B-9F96-ECBAEE07C802}" type="presOf" srcId="{94956B65-AB77-4E25-A20C-406FF68FE213}" destId="{1E143F02-C274-4BE1-A1BA-B94994FB3AB0}" srcOrd="1" destOrd="0" presId="urn:microsoft.com/office/officeart/2005/8/layout/vProcess5"/>
    <dgm:cxn modelId="{081EC022-B168-49C8-B35D-CB0475E4D14A}" type="presParOf" srcId="{60D69909-1143-4270-8A47-6228AB4057C4}" destId="{A5B9CC32-23AF-4197-9C7E-667181B8B635}" srcOrd="0" destOrd="0" presId="urn:microsoft.com/office/officeart/2005/8/layout/vProcess5"/>
    <dgm:cxn modelId="{B76522CA-5A75-4BDB-BAD2-ABF89E940B3E}" type="presParOf" srcId="{60D69909-1143-4270-8A47-6228AB4057C4}" destId="{9AD79DAD-63BF-4467-A0E7-4EE124B33F70}" srcOrd="1" destOrd="0" presId="urn:microsoft.com/office/officeart/2005/8/layout/vProcess5"/>
    <dgm:cxn modelId="{5B2C0193-C513-4A53-AB89-08FD542CAF2D}" type="presParOf" srcId="{60D69909-1143-4270-8A47-6228AB4057C4}" destId="{C5F199BD-7848-47DC-BE42-622EE337B302}" srcOrd="2" destOrd="0" presId="urn:microsoft.com/office/officeart/2005/8/layout/vProcess5"/>
    <dgm:cxn modelId="{058E37D3-BC59-44E0-8A53-8FF857A0D477}" type="presParOf" srcId="{60D69909-1143-4270-8A47-6228AB4057C4}" destId="{2BE0F2E0-58CD-4C33-B2F0-42DA413FD3CF}" srcOrd="3" destOrd="0" presId="urn:microsoft.com/office/officeart/2005/8/layout/vProcess5"/>
    <dgm:cxn modelId="{DDE52868-5545-4DFF-8BF0-40876BC9D11F}" type="presParOf" srcId="{60D69909-1143-4270-8A47-6228AB4057C4}" destId="{BE50871A-0020-461D-806B-A63890CAF356}" srcOrd="4" destOrd="0" presId="urn:microsoft.com/office/officeart/2005/8/layout/vProcess5"/>
    <dgm:cxn modelId="{C91598B3-99D7-4251-973D-7FEE4A0FB7BC}" type="presParOf" srcId="{60D69909-1143-4270-8A47-6228AB4057C4}" destId="{39785079-83E3-4F50-B6AA-FE8F7A687A77}" srcOrd="5" destOrd="0" presId="urn:microsoft.com/office/officeart/2005/8/layout/vProcess5"/>
    <dgm:cxn modelId="{2185E260-B0E3-4671-846F-9FC8395293C7}" type="presParOf" srcId="{60D69909-1143-4270-8A47-6228AB4057C4}" destId="{7FD504B3-3881-4902-A415-1A6571B87A17}" srcOrd="6" destOrd="0" presId="urn:microsoft.com/office/officeart/2005/8/layout/vProcess5"/>
    <dgm:cxn modelId="{F8818922-44D0-4FFA-A493-878937D55736}" type="presParOf" srcId="{60D69909-1143-4270-8A47-6228AB4057C4}" destId="{A302CC39-71BA-4581-BED4-E12B4AC8DE85}" srcOrd="7" destOrd="0" presId="urn:microsoft.com/office/officeart/2005/8/layout/vProcess5"/>
    <dgm:cxn modelId="{1C459B1D-B9DB-45AB-8B9A-5146378D5F58}" type="presParOf" srcId="{60D69909-1143-4270-8A47-6228AB4057C4}" destId="{BA637BC1-C514-4E45-912C-F445E3CB9DB5}" srcOrd="8" destOrd="0" presId="urn:microsoft.com/office/officeart/2005/8/layout/vProcess5"/>
    <dgm:cxn modelId="{34AD6333-0C21-437D-8501-C4EE09C834FF}" type="presParOf" srcId="{60D69909-1143-4270-8A47-6228AB4057C4}" destId="{5F8D3F53-8C30-4309-BF51-E0486232B41B}" srcOrd="9" destOrd="0" presId="urn:microsoft.com/office/officeart/2005/8/layout/vProcess5"/>
    <dgm:cxn modelId="{EF687F7B-D0A8-4C14-B01B-3B6A1B6241CD}" type="presParOf" srcId="{60D69909-1143-4270-8A47-6228AB4057C4}" destId="{44B94E2B-34B8-41D4-B898-592E3917EBDE}" srcOrd="10" destOrd="0" presId="urn:microsoft.com/office/officeart/2005/8/layout/vProcess5"/>
    <dgm:cxn modelId="{09C51D75-E97D-48EE-A2BA-A314DD10511E}" type="presParOf" srcId="{60D69909-1143-4270-8A47-6228AB4057C4}" destId="{1E143F02-C274-4BE1-A1BA-B94994FB3AB0}"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9B629D-D890-4A8A-818F-31CB6B8BA3B2}" type="doc">
      <dgm:prSet loTypeId="urn:microsoft.com/office/officeart/2005/8/layout/equation2" loCatId="process" qsTypeId="urn:microsoft.com/office/officeart/2005/8/quickstyle/simple1" qsCatId="simple" csTypeId="urn:microsoft.com/office/officeart/2005/8/colors/accent1_2" csCatId="accent1" phldr="1"/>
      <dgm:spPr/>
      <dgm:t>
        <a:bodyPr/>
        <a:lstStyle/>
        <a:p>
          <a:endParaRPr lang="en-US"/>
        </a:p>
      </dgm:t>
    </dgm:pt>
    <dgm:pt modelId="{65220A53-88DE-4CB5-AC29-B3EBB63AD3A2}">
      <dgm:prSet phldrT="[Text]" custT="1"/>
      <dgm:spPr>
        <a:solidFill>
          <a:schemeClr val="bg2">
            <a:lumMod val="20000"/>
            <a:lumOff val="80000"/>
          </a:schemeClr>
        </a:solidFill>
        <a:ln>
          <a:solidFill>
            <a:schemeClr val="tx1"/>
          </a:solidFill>
        </a:ln>
      </dgm:spPr>
      <dgm:t>
        <a:bodyPr/>
        <a:lstStyle/>
        <a:p>
          <a:r>
            <a:rPr lang="en-US" sz="2400" dirty="0">
              <a:solidFill>
                <a:schemeClr val="tx1"/>
              </a:solidFill>
            </a:rPr>
            <a:t>MTP</a:t>
          </a:r>
        </a:p>
      </dgm:t>
    </dgm:pt>
    <dgm:pt modelId="{A46595E3-C391-4607-8B54-CE754F29F6CB}" type="parTrans" cxnId="{3834320B-B0D9-48E2-BE36-BC8DAAB06B07}">
      <dgm:prSet/>
      <dgm:spPr/>
      <dgm:t>
        <a:bodyPr/>
        <a:lstStyle/>
        <a:p>
          <a:endParaRPr lang="en-US"/>
        </a:p>
      </dgm:t>
    </dgm:pt>
    <dgm:pt modelId="{521B80DC-4673-4077-BA26-5299F9FEB38D}" type="sibTrans" cxnId="{3834320B-B0D9-48E2-BE36-BC8DAAB06B07}">
      <dgm:prSet/>
      <dgm:spPr>
        <a:ln>
          <a:solidFill>
            <a:schemeClr val="tx1"/>
          </a:solidFill>
        </a:ln>
      </dgm:spPr>
      <dgm:t>
        <a:bodyPr/>
        <a:lstStyle/>
        <a:p>
          <a:endParaRPr lang="en-US"/>
        </a:p>
      </dgm:t>
    </dgm:pt>
    <dgm:pt modelId="{04770DF0-E5DE-431D-BC96-F4BC8AFF3327}">
      <dgm:prSet phldrT="[Text]" custT="1"/>
      <dgm:spPr>
        <a:solidFill>
          <a:srgbClr val="92D050"/>
        </a:solidFill>
        <a:ln>
          <a:solidFill>
            <a:schemeClr val="tx1"/>
          </a:solidFill>
        </a:ln>
      </dgm:spPr>
      <dgm:t>
        <a:bodyPr/>
        <a:lstStyle/>
        <a:p>
          <a:r>
            <a:rPr lang="en-US" sz="2400" dirty="0">
              <a:solidFill>
                <a:schemeClr val="tx1"/>
              </a:solidFill>
            </a:rPr>
            <a:t>REF</a:t>
          </a:r>
        </a:p>
      </dgm:t>
    </dgm:pt>
    <dgm:pt modelId="{746E8830-EF24-4976-9C75-0316B2A07942}" type="parTrans" cxnId="{B94BAB42-F58B-4F40-9D3A-5E97118D079B}">
      <dgm:prSet/>
      <dgm:spPr/>
      <dgm:t>
        <a:bodyPr/>
        <a:lstStyle/>
        <a:p>
          <a:endParaRPr lang="en-US"/>
        </a:p>
      </dgm:t>
    </dgm:pt>
    <dgm:pt modelId="{99DC43FB-3592-43F2-80E2-09E628EE91E5}" type="sibTrans" cxnId="{B94BAB42-F58B-4F40-9D3A-5E97118D079B}">
      <dgm:prSet/>
      <dgm:spPr>
        <a:ln>
          <a:solidFill>
            <a:schemeClr val="tx1"/>
          </a:solidFill>
        </a:ln>
      </dgm:spPr>
      <dgm:t>
        <a:bodyPr/>
        <a:lstStyle/>
        <a:p>
          <a:endParaRPr lang="en-US"/>
        </a:p>
      </dgm:t>
    </dgm:pt>
    <dgm:pt modelId="{6DD04B17-FD3C-4DF8-85CA-A0E276C96164}">
      <dgm:prSet phldrT="[Text]" custT="1"/>
      <dgm:spPr>
        <a:solidFill>
          <a:schemeClr val="accent5">
            <a:lumMod val="90000"/>
          </a:schemeClr>
        </a:solidFill>
        <a:ln>
          <a:solidFill>
            <a:schemeClr val="tx1"/>
          </a:solidFill>
        </a:ln>
      </dgm:spPr>
      <dgm:t>
        <a:bodyPr/>
        <a:lstStyle/>
        <a:p>
          <a:r>
            <a:rPr lang="en-US" sz="2800" dirty="0">
              <a:solidFill>
                <a:schemeClr val="tx1"/>
              </a:solidFill>
            </a:rPr>
            <a:t>REIDF</a:t>
          </a:r>
        </a:p>
      </dgm:t>
    </dgm:pt>
    <dgm:pt modelId="{335DFAF6-80F9-4935-B3F5-7C1926017E0B}" type="parTrans" cxnId="{F016DFF3-D1A0-4C4D-91B9-E28F1557DB8A}">
      <dgm:prSet/>
      <dgm:spPr/>
      <dgm:t>
        <a:bodyPr/>
        <a:lstStyle/>
        <a:p>
          <a:endParaRPr lang="en-US"/>
        </a:p>
      </dgm:t>
    </dgm:pt>
    <dgm:pt modelId="{5BADADDE-672F-4919-A85B-FC85C926503A}" type="sibTrans" cxnId="{F016DFF3-D1A0-4C4D-91B9-E28F1557DB8A}">
      <dgm:prSet/>
      <dgm:spPr/>
      <dgm:t>
        <a:bodyPr/>
        <a:lstStyle/>
        <a:p>
          <a:endParaRPr lang="en-US"/>
        </a:p>
      </dgm:t>
    </dgm:pt>
    <dgm:pt modelId="{953977D1-B833-4FB4-B914-F2EB26662968}" type="pres">
      <dgm:prSet presAssocID="{529B629D-D890-4A8A-818F-31CB6B8BA3B2}" presName="Name0" presStyleCnt="0">
        <dgm:presLayoutVars>
          <dgm:dir/>
          <dgm:resizeHandles val="exact"/>
        </dgm:presLayoutVars>
      </dgm:prSet>
      <dgm:spPr/>
      <dgm:t>
        <a:bodyPr/>
        <a:lstStyle/>
        <a:p>
          <a:endParaRPr lang="en-US"/>
        </a:p>
      </dgm:t>
    </dgm:pt>
    <dgm:pt modelId="{650E9039-5F7B-4B16-81F6-36F0A7340DB2}" type="pres">
      <dgm:prSet presAssocID="{529B629D-D890-4A8A-818F-31CB6B8BA3B2}" presName="vNodes" presStyleCnt="0"/>
      <dgm:spPr/>
    </dgm:pt>
    <dgm:pt modelId="{773A76D8-2354-4D29-ADA6-5FE9AAC1980E}" type="pres">
      <dgm:prSet presAssocID="{65220A53-88DE-4CB5-AC29-B3EBB63AD3A2}" presName="node" presStyleLbl="node1" presStyleIdx="0" presStyleCnt="3" custScaleY="50609">
        <dgm:presLayoutVars>
          <dgm:bulletEnabled val="1"/>
        </dgm:presLayoutVars>
      </dgm:prSet>
      <dgm:spPr/>
      <dgm:t>
        <a:bodyPr/>
        <a:lstStyle/>
        <a:p>
          <a:endParaRPr lang="en-US"/>
        </a:p>
      </dgm:t>
    </dgm:pt>
    <dgm:pt modelId="{0C659CAD-6AC2-4E14-892A-CA5A41D2DB53}" type="pres">
      <dgm:prSet presAssocID="{521B80DC-4673-4077-BA26-5299F9FEB38D}" presName="spacerT" presStyleCnt="0"/>
      <dgm:spPr/>
    </dgm:pt>
    <dgm:pt modelId="{318C7539-F529-4BAD-9F21-5BFFDFE3AA6C}" type="pres">
      <dgm:prSet presAssocID="{521B80DC-4673-4077-BA26-5299F9FEB38D}" presName="sibTrans" presStyleLbl="sibTrans2D1" presStyleIdx="0" presStyleCnt="2"/>
      <dgm:spPr/>
      <dgm:t>
        <a:bodyPr/>
        <a:lstStyle/>
        <a:p>
          <a:endParaRPr lang="en-US"/>
        </a:p>
      </dgm:t>
    </dgm:pt>
    <dgm:pt modelId="{68338BBD-C7EA-4D64-AACD-B792BE950584}" type="pres">
      <dgm:prSet presAssocID="{521B80DC-4673-4077-BA26-5299F9FEB38D}" presName="spacerB" presStyleCnt="0"/>
      <dgm:spPr/>
    </dgm:pt>
    <dgm:pt modelId="{188FE09A-720F-495C-85A7-82A21392947E}" type="pres">
      <dgm:prSet presAssocID="{04770DF0-E5DE-431D-BC96-F4BC8AFF3327}" presName="node" presStyleLbl="node1" presStyleIdx="1" presStyleCnt="3" custScaleY="45791" custLinFactNeighborY="-68666">
        <dgm:presLayoutVars>
          <dgm:bulletEnabled val="1"/>
        </dgm:presLayoutVars>
      </dgm:prSet>
      <dgm:spPr/>
      <dgm:t>
        <a:bodyPr/>
        <a:lstStyle/>
        <a:p>
          <a:endParaRPr lang="en-US"/>
        </a:p>
      </dgm:t>
    </dgm:pt>
    <dgm:pt modelId="{878F2A31-AA98-4977-8D94-E0A1CA199CBD}" type="pres">
      <dgm:prSet presAssocID="{529B629D-D890-4A8A-818F-31CB6B8BA3B2}" presName="sibTransLast" presStyleLbl="sibTrans2D1" presStyleIdx="1" presStyleCnt="2"/>
      <dgm:spPr/>
      <dgm:t>
        <a:bodyPr/>
        <a:lstStyle/>
        <a:p>
          <a:endParaRPr lang="en-US"/>
        </a:p>
      </dgm:t>
    </dgm:pt>
    <dgm:pt modelId="{713F73C8-E6E9-4504-974F-5DCF6B517C7D}" type="pres">
      <dgm:prSet presAssocID="{529B629D-D890-4A8A-818F-31CB6B8BA3B2}" presName="connectorText" presStyleLbl="sibTrans2D1" presStyleIdx="1" presStyleCnt="2"/>
      <dgm:spPr/>
      <dgm:t>
        <a:bodyPr/>
        <a:lstStyle/>
        <a:p>
          <a:endParaRPr lang="en-US"/>
        </a:p>
      </dgm:t>
    </dgm:pt>
    <dgm:pt modelId="{71865ED9-CD03-4CB0-8D34-3CF0E80483EC}" type="pres">
      <dgm:prSet presAssocID="{529B629D-D890-4A8A-818F-31CB6B8BA3B2}" presName="lastNode" presStyleLbl="node1" presStyleIdx="2" presStyleCnt="3" custScaleX="74274" custScaleY="75527" custLinFactNeighborX="-19428" custLinFactNeighborY="-1794">
        <dgm:presLayoutVars>
          <dgm:bulletEnabled val="1"/>
        </dgm:presLayoutVars>
      </dgm:prSet>
      <dgm:spPr/>
      <dgm:t>
        <a:bodyPr/>
        <a:lstStyle/>
        <a:p>
          <a:endParaRPr lang="en-US"/>
        </a:p>
      </dgm:t>
    </dgm:pt>
  </dgm:ptLst>
  <dgm:cxnLst>
    <dgm:cxn modelId="{0F4FA385-2BD2-428F-BB4A-E56E5297ED05}" type="presOf" srcId="{65220A53-88DE-4CB5-AC29-B3EBB63AD3A2}" destId="{773A76D8-2354-4D29-ADA6-5FE9AAC1980E}" srcOrd="0" destOrd="0" presId="urn:microsoft.com/office/officeart/2005/8/layout/equation2"/>
    <dgm:cxn modelId="{173700B7-5740-4F99-A767-8CD9E0747EDF}" type="presOf" srcId="{6DD04B17-FD3C-4DF8-85CA-A0E276C96164}" destId="{71865ED9-CD03-4CB0-8D34-3CF0E80483EC}" srcOrd="0" destOrd="0" presId="urn:microsoft.com/office/officeart/2005/8/layout/equation2"/>
    <dgm:cxn modelId="{B94BAB42-F58B-4F40-9D3A-5E97118D079B}" srcId="{529B629D-D890-4A8A-818F-31CB6B8BA3B2}" destId="{04770DF0-E5DE-431D-BC96-F4BC8AFF3327}" srcOrd="1" destOrd="0" parTransId="{746E8830-EF24-4976-9C75-0316B2A07942}" sibTransId="{99DC43FB-3592-43F2-80E2-09E628EE91E5}"/>
    <dgm:cxn modelId="{FEE5CD4C-B4CA-4844-B0CA-38EC3E297E51}" type="presOf" srcId="{529B629D-D890-4A8A-818F-31CB6B8BA3B2}" destId="{953977D1-B833-4FB4-B914-F2EB26662968}" srcOrd="0" destOrd="0" presId="urn:microsoft.com/office/officeart/2005/8/layout/equation2"/>
    <dgm:cxn modelId="{3834320B-B0D9-48E2-BE36-BC8DAAB06B07}" srcId="{529B629D-D890-4A8A-818F-31CB6B8BA3B2}" destId="{65220A53-88DE-4CB5-AC29-B3EBB63AD3A2}" srcOrd="0" destOrd="0" parTransId="{A46595E3-C391-4607-8B54-CE754F29F6CB}" sibTransId="{521B80DC-4673-4077-BA26-5299F9FEB38D}"/>
    <dgm:cxn modelId="{DD65C103-B73C-41A3-84C0-BAF8471B0B60}" type="presOf" srcId="{99DC43FB-3592-43F2-80E2-09E628EE91E5}" destId="{878F2A31-AA98-4977-8D94-E0A1CA199CBD}" srcOrd="0" destOrd="0" presId="urn:microsoft.com/office/officeart/2005/8/layout/equation2"/>
    <dgm:cxn modelId="{E6C414FD-1C7A-4247-93EB-275745FADC37}" type="presOf" srcId="{99DC43FB-3592-43F2-80E2-09E628EE91E5}" destId="{713F73C8-E6E9-4504-974F-5DCF6B517C7D}" srcOrd="1" destOrd="0" presId="urn:microsoft.com/office/officeart/2005/8/layout/equation2"/>
    <dgm:cxn modelId="{24BB18AB-A97E-4516-B303-A72F7ABA807D}" type="presOf" srcId="{521B80DC-4673-4077-BA26-5299F9FEB38D}" destId="{318C7539-F529-4BAD-9F21-5BFFDFE3AA6C}" srcOrd="0" destOrd="0" presId="urn:microsoft.com/office/officeart/2005/8/layout/equation2"/>
    <dgm:cxn modelId="{F016DFF3-D1A0-4C4D-91B9-E28F1557DB8A}" srcId="{529B629D-D890-4A8A-818F-31CB6B8BA3B2}" destId="{6DD04B17-FD3C-4DF8-85CA-A0E276C96164}" srcOrd="2" destOrd="0" parTransId="{335DFAF6-80F9-4935-B3F5-7C1926017E0B}" sibTransId="{5BADADDE-672F-4919-A85B-FC85C926503A}"/>
    <dgm:cxn modelId="{CD17F90C-27FB-4B4A-803B-4F825475A604}" type="presOf" srcId="{04770DF0-E5DE-431D-BC96-F4BC8AFF3327}" destId="{188FE09A-720F-495C-85A7-82A21392947E}" srcOrd="0" destOrd="0" presId="urn:microsoft.com/office/officeart/2005/8/layout/equation2"/>
    <dgm:cxn modelId="{77BE7F02-6A49-45E7-AC4F-DCA7EE6A25C9}" type="presParOf" srcId="{953977D1-B833-4FB4-B914-F2EB26662968}" destId="{650E9039-5F7B-4B16-81F6-36F0A7340DB2}" srcOrd="0" destOrd="0" presId="urn:microsoft.com/office/officeart/2005/8/layout/equation2"/>
    <dgm:cxn modelId="{F1A393B7-9E56-4A5C-91F0-BA9387F46D38}" type="presParOf" srcId="{650E9039-5F7B-4B16-81F6-36F0A7340DB2}" destId="{773A76D8-2354-4D29-ADA6-5FE9AAC1980E}" srcOrd="0" destOrd="0" presId="urn:microsoft.com/office/officeart/2005/8/layout/equation2"/>
    <dgm:cxn modelId="{8BB38F87-BD11-4A7D-BCA0-D7FD2B173F25}" type="presParOf" srcId="{650E9039-5F7B-4B16-81F6-36F0A7340DB2}" destId="{0C659CAD-6AC2-4E14-892A-CA5A41D2DB53}" srcOrd="1" destOrd="0" presId="urn:microsoft.com/office/officeart/2005/8/layout/equation2"/>
    <dgm:cxn modelId="{F7CEB892-D19E-4B06-920F-F387E5528093}" type="presParOf" srcId="{650E9039-5F7B-4B16-81F6-36F0A7340DB2}" destId="{318C7539-F529-4BAD-9F21-5BFFDFE3AA6C}" srcOrd="2" destOrd="0" presId="urn:microsoft.com/office/officeart/2005/8/layout/equation2"/>
    <dgm:cxn modelId="{9A4A1D61-466A-4500-A0EE-D034EC6D930E}" type="presParOf" srcId="{650E9039-5F7B-4B16-81F6-36F0A7340DB2}" destId="{68338BBD-C7EA-4D64-AACD-B792BE950584}" srcOrd="3" destOrd="0" presId="urn:microsoft.com/office/officeart/2005/8/layout/equation2"/>
    <dgm:cxn modelId="{4889428A-B948-4126-9CFD-C10FA9C03AF0}" type="presParOf" srcId="{650E9039-5F7B-4B16-81F6-36F0A7340DB2}" destId="{188FE09A-720F-495C-85A7-82A21392947E}" srcOrd="4" destOrd="0" presId="urn:microsoft.com/office/officeart/2005/8/layout/equation2"/>
    <dgm:cxn modelId="{DDE20583-1E21-4963-AC8A-867B664176A1}" type="presParOf" srcId="{953977D1-B833-4FB4-B914-F2EB26662968}" destId="{878F2A31-AA98-4977-8D94-E0A1CA199CBD}" srcOrd="1" destOrd="0" presId="urn:microsoft.com/office/officeart/2005/8/layout/equation2"/>
    <dgm:cxn modelId="{91DEF30C-2C44-40A4-9AF4-5D3A08765415}" type="presParOf" srcId="{878F2A31-AA98-4977-8D94-E0A1CA199CBD}" destId="{713F73C8-E6E9-4504-974F-5DCF6B517C7D}" srcOrd="0" destOrd="0" presId="urn:microsoft.com/office/officeart/2005/8/layout/equation2"/>
    <dgm:cxn modelId="{5E981D4C-0CCE-42B1-BA59-8F011FFD2D0A}" type="presParOf" srcId="{953977D1-B833-4FB4-B914-F2EB26662968}" destId="{71865ED9-CD03-4CB0-8D34-3CF0E80483EC}" srcOrd="2" destOrd="0" presId="urn:microsoft.com/office/officeart/2005/8/layout/equation2"/>
  </dgm:cxnLst>
  <dgm:bg/>
  <dgm:whole>
    <a:ln>
      <a:solidFill>
        <a:schemeClr val="lt1">
          <a:hueOff val="0"/>
          <a:satOff val="0"/>
          <a:lumOff val="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D79DAD-63BF-4467-A0E7-4EE124B33F70}">
      <dsp:nvSpPr>
        <dsp:cNvPr id="0" name=""/>
        <dsp:cNvSpPr/>
      </dsp:nvSpPr>
      <dsp:spPr>
        <a:xfrm>
          <a:off x="0" y="0"/>
          <a:ext cx="5452533" cy="721899"/>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Project Environmental Scoping</a:t>
          </a:r>
          <a:endParaRPr lang="en-US" sz="1800" kern="1200" dirty="0"/>
        </a:p>
      </dsp:txBody>
      <dsp:txXfrm>
        <a:off x="21144" y="21144"/>
        <a:ext cx="4612546" cy="679611"/>
      </dsp:txXfrm>
    </dsp:sp>
    <dsp:sp modelId="{C5F199BD-7848-47DC-BE42-622EE337B302}">
      <dsp:nvSpPr>
        <dsp:cNvPr id="0" name=""/>
        <dsp:cNvSpPr/>
      </dsp:nvSpPr>
      <dsp:spPr>
        <a:xfrm>
          <a:off x="456649" y="853154"/>
          <a:ext cx="5452533" cy="721899"/>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Technical Studies</a:t>
          </a:r>
          <a:endParaRPr lang="en-US" sz="1800" kern="1200" dirty="0"/>
        </a:p>
      </dsp:txBody>
      <dsp:txXfrm>
        <a:off x="477793" y="874298"/>
        <a:ext cx="4484361" cy="679611"/>
      </dsp:txXfrm>
    </dsp:sp>
    <dsp:sp modelId="{2BE0F2E0-58CD-4C33-B2F0-42DA413FD3CF}">
      <dsp:nvSpPr>
        <dsp:cNvPr id="0" name=""/>
        <dsp:cNvSpPr/>
      </dsp:nvSpPr>
      <dsp:spPr>
        <a:xfrm>
          <a:off x="906483" y="1706308"/>
          <a:ext cx="5452533" cy="721899"/>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Administrative Completeness</a:t>
          </a:r>
          <a:endParaRPr lang="en-US" sz="1800" kern="1200" dirty="0"/>
        </a:p>
        <a:p>
          <a:pPr marL="114300" lvl="1" indent="-114300" algn="l" defTabSz="622300">
            <a:lnSpc>
              <a:spcPct val="90000"/>
            </a:lnSpc>
            <a:spcBef>
              <a:spcPct val="0"/>
            </a:spcBef>
            <a:spcAft>
              <a:spcPct val="15000"/>
            </a:spcAft>
            <a:buChar char="••"/>
          </a:pPr>
          <a:endParaRPr lang="en-US" sz="1400" kern="1200"/>
        </a:p>
      </dsp:txBody>
      <dsp:txXfrm>
        <a:off x="927627" y="1727452"/>
        <a:ext cx="4491176" cy="679611"/>
      </dsp:txXfrm>
    </dsp:sp>
    <dsp:sp modelId="{BE50871A-0020-461D-806B-A63890CAF356}">
      <dsp:nvSpPr>
        <dsp:cNvPr id="0" name=""/>
        <dsp:cNvSpPr/>
      </dsp:nvSpPr>
      <dsp:spPr>
        <a:xfrm>
          <a:off x="1363133" y="2559463"/>
          <a:ext cx="5452533" cy="721899"/>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Review for Readiness</a:t>
          </a:r>
          <a:endParaRPr lang="en-US" sz="1800" kern="1200" dirty="0"/>
        </a:p>
      </dsp:txBody>
      <dsp:txXfrm>
        <a:off x="1384277" y="2580607"/>
        <a:ext cx="4484361" cy="679611"/>
      </dsp:txXfrm>
    </dsp:sp>
    <dsp:sp modelId="{39785079-83E3-4F50-B6AA-FE8F7A687A77}">
      <dsp:nvSpPr>
        <dsp:cNvPr id="0" name=""/>
        <dsp:cNvSpPr/>
      </dsp:nvSpPr>
      <dsp:spPr>
        <a:xfrm>
          <a:off x="4983298" y="552909"/>
          <a:ext cx="469234" cy="469234"/>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5088876" y="552909"/>
        <a:ext cx="258078" cy="353099"/>
      </dsp:txXfrm>
    </dsp:sp>
    <dsp:sp modelId="{7FD504B3-3881-4902-A415-1A6571B87A17}">
      <dsp:nvSpPr>
        <dsp:cNvPr id="0" name=""/>
        <dsp:cNvSpPr/>
      </dsp:nvSpPr>
      <dsp:spPr>
        <a:xfrm>
          <a:off x="5439948" y="1406064"/>
          <a:ext cx="469234" cy="469234"/>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5545526" y="1406064"/>
        <a:ext cx="258078" cy="353099"/>
      </dsp:txXfrm>
    </dsp:sp>
    <dsp:sp modelId="{A302CC39-71BA-4581-BED4-E12B4AC8DE85}">
      <dsp:nvSpPr>
        <dsp:cNvPr id="0" name=""/>
        <dsp:cNvSpPr/>
      </dsp:nvSpPr>
      <dsp:spPr>
        <a:xfrm>
          <a:off x="5889782" y="2259218"/>
          <a:ext cx="469234" cy="469234"/>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5995360" y="2259218"/>
        <a:ext cx="258078" cy="3530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3A76D8-2354-4D29-ADA6-5FE9AAC1980E}">
      <dsp:nvSpPr>
        <dsp:cNvPr id="0" name=""/>
        <dsp:cNvSpPr/>
      </dsp:nvSpPr>
      <dsp:spPr>
        <a:xfrm>
          <a:off x="2294" y="668521"/>
          <a:ext cx="1307417" cy="661671"/>
        </a:xfrm>
        <a:prstGeom prst="ellipse">
          <a:avLst/>
        </a:prstGeom>
        <a:solidFill>
          <a:schemeClr val="bg2">
            <a:lumMod val="20000"/>
            <a:lumOff val="8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MTP</a:t>
          </a:r>
        </a:p>
      </dsp:txBody>
      <dsp:txXfrm>
        <a:off x="193761" y="765420"/>
        <a:ext cx="924483" cy="467873"/>
      </dsp:txXfrm>
    </dsp:sp>
    <dsp:sp modelId="{318C7539-F529-4BAD-9F21-5BFFDFE3AA6C}">
      <dsp:nvSpPr>
        <dsp:cNvPr id="0" name=""/>
        <dsp:cNvSpPr/>
      </dsp:nvSpPr>
      <dsp:spPr>
        <a:xfrm>
          <a:off x="276851" y="1436354"/>
          <a:ext cx="758302" cy="758302"/>
        </a:xfrm>
        <a:prstGeom prst="mathPlus">
          <a:avLst/>
        </a:prstGeom>
        <a:solidFill>
          <a:schemeClr val="accent1">
            <a:tint val="60000"/>
            <a:hueOff val="0"/>
            <a:satOff val="0"/>
            <a:lumOff val="0"/>
            <a:alphaOff val="0"/>
          </a:schemeClr>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377364" y="1726329"/>
        <a:ext cx="557276" cy="178352"/>
      </dsp:txXfrm>
    </dsp:sp>
    <dsp:sp modelId="{188FE09A-720F-495C-85A7-82A21392947E}">
      <dsp:nvSpPr>
        <dsp:cNvPr id="0" name=""/>
        <dsp:cNvSpPr/>
      </dsp:nvSpPr>
      <dsp:spPr>
        <a:xfrm>
          <a:off x="2294" y="2227921"/>
          <a:ext cx="1307417" cy="598679"/>
        </a:xfrm>
        <a:prstGeom prst="ellipse">
          <a:avLst/>
        </a:prstGeom>
        <a:solidFill>
          <a:srgbClr val="92D05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REF</a:t>
          </a:r>
        </a:p>
      </dsp:txBody>
      <dsp:txXfrm>
        <a:off x="193761" y="2315596"/>
        <a:ext cx="924483" cy="423329"/>
      </dsp:txXfrm>
    </dsp:sp>
    <dsp:sp modelId="{878F2A31-AA98-4977-8D94-E0A1CA199CBD}">
      <dsp:nvSpPr>
        <dsp:cNvPr id="0" name=""/>
        <dsp:cNvSpPr/>
      </dsp:nvSpPr>
      <dsp:spPr>
        <a:xfrm rot="21584065">
          <a:off x="1467724" y="1499842"/>
          <a:ext cx="334994" cy="486359"/>
        </a:xfrm>
        <a:prstGeom prst="rightArrow">
          <a:avLst>
            <a:gd name="adj1" fmla="val 60000"/>
            <a:gd name="adj2" fmla="val 50000"/>
          </a:avLst>
        </a:prstGeom>
        <a:solidFill>
          <a:schemeClr val="accent1">
            <a:tint val="60000"/>
            <a:hueOff val="0"/>
            <a:satOff val="0"/>
            <a:lumOff val="0"/>
            <a:alphaOff val="0"/>
          </a:schemeClr>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a:off x="1467725" y="1597347"/>
        <a:ext cx="234496" cy="291815"/>
      </dsp:txXfrm>
    </dsp:sp>
    <dsp:sp modelId="{71865ED9-CD03-4CB0-8D34-3CF0E80483EC}">
      <dsp:nvSpPr>
        <dsp:cNvPr id="0" name=""/>
        <dsp:cNvSpPr/>
      </dsp:nvSpPr>
      <dsp:spPr>
        <a:xfrm>
          <a:off x="1941759" y="749646"/>
          <a:ext cx="1942143" cy="1974906"/>
        </a:xfrm>
        <a:prstGeom prst="ellipse">
          <a:avLst/>
        </a:prstGeom>
        <a:solidFill>
          <a:schemeClr val="accent5">
            <a:lumMod val="9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solidFill>
                <a:schemeClr val="tx1"/>
              </a:solidFill>
            </a:rPr>
            <a:t>REIDF</a:t>
          </a:r>
        </a:p>
      </dsp:txBody>
      <dsp:txXfrm>
        <a:off x="2226179" y="1038864"/>
        <a:ext cx="1373303" cy="1396470"/>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7010400" cy="464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93" tIns="46397" rIns="92793" bIns="46397" numCol="1" anchor="t" anchorCtr="0" compatLnSpc="1">
            <a:prstTxWarp prst="textNoShape">
              <a:avLst/>
            </a:prstTxWarp>
          </a:bodyPr>
          <a:lstStyle>
            <a:lvl1pPr algn="l" defTabSz="927273">
              <a:defRPr sz="1100" b="0" u="sng">
                <a:latin typeface="Times New Roman" pitchFamily="18" charset="0"/>
              </a:defRPr>
            </a:lvl1pPr>
          </a:lstStyle>
          <a:p>
            <a:pPr>
              <a:defRPr/>
            </a:pPr>
            <a:r>
              <a:rPr lang="en-US"/>
              <a:t>Metropolitan Transportation Planning                                                                                      Participant Workbook    </a:t>
            </a:r>
          </a:p>
        </p:txBody>
      </p:sp>
      <p:sp>
        <p:nvSpPr>
          <p:cNvPr id="86021" name="Rectangle 5"/>
          <p:cNvSpPr>
            <a:spLocks noGrp="1" noChangeArrowheads="1"/>
          </p:cNvSpPr>
          <p:nvPr>
            <p:ph type="sldNum" sz="quarter" idx="3"/>
          </p:nvPr>
        </p:nvSpPr>
        <p:spPr bwMode="auto">
          <a:xfrm>
            <a:off x="0" y="8832221"/>
            <a:ext cx="7010400" cy="464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93" tIns="46397" rIns="92793" bIns="46397" numCol="1" anchor="b" anchorCtr="0" compatLnSpc="1">
            <a:prstTxWarp prst="textNoShape">
              <a:avLst/>
            </a:prstTxWarp>
          </a:bodyPr>
          <a:lstStyle>
            <a:lvl1pPr defTabSz="927273">
              <a:defRPr sz="1200" b="0">
                <a:latin typeface="Times New Roman" pitchFamily="18" charset="0"/>
              </a:defRPr>
            </a:lvl1pPr>
          </a:lstStyle>
          <a:p>
            <a:pPr>
              <a:defRPr/>
            </a:pPr>
            <a:endParaRPr lang="en-US"/>
          </a:p>
        </p:txBody>
      </p:sp>
    </p:spTree>
    <p:extLst>
      <p:ext uri="{BB962C8B-B14F-4D97-AF65-F5344CB8AC3E}">
        <p14:creationId xmlns:p14="http://schemas.microsoft.com/office/powerpoint/2010/main" val="225471567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8613" name="Rectangle 5"/>
          <p:cNvSpPr>
            <a:spLocks noGrp="1" noChangeArrowheads="1"/>
          </p:cNvSpPr>
          <p:nvPr>
            <p:ph type="body" sz="quarter" idx="3"/>
          </p:nvPr>
        </p:nvSpPr>
        <p:spPr bwMode="auto">
          <a:xfrm>
            <a:off x="934078" y="4416111"/>
            <a:ext cx="5142244" cy="418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793" tIns="46397" rIns="92793" bIns="4639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8616" name="Text Box 8"/>
          <p:cNvSpPr txBox="1">
            <a:spLocks noChangeArrowheads="1"/>
          </p:cNvSpPr>
          <p:nvPr/>
        </p:nvSpPr>
        <p:spPr bwMode="auto">
          <a:xfrm>
            <a:off x="6386077" y="-312121"/>
            <a:ext cx="719015" cy="465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793" tIns="46397" rIns="92793" bIns="46397">
            <a:spAutoFit/>
          </a:bodyPr>
          <a:lstStyle>
            <a:lvl1pPr algn="l" defTabSz="962025">
              <a:defRPr sz="2400">
                <a:solidFill>
                  <a:schemeClr val="tx1"/>
                </a:solidFill>
                <a:latin typeface="Times New Roman" pitchFamily="18" charset="0"/>
              </a:defRPr>
            </a:lvl1pPr>
            <a:lvl2pPr marL="481013" algn="l" defTabSz="962025">
              <a:defRPr sz="2400">
                <a:solidFill>
                  <a:schemeClr val="tx1"/>
                </a:solidFill>
                <a:latin typeface="Times New Roman" pitchFamily="18" charset="0"/>
              </a:defRPr>
            </a:lvl2pPr>
            <a:lvl3pPr marL="962025" algn="l" defTabSz="962025">
              <a:defRPr sz="2400">
                <a:solidFill>
                  <a:schemeClr val="tx1"/>
                </a:solidFill>
                <a:latin typeface="Times New Roman" pitchFamily="18" charset="0"/>
              </a:defRPr>
            </a:lvl3pPr>
            <a:lvl4pPr marL="1444625" algn="l" defTabSz="962025">
              <a:defRPr sz="2400">
                <a:solidFill>
                  <a:schemeClr val="tx1"/>
                </a:solidFill>
                <a:latin typeface="Times New Roman" pitchFamily="18" charset="0"/>
              </a:defRPr>
            </a:lvl4pPr>
            <a:lvl5pPr marL="1925638" algn="l" defTabSz="962025">
              <a:defRPr sz="2400">
                <a:solidFill>
                  <a:schemeClr val="tx1"/>
                </a:solidFill>
                <a:latin typeface="Times New Roman" pitchFamily="18" charset="0"/>
              </a:defRPr>
            </a:lvl5pPr>
            <a:lvl6pPr marL="2382838" defTabSz="962025" eaLnBrk="0" fontAlgn="base" hangingPunct="0">
              <a:spcBef>
                <a:spcPct val="0"/>
              </a:spcBef>
              <a:spcAft>
                <a:spcPct val="0"/>
              </a:spcAft>
              <a:defRPr sz="2400">
                <a:solidFill>
                  <a:schemeClr val="tx1"/>
                </a:solidFill>
                <a:latin typeface="Times New Roman" pitchFamily="18" charset="0"/>
              </a:defRPr>
            </a:lvl6pPr>
            <a:lvl7pPr marL="2840038" defTabSz="962025" eaLnBrk="0" fontAlgn="base" hangingPunct="0">
              <a:spcBef>
                <a:spcPct val="0"/>
              </a:spcBef>
              <a:spcAft>
                <a:spcPct val="0"/>
              </a:spcAft>
              <a:defRPr sz="2400">
                <a:solidFill>
                  <a:schemeClr val="tx1"/>
                </a:solidFill>
                <a:latin typeface="Times New Roman" pitchFamily="18" charset="0"/>
              </a:defRPr>
            </a:lvl7pPr>
            <a:lvl8pPr marL="3297238" defTabSz="962025" eaLnBrk="0" fontAlgn="base" hangingPunct="0">
              <a:spcBef>
                <a:spcPct val="0"/>
              </a:spcBef>
              <a:spcAft>
                <a:spcPct val="0"/>
              </a:spcAft>
              <a:defRPr sz="2400">
                <a:solidFill>
                  <a:schemeClr val="tx1"/>
                </a:solidFill>
                <a:latin typeface="Times New Roman" pitchFamily="18" charset="0"/>
              </a:defRPr>
            </a:lvl8pPr>
            <a:lvl9pPr marL="3754438" defTabSz="962025" eaLnBrk="0" fontAlgn="base" hangingPunct="0">
              <a:spcBef>
                <a:spcPct val="0"/>
              </a:spcBef>
              <a:spcAft>
                <a:spcPct val="0"/>
              </a:spcAft>
              <a:defRPr sz="2400">
                <a:solidFill>
                  <a:schemeClr val="tx1"/>
                </a:solidFill>
                <a:latin typeface="Times New Roman" pitchFamily="18" charset="0"/>
              </a:defRPr>
            </a:lvl9pPr>
          </a:lstStyle>
          <a:p>
            <a:pPr>
              <a:defRPr/>
            </a:pPr>
            <a:endParaRPr lang="en-US" smtClean="0">
              <a:latin typeface="Monotype Corsiva" pitchFamily="66" charset="0"/>
            </a:endParaRPr>
          </a:p>
        </p:txBody>
      </p:sp>
      <p:sp>
        <p:nvSpPr>
          <p:cNvPr id="3" name="Slide Number Placeholder 2"/>
          <p:cNvSpPr>
            <a:spLocks noGrp="1"/>
          </p:cNvSpPr>
          <p:nvPr>
            <p:ph type="sldNum" sz="quarter" idx="5"/>
          </p:nvPr>
        </p:nvSpPr>
        <p:spPr>
          <a:xfrm>
            <a:off x="3970634" y="8830621"/>
            <a:ext cx="3038161" cy="464180"/>
          </a:xfrm>
          <a:prstGeom prst="rect">
            <a:avLst/>
          </a:prstGeom>
        </p:spPr>
        <p:txBody>
          <a:bodyPr vert="horz" lIns="88137" tIns="44068" rIns="88137" bIns="44068" rtlCol="0" anchor="b"/>
          <a:lstStyle>
            <a:lvl1pPr algn="r">
              <a:defRPr sz="1100"/>
            </a:lvl1pPr>
          </a:lstStyle>
          <a:p>
            <a:pPr>
              <a:defRPr/>
            </a:pPr>
            <a:fld id="{088741CA-F2B2-4E3F-A91F-05DCF56665E7}" type="slidenum">
              <a:rPr lang="en-US"/>
              <a:pPr>
                <a:defRPr/>
              </a:pPr>
              <a:t>‹#›</a:t>
            </a:fld>
            <a:endParaRPr lang="en-US"/>
          </a:p>
        </p:txBody>
      </p:sp>
    </p:spTree>
    <p:extLst>
      <p:ext uri="{BB962C8B-B14F-4D97-AF65-F5344CB8AC3E}">
        <p14:creationId xmlns:p14="http://schemas.microsoft.com/office/powerpoint/2010/main" val="1981513312"/>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181100" y="698500"/>
            <a:ext cx="4648200" cy="3486150"/>
          </a:xfrm>
          <a:ln/>
        </p:spPr>
      </p:sp>
      <p:sp>
        <p:nvSpPr>
          <p:cNvPr id="86019" name="Rectangle 3"/>
          <p:cNvSpPr>
            <a:spLocks noGrp="1" noChangeArrowheads="1"/>
          </p:cNvSpPr>
          <p:nvPr>
            <p:ph type="body" idx="1"/>
          </p:nvPr>
        </p:nvSpPr>
        <p:spPr>
          <a:noFill/>
        </p:spPr>
        <p:txBody>
          <a:bodyPr/>
          <a:lstStyle/>
          <a:p>
            <a:r>
              <a:rPr lang="en-US" altLang="en-US" u="sng" dirty="0" smtClean="0"/>
              <a:t>Instructor Notes</a:t>
            </a:r>
          </a:p>
          <a:p>
            <a:endParaRPr lang="en-US" altLang="en-US" u="sng" dirty="0" smtClean="0"/>
          </a:p>
          <a:p>
            <a:r>
              <a:rPr lang="en-US" altLang="en-US" dirty="0" smtClean="0"/>
              <a:t>In the 40 years since NEPA was signed into law, environmental assessment and decision making in transportation planning and project development have undergone many changes.  Although the science, practice, and technology applied to NEPA has evolved, the process of navigating NEPA has become increasingly sophisticated, technical, time-sensitive, and interdisciplinary. However, it still remains as a foundation and framework for transportation decision making. </a:t>
            </a:r>
          </a:p>
          <a:p>
            <a:endParaRPr lang="en-US" altLang="en-US" dirty="0" smtClean="0"/>
          </a:p>
          <a:p>
            <a:r>
              <a:rPr lang="en-US" altLang="en-US" dirty="0" smtClean="0"/>
              <a:t>Navigating NEPA is often difficult for transportation agencies and their development partners. Complicating the project development process even further is that DOTs must also navigate many concurrent requirements in transportation planning, programming, right-of-way clearance, utility clearance, design, and ultimately construction, maintenance, and operation.  </a:t>
            </a:r>
          </a:p>
          <a:p>
            <a:endParaRPr lang="en-US" alt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1181100" y="698500"/>
            <a:ext cx="4648200" cy="3486150"/>
          </a:xfrm>
          <a:ln/>
        </p:spPr>
      </p:sp>
      <p:sp>
        <p:nvSpPr>
          <p:cNvPr id="95235" name="Notes Placeholder 2"/>
          <p:cNvSpPr>
            <a:spLocks noGrp="1"/>
          </p:cNvSpPr>
          <p:nvPr>
            <p:ph type="body" idx="1"/>
          </p:nvPr>
        </p:nvSpPr>
        <p:spPr>
          <a:noFill/>
        </p:spPr>
        <p:txBody>
          <a:bodyPr/>
          <a:lstStyle/>
          <a:p>
            <a:r>
              <a:rPr lang="en-US" altLang="en-US" u="sng" dirty="0" smtClean="0"/>
              <a:t>Instructor Notes</a:t>
            </a:r>
          </a:p>
          <a:p>
            <a:endParaRPr lang="en-US" altLang="en-US" u="sng" dirty="0" smtClean="0"/>
          </a:p>
          <a:p>
            <a:r>
              <a:rPr lang="en-US" altLang="en-US" dirty="0" smtClean="0"/>
              <a:t>Review learning objectives with participants.</a:t>
            </a:r>
          </a:p>
        </p:txBody>
      </p:sp>
      <p:sp>
        <p:nvSpPr>
          <p:cNvPr id="95236"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3DECCEF6-8022-46BC-A960-01E1928C7535}" type="slidenum">
              <a:rPr lang="en-US" altLang="en-US" smtClean="0"/>
              <a:pPr/>
              <a:t>10</a:t>
            </a:fld>
            <a:endParaRPr lang="en-US"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Review learning objectives</a:t>
            </a:r>
            <a:r>
              <a:rPr lang="en-US" baseline="0" dirty="0" smtClean="0"/>
              <a:t> with participants.</a:t>
            </a:r>
          </a:p>
          <a:p>
            <a:endParaRPr lang="en-US" baseline="0" dirty="0" smtClean="0"/>
          </a:p>
          <a:p>
            <a:r>
              <a:rPr lang="en-US" baseline="0" dirty="0" smtClean="0"/>
              <a:t>Ask participants:</a:t>
            </a:r>
          </a:p>
          <a:p>
            <a:endParaRPr lang="en-US" baseline="0" dirty="0" smtClean="0"/>
          </a:p>
          <a:p>
            <a:pPr marL="171450" indent="-171450">
              <a:buFont typeface="Arial" panose="020B0604020202020204" pitchFamily="34" charset="0"/>
              <a:buChar char="•"/>
            </a:pPr>
            <a:r>
              <a:rPr lang="en-US" altLang="en-US" dirty="0" smtClean="0"/>
              <a:t>What is the Integrated Ecological Framework (IEF)?</a:t>
            </a:r>
          </a:p>
          <a:p>
            <a:pPr marL="171450" indent="-171450">
              <a:buFont typeface="Arial" panose="020B0604020202020204" pitchFamily="34" charset="0"/>
              <a:buChar char="•"/>
            </a:pPr>
            <a:r>
              <a:rPr lang="en-US" altLang="en-US" dirty="0" smtClean="0"/>
              <a:t>Describe Regional Ecological Framework (REF).</a:t>
            </a:r>
          </a:p>
          <a:p>
            <a:pPr marL="171450" indent="-171450">
              <a:buFont typeface="Arial" panose="020B0604020202020204" pitchFamily="34" charset="0"/>
              <a:buChar char="•"/>
            </a:pPr>
            <a:r>
              <a:rPr lang="en-US" altLang="en-US" dirty="0" smtClean="0"/>
              <a:t>How do you scale IEF?</a:t>
            </a:r>
          </a:p>
          <a:p>
            <a:pPr marL="171450" indent="-171450">
              <a:buFont typeface="Arial" panose="020B0604020202020204" pitchFamily="34" charset="0"/>
              <a:buChar char="•"/>
            </a:pPr>
            <a:r>
              <a:rPr lang="en-US" altLang="en-US" dirty="0" smtClean="0"/>
              <a:t>List IEF stakeholders.</a:t>
            </a:r>
          </a:p>
          <a:p>
            <a:pPr marL="171450" indent="-171450">
              <a:buFont typeface="Arial" panose="020B0604020202020204" pitchFamily="34" charset="0"/>
              <a:buChar char="•"/>
            </a:pPr>
            <a:r>
              <a:rPr lang="en-US" altLang="en-US" dirty="0" smtClean="0"/>
              <a:t>List steps in the IEF process.</a:t>
            </a:r>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100</a:t>
            </a:fld>
            <a:endParaRPr lang="en-US"/>
          </a:p>
        </p:txBody>
      </p:sp>
    </p:spTree>
    <p:extLst>
      <p:ext uri="{BB962C8B-B14F-4D97-AF65-F5344CB8AC3E}">
        <p14:creationId xmlns:p14="http://schemas.microsoft.com/office/powerpoint/2010/main" val="25059307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u="sng" dirty="0" smtClean="0"/>
              <a:t>Instructor Notes</a:t>
            </a:r>
          </a:p>
          <a:p>
            <a:endParaRPr lang="en-US" dirty="0" smtClean="0"/>
          </a:p>
          <a:p>
            <a:r>
              <a:rPr lang="en-US" dirty="0" smtClean="0"/>
              <a:t>Review workshop.</a:t>
            </a:r>
            <a:r>
              <a:rPr lang="en-US" baseline="0" dirty="0" smtClean="0"/>
              <a:t> Ask participants what they learned and what they can apply at their jobs.</a:t>
            </a:r>
          </a:p>
          <a:p>
            <a:endParaRPr lang="en-US" baseline="0" dirty="0" smtClean="0"/>
          </a:p>
          <a:p>
            <a:r>
              <a:rPr lang="en-US" baseline="0" dirty="0" smtClean="0"/>
              <a:t>Hand out evaluations.</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101</a:t>
            </a:fld>
            <a:endParaRPr lang="en-US"/>
          </a:p>
        </p:txBody>
      </p:sp>
    </p:spTree>
    <p:extLst>
      <p:ext uri="{BB962C8B-B14F-4D97-AF65-F5344CB8AC3E}">
        <p14:creationId xmlns:p14="http://schemas.microsoft.com/office/powerpoint/2010/main" val="2339699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1181100" y="698500"/>
            <a:ext cx="4648200" cy="3486150"/>
          </a:xfrm>
          <a:ln/>
        </p:spPr>
      </p:sp>
      <p:sp>
        <p:nvSpPr>
          <p:cNvPr id="97283" name="Notes Placeholder 2"/>
          <p:cNvSpPr>
            <a:spLocks noGrp="1"/>
          </p:cNvSpPr>
          <p:nvPr>
            <p:ph type="body" idx="1"/>
          </p:nvPr>
        </p:nvSpPr>
        <p:spPr/>
        <p:txBody>
          <a:bodyPr/>
          <a:lstStyle/>
          <a:p>
            <a:pPr>
              <a:defRPr/>
            </a:pPr>
            <a:r>
              <a:rPr lang="en-US" altLang="en-US" u="sng" dirty="0" smtClean="0"/>
              <a:t>Instructor Notes</a:t>
            </a:r>
          </a:p>
          <a:p>
            <a:pPr>
              <a:defRPr/>
            </a:pPr>
            <a:endParaRPr lang="en-US" altLang="en-US" u="sng" dirty="0" smtClean="0"/>
          </a:p>
          <a:p>
            <a:pPr>
              <a:defRPr/>
            </a:pPr>
            <a:r>
              <a:rPr lang="en-US" altLang="en-US" dirty="0" smtClean="0"/>
              <a:t>Instructor to lead discussion on </a:t>
            </a:r>
            <a:r>
              <a:rPr lang="en-US" altLang="en-US" u="sng" dirty="0" smtClean="0"/>
              <a:t>why</a:t>
            </a:r>
            <a:r>
              <a:rPr lang="en-US" altLang="en-US" dirty="0" smtClean="0"/>
              <a:t> we conduct NEPA assessments and include: compliance; avoid or minimize impacts; complete administrative record, etc.</a:t>
            </a:r>
          </a:p>
          <a:p>
            <a:pPr>
              <a:defRPr/>
            </a:pPr>
            <a:endParaRPr lang="en-US" altLang="en-US" dirty="0" smtClean="0"/>
          </a:p>
        </p:txBody>
      </p:sp>
      <p:sp>
        <p:nvSpPr>
          <p:cNvPr id="96260"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EF8F5C85-B33C-4D55-B197-25BD2A72B5D9}" type="slidenum">
              <a:rPr lang="en-US" altLang="en-US" smtClean="0"/>
              <a:pPr/>
              <a:t>11</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1181100" y="698500"/>
            <a:ext cx="4648200" cy="3486150"/>
          </a:xfrm>
          <a:ln/>
        </p:spPr>
      </p:sp>
      <p:sp>
        <p:nvSpPr>
          <p:cNvPr id="97283" name="Notes Placeholder 2"/>
          <p:cNvSpPr>
            <a:spLocks noGrp="1"/>
          </p:cNvSpPr>
          <p:nvPr>
            <p:ph type="body" idx="1"/>
          </p:nvPr>
        </p:nvSpPr>
        <p:spPr>
          <a:xfrm>
            <a:off x="934078" y="4267253"/>
            <a:ext cx="5142244" cy="4331277"/>
          </a:xfrm>
          <a:noFill/>
        </p:spPr>
        <p:txBody>
          <a:bodyPr/>
          <a:lstStyle/>
          <a:p>
            <a:r>
              <a:rPr lang="en-US" altLang="en-US" u="sng" dirty="0" smtClean="0"/>
              <a:t>Instructor Notes</a:t>
            </a:r>
          </a:p>
          <a:p>
            <a:endParaRPr lang="en-US" altLang="en-US" dirty="0" smtClean="0"/>
          </a:p>
          <a:p>
            <a:r>
              <a:rPr lang="en-US" altLang="en-US" dirty="0" smtClean="0"/>
              <a:t>The National Environmental Policy Act of 1969, or NEPA, is the environmental law that established national policy for balancing the needs of present and future generations of Americans with the quality of the human environment, including natural, physical, social, and cultural. NEPA provides for the integration of environmental considerations into federal decision making by requiring federal agencies to:</a:t>
            </a:r>
          </a:p>
          <a:p>
            <a:pPr marL="171450" indent="-171450">
              <a:buFont typeface="Arial" panose="020B0604020202020204" pitchFamily="34" charset="0"/>
              <a:buChar char="•"/>
            </a:pPr>
            <a:r>
              <a:rPr lang="en-US" altLang="en-US" dirty="0" smtClean="0"/>
              <a:t>Examine potential environmental impacts of their proposed actions, programs and projects.</a:t>
            </a:r>
          </a:p>
          <a:p>
            <a:pPr marL="171450" indent="-171450">
              <a:buFont typeface="Arial" panose="020B0604020202020204" pitchFamily="34" charset="0"/>
              <a:buChar char="•"/>
            </a:pPr>
            <a:r>
              <a:rPr lang="en-US" altLang="en-US" dirty="0" smtClean="0"/>
              <a:t>Analyze reasonable alternatives to a proposed action.</a:t>
            </a:r>
          </a:p>
          <a:p>
            <a:pPr marL="171450" indent="-171450">
              <a:buFont typeface="Arial" panose="020B0604020202020204" pitchFamily="34" charset="0"/>
              <a:buChar char="•"/>
            </a:pPr>
            <a:r>
              <a:rPr lang="en-US" altLang="en-US" dirty="0" smtClean="0"/>
              <a:t>Coordinate proposals with other agencies which have environmental expertise or authority.</a:t>
            </a:r>
          </a:p>
          <a:p>
            <a:pPr marL="171450" indent="-171450">
              <a:buFont typeface="Arial" panose="020B0604020202020204" pitchFamily="34" charset="0"/>
              <a:buChar char="•"/>
            </a:pPr>
            <a:r>
              <a:rPr lang="en-US" altLang="en-US" dirty="0" smtClean="0"/>
              <a:t>Provide the public the opportunity to be involved and comment on proposals.</a:t>
            </a:r>
          </a:p>
          <a:p>
            <a:endParaRPr lang="en-US" altLang="en-US" dirty="0" smtClean="0"/>
          </a:p>
          <a:p>
            <a:r>
              <a:rPr lang="en-US" altLang="en-US" u="none" dirty="0" smtClean="0"/>
              <a:t>Note </a:t>
            </a:r>
            <a:r>
              <a:rPr lang="en-US" altLang="en-US" dirty="0" smtClean="0"/>
              <a:t>that while NEPA requires consideration, analysis, documentation, and disclosure of environmental impacts, it does not actually mandate decisions or the protection of the environment. In this regard, it is often referred to as a “procedural” law.  Instructor asks participants for other major laws and reasons for conducting assessments.</a:t>
            </a:r>
          </a:p>
        </p:txBody>
      </p:sp>
      <p:sp>
        <p:nvSpPr>
          <p:cNvPr id="9728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F6782774-8AF5-488E-AAF8-95814161D90E}" type="slidenum">
              <a:rPr lang="en-US" altLang="en-US" smtClean="0"/>
              <a:pPr/>
              <a:t>12</a:t>
            </a:fld>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xfrm>
            <a:off x="1181100" y="698500"/>
            <a:ext cx="4648200" cy="3486150"/>
          </a:xfrm>
          <a:ln/>
        </p:spPr>
      </p:sp>
      <p:sp>
        <p:nvSpPr>
          <p:cNvPr id="9830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Recall that the NEPA umbrella concept consists of laws, regulations and Executive Orders. </a:t>
            </a:r>
          </a:p>
          <a:p>
            <a:endParaRPr lang="en-US" altLang="en-US" dirty="0" smtClean="0"/>
          </a:p>
          <a:p>
            <a:pPr>
              <a:spcBef>
                <a:spcPct val="0"/>
              </a:spcBef>
            </a:pPr>
            <a:r>
              <a:rPr lang="en-US" altLang="en-US" dirty="0" smtClean="0"/>
              <a:t>The diagram shows the hierarchy that exists within government, which includes guidance, directives, and orders. Regulations and executive orders support legislation that is passed by the U.S. Congress.</a:t>
            </a:r>
          </a:p>
          <a:p>
            <a:endParaRPr lang="en-US" altLang="en-US" dirty="0" smtClean="0"/>
          </a:p>
          <a:p>
            <a:r>
              <a:rPr lang="en-US" altLang="en-US" dirty="0" smtClean="0"/>
              <a:t>The higher the level on the pyramid, the greater the “power” of the people who developed the item and the legal authority behind it.</a:t>
            </a:r>
          </a:p>
          <a:p>
            <a:endParaRPr lang="en-US" altLang="en-US" dirty="0" smtClean="0"/>
          </a:p>
          <a:p>
            <a:r>
              <a:rPr lang="en-US" altLang="en-US" dirty="0" smtClean="0"/>
              <a:t>The United States Code is a consolidation and codification by subject matter of the general and permanent laws of the United States.</a:t>
            </a:r>
          </a:p>
          <a:p>
            <a:endParaRPr lang="en-US" altLang="en-US" dirty="0" smtClean="0"/>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A407B00-387B-4DE4-80BD-51EB7AC4CDED}" type="slidenum">
              <a:rPr lang="en-US" altLang="en-US" smtClean="0"/>
              <a:pPr/>
              <a:t>13</a:t>
            </a:fld>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181100" y="698500"/>
            <a:ext cx="4648200" cy="3486150"/>
          </a:xfrm>
          <a:ln/>
        </p:spPr>
      </p:sp>
      <p:sp>
        <p:nvSpPr>
          <p:cNvPr id="25604" name="Rectangle 3"/>
          <p:cNvSpPr>
            <a:spLocks noGrp="1" noChangeArrowheads="1"/>
          </p:cNvSpPr>
          <p:nvPr>
            <p:ph type="body" idx="1"/>
          </p:nvPr>
        </p:nvSpPr>
        <p:spPr/>
        <p:txBody>
          <a:bodyPr/>
          <a:lstStyle/>
          <a:p>
            <a:pPr>
              <a:defRPr/>
            </a:pPr>
            <a:r>
              <a:rPr lang="en-US" b="0" i="0" u="sng" dirty="0" smtClean="0"/>
              <a:t>Instructor Notes</a:t>
            </a:r>
          </a:p>
          <a:p>
            <a:pPr>
              <a:defRPr/>
            </a:pPr>
            <a:r>
              <a:rPr lang="en-US" b="0" i="1" u="sng" dirty="0" smtClean="0"/>
              <a:t>Key Message</a:t>
            </a:r>
            <a:r>
              <a:rPr lang="en-US" b="0" i="1" dirty="0" smtClean="0"/>
              <a:t>:  </a:t>
            </a:r>
            <a:r>
              <a:rPr lang="en-US" dirty="0" smtClean="0"/>
              <a:t>NEPA establishes federal policy on environmental protection, a process for documentation requirements. NEPA is a good planning process.</a:t>
            </a:r>
          </a:p>
          <a:p>
            <a:pPr>
              <a:defRPr/>
            </a:pPr>
            <a:r>
              <a:rPr lang="en-US" b="0" i="1" u="sng" dirty="0" smtClean="0"/>
              <a:t>Background</a:t>
            </a:r>
            <a:r>
              <a:rPr lang="en-US" b="0" i="1" dirty="0" smtClean="0"/>
              <a:t>: </a:t>
            </a:r>
            <a:r>
              <a:rPr lang="en-US" b="1" i="1" dirty="0" smtClean="0"/>
              <a:t> </a:t>
            </a:r>
            <a:r>
              <a:rPr lang="en-US" b="0" i="0" dirty="0" smtClean="0"/>
              <a:t>N</a:t>
            </a:r>
            <a:r>
              <a:rPr lang="en-US" dirty="0" smtClean="0"/>
              <a:t>EPA created a systematic approach for identifying and avoiding or mitigating impacts. These requirements have historically been addressed during project development, but there is a strong push to link planning and NEPA more effectively. NEPA has both process requirements and documentation requirements.  Both are important. </a:t>
            </a:r>
          </a:p>
          <a:p>
            <a:pPr marL="165257" indent="-165257">
              <a:buFont typeface="Arial" pitchFamily="34" charset="0"/>
              <a:buChar char="•"/>
              <a:defRPr/>
            </a:pPr>
            <a:r>
              <a:rPr lang="en-US" dirty="0" smtClean="0"/>
              <a:t>A federal action can be almost any type of federal involvement. It usually means there is federal money involved in the project, but many projects without federal money are required to follow NEPA, for example, when a state-funded roadway project connects to a roadway with federal support. Sometimes projects that are not initially programmed with federal dollars end up being reprogrammed or undergo a TIP/STIP revisions that include a federal contribution. It is always best to assume the project has a federal nexus.</a:t>
            </a:r>
          </a:p>
          <a:p>
            <a:pPr marL="165257" indent="-165257">
              <a:buFont typeface="Arial" pitchFamily="34" charset="0"/>
              <a:buChar char="•"/>
              <a:defRPr/>
            </a:pPr>
            <a:r>
              <a:rPr lang="en-US" dirty="0" smtClean="0"/>
              <a:t>NEPA is not something to be avoided. (That is what the courts don’t like.) Following the intent and spirit is advisable.  Most cases do not center on the decision to build, but how the decision was made and the procedure for making the decision. </a:t>
            </a:r>
          </a:p>
          <a:p>
            <a:pPr marL="165257" indent="-165257">
              <a:buFont typeface="Arial" pitchFamily="34" charset="0"/>
              <a:buChar char="•"/>
              <a:defRPr/>
            </a:pPr>
            <a:endParaRPr lang="en-US" dirty="0" smtClean="0"/>
          </a:p>
          <a:p>
            <a:pPr marL="165257" indent="-165257">
              <a:buFont typeface="Arial" pitchFamily="34" charset="0"/>
              <a:buChar char="•"/>
              <a:defRPr/>
            </a:pPr>
            <a:endParaRPr lang="en-US" dirty="0" smtClean="0"/>
          </a:p>
          <a:p>
            <a:pPr>
              <a:defRPr/>
            </a:pPr>
            <a:endParaRPr lang="en-US" dirty="0" smtClean="0"/>
          </a:p>
          <a:p>
            <a:pPr>
              <a:defRPr/>
            </a:pPr>
            <a:endParaRPr lang="en-US" i="1" dirty="0" smtClean="0"/>
          </a:p>
        </p:txBody>
      </p:sp>
      <p:sp>
        <p:nvSpPr>
          <p:cNvPr id="9933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118B77D6-6F73-4BFB-8449-31A42E6E434C}" type="slidenum">
              <a:rPr lang="en-US" altLang="en-US" smtClean="0"/>
              <a:pPr/>
              <a:t>14</a:t>
            </a:fld>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1181100" y="696913"/>
            <a:ext cx="4648200" cy="3486150"/>
          </a:xfrm>
          <a:ln/>
        </p:spPr>
      </p:sp>
      <p:sp>
        <p:nvSpPr>
          <p:cNvPr id="100355" name="Rectangle 3"/>
          <p:cNvSpPr>
            <a:spLocks noGrp="1" noChangeArrowheads="1"/>
          </p:cNvSpPr>
          <p:nvPr>
            <p:ph type="body" idx="1"/>
          </p:nvPr>
        </p:nvSpPr>
        <p:spPr>
          <a:xfrm>
            <a:off x="935684" y="4416111"/>
            <a:ext cx="5139034" cy="4184020"/>
          </a:xfrm>
          <a:noFill/>
        </p:spPr>
        <p:txBody>
          <a:bodyPr/>
          <a:lstStyle/>
          <a:p>
            <a:r>
              <a:rPr lang="en-US" altLang="en-US" u="sng" dirty="0" smtClean="0"/>
              <a:t>Instructor Notes</a:t>
            </a:r>
            <a:endParaRPr lang="en-US" altLang="en-US" dirty="0" smtClean="0"/>
          </a:p>
          <a:p>
            <a:endParaRPr lang="en-US" altLang="en-US" dirty="0" smtClean="0"/>
          </a:p>
          <a:p>
            <a:r>
              <a:rPr lang="en-US" altLang="en-US" dirty="0" smtClean="0"/>
              <a:t>Instructor should ask what are the major laws under the NEPA umbrella. Then proceed to the next slide.</a:t>
            </a:r>
          </a:p>
          <a:p>
            <a:endParaRPr lang="en-US" altLang="en-US" dirty="0" smtClean="0"/>
          </a:p>
          <a:p>
            <a:r>
              <a:rPr lang="en-US" altLang="en-US" dirty="0" smtClean="0"/>
              <a:t>Did you know?</a:t>
            </a:r>
          </a:p>
          <a:p>
            <a:pPr marL="171450" indent="-171450">
              <a:buFont typeface="Arial" panose="020B0604020202020204" pitchFamily="34" charset="0"/>
              <a:buChar char="•"/>
            </a:pPr>
            <a:r>
              <a:rPr lang="en-US" altLang="en-US" dirty="0" smtClean="0"/>
              <a:t>Prior to the passage of NEPA in 1969, only 22 environmental laws had been passed by the U.S. government between 1890 and 1969.</a:t>
            </a:r>
          </a:p>
          <a:p>
            <a:pPr marL="171450" indent="-171450">
              <a:buFont typeface="Arial" panose="020B0604020202020204" pitchFamily="34" charset="0"/>
              <a:buChar char="•"/>
            </a:pPr>
            <a:r>
              <a:rPr lang="en-US" altLang="en-US" dirty="0" smtClean="0"/>
              <a:t>Since NEPA, over 40 environmental laws and executive orders were passed and issued between 1970 and 1990.</a:t>
            </a:r>
          </a:p>
          <a:p>
            <a:pPr marL="171450" indent="-171450">
              <a:buFont typeface="Arial" panose="020B0604020202020204" pitchFamily="34" charset="0"/>
              <a:buChar char="•"/>
            </a:pPr>
            <a:r>
              <a:rPr lang="en-US" altLang="en-US" dirty="0" smtClean="0"/>
              <a:t>Many of these laws have a major influence on the transportation project development and decision making process.</a:t>
            </a:r>
          </a:p>
          <a:p>
            <a:endParaRPr lang="en-US" altLang="en-US" dirty="0" smtClean="0"/>
          </a:p>
        </p:txBody>
      </p:sp>
      <p:sp>
        <p:nvSpPr>
          <p:cNvPr id="10035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F05BE053-170B-447D-BE10-DCE23D363381}" type="slidenum">
              <a:rPr lang="en-US" altLang="en-US" smtClean="0"/>
              <a:pPr/>
              <a:t>15</a:t>
            </a:fld>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1181100" y="698500"/>
            <a:ext cx="4648200" cy="3486150"/>
          </a:xfrm>
          <a:ln/>
        </p:spPr>
      </p:sp>
      <p:sp>
        <p:nvSpPr>
          <p:cNvPr id="101379" name="Notes Placeholder 2"/>
          <p:cNvSpPr>
            <a:spLocks noGrp="1"/>
          </p:cNvSpPr>
          <p:nvPr>
            <p:ph type="body" idx="1"/>
          </p:nvPr>
        </p:nvSpPr>
        <p:spPr>
          <a:xfrm>
            <a:off x="702966" y="4380897"/>
            <a:ext cx="5604468" cy="4337680"/>
          </a:xfrm>
          <a:noFill/>
        </p:spPr>
        <p:txBody>
          <a:bodyPr/>
          <a:lstStyle/>
          <a:p>
            <a:pPr marL="0" indent="0">
              <a:buFontTx/>
              <a:buNone/>
            </a:pPr>
            <a:r>
              <a:rPr lang="en-US" altLang="en-US" u="sng" dirty="0" smtClean="0"/>
              <a:t>Instructor Notes</a:t>
            </a:r>
          </a:p>
          <a:p>
            <a:pPr marL="173062" indent="-173062">
              <a:buFontTx/>
              <a:buChar char="•"/>
            </a:pPr>
            <a:r>
              <a:rPr lang="en-US" altLang="en-US" dirty="0" smtClean="0"/>
              <a:t>Title VI of the Civil Rights Act of 1964 prohibits discrimination on the basis of race, color, or national origin in programs receiving Federal financial assistance.</a:t>
            </a:r>
          </a:p>
          <a:p>
            <a:pPr marL="173062" indent="-173062">
              <a:buFontTx/>
              <a:buChar char="•"/>
            </a:pPr>
            <a:r>
              <a:rPr lang="en-US" altLang="en-US" dirty="0" smtClean="0"/>
              <a:t>The Uniform Relocation Assistance and Real Property Acquisition Policies Act of 1970 provides protections and assistance for people affected by the acquisition, rehabilitation, or demolition of real property for federal projects.</a:t>
            </a:r>
          </a:p>
          <a:p>
            <a:pPr marL="173062" indent="-173062" eaLnBrk="1" hangingPunct="1">
              <a:spcBef>
                <a:spcPct val="0"/>
              </a:spcBef>
              <a:buFontTx/>
              <a:buChar char="•"/>
            </a:pPr>
            <a:r>
              <a:rPr lang="en-US" altLang="en-US" dirty="0" smtClean="0"/>
              <a:t>Executive Order 12898 requires Federal agencies to consider whether minority or low-income populations are present within a project’s area in conducting public outreach, and consider whether project consequences disproportionally impact those populations.</a:t>
            </a:r>
          </a:p>
          <a:p>
            <a:pPr marL="173062" indent="-173062" eaLnBrk="1" hangingPunct="1">
              <a:spcBef>
                <a:spcPct val="0"/>
              </a:spcBef>
              <a:buFontTx/>
              <a:buChar char="•"/>
            </a:pPr>
            <a:r>
              <a:rPr lang="en-US" altLang="en-US" dirty="0" smtClean="0"/>
              <a:t>Section 4(f) of USDOT Act mandates transportation projects avoid the use of historic sites, wildlife and waterfowl refuges, and publicly owned parks and recreation areas unless there are no prudent and feasible alternatives to that avoidance.</a:t>
            </a:r>
          </a:p>
          <a:p>
            <a:pPr marL="173062" indent="-173062" eaLnBrk="1" hangingPunct="1">
              <a:spcBef>
                <a:spcPct val="0"/>
              </a:spcBef>
              <a:buFontTx/>
              <a:buChar char="•"/>
            </a:pPr>
            <a:r>
              <a:rPr lang="en-US" altLang="en-US" dirty="0" smtClean="0"/>
              <a:t>The Clean Air Act sets air pollutant limits in the United States.</a:t>
            </a:r>
          </a:p>
          <a:p>
            <a:pPr marL="173062" indent="-173062" eaLnBrk="1" hangingPunct="1">
              <a:spcBef>
                <a:spcPct val="0"/>
              </a:spcBef>
              <a:buFontTx/>
              <a:buChar char="•"/>
            </a:pPr>
            <a:r>
              <a:rPr lang="en-US" altLang="en-US" dirty="0" smtClean="0"/>
              <a:t>The Clean Water Act sets the basic structure for regulating the discharge of pollutants into the waters of the United States.</a:t>
            </a:r>
          </a:p>
          <a:p>
            <a:pPr marL="173062" indent="-173062" eaLnBrk="1" hangingPunct="1">
              <a:spcBef>
                <a:spcPct val="0"/>
              </a:spcBef>
              <a:buFontTx/>
              <a:buChar char="•"/>
            </a:pPr>
            <a:r>
              <a:rPr lang="en-US" altLang="en-US" dirty="0" smtClean="0"/>
              <a:t>The Farmland Protection Policy Act minimizes the impact that Federal programs have on irreversibly converting farmland to nonagricultural uses.</a:t>
            </a:r>
          </a:p>
          <a:p>
            <a:pPr marL="173062" indent="-173062">
              <a:buFontTx/>
              <a:buChar char="•"/>
            </a:pPr>
            <a:r>
              <a:rPr lang="en-US" altLang="en-US" dirty="0" smtClean="0"/>
              <a:t>The National Historic Preservation Act requires Federal agencies to consider the impact of their actions on significant historical properties and archaeological sites.</a:t>
            </a:r>
          </a:p>
          <a:p>
            <a:pPr marL="173062" indent="-173062" eaLnBrk="1" hangingPunct="1">
              <a:spcBef>
                <a:spcPct val="0"/>
              </a:spcBef>
            </a:pPr>
            <a:endParaRPr lang="en-US" altLang="en-US" dirty="0" smtClean="0"/>
          </a:p>
          <a:p>
            <a:pPr marL="173062" indent="-173062" eaLnBrk="1" hangingPunct="1">
              <a:spcBef>
                <a:spcPct val="0"/>
              </a:spcBef>
            </a:pPr>
            <a:endParaRPr lang="en-US" altLang="en-US" dirty="0" smtClean="0"/>
          </a:p>
          <a:p>
            <a:pPr marL="173062" indent="-173062" eaLnBrk="1" hangingPunct="1">
              <a:spcBef>
                <a:spcPct val="0"/>
              </a:spcBef>
            </a:pPr>
            <a:endParaRPr lang="en-US" altLang="en-US" dirty="0" smtClean="0"/>
          </a:p>
          <a:p>
            <a:pPr marL="173062" indent="-173062"/>
            <a:endParaRPr lang="en-US" altLang="en-US" dirty="0" smtClean="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B2128D4B-F204-4891-9351-5DFC0FA8D9A0}" type="slidenum">
              <a:rPr lang="en-US" altLang="en-US" smtClean="0"/>
              <a:pPr/>
              <a:t>16</a:t>
            </a:fld>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1181100" y="698500"/>
            <a:ext cx="4648200" cy="3486150"/>
          </a:xfrm>
          <a:ln/>
        </p:spPr>
      </p:sp>
      <p:sp>
        <p:nvSpPr>
          <p:cNvPr id="102403" name="Notes Placeholder 2"/>
          <p:cNvSpPr>
            <a:spLocks noGrp="1"/>
          </p:cNvSpPr>
          <p:nvPr>
            <p:ph type="body" idx="1"/>
          </p:nvPr>
        </p:nvSpPr>
        <p:spPr>
          <a:noFill/>
        </p:spPr>
        <p:txBody>
          <a:bodyPr/>
          <a:lstStyle/>
          <a:p>
            <a:pPr marL="0" indent="0">
              <a:buFontTx/>
              <a:buNone/>
            </a:pPr>
            <a:r>
              <a:rPr lang="en-US" altLang="en-US" u="sng" dirty="0" smtClean="0"/>
              <a:t>Instructor Notes</a:t>
            </a:r>
          </a:p>
          <a:p>
            <a:pPr marL="0" indent="0">
              <a:buFontTx/>
              <a:buNone/>
            </a:pPr>
            <a:endParaRPr lang="en-US" altLang="en-US" u="sng" dirty="0" smtClean="0"/>
          </a:p>
          <a:p>
            <a:pPr marL="173062" indent="-173062">
              <a:buFontTx/>
              <a:buChar char="•"/>
            </a:pPr>
            <a:r>
              <a:rPr lang="en-US" altLang="en-US" dirty="0" smtClean="0"/>
              <a:t>Economic, Social, and Environmental Effects of Highways set guidelines for considering possible adverse economic, social, and environmental effects in the development of proposed Federal-aid projects.</a:t>
            </a:r>
          </a:p>
          <a:p>
            <a:pPr marL="173062" indent="-173062" eaLnBrk="1" hangingPunct="1">
              <a:spcBef>
                <a:spcPct val="0"/>
              </a:spcBef>
              <a:buFontTx/>
              <a:buChar char="•"/>
            </a:pPr>
            <a:r>
              <a:rPr lang="en-US" altLang="en-US" dirty="0" smtClean="0"/>
              <a:t>Public hearing requirements mandate that agencies must provide public participation opportunities in association with their actions and programs.</a:t>
            </a:r>
          </a:p>
          <a:p>
            <a:pPr marL="173062" indent="-173062" eaLnBrk="1" hangingPunct="1">
              <a:spcBef>
                <a:spcPct val="0"/>
              </a:spcBef>
              <a:buFontTx/>
              <a:buChar char="•"/>
            </a:pPr>
            <a:r>
              <a:rPr lang="en-US" altLang="en-US" dirty="0" smtClean="0"/>
              <a:t>The Archaeological and Historic Preservation Act serves to preserve historic and archeological data that could be lost due to federal construction on federal land.</a:t>
            </a:r>
          </a:p>
          <a:p>
            <a:pPr marL="173062" indent="-173062" eaLnBrk="1" hangingPunct="1">
              <a:spcBef>
                <a:spcPct val="0"/>
              </a:spcBef>
              <a:buFontTx/>
              <a:buChar char="•"/>
            </a:pPr>
            <a:r>
              <a:rPr lang="en-US" altLang="en-US" dirty="0" smtClean="0"/>
              <a:t>The Archaeological Resources Protection Act protects archaeological resources on public lands and Indian lands.</a:t>
            </a:r>
          </a:p>
          <a:p>
            <a:pPr marL="173062" indent="-173062" eaLnBrk="1" hangingPunct="1">
              <a:spcBef>
                <a:spcPct val="0"/>
              </a:spcBef>
              <a:buFontTx/>
              <a:buChar char="•"/>
            </a:pPr>
            <a:r>
              <a:rPr lang="en-US" altLang="en-US" dirty="0" smtClean="0"/>
              <a:t>Executive Order 11990 requires federal agencies to minimize destruction of wetlands.</a:t>
            </a:r>
          </a:p>
          <a:p>
            <a:pPr marL="173062" indent="-173062" eaLnBrk="1" hangingPunct="1">
              <a:spcBef>
                <a:spcPct val="0"/>
              </a:spcBef>
              <a:buFontTx/>
              <a:buChar char="•"/>
            </a:pPr>
            <a:r>
              <a:rPr lang="en-US" altLang="en-US" dirty="0" smtClean="0"/>
              <a:t>Executive Order 11988 requires federal agencies to avoid floodplain development.</a:t>
            </a:r>
          </a:p>
          <a:p>
            <a:pPr marL="173062" indent="-173062">
              <a:buFontTx/>
              <a:buChar char="•"/>
            </a:pPr>
            <a:r>
              <a:rPr lang="en-US" altLang="en-US" dirty="0" smtClean="0"/>
              <a:t>The Endangered Species Act provides for the conservation of threatened and endangered plants and animals, and their habitats.</a:t>
            </a:r>
          </a:p>
          <a:p>
            <a:pPr marL="173062" indent="-173062"/>
            <a:endParaRPr lang="en-US" altLang="en-US" dirty="0" smtClean="0"/>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32623A43-FE1F-41BF-87EE-F5F8AC76CDAD}" type="slidenum">
              <a:rPr lang="en-US" altLang="en-US" smtClean="0"/>
              <a:pPr/>
              <a:t>17</a:t>
            </a:fld>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xfrm>
            <a:off x="1181100" y="696913"/>
            <a:ext cx="4648200" cy="3486150"/>
          </a:xfrm>
          <a:ln/>
        </p:spPr>
      </p:sp>
      <p:sp>
        <p:nvSpPr>
          <p:cNvPr id="103427" name="Rectangle 3"/>
          <p:cNvSpPr>
            <a:spLocks noGrp="1" noChangeArrowheads="1"/>
          </p:cNvSpPr>
          <p:nvPr>
            <p:ph type="body" idx="1"/>
          </p:nvPr>
        </p:nvSpPr>
        <p:spPr>
          <a:xfrm>
            <a:off x="935684" y="4416111"/>
            <a:ext cx="5139034" cy="4184020"/>
          </a:xfrm>
          <a:noFill/>
        </p:spPr>
        <p:txBody>
          <a:bodyPr/>
          <a:lstStyle/>
          <a:p>
            <a:r>
              <a:rPr lang="en-US" altLang="en-US" b="0" i="0" u="sng" dirty="0" smtClean="0"/>
              <a:t>Instructor Notes</a:t>
            </a:r>
          </a:p>
          <a:p>
            <a:endParaRPr lang="en-US" altLang="en-US" b="0" i="0" u="sng" dirty="0" smtClean="0"/>
          </a:p>
          <a:p>
            <a:r>
              <a:rPr lang="en-US" altLang="en-US" dirty="0" smtClean="0"/>
              <a:t>Refer participants to handouts for a description of each law and general requirements. Do not review in detail.</a:t>
            </a:r>
          </a:p>
          <a:p>
            <a:endParaRPr lang="en-US" altLang="en-US" b="0" i="0" u="none" dirty="0" smtClean="0"/>
          </a:p>
          <a:p>
            <a:r>
              <a:rPr lang="en-US" altLang="en-US" b="0" i="0" u="none" dirty="0" smtClean="0"/>
              <a:t>Ask participants, </a:t>
            </a:r>
            <a:r>
              <a:rPr lang="en-US" altLang="en-US" dirty="0" smtClean="0"/>
              <a:t>Which may require mitigation? USACE Section 404 (wetlands), Endangered Species Act (Section 7), and National Historic Preservation Act (NHPA) Section 106. </a:t>
            </a:r>
          </a:p>
          <a:p>
            <a:r>
              <a:rPr lang="en-US" altLang="en-US" dirty="0" smtClean="0"/>
              <a:t>The largest compensatory mitigation program for most state DOTs is associated with the USACE Section 404, followed by ESA Section 7, and NHPA (Section 106). The environmental Law Institute reported that an annual $2.9 billion is spent nationally on 404 mitigation, and the total mitigation costs expended or committed under major federal regulatory programs was $3.8 billion.  </a:t>
            </a:r>
          </a:p>
          <a:p>
            <a:endParaRPr lang="en-US" altLang="en-US" dirty="0" smtClean="0"/>
          </a:p>
        </p:txBody>
      </p:sp>
      <p:sp>
        <p:nvSpPr>
          <p:cNvPr id="10342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47C68E75-DD9E-44C1-8F2A-A768276A23FB}" type="slidenum">
              <a:rPr lang="en-US" altLang="en-US" smtClean="0"/>
              <a:pPr/>
              <a:t>18</a:t>
            </a:fld>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181100" y="698500"/>
            <a:ext cx="4648200" cy="3486150"/>
          </a:xfrm>
          <a:ln/>
        </p:spPr>
      </p:sp>
      <p:sp>
        <p:nvSpPr>
          <p:cNvPr id="105475" name="Rectangle 3"/>
          <p:cNvSpPr>
            <a:spLocks noGrp="1" noChangeArrowheads="1"/>
          </p:cNvSpPr>
          <p:nvPr>
            <p:ph type="body" idx="1"/>
          </p:nvPr>
        </p:nvSpPr>
        <p:spPr>
          <a:noFill/>
        </p:spPr>
        <p:txBody>
          <a:bodyPr/>
          <a:lstStyle/>
          <a:p>
            <a:pPr>
              <a:lnSpc>
                <a:spcPct val="90000"/>
              </a:lnSpc>
            </a:pPr>
            <a:r>
              <a:rPr lang="en-US" altLang="en-US" b="0" i="0" u="sng" dirty="0" smtClean="0"/>
              <a:t>Instructor Notes</a:t>
            </a:r>
          </a:p>
          <a:p>
            <a:pPr>
              <a:lnSpc>
                <a:spcPct val="90000"/>
              </a:lnSpc>
            </a:pPr>
            <a:endParaRPr lang="en-US" altLang="en-US" b="1" i="1" u="sng" dirty="0" smtClean="0"/>
          </a:p>
          <a:p>
            <a:pPr>
              <a:lnSpc>
                <a:spcPct val="90000"/>
              </a:lnSpc>
            </a:pPr>
            <a:r>
              <a:rPr lang="en-US" altLang="en-US" dirty="0" smtClean="0"/>
              <a:t>Transportation planning and project development can be linked and integrated with resource agency planning and project development, to produce a more efficient process that is more effective for all agencies.  This model requires a willingness to partner and work together.</a:t>
            </a:r>
            <a:r>
              <a:rPr lang="en-US" altLang="en-US" b="1" i="1" dirty="0" smtClean="0"/>
              <a:t> </a:t>
            </a:r>
            <a:r>
              <a:rPr lang="en-US" altLang="en-US" dirty="0" smtClean="0"/>
              <a:t>The model on this slide builds in three parts.</a:t>
            </a:r>
          </a:p>
          <a:p>
            <a:pPr>
              <a:lnSpc>
                <a:spcPct val="90000"/>
              </a:lnSpc>
            </a:pPr>
            <a:r>
              <a:rPr lang="en-US" altLang="en-US" dirty="0" smtClean="0"/>
              <a:t>  </a:t>
            </a:r>
          </a:p>
          <a:p>
            <a:pPr marL="228600" indent="-228600">
              <a:lnSpc>
                <a:spcPct val="90000"/>
              </a:lnSpc>
              <a:buFont typeface="+mj-lt"/>
              <a:buAutoNum type="arabicPeriod"/>
            </a:pPr>
            <a:r>
              <a:rPr lang="en-US" altLang="en-US" dirty="0" smtClean="0"/>
              <a:t>Explain the arrow between transportation planning and project development. The planning process is informed by project development and NEPA activities. </a:t>
            </a:r>
          </a:p>
          <a:p>
            <a:pPr marL="228600" indent="-228600">
              <a:lnSpc>
                <a:spcPct val="90000"/>
              </a:lnSpc>
              <a:buFont typeface="+mj-lt"/>
              <a:buAutoNum type="arabicPeriod"/>
            </a:pPr>
            <a:r>
              <a:rPr lang="en-US" altLang="en-US" dirty="0" smtClean="0"/>
              <a:t>Explain that resource agencies carry out their own planning. Coordinating transportation and resource agency planning yields opportunities for better integration and fewer conflicts between plans.</a:t>
            </a:r>
          </a:p>
          <a:p>
            <a:pPr marL="228600" indent="-228600">
              <a:lnSpc>
                <a:spcPct val="90000"/>
              </a:lnSpc>
              <a:buFont typeface="+mj-lt"/>
              <a:buAutoNum type="arabicPeriod"/>
            </a:pPr>
            <a:r>
              <a:rPr lang="en-US" altLang="en-US" dirty="0" smtClean="0"/>
              <a:t>Resource agency project development pairs up with links to resource agency planning and transportation project development.  Instructor should relate personal experiences with integrated planning and opportunities/challenges, and invite the class to share their experiences.</a:t>
            </a:r>
          </a:p>
          <a:p>
            <a:pPr marL="228600" indent="-228600">
              <a:lnSpc>
                <a:spcPct val="90000"/>
              </a:lnSpc>
              <a:buFont typeface="+mj-lt"/>
              <a:buAutoNum type="arabicPeriod" startAt="3"/>
            </a:pPr>
            <a:endParaRPr lang="en-US" altLang="en-US" b="1" i="1" u="sng" dirty="0" smtClean="0"/>
          </a:p>
          <a:p>
            <a:pPr>
              <a:lnSpc>
                <a:spcPct val="90000"/>
              </a:lnSpc>
            </a:pPr>
            <a:endParaRPr lang="en-US" altLang="en-US" dirty="0" smtClean="0"/>
          </a:p>
        </p:txBody>
      </p:sp>
      <p:sp>
        <p:nvSpPr>
          <p:cNvPr id="10547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A3E3BAD-203A-469B-B158-EA3C175A288F}" type="slidenum">
              <a:rPr lang="en-US" altLang="en-US" smtClean="0"/>
              <a:pPr/>
              <a:t>19</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789AEE30-741E-48B7-8271-2E0560E5F376}" type="slidenum">
              <a:rPr lang="en-US" altLang="en-US" smtClean="0"/>
              <a:pPr/>
              <a:t>2</a:t>
            </a:fld>
            <a:endParaRPr lang="en-US" altLang="en-US" smtClean="0"/>
          </a:p>
        </p:txBody>
      </p:sp>
      <p:sp>
        <p:nvSpPr>
          <p:cNvPr id="87043" name="Rectangle 2"/>
          <p:cNvSpPr>
            <a:spLocks noGrp="1" noRot="1" noChangeAspect="1" noChangeArrowheads="1" noTextEdit="1"/>
          </p:cNvSpPr>
          <p:nvPr>
            <p:ph type="sldImg"/>
          </p:nvPr>
        </p:nvSpPr>
        <p:spPr>
          <a:xfrm>
            <a:off x="1181100" y="698500"/>
            <a:ext cx="4648200" cy="3486150"/>
          </a:xfrm>
          <a:ln/>
        </p:spPr>
      </p:sp>
      <p:sp>
        <p:nvSpPr>
          <p:cNvPr id="87044" name="Notes Placeholder 4"/>
          <p:cNvSpPr>
            <a:spLocks noGrp="1"/>
          </p:cNvSpPr>
          <p:nvPr>
            <p:ph type="body" sz="quarter" idx="10"/>
          </p:nvPr>
        </p:nvSpPr>
        <p:spPr>
          <a:noFill/>
        </p:spPr>
        <p:txBody>
          <a:bodyPr/>
          <a:lstStyle/>
          <a:p>
            <a:r>
              <a:rPr lang="en-US" altLang="en-US" u="sng" dirty="0" smtClean="0"/>
              <a:t>Instructor Notes</a:t>
            </a:r>
            <a:r>
              <a:rPr lang="en-US" altLang="en-US" dirty="0" smtClean="0"/>
              <a:t> </a:t>
            </a:r>
          </a:p>
          <a:p>
            <a:endParaRPr lang="en-US" altLang="en-US" dirty="0" smtClean="0"/>
          </a:p>
          <a:p>
            <a:r>
              <a:rPr lang="en-US" altLang="en-US" dirty="0" smtClean="0"/>
              <a:t>Review agenda.</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Ask Participants to describe these</a:t>
            </a:r>
            <a:r>
              <a:rPr lang="en-US" baseline="0" dirty="0" smtClean="0"/>
              <a:t> terms. Provide answers, as needed. </a:t>
            </a:r>
          </a:p>
          <a:p>
            <a:endParaRPr lang="en-US" baseline="0" dirty="0" smtClean="0"/>
          </a:p>
          <a:p>
            <a:r>
              <a:rPr lang="en-US" baseline="0" dirty="0" smtClean="0"/>
              <a:t>Indicate that these will be discussed in detail in Lesson 3.</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20</a:t>
            </a:fld>
            <a:endParaRPr lang="en-US"/>
          </a:p>
        </p:txBody>
      </p:sp>
    </p:spTree>
    <p:extLst>
      <p:ext uri="{BB962C8B-B14F-4D97-AF65-F5344CB8AC3E}">
        <p14:creationId xmlns:p14="http://schemas.microsoft.com/office/powerpoint/2010/main" val="15209764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1181100" y="698500"/>
            <a:ext cx="4648200" cy="3486150"/>
          </a:xfrm>
          <a:ln/>
        </p:spPr>
      </p:sp>
      <p:sp>
        <p:nvSpPr>
          <p:cNvPr id="109571"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Describe briefly and generally the PDP process.  Identify how many things are occurring simultaneously.</a:t>
            </a:r>
          </a:p>
          <a:p>
            <a:endParaRPr lang="en-US" altLang="en-US" dirty="0" smtClean="0"/>
          </a:p>
          <a:p>
            <a:r>
              <a:rPr lang="en-US" altLang="en-US" dirty="0" smtClean="0"/>
              <a:t>Ask participants to identify where assessment and documents occur in the timeline.</a:t>
            </a:r>
          </a:p>
        </p:txBody>
      </p:sp>
      <p:sp>
        <p:nvSpPr>
          <p:cNvPr id="109572"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247CADDB-78D2-4A8C-9084-F196BF1AF7B7}" type="slidenum">
              <a:rPr lang="en-US" altLang="en-US" smtClean="0"/>
              <a:pPr/>
              <a:t>21</a:t>
            </a:fld>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1181100" y="698500"/>
            <a:ext cx="4648200" cy="3486150"/>
          </a:xfrm>
          <a:ln/>
        </p:spPr>
      </p:sp>
      <p:sp>
        <p:nvSpPr>
          <p:cNvPr id="104451" name="Rectangle 3"/>
          <p:cNvSpPr>
            <a:spLocks noGrp="1" noChangeArrowheads="1"/>
          </p:cNvSpPr>
          <p:nvPr>
            <p:ph type="body" idx="1"/>
          </p:nvPr>
        </p:nvSpPr>
        <p:spPr>
          <a:xfrm>
            <a:off x="784819" y="4416111"/>
            <a:ext cx="5495332" cy="4302466"/>
          </a:xfrm>
          <a:noFill/>
        </p:spPr>
        <p:txBody>
          <a:bodyPr/>
          <a:lstStyle/>
          <a:p>
            <a:r>
              <a:rPr lang="en-US" altLang="en-US" u="sng" dirty="0" smtClean="0"/>
              <a:t>Instructor Notes</a:t>
            </a:r>
          </a:p>
          <a:p>
            <a:r>
              <a:rPr lang="en-US" altLang="en-US" dirty="0" smtClean="0"/>
              <a:t>Ask what</a:t>
            </a:r>
            <a:r>
              <a:rPr lang="en-US" altLang="en-US" baseline="0" dirty="0" smtClean="0"/>
              <a:t> is Class of Action. </a:t>
            </a:r>
            <a:r>
              <a:rPr lang="en-US" altLang="en-US" dirty="0" smtClean="0"/>
              <a:t>Ask what NEPA documents are prepared. Allow participants to answer, and supplement answers with information as needed.</a:t>
            </a:r>
          </a:p>
          <a:p>
            <a:r>
              <a:rPr lang="en-US" altLang="en-US" dirty="0" smtClean="0"/>
              <a:t>Ask what the differences are between documents and how they are prepared.</a:t>
            </a:r>
          </a:p>
          <a:p>
            <a:endParaRPr lang="en-US" altLang="en-US" dirty="0" smtClean="0"/>
          </a:p>
          <a:p>
            <a:r>
              <a:rPr lang="en-US" altLang="en-US" dirty="0" smtClean="0"/>
              <a:t>The three basic types of NEPA documents are: CE = categorical exclusion, EA = environmental assessment (concludes with FONSI), EIS = Environmental impact statement (concludes with ROD). Approximately 90 percent of projects are categorical exclusions, and include projects that do NOT typically cause environmental impacts. CE projects may include resurfacing, many bridge replacements, turn lanes, or signal projects. Approximately 5-7 percent of projects are completed as environmental assessments. EA projects usually involve capacity expansion,  roadway widening, new locations, etc. </a:t>
            </a:r>
          </a:p>
          <a:p>
            <a:endParaRPr lang="en-US" altLang="en-US" dirty="0" smtClean="0"/>
          </a:p>
          <a:p>
            <a:r>
              <a:rPr lang="en-US" altLang="en-US" dirty="0" smtClean="0"/>
              <a:t>In “NEPA Assignment”, the responsibilities assigned to TxDOT aren’t limited to NEPA. TxDOT is also assigned responsibility for compliance with almost all of the other environmental laws that we address.  The exceptions are government-to-government consultation with tribes, and conformity determinations under the Clean Air Act.  </a:t>
            </a:r>
            <a:r>
              <a:rPr lang="en-US" altLang="en-US" dirty="0" err="1" smtClean="0"/>
              <a:t>TxDOT</a:t>
            </a:r>
            <a:r>
              <a:rPr lang="en-US" altLang="en-US" dirty="0" smtClean="0"/>
              <a:t> would be responsible for Section 4(f), Section 7 of the Endangered Species Act, Section 106 of the Historic Preservation Act, and many others. </a:t>
            </a:r>
          </a:p>
          <a:p>
            <a:endParaRPr lang="en-US" altLang="en-US" dirty="0" smtClean="0"/>
          </a:p>
          <a:p>
            <a:endParaRPr lang="en-US" altLang="en-US" b="1" i="1" dirty="0" smtClean="0"/>
          </a:p>
          <a:p>
            <a:endParaRPr lang="en-US" altLang="en-US" b="1" i="1" dirty="0" smtClean="0"/>
          </a:p>
          <a:p>
            <a:endParaRPr lang="en-US" altLang="en-US" dirty="0" smtClean="0"/>
          </a:p>
          <a:p>
            <a:endParaRPr lang="en-US" altLang="en-US" dirty="0" smtClean="0"/>
          </a:p>
        </p:txBody>
      </p:sp>
      <p:sp>
        <p:nvSpPr>
          <p:cNvPr id="10445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D6507B2F-5294-4BE5-8127-562975059341}" type="slidenum">
              <a:rPr lang="en-US" altLang="en-US" smtClean="0"/>
              <a:pPr/>
              <a:t>22</a:t>
            </a:fld>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1181100" y="698500"/>
            <a:ext cx="4648200" cy="3486150"/>
          </a:xfrm>
          <a:ln/>
        </p:spPr>
      </p:sp>
      <p:sp>
        <p:nvSpPr>
          <p:cNvPr id="10649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Instructor should ask the question “Where do you start?”  and record answers.</a:t>
            </a:r>
          </a:p>
          <a:p>
            <a:endParaRPr lang="en-US" altLang="en-US" dirty="0" smtClean="0"/>
          </a:p>
          <a:p>
            <a:r>
              <a:rPr lang="en-US" altLang="en-US" dirty="0" smtClean="0"/>
              <a:t>Knowing you will need to do all of these things, where do you start and how?</a:t>
            </a:r>
          </a:p>
          <a:p>
            <a:endParaRPr lang="en-US" altLang="en-US" dirty="0" smtClean="0"/>
          </a:p>
          <a:p>
            <a:r>
              <a:rPr lang="en-US" altLang="en-US" dirty="0" smtClean="0"/>
              <a:t>Preparers will always conduct ISA, PCR, historic, Arch, NWP, etc. </a:t>
            </a:r>
          </a:p>
          <a:p>
            <a:endParaRPr lang="en-US" altLang="en-US" dirty="0" smtClean="0"/>
          </a:p>
          <a:p>
            <a:r>
              <a:rPr lang="en-US" altLang="en-US" dirty="0" smtClean="0"/>
              <a:t>The point is that scoping and risk assessment are useful tools.</a:t>
            </a:r>
          </a:p>
        </p:txBody>
      </p:sp>
      <p:sp>
        <p:nvSpPr>
          <p:cNvPr id="10650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6D6A171B-756B-4CF5-83BF-C996B8B9B90C}" type="slidenum">
              <a:rPr lang="en-US" altLang="en-US" smtClean="0"/>
              <a:pPr/>
              <a:t>23</a:t>
            </a:fld>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1181100" y="698500"/>
            <a:ext cx="4648200" cy="3486150"/>
          </a:xfrm>
          <a:ln/>
        </p:spPr>
      </p:sp>
      <p:sp>
        <p:nvSpPr>
          <p:cNvPr id="107523"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Scoping is a process initiated early in project development and continues throughout the project development process to assist in identifying important issues and potential fatal flaws, and discussing methodologies for studies. </a:t>
            </a:r>
          </a:p>
          <a:p>
            <a:endParaRPr lang="en-US" altLang="en-US" dirty="0" smtClean="0"/>
          </a:p>
          <a:p>
            <a:r>
              <a:rPr lang="en-US" altLang="en-US" dirty="0" smtClean="0"/>
              <a:t>Scoping accomplishes the following objectives:</a:t>
            </a:r>
          </a:p>
          <a:p>
            <a:endParaRPr lang="en-US" altLang="en-US" dirty="0" smtClean="0"/>
          </a:p>
          <a:p>
            <a:pPr marL="171450" indent="-171450">
              <a:buFont typeface="Arial" panose="020B0604020202020204" pitchFamily="34" charset="0"/>
              <a:buChar char="•"/>
            </a:pPr>
            <a:r>
              <a:rPr lang="en-US" altLang="en-US" dirty="0" smtClean="0"/>
              <a:t>Fulfills NEPA requirements for projects involving an Environmental Impact Study and invites participation in the NEPA process.</a:t>
            </a:r>
          </a:p>
          <a:p>
            <a:pPr marL="171450" indent="-171450">
              <a:buFont typeface="Arial" panose="020B0604020202020204" pitchFamily="34" charset="0"/>
              <a:buChar char="•"/>
            </a:pPr>
            <a:r>
              <a:rPr lang="en-US" altLang="en-US" dirty="0" smtClean="0"/>
              <a:t>Continues early coordination with the public and agencies.</a:t>
            </a:r>
          </a:p>
          <a:p>
            <a:pPr marL="171450" indent="-171450">
              <a:buFont typeface="Arial" panose="020B0604020202020204" pitchFamily="34" charset="0"/>
              <a:buChar char="•"/>
            </a:pPr>
            <a:r>
              <a:rPr lang="en-US" altLang="en-US" dirty="0" smtClean="0"/>
              <a:t>Determines scope of project and study area.</a:t>
            </a:r>
          </a:p>
          <a:p>
            <a:pPr marL="171450" indent="-171450">
              <a:buFont typeface="Arial" panose="020B0604020202020204" pitchFamily="34" charset="0"/>
              <a:buChar char="•"/>
            </a:pPr>
            <a:r>
              <a:rPr lang="en-US" altLang="en-US" dirty="0" smtClean="0"/>
              <a:t>Determines important and minor issues.</a:t>
            </a:r>
          </a:p>
          <a:p>
            <a:pPr marL="171450" indent="-171450">
              <a:buFont typeface="Arial" panose="020B0604020202020204" pitchFamily="34" charset="0"/>
              <a:buChar char="•"/>
            </a:pPr>
            <a:r>
              <a:rPr lang="en-US" altLang="en-US" dirty="0" smtClean="0"/>
              <a:t>Allocates assignments.</a:t>
            </a:r>
          </a:p>
          <a:p>
            <a:pPr marL="171450" indent="-171450">
              <a:buFont typeface="Arial" panose="020B0604020202020204" pitchFamily="34" charset="0"/>
              <a:buChar char="•"/>
            </a:pPr>
            <a:r>
              <a:rPr lang="en-US" altLang="en-US" dirty="0" smtClean="0"/>
              <a:t>Determines activities and their timing.</a:t>
            </a:r>
          </a:p>
          <a:p>
            <a:pPr marL="171450" indent="-171450">
              <a:buFont typeface="Arial" panose="020B0604020202020204" pitchFamily="34" charset="0"/>
              <a:buChar char="•"/>
            </a:pPr>
            <a:r>
              <a:rPr lang="en-US" altLang="en-US" dirty="0" smtClean="0"/>
              <a:t>Identifies other studies.</a:t>
            </a:r>
          </a:p>
        </p:txBody>
      </p:sp>
      <p:sp>
        <p:nvSpPr>
          <p:cNvPr id="10752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0A3EBB2C-9C90-4328-8462-3EAE221255DF}" type="slidenum">
              <a:rPr lang="en-US" altLang="en-US" smtClean="0"/>
              <a:pPr/>
              <a:t>24</a:t>
            </a:fld>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u="sng" dirty="0" smtClean="0"/>
              <a:t>Instructor Notes</a:t>
            </a:r>
          </a:p>
          <a:p>
            <a:endParaRPr lang="en-US" dirty="0" smtClean="0"/>
          </a:p>
          <a:p>
            <a:r>
              <a:rPr lang="en-US" dirty="0" smtClean="0"/>
              <a:t>Instructor</a:t>
            </a:r>
            <a:r>
              <a:rPr lang="en-US" baseline="0" dirty="0" smtClean="0"/>
              <a:t> should describe the NEPA assignment process and note that circled stages in the process are where QA/QC occurs.</a:t>
            </a:r>
          </a:p>
          <a:p>
            <a:endParaRPr lang="en-US" baseline="0" dirty="0" smtClean="0"/>
          </a:p>
          <a:p>
            <a:r>
              <a:rPr lang="en-US" baseline="0" dirty="0" smtClean="0"/>
              <a:t>Ask participants how and what they use for QA, and who conducts QA at these stages.</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25</a:t>
            </a:fld>
            <a:endParaRPr lang="en-US"/>
          </a:p>
        </p:txBody>
      </p:sp>
    </p:spTree>
    <p:extLst>
      <p:ext uri="{BB962C8B-B14F-4D97-AF65-F5344CB8AC3E}">
        <p14:creationId xmlns:p14="http://schemas.microsoft.com/office/powerpoint/2010/main" val="3131331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u="sng" dirty="0" smtClean="0"/>
              <a:t>Instructor Notes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These are the major QA stages.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Ask participants how and what they use for QA, and who conducts QA at these stages.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Ask participants to describe what occurs at each stage: Scoping, Technical Studies, Administrative Completeness, Review for Readiness.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26</a:t>
            </a:fld>
            <a:endParaRPr lang="en-US"/>
          </a:p>
        </p:txBody>
      </p:sp>
    </p:spTree>
    <p:extLst>
      <p:ext uri="{BB962C8B-B14F-4D97-AF65-F5344CB8AC3E}">
        <p14:creationId xmlns:p14="http://schemas.microsoft.com/office/powerpoint/2010/main" val="27923544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1181100" y="698500"/>
            <a:ext cx="4648200" cy="3486150"/>
          </a:xfrm>
          <a:ln/>
        </p:spPr>
      </p:sp>
      <p:sp>
        <p:nvSpPr>
          <p:cNvPr id="10854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These are examples of checklists to use. The CE Determination Checklist is </a:t>
            </a:r>
            <a:r>
              <a:rPr lang="en-US" altLang="en-US" i="1" dirty="0" smtClean="0"/>
              <a:t>DRAFT</a:t>
            </a:r>
            <a:r>
              <a:rPr lang="en-US" altLang="en-US" dirty="0" smtClean="0"/>
              <a:t>.</a:t>
            </a:r>
          </a:p>
          <a:p>
            <a:endParaRPr lang="en-US" altLang="en-US" dirty="0" smtClean="0"/>
          </a:p>
          <a:p>
            <a:r>
              <a:rPr lang="en-US" altLang="en-US" dirty="0" smtClean="0"/>
              <a:t>Ask</a:t>
            </a:r>
            <a:r>
              <a:rPr lang="en-US" altLang="en-US" baseline="0" dirty="0" smtClean="0"/>
              <a:t> participants where these forms are found. (Answer: ENV website and Environmental Compliance Tool Kits.)</a:t>
            </a:r>
            <a:endParaRPr lang="en-US" altLang="en-US" dirty="0" smtClean="0"/>
          </a:p>
        </p:txBody>
      </p:sp>
      <p:sp>
        <p:nvSpPr>
          <p:cNvPr id="10854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7579360-6F9F-4B8E-AA75-344D59504510}" type="slidenum">
              <a:rPr lang="en-US" altLang="en-US" smtClean="0"/>
              <a:pPr/>
              <a:t>27</a:t>
            </a:fld>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xfrm>
            <a:off x="1181100" y="698500"/>
            <a:ext cx="4648200" cy="3486150"/>
          </a:xfrm>
          <a:ln/>
        </p:spPr>
      </p:sp>
      <p:sp>
        <p:nvSpPr>
          <p:cNvPr id="110595"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participants to describe where they obtain the needed forms and resources.</a:t>
            </a:r>
          </a:p>
          <a:p>
            <a:endParaRPr lang="en-US" altLang="en-US" dirty="0" smtClean="0"/>
          </a:p>
          <a:p>
            <a:r>
              <a:rPr lang="en-US" altLang="en-US" dirty="0" smtClean="0"/>
              <a:t>Record the answers.</a:t>
            </a:r>
          </a:p>
        </p:txBody>
      </p:sp>
      <p:sp>
        <p:nvSpPr>
          <p:cNvPr id="11059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B167463-EA86-40D6-B347-19E2E908BD22}" type="slidenum">
              <a:rPr lang="en-US" altLang="en-US" smtClean="0"/>
              <a:pPr/>
              <a:t>28</a:t>
            </a:fld>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These are optional exercises. Participants who have attended </a:t>
            </a:r>
            <a:r>
              <a:rPr lang="en-US" dirty="0" err="1" smtClean="0"/>
              <a:t>TxDOT</a:t>
            </a:r>
            <a:r>
              <a:rPr lang="en-US" dirty="0" smtClean="0"/>
              <a:t> NEPA assignment training probably</a:t>
            </a:r>
            <a:r>
              <a:rPr lang="en-US" baseline="0" dirty="0" smtClean="0"/>
              <a:t> do not need review.</a:t>
            </a:r>
            <a:endParaRPr lang="en-US" dirty="0" smtClean="0"/>
          </a:p>
          <a:p>
            <a:endParaRPr lang="en-US" dirty="0" smtClean="0"/>
          </a:p>
          <a:p>
            <a:r>
              <a:rPr lang="en-US" dirty="0" smtClean="0"/>
              <a:t>Example exercises</a:t>
            </a:r>
            <a:r>
              <a:rPr lang="en-US" baseline="0" dirty="0" smtClean="0"/>
              <a:t> can be found in TXDOT July 2014 NEPA Assignment Training on page 128.</a:t>
            </a:r>
            <a:endParaRPr lang="en-US" dirty="0" smtClean="0"/>
          </a:p>
          <a:p>
            <a:endParaRPr lang="en-US" dirty="0" smtClean="0"/>
          </a:p>
          <a:p>
            <a:r>
              <a:rPr lang="en-US" dirty="0" smtClean="0"/>
              <a:t>Given these two types of projects, what type of document (class of action) is needed?</a:t>
            </a:r>
          </a:p>
          <a:p>
            <a:endParaRPr lang="en-US" dirty="0" smtClean="0"/>
          </a:p>
          <a:p>
            <a:r>
              <a:rPr lang="en-US" dirty="0" smtClean="0"/>
              <a:t>(This is a learning assessment.)</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29</a:t>
            </a:fld>
            <a:endParaRPr lang="en-US"/>
          </a:p>
        </p:txBody>
      </p:sp>
    </p:spTree>
    <p:extLst>
      <p:ext uri="{BB962C8B-B14F-4D97-AF65-F5344CB8AC3E}">
        <p14:creationId xmlns:p14="http://schemas.microsoft.com/office/powerpoint/2010/main" val="4150546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xfrm>
            <a:off x="1181100" y="698500"/>
            <a:ext cx="4648200" cy="3486150"/>
          </a:xfrm>
          <a:ln/>
        </p:spPr>
      </p:sp>
      <p:sp>
        <p:nvSpPr>
          <p:cNvPr id="88067" name="Notes Placeholder 2"/>
          <p:cNvSpPr>
            <a:spLocks noGrp="1"/>
          </p:cNvSpPr>
          <p:nvPr>
            <p:ph type="body" idx="1"/>
          </p:nvPr>
        </p:nvSpPr>
        <p:spPr>
          <a:noFill/>
        </p:spPr>
        <p:txBody>
          <a:bodyPr/>
          <a:lstStyle/>
          <a:p>
            <a:r>
              <a:rPr lang="en-US" altLang="en-US" u="sng" dirty="0" smtClean="0"/>
              <a:t>Instructor Notes</a:t>
            </a:r>
            <a:r>
              <a:rPr lang="en-US" altLang="en-US" dirty="0" smtClean="0"/>
              <a:t> </a:t>
            </a:r>
          </a:p>
          <a:p>
            <a:endParaRPr lang="en-US" altLang="en-US" dirty="0" smtClean="0"/>
          </a:p>
          <a:p>
            <a:r>
              <a:rPr lang="en-US" altLang="en-US" dirty="0" smtClean="0"/>
              <a:t>List the items to be covered in the this lesson.</a:t>
            </a:r>
          </a:p>
          <a:p>
            <a:endParaRPr lang="en-US" altLang="en-US" dirty="0" smtClean="0"/>
          </a:p>
          <a:p>
            <a:r>
              <a:rPr lang="en-US" altLang="en-US" b="1" dirty="0" smtClean="0"/>
              <a:t>At this time, the instructors should introduce themselves.  </a:t>
            </a:r>
          </a:p>
          <a:p>
            <a:endParaRPr lang="en-US" altLang="en-US" b="1" dirty="0" smtClean="0"/>
          </a:p>
          <a:p>
            <a:r>
              <a:rPr lang="en-US" altLang="en-US" b="1" dirty="0" smtClean="0"/>
              <a:t>It is important that the instructors describe their experience, background, and qualifications as instructors.</a:t>
            </a:r>
          </a:p>
          <a:p>
            <a:endParaRPr lang="en-US" altLang="en-US" b="1" dirty="0" smtClean="0"/>
          </a:p>
          <a:p>
            <a:r>
              <a:rPr lang="en-US" altLang="en-US" dirty="0" smtClean="0"/>
              <a:t>For example: My name is John Overman. I have been a researcher with TTI for 18 years. I am a certified National Highway Institute instructor and teach transportation planning.  I have been involved in the TxDOT project development processes, including NEPA  issues for many years. I have BS in Geology from A&amp;M and a master’s in planning from UTA.</a:t>
            </a:r>
          </a:p>
          <a:p>
            <a:endParaRPr lang="en-US" altLang="en-US" dirty="0" smtClean="0"/>
          </a:p>
          <a:p>
            <a:endParaRPr lang="en-US" altLang="en-US" dirty="0" smtClean="0"/>
          </a:p>
          <a:p>
            <a:endParaRPr lang="en-US" altLang="en-US" dirty="0" smtClean="0"/>
          </a:p>
        </p:txBody>
      </p:sp>
      <p:sp>
        <p:nvSpPr>
          <p:cNvPr id="88068"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E2E6DC0-2A24-456C-A19F-163C11672611}" type="slidenum">
              <a:rPr lang="en-US" altLang="en-US" smtClean="0"/>
              <a:pPr/>
              <a:t>3</a:t>
            </a:fld>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Ask participants to describe the difference between “c-list”  and “d-list.”</a:t>
            </a:r>
          </a:p>
          <a:p>
            <a:endParaRPr lang="en-US" dirty="0" smtClean="0"/>
          </a:p>
          <a:p>
            <a:r>
              <a:rPr lang="en-US" dirty="0" smtClean="0"/>
              <a:t>(Experienced</a:t>
            </a:r>
            <a:r>
              <a:rPr lang="en-US" baseline="0" dirty="0" smtClean="0"/>
              <a:t> environmental practitioners will know.) </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30</a:t>
            </a:fld>
            <a:endParaRPr lang="en-US"/>
          </a:p>
        </p:txBody>
      </p:sp>
    </p:spTree>
    <p:extLst>
      <p:ext uri="{BB962C8B-B14F-4D97-AF65-F5344CB8AC3E}">
        <p14:creationId xmlns:p14="http://schemas.microsoft.com/office/powerpoint/2010/main" val="2578434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xfrm>
            <a:off x="1181100" y="698500"/>
            <a:ext cx="4648200" cy="3486150"/>
          </a:xfrm>
          <a:ln/>
        </p:spPr>
      </p:sp>
      <p:sp>
        <p:nvSpPr>
          <p:cNvPr id="11161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This is an optional exercise.</a:t>
            </a:r>
          </a:p>
          <a:p>
            <a:endParaRPr lang="en-US" altLang="en-US" dirty="0" smtClean="0"/>
          </a:p>
          <a:p>
            <a:r>
              <a:rPr lang="en-US" altLang="en-US" dirty="0" smtClean="0"/>
              <a:t>Consider these two projects. What NEPA document is needed for each project and why?</a:t>
            </a:r>
          </a:p>
          <a:p>
            <a:endParaRPr lang="en-US" altLang="en-US" dirty="0" smtClean="0"/>
          </a:p>
          <a:p>
            <a:r>
              <a:rPr lang="en-US" altLang="en-US" dirty="0" smtClean="0"/>
              <a:t>See pages 127-137 in July 2014</a:t>
            </a:r>
            <a:r>
              <a:rPr lang="en-US" altLang="en-US" baseline="0" dirty="0" smtClean="0"/>
              <a:t> NEPA Assignment Notebook.</a:t>
            </a:r>
            <a:endParaRPr lang="en-US" altLang="en-US" dirty="0" smtClean="0"/>
          </a:p>
          <a:p>
            <a:endParaRPr lang="en-US" altLang="en-US" dirty="0" smtClean="0"/>
          </a:p>
          <a:p>
            <a:endParaRPr lang="en-US" altLang="en-US" dirty="0" smtClean="0"/>
          </a:p>
        </p:txBody>
      </p:sp>
      <p:sp>
        <p:nvSpPr>
          <p:cNvPr id="11162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741E7EAC-3B7B-4BF0-A110-8D7CAF4BC1C4}" type="slidenum">
              <a:rPr lang="en-US" altLang="en-US" smtClean="0"/>
              <a:pPr/>
              <a:t>31</a:t>
            </a:fld>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xfrm>
            <a:off x="1181100" y="698500"/>
            <a:ext cx="4648200" cy="3486150"/>
          </a:xfrm>
          <a:ln/>
        </p:spPr>
      </p:sp>
      <p:sp>
        <p:nvSpPr>
          <p:cNvPr id="112643"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This is an optional exercise. </a:t>
            </a:r>
          </a:p>
          <a:p>
            <a:endParaRPr lang="en-US" altLang="en-US" dirty="0" smtClean="0"/>
          </a:p>
          <a:p>
            <a:r>
              <a:rPr lang="en-US" altLang="en-US" dirty="0" smtClean="0"/>
              <a:t>What type of document is needed or MOST common for bridge replacements?</a:t>
            </a:r>
          </a:p>
          <a:p>
            <a:endParaRPr lang="en-US" altLang="en-US" dirty="0" smtClean="0"/>
          </a:p>
          <a:p>
            <a:r>
              <a:rPr lang="en-US" altLang="en-US" dirty="0" smtClean="0"/>
              <a:t>What are the common issues to be aware of when replacing a bridge?</a:t>
            </a:r>
          </a:p>
          <a:p>
            <a:endParaRPr lang="en-US" altLang="en-US" dirty="0" smtClean="0"/>
          </a:p>
          <a:p>
            <a:r>
              <a:rPr lang="en-US" dirty="0" smtClean="0"/>
              <a:t>“c-list” CEs: operational ROW, less than $5 million federal share, &lt; $30 million, and 15 percent federal share, etc.</a:t>
            </a:r>
          </a:p>
          <a:p>
            <a:endParaRPr lang="en-US" altLang="en-US" dirty="0" smtClean="0"/>
          </a:p>
        </p:txBody>
      </p:sp>
      <p:sp>
        <p:nvSpPr>
          <p:cNvPr id="11264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8E00B977-BD5D-4D40-B399-FCCCD43C5B0E}" type="slidenum">
              <a:rPr lang="en-US" altLang="en-US" smtClean="0"/>
              <a:pPr/>
              <a:t>32</a:t>
            </a:fld>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xfrm>
            <a:off x="1181100" y="698500"/>
            <a:ext cx="4648200" cy="3486150"/>
          </a:xfrm>
          <a:ln/>
        </p:spPr>
      </p:sp>
      <p:sp>
        <p:nvSpPr>
          <p:cNvPr id="11366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This is an optional exercise.</a:t>
            </a:r>
          </a:p>
          <a:p>
            <a:endParaRPr lang="en-US" altLang="en-US" dirty="0" smtClean="0"/>
          </a:p>
          <a:p>
            <a:r>
              <a:rPr lang="en-US" altLang="en-US" dirty="0" smtClean="0"/>
              <a:t>What type of document is usually required for a frontage road. Why?</a:t>
            </a:r>
          </a:p>
          <a:p>
            <a:endParaRPr lang="en-US" altLang="en-US" dirty="0" smtClean="0"/>
          </a:p>
          <a:p>
            <a:r>
              <a:rPr lang="en-US" altLang="en-US" dirty="0" smtClean="0"/>
              <a:t>$35 million – 80 percent federal/20 percent state</a:t>
            </a:r>
          </a:p>
          <a:p>
            <a:endParaRPr lang="en-US" altLang="en-US" dirty="0" smtClean="0"/>
          </a:p>
          <a:p>
            <a:r>
              <a:rPr lang="en-US" altLang="en-US" dirty="0" smtClean="0"/>
              <a:t>No new ROW</a:t>
            </a:r>
          </a:p>
          <a:p>
            <a:endParaRPr lang="en-US" dirty="0" smtClean="0"/>
          </a:p>
          <a:p>
            <a:r>
              <a:rPr lang="en-US" dirty="0" smtClean="0"/>
              <a:t>“d-list” CEs: modernization, operational, bridge reconstruction, replacement, etc.</a:t>
            </a:r>
          </a:p>
          <a:p>
            <a:endParaRPr lang="en-US" altLang="en-US" dirty="0" smtClean="0"/>
          </a:p>
        </p:txBody>
      </p:sp>
      <p:sp>
        <p:nvSpPr>
          <p:cNvPr id="11366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63105DA4-6BD2-4356-AAD7-2A34FF62BBF1}" type="slidenum">
              <a:rPr lang="en-US" altLang="en-US" smtClean="0"/>
              <a:pPr/>
              <a:t>33</a:t>
            </a:fld>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xfrm>
            <a:off x="1181100" y="698500"/>
            <a:ext cx="4648200" cy="3486150"/>
          </a:xfrm>
          <a:ln/>
        </p:spPr>
      </p:sp>
      <p:sp>
        <p:nvSpPr>
          <p:cNvPr id="114691"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participants to summarize NEPA.</a:t>
            </a:r>
          </a:p>
        </p:txBody>
      </p:sp>
      <p:sp>
        <p:nvSpPr>
          <p:cNvPr id="11469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7A29E2F-60D6-41A7-A137-50E361C38387}" type="slidenum">
              <a:rPr lang="en-US" altLang="en-US" smtClean="0"/>
              <a:pPr/>
              <a:t>34</a:t>
            </a:fld>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xfrm>
            <a:off x="1181100" y="698500"/>
            <a:ext cx="4648200" cy="3486150"/>
          </a:xfrm>
          <a:ln/>
        </p:spPr>
      </p:sp>
      <p:sp>
        <p:nvSpPr>
          <p:cNvPr id="115715"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participants to complete the following to assess learning objectives:</a:t>
            </a:r>
          </a:p>
          <a:p>
            <a:endParaRPr lang="en-US" altLang="en-US" dirty="0" smtClean="0"/>
          </a:p>
          <a:p>
            <a:pPr marL="171450" indent="-171450">
              <a:buFont typeface="Arial" panose="020B0604020202020204" pitchFamily="34" charset="0"/>
              <a:buChar char="•"/>
            </a:pPr>
            <a:r>
              <a:rPr lang="en-US" altLang="en-US" dirty="0" smtClean="0"/>
              <a:t>Describe NEPA and document classification.</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Describe how documents and mitigation fit into TxDOT project development process (PDP).</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Identify resources and forms for completing documents in the TxDOT PDP.</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Explain scoping in the PDP.</a:t>
            </a:r>
          </a:p>
          <a:p>
            <a:pPr marL="0" indent="0">
              <a:buFont typeface="Arial" panose="020B0604020202020204" pitchFamily="34" charset="0"/>
              <a:buNone/>
            </a:pPr>
            <a:r>
              <a:rPr lang="en-US" altLang="en-US" dirty="0" smtClean="0"/>
              <a:t> </a:t>
            </a:r>
          </a:p>
          <a:p>
            <a:pPr marL="171450" indent="-171450">
              <a:buFont typeface="Arial" panose="020B0604020202020204" pitchFamily="34" charset="0"/>
              <a:buChar char="•"/>
            </a:pPr>
            <a:r>
              <a:rPr lang="en-US" altLang="en-US" dirty="0" smtClean="0"/>
              <a:t>Identify compliance issues.</a:t>
            </a:r>
          </a:p>
          <a:p>
            <a:pPr marL="171450" indent="-171450">
              <a:buFont typeface="Arial" panose="020B0604020202020204" pitchFamily="34" charset="0"/>
              <a:buChar char="•"/>
            </a:pPr>
            <a:endParaRPr lang="en-US" altLang="en-US" dirty="0" smtClean="0"/>
          </a:p>
        </p:txBody>
      </p:sp>
      <p:sp>
        <p:nvSpPr>
          <p:cNvPr id="11571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9FBF21CF-9838-443B-8B91-472A61E36C4B}" type="slidenum">
              <a:rPr lang="en-US" altLang="en-US" smtClean="0"/>
              <a:pPr/>
              <a:t>35</a:t>
            </a:fld>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1181100" y="698500"/>
            <a:ext cx="4648200" cy="3486150"/>
          </a:xfrm>
          <a:ln/>
        </p:spPr>
      </p:sp>
      <p:sp>
        <p:nvSpPr>
          <p:cNvPr id="11673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General NEPA lessons:</a:t>
            </a:r>
          </a:p>
          <a:p>
            <a:endParaRPr lang="en-US" altLang="en-US" dirty="0" smtClean="0"/>
          </a:p>
          <a:p>
            <a:pPr marL="171450" indent="-171450">
              <a:buFont typeface="Arial" panose="020B0604020202020204" pitchFamily="34" charset="0"/>
              <a:buChar char="•"/>
            </a:pPr>
            <a:r>
              <a:rPr lang="en-US" altLang="en-US" dirty="0" smtClean="0"/>
              <a:t>Use an approach where the purpose is to advance the project in an environmentally responsible way.</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It is not a “gotcha” game to find a reason to stop, or find fault, or demonstrate your knowledge.</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The courts do not punish for honest mistakes or impacts. This means if you follow a valid process or methodology, with care and due diligence, an error is just an error.</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What the courts don’t like is when you take shortcuts, ignore or hide facts, dismiss obvious impacts, or inaccurately portray impacts.</a:t>
            </a:r>
          </a:p>
          <a:p>
            <a:endParaRPr lang="en-US" altLang="en-US" dirty="0" smtClean="0"/>
          </a:p>
        </p:txBody>
      </p:sp>
      <p:sp>
        <p:nvSpPr>
          <p:cNvPr id="11674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D91057CC-7FCB-4317-9C04-949A55048C6A}" type="slidenum">
              <a:rPr lang="en-US" altLang="en-US" smtClean="0"/>
              <a:pPr/>
              <a:t>36</a:t>
            </a:fld>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1181100" y="698500"/>
            <a:ext cx="4648200" cy="3486150"/>
          </a:xfrm>
          <a:ln/>
        </p:spPr>
      </p:sp>
      <p:sp>
        <p:nvSpPr>
          <p:cNvPr id="117763"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Review the slide and discuss participant experiences.</a:t>
            </a:r>
          </a:p>
        </p:txBody>
      </p:sp>
      <p:sp>
        <p:nvSpPr>
          <p:cNvPr id="11776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E7424F3-477A-4D00-880F-B03AA09A1EFF}" type="slidenum">
              <a:rPr lang="en-US" altLang="en-US" smtClean="0"/>
              <a:pPr/>
              <a:t>37</a:t>
            </a:fld>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1181100" y="698500"/>
            <a:ext cx="4648200" cy="3486150"/>
          </a:xfrm>
          <a:ln/>
        </p:spPr>
      </p:sp>
      <p:sp>
        <p:nvSpPr>
          <p:cNvPr id="12185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participants, “What type of deficiencies are occurring</a:t>
            </a:r>
            <a:r>
              <a:rPr lang="en-US" altLang="en-US" baseline="0" dirty="0" smtClean="0"/>
              <a:t> now?”</a:t>
            </a:r>
          </a:p>
          <a:p>
            <a:endParaRPr lang="en-US" altLang="en-US" baseline="0" dirty="0" smtClean="0"/>
          </a:p>
          <a:p>
            <a:r>
              <a:rPr lang="en-US" altLang="en-US" baseline="0" dirty="0" smtClean="0"/>
              <a:t>Record answers.</a:t>
            </a:r>
            <a:endParaRPr lang="en-US" altLang="en-US" dirty="0" smtClean="0"/>
          </a:p>
        </p:txBody>
      </p:sp>
      <p:sp>
        <p:nvSpPr>
          <p:cNvPr id="12186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C69C794F-0B28-4CCD-9628-A1AD2C0BD413}" type="slidenum">
              <a:rPr lang="en-US" altLang="en-US" smtClean="0"/>
              <a:pPr/>
              <a:t>38</a:t>
            </a:fld>
            <a:endParaRPr lang="en-US"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181100" y="698500"/>
            <a:ext cx="4648200" cy="3486150"/>
          </a:xfrm>
          <a:ln/>
        </p:spPr>
      </p:sp>
      <p:sp>
        <p:nvSpPr>
          <p:cNvPr id="86019" name="Rectangle 3"/>
          <p:cNvSpPr>
            <a:spLocks noGrp="1" noChangeArrowheads="1"/>
          </p:cNvSpPr>
          <p:nvPr>
            <p:ph type="body" idx="1"/>
          </p:nvPr>
        </p:nvSpPr>
        <p:spPr>
          <a:noFill/>
        </p:spPr>
        <p:txBody>
          <a:bodyPr/>
          <a:lstStyle/>
          <a:p>
            <a:endParaRPr lang="en-US"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181100" y="698500"/>
            <a:ext cx="4648200" cy="3486150"/>
          </a:xfrm>
          <a:ln/>
        </p:spPr>
      </p:sp>
      <p:sp>
        <p:nvSpPr>
          <p:cNvPr id="89091" name="Notes Placeholder 2"/>
          <p:cNvSpPr>
            <a:spLocks noGrp="1"/>
          </p:cNvSpPr>
          <p:nvPr>
            <p:ph type="body" idx="1"/>
          </p:nvPr>
        </p:nvSpPr>
        <p:spPr>
          <a:noFill/>
        </p:spPr>
        <p:txBody>
          <a:bodyPr/>
          <a:lstStyle/>
          <a:p>
            <a:r>
              <a:rPr lang="en-US" altLang="en-US" u="sng" dirty="0" smtClean="0"/>
              <a:t>Instructor Notes</a:t>
            </a:r>
          </a:p>
          <a:p>
            <a:endParaRPr lang="en-US" altLang="en-US" u="sng" dirty="0" smtClean="0"/>
          </a:p>
          <a:p>
            <a:r>
              <a:rPr lang="en-US" altLang="en-US" dirty="0" smtClean="0"/>
              <a:t>Instructor should have each participant answer these questions:</a:t>
            </a:r>
          </a:p>
          <a:p>
            <a:endParaRPr lang="en-US" altLang="en-US" dirty="0" smtClean="0"/>
          </a:p>
          <a:p>
            <a:pPr marL="171450" indent="-171450">
              <a:buFont typeface="Arial" panose="020B0604020202020204" pitchFamily="34" charset="0"/>
              <a:buChar char="•"/>
            </a:pPr>
            <a:r>
              <a:rPr lang="en-US" altLang="en-US" dirty="0" smtClean="0"/>
              <a:t>What is your name?</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What is your position/role in design, utility investigations, etc.?</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Do you have NEPA experience?</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What do you expect from this workshop?</a:t>
            </a:r>
          </a:p>
          <a:p>
            <a:endParaRPr lang="en-US" altLang="en-US" dirty="0" smtClean="0"/>
          </a:p>
        </p:txBody>
      </p:sp>
      <p:sp>
        <p:nvSpPr>
          <p:cNvPr id="89092"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DC467DEA-F496-4B9A-8394-CAD8E8A2ABE2}" type="slidenum">
              <a:rPr lang="en-US" altLang="en-US" smtClean="0"/>
              <a:pPr/>
              <a:t>4</a:t>
            </a:fld>
            <a:endParaRPr lang="en-US"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1181100" y="698500"/>
            <a:ext cx="4648200" cy="3486150"/>
          </a:xfrm>
          <a:ln/>
        </p:spPr>
      </p:sp>
      <p:sp>
        <p:nvSpPr>
          <p:cNvPr id="124931" name="Notes Placeholder 2"/>
          <p:cNvSpPr>
            <a:spLocks noGrp="1"/>
          </p:cNvSpPr>
          <p:nvPr>
            <p:ph type="body" idx="1"/>
          </p:nvPr>
        </p:nvSpPr>
        <p:spPr>
          <a:noFill/>
        </p:spPr>
        <p:txBody>
          <a:bodyPr/>
          <a:lstStyle/>
          <a:p>
            <a:r>
              <a:rPr lang="en-US" altLang="en-US" u="sng" dirty="0" smtClean="0"/>
              <a:t>Instructor Notes</a:t>
            </a:r>
          </a:p>
          <a:p>
            <a:endParaRPr lang="en-US" altLang="en-US" u="sng" dirty="0" smtClean="0"/>
          </a:p>
          <a:p>
            <a:r>
              <a:rPr lang="en-US" altLang="en-US" u="none" dirty="0" smtClean="0"/>
              <a:t>L</a:t>
            </a:r>
            <a:r>
              <a:rPr lang="en-US" altLang="en-US" dirty="0" smtClean="0"/>
              <a:t>ist the items to be covered in the this lesson.</a:t>
            </a:r>
          </a:p>
          <a:p>
            <a:endParaRPr lang="en-US" altLang="en-US" dirty="0" smtClean="0"/>
          </a:p>
          <a:p>
            <a:r>
              <a:rPr lang="en-US" altLang="en-US" b="1" dirty="0" smtClean="0"/>
              <a:t>At this time, NEW participants should introduce themselves. </a:t>
            </a:r>
          </a:p>
          <a:p>
            <a:endParaRPr lang="en-US" altLang="en-US" b="1" dirty="0" smtClean="0"/>
          </a:p>
          <a:p>
            <a:endParaRPr lang="en-US" altLang="en-US" dirty="0" smtClean="0"/>
          </a:p>
          <a:p>
            <a:endParaRPr lang="en-US" altLang="en-US" dirty="0" smtClean="0"/>
          </a:p>
          <a:p>
            <a:endParaRPr lang="en-US" altLang="en-US" dirty="0" smtClean="0"/>
          </a:p>
        </p:txBody>
      </p:sp>
      <p:sp>
        <p:nvSpPr>
          <p:cNvPr id="124932"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F933E3DB-4D5E-4C4F-8FDF-CC82129EAB65}" type="slidenum">
              <a:rPr lang="en-US" altLang="en-US" smtClean="0"/>
              <a:pPr/>
              <a:t>40</a:t>
            </a:fld>
            <a:endParaRPr lang="en-US"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xfrm>
            <a:off x="1181100" y="698500"/>
            <a:ext cx="4648200" cy="3486150"/>
          </a:xfrm>
          <a:ln/>
        </p:spPr>
      </p:sp>
      <p:sp>
        <p:nvSpPr>
          <p:cNvPr id="125955" name="Notes Placeholder 2"/>
          <p:cNvSpPr>
            <a:spLocks noGrp="1"/>
          </p:cNvSpPr>
          <p:nvPr>
            <p:ph type="body" idx="1"/>
          </p:nvPr>
        </p:nvSpPr>
        <p:spPr>
          <a:noFill/>
        </p:spPr>
        <p:txBody>
          <a:bodyPr/>
          <a:lstStyle/>
          <a:p>
            <a:r>
              <a:rPr lang="en-US" altLang="en-US" u="sng" dirty="0" smtClean="0"/>
              <a:t>Instructor Notes</a:t>
            </a:r>
          </a:p>
          <a:p>
            <a:endParaRPr lang="en-US" altLang="en-US" u="none" dirty="0" smtClean="0"/>
          </a:p>
          <a:p>
            <a:r>
              <a:rPr lang="en-US" altLang="en-US" u="none" dirty="0" smtClean="0"/>
              <a:t>Instructor</a:t>
            </a:r>
            <a:r>
              <a:rPr lang="en-US" altLang="en-US" dirty="0" smtClean="0"/>
              <a:t> should have each participant answer the questions: </a:t>
            </a:r>
          </a:p>
          <a:p>
            <a:endParaRPr lang="en-US" altLang="en-US" dirty="0" smtClean="0"/>
          </a:p>
          <a:p>
            <a:pPr marL="171450" indent="-171450">
              <a:buFont typeface="Arial" panose="020B0604020202020204" pitchFamily="34" charset="0"/>
              <a:buChar char="•"/>
            </a:pPr>
            <a:r>
              <a:rPr lang="en-US" altLang="en-US" dirty="0" smtClean="0"/>
              <a:t>What is your name?</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What is your position/role in design, utility investigations, etc.?</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Do you have Subsurface Utility Engineering (SUE) experience?</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What do you expect from this workshop?</a:t>
            </a:r>
          </a:p>
          <a:p>
            <a:endParaRPr lang="en-US" altLang="en-US" dirty="0" smtClean="0"/>
          </a:p>
        </p:txBody>
      </p:sp>
      <p:sp>
        <p:nvSpPr>
          <p:cNvPr id="125956"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2FDCE6C-2175-4368-8EC4-F1612BBA47C2}" type="slidenum">
              <a:rPr lang="en-US" altLang="en-US" smtClean="0"/>
              <a:pPr/>
              <a:t>41</a:t>
            </a:fld>
            <a:endParaRPr lang="en-US"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1181100" y="698500"/>
            <a:ext cx="4648200" cy="3486150"/>
          </a:xfrm>
          <a:ln/>
        </p:spPr>
      </p:sp>
      <p:sp>
        <p:nvSpPr>
          <p:cNvPr id="12697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Describe to NEW participants that an NHI course is available on line.</a:t>
            </a:r>
          </a:p>
          <a:p>
            <a:endParaRPr lang="en-US" altLang="en-US" dirty="0" smtClean="0"/>
          </a:p>
          <a:p>
            <a:r>
              <a:rPr lang="en-US" altLang="en-US" dirty="0" smtClean="0"/>
              <a:t>This workshop is not a comprehensive review of NEPA and mitigation requirements. </a:t>
            </a:r>
          </a:p>
        </p:txBody>
      </p:sp>
      <p:sp>
        <p:nvSpPr>
          <p:cNvPr id="12698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EB78326F-F221-4B63-A34B-F18FDC1C6D59}" type="slidenum">
              <a:rPr lang="en-US" altLang="en-US" smtClean="0"/>
              <a:pPr/>
              <a:t>42</a:t>
            </a:fld>
            <a:endParaRPr lang="en-US"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xfrm>
            <a:off x="1181100" y="698500"/>
            <a:ext cx="4648200" cy="3486150"/>
          </a:xfrm>
          <a:ln/>
        </p:spPr>
      </p:sp>
      <p:sp>
        <p:nvSpPr>
          <p:cNvPr id="12902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Review general findings from project and the research report.  The basis for the conclusion are from SHRP 2 studies and interviews within </a:t>
            </a:r>
            <a:r>
              <a:rPr lang="en-US" altLang="en-US" dirty="0" err="1" smtClean="0"/>
              <a:t>TxDOT</a:t>
            </a:r>
            <a:r>
              <a:rPr lang="en-US" altLang="en-US" dirty="0" smtClean="0"/>
              <a:t>.</a:t>
            </a:r>
          </a:p>
          <a:p>
            <a:endParaRPr lang="en-US" altLang="en-US" dirty="0" smtClean="0"/>
          </a:p>
          <a:p>
            <a:pPr marL="171450" indent="-171450">
              <a:buFont typeface="Arial" panose="020B0604020202020204" pitchFamily="34" charset="0"/>
              <a:buChar char="•"/>
            </a:pPr>
            <a:r>
              <a:rPr lang="en-US" altLang="en-US" dirty="0" smtClean="0"/>
              <a:t>Mitigation cost tracking not precise.</a:t>
            </a:r>
          </a:p>
          <a:p>
            <a:pPr marL="171450" indent="-171450">
              <a:buFont typeface="Arial" panose="020B0604020202020204" pitchFamily="34" charset="0"/>
              <a:buChar char="•"/>
            </a:pPr>
            <a:r>
              <a:rPr lang="en-US" altLang="en-US" dirty="0" smtClean="0"/>
              <a:t>Mitigation monitoring/tracking needs improving.</a:t>
            </a:r>
          </a:p>
          <a:p>
            <a:pPr marL="171450" indent="-171450">
              <a:buFont typeface="Arial" panose="020B0604020202020204" pitchFamily="34" charset="0"/>
              <a:buChar char="•"/>
            </a:pPr>
            <a:r>
              <a:rPr lang="en-US" altLang="en-US" dirty="0" smtClean="0"/>
              <a:t>Improvements to permit information clarity are needed.</a:t>
            </a:r>
          </a:p>
          <a:p>
            <a:pPr marL="171450" indent="-171450">
              <a:buFont typeface="Arial" panose="020B0604020202020204" pitchFamily="34" charset="0"/>
              <a:buChar char="•"/>
            </a:pPr>
            <a:r>
              <a:rPr lang="en-US" altLang="en-US" dirty="0" smtClean="0"/>
              <a:t>Risk aversion is a big driver for regulatory agencies and reluctance to change.</a:t>
            </a:r>
          </a:p>
          <a:p>
            <a:pPr marL="171450" indent="-171450">
              <a:buFont typeface="Arial" panose="020B0604020202020204" pitchFamily="34" charset="0"/>
              <a:buChar char="•"/>
            </a:pPr>
            <a:r>
              <a:rPr lang="en-US" altLang="en-US" dirty="0" smtClean="0"/>
              <a:t>Different regions may have different methods and requirements.</a:t>
            </a:r>
          </a:p>
          <a:p>
            <a:endParaRPr lang="en-US" altLang="en-US" dirty="0" smtClean="0"/>
          </a:p>
        </p:txBody>
      </p:sp>
      <p:sp>
        <p:nvSpPr>
          <p:cNvPr id="12902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45B56030-B150-4B58-BD22-57CC193A32E9}" type="slidenum">
              <a:rPr lang="en-US" altLang="en-US" smtClean="0"/>
              <a:pPr/>
              <a:t>43</a:t>
            </a:fld>
            <a:endParaRPr lang="en-US"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xfrm>
            <a:off x="1181100" y="698500"/>
            <a:ext cx="4648200" cy="3486150"/>
          </a:xfrm>
          <a:ln/>
        </p:spPr>
      </p:sp>
      <p:sp>
        <p:nvSpPr>
          <p:cNvPr id="130051"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Describe and discuss general findings from project.  Ask participants if they experience any of these issues.</a:t>
            </a:r>
          </a:p>
        </p:txBody>
      </p:sp>
      <p:sp>
        <p:nvSpPr>
          <p:cNvPr id="13005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B1E87B1-2BCA-4687-80BE-AE5BCCE9AF00}" type="slidenum">
              <a:rPr lang="en-US" altLang="en-US" smtClean="0"/>
              <a:pPr/>
              <a:t>44</a:t>
            </a:fld>
            <a:endParaRPr lang="en-US"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xfrm>
            <a:off x="1181100" y="698500"/>
            <a:ext cx="4648200" cy="3486150"/>
          </a:xfrm>
          <a:ln/>
        </p:spPr>
      </p:sp>
      <p:sp>
        <p:nvSpPr>
          <p:cNvPr id="131075"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At the end of this lesson you should be able to:</a:t>
            </a:r>
          </a:p>
          <a:p>
            <a:endParaRPr lang="en-US" altLang="en-US" dirty="0" smtClean="0"/>
          </a:p>
          <a:p>
            <a:pPr marL="171450" indent="-171450">
              <a:buFont typeface="Arial" panose="020B0604020202020204" pitchFamily="34" charset="0"/>
              <a:buChar char="•"/>
            </a:pPr>
            <a:r>
              <a:rPr lang="en-US" altLang="en-US" dirty="0" smtClean="0"/>
              <a:t>Describe common types of mitigation.</a:t>
            </a:r>
          </a:p>
          <a:p>
            <a:pPr marL="171450" indent="-171450">
              <a:buFont typeface="Arial" panose="020B0604020202020204" pitchFamily="34" charset="0"/>
              <a:buChar char="•"/>
            </a:pPr>
            <a:r>
              <a:rPr lang="en-US" altLang="en-US" dirty="0" smtClean="0"/>
              <a:t>Identify mitigation milestones in the PDP timeline.</a:t>
            </a:r>
          </a:p>
          <a:p>
            <a:pPr marL="171450" indent="-171450">
              <a:buFont typeface="Arial" panose="020B0604020202020204" pitchFamily="34" charset="0"/>
              <a:buChar char="•"/>
            </a:pPr>
            <a:r>
              <a:rPr lang="en-US" altLang="en-US" dirty="0" smtClean="0"/>
              <a:t>Describe costs associated with mitigation.</a:t>
            </a:r>
          </a:p>
          <a:p>
            <a:pPr marL="171450" indent="-171450">
              <a:buFont typeface="Arial" panose="020B0604020202020204" pitchFamily="34" charset="0"/>
              <a:buChar char="•"/>
            </a:pPr>
            <a:r>
              <a:rPr lang="en-US" altLang="en-US" dirty="0" smtClean="0"/>
              <a:t>Describe examples of mitigation best practices.</a:t>
            </a:r>
          </a:p>
          <a:p>
            <a:pPr marL="171450" indent="-171450">
              <a:buFont typeface="Arial" panose="020B0604020202020204" pitchFamily="34" charset="0"/>
              <a:buChar char="•"/>
            </a:pPr>
            <a:r>
              <a:rPr lang="en-US" altLang="en-US" dirty="0" smtClean="0"/>
              <a:t>Identify ENV compliance issues in the PDP.</a:t>
            </a:r>
          </a:p>
          <a:p>
            <a:endParaRPr lang="en-US" altLang="en-US" dirty="0" smtClean="0"/>
          </a:p>
        </p:txBody>
      </p:sp>
      <p:sp>
        <p:nvSpPr>
          <p:cNvPr id="131076"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9953AF73-43D5-41E9-B493-1D060838B7A2}" type="slidenum">
              <a:rPr lang="en-US" altLang="en-US" smtClean="0"/>
              <a:pPr/>
              <a:t>45</a:t>
            </a:fld>
            <a:endParaRPr lang="en-US"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xfrm>
            <a:off x="1181100" y="698500"/>
            <a:ext cx="4648200" cy="3486150"/>
          </a:xfrm>
          <a:ln/>
        </p:spPr>
      </p:sp>
      <p:sp>
        <p:nvSpPr>
          <p:cNvPr id="13209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questions to prompt discussion.</a:t>
            </a:r>
          </a:p>
        </p:txBody>
      </p:sp>
      <p:sp>
        <p:nvSpPr>
          <p:cNvPr id="13210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42B138F3-065A-424E-9A3E-8EC10A3B7DCE}" type="slidenum">
              <a:rPr lang="en-US" altLang="en-US" smtClean="0"/>
              <a:pPr/>
              <a:t>46</a:t>
            </a:fld>
            <a:endParaRPr lang="en-US"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xfrm>
            <a:off x="1181100" y="698500"/>
            <a:ext cx="4648200" cy="3486150"/>
          </a:xfrm>
          <a:ln/>
        </p:spPr>
      </p:sp>
      <p:sp>
        <p:nvSpPr>
          <p:cNvPr id="133123"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Describe briefly and generally the PDP process.  Identify how many things are occurring simultaneously.</a:t>
            </a:r>
          </a:p>
          <a:p>
            <a:endParaRPr lang="en-US" altLang="en-US" dirty="0" smtClean="0"/>
          </a:p>
          <a:p>
            <a:r>
              <a:rPr lang="en-US" altLang="en-US" dirty="0" smtClean="0"/>
              <a:t>Ask participants to identify where mitigation occurs in the timeline.</a:t>
            </a:r>
          </a:p>
        </p:txBody>
      </p:sp>
      <p:sp>
        <p:nvSpPr>
          <p:cNvPr id="133124"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CF84468B-2A5F-44C3-A065-4806B377E14A}" type="slidenum">
              <a:rPr lang="en-US" altLang="en-US" smtClean="0"/>
              <a:pPr/>
              <a:t>47</a:t>
            </a:fld>
            <a:endParaRPr lang="en-US"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xfrm>
            <a:off x="1181100" y="698500"/>
            <a:ext cx="4648200" cy="3486150"/>
          </a:xfrm>
          <a:ln/>
        </p:spPr>
      </p:sp>
      <p:sp>
        <p:nvSpPr>
          <p:cNvPr id="13414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There are four key statutes FHWA commonly addresses in transportation decision making, these include:</a:t>
            </a:r>
          </a:p>
          <a:p>
            <a:pPr>
              <a:spcBef>
                <a:spcPts val="619"/>
              </a:spcBef>
            </a:pPr>
            <a:endParaRPr lang="en-US" altLang="en-US" dirty="0" smtClean="0"/>
          </a:p>
          <a:p>
            <a:pPr marL="171450" indent="-171450">
              <a:spcBef>
                <a:spcPts val="619"/>
              </a:spcBef>
              <a:buFont typeface="Arial" panose="020B0604020202020204" pitchFamily="34" charset="0"/>
              <a:buChar char="•"/>
            </a:pPr>
            <a:r>
              <a:rPr lang="en-US" altLang="en-US" dirty="0" smtClean="0"/>
              <a:t>Section 4(f) of the U.S. Department of Transportation Act of 1966.</a:t>
            </a:r>
          </a:p>
          <a:p>
            <a:pPr marL="171450" indent="-171450">
              <a:spcBef>
                <a:spcPts val="619"/>
              </a:spcBef>
              <a:buFont typeface="Arial" panose="020B0604020202020204" pitchFamily="34" charset="0"/>
              <a:buChar char="•"/>
            </a:pPr>
            <a:r>
              <a:rPr lang="en-US" altLang="en-US" dirty="0" smtClean="0"/>
              <a:t>Section 106 of the National Historic Preservation Act.</a:t>
            </a:r>
          </a:p>
          <a:p>
            <a:pPr marL="171450" indent="-171450">
              <a:spcBef>
                <a:spcPts val="619"/>
              </a:spcBef>
              <a:buFont typeface="Arial" panose="020B0604020202020204" pitchFamily="34" charset="0"/>
              <a:buChar char="•"/>
            </a:pPr>
            <a:r>
              <a:rPr lang="en-US" altLang="en-US" dirty="0" smtClean="0"/>
              <a:t>Section 404 of the Clean Water Act.</a:t>
            </a:r>
          </a:p>
          <a:p>
            <a:pPr marL="171450" indent="-171450">
              <a:spcBef>
                <a:spcPts val="619"/>
              </a:spcBef>
              <a:buFont typeface="Arial" panose="020B0604020202020204" pitchFamily="34" charset="0"/>
              <a:buChar char="•"/>
            </a:pPr>
            <a:r>
              <a:rPr lang="en-US" altLang="en-US" dirty="0" smtClean="0"/>
              <a:t>Endangered Species Act, or ESA.</a:t>
            </a:r>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27875648-6A28-4EC9-8CB5-4CA361893CB0}" type="slidenum">
              <a:rPr lang="en-US" altLang="en-US" smtClean="0"/>
              <a:pPr/>
              <a:t>48</a:t>
            </a:fld>
            <a:endParaRPr lang="en-US"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1181100" y="698500"/>
            <a:ext cx="4648200" cy="3486150"/>
          </a:xfrm>
          <a:ln/>
        </p:spPr>
      </p:sp>
      <p:sp>
        <p:nvSpPr>
          <p:cNvPr id="135171" name="Notes Placeholder 2"/>
          <p:cNvSpPr>
            <a:spLocks noGrp="1"/>
          </p:cNvSpPr>
          <p:nvPr>
            <p:ph type="body" idx="1"/>
          </p:nvPr>
        </p:nvSpPr>
        <p:spPr>
          <a:noFill/>
        </p:spPr>
        <p:txBody>
          <a:bodyPr/>
          <a:lstStyle/>
          <a:p>
            <a:r>
              <a:rPr lang="en-US" altLang="en-US" u="sng" dirty="0" smtClean="0">
                <a:cs typeface="Times New Roman" pitchFamily="18" charset="0"/>
              </a:rPr>
              <a:t>Instructor Notes</a:t>
            </a:r>
          </a:p>
          <a:p>
            <a:endParaRPr lang="en-US" altLang="en-US" dirty="0" smtClean="0">
              <a:cs typeface="Times New Roman" pitchFamily="18" charset="0"/>
            </a:endParaRPr>
          </a:p>
          <a:p>
            <a:r>
              <a:rPr lang="en-US" altLang="en-US" dirty="0" smtClean="0">
                <a:cs typeface="Times New Roman" pitchFamily="18" charset="0"/>
              </a:rPr>
              <a:t>Mitigation within NEPA decision making follows an ordered approach known as “sequencing,” a process that should start when an agency develops alternatives and conducts its impact analysis.</a:t>
            </a:r>
          </a:p>
          <a:p>
            <a:endParaRPr lang="en-US" altLang="en-US" dirty="0" smtClean="0">
              <a:cs typeface="Times New Roman" pitchFamily="18" charset="0"/>
            </a:endParaRPr>
          </a:p>
          <a:p>
            <a:r>
              <a:rPr lang="en-US" altLang="en-US" dirty="0" smtClean="0">
                <a:cs typeface="Times New Roman" pitchFamily="18" charset="0"/>
              </a:rPr>
              <a:t>The sequencing approach involves understanding the affected environment and assessing transportation effects throughout project development.</a:t>
            </a:r>
          </a:p>
          <a:p>
            <a:endParaRPr lang="en-US" altLang="en-US" dirty="0" smtClean="0">
              <a:cs typeface="Times New Roman" pitchFamily="18" charset="0"/>
            </a:endParaRPr>
          </a:p>
          <a:p>
            <a:r>
              <a:rPr lang="en-US" altLang="en-US" dirty="0" smtClean="0">
                <a:cs typeface="Times New Roman" pitchFamily="18" charset="0"/>
              </a:rPr>
              <a:t>Ask participants: What is the mitigation sequence?</a:t>
            </a:r>
          </a:p>
        </p:txBody>
      </p:sp>
      <p:sp>
        <p:nvSpPr>
          <p:cNvPr id="135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4B8DF11-C460-4C6A-B004-AE493D343D9B}" type="slidenum">
              <a:rPr lang="en-US" altLang="en-US" smtClean="0"/>
              <a:pPr/>
              <a:t>49</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1181100" y="698500"/>
            <a:ext cx="4648200" cy="3486150"/>
          </a:xfrm>
          <a:ln/>
        </p:spPr>
      </p:sp>
      <p:sp>
        <p:nvSpPr>
          <p:cNvPr id="90115" name="Notes Placeholder 2"/>
          <p:cNvSpPr>
            <a:spLocks noGrp="1"/>
          </p:cNvSpPr>
          <p:nvPr>
            <p:ph type="body" idx="1"/>
          </p:nvPr>
        </p:nvSpPr>
        <p:spPr>
          <a:noFill/>
        </p:spPr>
        <p:txBody>
          <a:bodyPr/>
          <a:lstStyle/>
          <a:p>
            <a:r>
              <a:rPr lang="en-US" altLang="en-US" u="sng" dirty="0" smtClean="0"/>
              <a:t>Instructor Notes</a:t>
            </a:r>
          </a:p>
          <a:p>
            <a:endParaRPr lang="en-US" altLang="en-US" u="sng" dirty="0" smtClean="0"/>
          </a:p>
          <a:p>
            <a:r>
              <a:rPr lang="en-US" altLang="en-US" dirty="0" smtClean="0"/>
              <a:t>List the learning objectives for the workshop.</a:t>
            </a:r>
          </a:p>
        </p:txBody>
      </p:sp>
      <p:sp>
        <p:nvSpPr>
          <p:cNvPr id="90116"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DC1A02E6-998F-4289-9464-529EA36E4FB6}" type="slidenum">
              <a:rPr lang="en-US" altLang="en-US" smtClean="0"/>
              <a:pPr/>
              <a:t>5</a:t>
            </a:fld>
            <a:endParaRPr lang="en-US"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defRPr/>
            </a:pPr>
            <a:r>
              <a:rPr lang="en-US" sz="1200" u="sng" dirty="0" smtClean="0">
                <a:cs typeface="Times New Roman" panose="02020603050405020304" pitchFamily="18" charset="0"/>
              </a:rPr>
              <a:t>Instructor Notes</a:t>
            </a:r>
            <a:endParaRPr lang="en-US" sz="1200" u="none" dirty="0" smtClean="0">
              <a:cs typeface="Times New Roman" panose="02020603050405020304" pitchFamily="18" charset="0"/>
            </a:endParaRPr>
          </a:p>
          <a:p>
            <a:pPr marL="0" indent="0">
              <a:buFont typeface="Arial" panose="020B0604020202020204" pitchFamily="34" charset="0"/>
              <a:buNone/>
              <a:defRPr/>
            </a:pPr>
            <a:endParaRPr lang="en-US" sz="1200" dirty="0" smtClean="0">
              <a:cs typeface="Times New Roman" panose="02020603050405020304" pitchFamily="18" charset="0"/>
            </a:endParaRPr>
          </a:p>
          <a:p>
            <a:pPr marL="165257" indent="-165257">
              <a:spcBef>
                <a:spcPts val="600"/>
              </a:spcBef>
              <a:buFont typeface="Arial" panose="020B0604020202020204" pitchFamily="34" charset="0"/>
              <a:buChar char="•"/>
              <a:defRPr/>
            </a:pPr>
            <a:r>
              <a:rPr lang="en-US" sz="1200" dirty="0" smtClean="0">
                <a:cs typeface="Times New Roman" panose="02020603050405020304" pitchFamily="18" charset="0"/>
              </a:rPr>
              <a:t>Avoidance means</a:t>
            </a:r>
            <a:r>
              <a:rPr lang="en-US" sz="1200" baseline="0" dirty="0" smtClean="0">
                <a:cs typeface="Times New Roman" panose="02020603050405020304" pitchFamily="18" charset="0"/>
              </a:rPr>
              <a:t> </a:t>
            </a:r>
            <a:r>
              <a:rPr lang="en-US" sz="1200" dirty="0" smtClean="0">
                <a:cs typeface="Times New Roman" panose="02020603050405020304" pitchFamily="18" charset="0"/>
              </a:rPr>
              <a:t>avoiding an impact entirely by not taking action, or parts of an action. Instead of building a highway through wetlands, propose an alternative alignment.</a:t>
            </a:r>
          </a:p>
          <a:p>
            <a:pPr marL="165257" indent="-165257">
              <a:spcBef>
                <a:spcPts val="600"/>
              </a:spcBef>
              <a:buFont typeface="Arial" panose="020B0604020202020204" pitchFamily="34" charset="0"/>
              <a:buChar char="•"/>
              <a:defRPr/>
            </a:pPr>
            <a:r>
              <a:rPr lang="en-US" sz="1200" dirty="0" smtClean="0">
                <a:cs typeface="Times New Roman" panose="02020603050405020304" pitchFamily="18" charset="0"/>
              </a:rPr>
              <a:t>Minimizing means</a:t>
            </a:r>
            <a:r>
              <a:rPr lang="en-US" sz="1200" baseline="0" dirty="0" smtClean="0">
                <a:cs typeface="Times New Roman" panose="02020603050405020304" pitchFamily="18" charset="0"/>
              </a:rPr>
              <a:t> l</a:t>
            </a:r>
            <a:r>
              <a:rPr lang="en-US" sz="1200" dirty="0" smtClean="0">
                <a:cs typeface="Times New Roman" panose="02020603050405020304" pitchFamily="18" charset="0"/>
              </a:rPr>
              <a:t>imiting the degree or magnitude of the action and its implementation. If a highway must be built through a forested area, planners can position the location of the road where it impacts the least amount of forest.</a:t>
            </a:r>
          </a:p>
          <a:p>
            <a:pPr marL="165257" indent="-165257">
              <a:spcBef>
                <a:spcPts val="600"/>
              </a:spcBef>
              <a:buFont typeface="Arial" panose="020B0604020202020204" pitchFamily="34" charset="0"/>
              <a:buChar char="•"/>
              <a:defRPr/>
            </a:pPr>
            <a:r>
              <a:rPr lang="en-US" sz="1200" dirty="0" smtClean="0">
                <a:cs typeface="Times New Roman" panose="02020603050405020304" pitchFamily="18" charset="0"/>
              </a:rPr>
              <a:t>Repairs, rehabilitations, and restoration refers to correcting the impact by returning the affected environments to its original condition. If a river needs to be disturbed during the construction of a bridge, the aquatic environment should be restored.</a:t>
            </a:r>
          </a:p>
          <a:p>
            <a:pPr marL="165257" indent="-165257">
              <a:spcBef>
                <a:spcPts val="600"/>
              </a:spcBef>
              <a:buFont typeface="Arial" panose="020B0604020202020204" pitchFamily="34" charset="0"/>
              <a:buChar char="•"/>
              <a:defRPr/>
            </a:pPr>
            <a:r>
              <a:rPr lang="en-US" sz="1200" dirty="0" smtClean="0">
                <a:cs typeface="Times New Roman" panose="02020603050405020304" pitchFamily="18" charset="0"/>
              </a:rPr>
              <a:t>Preservation involves reducing or eliminating the impact over time by preservation and maintenance operations during the life of the action. </a:t>
            </a:r>
          </a:p>
          <a:p>
            <a:pPr marL="165257" indent="-165257">
              <a:spcBef>
                <a:spcPts val="600"/>
              </a:spcBef>
              <a:buFont typeface="Arial" panose="020B0604020202020204" pitchFamily="34" charset="0"/>
              <a:buChar char="•"/>
              <a:defRPr/>
            </a:pPr>
            <a:r>
              <a:rPr lang="en-US" sz="1200" dirty="0" smtClean="0">
                <a:cs typeface="Times New Roman" panose="02020603050405020304" pitchFamily="18" charset="0"/>
              </a:rPr>
              <a:t>Compensation involves replacing or providing substitute resources or environments to make up for the impact. </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50</a:t>
            </a:fld>
            <a:endParaRPr lang="en-US"/>
          </a:p>
        </p:txBody>
      </p:sp>
    </p:spTree>
    <p:extLst>
      <p:ext uri="{BB962C8B-B14F-4D97-AF65-F5344CB8AC3E}">
        <p14:creationId xmlns:p14="http://schemas.microsoft.com/office/powerpoint/2010/main" val="42789215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xfrm>
            <a:off x="1181100" y="698500"/>
            <a:ext cx="4648200" cy="3486150"/>
          </a:xfrm>
          <a:ln/>
        </p:spPr>
      </p:sp>
      <p:sp>
        <p:nvSpPr>
          <p:cNvPr id="3" name="Notes Placeholder 2"/>
          <p:cNvSpPr>
            <a:spLocks noGrp="1"/>
          </p:cNvSpPr>
          <p:nvPr>
            <p:ph type="body" idx="1"/>
          </p:nvPr>
        </p:nvSpPr>
        <p:spPr/>
        <p:txBody>
          <a:bodyPr/>
          <a:lstStyle/>
          <a:p>
            <a:pPr>
              <a:defRPr/>
            </a:pPr>
            <a:r>
              <a:rPr lang="en-US" u="sng" dirty="0" smtClean="0"/>
              <a:t>Instructor</a:t>
            </a:r>
            <a:r>
              <a:rPr lang="en-US" u="sng" baseline="0" dirty="0" smtClean="0"/>
              <a:t> Notes</a:t>
            </a:r>
          </a:p>
          <a:p>
            <a:pPr>
              <a:defRPr/>
            </a:pPr>
            <a:endParaRPr lang="en-US" dirty="0" smtClean="0"/>
          </a:p>
          <a:p>
            <a:pPr>
              <a:defRPr/>
            </a:pPr>
            <a:r>
              <a:rPr lang="en-US" dirty="0" smtClean="0"/>
              <a:t>Now let’s review what you’ve learned with a knowledge check. Match each description to the appropriate sequencing approach stage.</a:t>
            </a:r>
          </a:p>
          <a:p>
            <a:pPr>
              <a:defRPr/>
            </a:pPr>
            <a:endParaRPr lang="en-US" dirty="0" smtClean="0"/>
          </a:p>
          <a:p>
            <a:pPr>
              <a:defRPr/>
            </a:pPr>
            <a:r>
              <a:rPr lang="en-US" u="sng" dirty="0" smtClean="0"/>
              <a:t>Sequencing stages</a:t>
            </a:r>
            <a:r>
              <a:rPr lang="en-US" dirty="0" smtClean="0"/>
              <a:t>:  a. Avoid;  b. Minimize; c. Rehabilitate; d. Preserve; and e. Compensate.</a:t>
            </a:r>
          </a:p>
          <a:p>
            <a:pPr>
              <a:defRPr/>
            </a:pPr>
            <a:endParaRPr lang="en-US" dirty="0" smtClean="0"/>
          </a:p>
          <a:p>
            <a:pPr>
              <a:defRPr/>
            </a:pPr>
            <a:r>
              <a:rPr lang="en-US" u="sng" dirty="0" smtClean="0"/>
              <a:t>Descriptions</a:t>
            </a:r>
            <a:r>
              <a:rPr lang="en-US" dirty="0" smtClean="0"/>
              <a:t>:</a:t>
            </a:r>
          </a:p>
          <a:p>
            <a:pPr marL="232923" indent="-232923">
              <a:buFont typeface="+mj-lt"/>
              <a:buAutoNum type="alphaLcPeriod"/>
              <a:defRPr/>
            </a:pPr>
            <a:r>
              <a:rPr lang="en-US" dirty="0" smtClean="0"/>
              <a:t>Provide substitute resources or environments to make up for the impacts on an affected environment.</a:t>
            </a:r>
          </a:p>
          <a:p>
            <a:pPr marL="232923" indent="-232923">
              <a:buFont typeface="+mj-lt"/>
              <a:buAutoNum type="alphaLcPeriod"/>
              <a:defRPr/>
            </a:pPr>
            <a:r>
              <a:rPr lang="en-US" dirty="0" smtClean="0"/>
              <a:t>Correct the effects of an impact by returning the affected environment to its original condition.</a:t>
            </a:r>
          </a:p>
          <a:p>
            <a:pPr marL="232923" indent="-232923">
              <a:buFont typeface="+mj-lt"/>
              <a:buAutoNum type="alphaLcPeriod"/>
              <a:defRPr/>
            </a:pPr>
            <a:r>
              <a:rPr lang="en-US" dirty="0" smtClean="0"/>
              <a:t>Limit the degree or magnitude of the action and its implementation.</a:t>
            </a:r>
          </a:p>
          <a:p>
            <a:pPr marL="232923" indent="-232923">
              <a:buFont typeface="+mj-lt"/>
              <a:buAutoNum type="alphaLcPeriod"/>
              <a:defRPr/>
            </a:pPr>
            <a:r>
              <a:rPr lang="en-US" dirty="0" smtClean="0"/>
              <a:t>Reduce or eliminate the impact over time through maintenance operations during the life of the action.</a:t>
            </a:r>
          </a:p>
          <a:p>
            <a:pPr marL="232923" indent="-232923">
              <a:buFont typeface="+mj-lt"/>
              <a:buAutoNum type="alphaLcPeriod"/>
              <a:defRPr/>
            </a:pPr>
            <a:r>
              <a:rPr lang="en-US" dirty="0" smtClean="0"/>
              <a:t>Prevent environmental impacts by not taking certain actions, or parts of an action.</a:t>
            </a:r>
            <a:endParaRPr lang="en-US" dirty="0"/>
          </a:p>
        </p:txBody>
      </p:sp>
      <p:sp>
        <p:nvSpPr>
          <p:cNvPr id="137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05F3576-B47D-47C3-820D-2D04A3377C42}" type="slidenum">
              <a:rPr lang="en-US" altLang="en-US" smtClean="0"/>
              <a:pPr/>
              <a:t>51</a:t>
            </a:fld>
            <a:endParaRPr lang="en-US"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xfrm>
            <a:off x="1181100" y="698500"/>
            <a:ext cx="4648200" cy="3486150"/>
          </a:xfrm>
          <a:ln/>
        </p:spPr>
      </p:sp>
      <p:sp>
        <p:nvSpPr>
          <p:cNvPr id="3" name="Notes Placeholder 2"/>
          <p:cNvSpPr>
            <a:spLocks noGrp="1"/>
          </p:cNvSpPr>
          <p:nvPr>
            <p:ph type="body" idx="1"/>
          </p:nvPr>
        </p:nvSpPr>
        <p:spPr/>
        <p:txBody>
          <a:bodyPr/>
          <a:lstStyle/>
          <a:p>
            <a:pPr>
              <a:defRPr/>
            </a:pPr>
            <a:r>
              <a:rPr lang="en-US" u="sng" dirty="0" smtClean="0"/>
              <a:t>Instructor Notes</a:t>
            </a:r>
          </a:p>
          <a:p>
            <a:pPr>
              <a:defRPr/>
            </a:pPr>
            <a:endParaRPr lang="en-US" dirty="0" smtClean="0"/>
          </a:p>
          <a:p>
            <a:pPr>
              <a:defRPr/>
            </a:pPr>
            <a:r>
              <a:rPr lang="en-US" dirty="0" smtClean="0"/>
              <a:t>Review the answers</a:t>
            </a:r>
            <a:r>
              <a:rPr lang="en-US" baseline="0" dirty="0" smtClean="0"/>
              <a:t> with participants. </a:t>
            </a:r>
            <a:r>
              <a:rPr lang="en-US" dirty="0" smtClean="0"/>
              <a:t>Match each description to the appropriate sequencing approach stage.</a:t>
            </a:r>
          </a:p>
          <a:p>
            <a:pPr>
              <a:defRPr/>
            </a:pPr>
            <a:endParaRPr lang="en-US" dirty="0" smtClean="0"/>
          </a:p>
          <a:p>
            <a:pPr>
              <a:defRPr/>
            </a:pPr>
            <a:r>
              <a:rPr lang="en-US" u="sng" dirty="0" smtClean="0"/>
              <a:t>Sequencing stages</a:t>
            </a:r>
            <a:r>
              <a:rPr lang="en-US" dirty="0" smtClean="0"/>
              <a:t>:  a. Avoid;  b. Minimize; c. Rehabilitate; d. Preserve; and e. Compensate.</a:t>
            </a:r>
          </a:p>
        </p:txBody>
      </p:sp>
      <p:sp>
        <p:nvSpPr>
          <p:cNvPr id="138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101E5CC0-D994-434B-955E-0DD9626D242D}" type="slidenum">
              <a:rPr lang="en-US" altLang="en-US" smtClean="0"/>
              <a:pPr/>
              <a:t>52</a:t>
            </a:fld>
            <a:endParaRPr lang="en-US"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xfrm>
            <a:off x="1181100" y="698500"/>
            <a:ext cx="4648200" cy="3486150"/>
          </a:xfrm>
          <a:ln/>
        </p:spPr>
      </p:sp>
      <p:sp>
        <p:nvSpPr>
          <p:cNvPr id="3" name="Notes Placeholder 2"/>
          <p:cNvSpPr>
            <a:spLocks noGrp="1"/>
          </p:cNvSpPr>
          <p:nvPr>
            <p:ph type="body" idx="1"/>
          </p:nvPr>
        </p:nvSpPr>
        <p:spPr/>
        <p:txBody>
          <a:bodyPr/>
          <a:lstStyle/>
          <a:p>
            <a:pPr>
              <a:defRPr/>
            </a:pPr>
            <a:r>
              <a:rPr lang="en-US" u="sng" dirty="0" smtClean="0">
                <a:cs typeface="Times New Roman" panose="02020603050405020304" pitchFamily="18" charset="0"/>
              </a:rPr>
              <a:t>Instructor Notes</a:t>
            </a:r>
          </a:p>
          <a:p>
            <a:pPr>
              <a:defRPr/>
            </a:pPr>
            <a:endParaRPr lang="en-US" dirty="0" smtClean="0">
              <a:cs typeface="Times New Roman" panose="02020603050405020304" pitchFamily="18" charset="0"/>
            </a:endParaRPr>
          </a:p>
          <a:p>
            <a:pPr>
              <a:defRPr/>
            </a:pPr>
            <a:r>
              <a:rPr lang="en-US" dirty="0" smtClean="0">
                <a:cs typeface="Times New Roman" panose="02020603050405020304" pitchFamily="18" charset="0"/>
              </a:rPr>
              <a:t>Effective mitigation starts at the beginning of the NEPA process, not at the end. Mitigation must be an integral part of the alternatives development and Impact Analysis process.</a:t>
            </a:r>
          </a:p>
          <a:p>
            <a:pPr>
              <a:defRPr/>
            </a:pPr>
            <a:r>
              <a:rPr lang="en-US" dirty="0" smtClean="0">
                <a:cs typeface="Times New Roman" panose="02020603050405020304" pitchFamily="18" charset="0"/>
              </a:rPr>
              <a:t>Analysis of project alternatives should first seek to avoid and minimize the impacts before the project decision and other mitigation commitments are made. FHWA policy requires appropriate measures that mitigate adverse impacts to be incorporated into the agency’s actions.  The incorporation of mitigation measures in environmental documents constitutes a commitment to the mitigation measure as part of the project decision.</a:t>
            </a:r>
          </a:p>
          <a:p>
            <a:pPr>
              <a:defRPr/>
            </a:pPr>
            <a:endParaRPr lang="en-US" dirty="0" smtClean="0">
              <a:cs typeface="Times New Roman" panose="02020603050405020304" pitchFamily="18" charset="0"/>
            </a:endParaRPr>
          </a:p>
          <a:p>
            <a:pPr>
              <a:defRPr/>
            </a:pPr>
            <a:r>
              <a:rPr lang="en-US" dirty="0" smtClean="0">
                <a:cs typeface="Times New Roman" panose="02020603050405020304" pitchFamily="18" charset="0"/>
              </a:rPr>
              <a:t>Mitigation measures are eligible for Federal funding when the project’s mitigation efforts:</a:t>
            </a:r>
          </a:p>
          <a:p>
            <a:pPr marL="174693" indent="-174693">
              <a:spcBef>
                <a:spcPts val="611"/>
              </a:spcBef>
              <a:buFont typeface="Arial" panose="020B0604020202020204" pitchFamily="34" charset="0"/>
              <a:buChar char="•"/>
              <a:defRPr/>
            </a:pPr>
            <a:r>
              <a:rPr lang="en-US" dirty="0" smtClean="0">
                <a:cs typeface="Times New Roman" panose="02020603050405020304" pitchFamily="18" charset="0"/>
              </a:rPr>
              <a:t>Address impacts actually caused by the agency action.</a:t>
            </a:r>
          </a:p>
          <a:p>
            <a:pPr marL="174693" indent="-174693">
              <a:spcBef>
                <a:spcPts val="611"/>
              </a:spcBef>
              <a:buFont typeface="Arial" panose="020B0604020202020204" pitchFamily="34" charset="0"/>
              <a:buChar char="•"/>
              <a:defRPr/>
            </a:pPr>
            <a:r>
              <a:rPr lang="en-US" dirty="0" smtClean="0">
                <a:cs typeface="Times New Roman" panose="02020603050405020304" pitchFamily="18" charset="0"/>
              </a:rPr>
              <a:t>Represent a reasonable public expenditure after considering the impacts of the action and the benefits of the proposed mitigation measures</a:t>
            </a:r>
            <a:r>
              <a:rPr lang="en-US" dirty="0" smtClean="0">
                <a:latin typeface="Arial"/>
              </a:rPr>
              <a:t>.</a:t>
            </a:r>
          </a:p>
          <a:p>
            <a:pPr>
              <a:defRPr/>
            </a:pPr>
            <a:endParaRPr lang="en-US" dirty="0" smtClean="0">
              <a:latin typeface="Arial"/>
            </a:endParaRPr>
          </a:p>
        </p:txBody>
      </p:sp>
      <p:sp>
        <p:nvSpPr>
          <p:cNvPr id="139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0" tIns="46585" rIns="93170" bIns="46585"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CD9616E-5113-48BF-A99E-2989D49E0074}" type="slidenum">
              <a:rPr lang="en-US" altLang="en-US" smtClean="0"/>
              <a:pPr/>
              <a:t>53</a:t>
            </a:fld>
            <a:endParaRPr lang="en-US"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xfrm>
            <a:off x="1181100" y="698500"/>
            <a:ext cx="4648200" cy="3486150"/>
          </a:xfrm>
          <a:ln/>
        </p:spPr>
      </p:sp>
      <p:sp>
        <p:nvSpPr>
          <p:cNvPr id="140291"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Describe NCTCOG example. Why</a:t>
            </a:r>
            <a:r>
              <a:rPr lang="en-US" altLang="en-US" baseline="0" dirty="0" smtClean="0"/>
              <a:t> is the MPO important? What do MPOs do?</a:t>
            </a:r>
            <a:endParaRPr lang="en-US" altLang="en-US" dirty="0" smtClean="0"/>
          </a:p>
          <a:p>
            <a:endParaRPr lang="en-US" altLang="en-US" dirty="0" smtClean="0"/>
          </a:p>
          <a:p>
            <a:r>
              <a:rPr lang="en-US" altLang="en-US" dirty="0" smtClean="0"/>
              <a:t>NCTCOG/NTTA/USACE, and local jurisdiction to coordinate 404 and 408 mitigation and permitting for transportation projects. Additionally, regional toll revenues (RTR funds) are being used to fund positions at the USACE to expedite regulatory permitting, reviews, and coordination.</a:t>
            </a:r>
          </a:p>
          <a:p>
            <a:endParaRPr lang="en-US" altLang="en-US" dirty="0" smtClean="0"/>
          </a:p>
        </p:txBody>
      </p:sp>
      <p:sp>
        <p:nvSpPr>
          <p:cNvPr id="14029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A4FADDC-E8ED-4C8D-A80B-75E8DC74B8DF}" type="slidenum">
              <a:rPr lang="en-US" altLang="en-US" smtClean="0"/>
              <a:pPr/>
              <a:t>54</a:t>
            </a:fld>
            <a:endParaRPr lang="en-US"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xfrm>
            <a:off x="1181100" y="698500"/>
            <a:ext cx="4648200" cy="3486150"/>
          </a:xfrm>
          <a:ln/>
        </p:spPr>
      </p:sp>
      <p:sp>
        <p:nvSpPr>
          <p:cNvPr id="141315"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Discuss efforts in the NCTCOG region.  Certain</a:t>
            </a:r>
            <a:r>
              <a:rPr lang="en-US" altLang="en-US" baseline="0" dirty="0" smtClean="0"/>
              <a:t> </a:t>
            </a:r>
            <a:r>
              <a:rPr lang="en-US" altLang="en-US" dirty="0" smtClean="0"/>
              <a:t>USACE Permits are coordinated through NCTCOG.</a:t>
            </a:r>
          </a:p>
          <a:p>
            <a:endParaRPr lang="en-US" altLang="en-US" dirty="0" smtClean="0"/>
          </a:p>
          <a:p>
            <a:r>
              <a:rPr lang="en-US" altLang="en-US" dirty="0" smtClean="0"/>
              <a:t>The region funds a position at USACE to manage permits.</a:t>
            </a:r>
          </a:p>
        </p:txBody>
      </p:sp>
      <p:sp>
        <p:nvSpPr>
          <p:cNvPr id="14131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E6CBBB2-40CC-49E0-934F-9BDD9D125EC3}" type="slidenum">
              <a:rPr lang="en-US" altLang="en-US" smtClean="0"/>
              <a:pPr/>
              <a:t>55</a:t>
            </a:fld>
            <a:endParaRPr lang="en-US"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xfrm>
            <a:off x="1181100" y="698500"/>
            <a:ext cx="4648200" cy="3486150"/>
          </a:xfrm>
          <a:ln/>
        </p:spPr>
      </p:sp>
      <p:sp>
        <p:nvSpPr>
          <p:cNvPr id="14233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Discuss HGAC efforts.</a:t>
            </a:r>
          </a:p>
        </p:txBody>
      </p:sp>
      <p:sp>
        <p:nvSpPr>
          <p:cNvPr id="14234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C9B2159-8390-4486-9463-BCC4E5899AAC}" type="slidenum">
              <a:rPr lang="en-US" altLang="en-US" smtClean="0"/>
              <a:pPr/>
              <a:t>56</a:t>
            </a:fld>
            <a:endParaRPr lang="en-US"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1181100" y="698500"/>
            <a:ext cx="4648200" cy="3486150"/>
          </a:xfrm>
          <a:ln/>
        </p:spPr>
      </p:sp>
      <p:sp>
        <p:nvSpPr>
          <p:cNvPr id="123907" name="Notes Placeholder 2"/>
          <p:cNvSpPr>
            <a:spLocks noGrp="1"/>
          </p:cNvSpPr>
          <p:nvPr>
            <p:ph type="body" idx="1"/>
          </p:nvPr>
        </p:nvSpPr>
        <p:spPr>
          <a:xfrm>
            <a:off x="924448" y="4224036"/>
            <a:ext cx="5142244" cy="4889893"/>
          </a:xfrm>
        </p:spPr>
        <p:txBody>
          <a:bodyPr/>
          <a:lstStyle/>
          <a:p>
            <a:pPr>
              <a:defRPr/>
            </a:pPr>
            <a:r>
              <a:rPr lang="en-US" altLang="en-US" u="sng" dirty="0" smtClean="0"/>
              <a:t>Instructor Notes</a:t>
            </a:r>
          </a:p>
          <a:p>
            <a:pPr>
              <a:defRPr/>
            </a:pPr>
            <a:endParaRPr lang="en-US" altLang="en-US" dirty="0" smtClean="0"/>
          </a:p>
          <a:p>
            <a:pPr>
              <a:defRPr/>
            </a:pPr>
            <a:r>
              <a:rPr lang="en-US" altLang="en-US" dirty="0" smtClean="0"/>
              <a:t>Briefly describe the Grand Parkway project. What</a:t>
            </a:r>
            <a:r>
              <a:rPr lang="en-US" altLang="en-US" baseline="0" dirty="0" smtClean="0"/>
              <a:t> were the challenges?</a:t>
            </a:r>
          </a:p>
          <a:p>
            <a:pPr>
              <a:defRPr/>
            </a:pPr>
            <a:r>
              <a:rPr lang="en-US" altLang="en-US" dirty="0" smtClean="0"/>
              <a:t>The Grand Parkway project in Houston is a lesson in stream mitigation. The project alignment has been on the books for two decades.  The alignment coincides with a stream for approximately 4 miles. </a:t>
            </a:r>
            <a:r>
              <a:rPr lang="en-US" dirty="0" smtClean="0"/>
              <a:t>Three segments (F-1, F-2, and G) are currently under construction. The estimated the cost of stream and wetland mitigation for three segments (those which are currently under construction) to be </a:t>
            </a:r>
            <a:r>
              <a:rPr lang="en-US" b="1" dirty="0" smtClean="0"/>
              <a:t>$43 million</a:t>
            </a:r>
            <a:r>
              <a:rPr lang="en-US" dirty="0" smtClean="0"/>
              <a:t>.  Mitigation expenses for these segments have totaled approximately </a:t>
            </a:r>
            <a:r>
              <a:rPr lang="en-US" b="1" dirty="0" smtClean="0"/>
              <a:t>$34 million for stream mitigation, and approximately $9 million for wetland mitigation</a:t>
            </a:r>
            <a:r>
              <a:rPr lang="en-US" dirty="0" smtClean="0"/>
              <a:t>. Mitigation for the three segments included:</a:t>
            </a:r>
          </a:p>
          <a:p>
            <a:pPr marL="165257" indent="-165257">
              <a:buFont typeface="Arial" panose="020B0604020202020204" pitchFamily="34" charset="0"/>
              <a:buChar char="•"/>
              <a:defRPr/>
            </a:pPr>
            <a:endParaRPr lang="en-US" dirty="0" smtClean="0"/>
          </a:p>
          <a:p>
            <a:pPr marL="165257" indent="-165257">
              <a:buFont typeface="Arial" panose="020B0604020202020204" pitchFamily="34" charset="0"/>
              <a:buChar char="•"/>
              <a:defRPr/>
            </a:pPr>
            <a:r>
              <a:rPr lang="en-US" dirty="0" smtClean="0"/>
              <a:t>Segment F-1 included 7.22 acres of wetland impacts and 9,371 linear feet of stream impact. </a:t>
            </a:r>
          </a:p>
          <a:p>
            <a:pPr marL="165257" indent="-165257">
              <a:buFont typeface="Arial" panose="020B0604020202020204" pitchFamily="34" charset="0"/>
              <a:buChar char="•"/>
              <a:defRPr/>
            </a:pPr>
            <a:r>
              <a:rPr lang="en-US" dirty="0" smtClean="0"/>
              <a:t>Segment F-2 included 40.67 acres of wetland impact and 2,589 linear feet of stream impact. </a:t>
            </a:r>
          </a:p>
          <a:p>
            <a:pPr marL="165257" indent="-165257">
              <a:buFont typeface="Arial" panose="020B0604020202020204" pitchFamily="34" charset="0"/>
              <a:buChar char="•"/>
              <a:defRPr/>
            </a:pPr>
            <a:r>
              <a:rPr lang="en-US" dirty="0" smtClean="0"/>
              <a:t>Segment G included 81.14 acres of wetland impact and 8,804 linear feet of stream impact.</a:t>
            </a:r>
          </a:p>
          <a:p>
            <a:pPr marL="0" indent="0">
              <a:buFont typeface="Arial" panose="020B0604020202020204" pitchFamily="34" charset="0"/>
              <a:buNone/>
              <a:defRPr/>
            </a:pPr>
            <a:r>
              <a:rPr lang="en-US" dirty="0" smtClean="0"/>
              <a:t> </a:t>
            </a:r>
            <a:r>
              <a:rPr lang="en-US" b="1" dirty="0" smtClean="0"/>
              <a:t>The total for the three segments was 20,764 linear feet of stream mitigation and 129.03 acres wetland impact. ($1600 per foot)</a:t>
            </a:r>
          </a:p>
          <a:p>
            <a:pPr>
              <a:defRPr/>
            </a:pPr>
            <a:endParaRPr lang="en-US" altLang="en-US" dirty="0" smtClean="0"/>
          </a:p>
        </p:txBody>
      </p:sp>
      <p:sp>
        <p:nvSpPr>
          <p:cNvPr id="14336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7FBE0B89-D07D-4AF3-9704-F7980E07D396}" type="slidenum">
              <a:rPr lang="en-US" altLang="en-US" smtClean="0"/>
              <a:pPr/>
              <a:t>57</a:t>
            </a:fld>
            <a:endParaRPr lang="en-US"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1181100" y="698500"/>
            <a:ext cx="4648200" cy="3486150"/>
          </a:xfrm>
          <a:ln/>
        </p:spPr>
      </p:sp>
      <p:sp>
        <p:nvSpPr>
          <p:cNvPr id="123907" name="Notes Placeholder 2"/>
          <p:cNvSpPr>
            <a:spLocks noGrp="1"/>
          </p:cNvSpPr>
          <p:nvPr>
            <p:ph type="body" idx="1"/>
          </p:nvPr>
        </p:nvSpPr>
        <p:spPr>
          <a:xfrm>
            <a:off x="924448" y="4224036"/>
            <a:ext cx="5142244" cy="4889893"/>
          </a:xfrm>
        </p:spPr>
        <p:txBody>
          <a:bodyPr/>
          <a:lstStyle/>
          <a:p>
            <a:r>
              <a:rPr lang="en-US" altLang="en-US" u="sng" dirty="0" smtClean="0"/>
              <a:t>Instructor Notes</a:t>
            </a:r>
          </a:p>
          <a:p>
            <a:endParaRPr lang="en-US" altLang="en-US" dirty="0" smtClean="0"/>
          </a:p>
          <a:p>
            <a:pPr>
              <a:defRPr/>
            </a:pPr>
            <a:r>
              <a:rPr lang="en-US" i="1" dirty="0" smtClean="0"/>
              <a:t>Environmental </a:t>
            </a:r>
            <a:r>
              <a:rPr lang="en-US" i="1" dirty="0"/>
              <a:t>Mitigation </a:t>
            </a:r>
            <a:r>
              <a:rPr lang="en-US" i="1" dirty="0" smtClean="0"/>
              <a:t>Costs: </a:t>
            </a:r>
            <a:r>
              <a:rPr lang="en-US" dirty="0" smtClean="0"/>
              <a:t>As </a:t>
            </a:r>
            <a:r>
              <a:rPr lang="en-US" dirty="0"/>
              <a:t>with the previous evaluation of mitigation payments identified in ROWIS, it is difficult to accurately determine total mitigation costs because these costs are not recorded in </a:t>
            </a:r>
            <a:r>
              <a:rPr lang="en-US" dirty="0" smtClean="0"/>
              <a:t>a single </a:t>
            </a:r>
            <a:r>
              <a:rPr lang="en-US" dirty="0"/>
              <a:t>accounting system or source. However, this is not an uncommon practice among state DOTs. A 2006 study by Nathan </a:t>
            </a:r>
            <a:r>
              <a:rPr lang="en-US" dirty="0" err="1"/>
              <a:t>Macek</a:t>
            </a:r>
            <a:r>
              <a:rPr lang="en-US" dirty="0"/>
              <a:t> found that, “Most states do not specifically </a:t>
            </a:r>
            <a:r>
              <a:rPr lang="en-US" dirty="0" smtClean="0"/>
              <a:t>track environmental </a:t>
            </a:r>
            <a:r>
              <a:rPr lang="en-US" dirty="0"/>
              <a:t>costs related to highway and transit construction. These costs are typically treated as overhead or rolled up into project construction costs. As a result, routine efforts to estimate or unbundle environmental costs are difficult if not </a:t>
            </a:r>
            <a:r>
              <a:rPr lang="en-US" dirty="0" smtClean="0"/>
              <a:t>impossible.” This </a:t>
            </a:r>
            <a:r>
              <a:rPr lang="en-US" dirty="0"/>
              <a:t>study also found that environmental mitigation costs (excluding right-of-way) averaged 7.5 percent of the project costs and ranged between 2 and 12 percent. The findings were generally compatible with previous studies.</a:t>
            </a:r>
            <a:endParaRPr lang="en-US" altLang="en-US" b="1" dirty="0" smtClean="0"/>
          </a:p>
        </p:txBody>
      </p:sp>
      <p:sp>
        <p:nvSpPr>
          <p:cNvPr id="14336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7FBE0B89-D07D-4AF3-9704-F7980E07D396}" type="slidenum">
              <a:rPr lang="en-US" altLang="en-US" smtClean="0"/>
              <a:pPr/>
              <a:t>58</a:t>
            </a:fld>
            <a:endParaRPr lang="en-US"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xfrm>
            <a:off x="1181100" y="698500"/>
            <a:ext cx="4648200" cy="3486150"/>
          </a:xfrm>
          <a:ln/>
        </p:spPr>
      </p:sp>
      <p:sp>
        <p:nvSpPr>
          <p:cNvPr id="14438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participants if they know of the mitigation procurement policy. Review the June 17 </a:t>
            </a:r>
            <a:r>
              <a:rPr lang="en-US" altLang="en-US" dirty="0" err="1" smtClean="0"/>
              <a:t>TxDOT</a:t>
            </a:r>
            <a:r>
              <a:rPr lang="en-US" altLang="en-US" dirty="0" smtClean="0"/>
              <a:t> ENV Memo. Describe the major elements of the mitigation procurement process.</a:t>
            </a:r>
          </a:p>
          <a:p>
            <a:endParaRPr lang="en-US" altLang="en-US" dirty="0" smtClean="0"/>
          </a:p>
          <a:p>
            <a:r>
              <a:rPr lang="en-US" altLang="en-US" dirty="0" smtClean="0"/>
              <a:t>Have experienced participants describe USACE districts and RIBITS.</a:t>
            </a:r>
          </a:p>
        </p:txBody>
      </p:sp>
      <p:sp>
        <p:nvSpPr>
          <p:cNvPr id="14438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6A196748-C51B-4151-BF29-1A2E73866513}" type="slidenum">
              <a:rPr lang="en-US" altLang="en-US" smtClean="0"/>
              <a:pPr/>
              <a:t>59</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1181100" y="698500"/>
            <a:ext cx="4648200" cy="3486150"/>
          </a:xfrm>
          <a:ln/>
        </p:spPr>
      </p:sp>
      <p:sp>
        <p:nvSpPr>
          <p:cNvPr id="9113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Instructor should briefly describe the workshop materials.</a:t>
            </a:r>
          </a:p>
          <a:p>
            <a:endParaRPr lang="en-US" altLang="en-US" dirty="0" smtClean="0"/>
          </a:p>
          <a:p>
            <a:r>
              <a:rPr lang="en-US" altLang="en-US" dirty="0" smtClean="0"/>
              <a:t>Instructor should describe why the workshop was developed.</a:t>
            </a:r>
          </a:p>
          <a:p>
            <a:endParaRPr lang="en-US" altLang="en-US" dirty="0" smtClean="0"/>
          </a:p>
          <a:p>
            <a:r>
              <a:rPr lang="en-US" altLang="en-US" dirty="0" smtClean="0"/>
              <a:t>Describe project 0-6762 Maximizing Mitigation Efforts.</a:t>
            </a:r>
          </a:p>
          <a:p>
            <a:endParaRPr lang="en-US" altLang="en-US" dirty="0" smtClean="0"/>
          </a:p>
          <a:p>
            <a:r>
              <a:rPr lang="en-US" altLang="en-US" dirty="0" smtClean="0"/>
              <a:t>Give overview of</a:t>
            </a:r>
            <a:r>
              <a:rPr lang="en-US" altLang="en-US" baseline="0" dirty="0" smtClean="0"/>
              <a:t> other ongoing efforts.</a:t>
            </a:r>
            <a:endParaRPr lang="en-US" altLang="en-US" dirty="0" smtClean="0"/>
          </a:p>
        </p:txBody>
      </p:sp>
      <p:sp>
        <p:nvSpPr>
          <p:cNvPr id="91140"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7D571BE9-CDFE-4799-9D0C-8F2B9E3AEED8}" type="slidenum">
              <a:rPr lang="en-US" altLang="en-US" smtClean="0"/>
              <a:pPr/>
              <a:t>6</a:t>
            </a:fld>
            <a:endParaRPr lang="en-US"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1181100" y="698500"/>
            <a:ext cx="4648200" cy="3486150"/>
          </a:xfrm>
          <a:ln/>
        </p:spPr>
      </p:sp>
      <p:sp>
        <p:nvSpPr>
          <p:cNvPr id="145411" name="Notes Placeholder 2"/>
          <p:cNvSpPr>
            <a:spLocks noGrp="1"/>
          </p:cNvSpPr>
          <p:nvPr>
            <p:ph type="body" idx="1"/>
          </p:nvPr>
        </p:nvSpPr>
        <p:spPr>
          <a:noFill/>
        </p:spPr>
        <p:txBody>
          <a:bodyPr/>
          <a:lstStyle/>
          <a:p>
            <a:r>
              <a:rPr lang="en-US" altLang="en-US" u="sng" dirty="0" smtClean="0"/>
              <a:t>Instructor Notes</a:t>
            </a:r>
          </a:p>
          <a:p>
            <a:pPr marL="0" indent="0">
              <a:buFont typeface="Arial" panose="020B0604020202020204" pitchFamily="34" charset="0"/>
              <a:buNone/>
            </a:pPr>
            <a:endParaRPr lang="en-US" altLang="en-US" dirty="0" smtClean="0"/>
          </a:p>
          <a:p>
            <a:pPr marL="0" indent="0">
              <a:buFont typeface="Arial" panose="020B0604020202020204" pitchFamily="34" charset="0"/>
              <a:buNone/>
            </a:pPr>
            <a:r>
              <a:rPr lang="en-US" altLang="en-US" dirty="0" smtClean="0"/>
              <a:t>What is Best Value Mitigation? Discuss challenges of:</a:t>
            </a:r>
            <a:endParaRPr lang="en-US" altLang="en-US" baseline="0" dirty="0" smtClean="0"/>
          </a:p>
          <a:p>
            <a:pPr marL="171450" indent="-171450">
              <a:buFont typeface="Arial" panose="020B0604020202020204" pitchFamily="34" charset="0"/>
              <a:buChar char="•"/>
            </a:pPr>
            <a:r>
              <a:rPr lang="en-US" altLang="en-US" dirty="0" smtClean="0"/>
              <a:t>Service area</a:t>
            </a:r>
            <a:r>
              <a:rPr lang="en-US" altLang="en-US" baseline="0" dirty="0" smtClean="0"/>
              <a:t> of the impacts</a:t>
            </a:r>
            <a:endParaRPr lang="en-US" altLang="en-US" dirty="0" smtClean="0"/>
          </a:p>
          <a:p>
            <a:pPr marL="171450" indent="-171450">
              <a:buFont typeface="Arial" panose="020B0604020202020204" pitchFamily="34" charset="0"/>
              <a:buChar char="•"/>
            </a:pPr>
            <a:r>
              <a:rPr lang="en-US" altLang="en-US" dirty="0" smtClean="0"/>
              <a:t>Soliciting bids from banks with suitable credits</a:t>
            </a:r>
          </a:p>
          <a:p>
            <a:pPr marL="171450" indent="-171450">
              <a:buFont typeface="Arial" panose="020B0604020202020204" pitchFamily="34" charset="0"/>
              <a:buChar char="•"/>
            </a:pPr>
            <a:r>
              <a:rPr lang="en-US" altLang="en-US" dirty="0" smtClean="0"/>
              <a:t>What Mitigation banks are available</a:t>
            </a:r>
          </a:p>
          <a:p>
            <a:pPr marL="171450" indent="-171450">
              <a:buFont typeface="Arial" panose="020B0604020202020204" pitchFamily="34" charset="0"/>
              <a:buChar char="•"/>
            </a:pPr>
            <a:r>
              <a:rPr lang="en-US" altLang="en-US" dirty="0" smtClean="0"/>
              <a:t>In-lieu fee programs (if available)</a:t>
            </a:r>
          </a:p>
          <a:p>
            <a:endParaRPr lang="en-US" altLang="en-US" dirty="0" smtClean="0"/>
          </a:p>
          <a:p>
            <a:endParaRPr lang="en-US" altLang="en-US" dirty="0" smtClean="0"/>
          </a:p>
        </p:txBody>
      </p:sp>
      <p:sp>
        <p:nvSpPr>
          <p:cNvPr id="145412" name="Header Placeholder 3"/>
          <p:cNvSpPr>
            <a:spLocks noGrp="1"/>
          </p:cNvSpPr>
          <p:nvPr>
            <p:ph type="hdr" sz="quarter" idx="4294967295"/>
          </p:nvPr>
        </p:nvSpPr>
        <p:spPr bwMode="auto">
          <a:xfrm>
            <a:off x="0" y="0"/>
            <a:ext cx="7010400" cy="4641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37" tIns="44068" rIns="88137" bIns="44068"/>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r>
              <a:rPr lang="en-US" altLang="en-US"/>
              <a:t>Metropolitan Transportation Planning                                                                                               Instructor Guide</a:t>
            </a:r>
          </a:p>
        </p:txBody>
      </p:sp>
      <p:sp>
        <p:nvSpPr>
          <p:cNvPr id="145413"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BF81A272-549D-4B6D-8A0D-042C57AAC7DC}" type="slidenum">
              <a:rPr lang="en-US" altLang="en-US" smtClean="0"/>
              <a:pPr/>
              <a:t>60</a:t>
            </a:fld>
            <a:endParaRPr lang="en-US"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xfrm>
            <a:off x="1181100" y="698500"/>
            <a:ext cx="4648200" cy="3486150"/>
          </a:xfrm>
          <a:ln/>
        </p:spPr>
      </p:sp>
      <p:sp>
        <p:nvSpPr>
          <p:cNvPr id="146435"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Discuss how mitigation is most commonly funded.</a:t>
            </a:r>
          </a:p>
          <a:p>
            <a:endParaRPr lang="en-US" altLang="en-US" dirty="0" smtClean="0"/>
          </a:p>
          <a:p>
            <a:r>
              <a:rPr lang="en-US" altLang="en-US" dirty="0" smtClean="0"/>
              <a:t>In general, when a district identifies the need for compensatory wetland mitigation, such as in-lieu fee, the district sends ENV a request along with supporting documentation.  Once the need, cost, and approach to mitigation is resolved, then </a:t>
            </a:r>
            <a:r>
              <a:rPr lang="en-US" altLang="en-US" dirty="0" err="1" smtClean="0"/>
              <a:t>ENV</a:t>
            </a:r>
            <a:r>
              <a:rPr lang="en-US" altLang="en-US" dirty="0" smtClean="0"/>
              <a:t> sends ROW a request to purchase credit or parcels.  ROW tracks the mitigation purchases as if these are parcels of land in the Right of Way Information System (</a:t>
            </a:r>
            <a:r>
              <a:rPr lang="en-US" altLang="en-US" dirty="0" err="1" smtClean="0"/>
              <a:t>ROWIS</a:t>
            </a:r>
            <a:r>
              <a:rPr lang="en-US" altLang="en-US" dirty="0" smtClean="0"/>
              <a:t>). By statutory law, the remedy of environmental impact is considered a right-of-way acquisition cost. Simultaneously, while </a:t>
            </a:r>
            <a:r>
              <a:rPr lang="en-US" altLang="en-US" dirty="0" err="1" smtClean="0"/>
              <a:t>ENV</a:t>
            </a:r>
            <a:r>
              <a:rPr lang="en-US" altLang="en-US" dirty="0" smtClean="0"/>
              <a:t> evaluates the need, ROW delineates appropriate remedy and appropriateness of value. The ROW Division is often given options for mitigation, with different costs for each option.  </a:t>
            </a:r>
            <a:r>
              <a:rPr lang="en-US" altLang="en-US" dirty="0" err="1" smtClean="0"/>
              <a:t>USACE</a:t>
            </a:r>
            <a:r>
              <a:rPr lang="en-US" altLang="en-US" dirty="0" smtClean="0"/>
              <a:t> often dictates these options. The selected option is referred to </a:t>
            </a:r>
            <a:r>
              <a:rPr lang="en-US" altLang="en-US" dirty="0" err="1" smtClean="0"/>
              <a:t>ENV</a:t>
            </a:r>
            <a:r>
              <a:rPr lang="en-US" altLang="en-US" dirty="0" smtClean="0"/>
              <a:t> to ensure it meets environmental requirements.  ROW sets up the mitigation as a parcel in </a:t>
            </a:r>
            <a:r>
              <a:rPr lang="en-US" altLang="en-US" dirty="0" err="1" smtClean="0"/>
              <a:t>ROWIS</a:t>
            </a:r>
            <a:r>
              <a:rPr lang="en-US" altLang="en-US" dirty="0" smtClean="0"/>
              <a:t> coded with an “m” for mitigation or “w” for wetland. ROW then funds the parcel, or credit.</a:t>
            </a:r>
          </a:p>
          <a:p>
            <a:r>
              <a:rPr lang="en-US" altLang="en-US" dirty="0" smtClean="0"/>
              <a:t> </a:t>
            </a:r>
          </a:p>
          <a:p>
            <a:endParaRPr lang="en-US" altLang="en-US" dirty="0" smtClean="0"/>
          </a:p>
        </p:txBody>
      </p:sp>
      <p:sp>
        <p:nvSpPr>
          <p:cNvPr id="14643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F5ECAFDC-F3C5-42EB-BE6B-E461D2002480}" type="slidenum">
              <a:rPr lang="en-US" altLang="en-US" smtClean="0"/>
              <a:pPr/>
              <a:t>61</a:t>
            </a:fld>
            <a:endParaRPr lang="en-US"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1181100" y="698500"/>
            <a:ext cx="4648200" cy="3486150"/>
          </a:xfrm>
          <a:ln/>
        </p:spPr>
      </p:sp>
      <p:sp>
        <p:nvSpPr>
          <p:cNvPr id="14745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Mitigation costs are increasing. </a:t>
            </a:r>
          </a:p>
          <a:p>
            <a:endParaRPr lang="en-US" altLang="en-US" dirty="0" smtClean="0"/>
          </a:p>
          <a:p>
            <a:r>
              <a:rPr lang="en-US" altLang="en-US" dirty="0" smtClean="0"/>
              <a:t>The </a:t>
            </a:r>
            <a:r>
              <a:rPr lang="en-US" altLang="en-US" dirty="0" err="1" smtClean="0"/>
              <a:t>TxDOT</a:t>
            </a:r>
            <a:r>
              <a:rPr lang="en-US" altLang="en-US" dirty="0" smtClean="0"/>
              <a:t> Right of Way Division conducted a search of ROWIS records on behalf of the research team to locate data about mitigation parcels that </a:t>
            </a:r>
            <a:r>
              <a:rPr lang="en-US" altLang="en-US" dirty="0" err="1" smtClean="0"/>
              <a:t>TxDOT</a:t>
            </a:r>
            <a:r>
              <a:rPr lang="en-US" altLang="en-US" dirty="0" smtClean="0"/>
              <a:t> paid for over the last 10 years.  The search produced a spreadsheet containing 64 mitigation parcels, the earliest paid on 12/16/2003 and the latest paid on 06/24/2013.</a:t>
            </a:r>
          </a:p>
          <a:p>
            <a:endParaRPr lang="en-US" altLang="en-US" dirty="0" smtClean="0"/>
          </a:p>
          <a:p>
            <a:r>
              <a:rPr lang="en-US" altLang="en-US" dirty="0" smtClean="0"/>
              <a:t>For the 2003–2013 period, the research team found records for 64 mitigation parcels with a total payment amount of $39.3 million.  The cost of the parcels varied from $550 to $11 million, with a median value of $76,000.  However, 63 payments for mitigation parcels were lower than $3.5 million, so that the $11 million parcel can be considered an unusually high amount.  The figure in the slide  shows a histogram and cumulative frequency of payments for mitigation parcels over the last 10 years, excluding the highest valued parcel.</a:t>
            </a:r>
          </a:p>
          <a:p>
            <a:endParaRPr lang="en-US" altLang="en-US" dirty="0" smtClean="0"/>
          </a:p>
        </p:txBody>
      </p:sp>
      <p:sp>
        <p:nvSpPr>
          <p:cNvPr id="14746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C3B425ED-BFD9-495D-A164-3E6CDAAF9495}" type="slidenum">
              <a:rPr lang="en-US" altLang="en-US" smtClean="0"/>
              <a:pPr/>
              <a:t>62</a:t>
            </a:fld>
            <a:endParaRPr lang="en-US"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xfrm>
            <a:off x="1181100" y="698500"/>
            <a:ext cx="4648200" cy="3486150"/>
          </a:xfrm>
          <a:ln/>
        </p:spPr>
      </p:sp>
      <p:sp>
        <p:nvSpPr>
          <p:cNvPr id="148483"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Annual parcels required are increasing. Review quickly.</a:t>
            </a:r>
          </a:p>
        </p:txBody>
      </p:sp>
      <p:sp>
        <p:nvSpPr>
          <p:cNvPr id="14848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BC0CEB94-6670-4590-8967-8048C6D83EB1}" type="slidenum">
              <a:rPr lang="en-US" altLang="en-US" smtClean="0"/>
              <a:pPr/>
              <a:t>63</a:t>
            </a:fld>
            <a:endParaRPr lang="en-US"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xfrm>
            <a:off x="1181100" y="698500"/>
            <a:ext cx="4648200" cy="3486150"/>
          </a:xfrm>
          <a:ln/>
        </p:spPr>
      </p:sp>
      <p:sp>
        <p:nvSpPr>
          <p:cNvPr id="14950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This shows the number of parcels acquired by year and is broken down into the two expense types.  It becomes clear that prior to 2009, the Right of Way Division did not use the expense type “fee in lieu of mitigation,” but starting in 2010 switched to almost exclusively using fee in lieu payments. This is a direct response to changes in the </a:t>
            </a:r>
            <a:r>
              <a:rPr lang="en-US" altLang="en-US" dirty="0" err="1" smtClean="0"/>
              <a:t>USACE</a:t>
            </a:r>
            <a:r>
              <a:rPr lang="en-US" altLang="en-US" dirty="0" smtClean="0"/>
              <a:t> rule changes allowing in-lieu fee compensatory mitigation. (</a:t>
            </a:r>
            <a:r>
              <a:rPr lang="en-US" altLang="en-US" i="1" dirty="0" smtClean="0"/>
              <a:t>In-lieu-fee</a:t>
            </a:r>
            <a:r>
              <a:rPr lang="en-US" altLang="en-US" dirty="0" smtClean="0"/>
              <a:t> mitigation occurs in circumstances where a </a:t>
            </a:r>
            <a:r>
              <a:rPr lang="en-US" altLang="en-US" dirty="0" err="1" smtClean="0"/>
              <a:t>permittee</a:t>
            </a:r>
            <a:r>
              <a:rPr lang="en-US" altLang="en-US" dirty="0" smtClean="0"/>
              <a:t> provides funds to an in-lieu-fee sponsor instead of either completing project-specific mitigation or purchasing credits from a mitigation bank.)</a:t>
            </a:r>
          </a:p>
          <a:p>
            <a:endParaRPr lang="en-US" altLang="en-US" dirty="0" smtClean="0"/>
          </a:p>
          <a:p>
            <a:r>
              <a:rPr lang="en-US" altLang="en-US" dirty="0" smtClean="0"/>
              <a:t>The instructor is encouraged to ask participants about the effect of the rule change on mitigation practice. Why did fee-in-lieu mitigation replace purchase after the rule?</a:t>
            </a:r>
          </a:p>
          <a:p>
            <a:endParaRPr lang="en-US" altLang="en-US" dirty="0" smtClean="0"/>
          </a:p>
        </p:txBody>
      </p:sp>
      <p:sp>
        <p:nvSpPr>
          <p:cNvPr id="14950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27A462B5-1DD0-405E-A10F-8ACFFEDC6AA7}" type="slidenum">
              <a:rPr lang="en-US" altLang="en-US" smtClean="0"/>
              <a:pPr/>
              <a:t>64</a:t>
            </a:fld>
            <a:endParaRPr lang="en-US"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xfrm>
            <a:off x="1181100" y="698500"/>
            <a:ext cx="4648200" cy="3486150"/>
          </a:xfrm>
          <a:ln/>
        </p:spPr>
      </p:sp>
      <p:sp>
        <p:nvSpPr>
          <p:cNvPr id="150531"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In relative terms, the funds expended for the Houston District amounted to 82 percent of all mitigation costs, based on the purchase of 23 parcels. The majority of parcels for the Houston District were “fee in lieu of mitigation,” while the Dallas District purchased more parcels of the expense type “land acquisition.”</a:t>
            </a:r>
          </a:p>
          <a:p>
            <a:endParaRPr lang="en-US" altLang="en-US" dirty="0" smtClean="0"/>
          </a:p>
        </p:txBody>
      </p:sp>
      <p:sp>
        <p:nvSpPr>
          <p:cNvPr id="150532" name="Header Placeholder 3"/>
          <p:cNvSpPr>
            <a:spLocks noGrp="1"/>
          </p:cNvSpPr>
          <p:nvPr>
            <p:ph type="hdr" sz="quarter" idx="4294967295"/>
          </p:nvPr>
        </p:nvSpPr>
        <p:spPr bwMode="auto">
          <a:xfrm>
            <a:off x="0" y="0"/>
            <a:ext cx="7010400" cy="4641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37" tIns="44068" rIns="88137" bIns="44068"/>
          <a:lstStyle>
            <a:lvl1pPr defTabSz="926200">
              <a:defRPr b="1">
                <a:solidFill>
                  <a:schemeClr val="tx1"/>
                </a:solidFill>
                <a:latin typeface="Arial" charset="0"/>
              </a:defRPr>
            </a:lvl1pPr>
            <a:lvl2pPr marL="714680" indent="-274015" defTabSz="926200">
              <a:defRPr b="1">
                <a:solidFill>
                  <a:schemeClr val="tx1"/>
                </a:solidFill>
                <a:latin typeface="Arial" charset="0"/>
              </a:defRPr>
            </a:lvl2pPr>
            <a:lvl3pPr marL="1100865" indent="-219532" defTabSz="926200">
              <a:defRPr b="1">
                <a:solidFill>
                  <a:schemeClr val="tx1"/>
                </a:solidFill>
                <a:latin typeface="Arial" charset="0"/>
              </a:defRPr>
            </a:lvl3pPr>
            <a:lvl4pPr marL="1541530" indent="-219532" defTabSz="926200">
              <a:defRPr b="1">
                <a:solidFill>
                  <a:schemeClr val="tx1"/>
                </a:solidFill>
                <a:latin typeface="Arial" charset="0"/>
              </a:defRPr>
            </a:lvl4pPr>
            <a:lvl5pPr marL="1982197" indent="-219532" defTabSz="926200">
              <a:defRPr b="1">
                <a:solidFill>
                  <a:schemeClr val="tx1"/>
                </a:solidFill>
                <a:latin typeface="Arial" charset="0"/>
              </a:defRPr>
            </a:lvl5pPr>
            <a:lvl6pPr marL="2443695" indent="-219532" algn="ctr" defTabSz="926200" eaLnBrk="0" fontAlgn="base" hangingPunct="0">
              <a:spcBef>
                <a:spcPct val="0"/>
              </a:spcBef>
              <a:spcAft>
                <a:spcPct val="0"/>
              </a:spcAft>
              <a:defRPr b="1">
                <a:solidFill>
                  <a:schemeClr val="tx1"/>
                </a:solidFill>
                <a:latin typeface="Arial" charset="0"/>
              </a:defRPr>
            </a:lvl6pPr>
            <a:lvl7pPr marL="2905192" indent="-219532" algn="ctr" defTabSz="926200" eaLnBrk="0" fontAlgn="base" hangingPunct="0">
              <a:spcBef>
                <a:spcPct val="0"/>
              </a:spcBef>
              <a:spcAft>
                <a:spcPct val="0"/>
              </a:spcAft>
              <a:defRPr b="1">
                <a:solidFill>
                  <a:schemeClr val="tx1"/>
                </a:solidFill>
                <a:latin typeface="Arial" charset="0"/>
              </a:defRPr>
            </a:lvl7pPr>
            <a:lvl8pPr marL="3366690" indent="-219532" algn="ctr" defTabSz="926200" eaLnBrk="0" fontAlgn="base" hangingPunct="0">
              <a:spcBef>
                <a:spcPct val="0"/>
              </a:spcBef>
              <a:spcAft>
                <a:spcPct val="0"/>
              </a:spcAft>
              <a:defRPr b="1">
                <a:solidFill>
                  <a:schemeClr val="tx1"/>
                </a:solidFill>
                <a:latin typeface="Arial" charset="0"/>
              </a:defRPr>
            </a:lvl8pPr>
            <a:lvl9pPr marL="3828188" indent="-219532" algn="ctr" defTabSz="926200" eaLnBrk="0" fontAlgn="base" hangingPunct="0">
              <a:spcBef>
                <a:spcPct val="0"/>
              </a:spcBef>
              <a:spcAft>
                <a:spcPct val="0"/>
              </a:spcAft>
              <a:defRPr b="1">
                <a:solidFill>
                  <a:schemeClr val="tx1"/>
                </a:solidFill>
                <a:latin typeface="Arial" charset="0"/>
              </a:defRPr>
            </a:lvl9pPr>
          </a:lstStyle>
          <a:p>
            <a:r>
              <a:rPr lang="en-US" altLang="en-US" b="0">
                <a:latin typeface="Times New Roman" pitchFamily="18" charset="0"/>
              </a:rPr>
              <a:t>Metropolitan Transportation Planning                                                                                               Instructor Guide</a:t>
            </a:r>
          </a:p>
        </p:txBody>
      </p:sp>
      <p:sp>
        <p:nvSpPr>
          <p:cNvPr id="150533"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32CBA684-9856-41E0-9966-A4D97BEA7E83}" type="slidenum">
              <a:rPr lang="en-US" altLang="en-US" smtClean="0"/>
              <a:pPr/>
              <a:t>65</a:t>
            </a:fld>
            <a:endParaRPr lang="en-US"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xfrm>
            <a:off x="1181100" y="698500"/>
            <a:ext cx="4648200" cy="3486150"/>
          </a:xfrm>
          <a:ln/>
        </p:spPr>
      </p:sp>
      <p:sp>
        <p:nvSpPr>
          <p:cNvPr id="151555"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The cost distribution by district revealed that </a:t>
            </a:r>
            <a:r>
              <a:rPr lang="en-US" altLang="en-US" dirty="0" err="1" smtClean="0"/>
              <a:t>TxDOT</a:t>
            </a:r>
            <a:r>
              <a:rPr lang="en-US" altLang="en-US" dirty="0" smtClean="0"/>
              <a:t> purchased mitigation parcels in 11 of 25 districts.  The figure further shows that the vast majority of funds were expended at the Houston District.  The Dallas District purchased 16 parcels over the last 10 years for a total of $2.3 million, which amounts to about 6 percent of the total mitigation funds expended.</a:t>
            </a:r>
          </a:p>
          <a:p>
            <a:endParaRPr lang="en-US" altLang="en-US" dirty="0"/>
          </a:p>
          <a:p>
            <a:r>
              <a:rPr lang="en-US" dirty="0"/>
              <a:t>It can be assumed that mitigation through ROW and </a:t>
            </a:r>
            <a:r>
              <a:rPr lang="en-US" dirty="0" err="1"/>
              <a:t>ROWIS</a:t>
            </a:r>
            <a:r>
              <a:rPr lang="en-US" dirty="0"/>
              <a:t> did not occur or was recorded in </a:t>
            </a:r>
            <a:r>
              <a:rPr lang="en-US" dirty="0" err="1"/>
              <a:t>ROWIS</a:t>
            </a:r>
            <a:r>
              <a:rPr lang="en-US" dirty="0"/>
              <a:t>. These are </a:t>
            </a:r>
            <a:r>
              <a:rPr lang="en-US" dirty="0" err="1"/>
              <a:t>ROWIS</a:t>
            </a:r>
            <a:r>
              <a:rPr lang="en-US" dirty="0"/>
              <a:t> cost only. Other mitigation using construction, district or </a:t>
            </a:r>
            <a:r>
              <a:rPr lang="en-US" dirty="0" err="1"/>
              <a:t>ENV</a:t>
            </a:r>
            <a:r>
              <a:rPr lang="en-US" dirty="0"/>
              <a:t> funds may have occurred.</a:t>
            </a:r>
          </a:p>
          <a:p>
            <a:endParaRPr lang="en-US" altLang="en-US" dirty="0" smtClean="0"/>
          </a:p>
        </p:txBody>
      </p:sp>
      <p:sp>
        <p:nvSpPr>
          <p:cNvPr id="15155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4C7FC7E-A3D8-41F5-B0E3-E86DAB4A8368}" type="slidenum">
              <a:rPr lang="en-US" altLang="en-US" smtClean="0"/>
              <a:pPr/>
              <a:t>66</a:t>
            </a:fld>
            <a:endParaRPr lang="en-US"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xfrm>
            <a:off x="1181100" y="698500"/>
            <a:ext cx="4648200" cy="3486150"/>
          </a:xfrm>
          <a:ln/>
        </p:spPr>
      </p:sp>
      <p:sp>
        <p:nvSpPr>
          <p:cNvPr id="152579" name="Rectangle 3"/>
          <p:cNvSpPr>
            <a:spLocks noGrp="1" noChangeArrowheads="1"/>
          </p:cNvSpPr>
          <p:nvPr>
            <p:ph type="body" idx="1"/>
          </p:nvPr>
        </p:nvSpPr>
        <p:spPr>
          <a:noFill/>
        </p:spPr>
        <p:txBody>
          <a:bodyPr/>
          <a:lstStyle/>
          <a:p>
            <a:pPr eaLnBrk="1" hangingPunct="1"/>
            <a:r>
              <a:rPr lang="en-US" altLang="en-US" u="sng" dirty="0" smtClean="0"/>
              <a:t>Instructor Notes</a:t>
            </a:r>
          </a:p>
          <a:p>
            <a:pPr eaLnBrk="1" hangingPunct="1"/>
            <a:endParaRPr lang="en-US" altLang="en-US" dirty="0" smtClean="0"/>
          </a:p>
          <a:p>
            <a:pPr eaLnBrk="1" hangingPunct="1"/>
            <a:r>
              <a:rPr lang="en-US" altLang="en-US" dirty="0" smtClean="0"/>
              <a:t>An EPIC is any permit, issue, coordination commitment, or mitigation obligation necessary to satisfy social, economic, or environmental impacts of a project, including sole source aquifer coordination, wetland permits, </a:t>
            </a:r>
            <a:r>
              <a:rPr lang="en-US" altLang="en-US" dirty="0" err="1" smtClean="0"/>
              <a:t>stormwater</a:t>
            </a:r>
            <a:r>
              <a:rPr lang="en-US" altLang="en-US" dirty="0" smtClean="0"/>
              <a:t> permits, traffic noise abatement, threatened or endangered species coordination, or archeological permits, and any mitigation or other commitment associated with the project.</a:t>
            </a:r>
          </a:p>
        </p:txBody>
      </p:sp>
      <p:sp>
        <p:nvSpPr>
          <p:cNvPr id="15258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13ED3011-747C-4E5A-8477-234DCBBCD7FF}" type="slidenum">
              <a:rPr lang="en-US" altLang="en-US" smtClean="0"/>
              <a:pPr/>
              <a:t>67</a:t>
            </a:fld>
            <a:endParaRPr lang="en-US"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1181100" y="698500"/>
            <a:ext cx="4648200" cy="3486150"/>
          </a:xfrm>
          <a:ln/>
        </p:spPr>
      </p:sp>
      <p:sp>
        <p:nvSpPr>
          <p:cNvPr id="153603" name="Rectangle 3"/>
          <p:cNvSpPr>
            <a:spLocks noGrp="1" noChangeArrowheads="1"/>
          </p:cNvSpPr>
          <p:nvPr>
            <p:ph type="body" idx="1"/>
          </p:nvPr>
        </p:nvSpPr>
        <p:spPr>
          <a:noFill/>
        </p:spPr>
        <p:txBody>
          <a:bodyPr/>
          <a:lstStyle/>
          <a:p>
            <a:pPr eaLnBrk="1" hangingPunct="1"/>
            <a:r>
              <a:rPr lang="en-US" altLang="en-US" u="sng" dirty="0" smtClean="0"/>
              <a:t>Instructor Notes</a:t>
            </a:r>
          </a:p>
          <a:p>
            <a:pPr eaLnBrk="1" hangingPunct="1"/>
            <a:endParaRPr lang="en-US" altLang="en-US" dirty="0" smtClean="0"/>
          </a:p>
          <a:p>
            <a:pPr eaLnBrk="1" hangingPunct="1"/>
            <a:r>
              <a:rPr lang="en-US" altLang="en-US" dirty="0" smtClean="0"/>
              <a:t>EPICs are generated during the course of the environmental process in order to satisfy legal requirements set forth in various environmental laws and to mitigate adverse environmental impacts of an action. Mitigation includes:</a:t>
            </a:r>
          </a:p>
          <a:p>
            <a:pPr eaLnBrk="1" hangingPunct="1"/>
            <a:endParaRPr lang="en-US" altLang="en-US" dirty="0" smtClean="0"/>
          </a:p>
          <a:p>
            <a:pPr marL="171450" indent="-171450" eaLnBrk="1" hangingPunct="1">
              <a:buFont typeface="Arial" panose="020B0604020202020204" pitchFamily="34" charset="0"/>
              <a:buChar char="•"/>
            </a:pPr>
            <a:r>
              <a:rPr lang="en-US" altLang="en-US" dirty="0" smtClean="0"/>
              <a:t>Avoidance – altering a project so that an impact does not occur.</a:t>
            </a:r>
          </a:p>
          <a:p>
            <a:pPr marL="171450" indent="-171450" eaLnBrk="1" hangingPunct="1">
              <a:buFont typeface="Arial" panose="020B0604020202020204" pitchFamily="34" charset="0"/>
              <a:buChar char="•"/>
            </a:pPr>
            <a:endParaRPr lang="en-US" altLang="en-US" dirty="0" smtClean="0"/>
          </a:p>
          <a:p>
            <a:pPr marL="171450" indent="-171450" eaLnBrk="1" hangingPunct="1">
              <a:buFont typeface="Arial" panose="020B0604020202020204" pitchFamily="34" charset="0"/>
              <a:buChar char="•"/>
            </a:pPr>
            <a:r>
              <a:rPr lang="en-US" altLang="en-US" dirty="0" smtClean="0"/>
              <a:t>Minimization – modifying a project to reduce the severity of an impact. </a:t>
            </a:r>
          </a:p>
          <a:p>
            <a:pPr marL="171450" indent="-171450" eaLnBrk="1" hangingPunct="1">
              <a:buFont typeface="Arial" panose="020B0604020202020204" pitchFamily="34" charset="0"/>
              <a:buChar char="•"/>
            </a:pPr>
            <a:endParaRPr lang="en-US" altLang="en-US" dirty="0" smtClean="0"/>
          </a:p>
          <a:p>
            <a:pPr marL="171450" indent="-171450" eaLnBrk="1" hangingPunct="1">
              <a:buFont typeface="Arial" panose="020B0604020202020204" pitchFamily="34" charset="0"/>
              <a:buChar char="•"/>
            </a:pPr>
            <a:r>
              <a:rPr lang="en-US" altLang="en-US" dirty="0" smtClean="0"/>
              <a:t>Compensation – undertaking an action to alleviate an impact. </a:t>
            </a:r>
          </a:p>
          <a:p>
            <a:pPr marL="171450" indent="-171450" eaLnBrk="1" hangingPunct="1">
              <a:buFont typeface="Arial" panose="020B0604020202020204" pitchFamily="34" charset="0"/>
              <a:buChar char="•"/>
            </a:pPr>
            <a:endParaRPr lang="en-US" altLang="en-US" dirty="0" smtClean="0"/>
          </a:p>
          <a:p>
            <a:pPr marL="171450" indent="-171450" eaLnBrk="1" hangingPunct="1">
              <a:buFont typeface="Arial" panose="020B0604020202020204" pitchFamily="34" charset="0"/>
              <a:buChar char="•"/>
            </a:pPr>
            <a:r>
              <a:rPr lang="en-US" altLang="en-US" dirty="0" smtClean="0"/>
              <a:t>Enhancement – adding desirable features to blend more harmoniously with the community. </a:t>
            </a:r>
          </a:p>
        </p:txBody>
      </p:sp>
      <p:sp>
        <p:nvSpPr>
          <p:cNvPr id="15360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E724C3BC-A6CE-4AF2-AD52-28835FEC995A}" type="slidenum">
              <a:rPr lang="en-US" altLang="en-US" smtClean="0"/>
              <a:pPr/>
              <a:t>68</a:t>
            </a:fld>
            <a:endParaRPr lang="en-US"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1181100" y="698500"/>
            <a:ext cx="4648200" cy="3486150"/>
          </a:xfrm>
          <a:ln/>
        </p:spPr>
      </p:sp>
      <p:sp>
        <p:nvSpPr>
          <p:cNvPr id="154627" name="Rectangle 3"/>
          <p:cNvSpPr>
            <a:spLocks noGrp="1" noChangeArrowheads="1"/>
          </p:cNvSpPr>
          <p:nvPr>
            <p:ph type="body" idx="1"/>
          </p:nvPr>
        </p:nvSpPr>
        <p:spPr>
          <a:noFill/>
        </p:spPr>
        <p:txBody>
          <a:bodyPr/>
          <a:lstStyle/>
          <a:p>
            <a:pPr eaLnBrk="1" hangingPunct="1"/>
            <a:r>
              <a:rPr lang="en-US" altLang="en-US" u="sng" dirty="0" smtClean="0"/>
              <a:t>Instructor Notes</a:t>
            </a:r>
          </a:p>
          <a:p>
            <a:pPr eaLnBrk="1" hangingPunct="1"/>
            <a:endParaRPr lang="en-US" altLang="en-US" dirty="0" smtClean="0"/>
          </a:p>
          <a:p>
            <a:pPr eaLnBrk="1" hangingPunct="1"/>
            <a:r>
              <a:rPr lang="en-US" altLang="en-US" dirty="0" smtClean="0"/>
              <a:t>Examples include permits from the U.S. Army Corps of Engineers or U.S. Coast Guard, hazardous materials issues, </a:t>
            </a:r>
            <a:r>
              <a:rPr lang="en-US" altLang="en-US" dirty="0" err="1" smtClean="0"/>
              <a:t>stormwater</a:t>
            </a:r>
            <a:r>
              <a:rPr lang="en-US" altLang="en-US" dirty="0" smtClean="0"/>
              <a:t> management plans and commitments like avoiding an archeological site until after excavation, relocating a historic structure prior to any demolition work, constructing noise walls, or designating “no-work areas” to protect wetlands or species.</a:t>
            </a:r>
          </a:p>
        </p:txBody>
      </p:sp>
      <p:sp>
        <p:nvSpPr>
          <p:cNvPr id="15462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5E43B63B-4588-45D8-8F00-58C6CB94E6AB}" type="slidenum">
              <a:rPr lang="en-US" altLang="en-US" smtClean="0"/>
              <a:pPr/>
              <a:t>69</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xfrm>
            <a:off x="1181100" y="698500"/>
            <a:ext cx="4648200" cy="3486150"/>
          </a:xfrm>
          <a:ln/>
        </p:spPr>
      </p:sp>
      <p:sp>
        <p:nvSpPr>
          <p:cNvPr id="93187"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Describe to participants that an NHI course on NEPA is available online at http://www.nhi.fhwa.dot.gov/default.aspx.	</a:t>
            </a:r>
          </a:p>
          <a:p>
            <a:endParaRPr lang="en-US" altLang="en-US" dirty="0" smtClean="0"/>
          </a:p>
          <a:p>
            <a:endParaRPr lang="en-US" altLang="en-US" dirty="0" smtClean="0"/>
          </a:p>
          <a:p>
            <a:r>
              <a:rPr lang="en-US" altLang="en-US" dirty="0" smtClean="0"/>
              <a:t>This workshop is not a comprehensive review of NEPA and mitigation requirements. </a:t>
            </a:r>
          </a:p>
          <a:p>
            <a:endParaRPr lang="en-US" altLang="en-US" dirty="0" smtClean="0"/>
          </a:p>
          <a:p>
            <a:endParaRPr lang="en-US" altLang="en-US" dirty="0" smtClean="0"/>
          </a:p>
          <a:p>
            <a:r>
              <a:rPr lang="en-US" altLang="en-US" dirty="0" smtClean="0"/>
              <a:t>http://www.nhi.fhwa.dot.gov/training/course_search.aspx?tab=0andkey=142052andsf=0andcourse_no=142052</a:t>
            </a:r>
          </a:p>
          <a:p>
            <a:endParaRPr lang="en-US" altLang="en-US" dirty="0" smtClean="0"/>
          </a:p>
          <a:p>
            <a:endParaRPr lang="en-US" altLang="en-US" dirty="0" smtClean="0"/>
          </a:p>
        </p:txBody>
      </p:sp>
      <p:sp>
        <p:nvSpPr>
          <p:cNvPr id="93188"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24AC290C-5FE1-4BD9-9835-7F4A976A0290}" type="slidenum">
              <a:rPr lang="en-US" altLang="en-US" smtClean="0"/>
              <a:pPr/>
              <a:t>7</a:t>
            </a:fld>
            <a:endParaRPr lang="en-US"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xfrm>
            <a:off x="1181100" y="698500"/>
            <a:ext cx="4648200" cy="3486150"/>
          </a:xfrm>
          <a:ln/>
        </p:spPr>
      </p:sp>
      <p:sp>
        <p:nvSpPr>
          <p:cNvPr id="155651" name="Rectangle 3"/>
          <p:cNvSpPr>
            <a:spLocks noGrp="1" noChangeArrowheads="1"/>
          </p:cNvSpPr>
          <p:nvPr>
            <p:ph type="body" idx="1"/>
          </p:nvPr>
        </p:nvSpPr>
        <p:spPr>
          <a:noFill/>
        </p:spPr>
        <p:txBody>
          <a:bodyPr/>
          <a:lstStyle/>
          <a:p>
            <a:r>
              <a:rPr lang="en-US" altLang="en-US" u="sng" dirty="0" smtClean="0"/>
              <a:t>Instructor Notes</a:t>
            </a:r>
          </a:p>
          <a:p>
            <a:endParaRPr lang="en-US" altLang="en-US" dirty="0" smtClean="0"/>
          </a:p>
          <a:p>
            <a:pPr eaLnBrk="1" hangingPunct="1"/>
            <a:r>
              <a:rPr lang="en-US" altLang="en-US" dirty="0" smtClean="0"/>
              <a:t>Most EPICs need to be included in the PS&amp;E. When a commitment is not reflected in the plans and the contractor is not aware of it, TxDOT staff or a resource agency may discover that a commitment has not been implemented. This typically results in delays, field changes, and/or violations.</a:t>
            </a:r>
          </a:p>
          <a:p>
            <a:pPr eaLnBrk="1" hangingPunct="1"/>
            <a:endParaRPr lang="en-US" altLang="en-US" dirty="0" smtClean="0"/>
          </a:p>
          <a:p>
            <a:pPr eaLnBrk="1" hangingPunct="1"/>
            <a:r>
              <a:rPr lang="en-US" altLang="en-US" dirty="0" smtClean="0"/>
              <a:t>The Design Division requires the use of a standard EPIC sheet for use in PS&amp;E and it’s included in your manual. The district design and environmental personnel should work together to complete the EPIC sheet and ensure that it gets in the plans.</a:t>
            </a:r>
          </a:p>
        </p:txBody>
      </p:sp>
      <p:sp>
        <p:nvSpPr>
          <p:cNvPr id="15565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238A2347-166E-452D-93ED-735DC17045E6}" type="slidenum">
              <a:rPr lang="en-US" altLang="en-US" smtClean="0"/>
              <a:pPr/>
              <a:t>70</a:t>
            </a:fld>
            <a:endParaRPr lang="en-US"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xfrm>
            <a:off x="1181100" y="698500"/>
            <a:ext cx="4648200" cy="3486150"/>
          </a:xfrm>
          <a:ln/>
        </p:spPr>
      </p:sp>
      <p:sp>
        <p:nvSpPr>
          <p:cNvPr id="156675" name="Rectangle 3"/>
          <p:cNvSpPr>
            <a:spLocks noGrp="1" noChangeArrowheads="1"/>
          </p:cNvSpPr>
          <p:nvPr>
            <p:ph type="body" idx="1"/>
          </p:nvPr>
        </p:nvSpPr>
        <p:spPr>
          <a:noFill/>
        </p:spPr>
        <p:txBody>
          <a:bodyPr/>
          <a:lstStyle/>
          <a:p>
            <a:pPr eaLnBrk="1" hangingPunct="1"/>
            <a:r>
              <a:rPr lang="en-US" altLang="en-US" u="sng" dirty="0" smtClean="0"/>
              <a:t>Instructor Notes</a:t>
            </a:r>
          </a:p>
          <a:p>
            <a:pPr eaLnBrk="1" hangingPunct="1"/>
            <a:endParaRPr lang="en-US" altLang="en-US" dirty="0" smtClean="0"/>
          </a:p>
          <a:p>
            <a:pPr eaLnBrk="1" hangingPunct="1"/>
            <a:r>
              <a:rPr lang="en-US" altLang="en-US" dirty="0" smtClean="0"/>
              <a:t>This is a copy of the standard EPIC sheet for the Dallas District. </a:t>
            </a:r>
          </a:p>
          <a:p>
            <a:pPr eaLnBrk="1" hangingPunct="1"/>
            <a:endParaRPr lang="en-US" altLang="en-US" dirty="0" smtClean="0"/>
          </a:p>
          <a:p>
            <a:pPr eaLnBrk="1" hangingPunct="1"/>
            <a:r>
              <a:rPr lang="en-US" altLang="en-US" dirty="0" smtClean="0"/>
              <a:t>Do</a:t>
            </a:r>
            <a:r>
              <a:rPr lang="en-US" altLang="en-US" baseline="0" dirty="0" smtClean="0"/>
              <a:t> you use a similar sheet?  Where else are EPICs listed?</a:t>
            </a:r>
            <a:endParaRPr lang="en-US" altLang="en-US" dirty="0" smtClean="0"/>
          </a:p>
        </p:txBody>
      </p:sp>
      <p:sp>
        <p:nvSpPr>
          <p:cNvPr id="156676"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BDF2C0C4-7B7E-4A0B-8DB3-9BD45878BEED}" type="slidenum">
              <a:rPr lang="en-US" altLang="en-US" smtClean="0"/>
              <a:pPr/>
              <a:t>71</a:t>
            </a:fld>
            <a:endParaRPr lang="en-US"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xfrm>
            <a:off x="1181100" y="698500"/>
            <a:ext cx="4648200" cy="3486150"/>
          </a:xfrm>
          <a:ln/>
        </p:spPr>
      </p:sp>
      <p:sp>
        <p:nvSpPr>
          <p:cNvPr id="157699"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Ask participants questions to assess learning objectives.</a:t>
            </a:r>
          </a:p>
          <a:p>
            <a:endParaRPr lang="en-US" altLang="en-US" dirty="0" smtClean="0"/>
          </a:p>
          <a:p>
            <a:r>
              <a:rPr lang="en-US" altLang="en-US" dirty="0" smtClean="0"/>
              <a:t>Discuss answers as a group.</a:t>
            </a:r>
          </a:p>
        </p:txBody>
      </p:sp>
      <p:sp>
        <p:nvSpPr>
          <p:cNvPr id="157700"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CF88F03-ED45-4BB9-8D7B-42A54D92C296}" type="slidenum">
              <a:rPr lang="en-US" altLang="en-US" smtClean="0"/>
              <a:pPr/>
              <a:t>72</a:t>
            </a:fld>
            <a:endParaRPr lang="en-US"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xfrm>
            <a:off x="1181100" y="698500"/>
            <a:ext cx="4648200" cy="3486150"/>
          </a:xfrm>
          <a:ln/>
        </p:spPr>
      </p:sp>
      <p:sp>
        <p:nvSpPr>
          <p:cNvPr id="158723" name="Notes Placeholder 2"/>
          <p:cNvSpPr>
            <a:spLocks noGrp="1"/>
          </p:cNvSpPr>
          <p:nvPr>
            <p:ph type="body" idx="1"/>
          </p:nvPr>
        </p:nvSpPr>
        <p:spPr>
          <a:noFill/>
        </p:spPr>
        <p:txBody>
          <a:bodyPr/>
          <a:lstStyle/>
          <a:p>
            <a:r>
              <a:rPr lang="en-US" altLang="en-US" u="sng" dirty="0" smtClean="0"/>
              <a:t>Instructor Notes</a:t>
            </a:r>
          </a:p>
          <a:p>
            <a:endParaRPr lang="en-US" altLang="en-US" dirty="0" smtClean="0"/>
          </a:p>
          <a:p>
            <a:r>
              <a:rPr lang="en-US" altLang="en-US" dirty="0" smtClean="0"/>
              <a:t>Review slide and ask participants to share their experiences and off suggestions to improve any deficiencies.</a:t>
            </a:r>
          </a:p>
          <a:p>
            <a:endParaRPr lang="en-US" altLang="en-US" dirty="0" smtClean="0"/>
          </a:p>
          <a:p>
            <a:r>
              <a:rPr lang="en-US" altLang="en-US" dirty="0" smtClean="0"/>
              <a:t>Record answers.</a:t>
            </a:r>
          </a:p>
        </p:txBody>
      </p:sp>
      <p:sp>
        <p:nvSpPr>
          <p:cNvPr id="158724"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AF8B9859-34DE-4F3F-B618-242C74E228FF}" type="slidenum">
              <a:rPr lang="en-US" altLang="en-US" smtClean="0"/>
              <a:pPr/>
              <a:t>73</a:t>
            </a:fld>
            <a:endParaRPr lang="en-US"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xfrm>
            <a:off x="1181100" y="698500"/>
            <a:ext cx="4648200" cy="3486150"/>
          </a:xfrm>
          <a:ln/>
        </p:spPr>
      </p:sp>
      <p:sp>
        <p:nvSpPr>
          <p:cNvPr id="160771" name="Notes Placeholder 2"/>
          <p:cNvSpPr>
            <a:spLocks noGrp="1"/>
          </p:cNvSpPr>
          <p:nvPr>
            <p:ph type="body" idx="1"/>
          </p:nvPr>
        </p:nvSpPr>
        <p:spPr>
          <a:noFill/>
        </p:spPr>
        <p:txBody>
          <a:bodyPr/>
          <a:lstStyle/>
          <a:p>
            <a:endParaRPr lang="en-US" altLang="en-US" smtClean="0"/>
          </a:p>
        </p:txBody>
      </p:sp>
      <p:sp>
        <p:nvSpPr>
          <p:cNvPr id="160772" name="Rectangle 7"/>
          <p:cNvSpPr>
            <a:spLocks noGrp="1" noChangeArrowheads="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BBB97115-19A1-4C75-BCB1-5A7CDFE50EE0}" type="slidenum">
              <a:rPr lang="en-US" altLang="en-US" smtClean="0"/>
              <a:pPr/>
              <a:t>74</a:t>
            </a:fld>
            <a:endParaRPr lang="en-US"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181100" y="698500"/>
            <a:ext cx="4648200" cy="3486150"/>
          </a:xfrm>
          <a:ln/>
        </p:spPr>
      </p:sp>
      <p:sp>
        <p:nvSpPr>
          <p:cNvPr id="86019" name="Rectangle 3"/>
          <p:cNvSpPr>
            <a:spLocks noGrp="1" noChangeArrowheads="1"/>
          </p:cNvSpPr>
          <p:nvPr>
            <p:ph type="body" idx="1"/>
          </p:nvPr>
        </p:nvSpPr>
        <p:spPr>
          <a:noFill/>
        </p:spPr>
        <p:txBody>
          <a:bodyPr/>
          <a:lstStyle/>
          <a:p>
            <a:endParaRPr lang="en-US" alt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1181100" y="698500"/>
            <a:ext cx="4648200" cy="3486150"/>
          </a:xfrm>
          <a:ln/>
        </p:spPr>
      </p:sp>
      <p:sp>
        <p:nvSpPr>
          <p:cNvPr id="124931" name="Notes Placeholder 2"/>
          <p:cNvSpPr>
            <a:spLocks noGrp="1"/>
          </p:cNvSpPr>
          <p:nvPr>
            <p:ph type="body" idx="1"/>
          </p:nvPr>
        </p:nvSpPr>
        <p:spPr>
          <a:noFill/>
        </p:spPr>
        <p:txBody>
          <a:bodyPr/>
          <a:lstStyle/>
          <a:p>
            <a:r>
              <a:rPr lang="en-US" altLang="en-US" u="sng" dirty="0" smtClean="0"/>
              <a:t>Instructor Notes</a:t>
            </a:r>
            <a:r>
              <a:rPr lang="en-US" altLang="en-US" dirty="0" smtClean="0"/>
              <a:t> </a:t>
            </a:r>
          </a:p>
          <a:p>
            <a:endParaRPr lang="en-US" altLang="en-US" dirty="0" smtClean="0"/>
          </a:p>
          <a:p>
            <a:r>
              <a:rPr lang="en-US" altLang="en-US" dirty="0" smtClean="0"/>
              <a:t>List the items to be covered in the this lesson.</a:t>
            </a:r>
          </a:p>
          <a:p>
            <a:endParaRPr lang="en-US" altLang="en-US" dirty="0" smtClean="0"/>
          </a:p>
          <a:p>
            <a:r>
              <a:rPr lang="en-US" altLang="en-US" b="1" dirty="0" smtClean="0"/>
              <a:t>At this time, NEW participants should introduce themselves. </a:t>
            </a:r>
          </a:p>
          <a:p>
            <a:endParaRPr lang="en-US" altLang="en-US" b="1" dirty="0" smtClean="0"/>
          </a:p>
          <a:p>
            <a:endParaRPr lang="en-US" altLang="en-US" dirty="0" smtClean="0"/>
          </a:p>
          <a:p>
            <a:endParaRPr lang="en-US" altLang="en-US" dirty="0" smtClean="0"/>
          </a:p>
          <a:p>
            <a:endParaRPr lang="en-US" altLang="en-US" dirty="0" smtClean="0"/>
          </a:p>
        </p:txBody>
      </p:sp>
      <p:sp>
        <p:nvSpPr>
          <p:cNvPr id="124932"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F933E3DB-4D5E-4C4F-8FDF-CC82129EAB65}" type="slidenum">
              <a:rPr lang="en-US" altLang="en-US" smtClean="0"/>
              <a:pPr/>
              <a:t>76</a:t>
            </a:fld>
            <a:endParaRPr lang="en-US"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1181100" y="698500"/>
            <a:ext cx="4648200" cy="3486150"/>
          </a:xfrm>
          <a:ln/>
        </p:spPr>
      </p:sp>
      <p:sp>
        <p:nvSpPr>
          <p:cNvPr id="95235" name="Notes Placeholder 2"/>
          <p:cNvSpPr>
            <a:spLocks noGrp="1"/>
          </p:cNvSpPr>
          <p:nvPr>
            <p:ph type="body" idx="1"/>
          </p:nvPr>
        </p:nvSpPr>
        <p:spPr>
          <a:noFill/>
        </p:spPr>
        <p:txBody>
          <a:bodyPr/>
          <a:lstStyle/>
          <a:p>
            <a:r>
              <a:rPr lang="en-US" altLang="en-US" u="sng" dirty="0" smtClean="0"/>
              <a:t>Instructor Notes</a:t>
            </a:r>
          </a:p>
          <a:p>
            <a:endParaRPr lang="en-US" altLang="en-US" u="sng" dirty="0" smtClean="0"/>
          </a:p>
          <a:p>
            <a:r>
              <a:rPr lang="en-US" altLang="en-US" dirty="0" smtClean="0"/>
              <a:t>Review learning objectives with participants.</a:t>
            </a:r>
          </a:p>
        </p:txBody>
      </p:sp>
      <p:sp>
        <p:nvSpPr>
          <p:cNvPr id="95236" name="Slide Number Placeholder 3"/>
          <p:cNvSpPr>
            <a:spLocks noGrp="1"/>
          </p:cNvSpPr>
          <p:nvPr>
            <p:ph type="sldNum" sz="quarter" idx="5"/>
          </p:nvPr>
        </p:nvSpPr>
        <p:spPr bwMode="auto">
          <a:xfrm>
            <a:off x="3970634" y="8829019"/>
            <a:ext cx="3038161" cy="4657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18" tIns="46109" rIns="92218" bIns="46109" numCol="1" anchorCtr="0" compatLnSpc="1">
            <a:prstTxWarp prst="textNoShape">
              <a:avLst/>
            </a:prstTxWarp>
          </a:bodyPr>
          <a:lstStyle>
            <a:lvl1pPr>
              <a:defRPr b="1">
                <a:solidFill>
                  <a:schemeClr val="tx1"/>
                </a:solidFill>
                <a:latin typeface="Arial" charset="0"/>
              </a:defRPr>
            </a:lvl1pPr>
            <a:lvl2pPr marL="714680" indent="-274015">
              <a:defRPr b="1">
                <a:solidFill>
                  <a:schemeClr val="tx1"/>
                </a:solidFill>
                <a:latin typeface="Arial" charset="0"/>
              </a:defRPr>
            </a:lvl2pPr>
            <a:lvl3pPr marL="1100865" indent="-219532">
              <a:defRPr b="1">
                <a:solidFill>
                  <a:schemeClr val="tx1"/>
                </a:solidFill>
                <a:latin typeface="Arial" charset="0"/>
              </a:defRPr>
            </a:lvl3pPr>
            <a:lvl4pPr marL="1541530" indent="-219532">
              <a:defRPr b="1">
                <a:solidFill>
                  <a:schemeClr val="tx1"/>
                </a:solidFill>
                <a:latin typeface="Arial" charset="0"/>
              </a:defRPr>
            </a:lvl4pPr>
            <a:lvl5pPr marL="1982197" indent="-219532">
              <a:defRPr b="1">
                <a:solidFill>
                  <a:schemeClr val="tx1"/>
                </a:solidFill>
                <a:latin typeface="Arial" charset="0"/>
              </a:defRPr>
            </a:lvl5pPr>
            <a:lvl6pPr marL="2443695" indent="-219532" algn="ctr" eaLnBrk="0" fontAlgn="base" hangingPunct="0">
              <a:spcBef>
                <a:spcPct val="0"/>
              </a:spcBef>
              <a:spcAft>
                <a:spcPct val="0"/>
              </a:spcAft>
              <a:defRPr b="1">
                <a:solidFill>
                  <a:schemeClr val="tx1"/>
                </a:solidFill>
                <a:latin typeface="Arial" charset="0"/>
              </a:defRPr>
            </a:lvl6pPr>
            <a:lvl7pPr marL="2905192" indent="-219532" algn="ctr" eaLnBrk="0" fontAlgn="base" hangingPunct="0">
              <a:spcBef>
                <a:spcPct val="0"/>
              </a:spcBef>
              <a:spcAft>
                <a:spcPct val="0"/>
              </a:spcAft>
              <a:defRPr b="1">
                <a:solidFill>
                  <a:schemeClr val="tx1"/>
                </a:solidFill>
                <a:latin typeface="Arial" charset="0"/>
              </a:defRPr>
            </a:lvl7pPr>
            <a:lvl8pPr marL="3366690" indent="-219532" algn="ctr" eaLnBrk="0" fontAlgn="base" hangingPunct="0">
              <a:spcBef>
                <a:spcPct val="0"/>
              </a:spcBef>
              <a:spcAft>
                <a:spcPct val="0"/>
              </a:spcAft>
              <a:defRPr b="1">
                <a:solidFill>
                  <a:schemeClr val="tx1"/>
                </a:solidFill>
                <a:latin typeface="Arial" charset="0"/>
              </a:defRPr>
            </a:lvl8pPr>
            <a:lvl9pPr marL="3828188" indent="-219532" algn="ctr" eaLnBrk="0" fontAlgn="base" hangingPunct="0">
              <a:spcBef>
                <a:spcPct val="0"/>
              </a:spcBef>
              <a:spcAft>
                <a:spcPct val="0"/>
              </a:spcAft>
              <a:defRPr b="1">
                <a:solidFill>
                  <a:schemeClr val="tx1"/>
                </a:solidFill>
                <a:latin typeface="Arial" charset="0"/>
              </a:defRPr>
            </a:lvl9pPr>
          </a:lstStyle>
          <a:p>
            <a:fld id="{3DECCEF6-8022-46BC-A960-01E1928C7535}" type="slidenum">
              <a:rPr lang="en-US" altLang="en-US" smtClean="0"/>
              <a:pPr/>
              <a:t>77</a:t>
            </a:fld>
            <a:endParaRPr lang="en-US"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sz="1200" b="0" u="sng" kern="1200" dirty="0" smtClean="0">
                <a:solidFill>
                  <a:schemeClr val="tx1"/>
                </a:solidFill>
                <a:effectLst/>
                <a:latin typeface="Times New Roman" pitchFamily="18" charset="0"/>
                <a:ea typeface="+mn-ea"/>
                <a:cs typeface="+mn-cs"/>
              </a:rPr>
              <a:t>Instructor Notes</a:t>
            </a:r>
          </a:p>
          <a:p>
            <a:endParaRPr lang="en-US" sz="1200" b="1" kern="1200" dirty="0" smtClean="0">
              <a:solidFill>
                <a:schemeClr val="tx1"/>
              </a:solidFill>
              <a:effectLst/>
              <a:latin typeface="Times New Roman" pitchFamily="18" charset="0"/>
              <a:ea typeface="+mn-ea"/>
              <a:cs typeface="+mn-cs"/>
            </a:endParaRPr>
          </a:p>
          <a:p>
            <a:r>
              <a:rPr lang="en-US" sz="1200" b="1" kern="1200" dirty="0" smtClean="0">
                <a:solidFill>
                  <a:schemeClr val="tx1"/>
                </a:solidFill>
                <a:effectLst/>
                <a:latin typeface="Times New Roman" pitchFamily="18" charset="0"/>
                <a:ea typeface="+mn-ea"/>
                <a:cs typeface="+mn-cs"/>
              </a:rPr>
              <a:t>Introduction – Why this guide?</a:t>
            </a:r>
          </a:p>
          <a:p>
            <a:endParaRPr lang="en-US" sz="1200" b="1"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The environmental permitting process under federal and state legislation constitutes a major component of the project development and delivery process for transportation projects. Over $3.3 billion is spent annually on compensatory mitigation under the Clean Water Act (CWA) and Endangered Species Act (ESA) programs, so there are significant incentives to minimize the cost of mitigation from transportation impacts. Compensatory mitigation is used to offset these unavoidable impacts to the environment.  In short, avoiding impacts and minimizing mitigation costs saves money, conserves resources, and improves project delivery. Additionally, state and federal transportation planning rules support the streamlining of transportation development processes and minimizing transportation development impacts.</a:t>
            </a:r>
          </a:p>
          <a:p>
            <a:endParaRPr lang="en-US" sz="1200" kern="1200" dirty="0" smtClean="0">
              <a:solidFill>
                <a:schemeClr val="tx1"/>
              </a:solidFill>
              <a:effectLst/>
              <a:latin typeface="Times New Roman" pitchFamily="18" charset="0"/>
              <a:ea typeface="+mn-ea"/>
              <a:cs typeface="+mn-cs"/>
            </a:endParaRPr>
          </a:p>
          <a:p>
            <a:endParaRPr lang="en-US" sz="1200" kern="1200" dirty="0" smtClean="0">
              <a:solidFill>
                <a:schemeClr val="tx1"/>
              </a:solidFill>
              <a:effectLst/>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78</a:t>
            </a:fld>
            <a:endParaRPr lang="en-US"/>
          </a:p>
        </p:txBody>
      </p:sp>
    </p:spTree>
    <p:extLst>
      <p:ext uri="{BB962C8B-B14F-4D97-AF65-F5344CB8AC3E}">
        <p14:creationId xmlns:p14="http://schemas.microsoft.com/office/powerpoint/2010/main" val="29208852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1" kern="1200" dirty="0" smtClean="0">
                <a:solidFill>
                  <a:schemeClr val="tx1"/>
                </a:solidFill>
                <a:effectLst/>
                <a:latin typeface="Times New Roman" pitchFamily="18" charset="0"/>
                <a:ea typeface="+mn-ea"/>
                <a:cs typeface="+mn-cs"/>
              </a:rPr>
              <a:t>Strategic Highway Research Program - (SHRP 2) </a:t>
            </a:r>
            <a:r>
              <a:rPr lang="en-US" sz="1200" kern="1200" dirty="0" smtClean="0">
                <a:solidFill>
                  <a:schemeClr val="tx1"/>
                </a:solidFill>
                <a:effectLst/>
                <a:latin typeface="Times New Roman" pitchFamily="18" charset="0"/>
                <a:ea typeface="+mn-ea"/>
                <a:cs typeface="+mn-cs"/>
              </a:rPr>
              <a:t>addresses the most pressing needs related to the nation’s highway system. SHRP2 Project C06, </a:t>
            </a:r>
            <a:r>
              <a:rPr lang="en-US" sz="1200" i="1" kern="1200" dirty="0" smtClean="0">
                <a:solidFill>
                  <a:schemeClr val="tx1"/>
                </a:solidFill>
                <a:effectLst/>
                <a:latin typeface="Times New Roman" pitchFamily="18" charset="0"/>
                <a:ea typeface="+mn-ea"/>
                <a:cs typeface="+mn-cs"/>
              </a:rPr>
              <a:t>Integration of Conservation, Highway Planning, and Environmental Permitting Using an Outcome-Based Ecosystem Approach</a:t>
            </a:r>
            <a:r>
              <a:rPr lang="en-US" sz="1200" kern="1200" dirty="0" smtClean="0">
                <a:solidFill>
                  <a:schemeClr val="tx1"/>
                </a:solidFill>
                <a:effectLst/>
                <a:latin typeface="Times New Roman" pitchFamily="18" charset="0"/>
                <a:ea typeface="+mn-ea"/>
                <a:cs typeface="+mn-cs"/>
              </a:rPr>
              <a:t> produced a two-volume report and companion guides. For more detailed guidance, please refer to these SHRP2 research products:</a:t>
            </a:r>
          </a:p>
          <a:p>
            <a:endParaRPr lang="en-US" sz="1200" kern="1200" dirty="0" smtClean="0">
              <a:solidFill>
                <a:schemeClr val="tx1"/>
              </a:solidFill>
              <a:effectLst/>
              <a:latin typeface="Times New Roman" pitchFamily="18" charset="0"/>
              <a:ea typeface="+mn-ea"/>
              <a:cs typeface="+mn-cs"/>
            </a:endParaRPr>
          </a:p>
          <a:p>
            <a:pPr marL="171450" indent="-171450">
              <a:buFont typeface="Arial" panose="020B0604020202020204" pitchFamily="34" charset="0"/>
              <a:buChar char="•"/>
            </a:pPr>
            <a:r>
              <a:rPr lang="en-US" sz="1050" kern="1200" dirty="0" smtClean="0">
                <a:solidFill>
                  <a:schemeClr val="tx1"/>
                </a:solidFill>
                <a:effectLst/>
                <a:latin typeface="Times New Roman" pitchFamily="18" charset="0"/>
                <a:ea typeface="+mn-ea"/>
                <a:cs typeface="+mn-cs"/>
              </a:rPr>
              <a:t>Marie </a:t>
            </a:r>
            <a:r>
              <a:rPr lang="en-US" sz="1050" kern="1200" dirty="0" err="1" smtClean="0">
                <a:solidFill>
                  <a:schemeClr val="tx1"/>
                </a:solidFill>
                <a:effectLst/>
                <a:latin typeface="Times New Roman" pitchFamily="18" charset="0"/>
                <a:ea typeface="+mn-ea"/>
                <a:cs typeface="+mn-cs"/>
              </a:rPr>
              <a:t>Venner</a:t>
            </a:r>
            <a:r>
              <a:rPr lang="en-US" sz="1050" kern="1200" dirty="0" smtClean="0">
                <a:solidFill>
                  <a:schemeClr val="tx1"/>
                </a:solidFill>
                <a:effectLst/>
                <a:latin typeface="Times New Roman" pitchFamily="18" charset="0"/>
                <a:ea typeface="+mn-ea"/>
                <a:cs typeface="+mn-cs"/>
              </a:rPr>
              <a:t> Consulting and URS Corporation (2014). “An Ecological Approach to Integrating Conservation and Highway Planning, Volume 1.”  SHRP 2 Research Report S2-C06-RW-1. Transportation Research Board of the National Academies, Washington, D.C.</a:t>
            </a:r>
          </a:p>
          <a:p>
            <a:pPr marL="171450" indent="-171450">
              <a:buFont typeface="Arial" panose="020B0604020202020204" pitchFamily="34" charset="0"/>
              <a:buChar char="•"/>
            </a:pPr>
            <a:r>
              <a:rPr lang="en-US" sz="1050" kern="1200" dirty="0" smtClean="0">
                <a:solidFill>
                  <a:schemeClr val="tx1"/>
                </a:solidFill>
                <a:effectLst/>
                <a:latin typeface="Times New Roman" pitchFamily="18" charset="0"/>
                <a:ea typeface="+mn-ea"/>
                <a:cs typeface="+mn-cs"/>
              </a:rPr>
              <a:t>Crist, Patrick, Marie </a:t>
            </a:r>
            <a:r>
              <a:rPr lang="en-US" sz="1050" kern="1200" dirty="0" err="1" smtClean="0">
                <a:solidFill>
                  <a:schemeClr val="tx1"/>
                </a:solidFill>
                <a:effectLst/>
                <a:latin typeface="Times New Roman" pitchFamily="18" charset="0"/>
                <a:ea typeface="+mn-ea"/>
                <a:cs typeface="+mn-cs"/>
              </a:rPr>
              <a:t>Venner</a:t>
            </a:r>
            <a:r>
              <a:rPr lang="en-US" sz="1050" kern="1200" dirty="0" smtClean="0">
                <a:solidFill>
                  <a:schemeClr val="tx1"/>
                </a:solidFill>
                <a:effectLst/>
                <a:latin typeface="Times New Roman" pitchFamily="18" charset="0"/>
                <a:ea typeface="+mn-ea"/>
                <a:cs typeface="+mn-cs"/>
              </a:rPr>
              <a:t>, Jimmy Kagan, </a:t>
            </a:r>
            <a:r>
              <a:rPr lang="en-US" sz="1050" kern="1200" dirty="0" err="1" smtClean="0">
                <a:solidFill>
                  <a:schemeClr val="tx1"/>
                </a:solidFill>
                <a:effectLst/>
                <a:latin typeface="Times New Roman" pitchFamily="18" charset="0"/>
                <a:ea typeface="+mn-ea"/>
                <a:cs typeface="+mn-cs"/>
              </a:rPr>
              <a:t>Shara</a:t>
            </a:r>
            <a:r>
              <a:rPr lang="en-US" sz="1050" kern="1200" dirty="0" smtClean="0">
                <a:solidFill>
                  <a:schemeClr val="tx1"/>
                </a:solidFill>
                <a:effectLst/>
                <a:latin typeface="Times New Roman" pitchFamily="18" charset="0"/>
                <a:ea typeface="+mn-ea"/>
                <a:cs typeface="+mn-cs"/>
              </a:rPr>
              <a:t> Howie and Lisa Gaines (2014). “Manager’s Guide to the Integrated Ecological Framework: Publication Draft.”  SHRP 2 Capacity Project C06. Transportation Research Board of the National Academies, Washington, D.C.</a:t>
            </a:r>
          </a:p>
          <a:p>
            <a:pPr marL="171450" indent="-171450">
              <a:buFont typeface="Arial" panose="020B0604020202020204" pitchFamily="34" charset="0"/>
              <a:buChar char="•"/>
            </a:pPr>
            <a:r>
              <a:rPr lang="en-US" sz="1050" kern="1200" dirty="0" smtClean="0">
                <a:solidFill>
                  <a:schemeClr val="tx1"/>
                </a:solidFill>
                <a:effectLst/>
                <a:latin typeface="Times New Roman" pitchFamily="18" charset="0"/>
                <a:ea typeface="+mn-ea"/>
                <a:cs typeface="+mn-cs"/>
              </a:rPr>
              <a:t>Marie </a:t>
            </a:r>
            <a:r>
              <a:rPr lang="en-US" sz="1050" kern="1200" dirty="0" err="1" smtClean="0">
                <a:solidFill>
                  <a:schemeClr val="tx1"/>
                </a:solidFill>
                <a:effectLst/>
                <a:latin typeface="Times New Roman" pitchFamily="18" charset="0"/>
                <a:ea typeface="+mn-ea"/>
                <a:cs typeface="+mn-cs"/>
              </a:rPr>
              <a:t>Venner</a:t>
            </a:r>
            <a:r>
              <a:rPr lang="en-US" sz="1050" kern="1200" dirty="0" smtClean="0">
                <a:solidFill>
                  <a:schemeClr val="tx1"/>
                </a:solidFill>
                <a:effectLst/>
                <a:latin typeface="Times New Roman" pitchFamily="18" charset="0"/>
                <a:ea typeface="+mn-ea"/>
                <a:cs typeface="+mn-cs"/>
              </a:rPr>
              <a:t> Consulting and URS Corporation (2014). “Practitioner’s Guide to the Integrated Ecological Framework.” SHRP 2 Research Report S2-C06-RW-3. Transportation Research Board of the National Academies, Washington, D.C.</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79</a:t>
            </a:fld>
            <a:endParaRPr lang="en-US"/>
          </a:p>
        </p:txBody>
      </p:sp>
    </p:spTree>
    <p:extLst>
      <p:ext uri="{BB962C8B-B14F-4D97-AF65-F5344CB8AC3E}">
        <p14:creationId xmlns:p14="http://schemas.microsoft.com/office/powerpoint/2010/main" val="2132751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a:t>
            </a:fld>
            <a:endParaRPr lang="en-US"/>
          </a:p>
        </p:txBody>
      </p:sp>
    </p:spTree>
    <p:extLst>
      <p:ext uri="{BB962C8B-B14F-4D97-AF65-F5344CB8AC3E}">
        <p14:creationId xmlns:p14="http://schemas.microsoft.com/office/powerpoint/2010/main" val="22793620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Instructor should</a:t>
            </a:r>
            <a:r>
              <a:rPr lang="en-US" baseline="0" dirty="0" smtClean="0"/>
              <a:t> describe generally the project development process.</a:t>
            </a:r>
          </a:p>
          <a:p>
            <a:endParaRPr lang="en-US" baseline="0" dirty="0" smtClean="0"/>
          </a:p>
          <a:p>
            <a:r>
              <a:rPr lang="en-US" baseline="0" dirty="0" smtClean="0"/>
              <a:t>Note the major stages of development: planning, preliminary design, detailed design, letting, construction, and maintenance/management.</a:t>
            </a:r>
          </a:p>
          <a:p>
            <a:endParaRPr lang="en-US" baseline="0" dirty="0" smtClean="0"/>
          </a:p>
          <a:p>
            <a:r>
              <a:rPr lang="en-US" baseline="0" dirty="0" smtClean="0"/>
              <a:t>Note the different activities that occur simultaneously.</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80</a:t>
            </a:fld>
            <a:endParaRPr lang="en-US"/>
          </a:p>
        </p:txBody>
      </p:sp>
    </p:spTree>
    <p:extLst>
      <p:ext uri="{BB962C8B-B14F-4D97-AF65-F5344CB8AC3E}">
        <p14:creationId xmlns:p14="http://schemas.microsoft.com/office/powerpoint/2010/main" val="202674724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Instructor should describe very broadly</a:t>
            </a:r>
            <a:r>
              <a:rPr lang="en-US" baseline="0" dirty="0" smtClean="0"/>
              <a:t> how transportation planning is done, and where projects come from.</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81</a:t>
            </a:fld>
            <a:endParaRPr lang="en-US"/>
          </a:p>
        </p:txBody>
      </p:sp>
    </p:spTree>
    <p:extLst>
      <p:ext uri="{BB962C8B-B14F-4D97-AF65-F5344CB8AC3E}">
        <p14:creationId xmlns:p14="http://schemas.microsoft.com/office/powerpoint/2010/main" val="24925648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1" kern="1200" dirty="0" smtClean="0">
                <a:solidFill>
                  <a:schemeClr val="tx1"/>
                </a:solidFill>
                <a:effectLst/>
                <a:latin typeface="Times New Roman" pitchFamily="18" charset="0"/>
                <a:ea typeface="+mn-ea"/>
                <a:cs typeface="+mn-cs"/>
              </a:rPr>
              <a:t>What is Integrated Ecological Framework (IEF)?</a:t>
            </a:r>
          </a:p>
          <a:p>
            <a:endParaRPr lang="en-US" sz="1200" b="1"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The IEF is a science-based approach used to identify ecological priorities and integrate them into transportation and infrastructure decision making.  </a:t>
            </a:r>
          </a:p>
          <a:p>
            <a:r>
              <a:rPr lang="en-US" sz="1200" kern="1200" dirty="0" smtClean="0">
                <a:solidFill>
                  <a:schemeClr val="tx1"/>
                </a:solidFill>
                <a:effectLst/>
                <a:latin typeface="Times New Roman" pitchFamily="18" charset="0"/>
                <a:ea typeface="+mn-ea"/>
                <a:cs typeface="+mn-cs"/>
              </a:rPr>
              <a:t>The purpose of the IEF process is to:</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Conduct analyses and make decisions within a regional ecosystem context.</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Identify and prioritize the important resources and their conservation requirements.</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Use spatial and quantitative assessment methods.</a:t>
            </a:r>
          </a:p>
          <a:p>
            <a:pPr marL="171450" indent="-171450">
              <a:buFont typeface="Arial" panose="020B0604020202020204" pitchFamily="34" charset="0"/>
              <a:buChar char="•"/>
            </a:pPr>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The output and products from the IEF process are (ref: IEF managers guide):</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Regional maps of conservation and restoration priorities.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Regional maps identifying affected resources and the impacts from transportation development.</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A process for keeping these maps, databases, and agreements up-to-date.</a:t>
            </a:r>
          </a:p>
          <a:p>
            <a:pPr marL="171450" lvl="0" indent="-171450">
              <a:buFont typeface="Arial" panose="020B0604020202020204" pitchFamily="34" charset="0"/>
              <a:buChar char="•"/>
            </a:pPr>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The IEF complements the FHWA’s </a:t>
            </a:r>
            <a:r>
              <a:rPr lang="en-US" sz="1200" i="1" kern="1200" dirty="0" smtClean="0">
                <a:solidFill>
                  <a:schemeClr val="tx1"/>
                </a:solidFill>
                <a:effectLst/>
                <a:latin typeface="Times New Roman" pitchFamily="18" charset="0"/>
                <a:ea typeface="+mn-ea"/>
                <a:cs typeface="+mn-cs"/>
              </a:rPr>
              <a:t>Eco-Logical: An Ecosystem Approach to Developing Infrastructure,</a:t>
            </a:r>
            <a:r>
              <a:rPr lang="en-US" sz="1200" kern="1200" dirty="0" smtClean="0">
                <a:solidFill>
                  <a:schemeClr val="tx1"/>
                </a:solidFill>
                <a:effectLst/>
                <a:latin typeface="Times New Roman" pitchFamily="18" charset="0"/>
                <a:ea typeface="+mn-ea"/>
                <a:cs typeface="+mn-cs"/>
              </a:rPr>
              <a:t> which was signed by eight federal agencies.  </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82</a:t>
            </a:fld>
            <a:endParaRPr lang="en-US"/>
          </a:p>
        </p:txBody>
      </p:sp>
    </p:spTree>
    <p:extLst>
      <p:ext uri="{BB962C8B-B14F-4D97-AF65-F5344CB8AC3E}">
        <p14:creationId xmlns:p14="http://schemas.microsoft.com/office/powerpoint/2010/main" val="7376754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1" kern="1200" dirty="0" smtClean="0">
                <a:solidFill>
                  <a:schemeClr val="tx1"/>
                </a:solidFill>
                <a:effectLst/>
                <a:latin typeface="Times New Roman" pitchFamily="18" charset="0"/>
                <a:ea typeface="+mn-ea"/>
                <a:cs typeface="+mn-cs"/>
              </a:rPr>
              <a:t>How does TxDOT NEPA Assignment fit?</a:t>
            </a:r>
          </a:p>
          <a:p>
            <a:endParaRPr lang="en-US" sz="1200" b="1"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Federal law allows states to obtain the authority from FHWA to review and approve environmental documents required under the National Environmental Policy Act (NEPA). This passing of authority from the FHWA to states is referred to as “NEPA Assignment.” Texas Senate Bill 466 waived Texas’ sovereign immunity from suit in federal court for NEPA decisions, and enabled TxDOT to obtain NEPA Assignment.  TxDOT NEPA Assignment begins in the summer of 2014. </a:t>
            </a:r>
          </a:p>
          <a:p>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NEPA Assignment practices complements the IEF process by standardizing early coordination with resources agencies, early environmental </a:t>
            </a:r>
            <a:r>
              <a:rPr lang="en-US" sz="1200" kern="1200" smtClean="0">
                <a:solidFill>
                  <a:schemeClr val="tx1"/>
                </a:solidFill>
                <a:effectLst/>
                <a:latin typeface="Times New Roman" pitchFamily="18" charset="0"/>
                <a:ea typeface="+mn-ea"/>
                <a:cs typeface="+mn-cs"/>
              </a:rPr>
              <a:t>project scoping, </a:t>
            </a:r>
            <a:r>
              <a:rPr lang="en-US" sz="1200" kern="1200" dirty="0" smtClean="0">
                <a:solidFill>
                  <a:schemeClr val="tx1"/>
                </a:solidFill>
                <a:effectLst/>
                <a:latin typeface="Times New Roman" pitchFamily="18" charset="0"/>
                <a:ea typeface="+mn-ea"/>
                <a:cs typeface="+mn-cs"/>
              </a:rPr>
              <a:t>and risk assessments to determine NEPA document classification.</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83</a:t>
            </a:fld>
            <a:endParaRPr lang="en-US"/>
          </a:p>
        </p:txBody>
      </p:sp>
    </p:spTree>
    <p:extLst>
      <p:ext uri="{BB962C8B-B14F-4D97-AF65-F5344CB8AC3E}">
        <p14:creationId xmlns:p14="http://schemas.microsoft.com/office/powerpoint/2010/main" val="242370908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altLang="en-US" dirty="0" smtClean="0"/>
              <a:t>Describe</a:t>
            </a:r>
            <a:r>
              <a:rPr lang="en-US" altLang="en-US" baseline="0" dirty="0" smtClean="0"/>
              <a:t> the IEF Process.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84</a:t>
            </a:fld>
            <a:endParaRPr lang="en-US"/>
          </a:p>
        </p:txBody>
      </p:sp>
    </p:spTree>
    <p:extLst>
      <p:ext uri="{BB962C8B-B14F-4D97-AF65-F5344CB8AC3E}">
        <p14:creationId xmlns:p14="http://schemas.microsoft.com/office/powerpoint/2010/main" val="38578527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1" kern="1200" dirty="0" smtClean="0">
                <a:solidFill>
                  <a:schemeClr val="tx1"/>
                </a:solidFill>
                <a:effectLst/>
                <a:latin typeface="Times New Roman" pitchFamily="18" charset="0"/>
                <a:ea typeface="+mn-ea"/>
                <a:cs typeface="+mn-cs"/>
              </a:rPr>
              <a:t>1: </a:t>
            </a:r>
            <a:r>
              <a:rPr lang="en-US" sz="1200" kern="1200" dirty="0" smtClean="0">
                <a:solidFill>
                  <a:schemeClr val="tx1"/>
                </a:solidFill>
                <a:effectLst/>
                <a:latin typeface="Times New Roman" pitchFamily="18" charset="0"/>
                <a:ea typeface="+mn-ea"/>
                <a:cs typeface="+mn-cs"/>
              </a:rPr>
              <a:t>Build a strong collaborative partnership of transportation and natural resource specialists. Create a shared vision representing the environmental and transportation goals for the planning region. </a:t>
            </a:r>
          </a:p>
          <a:p>
            <a:r>
              <a:rPr lang="en-US" sz="1200" b="1" kern="1200" dirty="0" smtClean="0">
                <a:solidFill>
                  <a:schemeClr val="tx1"/>
                </a:solidFill>
                <a:effectLst/>
                <a:latin typeface="Times New Roman" pitchFamily="18" charset="0"/>
                <a:ea typeface="+mn-ea"/>
                <a:cs typeface="+mn-cs"/>
              </a:rPr>
              <a:t>2: </a:t>
            </a:r>
            <a:r>
              <a:rPr lang="en-US" sz="1200" kern="1200" dirty="0" smtClean="0">
                <a:solidFill>
                  <a:schemeClr val="tx1"/>
                </a:solidFill>
                <a:effectLst/>
                <a:latin typeface="Times New Roman" pitchFamily="18" charset="0"/>
                <a:ea typeface="+mn-ea"/>
                <a:cs typeface="+mn-cs"/>
              </a:rPr>
              <a:t>Gather data, expertise, and other inputs about the natural and built environment. Represent all high-priority conservation and restoration areas and goals (regional ecosystem framework [REF]).</a:t>
            </a:r>
          </a:p>
          <a:p>
            <a:r>
              <a:rPr lang="en-US" sz="1200" b="1" kern="1200" dirty="0" smtClean="0">
                <a:solidFill>
                  <a:schemeClr val="tx1"/>
                </a:solidFill>
                <a:effectLst/>
                <a:latin typeface="Times New Roman" pitchFamily="18" charset="0"/>
                <a:ea typeface="+mn-ea"/>
                <a:cs typeface="+mn-cs"/>
              </a:rPr>
              <a:t>3: </a:t>
            </a:r>
            <a:r>
              <a:rPr lang="en-US" sz="1200" kern="1200" dirty="0" smtClean="0">
                <a:solidFill>
                  <a:schemeClr val="tx1"/>
                </a:solidFill>
                <a:effectLst/>
                <a:latin typeface="Times New Roman" pitchFamily="18" charset="0"/>
                <a:ea typeface="+mn-ea"/>
                <a:cs typeface="+mn-cs"/>
              </a:rPr>
              <a:t>Integrate the conservation and transportation information and goals into a regional ecosystem and infrastructure development framework (REIDF).</a:t>
            </a:r>
          </a:p>
          <a:p>
            <a:r>
              <a:rPr lang="en-US" sz="1200" b="1" kern="1200" dirty="0" smtClean="0">
                <a:solidFill>
                  <a:schemeClr val="tx1"/>
                </a:solidFill>
                <a:effectLst/>
                <a:latin typeface="Times New Roman" pitchFamily="18" charset="0"/>
                <a:ea typeface="+mn-ea"/>
                <a:cs typeface="+mn-cs"/>
              </a:rPr>
              <a:t>4: </a:t>
            </a:r>
            <a:r>
              <a:rPr lang="en-US" sz="1200" kern="1200" dirty="0" smtClean="0">
                <a:solidFill>
                  <a:schemeClr val="tx1"/>
                </a:solidFill>
                <a:effectLst/>
                <a:latin typeface="Times New Roman" pitchFamily="18" charset="0"/>
                <a:ea typeface="+mn-ea"/>
                <a:cs typeface="+mn-cs"/>
              </a:rPr>
              <a:t>Characterize scenarios of transportation and other land use. Assess the effects of transportation scenarios.</a:t>
            </a:r>
          </a:p>
          <a:p>
            <a:r>
              <a:rPr lang="en-US" sz="1200" b="1" kern="1200" dirty="0" smtClean="0">
                <a:solidFill>
                  <a:schemeClr val="tx1"/>
                </a:solidFill>
                <a:effectLst/>
                <a:latin typeface="Times New Roman" pitchFamily="18" charset="0"/>
                <a:ea typeface="+mn-ea"/>
                <a:cs typeface="+mn-cs"/>
              </a:rPr>
              <a:t>5–8: </a:t>
            </a:r>
            <a:r>
              <a:rPr lang="en-US" sz="1200" kern="1200" dirty="0" smtClean="0">
                <a:solidFill>
                  <a:schemeClr val="tx1"/>
                </a:solidFill>
                <a:effectLst/>
                <a:latin typeface="Times New Roman" pitchFamily="18" charset="0"/>
                <a:ea typeface="+mn-ea"/>
                <a:cs typeface="+mn-cs"/>
              </a:rPr>
              <a:t>Carry out innovative, ecosystem-based crediting strategies, interagency agreements, mitigation plans, programmatic consultations, and permitting to support transportation plans and conservation objectives.</a:t>
            </a:r>
          </a:p>
          <a:p>
            <a:r>
              <a:rPr lang="en-US" sz="1200" b="1" kern="1200" dirty="0" smtClean="0">
                <a:solidFill>
                  <a:schemeClr val="tx1"/>
                </a:solidFill>
                <a:effectLst/>
                <a:latin typeface="Times New Roman" pitchFamily="18" charset="0"/>
                <a:ea typeface="+mn-ea"/>
                <a:cs typeface="+mn-cs"/>
              </a:rPr>
              <a:t>9: </a:t>
            </a:r>
            <a:r>
              <a:rPr lang="en-US" sz="1200" kern="1200" dirty="0" smtClean="0">
                <a:solidFill>
                  <a:schemeClr val="tx1"/>
                </a:solidFill>
                <a:effectLst/>
                <a:latin typeface="Times New Roman" pitchFamily="18" charset="0"/>
                <a:ea typeface="+mn-ea"/>
                <a:cs typeface="+mn-cs"/>
              </a:rPr>
              <a:t>Continue to develop and maintain information on environmental and transportation needs and goals.</a:t>
            </a:r>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85</a:t>
            </a:fld>
            <a:endParaRPr lang="en-US"/>
          </a:p>
        </p:txBody>
      </p:sp>
    </p:spTree>
    <p:extLst>
      <p:ext uri="{BB962C8B-B14F-4D97-AF65-F5344CB8AC3E}">
        <p14:creationId xmlns:p14="http://schemas.microsoft.com/office/powerpoint/2010/main" val="8879030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pPr marL="171450" indent="-171450">
              <a:buFont typeface="Arial" panose="020B0604020202020204" pitchFamily="34" charset="0"/>
              <a:buChar char="•"/>
            </a:pPr>
            <a:r>
              <a:rPr lang="en-US" sz="1200" b="0" u="sng" kern="1200" dirty="0" smtClean="0">
                <a:solidFill>
                  <a:schemeClr val="tx1"/>
                </a:solidFill>
                <a:effectLst/>
                <a:latin typeface="Times New Roman" pitchFamily="18" charset="0"/>
                <a:ea typeface="+mn-ea"/>
                <a:cs typeface="+mn-cs"/>
              </a:rPr>
              <a:t>Define the geographic planning area:  </a:t>
            </a:r>
            <a:r>
              <a:rPr lang="en-US" sz="1200" kern="1200" dirty="0" smtClean="0">
                <a:solidFill>
                  <a:schemeClr val="tx1"/>
                </a:solidFill>
                <a:effectLst/>
                <a:latin typeface="Times New Roman" pitchFamily="18" charset="0"/>
                <a:ea typeface="+mn-ea"/>
                <a:cs typeface="+mn-cs"/>
              </a:rPr>
              <a:t>Identify the planning region using watersheds, ecoregions, or political boundaries. These are typically going to be MPO boundaries or ecoregions. But, the area can be on a smaller, corridor or watershed scale, if you are concerned about a particular project or resource.</a:t>
            </a:r>
          </a:p>
          <a:p>
            <a:pPr marL="171450" lvl="0" indent="-171450">
              <a:buFont typeface="Arial" panose="020B0604020202020204" pitchFamily="34" charset="0"/>
              <a:buChar char="•"/>
            </a:pPr>
            <a:r>
              <a:rPr lang="en-US" sz="1200" b="0" u="sng" kern="1200" dirty="0" smtClean="0">
                <a:solidFill>
                  <a:schemeClr val="tx1"/>
                </a:solidFill>
                <a:effectLst/>
                <a:latin typeface="Times New Roman" pitchFamily="18" charset="0"/>
                <a:ea typeface="+mn-ea"/>
                <a:cs typeface="+mn-cs"/>
              </a:rPr>
              <a:t>Identify the stakeholders, transportation planning agencies and resource agencies:</a:t>
            </a:r>
            <a:r>
              <a:rPr lang="en-US" sz="1200" b="0" u="sng"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Identify the major government and planning agencies.  The agencies involved may depend on how your planning area is defined. In many cases, these functions can be performed by an existing technical committee at the MPO or Council of Governments (COG).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u="none"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u="none" kern="1200" dirty="0" smtClean="0">
                <a:solidFill>
                  <a:schemeClr val="tx1"/>
                </a:solidFill>
                <a:effectLst/>
                <a:latin typeface="Times New Roman" pitchFamily="18" charset="0"/>
                <a:ea typeface="+mn-ea"/>
                <a:cs typeface="+mn-cs"/>
              </a:rPr>
              <a:t>Step 1 Outcomes</a:t>
            </a:r>
          </a:p>
          <a:p>
            <a:r>
              <a:rPr lang="en-US" sz="1200" b="0" u="sng" kern="1200" dirty="0" smtClean="0">
                <a:solidFill>
                  <a:schemeClr val="tx1"/>
                </a:solidFill>
                <a:effectLst/>
                <a:latin typeface="Times New Roman" pitchFamily="18" charset="0"/>
                <a:ea typeface="+mn-ea"/>
                <a:cs typeface="+mn-cs"/>
              </a:rPr>
              <a:t>Stakeholders agree on vision, and document roles and responsibilities :</a:t>
            </a:r>
            <a:r>
              <a:rPr lang="en-US" sz="1200" kern="1200" dirty="0" smtClean="0">
                <a:solidFill>
                  <a:schemeClr val="tx1"/>
                </a:solidFill>
                <a:effectLst/>
                <a:latin typeface="Times New Roman" pitchFamily="18" charset="0"/>
                <a:ea typeface="+mn-ea"/>
                <a:cs typeface="+mn-cs"/>
              </a:rPr>
              <a:t>A Memorandum of Understanding (MOU) with: stakeholder and agency goals, resource priorities and major areas of concern, anticipated mitigation needs, roles responsibilities, processes, and timelines.</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86</a:t>
            </a:fld>
            <a:endParaRPr lang="en-US"/>
          </a:p>
        </p:txBody>
      </p:sp>
    </p:spTree>
    <p:extLst>
      <p:ext uri="{BB962C8B-B14F-4D97-AF65-F5344CB8AC3E}">
        <p14:creationId xmlns:p14="http://schemas.microsoft.com/office/powerpoint/2010/main" val="224470680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sz="1200" b="0" u="sng" kern="1200" dirty="0" smtClean="0">
                <a:solidFill>
                  <a:schemeClr val="tx1"/>
                </a:solidFill>
                <a:effectLst/>
                <a:latin typeface="Times New Roman" pitchFamily="18" charset="0"/>
                <a:ea typeface="+mn-ea"/>
                <a:cs typeface="+mn-cs"/>
              </a:rPr>
              <a:t>Instructor Notes</a:t>
            </a:r>
          </a:p>
          <a:p>
            <a:endParaRPr lang="en-US" sz="1200" b="0" kern="1200" dirty="0" smtClean="0">
              <a:solidFill>
                <a:schemeClr val="tx1"/>
              </a:solidFill>
              <a:effectLst/>
              <a:latin typeface="Times New Roman" pitchFamily="18" charset="0"/>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Identify the spatial data needed to create current (baseline) conditions </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Prioritize ecological resources and issues to be addressed</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Prepare data and resource sharing agreements to avoid, minimize, and conduct advance mitigation</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Identify important data gaps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Define priority areas for conservation and mitigation</a:t>
            </a:r>
          </a:p>
          <a:p>
            <a:pPr marL="171450" indent="-171450">
              <a:buFont typeface="Arial" panose="020B0604020202020204" pitchFamily="34" charset="0"/>
              <a:buChar char="•"/>
            </a:pPr>
            <a:r>
              <a:rPr lang="en-US" sz="1200" b="0" kern="1200" dirty="0" smtClean="0">
                <a:solidFill>
                  <a:schemeClr val="tx1"/>
                </a:solidFill>
                <a:effectLst/>
                <a:latin typeface="Times New Roman" pitchFamily="18" charset="0"/>
                <a:ea typeface="+mn-ea"/>
                <a:cs typeface="+mn-cs"/>
              </a:rPr>
              <a:t>Define your ecosystem and its important elements</a:t>
            </a:r>
            <a:r>
              <a:rPr lang="en-US" sz="1200" b="1" kern="1200" dirty="0" smtClean="0">
                <a:solidFill>
                  <a:schemeClr val="tx1"/>
                </a:solidFill>
                <a:effectLst/>
                <a:latin typeface="Times New Roman" pitchFamily="18" charset="0"/>
                <a:ea typeface="+mn-ea"/>
                <a:cs typeface="+mn-cs"/>
              </a:rPr>
              <a:t> </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Stakeholders review team </a:t>
            </a: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b="1" u="none"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u="none" kern="1200" dirty="0" smtClean="0">
                <a:solidFill>
                  <a:schemeClr val="tx1"/>
                </a:solidFill>
                <a:effectLst/>
                <a:latin typeface="Times New Roman" pitchFamily="18" charset="0"/>
                <a:ea typeface="+mn-ea"/>
                <a:cs typeface="+mn-cs"/>
              </a:rPr>
              <a:t>Step 2 Outcomes</a:t>
            </a:r>
          </a:p>
          <a:p>
            <a:r>
              <a:rPr lang="en-US" sz="1200" kern="1200" dirty="0" smtClean="0">
                <a:solidFill>
                  <a:schemeClr val="tx1"/>
                </a:solidFill>
                <a:effectLst/>
                <a:latin typeface="Times New Roman" pitchFamily="18" charset="0"/>
                <a:ea typeface="+mn-ea"/>
                <a:cs typeface="+mn-cs"/>
              </a:rPr>
              <a:t>Regional Ecological Framework (REF) is a spatial database of the priority resources in a pre-defined area and includes pre-identified priority areas to avoid or to invest in mitigation (ecological improvement) or restoration actions. The REF represents natural resources as well as the values of partners and stakeholders. </a:t>
            </a:r>
            <a:endParaRPr lang="en-US" b="0"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87</a:t>
            </a:fld>
            <a:endParaRPr lang="en-US"/>
          </a:p>
        </p:txBody>
      </p:sp>
    </p:spTree>
    <p:extLst>
      <p:ext uri="{BB962C8B-B14F-4D97-AF65-F5344CB8AC3E}">
        <p14:creationId xmlns:p14="http://schemas.microsoft.com/office/powerpoint/2010/main" val="36809263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0" u="sng" kern="1200" dirty="0" smtClean="0">
                <a:solidFill>
                  <a:schemeClr val="tx1"/>
                </a:solidFill>
                <a:effectLst/>
                <a:latin typeface="Times New Roman" pitchFamily="18" charset="0"/>
                <a:ea typeface="+mn-ea"/>
                <a:cs typeface="+mn-cs"/>
              </a:rPr>
              <a:t>Define your transportation plan’s effects on the region</a:t>
            </a:r>
            <a:r>
              <a:rPr lang="en-US" sz="1200" b="0" u="none" kern="120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MPOs prepare a the MTP for their planning regions to guide transportation development. State DOTs also prepare a SWLRTP</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to address these issues on a statewide basis. This step should use these transportation plans (and other planning data) to define your transportation network’s future. The future infrastructure “scenarios” are prepared by asking the question, “What if?”  For example, what if the region grows mostly along our coastal highway? How will that affect coastal resources? </a:t>
            </a:r>
          </a:p>
          <a:p>
            <a:endParaRPr lang="en-US" sz="1200" b="1" kern="1200" dirty="0" smtClean="0">
              <a:solidFill>
                <a:schemeClr val="tx1"/>
              </a:solidFill>
              <a:effectLst/>
              <a:latin typeface="Times New Roman" pitchFamily="18" charset="0"/>
              <a:ea typeface="+mn-ea"/>
              <a:cs typeface="+mn-cs"/>
            </a:endParaRPr>
          </a:p>
          <a:p>
            <a:r>
              <a:rPr lang="en-US" sz="1200" b="1" u="none" kern="1200" dirty="0" smtClean="0">
                <a:solidFill>
                  <a:schemeClr val="tx1"/>
                </a:solidFill>
                <a:effectLst/>
                <a:latin typeface="Times New Roman" pitchFamily="18" charset="0"/>
                <a:ea typeface="+mn-ea"/>
                <a:cs typeface="+mn-cs"/>
              </a:rPr>
              <a:t>Step 3 Outcomes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Scenarios that describe how the transportation system will be in the future, and possible impacts on resources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Areas and resources will be directly affected by transportation development</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Resources to be affected cumulatively throughout the affected region</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Areas in the region can be used for mitigation</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Long-range, regional mitigation needs that can be aggregated for maximum ecological  benefit</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88</a:t>
            </a:fld>
            <a:endParaRPr lang="en-US"/>
          </a:p>
        </p:txBody>
      </p:sp>
    </p:spTree>
    <p:extLst>
      <p:ext uri="{BB962C8B-B14F-4D97-AF65-F5344CB8AC3E}">
        <p14:creationId xmlns:p14="http://schemas.microsoft.com/office/powerpoint/2010/main" val="29841839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kern="1200" dirty="0" smtClean="0">
                <a:solidFill>
                  <a:schemeClr val="tx1"/>
                </a:solidFill>
                <a:effectLst/>
                <a:latin typeface="Times New Roman" pitchFamily="18" charset="0"/>
                <a:ea typeface="+mn-ea"/>
                <a:cs typeface="+mn-cs"/>
              </a:rPr>
              <a:t>Describe what would happen if you were to overlay (intersect) the transportation network and accompanying land uses, on to your REF ecosystem.  What does it look like now, and in the future? This will be your regional ecosystem and infrastructure development framework (REIDF).</a:t>
            </a:r>
          </a:p>
          <a:p>
            <a:endParaRPr lang="en-US" sz="1200" b="1" u="none" kern="1200" dirty="0" smtClean="0">
              <a:solidFill>
                <a:schemeClr val="tx1"/>
              </a:solidFill>
              <a:effectLst/>
              <a:latin typeface="Times New Roman" pitchFamily="18" charset="0"/>
              <a:ea typeface="+mn-ea"/>
              <a:cs typeface="+mn-cs"/>
            </a:endParaRPr>
          </a:p>
          <a:p>
            <a:r>
              <a:rPr lang="en-US" sz="1200" b="1" u="none" kern="1200" dirty="0" smtClean="0">
                <a:solidFill>
                  <a:schemeClr val="tx1"/>
                </a:solidFill>
                <a:effectLst/>
                <a:latin typeface="Times New Roman" pitchFamily="18" charset="0"/>
                <a:ea typeface="+mn-ea"/>
                <a:cs typeface="+mn-cs"/>
              </a:rPr>
              <a:t>Step 4 Outcomes</a:t>
            </a:r>
          </a:p>
          <a:p>
            <a:r>
              <a:rPr lang="en-US" sz="1200" kern="1200" dirty="0" smtClean="0">
                <a:solidFill>
                  <a:schemeClr val="tx1"/>
                </a:solidFill>
                <a:effectLst/>
                <a:latin typeface="Times New Roman" pitchFamily="18" charset="0"/>
                <a:ea typeface="+mn-ea"/>
                <a:cs typeface="+mn-cs"/>
              </a:rPr>
              <a:t>The outcome of creating the REIDF should be a representation of what the region will look like in the future scenario. The representation should use maps, graphics, and supporting data to communicate the potential and cumulative impacts on natural resources.  Additionally, this step should include agreement among stakeholders on: </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The priority resources to be avoided</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The resources where impacts should be minimized </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Locations for conservation areas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Locations for restoration areas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Identified and quantified regional mitigation needs and demands</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89</a:t>
            </a:fld>
            <a:endParaRPr lang="en-US"/>
          </a:p>
        </p:txBody>
      </p:sp>
    </p:spTree>
    <p:extLst>
      <p:ext uri="{BB962C8B-B14F-4D97-AF65-F5344CB8AC3E}">
        <p14:creationId xmlns:p14="http://schemas.microsoft.com/office/powerpoint/2010/main" val="3343311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181100" y="698500"/>
            <a:ext cx="4648200" cy="3486150"/>
          </a:xfrm>
          <a:ln/>
        </p:spPr>
      </p:sp>
      <p:sp>
        <p:nvSpPr>
          <p:cNvPr id="86019" name="Rectangle 3"/>
          <p:cNvSpPr>
            <a:spLocks noGrp="1" noChangeArrowheads="1"/>
          </p:cNvSpPr>
          <p:nvPr>
            <p:ph type="body" idx="1"/>
          </p:nvPr>
        </p:nvSpPr>
        <p:spPr>
          <a:noFill/>
        </p:spPr>
        <p:txBody>
          <a:bodyPr/>
          <a:lstStyle/>
          <a:p>
            <a:endParaRPr lang="en-US" alt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1" kern="1200" dirty="0" smtClean="0">
                <a:solidFill>
                  <a:schemeClr val="tx1"/>
                </a:solidFill>
                <a:effectLst/>
                <a:latin typeface="Times New Roman" pitchFamily="18" charset="0"/>
                <a:ea typeface="+mn-ea"/>
                <a:cs typeface="+mn-cs"/>
              </a:rPr>
              <a:t>What do I do in Step 5?  </a:t>
            </a:r>
          </a:p>
          <a:p>
            <a:r>
              <a:rPr lang="en-US" sz="1200" kern="1200" dirty="0" smtClean="0">
                <a:solidFill>
                  <a:schemeClr val="tx1"/>
                </a:solidFill>
                <a:effectLst/>
                <a:latin typeface="Times New Roman" pitchFamily="18" charset="0"/>
                <a:ea typeface="+mn-ea"/>
                <a:cs typeface="+mn-cs"/>
              </a:rPr>
              <a:t>Step 5 puts it all together and encompasses an on-going process of reaching consensus and preparing agreements that enable the IEF to be effective. The ultimate goal is to accomplish all of the sub-steps described above. This could take years to accomplish, but many of the subs-steps may already be in place in the form of existing MOUs and programmatic agreements. This can also be the step in which to use pilot projects to test crediting strategies</a:t>
            </a:r>
          </a:p>
          <a:p>
            <a:endParaRPr lang="en-US" sz="1200" b="1" kern="1200" dirty="0" smtClean="0">
              <a:solidFill>
                <a:schemeClr val="tx1"/>
              </a:solidFill>
              <a:effectLst/>
              <a:latin typeface="Times New Roman" pitchFamily="18" charset="0"/>
              <a:ea typeface="+mn-ea"/>
              <a:cs typeface="+mn-cs"/>
            </a:endParaRPr>
          </a:p>
          <a:p>
            <a:r>
              <a:rPr lang="en-US" sz="1200" b="1" u="none" kern="1200" dirty="0" smtClean="0">
                <a:solidFill>
                  <a:schemeClr val="tx1"/>
                </a:solidFill>
                <a:effectLst/>
                <a:latin typeface="Times New Roman" pitchFamily="18" charset="0"/>
                <a:ea typeface="+mn-ea"/>
                <a:cs typeface="+mn-cs"/>
              </a:rPr>
              <a:t>Step 5 Outcomes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A regional conservation, restoration, recovery, and mitigation strategy, with quantitative and qualitative valuation of mitigation sites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Conservation and mitigation preferences and priorities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Measures and metrics to track progress toward regional ecosystem goals and objectives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Agreement on resource management roles and methods</a:t>
            </a:r>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90</a:t>
            </a:fld>
            <a:endParaRPr lang="en-US"/>
          </a:p>
        </p:txBody>
      </p:sp>
    </p:spTree>
    <p:extLst>
      <p:ext uri="{BB962C8B-B14F-4D97-AF65-F5344CB8AC3E}">
        <p14:creationId xmlns:p14="http://schemas.microsoft.com/office/powerpoint/2010/main" val="151479034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sz="1200" b="1" kern="1200" dirty="0" smtClean="0">
                <a:solidFill>
                  <a:schemeClr val="tx1"/>
                </a:solidFill>
                <a:effectLst/>
                <a:latin typeface="Times New Roman" pitchFamily="18" charset="0"/>
                <a:ea typeface="+mn-ea"/>
                <a:cs typeface="+mn-cs"/>
              </a:rPr>
              <a:t>What do I do in Step 6?</a:t>
            </a:r>
          </a:p>
          <a:p>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Step 6 involves measuring, monitoring, and updating the REIDF.  Maintain a current REF that reflects the most recent distribution and knowledge of natural resources, conservation priorities, and mitigation opportunity areas that can support periodic updates to scenarios, and regional cumulative effects assessments.</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91</a:t>
            </a:fld>
            <a:endParaRPr lang="en-US"/>
          </a:p>
        </p:txBody>
      </p:sp>
    </p:spTree>
    <p:extLst>
      <p:ext uri="{BB962C8B-B14F-4D97-AF65-F5344CB8AC3E}">
        <p14:creationId xmlns:p14="http://schemas.microsoft.com/office/powerpoint/2010/main" val="1952795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Lead a discussion on how the IEF process can be applied to fit a variety of project sizes, or resources. Examples</a:t>
            </a:r>
            <a:r>
              <a:rPr lang="en-US" baseline="0" dirty="0" smtClean="0"/>
              <a:t> include IEF for:</a:t>
            </a:r>
          </a:p>
          <a:p>
            <a:pPr marL="171450" indent="-171450">
              <a:buFont typeface="Arial" panose="020B0604020202020204" pitchFamily="34" charset="0"/>
              <a:buChar char="•"/>
            </a:pPr>
            <a:r>
              <a:rPr lang="en-US" baseline="0" dirty="0" smtClean="0"/>
              <a:t>A species</a:t>
            </a:r>
          </a:p>
          <a:p>
            <a:pPr marL="171450" indent="-171450">
              <a:buFont typeface="Arial" panose="020B0604020202020204" pitchFamily="34" charset="0"/>
              <a:buChar char="•"/>
            </a:pPr>
            <a:r>
              <a:rPr lang="en-US" baseline="0" dirty="0" smtClean="0"/>
              <a:t>Grouped projects (bridges)</a:t>
            </a:r>
          </a:p>
          <a:p>
            <a:pPr marL="171450" indent="-171450">
              <a:buFont typeface="Arial" panose="020B0604020202020204" pitchFamily="34" charset="0"/>
              <a:buChar char="•"/>
            </a:pPr>
            <a:r>
              <a:rPr lang="en-US" baseline="0" dirty="0" smtClean="0"/>
              <a:t>A corridor (e.g., 5x25)</a:t>
            </a:r>
          </a:p>
          <a:p>
            <a:pPr marL="171450" indent="-171450">
              <a:buFont typeface="Arial" panose="020B0604020202020204" pitchFamily="34" charset="0"/>
              <a:buChar char="•"/>
            </a:pPr>
            <a:r>
              <a:rPr lang="en-US" baseline="0" dirty="0" smtClean="0"/>
              <a:t>A watershed</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92</a:t>
            </a:fld>
            <a:endParaRPr lang="en-US"/>
          </a:p>
        </p:txBody>
      </p:sp>
    </p:spTree>
    <p:extLst>
      <p:ext uri="{BB962C8B-B14F-4D97-AF65-F5344CB8AC3E}">
        <p14:creationId xmlns:p14="http://schemas.microsoft.com/office/powerpoint/2010/main" val="34433305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Lead discussion on challenges</a:t>
            </a:r>
            <a:r>
              <a:rPr lang="en-US" baseline="0" dirty="0" smtClean="0"/>
              <a:t> with IEF.</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93</a:t>
            </a:fld>
            <a:endParaRPr lang="en-US"/>
          </a:p>
        </p:txBody>
      </p:sp>
    </p:spTree>
    <p:extLst>
      <p:ext uri="{BB962C8B-B14F-4D97-AF65-F5344CB8AC3E}">
        <p14:creationId xmlns:p14="http://schemas.microsoft.com/office/powerpoint/2010/main" val="261761922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Describe</a:t>
            </a:r>
            <a:r>
              <a:rPr lang="en-US" baseline="0" dirty="0" smtClean="0"/>
              <a:t> lessons from the literature on lessons learned from states that piloted IEF projects.</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94</a:t>
            </a:fld>
            <a:endParaRPr lang="en-US"/>
          </a:p>
        </p:txBody>
      </p:sp>
    </p:spTree>
    <p:extLst>
      <p:ext uri="{BB962C8B-B14F-4D97-AF65-F5344CB8AC3E}">
        <p14:creationId xmlns:p14="http://schemas.microsoft.com/office/powerpoint/2010/main" val="19804839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The Proposed MAP-21 Rules include statutory framework for Programmatic Mitigation on a statewide basis by state DOTs, Metropolitan Planning Organizations, and Regional/Rural Planning Organizations.</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95</a:t>
            </a:fld>
            <a:endParaRPr lang="en-US"/>
          </a:p>
        </p:txBody>
      </p:sp>
    </p:spTree>
    <p:extLst>
      <p:ext uri="{BB962C8B-B14F-4D97-AF65-F5344CB8AC3E}">
        <p14:creationId xmlns:p14="http://schemas.microsoft.com/office/powerpoint/2010/main" val="31685077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b="1" dirty="0" smtClean="0"/>
              <a:t>Programmatic Mitigation</a:t>
            </a:r>
          </a:p>
          <a:p>
            <a:endParaRPr lang="en-US" b="1" dirty="0" smtClean="0"/>
          </a:p>
          <a:p>
            <a:pPr lvl="0"/>
            <a:r>
              <a:rPr lang="en-US" dirty="0" smtClean="0"/>
              <a:t>Can apply to local, </a:t>
            </a:r>
            <a:r>
              <a:rPr lang="en-US" u="sng" dirty="0" smtClean="0"/>
              <a:t>regional</a:t>
            </a:r>
            <a:r>
              <a:rPr lang="en-US" dirty="0" smtClean="0"/>
              <a:t>, ecosystem, watershed, </a:t>
            </a:r>
            <a:r>
              <a:rPr lang="en-US" u="sng" dirty="0" smtClean="0"/>
              <a:t>statewide</a:t>
            </a:r>
            <a:r>
              <a:rPr lang="en-US" dirty="0" smtClean="0"/>
              <a:t> or similar scale, and may encompass multiple environmental resources within a defined geographic area(s) or may focus on a specific type(s) of resource(s) such as aquatic resources, parkland, or wildlife habitat.</a:t>
            </a:r>
          </a:p>
          <a:p>
            <a:pPr lvl="0"/>
            <a:endParaRPr lang="en-US" dirty="0" smtClean="0"/>
          </a:p>
          <a:p>
            <a:pPr lvl="0"/>
            <a:r>
              <a:rPr lang="en-US" dirty="0" smtClean="0"/>
              <a:t>Address or consider impacts from all projects in a defined geographic area(s) or may focus on a specific type(s) of project(s).</a:t>
            </a:r>
            <a:endParaRPr lang="en-US" sz="1600" dirty="0" smtClean="0"/>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96</a:t>
            </a:fld>
            <a:endParaRPr lang="en-US"/>
          </a:p>
        </p:txBody>
      </p:sp>
    </p:spTree>
    <p:extLst>
      <p:ext uri="{BB962C8B-B14F-4D97-AF65-F5344CB8AC3E}">
        <p14:creationId xmlns:p14="http://schemas.microsoft.com/office/powerpoint/2010/main" val="57804679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r>
              <a:rPr lang="en-US" sz="1200" b="1" kern="1200" dirty="0" smtClean="0">
                <a:solidFill>
                  <a:schemeClr val="tx1"/>
                </a:solidFill>
                <a:effectLst/>
                <a:latin typeface="Times New Roman" pitchFamily="18" charset="0"/>
                <a:ea typeface="+mn-ea"/>
                <a:cs typeface="+mn-cs"/>
              </a:rPr>
              <a:t>MAP-21 Planning Rules and Programmatic Mitigation</a:t>
            </a:r>
          </a:p>
          <a:p>
            <a:r>
              <a:rPr lang="en-US" sz="1200" kern="1200" dirty="0" smtClean="0">
                <a:solidFill>
                  <a:schemeClr val="tx1"/>
                </a:solidFill>
                <a:effectLst/>
                <a:latin typeface="Times New Roman" pitchFamily="18" charset="0"/>
                <a:ea typeface="+mn-ea"/>
                <a:cs typeface="+mn-cs"/>
              </a:rPr>
              <a:t>States and MPOs may develop programmatic mitigation plans to address potential environmental impacts of future transportation projects as part of the statewide or metropolitan transportation planning process. Proposed transportation planning rule, §450.214 and §450.320 </a:t>
            </a:r>
            <a:r>
              <a:rPr lang="en-US" sz="1200" i="1" kern="1200" dirty="0" smtClean="0">
                <a:solidFill>
                  <a:schemeClr val="tx1"/>
                </a:solidFill>
                <a:effectLst/>
                <a:latin typeface="Times New Roman" pitchFamily="18" charset="0"/>
                <a:ea typeface="+mn-ea"/>
                <a:cs typeface="+mn-cs"/>
              </a:rPr>
              <a:t>Development of Programmatic Mitigation Plans</a:t>
            </a:r>
            <a:r>
              <a:rPr lang="en-US" sz="1200" kern="1200" dirty="0" smtClean="0">
                <a:solidFill>
                  <a:schemeClr val="tx1"/>
                </a:solidFill>
                <a:effectLst/>
                <a:latin typeface="Times New Roman" pitchFamily="18" charset="0"/>
                <a:ea typeface="+mn-ea"/>
                <a:cs typeface="+mn-cs"/>
              </a:rPr>
              <a:t>, provide a statutory framework for the development of programmatic mitigation plans as part of the statewide and metropolitan planning process. </a:t>
            </a:r>
          </a:p>
          <a:p>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Programmatic mitigation plans can identify options for mitigating impacts to environmental resources early in project development. Examples include:</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wetlands, streams, rivers, </a:t>
            </a:r>
            <a:r>
              <a:rPr lang="en-US" sz="1200" kern="1200" dirty="0" err="1" smtClean="0">
                <a:solidFill>
                  <a:schemeClr val="tx1"/>
                </a:solidFill>
                <a:effectLst/>
                <a:latin typeface="Times New Roman" pitchFamily="18" charset="0"/>
                <a:ea typeface="+mn-ea"/>
                <a:cs typeface="+mn-cs"/>
              </a:rPr>
              <a:t>stormwater</a:t>
            </a:r>
            <a:r>
              <a:rPr lang="en-US" sz="1200" kern="1200" dirty="0" smtClean="0">
                <a:solidFill>
                  <a:schemeClr val="tx1"/>
                </a:solidFill>
                <a:effectLst/>
                <a:latin typeface="Times New Roman" pitchFamily="18" charset="0"/>
                <a:ea typeface="+mn-ea"/>
                <a:cs typeface="+mn-cs"/>
              </a:rPr>
              <a:t>, parklands, cultural resources, historic resources, threatened and endangered species, and mitigation sites. The plans may adopt or develop standard measures, operating procedures, and include development of mitigation or conservation banks, or in-lieu fee programs. Plans may have  consultation process with resource agencies, and include watershed plans, ecosystem plans, species recovery plans, growth management plans, State Wildlife Action Plans, and land use plans. </a:t>
            </a:r>
          </a:p>
          <a:p>
            <a:r>
              <a:rPr lang="en-US" sz="1200" kern="1200" dirty="0" smtClean="0">
                <a:solidFill>
                  <a:schemeClr val="tx1"/>
                </a:solidFill>
                <a:effectLst/>
                <a:latin typeface="Times New Roman" pitchFamily="18" charset="0"/>
                <a:ea typeface="+mn-ea"/>
                <a:cs typeface="+mn-cs"/>
              </a:rPr>
              <a:t> </a:t>
            </a:r>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97</a:t>
            </a:fld>
            <a:endParaRPr lang="en-US"/>
          </a:p>
        </p:txBody>
      </p:sp>
    </p:spTree>
    <p:extLst>
      <p:ext uri="{BB962C8B-B14F-4D97-AF65-F5344CB8AC3E}">
        <p14:creationId xmlns:p14="http://schemas.microsoft.com/office/powerpoint/2010/main" val="321029092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altLang="en-US" u="sng" dirty="0" smtClean="0"/>
              <a:t>Instructor Notes</a:t>
            </a:r>
          </a:p>
          <a:p>
            <a:endParaRPr lang="en-US" altLang="en-US" dirty="0" smtClean="0"/>
          </a:p>
          <a:p>
            <a:pPr marL="0" lvl="1" indent="0"/>
            <a:r>
              <a:rPr lang="en-US" dirty="0" smtClean="0"/>
              <a:t>Programmatic Mitigation may include:</a:t>
            </a:r>
          </a:p>
          <a:p>
            <a:pPr marL="0" lvl="1" indent="0"/>
            <a:endParaRPr lang="en-US" dirty="0" smtClean="0"/>
          </a:p>
          <a:p>
            <a:pPr marL="171450" lvl="1" indent="-171450">
              <a:buFont typeface="Arial" panose="020B0604020202020204" pitchFamily="34" charset="0"/>
              <a:buChar char="•"/>
            </a:pPr>
            <a:r>
              <a:rPr lang="en-US" dirty="0" smtClean="0"/>
              <a:t>Existing condition of natural and human environmental resources within the area </a:t>
            </a:r>
          </a:p>
          <a:p>
            <a:pPr marL="171450" lvl="1" indent="-171450">
              <a:buFont typeface="Arial" panose="020B0604020202020204" pitchFamily="34" charset="0"/>
              <a:buChar char="•"/>
            </a:pPr>
            <a:r>
              <a:rPr lang="en-US" dirty="0" smtClean="0"/>
              <a:t>Economic, social, and natural and human environmental resources </a:t>
            </a:r>
          </a:p>
          <a:p>
            <a:pPr marL="171450" lvl="1" indent="-171450">
              <a:buFont typeface="Arial" panose="020B0604020202020204" pitchFamily="34" charset="0"/>
              <a:buChar char="•"/>
            </a:pPr>
            <a:r>
              <a:rPr lang="en-US" dirty="0" smtClean="0"/>
              <a:t>Inventories existing or planned environmental resource banks for impacted resources </a:t>
            </a:r>
          </a:p>
          <a:p>
            <a:pPr marL="171450" lvl="1" indent="-171450">
              <a:buFont typeface="Arial" panose="020B0604020202020204" pitchFamily="34" charset="0"/>
              <a:buChar char="•"/>
            </a:pPr>
            <a:r>
              <a:rPr lang="en-US" dirty="0" smtClean="0"/>
              <a:t>Standard measures for operating procedures for mitigating certain types of impacts</a:t>
            </a:r>
          </a:p>
          <a:p>
            <a:pPr marL="0" lvl="1" indent="0">
              <a:buFont typeface="Arial" panose="020B0604020202020204" pitchFamily="34" charset="0"/>
              <a:buNone/>
            </a:pPr>
            <a:r>
              <a:rPr lang="en-US" dirty="0" smtClean="0"/>
              <a:t> Adaptive management procedures, monitoring actual impacts against predicted impacts</a:t>
            </a:r>
            <a:endParaRPr lang="en-US" sz="1600" dirty="0" smtClean="0"/>
          </a:p>
          <a:p>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98</a:t>
            </a:fld>
            <a:endParaRPr lang="en-US"/>
          </a:p>
        </p:txBody>
      </p:sp>
    </p:spTree>
    <p:extLst>
      <p:ext uri="{BB962C8B-B14F-4D97-AF65-F5344CB8AC3E}">
        <p14:creationId xmlns:p14="http://schemas.microsoft.com/office/powerpoint/2010/main" val="354683930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r>
              <a:rPr lang="en-US" u="sng" dirty="0" smtClean="0"/>
              <a:t>Instructor Notes</a:t>
            </a:r>
          </a:p>
          <a:p>
            <a:endParaRPr lang="en-US" dirty="0" smtClean="0"/>
          </a:p>
          <a:p>
            <a:r>
              <a:rPr lang="en-US" dirty="0" smtClean="0"/>
              <a:t>Ask questions to lead discussion on possible programmatic mitigation.</a:t>
            </a:r>
            <a:endParaRPr lang="en-US" dirty="0"/>
          </a:p>
        </p:txBody>
      </p:sp>
      <p:sp>
        <p:nvSpPr>
          <p:cNvPr id="4" name="Slide Number Placeholder 3"/>
          <p:cNvSpPr>
            <a:spLocks noGrp="1"/>
          </p:cNvSpPr>
          <p:nvPr>
            <p:ph type="sldNum" sz="quarter" idx="10"/>
          </p:nvPr>
        </p:nvSpPr>
        <p:spPr/>
        <p:txBody>
          <a:bodyPr/>
          <a:lstStyle/>
          <a:p>
            <a:pPr>
              <a:defRPr/>
            </a:pPr>
            <a:fld id="{088741CA-F2B2-4E3F-A91F-05DCF56665E7}" type="slidenum">
              <a:rPr lang="en-US" smtClean="0"/>
              <a:pPr>
                <a:defRPr/>
              </a:pPr>
              <a:t>99</a:t>
            </a:fld>
            <a:endParaRPr lang="en-US"/>
          </a:p>
        </p:txBody>
      </p:sp>
    </p:spTree>
    <p:extLst>
      <p:ext uri="{BB962C8B-B14F-4D97-AF65-F5344CB8AC3E}">
        <p14:creationId xmlns:p14="http://schemas.microsoft.com/office/powerpoint/2010/main" val="13256895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a:off x="8211670" y="6438902"/>
            <a:ext cx="705321" cy="30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lvl1pPr defTabSz="885825">
              <a:defRPr b="1">
                <a:solidFill>
                  <a:schemeClr val="tx1"/>
                </a:solidFill>
                <a:latin typeface="Arial" charset="0"/>
              </a:defRPr>
            </a:lvl1pPr>
            <a:lvl2pPr marL="742950" indent="-285750" defTabSz="885825">
              <a:defRPr b="1">
                <a:solidFill>
                  <a:schemeClr val="tx1"/>
                </a:solidFill>
                <a:latin typeface="Arial" charset="0"/>
              </a:defRPr>
            </a:lvl2pPr>
            <a:lvl3pPr marL="1143000" indent="-228600" defTabSz="885825">
              <a:defRPr b="1">
                <a:solidFill>
                  <a:schemeClr val="tx1"/>
                </a:solidFill>
                <a:latin typeface="Arial" charset="0"/>
              </a:defRPr>
            </a:lvl3pPr>
            <a:lvl4pPr marL="1600200" indent="-228600" defTabSz="885825">
              <a:defRPr b="1">
                <a:solidFill>
                  <a:schemeClr val="tx1"/>
                </a:solidFill>
                <a:latin typeface="Arial" charset="0"/>
              </a:defRPr>
            </a:lvl4pPr>
            <a:lvl5pPr marL="2057400" indent="-228600" defTabSz="885825">
              <a:defRPr b="1">
                <a:solidFill>
                  <a:schemeClr val="tx1"/>
                </a:solidFill>
                <a:latin typeface="Arial" charset="0"/>
              </a:defRPr>
            </a:lvl5pPr>
            <a:lvl6pPr marL="2514600" indent="-228600" algn="ctr" defTabSz="885825" eaLnBrk="0" fontAlgn="base" hangingPunct="0">
              <a:spcBef>
                <a:spcPct val="0"/>
              </a:spcBef>
              <a:spcAft>
                <a:spcPct val="0"/>
              </a:spcAft>
              <a:defRPr b="1">
                <a:solidFill>
                  <a:schemeClr val="tx1"/>
                </a:solidFill>
                <a:latin typeface="Arial" charset="0"/>
              </a:defRPr>
            </a:lvl6pPr>
            <a:lvl7pPr marL="2971800" indent="-228600" algn="ctr" defTabSz="885825" eaLnBrk="0" fontAlgn="base" hangingPunct="0">
              <a:spcBef>
                <a:spcPct val="0"/>
              </a:spcBef>
              <a:spcAft>
                <a:spcPct val="0"/>
              </a:spcAft>
              <a:defRPr b="1">
                <a:solidFill>
                  <a:schemeClr val="tx1"/>
                </a:solidFill>
                <a:latin typeface="Arial" charset="0"/>
              </a:defRPr>
            </a:lvl7pPr>
            <a:lvl8pPr marL="3429000" indent="-228600" algn="ctr" defTabSz="885825" eaLnBrk="0" fontAlgn="base" hangingPunct="0">
              <a:spcBef>
                <a:spcPct val="0"/>
              </a:spcBef>
              <a:spcAft>
                <a:spcPct val="0"/>
              </a:spcAft>
              <a:defRPr b="1">
                <a:solidFill>
                  <a:schemeClr val="tx1"/>
                </a:solidFill>
                <a:latin typeface="Arial" charset="0"/>
              </a:defRPr>
            </a:lvl8pPr>
            <a:lvl9pPr marL="3886200" indent="-228600" algn="ctr" defTabSz="885825" eaLnBrk="0" fontAlgn="base" hangingPunct="0">
              <a:spcBef>
                <a:spcPct val="0"/>
              </a:spcBef>
              <a:spcAft>
                <a:spcPct val="0"/>
              </a:spcAft>
              <a:defRPr b="1">
                <a:solidFill>
                  <a:schemeClr val="tx1"/>
                </a:solidFill>
                <a:latin typeface="Arial" charset="0"/>
              </a:defRPr>
            </a:lvl9pPr>
          </a:lstStyle>
          <a:p>
            <a:pPr algn="r">
              <a:defRPr/>
            </a:pPr>
            <a:r>
              <a:rPr lang="en-US" altLang="en-US" sz="1400" smtClean="0"/>
              <a:t>12- </a:t>
            </a:r>
            <a:fld id="{D5C1FE90-96C5-4C57-9202-95D5F40A6085}" type="slidenum">
              <a:rPr lang="en-US" altLang="en-US" sz="1400" smtClean="0"/>
              <a:pPr algn="r">
                <a:defRPr/>
              </a:pPr>
              <a:t>‹#›</a:t>
            </a:fld>
            <a:endParaRPr lang="en-US" altLang="en-US" sz="1400" smtClean="0"/>
          </a:p>
        </p:txBody>
      </p:sp>
      <p:pic>
        <p:nvPicPr>
          <p:cNvPr id="5" name="Picture 18" descr="FinPref-Map-Cropp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7942" y="5022850"/>
            <a:ext cx="10048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0" descr="Pedestrians_Crossing,_Bloor_and_Yong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8888" y="5043490"/>
            <a:ext cx="1535112" cy="18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5"/>
          <p:cNvSpPr>
            <a:spLocks noChangeArrowheads="1"/>
          </p:cNvSpPr>
          <p:nvPr userDrawn="1"/>
        </p:nvSpPr>
        <p:spPr bwMode="auto">
          <a:xfrm>
            <a:off x="0" y="0"/>
            <a:ext cx="9144000" cy="6858000"/>
          </a:xfrm>
          <a:prstGeom prst="rect">
            <a:avLst/>
          </a:prstGeom>
          <a:noFill/>
          <a:ln w="19050">
            <a:solidFill>
              <a:srgbClr val="A4DCD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algn="ctr" eaLnBrk="0" fontAlgn="base" hangingPunct="0">
              <a:spcBef>
                <a:spcPct val="0"/>
              </a:spcBef>
              <a:spcAft>
                <a:spcPct val="0"/>
              </a:spcAft>
              <a:defRPr b="1">
                <a:solidFill>
                  <a:schemeClr val="tx1"/>
                </a:solidFill>
                <a:latin typeface="Arial" charset="0"/>
              </a:defRPr>
            </a:lvl6pPr>
            <a:lvl7pPr marL="2971800" indent="-228600" algn="ctr" eaLnBrk="0" fontAlgn="base" hangingPunct="0">
              <a:spcBef>
                <a:spcPct val="0"/>
              </a:spcBef>
              <a:spcAft>
                <a:spcPct val="0"/>
              </a:spcAft>
              <a:defRPr b="1">
                <a:solidFill>
                  <a:schemeClr val="tx1"/>
                </a:solidFill>
                <a:latin typeface="Arial" charset="0"/>
              </a:defRPr>
            </a:lvl7pPr>
            <a:lvl8pPr marL="3429000" indent="-228600" algn="ctr" eaLnBrk="0" fontAlgn="base" hangingPunct="0">
              <a:spcBef>
                <a:spcPct val="0"/>
              </a:spcBef>
              <a:spcAft>
                <a:spcPct val="0"/>
              </a:spcAft>
              <a:defRPr b="1">
                <a:solidFill>
                  <a:schemeClr val="tx1"/>
                </a:solidFill>
                <a:latin typeface="Arial" charset="0"/>
              </a:defRPr>
            </a:lvl8pPr>
            <a:lvl9pPr marL="3886200" indent="-228600" algn="ctr" eaLnBrk="0" fontAlgn="base" hangingPunct="0">
              <a:spcBef>
                <a:spcPct val="0"/>
              </a:spcBef>
              <a:spcAft>
                <a:spcPct val="0"/>
              </a:spcAft>
              <a:defRPr b="1">
                <a:solidFill>
                  <a:schemeClr val="tx1"/>
                </a:solidFill>
                <a:latin typeface="Arial" charset="0"/>
              </a:defRPr>
            </a:lvl9pPr>
          </a:lstStyle>
          <a:p>
            <a:pPr>
              <a:defRPr/>
            </a:pPr>
            <a:endParaRPr lang="en-US" altLang="en-US" smtClean="0"/>
          </a:p>
        </p:txBody>
      </p:sp>
      <p:pic>
        <p:nvPicPr>
          <p:cNvPr id="8" name="Picture 2" descr="C:\Users\j-overman\Documents\John's Documents\Dallas Dist IAC\Env Award Docs\2013\Cali Crossing Photos Dallas\Cali Crossing Bridge up close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5043488"/>
            <a:ext cx="2286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765551" y="5043488"/>
            <a:ext cx="1612900" cy="175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703888" y="5094288"/>
            <a:ext cx="1752600" cy="176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8370" name="Rectangle 2"/>
          <p:cNvSpPr>
            <a:spLocks noGrp="1" noChangeArrowheads="1"/>
          </p:cNvSpPr>
          <p:nvPr>
            <p:ph type="ctrTitle"/>
          </p:nvPr>
        </p:nvSpPr>
        <p:spPr>
          <a:xfrm>
            <a:off x="874713" y="1057276"/>
            <a:ext cx="7772400" cy="1339850"/>
          </a:xfrm>
        </p:spPr>
        <p:txBody>
          <a:bodyPr/>
          <a:lstStyle>
            <a:lvl1pPr algn="r">
              <a:defRPr sz="3600"/>
            </a:lvl1pPr>
          </a:lstStyle>
          <a:p>
            <a:pPr lvl="0"/>
            <a:r>
              <a:rPr lang="en-US" noProof="0" smtClean="0"/>
              <a:t>Click to edit Master title style</a:t>
            </a:r>
          </a:p>
        </p:txBody>
      </p:sp>
      <p:sp>
        <p:nvSpPr>
          <p:cNvPr id="698371" name="Rectangle 3"/>
          <p:cNvSpPr>
            <a:spLocks noGrp="1" noChangeArrowheads="1"/>
          </p:cNvSpPr>
          <p:nvPr>
            <p:ph type="subTitle" idx="1"/>
          </p:nvPr>
        </p:nvSpPr>
        <p:spPr>
          <a:xfrm>
            <a:off x="882654" y="533400"/>
            <a:ext cx="7764463" cy="693738"/>
          </a:xfrm>
        </p:spPr>
        <p:txBody>
          <a:bodyPr/>
          <a:lstStyle>
            <a:lvl1pPr marL="0" indent="0" algn="r">
              <a:buFontTx/>
              <a:buNone/>
              <a:defRPr sz="3600"/>
            </a:lvl1pPr>
          </a:lstStyle>
          <a:p>
            <a:pPr lvl="0"/>
            <a:r>
              <a:rPr lang="en-US" noProof="0" smtClean="0"/>
              <a:t>Click to edit Master subtitle style</a:t>
            </a:r>
          </a:p>
        </p:txBody>
      </p:sp>
    </p:spTree>
    <p:extLst>
      <p:ext uri="{BB962C8B-B14F-4D97-AF65-F5344CB8AC3E}">
        <p14:creationId xmlns:p14="http://schemas.microsoft.com/office/powerpoint/2010/main" val="2455321397"/>
      </p:ext>
    </p:extLst>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a:spLocks noGrp="1"/>
          </p:cNvSpPr>
          <p:nvPr>
            <p:ph type="sldNum" sz="quarter" idx="10"/>
          </p:nvPr>
        </p:nvSpPr>
        <p:spPr/>
        <p:txBody>
          <a:bodyPr/>
          <a:lstStyle>
            <a:lvl1pPr>
              <a:defRPr/>
            </a:lvl1pPr>
          </a:lstStyle>
          <a:p>
            <a:pPr>
              <a:defRPr/>
            </a:pPr>
            <a:fld id="{2CD18EEA-7F54-482D-BBFC-2CED21049FD5}" type="slidenum">
              <a:rPr lang="en-US"/>
              <a:pPr>
                <a:defRPr/>
              </a:pPr>
              <a:t>‹#›</a:t>
            </a:fld>
            <a:endParaRPr lang="en-US"/>
          </a:p>
        </p:txBody>
      </p:sp>
    </p:spTree>
    <p:extLst>
      <p:ext uri="{BB962C8B-B14F-4D97-AF65-F5344CB8AC3E}">
        <p14:creationId xmlns:p14="http://schemas.microsoft.com/office/powerpoint/2010/main" val="2385245358"/>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a:spLocks noGrp="1"/>
          </p:cNvSpPr>
          <p:nvPr>
            <p:ph type="sldNum" sz="quarter" idx="10"/>
          </p:nvPr>
        </p:nvSpPr>
        <p:spPr/>
        <p:txBody>
          <a:bodyPr/>
          <a:lstStyle>
            <a:lvl1pPr>
              <a:defRPr/>
            </a:lvl1pPr>
          </a:lstStyle>
          <a:p>
            <a:pPr>
              <a:defRPr/>
            </a:pPr>
            <a:fld id="{28248DDC-975C-4921-8DD3-87493AFA8D67}" type="slidenum">
              <a:rPr lang="en-US"/>
              <a:pPr>
                <a:defRPr/>
              </a:pPr>
              <a:t>‹#›</a:t>
            </a:fld>
            <a:endParaRPr lang="en-US"/>
          </a:p>
        </p:txBody>
      </p:sp>
    </p:spTree>
    <p:extLst>
      <p:ext uri="{BB962C8B-B14F-4D97-AF65-F5344CB8AC3E}">
        <p14:creationId xmlns:p14="http://schemas.microsoft.com/office/powerpoint/2010/main" val="2794225583"/>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21339383"/>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9532698"/>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22468173"/>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1052491"/>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3315878"/>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3046198"/>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175437"/>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3"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00973072"/>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
        <p:nvSpPr>
          <p:cNvPr id="4" name="Slide Number Placeholder 1"/>
          <p:cNvSpPr>
            <a:spLocks noGrp="1"/>
          </p:cNvSpPr>
          <p:nvPr>
            <p:ph type="sldNum" sz="quarter" idx="10"/>
          </p:nvPr>
        </p:nvSpPr>
        <p:spPr/>
        <p:txBody>
          <a:bodyPr/>
          <a:lstStyle>
            <a:lvl1pPr>
              <a:defRPr/>
            </a:lvl1pPr>
          </a:lstStyle>
          <a:p>
            <a:pPr>
              <a:defRPr/>
            </a:pPr>
            <a:fld id="{96BC7C05-C04F-4EF6-B381-78E2943EA8F3}" type="slidenum">
              <a:rPr lang="en-US"/>
              <a:pPr>
                <a:defRPr/>
              </a:pPr>
              <a:t>‹#›</a:t>
            </a:fld>
            <a:endParaRPr lang="en-US"/>
          </a:p>
        </p:txBody>
      </p:sp>
    </p:spTree>
    <p:extLst>
      <p:ext uri="{BB962C8B-B14F-4D97-AF65-F5344CB8AC3E}">
        <p14:creationId xmlns:p14="http://schemas.microsoft.com/office/powerpoint/2010/main" val="2093973967"/>
      </p:ext>
    </p:extLst>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9561387"/>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510553"/>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49408246"/>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77735737"/>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738933"/>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73069153"/>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4825221"/>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1435862"/>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43610644"/>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529958"/>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43350395"/>
      </p:ext>
    </p:extLst>
  </p:cSld>
  <p:clrMapOvr>
    <a:masterClrMapping/>
  </p:clrMapOvr>
  <p:transition>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3"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03908769"/>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99322334"/>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839807"/>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35494"/>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70385449"/>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5037781"/>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Slide Number Placeholder 1"/>
          <p:cNvSpPr>
            <a:spLocks noGrp="1"/>
          </p:cNvSpPr>
          <p:nvPr>
            <p:ph type="sldNum" sz="quarter" idx="10"/>
          </p:nvPr>
        </p:nvSpPr>
        <p:spPr/>
        <p:txBody>
          <a:bodyPr/>
          <a:lstStyle>
            <a:lvl1pPr>
              <a:defRPr/>
            </a:lvl1pPr>
          </a:lstStyle>
          <a:p>
            <a:pPr>
              <a:defRPr/>
            </a:pPr>
            <a:fld id="{F5A87845-99E4-484F-843F-687DA5D6FC00}" type="slidenum">
              <a:rPr lang="en-US"/>
              <a:pPr>
                <a:defRPr/>
              </a:pPr>
              <a:t>‹#›</a:t>
            </a:fld>
            <a:endParaRPr lang="en-US"/>
          </a:p>
        </p:txBody>
      </p:sp>
    </p:spTree>
    <p:extLst>
      <p:ext uri="{BB962C8B-B14F-4D97-AF65-F5344CB8AC3E}">
        <p14:creationId xmlns:p14="http://schemas.microsoft.com/office/powerpoint/2010/main" val="2008541569"/>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7404D819-A78F-4129-98C5-E55EC31FF62E}" type="slidenum">
              <a:rPr lang="en-US"/>
              <a:pPr>
                <a:defRPr/>
              </a:pPr>
              <a:t>‹#›</a:t>
            </a:fld>
            <a:endParaRPr lang="en-US"/>
          </a:p>
        </p:txBody>
      </p:sp>
    </p:spTree>
    <p:extLst>
      <p:ext uri="{BB962C8B-B14F-4D97-AF65-F5344CB8AC3E}">
        <p14:creationId xmlns:p14="http://schemas.microsoft.com/office/powerpoint/2010/main" val="3836921535"/>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3"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1"/>
          <p:cNvSpPr>
            <a:spLocks noGrp="1"/>
          </p:cNvSpPr>
          <p:nvPr>
            <p:ph type="sldNum" sz="quarter" idx="10"/>
          </p:nvPr>
        </p:nvSpPr>
        <p:spPr/>
        <p:txBody>
          <a:bodyPr/>
          <a:lstStyle>
            <a:lvl1pPr>
              <a:defRPr/>
            </a:lvl1pPr>
          </a:lstStyle>
          <a:p>
            <a:pPr>
              <a:defRPr/>
            </a:pPr>
            <a:fld id="{A73F7E3E-A7D8-424C-BCCF-28A53057EB83}" type="slidenum">
              <a:rPr lang="en-US"/>
              <a:pPr>
                <a:defRPr/>
              </a:pPr>
              <a:t>‹#›</a:t>
            </a:fld>
            <a:endParaRPr lang="en-US"/>
          </a:p>
        </p:txBody>
      </p:sp>
    </p:spTree>
    <p:extLst>
      <p:ext uri="{BB962C8B-B14F-4D97-AF65-F5344CB8AC3E}">
        <p14:creationId xmlns:p14="http://schemas.microsoft.com/office/powerpoint/2010/main" val="199649948"/>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1"/>
          <p:cNvSpPr>
            <a:spLocks noGrp="1"/>
          </p:cNvSpPr>
          <p:nvPr>
            <p:ph type="sldNum" sz="quarter" idx="10"/>
          </p:nvPr>
        </p:nvSpPr>
        <p:spPr/>
        <p:txBody>
          <a:bodyPr/>
          <a:lstStyle>
            <a:lvl1pPr>
              <a:defRPr/>
            </a:lvl1pPr>
          </a:lstStyle>
          <a:p>
            <a:pPr>
              <a:defRPr/>
            </a:pPr>
            <a:fld id="{689791F0-B1E9-4C87-9E77-D0865A015285}" type="slidenum">
              <a:rPr lang="en-US"/>
              <a:pPr>
                <a:defRPr/>
              </a:pPr>
              <a:t>‹#›</a:t>
            </a:fld>
            <a:endParaRPr lang="en-US"/>
          </a:p>
        </p:txBody>
      </p:sp>
    </p:spTree>
    <p:extLst>
      <p:ext uri="{BB962C8B-B14F-4D97-AF65-F5344CB8AC3E}">
        <p14:creationId xmlns:p14="http://schemas.microsoft.com/office/powerpoint/2010/main" val="2967370076"/>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4"/>
          <p:cNvSpPr>
            <a:spLocks noChangeShapeType="1"/>
          </p:cNvSpPr>
          <p:nvPr/>
        </p:nvSpPr>
        <p:spPr bwMode="auto">
          <a:xfrm>
            <a:off x="436568" y="1485900"/>
            <a:ext cx="8288337" cy="0"/>
          </a:xfrm>
          <a:prstGeom prst="line">
            <a:avLst/>
          </a:prstGeom>
          <a:noFill/>
          <a:ln w="12700">
            <a:solidFill>
              <a:srgbClr val="6691D3"/>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9" name="Rectangle 6"/>
          <p:cNvSpPr>
            <a:spLocks noChangeArrowheads="1"/>
          </p:cNvSpPr>
          <p:nvPr userDrawn="1"/>
        </p:nvSpPr>
        <p:spPr bwMode="auto">
          <a:xfrm>
            <a:off x="0" y="0"/>
            <a:ext cx="9144000" cy="6858000"/>
          </a:xfrm>
          <a:prstGeom prst="rect">
            <a:avLst/>
          </a:prstGeom>
          <a:noFill/>
          <a:ln w="19050">
            <a:solidFill>
              <a:srgbClr val="A4DCD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algn="ctr" eaLnBrk="0" fontAlgn="base" hangingPunct="0">
              <a:spcBef>
                <a:spcPct val="0"/>
              </a:spcBef>
              <a:spcAft>
                <a:spcPct val="0"/>
              </a:spcAft>
              <a:defRPr b="1">
                <a:solidFill>
                  <a:schemeClr val="tx1"/>
                </a:solidFill>
                <a:latin typeface="Arial" charset="0"/>
              </a:defRPr>
            </a:lvl6pPr>
            <a:lvl7pPr marL="2971800" indent="-228600" algn="ctr" eaLnBrk="0" fontAlgn="base" hangingPunct="0">
              <a:spcBef>
                <a:spcPct val="0"/>
              </a:spcBef>
              <a:spcAft>
                <a:spcPct val="0"/>
              </a:spcAft>
              <a:defRPr b="1">
                <a:solidFill>
                  <a:schemeClr val="tx1"/>
                </a:solidFill>
                <a:latin typeface="Arial" charset="0"/>
              </a:defRPr>
            </a:lvl7pPr>
            <a:lvl8pPr marL="3429000" indent="-228600" algn="ctr" eaLnBrk="0" fontAlgn="base" hangingPunct="0">
              <a:spcBef>
                <a:spcPct val="0"/>
              </a:spcBef>
              <a:spcAft>
                <a:spcPct val="0"/>
              </a:spcAft>
              <a:defRPr b="1">
                <a:solidFill>
                  <a:schemeClr val="tx1"/>
                </a:solidFill>
                <a:latin typeface="Arial" charset="0"/>
              </a:defRPr>
            </a:lvl8pPr>
            <a:lvl9pPr marL="3886200" indent="-228600" algn="ctr" eaLnBrk="0" fontAlgn="base" hangingPunct="0">
              <a:spcBef>
                <a:spcPct val="0"/>
              </a:spcBef>
              <a:spcAft>
                <a:spcPct val="0"/>
              </a:spcAft>
              <a:defRPr b="1">
                <a:solidFill>
                  <a:schemeClr val="tx1"/>
                </a:solidFill>
                <a:latin typeface="Arial" charset="0"/>
              </a:defRPr>
            </a:lvl9pPr>
          </a:lstStyle>
          <a:p>
            <a:pPr>
              <a:defRPr/>
            </a:pPr>
            <a:endParaRPr lang="en-US" altLang="en-US" smtClean="0"/>
          </a:p>
        </p:txBody>
      </p:sp>
      <p:sp>
        <p:nvSpPr>
          <p:cNvPr id="2" name="Slide Number Placeholder 1"/>
          <p:cNvSpPr>
            <a:spLocks noGrp="1"/>
          </p:cNvSpPr>
          <p:nvPr>
            <p:ph type="sldNum" sz="quarter" idx="4"/>
          </p:nvPr>
        </p:nvSpPr>
        <p:spPr>
          <a:xfrm>
            <a:off x="6553200" y="6465213"/>
            <a:ext cx="2133600" cy="365125"/>
          </a:xfrm>
          <a:prstGeom prst="rect">
            <a:avLst/>
          </a:prstGeom>
        </p:spPr>
        <p:txBody>
          <a:bodyPr vert="horz" lIns="91440" tIns="45720" rIns="91440" bIns="45720" rtlCol="0" anchor="ctr"/>
          <a:lstStyle>
            <a:lvl1pPr algn="r">
              <a:defRPr sz="1800">
                <a:solidFill>
                  <a:schemeClr val="tx1"/>
                </a:solidFill>
              </a:defRPr>
            </a:lvl1pPr>
          </a:lstStyle>
          <a:p>
            <a:pPr>
              <a:defRPr/>
            </a:pPr>
            <a:fld id="{91339C51-218C-4337-BD58-A5B316C9D61F}"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4466" r:id="rId1"/>
    <p:sldLayoutId id="2147484437" r:id="rId2"/>
    <p:sldLayoutId id="2147484467" r:id="rId3"/>
    <p:sldLayoutId id="2147484468" r:id="rId4"/>
    <p:sldLayoutId id="2147484469" r:id="rId5"/>
    <p:sldLayoutId id="2147484438" r:id="rId6"/>
    <p:sldLayoutId id="2147484439" r:id="rId7"/>
    <p:sldLayoutId id="2147484440" r:id="rId8"/>
    <p:sldLayoutId id="2147484441" r:id="rId9"/>
    <p:sldLayoutId id="2147484442" r:id="rId10"/>
    <p:sldLayoutId id="2147484443" r:id="rId11"/>
  </p:sldLayoutIdLst>
  <p:transition>
    <p:fade thruBlk="1"/>
  </p:transition>
  <p:timing>
    <p:tnLst>
      <p:par>
        <p:cTn id="1" dur="indefinite" restart="never" nodeType="tmRoot"/>
      </p:par>
    </p:tnLst>
  </p:timing>
  <p:hf hdr="0" dt="0"/>
  <p:txStyles>
    <p:titleStyle>
      <a:lvl1pPr algn="l" rtl="0" eaLnBrk="0" fontAlgn="base" hangingPunct="0">
        <a:spcBef>
          <a:spcPct val="0"/>
        </a:spcBef>
        <a:spcAft>
          <a:spcPct val="0"/>
        </a:spcAft>
        <a:defRPr sz="4000">
          <a:solidFill>
            <a:srgbClr val="0066CC"/>
          </a:solidFill>
          <a:latin typeface="+mj-lt"/>
          <a:ea typeface="+mj-ea"/>
          <a:cs typeface="+mj-cs"/>
        </a:defRPr>
      </a:lvl1pPr>
      <a:lvl2pPr algn="l" rtl="0" eaLnBrk="0" fontAlgn="base" hangingPunct="0">
        <a:spcBef>
          <a:spcPct val="0"/>
        </a:spcBef>
        <a:spcAft>
          <a:spcPct val="0"/>
        </a:spcAft>
        <a:defRPr sz="4000">
          <a:solidFill>
            <a:srgbClr val="0066CC"/>
          </a:solidFill>
          <a:latin typeface="Arial" charset="0"/>
        </a:defRPr>
      </a:lvl2pPr>
      <a:lvl3pPr algn="l" rtl="0" eaLnBrk="0" fontAlgn="base" hangingPunct="0">
        <a:spcBef>
          <a:spcPct val="0"/>
        </a:spcBef>
        <a:spcAft>
          <a:spcPct val="0"/>
        </a:spcAft>
        <a:defRPr sz="4000">
          <a:solidFill>
            <a:srgbClr val="0066CC"/>
          </a:solidFill>
          <a:latin typeface="Arial" charset="0"/>
        </a:defRPr>
      </a:lvl3pPr>
      <a:lvl4pPr algn="l" rtl="0" eaLnBrk="0" fontAlgn="base" hangingPunct="0">
        <a:spcBef>
          <a:spcPct val="0"/>
        </a:spcBef>
        <a:spcAft>
          <a:spcPct val="0"/>
        </a:spcAft>
        <a:defRPr sz="4000">
          <a:solidFill>
            <a:srgbClr val="0066CC"/>
          </a:solidFill>
          <a:latin typeface="Arial" charset="0"/>
        </a:defRPr>
      </a:lvl4pPr>
      <a:lvl5pPr algn="l" rtl="0" eaLnBrk="0" fontAlgn="base" hangingPunct="0">
        <a:spcBef>
          <a:spcPct val="0"/>
        </a:spcBef>
        <a:spcAft>
          <a:spcPct val="0"/>
        </a:spcAft>
        <a:defRPr sz="4000">
          <a:solidFill>
            <a:srgbClr val="0066CC"/>
          </a:solidFill>
          <a:latin typeface="Arial" charset="0"/>
        </a:defRPr>
      </a:lvl5pPr>
      <a:lvl6pPr marL="457200" algn="l" rtl="0" fontAlgn="base">
        <a:spcBef>
          <a:spcPct val="0"/>
        </a:spcBef>
        <a:spcAft>
          <a:spcPct val="0"/>
        </a:spcAft>
        <a:defRPr sz="4000">
          <a:solidFill>
            <a:srgbClr val="0066CC"/>
          </a:solidFill>
          <a:latin typeface="Arial" charset="0"/>
        </a:defRPr>
      </a:lvl6pPr>
      <a:lvl7pPr marL="914400" algn="l" rtl="0" fontAlgn="base">
        <a:spcBef>
          <a:spcPct val="0"/>
        </a:spcBef>
        <a:spcAft>
          <a:spcPct val="0"/>
        </a:spcAft>
        <a:defRPr sz="4000">
          <a:solidFill>
            <a:srgbClr val="0066CC"/>
          </a:solidFill>
          <a:latin typeface="Arial" charset="0"/>
        </a:defRPr>
      </a:lvl7pPr>
      <a:lvl8pPr marL="1371600" algn="l" rtl="0" fontAlgn="base">
        <a:spcBef>
          <a:spcPct val="0"/>
        </a:spcBef>
        <a:spcAft>
          <a:spcPct val="0"/>
        </a:spcAft>
        <a:defRPr sz="4000">
          <a:solidFill>
            <a:srgbClr val="0066CC"/>
          </a:solidFill>
          <a:latin typeface="Arial" charset="0"/>
        </a:defRPr>
      </a:lvl8pPr>
      <a:lvl9pPr marL="1828800" algn="l" rtl="0" fontAlgn="base">
        <a:spcBef>
          <a:spcPct val="0"/>
        </a:spcBef>
        <a:spcAft>
          <a:spcPct val="0"/>
        </a:spcAft>
        <a:defRPr sz="4000">
          <a:solidFill>
            <a:srgbClr val="0066CC"/>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41"/>
            <a:ext cx="82296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457200" y="160020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52" name="Line 4"/>
          <p:cNvSpPr>
            <a:spLocks noChangeShapeType="1"/>
          </p:cNvSpPr>
          <p:nvPr/>
        </p:nvSpPr>
        <p:spPr bwMode="auto">
          <a:xfrm>
            <a:off x="436568" y="1063625"/>
            <a:ext cx="8288337" cy="0"/>
          </a:xfrm>
          <a:prstGeom prst="line">
            <a:avLst/>
          </a:prstGeom>
          <a:noFill/>
          <a:ln w="12700">
            <a:solidFill>
              <a:srgbClr val="6691D3"/>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053" name="Rectangle 5"/>
          <p:cNvSpPr>
            <a:spLocks noChangeArrowheads="1"/>
          </p:cNvSpPr>
          <p:nvPr/>
        </p:nvSpPr>
        <p:spPr bwMode="auto">
          <a:xfrm>
            <a:off x="7735892" y="6491233"/>
            <a:ext cx="989013"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lvl1pPr defTabSz="885825">
              <a:defRPr b="1">
                <a:solidFill>
                  <a:schemeClr val="tx1"/>
                </a:solidFill>
                <a:latin typeface="Arial" charset="0"/>
              </a:defRPr>
            </a:lvl1pPr>
            <a:lvl2pPr marL="742950" indent="-285750" defTabSz="885825">
              <a:defRPr b="1">
                <a:solidFill>
                  <a:schemeClr val="tx1"/>
                </a:solidFill>
                <a:latin typeface="Arial" charset="0"/>
              </a:defRPr>
            </a:lvl2pPr>
            <a:lvl3pPr marL="1143000" indent="-228600" defTabSz="885825">
              <a:defRPr b="1">
                <a:solidFill>
                  <a:schemeClr val="tx1"/>
                </a:solidFill>
                <a:latin typeface="Arial" charset="0"/>
              </a:defRPr>
            </a:lvl3pPr>
            <a:lvl4pPr marL="1600200" indent="-228600" defTabSz="885825">
              <a:defRPr b="1">
                <a:solidFill>
                  <a:schemeClr val="tx1"/>
                </a:solidFill>
                <a:latin typeface="Arial" charset="0"/>
              </a:defRPr>
            </a:lvl4pPr>
            <a:lvl5pPr marL="2057400" indent="-228600" defTabSz="885825">
              <a:defRPr b="1">
                <a:solidFill>
                  <a:schemeClr val="tx1"/>
                </a:solidFill>
                <a:latin typeface="Arial" charset="0"/>
              </a:defRPr>
            </a:lvl5pPr>
            <a:lvl6pPr marL="2514600" indent="-228600" algn="ctr" defTabSz="885825" eaLnBrk="0" fontAlgn="base" hangingPunct="0">
              <a:spcBef>
                <a:spcPct val="0"/>
              </a:spcBef>
              <a:spcAft>
                <a:spcPct val="0"/>
              </a:spcAft>
              <a:defRPr b="1">
                <a:solidFill>
                  <a:schemeClr val="tx1"/>
                </a:solidFill>
                <a:latin typeface="Arial" charset="0"/>
              </a:defRPr>
            </a:lvl6pPr>
            <a:lvl7pPr marL="2971800" indent="-228600" algn="ctr" defTabSz="885825" eaLnBrk="0" fontAlgn="base" hangingPunct="0">
              <a:spcBef>
                <a:spcPct val="0"/>
              </a:spcBef>
              <a:spcAft>
                <a:spcPct val="0"/>
              </a:spcAft>
              <a:defRPr b="1">
                <a:solidFill>
                  <a:schemeClr val="tx1"/>
                </a:solidFill>
                <a:latin typeface="Arial" charset="0"/>
              </a:defRPr>
            </a:lvl7pPr>
            <a:lvl8pPr marL="3429000" indent="-228600" algn="ctr" defTabSz="885825" eaLnBrk="0" fontAlgn="base" hangingPunct="0">
              <a:spcBef>
                <a:spcPct val="0"/>
              </a:spcBef>
              <a:spcAft>
                <a:spcPct val="0"/>
              </a:spcAft>
              <a:defRPr b="1">
                <a:solidFill>
                  <a:schemeClr val="tx1"/>
                </a:solidFill>
                <a:latin typeface="Arial" charset="0"/>
              </a:defRPr>
            </a:lvl8pPr>
            <a:lvl9pPr marL="3886200" indent="-228600" algn="ctr" defTabSz="885825" eaLnBrk="0" fontAlgn="base" hangingPunct="0">
              <a:spcBef>
                <a:spcPct val="0"/>
              </a:spcBef>
              <a:spcAft>
                <a:spcPct val="0"/>
              </a:spcAft>
              <a:defRPr b="1">
                <a:solidFill>
                  <a:schemeClr val="tx1"/>
                </a:solidFill>
                <a:latin typeface="Arial" charset="0"/>
              </a:defRPr>
            </a:lvl9pPr>
          </a:lstStyle>
          <a:p>
            <a:pPr algn="r">
              <a:defRPr/>
            </a:pPr>
            <a:r>
              <a:rPr lang="en-US" altLang="en-US" sz="1800" dirty="0" smtClean="0"/>
              <a:t> </a:t>
            </a:r>
            <a:fld id="{65CF94A7-CECC-4E9B-8206-584D5634C30A}" type="slidenum">
              <a:rPr lang="en-US" altLang="en-US" sz="1800" smtClean="0"/>
              <a:pPr algn="r">
                <a:defRPr/>
              </a:pPr>
              <a:t>‹#›</a:t>
            </a:fld>
            <a:endParaRPr lang="en-US" altLang="en-US" sz="1800" dirty="0" smtClean="0"/>
          </a:p>
        </p:txBody>
      </p:sp>
      <p:sp>
        <p:nvSpPr>
          <p:cNvPr id="2054" name="Rectangle 6"/>
          <p:cNvSpPr>
            <a:spLocks noChangeArrowheads="1"/>
          </p:cNvSpPr>
          <p:nvPr userDrawn="1"/>
        </p:nvSpPr>
        <p:spPr bwMode="auto">
          <a:xfrm>
            <a:off x="0" y="0"/>
            <a:ext cx="9144000" cy="6858000"/>
          </a:xfrm>
          <a:prstGeom prst="rect">
            <a:avLst/>
          </a:prstGeom>
          <a:noFill/>
          <a:ln w="19050">
            <a:solidFill>
              <a:srgbClr val="A4DCD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algn="ctr" eaLnBrk="0" fontAlgn="base" hangingPunct="0">
              <a:spcBef>
                <a:spcPct val="0"/>
              </a:spcBef>
              <a:spcAft>
                <a:spcPct val="0"/>
              </a:spcAft>
              <a:defRPr b="1">
                <a:solidFill>
                  <a:schemeClr val="tx1"/>
                </a:solidFill>
                <a:latin typeface="Arial" charset="0"/>
              </a:defRPr>
            </a:lvl6pPr>
            <a:lvl7pPr marL="2971800" indent="-228600" algn="ctr" eaLnBrk="0" fontAlgn="base" hangingPunct="0">
              <a:spcBef>
                <a:spcPct val="0"/>
              </a:spcBef>
              <a:spcAft>
                <a:spcPct val="0"/>
              </a:spcAft>
              <a:defRPr b="1">
                <a:solidFill>
                  <a:schemeClr val="tx1"/>
                </a:solidFill>
                <a:latin typeface="Arial" charset="0"/>
              </a:defRPr>
            </a:lvl7pPr>
            <a:lvl8pPr marL="3429000" indent="-228600" algn="ctr" eaLnBrk="0" fontAlgn="base" hangingPunct="0">
              <a:spcBef>
                <a:spcPct val="0"/>
              </a:spcBef>
              <a:spcAft>
                <a:spcPct val="0"/>
              </a:spcAft>
              <a:defRPr b="1">
                <a:solidFill>
                  <a:schemeClr val="tx1"/>
                </a:solidFill>
                <a:latin typeface="Arial" charset="0"/>
              </a:defRPr>
            </a:lvl8pPr>
            <a:lvl9pPr marL="3886200" indent="-228600" algn="ctr" eaLnBrk="0" fontAlgn="base" hangingPunct="0">
              <a:spcBef>
                <a:spcPct val="0"/>
              </a:spcBef>
              <a:spcAft>
                <a:spcPct val="0"/>
              </a:spcAft>
              <a:defRPr b="1">
                <a:solidFill>
                  <a:schemeClr val="tx1"/>
                </a:solidFill>
                <a:latin typeface="Arial" charset="0"/>
              </a:defRPr>
            </a:lvl9pPr>
          </a:lstStyle>
          <a:p>
            <a:pPr>
              <a:defRPr/>
            </a:pPr>
            <a:endParaRPr lang="en-US" altLang="en-US" smtClean="0"/>
          </a:p>
        </p:txBody>
      </p:sp>
    </p:spTree>
  </p:cSld>
  <p:clrMap bg1="lt1" tx1="dk1" bg2="lt2" tx2="dk2" accent1="accent1" accent2="accent2" accent3="accent3" accent4="accent4" accent5="accent5" accent6="accent6" hlink="hlink" folHlink="folHlink"/>
  <p:sldLayoutIdLst>
    <p:sldLayoutId id="2147484444" r:id="rId1"/>
    <p:sldLayoutId id="2147484445" r:id="rId2"/>
    <p:sldLayoutId id="2147484446" r:id="rId3"/>
    <p:sldLayoutId id="2147484447" r:id="rId4"/>
    <p:sldLayoutId id="2147484448" r:id="rId5"/>
    <p:sldLayoutId id="2147484449" r:id="rId6"/>
    <p:sldLayoutId id="2147484450" r:id="rId7"/>
    <p:sldLayoutId id="2147484451" r:id="rId8"/>
    <p:sldLayoutId id="2147484452" r:id="rId9"/>
    <p:sldLayoutId id="2147484453" r:id="rId10"/>
    <p:sldLayoutId id="2147484454" r:id="rId11"/>
  </p:sldLayoutIdLst>
  <p:transition>
    <p:fade thruBlk="1"/>
  </p:transition>
  <p:timing>
    <p:tnLst>
      <p:par>
        <p:cTn id="1" dur="indefinite" restart="never" nodeType="tmRoot"/>
      </p:par>
    </p:tnLst>
  </p:timing>
  <p:hf hdr="0" dt="0"/>
  <p:txStyles>
    <p:titleStyle>
      <a:lvl1pPr algn="l" rtl="0" eaLnBrk="0" fontAlgn="base" hangingPunct="0">
        <a:spcBef>
          <a:spcPct val="0"/>
        </a:spcBef>
        <a:spcAft>
          <a:spcPct val="0"/>
        </a:spcAft>
        <a:defRPr sz="4000">
          <a:solidFill>
            <a:srgbClr val="0066CC"/>
          </a:solidFill>
          <a:latin typeface="+mj-lt"/>
          <a:ea typeface="+mj-ea"/>
          <a:cs typeface="+mj-cs"/>
        </a:defRPr>
      </a:lvl1pPr>
      <a:lvl2pPr algn="l" rtl="0" eaLnBrk="0" fontAlgn="base" hangingPunct="0">
        <a:spcBef>
          <a:spcPct val="0"/>
        </a:spcBef>
        <a:spcAft>
          <a:spcPct val="0"/>
        </a:spcAft>
        <a:defRPr sz="4000">
          <a:solidFill>
            <a:srgbClr val="0066CC"/>
          </a:solidFill>
          <a:latin typeface="Arial" charset="0"/>
        </a:defRPr>
      </a:lvl2pPr>
      <a:lvl3pPr algn="l" rtl="0" eaLnBrk="0" fontAlgn="base" hangingPunct="0">
        <a:spcBef>
          <a:spcPct val="0"/>
        </a:spcBef>
        <a:spcAft>
          <a:spcPct val="0"/>
        </a:spcAft>
        <a:defRPr sz="4000">
          <a:solidFill>
            <a:srgbClr val="0066CC"/>
          </a:solidFill>
          <a:latin typeface="Arial" charset="0"/>
        </a:defRPr>
      </a:lvl3pPr>
      <a:lvl4pPr algn="l" rtl="0" eaLnBrk="0" fontAlgn="base" hangingPunct="0">
        <a:spcBef>
          <a:spcPct val="0"/>
        </a:spcBef>
        <a:spcAft>
          <a:spcPct val="0"/>
        </a:spcAft>
        <a:defRPr sz="4000">
          <a:solidFill>
            <a:srgbClr val="0066CC"/>
          </a:solidFill>
          <a:latin typeface="Arial" charset="0"/>
        </a:defRPr>
      </a:lvl4pPr>
      <a:lvl5pPr algn="l" rtl="0" eaLnBrk="0" fontAlgn="base" hangingPunct="0">
        <a:spcBef>
          <a:spcPct val="0"/>
        </a:spcBef>
        <a:spcAft>
          <a:spcPct val="0"/>
        </a:spcAft>
        <a:defRPr sz="4000">
          <a:solidFill>
            <a:srgbClr val="0066CC"/>
          </a:solidFill>
          <a:latin typeface="Arial" charset="0"/>
        </a:defRPr>
      </a:lvl5pPr>
      <a:lvl6pPr marL="457200" algn="l" rtl="0" fontAlgn="base">
        <a:spcBef>
          <a:spcPct val="0"/>
        </a:spcBef>
        <a:spcAft>
          <a:spcPct val="0"/>
        </a:spcAft>
        <a:defRPr sz="4000">
          <a:solidFill>
            <a:srgbClr val="0066CC"/>
          </a:solidFill>
          <a:latin typeface="Arial" charset="0"/>
        </a:defRPr>
      </a:lvl6pPr>
      <a:lvl7pPr marL="914400" algn="l" rtl="0" fontAlgn="base">
        <a:spcBef>
          <a:spcPct val="0"/>
        </a:spcBef>
        <a:spcAft>
          <a:spcPct val="0"/>
        </a:spcAft>
        <a:defRPr sz="4000">
          <a:solidFill>
            <a:srgbClr val="0066CC"/>
          </a:solidFill>
          <a:latin typeface="Arial" charset="0"/>
        </a:defRPr>
      </a:lvl7pPr>
      <a:lvl8pPr marL="1371600" algn="l" rtl="0" fontAlgn="base">
        <a:spcBef>
          <a:spcPct val="0"/>
        </a:spcBef>
        <a:spcAft>
          <a:spcPct val="0"/>
        </a:spcAft>
        <a:defRPr sz="4000">
          <a:solidFill>
            <a:srgbClr val="0066CC"/>
          </a:solidFill>
          <a:latin typeface="Arial" charset="0"/>
        </a:defRPr>
      </a:lvl8pPr>
      <a:lvl9pPr marL="1828800" algn="l" rtl="0" fontAlgn="base">
        <a:spcBef>
          <a:spcPct val="0"/>
        </a:spcBef>
        <a:spcAft>
          <a:spcPct val="0"/>
        </a:spcAft>
        <a:defRPr sz="4000">
          <a:solidFill>
            <a:srgbClr val="0066CC"/>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41"/>
            <a:ext cx="82296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3"/>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5"/>
          <p:cNvSpPr>
            <a:spLocks noChangeArrowheads="1"/>
          </p:cNvSpPr>
          <p:nvPr/>
        </p:nvSpPr>
        <p:spPr bwMode="auto">
          <a:xfrm>
            <a:off x="7927976" y="6438902"/>
            <a:ext cx="989013" cy="30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lvl1pPr defTabSz="885825">
              <a:defRPr b="1">
                <a:solidFill>
                  <a:schemeClr val="tx1"/>
                </a:solidFill>
                <a:latin typeface="Arial" charset="0"/>
              </a:defRPr>
            </a:lvl1pPr>
            <a:lvl2pPr marL="742950" indent="-285750" defTabSz="885825">
              <a:defRPr b="1">
                <a:solidFill>
                  <a:schemeClr val="tx1"/>
                </a:solidFill>
                <a:latin typeface="Arial" charset="0"/>
              </a:defRPr>
            </a:lvl2pPr>
            <a:lvl3pPr marL="1143000" indent="-228600" defTabSz="885825">
              <a:defRPr b="1">
                <a:solidFill>
                  <a:schemeClr val="tx1"/>
                </a:solidFill>
                <a:latin typeface="Arial" charset="0"/>
              </a:defRPr>
            </a:lvl3pPr>
            <a:lvl4pPr marL="1600200" indent="-228600" defTabSz="885825">
              <a:defRPr b="1">
                <a:solidFill>
                  <a:schemeClr val="tx1"/>
                </a:solidFill>
                <a:latin typeface="Arial" charset="0"/>
              </a:defRPr>
            </a:lvl4pPr>
            <a:lvl5pPr marL="2057400" indent="-228600" defTabSz="885825">
              <a:defRPr b="1">
                <a:solidFill>
                  <a:schemeClr val="tx1"/>
                </a:solidFill>
                <a:latin typeface="Arial" charset="0"/>
              </a:defRPr>
            </a:lvl5pPr>
            <a:lvl6pPr marL="2514600" indent="-228600" algn="ctr" defTabSz="885825" eaLnBrk="0" fontAlgn="base" hangingPunct="0">
              <a:spcBef>
                <a:spcPct val="0"/>
              </a:spcBef>
              <a:spcAft>
                <a:spcPct val="0"/>
              </a:spcAft>
              <a:defRPr b="1">
                <a:solidFill>
                  <a:schemeClr val="tx1"/>
                </a:solidFill>
                <a:latin typeface="Arial" charset="0"/>
              </a:defRPr>
            </a:lvl6pPr>
            <a:lvl7pPr marL="2971800" indent="-228600" algn="ctr" defTabSz="885825" eaLnBrk="0" fontAlgn="base" hangingPunct="0">
              <a:spcBef>
                <a:spcPct val="0"/>
              </a:spcBef>
              <a:spcAft>
                <a:spcPct val="0"/>
              </a:spcAft>
              <a:defRPr b="1">
                <a:solidFill>
                  <a:schemeClr val="tx1"/>
                </a:solidFill>
                <a:latin typeface="Arial" charset="0"/>
              </a:defRPr>
            </a:lvl7pPr>
            <a:lvl8pPr marL="3429000" indent="-228600" algn="ctr" defTabSz="885825" eaLnBrk="0" fontAlgn="base" hangingPunct="0">
              <a:spcBef>
                <a:spcPct val="0"/>
              </a:spcBef>
              <a:spcAft>
                <a:spcPct val="0"/>
              </a:spcAft>
              <a:defRPr b="1">
                <a:solidFill>
                  <a:schemeClr val="tx1"/>
                </a:solidFill>
                <a:latin typeface="Arial" charset="0"/>
              </a:defRPr>
            </a:lvl8pPr>
            <a:lvl9pPr marL="3886200" indent="-228600" algn="ctr" defTabSz="885825" eaLnBrk="0" fontAlgn="base" hangingPunct="0">
              <a:spcBef>
                <a:spcPct val="0"/>
              </a:spcBef>
              <a:spcAft>
                <a:spcPct val="0"/>
              </a:spcAft>
              <a:defRPr b="1">
                <a:solidFill>
                  <a:schemeClr val="tx1"/>
                </a:solidFill>
                <a:latin typeface="Arial" charset="0"/>
              </a:defRPr>
            </a:lvl9pPr>
          </a:lstStyle>
          <a:p>
            <a:pPr algn="r">
              <a:defRPr/>
            </a:pPr>
            <a:r>
              <a:rPr lang="en-US" altLang="en-US" sz="1400" smtClean="0"/>
              <a:t> 4 - </a:t>
            </a:r>
            <a:fld id="{5BC980D3-6096-4F2B-83D7-CCA21025C3DE}" type="slidenum">
              <a:rPr lang="en-US" altLang="en-US" sz="1400" smtClean="0"/>
              <a:pPr algn="r">
                <a:defRPr/>
              </a:pPr>
              <a:t>‹#›</a:t>
            </a:fld>
            <a:endParaRPr lang="en-US" altLang="en-US" sz="1400" smtClean="0"/>
          </a:p>
        </p:txBody>
      </p:sp>
      <p:sp>
        <p:nvSpPr>
          <p:cNvPr id="3077" name="Rectangle 6"/>
          <p:cNvSpPr>
            <a:spLocks noChangeArrowheads="1"/>
          </p:cNvSpPr>
          <p:nvPr userDrawn="1"/>
        </p:nvSpPr>
        <p:spPr bwMode="auto">
          <a:xfrm>
            <a:off x="0" y="0"/>
            <a:ext cx="9144000" cy="6858000"/>
          </a:xfrm>
          <a:prstGeom prst="rect">
            <a:avLst/>
          </a:prstGeom>
          <a:noFill/>
          <a:ln w="19050">
            <a:solidFill>
              <a:srgbClr val="A4DCD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algn="ctr" eaLnBrk="0" fontAlgn="base" hangingPunct="0">
              <a:spcBef>
                <a:spcPct val="0"/>
              </a:spcBef>
              <a:spcAft>
                <a:spcPct val="0"/>
              </a:spcAft>
              <a:defRPr b="1">
                <a:solidFill>
                  <a:schemeClr val="tx1"/>
                </a:solidFill>
                <a:latin typeface="Arial" charset="0"/>
              </a:defRPr>
            </a:lvl6pPr>
            <a:lvl7pPr marL="2971800" indent="-228600" algn="ctr" eaLnBrk="0" fontAlgn="base" hangingPunct="0">
              <a:spcBef>
                <a:spcPct val="0"/>
              </a:spcBef>
              <a:spcAft>
                <a:spcPct val="0"/>
              </a:spcAft>
              <a:defRPr b="1">
                <a:solidFill>
                  <a:schemeClr val="tx1"/>
                </a:solidFill>
                <a:latin typeface="Arial" charset="0"/>
              </a:defRPr>
            </a:lvl7pPr>
            <a:lvl8pPr marL="3429000" indent="-228600" algn="ctr" eaLnBrk="0" fontAlgn="base" hangingPunct="0">
              <a:spcBef>
                <a:spcPct val="0"/>
              </a:spcBef>
              <a:spcAft>
                <a:spcPct val="0"/>
              </a:spcAft>
              <a:defRPr b="1">
                <a:solidFill>
                  <a:schemeClr val="tx1"/>
                </a:solidFill>
                <a:latin typeface="Arial" charset="0"/>
              </a:defRPr>
            </a:lvl8pPr>
            <a:lvl9pPr marL="3886200" indent="-228600" algn="ctr" eaLnBrk="0" fontAlgn="base" hangingPunct="0">
              <a:spcBef>
                <a:spcPct val="0"/>
              </a:spcBef>
              <a:spcAft>
                <a:spcPct val="0"/>
              </a:spcAft>
              <a:defRPr b="1">
                <a:solidFill>
                  <a:schemeClr val="tx1"/>
                </a:solidFill>
                <a:latin typeface="Arial" charset="0"/>
              </a:defRPr>
            </a:lvl9pPr>
          </a:lstStyle>
          <a:p>
            <a:pPr>
              <a:defRPr/>
            </a:pPr>
            <a:endParaRPr lang="en-US" altLang="en-US" smtClean="0"/>
          </a:p>
        </p:txBody>
      </p:sp>
    </p:spTree>
  </p:cSld>
  <p:clrMap bg1="lt1" tx1="dk1" bg2="lt2" tx2="dk2" accent1="accent1" accent2="accent2" accent3="accent3" accent4="accent4" accent5="accent5" accent6="accent6" hlink="hlink" folHlink="folHlink"/>
  <p:sldLayoutIdLst>
    <p:sldLayoutId id="2147484455"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ransition>
    <p:fade thruBlk="1"/>
  </p:transition>
  <p:timing>
    <p:tnLst>
      <p:par>
        <p:cTn id="1" dur="indefinite" restart="never" nodeType="tmRoot"/>
      </p:par>
    </p:tnLst>
  </p:timing>
  <p:hf hdr="0" dt="0"/>
  <p:txStyles>
    <p:titleStyle>
      <a:lvl1pPr algn="l" rtl="0" eaLnBrk="0" fontAlgn="base" hangingPunct="0">
        <a:spcBef>
          <a:spcPct val="0"/>
        </a:spcBef>
        <a:spcAft>
          <a:spcPct val="0"/>
        </a:spcAft>
        <a:defRPr sz="4000">
          <a:solidFill>
            <a:srgbClr val="0066CC"/>
          </a:solidFill>
          <a:latin typeface="+mj-lt"/>
          <a:ea typeface="+mj-ea"/>
          <a:cs typeface="+mj-cs"/>
        </a:defRPr>
      </a:lvl1pPr>
      <a:lvl2pPr algn="l" rtl="0" eaLnBrk="0" fontAlgn="base" hangingPunct="0">
        <a:spcBef>
          <a:spcPct val="0"/>
        </a:spcBef>
        <a:spcAft>
          <a:spcPct val="0"/>
        </a:spcAft>
        <a:defRPr sz="4000">
          <a:solidFill>
            <a:srgbClr val="0066CC"/>
          </a:solidFill>
          <a:latin typeface="Arial" charset="0"/>
        </a:defRPr>
      </a:lvl2pPr>
      <a:lvl3pPr algn="l" rtl="0" eaLnBrk="0" fontAlgn="base" hangingPunct="0">
        <a:spcBef>
          <a:spcPct val="0"/>
        </a:spcBef>
        <a:spcAft>
          <a:spcPct val="0"/>
        </a:spcAft>
        <a:defRPr sz="4000">
          <a:solidFill>
            <a:srgbClr val="0066CC"/>
          </a:solidFill>
          <a:latin typeface="Arial" charset="0"/>
        </a:defRPr>
      </a:lvl3pPr>
      <a:lvl4pPr algn="l" rtl="0" eaLnBrk="0" fontAlgn="base" hangingPunct="0">
        <a:spcBef>
          <a:spcPct val="0"/>
        </a:spcBef>
        <a:spcAft>
          <a:spcPct val="0"/>
        </a:spcAft>
        <a:defRPr sz="4000">
          <a:solidFill>
            <a:srgbClr val="0066CC"/>
          </a:solidFill>
          <a:latin typeface="Arial" charset="0"/>
        </a:defRPr>
      </a:lvl4pPr>
      <a:lvl5pPr algn="l" rtl="0" eaLnBrk="0" fontAlgn="base" hangingPunct="0">
        <a:spcBef>
          <a:spcPct val="0"/>
        </a:spcBef>
        <a:spcAft>
          <a:spcPct val="0"/>
        </a:spcAft>
        <a:defRPr sz="4000">
          <a:solidFill>
            <a:srgbClr val="0066CC"/>
          </a:solidFill>
          <a:latin typeface="Arial" charset="0"/>
        </a:defRPr>
      </a:lvl5pPr>
      <a:lvl6pPr marL="457200" algn="l" rtl="0" fontAlgn="base">
        <a:spcBef>
          <a:spcPct val="0"/>
        </a:spcBef>
        <a:spcAft>
          <a:spcPct val="0"/>
        </a:spcAft>
        <a:defRPr sz="4000">
          <a:solidFill>
            <a:srgbClr val="0066CC"/>
          </a:solidFill>
          <a:latin typeface="Arial" charset="0"/>
        </a:defRPr>
      </a:lvl6pPr>
      <a:lvl7pPr marL="914400" algn="l" rtl="0" fontAlgn="base">
        <a:spcBef>
          <a:spcPct val="0"/>
        </a:spcBef>
        <a:spcAft>
          <a:spcPct val="0"/>
        </a:spcAft>
        <a:defRPr sz="4000">
          <a:solidFill>
            <a:srgbClr val="0066CC"/>
          </a:solidFill>
          <a:latin typeface="Arial" charset="0"/>
        </a:defRPr>
      </a:lvl7pPr>
      <a:lvl8pPr marL="1371600" algn="l" rtl="0" fontAlgn="base">
        <a:spcBef>
          <a:spcPct val="0"/>
        </a:spcBef>
        <a:spcAft>
          <a:spcPct val="0"/>
        </a:spcAft>
        <a:defRPr sz="4000">
          <a:solidFill>
            <a:srgbClr val="0066CC"/>
          </a:solidFill>
          <a:latin typeface="Arial" charset="0"/>
        </a:defRPr>
      </a:lvl8pPr>
      <a:lvl9pPr marL="1828800" algn="l" rtl="0" fontAlgn="base">
        <a:spcBef>
          <a:spcPct val="0"/>
        </a:spcBef>
        <a:spcAft>
          <a:spcPct val="0"/>
        </a:spcAft>
        <a:defRPr sz="4000">
          <a:solidFill>
            <a:srgbClr val="0066CC"/>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nhi.fhwa.dot.gov/"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nhi.fhwa.dot.gov/"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a:xfrm>
            <a:off x="457201" y="1426030"/>
            <a:ext cx="8067676" cy="3048000"/>
          </a:xfrm>
        </p:spPr>
        <p:txBody>
          <a:bodyPr/>
          <a:lstStyle/>
          <a:p>
            <a:pPr eaLnBrk="1" hangingPunct="1"/>
            <a:r>
              <a:rPr lang="en-US" altLang="en-US" sz="3200" dirty="0" smtClean="0"/>
              <a:t>Introduction to NEPA and Mitigation for the TxDOT </a:t>
            </a:r>
            <a:br>
              <a:rPr lang="en-US" altLang="en-US" sz="3200" dirty="0" smtClean="0"/>
            </a:br>
            <a:r>
              <a:rPr lang="en-US" altLang="en-US" sz="3200" dirty="0" smtClean="0"/>
              <a:t>Project Development Process (PDP)</a:t>
            </a:r>
            <a:r>
              <a:rPr lang="en-US" altLang="en-US" dirty="0" smtClean="0"/>
              <a:t> </a:t>
            </a:r>
          </a:p>
        </p:txBody>
      </p:sp>
      <p:sp>
        <p:nvSpPr>
          <p:cNvPr id="8195" name="Rectangle 5"/>
          <p:cNvSpPr>
            <a:spLocks noGrp="1" noChangeArrowheads="1"/>
          </p:cNvSpPr>
          <p:nvPr>
            <p:ph type="subTitle" idx="1"/>
          </p:nvPr>
        </p:nvSpPr>
        <p:spPr/>
        <p:txBody>
          <a:bodyPr/>
          <a:lstStyle/>
          <a:p>
            <a:pPr algn="l" eaLnBrk="1" hangingPunct="1"/>
            <a:r>
              <a:rPr lang="en-US" altLang="en-US" dirty="0" smtClean="0"/>
              <a:t>National Environmental Policy Act (NEPA) and Mitigation</a:t>
            </a:r>
          </a:p>
          <a:p>
            <a:pPr algn="l" eaLnBrk="1" hangingPunct="1"/>
            <a:endParaRPr lang="en-US" altLang="en-US" dirty="0" smtClean="0"/>
          </a:p>
        </p:txBody>
      </p:sp>
      <p:sp>
        <p:nvSpPr>
          <p:cNvPr id="3" name="TextBox 2"/>
          <p:cNvSpPr txBox="1"/>
          <p:nvPr/>
        </p:nvSpPr>
        <p:spPr>
          <a:xfrm>
            <a:off x="7511144" y="4572002"/>
            <a:ext cx="1556656" cy="523220"/>
          </a:xfrm>
          <a:prstGeom prst="rect">
            <a:avLst/>
          </a:prstGeom>
          <a:noFill/>
        </p:spPr>
        <p:txBody>
          <a:bodyPr wrap="square" rtlCol="0">
            <a:spAutoFit/>
          </a:bodyPr>
          <a:lstStyle/>
          <a:p>
            <a:r>
              <a:rPr lang="en-US" sz="1400" b="0" dirty="0" smtClean="0"/>
              <a:t>Published: October </a:t>
            </a:r>
            <a:r>
              <a:rPr lang="en-US" sz="1400" b="0" dirty="0" smtClean="0"/>
              <a:t>2014</a:t>
            </a:r>
            <a:endParaRPr lang="en-US" sz="1400" b="0" dirty="0"/>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Lesson 1 − Learning Objectives</a:t>
            </a:r>
          </a:p>
        </p:txBody>
      </p:sp>
      <p:sp>
        <p:nvSpPr>
          <p:cNvPr id="17411" name="Content Placeholder 7"/>
          <p:cNvSpPr>
            <a:spLocks noGrp="1"/>
          </p:cNvSpPr>
          <p:nvPr>
            <p:ph idx="1"/>
          </p:nvPr>
        </p:nvSpPr>
        <p:spPr/>
        <p:txBody>
          <a:bodyPr/>
          <a:lstStyle/>
          <a:p>
            <a:pPr>
              <a:buFontTx/>
              <a:buNone/>
            </a:pPr>
            <a:r>
              <a:rPr lang="en-US" altLang="en-US" dirty="0" smtClean="0"/>
              <a:t>At the end of this lesson you should be able to:</a:t>
            </a:r>
          </a:p>
          <a:p>
            <a:r>
              <a:rPr lang="en-US" altLang="en-US" dirty="0" smtClean="0"/>
              <a:t>Describe NEPA and document classification</a:t>
            </a:r>
          </a:p>
          <a:p>
            <a:r>
              <a:rPr lang="en-US" altLang="en-US" dirty="0" smtClean="0"/>
              <a:t>Describe how documents and mitigation fit into the TxDOT project development process (PDP)</a:t>
            </a:r>
          </a:p>
          <a:p>
            <a:r>
              <a:rPr lang="en-US" altLang="en-US" dirty="0" smtClean="0"/>
              <a:t>Identify resources and forms for completing documents in the </a:t>
            </a:r>
            <a:r>
              <a:rPr lang="en-US" altLang="en-US" dirty="0" err="1" smtClean="0"/>
              <a:t>TxDOT</a:t>
            </a:r>
            <a:r>
              <a:rPr lang="en-US" altLang="en-US" dirty="0" smtClean="0"/>
              <a:t> PDP</a:t>
            </a:r>
          </a:p>
          <a:p>
            <a:r>
              <a:rPr lang="en-US" altLang="en-US" dirty="0" smtClean="0"/>
              <a:t>Explain scoping in the PDP </a:t>
            </a:r>
          </a:p>
          <a:p>
            <a:r>
              <a:rPr lang="en-US" altLang="en-US" dirty="0" smtClean="0"/>
              <a:t>Identify deficiency issues</a:t>
            </a:r>
          </a:p>
          <a:p>
            <a:endParaRPr lang="en-US" altLang="en-US" dirty="0" smtClean="0"/>
          </a:p>
        </p:txBody>
      </p:sp>
      <p:sp>
        <p:nvSpPr>
          <p:cNvPr id="17412" name="Slide Number Placeholder 6"/>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7F039B1F-D591-436E-A20A-5A2693A9C18D}" type="slidenum">
              <a:rPr lang="en-US" altLang="en-US" sz="1800" smtClean="0"/>
              <a:pPr algn="ctr">
                <a:spcBef>
                  <a:spcPct val="0"/>
                </a:spcBef>
                <a:buClrTx/>
                <a:buFontTx/>
                <a:buNone/>
              </a:pPr>
              <a:t>10</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en-US" dirty="0"/>
              <a:t>Describe Integrated Ecological Framework (IEF</a:t>
            </a:r>
            <a:r>
              <a:rPr lang="en-US" altLang="en-US" dirty="0" smtClean="0"/>
              <a:t>).</a:t>
            </a:r>
            <a:endParaRPr lang="en-US" altLang="en-US" dirty="0"/>
          </a:p>
          <a:p>
            <a:r>
              <a:rPr lang="en-US" altLang="en-US" dirty="0"/>
              <a:t>Describe Regional Ecological Framework (REF</a:t>
            </a:r>
            <a:r>
              <a:rPr lang="en-US" altLang="en-US" dirty="0" smtClean="0"/>
              <a:t>).</a:t>
            </a:r>
            <a:endParaRPr lang="en-US" altLang="en-US" dirty="0"/>
          </a:p>
          <a:p>
            <a:r>
              <a:rPr lang="en-US" altLang="en-US" dirty="0" smtClean="0"/>
              <a:t>How do you scale IEF?</a:t>
            </a:r>
          </a:p>
          <a:p>
            <a:r>
              <a:rPr lang="en-US" altLang="en-US" dirty="0" smtClean="0"/>
              <a:t>List </a:t>
            </a:r>
            <a:r>
              <a:rPr lang="en-US" altLang="en-US" dirty="0"/>
              <a:t>IEF </a:t>
            </a:r>
            <a:r>
              <a:rPr lang="en-US" altLang="en-US" dirty="0" smtClean="0"/>
              <a:t>stakeholders.</a:t>
            </a:r>
            <a:endParaRPr lang="en-US" altLang="en-US" dirty="0"/>
          </a:p>
          <a:p>
            <a:r>
              <a:rPr lang="en-US" altLang="en-US" dirty="0"/>
              <a:t>List </a:t>
            </a:r>
            <a:r>
              <a:rPr lang="en-US" altLang="en-US" dirty="0" smtClean="0"/>
              <a:t>steps </a:t>
            </a:r>
            <a:r>
              <a:rPr lang="en-US" altLang="en-US" dirty="0"/>
              <a:t>in the IEF </a:t>
            </a:r>
            <a:r>
              <a:rPr lang="en-US" altLang="en-US" dirty="0" smtClean="0"/>
              <a:t>process.</a:t>
            </a:r>
            <a:endParaRPr lang="en-US" altLang="en-US" dirty="0"/>
          </a:p>
          <a:p>
            <a:endParaRPr lang="en-US" dirty="0"/>
          </a:p>
        </p:txBody>
      </p:sp>
      <p:sp>
        <p:nvSpPr>
          <p:cNvPr id="3" name="Title 2"/>
          <p:cNvSpPr>
            <a:spLocks noGrp="1"/>
          </p:cNvSpPr>
          <p:nvPr>
            <p:ph type="title"/>
          </p:nvPr>
        </p:nvSpPr>
        <p:spPr/>
        <p:txBody>
          <a:bodyPr/>
          <a:lstStyle/>
          <a:p>
            <a:r>
              <a:rPr lang="en-US" dirty="0" smtClean="0"/>
              <a:t>IEF Review</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100</a:t>
            </a:fld>
            <a:endParaRPr lang="en-US"/>
          </a:p>
        </p:txBody>
      </p:sp>
    </p:spTree>
    <p:extLst>
      <p:ext uri="{BB962C8B-B14F-4D97-AF65-F5344CB8AC3E}">
        <p14:creationId xmlns:p14="http://schemas.microsoft.com/office/powerpoint/2010/main" val="1598093514"/>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Outcomes</a:t>
            </a:r>
          </a:p>
          <a:p>
            <a:pPr lvl="1"/>
            <a:r>
              <a:rPr lang="en-US" dirty="0" smtClean="0"/>
              <a:t>Describe NEPA concepts and documents</a:t>
            </a:r>
          </a:p>
          <a:p>
            <a:pPr lvl="1"/>
            <a:r>
              <a:rPr lang="en-US" dirty="0" smtClean="0"/>
              <a:t>Describe mitigation in the PDP</a:t>
            </a:r>
          </a:p>
          <a:p>
            <a:pPr lvl="1"/>
            <a:r>
              <a:rPr lang="en-US" dirty="0" smtClean="0"/>
              <a:t>Explain IEF</a:t>
            </a:r>
          </a:p>
          <a:p>
            <a:r>
              <a:rPr lang="en-US" dirty="0" smtClean="0"/>
              <a:t>Questions and answers</a:t>
            </a:r>
          </a:p>
          <a:p>
            <a:r>
              <a:rPr lang="en-US" dirty="0" smtClean="0"/>
              <a:t>Take away?</a:t>
            </a:r>
          </a:p>
          <a:p>
            <a:r>
              <a:rPr lang="en-US" dirty="0" smtClean="0"/>
              <a:t>Evaluations</a:t>
            </a:r>
          </a:p>
          <a:p>
            <a:endParaRPr lang="en-US" dirty="0"/>
          </a:p>
          <a:p>
            <a:pPr marL="0" indent="0">
              <a:buNone/>
            </a:pPr>
            <a:endParaRPr lang="en-US" dirty="0"/>
          </a:p>
        </p:txBody>
      </p:sp>
      <p:sp>
        <p:nvSpPr>
          <p:cNvPr id="3" name="Title 2"/>
          <p:cNvSpPr>
            <a:spLocks noGrp="1"/>
          </p:cNvSpPr>
          <p:nvPr>
            <p:ph type="title"/>
          </p:nvPr>
        </p:nvSpPr>
        <p:spPr/>
        <p:txBody>
          <a:bodyPr/>
          <a:lstStyle/>
          <a:p>
            <a:r>
              <a:rPr lang="en-US" dirty="0" smtClean="0"/>
              <a:t>Workshop Review</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101</a:t>
            </a:fld>
            <a:endParaRPr lang="en-US"/>
          </a:p>
        </p:txBody>
      </p:sp>
    </p:spTree>
    <p:extLst>
      <p:ext uri="{BB962C8B-B14F-4D97-AF65-F5344CB8AC3E}">
        <p14:creationId xmlns:p14="http://schemas.microsoft.com/office/powerpoint/2010/main" val="1932864257"/>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mtClean="0"/>
              <a:t>WHY?</a:t>
            </a:r>
          </a:p>
        </p:txBody>
      </p:sp>
      <p:sp>
        <p:nvSpPr>
          <p:cNvPr id="3" name="Content Placeholder 2"/>
          <p:cNvSpPr>
            <a:spLocks noGrp="1"/>
          </p:cNvSpPr>
          <p:nvPr>
            <p:ph idx="1"/>
          </p:nvPr>
        </p:nvSpPr>
        <p:spPr/>
        <p:txBody>
          <a:bodyPr/>
          <a:lstStyle/>
          <a:p>
            <a:pPr>
              <a:defRPr/>
            </a:pPr>
            <a:r>
              <a:rPr lang="en-US" dirty="0" smtClean="0"/>
              <a:t>Why conduct NEPA?</a:t>
            </a:r>
          </a:p>
          <a:p>
            <a:pPr>
              <a:defRPr/>
            </a:pPr>
            <a:endParaRPr lang="en-US" dirty="0"/>
          </a:p>
          <a:p>
            <a:pPr>
              <a:defRPr/>
            </a:pPr>
            <a:r>
              <a:rPr lang="en-US" dirty="0" smtClean="0"/>
              <a:t>Why prepare all these documents?</a:t>
            </a:r>
          </a:p>
          <a:p>
            <a:pPr>
              <a:defRPr/>
            </a:pPr>
            <a:endParaRPr lang="en-US" dirty="0" smtClean="0"/>
          </a:p>
          <a:p>
            <a:pPr>
              <a:defRPr/>
            </a:pPr>
            <a:r>
              <a:rPr lang="en-US" dirty="0" smtClean="0"/>
              <a:t>What’s in it for me?</a:t>
            </a:r>
          </a:p>
          <a:p>
            <a:pPr marL="0" indent="0">
              <a:buFontTx/>
              <a:buNone/>
              <a:defRPr/>
            </a:pPr>
            <a:endParaRPr lang="en-US" dirty="0" smtClean="0"/>
          </a:p>
        </p:txBody>
      </p:sp>
      <p:sp>
        <p:nvSpPr>
          <p:cNvPr id="18436"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09E1B20D-1E2F-4EF3-AA96-FEEA072D4FEE}" type="slidenum">
              <a:rPr lang="en-US" altLang="en-US" sz="1800" smtClean="0"/>
              <a:pPr algn="ctr">
                <a:spcBef>
                  <a:spcPct val="0"/>
                </a:spcBef>
                <a:buClrTx/>
                <a:buFontTx/>
                <a:buNone/>
              </a:pPr>
              <a:t>11</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mtClean="0"/>
              <a:t>Laws, Rules, and MOUs</a:t>
            </a:r>
          </a:p>
        </p:txBody>
      </p:sp>
      <p:sp>
        <p:nvSpPr>
          <p:cNvPr id="19459" name="Content Placeholder 2"/>
          <p:cNvSpPr>
            <a:spLocks noGrp="1"/>
          </p:cNvSpPr>
          <p:nvPr>
            <p:ph idx="1"/>
          </p:nvPr>
        </p:nvSpPr>
        <p:spPr/>
        <p:txBody>
          <a:bodyPr/>
          <a:lstStyle/>
          <a:p>
            <a:r>
              <a:rPr lang="en-US" altLang="en-US" smtClean="0"/>
              <a:t>National Environmental Policy Act (1969)</a:t>
            </a:r>
          </a:p>
          <a:p>
            <a:endParaRPr lang="en-US" altLang="en-US" smtClean="0"/>
          </a:p>
          <a:p>
            <a:r>
              <a:rPr lang="en-US" altLang="en-US" smtClean="0"/>
              <a:t>43 Texas Administrative Code (TAC) Chapter 2</a:t>
            </a:r>
          </a:p>
          <a:p>
            <a:endParaRPr lang="en-US" altLang="en-US" smtClean="0"/>
          </a:p>
          <a:p>
            <a:r>
              <a:rPr lang="en-US" altLang="en-US" smtClean="0"/>
              <a:t>Memoranda of Understanding (MOU)</a:t>
            </a:r>
          </a:p>
          <a:p>
            <a:pPr lvl="1"/>
            <a:r>
              <a:rPr lang="en-US" altLang="en-US" smtClean="0"/>
              <a:t>FHWA</a:t>
            </a:r>
          </a:p>
          <a:p>
            <a:pPr lvl="1"/>
            <a:r>
              <a:rPr lang="en-US" altLang="en-US" smtClean="0"/>
              <a:t>TPWD</a:t>
            </a:r>
          </a:p>
          <a:p>
            <a:pPr lvl="1"/>
            <a:endParaRPr lang="en-US" altLang="en-US" smtClean="0"/>
          </a:p>
          <a:p>
            <a:endParaRPr lang="en-US" altLang="en-US" smtClean="0"/>
          </a:p>
        </p:txBody>
      </p:sp>
      <p:sp>
        <p:nvSpPr>
          <p:cNvPr id="1946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30B5D0A0-2981-4553-934A-E08126AE8EAB}" type="slidenum">
              <a:rPr lang="en-US" altLang="en-US" sz="1800" smtClean="0"/>
              <a:pPr algn="r">
                <a:spcBef>
                  <a:spcPct val="0"/>
                </a:spcBef>
                <a:buClrTx/>
                <a:buFontTx/>
                <a:buNone/>
              </a:pPr>
              <a:t>12</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sosceles Triangle 21"/>
          <p:cNvSpPr/>
          <p:nvPr/>
        </p:nvSpPr>
        <p:spPr>
          <a:xfrm>
            <a:off x="2184400" y="1661054"/>
            <a:ext cx="3810000" cy="3200400"/>
          </a:xfrm>
          <a:prstGeom prst="triangle">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0483" name="Title 1"/>
          <p:cNvSpPr>
            <a:spLocks noGrp="1"/>
          </p:cNvSpPr>
          <p:nvPr>
            <p:ph type="title"/>
          </p:nvPr>
        </p:nvSpPr>
        <p:spPr/>
        <p:txBody>
          <a:bodyPr/>
          <a:lstStyle/>
          <a:p>
            <a:r>
              <a:rPr lang="en-US" altLang="en-US" smtClean="0"/>
              <a:t>Legislation Hierarchy</a:t>
            </a:r>
          </a:p>
        </p:txBody>
      </p:sp>
      <p:sp>
        <p:nvSpPr>
          <p:cNvPr id="20484" name="Content Placeholder 19"/>
          <p:cNvSpPr>
            <a:spLocks noGrp="1"/>
          </p:cNvSpPr>
          <p:nvPr>
            <p:ph idx="1"/>
          </p:nvPr>
        </p:nvSpPr>
        <p:spPr>
          <a:xfrm>
            <a:off x="440267" y="1563159"/>
            <a:ext cx="8229600" cy="3378730"/>
          </a:xfrm>
        </p:spPr>
        <p:txBody>
          <a:bodyPr/>
          <a:lstStyle/>
          <a:p>
            <a:pPr marL="0" indent="0">
              <a:spcBef>
                <a:spcPct val="0"/>
              </a:spcBef>
              <a:buFontTx/>
              <a:buNone/>
            </a:pPr>
            <a:endParaRPr lang="en-US" altLang="en-US" sz="1800" dirty="0" smtClean="0"/>
          </a:p>
        </p:txBody>
      </p:sp>
      <p:sp>
        <p:nvSpPr>
          <p:cNvPr id="20485" name="TextBox 23"/>
          <p:cNvSpPr txBox="1">
            <a:spLocks noChangeArrowheads="1"/>
          </p:cNvSpPr>
          <p:nvPr/>
        </p:nvSpPr>
        <p:spPr bwMode="auto">
          <a:xfrm>
            <a:off x="3289300" y="2330981"/>
            <a:ext cx="1600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dirty="0"/>
              <a:t>Laws</a:t>
            </a:r>
          </a:p>
        </p:txBody>
      </p:sp>
      <p:sp>
        <p:nvSpPr>
          <p:cNvPr id="20486" name="TextBox 24"/>
          <p:cNvSpPr txBox="1">
            <a:spLocks noChangeArrowheads="1"/>
          </p:cNvSpPr>
          <p:nvPr/>
        </p:nvSpPr>
        <p:spPr bwMode="auto">
          <a:xfrm>
            <a:off x="2946400" y="3076310"/>
            <a:ext cx="228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dirty="0"/>
              <a:t>U.S. Code</a:t>
            </a:r>
          </a:p>
        </p:txBody>
      </p:sp>
      <p:sp>
        <p:nvSpPr>
          <p:cNvPr id="20487" name="TextBox 25"/>
          <p:cNvSpPr txBox="1">
            <a:spLocks noChangeArrowheads="1"/>
          </p:cNvSpPr>
          <p:nvPr/>
        </p:nvSpPr>
        <p:spPr bwMode="auto">
          <a:xfrm>
            <a:off x="2946400" y="3623733"/>
            <a:ext cx="228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dirty="0"/>
              <a:t>Regulations</a:t>
            </a:r>
          </a:p>
        </p:txBody>
      </p:sp>
      <p:sp>
        <p:nvSpPr>
          <p:cNvPr id="20488" name="TextBox 26"/>
          <p:cNvSpPr txBox="1">
            <a:spLocks noChangeArrowheads="1"/>
          </p:cNvSpPr>
          <p:nvPr/>
        </p:nvSpPr>
        <p:spPr bwMode="auto">
          <a:xfrm>
            <a:off x="2717800" y="4019023"/>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dirty="0"/>
              <a:t>Directives or Orders</a:t>
            </a:r>
          </a:p>
        </p:txBody>
      </p:sp>
      <p:sp>
        <p:nvSpPr>
          <p:cNvPr id="20489" name="TextBox 27"/>
          <p:cNvSpPr txBox="1">
            <a:spLocks noChangeArrowheads="1"/>
          </p:cNvSpPr>
          <p:nvPr/>
        </p:nvSpPr>
        <p:spPr bwMode="auto">
          <a:xfrm>
            <a:off x="2717800" y="4491568"/>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dirty="0"/>
              <a:t>Guidance</a:t>
            </a:r>
          </a:p>
        </p:txBody>
      </p:sp>
      <p:sp>
        <p:nvSpPr>
          <p:cNvPr id="20490" name="TextBox 28"/>
          <p:cNvSpPr txBox="1">
            <a:spLocks noChangeArrowheads="1"/>
          </p:cNvSpPr>
          <p:nvPr/>
        </p:nvSpPr>
        <p:spPr bwMode="auto">
          <a:xfrm>
            <a:off x="533400" y="3854717"/>
            <a:ext cx="1651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600" dirty="0"/>
              <a:t>Presidential </a:t>
            </a:r>
          </a:p>
          <a:p>
            <a:pPr algn="ctr">
              <a:spcBef>
                <a:spcPct val="0"/>
              </a:spcBef>
              <a:buClrTx/>
              <a:buFontTx/>
              <a:buNone/>
            </a:pPr>
            <a:r>
              <a:rPr lang="en-US" altLang="en-US" sz="1600" dirty="0"/>
              <a:t>Executive </a:t>
            </a:r>
          </a:p>
          <a:p>
            <a:pPr algn="ctr">
              <a:spcBef>
                <a:spcPct val="0"/>
              </a:spcBef>
              <a:buClrTx/>
              <a:buFontTx/>
              <a:buNone/>
            </a:pPr>
            <a:r>
              <a:rPr lang="en-US" altLang="en-US" sz="1600" dirty="0"/>
              <a:t>Orders</a:t>
            </a:r>
          </a:p>
        </p:txBody>
      </p:sp>
      <p:sp>
        <p:nvSpPr>
          <p:cNvPr id="20491"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B7063F3-2D0F-4268-852A-943E8C3E5E4C}" type="slidenum">
              <a:rPr lang="en-US" altLang="en-US" sz="1800" smtClean="0"/>
              <a:pPr algn="r">
                <a:spcBef>
                  <a:spcPct val="0"/>
                </a:spcBef>
                <a:buClrTx/>
                <a:buFontTx/>
                <a:buNone/>
              </a:pPr>
              <a:t>13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The National Environmental </a:t>
            </a:r>
            <a:br>
              <a:rPr lang="en-US" altLang="en-US" smtClean="0"/>
            </a:br>
            <a:r>
              <a:rPr lang="en-US" altLang="en-US" smtClean="0"/>
              <a:t>Policy Act of 1969</a:t>
            </a:r>
          </a:p>
        </p:txBody>
      </p:sp>
      <p:sp>
        <p:nvSpPr>
          <p:cNvPr id="21507" name="Rectangle 3"/>
          <p:cNvSpPr>
            <a:spLocks noGrp="1" noChangeArrowheads="1"/>
          </p:cNvSpPr>
          <p:nvPr>
            <p:ph type="body" idx="1"/>
          </p:nvPr>
        </p:nvSpPr>
        <p:spPr/>
        <p:txBody>
          <a:bodyPr/>
          <a:lstStyle/>
          <a:p>
            <a:pPr eaLnBrk="1" hangingPunct="1"/>
            <a:r>
              <a:rPr lang="en-US" altLang="en-US" dirty="0" smtClean="0"/>
              <a:t>Defines Federal policy </a:t>
            </a:r>
          </a:p>
          <a:p>
            <a:pPr eaLnBrk="1" hangingPunct="1"/>
            <a:r>
              <a:rPr lang="en-US" altLang="en-US" dirty="0" smtClean="0"/>
              <a:t>Applies when there is a “Federal action” </a:t>
            </a:r>
          </a:p>
          <a:p>
            <a:pPr eaLnBrk="1" hangingPunct="1"/>
            <a:r>
              <a:rPr lang="en-US" altLang="en-US" dirty="0" smtClean="0"/>
              <a:t>Establishes process requirements:</a:t>
            </a:r>
          </a:p>
          <a:p>
            <a:pPr lvl="1" eaLnBrk="1" hangingPunct="1"/>
            <a:r>
              <a:rPr lang="en-US" altLang="en-US" dirty="0" smtClean="0"/>
              <a:t>Considers social, economic, and environmental impacts in decisions</a:t>
            </a:r>
          </a:p>
          <a:p>
            <a:pPr lvl="1" eaLnBrk="1" hangingPunct="1"/>
            <a:r>
              <a:rPr lang="en-US" altLang="en-US" dirty="0" smtClean="0"/>
              <a:t>Considers alternatives</a:t>
            </a:r>
          </a:p>
          <a:p>
            <a:pPr lvl="1" eaLnBrk="1" hangingPunct="1"/>
            <a:r>
              <a:rPr lang="en-US" altLang="en-US" dirty="0" smtClean="0"/>
              <a:t>Involves both the public and the concerned agencies </a:t>
            </a:r>
          </a:p>
          <a:p>
            <a:pPr eaLnBrk="1" hangingPunct="1"/>
            <a:r>
              <a:rPr lang="en-US" altLang="en-US" dirty="0" smtClean="0"/>
              <a:t>Requires environmental documents</a:t>
            </a:r>
          </a:p>
        </p:txBody>
      </p:sp>
      <p:sp>
        <p:nvSpPr>
          <p:cNvPr id="2150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107F7B6-6A7D-40C2-AE25-36B7B989E255}" type="slidenum">
              <a:rPr lang="en-US" altLang="en-US" sz="1800" smtClean="0"/>
              <a:pPr algn="r">
                <a:spcBef>
                  <a:spcPct val="0"/>
                </a:spcBef>
                <a:buClrTx/>
                <a:buFontTx/>
                <a:buNone/>
              </a:pPr>
              <a:t>14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MCj03110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03155">
            <a:off x="2043117" y="979488"/>
            <a:ext cx="5711825" cy="547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Freeform 3"/>
          <p:cNvSpPr>
            <a:spLocks/>
          </p:cNvSpPr>
          <p:nvPr/>
        </p:nvSpPr>
        <p:spPr bwMode="auto">
          <a:xfrm>
            <a:off x="1816100" y="1346203"/>
            <a:ext cx="5470525" cy="2011363"/>
          </a:xfrm>
          <a:custGeom>
            <a:avLst/>
            <a:gdLst>
              <a:gd name="T0" fmla="*/ 0 w 3446"/>
              <a:gd name="T1" fmla="*/ 2147483647 h 1267"/>
              <a:gd name="T2" fmla="*/ 2147483647 w 3446"/>
              <a:gd name="T3" fmla="*/ 2147483647 h 1267"/>
              <a:gd name="T4" fmla="*/ 2147483647 w 3446"/>
              <a:gd name="T5" fmla="*/ 2147483647 h 1267"/>
              <a:gd name="T6" fmla="*/ 2147483647 w 3446"/>
              <a:gd name="T7" fmla="*/ 2147483647 h 1267"/>
              <a:gd name="T8" fmla="*/ 2147483647 w 3446"/>
              <a:gd name="T9" fmla="*/ 2147483647 h 1267"/>
              <a:gd name="T10" fmla="*/ 2147483647 w 3446"/>
              <a:gd name="T11" fmla="*/ 2147483647 h 1267"/>
              <a:gd name="T12" fmla="*/ 0 w 3446"/>
              <a:gd name="T13" fmla="*/ 2147483647 h 12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46" h="1267">
                <a:moveTo>
                  <a:pt x="0" y="1222"/>
                </a:moveTo>
                <a:cubicBezTo>
                  <a:pt x="68" y="1090"/>
                  <a:pt x="136" y="216"/>
                  <a:pt x="1544" y="108"/>
                </a:cubicBezTo>
                <a:cubicBezTo>
                  <a:pt x="2952" y="0"/>
                  <a:pt x="3314" y="794"/>
                  <a:pt x="3446" y="1012"/>
                </a:cubicBezTo>
                <a:cubicBezTo>
                  <a:pt x="3353" y="978"/>
                  <a:pt x="2924" y="724"/>
                  <a:pt x="2720" y="1155"/>
                </a:cubicBezTo>
                <a:cubicBezTo>
                  <a:pt x="2138" y="748"/>
                  <a:pt x="1799" y="1180"/>
                  <a:pt x="1769" y="1205"/>
                </a:cubicBezTo>
                <a:cubicBezTo>
                  <a:pt x="1748" y="1192"/>
                  <a:pt x="1214" y="790"/>
                  <a:pt x="818" y="1267"/>
                </a:cubicBezTo>
                <a:cubicBezTo>
                  <a:pt x="470" y="862"/>
                  <a:pt x="14" y="1252"/>
                  <a:pt x="0" y="1222"/>
                </a:cubicBezTo>
                <a:close/>
              </a:path>
            </a:pathLst>
          </a:custGeom>
          <a:solidFill>
            <a:srgbClr val="FFCC00"/>
          </a:solidFill>
          <a:ln>
            <a:noFill/>
          </a:ln>
          <a:effectLst/>
          <a:extLst>
            <a:ext uri="{91240B29-F687-4F45-9708-019B960494DF}">
              <a14:hiddenLine xmlns:a14="http://schemas.microsoft.com/office/drawing/2010/main" w="12700"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2532" name="Rectangle 4"/>
          <p:cNvSpPr>
            <a:spLocks noGrp="1" noChangeArrowheads="1"/>
          </p:cNvSpPr>
          <p:nvPr>
            <p:ph type="title"/>
          </p:nvPr>
        </p:nvSpPr>
        <p:spPr/>
        <p:txBody>
          <a:bodyPr/>
          <a:lstStyle/>
          <a:p>
            <a:pPr eaLnBrk="1" hangingPunct="1"/>
            <a:r>
              <a:rPr lang="en-US" altLang="en-US" smtClean="0"/>
              <a:t>The NEPA Umbrella</a:t>
            </a:r>
          </a:p>
        </p:txBody>
      </p:sp>
      <p:sp>
        <p:nvSpPr>
          <p:cNvPr id="22533" name="Text Box 5"/>
          <p:cNvSpPr txBox="1">
            <a:spLocks noChangeArrowheads="1"/>
          </p:cNvSpPr>
          <p:nvPr/>
        </p:nvSpPr>
        <p:spPr bwMode="auto">
          <a:xfrm>
            <a:off x="2819400" y="2025653"/>
            <a:ext cx="3352800" cy="6463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ClrTx/>
              <a:buFontTx/>
              <a:buNone/>
            </a:pPr>
            <a:r>
              <a:rPr lang="en-US" altLang="en-US" sz="3600"/>
              <a:t>NEPA</a:t>
            </a:r>
          </a:p>
        </p:txBody>
      </p:sp>
      <p:sp>
        <p:nvSpPr>
          <p:cNvPr id="22534" name="Text Box 6"/>
          <p:cNvSpPr txBox="1">
            <a:spLocks noChangeArrowheads="1"/>
          </p:cNvSpPr>
          <p:nvPr/>
        </p:nvSpPr>
        <p:spPr bwMode="auto">
          <a:xfrm>
            <a:off x="1066800" y="3549650"/>
            <a:ext cx="3048000"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50000"/>
              </a:spcBef>
              <a:buClrTx/>
              <a:buFontTx/>
              <a:buNone/>
            </a:pPr>
            <a:r>
              <a:rPr lang="en-US" altLang="en-US" sz="2000" b="0"/>
              <a:t>___________________?</a:t>
            </a:r>
          </a:p>
          <a:p>
            <a:pPr>
              <a:spcBef>
                <a:spcPct val="50000"/>
              </a:spcBef>
              <a:buClrTx/>
              <a:buFontTx/>
              <a:buNone/>
            </a:pPr>
            <a:r>
              <a:rPr lang="en-US" altLang="en-US" sz="2000" b="0"/>
              <a:t>___________________?</a:t>
            </a:r>
          </a:p>
          <a:p>
            <a:pPr>
              <a:spcBef>
                <a:spcPct val="50000"/>
              </a:spcBef>
              <a:buClrTx/>
              <a:buFontTx/>
              <a:buNone/>
            </a:pPr>
            <a:r>
              <a:rPr lang="en-US" altLang="en-US" sz="2000" b="0"/>
              <a:t>___________________?</a:t>
            </a:r>
          </a:p>
          <a:p>
            <a:pPr>
              <a:spcBef>
                <a:spcPct val="50000"/>
              </a:spcBef>
              <a:buClrTx/>
              <a:buFontTx/>
              <a:buNone/>
            </a:pPr>
            <a:r>
              <a:rPr lang="en-US" altLang="en-US" sz="2000" b="0"/>
              <a:t>___________________?</a:t>
            </a:r>
          </a:p>
        </p:txBody>
      </p:sp>
      <p:sp>
        <p:nvSpPr>
          <p:cNvPr id="22535" name="Text Box 7"/>
          <p:cNvSpPr txBox="1">
            <a:spLocks noChangeArrowheads="1"/>
          </p:cNvSpPr>
          <p:nvPr/>
        </p:nvSpPr>
        <p:spPr bwMode="auto">
          <a:xfrm>
            <a:off x="4876800" y="3549650"/>
            <a:ext cx="3048000"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50000"/>
              </a:spcBef>
              <a:buClrTx/>
              <a:buFontTx/>
              <a:buNone/>
            </a:pPr>
            <a:r>
              <a:rPr lang="en-US" altLang="en-US" sz="2000" b="0"/>
              <a:t>_________________?</a:t>
            </a:r>
          </a:p>
          <a:p>
            <a:pPr>
              <a:spcBef>
                <a:spcPct val="50000"/>
              </a:spcBef>
              <a:buClrTx/>
              <a:buFontTx/>
              <a:buNone/>
            </a:pPr>
            <a:r>
              <a:rPr lang="en-US" altLang="en-US" sz="2000" b="0"/>
              <a:t>_________________?</a:t>
            </a:r>
          </a:p>
          <a:p>
            <a:pPr>
              <a:spcBef>
                <a:spcPct val="50000"/>
              </a:spcBef>
              <a:buClrTx/>
              <a:buFontTx/>
              <a:buNone/>
            </a:pPr>
            <a:r>
              <a:rPr lang="en-US" altLang="en-US" sz="2000" b="0"/>
              <a:t>_________________?</a:t>
            </a:r>
          </a:p>
          <a:p>
            <a:pPr>
              <a:spcBef>
                <a:spcPct val="50000"/>
              </a:spcBef>
              <a:buClrTx/>
              <a:buFontTx/>
              <a:buNone/>
            </a:pPr>
            <a:r>
              <a:rPr lang="en-US" altLang="en-US" sz="2000" b="0"/>
              <a:t>_________________?</a:t>
            </a:r>
          </a:p>
        </p:txBody>
      </p:sp>
      <p:sp>
        <p:nvSpPr>
          <p:cNvPr id="2253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E700C1D4-FAA4-46FF-B124-507C6D7C7C34}" type="slidenum">
              <a:rPr lang="en-US" altLang="en-US" sz="1800" smtClean="0"/>
              <a:pPr algn="r">
                <a:spcBef>
                  <a:spcPct val="0"/>
                </a:spcBef>
                <a:buClrTx/>
                <a:buFontTx/>
                <a:buNone/>
              </a:pPr>
              <a:t>15</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lstStyle/>
          <a:p>
            <a:r>
              <a:rPr lang="en-US" altLang="en-US" smtClean="0"/>
              <a:t>The NEPA Umbrella</a:t>
            </a:r>
          </a:p>
        </p:txBody>
      </p:sp>
      <p:sp>
        <p:nvSpPr>
          <p:cNvPr id="23555" name="Content Placeholder 7"/>
          <p:cNvSpPr>
            <a:spLocks noGrp="1"/>
          </p:cNvSpPr>
          <p:nvPr>
            <p:ph sz="half" idx="1"/>
          </p:nvPr>
        </p:nvSpPr>
        <p:spPr>
          <a:xfrm>
            <a:off x="355600" y="3556000"/>
            <a:ext cx="4038600" cy="3073400"/>
          </a:xfrm>
        </p:spPr>
        <p:txBody>
          <a:bodyPr/>
          <a:lstStyle/>
          <a:p>
            <a:pPr>
              <a:spcAft>
                <a:spcPts val="1200"/>
              </a:spcAft>
            </a:pPr>
            <a:r>
              <a:rPr lang="en-US" altLang="en-US" sz="2000" dirty="0" smtClean="0"/>
              <a:t>Title VI Civil Rights Act of 1964</a:t>
            </a:r>
          </a:p>
          <a:p>
            <a:pPr>
              <a:spcAft>
                <a:spcPts val="1200"/>
              </a:spcAft>
            </a:pPr>
            <a:r>
              <a:rPr lang="en-US" altLang="en-US" sz="2000" dirty="0" smtClean="0"/>
              <a:t>Uniform Relocation Assistance and Real Property Acquisition Policies Act of 1970</a:t>
            </a:r>
          </a:p>
          <a:p>
            <a:pPr>
              <a:spcAft>
                <a:spcPts val="1200"/>
              </a:spcAft>
            </a:pPr>
            <a:r>
              <a:rPr lang="en-US" altLang="en-US" sz="2000" dirty="0" smtClean="0"/>
              <a:t>Executive Order 12898</a:t>
            </a:r>
          </a:p>
          <a:p>
            <a:pPr>
              <a:spcAft>
                <a:spcPts val="1200"/>
              </a:spcAft>
            </a:pPr>
            <a:r>
              <a:rPr lang="en-US" altLang="en-US" sz="2000" dirty="0" smtClean="0"/>
              <a:t>Section 4(f) of USDOT Act</a:t>
            </a:r>
          </a:p>
        </p:txBody>
      </p:sp>
      <p:sp>
        <p:nvSpPr>
          <p:cNvPr id="23556" name="Content Placeholder 8"/>
          <p:cNvSpPr>
            <a:spLocks noGrp="1"/>
          </p:cNvSpPr>
          <p:nvPr>
            <p:ph sz="half" idx="2"/>
          </p:nvPr>
        </p:nvSpPr>
        <p:spPr>
          <a:xfrm>
            <a:off x="4927600" y="3581399"/>
            <a:ext cx="3962400" cy="2654300"/>
          </a:xfrm>
        </p:spPr>
        <p:txBody>
          <a:bodyPr/>
          <a:lstStyle/>
          <a:p>
            <a:pPr>
              <a:spcAft>
                <a:spcPts val="1200"/>
              </a:spcAft>
            </a:pPr>
            <a:r>
              <a:rPr lang="en-US" altLang="en-US" sz="2000" dirty="0" smtClean="0"/>
              <a:t>Clean Air Act</a:t>
            </a:r>
          </a:p>
          <a:p>
            <a:pPr>
              <a:spcAft>
                <a:spcPts val="1200"/>
              </a:spcAft>
            </a:pPr>
            <a:r>
              <a:rPr lang="en-US" altLang="en-US" sz="2000" dirty="0" smtClean="0"/>
              <a:t>Clean Water Act</a:t>
            </a:r>
          </a:p>
          <a:p>
            <a:pPr>
              <a:spcAft>
                <a:spcPts val="1200"/>
              </a:spcAft>
            </a:pPr>
            <a:r>
              <a:rPr lang="en-US" altLang="en-US" sz="2000" dirty="0" smtClean="0"/>
              <a:t>Farmland Protection Policy Act</a:t>
            </a:r>
          </a:p>
          <a:p>
            <a:pPr>
              <a:spcAft>
                <a:spcPts val="1200"/>
              </a:spcAft>
            </a:pPr>
            <a:r>
              <a:rPr lang="en-US" altLang="en-US" sz="2000" dirty="0" smtClean="0"/>
              <a:t>National Historic Preservation Act</a:t>
            </a:r>
          </a:p>
        </p:txBody>
      </p:sp>
      <p:pic>
        <p:nvPicPr>
          <p:cNvPr id="23557" name="Picture 2" descr="MCj03110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03155">
            <a:off x="2700337" y="1192215"/>
            <a:ext cx="4652963"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Slide Number Placeholder 1"/>
          <p:cNvSpPr txBox="1">
            <a:spLocks/>
          </p:cNvSpPr>
          <p:nvPr/>
        </p:nvSpPr>
        <p:spPr bwMode="auto">
          <a:xfrm>
            <a:off x="6553200" y="649287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F5BDEA29-158D-4E8B-AD79-82FA654A13FF}" type="slidenum">
              <a:rPr lang="en-US" altLang="en-US" sz="1800"/>
              <a:pPr algn="r">
                <a:spcBef>
                  <a:spcPct val="0"/>
                </a:spcBef>
                <a:buClrTx/>
                <a:buFontTx/>
                <a:buNone/>
              </a:pPr>
              <a:t>16</a:t>
            </a:fld>
            <a:endParaRPr lang="en-US" altLang="en-US" sz="1800"/>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6"/>
          <p:cNvSpPr>
            <a:spLocks noGrp="1"/>
          </p:cNvSpPr>
          <p:nvPr>
            <p:ph type="title"/>
          </p:nvPr>
        </p:nvSpPr>
        <p:spPr/>
        <p:txBody>
          <a:bodyPr/>
          <a:lstStyle/>
          <a:p>
            <a:r>
              <a:rPr lang="en-US" altLang="en-US" smtClean="0"/>
              <a:t>The NEPA Umbrella</a:t>
            </a:r>
          </a:p>
        </p:txBody>
      </p:sp>
      <p:sp>
        <p:nvSpPr>
          <p:cNvPr id="8" name="Content Placeholder 7"/>
          <p:cNvSpPr>
            <a:spLocks noGrp="1"/>
          </p:cNvSpPr>
          <p:nvPr>
            <p:ph sz="half" idx="1"/>
          </p:nvPr>
        </p:nvSpPr>
        <p:spPr>
          <a:xfrm>
            <a:off x="546111" y="3456218"/>
            <a:ext cx="4178300" cy="2941638"/>
          </a:xfrm>
        </p:spPr>
        <p:txBody>
          <a:bodyPr>
            <a:normAutofit lnSpcReduction="10000"/>
          </a:bodyPr>
          <a:lstStyle/>
          <a:p>
            <a:pPr>
              <a:spcAft>
                <a:spcPts val="1200"/>
              </a:spcAft>
              <a:defRPr/>
            </a:pPr>
            <a:r>
              <a:rPr lang="en-US" sz="2000" dirty="0" smtClean="0"/>
              <a:t>Economic, Social, and Environmental Effects of Highways</a:t>
            </a:r>
          </a:p>
          <a:p>
            <a:pPr>
              <a:spcAft>
                <a:spcPts val="1200"/>
              </a:spcAft>
              <a:defRPr/>
            </a:pPr>
            <a:r>
              <a:rPr lang="en-US" sz="2000" dirty="0" smtClean="0"/>
              <a:t>Public Hearing Requirements</a:t>
            </a:r>
          </a:p>
          <a:p>
            <a:pPr>
              <a:spcAft>
                <a:spcPts val="1200"/>
              </a:spcAft>
              <a:defRPr/>
            </a:pPr>
            <a:r>
              <a:rPr lang="en-US" sz="2000" dirty="0" smtClean="0"/>
              <a:t>Archaeological and Historic Preservation Act</a:t>
            </a:r>
          </a:p>
          <a:p>
            <a:pPr>
              <a:spcAft>
                <a:spcPts val="1200"/>
              </a:spcAft>
              <a:defRPr/>
            </a:pPr>
            <a:r>
              <a:rPr lang="en-US" sz="2000" dirty="0" smtClean="0"/>
              <a:t>Archaeological Resources Protection Act</a:t>
            </a:r>
          </a:p>
        </p:txBody>
      </p:sp>
      <p:sp>
        <p:nvSpPr>
          <p:cNvPr id="9" name="Content Placeholder 8"/>
          <p:cNvSpPr>
            <a:spLocks noGrp="1"/>
          </p:cNvSpPr>
          <p:nvPr>
            <p:ph sz="half" idx="2"/>
          </p:nvPr>
        </p:nvSpPr>
        <p:spPr>
          <a:xfrm>
            <a:off x="5089525" y="3543301"/>
            <a:ext cx="3810000" cy="2082800"/>
          </a:xfrm>
        </p:spPr>
        <p:txBody>
          <a:bodyPr>
            <a:normAutofit lnSpcReduction="10000"/>
          </a:bodyPr>
          <a:lstStyle/>
          <a:p>
            <a:pPr>
              <a:spcAft>
                <a:spcPts val="1200"/>
              </a:spcAft>
              <a:defRPr/>
            </a:pPr>
            <a:r>
              <a:rPr lang="en-US" sz="2000" smtClean="0"/>
              <a:t>Executive Order 11990</a:t>
            </a:r>
          </a:p>
          <a:p>
            <a:pPr>
              <a:spcAft>
                <a:spcPts val="1200"/>
              </a:spcAft>
              <a:defRPr/>
            </a:pPr>
            <a:r>
              <a:rPr lang="en-US" sz="2000" smtClean="0"/>
              <a:t>Executive Order 11988</a:t>
            </a:r>
          </a:p>
          <a:p>
            <a:pPr>
              <a:spcAft>
                <a:spcPts val="1200"/>
              </a:spcAft>
              <a:defRPr/>
            </a:pPr>
            <a:r>
              <a:rPr lang="en-US" sz="2000" smtClean="0"/>
              <a:t>Endangered Species Act</a:t>
            </a:r>
            <a:endParaRPr lang="en-US" sz="2000" dirty="0" smtClean="0"/>
          </a:p>
        </p:txBody>
      </p:sp>
      <p:pic>
        <p:nvPicPr>
          <p:cNvPr id="24581" name="Picture 2" descr="MCj03110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03155">
            <a:off x="2811468" y="1177928"/>
            <a:ext cx="4910137"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Slide Number Placeholder 1"/>
          <p:cNvSpPr txBox="1">
            <a:spLocks/>
          </p:cNvSpPr>
          <p:nvPr/>
        </p:nvSpPr>
        <p:spPr bwMode="auto">
          <a:xfrm>
            <a:off x="6553200" y="649287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8D3F1DA7-B010-42B2-80F9-5930AA8191D2}" type="slidenum">
              <a:rPr lang="en-US" altLang="en-US" sz="1800"/>
              <a:pPr algn="r">
                <a:spcBef>
                  <a:spcPct val="0"/>
                </a:spcBef>
                <a:buClrTx/>
                <a:buFontTx/>
                <a:buNone/>
              </a:pPr>
              <a:t>17</a:t>
            </a:fld>
            <a:endParaRPr lang="en-US" altLang="en-US" sz="1800"/>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2" name="Picture 2" descr="MCj03110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03155">
            <a:off x="2043117" y="979488"/>
            <a:ext cx="5711825" cy="547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Freeform 3"/>
          <p:cNvSpPr>
            <a:spLocks/>
          </p:cNvSpPr>
          <p:nvPr/>
        </p:nvSpPr>
        <p:spPr bwMode="auto">
          <a:xfrm>
            <a:off x="1816100" y="1346203"/>
            <a:ext cx="5470525" cy="2011363"/>
          </a:xfrm>
          <a:custGeom>
            <a:avLst/>
            <a:gdLst>
              <a:gd name="T0" fmla="*/ 0 w 3446"/>
              <a:gd name="T1" fmla="*/ 2147483647 h 1267"/>
              <a:gd name="T2" fmla="*/ 2147483647 w 3446"/>
              <a:gd name="T3" fmla="*/ 2147483647 h 1267"/>
              <a:gd name="T4" fmla="*/ 2147483647 w 3446"/>
              <a:gd name="T5" fmla="*/ 2147483647 h 1267"/>
              <a:gd name="T6" fmla="*/ 2147483647 w 3446"/>
              <a:gd name="T7" fmla="*/ 2147483647 h 1267"/>
              <a:gd name="T8" fmla="*/ 2147483647 w 3446"/>
              <a:gd name="T9" fmla="*/ 2147483647 h 1267"/>
              <a:gd name="T10" fmla="*/ 2147483647 w 3446"/>
              <a:gd name="T11" fmla="*/ 2147483647 h 1267"/>
              <a:gd name="T12" fmla="*/ 0 w 3446"/>
              <a:gd name="T13" fmla="*/ 2147483647 h 12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46" h="1267">
                <a:moveTo>
                  <a:pt x="0" y="1222"/>
                </a:moveTo>
                <a:cubicBezTo>
                  <a:pt x="68" y="1090"/>
                  <a:pt x="136" y="216"/>
                  <a:pt x="1544" y="108"/>
                </a:cubicBezTo>
                <a:cubicBezTo>
                  <a:pt x="2952" y="0"/>
                  <a:pt x="3314" y="794"/>
                  <a:pt x="3446" y="1012"/>
                </a:cubicBezTo>
                <a:cubicBezTo>
                  <a:pt x="3353" y="978"/>
                  <a:pt x="2924" y="724"/>
                  <a:pt x="2720" y="1155"/>
                </a:cubicBezTo>
                <a:cubicBezTo>
                  <a:pt x="2138" y="748"/>
                  <a:pt x="1799" y="1180"/>
                  <a:pt x="1769" y="1205"/>
                </a:cubicBezTo>
                <a:cubicBezTo>
                  <a:pt x="1748" y="1192"/>
                  <a:pt x="1214" y="790"/>
                  <a:pt x="818" y="1267"/>
                </a:cubicBezTo>
                <a:cubicBezTo>
                  <a:pt x="470" y="862"/>
                  <a:pt x="14" y="1252"/>
                  <a:pt x="0" y="1222"/>
                </a:cubicBezTo>
                <a:close/>
              </a:path>
            </a:pathLst>
          </a:custGeom>
          <a:solidFill>
            <a:srgbClr val="FFCC00"/>
          </a:solidFill>
          <a:ln>
            <a:noFill/>
          </a:ln>
          <a:effectLst/>
          <a:extLst>
            <a:ext uri="{91240B29-F687-4F45-9708-019B960494DF}">
              <a14:hiddenLine xmlns:a14="http://schemas.microsoft.com/office/drawing/2010/main" w="12700"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5604" name="Rectangle 4"/>
          <p:cNvSpPr>
            <a:spLocks noGrp="1" noChangeArrowheads="1"/>
          </p:cNvSpPr>
          <p:nvPr>
            <p:ph type="title"/>
          </p:nvPr>
        </p:nvSpPr>
        <p:spPr/>
        <p:txBody>
          <a:bodyPr/>
          <a:lstStyle/>
          <a:p>
            <a:pPr eaLnBrk="1" hangingPunct="1"/>
            <a:r>
              <a:rPr lang="en-US" altLang="en-US" smtClean="0"/>
              <a:t>The NEPA Umbrella</a:t>
            </a:r>
          </a:p>
        </p:txBody>
      </p:sp>
      <p:sp>
        <p:nvSpPr>
          <p:cNvPr id="25605" name="Content Placeholder 1"/>
          <p:cNvSpPr>
            <a:spLocks noGrp="1"/>
          </p:cNvSpPr>
          <p:nvPr>
            <p:ph sz="half" idx="1"/>
          </p:nvPr>
        </p:nvSpPr>
        <p:spPr/>
        <p:txBody>
          <a:bodyPr/>
          <a:lstStyle/>
          <a:p>
            <a:endParaRPr lang="en-US" altLang="en-US" smtClean="0"/>
          </a:p>
          <a:p>
            <a:endParaRPr lang="en-US" altLang="en-US" smtClean="0"/>
          </a:p>
          <a:p>
            <a:endParaRPr lang="en-US" altLang="en-US" smtClean="0"/>
          </a:p>
          <a:p>
            <a:endParaRPr lang="en-US" altLang="en-US" smtClean="0"/>
          </a:p>
          <a:p>
            <a:endParaRPr lang="en-US" altLang="en-US" smtClean="0"/>
          </a:p>
          <a:p>
            <a:r>
              <a:rPr lang="en-US" altLang="en-US" smtClean="0"/>
              <a:t>____________</a:t>
            </a:r>
          </a:p>
          <a:p>
            <a:endParaRPr lang="en-US" altLang="en-US" smtClean="0"/>
          </a:p>
          <a:p>
            <a:r>
              <a:rPr lang="en-US" altLang="en-US" smtClean="0"/>
              <a:t>____________</a:t>
            </a:r>
          </a:p>
        </p:txBody>
      </p:sp>
      <p:sp>
        <p:nvSpPr>
          <p:cNvPr id="25606" name="Content Placeholder 2"/>
          <p:cNvSpPr>
            <a:spLocks noGrp="1"/>
          </p:cNvSpPr>
          <p:nvPr>
            <p:ph sz="half" idx="2"/>
          </p:nvPr>
        </p:nvSpPr>
        <p:spPr>
          <a:xfrm>
            <a:off x="5094526" y="1600203"/>
            <a:ext cx="4038600" cy="4525963"/>
          </a:xfrm>
        </p:spPr>
        <p:txBody>
          <a:bodyPr/>
          <a:lstStyle/>
          <a:p>
            <a:endParaRPr lang="en-US" altLang="en-US" dirty="0" smtClean="0"/>
          </a:p>
          <a:p>
            <a:endParaRPr lang="en-US" altLang="en-US" dirty="0" smtClean="0"/>
          </a:p>
          <a:p>
            <a:endParaRPr lang="en-US" altLang="en-US" dirty="0" smtClean="0"/>
          </a:p>
          <a:p>
            <a:endParaRPr lang="en-US" altLang="en-US" dirty="0" smtClean="0"/>
          </a:p>
          <a:p>
            <a:endParaRPr lang="en-US" altLang="en-US" dirty="0" smtClean="0"/>
          </a:p>
          <a:p>
            <a:r>
              <a:rPr lang="en-US" altLang="en-US" dirty="0" smtClean="0"/>
              <a:t>______________</a:t>
            </a:r>
          </a:p>
          <a:p>
            <a:endParaRPr lang="en-US" altLang="en-US" dirty="0" smtClean="0"/>
          </a:p>
          <a:p>
            <a:r>
              <a:rPr lang="en-US" altLang="en-US" dirty="0" smtClean="0"/>
              <a:t>______________</a:t>
            </a:r>
          </a:p>
        </p:txBody>
      </p:sp>
      <p:sp>
        <p:nvSpPr>
          <p:cNvPr id="25607" name="Text Box 5"/>
          <p:cNvSpPr txBox="1">
            <a:spLocks noChangeArrowheads="1"/>
          </p:cNvSpPr>
          <p:nvPr/>
        </p:nvSpPr>
        <p:spPr bwMode="auto">
          <a:xfrm>
            <a:off x="1941515" y="2025653"/>
            <a:ext cx="5219700" cy="6463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ClrTx/>
              <a:buFontTx/>
              <a:buNone/>
            </a:pPr>
            <a:r>
              <a:rPr lang="en-US" altLang="en-US" sz="3600"/>
              <a:t>Common Mitigation</a:t>
            </a:r>
          </a:p>
        </p:txBody>
      </p:sp>
      <p:sp>
        <p:nvSpPr>
          <p:cNvPr id="25608" name="Text Box 6"/>
          <p:cNvSpPr txBox="1">
            <a:spLocks noChangeArrowheads="1"/>
          </p:cNvSpPr>
          <p:nvPr/>
        </p:nvSpPr>
        <p:spPr bwMode="auto">
          <a:xfrm>
            <a:off x="266700" y="3549650"/>
            <a:ext cx="3733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spcBef>
                <a:spcPct val="20000"/>
              </a:spcBef>
              <a:buClr>
                <a:schemeClr val="tx1"/>
              </a:buClr>
              <a:buChar char="•"/>
              <a:defRPr sz="2800">
                <a:solidFill>
                  <a:schemeClr val="tx1"/>
                </a:solidFill>
                <a:latin typeface="Arial" charset="0"/>
              </a:defRPr>
            </a:lvl1pPr>
            <a:lvl2pPr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lvl="1" algn="r">
              <a:spcBef>
                <a:spcPct val="50000"/>
              </a:spcBef>
              <a:buClrTx/>
              <a:buFontTx/>
              <a:buNone/>
            </a:pPr>
            <a:r>
              <a:rPr lang="en-US" altLang="en-US" sz="2000" b="0"/>
              <a:t>  </a:t>
            </a:r>
          </a:p>
        </p:txBody>
      </p:sp>
      <p:sp>
        <p:nvSpPr>
          <p:cNvPr id="25609" name="Slide Number Placeholder 1"/>
          <p:cNvSpPr txBox="1">
            <a:spLocks/>
          </p:cNvSpPr>
          <p:nvPr/>
        </p:nvSpPr>
        <p:spPr bwMode="auto">
          <a:xfrm>
            <a:off x="6553200" y="649287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8B3DDF7C-0973-42B6-A64B-F4732811140C}" type="slidenum">
              <a:rPr lang="en-US" altLang="en-US" sz="1800"/>
              <a:pPr algn="r">
                <a:spcBef>
                  <a:spcPct val="0"/>
                </a:spcBef>
                <a:buClrTx/>
                <a:buFontTx/>
                <a:buNone/>
              </a:pPr>
              <a:t>18</a:t>
            </a:fld>
            <a:endParaRPr lang="en-US" altLang="en-US" sz="1800"/>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en-US" dirty="0" smtClean="0"/>
              <a:t>A Better Model?  </a:t>
            </a:r>
            <a:br>
              <a:rPr lang="en-US" altLang="en-US" dirty="0" smtClean="0"/>
            </a:br>
            <a:r>
              <a:rPr lang="en-US" altLang="en-US" dirty="0" smtClean="0"/>
              <a:t>Linked and Integrated</a:t>
            </a:r>
          </a:p>
        </p:txBody>
      </p:sp>
      <p:sp>
        <p:nvSpPr>
          <p:cNvPr id="27651" name="Text Box 3"/>
          <p:cNvSpPr txBox="1">
            <a:spLocks noChangeArrowheads="1"/>
          </p:cNvSpPr>
          <p:nvPr/>
        </p:nvSpPr>
        <p:spPr bwMode="auto">
          <a:xfrm>
            <a:off x="533400" y="1912941"/>
            <a:ext cx="2362200" cy="830997"/>
          </a:xfrm>
          <a:prstGeom prst="rect">
            <a:avLst/>
          </a:prstGeom>
          <a:solidFill>
            <a:srgbClr val="9AB7E2"/>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ClrTx/>
              <a:buFontTx/>
              <a:buNone/>
            </a:pPr>
            <a:r>
              <a:rPr lang="en-US" altLang="en-US" sz="2400" b="0"/>
              <a:t>Transportation Planning</a:t>
            </a:r>
          </a:p>
        </p:txBody>
      </p:sp>
      <p:sp>
        <p:nvSpPr>
          <p:cNvPr id="670724" name="Text Box 4"/>
          <p:cNvSpPr txBox="1">
            <a:spLocks noChangeArrowheads="1"/>
          </p:cNvSpPr>
          <p:nvPr/>
        </p:nvSpPr>
        <p:spPr bwMode="auto">
          <a:xfrm>
            <a:off x="533400" y="5083177"/>
            <a:ext cx="2362200" cy="1200329"/>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ClrTx/>
              <a:buFontTx/>
              <a:buNone/>
            </a:pPr>
            <a:r>
              <a:rPr lang="en-US" altLang="en-US" sz="2400" b="0"/>
              <a:t>Resource Agency Planning</a:t>
            </a:r>
          </a:p>
        </p:txBody>
      </p:sp>
      <p:sp>
        <p:nvSpPr>
          <p:cNvPr id="670725" name="Text Box 5"/>
          <p:cNvSpPr txBox="1">
            <a:spLocks noChangeArrowheads="1"/>
          </p:cNvSpPr>
          <p:nvPr/>
        </p:nvSpPr>
        <p:spPr bwMode="auto">
          <a:xfrm>
            <a:off x="5486400" y="5265741"/>
            <a:ext cx="3200400" cy="830997"/>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ClrTx/>
              <a:buFontTx/>
              <a:buNone/>
            </a:pPr>
            <a:r>
              <a:rPr lang="en-US" altLang="en-US" sz="2400" b="0"/>
              <a:t>Resource Agency Project Development</a:t>
            </a:r>
          </a:p>
        </p:txBody>
      </p:sp>
      <p:sp>
        <p:nvSpPr>
          <p:cNvPr id="27654" name="Text Box 6"/>
          <p:cNvSpPr txBox="1">
            <a:spLocks noChangeArrowheads="1"/>
          </p:cNvSpPr>
          <p:nvPr/>
        </p:nvSpPr>
        <p:spPr bwMode="auto">
          <a:xfrm>
            <a:off x="5486400" y="1912941"/>
            <a:ext cx="3200400" cy="830997"/>
          </a:xfrm>
          <a:prstGeom prst="rect">
            <a:avLst/>
          </a:prstGeom>
          <a:solidFill>
            <a:srgbClr val="9AB7E2"/>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ClrTx/>
              <a:buFontTx/>
              <a:buNone/>
            </a:pPr>
            <a:r>
              <a:rPr lang="en-US" altLang="en-US" sz="2400" b="0"/>
              <a:t>Transportation </a:t>
            </a:r>
            <a:br>
              <a:rPr lang="en-US" altLang="en-US" sz="2400" b="0"/>
            </a:br>
            <a:r>
              <a:rPr lang="en-US" altLang="en-US" sz="2400" b="0"/>
              <a:t>Project Development</a:t>
            </a:r>
          </a:p>
        </p:txBody>
      </p:sp>
      <p:sp>
        <p:nvSpPr>
          <p:cNvPr id="27655" name="AutoShape 7"/>
          <p:cNvSpPr>
            <a:spLocks noChangeArrowheads="1"/>
          </p:cNvSpPr>
          <p:nvPr/>
        </p:nvSpPr>
        <p:spPr bwMode="auto">
          <a:xfrm>
            <a:off x="3124200" y="1600200"/>
            <a:ext cx="2133600" cy="1447800"/>
          </a:xfrm>
          <a:prstGeom prst="leftRightArrow">
            <a:avLst>
              <a:gd name="adj1" fmla="val 50000"/>
              <a:gd name="adj2" fmla="val 29474"/>
            </a:avLst>
          </a:prstGeom>
          <a:solidFill>
            <a:srgbClr val="9AB7E2"/>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endParaRPr lang="en-US" altLang="en-US" sz="1800"/>
          </a:p>
        </p:txBody>
      </p:sp>
      <p:sp>
        <p:nvSpPr>
          <p:cNvPr id="670728" name="AutoShape 8"/>
          <p:cNvSpPr>
            <a:spLocks noChangeArrowheads="1"/>
          </p:cNvSpPr>
          <p:nvPr/>
        </p:nvSpPr>
        <p:spPr bwMode="auto">
          <a:xfrm rot="5400000">
            <a:off x="838200" y="2819400"/>
            <a:ext cx="1752600" cy="2209800"/>
          </a:xfrm>
          <a:prstGeom prst="leftRightArrow">
            <a:avLst>
              <a:gd name="adj1" fmla="val 50000"/>
              <a:gd name="adj2" fmla="val 20000"/>
            </a:avLst>
          </a:prstGeom>
          <a:gradFill rotWithShape="1">
            <a:gsLst>
              <a:gs pos="0">
                <a:srgbClr val="9AB7E2"/>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endParaRPr lang="en-US" altLang="en-US" sz="1800"/>
          </a:p>
        </p:txBody>
      </p:sp>
      <p:sp>
        <p:nvSpPr>
          <p:cNvPr id="670729" name="AutoShape 9"/>
          <p:cNvSpPr>
            <a:spLocks noChangeArrowheads="1"/>
          </p:cNvSpPr>
          <p:nvPr/>
        </p:nvSpPr>
        <p:spPr bwMode="auto">
          <a:xfrm rot="5400000">
            <a:off x="6248400" y="2819400"/>
            <a:ext cx="1752600" cy="2209800"/>
          </a:xfrm>
          <a:prstGeom prst="leftRightArrow">
            <a:avLst>
              <a:gd name="adj1" fmla="val 50000"/>
              <a:gd name="adj2" fmla="val 20000"/>
            </a:avLst>
          </a:prstGeom>
          <a:gradFill rotWithShape="1">
            <a:gsLst>
              <a:gs pos="0">
                <a:srgbClr val="9AB7E2"/>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endParaRPr lang="en-US" altLang="en-US" sz="1800"/>
          </a:p>
        </p:txBody>
      </p:sp>
      <p:sp>
        <p:nvSpPr>
          <p:cNvPr id="670730" name="AutoShape 10"/>
          <p:cNvSpPr>
            <a:spLocks noChangeArrowheads="1"/>
          </p:cNvSpPr>
          <p:nvPr/>
        </p:nvSpPr>
        <p:spPr bwMode="auto">
          <a:xfrm>
            <a:off x="3124200" y="4953000"/>
            <a:ext cx="2133600" cy="1447800"/>
          </a:xfrm>
          <a:prstGeom prst="leftRightArrow">
            <a:avLst>
              <a:gd name="adj1" fmla="val 50000"/>
              <a:gd name="adj2" fmla="val 29474"/>
            </a:avLst>
          </a:prstGeom>
          <a:solidFill>
            <a:schemeClr val="accent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endParaRPr lang="en-US" altLang="en-US" sz="1800"/>
          </a:p>
        </p:txBody>
      </p:sp>
      <p:sp>
        <p:nvSpPr>
          <p:cNvPr id="27659"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9A68C0BB-E628-45F8-86A1-BDA7BC3B1B91}" type="slidenum">
              <a:rPr lang="en-US" altLang="en-US" sz="1800" smtClean="0"/>
              <a:pPr algn="r">
                <a:spcBef>
                  <a:spcPct val="0"/>
                </a:spcBef>
                <a:buClrTx/>
                <a:buFontTx/>
                <a:buNone/>
              </a:pPr>
              <a:t>19</a:t>
            </a:fld>
            <a:endParaRPr lang="en-US" altLang="en-US" sz="1800" smtClean="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07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072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707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07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07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724" grpId="0" animBg="1"/>
      <p:bldP spid="670725" grpId="0" animBg="1"/>
      <p:bldP spid="670728" grpId="0" animBg="1"/>
      <p:bldP spid="670729" grpId="0" animBg="1"/>
      <p:bldP spid="6707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dirty="0" smtClean="0"/>
              <a:t>Agenda</a:t>
            </a:r>
          </a:p>
        </p:txBody>
      </p:sp>
      <p:sp>
        <p:nvSpPr>
          <p:cNvPr id="445711" name="Rectangle 1295"/>
          <p:cNvSpPr>
            <a:spLocks noGrp="1" noChangeArrowheads="1"/>
          </p:cNvSpPr>
          <p:nvPr>
            <p:ph idx="1"/>
          </p:nvPr>
        </p:nvSpPr>
        <p:spPr/>
        <p:txBody>
          <a:bodyPr>
            <a:normAutofit fontScale="85000" lnSpcReduction="20000"/>
          </a:bodyPr>
          <a:lstStyle/>
          <a:p>
            <a:pPr marL="109728" indent="0">
              <a:buNone/>
              <a:tabLst>
                <a:tab pos="2457450" algn="l"/>
              </a:tabLst>
              <a:defRPr/>
            </a:pPr>
            <a:r>
              <a:rPr lang="en-US" sz="2600" dirty="0" smtClean="0"/>
              <a:t>Welcome, introductions, objectives			30 minutes </a:t>
            </a:r>
          </a:p>
          <a:p>
            <a:pPr marL="109728" indent="0">
              <a:buFontTx/>
              <a:buNone/>
              <a:tabLst>
                <a:tab pos="2457450" algn="l"/>
              </a:tabLst>
              <a:defRPr/>
            </a:pPr>
            <a:endParaRPr lang="en-US" sz="2600" dirty="0" smtClean="0"/>
          </a:p>
          <a:p>
            <a:pPr marL="109728" indent="0">
              <a:buFontTx/>
              <a:buNone/>
              <a:tabLst>
                <a:tab pos="2457450" algn="l"/>
              </a:tabLst>
              <a:defRPr/>
            </a:pPr>
            <a:r>
              <a:rPr lang="en-US" sz="2600" b="1" dirty="0" smtClean="0"/>
              <a:t>Lesson 1: Introduction to NEPA and PDP</a:t>
            </a:r>
            <a:r>
              <a:rPr lang="en-US" sz="2600" dirty="0" smtClean="0"/>
              <a:t>	1 </a:t>
            </a:r>
            <a:r>
              <a:rPr lang="en-US" sz="2600" dirty="0"/>
              <a:t>hour </a:t>
            </a:r>
            <a:endParaRPr lang="en-US" sz="2600" dirty="0" smtClean="0"/>
          </a:p>
          <a:p>
            <a:pPr marL="109728" indent="0">
              <a:buFontTx/>
              <a:buNone/>
              <a:tabLst>
                <a:tab pos="2457450" algn="l"/>
              </a:tabLst>
              <a:defRPr/>
            </a:pPr>
            <a:r>
              <a:rPr lang="en-US" sz="2600" dirty="0" smtClean="0">
                <a:solidFill>
                  <a:srgbClr val="0070C0"/>
                </a:solidFill>
              </a:rPr>
              <a:t>Break						20 </a:t>
            </a:r>
            <a:r>
              <a:rPr lang="en-US" sz="2600" dirty="0">
                <a:solidFill>
                  <a:srgbClr val="0070C0"/>
                </a:solidFill>
              </a:rPr>
              <a:t>minutes</a:t>
            </a:r>
            <a:endParaRPr lang="en-US" sz="2600" dirty="0" smtClean="0">
              <a:solidFill>
                <a:srgbClr val="0070C0"/>
              </a:solidFill>
            </a:endParaRPr>
          </a:p>
          <a:p>
            <a:pPr marL="109728" indent="0">
              <a:buFontTx/>
              <a:buNone/>
              <a:tabLst>
                <a:tab pos="2457450" algn="l"/>
              </a:tabLst>
              <a:defRPr/>
            </a:pPr>
            <a:endParaRPr lang="en-US" sz="2600" dirty="0"/>
          </a:p>
          <a:p>
            <a:pPr marL="109728" indent="0">
              <a:buFontTx/>
              <a:buNone/>
              <a:tabLst>
                <a:tab pos="2457450" algn="l"/>
              </a:tabLst>
              <a:defRPr/>
            </a:pPr>
            <a:r>
              <a:rPr lang="en-US" sz="2600" b="1" dirty="0" smtClean="0"/>
              <a:t>Lesson 2: Mitigation: Process and Practice</a:t>
            </a:r>
            <a:r>
              <a:rPr lang="en-US" sz="2600" dirty="0" smtClean="0"/>
              <a:t>			1 </a:t>
            </a:r>
            <a:r>
              <a:rPr lang="en-US" sz="2600" dirty="0"/>
              <a:t>hour</a:t>
            </a:r>
            <a:endParaRPr lang="en-US" sz="2600" dirty="0" smtClean="0"/>
          </a:p>
          <a:p>
            <a:pPr marL="109728" indent="0">
              <a:buFontTx/>
              <a:buNone/>
              <a:tabLst>
                <a:tab pos="2457450" algn="l"/>
              </a:tabLst>
              <a:defRPr/>
            </a:pPr>
            <a:r>
              <a:rPr lang="en-US" sz="2600" dirty="0" smtClean="0">
                <a:solidFill>
                  <a:srgbClr val="0066CC"/>
                </a:solidFill>
              </a:rPr>
              <a:t>Break						20 minutes</a:t>
            </a:r>
          </a:p>
          <a:p>
            <a:pPr marL="109728" indent="0">
              <a:buNone/>
              <a:tabLst>
                <a:tab pos="2457450" algn="l"/>
              </a:tabLst>
              <a:defRPr/>
            </a:pPr>
            <a:endParaRPr lang="en-US" sz="2600" b="1" dirty="0" smtClean="0"/>
          </a:p>
          <a:p>
            <a:pPr marL="109728" indent="0">
              <a:buNone/>
              <a:tabLst>
                <a:tab pos="2457450" algn="l"/>
              </a:tabLst>
              <a:defRPr/>
            </a:pPr>
            <a:r>
              <a:rPr lang="en-US" sz="2600" b="1" dirty="0" smtClean="0"/>
              <a:t>Lesson </a:t>
            </a:r>
            <a:r>
              <a:rPr lang="en-US" sz="2600" b="1" dirty="0"/>
              <a:t>3: Integrated Ecological Framework </a:t>
            </a:r>
            <a:r>
              <a:rPr lang="en-US" sz="2600" dirty="0"/>
              <a:t> 	1 hour</a:t>
            </a:r>
          </a:p>
          <a:p>
            <a:pPr marL="109728" indent="0">
              <a:buNone/>
              <a:tabLst>
                <a:tab pos="2457450" algn="l"/>
              </a:tabLst>
              <a:defRPr/>
            </a:pPr>
            <a:r>
              <a:rPr lang="en-US" sz="2600" dirty="0">
                <a:solidFill>
                  <a:srgbClr val="0066CC"/>
                </a:solidFill>
              </a:rPr>
              <a:t>Break						20 </a:t>
            </a:r>
            <a:r>
              <a:rPr lang="en-US" sz="2600" dirty="0" smtClean="0">
                <a:solidFill>
                  <a:srgbClr val="0066CC"/>
                </a:solidFill>
              </a:rPr>
              <a:t>minutes</a:t>
            </a:r>
            <a:endParaRPr lang="en-US" sz="2600" dirty="0"/>
          </a:p>
          <a:p>
            <a:pPr marL="109728" indent="0">
              <a:buFontTx/>
              <a:buNone/>
              <a:tabLst>
                <a:tab pos="2457450" algn="l"/>
              </a:tabLst>
              <a:defRPr/>
            </a:pPr>
            <a:endParaRPr lang="en-US" sz="2600" dirty="0" smtClean="0"/>
          </a:p>
          <a:p>
            <a:pPr marL="109728" indent="0">
              <a:buFontTx/>
              <a:buNone/>
              <a:tabLst>
                <a:tab pos="2457450" algn="l"/>
              </a:tabLst>
              <a:defRPr/>
            </a:pPr>
            <a:r>
              <a:rPr lang="en-US" sz="2600" b="1" dirty="0" smtClean="0"/>
              <a:t>Workshop Review and Summary</a:t>
            </a:r>
            <a:r>
              <a:rPr lang="en-US" sz="2600" dirty="0" smtClean="0"/>
              <a:t>			20 </a:t>
            </a:r>
            <a:r>
              <a:rPr lang="en-US" sz="2600" dirty="0"/>
              <a:t>minutes</a:t>
            </a:r>
            <a:endParaRPr lang="en-US" sz="2600" dirty="0" smtClean="0"/>
          </a:p>
          <a:p>
            <a:pPr marL="109728" indent="0">
              <a:buNone/>
              <a:tabLst>
                <a:tab pos="2457450" algn="l"/>
              </a:tabLst>
              <a:defRPr/>
            </a:pPr>
            <a:endParaRPr lang="en-US" sz="2600" b="1" dirty="0" smtClean="0"/>
          </a:p>
        </p:txBody>
      </p:sp>
      <p:sp>
        <p:nvSpPr>
          <p:cNvPr id="9220" name="Slide Number Placeholder 8"/>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DEF6A387-64DA-4FDE-9C76-9B42D23822E8}" type="slidenum">
              <a:rPr lang="en-US" altLang="en-US" sz="1800" smtClean="0"/>
              <a:pPr algn="ctr">
                <a:spcBef>
                  <a:spcPct val="0"/>
                </a:spcBef>
                <a:buClrTx/>
                <a:buFontTx/>
                <a:buNone/>
              </a:pPr>
              <a:t>2</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Planning and Environmental Linkages (PEL)</a:t>
            </a:r>
          </a:p>
          <a:p>
            <a:endParaRPr lang="en-US" dirty="0" smtClean="0"/>
          </a:p>
          <a:p>
            <a:r>
              <a:rPr lang="en-US" dirty="0" smtClean="0"/>
              <a:t>Regional Ecological Framework (REF)</a:t>
            </a:r>
            <a:endParaRPr lang="en-US" dirty="0"/>
          </a:p>
          <a:p>
            <a:endParaRPr lang="en-US" dirty="0" smtClean="0"/>
          </a:p>
          <a:p>
            <a:r>
              <a:rPr lang="en-US" dirty="0" smtClean="0"/>
              <a:t>Integrated Ecological Framework (IEF)</a:t>
            </a:r>
          </a:p>
          <a:p>
            <a:pPr lvl="1"/>
            <a:r>
              <a:rPr lang="en-US" dirty="0" smtClean="0"/>
              <a:t>FHWA’s  SHRP2 C06</a:t>
            </a:r>
          </a:p>
          <a:p>
            <a:pPr lvl="1"/>
            <a:endParaRPr lang="en-US" dirty="0"/>
          </a:p>
        </p:txBody>
      </p:sp>
      <p:sp>
        <p:nvSpPr>
          <p:cNvPr id="3" name="Title 2"/>
          <p:cNvSpPr>
            <a:spLocks noGrp="1"/>
          </p:cNvSpPr>
          <p:nvPr>
            <p:ph type="title"/>
          </p:nvPr>
        </p:nvSpPr>
        <p:spPr/>
        <p:txBody>
          <a:bodyPr/>
          <a:lstStyle/>
          <a:p>
            <a:r>
              <a:rPr lang="en-US" dirty="0" smtClean="0"/>
              <a:t>PEL and IEF</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20</a:t>
            </a:fld>
            <a:endParaRPr lang="en-US"/>
          </a:p>
        </p:txBody>
      </p:sp>
    </p:spTree>
    <p:extLst>
      <p:ext uri="{BB962C8B-B14F-4D97-AF65-F5344CB8AC3E}">
        <p14:creationId xmlns:p14="http://schemas.microsoft.com/office/powerpoint/2010/main" val="3654333435"/>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Project Development Process</a:t>
            </a:r>
          </a:p>
        </p:txBody>
      </p:sp>
      <p:pic>
        <p:nvPicPr>
          <p:cNvPr id="31747"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01639" y="1203325"/>
            <a:ext cx="7834312" cy="5532438"/>
          </a:xfrm>
        </p:spPr>
      </p:pic>
      <p:sp>
        <p:nvSpPr>
          <p:cNvPr id="3174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125E81FC-254A-4A65-A4E0-DC4F5EE73A34}" type="slidenum">
              <a:rPr lang="en-US" altLang="en-US" sz="1800" smtClean="0"/>
              <a:pPr algn="r">
                <a:spcBef>
                  <a:spcPct val="0"/>
                </a:spcBef>
                <a:buClrTx/>
                <a:buFontTx/>
                <a:buNone/>
              </a:pPr>
              <a:t>21</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ltLang="en-US" sz="3600" dirty="0" smtClean="0"/>
              <a:t>How Are NEPA Documents Classified?</a:t>
            </a:r>
          </a:p>
        </p:txBody>
      </p:sp>
      <p:sp>
        <p:nvSpPr>
          <p:cNvPr id="20483" name="Rectangle 3"/>
          <p:cNvSpPr>
            <a:spLocks noGrp="1" noChangeArrowheads="1"/>
          </p:cNvSpPr>
          <p:nvPr>
            <p:ph type="body" idx="1"/>
          </p:nvPr>
        </p:nvSpPr>
        <p:spPr/>
        <p:txBody>
          <a:bodyPr/>
          <a:lstStyle/>
          <a:p>
            <a:pPr eaLnBrk="1" hangingPunct="1">
              <a:defRPr/>
            </a:pPr>
            <a:r>
              <a:rPr lang="en-US" altLang="en-US" dirty="0" smtClean="0"/>
              <a:t>Environmental Impacts Statement (EIS)</a:t>
            </a:r>
          </a:p>
          <a:p>
            <a:pPr eaLnBrk="1" hangingPunct="1">
              <a:defRPr/>
            </a:pPr>
            <a:endParaRPr lang="en-US" altLang="en-US" dirty="0" smtClean="0"/>
          </a:p>
          <a:p>
            <a:pPr eaLnBrk="1" hangingPunct="1">
              <a:defRPr/>
            </a:pPr>
            <a:r>
              <a:rPr lang="en-US" altLang="en-US" dirty="0" smtClean="0"/>
              <a:t>Environmental Assessment (EA)</a:t>
            </a:r>
          </a:p>
          <a:p>
            <a:pPr eaLnBrk="1" hangingPunct="1">
              <a:defRPr/>
            </a:pPr>
            <a:endParaRPr lang="en-US" altLang="en-US" dirty="0" smtClean="0"/>
          </a:p>
          <a:p>
            <a:pPr eaLnBrk="1" hangingPunct="1">
              <a:defRPr/>
            </a:pPr>
            <a:r>
              <a:rPr lang="en-US" altLang="en-US" b="1" dirty="0" smtClean="0"/>
              <a:t>Categorical Exclusion (CE)</a:t>
            </a:r>
          </a:p>
          <a:p>
            <a:pPr lvl="1" eaLnBrk="1" hangingPunct="1">
              <a:defRPr/>
            </a:pPr>
            <a:r>
              <a:rPr lang="en-US" altLang="en-US" b="1" dirty="0" smtClean="0"/>
              <a:t>(c) – list </a:t>
            </a:r>
            <a:r>
              <a:rPr lang="en-US" altLang="en-US" dirty="0" smtClean="0"/>
              <a:t>(similar to BCE)</a:t>
            </a:r>
          </a:p>
          <a:p>
            <a:pPr lvl="1" eaLnBrk="1" hangingPunct="1">
              <a:defRPr/>
            </a:pPr>
            <a:r>
              <a:rPr lang="en-US" altLang="en-US" b="1" dirty="0" smtClean="0"/>
              <a:t>(d) – list </a:t>
            </a:r>
            <a:r>
              <a:rPr lang="en-US" altLang="en-US" dirty="0" smtClean="0"/>
              <a:t>(similar to PCE + peer reviewed)</a:t>
            </a:r>
          </a:p>
          <a:p>
            <a:pPr marL="457200" lvl="1" indent="0" eaLnBrk="1" hangingPunct="1">
              <a:buFont typeface="Wingdings" pitchFamily="2" charset="2"/>
              <a:buNone/>
              <a:defRPr/>
            </a:pPr>
            <a:endParaRPr lang="en-US" dirty="0"/>
          </a:p>
          <a:p>
            <a:pPr marL="228600" lvl="1" indent="0" eaLnBrk="1" hangingPunct="1">
              <a:buFont typeface="Wingdings" pitchFamily="2" charset="2"/>
              <a:buNone/>
              <a:defRPr/>
            </a:pPr>
            <a:r>
              <a:rPr lang="en-US" dirty="0" smtClean="0"/>
              <a:t>Projects specifically listed in 23 CFR 771.117 (c) and (d)</a:t>
            </a:r>
            <a:endParaRPr lang="en-US" altLang="en-US" dirty="0" smtClean="0"/>
          </a:p>
          <a:p>
            <a:pPr eaLnBrk="1" hangingPunct="1">
              <a:defRPr/>
            </a:pPr>
            <a:endParaRPr lang="en-US" altLang="en-US" dirty="0" smtClean="0"/>
          </a:p>
          <a:p>
            <a:pPr eaLnBrk="1" hangingPunct="1">
              <a:defRPr/>
            </a:pPr>
            <a:endParaRPr lang="en-US" altLang="en-US" dirty="0" smtClean="0"/>
          </a:p>
          <a:p>
            <a:pPr eaLnBrk="1" hangingPunct="1">
              <a:defRPr/>
            </a:pPr>
            <a:endParaRPr lang="en-US" altLang="en-US" dirty="0" smtClean="0"/>
          </a:p>
        </p:txBody>
      </p:sp>
      <p:sp>
        <p:nvSpPr>
          <p:cNvPr id="2662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EC296DEA-E27D-4EC0-BE42-9E11248D0419}" type="slidenum">
              <a:rPr lang="en-US" altLang="en-US" sz="1800" smtClean="0"/>
              <a:pPr algn="r">
                <a:spcBef>
                  <a:spcPct val="0"/>
                </a:spcBef>
                <a:buClrTx/>
                <a:buFontTx/>
                <a:buNone/>
              </a:pPr>
              <a:t>22</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smtClean="0"/>
              <a:t>Where Do You Start?</a:t>
            </a:r>
          </a:p>
        </p:txBody>
      </p:sp>
      <p:sp>
        <p:nvSpPr>
          <p:cNvPr id="28675" name="Content Placeholder 2"/>
          <p:cNvSpPr>
            <a:spLocks noGrp="1"/>
          </p:cNvSpPr>
          <p:nvPr>
            <p:ph sz="half" idx="1"/>
          </p:nvPr>
        </p:nvSpPr>
        <p:spPr/>
        <p:txBody>
          <a:bodyPr/>
          <a:lstStyle/>
          <a:p>
            <a:r>
              <a:rPr lang="en-US" altLang="en-US" dirty="0" smtClean="0"/>
              <a:t>Field/Site visit?</a:t>
            </a:r>
          </a:p>
          <a:p>
            <a:r>
              <a:rPr lang="en-US" altLang="en-US" dirty="0" smtClean="0"/>
              <a:t>Risk assessment?</a:t>
            </a:r>
          </a:p>
          <a:p>
            <a:r>
              <a:rPr lang="en-US" altLang="en-US" dirty="0" smtClean="0"/>
              <a:t>Data collection?</a:t>
            </a:r>
          </a:p>
          <a:p>
            <a:r>
              <a:rPr lang="en-US" altLang="en-US" dirty="0" smtClean="0"/>
              <a:t>Purpose and need?</a:t>
            </a:r>
          </a:p>
          <a:p>
            <a:r>
              <a:rPr lang="en-US" altLang="en-US" dirty="0" smtClean="0"/>
              <a:t>Schematic/Layout?</a:t>
            </a:r>
          </a:p>
          <a:p>
            <a:r>
              <a:rPr lang="en-US" altLang="en-US" dirty="0" smtClean="0"/>
              <a:t>Funding source?</a:t>
            </a:r>
          </a:p>
          <a:p>
            <a:r>
              <a:rPr lang="en-US" altLang="en-US" dirty="0" smtClean="0"/>
              <a:t>Project partners?</a:t>
            </a:r>
          </a:p>
          <a:p>
            <a:r>
              <a:rPr lang="en-US" altLang="en-US" dirty="0" smtClean="0"/>
              <a:t>MPO and TIP?</a:t>
            </a:r>
          </a:p>
          <a:p>
            <a:r>
              <a:rPr lang="en-US" altLang="en-US" dirty="0" smtClean="0"/>
              <a:t>Noise analysis?</a:t>
            </a:r>
          </a:p>
          <a:p>
            <a:endParaRPr lang="en-US" altLang="en-US" dirty="0" smtClean="0"/>
          </a:p>
        </p:txBody>
      </p:sp>
      <p:sp>
        <p:nvSpPr>
          <p:cNvPr id="28676" name="Content Placeholder 3"/>
          <p:cNvSpPr>
            <a:spLocks noGrp="1"/>
          </p:cNvSpPr>
          <p:nvPr>
            <p:ph sz="half" idx="2"/>
          </p:nvPr>
        </p:nvSpPr>
        <p:spPr/>
        <p:txBody>
          <a:bodyPr/>
          <a:lstStyle/>
          <a:p>
            <a:r>
              <a:rPr lang="en-US" altLang="en-US" dirty="0" smtClean="0"/>
              <a:t>Archeological? </a:t>
            </a:r>
          </a:p>
          <a:p>
            <a:r>
              <a:rPr lang="en-US" altLang="en-US" dirty="0" smtClean="0"/>
              <a:t>Historical?</a:t>
            </a:r>
          </a:p>
          <a:p>
            <a:r>
              <a:rPr lang="en-US" altLang="en-US" dirty="0" smtClean="0"/>
              <a:t>Waters?</a:t>
            </a:r>
          </a:p>
          <a:p>
            <a:r>
              <a:rPr lang="en-US" altLang="en-US" dirty="0" smtClean="0"/>
              <a:t>Bio? </a:t>
            </a:r>
          </a:p>
          <a:p>
            <a:r>
              <a:rPr lang="en-US" altLang="en-US" dirty="0" smtClean="0"/>
              <a:t>Air quality?</a:t>
            </a:r>
          </a:p>
          <a:p>
            <a:r>
              <a:rPr lang="en-US" altLang="en-US" dirty="0" smtClean="0"/>
              <a:t>Project coordination requests?</a:t>
            </a:r>
          </a:p>
          <a:p>
            <a:r>
              <a:rPr lang="en-US" altLang="en-US" dirty="0" smtClean="0"/>
              <a:t>EJ?</a:t>
            </a:r>
          </a:p>
          <a:p>
            <a:r>
              <a:rPr lang="en-US" altLang="en-US" dirty="0" smtClean="0"/>
              <a:t>Public involvement?</a:t>
            </a:r>
          </a:p>
          <a:p>
            <a:endParaRPr lang="en-US" altLang="en-US" dirty="0" smtClean="0"/>
          </a:p>
          <a:p>
            <a:endParaRPr lang="en-US" altLang="en-US" dirty="0" smtClean="0"/>
          </a:p>
        </p:txBody>
      </p:sp>
      <p:sp>
        <p:nvSpPr>
          <p:cNvPr id="28677" name="Slide Number Placeholder 1"/>
          <p:cNvSpPr txBox="1">
            <a:spLocks/>
          </p:cNvSpPr>
          <p:nvPr/>
        </p:nvSpPr>
        <p:spPr bwMode="auto">
          <a:xfrm>
            <a:off x="6553200" y="649287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C192A6ED-22D9-4E57-A2FE-269305327AC3}" type="slidenum">
              <a:rPr lang="en-US" altLang="en-US" sz="1800"/>
              <a:pPr algn="r">
                <a:spcBef>
                  <a:spcPct val="0"/>
                </a:spcBef>
                <a:buClrTx/>
                <a:buFontTx/>
                <a:buNone/>
              </a:pPr>
              <a:t>23</a:t>
            </a:fld>
            <a:endParaRPr lang="en-US" altLang="en-US" sz="1800"/>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smtClean="0"/>
              <a:t>Scoping and Risk Assessment</a:t>
            </a:r>
          </a:p>
        </p:txBody>
      </p:sp>
      <p:sp>
        <p:nvSpPr>
          <p:cNvPr id="29699" name="Content Placeholder 2"/>
          <p:cNvSpPr>
            <a:spLocks noGrp="1"/>
          </p:cNvSpPr>
          <p:nvPr>
            <p:ph idx="1"/>
          </p:nvPr>
        </p:nvSpPr>
        <p:spPr/>
        <p:txBody>
          <a:bodyPr/>
          <a:lstStyle/>
          <a:p>
            <a:r>
              <a:rPr lang="en-US" altLang="en-US" dirty="0" smtClean="0"/>
              <a:t>Called many things, scoping, risk assessment and checklists, etc. </a:t>
            </a:r>
          </a:p>
          <a:p>
            <a:r>
              <a:rPr lang="en-US" altLang="en-US" dirty="0" smtClean="0"/>
              <a:t>The overall purpose is to:</a:t>
            </a:r>
          </a:p>
          <a:p>
            <a:pPr lvl="1"/>
            <a:r>
              <a:rPr lang="en-US" altLang="en-US" dirty="0" smtClean="0"/>
              <a:t>Coordinate early with the public and agencies.</a:t>
            </a:r>
          </a:p>
          <a:p>
            <a:pPr lvl="1"/>
            <a:r>
              <a:rPr lang="en-US" altLang="en-US" dirty="0" smtClean="0"/>
              <a:t>Determine scope of project and study area.</a:t>
            </a:r>
          </a:p>
          <a:p>
            <a:pPr lvl="1"/>
            <a:r>
              <a:rPr lang="en-US" altLang="en-US" dirty="0" smtClean="0"/>
              <a:t>Identify important and minor issues.</a:t>
            </a:r>
          </a:p>
          <a:p>
            <a:pPr lvl="1"/>
            <a:r>
              <a:rPr lang="en-US" altLang="en-US" dirty="0" smtClean="0"/>
              <a:t>Allocate assignments.</a:t>
            </a:r>
          </a:p>
          <a:p>
            <a:pPr lvl="1"/>
            <a:r>
              <a:rPr lang="en-US" altLang="en-US" dirty="0" smtClean="0"/>
              <a:t>Identify activities and their timing.</a:t>
            </a:r>
          </a:p>
          <a:p>
            <a:pPr lvl="1"/>
            <a:r>
              <a:rPr lang="en-US" altLang="en-US" dirty="0" smtClean="0"/>
              <a:t>Identify other studies.</a:t>
            </a:r>
          </a:p>
          <a:p>
            <a:pPr lvl="1"/>
            <a:r>
              <a:rPr lang="en-US" altLang="en-US" b="1" dirty="0" smtClean="0"/>
              <a:t>Determine document type.</a:t>
            </a:r>
          </a:p>
          <a:p>
            <a:endParaRPr lang="en-US" altLang="en-US" dirty="0" smtClean="0"/>
          </a:p>
        </p:txBody>
      </p:sp>
      <p:sp>
        <p:nvSpPr>
          <p:cNvPr id="2970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C0933308-0916-412A-B815-28F5A280CDD9}" type="slidenum">
              <a:rPr lang="en-US" altLang="en-US" sz="1800" smtClean="0"/>
              <a:pPr algn="r">
                <a:spcBef>
                  <a:spcPct val="0"/>
                </a:spcBef>
                <a:buClrTx/>
                <a:buFontTx/>
                <a:buNone/>
              </a:pPr>
              <a:t>24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NEPA Assignment Process</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25</a:t>
            </a:fld>
            <a:endParaRPr lang="en-US"/>
          </a:p>
        </p:txBody>
      </p:sp>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672863"/>
            <a:ext cx="8229600" cy="4380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bwMode="auto">
          <a:xfrm>
            <a:off x="1972733" y="1710268"/>
            <a:ext cx="1828800" cy="1329266"/>
          </a:xfrm>
          <a:prstGeom prst="ellipse">
            <a:avLst/>
          </a:prstGeom>
          <a:noFill/>
          <a:ln w="12700" cap="flat" cmpd="sng" algn="ctr">
            <a:solidFill>
              <a:schemeClr val="tx1"/>
            </a:solidFill>
            <a:prstDash val="solid"/>
            <a:miter lim="800000"/>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Oval 6"/>
          <p:cNvSpPr/>
          <p:nvPr/>
        </p:nvSpPr>
        <p:spPr bwMode="auto">
          <a:xfrm>
            <a:off x="5274733" y="1710268"/>
            <a:ext cx="1828800" cy="1329266"/>
          </a:xfrm>
          <a:prstGeom prst="ellipse">
            <a:avLst/>
          </a:prstGeom>
          <a:noFill/>
          <a:ln w="12700" cap="flat" cmpd="sng" algn="ctr">
            <a:solidFill>
              <a:schemeClr val="tx1"/>
            </a:solidFill>
            <a:prstDash val="solid"/>
            <a:miter lim="800000"/>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Oval 7"/>
          <p:cNvSpPr/>
          <p:nvPr/>
        </p:nvSpPr>
        <p:spPr bwMode="auto">
          <a:xfrm>
            <a:off x="4360335" y="3081865"/>
            <a:ext cx="2015068" cy="1329266"/>
          </a:xfrm>
          <a:prstGeom prst="ellipse">
            <a:avLst/>
          </a:prstGeom>
          <a:noFill/>
          <a:ln w="12700" cap="flat" cmpd="sng" algn="ctr">
            <a:solidFill>
              <a:schemeClr val="tx1"/>
            </a:solidFill>
            <a:prstDash val="solid"/>
            <a:miter lim="800000"/>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Oval 8"/>
          <p:cNvSpPr/>
          <p:nvPr/>
        </p:nvSpPr>
        <p:spPr bwMode="auto">
          <a:xfrm>
            <a:off x="3691465" y="4699003"/>
            <a:ext cx="1828800" cy="1329266"/>
          </a:xfrm>
          <a:prstGeom prst="ellipse">
            <a:avLst/>
          </a:prstGeom>
          <a:noFill/>
          <a:ln w="12700" cap="flat" cmpd="sng" algn="ctr">
            <a:solidFill>
              <a:schemeClr val="tx1"/>
            </a:solidFill>
            <a:prstDash val="solid"/>
            <a:miter lim="800000"/>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546127262"/>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400" dirty="0" smtClean="0"/>
              <a:t>See QA/QC Process in NEPA Assignment Application</a:t>
            </a:r>
          </a:p>
          <a:p>
            <a:endParaRPr lang="en-US" dirty="0"/>
          </a:p>
        </p:txBody>
      </p:sp>
      <p:sp>
        <p:nvSpPr>
          <p:cNvPr id="5" name="Title 4"/>
          <p:cNvSpPr>
            <a:spLocks noGrp="1"/>
          </p:cNvSpPr>
          <p:nvPr>
            <p:ph type="title"/>
          </p:nvPr>
        </p:nvSpPr>
        <p:spPr/>
        <p:txBody>
          <a:bodyPr/>
          <a:lstStyle/>
          <a:p>
            <a:r>
              <a:rPr lang="en-US" dirty="0"/>
              <a:t>Basic QA/QC </a:t>
            </a:r>
            <a:r>
              <a:rPr lang="en-US" dirty="0" smtClean="0"/>
              <a:t>Stages</a:t>
            </a:r>
            <a:br>
              <a:rPr lang="en-US" dirty="0" smtClean="0"/>
            </a:br>
            <a:r>
              <a:rPr lang="en-US" sz="2400" dirty="0" smtClean="0"/>
              <a:t>for EA/EIS</a:t>
            </a:r>
            <a:endParaRPr lang="en-US" sz="2400"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26</a:t>
            </a:fld>
            <a:endParaRPr lang="en-US"/>
          </a:p>
        </p:txBody>
      </p:sp>
      <p:graphicFrame>
        <p:nvGraphicFramePr>
          <p:cNvPr id="7" name="Content Placeholder 6"/>
          <p:cNvGraphicFramePr>
            <a:graphicFrameLocks/>
          </p:cNvGraphicFramePr>
          <p:nvPr>
            <p:extLst>
              <p:ext uri="{D42A27DB-BD31-4B8C-83A1-F6EECF244321}">
                <p14:modId xmlns:p14="http://schemas.microsoft.com/office/powerpoint/2010/main" val="2821903204"/>
              </p:ext>
            </p:extLst>
          </p:nvPr>
        </p:nvGraphicFramePr>
        <p:xfrm>
          <a:off x="1634065" y="2472270"/>
          <a:ext cx="6815667" cy="3281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96350317"/>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smtClean="0"/>
              <a:t>Checklists</a:t>
            </a:r>
          </a:p>
        </p:txBody>
      </p:sp>
      <p:sp>
        <p:nvSpPr>
          <p:cNvPr id="30723" name="Content Placeholder 1"/>
          <p:cNvSpPr>
            <a:spLocks noGrp="1" noChangeAspect="1"/>
          </p:cNvSpPr>
          <p:nvPr>
            <p:ph idx="1"/>
          </p:nvPr>
        </p:nvSpPr>
        <p:spPr>
          <a:xfrm>
            <a:off x="499533" y="1651000"/>
            <a:ext cx="8212667" cy="1930400"/>
          </a:xfrm>
        </p:spPr>
        <p:txBody>
          <a:bodyPr/>
          <a:lstStyle/>
          <a:p>
            <a:r>
              <a:rPr lang="en-US" altLang="en-US" dirty="0" smtClean="0"/>
              <a:t>Use checklist to determine class of action</a:t>
            </a:r>
          </a:p>
        </p:txBody>
      </p:sp>
      <p:pic>
        <p:nvPicPr>
          <p:cNvPr id="30725" name="Picture 2"/>
          <p:cNvPicPr>
            <a:picLocks noChangeAspect="1"/>
          </p:cNvPicPr>
          <p:nvPr/>
        </p:nvPicPr>
        <p:blipFill>
          <a:blip r:embed="rId3" cstate="print">
            <a:extLst>
              <a:ext uri="{28A0092B-C50C-407E-A947-70E740481C1C}">
                <a14:useLocalDpi xmlns:a14="http://schemas.microsoft.com/office/drawing/2010/main" val="0"/>
              </a:ext>
            </a:extLst>
          </a:blip>
          <a:srcRect l="4538" t="3661" r="5197" b="48235"/>
          <a:stretch>
            <a:fillRect/>
          </a:stretch>
        </p:blipFill>
        <p:spPr bwMode="auto">
          <a:xfrm>
            <a:off x="398465" y="2608793"/>
            <a:ext cx="6321425" cy="36480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072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B80521E9-EEC5-4417-9A39-964E393086E3}" type="slidenum">
              <a:rPr lang="en-US" altLang="en-US" sz="1800" smtClean="0"/>
              <a:pPr algn="r">
                <a:spcBef>
                  <a:spcPct val="0"/>
                </a:spcBef>
                <a:buClrTx/>
                <a:buFontTx/>
                <a:buNone/>
              </a:pPr>
              <a:t>27</a:t>
            </a:fld>
            <a:endParaRPr lang="en-US" altLang="en-US" sz="1800" smtClean="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12557" y="3540898"/>
            <a:ext cx="6031443" cy="7887270"/>
          </a:xfrm>
          <a:prstGeom prst="rect">
            <a:avLst/>
          </a:prstGeom>
          <a:noFill/>
          <a:ln w="158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Resources for Documents</a:t>
            </a:r>
          </a:p>
        </p:txBody>
      </p:sp>
      <p:sp>
        <p:nvSpPr>
          <p:cNvPr id="32771" name="Content Placeholder 2"/>
          <p:cNvSpPr>
            <a:spLocks noGrp="1"/>
          </p:cNvSpPr>
          <p:nvPr>
            <p:ph idx="1"/>
          </p:nvPr>
        </p:nvSpPr>
        <p:spPr/>
        <p:txBody>
          <a:bodyPr/>
          <a:lstStyle/>
          <a:p>
            <a:r>
              <a:rPr lang="en-US" altLang="en-US" dirty="0" smtClean="0"/>
              <a:t>Environmental Compliance Toolkits</a:t>
            </a:r>
          </a:p>
          <a:p>
            <a:pPr lvl="1"/>
            <a:r>
              <a:rPr lang="en-US" altLang="en-US" dirty="0" smtClean="0"/>
              <a:t>Project Scope and Environmental Issues Checklist</a:t>
            </a:r>
          </a:p>
          <a:p>
            <a:pPr lvl="1"/>
            <a:r>
              <a:rPr lang="en-US" altLang="en-US" dirty="0" smtClean="0"/>
              <a:t>CE Determination Checklist </a:t>
            </a:r>
          </a:p>
          <a:p>
            <a:pPr lvl="1"/>
            <a:r>
              <a:rPr lang="en-US" altLang="en-US" b="1" dirty="0" smtClean="0"/>
              <a:t>July 2014 – </a:t>
            </a:r>
            <a:r>
              <a:rPr lang="en-US" altLang="en-US" b="1" dirty="0" err="1" smtClean="0"/>
              <a:t>TxDOT</a:t>
            </a:r>
            <a:r>
              <a:rPr lang="en-US" altLang="en-US" b="1" dirty="0" smtClean="0"/>
              <a:t> NEPA Workshop</a:t>
            </a:r>
          </a:p>
          <a:p>
            <a:pPr lvl="1"/>
            <a:r>
              <a:rPr lang="en-US" altLang="en-US" dirty="0" smtClean="0"/>
              <a:t>Other </a:t>
            </a:r>
            <a:r>
              <a:rPr lang="en-US" altLang="en-US" dirty="0" err="1" smtClean="0"/>
              <a:t>TxDOT</a:t>
            </a:r>
            <a:r>
              <a:rPr lang="en-US" altLang="en-US" dirty="0" smtClean="0"/>
              <a:t> forms and checklists</a:t>
            </a:r>
          </a:p>
          <a:p>
            <a:endParaRPr lang="en-US" altLang="en-US" dirty="0" smtClean="0"/>
          </a:p>
          <a:p>
            <a:r>
              <a:rPr lang="en-US" altLang="en-US" dirty="0" smtClean="0"/>
              <a:t>ECOS</a:t>
            </a:r>
          </a:p>
          <a:p>
            <a:endParaRPr lang="en-US" altLang="en-US" dirty="0" smtClean="0"/>
          </a:p>
        </p:txBody>
      </p:sp>
      <p:sp>
        <p:nvSpPr>
          <p:cNvPr id="32772"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57BFC81E-2B14-43AB-AA6F-24874922F922}" type="slidenum">
              <a:rPr lang="en-US" altLang="en-US" sz="1800" smtClean="0"/>
              <a:pPr algn="r">
                <a:spcBef>
                  <a:spcPct val="0"/>
                </a:spcBef>
                <a:buClrTx/>
                <a:buFontTx/>
                <a:buNone/>
              </a:pPr>
              <a:t>28</a:t>
            </a:fld>
            <a:endParaRPr lang="en-US" altLang="en-US" sz="1800" smtClean="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542"/>
          <a:stretch/>
        </p:blipFill>
        <p:spPr bwMode="auto">
          <a:xfrm>
            <a:off x="2620435" y="3968750"/>
            <a:ext cx="6362700" cy="50842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smtClean="0"/>
              <a:t>Bridge replacement</a:t>
            </a:r>
          </a:p>
          <a:p>
            <a:endParaRPr lang="en-US" dirty="0" smtClean="0"/>
          </a:p>
          <a:p>
            <a:endParaRPr lang="en-US" dirty="0"/>
          </a:p>
          <a:p>
            <a:r>
              <a:rPr lang="en-US" dirty="0" smtClean="0"/>
              <a:t>Frontage Road</a:t>
            </a:r>
          </a:p>
          <a:p>
            <a:endParaRPr lang="en-US" dirty="0" smtClean="0"/>
          </a:p>
          <a:p>
            <a:endParaRPr lang="en-US" dirty="0" smtClean="0"/>
          </a:p>
          <a:p>
            <a:pPr marL="0" indent="0" algn="ctr">
              <a:buNone/>
            </a:pPr>
            <a:endParaRPr lang="en-US" dirty="0" smtClean="0"/>
          </a:p>
          <a:p>
            <a:pPr marL="0" indent="0" algn="ctr">
              <a:buNone/>
            </a:pPr>
            <a:r>
              <a:rPr lang="en-US" dirty="0" smtClean="0"/>
              <a:t>See July 2014 TxDOT Workshop Examples</a:t>
            </a:r>
          </a:p>
        </p:txBody>
      </p:sp>
      <p:sp>
        <p:nvSpPr>
          <p:cNvPr id="3" name="Title 2"/>
          <p:cNvSpPr>
            <a:spLocks noGrp="1"/>
          </p:cNvSpPr>
          <p:nvPr>
            <p:ph type="title"/>
          </p:nvPr>
        </p:nvSpPr>
        <p:spPr/>
        <p:txBody>
          <a:bodyPr/>
          <a:lstStyle/>
          <a:p>
            <a:r>
              <a:rPr lang="en-US" dirty="0" smtClean="0"/>
              <a:t>Is It a CE?</a:t>
            </a:r>
            <a:endParaRPr lang="en-US" dirty="0"/>
          </a:p>
        </p:txBody>
      </p:sp>
      <p:sp>
        <p:nvSpPr>
          <p:cNvPr id="2" name="Slide Number Placeholder 1"/>
          <p:cNvSpPr>
            <a:spLocks noGrp="1"/>
          </p:cNvSpPr>
          <p:nvPr>
            <p:ph type="sldNum" sz="quarter" idx="10"/>
          </p:nvPr>
        </p:nvSpPr>
        <p:spPr/>
        <p:txBody>
          <a:bodyPr/>
          <a:lstStyle/>
          <a:p>
            <a:pPr>
              <a:defRPr/>
            </a:pPr>
            <a:fld id="{7404D819-A78F-4129-98C5-E55EC31FF62E}" type="slidenum">
              <a:rPr lang="en-US" smtClean="0"/>
              <a:pPr>
                <a:defRPr/>
              </a:pPr>
              <a:t>29</a:t>
            </a:fld>
            <a:endParaRPr lang="en-US"/>
          </a:p>
        </p:txBody>
      </p:sp>
    </p:spTree>
    <p:extLst>
      <p:ext uri="{BB962C8B-B14F-4D97-AF65-F5344CB8AC3E}">
        <p14:creationId xmlns:p14="http://schemas.microsoft.com/office/powerpoint/2010/main" val="3055080557"/>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smtClean="0"/>
              <a:t>Introduction and Overview</a:t>
            </a:r>
          </a:p>
        </p:txBody>
      </p:sp>
      <p:sp>
        <p:nvSpPr>
          <p:cNvPr id="10243" name="Content Placeholder 2"/>
          <p:cNvSpPr>
            <a:spLocks noGrp="1"/>
          </p:cNvSpPr>
          <p:nvPr>
            <p:ph idx="1"/>
          </p:nvPr>
        </p:nvSpPr>
        <p:spPr/>
        <p:txBody>
          <a:bodyPr/>
          <a:lstStyle/>
          <a:p>
            <a:endParaRPr lang="en-US" altLang="en-US" smtClean="0"/>
          </a:p>
          <a:p>
            <a:r>
              <a:rPr lang="en-US" altLang="en-US" smtClean="0"/>
              <a:t>Introductions</a:t>
            </a:r>
          </a:p>
          <a:p>
            <a:endParaRPr lang="en-US" altLang="en-US" smtClean="0"/>
          </a:p>
          <a:p>
            <a:r>
              <a:rPr lang="en-US" altLang="en-US" smtClean="0"/>
              <a:t>Review learning objectives</a:t>
            </a:r>
          </a:p>
          <a:p>
            <a:endParaRPr lang="en-US" altLang="en-US" smtClean="0"/>
          </a:p>
          <a:p>
            <a:r>
              <a:rPr lang="en-US" altLang="en-US" smtClean="0"/>
              <a:t>Workshop materials</a:t>
            </a:r>
          </a:p>
        </p:txBody>
      </p:sp>
      <p:sp>
        <p:nvSpPr>
          <p:cNvPr id="10244"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F1FFAE68-D50E-496E-AAB0-950F88D6A925}" type="slidenum">
              <a:rPr lang="en-US" altLang="en-US" sz="1800" smtClean="0"/>
              <a:pPr algn="ctr">
                <a:spcBef>
                  <a:spcPct val="0"/>
                </a:spcBef>
                <a:buClrTx/>
                <a:buFontTx/>
                <a:buNone/>
              </a:pPr>
              <a:t>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Look in </a:t>
            </a:r>
            <a:r>
              <a:rPr lang="en-US" dirty="0" err="1" smtClean="0"/>
              <a:t>TxDOT</a:t>
            </a:r>
            <a:r>
              <a:rPr lang="en-US" dirty="0" smtClean="0"/>
              <a:t> Guidance and </a:t>
            </a:r>
            <a:r>
              <a:rPr lang="en-US" dirty="0"/>
              <a:t>23 CFR 771.117 (c) and (d)</a:t>
            </a:r>
          </a:p>
          <a:p>
            <a:endParaRPr lang="en-US" dirty="0" smtClean="0"/>
          </a:p>
          <a:p>
            <a:r>
              <a:rPr lang="en-US" dirty="0" smtClean="0"/>
              <a:t>“c-list” CEs </a:t>
            </a:r>
          </a:p>
          <a:p>
            <a:pPr lvl="1"/>
            <a:r>
              <a:rPr lang="en-US" dirty="0" smtClean="0"/>
              <a:t>Operational ROW, less than $5 million fed share, less than $30 million total and 15% fed share, etc.</a:t>
            </a:r>
          </a:p>
          <a:p>
            <a:endParaRPr lang="en-US" dirty="0" smtClean="0"/>
          </a:p>
          <a:p>
            <a:r>
              <a:rPr lang="en-US" dirty="0" smtClean="0"/>
              <a:t>“d-list” CEs</a:t>
            </a:r>
          </a:p>
          <a:p>
            <a:pPr lvl="1"/>
            <a:r>
              <a:rPr lang="en-US" dirty="0" smtClean="0"/>
              <a:t>Modernization, operational, bridge reconstruction,  replacement, etc.</a:t>
            </a:r>
          </a:p>
          <a:p>
            <a:pPr lvl="1"/>
            <a:endParaRPr lang="en-US" dirty="0" smtClean="0"/>
          </a:p>
          <a:p>
            <a:pPr marL="0" indent="0">
              <a:buNone/>
            </a:pPr>
            <a:endParaRPr lang="en-US" dirty="0" smtClean="0"/>
          </a:p>
          <a:p>
            <a:pPr lvl="1"/>
            <a:endParaRPr lang="en-US" dirty="0"/>
          </a:p>
        </p:txBody>
      </p:sp>
      <p:sp>
        <p:nvSpPr>
          <p:cNvPr id="3" name="Title 2"/>
          <p:cNvSpPr>
            <a:spLocks noGrp="1"/>
          </p:cNvSpPr>
          <p:nvPr>
            <p:ph type="title"/>
          </p:nvPr>
        </p:nvSpPr>
        <p:spPr/>
        <p:txBody>
          <a:bodyPr/>
          <a:lstStyle/>
          <a:p>
            <a:r>
              <a:rPr lang="en-US" altLang="en-US" dirty="0"/>
              <a:t>Which NEPA </a:t>
            </a:r>
            <a:r>
              <a:rPr lang="en-US" altLang="en-US" dirty="0" smtClean="0"/>
              <a:t>document?</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30</a:t>
            </a:fld>
            <a:endParaRPr lang="en-US"/>
          </a:p>
        </p:txBody>
      </p:sp>
    </p:spTree>
    <p:extLst>
      <p:ext uri="{BB962C8B-B14F-4D97-AF65-F5344CB8AC3E}">
        <p14:creationId xmlns:p14="http://schemas.microsoft.com/office/powerpoint/2010/main" val="3568925672"/>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smtClean="0"/>
              <a:t>Which NEPA document?</a:t>
            </a:r>
          </a:p>
        </p:txBody>
      </p:sp>
      <p:sp>
        <p:nvSpPr>
          <p:cNvPr id="33795" name="Content Placeholder 2"/>
          <p:cNvSpPr>
            <a:spLocks noGrp="1"/>
          </p:cNvSpPr>
          <p:nvPr>
            <p:ph idx="1"/>
          </p:nvPr>
        </p:nvSpPr>
        <p:spPr/>
        <p:txBody>
          <a:bodyPr/>
          <a:lstStyle/>
          <a:p>
            <a:pPr marL="514350" indent="-514350">
              <a:buFontTx/>
              <a:buAutoNum type="arabicPeriod"/>
              <a:defRPr/>
            </a:pPr>
            <a:r>
              <a:rPr lang="en-US" altLang="en-US" dirty="0" smtClean="0"/>
              <a:t>Bridge replacement and approaches</a:t>
            </a:r>
          </a:p>
          <a:p>
            <a:pPr lvl="1"/>
            <a:r>
              <a:rPr lang="en-US" dirty="0"/>
              <a:t>$4.5 million – 80% </a:t>
            </a:r>
            <a:r>
              <a:rPr lang="en-US" dirty="0" smtClean="0"/>
              <a:t>federal/20</a:t>
            </a:r>
            <a:r>
              <a:rPr lang="en-US" dirty="0"/>
              <a:t>% state</a:t>
            </a:r>
          </a:p>
          <a:p>
            <a:pPr lvl="1"/>
            <a:r>
              <a:rPr lang="en-US" dirty="0"/>
              <a:t>No new ROW</a:t>
            </a:r>
          </a:p>
          <a:p>
            <a:pPr lvl="1"/>
            <a:r>
              <a:rPr lang="en-US" dirty="0"/>
              <a:t>Replaces 1970 bridge with minor horizontal adjustment</a:t>
            </a:r>
          </a:p>
          <a:p>
            <a:pPr marL="0" indent="0">
              <a:buFontTx/>
              <a:buNone/>
              <a:defRPr/>
            </a:pPr>
            <a:r>
              <a:rPr lang="en-US" altLang="en-US" dirty="0" smtClean="0"/>
              <a:t>2. New frontage road</a:t>
            </a:r>
          </a:p>
          <a:p>
            <a:pPr lvl="1" indent="-342900">
              <a:defRPr/>
            </a:pPr>
            <a:r>
              <a:rPr lang="en-US" altLang="en-US" dirty="0" smtClean="0"/>
              <a:t>$35 million – 80% federal/20% state</a:t>
            </a:r>
          </a:p>
          <a:p>
            <a:pPr lvl="1" indent="-342900">
              <a:defRPr/>
            </a:pPr>
            <a:r>
              <a:rPr lang="en-US" altLang="en-US" dirty="0" smtClean="0"/>
              <a:t>No new ROW</a:t>
            </a:r>
          </a:p>
          <a:p>
            <a:pPr marL="0" indent="0">
              <a:buFontTx/>
              <a:buNone/>
              <a:defRPr/>
            </a:pPr>
            <a:endParaRPr lang="en-US" altLang="en-US" dirty="0"/>
          </a:p>
          <a:p>
            <a:pPr marL="0" indent="0">
              <a:buFontTx/>
              <a:buNone/>
              <a:defRPr/>
            </a:pPr>
            <a:r>
              <a:rPr lang="en-US" altLang="en-US" sz="1800" b="1" dirty="0" smtClean="0"/>
              <a:t>SEE TAB 2  May Workshop/page 127-137 in July 2014 NEPA Workshop </a:t>
            </a:r>
          </a:p>
          <a:p>
            <a:pPr marL="0" indent="0">
              <a:buFontTx/>
              <a:buNone/>
              <a:defRPr/>
            </a:pPr>
            <a:r>
              <a:rPr lang="en-US" altLang="en-US" sz="1800" b="1" dirty="0" smtClean="0"/>
              <a:t>in NEPA Assignment Training Binder</a:t>
            </a:r>
          </a:p>
          <a:p>
            <a:pPr>
              <a:defRPr/>
            </a:pPr>
            <a:endParaRPr lang="en-US" altLang="en-US" dirty="0" smtClean="0"/>
          </a:p>
        </p:txBody>
      </p:sp>
      <p:sp>
        <p:nvSpPr>
          <p:cNvPr id="3379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E398AD20-D331-4982-BDA2-7974D70BC7C2}" type="slidenum">
              <a:rPr lang="en-US" altLang="en-US" sz="1800" smtClean="0"/>
              <a:pPr algn="r">
                <a:spcBef>
                  <a:spcPct val="0"/>
                </a:spcBef>
                <a:buClrTx/>
                <a:buFontTx/>
                <a:buNone/>
              </a:pPr>
              <a:t>31</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p:txBody>
          <a:bodyPr/>
          <a:lstStyle/>
          <a:p>
            <a:r>
              <a:rPr lang="en-US" altLang="en-US" smtClean="0"/>
              <a:t>Bridge Layout</a:t>
            </a:r>
          </a:p>
        </p:txBody>
      </p:sp>
      <p:pic>
        <p:nvPicPr>
          <p:cNvPr id="34819"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rcRect l="2972" t="1962" r="1534" b="1776"/>
          <a:stretch>
            <a:fillRect/>
          </a:stretch>
        </p:blipFill>
        <p:spPr>
          <a:xfrm>
            <a:off x="179392" y="1204913"/>
            <a:ext cx="8785225" cy="5324475"/>
          </a:xfrm>
        </p:spPr>
      </p:pic>
      <p:sp>
        <p:nvSpPr>
          <p:cNvPr id="3482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DEA7783-4E0C-4CAD-8494-24504CDB87EF}" type="slidenum">
              <a:rPr lang="en-US" altLang="en-US" sz="1800" smtClean="0"/>
              <a:pPr algn="r">
                <a:spcBef>
                  <a:spcPct val="0"/>
                </a:spcBef>
                <a:buClrTx/>
                <a:buFontTx/>
                <a:buNone/>
              </a:pPr>
              <a:t>32</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smtClean="0"/>
              <a:t>Frontage Road</a:t>
            </a:r>
          </a:p>
        </p:txBody>
      </p:sp>
      <p:pic>
        <p:nvPicPr>
          <p:cNvPr id="3584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3334" t="2492" r="2306" b="15285"/>
          <a:stretch>
            <a:fillRect/>
          </a:stretch>
        </p:blipFill>
        <p:spPr bwMode="auto">
          <a:xfrm>
            <a:off x="838200" y="1255714"/>
            <a:ext cx="7237413" cy="5503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35844"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DBF2116F-0478-4EAF-870A-57611F1E265A}" type="slidenum">
              <a:rPr lang="en-US" altLang="en-US" sz="1800" smtClean="0"/>
              <a:pPr algn="r">
                <a:spcBef>
                  <a:spcPct val="0"/>
                </a:spcBef>
                <a:buClrTx/>
                <a:buFontTx/>
                <a:buNone/>
              </a:pPr>
              <a:t>33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smtClean="0"/>
              <a:t>Summary</a:t>
            </a:r>
          </a:p>
        </p:txBody>
      </p:sp>
      <p:sp>
        <p:nvSpPr>
          <p:cNvPr id="36867" name="Content Placeholder 2"/>
          <p:cNvSpPr>
            <a:spLocks noGrp="1"/>
          </p:cNvSpPr>
          <p:nvPr>
            <p:ph idx="1"/>
          </p:nvPr>
        </p:nvSpPr>
        <p:spPr>
          <a:xfrm>
            <a:off x="457199" y="1600203"/>
            <a:ext cx="8403771" cy="4525963"/>
          </a:xfrm>
        </p:spPr>
        <p:txBody>
          <a:bodyPr/>
          <a:lstStyle/>
          <a:p>
            <a:r>
              <a:rPr lang="en-US" altLang="en-US" dirty="0" smtClean="0"/>
              <a:t>NEPA is a process for good decision making that aligns with the transportation planning process.</a:t>
            </a:r>
          </a:p>
          <a:p>
            <a:endParaRPr lang="en-US" altLang="en-US" dirty="0" smtClean="0"/>
          </a:p>
          <a:p>
            <a:r>
              <a:rPr lang="en-US" altLang="en-US" dirty="0" smtClean="0"/>
              <a:t>Many different laws affect the transportation development process.</a:t>
            </a:r>
          </a:p>
          <a:p>
            <a:endParaRPr lang="en-US" altLang="en-US" dirty="0" smtClean="0"/>
          </a:p>
          <a:p>
            <a:r>
              <a:rPr lang="en-US" altLang="en-US" dirty="0" smtClean="0"/>
              <a:t>The project development process is complicated, with many simultaneously moving parts and decisions.</a:t>
            </a:r>
          </a:p>
        </p:txBody>
      </p:sp>
      <p:sp>
        <p:nvSpPr>
          <p:cNvPr id="3686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91E0371-C958-45B9-970C-63B8741664AD}" type="slidenum">
              <a:rPr lang="en-US" altLang="en-US" sz="1800" smtClean="0"/>
              <a:pPr algn="r">
                <a:spcBef>
                  <a:spcPct val="0"/>
                </a:spcBef>
                <a:buClrTx/>
                <a:buFontTx/>
                <a:buNone/>
              </a:pPr>
              <a:t>34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smtClean="0"/>
              <a:t>Lesson Review</a:t>
            </a:r>
          </a:p>
        </p:txBody>
      </p:sp>
      <p:sp>
        <p:nvSpPr>
          <p:cNvPr id="37891" name="Content Placeholder 2"/>
          <p:cNvSpPr>
            <a:spLocks noGrp="1"/>
          </p:cNvSpPr>
          <p:nvPr>
            <p:ph idx="1"/>
          </p:nvPr>
        </p:nvSpPr>
        <p:spPr/>
        <p:txBody>
          <a:bodyPr/>
          <a:lstStyle/>
          <a:p>
            <a:r>
              <a:rPr lang="en-US" altLang="en-US" dirty="0" smtClean="0"/>
              <a:t>Why do we prepare NEPA documents?</a:t>
            </a:r>
          </a:p>
          <a:p>
            <a:endParaRPr lang="en-US" altLang="en-US" dirty="0" smtClean="0"/>
          </a:p>
          <a:p>
            <a:r>
              <a:rPr lang="en-US" altLang="en-US" dirty="0" smtClean="0"/>
              <a:t>How do you determine the correct NEPA document and class of action? </a:t>
            </a:r>
          </a:p>
          <a:p>
            <a:endParaRPr lang="en-US" altLang="en-US" dirty="0"/>
          </a:p>
          <a:p>
            <a:r>
              <a:rPr lang="en-US" altLang="en-US" dirty="0" smtClean="0"/>
              <a:t>When do you prepare the documents?</a:t>
            </a:r>
          </a:p>
          <a:p>
            <a:endParaRPr lang="en-US" altLang="en-US" dirty="0"/>
          </a:p>
          <a:p>
            <a:r>
              <a:rPr lang="en-US" altLang="en-US" dirty="0" smtClean="0"/>
              <a:t>What resources do you use?</a:t>
            </a:r>
          </a:p>
          <a:p>
            <a:endParaRPr lang="en-US" altLang="en-US" dirty="0" smtClean="0"/>
          </a:p>
          <a:p>
            <a:pPr marL="0" indent="0">
              <a:buNone/>
            </a:pPr>
            <a:endParaRPr lang="en-US" altLang="en-US" dirty="0" smtClean="0"/>
          </a:p>
          <a:p>
            <a:endParaRPr lang="en-US" altLang="en-US" dirty="0" smtClean="0"/>
          </a:p>
          <a:p>
            <a:endParaRPr lang="en-US" altLang="en-US" dirty="0" smtClean="0"/>
          </a:p>
          <a:p>
            <a:endParaRPr lang="en-US" altLang="en-US" dirty="0" smtClean="0"/>
          </a:p>
          <a:p>
            <a:endParaRPr lang="en-US" altLang="en-US" dirty="0" smtClean="0"/>
          </a:p>
        </p:txBody>
      </p:sp>
      <p:sp>
        <p:nvSpPr>
          <p:cNvPr id="37892"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172E40EA-025F-4B7B-BA4F-1C8E32646712}" type="slidenum">
              <a:rPr lang="en-US" altLang="en-US" sz="1800" smtClean="0"/>
              <a:pPr algn="ctr">
                <a:spcBef>
                  <a:spcPct val="0"/>
                </a:spcBef>
                <a:buClrTx/>
                <a:buFontTx/>
                <a:buNone/>
              </a:pPr>
              <a:t>35</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smtClean="0"/>
              <a:t>Lesson learned </a:t>
            </a:r>
          </a:p>
        </p:txBody>
      </p:sp>
      <p:sp>
        <p:nvSpPr>
          <p:cNvPr id="38915" name="Content Placeholder 2"/>
          <p:cNvSpPr>
            <a:spLocks noGrp="1"/>
          </p:cNvSpPr>
          <p:nvPr>
            <p:ph idx="1"/>
          </p:nvPr>
        </p:nvSpPr>
        <p:spPr/>
        <p:txBody>
          <a:bodyPr/>
          <a:lstStyle/>
          <a:p>
            <a:r>
              <a:rPr lang="en-US" altLang="en-US" dirty="0" smtClean="0"/>
              <a:t>Make site visits!</a:t>
            </a:r>
          </a:p>
          <a:p>
            <a:endParaRPr lang="en-US" altLang="en-US" dirty="0" smtClean="0"/>
          </a:p>
          <a:p>
            <a:r>
              <a:rPr lang="en-US" altLang="en-US" dirty="0" smtClean="0"/>
              <a:t>Document, document, document everything.</a:t>
            </a:r>
          </a:p>
          <a:p>
            <a:pPr lvl="1"/>
            <a:r>
              <a:rPr lang="en-US" altLang="en-US" dirty="0" smtClean="0"/>
              <a:t>ECOS</a:t>
            </a:r>
          </a:p>
          <a:p>
            <a:pPr lvl="1"/>
            <a:r>
              <a:rPr lang="en-US" altLang="en-US" dirty="0" smtClean="0"/>
              <a:t>Tech Studies, etc. </a:t>
            </a:r>
          </a:p>
          <a:p>
            <a:endParaRPr lang="en-US" altLang="en-US" dirty="0" smtClean="0"/>
          </a:p>
          <a:p>
            <a:r>
              <a:rPr lang="en-US" altLang="en-US" dirty="0" smtClean="0"/>
              <a:t>When reviewing documents, provide detailed and specific language, or examples.</a:t>
            </a:r>
          </a:p>
          <a:p>
            <a:endParaRPr lang="en-US" altLang="en-US" dirty="0" smtClean="0"/>
          </a:p>
          <a:p>
            <a:endParaRPr lang="en-US" altLang="en-US" dirty="0" smtClean="0"/>
          </a:p>
          <a:p>
            <a:endParaRPr lang="en-US" altLang="en-US" dirty="0" smtClean="0"/>
          </a:p>
        </p:txBody>
      </p:sp>
      <p:sp>
        <p:nvSpPr>
          <p:cNvPr id="3891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F6620BCA-65EA-48A1-AFD5-08CCE0FF0A0F}" type="slidenum">
              <a:rPr lang="en-US" altLang="en-US" sz="1800" smtClean="0"/>
              <a:pPr algn="r">
                <a:spcBef>
                  <a:spcPct val="0"/>
                </a:spcBef>
                <a:buClrTx/>
                <a:buFontTx/>
                <a:buNone/>
              </a:pPr>
              <a:t>36</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smtClean="0"/>
              <a:t>Feedback request</a:t>
            </a:r>
            <a:br>
              <a:rPr lang="en-US" altLang="en-US" dirty="0" smtClean="0"/>
            </a:br>
            <a:r>
              <a:rPr lang="en-US" altLang="en-US" sz="2800" dirty="0" smtClean="0"/>
              <a:t>(Be Constructive)</a:t>
            </a:r>
          </a:p>
        </p:txBody>
      </p:sp>
      <p:sp>
        <p:nvSpPr>
          <p:cNvPr id="39939" name="Content Placeholder 2"/>
          <p:cNvSpPr>
            <a:spLocks noGrp="1"/>
          </p:cNvSpPr>
          <p:nvPr>
            <p:ph idx="1"/>
          </p:nvPr>
        </p:nvSpPr>
        <p:spPr/>
        <p:txBody>
          <a:bodyPr/>
          <a:lstStyle/>
          <a:p>
            <a:r>
              <a:rPr lang="en-US" altLang="en-US" dirty="0" smtClean="0"/>
              <a:t>Share your experience on environmental document and review processes.</a:t>
            </a:r>
          </a:p>
          <a:p>
            <a:endParaRPr lang="en-US" altLang="en-US" dirty="0" smtClean="0"/>
          </a:p>
          <a:p>
            <a:r>
              <a:rPr lang="en-US" altLang="en-US" dirty="0" smtClean="0"/>
              <a:t>Assuming deficiencies and issues exist:</a:t>
            </a:r>
          </a:p>
          <a:p>
            <a:pPr lvl="1"/>
            <a:r>
              <a:rPr lang="en-US" altLang="en-US" dirty="0" smtClean="0"/>
              <a:t>What are the most critical deficiencies or issues?</a:t>
            </a:r>
          </a:p>
          <a:p>
            <a:pPr lvl="1"/>
            <a:r>
              <a:rPr lang="en-US" altLang="en-US" dirty="0" smtClean="0"/>
              <a:t>What is your solution or suggestion?</a:t>
            </a:r>
          </a:p>
          <a:p>
            <a:pPr lvl="1"/>
            <a:r>
              <a:rPr lang="en-US" altLang="en-US" dirty="0" smtClean="0"/>
              <a:t>What do you need help with?</a:t>
            </a:r>
          </a:p>
          <a:p>
            <a:pPr lvl="1"/>
            <a:r>
              <a:rPr lang="en-US" altLang="en-US" dirty="0" smtClean="0"/>
              <a:t>What resources do you need?</a:t>
            </a:r>
          </a:p>
        </p:txBody>
      </p:sp>
      <p:sp>
        <p:nvSpPr>
          <p:cNvPr id="3994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7540CBD7-D6CF-4E39-A0BF-8E390E96CAD6}" type="slidenum">
              <a:rPr lang="en-US" altLang="en-US" sz="1800" smtClean="0"/>
              <a:pPr algn="r">
                <a:spcBef>
                  <a:spcPct val="0"/>
                </a:spcBef>
                <a:buClrTx/>
                <a:buFontTx/>
                <a:buNone/>
              </a:pPr>
              <a:t>37</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smtClean="0"/>
              <a:t>Deficiencies and Issues? </a:t>
            </a:r>
          </a:p>
        </p:txBody>
      </p:sp>
      <p:sp>
        <p:nvSpPr>
          <p:cNvPr id="44035" name="Content Placeholder 3"/>
          <p:cNvSpPr>
            <a:spLocks noGrp="1"/>
          </p:cNvSpPr>
          <p:nvPr>
            <p:ph idx="1"/>
          </p:nvPr>
        </p:nvSpPr>
        <p:spPr/>
        <p:txBody>
          <a:bodyPr/>
          <a:lstStyle/>
          <a:p>
            <a:endParaRPr lang="en-US" altLang="en-US" smtClean="0"/>
          </a:p>
          <a:p>
            <a:r>
              <a:rPr lang="en-US" altLang="en-US" smtClean="0"/>
              <a:t>________________________________</a:t>
            </a:r>
          </a:p>
          <a:p>
            <a:endParaRPr lang="en-US" altLang="en-US" smtClean="0"/>
          </a:p>
          <a:p>
            <a:r>
              <a:rPr lang="en-US" altLang="en-US" smtClean="0"/>
              <a:t>________________________________</a:t>
            </a:r>
          </a:p>
          <a:p>
            <a:endParaRPr lang="en-US" altLang="en-US" smtClean="0"/>
          </a:p>
          <a:p>
            <a:r>
              <a:rPr lang="en-US" altLang="en-US" smtClean="0"/>
              <a:t>________________________________</a:t>
            </a:r>
          </a:p>
          <a:p>
            <a:endParaRPr lang="en-US" altLang="en-US" smtClean="0"/>
          </a:p>
          <a:p>
            <a:r>
              <a:rPr lang="en-US" altLang="en-US" smtClean="0"/>
              <a:t>________________________________</a:t>
            </a:r>
          </a:p>
        </p:txBody>
      </p:sp>
      <p:sp>
        <p:nvSpPr>
          <p:cNvPr id="4403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28A81EC-CA31-4CCE-894F-67BE3EA98DBF}" type="slidenum">
              <a:rPr lang="en-US" altLang="en-US" sz="1800" smtClean="0"/>
              <a:pPr algn="r">
                <a:spcBef>
                  <a:spcPct val="0"/>
                </a:spcBef>
                <a:buClrTx/>
                <a:buFontTx/>
                <a:buNone/>
              </a:pPr>
              <a:t>38</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a:xfrm>
            <a:off x="435431" y="1426030"/>
            <a:ext cx="8089447" cy="3048000"/>
          </a:xfrm>
        </p:spPr>
        <p:txBody>
          <a:bodyPr/>
          <a:lstStyle/>
          <a:p>
            <a:pPr algn="l"/>
            <a:r>
              <a:rPr lang="en-US" altLang="en-US" dirty="0" smtClean="0"/>
              <a:t/>
            </a:r>
            <a:br>
              <a:rPr lang="en-US" altLang="en-US" dirty="0" smtClean="0"/>
            </a:br>
            <a:r>
              <a:rPr lang="en-US" altLang="en-US" dirty="0"/>
              <a:t/>
            </a:r>
            <a:br>
              <a:rPr lang="en-US" altLang="en-US" dirty="0"/>
            </a:br>
            <a:r>
              <a:rPr lang="en-US" altLang="en-US" sz="4000" dirty="0" smtClean="0"/>
              <a:t>LESSON 2</a:t>
            </a:r>
            <a:r>
              <a:rPr lang="en-US" altLang="en-US" dirty="0" smtClean="0"/>
              <a:t/>
            </a:r>
            <a:br>
              <a:rPr lang="en-US" altLang="en-US" dirty="0" smtClean="0"/>
            </a:br>
            <a:r>
              <a:rPr lang="en-US" altLang="en-US" dirty="0" smtClean="0"/>
              <a:t/>
            </a:r>
            <a:br>
              <a:rPr lang="en-US" altLang="en-US" dirty="0" smtClean="0"/>
            </a:br>
            <a:r>
              <a:rPr lang="en-US" altLang="en-US" sz="2400" dirty="0" smtClean="0">
                <a:solidFill>
                  <a:schemeClr val="tx1"/>
                </a:solidFill>
              </a:rPr>
              <a:t>Mitigation 101 - Process </a:t>
            </a:r>
            <a:r>
              <a:rPr lang="en-US" altLang="en-US" sz="2400" dirty="0">
                <a:solidFill>
                  <a:schemeClr val="tx1"/>
                </a:solidFill>
              </a:rPr>
              <a:t>and Practice</a:t>
            </a:r>
            <a:br>
              <a:rPr lang="en-US" altLang="en-US" sz="2400" dirty="0">
                <a:solidFill>
                  <a:schemeClr val="tx1"/>
                </a:solidFill>
              </a:rPr>
            </a:br>
            <a:endParaRPr lang="en-US" altLang="en-US" sz="2400" dirty="0" smtClean="0">
              <a:solidFill>
                <a:schemeClr val="tx1"/>
              </a:solidFill>
            </a:endParaRPr>
          </a:p>
        </p:txBody>
      </p:sp>
      <p:sp>
        <p:nvSpPr>
          <p:cNvPr id="8195" name="Rectangle 5"/>
          <p:cNvSpPr>
            <a:spLocks noGrp="1" noChangeArrowheads="1"/>
          </p:cNvSpPr>
          <p:nvPr>
            <p:ph type="subTitle" idx="1"/>
          </p:nvPr>
        </p:nvSpPr>
        <p:spPr>
          <a:xfrm>
            <a:off x="544287" y="533400"/>
            <a:ext cx="8102828" cy="693738"/>
          </a:xfrm>
        </p:spPr>
        <p:txBody>
          <a:bodyPr/>
          <a:lstStyle/>
          <a:p>
            <a:pPr algn="l" eaLnBrk="1" hangingPunct="1"/>
            <a:r>
              <a:rPr lang="en-US" altLang="en-US" dirty="0" smtClean="0"/>
              <a:t>NEPA and Mitigation</a:t>
            </a:r>
          </a:p>
          <a:p>
            <a:pPr algn="l" eaLnBrk="1" hangingPunct="1"/>
            <a:endParaRPr lang="en-US" altLang="en-US" dirty="0" smtClean="0"/>
          </a:p>
        </p:txBody>
      </p:sp>
      <p:sp>
        <p:nvSpPr>
          <p:cNvPr id="3" name="TextBox 2"/>
          <p:cNvSpPr txBox="1"/>
          <p:nvPr/>
        </p:nvSpPr>
        <p:spPr>
          <a:xfrm>
            <a:off x="7511144" y="4572002"/>
            <a:ext cx="1556656" cy="307777"/>
          </a:xfrm>
          <a:prstGeom prst="rect">
            <a:avLst/>
          </a:prstGeom>
          <a:noFill/>
        </p:spPr>
        <p:txBody>
          <a:bodyPr wrap="square" rtlCol="0">
            <a:spAutoFit/>
          </a:bodyPr>
          <a:lstStyle/>
          <a:p>
            <a:r>
              <a:rPr lang="en-US" sz="1400" b="0" dirty="0" smtClean="0"/>
              <a:t>August 2014</a:t>
            </a:r>
            <a:endParaRPr lang="en-US" sz="1400" b="0" dirty="0"/>
          </a:p>
        </p:txBody>
      </p:sp>
    </p:spTree>
    <p:extLst>
      <p:ext uri="{BB962C8B-B14F-4D97-AF65-F5344CB8AC3E}">
        <p14:creationId xmlns:p14="http://schemas.microsoft.com/office/powerpoint/2010/main" val="1021731703"/>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smtClean="0"/>
              <a:t>Self Introductions</a:t>
            </a:r>
          </a:p>
        </p:txBody>
      </p:sp>
      <p:sp>
        <p:nvSpPr>
          <p:cNvPr id="11267" name="Content Placeholder 2"/>
          <p:cNvSpPr>
            <a:spLocks noGrp="1"/>
          </p:cNvSpPr>
          <p:nvPr>
            <p:ph idx="1"/>
          </p:nvPr>
        </p:nvSpPr>
        <p:spPr/>
        <p:txBody>
          <a:bodyPr/>
          <a:lstStyle/>
          <a:p>
            <a:r>
              <a:rPr lang="en-US" altLang="en-US" dirty="0" smtClean="0"/>
              <a:t>What is your name?</a:t>
            </a:r>
          </a:p>
          <a:p>
            <a:r>
              <a:rPr lang="en-US" altLang="en-US" dirty="0" smtClean="0"/>
              <a:t>What is your position/role in planning, design or environmental, etc.?</a:t>
            </a:r>
          </a:p>
          <a:p>
            <a:r>
              <a:rPr lang="en-US" altLang="en-US" dirty="0" smtClean="0"/>
              <a:t>Do you have NEPA experience?</a:t>
            </a:r>
          </a:p>
          <a:p>
            <a:r>
              <a:rPr lang="en-US" altLang="en-US" dirty="0" smtClean="0"/>
              <a:t>Do you prepare or review NEPA documents?</a:t>
            </a:r>
          </a:p>
          <a:p>
            <a:r>
              <a:rPr lang="en-US" altLang="en-US" dirty="0" smtClean="0"/>
              <a:t>What do you expect from this workshop?</a:t>
            </a:r>
          </a:p>
          <a:p>
            <a:endParaRPr lang="en-US" altLang="en-US" dirty="0" smtClean="0"/>
          </a:p>
          <a:p>
            <a:endParaRPr lang="en-US" altLang="en-US" dirty="0" smtClean="0"/>
          </a:p>
        </p:txBody>
      </p:sp>
      <p:sp>
        <p:nvSpPr>
          <p:cNvPr id="11268"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EE538416-208D-4D22-8AE0-021F7175B742}" type="slidenum">
              <a:rPr lang="en-US" altLang="en-US" sz="1800" smtClean="0"/>
              <a:pPr algn="ctr">
                <a:spcBef>
                  <a:spcPct val="0"/>
                </a:spcBef>
                <a:buClrTx/>
                <a:buFontTx/>
                <a:buNone/>
              </a:pPr>
              <a:t>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smtClean="0"/>
              <a:t>Introduction and Overview</a:t>
            </a:r>
          </a:p>
        </p:txBody>
      </p:sp>
      <p:sp>
        <p:nvSpPr>
          <p:cNvPr id="47107" name="Content Placeholder 2"/>
          <p:cNvSpPr>
            <a:spLocks noGrp="1"/>
          </p:cNvSpPr>
          <p:nvPr>
            <p:ph idx="1"/>
          </p:nvPr>
        </p:nvSpPr>
        <p:spPr/>
        <p:txBody>
          <a:bodyPr/>
          <a:lstStyle/>
          <a:p>
            <a:endParaRPr lang="en-US" altLang="en-US" smtClean="0"/>
          </a:p>
          <a:p>
            <a:r>
              <a:rPr lang="en-US" altLang="en-US" smtClean="0"/>
              <a:t>Introductions (new participants)</a:t>
            </a:r>
          </a:p>
          <a:p>
            <a:endParaRPr lang="en-US" altLang="en-US" smtClean="0"/>
          </a:p>
          <a:p>
            <a:r>
              <a:rPr lang="en-US" altLang="en-US" smtClean="0"/>
              <a:t>Review learning objectives</a:t>
            </a:r>
          </a:p>
          <a:p>
            <a:endParaRPr lang="en-US" altLang="en-US" smtClean="0"/>
          </a:p>
          <a:p>
            <a:r>
              <a:rPr lang="en-US" altLang="en-US" smtClean="0"/>
              <a:t>Workshop materials</a:t>
            </a:r>
          </a:p>
        </p:txBody>
      </p:sp>
      <p:sp>
        <p:nvSpPr>
          <p:cNvPr id="47108"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6C9115B7-D9B4-4D76-B8E9-3C6609CF0FD5}" type="slidenum">
              <a:rPr lang="en-US" altLang="en-US" sz="1800" smtClean="0"/>
              <a:pPr algn="ctr">
                <a:spcBef>
                  <a:spcPct val="0"/>
                </a:spcBef>
                <a:buClrTx/>
                <a:buFontTx/>
                <a:buNone/>
              </a:pPr>
              <a:t>40</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smtClean="0"/>
              <a:t>Self Introductions </a:t>
            </a:r>
            <a:br>
              <a:rPr lang="en-US" altLang="en-US" dirty="0" smtClean="0"/>
            </a:br>
            <a:r>
              <a:rPr lang="en-US" altLang="en-US" dirty="0" smtClean="0"/>
              <a:t>(New Participants)</a:t>
            </a:r>
          </a:p>
        </p:txBody>
      </p:sp>
      <p:sp>
        <p:nvSpPr>
          <p:cNvPr id="48131" name="Content Placeholder 2"/>
          <p:cNvSpPr>
            <a:spLocks noGrp="1"/>
          </p:cNvSpPr>
          <p:nvPr>
            <p:ph idx="1"/>
          </p:nvPr>
        </p:nvSpPr>
        <p:spPr/>
        <p:txBody>
          <a:bodyPr/>
          <a:lstStyle/>
          <a:p>
            <a:r>
              <a:rPr lang="en-US" altLang="en-US" dirty="0" smtClean="0"/>
              <a:t>What is your name?</a:t>
            </a:r>
          </a:p>
          <a:p>
            <a:r>
              <a:rPr lang="en-US" altLang="en-US" dirty="0" smtClean="0"/>
              <a:t>What is your position/role in planning, design, or environmental, etc.?</a:t>
            </a:r>
          </a:p>
          <a:p>
            <a:r>
              <a:rPr lang="en-US" altLang="en-US" dirty="0" smtClean="0"/>
              <a:t>Do you have mitigation experience?</a:t>
            </a:r>
          </a:p>
          <a:p>
            <a:r>
              <a:rPr lang="en-US" altLang="en-US" dirty="0" smtClean="0"/>
              <a:t>Do you prepare or review mitigation documents?</a:t>
            </a:r>
          </a:p>
          <a:p>
            <a:r>
              <a:rPr lang="en-US" altLang="en-US" dirty="0" smtClean="0"/>
              <a:t>What do you expect from this workshop?</a:t>
            </a:r>
          </a:p>
          <a:p>
            <a:endParaRPr lang="en-US" altLang="en-US" dirty="0" smtClean="0"/>
          </a:p>
          <a:p>
            <a:endParaRPr lang="en-US" altLang="en-US" dirty="0" smtClean="0"/>
          </a:p>
        </p:txBody>
      </p:sp>
      <p:sp>
        <p:nvSpPr>
          <p:cNvPr id="48132"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7DF23115-2BEE-49C9-ACE6-4265E969BBDF}" type="slidenum">
              <a:rPr lang="en-US" altLang="en-US" sz="1800" smtClean="0"/>
              <a:pPr algn="ctr">
                <a:spcBef>
                  <a:spcPct val="0"/>
                </a:spcBef>
                <a:buClrTx/>
                <a:buFontTx/>
                <a:buNone/>
              </a:pPr>
              <a:t>41</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smtClean="0"/>
              <a:t>National Highway Institute Course</a:t>
            </a:r>
          </a:p>
        </p:txBody>
      </p:sp>
      <p:sp>
        <p:nvSpPr>
          <p:cNvPr id="49155" name="Content Placeholder 2"/>
          <p:cNvSpPr>
            <a:spLocks noGrp="1"/>
          </p:cNvSpPr>
          <p:nvPr>
            <p:ph idx="1"/>
          </p:nvPr>
        </p:nvSpPr>
        <p:spPr/>
        <p:txBody>
          <a:bodyPr/>
          <a:lstStyle/>
          <a:p>
            <a:r>
              <a:rPr lang="en-US" altLang="en-US" b="1" dirty="0" smtClean="0"/>
              <a:t>Introduction to NEPA and Transportation Decision Making</a:t>
            </a:r>
          </a:p>
          <a:p>
            <a:r>
              <a:rPr lang="en-US" altLang="en-US" dirty="0" smtClean="0"/>
              <a:t>FHWA-NHI-142052 NEPA Tutorial</a:t>
            </a:r>
            <a:endParaRPr lang="en-US" altLang="en-US" b="1" dirty="0" smtClean="0"/>
          </a:p>
          <a:p>
            <a:r>
              <a:rPr lang="en-US" altLang="en-US" dirty="0" smtClean="0"/>
              <a:t>Free online course</a:t>
            </a:r>
          </a:p>
          <a:p>
            <a:r>
              <a:rPr lang="en-US" altLang="en-US" dirty="0" smtClean="0">
                <a:hlinkClick r:id="rId3"/>
              </a:rPr>
              <a:t>http://www.nhi.fhwa.dot.gov</a:t>
            </a:r>
            <a:endParaRPr lang="en-US" altLang="en-US" dirty="0" smtClean="0"/>
          </a:p>
          <a:p>
            <a:r>
              <a:rPr lang="en-US" altLang="en-US" dirty="0" smtClean="0"/>
              <a:t>Self-paced </a:t>
            </a:r>
          </a:p>
          <a:p>
            <a:r>
              <a:rPr lang="en-US" altLang="en-US" dirty="0" smtClean="0"/>
              <a:t>Takes approximately </a:t>
            </a:r>
            <a:br>
              <a:rPr lang="en-US" altLang="en-US" dirty="0" smtClean="0"/>
            </a:br>
            <a:r>
              <a:rPr lang="en-US" altLang="en-US" dirty="0" smtClean="0"/>
              <a:t>4 hours</a:t>
            </a:r>
          </a:p>
          <a:p>
            <a:endParaRPr lang="en-US" altLang="en-US" dirty="0" smtClean="0"/>
          </a:p>
        </p:txBody>
      </p:sp>
      <p:pic>
        <p:nvPicPr>
          <p:cNvPr id="4915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3678" y="3155952"/>
            <a:ext cx="3932239" cy="2992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49157"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98BC1D64-6E6A-475F-805A-817FCF195091}" type="slidenum">
              <a:rPr lang="en-US" altLang="en-US" sz="1800" smtClean="0"/>
              <a:pPr algn="r">
                <a:spcBef>
                  <a:spcPct val="0"/>
                </a:spcBef>
                <a:buClrTx/>
                <a:buFontTx/>
                <a:buNone/>
              </a:pPr>
              <a:t>42</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smtClean="0"/>
              <a:t>Summary of Mitigation Challenges</a:t>
            </a:r>
          </a:p>
        </p:txBody>
      </p:sp>
      <p:sp>
        <p:nvSpPr>
          <p:cNvPr id="51203" name="Content Placeholder 2"/>
          <p:cNvSpPr>
            <a:spLocks noGrp="1"/>
          </p:cNvSpPr>
          <p:nvPr>
            <p:ph idx="1"/>
          </p:nvPr>
        </p:nvSpPr>
        <p:spPr/>
        <p:txBody>
          <a:bodyPr/>
          <a:lstStyle/>
          <a:p>
            <a:r>
              <a:rPr lang="en-US" altLang="en-US" dirty="0" smtClean="0"/>
              <a:t>Mitigation cost tracking not precise</a:t>
            </a:r>
          </a:p>
          <a:p>
            <a:r>
              <a:rPr lang="en-US" altLang="en-US" dirty="0" smtClean="0"/>
              <a:t>Mitigation monitoring/tracking needs improving</a:t>
            </a:r>
          </a:p>
          <a:p>
            <a:r>
              <a:rPr lang="en-US" altLang="en-US" dirty="0" smtClean="0"/>
              <a:t>Improvements to permit information clarity are needed </a:t>
            </a:r>
          </a:p>
          <a:p>
            <a:r>
              <a:rPr lang="en-US" altLang="en-US" dirty="0" smtClean="0"/>
              <a:t>Risk aversion is a big driver for regulatory agencies and reluctance to change</a:t>
            </a:r>
          </a:p>
          <a:p>
            <a:r>
              <a:rPr lang="en-US" altLang="en-US" dirty="0" smtClean="0"/>
              <a:t>Different regions may have different methods and requirements</a:t>
            </a:r>
          </a:p>
        </p:txBody>
      </p:sp>
      <p:sp>
        <p:nvSpPr>
          <p:cNvPr id="51204"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152606E8-E6BC-4159-A7A1-46D807C46883}" type="slidenum">
              <a:rPr lang="en-US" altLang="en-US" sz="1800" smtClean="0"/>
              <a:pPr algn="r">
                <a:spcBef>
                  <a:spcPct val="0"/>
                </a:spcBef>
                <a:buClrTx/>
                <a:buFontTx/>
                <a:buNone/>
              </a:pPr>
              <a:t>43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smtClean="0"/>
              <a:t>Summary of Mitigation Issues</a:t>
            </a:r>
          </a:p>
        </p:txBody>
      </p:sp>
      <p:sp>
        <p:nvSpPr>
          <p:cNvPr id="52227" name="Content Placeholder 2"/>
          <p:cNvSpPr>
            <a:spLocks noGrp="1"/>
          </p:cNvSpPr>
          <p:nvPr>
            <p:ph idx="1"/>
          </p:nvPr>
        </p:nvSpPr>
        <p:spPr/>
        <p:txBody>
          <a:bodyPr/>
          <a:lstStyle/>
          <a:p>
            <a:r>
              <a:rPr lang="en-US" altLang="en-US" smtClean="0"/>
              <a:t>Agency coordination is a continuing challenge</a:t>
            </a:r>
          </a:p>
          <a:p>
            <a:r>
              <a:rPr lang="en-US" altLang="en-US" smtClean="0"/>
              <a:t>Maintaining institutional relationships and knowledge is difficult (and needed)</a:t>
            </a:r>
          </a:p>
          <a:p>
            <a:r>
              <a:rPr lang="en-US" altLang="en-US" smtClean="0"/>
              <a:t>Success is dependent on good data</a:t>
            </a:r>
          </a:p>
          <a:p>
            <a:r>
              <a:rPr lang="en-US" altLang="en-US" smtClean="0"/>
              <a:t>Mitigation is generally project-focused, so using regional and integrated approaches is difficult</a:t>
            </a:r>
          </a:p>
          <a:p>
            <a:endParaRPr lang="en-US" altLang="en-US" smtClean="0"/>
          </a:p>
        </p:txBody>
      </p:sp>
      <p:sp>
        <p:nvSpPr>
          <p:cNvPr id="5222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41F671C5-7BE6-46F5-9CB5-DDA25796A993}" type="slidenum">
              <a:rPr lang="en-US" altLang="en-US" sz="1800" smtClean="0"/>
              <a:pPr algn="r">
                <a:spcBef>
                  <a:spcPct val="0"/>
                </a:spcBef>
                <a:buClrTx/>
                <a:buFontTx/>
                <a:buNone/>
              </a:pPr>
              <a:t>44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smtClean="0"/>
              <a:t>Lesson 2  - Learning Objectives</a:t>
            </a:r>
          </a:p>
        </p:txBody>
      </p:sp>
      <p:sp>
        <p:nvSpPr>
          <p:cNvPr id="53251" name="Content Placeholder 7"/>
          <p:cNvSpPr>
            <a:spLocks noGrp="1"/>
          </p:cNvSpPr>
          <p:nvPr>
            <p:ph idx="1"/>
          </p:nvPr>
        </p:nvSpPr>
        <p:spPr/>
        <p:txBody>
          <a:bodyPr/>
          <a:lstStyle/>
          <a:p>
            <a:pPr>
              <a:buFontTx/>
              <a:buNone/>
            </a:pPr>
            <a:r>
              <a:rPr lang="en-US" altLang="en-US" dirty="0" smtClean="0"/>
              <a:t>At the end of this lesson, you should be able to:</a:t>
            </a:r>
          </a:p>
          <a:p>
            <a:r>
              <a:rPr lang="en-US" altLang="en-US" dirty="0" smtClean="0"/>
              <a:t>Describe common types of mitigation</a:t>
            </a:r>
          </a:p>
          <a:p>
            <a:r>
              <a:rPr lang="en-US" altLang="en-US" dirty="0" smtClean="0"/>
              <a:t>Identify mitigation milestones in the PDP timeline</a:t>
            </a:r>
          </a:p>
          <a:p>
            <a:r>
              <a:rPr lang="en-US" altLang="en-US" dirty="0" smtClean="0"/>
              <a:t>Describe costs associated with mitigation</a:t>
            </a:r>
          </a:p>
          <a:p>
            <a:r>
              <a:rPr lang="en-US" altLang="en-US" dirty="0" smtClean="0"/>
              <a:t>Describe examples of mitigation best practices</a:t>
            </a:r>
          </a:p>
          <a:p>
            <a:r>
              <a:rPr lang="en-US" altLang="en-US" dirty="0" smtClean="0"/>
              <a:t>Identify compliance issues in the PDP</a:t>
            </a:r>
          </a:p>
          <a:p>
            <a:endParaRPr lang="en-US" altLang="en-US" dirty="0" smtClean="0"/>
          </a:p>
        </p:txBody>
      </p:sp>
      <p:sp>
        <p:nvSpPr>
          <p:cNvPr id="53252" name="Slide Number Placeholder 6"/>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FCEC7D15-2F32-43BC-91EE-C0C1C324D6D0}" type="slidenum">
              <a:rPr lang="en-US" altLang="en-US" sz="1800" smtClean="0"/>
              <a:pPr algn="ctr">
                <a:spcBef>
                  <a:spcPct val="0"/>
                </a:spcBef>
                <a:buClrTx/>
                <a:buFontTx/>
                <a:buNone/>
              </a:pPr>
              <a:t>45</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t>Mitigation</a:t>
            </a:r>
          </a:p>
        </p:txBody>
      </p:sp>
      <p:sp>
        <p:nvSpPr>
          <p:cNvPr id="54275" name="Content Placeholder 2"/>
          <p:cNvSpPr>
            <a:spLocks noGrp="1"/>
          </p:cNvSpPr>
          <p:nvPr>
            <p:ph idx="1"/>
          </p:nvPr>
        </p:nvSpPr>
        <p:spPr/>
        <p:txBody>
          <a:bodyPr/>
          <a:lstStyle/>
          <a:p>
            <a:r>
              <a:rPr lang="en-US" altLang="en-US" dirty="0" smtClean="0"/>
              <a:t>Which laws may require mitigation?  </a:t>
            </a:r>
          </a:p>
          <a:p>
            <a:endParaRPr lang="en-US" altLang="en-US" dirty="0" smtClean="0"/>
          </a:p>
          <a:p>
            <a:r>
              <a:rPr lang="en-US" altLang="en-US" dirty="0" smtClean="0"/>
              <a:t>Which laws USUALLY require mitigation?  </a:t>
            </a:r>
          </a:p>
          <a:p>
            <a:endParaRPr lang="en-US" altLang="en-US" dirty="0" smtClean="0"/>
          </a:p>
          <a:p>
            <a:r>
              <a:rPr lang="en-US" altLang="en-US" dirty="0" smtClean="0"/>
              <a:t>Which mitigation is USUALLY the most costly?</a:t>
            </a:r>
          </a:p>
          <a:p>
            <a:endParaRPr lang="en-US" altLang="en-US" dirty="0" smtClean="0"/>
          </a:p>
          <a:p>
            <a:r>
              <a:rPr lang="en-US" altLang="en-US" dirty="0" smtClean="0"/>
              <a:t>Where are potential mitigation cost savings?</a:t>
            </a:r>
          </a:p>
          <a:p>
            <a:endParaRPr lang="en-US" altLang="en-US" dirty="0" smtClean="0"/>
          </a:p>
        </p:txBody>
      </p:sp>
      <p:sp>
        <p:nvSpPr>
          <p:cNvPr id="5427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564E003A-F5E1-44E6-A69E-CCC485D04DB6}" type="slidenum">
              <a:rPr lang="en-US" altLang="en-US" sz="1800" smtClean="0"/>
              <a:pPr algn="r">
                <a:spcBef>
                  <a:spcPct val="0"/>
                </a:spcBef>
                <a:buClrTx/>
                <a:buFontTx/>
                <a:buNone/>
              </a:pPr>
              <a:t>46</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smtClean="0"/>
              <a:t>Project Development Process</a:t>
            </a:r>
          </a:p>
        </p:txBody>
      </p:sp>
      <p:pic>
        <p:nvPicPr>
          <p:cNvPr id="55299"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87363" y="1203327"/>
            <a:ext cx="7772400" cy="5487988"/>
          </a:xfrm>
        </p:spPr>
      </p:pic>
      <p:sp>
        <p:nvSpPr>
          <p:cNvPr id="5530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7D092BD9-0C16-4BFB-A464-4F677401DBE8}" type="slidenum">
              <a:rPr lang="en-US" altLang="en-US" sz="1800" smtClean="0"/>
              <a:pPr algn="r">
                <a:spcBef>
                  <a:spcPct val="0"/>
                </a:spcBef>
                <a:buClrTx/>
                <a:buFontTx/>
                <a:buNone/>
              </a:pPr>
              <a:t>47</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Transportation and Environmental Legislation</a:t>
            </a:r>
            <a:endParaRPr lang="en-US" dirty="0"/>
          </a:p>
        </p:txBody>
      </p:sp>
      <p:sp>
        <p:nvSpPr>
          <p:cNvPr id="3" name="Content Placeholder 2"/>
          <p:cNvSpPr>
            <a:spLocks noGrp="1"/>
          </p:cNvSpPr>
          <p:nvPr>
            <p:ph idx="1"/>
          </p:nvPr>
        </p:nvSpPr>
        <p:spPr>
          <a:xfrm>
            <a:off x="457200" y="1587501"/>
            <a:ext cx="8458200" cy="4965700"/>
          </a:xfrm>
        </p:spPr>
        <p:txBody>
          <a:bodyPr>
            <a:normAutofit/>
          </a:bodyPr>
          <a:lstStyle/>
          <a:p>
            <a:pPr marL="0" indent="0">
              <a:spcAft>
                <a:spcPts val="600"/>
              </a:spcAft>
              <a:buFontTx/>
              <a:buNone/>
              <a:defRPr/>
            </a:pPr>
            <a:r>
              <a:rPr lang="en-US" dirty="0" smtClean="0"/>
              <a:t>Four </a:t>
            </a:r>
            <a:r>
              <a:rPr lang="en-US" dirty="0"/>
              <a:t>key statutes </a:t>
            </a:r>
            <a:r>
              <a:rPr lang="en-US" dirty="0" smtClean="0"/>
              <a:t>commonly addressed in transportation decision making </a:t>
            </a:r>
            <a:r>
              <a:rPr lang="en-US" dirty="0"/>
              <a:t>include:</a:t>
            </a:r>
          </a:p>
          <a:p>
            <a:pPr>
              <a:spcBef>
                <a:spcPts val="1200"/>
              </a:spcBef>
              <a:defRPr/>
            </a:pPr>
            <a:r>
              <a:rPr lang="en-US" dirty="0"/>
              <a:t>Section 404 of the Clean Water </a:t>
            </a:r>
            <a:r>
              <a:rPr lang="en-US" dirty="0" smtClean="0"/>
              <a:t>Act. </a:t>
            </a:r>
          </a:p>
          <a:p>
            <a:pPr>
              <a:spcBef>
                <a:spcPts val="1200"/>
              </a:spcBef>
              <a:defRPr/>
            </a:pPr>
            <a:r>
              <a:rPr lang="en-US" dirty="0" smtClean="0"/>
              <a:t>Section </a:t>
            </a:r>
            <a:r>
              <a:rPr lang="en-US" dirty="0"/>
              <a:t>4(f) of the U.S. Department of Transportation Act of </a:t>
            </a:r>
            <a:r>
              <a:rPr lang="en-US" dirty="0" smtClean="0"/>
              <a:t>1966.</a:t>
            </a:r>
            <a:endParaRPr lang="en-US" dirty="0"/>
          </a:p>
          <a:p>
            <a:pPr>
              <a:spcBef>
                <a:spcPts val="1200"/>
              </a:spcBef>
              <a:defRPr/>
            </a:pPr>
            <a:r>
              <a:rPr lang="en-US" dirty="0"/>
              <a:t>Section 106 of the National Historic Preservation </a:t>
            </a:r>
            <a:r>
              <a:rPr lang="en-US" dirty="0" smtClean="0"/>
              <a:t>Act.</a:t>
            </a:r>
            <a:endParaRPr lang="en-US" dirty="0"/>
          </a:p>
          <a:p>
            <a:pPr>
              <a:spcBef>
                <a:spcPts val="1200"/>
              </a:spcBef>
              <a:defRPr/>
            </a:pPr>
            <a:r>
              <a:rPr lang="en-US" dirty="0" smtClean="0"/>
              <a:t>Endangered </a:t>
            </a:r>
            <a:r>
              <a:rPr lang="en-US" dirty="0"/>
              <a:t>Species </a:t>
            </a:r>
            <a:r>
              <a:rPr lang="en-US" dirty="0" smtClean="0"/>
              <a:t>Act (ESA).</a:t>
            </a:r>
          </a:p>
          <a:p>
            <a:pPr lvl="1">
              <a:spcBef>
                <a:spcPts val="1200"/>
              </a:spcBef>
              <a:defRPr/>
            </a:pPr>
            <a:r>
              <a:rPr lang="en-US" dirty="0" smtClean="0"/>
              <a:t>Also see TPWD MOU.</a:t>
            </a:r>
            <a:endParaRPr lang="en-US" dirty="0"/>
          </a:p>
        </p:txBody>
      </p:sp>
      <p:sp>
        <p:nvSpPr>
          <p:cNvPr id="56324"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E290246A-4766-4229-90AE-A3BA3A5A6823}" type="slidenum">
              <a:rPr lang="en-US" altLang="en-US" sz="1800" smtClean="0"/>
              <a:pPr algn="r">
                <a:spcBef>
                  <a:spcPct val="0"/>
                </a:spcBef>
                <a:buClrTx/>
                <a:buFontTx/>
                <a:buNone/>
              </a:pPr>
              <a:t>48</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3"/>
          <p:cNvSpPr>
            <a:spLocks noGrp="1"/>
          </p:cNvSpPr>
          <p:nvPr>
            <p:ph type="title"/>
          </p:nvPr>
        </p:nvSpPr>
        <p:spPr/>
        <p:txBody>
          <a:bodyPr/>
          <a:lstStyle/>
          <a:p>
            <a:r>
              <a:rPr lang="en-US" altLang="en-US" smtClean="0"/>
              <a:t>Mitigation Approach</a:t>
            </a:r>
          </a:p>
        </p:txBody>
      </p:sp>
      <p:sp>
        <p:nvSpPr>
          <p:cNvPr id="57347" name="Content Placeholder 4"/>
          <p:cNvSpPr>
            <a:spLocks noGrp="1"/>
          </p:cNvSpPr>
          <p:nvPr>
            <p:ph idx="1"/>
          </p:nvPr>
        </p:nvSpPr>
        <p:spPr/>
        <p:txBody>
          <a:bodyPr/>
          <a:lstStyle/>
          <a:p>
            <a:pPr>
              <a:spcBef>
                <a:spcPts val="1200"/>
              </a:spcBef>
            </a:pPr>
            <a:r>
              <a:rPr lang="en-US" altLang="en-US" dirty="0" smtClean="0"/>
              <a:t>Mitigation within NEPA decision making follows an ordered approach known as “sequencing”</a:t>
            </a:r>
          </a:p>
          <a:p>
            <a:pPr lvl="1">
              <a:spcBef>
                <a:spcPts val="1200"/>
              </a:spcBef>
            </a:pPr>
            <a:r>
              <a:rPr lang="en-US" altLang="en-US" dirty="0" smtClean="0"/>
              <a:t>Mitigation decision making should start with alternatives and impact analysis</a:t>
            </a:r>
          </a:p>
          <a:p>
            <a:pPr>
              <a:spcBef>
                <a:spcPts val="1200"/>
              </a:spcBef>
            </a:pPr>
            <a:r>
              <a:rPr lang="en-US" altLang="en-US" dirty="0" smtClean="0"/>
              <a:t>Mitigation sequencing involves understanding the affected environment and assessing transportation effects throughout project development – plan, design, construct, maintain</a:t>
            </a:r>
          </a:p>
        </p:txBody>
      </p:sp>
      <p:sp>
        <p:nvSpPr>
          <p:cNvPr id="5734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C9D11543-A513-48D3-A585-32F4ACD78EAF}" type="slidenum">
              <a:rPr lang="en-US" altLang="en-US" sz="1800" smtClean="0"/>
              <a:pPr algn="r">
                <a:spcBef>
                  <a:spcPct val="0"/>
                </a:spcBef>
                <a:buClrTx/>
                <a:buFontTx/>
                <a:buNone/>
              </a:pPr>
              <a:t>49</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mtClean="0"/>
              <a:t>Workshop Learning Objectives</a:t>
            </a:r>
          </a:p>
        </p:txBody>
      </p:sp>
      <p:sp>
        <p:nvSpPr>
          <p:cNvPr id="12291" name="Content Placeholder 2"/>
          <p:cNvSpPr>
            <a:spLocks noGrp="1"/>
          </p:cNvSpPr>
          <p:nvPr>
            <p:ph idx="1"/>
          </p:nvPr>
        </p:nvSpPr>
        <p:spPr/>
        <p:txBody>
          <a:bodyPr/>
          <a:lstStyle/>
          <a:p>
            <a:pPr>
              <a:buFontTx/>
              <a:buNone/>
            </a:pPr>
            <a:r>
              <a:rPr lang="en-US" altLang="en-US" dirty="0" smtClean="0"/>
              <a:t>At the end of this workshop you should be able to:</a:t>
            </a:r>
          </a:p>
          <a:p>
            <a:endParaRPr lang="en-US" altLang="en-US" dirty="0" smtClean="0"/>
          </a:p>
          <a:p>
            <a:r>
              <a:rPr lang="en-US" altLang="en-US" dirty="0" smtClean="0"/>
              <a:t>Describe NEPA concepts and documents</a:t>
            </a:r>
          </a:p>
          <a:p>
            <a:endParaRPr lang="en-US" altLang="en-US" dirty="0" smtClean="0"/>
          </a:p>
          <a:p>
            <a:r>
              <a:rPr lang="en-US" altLang="en-US" dirty="0" smtClean="0"/>
              <a:t>Describe mitigation in the project development process</a:t>
            </a:r>
          </a:p>
          <a:p>
            <a:endParaRPr lang="en-US" altLang="en-US" dirty="0" smtClean="0"/>
          </a:p>
          <a:p>
            <a:r>
              <a:rPr lang="en-US" altLang="en-US" dirty="0" smtClean="0"/>
              <a:t>Describe the Integrated Ecological Framework (IEF)</a:t>
            </a:r>
          </a:p>
          <a:p>
            <a:endParaRPr lang="en-US" altLang="en-US" dirty="0" smtClean="0"/>
          </a:p>
        </p:txBody>
      </p:sp>
      <p:sp>
        <p:nvSpPr>
          <p:cNvPr id="12292"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4D0A4652-FD39-4E26-B76D-48208BDC0DA8}" type="slidenum">
              <a:rPr lang="en-US" altLang="en-US" sz="1800" smtClean="0"/>
              <a:pPr algn="ctr">
                <a:spcBef>
                  <a:spcPct val="0"/>
                </a:spcBef>
                <a:buClrTx/>
                <a:buFontTx/>
                <a:buNone/>
              </a:pPr>
              <a:t>5</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Avoid</a:t>
            </a:r>
          </a:p>
          <a:p>
            <a:r>
              <a:rPr lang="en-US" dirty="0" smtClean="0"/>
              <a:t>Minimize</a:t>
            </a:r>
          </a:p>
          <a:p>
            <a:r>
              <a:rPr lang="en-US" dirty="0" smtClean="0"/>
              <a:t>Repair – Rehabilitate – Restore</a:t>
            </a:r>
          </a:p>
          <a:p>
            <a:r>
              <a:rPr lang="en-US" dirty="0" smtClean="0"/>
              <a:t>Reduce</a:t>
            </a:r>
          </a:p>
          <a:p>
            <a:r>
              <a:rPr lang="en-US" dirty="0" smtClean="0"/>
              <a:t>Compensate</a:t>
            </a:r>
            <a:endParaRPr lang="en-US" dirty="0"/>
          </a:p>
        </p:txBody>
      </p:sp>
      <p:sp>
        <p:nvSpPr>
          <p:cNvPr id="3" name="Title 2"/>
          <p:cNvSpPr>
            <a:spLocks noGrp="1"/>
          </p:cNvSpPr>
          <p:nvPr>
            <p:ph type="title"/>
          </p:nvPr>
        </p:nvSpPr>
        <p:spPr/>
        <p:txBody>
          <a:bodyPr/>
          <a:lstStyle/>
          <a:p>
            <a:r>
              <a:rPr lang="en-US" dirty="0" smtClean="0"/>
              <a:t>Mitigation Sequence</a:t>
            </a:r>
            <a:endParaRPr lang="en-US" dirty="0"/>
          </a:p>
        </p:txBody>
      </p:sp>
      <p:sp>
        <p:nvSpPr>
          <p:cNvPr id="4" name="Slide Number Placeholder 3"/>
          <p:cNvSpPr>
            <a:spLocks noGrp="1"/>
          </p:cNvSpPr>
          <p:nvPr>
            <p:ph type="sldNum" sz="quarter" idx="10"/>
          </p:nvPr>
        </p:nvSpPr>
        <p:spPr>
          <a:xfrm>
            <a:off x="6553200" y="6486985"/>
            <a:ext cx="2133600" cy="365125"/>
          </a:xfrm>
        </p:spPr>
        <p:txBody>
          <a:bodyPr/>
          <a:lstStyle/>
          <a:p>
            <a:pPr>
              <a:defRPr/>
            </a:pPr>
            <a:fld id="{96BC7C05-C04F-4EF6-B381-78E2943EA8F3}" type="slidenum">
              <a:rPr lang="en-US" sz="1800" smtClean="0">
                <a:solidFill>
                  <a:schemeClr val="tx1"/>
                </a:solidFill>
              </a:rPr>
              <a:pPr>
                <a:defRPr/>
              </a:pPr>
              <a:t>50</a:t>
            </a:fld>
            <a:endParaRPr lang="en-US" sz="1800" dirty="0">
              <a:solidFill>
                <a:schemeClr val="tx1"/>
              </a:solidFill>
            </a:endParaRPr>
          </a:p>
        </p:txBody>
      </p:sp>
    </p:spTree>
    <p:extLst>
      <p:ext uri="{BB962C8B-B14F-4D97-AF65-F5344CB8AC3E}">
        <p14:creationId xmlns:p14="http://schemas.microsoft.com/office/powerpoint/2010/main" val="2995204871"/>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501743" cy="1143000"/>
          </a:xfrm>
        </p:spPr>
        <p:txBody>
          <a:bodyPr>
            <a:normAutofit fontScale="90000"/>
          </a:bodyPr>
          <a:lstStyle/>
          <a:p>
            <a:pPr>
              <a:defRPr/>
            </a:pPr>
            <a:r>
              <a:rPr lang="en-US" sz="3600" b="1" dirty="0" smtClean="0"/>
              <a:t>Match Each Description to the Appropriate Sequencing Approach Stage</a:t>
            </a:r>
            <a:endParaRPr lang="en-US" sz="3600" b="1" dirty="0"/>
          </a:p>
        </p:txBody>
      </p:sp>
      <p:sp>
        <p:nvSpPr>
          <p:cNvPr id="59395" name="Text Placeholder 2"/>
          <p:cNvSpPr>
            <a:spLocks noGrp="1"/>
          </p:cNvSpPr>
          <p:nvPr>
            <p:ph type="body" idx="1"/>
          </p:nvPr>
        </p:nvSpPr>
        <p:spPr/>
        <p:txBody>
          <a:bodyPr/>
          <a:lstStyle/>
          <a:p>
            <a:r>
              <a:rPr lang="en-US" altLang="en-US" u="sng" smtClean="0"/>
              <a:t>Sequencing Stage</a:t>
            </a:r>
          </a:p>
        </p:txBody>
      </p:sp>
      <p:sp>
        <p:nvSpPr>
          <p:cNvPr id="59396" name="Content Placeholder 3"/>
          <p:cNvSpPr>
            <a:spLocks noGrp="1"/>
          </p:cNvSpPr>
          <p:nvPr>
            <p:ph sz="half" idx="2"/>
          </p:nvPr>
        </p:nvSpPr>
        <p:spPr>
          <a:xfrm>
            <a:off x="457200" y="2286003"/>
            <a:ext cx="2590800" cy="3840163"/>
          </a:xfrm>
        </p:spPr>
        <p:txBody>
          <a:bodyPr/>
          <a:lstStyle/>
          <a:p>
            <a:pPr marL="457200" indent="-457200">
              <a:spcBef>
                <a:spcPts val="1800"/>
              </a:spcBef>
              <a:buFontTx/>
              <a:buAutoNum type="alphaLcPeriod"/>
            </a:pPr>
            <a:r>
              <a:rPr lang="en-US" altLang="en-US" smtClean="0"/>
              <a:t>Avoid</a:t>
            </a:r>
          </a:p>
          <a:p>
            <a:pPr marL="457200" indent="-457200">
              <a:spcBef>
                <a:spcPts val="1800"/>
              </a:spcBef>
              <a:buFontTx/>
              <a:buAutoNum type="alphaLcPeriod"/>
            </a:pPr>
            <a:r>
              <a:rPr lang="en-US" altLang="en-US" smtClean="0"/>
              <a:t>Minimize</a:t>
            </a:r>
          </a:p>
          <a:p>
            <a:pPr marL="457200" indent="-457200">
              <a:spcBef>
                <a:spcPts val="1800"/>
              </a:spcBef>
              <a:buFontTx/>
              <a:buAutoNum type="alphaLcPeriod"/>
            </a:pPr>
            <a:r>
              <a:rPr lang="en-US" altLang="en-US" smtClean="0"/>
              <a:t>Rehabilitate</a:t>
            </a:r>
          </a:p>
          <a:p>
            <a:pPr marL="457200" indent="-457200">
              <a:spcBef>
                <a:spcPts val="1800"/>
              </a:spcBef>
              <a:buFontTx/>
              <a:buAutoNum type="alphaLcPeriod"/>
            </a:pPr>
            <a:r>
              <a:rPr lang="en-US" altLang="en-US" smtClean="0"/>
              <a:t>Preserve</a:t>
            </a:r>
          </a:p>
          <a:p>
            <a:pPr marL="457200" indent="-457200">
              <a:spcBef>
                <a:spcPts val="1800"/>
              </a:spcBef>
              <a:buFontTx/>
              <a:buAutoNum type="alphaLcPeriod"/>
            </a:pPr>
            <a:r>
              <a:rPr lang="en-US" altLang="en-US" smtClean="0"/>
              <a:t>Compensate</a:t>
            </a:r>
          </a:p>
        </p:txBody>
      </p:sp>
      <p:sp>
        <p:nvSpPr>
          <p:cNvPr id="59397" name="Text Placeholder 4"/>
          <p:cNvSpPr>
            <a:spLocks noGrp="1"/>
          </p:cNvSpPr>
          <p:nvPr>
            <p:ph type="body" sz="quarter" idx="3"/>
          </p:nvPr>
        </p:nvSpPr>
        <p:spPr>
          <a:xfrm>
            <a:off x="3429005" y="1535113"/>
            <a:ext cx="4041775" cy="639762"/>
          </a:xfrm>
        </p:spPr>
        <p:txBody>
          <a:bodyPr/>
          <a:lstStyle/>
          <a:p>
            <a:r>
              <a:rPr lang="en-US" altLang="en-US" u="sng" smtClean="0"/>
              <a:t>Description</a:t>
            </a:r>
          </a:p>
        </p:txBody>
      </p:sp>
      <p:sp>
        <p:nvSpPr>
          <p:cNvPr id="59398" name="Content Placeholder 5"/>
          <p:cNvSpPr>
            <a:spLocks noGrp="1"/>
          </p:cNvSpPr>
          <p:nvPr>
            <p:ph sz="quarter" idx="4"/>
          </p:nvPr>
        </p:nvSpPr>
        <p:spPr>
          <a:xfrm>
            <a:off x="3429000" y="2286000"/>
            <a:ext cx="5410200" cy="4267200"/>
          </a:xfrm>
        </p:spPr>
        <p:txBody>
          <a:bodyPr/>
          <a:lstStyle/>
          <a:p>
            <a:pPr marL="457200" indent="-457200">
              <a:lnSpc>
                <a:spcPct val="80000"/>
              </a:lnSpc>
              <a:spcBef>
                <a:spcPts val="1200"/>
              </a:spcBef>
              <a:buFontTx/>
              <a:buAutoNum type="alphaLcPeriod"/>
            </a:pPr>
            <a:r>
              <a:rPr lang="en-US" altLang="en-US" sz="2000" dirty="0" smtClean="0"/>
              <a:t>Provide substitute resources or environments to make up for the impacts on an affected environment.</a:t>
            </a:r>
          </a:p>
          <a:p>
            <a:pPr marL="457200" indent="-457200">
              <a:lnSpc>
                <a:spcPct val="80000"/>
              </a:lnSpc>
              <a:spcBef>
                <a:spcPts val="1200"/>
              </a:spcBef>
              <a:buFontTx/>
              <a:buAutoNum type="alphaLcPeriod"/>
            </a:pPr>
            <a:r>
              <a:rPr lang="en-US" altLang="en-US" sz="2000" dirty="0" smtClean="0"/>
              <a:t>Correct the effects of an impact by returning the affected environment to its original condition.</a:t>
            </a:r>
          </a:p>
          <a:p>
            <a:pPr marL="457200" indent="-457200">
              <a:lnSpc>
                <a:spcPct val="80000"/>
              </a:lnSpc>
              <a:spcBef>
                <a:spcPts val="1200"/>
              </a:spcBef>
              <a:buFontTx/>
              <a:buAutoNum type="alphaLcPeriod"/>
            </a:pPr>
            <a:r>
              <a:rPr lang="en-US" altLang="en-US" sz="2000" dirty="0" smtClean="0"/>
              <a:t>Limit the degree or magnitude of the action and its implementation.</a:t>
            </a:r>
          </a:p>
          <a:p>
            <a:pPr marL="457200" indent="-457200">
              <a:lnSpc>
                <a:spcPct val="80000"/>
              </a:lnSpc>
              <a:spcBef>
                <a:spcPts val="1200"/>
              </a:spcBef>
              <a:buFontTx/>
              <a:buAutoNum type="alphaLcPeriod"/>
            </a:pPr>
            <a:r>
              <a:rPr lang="en-US" altLang="en-US" sz="2000" dirty="0" smtClean="0"/>
              <a:t>Reduce or eliminate the impact over time through maintenance operations during the life of the action.</a:t>
            </a:r>
          </a:p>
          <a:p>
            <a:pPr marL="457200" indent="-457200">
              <a:lnSpc>
                <a:spcPct val="80000"/>
              </a:lnSpc>
              <a:spcBef>
                <a:spcPts val="1200"/>
              </a:spcBef>
              <a:buFontTx/>
              <a:buAutoNum type="alphaLcPeriod"/>
            </a:pPr>
            <a:r>
              <a:rPr lang="en-US" altLang="en-US" sz="2000" dirty="0" smtClean="0"/>
              <a:t>Prevent environmental impacts by not taking certain actions, or parts of an action.</a:t>
            </a:r>
          </a:p>
        </p:txBody>
      </p:sp>
      <p:sp>
        <p:nvSpPr>
          <p:cNvPr id="59399" name="Slide Number Placeholder 1"/>
          <p:cNvSpPr txBox="1">
            <a:spLocks/>
          </p:cNvSpPr>
          <p:nvPr/>
        </p:nvSpPr>
        <p:spPr bwMode="auto">
          <a:xfrm>
            <a:off x="6553200" y="649287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707CF564-2226-4729-AEE1-7B95B7C9536E}" type="slidenum">
              <a:rPr lang="en-US" altLang="en-US" sz="1800"/>
              <a:pPr algn="r">
                <a:spcBef>
                  <a:spcPct val="0"/>
                </a:spcBef>
                <a:buClrTx/>
                <a:buFontTx/>
                <a:buNone/>
              </a:pPr>
              <a:t>51</a:t>
            </a:fld>
            <a:endParaRPr lang="en-US" altLang="en-US" sz="1800"/>
          </a:p>
        </p:txBody>
      </p:sp>
    </p:spTree>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 Placeholder 2"/>
          <p:cNvSpPr>
            <a:spLocks noGrp="1"/>
          </p:cNvSpPr>
          <p:nvPr>
            <p:ph type="body" idx="1"/>
          </p:nvPr>
        </p:nvSpPr>
        <p:spPr>
          <a:xfrm>
            <a:off x="417517" y="1371603"/>
            <a:ext cx="4041775" cy="639763"/>
          </a:xfrm>
        </p:spPr>
        <p:txBody>
          <a:bodyPr/>
          <a:lstStyle/>
          <a:p>
            <a:r>
              <a:rPr lang="en-US" altLang="en-US" u="sng" smtClean="0"/>
              <a:t>Sequencing Stage</a:t>
            </a:r>
          </a:p>
        </p:txBody>
      </p:sp>
      <p:sp>
        <p:nvSpPr>
          <p:cNvPr id="60420" name="Content Placeholder 3"/>
          <p:cNvSpPr>
            <a:spLocks noGrp="1"/>
          </p:cNvSpPr>
          <p:nvPr>
            <p:ph sz="half" idx="2"/>
          </p:nvPr>
        </p:nvSpPr>
        <p:spPr>
          <a:xfrm>
            <a:off x="461963" y="2117728"/>
            <a:ext cx="2590800" cy="3840163"/>
          </a:xfrm>
        </p:spPr>
        <p:txBody>
          <a:bodyPr/>
          <a:lstStyle/>
          <a:p>
            <a:pPr marL="457200" indent="-457200">
              <a:spcBef>
                <a:spcPts val="1800"/>
              </a:spcBef>
              <a:buFontTx/>
              <a:buAutoNum type="alphaLcPeriod"/>
            </a:pPr>
            <a:r>
              <a:rPr lang="en-US" altLang="en-US" smtClean="0"/>
              <a:t>Avoid</a:t>
            </a:r>
          </a:p>
          <a:p>
            <a:pPr marL="457200" indent="-457200">
              <a:spcBef>
                <a:spcPts val="1800"/>
              </a:spcBef>
              <a:buFontTx/>
              <a:buAutoNum type="alphaLcPeriod"/>
            </a:pPr>
            <a:r>
              <a:rPr lang="en-US" altLang="en-US" smtClean="0"/>
              <a:t>Minimize</a:t>
            </a:r>
          </a:p>
          <a:p>
            <a:pPr marL="457200" indent="-457200">
              <a:spcBef>
                <a:spcPts val="1800"/>
              </a:spcBef>
              <a:buFontTx/>
              <a:buAutoNum type="alphaLcPeriod"/>
            </a:pPr>
            <a:r>
              <a:rPr lang="en-US" altLang="en-US" smtClean="0"/>
              <a:t>Rehabilitate</a:t>
            </a:r>
          </a:p>
          <a:p>
            <a:pPr marL="457200" indent="-457200">
              <a:spcBef>
                <a:spcPts val="1800"/>
              </a:spcBef>
              <a:buFontTx/>
              <a:buAutoNum type="alphaLcPeriod"/>
            </a:pPr>
            <a:r>
              <a:rPr lang="en-US" altLang="en-US" smtClean="0"/>
              <a:t>Preserve</a:t>
            </a:r>
          </a:p>
          <a:p>
            <a:pPr marL="457200" indent="-457200">
              <a:spcBef>
                <a:spcPts val="1800"/>
              </a:spcBef>
              <a:buFontTx/>
              <a:buAutoNum type="alphaLcPeriod"/>
            </a:pPr>
            <a:r>
              <a:rPr lang="en-US" altLang="en-US" smtClean="0"/>
              <a:t>Compensate</a:t>
            </a:r>
          </a:p>
        </p:txBody>
      </p:sp>
      <p:sp>
        <p:nvSpPr>
          <p:cNvPr id="60421" name="Text Placeholder 4"/>
          <p:cNvSpPr>
            <a:spLocks noGrp="1"/>
          </p:cNvSpPr>
          <p:nvPr>
            <p:ph type="body" sz="quarter" idx="3"/>
          </p:nvPr>
        </p:nvSpPr>
        <p:spPr>
          <a:xfrm>
            <a:off x="3429005" y="1371603"/>
            <a:ext cx="4041775" cy="639763"/>
          </a:xfrm>
        </p:spPr>
        <p:txBody>
          <a:bodyPr/>
          <a:lstStyle/>
          <a:p>
            <a:r>
              <a:rPr lang="en-US" altLang="en-US" u="sng" smtClean="0"/>
              <a:t>Description</a:t>
            </a:r>
          </a:p>
        </p:txBody>
      </p:sp>
      <p:sp>
        <p:nvSpPr>
          <p:cNvPr id="60422" name="Content Placeholder 5"/>
          <p:cNvSpPr>
            <a:spLocks noGrp="1"/>
          </p:cNvSpPr>
          <p:nvPr>
            <p:ph sz="quarter" idx="4"/>
          </p:nvPr>
        </p:nvSpPr>
        <p:spPr>
          <a:xfrm>
            <a:off x="3505200" y="1981200"/>
            <a:ext cx="5410200" cy="4267200"/>
          </a:xfrm>
        </p:spPr>
        <p:txBody>
          <a:bodyPr/>
          <a:lstStyle/>
          <a:p>
            <a:pPr marL="457200" indent="-457200">
              <a:lnSpc>
                <a:spcPct val="80000"/>
              </a:lnSpc>
              <a:spcBef>
                <a:spcPts val="1200"/>
              </a:spcBef>
              <a:buFontTx/>
              <a:buAutoNum type="alphaLcPeriod"/>
            </a:pPr>
            <a:r>
              <a:rPr lang="en-US" altLang="en-US" sz="2000" dirty="0" smtClean="0"/>
              <a:t>Provide substitute resources or environments to make up for the impacts on an affected environment.</a:t>
            </a:r>
          </a:p>
          <a:p>
            <a:pPr marL="457200" indent="-457200">
              <a:lnSpc>
                <a:spcPct val="80000"/>
              </a:lnSpc>
              <a:spcBef>
                <a:spcPts val="1200"/>
              </a:spcBef>
              <a:buFontTx/>
              <a:buAutoNum type="alphaLcPeriod"/>
            </a:pPr>
            <a:r>
              <a:rPr lang="en-US" altLang="en-US" sz="2000" dirty="0" smtClean="0"/>
              <a:t>Correct the effects of an impact by returning the affected environment to its original condition.</a:t>
            </a:r>
          </a:p>
          <a:p>
            <a:pPr marL="457200" indent="-457200">
              <a:lnSpc>
                <a:spcPct val="80000"/>
              </a:lnSpc>
              <a:spcBef>
                <a:spcPts val="1200"/>
              </a:spcBef>
              <a:buFontTx/>
              <a:buAutoNum type="alphaLcPeriod"/>
            </a:pPr>
            <a:r>
              <a:rPr lang="en-US" altLang="en-US" sz="2000" dirty="0" smtClean="0"/>
              <a:t>Limit the degree or magnitude of the action and its implementation.</a:t>
            </a:r>
          </a:p>
          <a:p>
            <a:pPr marL="457200" indent="-457200">
              <a:lnSpc>
                <a:spcPct val="80000"/>
              </a:lnSpc>
              <a:spcBef>
                <a:spcPts val="1200"/>
              </a:spcBef>
              <a:buFontTx/>
              <a:buAutoNum type="alphaLcPeriod"/>
            </a:pPr>
            <a:r>
              <a:rPr lang="en-US" altLang="en-US" sz="2000" dirty="0" smtClean="0"/>
              <a:t>Reduce or eliminate the impact over time through maintenance operations during the life of the action.</a:t>
            </a:r>
          </a:p>
          <a:p>
            <a:pPr marL="457200" indent="-457200">
              <a:lnSpc>
                <a:spcPct val="80000"/>
              </a:lnSpc>
              <a:spcBef>
                <a:spcPts val="1200"/>
              </a:spcBef>
              <a:buFontTx/>
              <a:buAutoNum type="alphaLcPeriod"/>
            </a:pPr>
            <a:r>
              <a:rPr lang="en-US" altLang="en-US" sz="2000" dirty="0" smtClean="0"/>
              <a:t>Prevent environmental impacts by not taking certain actions, or parts of an action.</a:t>
            </a:r>
          </a:p>
        </p:txBody>
      </p:sp>
      <p:cxnSp>
        <p:nvCxnSpPr>
          <p:cNvPr id="10" name="Straight Connector 9"/>
          <p:cNvCxnSpPr/>
          <p:nvPr/>
        </p:nvCxnSpPr>
        <p:spPr>
          <a:xfrm>
            <a:off x="2141540" y="3048000"/>
            <a:ext cx="1508125" cy="800100"/>
          </a:xfrm>
          <a:prstGeom prst="line">
            <a:avLst/>
          </a:prstGeom>
          <a:ln>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654303" y="2247900"/>
            <a:ext cx="935039" cy="2476500"/>
          </a:xfrm>
          <a:prstGeom prst="line">
            <a:avLst/>
          </a:prstGeom>
          <a:ln>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2643414" y="3048000"/>
            <a:ext cx="889000" cy="514350"/>
          </a:xfrm>
          <a:prstGeom prst="line">
            <a:avLst/>
          </a:prstGeom>
          <a:ln>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141539" y="4038600"/>
            <a:ext cx="1447800" cy="533400"/>
          </a:xfrm>
          <a:prstGeom prst="line">
            <a:avLst/>
          </a:prstGeom>
          <a:ln>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973263" y="2362200"/>
            <a:ext cx="1676400" cy="2971800"/>
          </a:xfrm>
          <a:prstGeom prst="line">
            <a:avLst/>
          </a:prstGeom>
          <a:ln cmpd="sng">
            <a:solidFill>
              <a:srgbClr val="0066CC"/>
            </a:solidFill>
          </a:ln>
        </p:spPr>
        <p:style>
          <a:lnRef idx="1">
            <a:schemeClr val="accent1"/>
          </a:lnRef>
          <a:fillRef idx="0">
            <a:schemeClr val="accent1"/>
          </a:fillRef>
          <a:effectRef idx="0">
            <a:schemeClr val="accent1"/>
          </a:effectRef>
          <a:fontRef idx="minor">
            <a:schemeClr val="tx1"/>
          </a:fontRef>
        </p:style>
      </p:cxnSp>
      <p:sp>
        <p:nvSpPr>
          <p:cNvPr id="60428" name="Slide Number Placeholder 1"/>
          <p:cNvSpPr txBox="1">
            <a:spLocks/>
          </p:cNvSpPr>
          <p:nvPr/>
        </p:nvSpPr>
        <p:spPr bwMode="auto">
          <a:xfrm>
            <a:off x="6553200" y="6492878"/>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3C832030-6A09-461E-BA77-8E9AA6BCFC29}" type="slidenum">
              <a:rPr lang="en-US" altLang="en-US" sz="1800"/>
              <a:pPr algn="r">
                <a:spcBef>
                  <a:spcPct val="0"/>
                </a:spcBef>
                <a:buClrTx/>
                <a:buFontTx/>
                <a:buNone/>
              </a:pPr>
              <a:t>52</a:t>
            </a:fld>
            <a:endParaRPr lang="en-US" altLang="en-US" sz="1800"/>
          </a:p>
        </p:txBody>
      </p:sp>
      <p:sp>
        <p:nvSpPr>
          <p:cNvPr id="15" name="Title 1"/>
          <p:cNvSpPr>
            <a:spLocks noGrp="1"/>
          </p:cNvSpPr>
          <p:nvPr>
            <p:ph type="title"/>
          </p:nvPr>
        </p:nvSpPr>
        <p:spPr>
          <a:xfrm>
            <a:off x="457199" y="274638"/>
            <a:ext cx="8501743" cy="1143000"/>
          </a:xfrm>
        </p:spPr>
        <p:txBody>
          <a:bodyPr>
            <a:normAutofit fontScale="90000"/>
          </a:bodyPr>
          <a:lstStyle/>
          <a:p>
            <a:pPr>
              <a:defRPr/>
            </a:pPr>
            <a:r>
              <a:rPr lang="en-US" sz="3600" b="1" dirty="0" smtClean="0"/>
              <a:t>Match Each Description to the Appropriate Sequencing Approach Stage</a:t>
            </a:r>
            <a:endParaRPr lang="en-US" sz="3600" b="1" dirty="0"/>
          </a:p>
        </p:txBody>
      </p:sp>
    </p:spTree>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3"/>
          <p:cNvSpPr>
            <a:spLocks noGrp="1"/>
          </p:cNvSpPr>
          <p:nvPr>
            <p:ph type="title"/>
          </p:nvPr>
        </p:nvSpPr>
        <p:spPr/>
        <p:txBody>
          <a:bodyPr/>
          <a:lstStyle/>
          <a:p>
            <a:r>
              <a:rPr lang="en-US" altLang="en-US" smtClean="0"/>
              <a:t>Mitigation and the NEPA Process</a:t>
            </a:r>
          </a:p>
        </p:txBody>
      </p:sp>
      <p:sp>
        <p:nvSpPr>
          <p:cNvPr id="61443" name="Content Placeholder 4"/>
          <p:cNvSpPr>
            <a:spLocks noGrp="1"/>
          </p:cNvSpPr>
          <p:nvPr>
            <p:ph idx="1"/>
          </p:nvPr>
        </p:nvSpPr>
        <p:spPr/>
        <p:txBody>
          <a:bodyPr/>
          <a:lstStyle/>
          <a:p>
            <a:pPr>
              <a:spcBef>
                <a:spcPts val="1200"/>
              </a:spcBef>
            </a:pPr>
            <a:r>
              <a:rPr lang="en-US" altLang="en-US" dirty="0" smtClean="0"/>
              <a:t>Effective mitigation starts at the beginning of the NEPA process, not at the end. </a:t>
            </a:r>
          </a:p>
          <a:p>
            <a:pPr>
              <a:spcBef>
                <a:spcPts val="1200"/>
              </a:spcBef>
            </a:pPr>
            <a:r>
              <a:rPr lang="en-US" altLang="en-US" dirty="0" smtClean="0"/>
              <a:t>Mitigation must be an integral part of the alternatives development and impact analysis process.</a:t>
            </a:r>
          </a:p>
          <a:p>
            <a:pPr>
              <a:spcBef>
                <a:spcPts val="1200"/>
              </a:spcBef>
            </a:pPr>
            <a:r>
              <a:rPr lang="en-US" altLang="en-US" dirty="0" smtClean="0"/>
              <a:t>Analysis of project alternatives should first seek to avoid and minimize the impacts before the project decision and other mitigation commitments are made.</a:t>
            </a:r>
          </a:p>
        </p:txBody>
      </p:sp>
      <p:sp>
        <p:nvSpPr>
          <p:cNvPr id="61444"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FA88A2BD-1CEB-4F93-AE55-08FEC86BD86D}" type="slidenum">
              <a:rPr lang="en-US" altLang="en-US" sz="1800" smtClean="0"/>
              <a:pPr algn="r">
                <a:spcBef>
                  <a:spcPct val="0"/>
                </a:spcBef>
                <a:buClrTx/>
                <a:buFontTx/>
                <a:buNone/>
              </a:pPr>
              <a:t>53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dirty="0" smtClean="0"/>
              <a:t>Resources with MPOs</a:t>
            </a:r>
          </a:p>
        </p:txBody>
      </p:sp>
      <p:sp>
        <p:nvSpPr>
          <p:cNvPr id="62467" name="Content Placeholder 2"/>
          <p:cNvSpPr>
            <a:spLocks noGrp="1"/>
          </p:cNvSpPr>
          <p:nvPr>
            <p:ph idx="1"/>
          </p:nvPr>
        </p:nvSpPr>
        <p:spPr/>
        <p:txBody>
          <a:bodyPr/>
          <a:lstStyle/>
          <a:p>
            <a:r>
              <a:rPr lang="en-US" altLang="en-US" smtClean="0"/>
              <a:t>Metropolitan planning organizations (MPOs) provide an important potential resource and partner for regional mitigation coordination efforts. </a:t>
            </a:r>
          </a:p>
          <a:p>
            <a:r>
              <a:rPr lang="en-US" altLang="en-US" smtClean="0"/>
              <a:t>HGAC</a:t>
            </a:r>
          </a:p>
          <a:p>
            <a:r>
              <a:rPr lang="en-US" altLang="en-US" smtClean="0"/>
              <a:t>NCTCOG</a:t>
            </a:r>
          </a:p>
          <a:p>
            <a:endParaRPr lang="en-US" altLang="en-US" smtClean="0"/>
          </a:p>
        </p:txBody>
      </p:sp>
      <p:sp>
        <p:nvSpPr>
          <p:cNvPr id="6246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C5B01201-D7D3-4CC2-B605-960400460DC2}" type="slidenum">
              <a:rPr lang="en-US" altLang="en-US" sz="1800" smtClean="0"/>
              <a:pPr algn="r">
                <a:spcBef>
                  <a:spcPct val="0"/>
                </a:spcBef>
                <a:buClrTx/>
                <a:buFontTx/>
                <a:buNone/>
              </a:pPr>
              <a:t>54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tLang="en-US" smtClean="0"/>
              <a:t>NCTCOG</a:t>
            </a:r>
          </a:p>
        </p:txBody>
      </p:sp>
      <p:sp>
        <p:nvSpPr>
          <p:cNvPr id="63491" name="Content Placeholder 2"/>
          <p:cNvSpPr>
            <a:spLocks noGrp="1"/>
          </p:cNvSpPr>
          <p:nvPr>
            <p:ph idx="1"/>
          </p:nvPr>
        </p:nvSpPr>
        <p:spPr/>
        <p:txBody>
          <a:bodyPr/>
          <a:lstStyle/>
          <a:p>
            <a:r>
              <a:rPr lang="en-US" altLang="en-US" dirty="0" smtClean="0"/>
              <a:t>USACE and NCTCOG Agreement (2011)</a:t>
            </a:r>
          </a:p>
          <a:p>
            <a:pPr lvl="1"/>
            <a:r>
              <a:rPr lang="en-US" altLang="en-US" dirty="0" smtClean="0"/>
              <a:t>MOA led to Coordinated Permit Process  to expedite 404 permits </a:t>
            </a:r>
          </a:p>
          <a:p>
            <a:pPr lvl="1"/>
            <a:r>
              <a:rPr lang="en-US" altLang="en-US" dirty="0" smtClean="0"/>
              <a:t>Saves 2–3 months on the overall permitting process</a:t>
            </a:r>
          </a:p>
          <a:p>
            <a:r>
              <a:rPr lang="en-US" altLang="en-US" dirty="0" smtClean="0"/>
              <a:t>SHRP 2 Implementing Eco-Logical Implementation Assistance</a:t>
            </a:r>
          </a:p>
          <a:p>
            <a:endParaRPr lang="en-US" altLang="en-US" dirty="0" smtClean="0"/>
          </a:p>
          <a:p>
            <a:endParaRPr lang="en-US" altLang="en-US" dirty="0" smtClean="0"/>
          </a:p>
        </p:txBody>
      </p:sp>
      <p:sp>
        <p:nvSpPr>
          <p:cNvPr id="63492"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249E04C0-18BC-45E3-93A6-A1A1AC3DE949}" type="slidenum">
              <a:rPr lang="en-US" altLang="en-US" sz="1800" smtClean="0"/>
              <a:pPr algn="r">
                <a:spcBef>
                  <a:spcPct val="0"/>
                </a:spcBef>
                <a:buClrTx/>
                <a:buFontTx/>
                <a:buNone/>
              </a:pPr>
              <a:t>55</a:t>
            </a:fld>
            <a:endParaRPr lang="en-US" altLang="en-US" sz="1800" smtClean="0"/>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5885" y="4147434"/>
            <a:ext cx="3015343" cy="1959474"/>
          </a:xfrm>
          <a:prstGeom prst="rect">
            <a:avLst/>
          </a:prstGeom>
          <a:noFill/>
          <a:ln>
            <a:noFill/>
          </a:ln>
        </p:spPr>
      </p:pic>
    </p:spTree>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altLang="en-US" smtClean="0"/>
              <a:t>HGAC</a:t>
            </a:r>
          </a:p>
        </p:txBody>
      </p:sp>
      <p:sp>
        <p:nvSpPr>
          <p:cNvPr id="64515" name="Content Placeholder 2"/>
          <p:cNvSpPr>
            <a:spLocks noGrp="1"/>
          </p:cNvSpPr>
          <p:nvPr>
            <p:ph idx="1"/>
          </p:nvPr>
        </p:nvSpPr>
        <p:spPr/>
        <p:txBody>
          <a:bodyPr/>
          <a:lstStyle/>
          <a:p>
            <a:r>
              <a:rPr lang="en-US" altLang="en-US" dirty="0" smtClean="0"/>
              <a:t>Regional Decision-Support System </a:t>
            </a:r>
          </a:p>
          <a:p>
            <a:r>
              <a:rPr lang="en-US" altLang="en-US" dirty="0" smtClean="0"/>
              <a:t>Allows for an inventory of high value environmental resources.</a:t>
            </a:r>
          </a:p>
          <a:p>
            <a:r>
              <a:rPr lang="en-US" altLang="en-US" dirty="0" smtClean="0"/>
              <a:t>Acts as a data clearinghouse for organizations and the public.  </a:t>
            </a:r>
          </a:p>
          <a:p>
            <a:endParaRPr lang="en-US" altLang="en-US" dirty="0" smtClean="0"/>
          </a:p>
          <a:p>
            <a:endParaRPr lang="en-US" altLang="en-US" dirty="0" smtClean="0"/>
          </a:p>
        </p:txBody>
      </p:sp>
      <p:sp>
        <p:nvSpPr>
          <p:cNvPr id="6451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F73FAA8-18ED-4210-9304-B685020AC9F9}" type="slidenum">
              <a:rPr lang="en-US" altLang="en-US" sz="1800" smtClean="0"/>
              <a:pPr algn="r">
                <a:spcBef>
                  <a:spcPct val="0"/>
                </a:spcBef>
                <a:buClrTx/>
                <a:buFontTx/>
                <a:buNone/>
              </a:pPr>
              <a:t>56</a:t>
            </a:fld>
            <a:endParaRPr lang="en-US" altLang="en-US" sz="1800" smtClean="0"/>
          </a:p>
        </p:txBody>
      </p:sp>
      <p:pic>
        <p:nvPicPr>
          <p:cNvPr id="5" name="Picture 4"/>
          <p:cNvPicPr/>
          <p:nvPr/>
        </p:nvPicPr>
        <p:blipFill rotWithShape="1">
          <a:blip r:embed="rId3" cstate="print">
            <a:extLst>
              <a:ext uri="{28A0092B-C50C-407E-A947-70E740481C1C}">
                <a14:useLocalDpi xmlns:a14="http://schemas.microsoft.com/office/drawing/2010/main" val="0"/>
              </a:ext>
            </a:extLst>
          </a:blip>
          <a:srcRect b="5312"/>
          <a:stretch/>
        </p:blipFill>
        <p:spPr bwMode="auto">
          <a:xfrm>
            <a:off x="5413329" y="3880213"/>
            <a:ext cx="3259455" cy="2385060"/>
          </a:xfrm>
          <a:prstGeom prst="rect">
            <a:avLst/>
          </a:prstGeom>
          <a:ln>
            <a:noFill/>
          </a:ln>
          <a:extLst>
            <a:ext uri="{53640926-AAD7-44D8-BBD7-CCE9431645EC}">
              <a14:shadowObscured xmlns:a14="http://schemas.microsoft.com/office/drawing/2010/main"/>
            </a:ext>
          </a:extLst>
        </p:spPr>
      </p:pic>
    </p:spTree>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ltLang="en-US" dirty="0" smtClean="0"/>
              <a:t>Grand Parkway</a:t>
            </a:r>
          </a:p>
        </p:txBody>
      </p:sp>
      <p:pic>
        <p:nvPicPr>
          <p:cNvPr id="6553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240" y="1228725"/>
            <a:ext cx="7589837"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6554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4F55AFF7-92DB-4093-9BBA-EB2A010A4A95}" type="slidenum">
              <a:rPr lang="en-US" altLang="en-US" sz="1800" smtClean="0"/>
              <a:pPr algn="r">
                <a:spcBef>
                  <a:spcPct val="0"/>
                </a:spcBef>
                <a:buClrTx/>
                <a:buFontTx/>
                <a:buNone/>
              </a:pPr>
              <a:t>57</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Lessons learned</a:t>
            </a:r>
          </a:p>
          <a:p>
            <a:r>
              <a:rPr lang="en-US" dirty="0" smtClean="0"/>
              <a:t>Share your lessons</a:t>
            </a:r>
          </a:p>
          <a:p>
            <a:pPr lvl="1"/>
            <a:r>
              <a:rPr lang="en-US" dirty="0" smtClean="0"/>
              <a:t>Roadway alignment </a:t>
            </a:r>
            <a:r>
              <a:rPr lang="en-US" dirty="0"/>
              <a:t>decades old</a:t>
            </a:r>
          </a:p>
          <a:p>
            <a:pPr lvl="1"/>
            <a:r>
              <a:rPr lang="en-US" dirty="0" smtClean="0"/>
              <a:t>Earlier identification needed: </a:t>
            </a:r>
          </a:p>
          <a:p>
            <a:pPr lvl="2"/>
            <a:r>
              <a:rPr lang="en-US" dirty="0" smtClean="0"/>
              <a:t>Construction estimates</a:t>
            </a:r>
          </a:p>
          <a:p>
            <a:pPr lvl="2"/>
            <a:r>
              <a:rPr lang="en-US" dirty="0" smtClean="0"/>
              <a:t>Mitigation cost estimates</a:t>
            </a:r>
          </a:p>
          <a:p>
            <a:pPr lvl="1"/>
            <a:r>
              <a:rPr lang="en-US" dirty="0" smtClean="0"/>
              <a:t>Anticipating and planning for mitigation costs</a:t>
            </a:r>
          </a:p>
          <a:p>
            <a:pPr lvl="1"/>
            <a:r>
              <a:rPr lang="en-US" dirty="0" smtClean="0"/>
              <a:t>Mitigation impact on cost of construction/time</a:t>
            </a:r>
          </a:p>
          <a:p>
            <a:pPr lvl="1"/>
            <a:r>
              <a:rPr lang="en-US" dirty="0" smtClean="0"/>
              <a:t>Maximum mitigation (beyond required)</a:t>
            </a:r>
          </a:p>
        </p:txBody>
      </p:sp>
      <p:sp>
        <p:nvSpPr>
          <p:cNvPr id="65538" name="Title 1"/>
          <p:cNvSpPr>
            <a:spLocks noGrp="1"/>
          </p:cNvSpPr>
          <p:nvPr>
            <p:ph type="title"/>
          </p:nvPr>
        </p:nvSpPr>
        <p:spPr/>
        <p:txBody>
          <a:bodyPr/>
          <a:lstStyle/>
          <a:p>
            <a:r>
              <a:rPr lang="en-US" altLang="en-US" dirty="0" smtClean="0"/>
              <a:t>Grand Parkway</a:t>
            </a:r>
          </a:p>
        </p:txBody>
      </p:sp>
      <p:sp>
        <p:nvSpPr>
          <p:cNvPr id="65540"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4F55AFF7-92DB-4093-9BBA-EB2A010A4A95}" type="slidenum">
              <a:rPr lang="en-US" altLang="en-US" sz="1800" smtClean="0"/>
              <a:pPr algn="r">
                <a:spcBef>
                  <a:spcPct val="0"/>
                </a:spcBef>
                <a:buClrTx/>
                <a:buFontTx/>
                <a:buNone/>
              </a:pPr>
              <a:t>58</a:t>
            </a:fld>
            <a:endParaRPr lang="en-US" altLang="en-US" sz="1800" smtClean="0"/>
          </a:p>
        </p:txBody>
      </p:sp>
    </p:spTree>
    <p:extLst>
      <p:ext uri="{BB962C8B-B14F-4D97-AF65-F5344CB8AC3E}">
        <p14:creationId xmlns:p14="http://schemas.microsoft.com/office/powerpoint/2010/main" val="577559244"/>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altLang="en-US" dirty="0" smtClean="0"/>
              <a:t>TxDOT Mitigation Procurement Policy </a:t>
            </a:r>
            <a:r>
              <a:rPr lang="en-US" altLang="en-US" sz="2800" dirty="0" smtClean="0"/>
              <a:t>June 17, 2013 Memo</a:t>
            </a:r>
          </a:p>
        </p:txBody>
      </p:sp>
      <p:sp>
        <p:nvSpPr>
          <p:cNvPr id="66563" name="Content Placeholder 2"/>
          <p:cNvSpPr>
            <a:spLocks noGrp="1"/>
          </p:cNvSpPr>
          <p:nvPr>
            <p:ph idx="1"/>
          </p:nvPr>
        </p:nvSpPr>
        <p:spPr/>
        <p:txBody>
          <a:bodyPr/>
          <a:lstStyle/>
          <a:p>
            <a:r>
              <a:rPr lang="en-US" altLang="en-US" dirty="0" smtClean="0"/>
              <a:t>Mitigation Purchase Authorization Process</a:t>
            </a:r>
          </a:p>
          <a:p>
            <a:r>
              <a:rPr lang="en-US" altLang="en-US" dirty="0" smtClean="0"/>
              <a:t>404 permit hierarchy</a:t>
            </a:r>
          </a:p>
          <a:p>
            <a:pPr marL="914400" lvl="1" indent="-457200">
              <a:buFont typeface="+mj-lt"/>
              <a:buAutoNum type="arabicPeriod"/>
            </a:pPr>
            <a:r>
              <a:rPr lang="en-US" altLang="en-US" dirty="0" smtClean="0"/>
              <a:t>Credits from a mitigation bank</a:t>
            </a:r>
          </a:p>
          <a:p>
            <a:pPr marL="914400" lvl="1" indent="-457200">
              <a:buFont typeface="+mj-lt"/>
              <a:buAutoNum type="arabicPeriod"/>
            </a:pPr>
            <a:r>
              <a:rPr lang="en-US" altLang="en-US" dirty="0" smtClean="0"/>
              <a:t>Credits from an in-lieu fee program</a:t>
            </a:r>
          </a:p>
          <a:p>
            <a:pPr marL="914400" lvl="1" indent="-457200">
              <a:buFont typeface="+mj-lt"/>
              <a:buAutoNum type="arabicPeriod"/>
            </a:pPr>
            <a:r>
              <a:rPr lang="en-US" altLang="en-US" dirty="0" err="1" smtClean="0"/>
              <a:t>Permittee</a:t>
            </a:r>
            <a:r>
              <a:rPr lang="en-US" altLang="en-US" dirty="0" smtClean="0"/>
              <a:t>-responsible mitigation</a:t>
            </a:r>
          </a:p>
          <a:p>
            <a:r>
              <a:rPr lang="en-US" altLang="en-US" dirty="0" smtClean="0"/>
              <a:t>Each Corps District may have specific guidance</a:t>
            </a:r>
          </a:p>
          <a:p>
            <a:pPr lvl="1"/>
            <a:r>
              <a:rPr lang="en-US" altLang="en-US" dirty="0" smtClean="0"/>
              <a:t>Fort Worth/Tulsa uses TXRAM</a:t>
            </a:r>
          </a:p>
          <a:p>
            <a:pPr lvl="1"/>
            <a:r>
              <a:rPr lang="en-US" altLang="en-US" dirty="0" smtClean="0"/>
              <a:t>Galveston uses </a:t>
            </a:r>
            <a:r>
              <a:rPr lang="en-US" altLang="en-US" dirty="0" err="1" smtClean="0"/>
              <a:t>iHGM</a:t>
            </a:r>
            <a:r>
              <a:rPr lang="en-US" altLang="en-US" dirty="0" smtClean="0"/>
              <a:t> and Galveston Stream Method</a:t>
            </a:r>
          </a:p>
          <a:p>
            <a:r>
              <a:rPr lang="en-US" altLang="en-US" dirty="0" smtClean="0"/>
              <a:t>RIBITS</a:t>
            </a:r>
          </a:p>
          <a:p>
            <a:pPr lvl="1"/>
            <a:endParaRPr lang="en-US" altLang="en-US" dirty="0" smtClean="0"/>
          </a:p>
        </p:txBody>
      </p:sp>
      <p:sp>
        <p:nvSpPr>
          <p:cNvPr id="66564"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1DB1C6C-95CC-443A-AA6C-14B5CE167D31}" type="slidenum">
              <a:rPr lang="en-US" altLang="en-US" sz="1800" smtClean="0"/>
              <a:pPr algn="r">
                <a:spcBef>
                  <a:spcPct val="0"/>
                </a:spcBef>
                <a:buClrTx/>
                <a:buFontTx/>
                <a:buNone/>
              </a:pPr>
              <a:t>59</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smtClean="0"/>
              <a:t>Workshop Background</a:t>
            </a:r>
          </a:p>
        </p:txBody>
      </p:sp>
      <p:sp>
        <p:nvSpPr>
          <p:cNvPr id="13315" name="Content Placeholder 2"/>
          <p:cNvSpPr>
            <a:spLocks noGrp="1"/>
          </p:cNvSpPr>
          <p:nvPr>
            <p:ph idx="1"/>
          </p:nvPr>
        </p:nvSpPr>
        <p:spPr/>
        <p:txBody>
          <a:bodyPr/>
          <a:lstStyle/>
          <a:p>
            <a:r>
              <a:rPr lang="en-US" altLang="en-US" dirty="0" smtClean="0"/>
              <a:t>Participant notebook</a:t>
            </a:r>
          </a:p>
          <a:p>
            <a:pPr lvl="1"/>
            <a:r>
              <a:rPr lang="en-US" altLang="en-US" dirty="0" smtClean="0"/>
              <a:t>Slides</a:t>
            </a:r>
          </a:p>
          <a:p>
            <a:pPr lvl="1"/>
            <a:r>
              <a:rPr lang="en-US" altLang="en-US" dirty="0" smtClean="0"/>
              <a:t>ENV forms and documents</a:t>
            </a:r>
          </a:p>
          <a:p>
            <a:pPr lvl="1"/>
            <a:r>
              <a:rPr lang="en-US" altLang="en-US" dirty="0" smtClean="0"/>
              <a:t>Examples</a:t>
            </a:r>
          </a:p>
          <a:p>
            <a:r>
              <a:rPr lang="en-US" altLang="en-US" dirty="0" smtClean="0"/>
              <a:t>Expectations</a:t>
            </a:r>
            <a:endParaRPr lang="en-US" altLang="en-US" dirty="0"/>
          </a:p>
          <a:p>
            <a:pPr lvl="1"/>
            <a:r>
              <a:rPr lang="en-US" altLang="en-US" dirty="0"/>
              <a:t>Introduction and overview </a:t>
            </a:r>
          </a:p>
          <a:p>
            <a:pPr lvl="1"/>
            <a:r>
              <a:rPr lang="en-US" altLang="en-US" dirty="0"/>
              <a:t>Identify compliance issues</a:t>
            </a:r>
          </a:p>
          <a:p>
            <a:pPr lvl="1"/>
            <a:r>
              <a:rPr lang="en-US" altLang="en-US" dirty="0" smtClean="0"/>
              <a:t>Not </a:t>
            </a:r>
            <a:r>
              <a:rPr lang="en-US" altLang="en-US" dirty="0"/>
              <a:t>an expert, but </a:t>
            </a:r>
            <a:r>
              <a:rPr lang="en-US" altLang="en-US" dirty="0" smtClean="0"/>
              <a:t>wise</a:t>
            </a:r>
          </a:p>
          <a:p>
            <a:pPr lvl="1"/>
            <a:endParaRPr lang="en-US" altLang="en-US" dirty="0" smtClean="0"/>
          </a:p>
        </p:txBody>
      </p:sp>
      <p:sp>
        <p:nvSpPr>
          <p:cNvPr id="13316"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E2E1A0F7-8B8B-4A10-B69C-B2A892A93447}" type="slidenum">
              <a:rPr lang="en-US" altLang="en-US" sz="1800" smtClean="0"/>
              <a:pPr algn="ctr">
                <a:spcBef>
                  <a:spcPct val="0"/>
                </a:spcBef>
                <a:buClrTx/>
                <a:buFontTx/>
                <a:buNone/>
              </a:pPr>
              <a:t>6</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en-US" smtClean="0"/>
              <a:t>Best Value Mitigation</a:t>
            </a:r>
          </a:p>
        </p:txBody>
      </p:sp>
      <p:sp>
        <p:nvSpPr>
          <p:cNvPr id="67587" name="Content Placeholder 2"/>
          <p:cNvSpPr>
            <a:spLocks noGrp="1"/>
          </p:cNvSpPr>
          <p:nvPr>
            <p:ph idx="1"/>
          </p:nvPr>
        </p:nvSpPr>
        <p:spPr/>
        <p:txBody>
          <a:bodyPr/>
          <a:lstStyle/>
          <a:p>
            <a:r>
              <a:rPr lang="en-US" altLang="en-US" dirty="0" smtClean="0"/>
              <a:t>Service area of the impacts</a:t>
            </a:r>
          </a:p>
          <a:p>
            <a:r>
              <a:rPr lang="en-US" altLang="en-US" dirty="0" smtClean="0"/>
              <a:t>Solicit bids from banks with suitable credits</a:t>
            </a:r>
          </a:p>
          <a:p>
            <a:r>
              <a:rPr lang="en-US" altLang="en-US" dirty="0" smtClean="0"/>
              <a:t>Mitigation banks</a:t>
            </a:r>
          </a:p>
          <a:p>
            <a:r>
              <a:rPr lang="en-US" altLang="en-US" dirty="0" smtClean="0"/>
              <a:t>In-lieu fee programs (if available)</a:t>
            </a:r>
          </a:p>
          <a:p>
            <a:endParaRPr lang="en-US" altLang="en-US" dirty="0" smtClean="0"/>
          </a:p>
        </p:txBody>
      </p:sp>
      <p:sp>
        <p:nvSpPr>
          <p:cNvPr id="6758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631225FC-23E7-4CB3-A5D7-311A19EDD28F}" type="slidenum">
              <a:rPr lang="en-US" altLang="en-US" sz="1800" smtClean="0"/>
              <a:pPr algn="r">
                <a:spcBef>
                  <a:spcPct val="0"/>
                </a:spcBef>
                <a:buClrTx/>
                <a:buFontTx/>
                <a:buNone/>
              </a:pPr>
              <a:t>60</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en-US" dirty="0" smtClean="0"/>
              <a:t>ROW and Mitigation Process</a:t>
            </a:r>
          </a:p>
        </p:txBody>
      </p:sp>
      <p:pic>
        <p:nvPicPr>
          <p:cNvPr id="68611" name="Content Placeholder 3" descr="Mitigation process3"/>
          <p:cNvPicPr>
            <a:picLocks noGrp="1" noChangeAspect="1"/>
          </p:cNvPicPr>
          <p:nvPr>
            <p:ph idx="1"/>
          </p:nvPr>
        </p:nvPicPr>
        <p:blipFill>
          <a:blip r:embed="rId3" cstate="print">
            <a:extLst>
              <a:ext uri="{28A0092B-C50C-407E-A947-70E740481C1C}">
                <a14:useLocalDpi xmlns:a14="http://schemas.microsoft.com/office/drawing/2010/main" val="0"/>
              </a:ext>
            </a:extLst>
          </a:blip>
          <a:srcRect t="2" b="388"/>
          <a:stretch>
            <a:fillRect/>
          </a:stretch>
        </p:blipFill>
        <p:spPr>
          <a:xfrm>
            <a:off x="816435" y="1222370"/>
            <a:ext cx="7511142" cy="5428798"/>
          </a:xfrm>
          <a:extLst>
            <a:ext uri="{91240B29-F687-4F45-9708-019B960494DF}">
              <a14:hiddenLine xmlns:a14="http://schemas.microsoft.com/office/drawing/2010/main" w="6350">
                <a:solidFill>
                  <a:schemeClr val="tx1"/>
                </a:solidFill>
                <a:miter lim="800000"/>
                <a:headEnd/>
                <a:tailEnd/>
              </a14:hiddenLine>
            </a:ext>
          </a:extLst>
        </p:spPr>
      </p:pic>
      <p:sp>
        <p:nvSpPr>
          <p:cNvPr id="68612"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5576A569-DC24-420F-B15F-F1F1EBF6D750}" type="slidenum">
              <a:rPr lang="en-US" altLang="en-US" sz="1800" smtClean="0"/>
              <a:pPr algn="r">
                <a:spcBef>
                  <a:spcPct val="0"/>
                </a:spcBef>
                <a:buClrTx/>
                <a:buFontTx/>
                <a:buNone/>
              </a:pPr>
              <a:t>61</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smtClean="0"/>
              <a:t>ROWIS  - Mitigation Costs</a:t>
            </a:r>
          </a:p>
        </p:txBody>
      </p:sp>
      <p:pic>
        <p:nvPicPr>
          <p:cNvPr id="69635"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l="3801" t="3574" r="2158" b="2631"/>
          <a:stretch>
            <a:fillRect/>
          </a:stretch>
        </p:blipFill>
        <p:spPr>
          <a:xfrm>
            <a:off x="415928" y="1443038"/>
            <a:ext cx="8413751" cy="5059362"/>
          </a:xfrm>
        </p:spPr>
      </p:pic>
      <p:sp>
        <p:nvSpPr>
          <p:cNvPr id="69636" name="TextBox 4"/>
          <p:cNvSpPr txBox="1">
            <a:spLocks noChangeArrowheads="1"/>
          </p:cNvSpPr>
          <p:nvPr/>
        </p:nvSpPr>
        <p:spPr bwMode="auto">
          <a:xfrm>
            <a:off x="2276475" y="1717675"/>
            <a:ext cx="495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a:t>Payments for Mitigation Parcels</a:t>
            </a:r>
          </a:p>
        </p:txBody>
      </p:sp>
      <p:sp>
        <p:nvSpPr>
          <p:cNvPr id="69637"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9D35B7AD-6541-4EE4-A3A5-AE676BDC1B97}" type="slidenum">
              <a:rPr lang="en-US" altLang="en-US" sz="1800" smtClean="0"/>
              <a:pPr algn="r">
                <a:spcBef>
                  <a:spcPct val="0"/>
                </a:spcBef>
                <a:buClrTx/>
                <a:buFontTx/>
                <a:buNone/>
              </a:pPr>
              <a:t>62</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smtClean="0"/>
              <a:t>ROWIS – Mitigation Costs</a:t>
            </a:r>
          </a:p>
        </p:txBody>
      </p:sp>
      <p:pic>
        <p:nvPicPr>
          <p:cNvPr id="70659"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l="1511" t="3191" r="2431" b="3201"/>
          <a:stretch>
            <a:fillRect/>
          </a:stretch>
        </p:blipFill>
        <p:spPr>
          <a:xfrm>
            <a:off x="498475" y="1452563"/>
            <a:ext cx="8432800" cy="5049837"/>
          </a:xfrm>
        </p:spPr>
      </p:pic>
      <p:sp>
        <p:nvSpPr>
          <p:cNvPr id="70660" name="TextBox 4"/>
          <p:cNvSpPr txBox="1">
            <a:spLocks noChangeArrowheads="1"/>
          </p:cNvSpPr>
          <p:nvPr/>
        </p:nvSpPr>
        <p:spPr bwMode="auto">
          <a:xfrm>
            <a:off x="1447804" y="1824038"/>
            <a:ext cx="53959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a:t>Annual Parcels Acquired</a:t>
            </a:r>
          </a:p>
        </p:txBody>
      </p:sp>
      <p:sp>
        <p:nvSpPr>
          <p:cNvPr id="70661"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D5063DD3-BAA0-4CF2-83E3-C8B0E755FFF5}" type="slidenum">
              <a:rPr lang="en-US" altLang="en-US" sz="1800" smtClean="0"/>
              <a:pPr algn="r">
                <a:spcBef>
                  <a:spcPct val="0"/>
                </a:spcBef>
                <a:buClrTx/>
                <a:buFontTx/>
                <a:buNone/>
              </a:pPr>
              <a:t>63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smtClean="0"/>
              <a:t>ROWIS  - Mitigation Costs</a:t>
            </a:r>
          </a:p>
        </p:txBody>
      </p:sp>
      <p:pic>
        <p:nvPicPr>
          <p:cNvPr id="71683" name="Content Placeholder 3"/>
          <p:cNvPicPr>
            <a:picLocks noGrp="1"/>
          </p:cNvPicPr>
          <p:nvPr>
            <p:ph idx="1"/>
          </p:nvPr>
        </p:nvPicPr>
        <p:blipFill rotWithShape="1">
          <a:blip r:embed="rId3" cstate="print">
            <a:extLst>
              <a:ext uri="{28A0092B-C50C-407E-A947-70E740481C1C}">
                <a14:useLocalDpi xmlns:a14="http://schemas.microsoft.com/office/drawing/2010/main" val="0"/>
              </a:ext>
            </a:extLst>
          </a:blip>
          <a:srcRect l="1767" t="3239" r="20182" b="2971"/>
          <a:stretch/>
        </p:blipFill>
        <p:spPr>
          <a:xfrm>
            <a:off x="388254" y="1350964"/>
            <a:ext cx="6861632" cy="5130800"/>
          </a:xfrm>
        </p:spPr>
      </p:pic>
      <p:sp>
        <p:nvSpPr>
          <p:cNvPr id="71684" name="TextBox 4"/>
          <p:cNvSpPr txBox="1">
            <a:spLocks noChangeArrowheads="1"/>
          </p:cNvSpPr>
          <p:nvPr/>
        </p:nvSpPr>
        <p:spPr bwMode="auto">
          <a:xfrm>
            <a:off x="1249365" y="2011366"/>
            <a:ext cx="4587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a:t>Annual Parcels by Expense Type</a:t>
            </a:r>
          </a:p>
        </p:txBody>
      </p:sp>
      <p:sp>
        <p:nvSpPr>
          <p:cNvPr id="71685"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EB8FD9B0-CE34-4B1C-9267-F52DAA5A18B5}" type="slidenum">
              <a:rPr lang="en-US" altLang="en-US" sz="1800" smtClean="0"/>
              <a:pPr algn="r">
                <a:spcBef>
                  <a:spcPct val="0"/>
                </a:spcBef>
                <a:buClrTx/>
                <a:buFontTx/>
                <a:buNone/>
              </a:pPr>
              <a:t>64</a:t>
            </a:fld>
            <a:endParaRPr lang="en-US" altLang="en-US" sz="1800" smtClean="0"/>
          </a:p>
        </p:txBody>
      </p:sp>
      <p:sp>
        <p:nvSpPr>
          <p:cNvPr id="6" name="TextBox 4"/>
          <p:cNvSpPr txBox="1">
            <a:spLocks noChangeArrowheads="1"/>
          </p:cNvSpPr>
          <p:nvPr/>
        </p:nvSpPr>
        <p:spPr bwMode="auto">
          <a:xfrm>
            <a:off x="7310437" y="3548293"/>
            <a:ext cx="14296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600" dirty="0" smtClean="0"/>
              <a:t>Fee in lieu</a:t>
            </a:r>
            <a:endParaRPr lang="en-US" altLang="en-US" sz="1600" dirty="0"/>
          </a:p>
        </p:txBody>
      </p:sp>
      <p:sp>
        <p:nvSpPr>
          <p:cNvPr id="7" name="TextBox 4"/>
          <p:cNvSpPr txBox="1">
            <a:spLocks noChangeArrowheads="1"/>
          </p:cNvSpPr>
          <p:nvPr/>
        </p:nvSpPr>
        <p:spPr bwMode="auto">
          <a:xfrm>
            <a:off x="7310437" y="3971918"/>
            <a:ext cx="1833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600" dirty="0" smtClean="0"/>
              <a:t>Land Acquisition</a:t>
            </a:r>
            <a:endParaRPr lang="en-US" altLang="en-US" sz="1600" dirty="0"/>
          </a:p>
        </p:txBody>
      </p:sp>
    </p:spTree>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smtClean="0"/>
              <a:t>ROWIS – Mitigation by Type</a:t>
            </a:r>
          </a:p>
        </p:txBody>
      </p:sp>
      <p:pic>
        <p:nvPicPr>
          <p:cNvPr id="72707" name="Content Placeholder 3"/>
          <p:cNvPicPr>
            <a:picLocks noGrp="1"/>
          </p:cNvPicPr>
          <p:nvPr>
            <p:ph idx="1"/>
          </p:nvPr>
        </p:nvPicPr>
        <p:blipFill rotWithShape="1">
          <a:blip r:embed="rId3" cstate="print">
            <a:extLst>
              <a:ext uri="{28A0092B-C50C-407E-A947-70E740481C1C}">
                <a14:useLocalDpi xmlns:a14="http://schemas.microsoft.com/office/drawing/2010/main" val="0"/>
              </a:ext>
            </a:extLst>
          </a:blip>
          <a:srcRect l="2997" t="2258" r="19643" b="2809"/>
          <a:stretch/>
        </p:blipFill>
        <p:spPr>
          <a:xfrm>
            <a:off x="274640" y="1362076"/>
            <a:ext cx="7073217" cy="5149850"/>
          </a:xfrm>
        </p:spPr>
      </p:pic>
      <p:sp>
        <p:nvSpPr>
          <p:cNvPr id="72708" name="TextBox 4"/>
          <p:cNvSpPr txBox="1">
            <a:spLocks noChangeArrowheads="1"/>
          </p:cNvSpPr>
          <p:nvPr/>
        </p:nvSpPr>
        <p:spPr bwMode="auto">
          <a:xfrm>
            <a:off x="4338637" y="1741489"/>
            <a:ext cx="46783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dirty="0"/>
              <a:t>Mitigation at District by Type</a:t>
            </a:r>
          </a:p>
        </p:txBody>
      </p:sp>
      <p:sp>
        <p:nvSpPr>
          <p:cNvPr id="72709"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58BBEFF5-6FD2-486C-A1EE-762F858497E0}" type="slidenum">
              <a:rPr lang="en-US" altLang="en-US" sz="1800" smtClean="0"/>
              <a:pPr algn="r">
                <a:spcBef>
                  <a:spcPct val="0"/>
                </a:spcBef>
                <a:buClrTx/>
                <a:buFontTx/>
                <a:buNone/>
              </a:pPr>
              <a:t>65</a:t>
            </a:fld>
            <a:endParaRPr lang="en-US" altLang="en-US" sz="1800" smtClean="0"/>
          </a:p>
        </p:txBody>
      </p:sp>
      <p:sp>
        <p:nvSpPr>
          <p:cNvPr id="7" name="TextBox 4"/>
          <p:cNvSpPr txBox="1">
            <a:spLocks noChangeArrowheads="1"/>
          </p:cNvSpPr>
          <p:nvPr/>
        </p:nvSpPr>
        <p:spPr bwMode="auto">
          <a:xfrm>
            <a:off x="7223350" y="3548293"/>
            <a:ext cx="17065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600" dirty="0" smtClean="0"/>
              <a:t>Fee in lieu</a:t>
            </a:r>
            <a:endParaRPr lang="en-US" altLang="en-US" sz="1600" dirty="0"/>
          </a:p>
        </p:txBody>
      </p:sp>
      <p:sp>
        <p:nvSpPr>
          <p:cNvPr id="8" name="TextBox 4"/>
          <p:cNvSpPr txBox="1">
            <a:spLocks noChangeArrowheads="1"/>
          </p:cNvSpPr>
          <p:nvPr/>
        </p:nvSpPr>
        <p:spPr bwMode="auto">
          <a:xfrm>
            <a:off x="7310437" y="4025700"/>
            <a:ext cx="1833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600" dirty="0" smtClean="0"/>
              <a:t>Land Acquisition</a:t>
            </a:r>
            <a:endParaRPr lang="en-US" altLang="en-US" sz="1600" dirty="0"/>
          </a:p>
        </p:txBody>
      </p:sp>
    </p:spTree>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smtClean="0"/>
              <a:t>ROWIS – Mitigation Cost</a:t>
            </a:r>
          </a:p>
        </p:txBody>
      </p:sp>
      <p:pic>
        <p:nvPicPr>
          <p:cNvPr id="73731"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l="3889" t="2505" r="2444" b="3194"/>
          <a:stretch>
            <a:fillRect/>
          </a:stretch>
        </p:blipFill>
        <p:spPr>
          <a:xfrm>
            <a:off x="355601" y="1311278"/>
            <a:ext cx="8564563" cy="4957763"/>
          </a:xfrm>
        </p:spPr>
      </p:pic>
      <p:sp>
        <p:nvSpPr>
          <p:cNvPr id="73732" name="TextBox 4"/>
          <p:cNvSpPr txBox="1">
            <a:spLocks noChangeArrowheads="1"/>
          </p:cNvSpPr>
          <p:nvPr/>
        </p:nvSpPr>
        <p:spPr bwMode="auto">
          <a:xfrm>
            <a:off x="5837240" y="2392365"/>
            <a:ext cx="26511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1800"/>
              <a:t>Mitigation Cost by District</a:t>
            </a:r>
          </a:p>
        </p:txBody>
      </p:sp>
      <p:sp>
        <p:nvSpPr>
          <p:cNvPr id="73733"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82811633-7520-4B7E-AFEA-FE8C45E192F4}" type="slidenum">
              <a:rPr lang="en-US" altLang="en-US" sz="1800" smtClean="0"/>
              <a:pPr algn="r">
                <a:spcBef>
                  <a:spcPct val="0"/>
                </a:spcBef>
                <a:buClrTx/>
                <a:buFontTx/>
                <a:buNone/>
              </a:pPr>
              <a:t>66</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altLang="en-US" smtClean="0"/>
              <a:t>Environmental Permits Issues and Commitments (EPIC)</a:t>
            </a:r>
          </a:p>
        </p:txBody>
      </p:sp>
      <p:sp>
        <p:nvSpPr>
          <p:cNvPr id="74755" name="Rectangle 3"/>
          <p:cNvSpPr>
            <a:spLocks noGrp="1" noChangeArrowheads="1"/>
          </p:cNvSpPr>
          <p:nvPr>
            <p:ph type="body" idx="1"/>
          </p:nvPr>
        </p:nvSpPr>
        <p:spPr>
          <a:xfrm>
            <a:off x="457200" y="1897063"/>
            <a:ext cx="8229600" cy="4006850"/>
          </a:xfrm>
        </p:spPr>
        <p:txBody>
          <a:bodyPr/>
          <a:lstStyle/>
          <a:p>
            <a:pPr eaLnBrk="1" hangingPunct="1">
              <a:lnSpc>
                <a:spcPct val="90000"/>
              </a:lnSpc>
            </a:pPr>
            <a:r>
              <a:rPr lang="en-US" altLang="en-US" dirty="0" smtClean="0"/>
              <a:t>Any permit, issue, coordination commitment, or mitigation obligation necessary to satisfy social, economic, or environmental impacts of a project</a:t>
            </a:r>
          </a:p>
          <a:p>
            <a:pPr lvl="1" eaLnBrk="1" hangingPunct="1">
              <a:lnSpc>
                <a:spcPct val="90000"/>
              </a:lnSpc>
            </a:pPr>
            <a:r>
              <a:rPr lang="en-US" altLang="en-US" sz="2000" dirty="0" err="1" smtClean="0"/>
              <a:t>Stormwater</a:t>
            </a:r>
            <a:r>
              <a:rPr lang="en-US" altLang="en-US" sz="2000" dirty="0" smtClean="0"/>
              <a:t> permits</a:t>
            </a:r>
          </a:p>
          <a:p>
            <a:pPr lvl="1" eaLnBrk="1" hangingPunct="1">
              <a:lnSpc>
                <a:spcPct val="90000"/>
              </a:lnSpc>
            </a:pPr>
            <a:r>
              <a:rPr lang="en-US" altLang="en-US" sz="2000" dirty="0" smtClean="0"/>
              <a:t>Wetlands permits</a:t>
            </a:r>
          </a:p>
          <a:p>
            <a:pPr lvl="1" eaLnBrk="1" hangingPunct="1">
              <a:lnSpc>
                <a:spcPct val="90000"/>
              </a:lnSpc>
            </a:pPr>
            <a:r>
              <a:rPr lang="en-US" altLang="en-US" sz="2000" dirty="0" smtClean="0"/>
              <a:t>Cultural resources</a:t>
            </a:r>
          </a:p>
          <a:p>
            <a:pPr lvl="1" eaLnBrk="1" hangingPunct="1">
              <a:lnSpc>
                <a:spcPct val="90000"/>
              </a:lnSpc>
            </a:pPr>
            <a:r>
              <a:rPr lang="en-US" altLang="en-US" sz="2000" dirty="0" smtClean="0"/>
              <a:t>Vegetation impacts/threatened or endangered species coordination</a:t>
            </a:r>
          </a:p>
          <a:p>
            <a:pPr lvl="1" eaLnBrk="1" hangingPunct="1">
              <a:lnSpc>
                <a:spcPct val="90000"/>
              </a:lnSpc>
            </a:pPr>
            <a:r>
              <a:rPr lang="en-US" altLang="en-US" sz="2000" dirty="0" smtClean="0"/>
              <a:t>Traffic noise mitigation</a:t>
            </a:r>
          </a:p>
          <a:p>
            <a:pPr lvl="1" eaLnBrk="1" hangingPunct="1">
              <a:lnSpc>
                <a:spcPct val="90000"/>
              </a:lnSpc>
            </a:pPr>
            <a:r>
              <a:rPr lang="en-US" altLang="en-US" sz="2000" dirty="0" smtClean="0"/>
              <a:t>Any other special environmental issues</a:t>
            </a:r>
          </a:p>
        </p:txBody>
      </p:sp>
      <p:sp>
        <p:nvSpPr>
          <p:cNvPr id="74756"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C87A254D-FBD3-45B1-B925-9C1A58F1FDDD}" type="slidenum">
              <a:rPr lang="en-US" altLang="en-US" sz="1800" smtClean="0"/>
              <a:pPr algn="r">
                <a:spcBef>
                  <a:spcPct val="0"/>
                </a:spcBef>
                <a:buClrTx/>
                <a:buFontTx/>
                <a:buNone/>
              </a:pPr>
              <a:t>67</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altLang="en-US" smtClean="0"/>
              <a:t>Environmental Permits Issues and Commitments (EPIC)</a:t>
            </a:r>
          </a:p>
        </p:txBody>
      </p:sp>
      <p:sp>
        <p:nvSpPr>
          <p:cNvPr id="75779" name="Rectangle 3"/>
          <p:cNvSpPr>
            <a:spLocks noGrp="1" noChangeArrowheads="1"/>
          </p:cNvSpPr>
          <p:nvPr>
            <p:ph type="body" idx="1"/>
          </p:nvPr>
        </p:nvSpPr>
        <p:spPr>
          <a:xfrm>
            <a:off x="457200" y="1897064"/>
            <a:ext cx="8229600" cy="4154487"/>
          </a:xfrm>
        </p:spPr>
        <p:txBody>
          <a:bodyPr/>
          <a:lstStyle/>
          <a:p>
            <a:pPr eaLnBrk="1" hangingPunct="1"/>
            <a:r>
              <a:rPr lang="en-US" altLang="en-US" dirty="0" smtClean="0"/>
              <a:t>Mitigation includes:</a:t>
            </a:r>
          </a:p>
          <a:p>
            <a:pPr lvl="1" eaLnBrk="1" hangingPunct="1"/>
            <a:r>
              <a:rPr lang="en-US" altLang="en-US" dirty="0" smtClean="0"/>
              <a:t>Avoidance – altering a project so that an impact does not occur</a:t>
            </a:r>
          </a:p>
          <a:p>
            <a:pPr lvl="1" eaLnBrk="1" hangingPunct="1"/>
            <a:r>
              <a:rPr lang="en-US" altLang="en-US" dirty="0" smtClean="0"/>
              <a:t>Minimizing – modifying a project to reduce the severity of an impact</a:t>
            </a:r>
          </a:p>
          <a:p>
            <a:pPr lvl="1" eaLnBrk="1" hangingPunct="1"/>
            <a:r>
              <a:rPr lang="en-US" altLang="en-US" dirty="0" smtClean="0"/>
              <a:t>Enhancement – adding desirable features to blend more harmoniously within community</a:t>
            </a:r>
          </a:p>
          <a:p>
            <a:pPr lvl="1" eaLnBrk="1" hangingPunct="1"/>
            <a:r>
              <a:rPr lang="en-US" altLang="en-US" dirty="0" smtClean="0"/>
              <a:t>Compensation – undertaking an action to alleviate an impact</a:t>
            </a:r>
          </a:p>
          <a:p>
            <a:pPr lvl="1" eaLnBrk="1" hangingPunct="1"/>
            <a:endParaRPr lang="en-US" altLang="en-US" dirty="0" smtClean="0"/>
          </a:p>
        </p:txBody>
      </p:sp>
      <p:sp>
        <p:nvSpPr>
          <p:cNvPr id="7578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378156D7-79DC-4A38-9B37-F65E47940FE0}" type="slidenum">
              <a:rPr lang="en-US" altLang="en-US" sz="1800" smtClean="0"/>
              <a:pPr algn="r">
                <a:spcBef>
                  <a:spcPct val="0"/>
                </a:spcBef>
                <a:buClrTx/>
                <a:buFontTx/>
                <a:buNone/>
              </a:pPr>
              <a:t>68</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altLang="en-US" smtClean="0"/>
              <a:t>Environmental Permits Issues and Commitments (EPIC)</a:t>
            </a:r>
          </a:p>
        </p:txBody>
      </p:sp>
      <p:sp>
        <p:nvSpPr>
          <p:cNvPr id="76803" name="Rectangle 3"/>
          <p:cNvSpPr>
            <a:spLocks noGrp="1" noChangeArrowheads="1"/>
          </p:cNvSpPr>
          <p:nvPr>
            <p:ph type="body" idx="1"/>
          </p:nvPr>
        </p:nvSpPr>
        <p:spPr>
          <a:xfrm>
            <a:off x="457200" y="1897064"/>
            <a:ext cx="8229600" cy="4154487"/>
          </a:xfrm>
        </p:spPr>
        <p:txBody>
          <a:bodyPr/>
          <a:lstStyle/>
          <a:p>
            <a:pPr eaLnBrk="1" hangingPunct="1">
              <a:lnSpc>
                <a:spcPct val="90000"/>
              </a:lnSpc>
            </a:pPr>
            <a:r>
              <a:rPr lang="en-US" altLang="en-US" dirty="0" smtClean="0"/>
              <a:t>Permits</a:t>
            </a:r>
          </a:p>
          <a:p>
            <a:pPr lvl="1" eaLnBrk="1" hangingPunct="1">
              <a:lnSpc>
                <a:spcPct val="90000"/>
              </a:lnSpc>
            </a:pPr>
            <a:r>
              <a:rPr lang="en-US" altLang="en-US" sz="1800" dirty="0" smtClean="0"/>
              <a:t>U.S. Army Corps of Engineers permit</a:t>
            </a:r>
          </a:p>
          <a:p>
            <a:pPr lvl="1" eaLnBrk="1" hangingPunct="1">
              <a:lnSpc>
                <a:spcPct val="90000"/>
              </a:lnSpc>
            </a:pPr>
            <a:r>
              <a:rPr lang="en-US" altLang="en-US" sz="1800" dirty="0" smtClean="0"/>
              <a:t>U.S. Coast Guard permit</a:t>
            </a:r>
          </a:p>
          <a:p>
            <a:pPr eaLnBrk="1" hangingPunct="1">
              <a:lnSpc>
                <a:spcPct val="90000"/>
              </a:lnSpc>
            </a:pPr>
            <a:r>
              <a:rPr lang="en-US" altLang="en-US" dirty="0" smtClean="0"/>
              <a:t>Issues</a:t>
            </a:r>
          </a:p>
          <a:p>
            <a:pPr lvl="1" eaLnBrk="1" hangingPunct="1">
              <a:lnSpc>
                <a:spcPct val="90000"/>
              </a:lnSpc>
            </a:pPr>
            <a:r>
              <a:rPr lang="en-US" altLang="en-US" sz="1800" dirty="0" smtClean="0"/>
              <a:t>Hazardous materials</a:t>
            </a:r>
          </a:p>
          <a:p>
            <a:pPr lvl="1" eaLnBrk="1" hangingPunct="1">
              <a:lnSpc>
                <a:spcPct val="90000"/>
              </a:lnSpc>
            </a:pPr>
            <a:r>
              <a:rPr lang="en-US" altLang="en-US" sz="1800" dirty="0" smtClean="0"/>
              <a:t>Storm water management plan</a:t>
            </a:r>
          </a:p>
          <a:p>
            <a:pPr eaLnBrk="1" hangingPunct="1">
              <a:lnSpc>
                <a:spcPct val="90000"/>
              </a:lnSpc>
            </a:pPr>
            <a:r>
              <a:rPr lang="en-US" altLang="en-US" dirty="0" smtClean="0"/>
              <a:t>Commitments</a:t>
            </a:r>
          </a:p>
          <a:p>
            <a:pPr lvl="1" eaLnBrk="1" hangingPunct="1">
              <a:lnSpc>
                <a:spcPct val="90000"/>
              </a:lnSpc>
            </a:pPr>
            <a:r>
              <a:rPr lang="en-US" altLang="en-US" sz="1800" dirty="0" smtClean="0"/>
              <a:t>Avoiding an archeological site until after excavation</a:t>
            </a:r>
          </a:p>
          <a:p>
            <a:pPr lvl="1" eaLnBrk="1" hangingPunct="1">
              <a:lnSpc>
                <a:spcPct val="90000"/>
              </a:lnSpc>
            </a:pPr>
            <a:r>
              <a:rPr lang="en-US" altLang="en-US" sz="1800" dirty="0" smtClean="0"/>
              <a:t>Relocating a historic structure prior to any demolition work</a:t>
            </a:r>
          </a:p>
          <a:p>
            <a:pPr lvl="1" eaLnBrk="1" hangingPunct="1">
              <a:lnSpc>
                <a:spcPct val="90000"/>
              </a:lnSpc>
            </a:pPr>
            <a:r>
              <a:rPr lang="en-US" altLang="en-US" sz="1800" dirty="0" smtClean="0"/>
              <a:t>Constructing noise walls</a:t>
            </a:r>
          </a:p>
          <a:p>
            <a:pPr lvl="1" eaLnBrk="1" hangingPunct="1">
              <a:lnSpc>
                <a:spcPct val="90000"/>
              </a:lnSpc>
            </a:pPr>
            <a:r>
              <a:rPr lang="en-US" altLang="en-US" sz="1800" dirty="0" smtClean="0"/>
              <a:t>Designating “no-work areas” to protect wetlands or species</a:t>
            </a:r>
          </a:p>
        </p:txBody>
      </p:sp>
      <p:sp>
        <p:nvSpPr>
          <p:cNvPr id="76804"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44DAA1C9-B8CB-467B-84C8-42AA75B7F751}" type="slidenum">
              <a:rPr lang="en-US" altLang="en-US" sz="1800" smtClean="0"/>
              <a:pPr algn="r">
                <a:spcBef>
                  <a:spcPct val="0"/>
                </a:spcBef>
                <a:buClrTx/>
                <a:buFontTx/>
                <a:buNone/>
              </a:pPr>
              <a:t>69</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smtClean="0"/>
              <a:t>National Highway Institute </a:t>
            </a:r>
            <a:r>
              <a:rPr lang="en-US" altLang="en-US" dirty="0"/>
              <a:t>Course</a:t>
            </a:r>
            <a:br>
              <a:rPr lang="en-US" altLang="en-US" dirty="0"/>
            </a:br>
            <a:endParaRPr lang="en-US" altLang="en-US" sz="2400" dirty="0" smtClean="0"/>
          </a:p>
        </p:txBody>
      </p:sp>
      <p:sp>
        <p:nvSpPr>
          <p:cNvPr id="15363" name="Content Placeholder 2"/>
          <p:cNvSpPr>
            <a:spLocks noGrp="1"/>
          </p:cNvSpPr>
          <p:nvPr>
            <p:ph idx="1"/>
          </p:nvPr>
        </p:nvSpPr>
        <p:spPr/>
        <p:txBody>
          <a:bodyPr/>
          <a:lstStyle/>
          <a:p>
            <a:r>
              <a:rPr lang="en-US" altLang="en-US" b="1" dirty="0" smtClean="0"/>
              <a:t>Introduction to NEPA and Transportation Decision Making</a:t>
            </a:r>
          </a:p>
          <a:p>
            <a:r>
              <a:rPr lang="en-US" altLang="en-US" dirty="0" smtClean="0"/>
              <a:t>FHWA-NHI-142052 NEPA Tutorial</a:t>
            </a:r>
            <a:endParaRPr lang="en-US" altLang="en-US" b="1" dirty="0" smtClean="0"/>
          </a:p>
          <a:p>
            <a:r>
              <a:rPr lang="en-US" altLang="en-US" dirty="0" smtClean="0"/>
              <a:t>Free online course</a:t>
            </a:r>
          </a:p>
          <a:p>
            <a:r>
              <a:rPr lang="en-US" altLang="en-US" dirty="0" smtClean="0">
                <a:hlinkClick r:id="rId3"/>
              </a:rPr>
              <a:t>http://www.nhi.fhwa.dot.gov</a:t>
            </a:r>
            <a:endParaRPr lang="en-US" altLang="en-US" dirty="0" smtClean="0"/>
          </a:p>
          <a:p>
            <a:r>
              <a:rPr lang="en-US" altLang="en-US" dirty="0" smtClean="0"/>
              <a:t>Self-paced </a:t>
            </a:r>
          </a:p>
          <a:p>
            <a:r>
              <a:rPr lang="en-US" altLang="en-US" dirty="0" smtClean="0"/>
              <a:t>Takes approximately</a:t>
            </a:r>
            <a:br>
              <a:rPr lang="en-US" altLang="en-US" dirty="0" smtClean="0"/>
            </a:br>
            <a:r>
              <a:rPr lang="en-US" altLang="en-US" dirty="0" smtClean="0"/>
              <a:t>4 hours</a:t>
            </a:r>
          </a:p>
          <a:p>
            <a:endParaRPr lang="en-US" altLang="en-US" dirty="0" smtClean="0"/>
          </a:p>
        </p:txBody>
      </p:sp>
      <p:pic>
        <p:nvPicPr>
          <p:cNvPr id="1536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2" t="2" r="668" b="2788"/>
          <a:stretch>
            <a:fillRect/>
          </a:stretch>
        </p:blipFill>
        <p:spPr bwMode="auto">
          <a:xfrm>
            <a:off x="5238749" y="3197226"/>
            <a:ext cx="3905251" cy="290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15365"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FEE03F40-A6FE-4BBF-B700-C13068618858}" type="slidenum">
              <a:rPr lang="en-US" altLang="en-US" sz="1800" smtClean="0"/>
              <a:pPr algn="r">
                <a:spcBef>
                  <a:spcPct val="0"/>
                </a:spcBef>
                <a:buClrTx/>
                <a:buFontTx/>
                <a:buNone/>
              </a:pPr>
              <a:t>7</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altLang="en-US" smtClean="0"/>
              <a:t>Environmental Permits Issues and Commitments (EPIC)</a:t>
            </a:r>
          </a:p>
        </p:txBody>
      </p:sp>
      <p:sp>
        <p:nvSpPr>
          <p:cNvPr id="77827" name="Rectangle 3"/>
          <p:cNvSpPr>
            <a:spLocks noGrp="1" noChangeArrowheads="1"/>
          </p:cNvSpPr>
          <p:nvPr>
            <p:ph type="body" idx="1"/>
          </p:nvPr>
        </p:nvSpPr>
        <p:spPr>
          <a:xfrm>
            <a:off x="457200" y="1971676"/>
            <a:ext cx="8229600" cy="3857625"/>
          </a:xfrm>
        </p:spPr>
        <p:txBody>
          <a:bodyPr/>
          <a:lstStyle/>
          <a:p>
            <a:pPr eaLnBrk="1" hangingPunct="1"/>
            <a:r>
              <a:rPr lang="en-US" altLang="en-US" dirty="0" smtClean="0"/>
              <a:t>EPICs and PS&amp;E</a:t>
            </a:r>
          </a:p>
          <a:p>
            <a:pPr lvl="1" eaLnBrk="1" hangingPunct="1"/>
            <a:r>
              <a:rPr lang="en-US" altLang="en-US" dirty="0" smtClean="0"/>
              <a:t>EPICs should be reflected in PS&amp;E so the inspector and contractor are aware of them</a:t>
            </a:r>
          </a:p>
          <a:p>
            <a:pPr lvl="1" eaLnBrk="1" hangingPunct="1"/>
            <a:r>
              <a:rPr lang="en-US" altLang="en-US" dirty="0" smtClean="0"/>
              <a:t>Standard EPIC sheet available online under “Standards”</a:t>
            </a:r>
          </a:p>
          <a:p>
            <a:pPr lvl="1" eaLnBrk="1" hangingPunct="1"/>
            <a:r>
              <a:rPr lang="en-US" altLang="en-US" dirty="0" smtClean="0"/>
              <a:t>District and ENV staff work together to ensure EPIC sheet is incorporated into the PS&amp;E</a:t>
            </a:r>
          </a:p>
          <a:p>
            <a:pPr lvl="1" eaLnBrk="1" hangingPunct="1"/>
            <a:r>
              <a:rPr lang="en-US" altLang="en-US" dirty="0" smtClean="0"/>
              <a:t>Saves time, money, and prevents violations!</a:t>
            </a:r>
          </a:p>
        </p:txBody>
      </p:sp>
      <p:sp>
        <p:nvSpPr>
          <p:cNvPr id="7782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ACADBD83-2A17-41C7-8E72-488268B98DEA}" type="slidenum">
              <a:rPr lang="en-US" altLang="en-US" sz="1800" smtClean="0"/>
              <a:pPr algn="r">
                <a:spcBef>
                  <a:spcPct val="0"/>
                </a:spcBef>
                <a:buClrTx/>
                <a:buFontTx/>
                <a:buNone/>
              </a:pPr>
              <a:t>70</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altLang="en-US" sz="2400" smtClean="0"/>
              <a:t>Environmental Permits Issues and Commitments (EPIC)</a:t>
            </a:r>
          </a:p>
        </p:txBody>
      </p:sp>
      <p:pic>
        <p:nvPicPr>
          <p:cNvPr id="78851"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50851" y="1209675"/>
            <a:ext cx="8229600" cy="5322888"/>
          </a:xfrm>
        </p:spPr>
      </p:pic>
      <p:sp>
        <p:nvSpPr>
          <p:cNvPr id="78852"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5C08CC15-9050-4925-A4B5-378CC1FEA57E}" type="slidenum">
              <a:rPr lang="en-US" altLang="en-US" sz="1800" smtClean="0"/>
              <a:pPr algn="r">
                <a:spcBef>
                  <a:spcPct val="0"/>
                </a:spcBef>
                <a:buClrTx/>
                <a:buFontTx/>
                <a:buNone/>
              </a:pPr>
              <a:t>71</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altLang="en-US" dirty="0" smtClean="0"/>
              <a:t>Mitigation Review</a:t>
            </a:r>
          </a:p>
        </p:txBody>
      </p:sp>
      <p:sp>
        <p:nvSpPr>
          <p:cNvPr id="79875"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F019C538-5CD4-4397-974D-84A54604B755}" type="slidenum">
              <a:rPr lang="en-US" altLang="en-US" sz="1800" smtClean="0"/>
              <a:pPr algn="ctr">
                <a:spcBef>
                  <a:spcPct val="0"/>
                </a:spcBef>
                <a:buClrTx/>
                <a:buFontTx/>
                <a:buNone/>
              </a:pPr>
              <a:t>72</a:t>
            </a:fld>
            <a:endParaRPr lang="en-US" altLang="en-US" sz="1800" smtClean="0"/>
          </a:p>
        </p:txBody>
      </p:sp>
      <p:sp>
        <p:nvSpPr>
          <p:cNvPr id="80900" name="Content Placeholder 1"/>
          <p:cNvSpPr>
            <a:spLocks noGrp="1"/>
          </p:cNvSpPr>
          <p:nvPr>
            <p:ph idx="1"/>
          </p:nvPr>
        </p:nvSpPr>
        <p:spPr/>
        <p:txBody>
          <a:bodyPr/>
          <a:lstStyle/>
          <a:p>
            <a:pPr marL="0" indent="0">
              <a:buFontTx/>
              <a:buNone/>
              <a:defRPr/>
            </a:pPr>
            <a:r>
              <a:rPr lang="en-US" altLang="en-US" dirty="0" smtClean="0"/>
              <a:t>Describe:</a:t>
            </a:r>
          </a:p>
          <a:p>
            <a:pPr>
              <a:defRPr/>
            </a:pPr>
            <a:r>
              <a:rPr lang="en-US" altLang="en-US" dirty="0" smtClean="0"/>
              <a:t>Common types of mitigation</a:t>
            </a:r>
          </a:p>
          <a:p>
            <a:pPr>
              <a:defRPr/>
            </a:pPr>
            <a:r>
              <a:rPr lang="en-US" altLang="en-US" dirty="0" smtClean="0"/>
              <a:t>Mitigation procurement and funding process</a:t>
            </a:r>
          </a:p>
          <a:p>
            <a:pPr>
              <a:defRPr/>
            </a:pPr>
            <a:r>
              <a:rPr lang="en-US" altLang="en-US" dirty="0" smtClean="0"/>
              <a:t>Costs associated with mitigation</a:t>
            </a:r>
          </a:p>
          <a:p>
            <a:pPr>
              <a:defRPr/>
            </a:pPr>
            <a:r>
              <a:rPr lang="en-US" altLang="en-US" dirty="0" smtClean="0"/>
              <a:t>Examples of mitigation best practices</a:t>
            </a:r>
          </a:p>
          <a:p>
            <a:pPr>
              <a:defRPr/>
            </a:pPr>
            <a:r>
              <a:rPr lang="en-US" altLang="en-US" dirty="0" smtClean="0"/>
              <a:t>Mitigation compliance issues</a:t>
            </a:r>
          </a:p>
        </p:txBody>
      </p:sp>
    </p:spTree>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dirty="0" smtClean="0"/>
              <a:t>Feedback request</a:t>
            </a:r>
            <a:br>
              <a:rPr lang="en-US" altLang="en-US" dirty="0" smtClean="0"/>
            </a:br>
            <a:r>
              <a:rPr lang="en-US" altLang="en-US" sz="2800" dirty="0" smtClean="0"/>
              <a:t>(Be Constructive)</a:t>
            </a:r>
          </a:p>
        </p:txBody>
      </p:sp>
      <p:sp>
        <p:nvSpPr>
          <p:cNvPr id="80899" name="Content Placeholder 2"/>
          <p:cNvSpPr>
            <a:spLocks noGrp="1"/>
          </p:cNvSpPr>
          <p:nvPr>
            <p:ph idx="1"/>
          </p:nvPr>
        </p:nvSpPr>
        <p:spPr/>
        <p:txBody>
          <a:bodyPr/>
          <a:lstStyle/>
          <a:p>
            <a:r>
              <a:rPr lang="en-US" altLang="en-US" dirty="0" smtClean="0"/>
              <a:t>Share your experience on mitigation practice and process.</a:t>
            </a:r>
          </a:p>
          <a:p>
            <a:endParaRPr lang="en-US" altLang="en-US" dirty="0" smtClean="0"/>
          </a:p>
          <a:p>
            <a:r>
              <a:rPr lang="en-US" altLang="en-US" dirty="0" smtClean="0"/>
              <a:t>Assuming deficiencies and issues exist:</a:t>
            </a:r>
          </a:p>
          <a:p>
            <a:pPr lvl="1"/>
            <a:r>
              <a:rPr lang="en-US" altLang="en-US" dirty="0" smtClean="0"/>
              <a:t>What are the most critical deficiencies or issues?</a:t>
            </a:r>
          </a:p>
          <a:p>
            <a:pPr lvl="1"/>
            <a:r>
              <a:rPr lang="en-US" altLang="en-US" dirty="0" smtClean="0"/>
              <a:t>What is your solution or suggestion?</a:t>
            </a:r>
          </a:p>
          <a:p>
            <a:pPr lvl="1"/>
            <a:r>
              <a:rPr lang="en-US" altLang="en-US" dirty="0" smtClean="0"/>
              <a:t>What do you need help with?</a:t>
            </a:r>
          </a:p>
          <a:p>
            <a:pPr lvl="1"/>
            <a:r>
              <a:rPr lang="en-US" altLang="en-US" dirty="0" smtClean="0"/>
              <a:t>What resources do you need?</a:t>
            </a:r>
          </a:p>
        </p:txBody>
      </p:sp>
      <p:sp>
        <p:nvSpPr>
          <p:cNvPr id="80900"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83B7ED78-F54E-408D-B055-CD6A338D107C}" type="slidenum">
              <a:rPr lang="en-US" altLang="en-US" sz="1800" smtClean="0"/>
              <a:pPr algn="r">
                <a:spcBef>
                  <a:spcPct val="0"/>
                </a:spcBef>
                <a:buClrTx/>
                <a:buFontTx/>
                <a:buNone/>
              </a:pPr>
              <a:t>73</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altLang="en-US" smtClean="0"/>
              <a:t>Deficiencies and Issues</a:t>
            </a:r>
          </a:p>
        </p:txBody>
      </p:sp>
      <p:sp>
        <p:nvSpPr>
          <p:cNvPr id="82947" name="Content Placeholder 3"/>
          <p:cNvSpPr>
            <a:spLocks noGrp="1"/>
          </p:cNvSpPr>
          <p:nvPr>
            <p:ph idx="1"/>
          </p:nvPr>
        </p:nvSpPr>
        <p:spPr/>
        <p:txBody>
          <a:bodyPr/>
          <a:lstStyle/>
          <a:p>
            <a:endParaRPr lang="en-US" altLang="en-US" smtClean="0"/>
          </a:p>
          <a:p>
            <a:r>
              <a:rPr lang="en-US" altLang="en-US" smtClean="0"/>
              <a:t>________________________________</a:t>
            </a:r>
          </a:p>
          <a:p>
            <a:endParaRPr lang="en-US" altLang="en-US" smtClean="0"/>
          </a:p>
          <a:p>
            <a:r>
              <a:rPr lang="en-US" altLang="en-US" smtClean="0"/>
              <a:t>________________________________</a:t>
            </a:r>
          </a:p>
          <a:p>
            <a:endParaRPr lang="en-US" altLang="en-US" smtClean="0"/>
          </a:p>
          <a:p>
            <a:r>
              <a:rPr lang="en-US" altLang="en-US" smtClean="0"/>
              <a:t>________________________________</a:t>
            </a:r>
          </a:p>
          <a:p>
            <a:endParaRPr lang="en-US" altLang="en-US" smtClean="0"/>
          </a:p>
          <a:p>
            <a:r>
              <a:rPr lang="en-US" altLang="en-US" smtClean="0"/>
              <a:t>________________________________</a:t>
            </a:r>
          </a:p>
        </p:txBody>
      </p:sp>
      <p:sp>
        <p:nvSpPr>
          <p:cNvPr id="82948" name="Slide Number Placeholder 1"/>
          <p:cNvSpPr>
            <a:spLocks noGrp="1"/>
          </p:cNvSpPr>
          <p:nvPr>
            <p:ph type="sldNum" sz="quarter" idx="10"/>
          </p:nvPr>
        </p:nvSpPr>
        <p:spPr bwMode="auto">
          <a:xfrm>
            <a:off x="6553200" y="649287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F61148F5-7934-4386-8E35-FFAA86E468E9}" type="slidenum">
              <a:rPr lang="en-US" altLang="en-US" sz="1800" smtClean="0"/>
              <a:pPr algn="r">
                <a:spcBef>
                  <a:spcPct val="0"/>
                </a:spcBef>
                <a:buClrTx/>
                <a:buFontTx/>
                <a:buNone/>
              </a:pPr>
              <a:t>74</a:t>
            </a:fld>
            <a:endParaRPr lang="en-US" altLang="en-US" sz="1800" smtClean="0"/>
          </a:p>
        </p:txBody>
      </p:sp>
    </p:spTree>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a:xfrm>
            <a:off x="435431" y="1426030"/>
            <a:ext cx="8089447" cy="3048000"/>
          </a:xfrm>
        </p:spPr>
        <p:txBody>
          <a:bodyPr/>
          <a:lstStyle/>
          <a:p>
            <a:pPr algn="l" eaLnBrk="1" hangingPunct="1"/>
            <a:r>
              <a:rPr lang="en-US" altLang="en-US" dirty="0" smtClean="0"/>
              <a:t/>
            </a:r>
            <a:br>
              <a:rPr lang="en-US" altLang="en-US" dirty="0" smtClean="0"/>
            </a:br>
            <a:r>
              <a:rPr lang="en-US" altLang="en-US" sz="4000" dirty="0" smtClean="0">
                <a:solidFill>
                  <a:srgbClr val="0070C0"/>
                </a:solidFill>
              </a:rPr>
              <a:t>LESSON 3</a:t>
            </a:r>
            <a:r>
              <a:rPr lang="en-US" altLang="en-US" dirty="0"/>
              <a:t/>
            </a:r>
            <a:br>
              <a:rPr lang="en-US" altLang="en-US" dirty="0"/>
            </a:br>
            <a:r>
              <a:rPr lang="en-US" altLang="en-US" dirty="0" smtClean="0"/>
              <a:t/>
            </a:r>
            <a:br>
              <a:rPr lang="en-US" altLang="en-US" dirty="0" smtClean="0"/>
            </a:br>
            <a:r>
              <a:rPr lang="en-US" altLang="en-US" sz="2400" dirty="0" smtClean="0">
                <a:solidFill>
                  <a:schemeClr val="tx1"/>
                </a:solidFill>
              </a:rPr>
              <a:t>Introduction to th</a:t>
            </a:r>
            <a:r>
              <a:rPr lang="en-US" altLang="en-US" sz="2400" dirty="0">
                <a:solidFill>
                  <a:schemeClr val="tx1"/>
                </a:solidFill>
              </a:rPr>
              <a:t>e</a:t>
            </a:r>
            <a:r>
              <a:rPr lang="en-US" altLang="en-US" sz="2400" dirty="0" smtClean="0">
                <a:solidFill>
                  <a:schemeClr val="tx1"/>
                </a:solidFill>
              </a:rPr>
              <a:t> Integrated Ecological Framework (IEF)</a:t>
            </a:r>
          </a:p>
        </p:txBody>
      </p:sp>
      <p:sp>
        <p:nvSpPr>
          <p:cNvPr id="8195" name="Rectangle 5"/>
          <p:cNvSpPr>
            <a:spLocks noGrp="1" noChangeArrowheads="1"/>
          </p:cNvSpPr>
          <p:nvPr>
            <p:ph type="subTitle" idx="1"/>
          </p:nvPr>
        </p:nvSpPr>
        <p:spPr>
          <a:xfrm>
            <a:off x="555172" y="533400"/>
            <a:ext cx="8091943" cy="693738"/>
          </a:xfrm>
        </p:spPr>
        <p:txBody>
          <a:bodyPr/>
          <a:lstStyle/>
          <a:p>
            <a:pPr algn="l" eaLnBrk="1" hangingPunct="1"/>
            <a:r>
              <a:rPr lang="en-US" altLang="en-US" dirty="0" smtClean="0"/>
              <a:t>NEPA and Mitigation</a:t>
            </a:r>
          </a:p>
          <a:p>
            <a:pPr algn="l" eaLnBrk="1" hangingPunct="1"/>
            <a:endParaRPr lang="en-US" altLang="en-US" dirty="0" smtClean="0"/>
          </a:p>
        </p:txBody>
      </p:sp>
      <p:sp>
        <p:nvSpPr>
          <p:cNvPr id="3" name="TextBox 2"/>
          <p:cNvSpPr txBox="1"/>
          <p:nvPr/>
        </p:nvSpPr>
        <p:spPr>
          <a:xfrm>
            <a:off x="7511144" y="4572002"/>
            <a:ext cx="1556656" cy="307777"/>
          </a:xfrm>
          <a:prstGeom prst="rect">
            <a:avLst/>
          </a:prstGeom>
          <a:noFill/>
        </p:spPr>
        <p:txBody>
          <a:bodyPr wrap="square" rtlCol="0">
            <a:spAutoFit/>
          </a:bodyPr>
          <a:lstStyle/>
          <a:p>
            <a:r>
              <a:rPr lang="en-US" sz="1400" b="0" dirty="0" smtClean="0"/>
              <a:t>August 2014</a:t>
            </a:r>
            <a:endParaRPr lang="en-US" sz="1400" b="0" dirty="0"/>
          </a:p>
        </p:txBody>
      </p:sp>
    </p:spTree>
    <p:extLst>
      <p:ext uri="{BB962C8B-B14F-4D97-AF65-F5344CB8AC3E}">
        <p14:creationId xmlns:p14="http://schemas.microsoft.com/office/powerpoint/2010/main" val="2675075671"/>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smtClean="0"/>
              <a:t>Introduction and Overview</a:t>
            </a:r>
          </a:p>
        </p:txBody>
      </p:sp>
      <p:sp>
        <p:nvSpPr>
          <p:cNvPr id="47107" name="Content Placeholder 2"/>
          <p:cNvSpPr>
            <a:spLocks noGrp="1"/>
          </p:cNvSpPr>
          <p:nvPr>
            <p:ph idx="1"/>
          </p:nvPr>
        </p:nvSpPr>
        <p:spPr/>
        <p:txBody>
          <a:bodyPr/>
          <a:lstStyle/>
          <a:p>
            <a:endParaRPr lang="en-US" altLang="en-US" dirty="0" smtClean="0"/>
          </a:p>
          <a:p>
            <a:r>
              <a:rPr lang="en-US" altLang="en-US" dirty="0" smtClean="0"/>
              <a:t>Introductions (new participants)</a:t>
            </a:r>
          </a:p>
          <a:p>
            <a:endParaRPr lang="en-US" altLang="en-US" dirty="0" smtClean="0"/>
          </a:p>
          <a:p>
            <a:r>
              <a:rPr lang="en-US" altLang="en-US" dirty="0" smtClean="0"/>
              <a:t>Review learning objectives</a:t>
            </a:r>
          </a:p>
          <a:p>
            <a:endParaRPr lang="en-US" altLang="en-US" dirty="0" smtClean="0"/>
          </a:p>
          <a:p>
            <a:r>
              <a:rPr lang="en-US" altLang="en-US" dirty="0" smtClean="0"/>
              <a:t>Workshop materials</a:t>
            </a:r>
          </a:p>
        </p:txBody>
      </p:sp>
      <p:sp>
        <p:nvSpPr>
          <p:cNvPr id="47108" name="Slide Number Placeholder 3"/>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6C9115B7-D9B4-4D76-B8E9-3C6609CF0FD5}" type="slidenum">
              <a:rPr lang="en-US" altLang="en-US" sz="1800" smtClean="0"/>
              <a:pPr algn="ctr">
                <a:spcBef>
                  <a:spcPct val="0"/>
                </a:spcBef>
                <a:buClrTx/>
                <a:buFontTx/>
                <a:buNone/>
              </a:pPr>
              <a:t>76</a:t>
            </a:fld>
            <a:endParaRPr lang="en-US" altLang="en-US" sz="1800" smtClean="0"/>
          </a:p>
        </p:txBody>
      </p:sp>
    </p:spTree>
    <p:extLst>
      <p:ext uri="{BB962C8B-B14F-4D97-AF65-F5344CB8AC3E}">
        <p14:creationId xmlns:p14="http://schemas.microsoft.com/office/powerpoint/2010/main" val="3247611490"/>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Lesson 3 - Learning Objectives</a:t>
            </a:r>
          </a:p>
        </p:txBody>
      </p:sp>
      <p:sp>
        <p:nvSpPr>
          <p:cNvPr id="17411" name="Content Placeholder 7"/>
          <p:cNvSpPr>
            <a:spLocks noGrp="1"/>
          </p:cNvSpPr>
          <p:nvPr>
            <p:ph idx="1"/>
          </p:nvPr>
        </p:nvSpPr>
        <p:spPr/>
        <p:txBody>
          <a:bodyPr/>
          <a:lstStyle/>
          <a:p>
            <a:pPr>
              <a:buFontTx/>
              <a:buNone/>
            </a:pPr>
            <a:r>
              <a:rPr lang="en-US" altLang="en-US" dirty="0" smtClean="0"/>
              <a:t>At the end of this lesson, you should be able to:</a:t>
            </a:r>
          </a:p>
          <a:p>
            <a:pPr>
              <a:buFontTx/>
              <a:buNone/>
            </a:pPr>
            <a:endParaRPr lang="en-US" altLang="en-US" dirty="0" smtClean="0"/>
          </a:p>
          <a:p>
            <a:r>
              <a:rPr lang="en-US" altLang="en-US" dirty="0" smtClean="0"/>
              <a:t>Describe Integrated Ecological Framework (IEF)</a:t>
            </a:r>
          </a:p>
          <a:p>
            <a:r>
              <a:rPr lang="en-US" altLang="en-US" dirty="0" smtClean="0"/>
              <a:t>Describe Regional Ecological Framework (REF)</a:t>
            </a:r>
          </a:p>
          <a:p>
            <a:r>
              <a:rPr lang="en-US" altLang="en-US" dirty="0" smtClean="0"/>
              <a:t>Describe the project development process</a:t>
            </a:r>
          </a:p>
          <a:p>
            <a:r>
              <a:rPr lang="en-US" altLang="en-US" dirty="0" smtClean="0"/>
              <a:t>Identify IEF resources</a:t>
            </a:r>
          </a:p>
          <a:p>
            <a:r>
              <a:rPr lang="en-US" altLang="en-US" dirty="0" smtClean="0"/>
              <a:t>List IEF stakeholders</a:t>
            </a:r>
          </a:p>
          <a:p>
            <a:r>
              <a:rPr lang="en-US" altLang="en-US" dirty="0" smtClean="0"/>
              <a:t>List steps in the IEF process</a:t>
            </a:r>
          </a:p>
          <a:p>
            <a:pPr marL="0" indent="0">
              <a:buNone/>
            </a:pPr>
            <a:endParaRPr lang="en-US" altLang="en-US" dirty="0" smtClean="0"/>
          </a:p>
        </p:txBody>
      </p:sp>
      <p:sp>
        <p:nvSpPr>
          <p:cNvPr id="17412" name="Slide Number Placeholder 6"/>
          <p:cNvSpPr>
            <a:spLocks noGrp="1"/>
          </p:cNvSpPr>
          <p:nvPr>
            <p:ph type="sldNum" sz="quarter" idx="10"/>
          </p:nvPr>
        </p:nvSpPr>
        <p:spPr bwMode="auto">
          <a:xfrm>
            <a:off x="8174039" y="6515103"/>
            <a:ext cx="76200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a:spcBef>
                <a:spcPct val="20000"/>
              </a:spcBef>
              <a:buClr>
                <a:schemeClr val="tx1"/>
              </a:buClr>
              <a:buChar char="•"/>
              <a:defRPr sz="2800">
                <a:solidFill>
                  <a:schemeClr val="tx1"/>
                </a:solidFill>
                <a:latin typeface="Arial" charset="0"/>
              </a:defRPr>
            </a:lvl1pPr>
            <a:lvl2pPr marL="742950" indent="-285750" algn="l">
              <a:spcBef>
                <a:spcPct val="20000"/>
              </a:spcBef>
              <a:buClr>
                <a:schemeClr val="bg2"/>
              </a:buClr>
              <a:buFont typeface="Wingdings" pitchFamily="2" charset="2"/>
              <a:buChar char="§"/>
              <a:defRPr sz="24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fld id="{7F039B1F-D591-436E-A20A-5A2693A9C18D}" type="slidenum">
              <a:rPr lang="en-US" altLang="en-US" sz="1800" smtClean="0"/>
              <a:pPr algn="ctr">
                <a:spcBef>
                  <a:spcPct val="0"/>
                </a:spcBef>
                <a:buClrTx/>
                <a:buFontTx/>
                <a:buNone/>
              </a:pPr>
              <a:t>77</a:t>
            </a:fld>
            <a:endParaRPr lang="en-US" altLang="en-US" sz="1800" smtClean="0"/>
          </a:p>
        </p:txBody>
      </p:sp>
    </p:spTree>
    <p:extLst>
      <p:ext uri="{BB962C8B-B14F-4D97-AF65-F5344CB8AC3E}">
        <p14:creationId xmlns:p14="http://schemas.microsoft.com/office/powerpoint/2010/main" val="302452808"/>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Planning and Environmental Linkages (PEL)</a:t>
            </a:r>
          </a:p>
          <a:p>
            <a:endParaRPr lang="en-US" dirty="0" smtClean="0"/>
          </a:p>
          <a:p>
            <a:r>
              <a:rPr lang="en-US" dirty="0" smtClean="0"/>
              <a:t>Regional Ecological Framework (REF)</a:t>
            </a:r>
            <a:endParaRPr lang="en-US" dirty="0"/>
          </a:p>
          <a:p>
            <a:endParaRPr lang="en-US" dirty="0" smtClean="0"/>
          </a:p>
          <a:p>
            <a:r>
              <a:rPr lang="en-US" dirty="0" smtClean="0"/>
              <a:t>Integrated Ecological Framework (IEF)</a:t>
            </a:r>
          </a:p>
          <a:p>
            <a:pPr lvl="1"/>
            <a:r>
              <a:rPr lang="en-US" dirty="0" smtClean="0"/>
              <a:t>FHWA’s  SHRP2 C06</a:t>
            </a:r>
          </a:p>
          <a:p>
            <a:pPr lvl="1"/>
            <a:endParaRPr lang="en-US" dirty="0"/>
          </a:p>
        </p:txBody>
      </p:sp>
      <p:sp>
        <p:nvSpPr>
          <p:cNvPr id="3" name="Title 2"/>
          <p:cNvSpPr>
            <a:spLocks noGrp="1"/>
          </p:cNvSpPr>
          <p:nvPr>
            <p:ph type="title"/>
          </p:nvPr>
        </p:nvSpPr>
        <p:spPr/>
        <p:txBody>
          <a:bodyPr/>
          <a:lstStyle/>
          <a:p>
            <a:r>
              <a:rPr lang="en-US" dirty="0" smtClean="0"/>
              <a:t>What are PEL, REF, and IEF?</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78</a:t>
            </a:fld>
            <a:endParaRPr lang="en-US"/>
          </a:p>
        </p:txBody>
      </p:sp>
    </p:spTree>
    <p:extLst>
      <p:ext uri="{BB962C8B-B14F-4D97-AF65-F5344CB8AC3E}">
        <p14:creationId xmlns:p14="http://schemas.microsoft.com/office/powerpoint/2010/main" val="2494353632"/>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1449"/>
          <a:stretch/>
        </p:blipFill>
        <p:spPr bwMode="auto">
          <a:xfrm>
            <a:off x="3" y="1613357"/>
            <a:ext cx="5254756" cy="3128613"/>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itle 2"/>
          <p:cNvSpPr>
            <a:spLocks noGrp="1"/>
          </p:cNvSpPr>
          <p:nvPr>
            <p:ph type="title"/>
          </p:nvPr>
        </p:nvSpPr>
        <p:spPr>
          <a:xfrm>
            <a:off x="457200" y="141513"/>
            <a:ext cx="8229600" cy="1273628"/>
          </a:xfrm>
        </p:spPr>
        <p:txBody>
          <a:bodyPr/>
          <a:lstStyle/>
          <a:p>
            <a:r>
              <a:rPr lang="en-US" dirty="0" smtClean="0"/>
              <a:t>SHRP2 </a:t>
            </a:r>
            <a:br>
              <a:rPr lang="en-US" dirty="0" smtClean="0"/>
            </a:br>
            <a:r>
              <a:rPr lang="en-US" sz="3200" dirty="0" smtClean="0"/>
              <a:t>Integrated Ecological Framework (IEF) </a:t>
            </a:r>
            <a:r>
              <a:rPr lang="en-US" sz="2400" dirty="0" smtClean="0"/>
              <a:t>Research Products</a:t>
            </a:r>
            <a:endParaRPr lang="en-US" sz="2400"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79</a:t>
            </a:fld>
            <a:endParaRPr lang="en-US"/>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7421" y="2027019"/>
            <a:ext cx="4123267" cy="3281191"/>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6" name="Picture 2"/>
          <p:cNvPicPr>
            <a:picLocks noGrp="1" noChangeAspect="1" noChangeArrowheads="1"/>
          </p:cNvPicPr>
          <p:nvPr>
            <p:ph idx="1"/>
          </p:nvPr>
        </p:nvPicPr>
        <p:blipFill rotWithShape="1">
          <a:blip r:embed="rId5" cstate="print">
            <a:extLst>
              <a:ext uri="{28A0092B-C50C-407E-A947-70E740481C1C}">
                <a14:useLocalDpi xmlns:a14="http://schemas.microsoft.com/office/drawing/2010/main" val="0"/>
              </a:ext>
            </a:extLst>
          </a:blip>
          <a:srcRect l="1707" t="552" r="-1707" b="61615"/>
          <a:stretch/>
        </p:blipFill>
        <p:spPr bwMode="auto">
          <a:xfrm>
            <a:off x="2131845" y="5002593"/>
            <a:ext cx="3967505" cy="1735667"/>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229578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1600" dirty="0" smtClean="0"/>
              <a:t>This page is intentionally blank.</a:t>
            </a:r>
            <a:endParaRPr lang="en-US" sz="1600" dirty="0"/>
          </a:p>
        </p:txBody>
      </p:sp>
      <p:sp>
        <p:nvSpPr>
          <p:cNvPr id="3" name="Title 2"/>
          <p:cNvSpPr>
            <a:spLocks noGrp="1"/>
          </p:cNvSpPr>
          <p:nvPr>
            <p:ph type="title"/>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8</a:t>
            </a:fld>
            <a:endParaRPr lang="en-US"/>
          </a:p>
        </p:txBody>
      </p:sp>
    </p:spTree>
    <p:extLst>
      <p:ext uri="{BB962C8B-B14F-4D97-AF65-F5344CB8AC3E}">
        <p14:creationId xmlns:p14="http://schemas.microsoft.com/office/powerpoint/2010/main" val="3260935241"/>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8695"/>
            <a:ext cx="8229600" cy="1143000"/>
          </a:xfrm>
        </p:spPr>
        <p:txBody>
          <a:bodyPr/>
          <a:lstStyle/>
          <a:p>
            <a:r>
              <a:rPr lang="en-US" dirty="0" smtClean="0"/>
              <a:t>Project Development Process</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80</a:t>
            </a:fld>
            <a:endParaRPr lang="en-US"/>
          </a:p>
        </p:txBody>
      </p:sp>
      <p:pic>
        <p:nvPicPr>
          <p:cNvPr id="5" name="Content Placeholder 4"/>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81003" y="1099457"/>
            <a:ext cx="8621487" cy="5026707"/>
          </a:xfrm>
          <a:prstGeom prst="rect">
            <a:avLst/>
          </a:prstGeom>
          <a:noFill/>
          <a:ln>
            <a:noFill/>
          </a:ln>
        </p:spPr>
      </p:pic>
    </p:spTree>
    <p:extLst>
      <p:ext uri="{BB962C8B-B14F-4D97-AF65-F5344CB8AC3E}">
        <p14:creationId xmlns:p14="http://schemas.microsoft.com/office/powerpoint/2010/main" val="748847230"/>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40"/>
            <a:ext cx="8229600" cy="890133"/>
          </a:xfrm>
        </p:spPr>
        <p:txBody>
          <a:bodyPr/>
          <a:lstStyle/>
          <a:p>
            <a:r>
              <a:rPr lang="en-US" dirty="0" smtClean="0"/>
              <a:t>Transportation Planning Process</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81</a:t>
            </a:fld>
            <a:endParaRPr lang="en-US"/>
          </a:p>
        </p:txBody>
      </p:sp>
      <p:pic>
        <p:nvPicPr>
          <p:cNvPr id="5" name="Content Placeholder 4"/>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598717" y="1066801"/>
            <a:ext cx="7783287" cy="5497286"/>
          </a:xfrm>
          <a:prstGeom prst="rect">
            <a:avLst/>
          </a:prstGeom>
          <a:ln>
            <a:solidFill>
              <a:schemeClr val="accent1"/>
            </a:solidFill>
          </a:ln>
        </p:spPr>
      </p:pic>
    </p:spTree>
    <p:extLst>
      <p:ext uri="{BB962C8B-B14F-4D97-AF65-F5344CB8AC3E}">
        <p14:creationId xmlns:p14="http://schemas.microsoft.com/office/powerpoint/2010/main" val="4268485707"/>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Science-based approach</a:t>
            </a:r>
          </a:p>
          <a:p>
            <a:r>
              <a:rPr lang="en-US" dirty="0" smtClean="0"/>
              <a:t>Identifies ecological priorities</a:t>
            </a:r>
          </a:p>
          <a:p>
            <a:r>
              <a:rPr lang="en-US" dirty="0" smtClean="0"/>
              <a:t>Integrates with transportation decision making</a:t>
            </a:r>
            <a:endParaRPr lang="en-US" dirty="0"/>
          </a:p>
        </p:txBody>
      </p:sp>
      <p:sp>
        <p:nvSpPr>
          <p:cNvPr id="3" name="Title 2"/>
          <p:cNvSpPr>
            <a:spLocks noGrp="1"/>
          </p:cNvSpPr>
          <p:nvPr>
            <p:ph type="title"/>
          </p:nvPr>
        </p:nvSpPr>
        <p:spPr/>
        <p:txBody>
          <a:bodyPr/>
          <a:lstStyle/>
          <a:p>
            <a:r>
              <a:rPr lang="en-US" dirty="0" smtClean="0"/>
              <a:t>What is IEF ?</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82</a:t>
            </a:fld>
            <a:endParaRPr lang="en-US"/>
          </a:p>
        </p:txBody>
      </p:sp>
    </p:spTree>
    <p:extLst>
      <p:ext uri="{BB962C8B-B14F-4D97-AF65-F5344CB8AC3E}">
        <p14:creationId xmlns:p14="http://schemas.microsoft.com/office/powerpoint/2010/main" val="2460826510"/>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NEPA assignment complements IEF</a:t>
            </a:r>
          </a:p>
          <a:p>
            <a:r>
              <a:rPr lang="en-US" dirty="0" smtClean="0"/>
              <a:t>Early identification of environmental issues</a:t>
            </a:r>
          </a:p>
          <a:p>
            <a:r>
              <a:rPr lang="en-US" dirty="0" smtClean="0"/>
              <a:t>Early project scoping</a:t>
            </a:r>
          </a:p>
          <a:p>
            <a:r>
              <a:rPr lang="en-US" dirty="0" smtClean="0"/>
              <a:t>Documentation and class of action</a:t>
            </a:r>
            <a:endParaRPr lang="en-US" dirty="0"/>
          </a:p>
        </p:txBody>
      </p:sp>
      <p:sp>
        <p:nvSpPr>
          <p:cNvPr id="3" name="Title 2"/>
          <p:cNvSpPr>
            <a:spLocks noGrp="1"/>
          </p:cNvSpPr>
          <p:nvPr>
            <p:ph type="title"/>
          </p:nvPr>
        </p:nvSpPr>
        <p:spPr/>
        <p:txBody>
          <a:bodyPr/>
          <a:lstStyle/>
          <a:p>
            <a:r>
              <a:rPr lang="en-US" dirty="0" smtClean="0"/>
              <a:t>How Does NEPA Assignment Fit?</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83</a:t>
            </a:fld>
            <a:endParaRPr lang="en-US"/>
          </a:p>
        </p:txBody>
      </p:sp>
    </p:spTree>
    <p:extLst>
      <p:ext uri="{BB962C8B-B14F-4D97-AF65-F5344CB8AC3E}">
        <p14:creationId xmlns:p14="http://schemas.microsoft.com/office/powerpoint/2010/main" val="2628198132"/>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Integrated Ecological Framework</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84</a:t>
            </a:fld>
            <a:endParaRPr lang="en-US"/>
          </a:p>
        </p:txBody>
      </p:sp>
      <p:pic>
        <p:nvPicPr>
          <p:cNvPr id="102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t="3436"/>
          <a:stretch/>
        </p:blipFill>
        <p:spPr bwMode="auto">
          <a:xfrm>
            <a:off x="2261813" y="1534884"/>
            <a:ext cx="4639735" cy="5279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7429119"/>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0135"/>
            <a:ext cx="8229600" cy="5071534"/>
          </a:xfrm>
        </p:spPr>
        <p:txBody>
          <a:bodyPr/>
          <a:lstStyle/>
          <a:p>
            <a:pPr marL="514350" indent="-514350">
              <a:buAutoNum type="arabicPeriod"/>
            </a:pPr>
            <a:endParaRPr lang="en-US" sz="2000" dirty="0" smtClean="0">
              <a:solidFill>
                <a:srgbClr val="FF0000"/>
              </a:solidFill>
            </a:endParaRPr>
          </a:p>
          <a:p>
            <a:pPr marL="514350" indent="-514350">
              <a:buAutoNum type="arabicPeriod"/>
            </a:pPr>
            <a:r>
              <a:rPr lang="en-US" sz="2000" b="1" dirty="0" smtClean="0"/>
              <a:t>Build </a:t>
            </a:r>
            <a:r>
              <a:rPr lang="en-US" sz="2000" b="1" dirty="0"/>
              <a:t>and strengthen collaborative </a:t>
            </a:r>
            <a:r>
              <a:rPr lang="en-US" sz="2000" b="1" dirty="0" smtClean="0"/>
              <a:t>partnerships </a:t>
            </a:r>
            <a:r>
              <a:rPr lang="en-US" sz="2000" b="1" dirty="0"/>
              <a:t>and vision </a:t>
            </a:r>
            <a:endParaRPr lang="en-US" sz="2000" b="1" dirty="0" smtClean="0"/>
          </a:p>
          <a:p>
            <a:pPr marL="514350" indent="-514350">
              <a:buAutoNum type="arabicPeriod"/>
            </a:pPr>
            <a:r>
              <a:rPr lang="en-US" sz="2000" b="1" dirty="0" smtClean="0"/>
              <a:t>Create </a:t>
            </a:r>
            <a:r>
              <a:rPr lang="en-US" sz="2000" b="1" dirty="0"/>
              <a:t>the regional ecological framework </a:t>
            </a:r>
            <a:r>
              <a:rPr lang="en-US" sz="2000" b="1" dirty="0" smtClean="0"/>
              <a:t>(REF)</a:t>
            </a:r>
          </a:p>
          <a:p>
            <a:pPr marL="514350" indent="-514350">
              <a:buAutoNum type="arabicPeriod"/>
            </a:pPr>
            <a:r>
              <a:rPr lang="en-US" sz="2000" b="1" dirty="0" smtClean="0"/>
              <a:t>Define </a:t>
            </a:r>
            <a:r>
              <a:rPr lang="en-US" sz="2000" b="1" dirty="0"/>
              <a:t>transportation and infrastructure scenarios for assessment </a:t>
            </a:r>
            <a:endParaRPr lang="en-US" sz="2000" b="1" dirty="0" smtClean="0"/>
          </a:p>
          <a:p>
            <a:pPr marL="514350" indent="-514350">
              <a:buAutoNum type="arabicPeriod"/>
            </a:pPr>
            <a:r>
              <a:rPr lang="en-US" sz="2000" b="1" dirty="0" smtClean="0"/>
              <a:t>Create a regional ecosystem and infrastructure development framework (REIDF)</a:t>
            </a:r>
          </a:p>
          <a:p>
            <a:pPr marL="514350" indent="-514350">
              <a:buAutoNum type="arabicPeriod"/>
            </a:pPr>
            <a:r>
              <a:rPr lang="en-US" sz="2000" dirty="0"/>
              <a:t>Establish and prioritize ecological </a:t>
            </a:r>
            <a:r>
              <a:rPr lang="en-US" sz="2000" dirty="0" smtClean="0"/>
              <a:t>actions</a:t>
            </a:r>
          </a:p>
          <a:p>
            <a:pPr marL="514350" indent="-514350">
              <a:buAutoNum type="arabicPeriod"/>
            </a:pPr>
            <a:r>
              <a:rPr lang="en-US" sz="2000" dirty="0" smtClean="0"/>
              <a:t>Develop </a:t>
            </a:r>
            <a:r>
              <a:rPr lang="en-US" sz="2000" dirty="0"/>
              <a:t>crediting strategy </a:t>
            </a:r>
            <a:r>
              <a:rPr lang="en-US" sz="2000" dirty="0" smtClean="0"/>
              <a:t> </a:t>
            </a:r>
          </a:p>
          <a:p>
            <a:pPr marL="514350" indent="-514350">
              <a:buAutoNum type="arabicPeriod"/>
            </a:pPr>
            <a:r>
              <a:rPr lang="en-US" sz="2000" dirty="0"/>
              <a:t>Develop programmatic consultation, biological </a:t>
            </a:r>
            <a:r>
              <a:rPr lang="en-US" sz="2000" dirty="0" smtClean="0"/>
              <a:t>opinion, </a:t>
            </a:r>
            <a:r>
              <a:rPr lang="en-US" sz="2000" dirty="0"/>
              <a:t>or permit </a:t>
            </a:r>
            <a:endParaRPr lang="en-US" sz="2000" dirty="0" smtClean="0"/>
          </a:p>
          <a:p>
            <a:pPr marL="514350" indent="-514350">
              <a:buAutoNum type="arabicPeriod"/>
            </a:pPr>
            <a:r>
              <a:rPr lang="en-US" sz="2000" dirty="0" smtClean="0"/>
              <a:t>Implement agreements, deliver conservation and transportation projects </a:t>
            </a:r>
          </a:p>
          <a:p>
            <a:pPr marL="0" indent="0">
              <a:buNone/>
            </a:pPr>
            <a:r>
              <a:rPr lang="en-US" sz="2000" dirty="0" smtClean="0"/>
              <a:t>6.    Monitor and update REIDF</a:t>
            </a:r>
            <a:endParaRPr lang="en-US" sz="2000" dirty="0"/>
          </a:p>
        </p:txBody>
      </p:sp>
      <p:sp>
        <p:nvSpPr>
          <p:cNvPr id="3" name="Title 2"/>
          <p:cNvSpPr>
            <a:spLocks noGrp="1"/>
          </p:cNvSpPr>
          <p:nvPr>
            <p:ph type="title"/>
          </p:nvPr>
        </p:nvSpPr>
        <p:spPr/>
        <p:txBody>
          <a:bodyPr/>
          <a:lstStyle/>
          <a:p>
            <a:r>
              <a:rPr lang="en-US" dirty="0" smtClean="0"/>
              <a:t>Integrated Ecological Framework Steps</a:t>
            </a:r>
            <a:endParaRPr lang="en-US" dirty="0"/>
          </a:p>
        </p:txBody>
      </p:sp>
      <p:sp>
        <p:nvSpPr>
          <p:cNvPr id="4" name="Slide Number Placeholder 3"/>
          <p:cNvSpPr>
            <a:spLocks noGrp="1"/>
          </p:cNvSpPr>
          <p:nvPr>
            <p:ph type="sldNum" sz="quarter" idx="10"/>
          </p:nvPr>
        </p:nvSpPr>
        <p:spPr>
          <a:xfrm>
            <a:off x="6553200" y="6486985"/>
            <a:ext cx="2133600" cy="365125"/>
          </a:xfrm>
        </p:spPr>
        <p:txBody>
          <a:bodyPr/>
          <a:lstStyle/>
          <a:p>
            <a:pPr>
              <a:defRPr/>
            </a:pPr>
            <a:fld id="{96BC7C05-C04F-4EF6-B381-78E2943EA8F3}" type="slidenum">
              <a:rPr lang="en-US" sz="1800" smtClean="0">
                <a:solidFill>
                  <a:schemeClr val="tx1"/>
                </a:solidFill>
              </a:rPr>
              <a:pPr>
                <a:defRPr/>
              </a:pPr>
              <a:t>85</a:t>
            </a:fld>
            <a:endParaRPr lang="en-US" sz="1800">
              <a:solidFill>
                <a:schemeClr val="tx1"/>
              </a:solidFill>
            </a:endParaRPr>
          </a:p>
        </p:txBody>
      </p:sp>
      <p:sp>
        <p:nvSpPr>
          <p:cNvPr id="5" name="Rectangle 4"/>
          <p:cNvSpPr/>
          <p:nvPr/>
        </p:nvSpPr>
        <p:spPr bwMode="auto">
          <a:xfrm>
            <a:off x="499533" y="3937002"/>
            <a:ext cx="7984067" cy="1735666"/>
          </a:xfrm>
          <a:prstGeom prst="rect">
            <a:avLst/>
          </a:prstGeom>
          <a:solidFill>
            <a:schemeClr val="accent1">
              <a:alpha val="36000"/>
            </a:schemeClr>
          </a:solidFill>
          <a:ln w="12700" cap="flat" cmpd="sng" algn="ctr">
            <a:solidFill>
              <a:schemeClr val="tx1"/>
            </a:solidFill>
            <a:prstDash val="solid"/>
            <a:miter lim="800000"/>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6" name="Rectangle 5"/>
          <p:cNvSpPr/>
          <p:nvPr/>
        </p:nvSpPr>
        <p:spPr>
          <a:xfrm>
            <a:off x="0" y="3937002"/>
            <a:ext cx="2177144" cy="1569660"/>
          </a:xfrm>
          <a:prstGeom prst="rect">
            <a:avLst/>
          </a:prstGeom>
          <a:noFill/>
        </p:spPr>
        <p:txBody>
          <a:bodyPr wrap="square" lIns="91440" tIns="45720" rIns="91440" bIns="45720">
            <a:spAutoFit/>
          </a:bodyPr>
          <a:lstStyle/>
          <a:p>
            <a:pPr algn="ctr"/>
            <a:r>
              <a:rPr lang="en-US" sz="9600" dirty="0">
                <a:ln w="12700">
                  <a:solidFill>
                    <a:schemeClr val="tx2">
                      <a:satMod val="155000"/>
                    </a:schemeClr>
                  </a:solidFill>
                  <a:prstDash val="solid"/>
                </a:ln>
                <a:gradFill>
                  <a:gsLst>
                    <a:gs pos="0">
                      <a:schemeClr val="accent1">
                        <a:shade val="30000"/>
                        <a:satMod val="115000"/>
                      </a:schemeClr>
                    </a:gs>
                    <a:gs pos="64000">
                      <a:schemeClr val="accent1">
                        <a:shade val="67500"/>
                        <a:satMod val="115000"/>
                      </a:schemeClr>
                    </a:gs>
                    <a:gs pos="100000">
                      <a:schemeClr val="accent1">
                        <a:shade val="100000"/>
                        <a:satMod val="115000"/>
                      </a:schemeClr>
                    </a:gs>
                  </a:gsLst>
                  <a:lin ang="5400000" scaled="0"/>
                </a:gradFill>
                <a:effectLst>
                  <a:outerShdw blurRad="41275" dist="20320" dir="1800000" algn="tl" rotWithShape="0">
                    <a:srgbClr val="000000">
                      <a:alpha val="40000"/>
                    </a:srgbClr>
                  </a:outerShdw>
                </a:effectLst>
              </a:rPr>
              <a:t>5</a:t>
            </a:r>
            <a:endParaRPr lang="en-US" sz="9600" b="1" cap="none" spc="0" dirty="0">
              <a:ln w="12700">
                <a:solidFill>
                  <a:schemeClr val="tx2">
                    <a:satMod val="155000"/>
                  </a:schemeClr>
                </a:solidFill>
                <a:prstDash val="solid"/>
              </a:ln>
              <a:gradFill>
                <a:gsLst>
                  <a:gs pos="0">
                    <a:schemeClr val="accent1">
                      <a:shade val="30000"/>
                      <a:satMod val="115000"/>
                    </a:schemeClr>
                  </a:gs>
                  <a:gs pos="64000">
                    <a:schemeClr val="accent1">
                      <a:shade val="67500"/>
                      <a:satMod val="115000"/>
                    </a:schemeClr>
                  </a:gs>
                  <a:gs pos="100000">
                    <a:schemeClr val="accent1">
                      <a:shade val="100000"/>
                      <a:satMod val="115000"/>
                    </a:schemeClr>
                  </a:gs>
                </a:gsLst>
                <a:lin ang="5400000" scaled="0"/>
              </a:gra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210397278"/>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Step 1: Build </a:t>
            </a:r>
            <a:r>
              <a:rPr lang="en-US" dirty="0" smtClean="0"/>
              <a:t>Collaborative Partnerships </a:t>
            </a:r>
            <a:r>
              <a:rPr lang="en-US" dirty="0"/>
              <a:t>and </a:t>
            </a:r>
            <a:r>
              <a:rPr lang="en-US" dirty="0" smtClean="0"/>
              <a:t>Regional Vision</a:t>
            </a:r>
            <a:endParaRPr lang="en-US" dirty="0"/>
          </a:p>
        </p:txBody>
      </p:sp>
      <p:sp>
        <p:nvSpPr>
          <p:cNvPr id="2" name="Content Placeholder 1"/>
          <p:cNvSpPr>
            <a:spLocks noGrp="1"/>
          </p:cNvSpPr>
          <p:nvPr>
            <p:ph sz="half" idx="1"/>
          </p:nvPr>
        </p:nvSpPr>
        <p:spPr>
          <a:xfrm>
            <a:off x="457201" y="1676403"/>
            <a:ext cx="3472542" cy="4449763"/>
          </a:xfrm>
        </p:spPr>
        <p:txBody>
          <a:bodyPr/>
          <a:lstStyle/>
          <a:p>
            <a:pPr marL="0" lvl="0" indent="0">
              <a:buNone/>
            </a:pPr>
            <a:r>
              <a:rPr lang="en-US" dirty="0" smtClean="0">
                <a:latin typeface="+mj-lt"/>
                <a:ea typeface="Calibri"/>
                <a:cs typeface="Calibri"/>
              </a:rPr>
              <a:t>What do I do?</a:t>
            </a:r>
          </a:p>
          <a:p>
            <a:endParaRPr lang="en-US" sz="2000" dirty="0" smtClean="0">
              <a:latin typeface="+mj-lt"/>
              <a:ea typeface="Calibri"/>
              <a:cs typeface="Calibri"/>
            </a:endParaRPr>
          </a:p>
          <a:p>
            <a:r>
              <a:rPr lang="en-US" sz="2000" dirty="0" smtClean="0">
                <a:latin typeface="+mj-lt"/>
                <a:ea typeface="Calibri"/>
                <a:cs typeface="Calibri"/>
              </a:rPr>
              <a:t>Define </a:t>
            </a:r>
            <a:r>
              <a:rPr lang="en-US" sz="2000" dirty="0">
                <a:latin typeface="+mj-lt"/>
                <a:ea typeface="Calibri"/>
                <a:cs typeface="Calibri"/>
              </a:rPr>
              <a:t>the geographic planning area</a:t>
            </a:r>
            <a:r>
              <a:rPr lang="en-US" sz="2000" dirty="0" smtClean="0">
                <a:latin typeface="+mj-lt"/>
                <a:ea typeface="Calibri"/>
                <a:cs typeface="Calibri"/>
              </a:rPr>
              <a:t>.</a:t>
            </a:r>
          </a:p>
          <a:p>
            <a:pPr lvl="0"/>
            <a:endParaRPr lang="en-US" sz="2000" spc="5" dirty="0" smtClean="0">
              <a:latin typeface="+mj-lt"/>
              <a:ea typeface="Calibri"/>
              <a:cs typeface="Calibri"/>
            </a:endParaRPr>
          </a:p>
          <a:p>
            <a:r>
              <a:rPr lang="en-US" sz="2000" spc="5" dirty="0" smtClean="0">
                <a:latin typeface="+mj-lt"/>
                <a:ea typeface="Calibri"/>
                <a:cs typeface="Calibri"/>
              </a:rPr>
              <a:t>Identify </a:t>
            </a:r>
            <a:r>
              <a:rPr lang="en-US" sz="2000" spc="5" dirty="0">
                <a:latin typeface="+mj-lt"/>
                <a:ea typeface="Calibri"/>
                <a:cs typeface="Calibri"/>
              </a:rPr>
              <a:t>the </a:t>
            </a:r>
            <a:r>
              <a:rPr lang="en-US" sz="2000" spc="5" dirty="0" smtClean="0">
                <a:latin typeface="+mj-lt"/>
                <a:ea typeface="Calibri"/>
                <a:cs typeface="Calibri"/>
              </a:rPr>
              <a:t>stakeholders</a:t>
            </a:r>
            <a:r>
              <a:rPr lang="en-US" sz="2000" spc="5" dirty="0">
                <a:latin typeface="+mj-lt"/>
                <a:ea typeface="Calibri"/>
                <a:cs typeface="Calibri"/>
              </a:rPr>
              <a:t>, transportation planning </a:t>
            </a:r>
            <a:r>
              <a:rPr lang="en-US" sz="2000" spc="5" dirty="0" smtClean="0">
                <a:latin typeface="+mj-lt"/>
                <a:ea typeface="Calibri"/>
                <a:cs typeface="Calibri"/>
              </a:rPr>
              <a:t>agencies, </a:t>
            </a:r>
            <a:r>
              <a:rPr lang="en-US" sz="2000" spc="5" dirty="0">
                <a:latin typeface="+mj-lt"/>
                <a:ea typeface="Calibri"/>
                <a:cs typeface="Calibri"/>
              </a:rPr>
              <a:t>and resource agencies</a:t>
            </a:r>
            <a:r>
              <a:rPr lang="en-US" sz="2000" spc="5" dirty="0" smtClean="0">
                <a:latin typeface="+mj-lt"/>
                <a:ea typeface="Calibri"/>
                <a:cs typeface="Calibri"/>
              </a:rPr>
              <a:t>.</a:t>
            </a:r>
          </a:p>
          <a:p>
            <a:pPr lvl="0"/>
            <a:endParaRPr lang="en-US" sz="3200" spc="5" dirty="0">
              <a:latin typeface="Calibri"/>
              <a:ea typeface="Calibri"/>
              <a:cs typeface="Times New Roman"/>
            </a:endParaRPr>
          </a:p>
          <a:p>
            <a:pPr lvl="0"/>
            <a:endParaRPr lang="en-US" sz="3200" dirty="0">
              <a:latin typeface="Calibri"/>
              <a:ea typeface="Calibri"/>
              <a:cs typeface="Times New Roman"/>
            </a:endParaRPr>
          </a:p>
          <a:p>
            <a:endParaRPr lang="en-US" b="1" dirty="0"/>
          </a:p>
        </p:txBody>
      </p:sp>
      <p:sp>
        <p:nvSpPr>
          <p:cNvPr id="6" name="Content Placeholder 5"/>
          <p:cNvSpPr>
            <a:spLocks noGrp="1"/>
          </p:cNvSpPr>
          <p:nvPr>
            <p:ph sz="half" idx="2"/>
          </p:nvPr>
        </p:nvSpPr>
        <p:spPr>
          <a:xfrm>
            <a:off x="5290460" y="1600203"/>
            <a:ext cx="3407229" cy="4525963"/>
          </a:xfrm>
          <a:ln w="25400">
            <a:solidFill>
              <a:schemeClr val="tx2">
                <a:satMod val="155000"/>
              </a:schemeClr>
            </a:solidFill>
          </a:ln>
        </p:spPr>
        <p:txBody>
          <a:bodyPr/>
          <a:lstStyle/>
          <a:p>
            <a:endParaRPr lang="en-US" b="1" dirty="0" smtClean="0"/>
          </a:p>
          <a:p>
            <a:endParaRPr lang="en-US" b="1" dirty="0" smtClean="0"/>
          </a:p>
          <a:p>
            <a:pPr marL="0" indent="0">
              <a:buNone/>
            </a:pPr>
            <a:endParaRPr lang="en-US" b="1" dirty="0" smtClean="0"/>
          </a:p>
          <a:p>
            <a:pPr marL="0" indent="0">
              <a:buNone/>
            </a:pPr>
            <a:endParaRPr lang="en-US" dirty="0" smtClean="0"/>
          </a:p>
          <a:p>
            <a:pPr marL="0" indent="0" algn="ctr">
              <a:buNone/>
            </a:pPr>
            <a:endParaRPr lang="en-US" sz="1600" dirty="0" smtClean="0"/>
          </a:p>
          <a:p>
            <a:pPr marL="0" indent="0" algn="ctr">
              <a:buNone/>
            </a:pPr>
            <a:r>
              <a:rPr lang="en-US" dirty="0" smtClean="0"/>
              <a:t>Stakeholders   agree on vision, document roles, and responsibilities. </a:t>
            </a:r>
          </a:p>
          <a:p>
            <a:endParaRPr lang="en-US" dirty="0"/>
          </a:p>
        </p:txBody>
      </p:sp>
      <p:sp>
        <p:nvSpPr>
          <p:cNvPr id="4" name="Slide Number Placeholder 3"/>
          <p:cNvSpPr>
            <a:spLocks noGrp="1"/>
          </p:cNvSpPr>
          <p:nvPr>
            <p:ph type="sldNum" sz="quarter" idx="4294967295"/>
          </p:nvPr>
        </p:nvSpPr>
        <p:spPr>
          <a:xfrm>
            <a:off x="6553188" y="6465213"/>
            <a:ext cx="2133600" cy="365125"/>
          </a:xfrm>
        </p:spPr>
        <p:txBody>
          <a:bodyPr/>
          <a:lstStyle/>
          <a:p>
            <a:pPr>
              <a:defRPr/>
            </a:pPr>
            <a:fld id="{96BC7C05-C04F-4EF6-B381-78E2943EA8F3}" type="slidenum">
              <a:rPr lang="en-US" smtClean="0"/>
              <a:pPr>
                <a:defRPr/>
              </a:pPr>
              <a:t>86</a:t>
            </a:fld>
            <a:endParaRPr lang="en-US" dirty="0"/>
          </a:p>
        </p:txBody>
      </p:sp>
      <p:pic>
        <p:nvPicPr>
          <p:cNvPr id="5" name="Picture 4" descr="C:\Users\j-overman\AppData\Local\Microsoft\Windows\Temporary Internet Files\Content.IE5\2B2Q2T61\MC900078812[1].wm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0056" y="1839687"/>
            <a:ext cx="2177144" cy="1741714"/>
          </a:xfrm>
          <a:prstGeom prst="rect">
            <a:avLst/>
          </a:prstGeom>
          <a:noFill/>
          <a:ln>
            <a:noFill/>
          </a:ln>
        </p:spPr>
      </p:pic>
      <p:sp>
        <p:nvSpPr>
          <p:cNvPr id="7" name="Right Arrow 6"/>
          <p:cNvSpPr/>
          <p:nvPr/>
        </p:nvSpPr>
        <p:spPr bwMode="auto">
          <a:xfrm>
            <a:off x="3929743" y="2781298"/>
            <a:ext cx="1143000" cy="1077686"/>
          </a:xfrm>
          <a:prstGeom prst="rightArrow">
            <a:avLst/>
          </a:pr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978817260"/>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Step 2: Create a </a:t>
            </a:r>
            <a:r>
              <a:rPr lang="en-US" dirty="0" smtClean="0"/>
              <a:t>Regional Ecosystem Framework </a:t>
            </a:r>
            <a:r>
              <a:rPr lang="en-US" dirty="0"/>
              <a:t>(REF)</a:t>
            </a:r>
          </a:p>
        </p:txBody>
      </p:sp>
      <p:sp>
        <p:nvSpPr>
          <p:cNvPr id="5" name="Content Placeholder 4"/>
          <p:cNvSpPr>
            <a:spLocks noGrp="1"/>
          </p:cNvSpPr>
          <p:nvPr>
            <p:ph sz="half" idx="1"/>
          </p:nvPr>
        </p:nvSpPr>
        <p:spPr>
          <a:xfrm>
            <a:off x="457205" y="1752601"/>
            <a:ext cx="3472538" cy="4373564"/>
          </a:xfrm>
        </p:spPr>
        <p:txBody>
          <a:bodyPr/>
          <a:lstStyle/>
          <a:p>
            <a:pPr marL="0" indent="0">
              <a:buNone/>
            </a:pPr>
            <a:r>
              <a:rPr lang="en-US" dirty="0"/>
              <a:t>What do I </a:t>
            </a:r>
            <a:r>
              <a:rPr lang="en-US" dirty="0" smtClean="0"/>
              <a:t>do?</a:t>
            </a:r>
            <a:endParaRPr lang="en-US" dirty="0"/>
          </a:p>
          <a:p>
            <a:endParaRPr lang="en-US" sz="2000" dirty="0" smtClean="0"/>
          </a:p>
          <a:p>
            <a:r>
              <a:rPr lang="en-US" sz="2000" dirty="0" smtClean="0"/>
              <a:t>Identify spatial </a:t>
            </a:r>
            <a:r>
              <a:rPr lang="en-US" sz="2000" dirty="0"/>
              <a:t>data needed to create current </a:t>
            </a:r>
            <a:r>
              <a:rPr lang="en-US" sz="2000" dirty="0" smtClean="0"/>
              <a:t>conditions. </a:t>
            </a:r>
            <a:endParaRPr lang="en-US" sz="2000" dirty="0"/>
          </a:p>
          <a:p>
            <a:r>
              <a:rPr lang="en-US" sz="2000" dirty="0"/>
              <a:t>Prioritize ecological </a:t>
            </a:r>
            <a:r>
              <a:rPr lang="en-US" sz="2000" dirty="0" smtClean="0"/>
              <a:t>resources. </a:t>
            </a:r>
          </a:p>
          <a:p>
            <a:r>
              <a:rPr lang="en-US" sz="2000" dirty="0" smtClean="0"/>
              <a:t>Identify important data gaps.</a:t>
            </a:r>
          </a:p>
          <a:p>
            <a:r>
              <a:rPr lang="en-US" sz="2000" dirty="0" smtClean="0"/>
              <a:t>Define </a:t>
            </a:r>
            <a:r>
              <a:rPr lang="en-US" sz="2000" dirty="0"/>
              <a:t>priority areas for conservation and </a:t>
            </a:r>
            <a:r>
              <a:rPr lang="en-US" sz="2000" dirty="0" smtClean="0"/>
              <a:t>mitigation.</a:t>
            </a:r>
            <a:endParaRPr lang="en-US" sz="2000" dirty="0"/>
          </a:p>
          <a:p>
            <a:pPr marL="0" indent="0">
              <a:buNone/>
            </a:pPr>
            <a:endParaRPr lang="en-US" sz="2000" dirty="0"/>
          </a:p>
        </p:txBody>
      </p:sp>
      <p:sp>
        <p:nvSpPr>
          <p:cNvPr id="6" name="Content Placeholder 5"/>
          <p:cNvSpPr>
            <a:spLocks noGrp="1"/>
          </p:cNvSpPr>
          <p:nvPr>
            <p:ph sz="half" idx="2"/>
          </p:nvPr>
        </p:nvSpPr>
        <p:spPr>
          <a:xfrm>
            <a:off x="5366661" y="1600203"/>
            <a:ext cx="3243943" cy="4525963"/>
          </a:xfrm>
          <a:noFill/>
          <a:ln w="25400">
            <a:solidFill>
              <a:schemeClr val="tx2">
                <a:satMod val="155000"/>
              </a:schemeClr>
            </a:solidFill>
          </a:ln>
        </p:spPr>
        <p:txBody>
          <a:bodyPr/>
          <a:lstStyle/>
          <a:p>
            <a:pPr marL="0" indent="0">
              <a:buNone/>
            </a:pPr>
            <a:endParaRPr lang="en-US" b="1" dirty="0" smtClean="0"/>
          </a:p>
          <a:p>
            <a:endParaRPr lang="en-US" b="1" dirty="0"/>
          </a:p>
          <a:p>
            <a:endParaRPr lang="en-US" b="1" dirty="0" smtClean="0"/>
          </a:p>
          <a:p>
            <a:endParaRPr lang="en-US" b="1" dirty="0"/>
          </a:p>
          <a:p>
            <a:endParaRPr lang="en-US" b="1" dirty="0" smtClean="0"/>
          </a:p>
          <a:p>
            <a:pPr marL="0" indent="0" algn="ctr">
              <a:buNone/>
            </a:pPr>
            <a:r>
              <a:rPr lang="en-US" dirty="0" smtClean="0"/>
              <a:t>Define </a:t>
            </a:r>
            <a:r>
              <a:rPr lang="en-US" dirty="0"/>
              <a:t>your ecosystem and </a:t>
            </a:r>
            <a:r>
              <a:rPr lang="en-US" dirty="0" smtClean="0"/>
              <a:t>    its </a:t>
            </a:r>
            <a:r>
              <a:rPr lang="en-US" dirty="0"/>
              <a:t>important </a:t>
            </a:r>
            <a:r>
              <a:rPr lang="en-US" dirty="0" smtClean="0"/>
              <a:t>elements. </a:t>
            </a:r>
            <a:endParaRPr lang="en-US" dirty="0"/>
          </a:p>
        </p:txBody>
      </p:sp>
      <p:sp>
        <p:nvSpPr>
          <p:cNvPr id="4" name="Slide Number Placeholder 3"/>
          <p:cNvSpPr>
            <a:spLocks noGrp="1"/>
          </p:cNvSpPr>
          <p:nvPr>
            <p:ph type="sldNum" sz="quarter" idx="4294967295"/>
          </p:nvPr>
        </p:nvSpPr>
        <p:spPr>
          <a:xfrm>
            <a:off x="7010400" y="6465213"/>
            <a:ext cx="1589314" cy="365125"/>
          </a:xfrm>
        </p:spPr>
        <p:txBody>
          <a:bodyPr/>
          <a:lstStyle/>
          <a:p>
            <a:pPr>
              <a:defRPr/>
            </a:pPr>
            <a:fld id="{96BC7C05-C04F-4EF6-B381-78E2943EA8F3}" type="slidenum">
              <a:rPr lang="en-US" smtClean="0"/>
              <a:pPr>
                <a:defRPr/>
              </a:pPr>
              <a:t>87</a:t>
            </a:fld>
            <a:endParaRPr lang="en-US" dirty="0"/>
          </a:p>
        </p:txBody>
      </p:sp>
      <p:sp>
        <p:nvSpPr>
          <p:cNvPr id="7" name="Right Arrow 6"/>
          <p:cNvSpPr/>
          <p:nvPr/>
        </p:nvSpPr>
        <p:spPr bwMode="auto">
          <a:xfrm>
            <a:off x="3951515" y="2732314"/>
            <a:ext cx="1143000" cy="1088572"/>
          </a:xfrm>
          <a:prstGeom prst="rightArrow">
            <a:avLst/>
          </a:pr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8" name="Picture 7" descr="athletes,coaches,leisure,occupations,people,work,Screen Beans®,sports,strategies,team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58543" y="2013857"/>
            <a:ext cx="2438400" cy="2008419"/>
          </a:xfrm>
          <a:prstGeom prst="rect">
            <a:avLst/>
          </a:prstGeom>
          <a:noFill/>
          <a:ln>
            <a:noFill/>
          </a:ln>
        </p:spPr>
      </p:pic>
    </p:spTree>
    <p:extLst>
      <p:ext uri="{BB962C8B-B14F-4D97-AF65-F5344CB8AC3E}">
        <p14:creationId xmlns:p14="http://schemas.microsoft.com/office/powerpoint/2010/main" val="771888371"/>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Step 3: Define </a:t>
            </a:r>
            <a:r>
              <a:rPr lang="en-US" dirty="0" smtClean="0"/>
              <a:t>Transportation </a:t>
            </a:r>
            <a:r>
              <a:rPr lang="en-US" dirty="0"/>
              <a:t>and </a:t>
            </a:r>
            <a:r>
              <a:rPr lang="en-US" dirty="0" smtClean="0"/>
              <a:t>Infrastructure Scenarios</a:t>
            </a:r>
            <a:endParaRPr lang="en-US" dirty="0"/>
          </a:p>
        </p:txBody>
      </p:sp>
      <p:sp>
        <p:nvSpPr>
          <p:cNvPr id="11" name="Content Placeholder 10"/>
          <p:cNvSpPr>
            <a:spLocks noGrp="1"/>
          </p:cNvSpPr>
          <p:nvPr>
            <p:ph sz="half" idx="1"/>
          </p:nvPr>
        </p:nvSpPr>
        <p:spPr>
          <a:xfrm>
            <a:off x="457201" y="1752603"/>
            <a:ext cx="3581402" cy="4373563"/>
          </a:xfrm>
        </p:spPr>
        <p:txBody>
          <a:bodyPr/>
          <a:lstStyle/>
          <a:p>
            <a:pPr marL="0" indent="0">
              <a:buNone/>
            </a:pPr>
            <a:r>
              <a:rPr lang="en-US" dirty="0"/>
              <a:t>What do I do?</a:t>
            </a:r>
          </a:p>
          <a:p>
            <a:endParaRPr lang="en-US" sz="2000" dirty="0" smtClean="0"/>
          </a:p>
          <a:p>
            <a:r>
              <a:rPr lang="en-US" sz="2000" dirty="0" smtClean="0"/>
              <a:t>Use MTP (</a:t>
            </a:r>
            <a:r>
              <a:rPr lang="en-US" sz="2000" dirty="0"/>
              <a:t>and other planning data) to define your transportation network’s future. </a:t>
            </a:r>
            <a:endParaRPr lang="en-US" sz="2000" dirty="0" smtClean="0"/>
          </a:p>
          <a:p>
            <a:pPr marL="0" indent="0">
              <a:buNone/>
            </a:pPr>
            <a:endParaRPr lang="en-US" sz="2000" dirty="0"/>
          </a:p>
          <a:p>
            <a:r>
              <a:rPr lang="en-US" sz="2000" dirty="0" smtClean="0"/>
              <a:t>Ask “what if?” to define future scenarios. </a:t>
            </a:r>
            <a:r>
              <a:rPr lang="en-US" dirty="0" smtClean="0"/>
              <a:t>  </a:t>
            </a:r>
            <a:endParaRPr lang="en-US" dirty="0"/>
          </a:p>
          <a:p>
            <a:pPr marL="0" indent="0">
              <a:buNone/>
            </a:pPr>
            <a:endParaRPr lang="en-US" dirty="0"/>
          </a:p>
        </p:txBody>
      </p:sp>
      <p:sp>
        <p:nvSpPr>
          <p:cNvPr id="12" name="Content Placeholder 11"/>
          <p:cNvSpPr>
            <a:spLocks noGrp="1"/>
          </p:cNvSpPr>
          <p:nvPr>
            <p:ph sz="half" idx="2"/>
          </p:nvPr>
        </p:nvSpPr>
        <p:spPr>
          <a:xfrm>
            <a:off x="5453743" y="1600203"/>
            <a:ext cx="2950029" cy="4525963"/>
          </a:xfrm>
          <a:ln w="25400">
            <a:solidFill>
              <a:schemeClr val="tx2">
                <a:satMod val="155000"/>
              </a:schemeClr>
            </a:solidFill>
          </a:ln>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lgn="ctr">
              <a:buNone/>
            </a:pPr>
            <a:r>
              <a:rPr lang="en-US" dirty="0" smtClean="0"/>
              <a:t>Define </a:t>
            </a:r>
            <a:r>
              <a:rPr lang="en-US" dirty="0"/>
              <a:t>your transportation plan’s effects on the region. </a:t>
            </a:r>
          </a:p>
          <a:p>
            <a:pPr marL="0" indent="0">
              <a:buNone/>
            </a:pPr>
            <a:endParaRPr lang="en-US" dirty="0"/>
          </a:p>
        </p:txBody>
      </p:sp>
      <p:sp>
        <p:nvSpPr>
          <p:cNvPr id="4" name="Slide Number Placeholder 3"/>
          <p:cNvSpPr>
            <a:spLocks noGrp="1"/>
          </p:cNvSpPr>
          <p:nvPr>
            <p:ph type="sldNum" sz="quarter" idx="4294967295"/>
          </p:nvPr>
        </p:nvSpPr>
        <p:spPr>
          <a:xfrm>
            <a:off x="6920499" y="6492875"/>
            <a:ext cx="1646558" cy="365125"/>
          </a:xfrm>
        </p:spPr>
        <p:txBody>
          <a:bodyPr/>
          <a:lstStyle/>
          <a:p>
            <a:pPr>
              <a:defRPr/>
            </a:pPr>
            <a:fld id="{96BC7C05-C04F-4EF6-B381-78E2943EA8F3}" type="slidenum">
              <a:rPr lang="en-US" smtClean="0"/>
              <a:pPr>
                <a:defRPr/>
              </a:pPr>
              <a:t>88</a:t>
            </a:fld>
            <a:endParaRPr lang="en-US" dirty="0"/>
          </a:p>
        </p:txBody>
      </p:sp>
      <p:sp>
        <p:nvSpPr>
          <p:cNvPr id="13" name="Right Arrow 12"/>
          <p:cNvSpPr/>
          <p:nvPr/>
        </p:nvSpPr>
        <p:spPr bwMode="auto">
          <a:xfrm>
            <a:off x="4038603" y="2944588"/>
            <a:ext cx="1143000" cy="1077686"/>
          </a:xfrm>
          <a:prstGeom prst="rightArrow">
            <a:avLst/>
          </a:pr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16" name="Picture 15" descr="C:\Users\j-overman\AppData\Local\Microsoft\Windows\Temporary Internet Files\Content.IE5\F7IEV7T3\MC900078622[1].wm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5639" y="1861458"/>
            <a:ext cx="1209721" cy="1970314"/>
          </a:xfrm>
          <a:prstGeom prst="rect">
            <a:avLst/>
          </a:prstGeom>
          <a:noFill/>
          <a:ln>
            <a:noFill/>
          </a:ln>
        </p:spPr>
      </p:pic>
    </p:spTree>
    <p:extLst>
      <p:ext uri="{BB962C8B-B14F-4D97-AF65-F5344CB8AC3E}">
        <p14:creationId xmlns:p14="http://schemas.microsoft.com/office/powerpoint/2010/main" val="1040509951"/>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857" y="307295"/>
            <a:ext cx="8229600" cy="1143000"/>
          </a:xfrm>
        </p:spPr>
        <p:txBody>
          <a:bodyPr/>
          <a:lstStyle/>
          <a:p>
            <a:r>
              <a:rPr lang="en-US" dirty="0"/>
              <a:t>Step 4: </a:t>
            </a:r>
            <a:r>
              <a:rPr lang="en-US" sz="2800" dirty="0" smtClean="0"/>
              <a:t>Regional Ecosystem and Infrastructure Development Framework </a:t>
            </a:r>
            <a:r>
              <a:rPr lang="en-US" sz="2800" dirty="0"/>
              <a:t>(REIDF)</a:t>
            </a:r>
          </a:p>
        </p:txBody>
      </p:sp>
      <p:sp>
        <p:nvSpPr>
          <p:cNvPr id="6" name="Content Placeholder 5"/>
          <p:cNvSpPr>
            <a:spLocks noGrp="1"/>
          </p:cNvSpPr>
          <p:nvPr>
            <p:ph sz="half" idx="2"/>
          </p:nvPr>
        </p:nvSpPr>
        <p:spPr>
          <a:xfrm>
            <a:off x="5617029" y="2046515"/>
            <a:ext cx="2939142" cy="4245429"/>
          </a:xfrm>
          <a:ln w="25400">
            <a:solidFill>
              <a:schemeClr val="tx2">
                <a:satMod val="155000"/>
              </a:schemeClr>
            </a:solidFill>
          </a:ln>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sz="1600" dirty="0" smtClean="0"/>
          </a:p>
          <a:p>
            <a:pPr marL="0" indent="0" algn="ctr">
              <a:buNone/>
            </a:pPr>
            <a:r>
              <a:rPr lang="en-US" dirty="0" smtClean="0"/>
              <a:t>How </a:t>
            </a:r>
            <a:r>
              <a:rPr lang="en-US" dirty="0"/>
              <a:t>does the transportation system intersect with the ecosystem?</a:t>
            </a:r>
          </a:p>
        </p:txBody>
      </p:sp>
      <p:sp>
        <p:nvSpPr>
          <p:cNvPr id="4" name="Slide Number Placeholder 3"/>
          <p:cNvSpPr>
            <a:spLocks noGrp="1"/>
          </p:cNvSpPr>
          <p:nvPr>
            <p:ph type="sldNum" sz="quarter" idx="4294967295"/>
          </p:nvPr>
        </p:nvSpPr>
        <p:spPr>
          <a:xfrm>
            <a:off x="7033760" y="6492875"/>
            <a:ext cx="1576839" cy="365125"/>
          </a:xfrm>
        </p:spPr>
        <p:txBody>
          <a:bodyPr/>
          <a:lstStyle/>
          <a:p>
            <a:pPr>
              <a:defRPr/>
            </a:pPr>
            <a:fld id="{96BC7C05-C04F-4EF6-B381-78E2943EA8F3}" type="slidenum">
              <a:rPr lang="en-US" smtClean="0"/>
              <a:pPr>
                <a:defRPr/>
              </a:pPr>
              <a:t>89</a:t>
            </a:fld>
            <a:endParaRPr lang="en-US"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2706707430"/>
              </p:ext>
            </p:extLst>
          </p:nvPr>
        </p:nvGraphicFramePr>
        <p:xfrm>
          <a:off x="500744" y="2351309"/>
          <a:ext cx="4038600" cy="35680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affections,cartoons,celebrations,dusters,Earth Day,emotions,globes,hearts,maps,Screen Beans®,special occasions,worlds,people"/>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64493" y="2198916"/>
            <a:ext cx="1738536" cy="1705882"/>
          </a:xfrm>
          <a:prstGeom prst="rect">
            <a:avLst/>
          </a:prstGeom>
          <a:noFill/>
          <a:ln>
            <a:noFill/>
          </a:ln>
        </p:spPr>
      </p:pic>
      <p:sp>
        <p:nvSpPr>
          <p:cNvPr id="9" name="Equal 8"/>
          <p:cNvSpPr/>
          <p:nvPr/>
        </p:nvSpPr>
        <p:spPr bwMode="auto">
          <a:xfrm>
            <a:off x="4550229" y="3599996"/>
            <a:ext cx="914400" cy="914400"/>
          </a:xfrm>
          <a:prstGeom prst="mathEqual">
            <a:avLst/>
          </a:pr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TextBox 9"/>
          <p:cNvSpPr txBox="1"/>
          <p:nvPr/>
        </p:nvSpPr>
        <p:spPr>
          <a:xfrm>
            <a:off x="555171" y="1807032"/>
            <a:ext cx="3603172" cy="800219"/>
          </a:xfrm>
          <a:prstGeom prst="rect">
            <a:avLst/>
          </a:prstGeom>
          <a:noFill/>
        </p:spPr>
        <p:txBody>
          <a:bodyPr wrap="square" rtlCol="0">
            <a:spAutoFit/>
          </a:bodyPr>
          <a:lstStyle/>
          <a:p>
            <a:pPr algn="l"/>
            <a:r>
              <a:rPr lang="en-US" sz="2800" dirty="0"/>
              <a:t>What do I do?</a:t>
            </a:r>
          </a:p>
          <a:p>
            <a:endParaRPr lang="en-US" dirty="0"/>
          </a:p>
        </p:txBody>
      </p:sp>
    </p:spTree>
    <p:extLst>
      <p:ext uri="{BB962C8B-B14F-4D97-AF65-F5344CB8AC3E}">
        <p14:creationId xmlns:p14="http://schemas.microsoft.com/office/powerpoint/2010/main" val="383349624"/>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a:xfrm>
            <a:off x="435431" y="1426030"/>
            <a:ext cx="8089447" cy="3048000"/>
          </a:xfrm>
        </p:spPr>
        <p:txBody>
          <a:bodyPr/>
          <a:lstStyle/>
          <a:p>
            <a:pPr algn="l"/>
            <a:r>
              <a:rPr lang="en-US" altLang="en-US" dirty="0" smtClean="0"/>
              <a:t/>
            </a:r>
            <a:br>
              <a:rPr lang="en-US" altLang="en-US" dirty="0" smtClean="0"/>
            </a:br>
            <a:r>
              <a:rPr lang="en-US" altLang="en-US" dirty="0"/>
              <a:t/>
            </a:r>
            <a:br>
              <a:rPr lang="en-US" altLang="en-US" dirty="0"/>
            </a:br>
            <a:r>
              <a:rPr lang="en-US" altLang="en-US" sz="4000" dirty="0" smtClean="0"/>
              <a:t>LESSON 1</a:t>
            </a:r>
            <a:r>
              <a:rPr lang="en-US" altLang="en-US" dirty="0" smtClean="0"/>
              <a:t/>
            </a:r>
            <a:br>
              <a:rPr lang="en-US" altLang="en-US" dirty="0" smtClean="0"/>
            </a:br>
            <a:r>
              <a:rPr lang="en-US" altLang="en-US" dirty="0" smtClean="0"/>
              <a:t/>
            </a:r>
            <a:br>
              <a:rPr lang="en-US" altLang="en-US" dirty="0" smtClean="0"/>
            </a:br>
            <a:r>
              <a:rPr lang="en-US" altLang="en-US" sz="2400" dirty="0">
                <a:solidFill>
                  <a:schemeClr val="tx1"/>
                </a:solidFill>
              </a:rPr>
              <a:t>Introduction to NEPA and the </a:t>
            </a:r>
            <a:r>
              <a:rPr lang="en-US" altLang="en-US" sz="2400" dirty="0" smtClean="0">
                <a:solidFill>
                  <a:schemeClr val="tx1"/>
                </a:solidFill>
              </a:rPr>
              <a:t/>
            </a:r>
            <a:br>
              <a:rPr lang="en-US" altLang="en-US" sz="2400" dirty="0" smtClean="0">
                <a:solidFill>
                  <a:schemeClr val="tx1"/>
                </a:solidFill>
              </a:rPr>
            </a:br>
            <a:r>
              <a:rPr lang="en-US" altLang="en-US" sz="2400" dirty="0" smtClean="0">
                <a:solidFill>
                  <a:schemeClr val="tx1"/>
                </a:solidFill>
              </a:rPr>
              <a:t>Project </a:t>
            </a:r>
            <a:r>
              <a:rPr lang="en-US" altLang="en-US" sz="2400" dirty="0">
                <a:solidFill>
                  <a:schemeClr val="tx1"/>
                </a:solidFill>
              </a:rPr>
              <a:t>Development Process (</a:t>
            </a:r>
            <a:r>
              <a:rPr lang="en-US" altLang="en-US" sz="2400" dirty="0" smtClean="0">
                <a:solidFill>
                  <a:schemeClr val="tx1"/>
                </a:solidFill>
              </a:rPr>
              <a:t>PDP)</a:t>
            </a:r>
            <a:r>
              <a:rPr lang="en-US" altLang="en-US" sz="2400" dirty="0">
                <a:solidFill>
                  <a:schemeClr val="tx1"/>
                </a:solidFill>
              </a:rPr>
              <a:t/>
            </a:r>
            <a:br>
              <a:rPr lang="en-US" altLang="en-US" sz="2400" dirty="0">
                <a:solidFill>
                  <a:schemeClr val="tx1"/>
                </a:solidFill>
              </a:rPr>
            </a:br>
            <a:endParaRPr lang="en-US" altLang="en-US" sz="2400" dirty="0" smtClean="0">
              <a:solidFill>
                <a:schemeClr val="tx1"/>
              </a:solidFill>
            </a:endParaRPr>
          </a:p>
        </p:txBody>
      </p:sp>
      <p:sp>
        <p:nvSpPr>
          <p:cNvPr id="8195" name="Rectangle 5"/>
          <p:cNvSpPr>
            <a:spLocks noGrp="1" noChangeArrowheads="1"/>
          </p:cNvSpPr>
          <p:nvPr>
            <p:ph type="subTitle" idx="1"/>
          </p:nvPr>
        </p:nvSpPr>
        <p:spPr>
          <a:xfrm>
            <a:off x="544287" y="533400"/>
            <a:ext cx="8102828" cy="693738"/>
          </a:xfrm>
        </p:spPr>
        <p:txBody>
          <a:bodyPr/>
          <a:lstStyle/>
          <a:p>
            <a:pPr algn="l" eaLnBrk="1" hangingPunct="1"/>
            <a:r>
              <a:rPr lang="en-US" altLang="en-US" dirty="0" smtClean="0"/>
              <a:t>NEPA and Mitigation</a:t>
            </a:r>
          </a:p>
          <a:p>
            <a:pPr algn="l" eaLnBrk="1" hangingPunct="1"/>
            <a:endParaRPr lang="en-US" altLang="en-US" dirty="0" smtClean="0"/>
          </a:p>
        </p:txBody>
      </p:sp>
      <p:sp>
        <p:nvSpPr>
          <p:cNvPr id="3" name="TextBox 2"/>
          <p:cNvSpPr txBox="1"/>
          <p:nvPr/>
        </p:nvSpPr>
        <p:spPr>
          <a:xfrm>
            <a:off x="7511144" y="4572002"/>
            <a:ext cx="1556656" cy="307777"/>
          </a:xfrm>
          <a:prstGeom prst="rect">
            <a:avLst/>
          </a:prstGeom>
          <a:noFill/>
        </p:spPr>
        <p:txBody>
          <a:bodyPr wrap="square" rtlCol="0">
            <a:spAutoFit/>
          </a:bodyPr>
          <a:lstStyle/>
          <a:p>
            <a:r>
              <a:rPr lang="en-US" sz="1400" b="0" dirty="0" smtClean="0"/>
              <a:t>August 2014</a:t>
            </a:r>
            <a:endParaRPr lang="en-US" sz="1400" b="0" dirty="0"/>
          </a:p>
        </p:txBody>
      </p:sp>
    </p:spTree>
    <p:extLst>
      <p:ext uri="{BB962C8B-B14F-4D97-AF65-F5344CB8AC3E}">
        <p14:creationId xmlns:p14="http://schemas.microsoft.com/office/powerpoint/2010/main" val="1133053189"/>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5: Implement </a:t>
            </a:r>
            <a:r>
              <a:rPr lang="en-US" dirty="0" smtClean="0"/>
              <a:t>Agreements</a:t>
            </a:r>
            <a:r>
              <a:rPr lang="en-US" dirty="0"/>
              <a:t>, </a:t>
            </a:r>
            <a:r>
              <a:rPr lang="en-US" dirty="0" smtClean="0"/>
              <a:t>Mitigation</a:t>
            </a:r>
            <a:r>
              <a:rPr lang="en-US" dirty="0"/>
              <a:t>, </a:t>
            </a:r>
            <a:r>
              <a:rPr lang="en-US" dirty="0" smtClean="0"/>
              <a:t>and Prioritize Actions</a:t>
            </a:r>
            <a:endParaRPr lang="en-US" dirty="0"/>
          </a:p>
        </p:txBody>
      </p:sp>
      <p:sp>
        <p:nvSpPr>
          <p:cNvPr id="3" name="Content Placeholder 2"/>
          <p:cNvSpPr>
            <a:spLocks noGrp="1"/>
          </p:cNvSpPr>
          <p:nvPr>
            <p:ph sz="half" idx="1"/>
          </p:nvPr>
        </p:nvSpPr>
        <p:spPr>
          <a:xfrm>
            <a:off x="457200" y="1741715"/>
            <a:ext cx="3407229" cy="4384449"/>
          </a:xfrm>
        </p:spPr>
        <p:txBody>
          <a:bodyPr/>
          <a:lstStyle/>
          <a:p>
            <a:pPr marL="0" indent="0">
              <a:buNone/>
            </a:pPr>
            <a:r>
              <a:rPr lang="en-US" dirty="0"/>
              <a:t>What do I do?</a:t>
            </a:r>
          </a:p>
          <a:p>
            <a:pPr lvl="0"/>
            <a:endParaRPr lang="en-US" sz="2000" dirty="0"/>
          </a:p>
          <a:p>
            <a:pPr lvl="0"/>
            <a:r>
              <a:rPr lang="en-US" sz="2000" dirty="0" smtClean="0"/>
              <a:t>Prioritize </a:t>
            </a:r>
            <a:r>
              <a:rPr lang="en-US" sz="2000" dirty="0"/>
              <a:t>ecological </a:t>
            </a:r>
            <a:r>
              <a:rPr lang="en-US" sz="2000" dirty="0" smtClean="0"/>
              <a:t>actions.</a:t>
            </a:r>
            <a:endParaRPr lang="en-US" sz="2000" dirty="0"/>
          </a:p>
          <a:p>
            <a:pPr lvl="0"/>
            <a:r>
              <a:rPr lang="en-US" sz="2000" dirty="0"/>
              <a:t>Develop crediting </a:t>
            </a:r>
            <a:r>
              <a:rPr lang="en-US" sz="2000" dirty="0" smtClean="0"/>
              <a:t>strategy.</a:t>
            </a:r>
            <a:endParaRPr lang="en-US" sz="2000" dirty="0"/>
          </a:p>
          <a:p>
            <a:pPr lvl="0"/>
            <a:r>
              <a:rPr lang="en-US" sz="2000" dirty="0"/>
              <a:t>Develop programmatic </a:t>
            </a:r>
            <a:r>
              <a:rPr lang="en-US" sz="2000" dirty="0" smtClean="0"/>
              <a:t>consultation.</a:t>
            </a:r>
            <a:endParaRPr lang="en-US" sz="2000" dirty="0"/>
          </a:p>
          <a:p>
            <a:pPr lvl="0"/>
            <a:r>
              <a:rPr lang="en-US" sz="2000" dirty="0"/>
              <a:t>Deliver conservation and transportation </a:t>
            </a:r>
            <a:r>
              <a:rPr lang="en-US" sz="2000" dirty="0" smtClean="0"/>
              <a:t>projects.</a:t>
            </a:r>
            <a:endParaRPr lang="en-US" sz="2000" dirty="0"/>
          </a:p>
          <a:p>
            <a:endParaRPr lang="en-US" sz="2000" dirty="0"/>
          </a:p>
        </p:txBody>
      </p:sp>
      <p:sp>
        <p:nvSpPr>
          <p:cNvPr id="4" name="Content Placeholder 3"/>
          <p:cNvSpPr>
            <a:spLocks noGrp="1"/>
          </p:cNvSpPr>
          <p:nvPr>
            <p:ph sz="half" idx="2"/>
          </p:nvPr>
        </p:nvSpPr>
        <p:spPr>
          <a:xfrm>
            <a:off x="5573485" y="1796143"/>
            <a:ext cx="3113315" cy="4330020"/>
          </a:xfrm>
          <a:ln w="25400">
            <a:solidFill>
              <a:schemeClr val="tx2">
                <a:satMod val="155000"/>
              </a:schemeClr>
            </a:solidFill>
          </a:ln>
        </p:spPr>
        <p:txBody>
          <a:bodyPr/>
          <a:lstStyle/>
          <a:p>
            <a:pPr marL="0" indent="0">
              <a:buNone/>
            </a:pPr>
            <a:endParaRPr lang="en-US" dirty="0" smtClean="0"/>
          </a:p>
          <a:p>
            <a:pPr marL="0" indent="0">
              <a:buNone/>
            </a:pPr>
            <a:endParaRPr lang="en-US" dirty="0"/>
          </a:p>
          <a:p>
            <a:pPr marL="0" indent="0">
              <a:buNone/>
            </a:pPr>
            <a:endParaRPr lang="en-US" dirty="0" smtClean="0"/>
          </a:p>
          <a:p>
            <a:pPr marL="0" indent="0" algn="ctr">
              <a:buNone/>
            </a:pPr>
            <a:r>
              <a:rPr lang="en-US" dirty="0" smtClean="0"/>
              <a:t>Use </a:t>
            </a:r>
            <a:r>
              <a:rPr lang="en-US" dirty="0"/>
              <a:t>stakeholder agreements to preserve both ecosystem and transportation </a:t>
            </a:r>
            <a:r>
              <a:rPr lang="en-US" dirty="0" smtClean="0"/>
              <a:t>system.</a:t>
            </a:r>
            <a:endParaRPr lang="en-US" dirty="0"/>
          </a:p>
        </p:txBody>
      </p:sp>
      <p:pic>
        <p:nvPicPr>
          <p:cNvPr id="5" name="Picture 4" descr="agreeing,agreements,associations,cartoons,compromises,gestures,hand shakes,mergers,merging,people,persons,Screen Beans®,shaking hand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1833" y="1839688"/>
            <a:ext cx="2024743" cy="1578428"/>
          </a:xfrm>
          <a:prstGeom prst="rect">
            <a:avLst/>
          </a:prstGeom>
          <a:noFill/>
          <a:ln>
            <a:noFill/>
          </a:ln>
        </p:spPr>
      </p:pic>
      <p:sp>
        <p:nvSpPr>
          <p:cNvPr id="6" name="Right Arrow 5"/>
          <p:cNvSpPr/>
          <p:nvPr/>
        </p:nvSpPr>
        <p:spPr bwMode="auto">
          <a:xfrm>
            <a:off x="3929743" y="2944588"/>
            <a:ext cx="1143000" cy="1077686"/>
          </a:xfrm>
          <a:prstGeom prst="rightArrow">
            <a:avLst/>
          </a:pr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Slide Number Placeholder 3"/>
          <p:cNvSpPr txBox="1">
            <a:spLocks/>
          </p:cNvSpPr>
          <p:nvPr/>
        </p:nvSpPr>
        <p:spPr>
          <a:xfrm>
            <a:off x="7033760" y="6492875"/>
            <a:ext cx="1576839"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800" b="1" kern="1200">
                <a:solidFill>
                  <a:schemeClr val="tx1"/>
                </a:solidFill>
                <a:latin typeface="Arial" charset="0"/>
                <a:ea typeface="+mn-ea"/>
                <a:cs typeface="+mn-cs"/>
              </a:defRPr>
            </a:lvl1pPr>
            <a:lvl2pPr marL="457200" algn="ctr" rtl="0" eaLnBrk="0" fontAlgn="base" hangingPunct="0">
              <a:spcBef>
                <a:spcPct val="0"/>
              </a:spcBef>
              <a:spcAft>
                <a:spcPct val="0"/>
              </a:spcAft>
              <a:defRPr b="1" kern="1200">
                <a:solidFill>
                  <a:schemeClr val="tx1"/>
                </a:solidFill>
                <a:latin typeface="Arial" charset="0"/>
                <a:ea typeface="+mn-ea"/>
                <a:cs typeface="+mn-cs"/>
              </a:defRPr>
            </a:lvl2pPr>
            <a:lvl3pPr marL="914400" algn="ctr" rtl="0" eaLnBrk="0" fontAlgn="base" hangingPunct="0">
              <a:spcBef>
                <a:spcPct val="0"/>
              </a:spcBef>
              <a:spcAft>
                <a:spcPct val="0"/>
              </a:spcAft>
              <a:defRPr b="1" kern="1200">
                <a:solidFill>
                  <a:schemeClr val="tx1"/>
                </a:solidFill>
                <a:latin typeface="Arial" charset="0"/>
                <a:ea typeface="+mn-ea"/>
                <a:cs typeface="+mn-cs"/>
              </a:defRPr>
            </a:lvl3pPr>
            <a:lvl4pPr marL="1371600" algn="ctr" rtl="0" eaLnBrk="0" fontAlgn="base" hangingPunct="0">
              <a:spcBef>
                <a:spcPct val="0"/>
              </a:spcBef>
              <a:spcAft>
                <a:spcPct val="0"/>
              </a:spcAft>
              <a:defRPr b="1" kern="1200">
                <a:solidFill>
                  <a:schemeClr val="tx1"/>
                </a:solidFill>
                <a:latin typeface="Arial" charset="0"/>
                <a:ea typeface="+mn-ea"/>
                <a:cs typeface="+mn-cs"/>
              </a:defRPr>
            </a:lvl4pPr>
            <a:lvl5pPr marL="1828800" algn="ctr"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fld id="{96BC7C05-C04F-4EF6-B381-78E2943EA8F3}" type="slidenum">
              <a:rPr lang="en-US" smtClean="0"/>
              <a:pPr>
                <a:defRPr/>
              </a:pPr>
              <a:t>90</a:t>
            </a:fld>
            <a:endParaRPr lang="en-US" dirty="0"/>
          </a:p>
        </p:txBody>
      </p:sp>
    </p:spTree>
    <p:extLst>
      <p:ext uri="{BB962C8B-B14F-4D97-AF65-F5344CB8AC3E}">
        <p14:creationId xmlns:p14="http://schemas.microsoft.com/office/powerpoint/2010/main" val="2063312382"/>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6: Monitor and Update the REF and REIDF</a:t>
            </a:r>
          </a:p>
        </p:txBody>
      </p:sp>
      <p:sp>
        <p:nvSpPr>
          <p:cNvPr id="3" name="Content Placeholder 2"/>
          <p:cNvSpPr>
            <a:spLocks noGrp="1"/>
          </p:cNvSpPr>
          <p:nvPr>
            <p:ph sz="half" idx="1"/>
          </p:nvPr>
        </p:nvSpPr>
        <p:spPr>
          <a:xfrm>
            <a:off x="457200" y="1600203"/>
            <a:ext cx="2819400" cy="4525963"/>
          </a:xfrm>
        </p:spPr>
        <p:txBody>
          <a:bodyPr/>
          <a:lstStyle/>
          <a:p>
            <a:pPr marL="0" indent="0">
              <a:buNone/>
            </a:pPr>
            <a:endParaRPr lang="en-US" dirty="0" smtClean="0"/>
          </a:p>
          <a:p>
            <a:pPr marL="0" indent="0">
              <a:buNone/>
            </a:pPr>
            <a:r>
              <a:rPr lang="en-US" dirty="0"/>
              <a:t>What do I do?</a:t>
            </a:r>
          </a:p>
          <a:p>
            <a:pPr marL="0" indent="0">
              <a:buNone/>
            </a:pPr>
            <a:endParaRPr lang="en-US" dirty="0" smtClean="0"/>
          </a:p>
          <a:p>
            <a:r>
              <a:rPr lang="en-US" sz="2000" dirty="0" smtClean="0"/>
              <a:t>Measure, monitor, </a:t>
            </a:r>
            <a:r>
              <a:rPr lang="en-US" sz="2000" dirty="0"/>
              <a:t>and </a:t>
            </a:r>
            <a:r>
              <a:rPr lang="en-US" sz="2000" dirty="0" smtClean="0"/>
              <a:t>update the REIDF.</a:t>
            </a:r>
            <a:endParaRPr lang="en-US" sz="2000" dirty="0"/>
          </a:p>
        </p:txBody>
      </p:sp>
      <p:sp>
        <p:nvSpPr>
          <p:cNvPr id="4" name="Content Placeholder 3"/>
          <p:cNvSpPr>
            <a:spLocks noGrp="1"/>
          </p:cNvSpPr>
          <p:nvPr>
            <p:ph sz="half" idx="2"/>
          </p:nvPr>
        </p:nvSpPr>
        <p:spPr>
          <a:xfrm>
            <a:off x="5671457" y="1687289"/>
            <a:ext cx="2634346" cy="4370773"/>
          </a:xfrm>
          <a:ln w="25400">
            <a:solidFill>
              <a:schemeClr val="tx2">
                <a:satMod val="155000"/>
              </a:schemeClr>
            </a:solidFill>
          </a:ln>
        </p:spPr>
        <p:txBody>
          <a:bodyPr/>
          <a:lstStyle/>
          <a:p>
            <a:endParaRPr lang="en-US" dirty="0" smtClean="0"/>
          </a:p>
          <a:p>
            <a:endParaRPr lang="en-US" dirty="0"/>
          </a:p>
          <a:p>
            <a:endParaRPr lang="en-US" dirty="0" smtClean="0"/>
          </a:p>
          <a:p>
            <a:endParaRPr lang="en-US" dirty="0"/>
          </a:p>
          <a:p>
            <a:pPr marL="0" indent="0">
              <a:buNone/>
            </a:pPr>
            <a:endParaRPr lang="en-US" sz="1600" dirty="0" smtClean="0"/>
          </a:p>
          <a:p>
            <a:pPr marL="0" indent="0" algn="ctr">
              <a:buNone/>
            </a:pPr>
            <a:r>
              <a:rPr lang="en-US" dirty="0" smtClean="0"/>
              <a:t>Keep score </a:t>
            </a:r>
            <a:r>
              <a:rPr lang="en-US" dirty="0"/>
              <a:t>and measure progress. </a:t>
            </a:r>
          </a:p>
        </p:txBody>
      </p:sp>
      <p:sp>
        <p:nvSpPr>
          <p:cNvPr id="5" name="Right Arrow 4"/>
          <p:cNvSpPr/>
          <p:nvPr/>
        </p:nvSpPr>
        <p:spPr bwMode="auto">
          <a:xfrm>
            <a:off x="3853549" y="2944588"/>
            <a:ext cx="1143000" cy="1077686"/>
          </a:xfrm>
          <a:prstGeom prst="rightArrow">
            <a:avLst/>
          </a:pr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6" name="Picture 5" descr="business,cartoons,charts,graphs,growths,measurements,measuring tapes,people,persons,progress,progressions,scales,Screen Beans®,tape measure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2155372"/>
            <a:ext cx="1785259" cy="1639706"/>
          </a:xfrm>
          <a:prstGeom prst="rect">
            <a:avLst/>
          </a:prstGeom>
          <a:noFill/>
          <a:ln>
            <a:noFill/>
          </a:ln>
        </p:spPr>
      </p:pic>
      <p:sp>
        <p:nvSpPr>
          <p:cNvPr id="7" name="Slide Number Placeholder 3"/>
          <p:cNvSpPr txBox="1">
            <a:spLocks/>
          </p:cNvSpPr>
          <p:nvPr/>
        </p:nvSpPr>
        <p:spPr>
          <a:xfrm>
            <a:off x="7033760" y="6481989"/>
            <a:ext cx="1576839"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800" b="1" kern="1200">
                <a:solidFill>
                  <a:schemeClr val="tx1"/>
                </a:solidFill>
                <a:latin typeface="Arial" charset="0"/>
                <a:ea typeface="+mn-ea"/>
                <a:cs typeface="+mn-cs"/>
              </a:defRPr>
            </a:lvl1pPr>
            <a:lvl2pPr marL="457200" algn="ctr" rtl="0" eaLnBrk="0" fontAlgn="base" hangingPunct="0">
              <a:spcBef>
                <a:spcPct val="0"/>
              </a:spcBef>
              <a:spcAft>
                <a:spcPct val="0"/>
              </a:spcAft>
              <a:defRPr b="1" kern="1200">
                <a:solidFill>
                  <a:schemeClr val="tx1"/>
                </a:solidFill>
                <a:latin typeface="Arial" charset="0"/>
                <a:ea typeface="+mn-ea"/>
                <a:cs typeface="+mn-cs"/>
              </a:defRPr>
            </a:lvl2pPr>
            <a:lvl3pPr marL="914400" algn="ctr" rtl="0" eaLnBrk="0" fontAlgn="base" hangingPunct="0">
              <a:spcBef>
                <a:spcPct val="0"/>
              </a:spcBef>
              <a:spcAft>
                <a:spcPct val="0"/>
              </a:spcAft>
              <a:defRPr b="1" kern="1200">
                <a:solidFill>
                  <a:schemeClr val="tx1"/>
                </a:solidFill>
                <a:latin typeface="Arial" charset="0"/>
                <a:ea typeface="+mn-ea"/>
                <a:cs typeface="+mn-cs"/>
              </a:defRPr>
            </a:lvl3pPr>
            <a:lvl4pPr marL="1371600" algn="ctr" rtl="0" eaLnBrk="0" fontAlgn="base" hangingPunct="0">
              <a:spcBef>
                <a:spcPct val="0"/>
              </a:spcBef>
              <a:spcAft>
                <a:spcPct val="0"/>
              </a:spcAft>
              <a:defRPr b="1" kern="1200">
                <a:solidFill>
                  <a:schemeClr val="tx1"/>
                </a:solidFill>
                <a:latin typeface="Arial" charset="0"/>
                <a:ea typeface="+mn-ea"/>
                <a:cs typeface="+mn-cs"/>
              </a:defRPr>
            </a:lvl4pPr>
            <a:lvl5pPr marL="1828800" algn="ctr"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fld id="{96BC7C05-C04F-4EF6-B381-78E2943EA8F3}" type="slidenum">
              <a:rPr lang="en-US" smtClean="0"/>
              <a:pPr>
                <a:defRPr/>
              </a:pPr>
              <a:t>91</a:t>
            </a:fld>
            <a:endParaRPr lang="en-US" dirty="0"/>
          </a:p>
        </p:txBody>
      </p:sp>
    </p:spTree>
    <p:extLst>
      <p:ext uri="{BB962C8B-B14F-4D97-AF65-F5344CB8AC3E}">
        <p14:creationId xmlns:p14="http://schemas.microsoft.com/office/powerpoint/2010/main" val="727184621"/>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How do you scale IEF to</a:t>
            </a:r>
          </a:p>
          <a:p>
            <a:pPr lvl="1"/>
            <a:r>
              <a:rPr lang="en-US" dirty="0" smtClean="0"/>
              <a:t>Projects, corridors, regions, and resources?</a:t>
            </a:r>
          </a:p>
          <a:p>
            <a:pPr lvl="1"/>
            <a:r>
              <a:rPr lang="en-US" dirty="0" smtClean="0"/>
              <a:t>Who are the Stakeholders?</a:t>
            </a:r>
          </a:p>
          <a:p>
            <a:r>
              <a:rPr lang="en-US" dirty="0" smtClean="0"/>
              <a:t>Which IEF steps are you doing now?</a:t>
            </a:r>
          </a:p>
          <a:p>
            <a:r>
              <a:rPr lang="en-US" dirty="0" smtClean="0"/>
              <a:t>How are you building an </a:t>
            </a:r>
            <a:r>
              <a:rPr lang="en-US" dirty="0"/>
              <a:t>REF/REIDF? </a:t>
            </a:r>
            <a:endParaRPr lang="en-US" dirty="0" smtClean="0"/>
          </a:p>
          <a:p>
            <a:r>
              <a:rPr lang="en-US" dirty="0" smtClean="0"/>
              <a:t>How are you documenting on-going efforts?</a:t>
            </a:r>
          </a:p>
          <a:p>
            <a:pPr lvl="1"/>
            <a:endParaRPr lang="en-US" dirty="0"/>
          </a:p>
        </p:txBody>
      </p:sp>
      <p:sp>
        <p:nvSpPr>
          <p:cNvPr id="2" name="Title 1"/>
          <p:cNvSpPr>
            <a:spLocks noGrp="1"/>
          </p:cNvSpPr>
          <p:nvPr>
            <p:ph type="title"/>
          </p:nvPr>
        </p:nvSpPr>
        <p:spPr/>
        <p:txBody>
          <a:bodyPr/>
          <a:lstStyle/>
          <a:p>
            <a:r>
              <a:rPr lang="en-US" dirty="0" smtClean="0"/>
              <a:t>Scaling IEF</a:t>
            </a:r>
            <a:endParaRPr lang="en-US" dirty="0"/>
          </a:p>
        </p:txBody>
      </p:sp>
      <p:sp>
        <p:nvSpPr>
          <p:cNvPr id="4" name="Slide Number Placeholder 3"/>
          <p:cNvSpPr>
            <a:spLocks noGrp="1"/>
          </p:cNvSpPr>
          <p:nvPr>
            <p:ph type="sldNum" sz="quarter" idx="4294967295"/>
          </p:nvPr>
        </p:nvSpPr>
        <p:spPr>
          <a:xfrm>
            <a:off x="7033760" y="6460217"/>
            <a:ext cx="1576839" cy="365125"/>
          </a:xfrm>
        </p:spPr>
        <p:txBody>
          <a:bodyPr/>
          <a:lstStyle/>
          <a:p>
            <a:pPr>
              <a:defRPr/>
            </a:pPr>
            <a:fld id="{96BC7C05-C04F-4EF6-B381-78E2943EA8F3}" type="slidenum">
              <a:rPr lang="en-US" smtClean="0"/>
              <a:pPr>
                <a:defRPr/>
              </a:pPr>
              <a:t>92</a:t>
            </a:fld>
            <a:endParaRPr lang="en-US" dirty="0"/>
          </a:p>
        </p:txBody>
      </p:sp>
    </p:spTree>
    <p:extLst>
      <p:ext uri="{BB962C8B-B14F-4D97-AF65-F5344CB8AC3E}">
        <p14:creationId xmlns:p14="http://schemas.microsoft.com/office/powerpoint/2010/main" val="381751051"/>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3"/>
            <a:ext cx="7946571" cy="4525963"/>
          </a:xfrm>
        </p:spPr>
        <p:txBody>
          <a:bodyPr/>
          <a:lstStyle/>
          <a:p>
            <a:endParaRPr lang="en-US" sz="2400" dirty="0" smtClean="0"/>
          </a:p>
          <a:p>
            <a:r>
              <a:rPr lang="en-US" sz="2400" dirty="0" smtClean="0"/>
              <a:t>Find day-to-day tasks that </a:t>
            </a:r>
            <a:r>
              <a:rPr lang="en-US" sz="2400" dirty="0"/>
              <a:t>DOT </a:t>
            </a:r>
            <a:r>
              <a:rPr lang="en-US" sz="2400" dirty="0" smtClean="0"/>
              <a:t>and </a:t>
            </a:r>
            <a:r>
              <a:rPr lang="en-US" sz="2400" dirty="0"/>
              <a:t>regulatory agencies </a:t>
            </a:r>
            <a:r>
              <a:rPr lang="en-US" sz="2400" dirty="0" smtClean="0"/>
              <a:t>can actually do</a:t>
            </a:r>
            <a:endParaRPr lang="en-US" sz="2400" dirty="0"/>
          </a:p>
          <a:p>
            <a:r>
              <a:rPr lang="en-US" sz="2400" dirty="0" smtClean="0"/>
              <a:t>Address </a:t>
            </a:r>
            <a:r>
              <a:rPr lang="en-US" sz="2400" dirty="0"/>
              <a:t>significant time lags between </a:t>
            </a:r>
            <a:r>
              <a:rPr lang="en-US" sz="2400" dirty="0" err="1" smtClean="0"/>
              <a:t>evironmental</a:t>
            </a:r>
            <a:r>
              <a:rPr lang="en-US" sz="2400" dirty="0" smtClean="0"/>
              <a:t> </a:t>
            </a:r>
            <a:r>
              <a:rPr lang="en-US" sz="2400" dirty="0"/>
              <a:t>information into planning and </a:t>
            </a:r>
            <a:r>
              <a:rPr lang="en-US" sz="2400" dirty="0" smtClean="0"/>
              <a:t>project delivery</a:t>
            </a:r>
            <a:endParaRPr lang="en-US" sz="2400" dirty="0"/>
          </a:p>
          <a:p>
            <a:r>
              <a:rPr lang="en-US" sz="2400" dirty="0" smtClean="0"/>
              <a:t>Track </a:t>
            </a:r>
            <a:r>
              <a:rPr lang="en-US" sz="2400" dirty="0"/>
              <a:t>administrative records and commitments </a:t>
            </a:r>
            <a:r>
              <a:rPr lang="en-US" sz="2400" dirty="0" smtClean="0"/>
              <a:t>to remove uncertainty </a:t>
            </a:r>
            <a:r>
              <a:rPr lang="en-US" sz="2400" dirty="0"/>
              <a:t>in </a:t>
            </a:r>
            <a:r>
              <a:rPr lang="en-US" sz="2400" dirty="0" smtClean="0"/>
              <a:t>knowledge</a:t>
            </a:r>
          </a:p>
          <a:p>
            <a:r>
              <a:rPr lang="en-US" sz="2400" dirty="0"/>
              <a:t>Transportation planning not seen as the </a:t>
            </a:r>
            <a:r>
              <a:rPr lang="en-US" sz="2400" dirty="0" smtClean="0"/>
              <a:t>appropriate venue </a:t>
            </a:r>
            <a:endParaRPr lang="en-US" sz="2400" dirty="0"/>
          </a:p>
          <a:p>
            <a:endParaRPr lang="en-US" sz="2400" dirty="0"/>
          </a:p>
          <a:p>
            <a:endParaRPr lang="en-US" dirty="0"/>
          </a:p>
        </p:txBody>
      </p:sp>
      <p:sp>
        <p:nvSpPr>
          <p:cNvPr id="3" name="Title 2"/>
          <p:cNvSpPr>
            <a:spLocks noGrp="1"/>
          </p:cNvSpPr>
          <p:nvPr>
            <p:ph type="title"/>
          </p:nvPr>
        </p:nvSpPr>
        <p:spPr/>
        <p:txBody>
          <a:bodyPr/>
          <a:lstStyle/>
          <a:p>
            <a:r>
              <a:rPr lang="en-US" dirty="0" smtClean="0"/>
              <a:t>IEF Lessons </a:t>
            </a:r>
            <a:r>
              <a:rPr lang="en-US" sz="2400" dirty="0" smtClean="0"/>
              <a:t>(from Literature)</a:t>
            </a:r>
            <a:endParaRPr lang="en-US" sz="2400"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93</a:t>
            </a:fld>
            <a:endParaRPr lang="en-US"/>
          </a:p>
        </p:txBody>
      </p:sp>
    </p:spTree>
    <p:extLst>
      <p:ext uri="{BB962C8B-B14F-4D97-AF65-F5344CB8AC3E}">
        <p14:creationId xmlns:p14="http://schemas.microsoft.com/office/powerpoint/2010/main" val="2749584657"/>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Relies on multiagency cooperation</a:t>
            </a:r>
          </a:p>
          <a:p>
            <a:pPr lvl="1"/>
            <a:r>
              <a:rPr lang="en-US" dirty="0" smtClean="0"/>
              <a:t>Many moving parts</a:t>
            </a:r>
          </a:p>
          <a:p>
            <a:pPr lvl="1"/>
            <a:r>
              <a:rPr lang="en-US" dirty="0" smtClean="0"/>
              <a:t>Multidisciplinary</a:t>
            </a:r>
          </a:p>
          <a:p>
            <a:r>
              <a:rPr lang="en-US" dirty="0" smtClean="0"/>
              <a:t>Difficult to achieve buy-in based on perceived benefits</a:t>
            </a:r>
          </a:p>
          <a:p>
            <a:pPr lvl="1"/>
            <a:r>
              <a:rPr lang="en-US" dirty="0" smtClean="0"/>
              <a:t>Concept and benefits are difficult to articulate to managers and executives</a:t>
            </a:r>
          </a:p>
          <a:p>
            <a:pPr lvl="1"/>
            <a:r>
              <a:rPr lang="en-US" dirty="0" smtClean="0"/>
              <a:t>Mitigation is traditionally project-specific, not regional</a:t>
            </a:r>
          </a:p>
          <a:p>
            <a:pPr lvl="1"/>
            <a:r>
              <a:rPr lang="en-US" dirty="0" smtClean="0"/>
              <a:t>A fundamental change in mitigation approach </a:t>
            </a:r>
          </a:p>
          <a:p>
            <a:pPr lvl="1"/>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IEF Lessons </a:t>
            </a:r>
            <a:r>
              <a:rPr lang="en-US" sz="2400" dirty="0" smtClean="0"/>
              <a:t>(from Project)</a:t>
            </a:r>
            <a:endParaRPr lang="en-US" sz="2400"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94</a:t>
            </a:fld>
            <a:endParaRPr lang="en-US"/>
          </a:p>
        </p:txBody>
      </p:sp>
    </p:spTree>
    <p:extLst>
      <p:ext uri="{BB962C8B-B14F-4D97-AF65-F5344CB8AC3E}">
        <p14:creationId xmlns:p14="http://schemas.microsoft.com/office/powerpoint/2010/main" val="2888801315"/>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Proposed MAP-21 rules</a:t>
            </a:r>
          </a:p>
          <a:p>
            <a:r>
              <a:rPr lang="en-US" dirty="0" smtClean="0"/>
              <a:t>Programmatic mitigation</a:t>
            </a:r>
          </a:p>
          <a:p>
            <a:pPr lvl="1"/>
            <a:r>
              <a:rPr lang="en-US" dirty="0" smtClean="0"/>
              <a:t>Statewide by DOT</a:t>
            </a:r>
          </a:p>
          <a:p>
            <a:pPr lvl="1"/>
            <a:r>
              <a:rPr lang="en-US" dirty="0" smtClean="0"/>
              <a:t>Metropolitan Planning Organizations</a:t>
            </a:r>
          </a:p>
          <a:p>
            <a:pPr lvl="1"/>
            <a:r>
              <a:rPr lang="en-US" dirty="0" smtClean="0"/>
              <a:t>Regional/Rural Planning Organizations</a:t>
            </a:r>
            <a:endParaRPr lang="en-US" dirty="0"/>
          </a:p>
        </p:txBody>
      </p:sp>
      <p:sp>
        <p:nvSpPr>
          <p:cNvPr id="3" name="Title 2"/>
          <p:cNvSpPr>
            <a:spLocks noGrp="1"/>
          </p:cNvSpPr>
          <p:nvPr>
            <p:ph type="title"/>
          </p:nvPr>
        </p:nvSpPr>
        <p:spPr/>
        <p:txBody>
          <a:bodyPr/>
          <a:lstStyle/>
          <a:p>
            <a:r>
              <a:rPr lang="en-US" dirty="0" smtClean="0"/>
              <a:t>Why Do We Need REF, IEF, etc.?</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95</a:t>
            </a:fld>
            <a:endParaRPr lang="en-US"/>
          </a:p>
        </p:txBody>
      </p:sp>
    </p:spTree>
    <p:extLst>
      <p:ext uri="{BB962C8B-B14F-4D97-AF65-F5344CB8AC3E}">
        <p14:creationId xmlns:p14="http://schemas.microsoft.com/office/powerpoint/2010/main" val="2608795917"/>
      </p:ext>
    </p:extLst>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Programmatic Mitigation</a:t>
            </a:r>
          </a:p>
          <a:p>
            <a:pPr lvl="0"/>
            <a:r>
              <a:rPr lang="en-US" dirty="0" smtClean="0"/>
              <a:t>Local</a:t>
            </a:r>
            <a:r>
              <a:rPr lang="en-US" dirty="0"/>
              <a:t>, </a:t>
            </a:r>
            <a:r>
              <a:rPr lang="en-US" u="sng" dirty="0"/>
              <a:t>regional</a:t>
            </a:r>
            <a:r>
              <a:rPr lang="en-US" dirty="0"/>
              <a:t>, ecosystem, watershed, </a:t>
            </a:r>
            <a:r>
              <a:rPr lang="en-US" u="sng" dirty="0" smtClean="0"/>
              <a:t>statewide</a:t>
            </a:r>
            <a:r>
              <a:rPr lang="en-US" dirty="0" smtClean="0"/>
              <a:t>, </a:t>
            </a:r>
            <a:r>
              <a:rPr lang="en-US" dirty="0"/>
              <a:t>or similar scale that </a:t>
            </a:r>
            <a:r>
              <a:rPr lang="en-US" dirty="0" smtClean="0"/>
              <a:t>may:</a:t>
            </a:r>
            <a:endParaRPr lang="en-US" sz="1800" dirty="0"/>
          </a:p>
          <a:p>
            <a:pPr lvl="1"/>
            <a:r>
              <a:rPr lang="en-US" dirty="0"/>
              <a:t>Encompass multiple environmental resources within a defined geographic area(s) or may focus on a specific type(s) of resource(s) such as aquatic resources, parkland, or wildlife habitat.</a:t>
            </a:r>
            <a:endParaRPr lang="en-US" sz="1600" dirty="0"/>
          </a:p>
          <a:p>
            <a:pPr lvl="1"/>
            <a:r>
              <a:rPr lang="en-US" dirty="0"/>
              <a:t>Address or consider impacts from all projects in a defined geographic area(s) or may focus on a specific type(s) of project(s</a:t>
            </a:r>
            <a:r>
              <a:rPr lang="en-US" dirty="0" smtClean="0"/>
              <a:t>).</a:t>
            </a:r>
            <a:endParaRPr lang="en-US" sz="1600" dirty="0"/>
          </a:p>
        </p:txBody>
      </p:sp>
      <p:sp>
        <p:nvSpPr>
          <p:cNvPr id="3" name="Title 2"/>
          <p:cNvSpPr>
            <a:spLocks noGrp="1"/>
          </p:cNvSpPr>
          <p:nvPr>
            <p:ph type="title"/>
          </p:nvPr>
        </p:nvSpPr>
        <p:spPr/>
        <p:txBody>
          <a:bodyPr/>
          <a:lstStyle/>
          <a:p>
            <a:r>
              <a:rPr lang="en-US" dirty="0" smtClean="0"/>
              <a:t>Proposed MAP-21 Rules</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96</a:t>
            </a:fld>
            <a:endParaRPr lang="en-US"/>
          </a:p>
        </p:txBody>
      </p:sp>
    </p:spTree>
    <p:extLst>
      <p:ext uri="{BB962C8B-B14F-4D97-AF65-F5344CB8AC3E}">
        <p14:creationId xmlns:p14="http://schemas.microsoft.com/office/powerpoint/2010/main" val="3609807323"/>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Identify options for mitigating impacts early:</a:t>
            </a:r>
          </a:p>
          <a:p>
            <a:pPr lvl="1"/>
            <a:r>
              <a:rPr lang="en-US" dirty="0" smtClean="0"/>
              <a:t>Wetlands</a:t>
            </a:r>
          </a:p>
          <a:p>
            <a:pPr lvl="1"/>
            <a:r>
              <a:rPr lang="en-US" dirty="0" smtClean="0"/>
              <a:t>Endangered species</a:t>
            </a:r>
          </a:p>
          <a:p>
            <a:pPr lvl="1"/>
            <a:r>
              <a:rPr lang="en-US" dirty="0" smtClean="0"/>
              <a:t>Cultural resources</a:t>
            </a:r>
          </a:p>
          <a:p>
            <a:r>
              <a:rPr lang="en-US" dirty="0" smtClean="0"/>
              <a:t>Develop standards for:</a:t>
            </a:r>
          </a:p>
          <a:p>
            <a:pPr lvl="1"/>
            <a:r>
              <a:rPr lang="en-US" dirty="0" smtClean="0"/>
              <a:t>Mitigation procedures</a:t>
            </a:r>
          </a:p>
          <a:p>
            <a:pPr lvl="1"/>
            <a:r>
              <a:rPr lang="en-US" dirty="0" smtClean="0"/>
              <a:t>Fee programs</a:t>
            </a:r>
          </a:p>
          <a:p>
            <a:pPr lvl="1"/>
            <a:r>
              <a:rPr lang="en-US" dirty="0" smtClean="0"/>
              <a:t>Resource agency coordination</a:t>
            </a:r>
          </a:p>
          <a:p>
            <a:endParaRPr lang="en-US" dirty="0"/>
          </a:p>
        </p:txBody>
      </p:sp>
      <p:sp>
        <p:nvSpPr>
          <p:cNvPr id="3" name="Title 2"/>
          <p:cNvSpPr>
            <a:spLocks noGrp="1"/>
          </p:cNvSpPr>
          <p:nvPr>
            <p:ph type="title"/>
          </p:nvPr>
        </p:nvSpPr>
        <p:spPr/>
        <p:txBody>
          <a:bodyPr/>
          <a:lstStyle/>
          <a:p>
            <a:r>
              <a:rPr lang="en-US" dirty="0" smtClean="0"/>
              <a:t>MAP-21 Planning Rules</a:t>
            </a:r>
            <a:br>
              <a:rPr lang="en-US" dirty="0" smtClean="0"/>
            </a:br>
            <a:r>
              <a:rPr lang="en-US" dirty="0" smtClean="0"/>
              <a:t>Programmatic Mitigation</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97</a:t>
            </a:fld>
            <a:endParaRPr lang="en-US"/>
          </a:p>
        </p:txBody>
      </p:sp>
    </p:spTree>
    <p:extLst>
      <p:ext uri="{BB962C8B-B14F-4D97-AF65-F5344CB8AC3E}">
        <p14:creationId xmlns:p14="http://schemas.microsoft.com/office/powerpoint/2010/main" val="1932739022"/>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3"/>
            <a:ext cx="7674429" cy="4525963"/>
          </a:xfrm>
        </p:spPr>
        <p:txBody>
          <a:bodyPr/>
          <a:lstStyle/>
          <a:p>
            <a:r>
              <a:rPr lang="en-US" sz="2400" dirty="0" smtClean="0"/>
              <a:t>Existing </a:t>
            </a:r>
            <a:r>
              <a:rPr lang="en-US" sz="2400" dirty="0"/>
              <a:t>condition of natural and human environmental resources within the area </a:t>
            </a:r>
            <a:endParaRPr lang="en-US" sz="2400" dirty="0" smtClean="0"/>
          </a:p>
          <a:p>
            <a:r>
              <a:rPr lang="en-US" sz="2400" dirty="0" smtClean="0"/>
              <a:t>Economic</a:t>
            </a:r>
            <a:r>
              <a:rPr lang="en-US" sz="2400" dirty="0"/>
              <a:t>, social, and natural and human environmental resources </a:t>
            </a:r>
            <a:endParaRPr lang="en-US" sz="2400" dirty="0" smtClean="0"/>
          </a:p>
          <a:p>
            <a:r>
              <a:rPr lang="en-US" sz="2400" dirty="0" smtClean="0"/>
              <a:t>Inventories existing </a:t>
            </a:r>
            <a:r>
              <a:rPr lang="en-US" sz="2400" dirty="0"/>
              <a:t>or planned environmental resource banks for </a:t>
            </a:r>
            <a:r>
              <a:rPr lang="en-US" sz="2400" dirty="0" smtClean="0"/>
              <a:t>impacted resources </a:t>
            </a:r>
          </a:p>
          <a:p>
            <a:r>
              <a:rPr lang="en-US" sz="2400" dirty="0" smtClean="0"/>
              <a:t>Standard </a:t>
            </a:r>
            <a:r>
              <a:rPr lang="en-US" sz="2400" dirty="0"/>
              <a:t>measures </a:t>
            </a:r>
            <a:r>
              <a:rPr lang="en-US" sz="2400" dirty="0" smtClean="0"/>
              <a:t>for </a:t>
            </a:r>
            <a:r>
              <a:rPr lang="en-US" sz="2400" dirty="0"/>
              <a:t>operating procedures for mitigating certain types of </a:t>
            </a:r>
            <a:r>
              <a:rPr lang="en-US" sz="2400" dirty="0" smtClean="0"/>
              <a:t>impacts </a:t>
            </a:r>
          </a:p>
          <a:p>
            <a:r>
              <a:rPr lang="en-US" sz="2400" dirty="0" smtClean="0"/>
              <a:t>Adaptive management </a:t>
            </a:r>
            <a:r>
              <a:rPr lang="en-US" sz="2400" dirty="0"/>
              <a:t>procedures, </a:t>
            </a:r>
            <a:r>
              <a:rPr lang="en-US" sz="2400" dirty="0" smtClean="0"/>
              <a:t>monitoring </a:t>
            </a:r>
            <a:r>
              <a:rPr lang="en-US" sz="2400" dirty="0"/>
              <a:t>actual impacts against predicted </a:t>
            </a:r>
            <a:r>
              <a:rPr lang="en-US" sz="2400" dirty="0" smtClean="0"/>
              <a:t>impacts</a:t>
            </a:r>
            <a:endParaRPr lang="en-US" sz="2400" dirty="0"/>
          </a:p>
          <a:p>
            <a:endParaRPr lang="en-US" dirty="0"/>
          </a:p>
        </p:txBody>
      </p:sp>
      <p:sp>
        <p:nvSpPr>
          <p:cNvPr id="3" name="Title 2"/>
          <p:cNvSpPr>
            <a:spLocks noGrp="1"/>
          </p:cNvSpPr>
          <p:nvPr>
            <p:ph type="title"/>
          </p:nvPr>
        </p:nvSpPr>
        <p:spPr/>
        <p:txBody>
          <a:bodyPr/>
          <a:lstStyle/>
          <a:p>
            <a:r>
              <a:rPr lang="en-US" dirty="0" smtClean="0"/>
              <a:t>Programmatic Mitigation May Include</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98</a:t>
            </a:fld>
            <a:endParaRPr lang="en-US"/>
          </a:p>
        </p:txBody>
      </p:sp>
    </p:spTree>
    <p:extLst>
      <p:ext uri="{BB962C8B-B14F-4D97-AF65-F5344CB8AC3E}">
        <p14:creationId xmlns:p14="http://schemas.microsoft.com/office/powerpoint/2010/main" val="915717616"/>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is in your region that could use programmatic mitigation?</a:t>
            </a:r>
          </a:p>
          <a:p>
            <a:r>
              <a:rPr lang="en-US" dirty="0" smtClean="0"/>
              <a:t>Identify a corridor, region, resource, or species, etc.</a:t>
            </a:r>
          </a:p>
          <a:p>
            <a:r>
              <a:rPr lang="en-US" dirty="0" smtClean="0"/>
              <a:t> What standard, measure, or mitigation could you propose?</a:t>
            </a:r>
            <a:endParaRPr lang="en-US" dirty="0"/>
          </a:p>
        </p:txBody>
      </p:sp>
      <p:sp>
        <p:nvSpPr>
          <p:cNvPr id="3" name="Title 2"/>
          <p:cNvSpPr>
            <a:spLocks noGrp="1"/>
          </p:cNvSpPr>
          <p:nvPr>
            <p:ph type="title"/>
          </p:nvPr>
        </p:nvSpPr>
        <p:spPr/>
        <p:txBody>
          <a:bodyPr/>
          <a:lstStyle/>
          <a:p>
            <a:r>
              <a:rPr lang="en-US" dirty="0" smtClean="0"/>
              <a:t>Programmatic Mitigation</a:t>
            </a:r>
            <a:endParaRPr lang="en-US" dirty="0"/>
          </a:p>
        </p:txBody>
      </p:sp>
      <p:sp>
        <p:nvSpPr>
          <p:cNvPr id="4" name="Slide Number Placeholder 3"/>
          <p:cNvSpPr>
            <a:spLocks noGrp="1"/>
          </p:cNvSpPr>
          <p:nvPr>
            <p:ph type="sldNum" sz="quarter" idx="10"/>
          </p:nvPr>
        </p:nvSpPr>
        <p:spPr/>
        <p:txBody>
          <a:bodyPr/>
          <a:lstStyle/>
          <a:p>
            <a:pPr>
              <a:defRPr/>
            </a:pPr>
            <a:fld id="{96BC7C05-C04F-4EF6-B381-78E2943EA8F3}" type="slidenum">
              <a:rPr lang="en-US" smtClean="0"/>
              <a:pPr>
                <a:defRPr/>
              </a:pPr>
              <a:t>99</a:t>
            </a:fld>
            <a:endParaRPr lang="en-US"/>
          </a:p>
        </p:txBody>
      </p:sp>
    </p:spTree>
    <p:extLst>
      <p:ext uri="{BB962C8B-B14F-4D97-AF65-F5344CB8AC3E}">
        <p14:creationId xmlns:p14="http://schemas.microsoft.com/office/powerpoint/2010/main" val="1388719794"/>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MTP Design Template</Template>
  <TotalTime>17037</TotalTime>
  <Words>10232</Words>
  <Application>Microsoft Office PowerPoint</Application>
  <PresentationFormat>On-screen Show (4:3)</PresentationFormat>
  <Paragraphs>1520</Paragraphs>
  <Slides>101</Slides>
  <Notes>101</Notes>
  <HiddenSlides>0</HiddenSlides>
  <MMClips>0</MMClips>
  <ScaleCrop>false</ScaleCrop>
  <HeadingPairs>
    <vt:vector size="4" baseType="variant">
      <vt:variant>
        <vt:lpstr>Theme</vt:lpstr>
      </vt:variant>
      <vt:variant>
        <vt:i4>3</vt:i4>
      </vt:variant>
      <vt:variant>
        <vt:lpstr>Slide Titles</vt:lpstr>
      </vt:variant>
      <vt:variant>
        <vt:i4>101</vt:i4>
      </vt:variant>
    </vt:vector>
  </HeadingPairs>
  <TitlesOfParts>
    <vt:vector size="104" baseType="lpstr">
      <vt:lpstr>Custom Design</vt:lpstr>
      <vt:lpstr>1_Custom Design</vt:lpstr>
      <vt:lpstr>2_Custom Design</vt:lpstr>
      <vt:lpstr>Introduction to NEPA and Mitigation for the TxDOT  Project Development Process (PDP) </vt:lpstr>
      <vt:lpstr>Agenda</vt:lpstr>
      <vt:lpstr>Introduction and Overview</vt:lpstr>
      <vt:lpstr>Self Introductions</vt:lpstr>
      <vt:lpstr>Workshop Learning Objectives</vt:lpstr>
      <vt:lpstr>Workshop Background</vt:lpstr>
      <vt:lpstr>National Highway Institute Course </vt:lpstr>
      <vt:lpstr>PowerPoint Presentation</vt:lpstr>
      <vt:lpstr>  LESSON 1  Introduction to NEPA and the  Project Development Process (PDP) </vt:lpstr>
      <vt:lpstr>Lesson 1 − Learning Objectives</vt:lpstr>
      <vt:lpstr>WHY?</vt:lpstr>
      <vt:lpstr>Laws, Rules, and MOUs</vt:lpstr>
      <vt:lpstr>Legislation Hierarchy</vt:lpstr>
      <vt:lpstr>The National Environmental  Policy Act of 1969</vt:lpstr>
      <vt:lpstr>The NEPA Umbrella</vt:lpstr>
      <vt:lpstr>The NEPA Umbrella</vt:lpstr>
      <vt:lpstr>The NEPA Umbrella</vt:lpstr>
      <vt:lpstr>The NEPA Umbrella</vt:lpstr>
      <vt:lpstr>A Better Model?   Linked and Integrated</vt:lpstr>
      <vt:lpstr>PEL and IEF</vt:lpstr>
      <vt:lpstr>Project Development Process</vt:lpstr>
      <vt:lpstr>How Are NEPA Documents Classified?</vt:lpstr>
      <vt:lpstr>Where Do You Start?</vt:lpstr>
      <vt:lpstr>Scoping and Risk Assessment</vt:lpstr>
      <vt:lpstr>NEPA Assignment Process</vt:lpstr>
      <vt:lpstr>Basic QA/QC Stages for EA/EIS</vt:lpstr>
      <vt:lpstr>Checklists</vt:lpstr>
      <vt:lpstr>Resources for Documents</vt:lpstr>
      <vt:lpstr>Is It a CE?</vt:lpstr>
      <vt:lpstr>Which NEPA document?</vt:lpstr>
      <vt:lpstr>Which NEPA document?</vt:lpstr>
      <vt:lpstr>Bridge Layout</vt:lpstr>
      <vt:lpstr>Frontage Road</vt:lpstr>
      <vt:lpstr>Summary</vt:lpstr>
      <vt:lpstr>Lesson Review</vt:lpstr>
      <vt:lpstr>Lesson learned </vt:lpstr>
      <vt:lpstr>Feedback request (Be Constructive)</vt:lpstr>
      <vt:lpstr>Deficiencies and Issues? </vt:lpstr>
      <vt:lpstr>  LESSON 2  Mitigation 101 - Process and Practice </vt:lpstr>
      <vt:lpstr>Introduction and Overview</vt:lpstr>
      <vt:lpstr>Self Introductions  (New Participants)</vt:lpstr>
      <vt:lpstr>National Highway Institute Course</vt:lpstr>
      <vt:lpstr>Summary of Mitigation Challenges</vt:lpstr>
      <vt:lpstr>Summary of Mitigation Issues</vt:lpstr>
      <vt:lpstr>Lesson 2  - Learning Objectives</vt:lpstr>
      <vt:lpstr>Mitigation</vt:lpstr>
      <vt:lpstr>Project Development Process</vt:lpstr>
      <vt:lpstr>Transportation and Environmental Legislation</vt:lpstr>
      <vt:lpstr>Mitigation Approach</vt:lpstr>
      <vt:lpstr>Mitigation Sequence</vt:lpstr>
      <vt:lpstr>Match Each Description to the Appropriate Sequencing Approach Stage</vt:lpstr>
      <vt:lpstr>Match Each Description to the Appropriate Sequencing Approach Stage</vt:lpstr>
      <vt:lpstr>Mitigation and the NEPA Process</vt:lpstr>
      <vt:lpstr>Resources with MPOs</vt:lpstr>
      <vt:lpstr>NCTCOG</vt:lpstr>
      <vt:lpstr>HGAC</vt:lpstr>
      <vt:lpstr>Grand Parkway</vt:lpstr>
      <vt:lpstr>Grand Parkway</vt:lpstr>
      <vt:lpstr>TxDOT Mitigation Procurement Policy June 17, 2013 Memo</vt:lpstr>
      <vt:lpstr>Best Value Mitigation</vt:lpstr>
      <vt:lpstr>ROW and Mitigation Process</vt:lpstr>
      <vt:lpstr>ROWIS  - Mitigation Costs</vt:lpstr>
      <vt:lpstr>ROWIS – Mitigation Costs</vt:lpstr>
      <vt:lpstr>ROWIS  - Mitigation Costs</vt:lpstr>
      <vt:lpstr>ROWIS – Mitigation by Type</vt:lpstr>
      <vt:lpstr>ROWIS – Mitigation Cost</vt:lpstr>
      <vt:lpstr>Environmental Permits Issues and Commitments (EPIC)</vt:lpstr>
      <vt:lpstr>Environmental Permits Issues and Commitments (EPIC)</vt:lpstr>
      <vt:lpstr>Environmental Permits Issues and Commitments (EPIC)</vt:lpstr>
      <vt:lpstr>Environmental Permits Issues and Commitments (EPIC)</vt:lpstr>
      <vt:lpstr>Environmental Permits Issues and Commitments (EPIC)</vt:lpstr>
      <vt:lpstr>Mitigation Review</vt:lpstr>
      <vt:lpstr>Feedback request (Be Constructive)</vt:lpstr>
      <vt:lpstr>Deficiencies and Issues</vt:lpstr>
      <vt:lpstr> LESSON 3  Introduction to the Integrated Ecological Framework (IEF)</vt:lpstr>
      <vt:lpstr>Introduction and Overview</vt:lpstr>
      <vt:lpstr>Lesson 3 - Learning Objectives</vt:lpstr>
      <vt:lpstr>What are PEL, REF, and IEF?</vt:lpstr>
      <vt:lpstr>SHRP2  Integrated Ecological Framework (IEF) Research Products</vt:lpstr>
      <vt:lpstr>Project Development Process</vt:lpstr>
      <vt:lpstr>Transportation Planning Process</vt:lpstr>
      <vt:lpstr>What is IEF ?</vt:lpstr>
      <vt:lpstr>How Does NEPA Assignment Fit?</vt:lpstr>
      <vt:lpstr>Integrated Ecological Framework</vt:lpstr>
      <vt:lpstr>Integrated Ecological Framework Steps</vt:lpstr>
      <vt:lpstr>Step 1: Build Collaborative Partnerships and Regional Vision</vt:lpstr>
      <vt:lpstr>Step 2: Create a Regional Ecosystem Framework (REF)</vt:lpstr>
      <vt:lpstr>Step 3: Define Transportation and Infrastructure Scenarios</vt:lpstr>
      <vt:lpstr>Step 4: Regional Ecosystem and Infrastructure Development Framework (REIDF)</vt:lpstr>
      <vt:lpstr>Step 5: Implement Agreements, Mitigation, and Prioritize Actions</vt:lpstr>
      <vt:lpstr>Step 6: Monitor and Update the REF and REIDF</vt:lpstr>
      <vt:lpstr>Scaling IEF</vt:lpstr>
      <vt:lpstr>IEF Lessons (from Literature)</vt:lpstr>
      <vt:lpstr>IEF Lessons (from Project)</vt:lpstr>
      <vt:lpstr>Why Do We Need REF, IEF, etc.?</vt:lpstr>
      <vt:lpstr>Proposed MAP-21 Rules</vt:lpstr>
      <vt:lpstr>MAP-21 Planning Rules Programmatic Mitigation</vt:lpstr>
      <vt:lpstr>Programmatic Mitigation May Include</vt:lpstr>
      <vt:lpstr>Programmatic Mitigation</vt:lpstr>
      <vt:lpstr>IEF Review</vt:lpstr>
      <vt:lpstr>Workshop Review</vt:lpstr>
    </vt:vector>
  </TitlesOfParts>
  <Company>PB Farradyne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Jennifer Triplett</dc:creator>
  <cp:lastModifiedBy>Jones</cp:lastModifiedBy>
  <cp:revision>1199</cp:revision>
  <cp:lastPrinted>2014-08-12T21:47:18Z</cp:lastPrinted>
  <dcterms:created xsi:type="dcterms:W3CDTF">1999-12-15T03:42:04Z</dcterms:created>
  <dcterms:modified xsi:type="dcterms:W3CDTF">2014-10-24T15:25:42Z</dcterms:modified>
</cp:coreProperties>
</file>