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8" r:id="rId3"/>
    <p:sldId id="275" r:id="rId4"/>
    <p:sldId id="277" r:id="rId5"/>
    <p:sldId id="273" r:id="rId6"/>
    <p:sldId id="274" r:id="rId7"/>
    <p:sldId id="271" r:id="rId8"/>
    <p:sldId id="272" r:id="rId9"/>
    <p:sldId id="279" r:id="rId10"/>
    <p:sldId id="329" r:id="rId11"/>
    <p:sldId id="33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99" d="100"/>
          <a:sy n="99" d="100"/>
        </p:scale>
        <p:origin x="-24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92"/>
    </p:cViewPr>
  </p:sorterViewPr>
  <p:notesViewPr>
    <p:cSldViewPr snapToGrid="0">
      <p:cViewPr varScale="1">
        <p:scale>
          <a:sx n="54" d="100"/>
          <a:sy n="54" d="100"/>
        </p:scale>
        <p:origin x="-25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B61805-1D48-4D40-9044-0B9F4F0BBE3E}" type="datetimeFigureOut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463DB62-B86B-4C17-8CE7-5F7F743A8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82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A129190E-C437-465F-94AA-FB5A0257F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8B3383B-BCB0-479C-ACE9-E8733508298C}" type="datetime1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46731-146F-4E4F-881A-43BD40B44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0363773-7A69-472E-BAF5-2015F59C68EC}" type="datetime1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8980-FF1F-4F9D-AC6D-1D3605962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25745467-5C4B-4013-AD1F-FB669E1AC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38EDD-00A9-44F7-86EA-9767D6DBB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56D84-444F-42A9-B551-0CDBAAF19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006F6-5B75-4620-BE8B-EED668FB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3367C59-A2D7-4484-879D-19830D1BF79F}" type="datetime1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3049-E308-489A-A1E8-8BDDCBC79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196F96-C286-412B-A5C2-27CD1F372AF3}" type="datetime1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52B0F-911A-4378-AD6A-AC0CB711B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580C33-B79F-4C42-8982-DCB56E47187A}" type="datetime1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C7378-C8CA-4AC9-85A4-07B303F5A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A0ACC3-8920-4FD4-A1C1-6E3FCB096289}" type="datetime1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24289-D699-4998-B98E-AAA5A725A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40B949-F8F3-404F-89B7-CFF85F4CD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7" descr="logoG.gi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295650" y="6342063"/>
            <a:ext cx="2443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6" descr="TXdotloguinh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68300" y="6202363"/>
            <a:ext cx="8382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37609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37609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37609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37609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37609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300" b="1" dirty="0" smtClean="0">
                <a:solidFill>
                  <a:schemeClr val="accent1">
                    <a:lumMod val="75000"/>
                  </a:schemeClr>
                </a:solidFill>
              </a:rPr>
              <a:t>Sources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PMIS Rater’s Manual 2010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TxDOT Research Report 1989-1: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PMIS Concepts, Equations and Analysis Models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PMIS data tables from 1993 to 2010: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PMIS JCP Ratings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PMIS Data Collection Section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PMIS Scores Summaries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3B6C9F8-B684-45D9-A7C1-6537ECCD8CED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BA1DE-1C2F-4ED8-A630-55EC24406EC8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of Non-Adherence to Order of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AA1FF-B2B5-4AA9-B427-6A22BF88AE40}" type="slidenum">
              <a:rPr lang="en-US" sz="1600">
                <a:solidFill>
                  <a:schemeClr val="accent1">
                    <a:lumMod val="75000"/>
                  </a:schemeClr>
                </a:solidFill>
              </a:rPr>
              <a:pPr>
                <a:defRPr/>
              </a:pPr>
              <a:t>10</a:t>
            </a:fld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988" y="2336800"/>
            <a:ext cx="8015287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570288" y="1712913"/>
            <a:ext cx="1927225" cy="522287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Zone 3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of Non-Adherence to Order of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2138C-3BA2-466D-A70A-AD62DA269F4D}" type="slidenum">
              <a:rPr lang="en-US" sz="1600">
                <a:solidFill>
                  <a:schemeClr val="accent1">
                    <a:lumMod val="75000"/>
                  </a:schemeClr>
                </a:solidFill>
              </a:rPr>
              <a:pPr>
                <a:defRPr/>
              </a:pPr>
              <a:t>11</a:t>
            </a:fld>
            <a:endParaRPr lang="en-US" sz="16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6575" y="1495425"/>
            <a:ext cx="2355850" cy="522288"/>
          </a:xfrm>
          <a:prstGeom prst="rect">
            <a:avLst/>
          </a:prstGeom>
          <a:noFill/>
          <a:ln w="12700"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Zone 1 LR Data</a:t>
            </a:r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200" y="2036763"/>
            <a:ext cx="7231063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00088" y="0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15362" name="Subtitle 5"/>
          <p:cNvSpPr>
            <a:spLocks noGrp="1"/>
          </p:cNvSpPr>
          <p:nvPr>
            <p:ph type="subTitle" idx="1"/>
          </p:nvPr>
        </p:nvSpPr>
        <p:spPr>
          <a:xfrm>
            <a:off x="1270000" y="10414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376092"/>
                </a:solidFill>
              </a:rPr>
              <a:t>Overview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0E2E898-C02F-4DE5-AF3B-6B954CA38333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356D78-E3C3-4E6B-9CB7-4C19859AE3BC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509713"/>
            <a:ext cx="841057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700088" y="200025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16386" name="Subtitle 5"/>
          <p:cNvSpPr>
            <a:spLocks noGrp="1"/>
          </p:cNvSpPr>
          <p:nvPr>
            <p:ph type="subTitle" idx="1"/>
          </p:nvPr>
        </p:nvSpPr>
        <p:spPr>
          <a:xfrm>
            <a:off x="1343025" y="12446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Apparent Joint Spacing (ft)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FEF4E9B-C567-4879-8BFE-98066C57EB41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346D6E-5703-474C-9C77-9ADC1C5941C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38288" y="2293938"/>
            <a:ext cx="5849937" cy="207486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73375" y="2293938"/>
            <a:ext cx="73025" cy="20605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40400" y="2286000"/>
            <a:ext cx="73025" cy="20605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89263" y="4935538"/>
            <a:ext cx="2728912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TextBox 13"/>
          <p:cNvSpPr txBox="1">
            <a:spLocks noChangeArrowheads="1"/>
          </p:cNvSpPr>
          <p:nvPr/>
        </p:nvSpPr>
        <p:spPr bwMode="auto">
          <a:xfrm>
            <a:off x="3584575" y="4470400"/>
            <a:ext cx="16478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alibri" pitchFamily="34" charset="0"/>
              </a:rPr>
              <a:t>Joint spacing</a:t>
            </a:r>
          </a:p>
        </p:txBody>
      </p:sp>
      <p:sp>
        <p:nvSpPr>
          <p:cNvPr id="15" name="Freeform 14"/>
          <p:cNvSpPr/>
          <p:nvPr/>
        </p:nvSpPr>
        <p:spPr>
          <a:xfrm>
            <a:off x="4179888" y="2293938"/>
            <a:ext cx="179387" cy="2074862"/>
          </a:xfrm>
          <a:custGeom>
            <a:avLst/>
            <a:gdLst>
              <a:gd name="connsiteX0" fmla="*/ 72816 w 179932"/>
              <a:gd name="connsiteY0" fmla="*/ 0 h 2075543"/>
              <a:gd name="connsiteX1" fmla="*/ 14759 w 179932"/>
              <a:gd name="connsiteY1" fmla="*/ 72572 h 2075543"/>
              <a:gd name="connsiteX2" fmla="*/ 58301 w 179932"/>
              <a:gd name="connsiteY2" fmla="*/ 101600 h 2075543"/>
              <a:gd name="connsiteX3" fmla="*/ 87330 w 179932"/>
              <a:gd name="connsiteY3" fmla="*/ 145143 h 2075543"/>
              <a:gd name="connsiteX4" fmla="*/ 72816 w 179932"/>
              <a:gd name="connsiteY4" fmla="*/ 275772 h 2075543"/>
              <a:gd name="connsiteX5" fmla="*/ 14759 w 179932"/>
              <a:gd name="connsiteY5" fmla="*/ 362857 h 2075543"/>
              <a:gd name="connsiteX6" fmla="*/ 87330 w 179932"/>
              <a:gd name="connsiteY6" fmla="*/ 449943 h 2075543"/>
              <a:gd name="connsiteX7" fmla="*/ 72816 w 179932"/>
              <a:gd name="connsiteY7" fmla="*/ 493486 h 2075543"/>
              <a:gd name="connsiteX8" fmla="*/ 116359 w 179932"/>
              <a:gd name="connsiteY8" fmla="*/ 522514 h 2075543"/>
              <a:gd name="connsiteX9" fmla="*/ 87330 w 179932"/>
              <a:gd name="connsiteY9" fmla="*/ 566057 h 2075543"/>
              <a:gd name="connsiteX10" fmla="*/ 72816 w 179932"/>
              <a:gd name="connsiteY10" fmla="*/ 609600 h 2075543"/>
              <a:gd name="connsiteX11" fmla="*/ 116359 w 179932"/>
              <a:gd name="connsiteY11" fmla="*/ 638629 h 2075543"/>
              <a:gd name="connsiteX12" fmla="*/ 72816 w 179932"/>
              <a:gd name="connsiteY12" fmla="*/ 725714 h 2075543"/>
              <a:gd name="connsiteX13" fmla="*/ 116359 w 179932"/>
              <a:gd name="connsiteY13" fmla="*/ 812800 h 2075543"/>
              <a:gd name="connsiteX14" fmla="*/ 101844 w 179932"/>
              <a:gd name="connsiteY14" fmla="*/ 856343 h 2075543"/>
              <a:gd name="connsiteX15" fmla="*/ 116359 w 179932"/>
              <a:gd name="connsiteY15" fmla="*/ 899886 h 2075543"/>
              <a:gd name="connsiteX16" fmla="*/ 174416 w 179932"/>
              <a:gd name="connsiteY16" fmla="*/ 943429 h 2075543"/>
              <a:gd name="connsiteX17" fmla="*/ 145387 w 179932"/>
              <a:gd name="connsiteY17" fmla="*/ 986972 h 2075543"/>
              <a:gd name="connsiteX18" fmla="*/ 130873 w 179932"/>
              <a:gd name="connsiteY18" fmla="*/ 1030514 h 2075543"/>
              <a:gd name="connsiteX19" fmla="*/ 101844 w 179932"/>
              <a:gd name="connsiteY19" fmla="*/ 1074057 h 2075543"/>
              <a:gd name="connsiteX20" fmla="*/ 145387 w 179932"/>
              <a:gd name="connsiteY20" fmla="*/ 1190172 h 2075543"/>
              <a:gd name="connsiteX21" fmla="*/ 130873 w 179932"/>
              <a:gd name="connsiteY21" fmla="*/ 1320800 h 2075543"/>
              <a:gd name="connsiteX22" fmla="*/ 43787 w 179932"/>
              <a:gd name="connsiteY22" fmla="*/ 1393372 h 2075543"/>
              <a:gd name="connsiteX23" fmla="*/ 14759 w 179932"/>
              <a:gd name="connsiteY23" fmla="*/ 1436914 h 2075543"/>
              <a:gd name="connsiteX24" fmla="*/ 29273 w 179932"/>
              <a:gd name="connsiteY24" fmla="*/ 1480457 h 2075543"/>
              <a:gd name="connsiteX25" fmla="*/ 116359 w 179932"/>
              <a:gd name="connsiteY25" fmla="*/ 1509486 h 2075543"/>
              <a:gd name="connsiteX26" fmla="*/ 130873 w 179932"/>
              <a:gd name="connsiteY26" fmla="*/ 1698172 h 2075543"/>
              <a:gd name="connsiteX27" fmla="*/ 58301 w 179932"/>
              <a:gd name="connsiteY27" fmla="*/ 1785257 h 2075543"/>
              <a:gd name="connsiteX28" fmla="*/ 101844 w 179932"/>
              <a:gd name="connsiteY28" fmla="*/ 1843314 h 2075543"/>
              <a:gd name="connsiteX29" fmla="*/ 159901 w 179932"/>
              <a:gd name="connsiteY29" fmla="*/ 1930400 h 2075543"/>
              <a:gd name="connsiteX30" fmla="*/ 130873 w 179932"/>
              <a:gd name="connsiteY30" fmla="*/ 1973943 h 2075543"/>
              <a:gd name="connsiteX31" fmla="*/ 87330 w 179932"/>
              <a:gd name="connsiteY31" fmla="*/ 1988457 h 2075543"/>
              <a:gd name="connsiteX32" fmla="*/ 101844 w 179932"/>
              <a:gd name="connsiteY32" fmla="*/ 2032000 h 2075543"/>
              <a:gd name="connsiteX33" fmla="*/ 101844 w 179932"/>
              <a:gd name="connsiteY33" fmla="*/ 2075543 h 207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79932" h="2075543">
                <a:moveTo>
                  <a:pt x="72816" y="0"/>
                </a:moveTo>
                <a:cubicBezTo>
                  <a:pt x="56210" y="11071"/>
                  <a:pt x="0" y="35673"/>
                  <a:pt x="14759" y="72572"/>
                </a:cubicBezTo>
                <a:cubicBezTo>
                  <a:pt x="21237" y="88768"/>
                  <a:pt x="43787" y="91924"/>
                  <a:pt x="58301" y="101600"/>
                </a:cubicBezTo>
                <a:cubicBezTo>
                  <a:pt x="67977" y="116114"/>
                  <a:pt x="79529" y="129541"/>
                  <a:pt x="87330" y="145143"/>
                </a:cubicBezTo>
                <a:cubicBezTo>
                  <a:pt x="111175" y="192832"/>
                  <a:pt x="107373" y="223937"/>
                  <a:pt x="72816" y="275772"/>
                </a:cubicBezTo>
                <a:lnTo>
                  <a:pt x="14759" y="362857"/>
                </a:lnTo>
                <a:cubicBezTo>
                  <a:pt x="27836" y="375934"/>
                  <a:pt x="83289" y="425696"/>
                  <a:pt x="87330" y="449943"/>
                </a:cubicBezTo>
                <a:cubicBezTo>
                  <a:pt x="89845" y="465034"/>
                  <a:pt x="77654" y="478972"/>
                  <a:pt x="72816" y="493486"/>
                </a:cubicBezTo>
                <a:cubicBezTo>
                  <a:pt x="87330" y="503162"/>
                  <a:pt x="112938" y="505409"/>
                  <a:pt x="116359" y="522514"/>
                </a:cubicBezTo>
                <a:cubicBezTo>
                  <a:pt x="119780" y="539619"/>
                  <a:pt x="95131" y="550455"/>
                  <a:pt x="87330" y="566057"/>
                </a:cubicBezTo>
                <a:cubicBezTo>
                  <a:pt x="80488" y="579741"/>
                  <a:pt x="77654" y="595086"/>
                  <a:pt x="72816" y="609600"/>
                </a:cubicBezTo>
                <a:cubicBezTo>
                  <a:pt x="87330" y="619276"/>
                  <a:pt x="109881" y="622432"/>
                  <a:pt x="116359" y="638629"/>
                </a:cubicBezTo>
                <a:cubicBezTo>
                  <a:pt x="123870" y="657407"/>
                  <a:pt x="78928" y="716545"/>
                  <a:pt x="72816" y="725714"/>
                </a:cubicBezTo>
                <a:cubicBezTo>
                  <a:pt x="87491" y="747728"/>
                  <a:pt x="116359" y="782756"/>
                  <a:pt x="116359" y="812800"/>
                </a:cubicBezTo>
                <a:cubicBezTo>
                  <a:pt x="116359" y="828100"/>
                  <a:pt x="106682" y="841829"/>
                  <a:pt x="101844" y="856343"/>
                </a:cubicBezTo>
                <a:cubicBezTo>
                  <a:pt x="106682" y="870857"/>
                  <a:pt x="106564" y="888133"/>
                  <a:pt x="116359" y="899886"/>
                </a:cubicBezTo>
                <a:cubicBezTo>
                  <a:pt x="131845" y="918470"/>
                  <a:pt x="166766" y="920480"/>
                  <a:pt x="174416" y="943429"/>
                </a:cubicBezTo>
                <a:cubicBezTo>
                  <a:pt x="179932" y="959978"/>
                  <a:pt x="155063" y="972458"/>
                  <a:pt x="145387" y="986972"/>
                </a:cubicBezTo>
                <a:cubicBezTo>
                  <a:pt x="140549" y="1001486"/>
                  <a:pt x="137715" y="1016830"/>
                  <a:pt x="130873" y="1030514"/>
                </a:cubicBezTo>
                <a:cubicBezTo>
                  <a:pt x="123072" y="1046116"/>
                  <a:pt x="104311" y="1056788"/>
                  <a:pt x="101844" y="1074057"/>
                </a:cubicBezTo>
                <a:cubicBezTo>
                  <a:pt x="97453" y="1104795"/>
                  <a:pt x="133637" y="1166671"/>
                  <a:pt x="145387" y="1190172"/>
                </a:cubicBezTo>
                <a:cubicBezTo>
                  <a:pt x="75944" y="1294336"/>
                  <a:pt x="62661" y="1252588"/>
                  <a:pt x="130873" y="1320800"/>
                </a:cubicBezTo>
                <a:cubicBezTo>
                  <a:pt x="88059" y="1349343"/>
                  <a:pt x="78711" y="1351464"/>
                  <a:pt x="43787" y="1393372"/>
                </a:cubicBezTo>
                <a:cubicBezTo>
                  <a:pt x="32620" y="1406773"/>
                  <a:pt x="24435" y="1422400"/>
                  <a:pt x="14759" y="1436914"/>
                </a:cubicBezTo>
                <a:cubicBezTo>
                  <a:pt x="19597" y="1451428"/>
                  <a:pt x="16823" y="1471564"/>
                  <a:pt x="29273" y="1480457"/>
                </a:cubicBezTo>
                <a:cubicBezTo>
                  <a:pt x="54172" y="1498242"/>
                  <a:pt x="116359" y="1509486"/>
                  <a:pt x="116359" y="1509486"/>
                </a:cubicBezTo>
                <a:cubicBezTo>
                  <a:pt x="76108" y="1670483"/>
                  <a:pt x="130873" y="1414651"/>
                  <a:pt x="130873" y="1698172"/>
                </a:cubicBezTo>
                <a:cubicBezTo>
                  <a:pt x="130873" y="1718378"/>
                  <a:pt x="66622" y="1776936"/>
                  <a:pt x="58301" y="1785257"/>
                </a:cubicBezTo>
                <a:cubicBezTo>
                  <a:pt x="72815" y="1804609"/>
                  <a:pt x="87972" y="1823496"/>
                  <a:pt x="101844" y="1843314"/>
                </a:cubicBezTo>
                <a:cubicBezTo>
                  <a:pt x="121851" y="1871895"/>
                  <a:pt x="159901" y="1930400"/>
                  <a:pt x="159901" y="1930400"/>
                </a:cubicBezTo>
                <a:cubicBezTo>
                  <a:pt x="150225" y="1944914"/>
                  <a:pt x="144494" y="1963046"/>
                  <a:pt x="130873" y="1973943"/>
                </a:cubicBezTo>
                <a:cubicBezTo>
                  <a:pt x="118926" y="1983500"/>
                  <a:pt x="94172" y="1974773"/>
                  <a:pt x="87330" y="1988457"/>
                </a:cubicBezTo>
                <a:cubicBezTo>
                  <a:pt x="80488" y="2002141"/>
                  <a:pt x="99329" y="2016909"/>
                  <a:pt x="101844" y="2032000"/>
                </a:cubicBezTo>
                <a:cubicBezTo>
                  <a:pt x="104230" y="2046317"/>
                  <a:pt x="101844" y="2061029"/>
                  <a:pt x="101844" y="207554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2903538" y="4397375"/>
            <a:ext cx="0" cy="5810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68975" y="4419600"/>
            <a:ext cx="0" cy="5810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87825" y="1785938"/>
            <a:ext cx="0" cy="427037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76913" y="1741488"/>
            <a:ext cx="0" cy="45085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73538" y="1981200"/>
            <a:ext cx="1603375" cy="0"/>
          </a:xfrm>
          <a:prstGeom prst="straightConnector1">
            <a:avLst/>
          </a:prstGeom>
          <a:ln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1"/>
          </p:cNvCxnSpPr>
          <p:nvPr/>
        </p:nvCxnSpPr>
        <p:spPr>
          <a:xfrm flipV="1">
            <a:off x="1538288" y="3309938"/>
            <a:ext cx="5805487" cy="20637"/>
          </a:xfrm>
          <a:prstGeom prst="line">
            <a:avLst/>
          </a:prstGeom>
          <a:ln w="28575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1" name="TextBox 30"/>
          <p:cNvSpPr txBox="1">
            <a:spLocks noChangeArrowheads="1"/>
          </p:cNvSpPr>
          <p:nvPr/>
        </p:nvSpPr>
        <p:spPr bwMode="auto">
          <a:xfrm>
            <a:off x="1030288" y="5080000"/>
            <a:ext cx="73009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 Math" pitchFamily="18" charset="0"/>
              </a:rPr>
              <a:t>Utilization in PMIS: </a:t>
            </a:r>
          </a:p>
          <a:p>
            <a:r>
              <a:rPr lang="en-US" sz="2400">
                <a:latin typeface="Cambria Math" pitchFamily="18" charset="0"/>
              </a:rPr>
              <a:t>In calculations of distress levels L measured per slab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700088" y="200025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4100" name="Subtitle 5"/>
          <p:cNvSpPr>
            <a:spLocks noGrp="1"/>
          </p:cNvSpPr>
          <p:nvPr>
            <p:ph type="subTitle" idx="1"/>
          </p:nvPr>
        </p:nvSpPr>
        <p:spPr>
          <a:xfrm>
            <a:off x="1343025" y="12446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Failed Joints and Cracks (FJC)</a:t>
            </a:r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FBFFAD2-B869-49A4-A0CC-2A1A3A48C801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01F3A2-6C03-480B-BCD1-C0B41F64EB6C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63" y="2073275"/>
            <a:ext cx="4068762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Box 6"/>
          <p:cNvSpPr txBox="1">
            <a:spLocks noChangeArrowheads="1"/>
          </p:cNvSpPr>
          <p:nvPr/>
        </p:nvSpPr>
        <p:spPr bwMode="auto">
          <a:xfrm>
            <a:off x="4383088" y="2293938"/>
            <a:ext cx="47609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Field rating (Rat)=# occurrences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Distress level calculated as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130800" y="3367088"/>
          <a:ext cx="2808288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143000" imgH="583920" progId="Equation.3">
                  <p:embed/>
                </p:oleObj>
              </mc:Choice>
              <mc:Fallback>
                <p:oleObj name="Equation" r:id="rId4" imgW="114300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3367088"/>
                        <a:ext cx="2808288" cy="143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2800" y="4992688"/>
            <a:ext cx="2990850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Spalling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= yes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Load transfer loss =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ctrTitle"/>
          </p:nvPr>
        </p:nvSpPr>
        <p:spPr>
          <a:xfrm>
            <a:off x="700088" y="200025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23556" name="Subtitle 5"/>
          <p:cNvSpPr>
            <a:spLocks noGrp="1"/>
          </p:cNvSpPr>
          <p:nvPr>
            <p:ph type="subTitle" idx="1"/>
          </p:nvPr>
        </p:nvSpPr>
        <p:spPr>
          <a:xfrm>
            <a:off x="1343025" y="12446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Longitudinal Cracks (LC)</a:t>
            </a:r>
          </a:p>
        </p:txBody>
      </p:sp>
      <p:sp>
        <p:nvSpPr>
          <p:cNvPr id="23557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9BF086C-B4A6-4F79-834D-E5157BAFEC96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B5D691-831B-441B-BD51-4CBF03C1FCAB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5013325" y="3294063"/>
          <a:ext cx="2563813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3" imgW="1143000" imgH="583920" progId="Equation.3">
                  <p:embed/>
                </p:oleObj>
              </mc:Choice>
              <mc:Fallback>
                <p:oleObj name="Equation" r:id="rId3" imgW="114300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3325" y="3294063"/>
                        <a:ext cx="2563813" cy="1311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2325688"/>
            <a:ext cx="4049713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4383088" y="2133600"/>
            <a:ext cx="47609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Field rating (Rat)=# occurrences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 Distress level calculated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itle 1"/>
          <p:cNvSpPr>
            <a:spLocks noGrp="1"/>
          </p:cNvSpPr>
          <p:nvPr>
            <p:ph type="ctrTitle"/>
          </p:nvPr>
        </p:nvSpPr>
        <p:spPr>
          <a:xfrm>
            <a:off x="700088" y="200025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38917" name="Subtitle 5"/>
          <p:cNvSpPr>
            <a:spLocks noGrp="1"/>
          </p:cNvSpPr>
          <p:nvPr>
            <p:ph type="subTitle" idx="1"/>
          </p:nvPr>
        </p:nvSpPr>
        <p:spPr>
          <a:xfrm>
            <a:off x="1343025" y="12446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Shattered Slabs (S, SS)</a:t>
            </a:r>
          </a:p>
        </p:txBody>
      </p:sp>
      <p:sp>
        <p:nvSpPr>
          <p:cNvPr id="38918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873596B-134B-4026-B794-7893045F4D76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7DCE41-530F-4D40-9CB8-105765918B16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3892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755775"/>
            <a:ext cx="35941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2" descr="http://t2.gstatic.com/images?q=tbn:ANd9GcQW-Qq69A7Y6o9AnLq1M5X759LvmOer5S1Md3CfRGXR60sBkq2qm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87425" y="3702050"/>
            <a:ext cx="1838325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TextBox 7"/>
          <p:cNvSpPr txBox="1">
            <a:spLocks noChangeArrowheads="1"/>
          </p:cNvSpPr>
          <p:nvPr/>
        </p:nvSpPr>
        <p:spPr bwMode="auto">
          <a:xfrm>
            <a:off x="1785938" y="4600575"/>
            <a:ext cx="1023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Failure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79850" y="2000250"/>
            <a:ext cx="39131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Failures ≥ 5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failure larger than ½ slab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4679950" y="4427538"/>
          <a:ext cx="233045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Equation" r:id="rId5" imgW="1143000" imgH="583920" progId="Equation.3">
                  <p:embed/>
                </p:oleObj>
              </mc:Choice>
              <mc:Fallback>
                <p:oleObj name="Equation" r:id="rId5" imgW="1143000" imgH="583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4427538"/>
                        <a:ext cx="2330450" cy="1239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4" name="TextBox 12"/>
          <p:cNvSpPr txBox="1">
            <a:spLocks noChangeArrowheads="1"/>
          </p:cNvSpPr>
          <p:nvPr/>
        </p:nvSpPr>
        <p:spPr bwMode="auto">
          <a:xfrm>
            <a:off x="1814513" y="3090863"/>
            <a:ext cx="1971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Shattered slab</a:t>
            </a:r>
          </a:p>
        </p:txBody>
      </p:sp>
      <p:sp>
        <p:nvSpPr>
          <p:cNvPr id="38925" name="TextBox 13"/>
          <p:cNvSpPr txBox="1">
            <a:spLocks noChangeArrowheads="1"/>
          </p:cNvSpPr>
          <p:nvPr/>
        </p:nvSpPr>
        <p:spPr bwMode="auto">
          <a:xfrm>
            <a:off x="3962400" y="3265488"/>
            <a:ext cx="47609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Field rating (Rat)=# occurrences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Distress level calculated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ctrTitle"/>
          </p:nvPr>
        </p:nvSpPr>
        <p:spPr>
          <a:xfrm>
            <a:off x="700088" y="200025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39938" name="Subtitle 5"/>
          <p:cNvSpPr>
            <a:spLocks noGrp="1"/>
          </p:cNvSpPr>
          <p:nvPr>
            <p:ph type="subTitle" idx="1"/>
          </p:nvPr>
        </p:nvSpPr>
        <p:spPr>
          <a:xfrm>
            <a:off x="1343025" y="12446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Failures (F, FL)</a:t>
            </a:r>
          </a:p>
        </p:txBody>
      </p:sp>
      <p:sp>
        <p:nvSpPr>
          <p:cNvPr id="39939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DAC10DD-A853-4508-A2D6-8A387E37363F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45B11F-0701-4573-94FC-B2273368FCE0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99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575" y="1987550"/>
            <a:ext cx="2322513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606800"/>
            <a:ext cx="233362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Box 8"/>
          <p:cNvSpPr txBox="1">
            <a:spLocks noChangeArrowheads="1"/>
          </p:cNvSpPr>
          <p:nvPr/>
        </p:nvSpPr>
        <p:spPr bwMode="auto">
          <a:xfrm>
            <a:off x="3962400" y="1958975"/>
            <a:ext cx="47609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Field rating (Rat)=#occurrences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200">
                <a:latin typeface="Cambria Math" pitchFamily="18" charset="0"/>
              </a:rPr>
              <a:t>Distress level calculated as: Rat/Len</a:t>
            </a:r>
          </a:p>
        </p:txBody>
      </p:sp>
      <p:pic>
        <p:nvPicPr>
          <p:cNvPr id="3994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9350" y="4254500"/>
            <a:ext cx="22685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73638" y="4349750"/>
            <a:ext cx="2328862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125" y="3403600"/>
            <a:ext cx="1954213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ctrTitle"/>
          </p:nvPr>
        </p:nvSpPr>
        <p:spPr>
          <a:xfrm>
            <a:off x="700088" y="200025"/>
            <a:ext cx="7772400" cy="1470025"/>
          </a:xfrm>
        </p:spPr>
        <p:txBody>
          <a:bodyPr/>
          <a:lstStyle/>
          <a:p>
            <a:r>
              <a:rPr lang="en-US" smtClean="0"/>
              <a:t>JCP Distresses in PMIS</a:t>
            </a:r>
          </a:p>
        </p:txBody>
      </p:sp>
      <p:sp>
        <p:nvSpPr>
          <p:cNvPr id="40962" name="Subtitle 5"/>
          <p:cNvSpPr>
            <a:spLocks noGrp="1"/>
          </p:cNvSpPr>
          <p:nvPr>
            <p:ph type="subTitle" idx="1"/>
          </p:nvPr>
        </p:nvSpPr>
        <p:spPr>
          <a:xfrm>
            <a:off x="1343025" y="1244600"/>
            <a:ext cx="6400800" cy="758825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Concrete Patches (P, Pat)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7C9AE44-E506-4B59-8206-71C1BA0D6DC6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913ED3-DAEE-4DAF-B85B-6E7B3EE7E81C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2038350"/>
            <a:ext cx="3054350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773488" y="2235200"/>
            <a:ext cx="5153025" cy="1697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Cambria Math" pitchFamily="18" charset="0"/>
                <a:ea typeface="Cambria Math" pitchFamily="18" charset="0"/>
              </a:rPr>
              <a:t>Field rating (Rat)=#occurrences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Cambria Math" pitchFamily="18" charset="0"/>
                <a:ea typeface="Cambria Math" pitchFamily="18" charset="0"/>
              </a:rPr>
              <a:t>Distress level calculated as: Rat/ Len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059238"/>
            <a:ext cx="272097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6700" y="3627438"/>
            <a:ext cx="217805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 flipV="1">
            <a:off x="3802063" y="3048000"/>
            <a:ext cx="334962" cy="2174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 flipV="1">
            <a:off x="950913" y="4970463"/>
            <a:ext cx="333375" cy="2190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1987" name="Group 29"/>
          <p:cNvGrpSpPr>
            <a:grpSpLocks/>
          </p:cNvGrpSpPr>
          <p:nvPr/>
        </p:nvGrpSpPr>
        <p:grpSpPr bwMode="auto">
          <a:xfrm>
            <a:off x="3797300" y="2119313"/>
            <a:ext cx="2016125" cy="1550987"/>
            <a:chOff x="3739694" y="1335706"/>
            <a:chExt cx="2015270" cy="1551530"/>
          </a:xfrm>
        </p:grpSpPr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39694" y="1461162"/>
              <a:ext cx="1950211" cy="1426074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</p:pic>
        <p:sp>
          <p:nvSpPr>
            <p:cNvPr id="42016" name="Rectangle 27"/>
            <p:cNvSpPr>
              <a:spLocks noChangeArrowheads="1"/>
            </p:cNvSpPr>
            <p:nvPr/>
          </p:nvSpPr>
          <p:spPr bwMode="auto">
            <a:xfrm>
              <a:off x="4448581" y="1335706"/>
              <a:ext cx="1306383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FFC000"/>
                  </a:solidFill>
                  <a:latin typeface="Calibri" pitchFamily="34" charset="0"/>
                </a:rPr>
                <a:t>Failure</a:t>
              </a: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>
            <a:off x="5748338" y="2859088"/>
            <a:ext cx="376237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5732463" y="3121025"/>
            <a:ext cx="609600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0" name="Title 1"/>
          <p:cNvSpPr>
            <a:spLocks noGrp="1"/>
          </p:cNvSpPr>
          <p:nvPr>
            <p:ph type="ctrTitle"/>
          </p:nvPr>
        </p:nvSpPr>
        <p:spPr>
          <a:xfrm>
            <a:off x="874713" y="0"/>
            <a:ext cx="7772400" cy="1470025"/>
          </a:xfrm>
        </p:spPr>
        <p:txBody>
          <a:bodyPr/>
          <a:lstStyle/>
          <a:p>
            <a:r>
              <a:rPr lang="en-US" smtClean="0"/>
              <a:t>JCP Distresses Progression</a:t>
            </a:r>
          </a:p>
        </p:txBody>
      </p:sp>
      <p:sp>
        <p:nvSpPr>
          <p:cNvPr id="41991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CD75044-7F7B-42FC-A128-A189BA511EDA}" type="datetime1">
              <a:rPr lang="en-US">
                <a:latin typeface="Calibri" pitchFamily="34" charset="0"/>
              </a:rPr>
              <a:pPr/>
              <a:t>6/3/2013</a:t>
            </a:fld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3B9F63-8698-4374-8204-36CCD0828AAF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pSp>
        <p:nvGrpSpPr>
          <p:cNvPr id="41993" name="Group 28"/>
          <p:cNvGrpSpPr>
            <a:grpSpLocks/>
          </p:cNvGrpSpPr>
          <p:nvPr/>
        </p:nvGrpSpPr>
        <p:grpSpPr bwMode="auto">
          <a:xfrm>
            <a:off x="485775" y="1343025"/>
            <a:ext cx="2590800" cy="1211263"/>
            <a:chOff x="675148" y="1502619"/>
            <a:chExt cx="2590570" cy="1211552"/>
          </a:xfrm>
        </p:grpSpPr>
        <p:pic>
          <p:nvPicPr>
            <p:cNvPr id="3789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1398797" y="847250"/>
              <a:ext cx="1143273" cy="2590570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</p:pic>
        <p:sp>
          <p:nvSpPr>
            <p:cNvPr id="42014" name="Rectangle 18"/>
            <p:cNvSpPr>
              <a:spLocks noChangeArrowheads="1"/>
            </p:cNvSpPr>
            <p:nvPr/>
          </p:nvSpPr>
          <p:spPr bwMode="auto">
            <a:xfrm>
              <a:off x="779729" y="1502619"/>
              <a:ext cx="221426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FFC000"/>
                  </a:solidFill>
                  <a:latin typeface="Calibri" pitchFamily="34" charset="0"/>
                </a:rPr>
                <a:t>Failed Js&amp;Cs</a:t>
              </a:r>
            </a:p>
          </p:txBody>
        </p:sp>
      </p:grpSp>
      <p:grpSp>
        <p:nvGrpSpPr>
          <p:cNvPr id="41994" name="Group 39"/>
          <p:cNvGrpSpPr>
            <a:grpSpLocks/>
          </p:cNvGrpSpPr>
          <p:nvPr/>
        </p:nvGrpSpPr>
        <p:grpSpPr bwMode="auto">
          <a:xfrm>
            <a:off x="5311775" y="4178300"/>
            <a:ext cx="2570163" cy="1616075"/>
            <a:chOff x="6008914" y="3829278"/>
            <a:chExt cx="2569614" cy="1616080"/>
          </a:xfrm>
        </p:grpSpPr>
        <p:pic>
          <p:nvPicPr>
            <p:cNvPr id="39938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08914" y="3829278"/>
              <a:ext cx="2569614" cy="1533530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</p:pic>
        <p:sp>
          <p:nvSpPr>
            <p:cNvPr id="42012" name="Rectangle 30"/>
            <p:cNvSpPr>
              <a:spLocks noChangeArrowheads="1"/>
            </p:cNvSpPr>
            <p:nvPr/>
          </p:nvSpPr>
          <p:spPr bwMode="auto">
            <a:xfrm>
              <a:off x="6165449" y="4922138"/>
              <a:ext cx="22563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solidFill>
                    <a:srgbClr val="FFC000"/>
                  </a:solidFill>
                  <a:latin typeface="Calibri" pitchFamily="34" charset="0"/>
                </a:rPr>
                <a:t>Shattered</a:t>
              </a:r>
              <a:r>
                <a:rPr lang="en-US" sz="2400">
                  <a:solidFill>
                    <a:srgbClr val="FFC000"/>
                  </a:solidFill>
                  <a:latin typeface="Calibri" pitchFamily="34" charset="0"/>
                </a:rPr>
                <a:t> </a:t>
              </a:r>
              <a:r>
                <a:rPr lang="en-US" sz="2800">
                  <a:solidFill>
                    <a:srgbClr val="FFC000"/>
                  </a:solidFill>
                  <a:latin typeface="Calibri" pitchFamily="34" charset="0"/>
                </a:rPr>
                <a:t>slab</a:t>
              </a:r>
              <a:endParaRPr lang="en-US" sz="2400">
                <a:solidFill>
                  <a:srgbClr val="FFC000"/>
                </a:solidFill>
                <a:latin typeface="Calibri" pitchFamily="34" charset="0"/>
              </a:endParaRPr>
            </a:p>
          </p:txBody>
        </p:sp>
      </p:grpSp>
      <p:grpSp>
        <p:nvGrpSpPr>
          <p:cNvPr id="41995" name="Group 38"/>
          <p:cNvGrpSpPr>
            <a:grpSpLocks/>
          </p:cNvGrpSpPr>
          <p:nvPr/>
        </p:nvGrpSpPr>
        <p:grpSpPr bwMode="auto">
          <a:xfrm>
            <a:off x="6122988" y="2365375"/>
            <a:ext cx="2525712" cy="1466850"/>
            <a:chOff x="6136823" y="1886857"/>
            <a:chExt cx="2525980" cy="1466649"/>
          </a:xfrm>
        </p:grpSpPr>
        <p:pic>
          <p:nvPicPr>
            <p:cNvPr id="39940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136823" y="1886857"/>
              <a:ext cx="2421194" cy="1384110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</p:pic>
        <p:sp>
          <p:nvSpPr>
            <p:cNvPr id="42010" name="TextBox 34"/>
            <p:cNvSpPr txBox="1">
              <a:spLocks noChangeArrowheads="1"/>
            </p:cNvSpPr>
            <p:nvPr/>
          </p:nvSpPr>
          <p:spPr bwMode="auto">
            <a:xfrm>
              <a:off x="7014275" y="2830286"/>
              <a:ext cx="16485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C000"/>
                  </a:solidFill>
                  <a:latin typeface="Calibri" pitchFamily="34" charset="0"/>
                </a:rPr>
                <a:t>PCC patch</a:t>
              </a:r>
            </a:p>
          </p:txBody>
        </p:sp>
      </p:grpSp>
      <p:cxnSp>
        <p:nvCxnSpPr>
          <p:cNvPr id="43" name="Shape 42"/>
          <p:cNvCxnSpPr/>
          <p:nvPr/>
        </p:nvCxnSpPr>
        <p:spPr>
          <a:xfrm rot="5400000" flipH="1" flipV="1">
            <a:off x="2366169" y="3696494"/>
            <a:ext cx="1641475" cy="1230313"/>
          </a:xfrm>
          <a:prstGeom prst="bentConnector2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>
            <a:stCxn id="37891" idx="1"/>
            <a:endCxn id="26" idx="1"/>
          </p:cNvCxnSpPr>
          <p:nvPr/>
        </p:nvCxnSpPr>
        <p:spPr>
          <a:xfrm rot="16200000" flipH="1">
            <a:off x="2587625" y="1747838"/>
            <a:ext cx="403225" cy="2016125"/>
          </a:xfrm>
          <a:prstGeom prst="bentConnector4">
            <a:avLst>
              <a:gd name="adj1" fmla="val 56691"/>
              <a:gd name="adj2" fmla="val 64174"/>
            </a:avLst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>
            <a:stCxn id="26" idx="2"/>
            <a:endCxn id="39938" idx="1"/>
          </p:cNvCxnSpPr>
          <p:nvPr/>
        </p:nvCxnSpPr>
        <p:spPr>
          <a:xfrm rot="16200000" flipH="1">
            <a:off x="4404518" y="4037807"/>
            <a:ext cx="1274763" cy="539750"/>
          </a:xfrm>
          <a:prstGeom prst="curvedConnector2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286625" y="3744913"/>
            <a:ext cx="0" cy="392112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6821488" y="3759200"/>
            <a:ext cx="14287" cy="392113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39940" idx="0"/>
            <a:endCxn id="37891" idx="2"/>
          </p:cNvCxnSpPr>
          <p:nvPr/>
        </p:nvCxnSpPr>
        <p:spPr>
          <a:xfrm rot="16200000" flipV="1">
            <a:off x="5013325" y="46038"/>
            <a:ext cx="382587" cy="4256088"/>
          </a:xfrm>
          <a:prstGeom prst="bentConnector2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630738" y="5907088"/>
            <a:ext cx="3773487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8404225" y="3759200"/>
            <a:ext cx="0" cy="213360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004" name="Group 37"/>
          <p:cNvGrpSpPr>
            <a:grpSpLocks/>
          </p:cNvGrpSpPr>
          <p:nvPr/>
        </p:nvGrpSpPr>
        <p:grpSpPr bwMode="auto">
          <a:xfrm>
            <a:off x="530225" y="4957763"/>
            <a:ext cx="4114800" cy="1081087"/>
            <a:chOff x="588510" y="4928506"/>
            <a:chExt cx="4114118" cy="1081114"/>
          </a:xfrm>
        </p:grpSpPr>
        <p:pic>
          <p:nvPicPr>
            <p:cNvPr id="39939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8510" y="4928506"/>
              <a:ext cx="4082373" cy="1050951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</p:pic>
        <p:sp>
          <p:nvSpPr>
            <p:cNvPr id="42008" name="TextBox 33"/>
            <p:cNvSpPr txBox="1">
              <a:spLocks noChangeArrowheads="1"/>
            </p:cNvSpPr>
            <p:nvPr/>
          </p:nvSpPr>
          <p:spPr bwMode="auto">
            <a:xfrm>
              <a:off x="2712767" y="5486400"/>
              <a:ext cx="198986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FFC000"/>
                  </a:solidFill>
                  <a:latin typeface="Calibri" pitchFamily="34" charset="0"/>
                </a:rPr>
                <a:t>Long. crack</a:t>
              </a:r>
            </a:p>
          </p:txBody>
        </p:sp>
      </p:grpSp>
      <p:cxnSp>
        <p:nvCxnSpPr>
          <p:cNvPr id="73" name="Curved Connector 72"/>
          <p:cNvCxnSpPr>
            <a:stCxn id="79" idx="4"/>
          </p:cNvCxnSpPr>
          <p:nvPr/>
        </p:nvCxnSpPr>
        <p:spPr>
          <a:xfrm rot="5400000" flipH="1" flipV="1">
            <a:off x="1527968" y="2739232"/>
            <a:ext cx="1820863" cy="2641600"/>
          </a:xfrm>
          <a:prstGeom prst="curvedConnector2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Process 67"/>
          <p:cNvSpPr/>
          <p:nvPr/>
        </p:nvSpPr>
        <p:spPr>
          <a:xfrm>
            <a:off x="319088" y="3773488"/>
            <a:ext cx="1989137" cy="566737"/>
          </a:xfrm>
          <a:prstGeom prst="flowChart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other cracks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3200" dirty="0" smtClean="0">
            <a:solidFill>
              <a:schemeClr val="accent1">
                <a:lumMod val="7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>
              <a:lumMod val="75000"/>
            </a:schemeClr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none" rtlCol="0">
        <a:spAutoFit/>
      </a:bodyPr>
      <a:lstStyle>
        <a:defPPr>
          <a:defRPr sz="2800" dirty="0" smtClean="0">
            <a:solidFill>
              <a:schemeClr val="accent1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255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JCP Distresses in PMIS</vt:lpstr>
      <vt:lpstr>JCP Distresses in PMIS</vt:lpstr>
      <vt:lpstr>JCP Distresses in PMIS</vt:lpstr>
      <vt:lpstr>JCP Distresses in PMIS</vt:lpstr>
      <vt:lpstr>JCP Distresses in PMIS</vt:lpstr>
      <vt:lpstr>JCP Distresses in PMIS</vt:lpstr>
      <vt:lpstr>JCP Distresses in PMIS</vt:lpstr>
      <vt:lpstr>JCP Distresses in PMIS</vt:lpstr>
      <vt:lpstr>JCP Distresses Progression</vt:lpstr>
      <vt:lpstr>Example of Non-Adherence to Order of Performance</vt:lpstr>
      <vt:lpstr>Example of Non-Adherence to Order of Performance</vt:lpstr>
    </vt:vector>
  </TitlesOfParts>
  <Company>University of TX @ San Antonio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dfghfghfg</dc:title>
  <dc:creator>Angela_UTSA</dc:creator>
  <cp:lastModifiedBy>test</cp:lastModifiedBy>
  <cp:revision>261</cp:revision>
  <dcterms:created xsi:type="dcterms:W3CDTF">2012-04-20T18:16:55Z</dcterms:created>
  <dcterms:modified xsi:type="dcterms:W3CDTF">2013-06-03T20:31:38Z</dcterms:modified>
</cp:coreProperties>
</file>