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59" r:id="rId4"/>
    <p:sldId id="261" r:id="rId5"/>
    <p:sldId id="262" r:id="rId6"/>
    <p:sldId id="264" r:id="rId7"/>
    <p:sldId id="263" r:id="rId8"/>
    <p:sldId id="265" r:id="rId9"/>
    <p:sldId id="268" r:id="rId10"/>
    <p:sldId id="269" r:id="rId11"/>
    <p:sldId id="270" r:id="rId12"/>
    <p:sldId id="271" r:id="rId13"/>
    <p:sldId id="286" r:id="rId14"/>
    <p:sldId id="273" r:id="rId15"/>
    <p:sldId id="272" r:id="rId16"/>
    <p:sldId id="275" r:id="rId17"/>
    <p:sldId id="274" r:id="rId18"/>
    <p:sldId id="280" r:id="rId19"/>
    <p:sldId id="281" r:id="rId20"/>
    <p:sldId id="282" r:id="rId21"/>
    <p:sldId id="283" r:id="rId22"/>
    <p:sldId id="287" r:id="rId23"/>
    <p:sldId id="285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71" autoAdjust="0"/>
  </p:normalViewPr>
  <p:slideViewPr>
    <p:cSldViewPr snapToGrid="0" snapToObjects="1" showGuides="1">
      <p:cViewPr varScale="1">
        <p:scale>
          <a:sx n="78" d="100"/>
          <a:sy n="78" d="100"/>
        </p:scale>
        <p:origin x="132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-3376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1" tIns="46586" rIns="93171" bIns="4658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28D5D4DC-EA77-4CBA-A12C-D979361AEE83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1" tIns="46586" rIns="93171" bIns="465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FF82BE3-D32F-439F-AF75-5D05D66920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1" tIns="46586" rIns="93171" bIns="4658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AB63DF5-E7E3-477A-AFEA-0E6C8D755D41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1" tIns="46586" rIns="93171" bIns="4658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1" tIns="46586" rIns="93171" bIns="465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330638B-FAC1-40BF-B1ED-F09B0C1E0D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EB56F1E-29E5-4F49-BE38-990B57F9226E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All should have table 4-1 to reference the break-even ADT for their own district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2CDE673-7C16-4B7D-898C-C21793A8F39B}" type="slidenum">
              <a:rPr lang="en-US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It is possible to save money by converting from surfaced to un-surfaced, in some cases.  That is heavily dependent on the cost of materials, labor, equipment, and expected rise in ADT.  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96AD972-EF91-45C8-AB15-C5A263E1F795}" type="slidenum">
              <a:rPr lang="en-US" altLang="en-US">
                <a:latin typeface="Calibri" panose="020F0502020204030204" pitchFamily="34" charset="0"/>
              </a:rPr>
              <a:pPr eaLnBrk="1" hangingPunct="1"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9B0C516-9539-46CF-ADF5-8781EC134134}" type="slidenum">
              <a:rPr lang="en-US" altLang="en-US">
                <a:latin typeface="Calibri" panose="020F0502020204030204" pitchFamily="34" charset="0"/>
              </a:rPr>
              <a:pPr eaLnBrk="1" hangingPunct="1"/>
              <a:t>18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F927C21-69DE-4B32-8D4A-633A23DDAC64}" type="slidenum">
              <a:rPr lang="en-US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4E47F9E-DFE9-4396-9434-48463E3F21C8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D307F6D-5DC3-4378-8171-365E421C6557}" type="slidenum">
              <a:rPr lang="en-US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Explain how temporary conversion is on the table for certain roads, such as how Paul explained conversion associated with natural gas extraction and wind farm construction.  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5E92DAC-5ACF-47F1-95E6-55E00C53F930}" type="slidenum">
              <a:rPr lang="en-US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927B158-BB8F-4FC4-AAA1-3479F00FEE1E}" type="slidenum">
              <a:rPr lang="en-US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118D0F1-FD92-46FC-B7AB-6BEF5CC6DE4F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Define roadway section: one mile long by 24 feet wide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 impact to the surfaced pavement at such a low traffic volume was nil.  There was no change in the effect from 100 to 500 ADT on a surfaced road. 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C9AAEB9-1D2A-4E74-B23B-CE6D50470787}" type="slidenum">
              <a:rPr lang="en-US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253D8E5-5C54-49EF-8AA2-BAA8EEEE0CA7}" type="slidenum">
              <a:rPr lang="en-US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dist="10160" dir="5400000" algn="tl" rotWithShape="0">
              <a:srgbClr val="00000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04E9564-5168-4F5E-9235-B8B7F76DE7AC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7F16E2-FB73-47D9-A393-624237B844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7510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F4AE4-41D9-46C2-874F-1590DFEB3397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8974F-AA01-4F9C-B435-65F4A584C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46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dist="10160" dir="10800000" algn="tl" rotWithShape="0">
              <a:srgbClr val="00000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3C000-DD66-42F2-94D8-B01E28297409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5E047-2ED0-424F-983E-15B6B53F5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257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9FFAA-A4BB-48D9-A9D4-31BB43F41884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37856-72B4-482F-8265-00673B5294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685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dist="10160" dir="5400000" algn="tl" rotWithShape="0">
              <a:srgbClr val="00000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695D8BD-D237-4FF2-A9B1-986014CBECFE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EB9DE1-6DAF-425B-AFCE-F6387CA55C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4842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71865-ED4B-42E4-AC86-DCB4FEF3CBE5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3E9C8-B195-4F9B-9D0A-2052F6B4A3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36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163CD-C328-4482-B7CC-92CFF7DC40BD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EC23F-1A24-400F-B8EB-F0A11E1C84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38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4615F-3C95-42E9-84C4-AFE19BB02D6E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51F4E-EF0C-4815-848C-7B93CFB6BA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156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68EB9-31F5-4D79-8CC6-A67B9F1041DB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8C464-CD65-4067-A910-ACBC042D14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409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CAA99-26F7-4CD7-B429-C1B87DE02004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CCEB4-F868-4305-B330-A59E8A5C56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57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08EC2-5BDA-4905-8E19-498F87642D2D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2B5E74E1-288C-47C8-9EE8-2BE2D0B5E5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046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dist="10160" dir="5400000" algn="tl" rotWithShape="0">
              <a:srgbClr val="00000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pPr>
              <a:defRPr/>
            </a:pPr>
            <a:fld id="{33D637E2-5456-4DE7-A7C1-8F6CB4D0BE12}" type="datetimeFigureOut">
              <a:rPr lang="en-US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  <a:latin typeface="Corbel" panose="020B0503020204020204" pitchFamily="34" charset="0"/>
              </a:defRPr>
            </a:lvl1pPr>
          </a:lstStyle>
          <a:p>
            <a:fld id="{D9D5107F-594E-4AB0-99F7-0ADB9FB15E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59" r:id="rId2"/>
    <p:sldLayoutId id="2147483866" r:id="rId3"/>
    <p:sldLayoutId id="2147483860" r:id="rId4"/>
    <p:sldLayoutId id="2147483861" r:id="rId5"/>
    <p:sldLayoutId id="2147483862" r:id="rId6"/>
    <p:sldLayoutId id="2147483863" r:id="rId7"/>
    <p:sldLayoutId id="2147483867" r:id="rId8"/>
    <p:sldLayoutId id="2147483868" r:id="rId9"/>
    <p:sldLayoutId id="2147483864" r:id="rId10"/>
    <p:sldLayoutId id="21474838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3312761"/>
            <a:ext cx="8077200" cy="1673352"/>
          </a:xfrm>
          <a:prstGeom prst="rect">
            <a:avLst/>
          </a:prstGeom>
        </p:spPr>
        <p:txBody>
          <a:bodyPr tIns="0" rIns="45720" bIns="0">
            <a:normAutofit fontScale="9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Is Conversion of a Roadway from Surfaced to Un-Surfaced for Agency Cost Savings Realistic? </a:t>
            </a:r>
          </a:p>
        </p:txBody>
      </p:sp>
      <p:sp>
        <p:nvSpPr>
          <p:cNvPr id="7171" name="Subtitle 2"/>
          <p:cNvSpPr txBox="1">
            <a:spLocks/>
          </p:cNvSpPr>
          <p:nvPr/>
        </p:nvSpPr>
        <p:spPr bwMode="auto">
          <a:xfrm>
            <a:off x="685800" y="1460500"/>
            <a:ext cx="8077200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8872" tIns="0" rIns="45720" b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en-US" sz="2000">
                <a:solidFill>
                  <a:srgbClr val="FFFFFF"/>
                </a:solidFill>
                <a:latin typeface="Corbel" panose="020B0503020204020204" pitchFamily="34" charset="0"/>
              </a:rPr>
              <a:t>Webinar</a:t>
            </a:r>
          </a:p>
          <a:p>
            <a:pPr eaLnBrk="1" hangingPunct="1"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en-US" sz="2000">
                <a:solidFill>
                  <a:srgbClr val="FFFFFF"/>
                </a:solidFill>
                <a:latin typeface="Corbel" panose="020B0503020204020204" pitchFamily="34" charset="0"/>
              </a:rPr>
              <a:t>Texas Department of Transportation</a:t>
            </a:r>
          </a:p>
          <a:p>
            <a:pPr eaLnBrk="1" hangingPunct="1"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en-US" sz="2000">
                <a:solidFill>
                  <a:srgbClr val="FFFFFF"/>
                </a:solidFill>
                <a:latin typeface="Corbel" panose="020B0503020204020204" pitchFamily="34" charset="0"/>
              </a:rPr>
              <a:t>0-6677: Costs Associated with Conversion of Surfaced to Un-Surfaced Roads</a:t>
            </a:r>
          </a:p>
        </p:txBody>
      </p:sp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7248525" y="6019800"/>
            <a:ext cx="1695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orbel" panose="020B0503020204020204" pitchFamily="34" charset="0"/>
              </a:rPr>
              <a:t>August 30, 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Project Overview – HDM-III, Simulations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408113"/>
            <a:ext cx="8229600" cy="4625975"/>
          </a:xfrm>
        </p:spPr>
        <p:txBody>
          <a:bodyPr/>
          <a:lstStyle/>
          <a:p>
            <a:pPr marL="117475" indent="0">
              <a:buFont typeface="Wingdings 2" panose="05020102010507070707" pitchFamily="18" charset="2"/>
              <a:buNone/>
            </a:pPr>
            <a:endParaRPr lang="en-US" altLang="en-US" sz="20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marL="117475" indent="0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Goal of the HDM-III simulations was evaluation on the long-term maintenance cost of: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Environmental conditions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Soil conditions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Effects of ADT on the cost of maintaining a given section of roadway</a:t>
            </a:r>
            <a:endParaRPr lang="en-US" altLang="en-US" sz="24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marL="117475" indent="0">
              <a:buFont typeface="Wingdings 2" panose="05020102010507070707" pitchFamily="18" charset="2"/>
              <a:buNone/>
            </a:pPr>
            <a:endParaRPr lang="en-US" altLang="en-US" sz="240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marL="117475" indent="0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There were 187 simulations run: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Each of the twenty-five (25) TxDOT districts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Five (5) climate regions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One (1) for Texas as a whole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For unsurfaced, each was run six (6) times: at  ADT</a:t>
            </a:r>
            <a:r>
              <a:rPr lang="en-US" altLang="ja-JP">
                <a:solidFill>
                  <a:srgbClr val="FFFFFF"/>
                </a:solidFill>
                <a:ea typeface="ＭＳ Ｐゴシック" panose="020B0600070205080204" pitchFamily="34" charset="-128"/>
              </a:rPr>
              <a:t>s of 100, 200, 300, 400, 500, and once for a surfaced road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A simulation at 0 ADT was run as a control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Results – HDM-III, Simulations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590675"/>
            <a:ext cx="8229600" cy="4625975"/>
          </a:xfrm>
        </p:spPr>
        <p:txBody>
          <a:bodyPr/>
          <a:lstStyle/>
          <a:p>
            <a:pPr>
              <a:buSzTx/>
            </a:pPr>
            <a:r>
              <a:rPr lang="en-US" altLang="en-US" sz="2500">
                <a:solidFill>
                  <a:srgbClr val="FFFFFF"/>
                </a:solidFill>
                <a:ea typeface="ＭＳ Ｐゴシック" panose="020B0600070205080204" pitchFamily="34" charset="-128"/>
              </a:rPr>
              <a:t>HDM-III projected an average yearly maintenance cost for each district and climatic zone for unsurfaced roads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z="2500">
              <a:solidFill>
                <a:srgbClr val="FFFFFF"/>
              </a:solidFill>
              <a:ea typeface="ＭＳ Ｐゴシック" panose="020B0600070205080204" pitchFamily="34" charset="-128"/>
            </a:endParaRPr>
          </a:p>
          <a:p>
            <a:pPr>
              <a:buSzTx/>
            </a:pPr>
            <a:r>
              <a:rPr lang="en-US" altLang="en-US" sz="2500">
                <a:solidFill>
                  <a:srgbClr val="FFFFFF"/>
                </a:solidFill>
                <a:ea typeface="ＭＳ Ｐゴシック" panose="020B0600070205080204" pitchFamily="34" charset="-128"/>
              </a:rPr>
              <a:t>The results produced by HDM-III were for a 25-year analysis of the maintenance costs</a:t>
            </a:r>
          </a:p>
          <a:p>
            <a:pPr>
              <a:buSzTx/>
            </a:pPr>
            <a:endParaRPr lang="en-US" altLang="en-US" sz="2500">
              <a:solidFill>
                <a:srgbClr val="FFFFFF"/>
              </a:solidFill>
              <a:ea typeface="ＭＳ Ｐゴシック" panose="020B0600070205080204" pitchFamily="34" charset="-128"/>
            </a:endParaRPr>
          </a:p>
          <a:p>
            <a:pPr>
              <a:buSzTx/>
            </a:pPr>
            <a:r>
              <a:rPr lang="en-US" altLang="en-US" sz="2500">
                <a:solidFill>
                  <a:srgbClr val="FFFFFF"/>
                </a:solidFill>
                <a:ea typeface="ＭＳ Ｐゴシック" panose="020B0600070205080204" pitchFamily="34" charset="-128"/>
              </a:rPr>
              <a:t>Surfaced/Un-surfaced break-even points were calculated for each district, climatic zone, and Texas as a whole</a:t>
            </a:r>
          </a:p>
          <a:p>
            <a:pPr>
              <a:buSzTx/>
            </a:pPr>
            <a:endParaRPr lang="en-US" altLang="en-US" sz="2500">
              <a:solidFill>
                <a:srgbClr val="FFFFFF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500">
                <a:solidFill>
                  <a:srgbClr val="FFFFFF"/>
                </a:solidFill>
                <a:ea typeface="ＭＳ Ｐゴシック" panose="020B0600070205080204" pitchFamily="34" charset="-128"/>
              </a:rPr>
              <a:t>Most relevant general finding from HDM-III simulations:</a:t>
            </a:r>
          </a:p>
          <a:p>
            <a:pPr lvl="1" eaLnBrk="1" hangingPunct="1"/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The cost of the materials and the level of ADT has the most crucial impact on the cost of maintenance (as well as conversion)</a:t>
            </a:r>
          </a:p>
          <a:p>
            <a:pPr eaLnBrk="1" hangingPunct="1">
              <a:buFont typeface="Wingdings" panose="05000000000000000000" pitchFamily="2" charset="2"/>
              <a:buChar char=""/>
            </a:pPr>
            <a:endParaRPr lang="en-US" altLang="en-US">
              <a:solidFill>
                <a:srgbClr val="FFFFFF"/>
              </a:solidFill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Char char=""/>
            </a:pPr>
            <a:endParaRPr lang="en-US" altLang="en-US" sz="3300">
              <a:solidFill>
                <a:srgbClr val="FFFFFF"/>
              </a:solidFill>
              <a:ea typeface="ＭＳ Ｐゴシック" panose="020B0600070205080204" pitchFamily="34" charset="-128"/>
            </a:endParaRPr>
          </a:p>
          <a:p>
            <a:pPr>
              <a:buFont typeface="Wingdings 2" panose="05020102010507070707" pitchFamily="18" charset="2"/>
              <a:buNone/>
            </a:pPr>
            <a:endParaRPr lang="en-US" altLang="en-US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Results – ADT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"/>
              <a:defRPr/>
            </a:pPr>
            <a:r>
              <a:rPr lang="en-US" dirty="0">
                <a:solidFill>
                  <a:schemeClr val="bg1"/>
                </a:solidFill>
              </a:rPr>
              <a:t>Purpose of the ADT Analysis: </a:t>
            </a:r>
          </a:p>
          <a:p>
            <a:pPr lvl="1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chemeClr val="bg1"/>
                </a:solidFill>
              </a:rPr>
              <a:t>To estimate eligible miles for potential conversion</a:t>
            </a:r>
          </a:p>
          <a:p>
            <a:pPr lvl="1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chemeClr val="bg1"/>
                </a:solidFill>
              </a:rPr>
              <a:t>To determine the maintenance cost break-even point for surfaced and un-surfaced roads per district</a:t>
            </a:r>
          </a:p>
          <a:p>
            <a:pPr marL="457200" lvl="1" indent="0" eaLnBrk="1" hangingPunct="1">
              <a:buFont typeface="Wingdings" charset="0"/>
              <a:buNone/>
              <a:defRPr/>
            </a:pPr>
            <a:endParaRPr lang="en-US" dirty="0">
              <a:solidFill>
                <a:schemeClr val="bg1"/>
              </a:solidFill>
            </a:endParaRPr>
          </a:p>
          <a:p>
            <a:pPr>
              <a:buFont typeface="Wingdings 2" charset="0"/>
              <a:buChar char=""/>
              <a:defRPr/>
            </a:pPr>
            <a:r>
              <a:rPr lang="en-US" dirty="0">
                <a:solidFill>
                  <a:schemeClr val="bg1"/>
                </a:solidFill>
              </a:rPr>
              <a:t>ADT data per district were pulled from data extracted from PMIS by TxDOT </a:t>
            </a:r>
          </a:p>
          <a:p>
            <a:pPr marL="119062" indent="0">
              <a:buFont typeface="Wingdings 2" charset="0"/>
              <a:buNone/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Results – Break-Even ADT by Zone</a:t>
            </a:r>
          </a:p>
        </p:txBody>
      </p:sp>
      <p:pic>
        <p:nvPicPr>
          <p:cNvPr id="19459" name="Picture 13" descr="Zone Map_Labele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36700"/>
            <a:ext cx="5400675" cy="532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497513" y="2338388"/>
            <a:ext cx="3646487" cy="1384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This map shows the </a:t>
            </a:r>
          </a:p>
          <a:p>
            <a:pPr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average break-even </a:t>
            </a:r>
          </a:p>
          <a:p>
            <a:pPr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ADT per zone.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/>
              <a:t>Results – Break-Even ADT by District</a:t>
            </a:r>
          </a:p>
        </p:txBody>
      </p:sp>
      <p:pic>
        <p:nvPicPr>
          <p:cNvPr id="20483" name="Picture 4" descr="District Map_Croppe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1536700"/>
            <a:ext cx="5246687" cy="532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29213" y="1774825"/>
            <a:ext cx="4016375" cy="42465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  <a:latin typeface="Corbel" charset="0"/>
                <a:ea typeface="ＭＳ Ｐゴシック" charset="0"/>
                <a:cs typeface="ＭＳ Ｐゴシック" charset="0"/>
              </a:rPr>
              <a:t>Overall, the break-even 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  <a:latin typeface="Corbel" charset="0"/>
                <a:ea typeface="ＭＳ Ｐゴシック" charset="0"/>
                <a:cs typeface="ＭＳ Ｐゴシック" charset="0"/>
              </a:rPr>
              <a:t>for the state as a whole is 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  <a:latin typeface="Corbel" charset="0"/>
                <a:ea typeface="ＭＳ Ｐゴシック" charset="0"/>
                <a:cs typeface="ＭＳ Ｐゴシック" charset="0"/>
              </a:rPr>
              <a:t>~150 ADT.</a:t>
            </a:r>
          </a:p>
          <a:p>
            <a:pPr>
              <a:defRPr/>
            </a:pPr>
            <a:endParaRPr lang="en-US" sz="2800" dirty="0">
              <a:latin typeface="Corbel" charset="0"/>
              <a:ea typeface="ＭＳ Ｐゴシック" charset="0"/>
              <a:cs typeface="ＭＳ Ｐゴシック" charset="0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en-US" sz="2800" dirty="0">
                <a:latin typeface="Corbel" charset="0"/>
                <a:ea typeface="ＭＳ Ｐゴシック" charset="0"/>
                <a:cs typeface="ＭＳ Ｐゴシック" charset="0"/>
              </a:rPr>
              <a:t>This varies greatly by </a:t>
            </a:r>
          </a:p>
          <a:p>
            <a:pPr>
              <a:defRPr/>
            </a:pPr>
            <a:r>
              <a:rPr lang="en-US" sz="2800" dirty="0">
                <a:latin typeface="Corbel" charset="0"/>
                <a:ea typeface="ＭＳ Ｐゴシック" charset="0"/>
                <a:cs typeface="ＭＳ Ｐゴシック" charset="0"/>
              </a:rPr>
              <a:t>district, and could depend </a:t>
            </a:r>
          </a:p>
          <a:p>
            <a:pPr>
              <a:defRPr/>
            </a:pPr>
            <a:r>
              <a:rPr lang="en-US" sz="2800" dirty="0">
                <a:latin typeface="Corbel" charset="0"/>
                <a:ea typeface="ＭＳ Ｐゴシック" charset="0"/>
                <a:cs typeface="ＭＳ Ｐゴシック" charset="0"/>
              </a:rPr>
              <a:t>on the material choice, </a:t>
            </a:r>
          </a:p>
          <a:p>
            <a:pPr>
              <a:defRPr/>
            </a:pPr>
            <a:r>
              <a:rPr lang="en-US" sz="2800" dirty="0">
                <a:latin typeface="Corbel" charset="0"/>
                <a:ea typeface="ＭＳ Ｐゴシック" charset="0"/>
                <a:cs typeface="ＭＳ Ｐゴシック" charset="0"/>
              </a:rPr>
              <a:t>cost, and frequency of </a:t>
            </a:r>
          </a:p>
          <a:p>
            <a:pPr>
              <a:defRPr/>
            </a:pPr>
            <a:r>
              <a:rPr lang="en-US" sz="2800" dirty="0">
                <a:latin typeface="Corbel" charset="0"/>
                <a:ea typeface="ＭＳ Ｐゴシック" charset="0"/>
                <a:cs typeface="ＭＳ Ｐゴシック" charset="0"/>
              </a:rPr>
              <a:t>maintenance.</a:t>
            </a:r>
          </a:p>
          <a:p>
            <a:pPr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Application to Road Management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The process of converting a roadway from surfaced to un-surfaced could be an economical decision from the agency perspective in terms of maintenance cost savings</a:t>
            </a:r>
          </a:p>
          <a:p>
            <a:pPr>
              <a:buFont typeface="Wingdings 2" charset="0"/>
              <a:buChar char=""/>
              <a:defRPr/>
            </a:pPr>
            <a:endParaRPr lang="en-US" dirty="0">
              <a:solidFill>
                <a:srgbClr val="FFFFFF"/>
              </a:solidFill>
            </a:endParaRPr>
          </a:p>
          <a:p>
            <a:pPr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Each road under consideration must be evaluated independently, it is not possible to make judgments based on state or zone averages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Application to Road Management Strategy - Your District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Establish engineered gravel/aggregate material</a:t>
            </a:r>
          </a:p>
          <a:p>
            <a:pPr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Find all material costs</a:t>
            </a:r>
          </a:p>
          <a:p>
            <a:pPr lvl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Gravel/Aggregate</a:t>
            </a:r>
          </a:p>
          <a:p>
            <a:pPr lvl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Seal Oil</a:t>
            </a:r>
          </a:p>
          <a:p>
            <a:pPr lvl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Chip Rock</a:t>
            </a:r>
          </a:p>
          <a:p>
            <a:pPr lvl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Prime Oil</a:t>
            </a:r>
          </a:p>
          <a:p>
            <a:pPr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Enter cost into HDM-III</a:t>
            </a:r>
          </a:p>
          <a:p>
            <a:pPr lvl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Get effects of ADT</a:t>
            </a:r>
          </a:p>
          <a:p>
            <a:pPr lvl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Get annual economic impact</a:t>
            </a:r>
          </a:p>
          <a:p>
            <a:pPr lvl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Simulate surfaced versus un-surfaced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Application to Road Management Strategy - Your District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Compare costs generated to find the break-even point</a:t>
            </a:r>
          </a:p>
          <a:p>
            <a:pPr lvl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Evaluate roadways in the specific district relative to that ADT</a:t>
            </a:r>
          </a:p>
          <a:p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Establish conversion cost</a:t>
            </a:r>
          </a:p>
          <a:p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Compare entire process of conversion</a:t>
            </a:r>
          </a:p>
          <a:p>
            <a:pPr lvl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How many years to break-even on the process?</a:t>
            </a:r>
          </a:p>
          <a:p>
            <a:pPr lvl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Consider population trends in the area and if/when growth is anticipated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Application, Impact – Example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 2" charset="0"/>
              <a:buChar char=""/>
              <a:defRPr/>
            </a:pPr>
            <a:r>
              <a:rPr lang="en-US" b="1" dirty="0">
                <a:solidFill>
                  <a:srgbClr val="FFFFFF"/>
                </a:solidFill>
              </a:rPr>
              <a:t>The Situation:</a:t>
            </a:r>
            <a:r>
              <a:rPr lang="en-US" dirty="0">
                <a:solidFill>
                  <a:srgbClr val="FFFFFF"/>
                </a:solidFill>
              </a:rPr>
              <a:t> One surfaced lane mile in Texas, at ADT 100 (below the break even ADT 150), is under consideration for conversion to unsurfaced roadway  </a:t>
            </a:r>
          </a:p>
          <a:p>
            <a:pPr lvl="1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Unit costs used to calculate inputs for HDM-III came from unit bid prices and Maintenance Management Information System</a:t>
            </a:r>
          </a:p>
          <a:p>
            <a:pPr lvl="1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All maintenance costs used were generated through the HDM-III simulations</a:t>
            </a:r>
          </a:p>
          <a:p>
            <a:pPr lvl="1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All costs are relative to the ADT being examined and specific to the Texas statewide average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Application, Impact– Scenario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solidFill>
                  <a:srgbClr val="FFFFFF"/>
                </a:solidFill>
                <a:ea typeface="+mn-ea"/>
                <a:cs typeface="+mn-cs"/>
              </a:rPr>
              <a:t>The roadway is converted 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Cost to convert surfaced to unsurfaced: $7,649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Annual cost to maintain un-surfaced roadway: $6,116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Annual cost to maintain surfaced roadway: $6,276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Savings per year per mile in maintenance with un-surfaced roadways: $161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Number of years it would take for the conversion to pay for itself (cost to convert divided by the savings per year): 48 </a:t>
            </a:r>
          </a:p>
          <a:p>
            <a:pPr marL="457200" lvl="1" indent="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dirty="0">
              <a:solidFill>
                <a:srgbClr val="FFFFFF"/>
              </a:solidFill>
              <a:ea typeface="+mn-ea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* Conversion cost was calculated by research team and includes materials, equipment, and labor </a:t>
            </a:r>
          </a:p>
          <a:p>
            <a:pPr marL="457200" lvl="1" indent="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** Annual maintenance costs were generated by </a:t>
            </a:r>
            <a:r>
              <a:rPr lang="en-US" dirty="0" err="1">
                <a:solidFill>
                  <a:srgbClr val="FFFFFF"/>
                </a:solidFill>
                <a:ea typeface="+mn-ea"/>
              </a:rPr>
              <a:t>HDM</a:t>
            </a:r>
            <a:r>
              <a:rPr lang="en-US" dirty="0">
                <a:solidFill>
                  <a:srgbClr val="FFFFFF"/>
                </a:solidFill>
                <a:ea typeface="+mn-ea"/>
              </a:rPr>
              <a:t>-III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Overview of the Project</a:t>
            </a:r>
          </a:p>
          <a:p>
            <a:pPr marL="731012" lvl="1" indent="-32004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solidFill>
                  <a:schemeClr val="bg1"/>
                </a:solidFill>
                <a:ea typeface="+mn-ea"/>
              </a:rPr>
              <a:t>Purpose</a:t>
            </a:r>
          </a:p>
          <a:p>
            <a:pPr marL="731012" lvl="1" indent="-32004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solidFill>
                  <a:schemeClr val="bg1"/>
                </a:solidFill>
                <a:ea typeface="+mn-ea"/>
              </a:rPr>
              <a:t>Process</a:t>
            </a:r>
          </a:p>
          <a:p>
            <a:pPr marL="438912" indent="-32004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Results</a:t>
            </a:r>
          </a:p>
          <a:p>
            <a:pPr marL="438912" indent="-32004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Application to Road Management Strategy</a:t>
            </a:r>
          </a:p>
          <a:p>
            <a:pPr marL="438912" indent="-32004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Additional Questions</a:t>
            </a:r>
          </a:p>
          <a:p>
            <a:pPr marL="438912" indent="-32004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>
              <a:solidFill>
                <a:schemeClr val="bg1"/>
              </a:solidFill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Application, Impact – Scenario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solidFill>
                  <a:srgbClr val="FFFFFF"/>
                </a:solidFill>
                <a:ea typeface="+mn-ea"/>
                <a:cs typeface="+mn-cs"/>
              </a:rPr>
              <a:t>The roadway is converted, then needs reconversion at some point 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Cost to convert from surfaced to unsurfaced: $7,649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Cost to reconvert from un-surfaced to surfaced:  $106,771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Total conversion cost: $114,420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Difference of the two annual maintenance costs: $161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  <a:ea typeface="+mn-ea"/>
              </a:rPr>
              <a:t>Number of years to break-even on the un-surfacing then reconversion of a roadway: 711 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dirty="0">
              <a:solidFill>
                <a:srgbClr val="FFFFFF"/>
              </a:solidFill>
              <a:ea typeface="+mn-ea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dirty="0">
                <a:solidFill>
                  <a:srgbClr val="FFFFFF"/>
                </a:solidFill>
              </a:rPr>
              <a:t>* Conversion cost was calculated by research team and includes materials, equipment, and labor </a:t>
            </a:r>
          </a:p>
          <a:p>
            <a:pPr marL="457200" lvl="1" indent="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dirty="0">
                <a:solidFill>
                  <a:srgbClr val="FFFFFF"/>
                </a:solidFill>
              </a:rPr>
              <a:t>** Annual maintenance costs were generated by </a:t>
            </a:r>
            <a:r>
              <a:rPr lang="en-US" dirty="0" err="1">
                <a:solidFill>
                  <a:srgbClr val="FFFFFF"/>
                </a:solidFill>
              </a:rPr>
              <a:t>HDM</a:t>
            </a:r>
            <a:r>
              <a:rPr lang="en-US" dirty="0">
                <a:solidFill>
                  <a:srgbClr val="FFFFFF"/>
                </a:solidFill>
              </a:rPr>
              <a:t>-III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Application, Impact – Scenario 3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The roadway is left as is.  No conversion takes place </a:t>
            </a:r>
          </a:p>
          <a:p>
            <a:pPr lvl="1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Annual cost to maintain surfaced roadway: $6,276 </a:t>
            </a:r>
          </a:p>
          <a:p>
            <a:pPr lvl="1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The savings in this scenario is in the money not spent on conversion, especially reconversion (a total of $114,420)</a:t>
            </a:r>
          </a:p>
          <a:p>
            <a:pPr marL="457200" lvl="1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FFFFFF"/>
              </a:solidFill>
            </a:endParaRPr>
          </a:p>
          <a:p>
            <a:pPr marL="457200" lvl="1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FFFF"/>
                </a:solidFill>
              </a:rPr>
              <a:t>* Conversion cost was calculated by research team and includes materials, equipment, and labor </a:t>
            </a:r>
          </a:p>
          <a:p>
            <a:pPr marL="457200" lvl="1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FFFF"/>
                </a:solidFill>
              </a:rPr>
              <a:t>** Annual maintenance costs were generated by </a:t>
            </a:r>
            <a:r>
              <a:rPr lang="en-US" dirty="0" err="1">
                <a:solidFill>
                  <a:srgbClr val="FFFFFF"/>
                </a:solidFill>
              </a:rPr>
              <a:t>HDM</a:t>
            </a:r>
            <a:r>
              <a:rPr lang="en-US" dirty="0">
                <a:solidFill>
                  <a:srgbClr val="FFFFFF"/>
                </a:solidFill>
              </a:rPr>
              <a:t>-III</a:t>
            </a:r>
          </a:p>
          <a:p>
            <a:pPr marL="457200" lvl="1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Conclusions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bg1"/>
                </a:solidFill>
                <a:ea typeface="ＭＳ Ｐゴシック" panose="020B0600070205080204" pitchFamily="34" charset="-128"/>
              </a:rPr>
              <a:t>Conversion is a potential cost savings tool, but is very risky due to unpredictable growth, as the cost to convert from un-surfaced to surfaced is 14x more than to convert from surfaced to un-surfaced. </a:t>
            </a:r>
          </a:p>
          <a:p>
            <a:endParaRPr lang="en-US" altLang="en-US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solidFill>
                  <a:schemeClr val="bg1"/>
                </a:solidFill>
                <a:ea typeface="ＭＳ Ｐゴシック" panose="020B0600070205080204" pitchFamily="34" charset="-128"/>
              </a:rPr>
              <a:t>Material cost was the main factor in driving overall cost. Regions with cheaper overall materials have higher break-even ADT.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3312761"/>
            <a:ext cx="8077200" cy="1673352"/>
          </a:xfrm>
          <a:prstGeom prst="rect">
            <a:avLst/>
          </a:prstGeom>
        </p:spPr>
        <p:txBody>
          <a:bodyPr tIns="0" rIns="45720" bIns="0">
            <a:normAutofit fontScale="975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Additional Questions?</a:t>
            </a:r>
          </a:p>
        </p:txBody>
      </p:sp>
      <p:sp>
        <p:nvSpPr>
          <p:cNvPr id="29699" name="Subtitle 2"/>
          <p:cNvSpPr txBox="1">
            <a:spLocks/>
          </p:cNvSpPr>
          <p:nvPr/>
        </p:nvSpPr>
        <p:spPr bwMode="auto">
          <a:xfrm>
            <a:off x="685800" y="1460500"/>
            <a:ext cx="8077200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8872" tIns="0" rIns="45720" b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en-US" sz="200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Project Overview - Background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57350"/>
            <a:ext cx="8229600" cy="4625975"/>
          </a:xfrm>
        </p:spPr>
        <p:txBody>
          <a:bodyPr/>
          <a:lstStyle/>
          <a:p>
            <a:pPr marL="622300" indent="-457200" eaLnBrk="1" hangingPunct="1"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Can you find agency cost savings in converting surfaced low-volume roads into un-surfaced roads? </a:t>
            </a:r>
          </a:p>
          <a:p>
            <a:pPr marL="914400" lvl="1" indent="-457200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Specifically in maintenance savings</a:t>
            </a:r>
          </a:p>
          <a:p>
            <a:pPr marL="457200" lvl="1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FFFFFF"/>
              </a:solidFill>
            </a:endParaRPr>
          </a:p>
          <a:p>
            <a:pPr marL="622300" indent="-457200" eaLnBrk="1" hangingPunct="1"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Studies in South Dakota and Minnesota addressed this question</a:t>
            </a:r>
          </a:p>
          <a:p>
            <a:pPr marL="914400" lvl="1" indent="-457200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Both found that the threshold average daily traffic (ADT) for cost savings on gravel roads was around 150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Project Overview - Purpose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2300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To determine if there was an agency cost savings benefit associated with conversion of low-volume roads in Texas from surfaced to un-surfaced</a:t>
            </a:r>
          </a:p>
          <a:p>
            <a:pPr marL="622300" indent="-457200" eaLnBrk="1" hangingPunct="1"/>
            <a:endParaRPr lang="en-US" altLang="en-US">
              <a:solidFill>
                <a:srgbClr val="FFFFFF"/>
              </a:solidFill>
              <a:ea typeface="ＭＳ Ｐゴシック" panose="020B0600070205080204" pitchFamily="34" charset="-128"/>
            </a:endParaRPr>
          </a:p>
          <a:p>
            <a:pPr marL="622300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To determine what the threshold would be for converting a surfaced road to an un-surfaced road </a:t>
            </a:r>
          </a:p>
          <a:p>
            <a:pPr marL="622300" indent="-457200" eaLnBrk="1" hangingPunct="1"/>
            <a:endParaRPr lang="en-US" altLang="en-US">
              <a:solidFill>
                <a:srgbClr val="FFFF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Project Overview - Process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708150"/>
            <a:ext cx="8229600" cy="4625975"/>
          </a:xfrm>
        </p:spPr>
        <p:txBody>
          <a:bodyPr/>
          <a:lstStyle/>
          <a:p>
            <a:pPr marL="622300" indent="-457200" eaLnBrk="1" hangingPunct="1"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Determine the number of lane miles under consideration for conversion</a:t>
            </a:r>
          </a:p>
          <a:p>
            <a:pPr marL="165100" indent="0" eaLnBrk="1" hangingPunct="1">
              <a:buFont typeface="Wingdings 2" charset="0"/>
              <a:buNone/>
              <a:defRPr/>
            </a:pPr>
            <a:endParaRPr lang="en-US" dirty="0">
              <a:solidFill>
                <a:srgbClr val="FFFFFF"/>
              </a:solidFill>
            </a:endParaRPr>
          </a:p>
          <a:p>
            <a:pPr marL="622300" indent="-457200" eaLnBrk="1" hangingPunct="1"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Determine the methods and costs associated with:</a:t>
            </a:r>
          </a:p>
          <a:p>
            <a:pPr marL="914400" lvl="1" indent="-457200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Conversion from surfaced to un-surfaced</a:t>
            </a:r>
          </a:p>
          <a:p>
            <a:pPr marL="914400" lvl="1" indent="-457200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Maintenance of un-surfaced roads</a:t>
            </a:r>
          </a:p>
          <a:p>
            <a:pPr marL="914400" lvl="1" indent="-457200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Conversion from un-surfaced to surfaced</a:t>
            </a:r>
          </a:p>
          <a:p>
            <a:pPr marL="914400" lvl="1" indent="-457200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Maintenance of surfaced roads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Project Overview – Process Outline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2300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Survey</a:t>
            </a:r>
          </a:p>
          <a:p>
            <a:pPr marL="622300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Data Collection</a:t>
            </a:r>
          </a:p>
          <a:p>
            <a:pPr marL="622300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HDM-III Simulations</a:t>
            </a:r>
          </a:p>
          <a:p>
            <a:pPr marL="914400" lvl="1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Sensitivity Analysis</a:t>
            </a:r>
          </a:p>
          <a:p>
            <a:pPr marL="914400" lvl="1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Simulations</a:t>
            </a:r>
          </a:p>
          <a:p>
            <a:pPr marL="622300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Establish Conversion Cost</a:t>
            </a:r>
          </a:p>
          <a:p>
            <a:pPr marL="622300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Analysis of Results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Project Overview - Survey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solidFill>
                  <a:srgbClr val="FFFFFF"/>
                </a:solidFill>
                <a:ea typeface="ＭＳ Ｐゴシック" panose="020B0600070205080204" pitchFamily="34" charset="-128"/>
              </a:rPr>
              <a:t>TxDOT has no un-surfaced roads maintained officially as such, so there was an initial survey of county maintenance engineers and managers for un-surfaced maintenance cost data</a:t>
            </a:r>
          </a:p>
          <a:p>
            <a:pPr eaLnBrk="1" hangingPunct="1"/>
            <a:endParaRPr lang="en-US" altLang="en-US" sz="2800">
              <a:solidFill>
                <a:srgbClr val="FFFFFF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>
                <a:solidFill>
                  <a:srgbClr val="FFFFFF"/>
                </a:solidFill>
                <a:ea typeface="ＭＳ Ｐゴシック" panose="020B0600070205080204" pitchFamily="34" charset="-128"/>
              </a:rPr>
              <a:t>What we learned: </a:t>
            </a:r>
          </a:p>
          <a:p>
            <a:pPr lvl="1" eaLnBrk="1" hangingPunct="1"/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County maintenance records are insufficient for data extraction</a:t>
            </a:r>
          </a:p>
          <a:p>
            <a:pPr lvl="1" eaLnBrk="1" hangingPunct="1"/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The public is very opposed to the idea of “</a:t>
            </a:r>
            <a:r>
              <a:rPr lang="en-US" altLang="ja-JP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un-paving</a:t>
            </a:r>
            <a:r>
              <a:rPr lang="en-US" altLang="en-US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”</a:t>
            </a:r>
            <a:r>
              <a:rPr lang="en-US" altLang="ja-JP" sz="2400">
                <a:solidFill>
                  <a:srgbClr val="FFFFFF"/>
                </a:solidFill>
                <a:ea typeface="ＭＳ Ｐゴシック" panose="020B0600070205080204" pitchFamily="34" charset="-128"/>
              </a:rPr>
              <a:t> a road </a:t>
            </a:r>
            <a:endParaRPr lang="en-US" altLang="en-US" sz="2400">
              <a:solidFill>
                <a:srgbClr val="FFFF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Project Overview – Data Collection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2300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Data from TxDOT</a:t>
            </a:r>
          </a:p>
          <a:p>
            <a:pPr marL="914400" lvl="1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Material costs</a:t>
            </a:r>
          </a:p>
          <a:p>
            <a:pPr marL="914400" lvl="1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ADT data</a:t>
            </a:r>
          </a:p>
          <a:p>
            <a:pPr marL="914400" lvl="1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Schedule and process confirmation from Project Director</a:t>
            </a:r>
          </a:p>
          <a:p>
            <a:pPr marL="622300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Data from </a:t>
            </a:r>
            <a:r>
              <a:rPr lang="en-US" altLang="en-US" i="1">
                <a:solidFill>
                  <a:srgbClr val="FFFFFF"/>
                </a:solidFill>
                <a:ea typeface="ＭＳ Ｐゴシック" panose="020B0600070205080204" pitchFamily="34" charset="-128"/>
              </a:rPr>
              <a:t>RS Means Heavy Civil 2012</a:t>
            </a:r>
            <a:endParaRPr lang="en-US" altLang="en-US">
              <a:solidFill>
                <a:srgbClr val="FFFFFF"/>
              </a:solidFill>
              <a:ea typeface="ＭＳ Ｐゴシック" panose="020B0600070205080204" pitchFamily="34" charset="-128"/>
            </a:endParaRPr>
          </a:p>
          <a:p>
            <a:pPr marL="914400" lvl="1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Labor</a:t>
            </a:r>
          </a:p>
          <a:p>
            <a:pPr marL="914400" lvl="1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Equipment</a:t>
            </a:r>
          </a:p>
          <a:p>
            <a:pPr marL="914400" lvl="1" indent="-457200" eaLnBrk="1" hangingPunct="1"/>
            <a:r>
              <a:rPr lang="en-US" altLang="en-US">
                <a:solidFill>
                  <a:srgbClr val="FFFFFF"/>
                </a:solidFill>
                <a:ea typeface="ＭＳ Ｐゴシック" panose="020B0600070205080204" pitchFamily="34" charset="-128"/>
              </a:rPr>
              <a:t>Area modifiers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  <a:ea typeface="+mj-ea"/>
                <a:cs typeface="+mj-cs"/>
              </a:rPr>
              <a:t>Project Overview – HDM-III Sensitivity Analysis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90688"/>
            <a:ext cx="8229600" cy="5100637"/>
          </a:xfrm>
        </p:spPr>
        <p:txBody>
          <a:bodyPr>
            <a:normAutofit fontScale="92500"/>
          </a:bodyPr>
          <a:lstStyle/>
          <a:p>
            <a:pPr marL="622300" indent="-457200" eaLnBrk="1" hangingPunct="1">
              <a:buFont typeface="Wingdings 2" charset="0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Sensitivity Analysis </a:t>
            </a:r>
          </a:p>
          <a:p>
            <a:pPr marL="914400" lvl="1" indent="-457200" eaLnBrk="1" hangingPunct="1">
              <a:buFont typeface="Wingdings" charset="0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To establish variables (inputs) within the program with the most impact on the results</a:t>
            </a:r>
          </a:p>
          <a:p>
            <a:pPr marL="457200" lvl="1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FFFFFF"/>
              </a:solidFill>
            </a:endParaRP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solidFill>
                  <a:srgbClr val="FFFFFF"/>
                </a:solidFill>
              </a:rPr>
              <a:t>Sensitivity Analysis Results: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Cost (inputs for material cost, equipment, labor, etc.) have an obvious and measured impact on the overall cost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>
                <a:solidFill>
                  <a:srgbClr val="FFFFFF"/>
                </a:solidFill>
              </a:rPr>
              <a:t>Average Daily Traffic (ADT) is the main contributing factor to deterioration of a road surface and also had a substantial measured impact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22976</TotalTime>
  <Words>1352</Words>
  <Application>Microsoft Office PowerPoint</Application>
  <PresentationFormat>On-screen Show (4:3)</PresentationFormat>
  <Paragraphs>179</Paragraphs>
  <Slides>23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ＭＳ Ｐゴシック</vt:lpstr>
      <vt:lpstr>Corbel</vt:lpstr>
      <vt:lpstr>Wingdings 2</vt:lpstr>
      <vt:lpstr>Wingdings</vt:lpstr>
      <vt:lpstr>Wingdings 3</vt:lpstr>
      <vt:lpstr>Calibri</vt:lpstr>
      <vt:lpstr>Module</vt:lpstr>
      <vt:lpstr>PowerPoint Presentation</vt:lpstr>
      <vt:lpstr>Agenda</vt:lpstr>
      <vt:lpstr>Project Overview - Background</vt:lpstr>
      <vt:lpstr>Project Overview - Purpose</vt:lpstr>
      <vt:lpstr>Project Overview - Process</vt:lpstr>
      <vt:lpstr>Project Overview – Process Outline</vt:lpstr>
      <vt:lpstr>Project Overview - Survey</vt:lpstr>
      <vt:lpstr>Project Overview – Data Collection </vt:lpstr>
      <vt:lpstr>Project Overview – HDM-III Sensitivity Analysis</vt:lpstr>
      <vt:lpstr>Project Overview – HDM-III, Simulations</vt:lpstr>
      <vt:lpstr>Results – HDM-III, Simulations</vt:lpstr>
      <vt:lpstr>Results – ADT Analysis</vt:lpstr>
      <vt:lpstr>Results – Break-Even ADT by Zone</vt:lpstr>
      <vt:lpstr>Results – Break-Even ADT by District</vt:lpstr>
      <vt:lpstr>Application to Road Management Strategy</vt:lpstr>
      <vt:lpstr>Application to Road Management Strategy - Your District</vt:lpstr>
      <vt:lpstr>Application to Road Management Strategy - Your District </vt:lpstr>
      <vt:lpstr>Application, Impact – Example</vt:lpstr>
      <vt:lpstr>Application, Impact– Scenario 1</vt:lpstr>
      <vt:lpstr>Application, Impact – Scenario 2</vt:lpstr>
      <vt:lpstr>Application, Impact – Scenario 3</vt:lpstr>
      <vt:lpstr>Conclusions</vt:lpstr>
      <vt:lpstr>PowerPoint Presentation</vt:lpstr>
    </vt:vector>
  </TitlesOfParts>
  <Company>Texas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 Humphries</dc:creator>
  <cp:lastModifiedBy>Christiansen, Leighton (OST)</cp:lastModifiedBy>
  <cp:revision>102</cp:revision>
  <dcterms:created xsi:type="dcterms:W3CDTF">2012-07-03T15:51:43Z</dcterms:created>
  <dcterms:modified xsi:type="dcterms:W3CDTF">2019-03-26T12:15:20Z</dcterms:modified>
</cp:coreProperties>
</file>