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4"/>
  </p:notesMasterIdLst>
  <p:handoutMasterIdLst>
    <p:handoutMasterId r:id="rId15"/>
  </p:handoutMasterIdLst>
  <p:sldIdLst>
    <p:sldId id="596" r:id="rId2"/>
    <p:sldId id="601" r:id="rId3"/>
    <p:sldId id="603" r:id="rId4"/>
    <p:sldId id="612" r:id="rId5"/>
    <p:sldId id="608" r:id="rId6"/>
    <p:sldId id="618" r:id="rId7"/>
    <p:sldId id="619" r:id="rId8"/>
    <p:sldId id="620" r:id="rId9"/>
    <p:sldId id="621" r:id="rId10"/>
    <p:sldId id="623" r:id="rId11"/>
    <p:sldId id="624" r:id="rId12"/>
    <p:sldId id="625" r:id="rId1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  <a:srgbClr val="FFC000"/>
    <a:srgbClr val="660033"/>
    <a:srgbClr val="19447E"/>
    <a:srgbClr val="8EB4E3"/>
    <a:srgbClr val="66FF33"/>
    <a:srgbClr val="CDDEF3"/>
    <a:srgbClr val="508CD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5245" autoAdjust="0"/>
    <p:restoredTop sz="87829" autoAdjust="0"/>
  </p:normalViewPr>
  <p:slideViewPr>
    <p:cSldViewPr>
      <p:cViewPr>
        <p:scale>
          <a:sx n="60" d="100"/>
          <a:sy n="60" d="100"/>
        </p:scale>
        <p:origin x="-39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046" y="-102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287" tIns="46143" rIns="92287" bIns="4614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87" tIns="46143" rIns="92287" bIns="4614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800B6A5-3CF7-418A-89D3-12F48F51D39E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287" tIns="46143" rIns="92287" bIns="4614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87" tIns="46143" rIns="92287" bIns="4614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91E832-FC5A-4658-85E4-59AFD3657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287" tIns="46143" rIns="92287" bIns="4614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87" tIns="46143" rIns="92287" bIns="4614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1B0EB6-43AC-4D27-9397-B8461CDEA11F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7" tIns="46143" rIns="92287" bIns="4614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2287" tIns="46143" rIns="92287" bIns="4614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287" tIns="46143" rIns="92287" bIns="4614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87" tIns="46143" rIns="92287" bIns="4614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4F5AC8D-CDDE-442E-A050-8AF4D7145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465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F5AC8D-CDDE-442E-A050-8AF4D714527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11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Handouts for details</a:t>
            </a:r>
            <a:r>
              <a:rPr lang="en-US" baseline="0" dirty="0" smtClean="0"/>
              <a:t> on Aggregate and test methods employed, along with agency and contractor responsibilities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F5AC8D-CDDE-442E-A050-8AF4D714527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93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0">
              <a:schemeClr val="tx2">
                <a:lumMod val="20000"/>
                <a:lumOff val="80000"/>
              </a:schemeClr>
            </a:gs>
            <a:gs pos="50000">
              <a:schemeClr val="tx2">
                <a:lumMod val="40000"/>
                <a:lumOff val="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D03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ABCC8-5699-4A73-8F73-86955F79EFF8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73CAE-117D-478F-A049-2D37C85C9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25392-F248-420B-A16E-514FA19CB996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AC9A6-22D0-4DBC-A5ED-89C4C8B59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8059D-BB91-4E29-B9EC-08240A5895CA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43DE7-7949-4643-B41C-4E06967F2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>
            <a:lvl1pPr>
              <a:buClr>
                <a:srgbClr val="660033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7DFCF-E81B-4C43-9729-9E4EE3EE069F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2369A-5B3F-4855-84A9-8AB4C00FF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D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C238A-3C0C-46B8-9078-A2553DC05122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3607E-AA31-40B7-955C-0180094C8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53CAA-C242-4BAA-91D4-D9B201B71920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EB1FE-1CCF-42F6-8C11-5552D4411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ln>
            <a:noFill/>
          </a:ln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ln>
            <a:noFill/>
          </a:ln>
        </p:spPr>
        <p:txBody>
          <a:bodyPr/>
          <a:lstStyle>
            <a:lvl1pPr>
              <a:buClr>
                <a:srgbClr val="660033"/>
              </a:buClr>
              <a:defRPr sz="2400"/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ln>
            <a:noFill/>
          </a:ln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ln>
            <a:noFill/>
          </a:ln>
        </p:spPr>
        <p:txBody>
          <a:bodyPr/>
          <a:lstStyle>
            <a:lvl1pPr>
              <a:buClr>
                <a:srgbClr val="660033"/>
              </a:buCl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56DA3-91EF-4E73-AB70-88120613CF8F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752DE-F2EA-4BE7-9BBC-6E4677494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7DFC1-761F-4FEA-B36A-51B7C593E77E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4CDB9-7413-46A0-B7E5-A2DD43DE1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2EE6-0928-4182-B0B0-C904F4F1A958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F9A0D-F4C7-4D4D-88D4-E14AFDC87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3A109-25C9-4A96-85C4-52E0393CC939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5E193-74DA-403E-AC82-C1280A92D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8D578-D229-4FEF-8B90-8D889D96119D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0292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7C2-8761-4D2D-9646-18DC929B4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tx2">
                <a:lumMod val="40000"/>
                <a:lumOff val="60000"/>
              </a:schemeClr>
            </a:gs>
            <a:gs pos="100000">
              <a:schemeClr val="tx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152400" y="6275192"/>
            <a:ext cx="8915400" cy="77787"/>
          </a:xfrm>
          <a:prstGeom prst="rect">
            <a:avLst/>
          </a:prstGeom>
          <a:solidFill>
            <a:srgbClr val="DDA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152400" y="6382397"/>
            <a:ext cx="8915400" cy="77787"/>
          </a:xfrm>
          <a:prstGeom prst="rect">
            <a:avLst/>
          </a:prstGeom>
          <a:solidFill>
            <a:srgbClr val="194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152400" y="6489602"/>
            <a:ext cx="8915400" cy="77787"/>
          </a:xfrm>
          <a:prstGeom prst="rect">
            <a:avLst/>
          </a:prstGeom>
          <a:solidFill>
            <a:srgbClr val="678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152400" y="6596807"/>
            <a:ext cx="8915400" cy="77787"/>
          </a:xfrm>
          <a:prstGeom prst="rect">
            <a:avLst/>
          </a:prstGeom>
          <a:solidFill>
            <a:srgbClr val="5C0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152400" y="6704013"/>
            <a:ext cx="8915400" cy="77787"/>
          </a:xfrm>
          <a:prstGeom prst="rect">
            <a:avLst/>
          </a:prstGeom>
          <a:solidFill>
            <a:srgbClr val="4B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15240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5D1817-5FC1-48FB-BE47-B458D0096F90}" type="datetimeFigureOut">
              <a:rPr lang="en-US"/>
              <a:pPr>
                <a:defRPr/>
              </a:pPr>
              <a:t>3/18/2013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6168B1-16DD-4F0B-AEF1-DA8601B8E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6151" name="Group 6"/>
          <p:cNvGrpSpPr>
            <a:grpSpLocks/>
          </p:cNvGrpSpPr>
          <p:nvPr/>
        </p:nvGrpSpPr>
        <p:grpSpPr bwMode="auto">
          <a:xfrm>
            <a:off x="228600" y="269875"/>
            <a:ext cx="609600" cy="1141413"/>
            <a:chOff x="152400" y="270113"/>
            <a:chExt cx="609600" cy="1140619"/>
          </a:xfrm>
        </p:grpSpPr>
        <p:sp>
          <p:nvSpPr>
            <p:cNvPr id="8" name="Rectangle 7"/>
            <p:cNvSpPr/>
            <p:nvPr userDrawn="1"/>
          </p:nvSpPr>
          <p:spPr>
            <a:xfrm>
              <a:off x="152400" y="270113"/>
              <a:ext cx="609600" cy="228441"/>
            </a:xfrm>
            <a:prstGeom prst="rect">
              <a:avLst/>
            </a:prstGeom>
            <a:solidFill>
              <a:srgbClr val="DDA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52400" y="500141"/>
              <a:ext cx="609600" cy="228441"/>
            </a:xfrm>
            <a:prstGeom prst="rect">
              <a:avLst/>
            </a:prstGeom>
            <a:solidFill>
              <a:srgbClr val="1944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152400" y="726995"/>
              <a:ext cx="609600" cy="228441"/>
            </a:xfrm>
            <a:prstGeom prst="rect">
              <a:avLst/>
            </a:prstGeom>
            <a:solidFill>
              <a:srgbClr val="678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" y="955436"/>
              <a:ext cx="609600" cy="228441"/>
            </a:xfrm>
            <a:prstGeom prst="rect">
              <a:avLst/>
            </a:prstGeom>
            <a:solidFill>
              <a:srgbClr val="5C0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" y="1182291"/>
              <a:ext cx="609600" cy="228441"/>
            </a:xfrm>
            <a:prstGeom prst="rect">
              <a:avLst/>
            </a:prstGeom>
            <a:solidFill>
              <a:srgbClr val="4B89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6357014"/>
            <a:ext cx="2032000" cy="39237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67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9447E"/>
        </a:buClr>
        <a:buSzPct val="125000"/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8EB4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5564981"/>
            <a:ext cx="8763000" cy="1140619"/>
            <a:chOff x="152400" y="270113"/>
            <a:chExt cx="5943600" cy="1140619"/>
          </a:xfrm>
          <a:effectLst>
            <a:outerShdw blurRad="50800" dist="63500" algn="l" rotWithShape="0">
              <a:schemeClr val="tx1">
                <a:alpha val="40000"/>
              </a:schemeClr>
            </a:outerShdw>
          </a:effectLst>
        </p:grpSpPr>
        <p:sp>
          <p:nvSpPr>
            <p:cNvPr id="8" name="Rectangle 7"/>
            <p:cNvSpPr/>
            <p:nvPr/>
          </p:nvSpPr>
          <p:spPr>
            <a:xfrm>
              <a:off x="152400" y="270113"/>
              <a:ext cx="5120640" cy="228600"/>
            </a:xfrm>
            <a:prstGeom prst="rect">
              <a:avLst/>
            </a:prstGeom>
            <a:solidFill>
              <a:srgbClr val="DDA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499594"/>
              <a:ext cx="5303520" cy="228600"/>
            </a:xfrm>
            <a:prstGeom prst="rect">
              <a:avLst/>
            </a:prstGeom>
            <a:solidFill>
              <a:srgbClr val="1944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727313"/>
              <a:ext cx="5486400" cy="228600"/>
            </a:xfrm>
            <a:prstGeom prst="rect">
              <a:avLst/>
            </a:prstGeom>
            <a:solidFill>
              <a:srgbClr val="678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52400" y="955921"/>
              <a:ext cx="5760720" cy="228600"/>
            </a:xfrm>
            <a:prstGeom prst="rect">
              <a:avLst/>
            </a:prstGeom>
            <a:solidFill>
              <a:srgbClr val="5C0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1182132"/>
              <a:ext cx="5943600" cy="228600"/>
            </a:xfrm>
            <a:prstGeom prst="rect">
              <a:avLst/>
            </a:prstGeom>
            <a:solidFill>
              <a:srgbClr val="4B89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845567"/>
            <a:ext cx="4114800" cy="794554"/>
          </a:xfrm>
          <a:prstGeom prst="rect">
            <a:avLst/>
          </a:prstGeom>
          <a:effectLst>
            <a:outerShdw blurRad="215900" dist="63500" dir="8100000" sx="102000" sy="102000" algn="tr" rotWithShape="0">
              <a:prstClr val="black">
                <a:alpha val="60000"/>
              </a:prstClr>
            </a:outerShdw>
          </a:effectLst>
        </p:spPr>
      </p:pic>
      <p:sp>
        <p:nvSpPr>
          <p:cNvPr id="7172" name="Title 1"/>
          <p:cNvSpPr>
            <a:spLocks noGrp="1"/>
          </p:cNvSpPr>
          <p:nvPr>
            <p:ph type="ctrTitle"/>
          </p:nvPr>
        </p:nvSpPr>
        <p:spPr>
          <a:xfrm>
            <a:off x="609600" y="-76200"/>
            <a:ext cx="8001000" cy="33528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</a:rPr>
              <a:t>SB Certification for Mixture-Based Specification for Flexible Base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81000" y="4648200"/>
            <a:ext cx="84582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371600" y="25527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Summary of Spec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Test Procedures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Actions to Take for Non-Compliance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October 31, 2012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613634" y="5010150"/>
            <a:ext cx="2454166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/>
          <a:lstStyle/>
          <a:p>
            <a:r>
              <a:rPr lang="en-US" dirty="0" smtClean="0"/>
              <a:t>Random Sampling (Engineer)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616494"/>
              </p:ext>
            </p:extLst>
          </p:nvPr>
        </p:nvGraphicFramePr>
        <p:xfrm>
          <a:off x="457200" y="2438400"/>
          <a:ext cx="8305800" cy="3173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2489200"/>
                <a:gridCol w="2768600"/>
              </a:tblGrid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Property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Samples per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sublot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Samples per lot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In-place density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In-place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moisture content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Thickness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Lab compacted moisture-density relationship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Placement Testing</a:t>
            </a:r>
            <a:br>
              <a:rPr lang="en-US" sz="2400" dirty="0" smtClean="0"/>
            </a:br>
            <a:r>
              <a:rPr lang="en-US" sz="2000" dirty="0" smtClean="0"/>
              <a:t>Placement Testing Frequency, Allowable Differences and Specification Limits)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688431"/>
              </p:ext>
            </p:extLst>
          </p:nvPr>
        </p:nvGraphicFramePr>
        <p:xfrm>
          <a:off x="152400" y="1143000"/>
          <a:ext cx="8839201" cy="5496757"/>
        </p:xfrm>
        <a:graphic>
          <a:graphicData uri="http://schemas.openxmlformats.org/drawingml/2006/table">
            <a:tbl>
              <a:tblPr/>
              <a:tblGrid>
                <a:gridCol w="1447800"/>
                <a:gridCol w="1143000"/>
                <a:gridCol w="1159164"/>
                <a:gridCol w="1126836"/>
                <a:gridCol w="1295400"/>
                <a:gridCol w="1371600"/>
                <a:gridCol w="1295401"/>
              </a:tblGrid>
              <a:tr h="154892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Property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Test Method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Minimal Contractor Testing Frequency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Minimal Engineer Testing Frequency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Allowable Difference from Current JMF Target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Allowable Difference between Contractor and Engineer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Specification Limits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8782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Optimum Moisture Content,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Tex-113-E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per lot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per 3 lots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0.3 (percentage points)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0.3 (percentage points)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782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Maximum Dry Density,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lb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per cu. ft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94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In-place Density, % 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Tex-115-E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 per sublot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per sublot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2.0 (percentage points)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94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In-place Moisture Content, % 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 (percentage points)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± 1.5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3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Thickness, in.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Tex-140-E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per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sublot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per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sublot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– 0.5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+ 0.5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Operational Tolerance/</a:t>
            </a:r>
            <a:br>
              <a:rPr lang="en-US" dirty="0" smtClean="0"/>
            </a:br>
            <a:r>
              <a:rPr lang="en-US" dirty="0" smtClean="0"/>
              <a:t>Suspend Placement</a:t>
            </a:r>
            <a:endParaRPr lang="en-US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389123"/>
              </p:ext>
            </p:extLst>
          </p:nvPr>
        </p:nvGraphicFramePr>
        <p:xfrm>
          <a:off x="228600" y="1600199"/>
          <a:ext cx="8686800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685800"/>
                <a:gridCol w="1371600"/>
                <a:gridCol w="3048000"/>
                <a:gridCol w="1600200"/>
              </a:tblGrid>
              <a:tr h="259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Property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Out of Operational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Tolerance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Suspend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Production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b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JMF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Specification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No. of Consecutive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Sublot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/Lots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In-place density/</a:t>
                      </a:r>
                      <a:br>
                        <a:rPr lang="en-US" sz="1800" b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moisture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content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In-place density or moisture content individually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Either in-place density or moisture content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Thickness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Thickness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Compacted moisture-density relationship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Moisture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content or dry density individually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Either moisture content or dry density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7848600" cy="1143000"/>
          </a:xfrm>
        </p:spPr>
        <p:txBody>
          <a:bodyPr/>
          <a:lstStyle/>
          <a:p>
            <a:r>
              <a:rPr lang="en-US" dirty="0" smtClean="0"/>
              <a:t>Purpose of ABQMS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8200"/>
            <a:ext cx="7772400" cy="4525963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2800" dirty="0" smtClean="0"/>
              <a:t>Establish List of Qualified Producers</a:t>
            </a:r>
          </a:p>
          <a:p>
            <a:r>
              <a:rPr lang="en-US" sz="2800" dirty="0" smtClean="0"/>
              <a:t>Producers Responsible for Process Control/Quality Control</a:t>
            </a:r>
          </a:p>
          <a:p>
            <a:r>
              <a:rPr lang="en-US" sz="2800" dirty="0" smtClean="0"/>
              <a:t>Reduce TxDOT Sampling and Testing</a:t>
            </a:r>
          </a:p>
          <a:p>
            <a:r>
              <a:rPr lang="en-US" sz="2800" dirty="0" smtClean="0"/>
              <a:t>Expedite Aggregate Base Acceptance</a:t>
            </a:r>
          </a:p>
          <a:p>
            <a:r>
              <a:rPr lang="en-US" sz="2800" dirty="0" smtClean="0"/>
              <a:t>Share Responsibility (Producer/TxDOT) for Quality and Uniformity</a:t>
            </a:r>
          </a:p>
          <a:p>
            <a:r>
              <a:rPr lang="en-US" sz="2800" dirty="0" smtClean="0"/>
              <a:t>Reduce Cost and Time for Process Control, QC/QA Sampling and Testing and Acceptance</a:t>
            </a:r>
          </a:p>
          <a:p>
            <a:r>
              <a:rPr lang="en-US" sz="2800" dirty="0" smtClean="0"/>
              <a:t>Reduce Risk to Producer and TxDOT</a:t>
            </a:r>
          </a:p>
          <a:p>
            <a:r>
              <a:rPr lang="en-US" sz="2800" dirty="0" smtClean="0"/>
              <a:t>Other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7745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191000" y="3291839"/>
            <a:ext cx="741856" cy="937261"/>
          </a:xfrm>
          <a:custGeom>
            <a:avLst/>
            <a:gdLst>
              <a:gd name="connsiteX0" fmla="*/ 0 w 894256"/>
              <a:gd name="connsiteY0" fmla="*/ 0 h 937261"/>
              <a:gd name="connsiteX1" fmla="*/ 894256 w 894256"/>
              <a:gd name="connsiteY1" fmla="*/ 0 h 937261"/>
              <a:gd name="connsiteX2" fmla="*/ 894256 w 894256"/>
              <a:gd name="connsiteY2" fmla="*/ 937261 h 937261"/>
              <a:gd name="connsiteX3" fmla="*/ 0 w 894256"/>
              <a:gd name="connsiteY3" fmla="*/ 937261 h 937261"/>
              <a:gd name="connsiteX4" fmla="*/ 0 w 894256"/>
              <a:gd name="connsiteY4" fmla="*/ 0 h 937261"/>
              <a:gd name="connsiteX0" fmla="*/ 894256 w 985696"/>
              <a:gd name="connsiteY0" fmla="*/ 0 h 937261"/>
              <a:gd name="connsiteX1" fmla="*/ 894256 w 985696"/>
              <a:gd name="connsiteY1" fmla="*/ 937261 h 937261"/>
              <a:gd name="connsiteX2" fmla="*/ 0 w 985696"/>
              <a:gd name="connsiteY2" fmla="*/ 937261 h 937261"/>
              <a:gd name="connsiteX3" fmla="*/ 0 w 985696"/>
              <a:gd name="connsiteY3" fmla="*/ 0 h 937261"/>
              <a:gd name="connsiteX4" fmla="*/ 985696 w 985696"/>
              <a:gd name="connsiteY4" fmla="*/ 91440 h 937261"/>
              <a:gd name="connsiteX0" fmla="*/ 894256 w 985696"/>
              <a:gd name="connsiteY0" fmla="*/ 0 h 937261"/>
              <a:gd name="connsiteX1" fmla="*/ 894256 w 985696"/>
              <a:gd name="connsiteY1" fmla="*/ 937261 h 937261"/>
              <a:gd name="connsiteX2" fmla="*/ 0 w 985696"/>
              <a:gd name="connsiteY2" fmla="*/ 937261 h 937261"/>
              <a:gd name="connsiteX3" fmla="*/ 0 w 985696"/>
              <a:gd name="connsiteY3" fmla="*/ 0 h 937261"/>
              <a:gd name="connsiteX4" fmla="*/ 985696 w 985696"/>
              <a:gd name="connsiteY4" fmla="*/ 91440 h 937261"/>
              <a:gd name="connsiteX0" fmla="*/ 894256 w 894256"/>
              <a:gd name="connsiteY0" fmla="*/ 0 h 937261"/>
              <a:gd name="connsiteX1" fmla="*/ 894256 w 894256"/>
              <a:gd name="connsiteY1" fmla="*/ 937261 h 937261"/>
              <a:gd name="connsiteX2" fmla="*/ 0 w 894256"/>
              <a:gd name="connsiteY2" fmla="*/ 937261 h 937261"/>
              <a:gd name="connsiteX3" fmla="*/ 0 w 894256"/>
              <a:gd name="connsiteY3" fmla="*/ 0 h 937261"/>
              <a:gd name="connsiteX0" fmla="*/ 894256 w 894256"/>
              <a:gd name="connsiteY0" fmla="*/ 937261 h 937261"/>
              <a:gd name="connsiteX1" fmla="*/ 0 w 894256"/>
              <a:gd name="connsiteY1" fmla="*/ 937261 h 937261"/>
              <a:gd name="connsiteX2" fmla="*/ 0 w 894256"/>
              <a:gd name="connsiteY2" fmla="*/ 0 h 93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256" h="937261">
                <a:moveTo>
                  <a:pt x="894256" y="937261"/>
                </a:moveTo>
                <a:lnTo>
                  <a:pt x="0" y="937261"/>
                </a:lnTo>
                <a:lnTo>
                  <a:pt x="0" y="0"/>
                </a:lnTo>
              </a:path>
            </a:pathLst>
          </a:custGeom>
          <a:noFill/>
          <a:ln w="57150">
            <a:solidFill>
              <a:schemeClr val="tx1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Process</a:t>
            </a:r>
            <a:endParaRPr lang="en-US" sz="4800" dirty="0"/>
          </a:p>
        </p:txBody>
      </p:sp>
      <p:sp>
        <p:nvSpPr>
          <p:cNvPr id="11" name="Rectangle 10"/>
          <p:cNvSpPr/>
          <p:nvPr/>
        </p:nvSpPr>
        <p:spPr>
          <a:xfrm>
            <a:off x="6857999" y="1965696"/>
            <a:ext cx="788276" cy="1326143"/>
          </a:xfrm>
          <a:custGeom>
            <a:avLst/>
            <a:gdLst>
              <a:gd name="connsiteX0" fmla="*/ 0 w 1531620"/>
              <a:gd name="connsiteY0" fmla="*/ 0 h 1325880"/>
              <a:gd name="connsiteX1" fmla="*/ 1531620 w 1531620"/>
              <a:gd name="connsiteY1" fmla="*/ 0 h 1325880"/>
              <a:gd name="connsiteX2" fmla="*/ 1531620 w 1531620"/>
              <a:gd name="connsiteY2" fmla="*/ 1325880 h 1325880"/>
              <a:gd name="connsiteX3" fmla="*/ 0 w 1531620"/>
              <a:gd name="connsiteY3" fmla="*/ 1325880 h 1325880"/>
              <a:gd name="connsiteX4" fmla="*/ 0 w 1531620"/>
              <a:gd name="connsiteY4" fmla="*/ 0 h 1325880"/>
              <a:gd name="connsiteX0" fmla="*/ 0 w 1531620"/>
              <a:gd name="connsiteY0" fmla="*/ 263 h 1326143"/>
              <a:gd name="connsiteX1" fmla="*/ 740979 w 1531620"/>
              <a:gd name="connsiteY1" fmla="*/ 0 h 1326143"/>
              <a:gd name="connsiteX2" fmla="*/ 1531620 w 1531620"/>
              <a:gd name="connsiteY2" fmla="*/ 263 h 1326143"/>
              <a:gd name="connsiteX3" fmla="*/ 1531620 w 1531620"/>
              <a:gd name="connsiteY3" fmla="*/ 1326143 h 1326143"/>
              <a:gd name="connsiteX4" fmla="*/ 0 w 1531620"/>
              <a:gd name="connsiteY4" fmla="*/ 1326143 h 1326143"/>
              <a:gd name="connsiteX5" fmla="*/ 0 w 1531620"/>
              <a:gd name="connsiteY5" fmla="*/ 263 h 1326143"/>
              <a:gd name="connsiteX0" fmla="*/ 1531620 w 1623060"/>
              <a:gd name="connsiteY0" fmla="*/ 263 h 1326143"/>
              <a:gd name="connsiteX1" fmla="*/ 1531620 w 1623060"/>
              <a:gd name="connsiteY1" fmla="*/ 1326143 h 1326143"/>
              <a:gd name="connsiteX2" fmla="*/ 0 w 1623060"/>
              <a:gd name="connsiteY2" fmla="*/ 1326143 h 1326143"/>
              <a:gd name="connsiteX3" fmla="*/ 0 w 1623060"/>
              <a:gd name="connsiteY3" fmla="*/ 263 h 1326143"/>
              <a:gd name="connsiteX4" fmla="*/ 740979 w 1623060"/>
              <a:gd name="connsiteY4" fmla="*/ 0 h 1326143"/>
              <a:gd name="connsiteX5" fmla="*/ 1623060 w 1623060"/>
              <a:gd name="connsiteY5" fmla="*/ 91703 h 1326143"/>
              <a:gd name="connsiteX0" fmla="*/ 1531620 w 1623060"/>
              <a:gd name="connsiteY0" fmla="*/ 263 h 1326143"/>
              <a:gd name="connsiteX1" fmla="*/ 1531620 w 1623060"/>
              <a:gd name="connsiteY1" fmla="*/ 1326143 h 1326143"/>
              <a:gd name="connsiteX2" fmla="*/ 882869 w 1623060"/>
              <a:gd name="connsiteY2" fmla="*/ 1308539 h 1326143"/>
              <a:gd name="connsiteX3" fmla="*/ 0 w 1623060"/>
              <a:gd name="connsiteY3" fmla="*/ 1326143 h 1326143"/>
              <a:gd name="connsiteX4" fmla="*/ 0 w 1623060"/>
              <a:gd name="connsiteY4" fmla="*/ 263 h 1326143"/>
              <a:gd name="connsiteX5" fmla="*/ 740979 w 1623060"/>
              <a:gd name="connsiteY5" fmla="*/ 0 h 1326143"/>
              <a:gd name="connsiteX6" fmla="*/ 1623060 w 1623060"/>
              <a:gd name="connsiteY6" fmla="*/ 91703 h 1326143"/>
              <a:gd name="connsiteX0" fmla="*/ 1531620 w 1623060"/>
              <a:gd name="connsiteY0" fmla="*/ 263 h 1326143"/>
              <a:gd name="connsiteX1" fmla="*/ 882869 w 1623060"/>
              <a:gd name="connsiteY1" fmla="*/ 1308539 h 1326143"/>
              <a:gd name="connsiteX2" fmla="*/ 0 w 1623060"/>
              <a:gd name="connsiteY2" fmla="*/ 1326143 h 1326143"/>
              <a:gd name="connsiteX3" fmla="*/ 0 w 1623060"/>
              <a:gd name="connsiteY3" fmla="*/ 263 h 1326143"/>
              <a:gd name="connsiteX4" fmla="*/ 740979 w 1623060"/>
              <a:gd name="connsiteY4" fmla="*/ 0 h 1326143"/>
              <a:gd name="connsiteX5" fmla="*/ 1623060 w 1623060"/>
              <a:gd name="connsiteY5" fmla="*/ 91703 h 1326143"/>
              <a:gd name="connsiteX0" fmla="*/ 1531620 w 1531620"/>
              <a:gd name="connsiteY0" fmla="*/ 263 h 1326143"/>
              <a:gd name="connsiteX1" fmla="*/ 882869 w 1531620"/>
              <a:gd name="connsiteY1" fmla="*/ 1308539 h 1326143"/>
              <a:gd name="connsiteX2" fmla="*/ 0 w 1531620"/>
              <a:gd name="connsiteY2" fmla="*/ 1326143 h 1326143"/>
              <a:gd name="connsiteX3" fmla="*/ 0 w 1531620"/>
              <a:gd name="connsiteY3" fmla="*/ 263 h 1326143"/>
              <a:gd name="connsiteX4" fmla="*/ 740979 w 1531620"/>
              <a:gd name="connsiteY4" fmla="*/ 0 h 1326143"/>
              <a:gd name="connsiteX0" fmla="*/ 882869 w 882869"/>
              <a:gd name="connsiteY0" fmla="*/ 1308539 h 1326143"/>
              <a:gd name="connsiteX1" fmla="*/ 0 w 882869"/>
              <a:gd name="connsiteY1" fmla="*/ 1326143 h 1326143"/>
              <a:gd name="connsiteX2" fmla="*/ 0 w 882869"/>
              <a:gd name="connsiteY2" fmla="*/ 263 h 1326143"/>
              <a:gd name="connsiteX3" fmla="*/ 740979 w 882869"/>
              <a:gd name="connsiteY3" fmla="*/ 0 h 1326143"/>
              <a:gd name="connsiteX0" fmla="*/ 788276 w 788276"/>
              <a:gd name="connsiteY0" fmla="*/ 1308539 h 1326143"/>
              <a:gd name="connsiteX1" fmla="*/ 0 w 788276"/>
              <a:gd name="connsiteY1" fmla="*/ 1326143 h 1326143"/>
              <a:gd name="connsiteX2" fmla="*/ 0 w 788276"/>
              <a:gd name="connsiteY2" fmla="*/ 263 h 1326143"/>
              <a:gd name="connsiteX3" fmla="*/ 740979 w 788276"/>
              <a:gd name="connsiteY3" fmla="*/ 0 h 132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276" h="1326143">
                <a:moveTo>
                  <a:pt x="788276" y="1308539"/>
                </a:moveTo>
                <a:lnTo>
                  <a:pt x="0" y="1326143"/>
                </a:lnTo>
                <a:lnTo>
                  <a:pt x="0" y="263"/>
                </a:lnTo>
                <a:lnTo>
                  <a:pt x="740979" y="0"/>
                </a:ln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86600" y="1524000"/>
            <a:ext cx="1828800" cy="82296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Full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 Approval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86600" y="2924765"/>
            <a:ext cx="1828800" cy="82296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Conditional Approval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36532" y="2628767"/>
            <a:ext cx="578770" cy="0"/>
          </a:xfrm>
          <a:prstGeom prst="line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43724" y="2628767"/>
            <a:ext cx="578770" cy="0"/>
          </a:xfrm>
          <a:prstGeom prst="line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09535" y="2628767"/>
            <a:ext cx="578770" cy="0"/>
          </a:xfrm>
          <a:prstGeom prst="line">
            <a:avLst/>
          </a:prstGeom>
          <a:ln w="571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306436" y="3473668"/>
            <a:ext cx="1957201" cy="717332"/>
          </a:xfrm>
          <a:custGeom>
            <a:avLst/>
            <a:gdLst>
              <a:gd name="connsiteX0" fmla="*/ 0 w 1957201"/>
              <a:gd name="connsiteY0" fmla="*/ 0 h 984032"/>
              <a:gd name="connsiteX1" fmla="*/ 1957201 w 1957201"/>
              <a:gd name="connsiteY1" fmla="*/ 0 h 984032"/>
              <a:gd name="connsiteX2" fmla="*/ 1957201 w 1957201"/>
              <a:gd name="connsiteY2" fmla="*/ 984032 h 984032"/>
              <a:gd name="connsiteX3" fmla="*/ 0 w 1957201"/>
              <a:gd name="connsiteY3" fmla="*/ 984032 h 984032"/>
              <a:gd name="connsiteX4" fmla="*/ 0 w 1957201"/>
              <a:gd name="connsiteY4" fmla="*/ 0 h 984032"/>
              <a:gd name="connsiteX0" fmla="*/ 0 w 1957201"/>
              <a:gd name="connsiteY0" fmla="*/ 0 h 984032"/>
              <a:gd name="connsiteX1" fmla="*/ 1625950 w 1957201"/>
              <a:gd name="connsiteY1" fmla="*/ 2629 h 984032"/>
              <a:gd name="connsiteX2" fmla="*/ 1957201 w 1957201"/>
              <a:gd name="connsiteY2" fmla="*/ 0 h 984032"/>
              <a:gd name="connsiteX3" fmla="*/ 1957201 w 1957201"/>
              <a:gd name="connsiteY3" fmla="*/ 984032 h 984032"/>
              <a:gd name="connsiteX4" fmla="*/ 0 w 1957201"/>
              <a:gd name="connsiteY4" fmla="*/ 984032 h 984032"/>
              <a:gd name="connsiteX5" fmla="*/ 0 w 1957201"/>
              <a:gd name="connsiteY5" fmla="*/ 0 h 984032"/>
              <a:gd name="connsiteX0" fmla="*/ 1625950 w 1957201"/>
              <a:gd name="connsiteY0" fmla="*/ 2629 h 984032"/>
              <a:gd name="connsiteX1" fmla="*/ 1957201 w 1957201"/>
              <a:gd name="connsiteY1" fmla="*/ 0 h 984032"/>
              <a:gd name="connsiteX2" fmla="*/ 1957201 w 1957201"/>
              <a:gd name="connsiteY2" fmla="*/ 984032 h 984032"/>
              <a:gd name="connsiteX3" fmla="*/ 0 w 1957201"/>
              <a:gd name="connsiteY3" fmla="*/ 984032 h 984032"/>
              <a:gd name="connsiteX4" fmla="*/ 0 w 1957201"/>
              <a:gd name="connsiteY4" fmla="*/ 0 h 984032"/>
              <a:gd name="connsiteX5" fmla="*/ 1717390 w 1957201"/>
              <a:gd name="connsiteY5" fmla="*/ 94069 h 984032"/>
              <a:gd name="connsiteX0" fmla="*/ 1625950 w 1957201"/>
              <a:gd name="connsiteY0" fmla="*/ 2629 h 984032"/>
              <a:gd name="connsiteX1" fmla="*/ 1957201 w 1957201"/>
              <a:gd name="connsiteY1" fmla="*/ 0 h 984032"/>
              <a:gd name="connsiteX2" fmla="*/ 1957201 w 1957201"/>
              <a:gd name="connsiteY2" fmla="*/ 984032 h 984032"/>
              <a:gd name="connsiteX3" fmla="*/ 0 w 1957201"/>
              <a:gd name="connsiteY3" fmla="*/ 984032 h 984032"/>
              <a:gd name="connsiteX4" fmla="*/ 0 w 1957201"/>
              <a:gd name="connsiteY4" fmla="*/ 0 h 984032"/>
              <a:gd name="connsiteX0" fmla="*/ 1957201 w 1957201"/>
              <a:gd name="connsiteY0" fmla="*/ 0 h 984032"/>
              <a:gd name="connsiteX1" fmla="*/ 1957201 w 1957201"/>
              <a:gd name="connsiteY1" fmla="*/ 984032 h 984032"/>
              <a:gd name="connsiteX2" fmla="*/ 0 w 1957201"/>
              <a:gd name="connsiteY2" fmla="*/ 984032 h 984032"/>
              <a:gd name="connsiteX3" fmla="*/ 0 w 1957201"/>
              <a:gd name="connsiteY3" fmla="*/ 0 h 984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7201" h="984032">
                <a:moveTo>
                  <a:pt x="1957201" y="0"/>
                </a:moveTo>
                <a:lnTo>
                  <a:pt x="1957201" y="984032"/>
                </a:lnTo>
                <a:lnTo>
                  <a:pt x="0" y="984032"/>
                </a:lnTo>
                <a:lnTo>
                  <a:pt x="0" y="0"/>
                </a:lnTo>
              </a:path>
            </a:pathLst>
          </a:custGeom>
          <a:noFill/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90800" y="3962400"/>
            <a:ext cx="1828800" cy="53340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Reject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19"/>
          <p:cNvSpPr/>
          <p:nvPr/>
        </p:nvSpPr>
        <p:spPr>
          <a:xfrm flipH="1" flipV="1">
            <a:off x="4343400" y="3200400"/>
            <a:ext cx="741856" cy="937261"/>
          </a:xfrm>
          <a:custGeom>
            <a:avLst/>
            <a:gdLst>
              <a:gd name="connsiteX0" fmla="*/ 0 w 894256"/>
              <a:gd name="connsiteY0" fmla="*/ 0 h 937261"/>
              <a:gd name="connsiteX1" fmla="*/ 894256 w 894256"/>
              <a:gd name="connsiteY1" fmla="*/ 0 h 937261"/>
              <a:gd name="connsiteX2" fmla="*/ 894256 w 894256"/>
              <a:gd name="connsiteY2" fmla="*/ 937261 h 937261"/>
              <a:gd name="connsiteX3" fmla="*/ 0 w 894256"/>
              <a:gd name="connsiteY3" fmla="*/ 937261 h 937261"/>
              <a:gd name="connsiteX4" fmla="*/ 0 w 894256"/>
              <a:gd name="connsiteY4" fmla="*/ 0 h 937261"/>
              <a:gd name="connsiteX0" fmla="*/ 894256 w 985696"/>
              <a:gd name="connsiteY0" fmla="*/ 0 h 937261"/>
              <a:gd name="connsiteX1" fmla="*/ 894256 w 985696"/>
              <a:gd name="connsiteY1" fmla="*/ 937261 h 937261"/>
              <a:gd name="connsiteX2" fmla="*/ 0 w 985696"/>
              <a:gd name="connsiteY2" fmla="*/ 937261 h 937261"/>
              <a:gd name="connsiteX3" fmla="*/ 0 w 985696"/>
              <a:gd name="connsiteY3" fmla="*/ 0 h 937261"/>
              <a:gd name="connsiteX4" fmla="*/ 985696 w 985696"/>
              <a:gd name="connsiteY4" fmla="*/ 91440 h 937261"/>
              <a:gd name="connsiteX0" fmla="*/ 894256 w 985696"/>
              <a:gd name="connsiteY0" fmla="*/ 0 h 937261"/>
              <a:gd name="connsiteX1" fmla="*/ 894256 w 985696"/>
              <a:gd name="connsiteY1" fmla="*/ 937261 h 937261"/>
              <a:gd name="connsiteX2" fmla="*/ 0 w 985696"/>
              <a:gd name="connsiteY2" fmla="*/ 937261 h 937261"/>
              <a:gd name="connsiteX3" fmla="*/ 0 w 985696"/>
              <a:gd name="connsiteY3" fmla="*/ 0 h 937261"/>
              <a:gd name="connsiteX4" fmla="*/ 985696 w 985696"/>
              <a:gd name="connsiteY4" fmla="*/ 91440 h 937261"/>
              <a:gd name="connsiteX0" fmla="*/ 894256 w 894256"/>
              <a:gd name="connsiteY0" fmla="*/ 0 h 937261"/>
              <a:gd name="connsiteX1" fmla="*/ 894256 w 894256"/>
              <a:gd name="connsiteY1" fmla="*/ 937261 h 937261"/>
              <a:gd name="connsiteX2" fmla="*/ 0 w 894256"/>
              <a:gd name="connsiteY2" fmla="*/ 937261 h 937261"/>
              <a:gd name="connsiteX3" fmla="*/ 0 w 894256"/>
              <a:gd name="connsiteY3" fmla="*/ 0 h 937261"/>
              <a:gd name="connsiteX0" fmla="*/ 894256 w 894256"/>
              <a:gd name="connsiteY0" fmla="*/ 937261 h 937261"/>
              <a:gd name="connsiteX1" fmla="*/ 0 w 894256"/>
              <a:gd name="connsiteY1" fmla="*/ 937261 h 937261"/>
              <a:gd name="connsiteX2" fmla="*/ 0 w 894256"/>
              <a:gd name="connsiteY2" fmla="*/ 0 h 93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256" h="937261">
                <a:moveTo>
                  <a:pt x="894256" y="937261"/>
                </a:moveTo>
                <a:lnTo>
                  <a:pt x="0" y="937261"/>
                </a:lnTo>
                <a:lnTo>
                  <a:pt x="0" y="0"/>
                </a:lnTo>
              </a:path>
            </a:pathLst>
          </a:custGeom>
          <a:noFill/>
          <a:ln w="57150">
            <a:solidFill>
              <a:schemeClr val="tx1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32856" y="3901966"/>
            <a:ext cx="1828800" cy="192024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Reject with Request for Additional Information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4600" y="1988687"/>
            <a:ext cx="1828800" cy="146304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TxDOT  Review of Application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0600" y="2263007"/>
            <a:ext cx="1828800" cy="73152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Approve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1988687"/>
            <a:ext cx="1828800" cy="146304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Producer Application for ABQMS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5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u="sng" dirty="0" smtClean="0"/>
              <a:t>Type</a:t>
            </a:r>
          </a:p>
          <a:p>
            <a:pPr>
              <a:buNone/>
            </a:pPr>
            <a:r>
              <a:rPr lang="en-US" dirty="0" smtClean="0"/>
              <a:t>	A – Crushed Stone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B – Crushed/Uncrushed Gravel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C – Crushed Gravel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D – Crushed Stone/Crushed Concrete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E – As Shown on Plans</a:t>
            </a:r>
          </a:p>
          <a:p>
            <a:pPr>
              <a:buNone/>
            </a:pPr>
            <a:r>
              <a:rPr lang="en-US" u="sng" dirty="0" smtClean="0"/>
              <a:t>Grade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Grades 1 to 5 (Table 1)</a:t>
            </a:r>
          </a:p>
          <a:p>
            <a:pPr>
              <a:buNone/>
            </a:pPr>
            <a:r>
              <a:rPr lang="en-US" dirty="0" smtClean="0"/>
              <a:t>	Test methods, responsibilities, and minimum classification levels on Handout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TxDOT Verification Tests*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333313"/>
              </p:ext>
            </p:extLst>
          </p:nvPr>
        </p:nvGraphicFramePr>
        <p:xfrm>
          <a:off x="381000" y="1524000"/>
          <a:ext cx="82296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325880"/>
                <a:gridCol w="1676400"/>
                <a:gridCol w="193548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Test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Test Method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Initial Production Frequency, Tons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Normal Production Frequency, Tons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Loadout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Frequency,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Tons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Gradation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TEX-110-E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Atterberg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Limits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TEX-104-E</a:t>
                      </a:r>
                    </a:p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TEX-106-E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Wet Ball Mill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TEX-116-E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Sulfate Content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TEX-145-E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Compressive Strength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TEX-117-E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* Tests Can Be Performed by TxDOT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at Any Time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923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28600" y="269875"/>
            <a:ext cx="609600" cy="1141413"/>
            <a:chOff x="152400" y="270113"/>
            <a:chExt cx="609600" cy="1140619"/>
          </a:xfrm>
        </p:grpSpPr>
        <p:sp>
          <p:nvSpPr>
            <p:cNvPr id="6" name="Rectangle 5"/>
            <p:cNvSpPr/>
            <p:nvPr/>
          </p:nvSpPr>
          <p:spPr>
            <a:xfrm>
              <a:off x="152400" y="270113"/>
              <a:ext cx="609600" cy="228441"/>
            </a:xfrm>
            <a:prstGeom prst="rect">
              <a:avLst/>
            </a:prstGeom>
            <a:solidFill>
              <a:srgbClr val="DDA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52400" y="500141"/>
              <a:ext cx="609600" cy="228441"/>
            </a:xfrm>
            <a:prstGeom prst="rect">
              <a:avLst/>
            </a:prstGeom>
            <a:solidFill>
              <a:srgbClr val="1944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52400" y="726995"/>
              <a:ext cx="609600" cy="228441"/>
            </a:xfrm>
            <a:prstGeom prst="rect">
              <a:avLst/>
            </a:prstGeom>
            <a:solidFill>
              <a:srgbClr val="678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955436"/>
              <a:ext cx="609600" cy="228441"/>
            </a:xfrm>
            <a:prstGeom prst="rect">
              <a:avLst/>
            </a:prstGeom>
            <a:solidFill>
              <a:srgbClr val="5C0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1182291"/>
              <a:ext cx="609600" cy="228441"/>
            </a:xfrm>
            <a:prstGeom prst="rect">
              <a:avLst/>
            </a:prstGeom>
            <a:solidFill>
              <a:srgbClr val="4B89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848600" cy="1066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Operational Tolerances</a:t>
            </a:r>
            <a:br>
              <a:rPr lang="en-US" sz="2800" dirty="0" smtClean="0"/>
            </a:br>
            <a:r>
              <a:rPr lang="en-US" sz="2400" dirty="0" smtClean="0"/>
              <a:t>Allowable Material Property (Production) Differences and Specification Limits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961538"/>
              </p:ext>
            </p:extLst>
          </p:nvPr>
        </p:nvGraphicFramePr>
        <p:xfrm>
          <a:off x="228600" y="1295400"/>
          <a:ext cx="8763000" cy="4883980"/>
        </p:xfrm>
        <a:graphic>
          <a:graphicData uri="http://schemas.openxmlformats.org/drawingml/2006/table">
            <a:tbl>
              <a:tblPr/>
              <a:tblGrid>
                <a:gridCol w="2590800"/>
                <a:gridCol w="1219200"/>
                <a:gridCol w="1447800"/>
                <a:gridCol w="1981200"/>
                <a:gridCol w="1524000"/>
              </a:tblGrid>
              <a:tr h="6387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Property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Test Method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Allowable Difference from Current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JMF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Target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Allowable Difference between Contractor and Engineer Test Results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Specification Limits for Pay Factor Determination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220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Gradation Accumulative Percent Passing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3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½ in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Tex-110-E 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3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¾ in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3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7/8 in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3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3/8 in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0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No. 4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Plus or minus 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3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No. 40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848600" cy="1066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Operational Tolerances</a:t>
            </a:r>
            <a:br>
              <a:rPr lang="en-US" sz="2800" dirty="0" smtClean="0"/>
            </a:br>
            <a:r>
              <a:rPr lang="en-US" sz="2400" dirty="0" smtClean="0"/>
              <a:t>Allowable Material Property (Production) Differences and Specification Limits, (Cont’d)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831642"/>
              </p:ext>
            </p:extLst>
          </p:nvPr>
        </p:nvGraphicFramePr>
        <p:xfrm>
          <a:off x="228600" y="1524000"/>
          <a:ext cx="8763000" cy="4508098"/>
        </p:xfrm>
        <a:graphic>
          <a:graphicData uri="http://schemas.openxmlformats.org/drawingml/2006/table">
            <a:tbl>
              <a:tblPr/>
              <a:tblGrid>
                <a:gridCol w="2590800"/>
                <a:gridCol w="1219200"/>
                <a:gridCol w="1447800"/>
                <a:gridCol w="1981200"/>
                <a:gridCol w="1524000"/>
              </a:tblGrid>
              <a:tr h="6387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Property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Test Method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Allowable Difference from Current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JMF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Target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Allowable Difference between Contractor and Engineer Test Results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Specification Limits for Pay Factor Determination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163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Liquid Limit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Tex-104-E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18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Plasticity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Index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Tex-105-E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Tex-106-E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3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Wet Ball Mill, Max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TEX-116-E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8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Wet Ball Mill, 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% Increase Passing the No. 40 Sieve Percentage Points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28600" y="269875"/>
            <a:ext cx="609600" cy="1141413"/>
            <a:chOff x="152400" y="270113"/>
            <a:chExt cx="609600" cy="1140619"/>
          </a:xfrm>
        </p:grpSpPr>
        <p:sp>
          <p:nvSpPr>
            <p:cNvPr id="6" name="Rectangle 5"/>
            <p:cNvSpPr/>
            <p:nvPr/>
          </p:nvSpPr>
          <p:spPr>
            <a:xfrm>
              <a:off x="152400" y="270113"/>
              <a:ext cx="609600" cy="228441"/>
            </a:xfrm>
            <a:prstGeom prst="rect">
              <a:avLst/>
            </a:prstGeom>
            <a:solidFill>
              <a:srgbClr val="DDA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52400" y="500141"/>
              <a:ext cx="609600" cy="228441"/>
            </a:xfrm>
            <a:prstGeom prst="rect">
              <a:avLst/>
            </a:prstGeom>
            <a:solidFill>
              <a:srgbClr val="1944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52400" y="726995"/>
              <a:ext cx="609600" cy="228441"/>
            </a:xfrm>
            <a:prstGeom prst="rect">
              <a:avLst/>
            </a:prstGeom>
            <a:solidFill>
              <a:srgbClr val="678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955436"/>
              <a:ext cx="609600" cy="228441"/>
            </a:xfrm>
            <a:prstGeom prst="rect">
              <a:avLst/>
            </a:prstGeom>
            <a:solidFill>
              <a:srgbClr val="5C0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1182291"/>
              <a:ext cx="609600" cy="228441"/>
            </a:xfrm>
            <a:prstGeom prst="rect">
              <a:avLst/>
            </a:prstGeom>
            <a:solidFill>
              <a:srgbClr val="4B89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848600" cy="1066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Operational Tolerances</a:t>
            </a:r>
            <a:br>
              <a:rPr lang="en-US" sz="2800" dirty="0" smtClean="0"/>
            </a:br>
            <a:r>
              <a:rPr lang="en-US" sz="2400" dirty="0" smtClean="0"/>
              <a:t>Allowable Material Property (Production) Differences and Specification Limits, (Cont’d)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549008"/>
              </p:ext>
            </p:extLst>
          </p:nvPr>
        </p:nvGraphicFramePr>
        <p:xfrm>
          <a:off x="228600" y="1295400"/>
          <a:ext cx="8763000" cy="5320064"/>
        </p:xfrm>
        <a:graphic>
          <a:graphicData uri="http://schemas.openxmlformats.org/drawingml/2006/table">
            <a:tbl>
              <a:tblPr/>
              <a:tblGrid>
                <a:gridCol w="2590800"/>
                <a:gridCol w="1219200"/>
                <a:gridCol w="1447800"/>
                <a:gridCol w="1981200"/>
                <a:gridCol w="1524000"/>
              </a:tblGrid>
              <a:tr h="6387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Property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Test Method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Allowable Difference from Current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JMF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Target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Allowable Difference between Contractor and Engineer Test Results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Specification Limits for Pay Factor Determination</a:t>
                      </a:r>
                    </a:p>
                  </a:txBody>
                  <a:tcPr marL="21988" marR="21988" marT="0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Sulfate Content,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ppm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Tex-145-E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500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500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Min. Compression Strength, psi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Tex-117-E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98425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Lateral Pressure, 0 psi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98425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Lateral Pressure, 3 psi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98425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Lateral Pressure, 15 psi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98425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Optimum Moisture Content, %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Tex-113-E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0.3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0.3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98425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Max Dry Density,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lb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per cu. ft.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1.0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1.0</a:t>
                      </a: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988" marR="21988" marT="9144" marB="109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 Size</a:t>
            </a:r>
          </a:p>
          <a:p>
            <a:pPr lvl="1"/>
            <a:r>
              <a:rPr lang="en-US" dirty="0" smtClean="0"/>
              <a:t>4 </a:t>
            </a:r>
            <a:r>
              <a:rPr lang="en-US" dirty="0" err="1" smtClean="0"/>
              <a:t>Sublots</a:t>
            </a:r>
            <a:r>
              <a:rPr lang="en-US" dirty="0" smtClean="0"/>
              <a:t> per Lot</a:t>
            </a:r>
          </a:p>
          <a:p>
            <a:pPr lvl="1"/>
            <a:r>
              <a:rPr lang="en-US" dirty="0" smtClean="0"/>
              <a:t>Area Placed by 4,000 Tons</a:t>
            </a:r>
          </a:p>
          <a:p>
            <a:r>
              <a:rPr lang="en-US" dirty="0" smtClean="0"/>
              <a:t>Pay Factor for Lot 1-1.00</a:t>
            </a:r>
          </a:p>
          <a:p>
            <a:r>
              <a:rPr lang="en-US" dirty="0" smtClean="0"/>
              <a:t>Rework or Remove and Replace Any </a:t>
            </a:r>
            <a:r>
              <a:rPr lang="en-US" dirty="0" err="1" smtClean="0"/>
              <a:t>Sublot</a:t>
            </a:r>
            <a:r>
              <a:rPr lang="en-US" dirty="0" smtClean="0"/>
              <a:t> in Lot 1 with Relative In-place Density Less than 98%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7035</TotalTime>
  <Words>600</Words>
  <Application>Microsoft Office PowerPoint</Application>
  <PresentationFormat>On-screen Show (4:3)</PresentationFormat>
  <Paragraphs>220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SB Certification for Mixture-Based Specification for Flexible Base</vt:lpstr>
      <vt:lpstr>Purpose of ABQMS</vt:lpstr>
      <vt:lpstr>Process</vt:lpstr>
      <vt:lpstr>Aggregate</vt:lpstr>
      <vt:lpstr>TxDOT Verification Tests*</vt:lpstr>
      <vt:lpstr>Operational Tolerances Allowable Material Property (Production) Differences and Specification Limits</vt:lpstr>
      <vt:lpstr>Operational Tolerances Allowable Material Property (Production) Differences and Specification Limits, (Cont’d)</vt:lpstr>
      <vt:lpstr>Operational Tolerances Allowable Material Property (Production) Differences and Specification Limits, (Cont’d)</vt:lpstr>
      <vt:lpstr>Placement Acceptance</vt:lpstr>
      <vt:lpstr>Placement Sampling</vt:lpstr>
      <vt:lpstr>Placement Testing Placement Testing Frequency, Allowable Differences and Specification Limits)</vt:lpstr>
      <vt:lpstr>Operational Tolerance/ Suspend Placement</vt:lpstr>
    </vt:vector>
  </TitlesOfParts>
  <Company>Texas Transportation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s-yates</dc:creator>
  <cp:lastModifiedBy>owner</cp:lastModifiedBy>
  <cp:revision>660</cp:revision>
  <cp:lastPrinted>2011-10-17T14:02:27Z</cp:lastPrinted>
  <dcterms:created xsi:type="dcterms:W3CDTF">2010-07-15T15:40:48Z</dcterms:created>
  <dcterms:modified xsi:type="dcterms:W3CDTF">2013-03-18T20:44:19Z</dcterms:modified>
</cp:coreProperties>
</file>