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77.xml" ContentType="application/vnd.openxmlformats-officedocument.presentationml.slide+xml"/>
  <Override PartName="/ppt/slides/slide88.xml" ContentType="application/vnd.openxmlformats-officedocument.presentationml.slide+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Override PartName="/ppt/notesSlides/notesSlide3.xml" ContentType="application/vnd.openxmlformats-officedocument.presentationml.notesSlide+xml"/>
  <Default Extension="png" ContentType="image/png"/>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wmf" ContentType="image/x-wmf"/>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98" showSpecialPlsOnTitleSld="0" saveSubsetFonts="1">
  <p:sldMasterIdLst>
    <p:sldMasterId id="2147483695" r:id="rId4"/>
  </p:sldMasterIdLst>
  <p:notesMasterIdLst>
    <p:notesMasterId r:id="rId106"/>
  </p:notesMasterIdLst>
  <p:handoutMasterIdLst>
    <p:handoutMasterId r:id="rId107"/>
  </p:handoutMasterIdLst>
  <p:sldIdLst>
    <p:sldId id="1256" r:id="rId5"/>
    <p:sldId id="1234" r:id="rId6"/>
    <p:sldId id="1235" r:id="rId7"/>
    <p:sldId id="1236" r:id="rId8"/>
    <p:sldId id="1237" r:id="rId9"/>
    <p:sldId id="1238" r:id="rId10"/>
    <p:sldId id="1239" r:id="rId11"/>
    <p:sldId id="1240" r:id="rId12"/>
    <p:sldId id="1241" r:id="rId13"/>
    <p:sldId id="1242" r:id="rId14"/>
    <p:sldId id="1243" r:id="rId15"/>
    <p:sldId id="1244" r:id="rId16"/>
    <p:sldId id="1245" r:id="rId17"/>
    <p:sldId id="1246" r:id="rId18"/>
    <p:sldId id="1247" r:id="rId19"/>
    <p:sldId id="1248" r:id="rId20"/>
    <p:sldId id="1249" r:id="rId21"/>
    <p:sldId id="1250" r:id="rId22"/>
    <p:sldId id="1251" r:id="rId23"/>
    <p:sldId id="1252" r:id="rId24"/>
    <p:sldId id="1253" r:id="rId25"/>
    <p:sldId id="1254" r:id="rId26"/>
    <p:sldId id="1255" r:id="rId27"/>
    <p:sldId id="1270" r:id="rId28"/>
    <p:sldId id="1271" r:id="rId29"/>
    <p:sldId id="1272" r:id="rId30"/>
    <p:sldId id="1273" r:id="rId31"/>
    <p:sldId id="1274" r:id="rId32"/>
    <p:sldId id="1275" r:id="rId33"/>
    <p:sldId id="1276" r:id="rId34"/>
    <p:sldId id="1220" r:id="rId35"/>
    <p:sldId id="1147" r:id="rId36"/>
    <p:sldId id="1180" r:id="rId37"/>
    <p:sldId id="1007" r:id="rId38"/>
    <p:sldId id="1152" r:id="rId39"/>
    <p:sldId id="1221" r:id="rId40"/>
    <p:sldId id="1149" r:id="rId41"/>
    <p:sldId id="1153" r:id="rId42"/>
    <p:sldId id="1181" r:id="rId43"/>
    <p:sldId id="1160" r:id="rId44"/>
    <p:sldId id="1183" r:id="rId45"/>
    <p:sldId id="1161" r:id="rId46"/>
    <p:sldId id="1159" r:id="rId47"/>
    <p:sldId id="1162" r:id="rId48"/>
    <p:sldId id="1163" r:id="rId49"/>
    <p:sldId id="1166" r:id="rId50"/>
    <p:sldId id="1176" r:id="rId51"/>
    <p:sldId id="1182" r:id="rId52"/>
    <p:sldId id="1167" r:id="rId53"/>
    <p:sldId id="1158" r:id="rId54"/>
    <p:sldId id="1169" r:id="rId55"/>
    <p:sldId id="1171" r:id="rId56"/>
    <p:sldId id="1172" r:id="rId57"/>
    <p:sldId id="1174" r:id="rId58"/>
    <p:sldId id="1178" r:id="rId59"/>
    <p:sldId id="1222" r:id="rId60"/>
    <p:sldId id="1185" r:id="rId61"/>
    <p:sldId id="1224" r:id="rId62"/>
    <p:sldId id="1186" r:id="rId63"/>
    <p:sldId id="1231" r:id="rId64"/>
    <p:sldId id="1225" r:id="rId65"/>
    <p:sldId id="1187" r:id="rId66"/>
    <p:sldId id="1188" r:id="rId67"/>
    <p:sldId id="1189" r:id="rId68"/>
    <p:sldId id="1190" r:id="rId69"/>
    <p:sldId id="1191" r:id="rId70"/>
    <p:sldId id="1229" r:id="rId71"/>
    <p:sldId id="1227" r:id="rId72"/>
    <p:sldId id="1233" r:id="rId73"/>
    <p:sldId id="1257" r:id="rId74"/>
    <p:sldId id="1232" r:id="rId75"/>
    <p:sldId id="1192" r:id="rId76"/>
    <p:sldId id="1230" r:id="rId77"/>
    <p:sldId id="1193" r:id="rId78"/>
    <p:sldId id="1194" r:id="rId79"/>
    <p:sldId id="1195" r:id="rId80"/>
    <p:sldId id="1196" r:id="rId81"/>
    <p:sldId id="1197" r:id="rId82"/>
    <p:sldId id="1198" r:id="rId83"/>
    <p:sldId id="1199" r:id="rId84"/>
    <p:sldId id="1200" r:id="rId85"/>
    <p:sldId id="1201" r:id="rId86"/>
    <p:sldId id="1202" r:id="rId87"/>
    <p:sldId id="1203" r:id="rId88"/>
    <p:sldId id="1204" r:id="rId89"/>
    <p:sldId id="1205" r:id="rId90"/>
    <p:sldId id="1206" r:id="rId91"/>
    <p:sldId id="1207" r:id="rId92"/>
    <p:sldId id="1208" r:id="rId93"/>
    <p:sldId id="1209" r:id="rId94"/>
    <p:sldId id="1210" r:id="rId95"/>
    <p:sldId id="1211" r:id="rId96"/>
    <p:sldId id="1212" r:id="rId97"/>
    <p:sldId id="1213" r:id="rId98"/>
    <p:sldId id="1214" r:id="rId99"/>
    <p:sldId id="1215" r:id="rId100"/>
    <p:sldId id="1216" r:id="rId101"/>
    <p:sldId id="1217" r:id="rId102"/>
    <p:sldId id="1267" r:id="rId103"/>
    <p:sldId id="1268" r:id="rId104"/>
    <p:sldId id="1269" r:id="rId105"/>
  </p:sldIdLst>
  <p:sldSz cx="9144000" cy="6858000" type="screen4x3"/>
  <p:notesSz cx="6881813" cy="9296400"/>
  <p:defaultTextStyle>
    <a:defPPr>
      <a:defRPr lang="en-US"/>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00"/>
    <a:srgbClr val="00FF99"/>
    <a:srgbClr val="000000"/>
    <a:srgbClr val="3333FF"/>
    <a:srgbClr val="FFFF00"/>
    <a:srgbClr val="EAEAEA"/>
    <a:srgbClr val="CCFFFF"/>
    <a:srgbClr val="C0C0C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3290" autoAdjust="0"/>
    <p:restoredTop sz="65318" autoAdjust="0"/>
  </p:normalViewPr>
  <p:slideViewPr>
    <p:cSldViewPr snapToGrid="0">
      <p:cViewPr>
        <p:scale>
          <a:sx n="30" d="100"/>
          <a:sy n="30" d="100"/>
        </p:scale>
        <p:origin x="-828"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38274"/>
    </p:cViewPr>
  </p:sorterViewPr>
  <p:notesViewPr>
    <p:cSldViewPr snapToGrid="0">
      <p:cViewPr varScale="1">
        <p:scale>
          <a:sx n="49" d="100"/>
          <a:sy n="49" d="100"/>
        </p:scale>
        <p:origin x="-1728" y="-82"/>
      </p:cViewPr>
      <p:guideLst>
        <p:guide orient="horz" pos="2928"/>
        <p:guide pos="2168"/>
      </p:guideLst>
    </p:cSldViewPr>
  </p:notes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07" Type="http://schemas.openxmlformats.org/officeDocument/2006/relationships/handoutMaster" Target="handoutMasters/handoutMaster1.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79" Type="http://schemas.openxmlformats.org/officeDocument/2006/relationships/slide" Target="slides/slide75.xml"/><Relationship Id="rId87" Type="http://schemas.openxmlformats.org/officeDocument/2006/relationships/slide" Target="slides/slide83.xml"/><Relationship Id="rId102" Type="http://schemas.openxmlformats.org/officeDocument/2006/relationships/slide" Target="slides/slide98.xml"/><Relationship Id="rId110"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82" Type="http://schemas.openxmlformats.org/officeDocument/2006/relationships/slide" Target="slides/slide78.xml"/><Relationship Id="rId90" Type="http://schemas.openxmlformats.org/officeDocument/2006/relationships/slide" Target="slides/slide86.xml"/><Relationship Id="rId95" Type="http://schemas.openxmlformats.org/officeDocument/2006/relationships/slide" Target="slides/slide9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slide" Target="slides/slide81.xml"/><Relationship Id="rId93" Type="http://schemas.openxmlformats.org/officeDocument/2006/relationships/slide" Target="slides/slide89.xml"/><Relationship Id="rId98" Type="http://schemas.openxmlformats.org/officeDocument/2006/relationships/slide" Target="slides/slide9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103" Type="http://schemas.openxmlformats.org/officeDocument/2006/relationships/slide" Target="slides/slide99.xml"/><Relationship Id="rId108"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slide" Target="slides/slide92.xml"/><Relationship Id="rId11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viewProps" Target="view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bwMode="auto">
          <a:xfrm>
            <a:off x="0" y="0"/>
            <a:ext cx="2982418" cy="465743"/>
          </a:xfrm>
          <a:prstGeom prst="rect">
            <a:avLst/>
          </a:prstGeom>
          <a:noFill/>
          <a:ln w="9525">
            <a:noFill/>
            <a:miter lim="800000"/>
            <a:headEnd/>
            <a:tailEnd/>
          </a:ln>
          <a:effectLst/>
        </p:spPr>
        <p:txBody>
          <a:bodyPr vert="horz" wrap="square" lIns="92059" tIns="46030" rIns="92059" bIns="46030" numCol="1" anchor="t" anchorCtr="0" compatLnSpc="1">
            <a:prstTxWarp prst="textNoShape">
              <a:avLst/>
            </a:prstTxWarp>
          </a:bodyPr>
          <a:lstStyle>
            <a:lvl1pPr algn="l" defTabSz="919985">
              <a:defRPr sz="1100" b="0">
                <a:latin typeface="Times New Roman" pitchFamily="18" charset="0"/>
              </a:defRPr>
            </a:lvl1pPr>
          </a:lstStyle>
          <a:p>
            <a:pPr>
              <a:defRPr/>
            </a:pPr>
            <a:endParaRPr lang="en-US" dirty="0"/>
          </a:p>
        </p:txBody>
      </p:sp>
      <p:sp>
        <p:nvSpPr>
          <p:cNvPr id="31747" name="Rectangle 3"/>
          <p:cNvSpPr>
            <a:spLocks noGrp="1" noChangeArrowheads="1"/>
          </p:cNvSpPr>
          <p:nvPr>
            <p:ph type="dt" sz="quarter" idx="1"/>
          </p:nvPr>
        </p:nvSpPr>
        <p:spPr bwMode="auto">
          <a:xfrm>
            <a:off x="3900889" y="0"/>
            <a:ext cx="2980924" cy="465743"/>
          </a:xfrm>
          <a:prstGeom prst="rect">
            <a:avLst/>
          </a:prstGeom>
          <a:noFill/>
          <a:ln w="9525">
            <a:noFill/>
            <a:miter lim="800000"/>
            <a:headEnd/>
            <a:tailEnd/>
          </a:ln>
          <a:effectLst/>
        </p:spPr>
        <p:txBody>
          <a:bodyPr vert="horz" wrap="square" lIns="92059" tIns="46030" rIns="92059" bIns="46030" numCol="1" anchor="t" anchorCtr="0" compatLnSpc="1">
            <a:prstTxWarp prst="textNoShape">
              <a:avLst/>
            </a:prstTxWarp>
          </a:bodyPr>
          <a:lstStyle>
            <a:lvl1pPr algn="r" defTabSz="919985">
              <a:defRPr sz="1100" b="0">
                <a:latin typeface="Times New Roman" pitchFamily="18" charset="0"/>
              </a:defRPr>
            </a:lvl1pPr>
          </a:lstStyle>
          <a:p>
            <a:pPr>
              <a:defRPr/>
            </a:pPr>
            <a:endParaRPr lang="en-US" dirty="0"/>
          </a:p>
        </p:txBody>
      </p:sp>
      <p:sp>
        <p:nvSpPr>
          <p:cNvPr id="31748" name="Rectangle 4"/>
          <p:cNvSpPr>
            <a:spLocks noGrp="1" noChangeArrowheads="1"/>
          </p:cNvSpPr>
          <p:nvPr>
            <p:ph type="ftr" sz="quarter" idx="2"/>
          </p:nvPr>
        </p:nvSpPr>
        <p:spPr bwMode="auto">
          <a:xfrm>
            <a:off x="0" y="8830658"/>
            <a:ext cx="2982418" cy="465742"/>
          </a:xfrm>
          <a:prstGeom prst="rect">
            <a:avLst/>
          </a:prstGeom>
          <a:noFill/>
          <a:ln w="9525">
            <a:noFill/>
            <a:miter lim="800000"/>
            <a:headEnd/>
            <a:tailEnd/>
          </a:ln>
          <a:effectLst/>
        </p:spPr>
        <p:txBody>
          <a:bodyPr vert="horz" wrap="square" lIns="92059" tIns="46030" rIns="92059" bIns="46030" numCol="1" anchor="b" anchorCtr="0" compatLnSpc="1">
            <a:prstTxWarp prst="textNoShape">
              <a:avLst/>
            </a:prstTxWarp>
          </a:bodyPr>
          <a:lstStyle>
            <a:lvl1pPr algn="l" defTabSz="919985">
              <a:defRPr sz="1100" b="0">
                <a:latin typeface="Times New Roman" pitchFamily="18" charset="0"/>
              </a:defRPr>
            </a:lvl1pPr>
          </a:lstStyle>
          <a:p>
            <a:pPr>
              <a:defRPr/>
            </a:pPr>
            <a:endParaRPr lang="en-US" dirty="0"/>
          </a:p>
        </p:txBody>
      </p:sp>
      <p:sp>
        <p:nvSpPr>
          <p:cNvPr id="31749" name="Rectangle 5"/>
          <p:cNvSpPr>
            <a:spLocks noGrp="1" noChangeArrowheads="1"/>
          </p:cNvSpPr>
          <p:nvPr>
            <p:ph type="sldNum" sz="quarter" idx="3"/>
          </p:nvPr>
        </p:nvSpPr>
        <p:spPr bwMode="auto">
          <a:xfrm>
            <a:off x="3900889" y="8830658"/>
            <a:ext cx="2980924" cy="465742"/>
          </a:xfrm>
          <a:prstGeom prst="rect">
            <a:avLst/>
          </a:prstGeom>
          <a:noFill/>
          <a:ln w="9525">
            <a:noFill/>
            <a:miter lim="800000"/>
            <a:headEnd/>
            <a:tailEnd/>
          </a:ln>
          <a:effectLst/>
        </p:spPr>
        <p:txBody>
          <a:bodyPr vert="horz" wrap="square" lIns="92059" tIns="46030" rIns="92059" bIns="46030" numCol="1" anchor="b" anchorCtr="0" compatLnSpc="1">
            <a:prstTxWarp prst="textNoShape">
              <a:avLst/>
            </a:prstTxWarp>
          </a:bodyPr>
          <a:lstStyle>
            <a:lvl1pPr algn="r" defTabSz="919985">
              <a:defRPr sz="1100" b="0">
                <a:latin typeface="Times New Roman" pitchFamily="18" charset="0"/>
              </a:defRPr>
            </a:lvl1pPr>
          </a:lstStyle>
          <a:p>
            <a:pPr>
              <a:defRPr/>
            </a:pPr>
            <a:fld id="{0F0D7140-61B4-46E1-A479-1150ABFFFD06}"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0" name="Rectangle 1028"/>
          <p:cNvSpPr>
            <a:spLocks noGrp="1" noRot="1" noChangeAspect="1" noChangeArrowheads="1" noTextEdit="1"/>
          </p:cNvSpPr>
          <p:nvPr>
            <p:ph type="sldImg" idx="2"/>
          </p:nvPr>
        </p:nvSpPr>
        <p:spPr bwMode="auto">
          <a:xfrm>
            <a:off x="989013" y="357188"/>
            <a:ext cx="4949825" cy="3713162"/>
          </a:xfrm>
          <a:prstGeom prst="rect">
            <a:avLst/>
          </a:prstGeom>
          <a:noFill/>
          <a:ln w="9525">
            <a:solidFill>
              <a:srgbClr val="000000"/>
            </a:solidFill>
            <a:miter lim="800000"/>
            <a:headEnd/>
            <a:tailEnd/>
          </a:ln>
        </p:spPr>
      </p:sp>
      <p:sp>
        <p:nvSpPr>
          <p:cNvPr id="132101" name="Rectangle 1029"/>
          <p:cNvSpPr>
            <a:spLocks noGrp="1" noChangeArrowheads="1"/>
          </p:cNvSpPr>
          <p:nvPr>
            <p:ph type="body" sz="quarter" idx="3"/>
          </p:nvPr>
        </p:nvSpPr>
        <p:spPr bwMode="auto">
          <a:xfrm>
            <a:off x="280769" y="4523695"/>
            <a:ext cx="6263525" cy="4463748"/>
          </a:xfrm>
          <a:prstGeom prst="rect">
            <a:avLst/>
          </a:prstGeom>
          <a:noFill/>
          <a:ln w="9525">
            <a:noFill/>
            <a:miter lim="800000"/>
            <a:headEnd/>
            <a:tailEnd/>
          </a:ln>
          <a:effectLst/>
        </p:spPr>
        <p:txBody>
          <a:bodyPr vert="horz" wrap="square" lIns="90683" tIns="45341" rIns="90683" bIns="45341"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tlo2.tlc.state.tx.us/statutes/tn.toc.htm" TargetMode="External"/><Relationship Id="rId2" Type="http://schemas.openxmlformats.org/officeDocument/2006/relationships/slide" Target="../slides/slide50.xml"/><Relationship Id="rId1" Type="http://schemas.openxmlformats.org/officeDocument/2006/relationships/notesMaster" Target="../notesMasters/notesMaster1.xml"/><Relationship Id="rId5" Type="http://schemas.openxmlformats.org/officeDocument/2006/relationships/hyperlink" Target="ftp://ftp.dot.state.tx.us/pub/txdot-info/row/manuals/sup.pdf" TargetMode="External"/><Relationship Id="rId4" Type="http://schemas.openxmlformats.org/officeDocument/2006/relationships/hyperlink" Target="ftp://ftp.dot.state.tx.us/pub/txdot-info/row/manuals/fup.pdf" TargetMode="Externa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3" Type="http://schemas.openxmlformats.org/officeDocument/2006/relationships/hyperlink" Target="http://en.wikipedia.org/wiki/Diamond_interchange" TargetMode="External"/><Relationship Id="rId2" Type="http://schemas.openxmlformats.org/officeDocument/2006/relationships/slide" Target="../slides/slide86.xml"/><Relationship Id="rId1" Type="http://schemas.openxmlformats.org/officeDocument/2006/relationships/notesMaster" Target="../notesMasters/notesMaster1.xml"/><Relationship Id="rId6" Type="http://schemas.openxmlformats.org/officeDocument/2006/relationships/hyperlink" Target="#cite_note-0"/><Relationship Id="rId5" Type="http://schemas.openxmlformats.org/officeDocument/2006/relationships/hyperlink" Target="http://en.wikipedia.org/wiki/Continuous_flow_intersection" TargetMode="External"/><Relationship Id="rId4" Type="http://schemas.openxmlformats.org/officeDocument/2006/relationships/hyperlink" Target="http://en.wikipedia.org/wiki/Freeway" TargetMode="Externa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module continues Operational Functionality</a:t>
            </a: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a:t>
            </a:r>
            <a:r>
              <a:rPr lang="en-US" baseline="0" dirty="0" smtClean="0"/>
              <a:t> slide was not covered in the pilot due to time constraints.)</a:t>
            </a:r>
            <a:endParaRPr lang="en-US" dirty="0" smtClean="0"/>
          </a:p>
          <a:p>
            <a:endParaRPr lang="en-US" dirty="0" smtClean="0"/>
          </a:p>
          <a:p>
            <a:endParaRPr lang="en-US" dirty="0" smtClean="0"/>
          </a:p>
          <a:p>
            <a:r>
              <a:rPr lang="en-US" dirty="0" smtClean="0"/>
              <a:t>East side of US 54 interchange</a:t>
            </a:r>
            <a:endParaRPr lang="en-US" dirty="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Thank participants for attending and participating, etc.</a:t>
            </a:r>
            <a:endParaRPr lang="en-US" dirty="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Contact presenters</a:t>
            </a:r>
            <a:r>
              <a:rPr lang="en-US" baseline="0" dirty="0" smtClean="0"/>
              <a:t> if any questions as you try to use this information.  Presenters would be glad to clarify or even give advice to help you use these tools.</a:t>
            </a:r>
          </a:p>
          <a:p>
            <a:endParaRPr lang="en-US" baseline="0" dirty="0" smtClean="0"/>
          </a:p>
          <a:p>
            <a:r>
              <a:rPr lang="en-US" baseline="0" dirty="0" smtClean="0"/>
              <a:t>Box:  The presentation slides will be posted at this download site for about 30 days.  Feel free to download the slides.</a:t>
            </a:r>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a:t>
            </a:r>
            <a:r>
              <a:rPr lang="en-US" baseline="0" dirty="0" smtClean="0"/>
              <a:t> slide was not covered in the pilot due to time constraints.)</a:t>
            </a:r>
            <a:endParaRPr lang="en-US" dirty="0" smtClean="0"/>
          </a:p>
          <a:p>
            <a:endParaRPr lang="en-US" dirty="0" smtClean="0"/>
          </a:p>
          <a:p>
            <a:endParaRPr lang="en-US" dirty="0" smtClean="0"/>
          </a:p>
          <a:p>
            <a:r>
              <a:rPr lang="en-US" dirty="0" smtClean="0"/>
              <a:t>East end of US 54 interchange.  Start striping to add lane (yellow highlight) to</a:t>
            </a:r>
            <a:r>
              <a:rPr lang="en-US" baseline="0" dirty="0" smtClean="0"/>
              <a:t> on-ramp (originally constructed for two lanes).</a:t>
            </a:r>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a:t>
            </a:r>
            <a:r>
              <a:rPr lang="en-US" baseline="0" dirty="0" smtClean="0"/>
              <a:t> slide was not covered in the pilot due to time constraints.)</a:t>
            </a:r>
            <a:endParaRPr lang="en-US" dirty="0" smtClean="0"/>
          </a:p>
          <a:p>
            <a:endParaRPr lang="en-US" dirty="0" smtClean="0"/>
          </a:p>
          <a:p>
            <a:endParaRPr lang="en-US" dirty="0" smtClean="0"/>
          </a:p>
          <a:p>
            <a:r>
              <a:rPr lang="en-US" dirty="0" smtClean="0"/>
              <a:t>Additional lane continues, becoming an auxiliary lane.</a:t>
            </a:r>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a:t>
            </a:r>
            <a:r>
              <a:rPr lang="en-US" baseline="0" dirty="0" smtClean="0"/>
              <a:t> slide was not covered in the pilot due to time constraints.)</a:t>
            </a:r>
            <a:endParaRPr lang="en-US" dirty="0" smtClean="0"/>
          </a:p>
          <a:p>
            <a:endParaRPr lang="en-US" dirty="0" smtClean="0"/>
          </a:p>
          <a:p>
            <a:endParaRPr lang="en-US" dirty="0" smtClean="0"/>
          </a:p>
          <a:p>
            <a:r>
              <a:rPr lang="en-US" dirty="0" smtClean="0"/>
              <a:t>Auxiliary lane ends at exit ramp (lane drop).</a:t>
            </a:r>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a:t>
            </a:r>
            <a:r>
              <a:rPr lang="en-US" baseline="0" dirty="0" smtClean="0"/>
              <a:t> slide was not covered in the pilot due to time constraints.)</a:t>
            </a:r>
            <a:endParaRPr lang="en-US" dirty="0" smtClean="0"/>
          </a:p>
          <a:p>
            <a:endParaRPr lang="en-US" dirty="0" smtClean="0"/>
          </a:p>
          <a:p>
            <a:endParaRPr lang="en-US" dirty="0" smtClean="0"/>
          </a:p>
          <a:p>
            <a:r>
              <a:rPr lang="en-US" dirty="0" smtClean="0"/>
              <a:t>Minor improvement cost only $530K.  Travel time and crash reduction</a:t>
            </a:r>
            <a:r>
              <a:rPr lang="en-US" baseline="0" dirty="0" smtClean="0"/>
              <a:t> benefits about $1.3M </a:t>
            </a:r>
            <a:r>
              <a:rPr lang="en-US" i="1" baseline="0" dirty="0" smtClean="0"/>
              <a:t>annually</a:t>
            </a:r>
            <a:r>
              <a:rPr lang="en-US" baseline="0" dirty="0" smtClean="0"/>
              <a:t>.</a:t>
            </a:r>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Next example: freeway weaving-related congestion on SH 360 in Arlington</a:t>
            </a:r>
          </a:p>
          <a:p>
            <a:endParaRPr lang="en-US" dirty="0" smtClean="0"/>
          </a:p>
          <a:p>
            <a:r>
              <a:rPr lang="en-US" dirty="0" smtClean="0"/>
              <a:t>Conditions as explained on slide</a:t>
            </a:r>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Description of problems and solution.</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Aerial photos of freeway after improvement</a:t>
            </a:r>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Auxiliary</a:t>
            </a:r>
            <a:r>
              <a:rPr lang="en-US" baseline="0" dirty="0" smtClean="0"/>
              <a:t> lane added as shown in yellow.</a:t>
            </a: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noTextEdit="1"/>
          </p:cNvSpPr>
          <p:nvPr>
            <p:ph type="sldImg"/>
          </p:nvPr>
        </p:nvSpPr>
        <p:spPr bwMode="auto">
          <a:noFill/>
          <a:ln>
            <a:solidFill>
              <a:srgbClr val="000000"/>
            </a:solidFill>
            <a:miter lim="800000"/>
            <a:headEnd/>
            <a:tailEnd/>
          </a:ln>
        </p:spPr>
      </p:sp>
      <p:sp>
        <p:nvSpPr>
          <p:cNvPr id="18022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Change order added to contract for unrelated work ongoing at time. Cost only $150K ,</a:t>
            </a:r>
            <a:r>
              <a:rPr lang="en-US" baseline="0" dirty="0" smtClean="0"/>
              <a:t> but resulted in </a:t>
            </a:r>
            <a:r>
              <a:rPr lang="en-US" i="1" baseline="0" dirty="0" smtClean="0"/>
              <a:t>annual</a:t>
            </a:r>
            <a:r>
              <a:rPr lang="en-US" baseline="0" dirty="0" smtClean="0"/>
              <a:t> travel time and crash reduction benefits of $200k.</a:t>
            </a:r>
            <a:r>
              <a:rPr lang="en-US" dirty="0" smtClean="0"/>
              <a:t> </a:t>
            </a:r>
          </a:p>
        </p:txBody>
      </p:sp>
      <p:sp>
        <p:nvSpPr>
          <p:cNvPr id="335875" name="Slide Number Placeholder 3"/>
          <p:cNvSpPr>
            <a:spLocks noGrp="1"/>
          </p:cNvSpPr>
          <p:nvPr>
            <p:ph type="sldNum" sz="quarter" idx="5"/>
          </p:nvPr>
        </p:nvSpPr>
        <p:spPr bwMode="auto">
          <a:xfrm>
            <a:off x="3897313" y="8829675"/>
            <a:ext cx="2982912" cy="465138"/>
          </a:xfrm>
          <a:prstGeom prst="rect">
            <a:avLst/>
          </a:prstGeom>
          <a:ln>
            <a:miter lim="800000"/>
            <a:headEnd/>
            <a:tailEnd/>
          </a:ln>
        </p:spPr>
        <p:txBody>
          <a:bodyPr wrap="square" numCol="1" anchorCtr="0" compatLnSpc="1">
            <a:prstTxWarp prst="textNoShape">
              <a:avLst/>
            </a:prstTxWarp>
          </a:bodyPr>
          <a:lstStyle/>
          <a:p>
            <a:pPr fontAlgn="base">
              <a:spcBef>
                <a:spcPct val="0"/>
              </a:spcBef>
              <a:spcAft>
                <a:spcPct val="0"/>
              </a:spcAft>
              <a:defRPr/>
            </a:pPr>
            <a:fld id="{1F0803E6-6553-4B63-9CDC-9200453D5083}" type="slidenum">
              <a:rPr lang="en-US" smtClean="0"/>
              <a:pPr fontAlgn="base">
                <a:spcBef>
                  <a:spcPct val="0"/>
                </a:spcBef>
                <a:spcAft>
                  <a:spcPct val="0"/>
                </a:spcAft>
                <a:defRPr/>
              </a:pPr>
              <a:t>116</a:t>
            </a:fld>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Slide Image Placeholder 1"/>
          <p:cNvSpPr>
            <a:spLocks noGrp="1" noRot="1" noChangeAspect="1" noTextEdit="1"/>
          </p:cNvSpPr>
          <p:nvPr>
            <p:ph type="sldImg"/>
          </p:nvPr>
        </p:nvSpPr>
        <p:spPr bwMode="auto">
          <a:noFill/>
          <a:ln>
            <a:solidFill>
              <a:srgbClr val="000000"/>
            </a:solidFill>
            <a:miter lim="800000"/>
            <a:headEnd/>
            <a:tailEnd/>
          </a:ln>
        </p:spPr>
      </p:sp>
      <p:sp>
        <p:nvSpPr>
          <p:cNvPr id="179203"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Bullets: show the 7 steps to develop an operational functionality program using the tools described in this module</a:t>
            </a:r>
          </a:p>
          <a:p>
            <a:pPr eaLnBrk="1" hangingPunct="1">
              <a:spcBef>
                <a:spcPct val="0"/>
              </a:spcBef>
            </a:pPr>
            <a:endParaRPr lang="en-US" dirty="0" smtClean="0"/>
          </a:p>
          <a:p>
            <a:pPr eaLnBrk="1" hangingPunct="1">
              <a:spcBef>
                <a:spcPct val="0"/>
              </a:spcBef>
            </a:pPr>
            <a:r>
              <a:rPr lang="en-US" dirty="0" smtClean="0"/>
              <a:t>Photos – both illustrate dissemination</a:t>
            </a:r>
            <a:r>
              <a:rPr lang="en-US" baseline="0" dirty="0" smtClean="0"/>
              <a:t> of travel conditions</a:t>
            </a:r>
            <a:r>
              <a:rPr lang="en-US" dirty="0" smtClean="0"/>
              <a:t>: </a:t>
            </a:r>
          </a:p>
          <a:p>
            <a:pPr eaLnBrk="1" hangingPunct="1">
              <a:spcBef>
                <a:spcPct val="0"/>
              </a:spcBef>
              <a:buFont typeface="Arial" pitchFamily="34" charset="0"/>
              <a:buChar char="•"/>
            </a:pPr>
            <a:r>
              <a:rPr lang="en-US" dirty="0" smtClean="0"/>
              <a:t> top – a traveler information kiosk to provide advanced traveler information to aid in trip planning</a:t>
            </a:r>
          </a:p>
          <a:p>
            <a:pPr eaLnBrk="1" hangingPunct="1">
              <a:spcBef>
                <a:spcPct val="0"/>
              </a:spcBef>
              <a:buFont typeface="Arial" pitchFamily="34" charset="0"/>
              <a:buChar char="•"/>
            </a:pPr>
            <a:r>
              <a:rPr lang="en-US" dirty="0" smtClean="0"/>
              <a:t> bottom</a:t>
            </a:r>
            <a:r>
              <a:rPr lang="en-US" baseline="0" dirty="0" smtClean="0"/>
              <a:t> – feed travel conditions to the media so they can be broadcast and help viewers plan their travel</a:t>
            </a:r>
            <a:endParaRPr lang="en-US" dirty="0" smtClean="0"/>
          </a:p>
        </p:txBody>
      </p:sp>
      <p:sp>
        <p:nvSpPr>
          <p:cNvPr id="317443" name="Slide Number Placeholder 3"/>
          <p:cNvSpPr>
            <a:spLocks noGrp="1"/>
          </p:cNvSpPr>
          <p:nvPr>
            <p:ph type="sldNum" sz="quarter" idx="5"/>
          </p:nvPr>
        </p:nvSpPr>
        <p:spPr bwMode="auto">
          <a:xfrm>
            <a:off x="3897313" y="8829675"/>
            <a:ext cx="2982912" cy="465138"/>
          </a:xfrm>
          <a:prstGeom prst="rect">
            <a:avLst/>
          </a:prstGeom>
          <a:ln>
            <a:miter lim="800000"/>
            <a:headEnd/>
            <a:tailEnd/>
          </a:ln>
        </p:spPr>
        <p:txBody>
          <a:bodyPr wrap="square" numCol="1" anchorCtr="0" compatLnSpc="1">
            <a:prstTxWarp prst="textNoShape">
              <a:avLst/>
            </a:prstTxWarp>
          </a:bodyPr>
          <a:lstStyle/>
          <a:p>
            <a:pPr fontAlgn="base">
              <a:spcBef>
                <a:spcPct val="0"/>
              </a:spcBef>
              <a:spcAft>
                <a:spcPct val="0"/>
              </a:spcAft>
              <a:defRPr/>
            </a:pPr>
            <a:fld id="{CE925FFB-C506-4DF4-870C-7D62BF28636E}" type="slidenum">
              <a:rPr lang="en-US" smtClean="0"/>
              <a:pPr fontAlgn="base">
                <a:spcBef>
                  <a:spcPct val="0"/>
                </a:spcBef>
                <a:spcAft>
                  <a:spcPct val="0"/>
                </a:spcAft>
                <a:defRPr/>
              </a:pPr>
              <a:t>99</a:t>
            </a:fld>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Third example – bigger improvement: Former “Malfunction Junction.”  State DOT planned to upgrade a 30+ year old system interchange that had originally been built as an urban</a:t>
            </a:r>
            <a:r>
              <a:rPr lang="en-US" baseline="0" dirty="0" smtClean="0"/>
              <a:t> at-grade highway grade separation.  Tentative design was going to retain most existing ramps but add flyovers between north and west legs because designers could not figure out how to maintain traffic during construction if existing ramps were to be replaced.  </a:t>
            </a:r>
          </a:p>
          <a:p>
            <a:endParaRPr lang="en-US" baseline="0" dirty="0" smtClean="0"/>
          </a:p>
          <a:p>
            <a:r>
              <a:rPr lang="en-US" baseline="0" dirty="0" smtClean="0"/>
              <a:t>City took a broader look at interchange and area access needs and determined retention of most existing ramps would not suffice.  City proposed interchange similar to one at right together with a traffic maintenance plan.  State DOT agreed and built interchange to meet the longer range needs.</a:t>
            </a:r>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Slide Image Placeholder 1"/>
          <p:cNvSpPr>
            <a:spLocks noGrp="1" noRot="1" noChangeAspect="1" noTextEdit="1"/>
          </p:cNvSpPr>
          <p:nvPr>
            <p:ph type="sldImg"/>
          </p:nvPr>
        </p:nvSpPr>
        <p:spPr bwMode="auto">
          <a:noFill/>
          <a:ln>
            <a:solidFill>
              <a:srgbClr val="000000"/>
            </a:solidFill>
            <a:miter lim="800000"/>
            <a:headEnd/>
            <a:tailEnd/>
          </a:ln>
        </p:spPr>
      </p:sp>
      <p:sp>
        <p:nvSpPr>
          <p:cNvPr id="18125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Traffic detour/diversion plan to facilitate major reconstruction - Full closure of sections of I-670 for reconstruction made possible by using network of well connected street system.</a:t>
            </a:r>
          </a:p>
        </p:txBody>
      </p:sp>
      <p:sp>
        <p:nvSpPr>
          <p:cNvPr id="338947" name="Slide Number Placeholder 3"/>
          <p:cNvSpPr>
            <a:spLocks noGrp="1"/>
          </p:cNvSpPr>
          <p:nvPr>
            <p:ph type="sldNum" sz="quarter" idx="5"/>
          </p:nvPr>
        </p:nvSpPr>
        <p:spPr bwMode="auto">
          <a:xfrm>
            <a:off x="3897313" y="8829675"/>
            <a:ext cx="2982912" cy="465138"/>
          </a:xfrm>
          <a:prstGeom prst="rect">
            <a:avLst/>
          </a:prstGeom>
          <a:ln>
            <a:miter lim="800000"/>
            <a:headEnd/>
            <a:tailEnd/>
          </a:ln>
        </p:spPr>
        <p:txBody>
          <a:bodyPr wrap="square" numCol="1" anchorCtr="0" compatLnSpc="1">
            <a:prstTxWarp prst="textNoShape">
              <a:avLst/>
            </a:prstTxWarp>
          </a:bodyPr>
          <a:lstStyle/>
          <a:p>
            <a:pPr fontAlgn="base">
              <a:spcBef>
                <a:spcPct val="0"/>
              </a:spcBef>
              <a:spcAft>
                <a:spcPct val="0"/>
              </a:spcAft>
              <a:defRPr/>
            </a:pPr>
            <a:fld id="{D8D34464-1F7C-4EFD-8840-FD32989C045C}" type="slidenum">
              <a:rPr lang="en-US" smtClean="0"/>
              <a:pPr fontAlgn="base">
                <a:spcBef>
                  <a:spcPct val="0"/>
                </a:spcBef>
                <a:spcAft>
                  <a:spcPct val="0"/>
                </a:spcAft>
                <a:defRPr/>
              </a:pPr>
              <a:t>118</a:t>
            </a:fld>
            <a:endParaRPr lang="en-US" dirty="0"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Sources for more</a:t>
            </a:r>
            <a:r>
              <a:rPr lang="en-US" baseline="0" dirty="0" smtClean="0"/>
              <a:t> information to help preserve and enhance operational functionality</a:t>
            </a:r>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Slide Image Placeholder 1"/>
          <p:cNvSpPr>
            <a:spLocks noGrp="1" noRot="1" noChangeAspect="1" noTextEdit="1"/>
          </p:cNvSpPr>
          <p:nvPr>
            <p:ph type="sldImg"/>
          </p:nvPr>
        </p:nvSpPr>
        <p:spPr bwMode="auto">
          <a:noFill/>
          <a:ln>
            <a:solidFill>
              <a:srgbClr val="000000"/>
            </a:solidFill>
            <a:miter lim="800000"/>
            <a:headEnd/>
            <a:tailEnd/>
          </a:ln>
        </p:spPr>
      </p:sp>
      <p:sp>
        <p:nvSpPr>
          <p:cNvPr id="18227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dirty="0" smtClean="0"/>
              <a:t>Questions and discussion</a:t>
            </a:r>
          </a:p>
        </p:txBody>
      </p:sp>
      <p:sp>
        <p:nvSpPr>
          <p:cNvPr id="342019" name="Slide Number Placeholder 3"/>
          <p:cNvSpPr>
            <a:spLocks noGrp="1"/>
          </p:cNvSpPr>
          <p:nvPr>
            <p:ph type="sldNum" sz="quarter" idx="5"/>
          </p:nvPr>
        </p:nvSpPr>
        <p:spPr bwMode="auto">
          <a:xfrm>
            <a:off x="3897313" y="8829675"/>
            <a:ext cx="2982912" cy="465138"/>
          </a:xfrm>
          <a:prstGeom prst="rect">
            <a:avLst/>
          </a:prstGeom>
          <a:ln>
            <a:miter lim="800000"/>
            <a:headEnd/>
            <a:tailEnd/>
          </a:ln>
        </p:spPr>
        <p:txBody>
          <a:bodyPr wrap="square" numCol="1" anchorCtr="0" compatLnSpc="1">
            <a:prstTxWarp prst="textNoShape">
              <a:avLst/>
            </a:prstTxWarp>
          </a:bodyPr>
          <a:lstStyle/>
          <a:p>
            <a:pPr fontAlgn="base">
              <a:spcBef>
                <a:spcPct val="0"/>
              </a:spcBef>
              <a:spcAft>
                <a:spcPct val="0"/>
              </a:spcAft>
              <a:defRPr/>
            </a:pPr>
            <a:fld id="{9B235F3A-4375-407F-98A8-CE9650ACD1D5}" type="slidenum">
              <a:rPr lang="en-US" smtClean="0"/>
              <a:pPr fontAlgn="base">
                <a:spcBef>
                  <a:spcPct val="0"/>
                </a:spcBef>
                <a:spcAft>
                  <a:spcPct val="0"/>
                </a:spcAft>
                <a:defRPr/>
              </a:pPr>
              <a:t>120</a:t>
            </a:fld>
            <a:endParaRPr lang="en-US" dirty="0"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Exercise to help participants practice and apply concepts discussed up to now.</a:t>
            </a:r>
          </a:p>
          <a:p>
            <a:endParaRPr lang="en-US" dirty="0" smtClean="0"/>
          </a:p>
          <a:p>
            <a:r>
              <a:rPr lang="en-US" dirty="0" smtClean="0"/>
              <a:t>Participants should be split into groups of ideally 2-4 people;</a:t>
            </a:r>
            <a:r>
              <a:rPr lang="en-US" baseline="0" dirty="0" smtClean="0"/>
              <a:t> larger groups will get bogged down (too many groups will take too much time to report back).</a:t>
            </a:r>
          </a:p>
          <a:p>
            <a:endParaRPr lang="en-US" baseline="0" dirty="0" smtClean="0"/>
          </a:p>
          <a:p>
            <a:r>
              <a:rPr lang="en-US" baseline="0" dirty="0" smtClean="0"/>
              <a:t>Challenge is described on next slides.  Hand out the exercise if it is not already inserted in the  workshop binder.</a:t>
            </a:r>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sz="1200" kern="1200" dirty="0" smtClean="0">
                <a:solidFill>
                  <a:schemeClr val="tx1"/>
                </a:solidFill>
                <a:latin typeface="Times New Roman" pitchFamily="18" charset="0"/>
                <a:ea typeface="+mn-ea"/>
                <a:cs typeface="+mn-cs"/>
              </a:rPr>
              <a:t>For the existing east-west highway shown on the attachment, recommend a short, medium, and long range strategy to preserve the functionality of the highway for the next 50 years and beyond. (cont. next slide)</a:t>
            </a:r>
          </a:p>
          <a:p>
            <a:r>
              <a:rPr lang="en-US" sz="1200" kern="1200" dirty="0" smtClean="0">
                <a:solidFill>
                  <a:schemeClr val="tx1"/>
                </a:solidFill>
                <a:latin typeface="Times New Roman" pitchFamily="18" charset="0"/>
                <a:ea typeface="+mn-ea"/>
                <a:cs typeface="+mn-cs"/>
              </a:rPr>
              <a:t> </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dirty="0" smtClean="0">
                <a:solidFill>
                  <a:schemeClr val="tx1"/>
                </a:solidFill>
                <a:latin typeface="Times New Roman" pitchFamily="18" charset="0"/>
                <a:ea typeface="+mn-ea"/>
                <a:cs typeface="+mn-cs"/>
              </a:rPr>
              <a:t>You will see that the highway segment shown has four different cross-sections:</a:t>
            </a:r>
          </a:p>
          <a:p>
            <a:pPr lvl="0">
              <a:buFont typeface="Arial" pitchFamily="34" charset="0"/>
              <a:buChar char="•"/>
            </a:pPr>
            <a:r>
              <a:rPr lang="en-US" sz="1200" kern="1200" dirty="0" smtClean="0">
                <a:solidFill>
                  <a:schemeClr val="tx1"/>
                </a:solidFill>
                <a:latin typeface="Times New Roman" pitchFamily="18" charset="0"/>
                <a:ea typeface="+mn-ea"/>
                <a:cs typeface="+mn-cs"/>
              </a:rPr>
              <a:t> Segment 1 (westernmost): 4 lane freeway</a:t>
            </a:r>
          </a:p>
          <a:p>
            <a:pPr lvl="0">
              <a:buFont typeface="Arial" pitchFamily="34" charset="0"/>
              <a:buChar char="•"/>
            </a:pPr>
            <a:r>
              <a:rPr lang="en-US" sz="1200" kern="1200" dirty="0" smtClean="0">
                <a:solidFill>
                  <a:schemeClr val="tx1"/>
                </a:solidFill>
                <a:latin typeface="Times New Roman" pitchFamily="18" charset="0"/>
                <a:ea typeface="+mn-ea"/>
                <a:cs typeface="+mn-cs"/>
              </a:rPr>
              <a:t> Segment 2: at-grade 4 lanes plus TWLTL; the DOT has approved an upgrade to a 4-lane freeway when needed</a:t>
            </a:r>
          </a:p>
          <a:p>
            <a:pPr lvl="0">
              <a:buFont typeface="Arial" pitchFamily="34" charset="0"/>
              <a:buChar char="•"/>
            </a:pPr>
            <a:r>
              <a:rPr lang="en-US" sz="1200" kern="1200" dirty="0" smtClean="0">
                <a:solidFill>
                  <a:schemeClr val="tx1"/>
                </a:solidFill>
                <a:latin typeface="Times New Roman" pitchFamily="18" charset="0"/>
                <a:ea typeface="+mn-ea"/>
                <a:cs typeface="+mn-cs"/>
              </a:rPr>
              <a:t> Segment 3: at-grade 4 lanes TWLTL</a:t>
            </a:r>
          </a:p>
          <a:p>
            <a:pPr lvl="0">
              <a:buFont typeface="Arial" pitchFamily="34" charset="0"/>
              <a:buChar char="•"/>
            </a:pPr>
            <a:r>
              <a:rPr lang="en-US" sz="1200" kern="1200" dirty="0" smtClean="0">
                <a:solidFill>
                  <a:schemeClr val="tx1"/>
                </a:solidFill>
                <a:latin typeface="Times New Roman" pitchFamily="18" charset="0"/>
                <a:ea typeface="+mn-ea"/>
                <a:cs typeface="+mn-cs"/>
              </a:rPr>
              <a:t> Segment 4: 4 lane freeway</a:t>
            </a:r>
          </a:p>
          <a:p>
            <a:r>
              <a:rPr lang="en-US" sz="1200" kern="1200" dirty="0" smtClean="0">
                <a:solidFill>
                  <a:schemeClr val="tx1"/>
                </a:solidFill>
                <a:latin typeface="Times New Roman" pitchFamily="18" charset="0"/>
                <a:ea typeface="+mn-ea"/>
                <a:cs typeface="+mn-cs"/>
              </a:rPr>
              <a:t> </a:t>
            </a:r>
          </a:p>
          <a:p>
            <a:r>
              <a:rPr lang="en-US" sz="1200" kern="1200" dirty="0" smtClean="0">
                <a:solidFill>
                  <a:schemeClr val="tx1"/>
                </a:solidFill>
                <a:latin typeface="Times New Roman" pitchFamily="18" charset="0"/>
                <a:ea typeface="+mn-ea"/>
                <a:cs typeface="+mn-cs"/>
              </a:rPr>
              <a:t>The cross-section for segments 2 and 3 are as shown on the cross-section on the map sheet of the attachment.</a:t>
            </a:r>
          </a:p>
          <a:p>
            <a:r>
              <a:rPr lang="en-US" sz="1200" kern="1200" dirty="0" smtClean="0">
                <a:solidFill>
                  <a:schemeClr val="tx1"/>
                </a:solidFill>
                <a:latin typeface="Times New Roman" pitchFamily="18" charset="0"/>
                <a:ea typeface="+mn-ea"/>
                <a:cs typeface="+mn-cs"/>
              </a:rPr>
              <a:t> </a:t>
            </a:r>
          </a:p>
          <a:p>
            <a:r>
              <a:rPr lang="en-US" sz="1200" kern="1200" dirty="0" smtClean="0">
                <a:solidFill>
                  <a:schemeClr val="tx1"/>
                </a:solidFill>
                <a:latin typeface="Times New Roman" pitchFamily="18" charset="0"/>
                <a:ea typeface="+mn-ea"/>
                <a:cs typeface="+mn-cs"/>
              </a:rPr>
              <a:t>Your assignment is to create a strategy to preserve as well as you can and enhance as needed the highway’s functionality.  Consider three periods:</a:t>
            </a:r>
          </a:p>
          <a:p>
            <a:pPr lvl="0"/>
            <a:r>
              <a:rPr lang="en-US" sz="1200" kern="1200" dirty="0" smtClean="0">
                <a:solidFill>
                  <a:schemeClr val="tx1"/>
                </a:solidFill>
                <a:latin typeface="Times New Roman" pitchFamily="18" charset="0"/>
                <a:ea typeface="+mn-ea"/>
                <a:cs typeface="+mn-cs"/>
              </a:rPr>
              <a:t>Short-term – 0-5 years</a:t>
            </a:r>
          </a:p>
          <a:p>
            <a:pPr lvl="0"/>
            <a:r>
              <a:rPr lang="en-US" sz="1200" kern="1200" dirty="0" smtClean="0">
                <a:solidFill>
                  <a:schemeClr val="tx1"/>
                </a:solidFill>
                <a:latin typeface="Times New Roman" pitchFamily="18" charset="0"/>
                <a:ea typeface="+mn-ea"/>
                <a:cs typeface="+mn-cs"/>
              </a:rPr>
              <a:t>Medium term – 5-20 years</a:t>
            </a:r>
          </a:p>
          <a:p>
            <a:pPr lvl="0"/>
            <a:r>
              <a:rPr lang="en-US" sz="1200" kern="1200" dirty="0" smtClean="0">
                <a:solidFill>
                  <a:schemeClr val="tx1"/>
                </a:solidFill>
                <a:latin typeface="Times New Roman" pitchFamily="18" charset="0"/>
                <a:ea typeface="+mn-ea"/>
                <a:cs typeface="+mn-cs"/>
              </a:rPr>
              <a:t>Long term – 20-50 years</a:t>
            </a:r>
          </a:p>
          <a:p>
            <a:r>
              <a:rPr lang="en-US" sz="1200" kern="1200" dirty="0" smtClean="0">
                <a:solidFill>
                  <a:schemeClr val="tx1"/>
                </a:solidFill>
                <a:latin typeface="Times New Roman" pitchFamily="18" charset="0"/>
                <a:ea typeface="+mn-ea"/>
                <a:cs typeface="+mn-cs"/>
              </a:rPr>
              <a:t> </a:t>
            </a:r>
          </a:p>
          <a:p>
            <a:r>
              <a:rPr lang="en-US" sz="1200" kern="1200" dirty="0" smtClean="0">
                <a:solidFill>
                  <a:schemeClr val="tx1"/>
                </a:solidFill>
                <a:latin typeface="Times New Roman" pitchFamily="18" charset="0"/>
                <a:ea typeface="+mn-ea"/>
                <a:cs typeface="+mn-cs"/>
              </a:rPr>
              <a:t>Notice that both 20 and 50 year traffic projections have been provided on the attachment.  So have ultimate cross-sections that have been proposed by the city and/or MPO.</a:t>
            </a:r>
          </a:p>
          <a:p>
            <a:r>
              <a:rPr lang="en-US" sz="1200" kern="1200" dirty="0" smtClean="0">
                <a:solidFill>
                  <a:schemeClr val="tx1"/>
                </a:solidFill>
                <a:latin typeface="Times New Roman" pitchFamily="18" charset="0"/>
                <a:ea typeface="+mn-ea"/>
                <a:cs typeface="+mn-cs"/>
              </a:rPr>
              <a:t> </a:t>
            </a:r>
          </a:p>
          <a:p>
            <a:r>
              <a:rPr lang="en-US" sz="1200" kern="1200" dirty="0" smtClean="0">
                <a:solidFill>
                  <a:schemeClr val="tx1"/>
                </a:solidFill>
                <a:latin typeface="Times New Roman" pitchFamily="18" charset="0"/>
                <a:ea typeface="+mn-ea"/>
                <a:cs typeface="+mn-cs"/>
              </a:rPr>
              <a:t>Please use the “Strategy Sheet” to show your strategy. (cont. next slide)</a:t>
            </a:r>
          </a:p>
          <a:p>
            <a:endParaRPr lang="en-US" dirty="0" smtClean="0"/>
          </a:p>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dirty="0" smtClean="0">
                <a:solidFill>
                  <a:schemeClr val="tx1"/>
                </a:solidFill>
                <a:latin typeface="Times New Roman" pitchFamily="18" charset="0"/>
                <a:ea typeface="+mn-ea"/>
                <a:cs typeface="+mn-cs"/>
              </a:rPr>
              <a:t>Photos: Existing Segment 3 – state highway on north side of rail track is at-grade 4 lanes with TWLTL; local street on south side of track has two lanes</a:t>
            </a:r>
          </a:p>
          <a:p>
            <a:endParaRPr lang="en-US" sz="1200" kern="1200" dirty="0" smtClean="0">
              <a:solidFill>
                <a:schemeClr val="tx1"/>
              </a:solidFill>
              <a:latin typeface="Times New Roman" pitchFamily="18" charset="0"/>
              <a:ea typeface="+mn-ea"/>
              <a:cs typeface="+mn-cs"/>
            </a:endParaRPr>
          </a:p>
          <a:p>
            <a:endParaRPr lang="en-US" sz="1200" kern="1200" dirty="0" smtClean="0">
              <a:solidFill>
                <a:schemeClr val="tx1"/>
              </a:solidFill>
              <a:latin typeface="Times New Roman" pitchFamily="18" charset="0"/>
              <a:ea typeface="+mn-ea"/>
              <a:cs typeface="+mn-cs"/>
            </a:endParaRPr>
          </a:p>
          <a:p>
            <a:endParaRPr lang="en-US" sz="1200" kern="1200" dirty="0" smtClean="0">
              <a:solidFill>
                <a:schemeClr val="tx1"/>
              </a:solidFill>
              <a:latin typeface="Times New Roman" pitchFamily="18" charset="0"/>
              <a:ea typeface="+mn-ea"/>
              <a:cs typeface="+mn-c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 is an example of what a couple of strategies could look like when entered.   Your corresponding handout sheet provides more room to write.  It is organized into the same categories as shown here.</a:t>
            </a:r>
          </a:p>
          <a:p>
            <a:endParaRPr lang="en-US" dirty="0" smtClean="0"/>
          </a:p>
          <a:p>
            <a:pPr>
              <a:buFont typeface="Arial" pitchFamily="34" charset="0"/>
              <a:buChar char="•"/>
            </a:pPr>
            <a:r>
              <a:rPr lang="en-US" dirty="0" smtClean="0"/>
              <a:t> Once</a:t>
            </a:r>
            <a:r>
              <a:rPr lang="en-US" baseline="0" dirty="0" smtClean="0"/>
              <a:t> you decide on a preservation or enhancement strategy, write a brief description in the “strategy column.”  </a:t>
            </a:r>
          </a:p>
          <a:p>
            <a:pPr>
              <a:buFont typeface="Arial" pitchFamily="34" charset="0"/>
              <a:buChar char="•"/>
            </a:pPr>
            <a:endParaRPr lang="en-US" baseline="0" dirty="0" smtClean="0"/>
          </a:p>
          <a:p>
            <a:pPr>
              <a:buFont typeface="Arial" pitchFamily="34" charset="0"/>
              <a:buChar char="•"/>
            </a:pPr>
            <a:r>
              <a:rPr lang="en-US" baseline="0" dirty="0" smtClean="0"/>
              <a:t> Decide which period(s) the strategy should be implemented and check the applicable boxes in the first three columns.</a:t>
            </a:r>
          </a:p>
          <a:p>
            <a:pPr>
              <a:buFont typeface="Arial" pitchFamily="34" charset="0"/>
              <a:buChar char="•"/>
            </a:pPr>
            <a:endParaRPr lang="en-US" baseline="0" dirty="0" smtClean="0"/>
          </a:p>
          <a:p>
            <a:pPr>
              <a:buFont typeface="Arial" pitchFamily="34" charset="0"/>
              <a:buChar char="•"/>
            </a:pPr>
            <a:r>
              <a:rPr lang="en-US" baseline="0" dirty="0" smtClean="0"/>
              <a:t> Enter any clarifying or supplemental comments in the right column.</a:t>
            </a:r>
          </a:p>
          <a:p>
            <a:endParaRPr lang="en-US" baseline="0" dirty="0" smtClean="0"/>
          </a:p>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Ask each group to report its recommendations in no more than 3 minutes each.</a:t>
            </a:r>
          </a:p>
          <a:p>
            <a:endParaRPr lang="en-US" dirty="0" smtClean="0"/>
          </a:p>
          <a:p>
            <a:r>
              <a:rPr lang="en-US" dirty="0" smtClean="0"/>
              <a:t>After last group, ask participants</a:t>
            </a:r>
            <a:r>
              <a:rPr lang="en-US" baseline="0" dirty="0" smtClean="0"/>
              <a:t> for reactions to the recommendations made.  If a stimulus is needed to get discussion moving, select a strategy recommended by only one group and ask other groups why they did not make such a recommendation.  Another possibility is to ask the participants to help rank the recommendations in order of priority.</a:t>
            </a:r>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Bullets: list of some operational concepts to preserve operational functionality</a:t>
            </a:r>
          </a:p>
          <a:p>
            <a:endParaRPr lang="en-US" dirty="0" smtClean="0"/>
          </a:p>
          <a:p>
            <a:r>
              <a:rPr lang="en-US" dirty="0" smtClean="0"/>
              <a:t>Photo: Texas Medical Center (Houston), the world’s largest, operates 24/7 and has very demanding access and internal circulation needs and issues.  TMC operates its own traffic management center (integrated with emergency</a:t>
            </a:r>
            <a:r>
              <a:rPr lang="en-US" baseline="0" dirty="0" smtClean="0"/>
              <a:t> management center) which has an extensive operations plan to cover a myriad of normal and abnormal conditions (e.g., fires, crashes, street maintenance, congestion, etc.).  TMC and City of Houston frequently review street system operations and changing TMC needs and make adjustments as needed.</a:t>
            </a:r>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Afternoon</a:t>
            </a:r>
            <a:r>
              <a:rPr lang="en-US" baseline="0" dirty="0" smtClean="0"/>
              <a:t> break.  Scheduled for 15 minutes.</a:t>
            </a:r>
            <a:endParaRPr lang="en-US" dirty="0"/>
          </a:p>
        </p:txBody>
      </p:sp>
      <p:sp>
        <p:nvSpPr>
          <p:cNvPr id="4" name="Slide Number Placeholder 3"/>
          <p:cNvSpPr>
            <a:spLocks noGrp="1"/>
          </p:cNvSpPr>
          <p:nvPr>
            <p:ph type="sldNum" sz="quarter" idx="10"/>
          </p:nvPr>
        </p:nvSpPr>
        <p:spPr>
          <a:xfrm>
            <a:off x="3897313" y="8829675"/>
            <a:ext cx="2982912" cy="465138"/>
          </a:xfrm>
          <a:prstGeom prst="rect">
            <a:avLst/>
          </a:prstGeom>
        </p:spPr>
        <p:txBody>
          <a:bodyPr/>
          <a:lstStyle/>
          <a:p>
            <a:pPr>
              <a:defRPr/>
            </a:pPr>
            <a:fld id="{0647B448-A6F9-4280-806B-196C0D991B1A}" type="slidenum">
              <a:rPr lang="en-US" smtClean="0"/>
              <a:pPr>
                <a:defRPr/>
              </a:pPr>
              <a:t>127</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a:t>
            </a:r>
            <a:r>
              <a:rPr lang="en-US" baseline="0" dirty="0" smtClean="0"/>
              <a:t> previous modules </a:t>
            </a:r>
            <a:r>
              <a:rPr lang="en-US" dirty="0" smtClean="0"/>
              <a:t>covered functionality</a:t>
            </a:r>
            <a:r>
              <a:rPr lang="en-US" baseline="0" dirty="0" smtClean="0"/>
              <a:t> as it relates to Planning and Land Development and Traffic Operations.</a:t>
            </a:r>
          </a:p>
          <a:p>
            <a:endParaRPr lang="en-US" baseline="0" dirty="0" smtClean="0"/>
          </a:p>
          <a:p>
            <a:r>
              <a:rPr lang="en-US" baseline="0" dirty="0" smtClean="0"/>
              <a:t>This third module addresses how right-of-way and utilities can impact highway functionality.</a:t>
            </a:r>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p:spPr>
        <p:txBody>
          <a:bodyPr/>
          <a:lstStyle/>
          <a:p>
            <a:r>
              <a:rPr lang="en-US" dirty="0" smtClean="0"/>
              <a:t>Highways are built and improved on highway right of way. Effectively acquiring, preserving, and protecting the right of way is critical for maintaining the functionality of the state highway system. </a:t>
            </a:r>
          </a:p>
          <a:p>
            <a:endParaRPr lang="en-US" dirty="0" smtClean="0"/>
          </a:p>
          <a:p>
            <a:r>
              <a:rPr lang="en-US" dirty="0" smtClean="0"/>
              <a:t> Right-of-way acquisition, right</a:t>
            </a:r>
            <a:r>
              <a:rPr lang="en-US" baseline="0" dirty="0" smtClean="0"/>
              <a:t>-of-way </a:t>
            </a:r>
            <a:r>
              <a:rPr lang="en-US" dirty="0" smtClean="0"/>
              <a:t>protection/preservation and</a:t>
            </a:r>
            <a:r>
              <a:rPr lang="en-US" baseline="0" dirty="0" smtClean="0"/>
              <a:t> accommodating utilities are three important areas that affect functionality</a:t>
            </a:r>
            <a:r>
              <a:rPr lang="en-US" dirty="0" smtClean="0"/>
              <a:t>.</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Right-of-way acquisition is a critical stage is </a:t>
            </a:r>
            <a:r>
              <a:rPr lang="en-US" baseline="0" dirty="0" err="1" smtClean="0"/>
              <a:t>TxDOT’s</a:t>
            </a:r>
            <a:r>
              <a:rPr lang="en-US" baseline="0" dirty="0" smtClean="0"/>
              <a:t> project development process. It can have major implications to preserving or enhancing highway functionality.</a:t>
            </a:r>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baseline="0" dirty="0" smtClean="0"/>
              <a:t>ROW planning and acquisition are critical to functionality and project development because they can be time consuming, socially sensitive, and the source of increased project costs and delays.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baseline="0" dirty="0" smtClean="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Delays</a:t>
            </a:r>
            <a:r>
              <a:rPr lang="en-US" baseline="0" dirty="0" smtClean="0"/>
              <a:t> in projects results in longer periods of time for congestion. Increased project costs could also impact project design and the inability to properly address all needed improvements.</a:t>
            </a:r>
            <a:endParaRPr lang="en-US" dirty="0" smtClean="0"/>
          </a:p>
          <a:p>
            <a:pPr eaLnBrk="1" hangingPunct="1"/>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p:spPr>
        <p:txBody>
          <a:bodyPr/>
          <a:lstStyle/>
          <a:p>
            <a:pPr>
              <a:spcAft>
                <a:spcPts val="600"/>
              </a:spcAft>
              <a:defRPr/>
            </a:pPr>
            <a:r>
              <a:rPr lang="en-US" sz="1400" dirty="0" smtClean="0">
                <a:solidFill>
                  <a:schemeClr val="bg1"/>
                </a:solidFill>
                <a:effectLst>
                  <a:outerShdw blurRad="38100" dist="38100" dir="2700000" algn="tl">
                    <a:schemeClr val="tx1">
                      <a:alpha val="43000"/>
                    </a:schemeClr>
                  </a:outerShdw>
                </a:effectLst>
              </a:rPr>
              <a:t>This slide shows</a:t>
            </a:r>
            <a:r>
              <a:rPr lang="en-US" sz="1400" baseline="0" dirty="0" smtClean="0">
                <a:solidFill>
                  <a:schemeClr val="bg1"/>
                </a:solidFill>
                <a:effectLst>
                  <a:outerShdw blurRad="38100" dist="38100" dir="2700000" algn="tl">
                    <a:schemeClr val="tx1">
                      <a:alpha val="43000"/>
                    </a:schemeClr>
                  </a:outerShdw>
                </a:effectLst>
              </a:rPr>
              <a:t> the functionality losses in relation to ROW acquisition delays and insufficient ROW and the resulting functionality shortfalls.</a:t>
            </a:r>
            <a:endParaRPr lang="en-US" sz="1400" dirty="0" smtClean="0">
              <a:solidFill>
                <a:schemeClr val="bg1"/>
              </a:solidFill>
              <a:effectLst>
                <a:outerShdw blurRad="38100" dist="38100" dir="2700000" algn="tl">
                  <a:schemeClr val="tx1">
                    <a:alpha val="43000"/>
                  </a:schemeClr>
                </a:outerShdw>
              </a:effectLst>
            </a:endParaRPr>
          </a:p>
          <a:p>
            <a:pPr>
              <a:spcAft>
                <a:spcPts val="600"/>
              </a:spcAft>
              <a:defRPr/>
            </a:pPr>
            <a:endParaRPr lang="en-US" sz="1400" dirty="0" smtClean="0">
              <a:solidFill>
                <a:schemeClr val="bg1"/>
              </a:solidFill>
              <a:effectLst>
                <a:outerShdw blurRad="38100" dist="38100" dir="2700000" algn="tl">
                  <a:schemeClr val="tx1">
                    <a:alpha val="43000"/>
                  </a:schemeClr>
                </a:outerShdw>
              </a:effectLst>
            </a:endParaRPr>
          </a:p>
          <a:p>
            <a:pPr>
              <a:spcAft>
                <a:spcPts val="600"/>
              </a:spcAft>
              <a:defRPr/>
            </a:pPr>
            <a:r>
              <a:rPr lang="en-US" sz="1400" dirty="0" smtClean="0">
                <a:solidFill>
                  <a:schemeClr val="bg1"/>
                </a:solidFill>
                <a:effectLst>
                  <a:outerShdw blurRad="38100" dist="38100" dir="2700000" algn="tl">
                    <a:schemeClr val="tx1">
                      <a:alpha val="43000"/>
                    </a:schemeClr>
                  </a:outerShdw>
                </a:effectLst>
              </a:rPr>
              <a:t>Five major factors driving ROW acquisition durations:</a:t>
            </a:r>
          </a:p>
          <a:p>
            <a:pPr marL="342900" indent="-342900">
              <a:spcAft>
                <a:spcPts val="600"/>
              </a:spcAft>
              <a:buFont typeface="+mj-lt"/>
              <a:buAutoNum type="arabicPeriod"/>
              <a:defRPr/>
            </a:pPr>
            <a:r>
              <a:rPr lang="en-US" b="0" dirty="0" smtClean="0">
                <a:solidFill>
                  <a:schemeClr val="bg1"/>
                </a:solidFill>
              </a:rPr>
              <a:t>The processes to be followed</a:t>
            </a:r>
          </a:p>
          <a:p>
            <a:pPr marL="342900" indent="-342900">
              <a:spcAft>
                <a:spcPts val="600"/>
              </a:spcAft>
              <a:buFont typeface="+mj-lt"/>
              <a:buAutoNum type="arabicPeriod"/>
              <a:defRPr/>
            </a:pPr>
            <a:r>
              <a:rPr lang="en-US" b="0" dirty="0" smtClean="0">
                <a:solidFill>
                  <a:schemeClr val="bg1"/>
                </a:solidFill>
              </a:rPr>
              <a:t>Total number of parcels</a:t>
            </a:r>
          </a:p>
          <a:p>
            <a:pPr marL="342900" indent="-342900">
              <a:spcAft>
                <a:spcPts val="600"/>
              </a:spcAft>
              <a:buFont typeface="+mj-lt"/>
              <a:buAutoNum type="arabicPeriod"/>
              <a:defRPr/>
            </a:pPr>
            <a:r>
              <a:rPr lang="en-US" b="0" dirty="0" smtClean="0">
                <a:solidFill>
                  <a:schemeClr val="bg1"/>
                </a:solidFill>
              </a:rPr>
              <a:t>Location type</a:t>
            </a:r>
          </a:p>
          <a:p>
            <a:pPr marL="342900" indent="-342900">
              <a:spcAft>
                <a:spcPts val="600"/>
              </a:spcAft>
              <a:buFont typeface="+mj-lt"/>
              <a:buAutoNum type="arabicPeriod"/>
              <a:defRPr/>
            </a:pPr>
            <a:r>
              <a:rPr lang="en-US" b="0" dirty="0" smtClean="0">
                <a:solidFill>
                  <a:schemeClr val="bg1"/>
                </a:solidFill>
              </a:rPr>
              <a:t>District ROW staff size</a:t>
            </a:r>
          </a:p>
          <a:p>
            <a:pPr marL="342900" indent="-342900">
              <a:buFont typeface="+mj-lt"/>
              <a:buAutoNum type="arabicPeriod"/>
              <a:defRPr/>
            </a:pPr>
            <a:r>
              <a:rPr lang="en-US" b="0" dirty="0" smtClean="0">
                <a:solidFill>
                  <a:schemeClr val="bg1"/>
                </a:solidFill>
              </a:rPr>
              <a:t>District Annual ROW budget</a:t>
            </a:r>
          </a:p>
          <a:p>
            <a:pPr eaLnBrk="1" hangingPunct="1"/>
            <a:endParaRPr lang="en-US" dirty="0"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pPr marL="0" lvl="1"/>
            <a:r>
              <a:rPr lang="en-US" sz="1900" dirty="0" smtClean="0">
                <a:solidFill>
                  <a:srgbClr val="000000"/>
                </a:solidFill>
              </a:rPr>
              <a:t>One</a:t>
            </a:r>
            <a:r>
              <a:rPr lang="en-US" sz="1900" baseline="0" dirty="0" smtClean="0">
                <a:solidFill>
                  <a:srgbClr val="000000"/>
                </a:solidFill>
              </a:rPr>
              <a:t> best practice to help prevent ROW from negatively impacting functionality is to develop a right-of-way plan that not only addresses </a:t>
            </a:r>
            <a:r>
              <a:rPr lang="en-US" sz="1900" dirty="0" smtClean="0">
                <a:solidFill>
                  <a:srgbClr val="000000"/>
                </a:solidFill>
              </a:rPr>
              <a:t>the current improvement, but also</a:t>
            </a:r>
            <a:r>
              <a:rPr lang="en-US" sz="1900" baseline="0" dirty="0" smtClean="0">
                <a:solidFill>
                  <a:srgbClr val="000000"/>
                </a:solidFill>
              </a:rPr>
              <a:t> </a:t>
            </a:r>
            <a:r>
              <a:rPr lang="en-US" sz="1900" dirty="0" smtClean="0">
                <a:solidFill>
                  <a:srgbClr val="000000"/>
                </a:solidFill>
              </a:rPr>
              <a:t>accommodates ultimate design and needs for facility.  It should</a:t>
            </a:r>
            <a:r>
              <a:rPr lang="en-US" sz="1900" baseline="0" dirty="0" smtClean="0">
                <a:solidFill>
                  <a:srgbClr val="000000"/>
                </a:solidFill>
              </a:rPr>
              <a:t> </a:t>
            </a:r>
            <a:r>
              <a:rPr lang="en-US" sz="1900" dirty="0" smtClean="0">
                <a:solidFill>
                  <a:srgbClr val="000000"/>
                </a:solidFill>
              </a:rPr>
              <a:t>not just rely on a 20-year traffic forecast.</a:t>
            </a:r>
          </a:p>
          <a:p>
            <a:pPr marL="0" lvl="1"/>
            <a:endParaRPr lang="en-US" sz="1900" dirty="0" smtClean="0">
              <a:solidFill>
                <a:srgbClr val="000000"/>
              </a:solidFill>
            </a:endParaRPr>
          </a:p>
          <a:p>
            <a:pPr marL="0" marR="0" lvl="1" indent="0" algn="l" defTabSz="914400" rtl="0" eaLnBrk="0" fontAlgn="base" latinLnBrk="0" hangingPunct="0">
              <a:lnSpc>
                <a:spcPct val="100000"/>
              </a:lnSpc>
              <a:spcBef>
                <a:spcPct val="30000"/>
              </a:spcBef>
              <a:spcAft>
                <a:spcPct val="0"/>
              </a:spcAft>
              <a:buClrTx/>
              <a:buSzTx/>
              <a:buFontTx/>
              <a:buNone/>
              <a:tabLst/>
              <a:defRPr/>
            </a:pPr>
            <a:r>
              <a:rPr lang="en-US" sz="2000" dirty="0" smtClean="0">
                <a:solidFill>
                  <a:srgbClr val="000000"/>
                </a:solidFill>
              </a:rPr>
              <a:t>Develop a multi-disciplinary and multi-jurisdictional partnered approach that brings engineering, transportation planning, and land use decision-making together to develop ultimate roadway design and right-of-way needs</a:t>
            </a:r>
          </a:p>
          <a:p>
            <a:pPr marL="0" lvl="1"/>
            <a:endParaRPr lang="en-US" sz="1900" dirty="0" smtClean="0">
              <a:solidFill>
                <a:srgbClr val="000000"/>
              </a:solidFill>
            </a:endParaRPr>
          </a:p>
          <a:p>
            <a:pPr marL="0" lvl="1"/>
            <a:endParaRPr lang="en-US" sz="1900" dirty="0" smtClean="0">
              <a:solidFill>
                <a:srgbClr val="000000"/>
              </a:solidFill>
            </a:endParaRPr>
          </a:p>
          <a:p>
            <a:pPr marL="0" lvl="1"/>
            <a:endParaRPr lang="en-US" sz="1900" dirty="0" smtClean="0">
              <a:solidFill>
                <a:srgbClr val="000000"/>
              </a:solidFill>
            </a:endParaRPr>
          </a:p>
          <a:p>
            <a:endParaRPr lang="en-US" dirty="0" smtClean="0">
              <a:solidFill>
                <a:srgbClr val="000000"/>
              </a:solidFill>
            </a:endParaRPr>
          </a:p>
          <a:p>
            <a:endParaRPr lang="en-US" dirty="0" smtClean="0">
              <a:solidFill>
                <a:srgbClr val="000000"/>
              </a:solidFill>
            </a:endParaRPr>
          </a:p>
          <a:p>
            <a:endParaRPr lang="en-US" dirty="0" smtClean="0">
              <a:solidFill>
                <a:srgbClr val="000000"/>
              </a:solidFill>
            </a:endParaRPr>
          </a:p>
          <a:p>
            <a:pPr marL="0" lvl="1"/>
            <a:endParaRPr lang="en-US" dirty="0" smtClean="0"/>
          </a:p>
          <a:p>
            <a:pPr marL="0" lvl="1"/>
            <a:endParaRPr lang="en-US" dirty="0" smtClean="0"/>
          </a:p>
          <a:p>
            <a:endParaRPr lang="en-US" dirty="0"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2000" dirty="0" smtClean="0">
                <a:solidFill>
                  <a:srgbClr val="000000"/>
                </a:solidFill>
              </a:rPr>
              <a:t>This</a:t>
            </a:r>
            <a:r>
              <a:rPr lang="en-US" sz="2000" baseline="0" dirty="0" smtClean="0">
                <a:solidFill>
                  <a:srgbClr val="000000"/>
                </a:solidFill>
              </a:rPr>
              <a:t> slide shows four best practice methods to improve ROW acquisition. An important component required in them all is good coordination with local agencies and property owners.</a:t>
            </a:r>
          </a:p>
          <a:p>
            <a:pPr marL="457200" marR="0" lvl="1" indent="0" algn="l" defTabSz="914400" rtl="0" eaLnBrk="0" fontAlgn="base" latinLnBrk="0" hangingPunct="0">
              <a:lnSpc>
                <a:spcPct val="100000"/>
              </a:lnSpc>
              <a:spcBef>
                <a:spcPct val="30000"/>
              </a:spcBef>
              <a:spcAft>
                <a:spcPct val="0"/>
              </a:spcAft>
              <a:buClrTx/>
              <a:buSzTx/>
              <a:buFontTx/>
              <a:buNone/>
              <a:tabLst/>
              <a:defRPr/>
            </a:pPr>
            <a:endParaRPr lang="en-US" sz="2000" baseline="0" dirty="0" smtClean="0">
              <a:solidFill>
                <a:srgbClr val="000000"/>
              </a:solidFill>
            </a:endParaRPr>
          </a:p>
          <a:p>
            <a:endParaRPr lang="en-US" dirty="0" smtClean="0">
              <a:solidFill>
                <a:srgbClr val="000000"/>
              </a:solidFill>
            </a:endParaRPr>
          </a:p>
          <a:p>
            <a:pPr marL="457200" marR="0" lvl="1" indent="0" algn="l" defTabSz="914400" rtl="0" eaLnBrk="0" fontAlgn="base" latinLnBrk="0" hangingPunct="0">
              <a:lnSpc>
                <a:spcPct val="100000"/>
              </a:lnSpc>
              <a:spcBef>
                <a:spcPct val="30000"/>
              </a:spcBef>
              <a:spcAft>
                <a:spcPct val="0"/>
              </a:spcAft>
              <a:buClrTx/>
              <a:buSzTx/>
              <a:buFontTx/>
              <a:buNone/>
              <a:tabLst/>
              <a:defRPr/>
            </a:pPr>
            <a:r>
              <a:rPr lang="en-US" sz="2000" kern="1200" dirty="0" smtClean="0">
                <a:solidFill>
                  <a:srgbClr val="FF0000"/>
                </a:solidFill>
                <a:latin typeface="Times New Roman" pitchFamily="18" charset="0"/>
                <a:ea typeface="+mn-ea"/>
                <a:cs typeface="+mn-cs"/>
              </a:rPr>
              <a:t>Regarding</a:t>
            </a:r>
            <a:r>
              <a:rPr lang="en-US" sz="2000" kern="1200" baseline="0" dirty="0" smtClean="0">
                <a:solidFill>
                  <a:srgbClr val="FF0000"/>
                </a:solidFill>
                <a:latin typeface="Times New Roman" pitchFamily="18" charset="0"/>
                <a:ea typeface="+mn-ea"/>
                <a:cs typeface="+mn-cs"/>
              </a:rPr>
              <a:t> </a:t>
            </a:r>
            <a:r>
              <a:rPr lang="en-US" sz="2000" kern="1200" dirty="0" smtClean="0">
                <a:solidFill>
                  <a:srgbClr val="FF0000"/>
                </a:solidFill>
                <a:latin typeface="Times New Roman" pitchFamily="18" charset="0"/>
                <a:ea typeface="+mn-ea"/>
                <a:cs typeface="+mn-cs"/>
              </a:rPr>
              <a:t>land consolidation strategies,</a:t>
            </a:r>
            <a:r>
              <a:rPr lang="en-US" sz="2000" kern="1200" baseline="0" dirty="0" smtClean="0">
                <a:solidFill>
                  <a:srgbClr val="FF0000"/>
                </a:solidFill>
                <a:latin typeface="Times New Roman" pitchFamily="18" charset="0"/>
                <a:ea typeface="+mn-ea"/>
                <a:cs typeface="+mn-cs"/>
              </a:rPr>
              <a:t> one example would be to </a:t>
            </a:r>
            <a:r>
              <a:rPr lang="en-US" sz="2000" kern="1200" dirty="0" smtClean="0">
                <a:solidFill>
                  <a:srgbClr val="FF0000"/>
                </a:solidFill>
                <a:latin typeface="Times New Roman" pitchFamily="18" charset="0"/>
                <a:ea typeface="+mn-ea"/>
                <a:cs typeface="+mn-cs"/>
              </a:rPr>
              <a:t>develop programs to consolidate parcels into larger tracts on a voluntary basis.</a:t>
            </a:r>
            <a:r>
              <a:rPr lang="en-US" sz="2000" kern="1200" baseline="0" dirty="0" smtClean="0">
                <a:solidFill>
                  <a:srgbClr val="FF0000"/>
                </a:solidFill>
                <a:latin typeface="Times New Roman" pitchFamily="18" charset="0"/>
                <a:ea typeface="+mn-ea"/>
                <a:cs typeface="+mn-cs"/>
              </a:rPr>
              <a:t> </a:t>
            </a:r>
            <a:r>
              <a:rPr lang="en-US" sz="2000" dirty="0" smtClean="0"/>
              <a:t>Some European countries have successfully used land consolidation strategies to pool individual and fragmented parcels into more contiguous tracts to simplify right-of-way acquisition.</a:t>
            </a:r>
          </a:p>
          <a:p>
            <a:pPr marL="0" lvl="1"/>
            <a:endParaRPr lang="en-US" dirty="0" smtClean="0"/>
          </a:p>
          <a:p>
            <a:pPr marL="0" lvl="1"/>
            <a:r>
              <a:rPr lang="en-US" dirty="0" smtClean="0"/>
              <a:t>Florida uses a one agent concept where the same agent handles the acquisition, relocation, property management, and clearing of the improvements for construction. This practice helps to ensure information, process, and policy consistency so that right-of-way acquisition can be carried out more effectively.</a:t>
            </a:r>
          </a:p>
          <a:p>
            <a:pPr marL="0" lvl="1"/>
            <a:endParaRPr lang="en-US" dirty="0" smtClean="0"/>
          </a:p>
          <a:p>
            <a:pPr marL="457200" marR="0" lvl="1" indent="0" algn="l" defTabSz="914400" rtl="0" eaLnBrk="0" fontAlgn="base" latinLnBrk="0" hangingPunct="0">
              <a:lnSpc>
                <a:spcPct val="100000"/>
              </a:lnSpc>
              <a:spcBef>
                <a:spcPct val="30000"/>
              </a:spcBef>
              <a:spcAft>
                <a:spcPct val="0"/>
              </a:spcAft>
              <a:buClrTx/>
              <a:buSzTx/>
              <a:buFontTx/>
              <a:buNone/>
              <a:tabLst/>
              <a:defRPr/>
            </a:pPr>
            <a:endParaRPr lang="en-US" sz="2000" dirty="0" smtClean="0">
              <a:solidFill>
                <a:srgbClr val="000000"/>
              </a:solidFill>
            </a:endParaRPr>
          </a:p>
          <a:p>
            <a:pPr lvl="1">
              <a:defRPr/>
            </a:pPr>
            <a:endParaRPr lang="en-US" sz="2000" dirty="0" smtClean="0">
              <a:solidFill>
                <a:srgbClr val="000000"/>
              </a:solidFill>
            </a:endParaRPr>
          </a:p>
          <a:p>
            <a:pPr lvl="1">
              <a:defRPr/>
            </a:pPr>
            <a:endParaRPr lang="en-US" sz="2000" dirty="0" smtClean="0">
              <a:solidFill>
                <a:srgbClr val="000000"/>
              </a:solidFill>
            </a:endParaRPr>
          </a:p>
          <a:p>
            <a:pPr marL="0" lvl="1"/>
            <a:endParaRPr lang="en-US" sz="1900" dirty="0" smtClean="0">
              <a:solidFill>
                <a:srgbClr val="000000"/>
              </a:solidFill>
            </a:endParaRPr>
          </a:p>
          <a:p>
            <a:endParaRPr lang="en-US" dirty="0" smtClean="0">
              <a:solidFill>
                <a:srgbClr val="000000"/>
              </a:solidFill>
            </a:endParaRPr>
          </a:p>
          <a:p>
            <a:endParaRPr lang="en-US" dirty="0"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slide was included in the pilot, but it is recommended that it be removed due to time constraints.</a:t>
            </a:r>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next subsection in the</a:t>
            </a:r>
            <a:r>
              <a:rPr lang="en-US" baseline="0" dirty="0" smtClean="0"/>
              <a:t> area of ROW is ROW Protection</a:t>
            </a:r>
            <a:endParaRPr lang="en-US" dirty="0" smtClean="0"/>
          </a:p>
          <a:p>
            <a:endParaRPr lang="en-US" dirty="0" smtClean="0"/>
          </a:p>
          <a:p>
            <a:r>
              <a:rPr lang="en-US" dirty="0" smtClean="0"/>
              <a:t>Inadequate or non-existing policies or practices in various activities impacting ROW protection can result in loss to highway functionality</a:t>
            </a: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slide was not covered in the pilot due to time constraints.)</a:t>
            </a:r>
            <a:endParaRPr lang="en-US" dirty="0" smtClean="0"/>
          </a:p>
          <a:p>
            <a:endParaRPr lang="en-US" dirty="0" smtClean="0"/>
          </a:p>
          <a:p>
            <a:r>
              <a:rPr lang="en-US" dirty="0" smtClean="0"/>
              <a:t>This slide starts a series of examples showing actions taken to preserve operational functionality.</a:t>
            </a:r>
          </a:p>
          <a:p>
            <a:endParaRPr lang="en-US" dirty="0" smtClean="0"/>
          </a:p>
          <a:p>
            <a:r>
              <a:rPr lang="en-US" dirty="0" smtClean="0"/>
              <a:t>First example: eastbound I-10 in in vicinity of </a:t>
            </a:r>
            <a:r>
              <a:rPr lang="en-US" baseline="0" dirty="0" smtClean="0"/>
              <a:t>the US 54 interchange</a:t>
            </a:r>
          </a:p>
          <a:p>
            <a:endParaRPr lang="en-US" baseline="0" dirty="0" smtClean="0"/>
          </a:p>
          <a:p>
            <a:r>
              <a:rPr lang="en-US" baseline="0" dirty="0" smtClean="0"/>
              <a:t>Bullets list problems that caused congestion.</a:t>
            </a:r>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p:spPr>
        <p:txBody>
          <a:bodyPr/>
          <a:lstStyle/>
          <a:p>
            <a:r>
              <a:rPr lang="en-US" dirty="0" smtClean="0"/>
              <a:t>This slide sets</a:t>
            </a:r>
            <a:r>
              <a:rPr lang="en-US" baseline="0" dirty="0" smtClean="0"/>
              <a:t> forth three general topics for ROW protection.</a:t>
            </a:r>
          </a:p>
          <a:p>
            <a:endParaRPr lang="en-US" baseline="0" dirty="0" smtClean="0"/>
          </a:p>
          <a:p>
            <a:r>
              <a:rPr lang="en-US" baseline="0" dirty="0" smtClean="0"/>
              <a:t>Early/advanced acquisition refers to acquisition of ROW in advance of full NEPA environmental clearance.  </a:t>
            </a:r>
            <a:r>
              <a:rPr lang="en-US" baseline="0" dirty="0" err="1" smtClean="0"/>
              <a:t>TxDOT’s</a:t>
            </a:r>
            <a:r>
              <a:rPr lang="en-US" baseline="0" dirty="0" smtClean="0"/>
              <a:t> ROW Manual allows for four such methods: hardship buys, protective purchases, donations, and options to purchase. The use of these methods is limited to parcel by parcel protection.  They can not be used on a project-wide scale.</a:t>
            </a:r>
          </a:p>
          <a:p>
            <a:endParaRPr lang="en-US" baseline="0" dirty="0" smtClean="0"/>
          </a:p>
          <a:p>
            <a:r>
              <a:rPr lang="en-US" baseline="0" dirty="0" smtClean="0"/>
              <a:t>Roadside management activities include precluding ROW encroachments such as unauthorized structures, vehicles, or vendors. </a:t>
            </a:r>
            <a:r>
              <a:rPr lang="en-US" baseline="0" dirty="0" err="1" smtClean="0"/>
              <a:t>TxDOT</a:t>
            </a:r>
            <a:r>
              <a:rPr lang="en-US" baseline="0" dirty="0" smtClean="0"/>
              <a:t> does not permit encroachment into state ROW. It also includes regulating outdoor advertisements along state ROW through the Texas Administrative Code and </a:t>
            </a:r>
            <a:r>
              <a:rPr lang="en-US" baseline="0" dirty="0" err="1" smtClean="0"/>
              <a:t>TxDOT’s</a:t>
            </a:r>
            <a:r>
              <a:rPr lang="en-US" baseline="0" dirty="0" smtClean="0"/>
              <a:t> ROW Manual.</a:t>
            </a:r>
          </a:p>
          <a:p>
            <a:endParaRPr lang="en-US" baseline="0" dirty="0" smtClean="0"/>
          </a:p>
          <a:p>
            <a:r>
              <a:rPr lang="en-US" baseline="0" dirty="0" smtClean="0"/>
              <a:t>It includes Interstate 4 at SR 408 in Florida as an example.</a:t>
            </a:r>
          </a:p>
          <a:p>
            <a:endParaRPr lang="en-U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80769" y="4267200"/>
            <a:ext cx="6263525" cy="4720243"/>
          </a:xfrm>
        </p:spPr>
        <p:txBody>
          <a:bodyPr>
            <a:noAutofit/>
          </a:bodyPr>
          <a:lstStyle/>
          <a:p>
            <a:r>
              <a:rPr lang="en-US" sz="1100" dirty="0" smtClean="0"/>
              <a:t>This slide shows an overview of early ROW acquisition and preservation methods available by </a:t>
            </a:r>
            <a:r>
              <a:rPr lang="en-US" sz="1100" dirty="0" err="1" smtClean="0"/>
              <a:t>TxDOT</a:t>
            </a:r>
            <a:r>
              <a:rPr lang="en-US" sz="1100" dirty="0" smtClean="0"/>
              <a:t> and local authority. </a:t>
            </a:r>
          </a:p>
          <a:p>
            <a:endParaRPr lang="en-US" sz="1100" dirty="0" smtClean="0"/>
          </a:p>
          <a:p>
            <a:r>
              <a:rPr lang="en-US" sz="1100" dirty="0" smtClean="0"/>
              <a:t>The use of an early acquisition strategy involving the full use of allowable methods could be used by TxDOT to acquire and protect critical parcels identified early in TxDOT’s project development process. TxDOT’s </a:t>
            </a:r>
            <a:r>
              <a:rPr lang="en-US" sz="1100" i="1" dirty="0" smtClean="0"/>
              <a:t>ROW Manual </a:t>
            </a:r>
            <a:r>
              <a:rPr lang="en-US" sz="1100" dirty="0" smtClean="0"/>
              <a:t>includes provisions for the three following methods of early acquisition.</a:t>
            </a:r>
          </a:p>
          <a:p>
            <a:pPr marL="122238" indent="-122238">
              <a:buFont typeface="Arial" pitchFamily="34" charset="0"/>
              <a:buChar char="•"/>
            </a:pPr>
            <a:r>
              <a:rPr lang="en-US" sz="1100" dirty="0" smtClean="0"/>
              <a:t>hardship acquisition – an acquisition undertaken at the owner’s written request to alleviate the hardship of the inability to sell his/her property. This method allows TxDOT to relieve a distressed property owner when a property cannot be sold on the private market due to public knowledge of a pending highway project.</a:t>
            </a:r>
          </a:p>
          <a:p>
            <a:pPr marL="122238" indent="-122238">
              <a:buFont typeface="Arial" pitchFamily="34" charset="0"/>
              <a:buChar char="•"/>
            </a:pPr>
            <a:r>
              <a:rPr lang="en-US" sz="1100" dirty="0" smtClean="0"/>
              <a:t>protective buying – an advanced method commonly used to prevent imminent development or increased cost.</a:t>
            </a:r>
          </a:p>
          <a:p>
            <a:pPr marL="122238" indent="-122238">
              <a:buFont typeface="Arial" pitchFamily="34" charset="0"/>
              <a:buChar char="•"/>
            </a:pPr>
            <a:r>
              <a:rPr lang="en-US" sz="1100" dirty="0" smtClean="0"/>
              <a:t>donation – a voluntary donation of property to TxDOT (or its local partner) typically done by the owner due to some economic benefit such as an exit ramp or an overpass.</a:t>
            </a:r>
          </a:p>
          <a:p>
            <a:endParaRPr lang="en-US" sz="1100" dirty="0" smtClean="0"/>
          </a:p>
          <a:p>
            <a:r>
              <a:rPr lang="en-US" sz="1100" dirty="0" smtClean="0"/>
              <a:t>In addition to these techniques, TxDOT may also use the advance acquisition option as permitted in the Texas Transportation Code Section 202.111 through 202.114 to acquire property in advance.  An advance acquisition, or options to purchase, is a contract to buy the right to purchase property. To do this, TxDOT pays the property owner a fee, and the owner takes the property off of the market for a specified term.</a:t>
            </a:r>
          </a:p>
          <a:p>
            <a:endParaRPr lang="en-US" sz="1100" dirty="0" smtClean="0"/>
          </a:p>
          <a:p>
            <a:r>
              <a:rPr lang="en-US" sz="1100" dirty="0" smtClean="0"/>
              <a:t>Other methods are also available through partnerships with local agencies. </a:t>
            </a:r>
          </a:p>
          <a:p>
            <a:endParaRPr lang="en-US" sz="1100" dirty="0" smtClean="0"/>
          </a:p>
          <a:p>
            <a:r>
              <a:rPr lang="en-US" sz="1100" dirty="0" smtClean="0"/>
              <a:t>Reference</a:t>
            </a:r>
            <a:r>
              <a:rPr lang="en-US" sz="1100" baseline="0" dirty="0" smtClean="0"/>
              <a:t> 0-5606 report and separate available workshop regarding ROW acquisition and protection methods.</a:t>
            </a:r>
          </a:p>
          <a:p>
            <a:endParaRPr lang="en-US" sz="1100" baseline="0" dirty="0" smtClean="0"/>
          </a:p>
          <a:p>
            <a:r>
              <a:rPr lang="en-US" sz="1100" baseline="0" dirty="0" smtClean="0"/>
              <a:t>All these methods are available; some can only be used by local agencies; some are only available on a parcel-by-parcel basis; some can only be used under limited circumstances.</a:t>
            </a:r>
          </a:p>
          <a:p>
            <a:endParaRPr lang="en-US" sz="1100" baseline="0" dirty="0" smtClean="0"/>
          </a:p>
          <a:p>
            <a:r>
              <a:rPr lang="en-US" sz="1100" baseline="0" dirty="0" smtClean="0"/>
              <a:t>Chart shows value and need to approach ROW acquisition and preservation in a cooperative partnership with local agencies.</a:t>
            </a:r>
            <a:endParaRPr lang="en-US" sz="1100"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p:spPr>
        <p:txBody>
          <a:bodyPr/>
          <a:lstStyle/>
          <a:p>
            <a:r>
              <a:rPr lang="en-US" sz="1050" dirty="0" smtClean="0"/>
              <a:t>Since TxDOT’s authority ends at the right of way line, partnerships with local jurisdictions are important to ensure that the impact on TxDOT right of way and infrastructure are considered in local development decisions. </a:t>
            </a:r>
          </a:p>
          <a:p>
            <a:endParaRPr lang="en-US" sz="1050" dirty="0" smtClean="0"/>
          </a:p>
          <a:p>
            <a:r>
              <a:rPr lang="en-US" sz="1050" dirty="0" smtClean="0"/>
              <a:t>The principal activities that TxDOT and local agencies most frequently need to coordinate are:</a:t>
            </a:r>
          </a:p>
          <a:p>
            <a:pPr>
              <a:buFont typeface="Arial" pitchFamily="34" charset="0"/>
              <a:buChar char="•"/>
            </a:pPr>
            <a:r>
              <a:rPr lang="en-US" sz="1050" dirty="0" smtClean="0"/>
              <a:t> the local subdivision, site review, and development processes;</a:t>
            </a:r>
          </a:p>
          <a:p>
            <a:pPr>
              <a:buFont typeface="Arial" pitchFamily="34" charset="0"/>
              <a:buChar char="•"/>
            </a:pPr>
            <a:r>
              <a:rPr lang="en-US" sz="1050" dirty="0" smtClean="0"/>
              <a:t> short- and long-range planning (through MPO, regional, and local planning; continually through coordination and involvement in municipal and county land use and thoroughfare planning);</a:t>
            </a:r>
          </a:p>
          <a:p>
            <a:pPr>
              <a:buFont typeface="Arial" pitchFamily="34" charset="0"/>
              <a:buChar char="•"/>
            </a:pPr>
            <a:r>
              <a:rPr lang="en-US" sz="1050" dirty="0" smtClean="0"/>
              <a:t> TxDOT roadway design plans and schematics (as part of project development); and</a:t>
            </a:r>
          </a:p>
          <a:p>
            <a:pPr>
              <a:buFont typeface="Arial" pitchFamily="34" charset="0"/>
              <a:buChar char="•"/>
            </a:pPr>
            <a:r>
              <a:rPr lang="en-US" sz="1050" dirty="0" smtClean="0"/>
              <a:t> Local and MPO corridor/access management planning activities.</a:t>
            </a:r>
          </a:p>
          <a:p>
            <a:r>
              <a:rPr lang="en-US" sz="1050" dirty="0" smtClean="0"/>
              <a:t> </a:t>
            </a:r>
          </a:p>
          <a:p>
            <a:r>
              <a:rPr lang="en-US" sz="1050" dirty="0" smtClean="0"/>
              <a:t>TxDOT should also coordinate with local jurisdictions on their major thoroughfare design standards and policies as these may be applied in the local development process as a means of acquiring or preserving right of way along a TxDOT facility. Since local thoroughfare plans commonly include state roads—cities and in some cases, counties—can require that right of way be dedicated (or reserved) for TxDOT facilities when abutting properties are platted or subdivided if:</a:t>
            </a:r>
          </a:p>
          <a:p>
            <a:pPr>
              <a:buFont typeface="Arial" pitchFamily="34" charset="0"/>
              <a:buChar char="•"/>
            </a:pPr>
            <a:r>
              <a:rPr lang="en-US" sz="1050" dirty="0" smtClean="0"/>
              <a:t> additional right of way is needed in order to gain compliance with an adopted municipal or county thoroughfare plan; or</a:t>
            </a:r>
          </a:p>
          <a:p>
            <a:pPr>
              <a:buFont typeface="Arial" pitchFamily="34" charset="0"/>
              <a:buChar char="•"/>
            </a:pPr>
            <a:r>
              <a:rPr lang="en-US" sz="1050" dirty="0" smtClean="0"/>
              <a:t> the amount of right of way dedication is roughly proportional to the impact of the development.</a:t>
            </a:r>
          </a:p>
          <a:p>
            <a:endParaRPr lang="en-US" sz="1050" dirty="0" smtClean="0"/>
          </a:p>
          <a:p>
            <a:r>
              <a:rPr lang="en-US" sz="1050" dirty="0" smtClean="0"/>
              <a:t>Right of way dedication and reservation through local platting is a good tool for protecting and acquiring right of way along existing TxDOT facilities.  It is common practice by most cities in Texas to require right of way dedication and/or reservation of right of way along state facilities as part of their platting process. </a:t>
            </a: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xfrm>
            <a:off x="280769" y="4206240"/>
            <a:ext cx="6263525" cy="4781203"/>
          </a:xfrm>
          <a:noFill/>
          <a:ln/>
        </p:spPr>
        <p:txBody>
          <a:bodyPr/>
          <a:lstStyle/>
          <a:p>
            <a:r>
              <a:rPr lang="en-US" sz="1100" dirty="0" smtClean="0"/>
              <a:t>Encroachment on highway right</a:t>
            </a:r>
            <a:r>
              <a:rPr lang="en-US" sz="1100" baseline="0" dirty="0" smtClean="0"/>
              <a:t> </a:t>
            </a:r>
            <a:r>
              <a:rPr lang="en-US" sz="1100" dirty="0" smtClean="0"/>
              <a:t>of way may by unauthorized structures or vehicles and by roadside vendors cause damage to the infrastructure and create unsafe conditions to roadway users. </a:t>
            </a:r>
          </a:p>
          <a:p>
            <a:r>
              <a:rPr lang="en-US" sz="1100" dirty="0" smtClean="0"/>
              <a:t>Examples of roadside encroachment are:</a:t>
            </a:r>
          </a:p>
          <a:p>
            <a:pPr>
              <a:buFont typeface="Arial" pitchFamily="34" charset="0"/>
              <a:buChar char="•"/>
            </a:pPr>
            <a:r>
              <a:rPr lang="en-US" sz="1100" dirty="0" smtClean="0"/>
              <a:t> Vegetation grows in ROW</a:t>
            </a:r>
          </a:p>
          <a:p>
            <a:pPr>
              <a:buFont typeface="Arial" pitchFamily="34" charset="0"/>
              <a:buChar char="•"/>
            </a:pPr>
            <a:r>
              <a:rPr lang="en-US" sz="1100" dirty="0" smtClean="0"/>
              <a:t> Vegetation from off-ROW plants extends into ROW</a:t>
            </a:r>
          </a:p>
          <a:p>
            <a:pPr>
              <a:buFont typeface="Arial" pitchFamily="34" charset="0"/>
              <a:buChar char="•"/>
            </a:pPr>
            <a:r>
              <a:rPr lang="en-US" sz="1100" dirty="0" smtClean="0"/>
              <a:t> Signs built or placed partly or wholly in ROW</a:t>
            </a:r>
          </a:p>
          <a:p>
            <a:pPr>
              <a:buFont typeface="Arial" pitchFamily="34" charset="0"/>
              <a:buChar char="•"/>
            </a:pPr>
            <a:r>
              <a:rPr lang="en-US" sz="1100" dirty="0" smtClean="0"/>
              <a:t> Buildings, parking lots, driveways built partially or wholly in ROW</a:t>
            </a:r>
          </a:p>
          <a:p>
            <a:pPr>
              <a:buFont typeface="Arial" pitchFamily="34" charset="0"/>
              <a:buChar char="•"/>
            </a:pPr>
            <a:r>
              <a:rPr lang="en-US" sz="1100" dirty="0" smtClean="0"/>
              <a:t> Private drainage facilities extending into ROW</a:t>
            </a:r>
          </a:p>
          <a:p>
            <a:pPr>
              <a:buFont typeface="Arial" pitchFamily="34" charset="0"/>
              <a:buChar char="•"/>
            </a:pPr>
            <a:r>
              <a:rPr lang="en-US" sz="1100" dirty="0" smtClean="0"/>
              <a:t> unauthorized private runoff,</a:t>
            </a:r>
            <a:r>
              <a:rPr lang="en-US" sz="1100" baseline="0" dirty="0" smtClean="0"/>
              <a:t> traffic or other operation across ROW</a:t>
            </a:r>
            <a:endParaRPr lang="en-US" sz="1100" dirty="0" smtClean="0"/>
          </a:p>
          <a:p>
            <a:endParaRPr lang="en-US" sz="1100" dirty="0" smtClean="0"/>
          </a:p>
          <a:p>
            <a:r>
              <a:rPr lang="en-US" sz="1100" dirty="0" smtClean="0"/>
              <a:t>TxDOT generally does not allow right-of-way encroachment, unless proper authorization is obtained . Encroachments within state right-of-way property lines are identified during right-of-way survey and are subject to disposition . TxDOT also initiated efforts to control right-of-way encroachment caused by grasses and trees that impairs sight distance and result in road deterioration .</a:t>
            </a:r>
          </a:p>
          <a:p>
            <a:endParaRPr lang="en-US" sz="1100" b="1" dirty="0" smtClean="0"/>
          </a:p>
          <a:p>
            <a:r>
              <a:rPr lang="en-US" sz="1100" dirty="0" smtClean="0"/>
              <a:t>Outdoor advertisement along state right of way is primarily regulated through the Texas Administrative Code (TAC)</a:t>
            </a:r>
            <a:r>
              <a:rPr lang="en-US" sz="1100" baseline="0" dirty="0" smtClean="0"/>
              <a:t> </a:t>
            </a:r>
            <a:r>
              <a:rPr lang="en-US" sz="1100" dirty="0" smtClean="0"/>
              <a:t>and the Right-of-Way Manual. TxDOT has developed outdoor advertisement licensing and permitting processes to manage outdoor advertisement signs. In addition, it is in the midst of a major initiative to privatize aspects of its outdoor advertising control program . For example, TxDOT had funded the research project 0-4609 (</a:t>
            </a:r>
            <a:r>
              <a:rPr lang="en-US" sz="1100" i="1" dirty="0" smtClean="0"/>
              <a:t>Options for Outsourcing Outdoor Advertising Control in Texas</a:t>
            </a:r>
            <a:r>
              <a:rPr lang="en-US" sz="1100" dirty="0" smtClean="0"/>
              <a:t>) to explore feasible strategies for outsourcing outdoor advertising.  </a:t>
            </a:r>
          </a:p>
          <a:p>
            <a:endParaRPr lang="en-US" sz="1100" dirty="0" smtClean="0"/>
          </a:p>
          <a:p>
            <a:r>
              <a:rPr lang="en-US" sz="1100" dirty="0" smtClean="0"/>
              <a:t>Cities in Texas can assist TxDOT in managing and controlling outdoor advertising through local ordinances that regulate the amount, size and placement of signs and billboard along TxDOT right of way.</a:t>
            </a:r>
          </a:p>
          <a:p>
            <a:endParaRPr lang="en-US" sz="1100" dirty="0" smtClean="0"/>
          </a:p>
          <a:p>
            <a:r>
              <a:rPr lang="en-US" sz="1100" dirty="0" smtClean="0"/>
              <a:t>Development and outdoor advertising activities along roadways and right-of-way encroachments may affect traffic operations, safety, and asset value, and can cause functionality loss over time</a:t>
            </a: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xfrm>
            <a:off x="280769" y="4267200"/>
            <a:ext cx="6263525" cy="4720243"/>
          </a:xfrm>
          <a:noFill/>
          <a:ln/>
        </p:spPr>
        <p:txBody>
          <a:bodyPr/>
          <a:lstStyle/>
          <a:p>
            <a:pPr marL="332470" indent="-332470">
              <a:buFontTx/>
              <a:buNone/>
              <a:tabLst>
                <a:tab pos="221646" algn="l"/>
              </a:tabLst>
            </a:pPr>
            <a:r>
              <a:rPr lang="en-US" dirty="0" smtClean="0">
                <a:solidFill>
                  <a:srgbClr val="000000"/>
                </a:solidFill>
              </a:rPr>
              <a:t>This slide</a:t>
            </a:r>
            <a:r>
              <a:rPr lang="en-US" baseline="0" dirty="0" smtClean="0">
                <a:solidFill>
                  <a:srgbClr val="000000"/>
                </a:solidFill>
              </a:rPr>
              <a:t> lists ROW-related factors that cause functionality loss and in what form the functionality loss can occur.</a:t>
            </a:r>
            <a:endParaRPr lang="en-US" dirty="0" smtClean="0">
              <a:solidFill>
                <a:srgbClr val="000000"/>
              </a:solidFill>
            </a:endParaRPr>
          </a:p>
          <a:p>
            <a:pPr marL="332470" indent="-332470">
              <a:buFontTx/>
              <a:buChar char="•"/>
              <a:tabLst>
                <a:tab pos="221646" algn="l"/>
              </a:tabLst>
            </a:pPr>
            <a:endParaRPr lang="en-US" dirty="0" smtClean="0">
              <a:solidFill>
                <a:srgbClr val="000000"/>
              </a:solidFill>
            </a:endParaRPr>
          </a:p>
          <a:p>
            <a:pPr marL="332470" indent="-332470">
              <a:buFontTx/>
              <a:buChar char="•"/>
              <a:tabLst>
                <a:tab pos="221646" algn="l"/>
              </a:tabLst>
            </a:pPr>
            <a:r>
              <a:rPr lang="en-US" dirty="0" smtClean="0">
                <a:solidFill>
                  <a:srgbClr val="000000"/>
                </a:solidFill>
              </a:rPr>
              <a:t>Lack of coordination and involvement with local jurisdictions in local planning, subdivision plats, and site development plans result in local decisions being made that have detrimental impacts on TxDOT right of way.</a:t>
            </a:r>
          </a:p>
          <a:p>
            <a:pPr marL="332470" indent="-332470">
              <a:buFontTx/>
              <a:buChar char="•"/>
              <a:tabLst>
                <a:tab pos="221646" algn="l"/>
              </a:tabLst>
            </a:pPr>
            <a:r>
              <a:rPr lang="en-US" dirty="0" smtClean="0">
                <a:solidFill>
                  <a:srgbClr val="000000"/>
                </a:solidFill>
              </a:rPr>
              <a:t>Insufficient minimum right-of-way requirements for major local thoroughfares that prevent opportunities for right-of-way dedication or reservations along TxDOT roadways as part of the local platting process.</a:t>
            </a:r>
          </a:p>
          <a:p>
            <a:pPr marL="332470" indent="-332470">
              <a:buFontTx/>
              <a:buChar char="•"/>
              <a:tabLst>
                <a:tab pos="221646" algn="l"/>
              </a:tabLst>
            </a:pPr>
            <a:r>
              <a:rPr lang="en-US" dirty="0" smtClean="0">
                <a:solidFill>
                  <a:srgbClr val="000000"/>
                </a:solidFill>
              </a:rPr>
              <a:t>The inability to begin right-of-way acquisition earlier in the project development process. This delay, perhaps several years, results in paying higher costs for right of way and reduces funds that can be used on measures to improve functionality.</a:t>
            </a:r>
          </a:p>
          <a:p>
            <a:pPr marL="332470" indent="-332470">
              <a:buFontTx/>
              <a:buChar char="•"/>
              <a:tabLst>
                <a:tab pos="221646" algn="l"/>
              </a:tabLst>
            </a:pPr>
            <a:r>
              <a:rPr lang="en-US" dirty="0" smtClean="0">
                <a:solidFill>
                  <a:srgbClr val="000000"/>
                </a:solidFill>
              </a:rPr>
              <a:t>Restrictions on the use of advanced acquisition methods and the increases resources and advanced level of experience needed to undertake them.</a:t>
            </a:r>
          </a:p>
          <a:p>
            <a:pPr marL="332470" indent="-332470">
              <a:buFontTx/>
              <a:buChar char="•"/>
              <a:tabLst>
                <a:tab pos="221646" algn="l"/>
              </a:tabLst>
            </a:pPr>
            <a:r>
              <a:rPr lang="en-US" dirty="0" smtClean="0">
                <a:solidFill>
                  <a:srgbClr val="000000"/>
                </a:solidFill>
              </a:rPr>
              <a:t>Poor roadside vegetation cause infrastructural deterioration and environment impact in the right of way and abutting areas. For example, improper vegetation management causes vegetation encroachment to pavements and shoulders causing increased pavement deterioration and traffic safety problems. Invasive vegetation species brought in right of way may cause significant damages to sensitive native species and change the local environment.</a:t>
            </a:r>
          </a:p>
          <a:p>
            <a:pPr marL="332470" indent="-332470">
              <a:buFontTx/>
              <a:buChar char="•"/>
              <a:tabLst>
                <a:tab pos="221646" algn="l"/>
              </a:tabLst>
            </a:pPr>
            <a:r>
              <a:rPr lang="en-US" dirty="0" smtClean="0">
                <a:solidFill>
                  <a:srgbClr val="000000"/>
                </a:solidFill>
              </a:rPr>
              <a:t>Improperly installed outdoor advertising signs can reduce sight distances of motorists and cause safety concerns.</a:t>
            </a:r>
          </a:p>
          <a:p>
            <a:pPr marL="332470" indent="-332470">
              <a:buFontTx/>
              <a:buChar char="•"/>
              <a:tabLst>
                <a:tab pos="221646" algn="l"/>
              </a:tabLst>
            </a:pPr>
            <a:r>
              <a:rPr lang="en-US" dirty="0" smtClean="0">
                <a:solidFill>
                  <a:srgbClr val="000000"/>
                </a:solidFill>
              </a:rPr>
              <a:t>Failure in protecting existing transportation corridors limits expansions and enhancements of highways to improve functionality and mobility. Acquiring lands with costly developments may require significant financial and enforcement efforts.</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p:spPr>
        <p:txBody>
          <a:bodyPr/>
          <a:lstStyle/>
          <a:p>
            <a:pPr marL="332470" indent="0" defTabSz="0">
              <a:spcBef>
                <a:spcPts val="0"/>
              </a:spcBef>
              <a:tabLst/>
            </a:pPr>
            <a:r>
              <a:rPr lang="en-US" dirty="0" smtClean="0">
                <a:solidFill>
                  <a:srgbClr val="000000"/>
                </a:solidFill>
              </a:rPr>
              <a:t>This</a:t>
            </a:r>
            <a:r>
              <a:rPr lang="en-US" baseline="0" dirty="0" smtClean="0">
                <a:solidFill>
                  <a:srgbClr val="000000"/>
                </a:solidFill>
              </a:rPr>
              <a:t> slide lists best practices and countermeasures to protect ROW.  It is a recap of methods/practices discussed in previous slides in this section.</a:t>
            </a:r>
            <a:endParaRPr lang="en-US" dirty="0" smtClean="0">
              <a:solidFill>
                <a:srgbClr val="000000"/>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a:noFill/>
          <a:ln/>
        </p:spPr>
        <p:txBody>
          <a:bodyPr/>
          <a:lstStyle/>
          <a:p>
            <a:pPr marL="332470" marR="0" indent="-332470" algn="l" defTabSz="914400" rtl="0" eaLnBrk="0" fontAlgn="base" latinLnBrk="0" hangingPunct="0">
              <a:lnSpc>
                <a:spcPct val="100000"/>
              </a:lnSpc>
              <a:spcBef>
                <a:spcPct val="30000"/>
              </a:spcBef>
              <a:spcAft>
                <a:spcPct val="0"/>
              </a:spcAft>
              <a:buClrTx/>
              <a:buSzTx/>
              <a:buFontTx/>
              <a:buNone/>
              <a:tabLst>
                <a:tab pos="221646" algn="l"/>
              </a:tabLst>
              <a:defRPr/>
            </a:pPr>
            <a:r>
              <a:rPr lang="en-US" dirty="0" smtClean="0">
                <a:solidFill>
                  <a:srgbClr val="000000"/>
                </a:solidFill>
              </a:rPr>
              <a:t>This</a:t>
            </a:r>
            <a:r>
              <a:rPr lang="en-US" baseline="0" dirty="0" smtClean="0">
                <a:solidFill>
                  <a:srgbClr val="000000"/>
                </a:solidFill>
              </a:rPr>
              <a:t> slide lists best practices and countermeasures to protect ROW.  It is a recap of methods/practices discussed in previous slides in this section.</a:t>
            </a:r>
            <a:endParaRPr lang="en-US" dirty="0" smtClean="0">
              <a:solidFill>
                <a:srgbClr val="000000"/>
              </a:solidFill>
            </a:endParaRPr>
          </a:p>
          <a:p>
            <a:pPr marL="332470" indent="-332470">
              <a:tabLst>
                <a:tab pos="221646" algn="l"/>
              </a:tabLst>
            </a:pPr>
            <a:endParaRPr lang="en-US" dirty="0" smtClean="0"/>
          </a:p>
          <a:p>
            <a:pPr marL="332470" indent="-332470">
              <a:tabLst>
                <a:tab pos="221646" algn="l"/>
              </a:tabLst>
            </a:pPr>
            <a:endParaRPr lang="en-US" dirty="0" smtClean="0"/>
          </a:p>
          <a:p>
            <a:pPr marL="332470" indent="-332470">
              <a:tabLst>
                <a:tab pos="221646" algn="l"/>
              </a:tabLst>
            </a:pPr>
            <a:endParaRPr lang="en-US" dirty="0" smtClean="0">
              <a:solidFill>
                <a:srgbClr val="000000"/>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a:t>
            </a:r>
            <a:r>
              <a:rPr lang="en-US" baseline="0" dirty="0" smtClean="0"/>
              <a:t> slide was included in the pilot, but it is recommended that it be removed due to time constraints.</a:t>
            </a:r>
            <a:endParaRPr lang="en-US" dirty="0" smtClean="0"/>
          </a:p>
          <a:p>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final </a:t>
            </a:r>
            <a:r>
              <a:rPr lang="en-US" dirty="0" smtClean="0"/>
              <a:t>subsection in the</a:t>
            </a:r>
            <a:r>
              <a:rPr lang="en-US" baseline="0" dirty="0" smtClean="0"/>
              <a:t> area of ROW is Utility Accommodation. Protection</a:t>
            </a:r>
            <a:endParaRPr lang="en-US" dirty="0" smtClean="0"/>
          </a:p>
          <a:p>
            <a:endParaRPr lang="en-US" dirty="0" smtClean="0"/>
          </a:p>
          <a:p>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a:noFill/>
          <a:ln/>
        </p:spPr>
        <p:txBody>
          <a:bodyPr/>
          <a:lstStyle/>
          <a:p>
            <a:r>
              <a:rPr lang="en-US" dirty="0" smtClean="0"/>
              <a:t>This</a:t>
            </a:r>
            <a:r>
              <a:rPr lang="en-US" baseline="0" dirty="0" smtClean="0"/>
              <a:t> slide speaks to why accommodating and planning for utilities in or adjacent to ROW is important.  </a:t>
            </a:r>
          </a:p>
          <a:p>
            <a:endParaRPr lang="en-US" baseline="0" dirty="0" smtClean="0"/>
          </a:p>
          <a:p>
            <a:r>
              <a:rPr lang="en-US" baseline="0" dirty="0" smtClean="0"/>
              <a:t>Coordinating with public and franchise utilities will help to avoid utility-related project delays.</a:t>
            </a:r>
          </a:p>
          <a:p>
            <a:endParaRPr lang="en-US" baseline="0" dirty="0" smtClean="0"/>
          </a:p>
          <a:p>
            <a:r>
              <a:rPr lang="en-US" baseline="0" dirty="0" smtClean="0"/>
              <a:t>Public utilities could include water, sewer, and electric lines. Private or franchise utilities could include telephone, cable, and natural gas lines.</a:t>
            </a:r>
          </a:p>
          <a:p>
            <a:endParaRPr lang="en-US"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a:t>
            </a:r>
            <a:r>
              <a:rPr lang="en-US" baseline="0" dirty="0" smtClean="0"/>
              <a:t> slide was not covered in the pilot due to time constraints.)</a:t>
            </a:r>
            <a:endParaRPr lang="en-US" dirty="0" smtClean="0"/>
          </a:p>
          <a:p>
            <a:endParaRPr lang="en-US" dirty="0" smtClean="0"/>
          </a:p>
          <a:p>
            <a:endParaRPr lang="en-US" dirty="0" smtClean="0"/>
          </a:p>
          <a:p>
            <a:r>
              <a:rPr lang="en-US" dirty="0" smtClean="0"/>
              <a:t>This slide shows the problems/causes</a:t>
            </a:r>
            <a:r>
              <a:rPr lang="en-US" baseline="0" dirty="0" smtClean="0"/>
              <a:t> identified on the left and solution on the right.  Yellow identifies the improvement areas.  The following slides show aerial photography of this section of I-10 after improvement.</a:t>
            </a:r>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Rot="1" noChangeAspect="1" noChangeArrowheads="1" noTextEdit="1"/>
          </p:cNvSpPr>
          <p:nvPr>
            <p:ph type="sldImg"/>
          </p:nvPr>
        </p:nvSpPr>
        <p:spPr>
          <a:ln/>
        </p:spPr>
      </p:sp>
      <p:sp>
        <p:nvSpPr>
          <p:cNvPr id="44035" name="Rectangle 3"/>
          <p:cNvSpPr>
            <a:spLocks noGrp="1" noChangeArrowheads="1"/>
          </p:cNvSpPr>
          <p:nvPr>
            <p:ph type="body" idx="1"/>
          </p:nvPr>
        </p:nvSpPr>
        <p:spPr>
          <a:noFill/>
          <a:ln/>
        </p:spPr>
        <p:txBody>
          <a:bodyPr/>
          <a:lstStyle/>
          <a:p>
            <a:r>
              <a:rPr lang="en-US" dirty="0" smtClean="0"/>
              <a:t>Keys</a:t>
            </a:r>
            <a:r>
              <a:rPr lang="en-US" baseline="0" dirty="0" smtClean="0"/>
              <a:t> to preparing for utilities are to assess their needs early in project planning and development and to identify alignments that minimize their conflict with existing or anticipated utility infrastructure.</a:t>
            </a:r>
          </a:p>
          <a:p>
            <a:endParaRPr lang="en-US" baseline="0" dirty="0" smtClean="0"/>
          </a:p>
          <a:p>
            <a:r>
              <a:rPr lang="en-US" baseline="0" dirty="0" smtClean="0"/>
              <a:t>Discuss the critical steps in the final bullet point and ask the participants to discuss challenges or experiences in accommodating utilities in local projects.</a:t>
            </a:r>
            <a:endParaRPr lang="en-US" dirty="0" smtClean="0"/>
          </a:p>
        </p:txBody>
      </p:sp>
      <p:sp>
        <p:nvSpPr>
          <p:cNvPr id="4" name="Rectangle 3"/>
          <p:cNvSpPr txBox="1">
            <a:spLocks noChangeArrowheads="1"/>
          </p:cNvSpPr>
          <p:nvPr/>
        </p:nvSpPr>
        <p:spPr bwMode="auto">
          <a:xfrm>
            <a:off x="280769" y="4206240"/>
            <a:ext cx="6263525" cy="4781203"/>
          </a:xfrm>
          <a:prstGeom prst="rect">
            <a:avLst/>
          </a:prstGeom>
          <a:noFill/>
          <a:ln w="9525">
            <a:noFill/>
            <a:miter lim="800000"/>
            <a:headEnd/>
            <a:tailEnd/>
          </a:ln>
          <a:effectLst/>
        </p:spPr>
        <p:txBody>
          <a:bodyPr vert="horz" wrap="square" lIns="90683" tIns="45341" rIns="90683" bIns="45341" numCol="1" anchor="t" anchorCtr="0" compatLnSpc="1">
            <a:prstTxWarp prst="textNoShape">
              <a:avLst/>
            </a:prstTxWarp>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chemeClr val="tx1"/>
                </a:solidFill>
                <a:effectLst/>
                <a:uLnTx/>
                <a:uFillTx/>
                <a:latin typeface="Times New Roman" pitchFamily="18" charset="0"/>
                <a:ea typeface="+mn-ea"/>
                <a:cs typeface="+mn-cs"/>
              </a:rPr>
              <a:t>Interstate with Federal Funds in Right of Way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000" b="0" i="0" u="none" strike="noStrike" kern="1200" cap="none" spc="0" normalizeH="0" baseline="0" noProof="0" dirty="0" smtClean="0">
                <a:ln>
                  <a:noFill/>
                </a:ln>
                <a:solidFill>
                  <a:schemeClr val="tx1"/>
                </a:solidFill>
                <a:effectLst/>
                <a:uLnTx/>
                <a:uFillTx/>
                <a:latin typeface="Times New Roman" pitchFamily="18" charset="0"/>
                <a:ea typeface="+mn-ea"/>
                <a:cs typeface="+mn-cs"/>
              </a:rPr>
              <a:t>Transportation Code, </a:t>
            </a:r>
            <a:r>
              <a:rPr kumimoji="0" lang="en-US" sz="1000" b="0" i="0" u="none" strike="noStrike" kern="1200" cap="none" spc="0" normalizeH="0" baseline="0" noProof="0" dirty="0" smtClean="0">
                <a:ln>
                  <a:noFill/>
                </a:ln>
                <a:solidFill>
                  <a:schemeClr val="tx1"/>
                </a:solidFill>
                <a:effectLst/>
                <a:uLnTx/>
                <a:uFillTx/>
                <a:latin typeface="Times New Roman" pitchFamily="18" charset="0"/>
                <a:ea typeface="+mn-ea"/>
                <a:cs typeface="+mn-cs"/>
                <a:hlinkClick r:id="rId3"/>
              </a:rPr>
              <a:t>§203.092</a:t>
            </a:r>
            <a:r>
              <a:rPr kumimoji="0" lang="en-US" sz="1000" b="0" i="0" u="none" strike="noStrike" kern="1200" cap="none" spc="0" normalizeH="0" baseline="0" noProof="0" dirty="0" smtClean="0">
                <a:ln>
                  <a:noFill/>
                </a:ln>
                <a:solidFill>
                  <a:schemeClr val="tx1"/>
                </a:solidFill>
                <a:effectLst/>
                <a:uLnTx/>
                <a:uFillTx/>
                <a:latin typeface="Times New Roman" pitchFamily="18" charset="0"/>
                <a:ea typeface="+mn-ea"/>
                <a:cs typeface="+mn-cs"/>
              </a:rPr>
              <a:t>, provides that the adjustment of any utility facilities necessitated by the improvement of any highway on the interstate highway system will be made by the utility at the expense of TxDOT, provided such adjustment is eligible for Federal participation. The intent of this article is to relieve utility owners of the financial burden of adjustments necessitated by improvements to interstate highways. The Federal Utility Procedure (FUP) </a:t>
            </a:r>
            <a:r>
              <a:rPr kumimoji="0" lang="en-US" sz="1000" b="0" i="0" u="none" strike="noStrike" kern="1200" cap="none" spc="0" normalizeH="0" baseline="0" noProof="0" dirty="0" smtClean="0">
                <a:ln>
                  <a:noFill/>
                </a:ln>
                <a:solidFill>
                  <a:schemeClr val="tx1"/>
                </a:solidFill>
                <a:effectLst/>
                <a:uLnTx/>
                <a:uFillTx/>
                <a:latin typeface="Times New Roman" pitchFamily="18" charset="0"/>
                <a:ea typeface="+mn-ea"/>
                <a:cs typeface="+mn-cs"/>
                <a:hlinkClick r:id="rId4"/>
              </a:rPr>
              <a:t>flowchart</a:t>
            </a:r>
            <a:r>
              <a:rPr kumimoji="0" lang="en-US" sz="1000" b="0" i="0" u="none" strike="noStrike" kern="1200" cap="none" spc="0" normalizeH="0" baseline="0" noProof="0" dirty="0" smtClean="0">
                <a:ln>
                  <a:noFill/>
                </a:ln>
                <a:solidFill>
                  <a:schemeClr val="tx1"/>
                </a:solidFill>
                <a:effectLst/>
                <a:uLnTx/>
                <a:uFillTx/>
                <a:latin typeface="Times New Roman" pitchFamily="18" charset="0"/>
                <a:ea typeface="+mn-ea"/>
                <a:cs typeface="+mn-cs"/>
              </a:rPr>
              <a:t> in PDF format, showing steps of this procedure, is available.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chemeClr val="tx1"/>
                </a:solidFill>
                <a:effectLst/>
                <a:uLnTx/>
                <a:uFillTx/>
                <a:latin typeface="Times New Roman" pitchFamily="18" charset="0"/>
                <a:ea typeface="+mn-ea"/>
                <a:cs typeface="+mn-cs"/>
              </a:rPr>
              <a:t>Characteristics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000" b="0" i="0" u="none" strike="noStrike" kern="1200" cap="none" spc="0" normalizeH="0" baseline="0" noProof="0" dirty="0" smtClean="0">
                <a:ln>
                  <a:noFill/>
                </a:ln>
                <a:solidFill>
                  <a:schemeClr val="tx1"/>
                </a:solidFill>
                <a:effectLst/>
                <a:uLnTx/>
                <a:uFillTx/>
                <a:latin typeface="Times New Roman" pitchFamily="18" charset="0"/>
                <a:ea typeface="+mn-ea"/>
                <a:cs typeface="+mn-cs"/>
              </a:rPr>
              <a:t>TxDOT is directly responsible for all utility adjustments and payments.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000" b="0" i="0" u="none" strike="noStrike" kern="1200" cap="none" spc="0" normalizeH="0" baseline="0" noProof="0" dirty="0" smtClean="0">
                <a:ln>
                  <a:noFill/>
                </a:ln>
                <a:solidFill>
                  <a:schemeClr val="tx1"/>
                </a:solidFill>
                <a:effectLst/>
                <a:uLnTx/>
                <a:uFillTx/>
                <a:latin typeface="Times New Roman" pitchFamily="18" charset="0"/>
                <a:ea typeface="+mn-ea"/>
                <a:cs typeface="+mn-cs"/>
              </a:rPr>
              <a:t>Utility adjustments are eligible for reimbursement at any location, regardless of prior property rights held.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chemeClr val="tx1"/>
                </a:solidFill>
                <a:effectLst/>
                <a:uLnTx/>
                <a:uFillTx/>
                <a:latin typeface="Times New Roman" pitchFamily="18" charset="0"/>
                <a:ea typeface="+mn-ea"/>
                <a:cs typeface="+mn-cs"/>
              </a:rPr>
              <a:t>Benefits</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000" b="0" i="0" u="none" strike="noStrike" kern="1200" cap="none" spc="0" normalizeH="0" baseline="0" noProof="0" dirty="0" smtClean="0">
                <a:ln>
                  <a:noFill/>
                </a:ln>
                <a:solidFill>
                  <a:schemeClr val="tx1"/>
                </a:solidFill>
                <a:effectLst/>
                <a:uLnTx/>
                <a:uFillTx/>
                <a:latin typeface="Times New Roman" pitchFamily="18" charset="0"/>
                <a:ea typeface="+mn-ea"/>
                <a:cs typeface="+mn-cs"/>
              </a:rPr>
              <a:t>TxDOT maintains full control.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000" b="0" i="0" u="none" strike="noStrike" kern="1200" cap="none" spc="0" normalizeH="0" baseline="0" noProof="0" dirty="0" smtClean="0">
                <a:ln>
                  <a:noFill/>
                </a:ln>
                <a:solidFill>
                  <a:schemeClr val="tx1"/>
                </a:solidFill>
                <a:effectLst/>
                <a:uLnTx/>
                <a:uFillTx/>
                <a:latin typeface="Times New Roman" pitchFamily="18" charset="0"/>
                <a:ea typeface="+mn-ea"/>
                <a:cs typeface="+mn-cs"/>
              </a:rPr>
              <a:t>Utility adjustments and payments are accomplished in a timely manner.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000" b="0" i="0" u="none" strike="noStrike" kern="1200" cap="none" spc="0" normalizeH="0" baseline="0" noProof="0" dirty="0" smtClean="0">
              <a:ln>
                <a:noFill/>
              </a:ln>
              <a:solidFill>
                <a:schemeClr val="tx1"/>
              </a:solidFill>
              <a:effectLst/>
              <a:uLnTx/>
              <a:uFillTx/>
              <a:latin typeface="Times New Roman" pitchFamily="18" charset="0"/>
              <a:ea typeface="+mn-ea"/>
              <a:cs typeface="+mn-cs"/>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000" b="1" i="0" u="none" strike="noStrike" kern="1200" cap="none" spc="0" normalizeH="0" baseline="0" noProof="0" dirty="0" smtClean="0">
                <a:ln>
                  <a:noFill/>
                </a:ln>
                <a:solidFill>
                  <a:schemeClr val="tx1"/>
                </a:solidFill>
                <a:effectLst/>
                <a:uLnTx/>
                <a:uFillTx/>
                <a:latin typeface="Times New Roman" pitchFamily="18" charset="0"/>
                <a:ea typeface="+mn-ea"/>
                <a:cs typeface="+mn-cs"/>
              </a:rPr>
              <a:t>State Utility Procedure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000" b="0" i="0" u="none" strike="noStrike" kern="1200" cap="none" spc="0" normalizeH="0" baseline="0" noProof="0" dirty="0" smtClean="0">
                <a:ln>
                  <a:noFill/>
                </a:ln>
                <a:solidFill>
                  <a:schemeClr val="tx1"/>
                </a:solidFill>
                <a:effectLst/>
                <a:uLnTx/>
                <a:uFillTx/>
                <a:latin typeface="Times New Roman" pitchFamily="18" charset="0"/>
                <a:ea typeface="+mn-ea"/>
                <a:cs typeface="+mn-cs"/>
              </a:rPr>
              <a:t>Under the State Utility Procedure (SUP), TxDOT assumes a right of way acquisition function that may include eligible utility adjustments. Use of the State Procedure allows the LPA to escrow its estimated contribution percentage up front, and relieves the LPA of the burden or duty of acquiring the necessary right of way. A(</a:t>
            </a:r>
            <a:r>
              <a:rPr kumimoji="0" lang="en-US" sz="1000" b="0" i="0" u="none" strike="noStrike" kern="1200" cap="none" spc="0" normalizeH="0" baseline="0" noProof="0" dirty="0" smtClean="0">
                <a:ln>
                  <a:noFill/>
                </a:ln>
                <a:solidFill>
                  <a:schemeClr val="tx1"/>
                </a:solidFill>
                <a:effectLst/>
                <a:uLnTx/>
                <a:uFillTx/>
                <a:latin typeface="Times New Roman" pitchFamily="18" charset="0"/>
                <a:ea typeface="+mn-ea"/>
                <a:cs typeface="+mn-cs"/>
                <a:hlinkClick r:id="rId5"/>
              </a:rPr>
              <a:t>flowchart</a:t>
            </a:r>
            <a:r>
              <a:rPr kumimoji="0" lang="en-US" sz="1000" b="0" i="0" u="none" strike="noStrike" kern="1200" cap="none" spc="0" normalizeH="0" baseline="0" noProof="0" dirty="0" smtClean="0">
                <a:ln>
                  <a:noFill/>
                </a:ln>
                <a:solidFill>
                  <a:schemeClr val="tx1"/>
                </a:solidFill>
                <a:effectLst/>
                <a:uLnTx/>
                <a:uFillTx/>
                <a:latin typeface="Times New Roman" pitchFamily="18" charset="0"/>
                <a:ea typeface="+mn-ea"/>
                <a:cs typeface="+mn-cs"/>
              </a:rPr>
              <a:t> in PDF format, showing steps of this procedure, is available.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000" b="0" i="0" u="none" strike="noStrike" kern="1200" cap="none" spc="0" normalizeH="0" baseline="0" noProof="0" dirty="0" smtClean="0">
                <a:ln>
                  <a:noFill/>
                </a:ln>
                <a:solidFill>
                  <a:schemeClr val="tx1"/>
                </a:solidFill>
                <a:effectLst/>
                <a:uLnTx/>
                <a:uFillTx/>
                <a:latin typeface="Times New Roman" pitchFamily="18" charset="0"/>
                <a:ea typeface="+mn-ea"/>
                <a:cs typeface="+mn-cs"/>
              </a:rPr>
              <a:t>Eligibility is based on compensable property interests held by the utility. TxDOT cost participation is based on totally or partially eligible adjustments.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000" b="0" i="0" u="none" strike="noStrike" kern="1200" cap="none" spc="0" normalizeH="0" baseline="0" noProof="0" dirty="0" smtClean="0">
                <a:ln>
                  <a:noFill/>
                </a:ln>
                <a:solidFill>
                  <a:schemeClr val="tx1"/>
                </a:solidFill>
                <a:effectLst/>
                <a:uLnTx/>
                <a:uFillTx/>
                <a:latin typeface="Times New Roman" pitchFamily="18" charset="0"/>
                <a:ea typeface="+mn-ea"/>
                <a:cs typeface="+mn-cs"/>
              </a:rPr>
              <a:t>The LPA coordinator will request an estimate of utility costs in order for the LPA to be able to escrow their percentage of the costs.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000" b="0" i="0" u="none" strike="noStrike" kern="1200" cap="none" spc="0" normalizeH="0" baseline="0" noProof="0" dirty="0" smtClean="0">
                <a:ln>
                  <a:noFill/>
                </a:ln>
                <a:solidFill>
                  <a:schemeClr val="tx1"/>
                </a:solidFill>
                <a:effectLst/>
                <a:uLnTx/>
                <a:uFillTx/>
                <a:latin typeface="Times New Roman" pitchFamily="18" charset="0"/>
                <a:ea typeface="+mn-ea"/>
                <a:cs typeface="+mn-cs"/>
              </a:rPr>
              <a:t>The primary advantage of the State procedure is that the LPA is relieved of the burden of right of way acquisition and utility adjustment. This procedure also allows the LPA to escrow its cost contribution up front with no future reimbursement.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US" sz="1000" b="0" i="0" u="none" strike="noStrike" kern="1200" cap="none" spc="0" normalizeH="0" baseline="0" noProof="0" dirty="0" smtClean="0">
                <a:ln>
                  <a:noFill/>
                </a:ln>
                <a:solidFill>
                  <a:schemeClr val="tx1"/>
                </a:solidFill>
                <a:effectLst/>
                <a:uLnTx/>
                <a:uFillTx/>
                <a:latin typeface="Times New Roman" pitchFamily="18" charset="0"/>
                <a:ea typeface="+mn-ea"/>
                <a:cs typeface="+mn-cs"/>
              </a:rPr>
              <a:t>The LPA should thoughtfully consider these options before executing a right of way contractual agreement on any project. </a:t>
            </a:r>
          </a:p>
          <a:p>
            <a:pPr marL="0" marR="0" lvl="0" indent="0" algn="l" defTabSz="914400" rtl="0" eaLnBrk="0" fontAlgn="base" latinLnBrk="0" hangingPunct="0">
              <a:lnSpc>
                <a:spcPct val="100000"/>
              </a:lnSpc>
              <a:spcBef>
                <a:spcPct val="30000"/>
              </a:spcBef>
              <a:spcAft>
                <a:spcPct val="0"/>
              </a:spcAft>
              <a:buClrTx/>
              <a:buSzTx/>
              <a:buFontTx/>
              <a:buNone/>
              <a:tabLst/>
              <a:defRPr/>
            </a:pPr>
            <a:endParaRPr kumimoji="0" lang="en-US" sz="1000" b="0" i="0" u="none" strike="noStrike" kern="1200" cap="none" spc="0" normalizeH="0" baseline="0" noProof="0" dirty="0" smtClean="0">
              <a:ln>
                <a:noFill/>
              </a:ln>
              <a:solidFill>
                <a:schemeClr val="tx1"/>
              </a:solidFill>
              <a:effectLst/>
              <a:uLnTx/>
              <a:uFillTx/>
              <a:latin typeface="Times New Roman" pitchFamily="18" charset="0"/>
              <a:ea typeface="+mn-ea"/>
              <a:cs typeface="+mn-c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ln/>
        </p:spPr>
      </p:sp>
      <p:sp>
        <p:nvSpPr>
          <p:cNvPr id="54275" name="Rectangle 3"/>
          <p:cNvSpPr>
            <a:spLocks noGrp="1" noChangeArrowheads="1"/>
          </p:cNvSpPr>
          <p:nvPr>
            <p:ph type="body" idx="1"/>
          </p:nvPr>
        </p:nvSpPr>
        <p:spPr>
          <a:noFill/>
          <a:ln/>
        </p:spPr>
        <p:txBody>
          <a:bodyPr/>
          <a:lstStyle/>
          <a:p>
            <a:r>
              <a:rPr lang="en-US" dirty="0" smtClean="0"/>
              <a:t>To enable efficient accommodation of utilities and minimize delays both before letting and during the construction phase, TxDOT uses the Utility Cooperative Management Process (UCMP), a partnership between TxDOT, LPAs when applicable, and the utility industry. The process encourages the inclusion of the utility accommodation considerations in project planning, right of way, design, and construction functions at the district level. Through the process, TxDOT also promotes early involvement of and sufficient coordination with utility owners during the project development process.</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Rot="1" noChangeAspect="1" noChangeArrowheads="1" noTextEdit="1"/>
          </p:cNvSpPr>
          <p:nvPr>
            <p:ph type="sldImg"/>
          </p:nvPr>
        </p:nvSpPr>
        <p:spPr>
          <a:ln/>
        </p:spPr>
      </p:sp>
      <p:sp>
        <p:nvSpPr>
          <p:cNvPr id="57347" name="Rectangle 3"/>
          <p:cNvSpPr>
            <a:spLocks noGrp="1" noChangeArrowheads="1"/>
          </p:cNvSpPr>
          <p:nvPr>
            <p:ph type="body" idx="1"/>
          </p:nvPr>
        </p:nvSpPr>
        <p:spPr>
          <a:noFill/>
          <a:ln/>
        </p:spPr>
        <p:txBody>
          <a:bodyPr/>
          <a:lstStyle/>
          <a:p>
            <a:pPr marL="332470" marR="0" indent="-332470" algn="l" defTabSz="914400" rtl="0" eaLnBrk="0" fontAlgn="base" latinLnBrk="0" hangingPunct="0">
              <a:lnSpc>
                <a:spcPct val="100000"/>
              </a:lnSpc>
              <a:spcBef>
                <a:spcPct val="30000"/>
              </a:spcBef>
              <a:spcAft>
                <a:spcPct val="0"/>
              </a:spcAft>
              <a:buClrTx/>
              <a:buSzTx/>
              <a:buFontTx/>
              <a:buNone/>
              <a:tabLst>
                <a:tab pos="221646" algn="l"/>
              </a:tabLst>
              <a:defRPr/>
            </a:pPr>
            <a:r>
              <a:rPr lang="en-US" dirty="0" smtClean="0">
                <a:solidFill>
                  <a:srgbClr val="000000"/>
                </a:solidFill>
              </a:rPr>
              <a:t>This slide</a:t>
            </a:r>
            <a:r>
              <a:rPr lang="en-US" baseline="0" dirty="0" smtClean="0">
                <a:solidFill>
                  <a:srgbClr val="000000"/>
                </a:solidFill>
              </a:rPr>
              <a:t> lists utility-related factors that cause functionality loss and in what form the functionality loss can occur. Go over the factors and ask if any of these have been experience in their area.  If so, discuss.</a:t>
            </a:r>
            <a:endParaRPr lang="en-US" dirty="0" smtClean="0">
              <a:solidFill>
                <a:srgbClr val="000000"/>
              </a:solidFill>
            </a:endParaRPr>
          </a:p>
          <a:p>
            <a:pPr marL="332470" indent="-332470">
              <a:tabLst>
                <a:tab pos="221646" algn="l"/>
              </a:tabLst>
            </a:pPr>
            <a:endParaRPr lang="en-US" dirty="0" smtClean="0">
              <a:solidFill>
                <a:srgbClr val="000000"/>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ln/>
        </p:spPr>
      </p:sp>
      <p:sp>
        <p:nvSpPr>
          <p:cNvPr id="59395" name="Rectangle 3"/>
          <p:cNvSpPr>
            <a:spLocks noGrp="1" noChangeArrowheads="1"/>
          </p:cNvSpPr>
          <p:nvPr>
            <p:ph type="body" idx="1"/>
          </p:nvPr>
        </p:nvSpPr>
        <p:spPr>
          <a:ln/>
        </p:spPr>
        <p:txBody>
          <a:bodyPr/>
          <a:lstStyle/>
          <a:p>
            <a:pPr marL="332470" indent="-332470">
              <a:tabLst>
                <a:tab pos="221646" algn="l"/>
              </a:tabLst>
              <a:defRPr/>
            </a:pPr>
            <a:r>
              <a:rPr lang="en-US" b="0" dirty="0" smtClean="0"/>
              <a:t>Utility Coordination:</a:t>
            </a:r>
          </a:p>
          <a:p>
            <a:pPr marL="332470" indent="-332470">
              <a:tabLst>
                <a:tab pos="221646" algn="l"/>
              </a:tabLst>
              <a:defRPr/>
            </a:pPr>
            <a:endParaRPr lang="en-US" dirty="0" smtClean="0"/>
          </a:p>
          <a:p>
            <a:pPr marL="332470" indent="-332470">
              <a:tabLst>
                <a:tab pos="221646" algn="l"/>
              </a:tabLst>
              <a:defRPr/>
            </a:pPr>
            <a:r>
              <a:rPr lang="en-US" dirty="0" smtClean="0"/>
              <a:t>Well</a:t>
            </a:r>
            <a:r>
              <a:rPr lang="en-US" baseline="0" dirty="0" smtClean="0"/>
              <a:t> </a:t>
            </a:r>
            <a:r>
              <a:rPr lang="en-US" dirty="0" smtClean="0"/>
              <a:t>established coordination with utility owners is important</a:t>
            </a:r>
            <a:r>
              <a:rPr lang="en-US" baseline="0" dirty="0" smtClean="0"/>
              <a:t> </a:t>
            </a:r>
          </a:p>
          <a:p>
            <a:pPr marL="332470" indent="-332470">
              <a:tabLst>
                <a:tab pos="221646" algn="l"/>
              </a:tabLst>
              <a:defRPr/>
            </a:pPr>
            <a:r>
              <a:rPr lang="en-US" dirty="0" smtClean="0"/>
              <a:t>supporting utility accommodation and relocation and helps to avoid</a:t>
            </a:r>
          </a:p>
          <a:p>
            <a:pPr marL="332470" indent="-332470">
              <a:tabLst>
                <a:tab pos="221646" algn="l"/>
              </a:tabLst>
              <a:defRPr/>
            </a:pPr>
            <a:r>
              <a:rPr lang="en-US" dirty="0" smtClean="0"/>
              <a:t>utility-related project delays.</a:t>
            </a:r>
          </a:p>
          <a:p>
            <a:pPr marL="332470" indent="-332470">
              <a:tabLst>
                <a:tab pos="221646" algn="l"/>
              </a:tabLst>
              <a:defRPr/>
            </a:pPr>
            <a:endParaRPr lang="en-US" dirty="0" smtClean="0"/>
          </a:p>
          <a:p>
            <a:pPr>
              <a:defRPr/>
            </a:pPr>
            <a:r>
              <a:rPr lang="en-US" dirty="0" smtClean="0"/>
              <a:t>Involve public utility companies and franchises early to ensure for adequate involvement. This may include involving utilities during the project planning and programming stage, effectively and frequently coordinating with utilities throughout PDP, and establishing fast and efficient channels for utility information acquiring.</a:t>
            </a:r>
          </a:p>
          <a:p>
            <a:pPr>
              <a:defRPr/>
            </a:pPr>
            <a:endParaRPr lang="en-US" dirty="0" smtClean="0"/>
          </a:p>
          <a:p>
            <a:pPr>
              <a:defRPr/>
            </a:pPr>
            <a:r>
              <a:rPr lang="en-US" dirty="0" smtClean="0"/>
              <a:t>Develop good working relationships with utilities to reduce communication hurdles and improve the willingness of utilities for early and frequent involvements</a:t>
            </a:r>
          </a:p>
          <a:p>
            <a:pPr>
              <a:defRPr/>
            </a:pPr>
            <a:endParaRPr lang="en-US" dirty="0" smtClean="0"/>
          </a:p>
          <a:p>
            <a:pPr>
              <a:defRPr/>
            </a:pPr>
            <a:r>
              <a:rPr lang="en-US" b="0" dirty="0" smtClean="0">
                <a:solidFill>
                  <a:srgbClr val="000000"/>
                </a:solidFill>
              </a:rPr>
              <a:t>Utility relocation:</a:t>
            </a:r>
          </a:p>
          <a:p>
            <a:pPr>
              <a:defRPr/>
            </a:pPr>
            <a:r>
              <a:rPr lang="en-US" dirty="0" smtClean="0"/>
              <a:t>Avoiding unnecessary utility relocations can help save time and project cost.</a:t>
            </a:r>
          </a:p>
          <a:p>
            <a:pPr>
              <a:defRPr/>
            </a:pPr>
            <a:r>
              <a:rPr lang="en-US" dirty="0" smtClean="0"/>
              <a:t>Avoid need for utility relocation through mechanisms such as minor modifications to highway designs.</a:t>
            </a:r>
          </a:p>
          <a:p>
            <a:pPr>
              <a:defRPr/>
            </a:pPr>
            <a:endParaRPr lang="en-US" dirty="0" smtClean="0"/>
          </a:p>
          <a:p>
            <a:pPr>
              <a:defRPr/>
            </a:pPr>
            <a:r>
              <a:rPr lang="en-US" dirty="0" smtClean="0"/>
              <a:t>Use automated utility installation permitting process such as the Utility Installation Review (UIR) system developed by TxDOT that has been used in several districts.</a:t>
            </a:r>
            <a:endParaRPr lang="en-US" dirty="0" smtClean="0">
              <a:solidFill>
                <a:srgbClr val="000000"/>
              </a:solidFill>
            </a:endParaRPr>
          </a:p>
          <a:p>
            <a:pPr>
              <a:defRPr/>
            </a:pPr>
            <a:endParaRPr lang="en-US" dirty="0" smtClean="0">
              <a:solidFill>
                <a:srgbClr val="000000"/>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ln/>
        </p:spPr>
        <p:txBody>
          <a:bodyPr/>
          <a:lstStyle/>
          <a:p>
            <a:pPr>
              <a:spcBef>
                <a:spcPts val="0"/>
              </a:spcBef>
              <a:spcAft>
                <a:spcPts val="600"/>
              </a:spcAft>
              <a:defRPr/>
            </a:pPr>
            <a:r>
              <a:rPr lang="en-US" sz="3000" dirty="0" smtClean="0">
                <a:solidFill>
                  <a:srgbClr val="000000"/>
                </a:solidFill>
              </a:rPr>
              <a:t>Utility Accommodation</a:t>
            </a:r>
            <a:r>
              <a:rPr lang="en-US" sz="3000" dirty="0" smtClean="0">
                <a:solidFill>
                  <a:srgbClr val="000000"/>
                </a:solidFill>
                <a:ea typeface="+mn-ea"/>
                <a:cs typeface="+mn-cs"/>
              </a:rPr>
              <a:t>.</a:t>
            </a:r>
          </a:p>
          <a:p>
            <a:pPr>
              <a:spcBef>
                <a:spcPts val="0"/>
              </a:spcBef>
              <a:spcAft>
                <a:spcPts val="600"/>
              </a:spcAft>
              <a:defRPr/>
            </a:pPr>
            <a:endParaRPr lang="en-US" sz="3000" dirty="0" smtClean="0">
              <a:solidFill>
                <a:srgbClr val="000000"/>
              </a:solidFill>
              <a:ea typeface="+mn-ea"/>
              <a:cs typeface="+mn-cs"/>
            </a:endParaRPr>
          </a:p>
          <a:p>
            <a:pPr>
              <a:spcBef>
                <a:spcPts val="0"/>
              </a:spcBef>
              <a:spcAft>
                <a:spcPts val="600"/>
              </a:spcAft>
              <a:defRPr/>
            </a:pPr>
            <a:r>
              <a:rPr lang="en-US" sz="2600" dirty="0" smtClean="0">
                <a:solidFill>
                  <a:srgbClr val="000000"/>
                </a:solidFill>
                <a:ea typeface="+mn-ea"/>
                <a:cs typeface="+mn-cs"/>
              </a:rPr>
              <a:t>Consider protecting certain urban arterial highways from new utility installations to </a:t>
            </a:r>
            <a:r>
              <a:rPr lang="en-US" sz="2200" dirty="0" smtClean="0">
                <a:solidFill>
                  <a:srgbClr val="000000"/>
                </a:solidFill>
                <a:ea typeface="+mn-ea"/>
                <a:cs typeface="+mn-cs"/>
              </a:rPr>
              <a:t>improve safety and operations,</a:t>
            </a:r>
            <a:r>
              <a:rPr lang="en-US" sz="2200" baseline="0" dirty="0" smtClean="0">
                <a:solidFill>
                  <a:srgbClr val="000000"/>
                </a:solidFill>
                <a:ea typeface="+mn-ea"/>
                <a:cs typeface="+mn-cs"/>
              </a:rPr>
              <a:t> m</a:t>
            </a:r>
            <a:r>
              <a:rPr lang="en-US" sz="2200" dirty="0" smtClean="0">
                <a:solidFill>
                  <a:srgbClr val="000000"/>
                </a:solidFill>
                <a:ea typeface="+mn-ea"/>
                <a:cs typeface="+mn-cs"/>
              </a:rPr>
              <a:t>itigate the competition for ROW</a:t>
            </a:r>
            <a:r>
              <a:rPr lang="en-US" sz="2200" baseline="0" dirty="0" smtClean="0">
                <a:solidFill>
                  <a:srgbClr val="000000"/>
                </a:solidFill>
                <a:ea typeface="+mn-ea"/>
                <a:cs typeface="+mn-cs"/>
              </a:rPr>
              <a:t>, r</a:t>
            </a:r>
            <a:r>
              <a:rPr lang="en-US" sz="2200" dirty="0" smtClean="0">
                <a:solidFill>
                  <a:srgbClr val="000000"/>
                </a:solidFill>
                <a:ea typeface="+mn-ea"/>
                <a:cs typeface="+mn-cs"/>
              </a:rPr>
              <a:t>educe work zones.</a:t>
            </a:r>
          </a:p>
          <a:p>
            <a:pPr>
              <a:spcBef>
                <a:spcPts val="0"/>
              </a:spcBef>
              <a:spcAft>
                <a:spcPts val="600"/>
              </a:spcAft>
              <a:defRPr/>
            </a:pPr>
            <a:endParaRPr lang="en-US" sz="2200" dirty="0" smtClean="0">
              <a:solidFill>
                <a:srgbClr val="000000"/>
              </a:solidFill>
              <a:ea typeface="+mn-ea"/>
              <a:cs typeface="+mn-cs"/>
            </a:endParaRPr>
          </a:p>
          <a:p>
            <a:pPr>
              <a:spcBef>
                <a:spcPts val="0"/>
              </a:spcBef>
              <a:spcAft>
                <a:spcPts val="600"/>
              </a:spcAft>
              <a:defRPr/>
            </a:pPr>
            <a:r>
              <a:rPr lang="en-US" sz="2600" dirty="0" smtClean="0">
                <a:solidFill>
                  <a:srgbClr val="000000"/>
                </a:solidFill>
                <a:ea typeface="+mn-ea"/>
                <a:cs typeface="+mn-cs"/>
              </a:rPr>
              <a:t>Consider innovative utility accommodation practices such as utility corridors or joint trenching to simplify</a:t>
            </a:r>
            <a:r>
              <a:rPr lang="en-US" sz="2600" baseline="0" dirty="0" smtClean="0">
                <a:solidFill>
                  <a:srgbClr val="000000"/>
                </a:solidFill>
                <a:ea typeface="+mn-ea"/>
                <a:cs typeface="+mn-cs"/>
              </a:rPr>
              <a:t> accommodation and ease congestion caused by utilities</a:t>
            </a:r>
            <a:endParaRPr lang="en-US" sz="2600" dirty="0" smtClean="0">
              <a:solidFill>
                <a:srgbClr val="000000"/>
              </a:solidFill>
              <a:ea typeface="+mn-ea"/>
              <a:cs typeface="+mn-cs"/>
            </a:endParaRPr>
          </a:p>
          <a:p>
            <a:pPr>
              <a:spcBef>
                <a:spcPts val="0"/>
              </a:spcBef>
              <a:spcAft>
                <a:spcPts val="600"/>
              </a:spcAft>
              <a:defRPr/>
            </a:pPr>
            <a:endParaRPr lang="en-US" sz="2600" dirty="0" smtClean="0">
              <a:solidFill>
                <a:srgbClr val="000000"/>
              </a:solidFill>
              <a:ea typeface="+mn-ea"/>
              <a:cs typeface="+mn-cs"/>
            </a:endParaRPr>
          </a:p>
          <a:p>
            <a:pPr>
              <a:spcBef>
                <a:spcPts val="0"/>
              </a:spcBef>
              <a:spcAft>
                <a:spcPts val="600"/>
              </a:spcAft>
              <a:defRPr/>
            </a:pPr>
            <a:r>
              <a:rPr lang="en-US" sz="2600" dirty="0" smtClean="0">
                <a:solidFill>
                  <a:srgbClr val="000000"/>
                </a:solidFill>
                <a:ea typeface="+mn-ea"/>
                <a:cs typeface="+mn-cs"/>
              </a:rPr>
              <a:t>Acquire ROW for utilities</a:t>
            </a:r>
            <a:r>
              <a:rPr lang="en-US" sz="2600" baseline="0" dirty="0" smtClean="0">
                <a:solidFill>
                  <a:srgbClr val="000000"/>
                </a:solidFill>
                <a:ea typeface="+mn-ea"/>
                <a:cs typeface="+mn-cs"/>
              </a:rPr>
              <a:t> to </a:t>
            </a:r>
            <a:r>
              <a:rPr lang="en-US" sz="2200" baseline="0" dirty="0" smtClean="0">
                <a:solidFill>
                  <a:srgbClr val="000000"/>
                </a:solidFill>
                <a:ea typeface="+mn-ea"/>
                <a:cs typeface="+mn-cs"/>
              </a:rPr>
              <a:t>s</a:t>
            </a:r>
            <a:r>
              <a:rPr lang="en-US" sz="2200" dirty="0" smtClean="0">
                <a:solidFill>
                  <a:srgbClr val="000000"/>
                </a:solidFill>
                <a:ea typeface="+mn-ea"/>
                <a:cs typeface="+mn-cs"/>
              </a:rPr>
              <a:t>implify the utility accommodation</a:t>
            </a:r>
            <a:r>
              <a:rPr lang="en-US" sz="2200" baseline="0" dirty="0" smtClean="0">
                <a:solidFill>
                  <a:srgbClr val="000000"/>
                </a:solidFill>
                <a:ea typeface="+mn-ea"/>
                <a:cs typeface="+mn-cs"/>
              </a:rPr>
              <a:t> </a:t>
            </a:r>
            <a:r>
              <a:rPr lang="en-US" sz="2200" dirty="0" smtClean="0">
                <a:solidFill>
                  <a:srgbClr val="000000"/>
                </a:solidFill>
                <a:ea typeface="+mn-ea"/>
                <a:cs typeface="+mn-cs"/>
              </a:rPr>
              <a:t>and reduce utility-related interruptions to roadway construction and operations</a:t>
            </a:r>
            <a:endParaRPr lang="en-US" sz="2200" dirty="0" smtClean="0">
              <a:solidFill>
                <a:srgbClr val="000000"/>
              </a:solidFill>
            </a:endParaRPr>
          </a:p>
          <a:p>
            <a:pPr marL="332470" indent="-332470">
              <a:tabLst>
                <a:tab pos="221646" algn="l"/>
              </a:tabLst>
              <a:defRPr/>
            </a:pPr>
            <a:endParaRPr lang="en-US" b="1" dirty="0" smtClean="0">
              <a:solidFill>
                <a:srgbClr val="000000"/>
              </a:solidFill>
            </a:endParaRPr>
          </a:p>
          <a:p>
            <a:pPr marL="332470" indent="-332470">
              <a:tabLst>
                <a:tab pos="221646" algn="l"/>
              </a:tabLst>
              <a:defRPr/>
            </a:pPr>
            <a:endParaRPr lang="en-US" b="1" dirty="0" smtClean="0">
              <a:solidFill>
                <a:srgbClr val="000000"/>
              </a:solidFill>
            </a:endParaRPr>
          </a:p>
          <a:p>
            <a:pPr marL="332470" indent="-332470">
              <a:tabLst>
                <a:tab pos="221646" algn="l"/>
              </a:tabLst>
              <a:defRPr/>
            </a:pPr>
            <a:endParaRPr lang="en-US" b="1" dirty="0" smtClean="0">
              <a:solidFill>
                <a:srgbClr val="000000"/>
              </a:solidFill>
            </a:endParaRPr>
          </a:p>
          <a:p>
            <a:pPr marL="332470" indent="-332470">
              <a:tabLst>
                <a:tab pos="221646" algn="l"/>
              </a:tabLst>
              <a:defRPr/>
            </a:pPr>
            <a:endParaRPr lang="en-US" b="1" dirty="0" smtClean="0">
              <a:solidFill>
                <a:srgbClr val="000000"/>
              </a:solidFill>
            </a:endParaRPr>
          </a:p>
          <a:p>
            <a:pPr marL="332470" indent="-332470">
              <a:tabLst>
                <a:tab pos="221646" algn="l"/>
              </a:tabLst>
              <a:defRPr/>
            </a:pPr>
            <a:r>
              <a:rPr lang="en-US" b="1" dirty="0" smtClean="0">
                <a:solidFill>
                  <a:srgbClr val="000000"/>
                </a:solidFill>
              </a:rPr>
              <a:t>Utility accommodation restriction for roadway protection</a:t>
            </a:r>
          </a:p>
          <a:p>
            <a:pPr marL="332470" indent="-332470">
              <a:tabLst>
                <a:tab pos="221646" algn="l"/>
              </a:tabLst>
              <a:defRPr/>
            </a:pPr>
            <a:r>
              <a:rPr lang="en-US" dirty="0" smtClean="0"/>
              <a:t>Restricting certain utilities in congested right-of-way or use innovative strategies for utility accommodation simplify utility accommodation and ease right-of-way congestion caused by utilities.</a:t>
            </a:r>
          </a:p>
          <a:p>
            <a:pPr marL="332470" indent="-332470">
              <a:tabLst>
                <a:tab pos="221646" algn="l"/>
              </a:tabLst>
              <a:defRPr/>
            </a:pPr>
            <a:endParaRPr lang="en-US" dirty="0" smtClean="0"/>
          </a:p>
          <a:p>
            <a:pPr>
              <a:defRPr/>
            </a:pPr>
            <a:r>
              <a:rPr lang="en-US" dirty="0" smtClean="0"/>
              <a:t>Consider protecting certain urban arterial highways from new utility installations to improve safety and operations of existing highways, mitigate the competition from utility facilities for right-of-way needed for highway enhancement or expansion, and reduce maintenance activities and work zones.</a:t>
            </a:r>
          </a:p>
          <a:p>
            <a:pPr>
              <a:defRPr/>
            </a:pPr>
            <a:r>
              <a:rPr lang="en-US" dirty="0" smtClean="0"/>
              <a:t>Consider innovative utility accommodation practices such as utility corridors or joint trenching to simplify utility accommodation and ease right-of-way congestion caused by utilities.</a:t>
            </a:r>
          </a:p>
          <a:p>
            <a:pPr>
              <a:defRPr/>
            </a:pPr>
            <a:r>
              <a:rPr lang="en-US" dirty="0" smtClean="0"/>
              <a:t>Acquire right-of-way for utility accommodation to simplify the utility accommodation process and reduce utility-related interruptions to roadway construction and operations.</a:t>
            </a:r>
            <a:endParaRPr lang="en-US" dirty="0" smtClean="0">
              <a:solidFill>
                <a:srgbClr val="000000"/>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ChangeArrowheads="1" noTextEdit="1"/>
          </p:cNvSpPr>
          <p:nvPr>
            <p:ph type="sldImg"/>
          </p:nvPr>
        </p:nvSpPr>
        <p:spPr>
          <a:ln/>
        </p:spPr>
      </p:sp>
      <p:sp>
        <p:nvSpPr>
          <p:cNvPr id="61443" name="Rectangle 3"/>
          <p:cNvSpPr>
            <a:spLocks noGrp="1" noChangeArrowheads="1"/>
          </p:cNvSpPr>
          <p:nvPr>
            <p:ph type="body" idx="1"/>
          </p:nvPr>
        </p:nvSpPr>
        <p:spPr>
          <a:noFill/>
          <a:ln/>
        </p:spPr>
        <p:txBody>
          <a:bodyPr/>
          <a:lstStyle/>
          <a:p>
            <a:pPr marL="332470" marR="0" indent="-332470" algn="l" defTabSz="914400" rtl="0" eaLnBrk="0" fontAlgn="base" latinLnBrk="0" hangingPunct="0">
              <a:lnSpc>
                <a:spcPct val="100000"/>
              </a:lnSpc>
              <a:spcBef>
                <a:spcPct val="30000"/>
              </a:spcBef>
              <a:spcAft>
                <a:spcPct val="0"/>
              </a:spcAft>
              <a:buClrTx/>
              <a:buSzTx/>
              <a:buFontTx/>
              <a:buNone/>
              <a:tabLst>
                <a:tab pos="221646" algn="l"/>
              </a:tabLst>
              <a:defRPr/>
            </a:pPr>
            <a:r>
              <a:rPr lang="en-US" dirty="0" smtClean="0"/>
              <a:t>This</a:t>
            </a:r>
            <a:r>
              <a:rPr lang="en-US" baseline="0" dirty="0" smtClean="0"/>
              <a:t> slide was included in the pilot, but it is recommended that it be</a:t>
            </a:r>
          </a:p>
          <a:p>
            <a:pPr marL="332470" marR="0" indent="-332470" algn="l" defTabSz="914400" rtl="0" eaLnBrk="0" fontAlgn="base" latinLnBrk="0" hangingPunct="0">
              <a:lnSpc>
                <a:spcPct val="100000"/>
              </a:lnSpc>
              <a:spcBef>
                <a:spcPct val="30000"/>
              </a:spcBef>
              <a:spcAft>
                <a:spcPct val="0"/>
              </a:spcAft>
              <a:buClrTx/>
              <a:buSzTx/>
              <a:buFontTx/>
              <a:buNone/>
              <a:tabLst>
                <a:tab pos="221646" algn="l"/>
              </a:tabLst>
              <a:defRPr/>
            </a:pPr>
            <a:r>
              <a:rPr lang="en-US" baseline="0" dirty="0" smtClean="0"/>
              <a:t> removed due to time constraints.</a:t>
            </a:r>
            <a:endParaRPr lang="en-US" dirty="0" smtClean="0"/>
          </a:p>
          <a:p>
            <a:pPr marL="332470" indent="-332470">
              <a:tabLst>
                <a:tab pos="221646" algn="l"/>
              </a:tabLst>
            </a:pPr>
            <a:endParaRPr lang="en-US" dirty="0" smtClean="0">
              <a:solidFill>
                <a:srgbClr val="000000"/>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Times New Roman" pitchFamily="18" charset="0"/>
                <a:ea typeface="+mn-ea"/>
                <a:cs typeface="+mn-cs"/>
              </a:rPr>
              <a:t>Like the SH 105 case study covered this</a:t>
            </a:r>
            <a:r>
              <a:rPr lang="en-US" sz="1200" kern="1200" baseline="0" dirty="0" smtClean="0">
                <a:solidFill>
                  <a:schemeClr val="tx1"/>
                </a:solidFill>
                <a:latin typeface="Times New Roman" pitchFamily="18" charset="0"/>
                <a:ea typeface="+mn-ea"/>
                <a:cs typeface="+mn-cs"/>
              </a:rPr>
              <a:t> morning,  we now have case study of the IH 10 Katy Freeway in west Houston.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Times New Roman" pitchFamily="18" charset="0"/>
                <a:ea typeface="+mn-ea"/>
                <a:cs typeface="+mn-cs"/>
              </a:rPr>
              <a:t>This case study examines the complex evolution and development of Houston’s Katy Freeway to identify how its functionality developed, deteriorated, and enhanced overtime from various aspects including planning, operations, and right of way.  To ensure depth, the study was limited to the 11.5-mile Katy Freeway section from west IH 610 west to SH 6.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baseline="0" dirty="0" smtClean="0"/>
              <a:t>The entire section is within Houston city limit.</a:t>
            </a:r>
            <a:r>
              <a:rPr lang="en-US" sz="1200" kern="1200" dirty="0" smtClean="0">
                <a:solidFill>
                  <a:schemeClr val="tx1"/>
                </a:solidFill>
                <a:latin typeface="Times New Roman" pitchFamily="18" charset="0"/>
                <a:ea typeface="+mn-ea"/>
                <a:cs typeface="+mn-cs"/>
              </a:rPr>
              <a:t> </a:t>
            </a:r>
            <a:endParaRPr lang="en-US" sz="1200" kern="1200" baseline="0" dirty="0" smtClean="0">
              <a:solidFill>
                <a:schemeClr val="tx1"/>
              </a:solidFill>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baseline="0" dirty="0" smtClean="0">
              <a:solidFill>
                <a:schemeClr val="tx1"/>
              </a:solidFill>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latin typeface="Times New Roman" pitchFamily="18" charset="0"/>
                <a:ea typeface="+mn-ea"/>
                <a:cs typeface="+mn-cs"/>
              </a:rPr>
              <a:t>The IH 10 Katy Freeway was the last of the 1960s era major radial freeways in Houston to undergo a comprehensive expansion and rehabilitation.  With its latest expansion completed in late 2008, it is now one of the nation’s premier super-freeways with at least four general purpose lanes, two managed lanes, and three frontage road lanes in each direction.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latin typeface="Times New Roman" pitchFamily="18" charset="0"/>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smtClean="0"/>
          </a:p>
          <a:p>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p:spPr>
        <p:txBody>
          <a:bodyPr/>
          <a:lstStyle/>
          <a:p>
            <a:pPr defTabSz="874441" eaLnBrk="1" hangingPunct="1">
              <a:defRPr/>
            </a:pPr>
            <a:r>
              <a:rPr lang="en-US" sz="1100" dirty="0" smtClean="0"/>
              <a:t>This slide lists</a:t>
            </a:r>
            <a:r>
              <a:rPr lang="en-US" sz="1100" baseline="0" dirty="0" smtClean="0"/>
              <a:t> major events and milestones over the past 80 years to help explain how </a:t>
            </a:r>
            <a:r>
              <a:rPr lang="en-US" sz="1100" dirty="0" smtClean="0"/>
              <a:t> how the IH 10 Katy Freeway has evolved</a:t>
            </a:r>
            <a:r>
              <a:rPr lang="en-US" sz="1100" baseline="0" dirty="0" smtClean="0"/>
              <a:t>.</a:t>
            </a:r>
            <a:endParaRPr lang="en-US" sz="1100" dirty="0" smtClean="0"/>
          </a:p>
          <a:p>
            <a:pPr defTabSz="874441" eaLnBrk="1" hangingPunct="1">
              <a:defRPr/>
            </a:pPr>
            <a:endParaRPr lang="en-US" sz="1100" dirty="0" smtClean="0"/>
          </a:p>
          <a:p>
            <a:pPr defTabSz="874441" eaLnBrk="1" hangingPunct="1">
              <a:defRPr/>
            </a:pPr>
            <a:r>
              <a:rPr lang="en-US" sz="1100" dirty="0" smtClean="0"/>
              <a:t>The beginnings of the modern Katy Freeway can be traced back to the original SH 73 in the 1930’s that was generally located along the route of today’s IH 10 .  In 1941, the west Houston portion of the SH 73 was designated as US 90.  The section between the current location of Loop 610 and Katy was later authorized as a full freeway by the Texas Transportation Commission in 1953 and then officially designated as IH 10 in 1959.  The corresponding upgrade of the highway section began in 1954 by constructing several interchanges and grade separations at intersecting local roads.  In 1968, the IH 10 section between Loop 610 and the City of Katy was fully upgraded to a freeway.</a:t>
            </a:r>
          </a:p>
          <a:p>
            <a:pPr eaLnBrk="1" hangingPunct="1"/>
            <a:endParaRPr lang="en-US" dirty="0"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Times New Roman" pitchFamily="18" charset="0"/>
                <a:ea typeface="+mn-ea"/>
                <a:cs typeface="+mn-cs"/>
              </a:rPr>
              <a:t>Many areas have affected the functionality</a:t>
            </a:r>
            <a:r>
              <a:rPr lang="en-US" sz="1200" kern="1200" baseline="0" dirty="0" smtClean="0">
                <a:solidFill>
                  <a:schemeClr val="tx1"/>
                </a:solidFill>
                <a:latin typeface="Times New Roman" pitchFamily="18" charset="0"/>
                <a:ea typeface="+mn-ea"/>
                <a:cs typeface="+mn-cs"/>
              </a:rPr>
              <a:t> of Houston’s Katy Freeway.</a:t>
            </a:r>
            <a:endParaRPr lang="en-US" sz="1200" kern="1200" dirty="0" smtClean="0">
              <a:solidFill>
                <a:schemeClr val="tx1"/>
              </a:solidFill>
              <a:latin typeface="Times New Roman" pitchFamily="18"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latin typeface="Times New Roman" pitchFamily="18"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Times New Roman" pitchFamily="18" charset="0"/>
                <a:ea typeface="+mn-ea"/>
                <a:cs typeface="+mn-cs"/>
              </a:rPr>
              <a:t>Planning and development in an area with few land use controls have affected functionality along this corridor</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latin typeface="Times New Roman" pitchFamily="18"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Times New Roman" pitchFamily="18" charset="0"/>
                <a:ea typeface="+mn-ea"/>
                <a:cs typeface="+mn-cs"/>
              </a:rPr>
              <a:t>Aspects of main lane, frontage, and interchange design have affected functionality.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latin typeface="Times New Roman" pitchFamily="18"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Times New Roman" pitchFamily="18" charset="0"/>
                <a:ea typeface="+mn-ea"/>
                <a:cs typeface="+mn-cs"/>
              </a:rPr>
              <a:t>Right of way and right-of-way constraints have affected facility design and functionality throughout its history and life cycle.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latin typeface="Times New Roman" pitchFamily="18"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Times New Roman" pitchFamily="18" charset="0"/>
                <a:ea typeface="+mn-ea"/>
                <a:cs typeface="+mn-cs"/>
              </a:rPr>
              <a:t> Importantly,</a:t>
            </a:r>
            <a:r>
              <a:rPr lang="en-US" sz="1200" kern="1200" baseline="0" dirty="0" smtClean="0">
                <a:solidFill>
                  <a:schemeClr val="tx1"/>
                </a:solidFill>
                <a:latin typeface="Times New Roman" pitchFamily="18" charset="0"/>
                <a:ea typeface="+mn-ea"/>
                <a:cs typeface="+mn-cs"/>
              </a:rPr>
              <a:t> </a:t>
            </a:r>
            <a:r>
              <a:rPr lang="en-US" sz="1200" kern="1200" dirty="0" smtClean="0">
                <a:solidFill>
                  <a:schemeClr val="tx1"/>
                </a:solidFill>
                <a:latin typeface="Times New Roman" pitchFamily="18" charset="0"/>
                <a:ea typeface="+mn-ea"/>
                <a:cs typeface="+mn-cs"/>
              </a:rPr>
              <a:t>state-of-the-practice programs and measures in travel demand management (TDM) involving HOV lanes, mass transit, and tolling have played/will play a role in maintaining functionality on this mega-freeway.</a:t>
            </a:r>
          </a:p>
          <a:p>
            <a:pPr eaLnBrk="1" hangingPunct="1"/>
            <a:endParaRPr lang="en-US" dirty="0"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p:spPr>
        <p:txBody>
          <a:bodyPr/>
          <a:lstStyle/>
          <a:p>
            <a:r>
              <a:rPr lang="en-US" sz="1100" dirty="0" smtClean="0"/>
              <a:t>This slide shows</a:t>
            </a:r>
            <a:r>
              <a:rPr lang="en-US" sz="1100" baseline="0" dirty="0" smtClean="0"/>
              <a:t> the growth in daily traffic volumes at four locations along the Freeway from 1965 through 1989. </a:t>
            </a:r>
            <a:r>
              <a:rPr lang="en-US" sz="1100" dirty="0" smtClean="0"/>
              <a:t>As shown in the figure, the daily traffic on the highway section dramatically increased from less than 50,000 in the mid 1960s to more than 200,000 in the late 1980s at several locations between Beltway 8 and IH 610, while Katy Freeway remained most of its original lane configuration without substantial improvements. </a:t>
            </a:r>
          </a:p>
          <a:p>
            <a:endParaRPr lang="en-US" sz="1100" dirty="0" smtClean="0"/>
          </a:p>
          <a:p>
            <a:r>
              <a:rPr lang="en-US" sz="1100" dirty="0" smtClean="0"/>
              <a:t>Starting from the 1970s with the early Houston’s energy boom, the area between SH 6 and Beltway 8 along Katy Freeway quickly developed to the well-known energy corridor by housing a large number of major national and international energy-related companies.  Along with the adjacent local residential developments, the corridor generated a significant traffic demand on the Katy Freeway.  </a:t>
            </a:r>
            <a:endParaRPr lang="en-US" sz="1100"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a:t>
            </a:r>
            <a:r>
              <a:rPr lang="en-US" baseline="0" dirty="0" smtClean="0"/>
              <a:t> slide was not covered in the pilot due to time constraints.)</a:t>
            </a:r>
            <a:endParaRPr lang="en-US" dirty="0" smtClean="0"/>
          </a:p>
          <a:p>
            <a:endParaRPr lang="en-US" dirty="0" smtClean="0"/>
          </a:p>
          <a:p>
            <a:endParaRPr lang="en-US" dirty="0" smtClean="0"/>
          </a:p>
          <a:p>
            <a:r>
              <a:rPr lang="en-US" dirty="0" smtClean="0"/>
              <a:t>This photo starts on the west end.  Subsequent photos proceed east.  Orange and yellow designate improved conditions.</a:t>
            </a:r>
            <a:r>
              <a:rPr lang="en-US" baseline="0" dirty="0" smtClean="0"/>
              <a:t>  This segment shows the auxiliary lane that was removed (orange highlight).</a:t>
            </a:r>
          </a:p>
          <a:p>
            <a:r>
              <a:rPr lang="en-US" baseline="0" dirty="0" smtClean="0"/>
              <a:t> </a:t>
            </a:r>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p:spPr>
        <p:txBody>
          <a:bodyPr/>
          <a:lstStyle/>
          <a:p>
            <a:pPr eaLnBrk="1" hangingPunct="1"/>
            <a:r>
              <a:rPr lang="en-US" sz="1200" kern="1200" dirty="0" smtClean="0">
                <a:solidFill>
                  <a:schemeClr val="tx1"/>
                </a:solidFill>
                <a:latin typeface="Times New Roman" pitchFamily="18" charset="0"/>
                <a:ea typeface="+mn-ea"/>
                <a:cs typeface="+mn-cs"/>
              </a:rPr>
              <a:t>In the early days of planning the Katy Freeway, there were different highway engineers in charge of planning and design for the sections inside and outside of Loop 610 and the two engineers vastly disagreed on what the ultimate right-of-way width of the freeway corridor should be . Outside of Loop 610 west, IH 10 was planned and constructed as a 6-lane freeway with 2-lane frontage roads in order that the facility could fit, where possible, within the available 175-foot right-of-way of US 90. However, IH 10 from inside the Loop to downtown was planned and developed as a significantly larger section with 10 freeway lanes and frontage roads within 300 feet of right of way.  While the inner loop section was well designed in the early days to handle traffic far into the future, the outer loop section (the section included in this case study) was under-designed in a narrow right-of-way section that created a major constraint and source of delay for future freeway expansion. </a:t>
            </a:r>
            <a:endParaRPr lang="en-US" dirty="0"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smtClean="0"/>
              <a:t>Picture:</a:t>
            </a:r>
            <a:r>
              <a:rPr lang="en-US" baseline="0" dirty="0" smtClean="0"/>
              <a:t> An early look at U.S. 90 in 1954.  The predecessor to the current day I-10 through this area.</a:t>
            </a:r>
            <a:endParaRPr lang="en-US" dirty="0" smtClean="0"/>
          </a:p>
          <a:p>
            <a:pPr eaLnBrk="1" hangingPunct="1"/>
            <a:endParaRPr lang="en-US" sz="1200" dirty="0" smtClean="0"/>
          </a:p>
          <a:p>
            <a:pPr eaLnBrk="1" hangingPunct="1"/>
            <a:endParaRPr lang="en-US" dirty="0" smtClean="0"/>
          </a:p>
          <a:p>
            <a:pPr eaLnBrk="1" hangingPunct="1"/>
            <a:endParaRPr lang="en-US" dirty="0"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ln/>
        </p:spPr>
      </p:sp>
      <p:sp>
        <p:nvSpPr>
          <p:cNvPr id="35843" name="Rectangle 3"/>
          <p:cNvSpPr>
            <a:spLocks noGrp="1" noChangeArrowheads="1"/>
          </p:cNvSpPr>
          <p:nvPr>
            <p:ph type="body" idx="1"/>
          </p:nvPr>
        </p:nvSpPr>
        <p:spPr>
          <a:noFill/>
          <a:ln/>
        </p:spPr>
        <p:txBody>
          <a:bodyPr/>
          <a:lstStyle/>
          <a:p>
            <a:pPr eaLnBrk="1" hangingPunct="1"/>
            <a:r>
              <a:rPr lang="en-US" sz="1100" dirty="0" smtClean="0"/>
              <a:t>Upper left </a:t>
            </a:r>
            <a:r>
              <a:rPr lang="en-US" sz="1100" dirty="0" err="1" smtClean="0"/>
              <a:t>pic</a:t>
            </a:r>
            <a:r>
              <a:rPr lang="en-US" sz="1100" dirty="0" smtClean="0"/>
              <a:t>:</a:t>
            </a:r>
            <a:r>
              <a:rPr lang="en-US" sz="1100" baseline="0" dirty="0" smtClean="0"/>
              <a:t> </a:t>
            </a:r>
            <a:r>
              <a:rPr lang="en-US" sz="1100" dirty="0" smtClean="0"/>
              <a:t>The original U.S. 90 was a gradually expanded to six main lanes with a two-lane frontage road on each side during the IH 10 freeway upgrade.  The original corridor had a 175-foot right-of-way that was designed according to the early plans.  The IH 10 freeway upgrade kept its typical rural settings and was squeezed in a narrow corridor mostly less than 300 ft without considerable right-of-way expansion despite disputes.</a:t>
            </a:r>
          </a:p>
          <a:p>
            <a:pPr eaLnBrk="1" hangingPunct="1"/>
            <a:endParaRPr lang="en-US" sz="1100" dirty="0" smtClean="0"/>
          </a:p>
          <a:p>
            <a:pPr eaLnBrk="1" hangingPunct="1"/>
            <a:r>
              <a:rPr lang="en-US" sz="1100" dirty="0" smtClean="0"/>
              <a:t>The later freeway improvements to accommodate the growing traffic demand were delayed for many years due to much more costly and difficult acquisition of new right-of-way because of adjacent development.  </a:t>
            </a:r>
          </a:p>
          <a:p>
            <a:pPr eaLnBrk="1" hangingPunct="1"/>
            <a:endParaRPr lang="en-US" sz="1100" dirty="0" smtClean="0"/>
          </a:p>
          <a:p>
            <a:pPr eaLnBrk="1" hangingPunct="1"/>
            <a:r>
              <a:rPr lang="en-US" sz="1100" dirty="0" smtClean="0"/>
              <a:t>Lower right </a:t>
            </a:r>
            <a:r>
              <a:rPr lang="en-US" sz="1100" dirty="0" err="1" smtClean="0"/>
              <a:t>pic</a:t>
            </a:r>
            <a:r>
              <a:rPr lang="en-US" sz="1100" dirty="0" smtClean="0"/>
              <a:t>: In contrast, a freeway section with a minimum of 10 general purpose lanes was built for the IH 10 section inside IH 610 during the 1960s, which better accommodated the growing traffic demand along the corridor.</a:t>
            </a:r>
            <a:endParaRPr lang="en-US" dirty="0"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p:spPr>
        <p:txBody>
          <a:bodyPr/>
          <a:lstStyle/>
          <a:p>
            <a:pPr defTabSz="874441" eaLnBrk="1" hangingPunct="1">
              <a:defRPr/>
            </a:pPr>
            <a:r>
              <a:rPr lang="en-US" sz="1100" dirty="0" smtClean="0"/>
              <a:t>To improve mobility in Houston area, TxDOT and the Metropolitan Transit Authority of Harris County (METRO) jointly started the development of a transitway network on five radial freeways in the region, including Katy Freeway, north IH 45, south IH 45, US 290, and south US 59. The Katy Freeway Transitway was built and operated in several phases.  Phase 1 added a 4.75-mile transitway on the freeway between IH 610 and Gessner Road, which opened to traffic October 29, 1984.  Phases 2 and 3 extended the transitway further west to Beltway 8 (opened to traffic May 2, 1985) then to SH 6 (opened to traffic June 29, 1987), respectively, resulting in a total of about 11.5-mile HOV facility.  A later phase extended the transitway eastbound by 1.5 miles from North Post Oak Road to east of IH 610. </a:t>
            </a:r>
          </a:p>
          <a:p>
            <a:pPr defTabSz="874441" eaLnBrk="1" hangingPunct="1">
              <a:defRPr/>
            </a:pPr>
            <a:endParaRPr lang="en-US" sz="1100" dirty="0" smtClean="0"/>
          </a:p>
          <a:p>
            <a:pPr defTabSz="874441" eaLnBrk="1" hangingPunct="1">
              <a:defRPr/>
            </a:pPr>
            <a:r>
              <a:rPr lang="en-US" sz="1100" dirty="0" smtClean="0"/>
              <a:t>The figure shows passenger and vehicle</a:t>
            </a:r>
            <a:r>
              <a:rPr lang="en-US" sz="1100" baseline="0" dirty="0" smtClean="0"/>
              <a:t> volumes on IH 10 for the morning peak in 1987.</a:t>
            </a:r>
            <a:endParaRPr lang="en-US" sz="1100" dirty="0" smtClean="0"/>
          </a:p>
          <a:p>
            <a:pPr defTabSz="874441" eaLnBrk="1" hangingPunct="1">
              <a:defRPr/>
            </a:pPr>
            <a:endParaRPr lang="en-US" sz="1100" dirty="0" smtClean="0"/>
          </a:p>
          <a:p>
            <a:pPr defTabSz="874441" eaLnBrk="1" hangingPunct="1">
              <a:defRPr/>
            </a:pPr>
            <a:r>
              <a:rPr lang="en-US" sz="1100" dirty="0" smtClean="0"/>
              <a:t>As shown in the figure, the single-lane facility served just 23 percent of the vehicle volume but over 46 percent of the total passenger volume on the roadway during the morning peak hour (7:00 a.m. – 8:00 a.m.)</a:t>
            </a:r>
            <a:r>
              <a:rPr lang="en-US" dirty="0" smtClean="0"/>
              <a:t> </a:t>
            </a:r>
            <a:endParaRPr lang="en-US" sz="1100" dirty="0" smtClean="0"/>
          </a:p>
          <a:p>
            <a:pPr defTabSz="874441" eaLnBrk="1" hangingPunct="1">
              <a:defRPr/>
            </a:pPr>
            <a:endParaRPr lang="en-US" sz="1100" dirty="0" smtClean="0"/>
          </a:p>
          <a:p>
            <a:pPr eaLnBrk="1" hangingPunct="1"/>
            <a:endParaRPr lang="en-US" dirty="0"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Times New Roman" pitchFamily="18" charset="0"/>
                <a:ea typeface="+mn-ea"/>
                <a:cs typeface="+mn-cs"/>
              </a:rPr>
              <a:t>The Katy Freeway </a:t>
            </a:r>
            <a:r>
              <a:rPr lang="en-US" sz="1200" kern="1200" dirty="0" err="1" smtClean="0">
                <a:solidFill>
                  <a:schemeClr val="tx1"/>
                </a:solidFill>
                <a:latin typeface="Times New Roman" pitchFamily="18" charset="0"/>
                <a:ea typeface="+mn-ea"/>
                <a:cs typeface="+mn-cs"/>
              </a:rPr>
              <a:t>transitway</a:t>
            </a:r>
            <a:r>
              <a:rPr lang="en-US" sz="1200" kern="1200" dirty="0" smtClean="0">
                <a:solidFill>
                  <a:schemeClr val="tx1"/>
                </a:solidFill>
                <a:latin typeface="Times New Roman" pitchFamily="18" charset="0"/>
                <a:ea typeface="+mn-ea"/>
                <a:cs typeface="+mn-cs"/>
              </a:rPr>
              <a:t> resulted in a slight relief to the busy highway section. However, a majority of the vehicles had to stay on the crowded main lanes and frontage roads. During the 1990s, the corridor continued developing and as the major gateway to downtown Houston on the city’s west side, Katy Freeway became severely congested.  As a result, the freeway finally went through a substantial expansion in the 2000s.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latin typeface="Times New Roman" pitchFamily="18"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Times New Roman" pitchFamily="18" charset="0"/>
                <a:ea typeface="+mn-ea"/>
                <a:cs typeface="+mn-cs"/>
              </a:rPr>
              <a:t>The first studies to develop a feasible Katy Freeway expansion</a:t>
            </a:r>
            <a:r>
              <a:rPr lang="en-US" sz="1200" kern="1200" baseline="0" dirty="0" smtClean="0">
                <a:solidFill>
                  <a:schemeClr val="tx1"/>
                </a:solidFill>
                <a:latin typeface="Times New Roman" pitchFamily="18" charset="0"/>
                <a:ea typeface="+mn-ea"/>
                <a:cs typeface="+mn-cs"/>
              </a:rPr>
              <a:t> plan started in the mid-1980’s. In 1986, </a:t>
            </a:r>
            <a:r>
              <a:rPr lang="en-US" sz="1200" kern="1200" baseline="0" dirty="0" err="1" smtClean="0">
                <a:solidFill>
                  <a:schemeClr val="tx1"/>
                </a:solidFill>
                <a:latin typeface="Times New Roman" pitchFamily="18" charset="0"/>
                <a:ea typeface="+mn-ea"/>
                <a:cs typeface="+mn-cs"/>
              </a:rPr>
              <a:t>TxDOT</a:t>
            </a:r>
            <a:r>
              <a:rPr lang="en-US" sz="1200" kern="1200" baseline="0" dirty="0" smtClean="0">
                <a:solidFill>
                  <a:schemeClr val="tx1"/>
                </a:solidFill>
                <a:latin typeface="Times New Roman" pitchFamily="18" charset="0"/>
                <a:ea typeface="+mn-ea"/>
                <a:cs typeface="+mn-cs"/>
              </a:rPr>
              <a:t> launched a study to evaluate 3 proposed options.  In 1995, the selected alternative included 2 special use lanes and four general purpose lanes in each direction, with auxiliary lanes to provide lane balance at interchanges.</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baseline="0" dirty="0" smtClean="0">
              <a:solidFill>
                <a:schemeClr val="tx1"/>
              </a:solidFill>
              <a:latin typeface="Times New Roman" pitchFamily="18"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latin typeface="Times New Roman" pitchFamily="18" charset="0"/>
              <a:ea typeface="+mn-ea"/>
              <a:cs typeface="+mn-cs"/>
            </a:endParaRPr>
          </a:p>
          <a:p>
            <a:pPr eaLnBrk="1" hangingPunct="1"/>
            <a:endParaRPr lang="en-US" dirty="0"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a:noFill/>
          <a:ln/>
        </p:spPr>
        <p:txBody>
          <a:bodyPr/>
          <a:lstStyle/>
          <a:p>
            <a:pPr eaLnBrk="1" hangingPunct="1"/>
            <a:r>
              <a:rPr lang="en-US" sz="1100" dirty="0" smtClean="0"/>
              <a:t>The final design of the study section included four nominal general purpose lanes, two managed lanes, and a frontage road with three mandated through lanes in each direction.  However, most sections on the Katy Freeway between SH 6 and IH 610 had additional auxiliary lanes for entering and exiting the freeway, seldom leaving only four general purpose lanes.  The continuous frontage road in each direction was also designed with auxiliary lanes for turning movements so that their impact on traffic of the three through lanes was minimized.  At key connector, entrance and exit ramp locations, the freeway had as many as eight general purpose lanes in each direction.  In addition, TxDOT used stronger pavement and bridges and corrosion protection mechanisms for the managed lanes to allow timely and cost-efficient transition to a light rail in future </a:t>
            </a:r>
            <a:endParaRPr lang="en-US" dirty="0"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pPr marL="0" lvl="1"/>
            <a:r>
              <a:rPr lang="en-US" sz="1100" dirty="0" smtClean="0"/>
              <a:t>This slide shows before and after</a:t>
            </a:r>
            <a:r>
              <a:rPr lang="en-US" sz="1100" baseline="0" dirty="0" smtClean="0"/>
              <a:t> construction pictures at the SH 6/ I-10 interchange.</a:t>
            </a:r>
            <a:endParaRPr lang="en-US" sz="1100" dirty="0" smtClean="0"/>
          </a:p>
          <a:p>
            <a:pPr marL="0" lvl="1"/>
            <a:endParaRPr lang="en-US" sz="1100" dirty="0" smtClean="0"/>
          </a:p>
          <a:p>
            <a:pPr marL="0" lvl="1"/>
            <a:r>
              <a:rPr lang="en-US" sz="1100" dirty="0" smtClean="0"/>
              <a:t>The</a:t>
            </a:r>
            <a:r>
              <a:rPr lang="en-US" sz="1100" baseline="0" dirty="0" smtClean="0"/>
              <a:t> </a:t>
            </a:r>
            <a:r>
              <a:rPr lang="en-US" sz="1100" dirty="0" smtClean="0"/>
              <a:t>SH 6 intersection was reconstructed to a three-level separation where SH 6 main lanes fly over Katy Freeway while the main lanes of the latter overpass the frontage roads of SH 6.  In addition, at Beltway 8, Katy Freeway was significantly widened by adding several additional lanes. </a:t>
            </a:r>
          </a:p>
          <a:p>
            <a:pPr marL="0" lvl="1"/>
            <a:endParaRPr lang="en-US" sz="1100" dirty="0" smtClean="0"/>
          </a:p>
          <a:p>
            <a:r>
              <a:rPr lang="en-US" sz="1100" dirty="0" smtClean="0"/>
              <a:t>The four managed lanes between SH 6 and IH 610 are separated by concrete barriers and delineators with multiple access points to major freeway exits. According to the Houston TranStar traffic information system, the managed lanes currently provide a free flow speed higher than 60 mph at all times except at certain on/off ramps.</a:t>
            </a: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pPr marL="0" lvl="1"/>
            <a:r>
              <a:rPr lang="en-US" sz="1100" dirty="0" smtClean="0"/>
              <a:t>This slide shows before</a:t>
            </a:r>
            <a:r>
              <a:rPr lang="en-US" sz="1100" baseline="0" dirty="0" smtClean="0"/>
              <a:t> and after construction pictures of the IH-10/Beltway 8 interchange</a:t>
            </a:r>
            <a:endParaRPr lang="en-US" sz="1100" dirty="0" smtClean="0"/>
          </a:p>
          <a:p>
            <a:pPr marL="0" lvl="1"/>
            <a:endParaRPr lang="en-US" sz="1100" dirty="0" smtClean="0"/>
          </a:p>
          <a:p>
            <a:pPr marL="0" lvl="1"/>
            <a:r>
              <a:rPr lang="en-US" sz="1100" dirty="0" smtClean="0"/>
              <a:t>At Beltway 8, the Katy Freeway was significantly widened by adding several additional lanes. </a:t>
            </a:r>
          </a:p>
          <a:p>
            <a:pPr marL="0" lvl="1"/>
            <a:endParaRPr lang="en-US" sz="1100" dirty="0" smtClean="0"/>
          </a:p>
          <a:p>
            <a:r>
              <a:rPr lang="en-US" sz="1100" dirty="0" smtClean="0"/>
              <a:t>The four managed lanes between SH 6 and IH 610 are separated by concrete barriers and delineators with multiple access points to major freeway exits. According to the Houston TranStar traffic information system, the managed lanes currently provide a free flow speed higher than 60 mph at all times except at certain on/off ramps.</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pPr marL="0" lvl="1"/>
            <a:r>
              <a:rPr lang="en-US" sz="1100" dirty="0" smtClean="0"/>
              <a:t>This slide shows an illustration</a:t>
            </a:r>
            <a:r>
              <a:rPr lang="en-US" sz="1100" baseline="0" dirty="0" smtClean="0"/>
              <a:t> of the managed lanes on the Katy Freeway. There are two in each direction</a:t>
            </a:r>
            <a:endParaRPr lang="en-US" sz="1100" dirty="0" smtClean="0"/>
          </a:p>
          <a:p>
            <a:pPr marL="0" lvl="1"/>
            <a:endParaRPr lang="en-US" sz="1100" dirty="0" smtClean="0"/>
          </a:p>
          <a:p>
            <a:r>
              <a:rPr lang="en-US" sz="1200" kern="1200" dirty="0" smtClean="0">
                <a:solidFill>
                  <a:schemeClr val="tx1"/>
                </a:solidFill>
                <a:latin typeface="Times New Roman" pitchFamily="18" charset="0"/>
                <a:ea typeface="+mn-ea"/>
                <a:cs typeface="+mn-cs"/>
              </a:rPr>
              <a:t>The managed lanes were officially opened to commuters on April 18, 2009 .  These facilities combine several transportation options including HOV lanes, transit, and toll roads and are first of their kind in Texas.  </a:t>
            </a:r>
            <a:endParaRPr lang="en-US" sz="1000" kern="1200" dirty="0" smtClean="0">
              <a:solidFill>
                <a:schemeClr val="tx1"/>
              </a:solidFill>
              <a:latin typeface="Times New Roman" pitchFamily="18" charset="0"/>
              <a:ea typeface="+mn-ea"/>
              <a:cs typeface="+mn-cs"/>
            </a:endParaRPr>
          </a:p>
          <a:p>
            <a:pPr marL="0" lvl="1"/>
            <a:endParaRPr lang="en-US" sz="1100" dirty="0"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r>
              <a:rPr lang="en-US" sz="1200" kern="1200" dirty="0" smtClean="0">
                <a:solidFill>
                  <a:schemeClr val="tx1"/>
                </a:solidFill>
                <a:latin typeface="Times New Roman" pitchFamily="18" charset="0"/>
                <a:ea typeface="+mn-ea"/>
                <a:cs typeface="+mn-cs"/>
              </a:rPr>
              <a:t>METRO buses and school buses can use the lanes free of charge any time.  HOV vehicles use the lanes free of charge during HOV hours but pay a toll at other times.  Other vehicles can only use the facility by paying a toll at all times.  The facility provides a faster option for Katy Freeway users and a funding source for highway maintenance in Harris County.  More importantly, they promote ride-sharing and the use of transit and therefore mitigate congestion in a long run.</a:t>
            </a:r>
          </a:p>
          <a:p>
            <a:endParaRPr lang="en-US" sz="1200" kern="1200" dirty="0" smtClean="0">
              <a:solidFill>
                <a:schemeClr val="tx1"/>
              </a:solidFill>
              <a:latin typeface="Times New Roman" pitchFamily="18" charset="0"/>
              <a:ea typeface="+mn-ea"/>
              <a:cs typeface="+mn-cs"/>
            </a:endParaRPr>
          </a:p>
          <a:p>
            <a:r>
              <a:rPr lang="en-US" sz="1200" kern="1200" dirty="0" smtClean="0">
                <a:solidFill>
                  <a:schemeClr val="tx1"/>
                </a:solidFill>
                <a:latin typeface="Times New Roman" pitchFamily="18" charset="0"/>
                <a:ea typeface="+mn-ea"/>
                <a:cs typeface="+mn-cs"/>
              </a:rPr>
              <a:t>HCTRA uses a dynamic tolling method to manage the tolled vehicles on the facility.  The toll rate changes dynamically according to variables including traffic volume and time of day to leverage the traffic volume on the lanes for reasonable speed.  HCTRA initially follows a predetermined rate schedule that changes at designated times during peak periods.  A more sophisticated system that can determine the appropriate toll rate at a real-time basis has been explored. </a:t>
            </a:r>
            <a:endParaRPr lang="en-US" sz="1100"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a:t>
            </a:r>
            <a:r>
              <a:rPr lang="en-US" baseline="0" dirty="0" smtClean="0"/>
              <a:t> slide was not covered in the pilot due to time constraints.)</a:t>
            </a:r>
            <a:endParaRPr lang="en-US" dirty="0" smtClean="0"/>
          </a:p>
          <a:p>
            <a:endParaRPr lang="en-US" dirty="0" smtClean="0"/>
          </a:p>
          <a:p>
            <a:endParaRPr lang="en-US" dirty="0" smtClean="0"/>
          </a:p>
          <a:p>
            <a:r>
              <a:rPr lang="en-US" dirty="0" smtClean="0"/>
              <a:t>Auxiliary lane striped out.</a:t>
            </a:r>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pPr marL="0" lvl="1"/>
            <a:r>
              <a:rPr lang="en-US" sz="1100" dirty="0" smtClean="0"/>
              <a:t>This</a:t>
            </a:r>
            <a:r>
              <a:rPr lang="en-US" sz="1100" baseline="0" dirty="0" smtClean="0"/>
              <a:t> media clip is an in-car video of a vehicle travelling westbound on IH 10 that enters and exits the managed lanes.</a:t>
            </a:r>
            <a:endParaRPr lang="en-US" sz="1100" dirty="0"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r>
              <a:rPr lang="en-US" sz="1200" kern="1200" dirty="0" smtClean="0">
                <a:solidFill>
                  <a:schemeClr val="tx1"/>
                </a:solidFill>
                <a:latin typeface="Times New Roman" pitchFamily="18" charset="0"/>
                <a:ea typeface="+mn-ea"/>
                <a:cs typeface="+mn-cs"/>
              </a:rPr>
              <a:t>Local</a:t>
            </a:r>
            <a:r>
              <a:rPr lang="en-US" sz="1200" kern="1200" baseline="0" dirty="0" smtClean="0">
                <a:solidFill>
                  <a:schemeClr val="tx1"/>
                </a:solidFill>
                <a:latin typeface="Times New Roman" pitchFamily="18" charset="0"/>
                <a:ea typeface="+mn-ea"/>
                <a:cs typeface="+mn-cs"/>
              </a:rPr>
              <a:t> thoroughfare planning efforts have also supported the functionality of Houston’s Katy Freeway.</a:t>
            </a:r>
            <a:endParaRPr lang="en-US" sz="1200" kern="1200" dirty="0" smtClean="0">
              <a:solidFill>
                <a:schemeClr val="tx1"/>
              </a:solidFill>
              <a:latin typeface="Times New Roman" pitchFamily="18" charset="0"/>
              <a:ea typeface="+mn-ea"/>
              <a:cs typeface="+mn-cs"/>
            </a:endParaRPr>
          </a:p>
          <a:p>
            <a:endParaRPr lang="en-US" sz="1200" kern="1200" dirty="0" smtClean="0">
              <a:solidFill>
                <a:schemeClr val="tx1"/>
              </a:solidFill>
              <a:latin typeface="Times New Roman" pitchFamily="18" charset="0"/>
              <a:ea typeface="+mn-ea"/>
              <a:cs typeface="+mn-cs"/>
            </a:endParaRPr>
          </a:p>
          <a:p>
            <a:r>
              <a:rPr lang="en-US" sz="1200" kern="1200" dirty="0" smtClean="0">
                <a:solidFill>
                  <a:schemeClr val="tx1"/>
                </a:solidFill>
                <a:latin typeface="Times New Roman" pitchFamily="18" charset="0"/>
                <a:ea typeface="+mn-ea"/>
                <a:cs typeface="+mn-cs"/>
              </a:rPr>
              <a:t>In addition to managing the traffic signals along the Katy Freeway frontage roads, the City of Houston has been supporting the functionality enhancement of the corridor by increasing local arterials in the vicinity to improve system-wide connectivity and mobility.  </a:t>
            </a:r>
          </a:p>
          <a:p>
            <a:endParaRPr lang="en-US" sz="1200" kern="1200" dirty="0" smtClean="0">
              <a:solidFill>
                <a:schemeClr val="tx1"/>
              </a:solidFill>
              <a:latin typeface="Times New Roman" pitchFamily="18" charset="0"/>
              <a:ea typeface="+mn-ea"/>
              <a:cs typeface="+mn-cs"/>
            </a:endParaRPr>
          </a:p>
          <a:p>
            <a:r>
              <a:rPr lang="en-US" sz="1200" kern="1200" dirty="0" smtClean="0">
                <a:solidFill>
                  <a:schemeClr val="tx1"/>
                </a:solidFill>
                <a:latin typeface="Times New Roman" pitchFamily="18" charset="0"/>
                <a:ea typeface="+mn-ea"/>
                <a:cs typeface="+mn-cs"/>
              </a:rPr>
              <a:t>A grid of major thoroughfares has been developed along Katy Freeway thanks</a:t>
            </a:r>
            <a:r>
              <a:rPr lang="en-US" sz="1200" kern="1200" baseline="0" dirty="0" smtClean="0">
                <a:solidFill>
                  <a:schemeClr val="tx1"/>
                </a:solidFill>
                <a:latin typeface="Times New Roman" pitchFamily="18" charset="0"/>
                <a:ea typeface="+mn-ea"/>
                <a:cs typeface="+mn-cs"/>
              </a:rPr>
              <a:t> in large part to the City of Houston’s </a:t>
            </a:r>
            <a:r>
              <a:rPr lang="en-US" sz="1200" kern="1200" dirty="0" smtClean="0">
                <a:solidFill>
                  <a:schemeClr val="tx1"/>
                </a:solidFill>
                <a:latin typeface="Times New Roman" pitchFamily="18" charset="0"/>
                <a:ea typeface="+mn-ea"/>
                <a:cs typeface="+mn-cs"/>
              </a:rPr>
              <a:t>Major Thoroughfare and Freeway Plan .  In addition to serving local traffic, these roadway</a:t>
            </a:r>
            <a:r>
              <a:rPr lang="en-US" sz="1200" kern="1200" baseline="0" dirty="0" smtClean="0">
                <a:solidFill>
                  <a:schemeClr val="tx1"/>
                </a:solidFill>
                <a:latin typeface="Times New Roman" pitchFamily="18" charset="0"/>
                <a:ea typeface="+mn-ea"/>
                <a:cs typeface="+mn-cs"/>
              </a:rPr>
              <a:t> connections adjacent to the freeway </a:t>
            </a:r>
            <a:r>
              <a:rPr lang="en-US" sz="1200" kern="1200" dirty="0" smtClean="0">
                <a:solidFill>
                  <a:schemeClr val="tx1"/>
                </a:solidFill>
                <a:latin typeface="Times New Roman" pitchFamily="18" charset="0"/>
                <a:ea typeface="+mn-ea"/>
                <a:cs typeface="+mn-cs"/>
              </a:rPr>
              <a:t>provide mobility and draw local travelers off the freeway and its frontage roads to ultimately improve functionality of the freeway.</a:t>
            </a:r>
          </a:p>
          <a:p>
            <a:endParaRPr lang="en-US" sz="1200" kern="1200" dirty="0" smtClean="0">
              <a:solidFill>
                <a:schemeClr val="tx1"/>
              </a:solidFill>
              <a:latin typeface="Times New Roman" pitchFamily="18" charset="0"/>
              <a:ea typeface="+mn-ea"/>
              <a:cs typeface="+mn-cs"/>
            </a:endParaRPr>
          </a:p>
          <a:p>
            <a:r>
              <a:rPr lang="en-US" sz="1200" kern="1200" dirty="0" smtClean="0">
                <a:solidFill>
                  <a:schemeClr val="tx1"/>
                </a:solidFill>
                <a:latin typeface="Times New Roman" pitchFamily="18" charset="0"/>
                <a:ea typeface="+mn-ea"/>
                <a:cs typeface="+mn-cs"/>
              </a:rPr>
              <a:t>The</a:t>
            </a:r>
            <a:r>
              <a:rPr lang="en-US" sz="1200" kern="1200" baseline="0" dirty="0" smtClean="0">
                <a:solidFill>
                  <a:schemeClr val="tx1"/>
                </a:solidFill>
                <a:latin typeface="Times New Roman" pitchFamily="18" charset="0"/>
                <a:ea typeface="+mn-ea"/>
                <a:cs typeface="+mn-cs"/>
              </a:rPr>
              <a:t> </a:t>
            </a:r>
            <a:r>
              <a:rPr lang="en-US" sz="1200" kern="1200" dirty="0" smtClean="0">
                <a:solidFill>
                  <a:schemeClr val="tx1"/>
                </a:solidFill>
                <a:latin typeface="Times New Roman" pitchFamily="18" charset="0"/>
                <a:ea typeface="+mn-ea"/>
                <a:cs typeface="+mn-cs"/>
              </a:rPr>
              <a:t>city uses MTFP as a guideline to develop a general one-mile thoroughfare grid system in addition to radial and circumferential highways to enable system-wide mobility. </a:t>
            </a:r>
          </a:p>
          <a:p>
            <a:endParaRPr lang="en-US" sz="1200" kern="1200" dirty="0" smtClean="0">
              <a:solidFill>
                <a:schemeClr val="tx1"/>
              </a:solidFill>
              <a:latin typeface="Times New Roman" pitchFamily="18" charset="0"/>
              <a:ea typeface="+mn-ea"/>
              <a:cs typeface="+mn-cs"/>
            </a:endParaRPr>
          </a:p>
          <a:p>
            <a:r>
              <a:rPr lang="en-US" sz="1200" kern="1200" dirty="0" smtClean="0">
                <a:solidFill>
                  <a:schemeClr val="tx1"/>
                </a:solidFill>
                <a:latin typeface="Times New Roman" pitchFamily="18" charset="0"/>
                <a:ea typeface="+mn-ea"/>
                <a:cs typeface="+mn-cs"/>
              </a:rPr>
              <a:t>Since the adoption of MTFP in 1942 , the plan has facilitated the planning and development of the local highway system that helped to relieve the traffic burden on congested freeways.  To maintain the original integrity of the plan and to ensure its implementation, the city requires that all proposals of major changes to the plan to be only approved through the public hearing process held once per year.  In addition, the city planning department also discourages property owners to dedicate major thoroughfare right of way through their property by separate instrument (in lieu of dedication by plat) inconsistent with approved subdivision plans.</a:t>
            </a:r>
            <a:endParaRPr lang="en-US" sz="1000" kern="1200" dirty="0" smtClean="0">
              <a:solidFill>
                <a:schemeClr val="tx1"/>
              </a:solidFill>
              <a:latin typeface="Times New Roman" pitchFamily="18" charset="0"/>
              <a:ea typeface="+mn-ea"/>
              <a:cs typeface="+mn-cs"/>
            </a:endParaRPr>
          </a:p>
          <a:p>
            <a:pPr marL="0" lvl="1"/>
            <a:endParaRPr lang="en-US" sz="1100" dirty="0" smtClean="0"/>
          </a:p>
          <a:p>
            <a:pPr marL="0" lvl="1"/>
            <a:endParaRPr lang="en-US" sz="1100" dirty="0"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p:spPr>
        <p:txBody>
          <a:bodyPr/>
          <a:lstStyle/>
          <a:p>
            <a:r>
              <a:rPr lang="en-US" sz="1100" b="0" dirty="0" smtClean="0"/>
              <a:t>This</a:t>
            </a:r>
            <a:r>
              <a:rPr lang="en-US" sz="1100" b="0" baseline="0" dirty="0" smtClean="0"/>
              <a:t> slide includes discussion items in 5 key areas that have contributed to the enhanced functionality of the Katy freeway. The instructor should facilitate discussion or comments on these items.</a:t>
            </a:r>
          </a:p>
          <a:p>
            <a:endParaRPr lang="en-US" sz="1100" b="0" baseline="0" dirty="0" smtClean="0"/>
          </a:p>
          <a:p>
            <a:r>
              <a:rPr lang="en-US" sz="1100" b="0" dirty="0" smtClean="0"/>
              <a:t>Right-of-way preservation: </a:t>
            </a:r>
            <a:r>
              <a:rPr lang="en-US" sz="1100" dirty="0" smtClean="0"/>
              <a:t>Due to limited right-of-way and the lack of corridor preservation strategies historically, the latest Katy Freeway expansion was delayed for many years, resulting in extensive travel delays, maintenance costs, and safety problems.  The Katy Freeway upgrade in the 1960’s was an opportunity for constructing a more ambitious facility to better respond to the rapid urbanization in west Houston area.  However, instead of preserving sufficient right-of-way along the much less developed corridor, the upgrade was carried out in a narrow strip with little right-of-way expansion.  At the same time, the Katy Freeway section within the IH 610 loop was constructed to a modern freeway with five lanes in each direction, which has met traffic demand and lasted to today.  Other major freeways in the</a:t>
            </a:r>
            <a:r>
              <a:rPr lang="en-US" sz="1100" baseline="0" dirty="0" smtClean="0"/>
              <a:t> </a:t>
            </a:r>
            <a:r>
              <a:rPr lang="en-US" sz="1100" dirty="0" smtClean="0"/>
              <a:t>west Houston area, such as Beltway 8 that intersects with the study freeway, were expanded much earlier partly due to their better preserved right-of-way.</a:t>
            </a:r>
          </a:p>
          <a:p>
            <a:endParaRPr lang="en-US" sz="1100" dirty="0" smtClean="0"/>
          </a:p>
          <a:p>
            <a:r>
              <a:rPr lang="en-US" sz="1100" b="0" dirty="0" smtClean="0"/>
              <a:t>Use of minor improvements:</a:t>
            </a:r>
            <a:r>
              <a:rPr lang="en-US" sz="1100" dirty="0" smtClean="0"/>
              <a:t> Minor improvements demand less funding resources and implementation efforts and can be quick relieves for many congestion problems.  In the case of Katy Freeway, the reversible </a:t>
            </a:r>
            <a:r>
              <a:rPr lang="en-US" sz="1100" dirty="0" err="1" smtClean="0"/>
              <a:t>transitway</a:t>
            </a:r>
            <a:r>
              <a:rPr lang="en-US" sz="1100" dirty="0" smtClean="0"/>
              <a:t> in the 1980’s was implemented promptly without changing the highway cross section significantly.  Although it shared a relatively small proportion of the traffic, it was able to provide approximately half of the person volume on the freeway with much improved travel speeds while having minimum impact on capacity of the other lanes. </a:t>
            </a:r>
            <a:endParaRPr lang="en-US" sz="1100" b="0" dirty="0" smtClean="0"/>
          </a:p>
          <a:p>
            <a:endParaRPr lang="en-US" sz="1100" b="1" dirty="0" smtClean="0"/>
          </a:p>
          <a:p>
            <a:endParaRPr lang="en-US" sz="1100" b="1" dirty="0" smtClean="0"/>
          </a:p>
          <a:p>
            <a:r>
              <a:rPr lang="en-US" sz="1100" b="0" dirty="0" smtClean="0"/>
              <a:t>Interagency collaboration: </a:t>
            </a:r>
            <a:r>
              <a:rPr lang="en-US" sz="1100" dirty="0" smtClean="0"/>
              <a:t>The Katy Freeway Transitway in the 1980’s was a collaborative improvement by TxDOT and METRO, which benefited almost half of the person volume on the freeway.  The latest Katy Freeway expansion project was another example of interagency collaboration involving FHWA, TxDOT, HCTRA, and METRO.  The funds due to HCTRA’s participation reduced the construction schedule from ten years to six while releasing resources for use on other Texas roadways.  The National Partnership for Highway Quality (NPHQ), a collaboration of Federal and State highway officials and highway industry leaders, awarded the project a silver “Making a Difference” prize for partnering.  Currently, HCTRA operates, maintains and provides enforcement on the managed lanes; TxDOT operates and maintains the general purpose and frontage lanes; and METRO continues to operate the buses on the Katy Freeway Managed Lanes.  H-GAC is also involved in the freeway by overseeing long-term transportation planning along the corridor.</a:t>
            </a:r>
          </a:p>
          <a:p>
            <a:r>
              <a:rPr lang="en-US" sz="1100" dirty="0" smtClean="0"/>
              <a:t> </a:t>
            </a:r>
          </a:p>
          <a:p>
            <a:r>
              <a:rPr lang="en-US" sz="1100" b="0" dirty="0" smtClean="0"/>
              <a:t>Managed lanes: </a:t>
            </a:r>
            <a:r>
              <a:rPr lang="en-US" sz="1100" dirty="0" smtClean="0"/>
              <a:t>A noteworthy feature of Katy Freeway after the latest improvement is the four managed lanes that innovatively combine the concepts of toll, HOV, and transit.  These managed lanes reduce travel delays for METRO buses and HOVs and provide an option for regular travelers to drive at a higher speed at a cost.  As the traffic continuously increases over time, it is foreseeable that these facilities will play a more important role in the near future in relieving traffic congestion on the freeway.</a:t>
            </a:r>
          </a:p>
          <a:p>
            <a:endParaRPr lang="en-US" sz="1100" b="1" dirty="0" smtClean="0"/>
          </a:p>
          <a:p>
            <a:r>
              <a:rPr lang="en-US" sz="1100" b="0" dirty="0" smtClean="0"/>
              <a:t>Local planning support:  </a:t>
            </a:r>
            <a:r>
              <a:rPr lang="en-US" sz="1100" dirty="0" smtClean="0"/>
              <a:t>A well-established local highway network can support the functionality of major freeways by providing system-wide accessibility, connectivity, and mobility.  Such a network attracts shorter trips and share traffic burden from the major freeways.  </a:t>
            </a:r>
            <a:endParaRPr lang="en-US" dirty="0"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module covers ways to preserve safety to maintain functionality.</a:t>
            </a:r>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America kills nearly 40,000 people a year in traffic crashes.  While something like 90% of the crashes are due</a:t>
            </a:r>
            <a:r>
              <a:rPr lang="en-US" baseline="0" dirty="0" smtClean="0"/>
              <a:t> to human error, the roadway still contributes its share to causing crashes, injuries and fatalities.  Some of that is due to declining functionality as the “ideal” conditions available after the road opens are subjected to more traffic, more access, and eventually the possibility of a decline in operations and safety characteristics.  </a:t>
            </a:r>
          </a:p>
          <a:p>
            <a:endParaRPr lang="en-US" baseline="0" dirty="0" smtClean="0"/>
          </a:p>
          <a:p>
            <a:r>
              <a:rPr lang="en-US" baseline="0" dirty="0" smtClean="0"/>
              <a:t>None of us wants to have one of our roads look like this (Photo 1), and we sure hope not to get caught with a design that results in this (Photo 2) after a change in use of the road (wait; Photo 3 shows that we actually had a Texas road (</a:t>
            </a:r>
            <a:r>
              <a:rPr lang="en-US" baseline="0" dirty="0" err="1" smtClean="0"/>
              <a:t>Gruene</a:t>
            </a:r>
            <a:r>
              <a:rPr lang="en-US" baseline="0" dirty="0" smtClean="0"/>
              <a:t> Road in </a:t>
            </a:r>
            <a:r>
              <a:rPr lang="en-US" baseline="0" dirty="0" err="1" smtClean="0"/>
              <a:t>Gruene</a:t>
            </a:r>
            <a:r>
              <a:rPr lang="en-US" baseline="0" dirty="0" smtClean="0"/>
              <a:t>) that was subject of a recent off-system TxDOT improvement (Photo 4)).  Getting back to sample safety problems, how about Photo 5 which seems to be lacking an outer guard barrier or rail.  Fortunately we have very few situations where this could happen (Photo 6) but there are a few places where special purpose roads do intersect state highways (e.g., logging and oil field construction and service roads).</a:t>
            </a:r>
            <a:endParaRPr lang="en-US" dirty="0"/>
          </a:p>
        </p:txBody>
      </p:sp>
      <p:sp>
        <p:nvSpPr>
          <p:cNvPr id="4" name="Slide Number Placeholder 3"/>
          <p:cNvSpPr>
            <a:spLocks noGrp="1"/>
          </p:cNvSpPr>
          <p:nvPr>
            <p:ph type="sldNum" sz="quarter" idx="10"/>
          </p:nvPr>
        </p:nvSpPr>
        <p:spPr>
          <a:xfrm>
            <a:off x="3897313" y="8829675"/>
            <a:ext cx="2982912" cy="465138"/>
          </a:xfrm>
          <a:prstGeom prst="rect">
            <a:avLst/>
          </a:prstGeom>
        </p:spPr>
        <p:txBody>
          <a:bodyPr/>
          <a:lstStyle/>
          <a:p>
            <a:fld id="{D5D45451-D765-4E8B-B72C-6CDEAD4435DD}" type="slidenum">
              <a:rPr lang="en-US" smtClean="0"/>
              <a:pPr/>
              <a:t>171</a:t>
            </a:fld>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a:t>
            </a:r>
            <a:r>
              <a:rPr lang="en-US" baseline="0" dirty="0" smtClean="0"/>
              <a:t> slide was included in the pilot, but it is recommended that it be removed due to time constraints.</a:t>
            </a:r>
            <a:endParaRPr lang="en-US" dirty="0" smtClean="0"/>
          </a:p>
          <a:p>
            <a:endParaRPr lang="en-US" dirty="0" smtClean="0"/>
          </a:p>
          <a:p>
            <a:endParaRPr lang="en-US" dirty="0" smtClean="0"/>
          </a:p>
          <a:p>
            <a:r>
              <a:rPr lang="en-US" dirty="0" smtClean="0"/>
              <a:t>This diagram is similar to others shown previously</a:t>
            </a:r>
            <a:r>
              <a:rPr lang="en-US" baseline="0" dirty="0" smtClean="0"/>
              <a:t> except that it addresses safety.  Notice that as congestion gains a foothold, safety can also decline.   HOWEVER, safety is not tied only to volumes approaching or exceeding capacity.  It can be affected by a number of changing conditions  including pavement deterioration, poor signing, decreased sight distance, changes in use of the road, lighting deficiencies and many more.</a:t>
            </a:r>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Bullets: show some ways of how agencies learn about safety deficiencies</a:t>
            </a:r>
          </a:p>
          <a:p>
            <a:endParaRPr lang="en-US" dirty="0" smtClean="0"/>
          </a:p>
          <a:p>
            <a:r>
              <a:rPr lang="en-US" dirty="0" smtClean="0"/>
              <a:t>Photo: shows an example of deterioration of sight distance</a:t>
            </a:r>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Safety performance measures are a good way to monitor safety of</a:t>
            </a:r>
            <a:r>
              <a:rPr lang="en-US" baseline="0" dirty="0" smtClean="0"/>
              <a:t> segments or intersections along highways.  Bullets list some commonly used measures.</a:t>
            </a:r>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4458">
              <a:defRPr/>
            </a:pPr>
            <a:r>
              <a:rPr lang="en-US" dirty="0" smtClean="0"/>
              <a:t>Bullets: examples of sources of data for safety performance</a:t>
            </a:r>
          </a:p>
          <a:p>
            <a:pPr defTabSz="924458">
              <a:defRPr/>
            </a:pPr>
            <a:endParaRPr lang="en-US" dirty="0" smtClean="0"/>
          </a:p>
          <a:p>
            <a:pPr defTabSz="924458">
              <a:defRPr/>
            </a:pPr>
            <a:r>
              <a:rPr lang="en-US" dirty="0" smtClean="0"/>
              <a:t>Photo: Example of an installation of a minimum 6 foot wide raised splitter island on the stop approach (no pavement widening required)</a:t>
            </a:r>
          </a:p>
          <a:p>
            <a:endParaRPr lang="en-US" dirty="0"/>
          </a:p>
        </p:txBody>
      </p:sp>
      <p:sp>
        <p:nvSpPr>
          <p:cNvPr id="4" name="Slide Number Placeholder 3"/>
          <p:cNvSpPr>
            <a:spLocks noGrp="1"/>
          </p:cNvSpPr>
          <p:nvPr>
            <p:ph type="sldNum" sz="quarter" idx="10"/>
          </p:nvPr>
        </p:nvSpPr>
        <p:spPr>
          <a:xfrm>
            <a:off x="3897313" y="8829675"/>
            <a:ext cx="2982912" cy="465138"/>
          </a:xfrm>
          <a:prstGeom prst="rect">
            <a:avLst/>
          </a:prstGeom>
        </p:spPr>
        <p:txBody>
          <a:bodyPr/>
          <a:lstStyle/>
          <a:p>
            <a:fld id="{D5D45451-D765-4E8B-B72C-6CDEAD4435DD}" type="slidenum">
              <a:rPr lang="en-US" smtClean="0"/>
              <a:pPr/>
              <a:t>175</a:t>
            </a:fld>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plus next 2 slides list causes of highway safety deterioration.  </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a:t>
            </a:r>
            <a:r>
              <a:rPr lang="en-US" baseline="0" dirty="0" smtClean="0"/>
              <a:t> slide was not covered in the pilot due to time constraints.)</a:t>
            </a:r>
            <a:endParaRPr lang="en-US" dirty="0" smtClean="0"/>
          </a:p>
          <a:p>
            <a:endParaRPr lang="en-US" dirty="0" smtClean="0"/>
          </a:p>
          <a:p>
            <a:endParaRPr lang="en-US" dirty="0" smtClean="0"/>
          </a:p>
          <a:p>
            <a:r>
              <a:rPr lang="en-US" dirty="0" smtClean="0"/>
              <a:t>End of former auxiliary lane.</a:t>
            </a:r>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Continued list of causes</a:t>
            </a:r>
            <a:endParaRPr lang="en-US" dirty="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End</a:t>
            </a:r>
            <a:r>
              <a:rPr lang="en-US" baseline="0" dirty="0" smtClean="0"/>
              <a:t> of </a:t>
            </a:r>
            <a:r>
              <a:rPr lang="en-US" dirty="0" smtClean="0"/>
              <a:t>list of causes.</a:t>
            </a:r>
          </a:p>
          <a:p>
            <a:endParaRPr lang="en-US" dirty="0" smtClean="0"/>
          </a:p>
          <a:p>
            <a:r>
              <a:rPr lang="en-US" dirty="0" smtClean="0"/>
              <a:t>Photos (bottom, upper left): </a:t>
            </a:r>
            <a:r>
              <a:rPr lang="en-US" b="0" dirty="0" smtClean="0">
                <a:latin typeface="Calibri" pitchFamily="34" charset="0"/>
              </a:rPr>
              <a:t>Milled and rolled rumble strips.  </a:t>
            </a:r>
            <a:endParaRPr lang="en-US" b="1" dirty="0" smtClean="0">
              <a:latin typeface="Calibri" pitchFamily="34" charset="0"/>
            </a:endParaRPr>
          </a:p>
          <a:p>
            <a:r>
              <a:rPr lang="en-US" dirty="0" smtClean="0">
                <a:latin typeface="Calibri" pitchFamily="34" charset="0"/>
              </a:rPr>
              <a:t>A 1985 before-and-after study </a:t>
            </a:r>
            <a:r>
              <a:rPr lang="en-US" b="0" dirty="0" smtClean="0">
                <a:latin typeface="Calibri" pitchFamily="34" charset="0"/>
              </a:rPr>
              <a:t>(California Effectiveness Report) </a:t>
            </a:r>
            <a:r>
              <a:rPr lang="en-US" dirty="0" smtClean="0">
                <a:latin typeface="Calibri" pitchFamily="34" charset="0"/>
              </a:rPr>
              <a:t>indicated a 49 percent reduction in run-off-road crashes after shoulder rumble strips were installed along sections of Interstate 15 and 40 in San Bernardino County. Recent follow-up evaluation for freeway segments where shoulder rumble strips have been in-place for 3 or more years indicated an average reduction of 33 percent statewide.</a:t>
            </a:r>
          </a:p>
          <a:p>
            <a:endParaRPr lang="en-US" dirty="0" smtClean="0"/>
          </a:p>
          <a:p>
            <a:r>
              <a:rPr lang="en-US" dirty="0" smtClean="0"/>
              <a:t>Photo</a:t>
            </a:r>
            <a:r>
              <a:rPr lang="en-US" baseline="0" dirty="0" smtClean="0"/>
              <a:t> (upper right) : milled rumble strips in center line.  Also used in Texas – center line rumble strips with buttons</a:t>
            </a:r>
            <a:endParaRPr lang="en-US" dirty="0"/>
          </a:p>
        </p:txBody>
      </p:sp>
      <p:sp>
        <p:nvSpPr>
          <p:cNvPr id="4" name="Slide Number Placeholder 3"/>
          <p:cNvSpPr>
            <a:spLocks noGrp="1"/>
          </p:cNvSpPr>
          <p:nvPr>
            <p:ph type="sldNum" sz="quarter" idx="10"/>
          </p:nvPr>
        </p:nvSpPr>
        <p:spPr>
          <a:xfrm>
            <a:off x="3897313" y="8829675"/>
            <a:ext cx="2982912" cy="465138"/>
          </a:xfrm>
          <a:prstGeom prst="rect">
            <a:avLst/>
          </a:prstGeom>
        </p:spPr>
        <p:txBody>
          <a:bodyPr/>
          <a:lstStyle/>
          <a:p>
            <a:fld id="{D5D45451-D765-4E8B-B72C-6CDEAD4435DD}" type="slidenum">
              <a:rPr lang="en-US" smtClean="0"/>
              <a:pPr/>
              <a:t>178</a:t>
            </a:fld>
            <a:endParaRPr lang="en-US" dirty="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list includes actions and characteristics that can contribute to safety deterioration…and conversely be used to preserve or enhance safety.</a:t>
            </a:r>
            <a:endParaRPr lang="en-US" dirty="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many sources that provide information on countermeasures that can improve safety in specific kinds of situations.  These three sources cover a broad range and are an excellent place to start.</a:t>
            </a:r>
            <a:endParaRPr lang="en-US" dirty="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i="1" dirty="0" smtClean="0"/>
              <a:t>Sample</a:t>
            </a:r>
            <a:r>
              <a:rPr lang="en-US" dirty="0" smtClean="0"/>
              <a:t> crash causes and corresponding potentially effective countermeasures to increase safety.</a:t>
            </a:r>
            <a:endParaRPr lang="en-US" dirty="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24458">
              <a:defRPr/>
            </a:pPr>
            <a:r>
              <a:rPr lang="en-US" dirty="0" smtClean="0"/>
              <a:t>Here is an example:</a:t>
            </a:r>
          </a:p>
          <a:p>
            <a:pPr defTabSz="924458">
              <a:buFont typeface="Arial" pitchFamily="34" charset="0"/>
              <a:buChar char="•"/>
              <a:defRPr/>
            </a:pPr>
            <a:r>
              <a:rPr lang="en-US" baseline="0" dirty="0" smtClean="0"/>
              <a:t> rural highway</a:t>
            </a:r>
          </a:p>
          <a:p>
            <a:pPr defTabSz="924458">
              <a:buFont typeface="Arial" pitchFamily="34" charset="0"/>
              <a:buChar char="•"/>
              <a:defRPr/>
            </a:pPr>
            <a:r>
              <a:rPr lang="en-US" baseline="0" dirty="0" smtClean="0"/>
              <a:t> 50% of all crashes run off the road</a:t>
            </a:r>
          </a:p>
          <a:p>
            <a:pPr defTabSz="924458">
              <a:buFont typeface="Arial" pitchFamily="34" charset="0"/>
              <a:buChar char="•"/>
              <a:defRPr/>
            </a:pPr>
            <a:r>
              <a:rPr lang="en-US" baseline="0" dirty="0" smtClean="0"/>
              <a:t> numerous fatalities; most involve fixed objects (see list)</a:t>
            </a:r>
          </a:p>
          <a:p>
            <a:pPr defTabSz="924458">
              <a:buFont typeface="Arial" pitchFamily="34" charset="0"/>
              <a:buChar char="•"/>
              <a:defRPr/>
            </a:pPr>
            <a:r>
              <a:rPr lang="en-US" baseline="0" dirty="0" smtClean="0"/>
              <a:t> Cause of fatalities: obstacles in what should be clear zone</a:t>
            </a:r>
            <a:endParaRPr lang="en-US" dirty="0" smtClean="0"/>
          </a:p>
          <a:p>
            <a:pPr defTabSz="924458">
              <a:buFont typeface="Arial" pitchFamily="34" charset="0"/>
              <a:buChar char="•"/>
              <a:defRPr/>
            </a:pPr>
            <a:r>
              <a:rPr lang="en-US" dirty="0" smtClean="0"/>
              <a:t> Improvement countermeasures – candidates as listed</a:t>
            </a:r>
          </a:p>
          <a:p>
            <a:pPr defTabSz="924458">
              <a:buFont typeface="Arial" pitchFamily="34" charset="0"/>
              <a:buChar char="•"/>
              <a:defRPr/>
            </a:pPr>
            <a:endParaRPr lang="en-US" dirty="0" smtClean="0"/>
          </a:p>
          <a:p>
            <a:pPr defTabSz="924458">
              <a:defRPr/>
            </a:pPr>
            <a:r>
              <a:rPr lang="en-US" dirty="0" smtClean="0"/>
              <a:t>Photo: </a:t>
            </a:r>
            <a:r>
              <a:rPr lang="en-US" dirty="0" smtClean="0">
                <a:latin typeface="Calibri" pitchFamily="34" charset="0"/>
              </a:rPr>
              <a:t>Guardrails and proper, highly visible road markings are important aspects of a hazard elimination program.</a:t>
            </a:r>
          </a:p>
          <a:p>
            <a:endParaRPr lang="en-US" dirty="0"/>
          </a:p>
        </p:txBody>
      </p:sp>
      <p:sp>
        <p:nvSpPr>
          <p:cNvPr id="4" name="Slide Number Placeholder 3"/>
          <p:cNvSpPr>
            <a:spLocks noGrp="1"/>
          </p:cNvSpPr>
          <p:nvPr>
            <p:ph type="sldNum" sz="quarter" idx="10"/>
          </p:nvPr>
        </p:nvSpPr>
        <p:spPr>
          <a:xfrm>
            <a:off x="3897313" y="8829675"/>
            <a:ext cx="2982912" cy="465138"/>
          </a:xfrm>
          <a:prstGeom prst="rect">
            <a:avLst/>
          </a:prstGeom>
        </p:spPr>
        <p:txBody>
          <a:bodyPr/>
          <a:lstStyle/>
          <a:p>
            <a:fld id="{D5D45451-D765-4E8B-B72C-6CDEAD4435DD}" type="slidenum">
              <a:rPr lang="en-US" smtClean="0"/>
              <a:pPr/>
              <a:t>182</a:t>
            </a:fld>
            <a:endParaRPr lang="en-US" dirty="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 example (exhibits) – reduce left turn conflicts</a:t>
            </a:r>
          </a:p>
          <a:p>
            <a:endParaRPr lang="en-US" dirty="0" smtClean="0"/>
          </a:p>
          <a:p>
            <a:r>
              <a:rPr lang="en-US" dirty="0" smtClean="0"/>
              <a:t>THREE WAYS TO REMOVE LEFT TURNS FROM INTERSECTIONS</a:t>
            </a:r>
          </a:p>
          <a:p>
            <a:endParaRPr lang="en-US" dirty="0" smtClean="0"/>
          </a:p>
          <a:p>
            <a:r>
              <a:rPr lang="en-US" dirty="0" smtClean="0"/>
              <a:t>Photo – at-grade intersection in Bend, OR with jug-handle ramps in 2 quadrants to remove all left turns and right</a:t>
            </a:r>
            <a:r>
              <a:rPr lang="en-US" baseline="0" dirty="0" smtClean="0"/>
              <a:t> </a:t>
            </a:r>
            <a:r>
              <a:rPr lang="en-US" dirty="0" smtClean="0"/>
              <a:t>turns from two of four legs of the intersection (safety, capacity)</a:t>
            </a:r>
          </a:p>
          <a:p>
            <a:endParaRPr lang="en-US" dirty="0" smtClean="0"/>
          </a:p>
          <a:p>
            <a:r>
              <a:rPr lang="en-US" dirty="0" smtClean="0"/>
              <a:t>Left sketch – Michigan “Loon” intersection to remove main road left turns from intersection</a:t>
            </a:r>
          </a:p>
          <a:p>
            <a:endParaRPr lang="en-US" dirty="0" smtClean="0"/>
          </a:p>
          <a:p>
            <a:r>
              <a:rPr lang="en-US" dirty="0" smtClean="0"/>
              <a:t>Right Sketch – Michigan U-turns to remove left turns from intersections and convert them to right turns. </a:t>
            </a:r>
          </a:p>
          <a:p>
            <a:endParaRPr lang="en-US" dirty="0" smtClean="0"/>
          </a:p>
          <a:p>
            <a:r>
              <a:rPr lang="en-US" dirty="0" smtClean="0"/>
              <a:t>(after click) covering</a:t>
            </a:r>
            <a:r>
              <a:rPr lang="en-US" baseline="0" dirty="0" smtClean="0"/>
              <a:t> photo – a new interchange configuration that reduces vehicle conflicts and simplifies traffic signal operation (all 2-phase), thereby reducing crash potential.  Notice this one is the first one in USA (opened 2009); used previously in France.</a:t>
            </a:r>
          </a:p>
          <a:p>
            <a:r>
              <a:rPr lang="en-US" baseline="0" dirty="0" smtClean="0"/>
              <a:t>-------------------------------------------------------------------------------------------------------------------------------------------------------------------------------</a:t>
            </a:r>
          </a:p>
          <a:p>
            <a:r>
              <a:rPr lang="en-US" sz="1000" dirty="0" smtClean="0"/>
              <a:t>A </a:t>
            </a:r>
            <a:r>
              <a:rPr lang="en-US" sz="1000" b="1" dirty="0" smtClean="0"/>
              <a:t>diverging diamond interchange</a:t>
            </a:r>
            <a:r>
              <a:rPr lang="en-US" sz="1000" dirty="0" smtClean="0"/>
              <a:t> is a rare form </a:t>
            </a:r>
            <a:r>
              <a:rPr lang="en-US" sz="1000" dirty="0" smtClean="0">
                <a:solidFill>
                  <a:schemeClr val="tx1"/>
                </a:solidFill>
              </a:rPr>
              <a:t>of </a:t>
            </a:r>
            <a:r>
              <a:rPr lang="en-US" sz="1000" dirty="0" smtClean="0">
                <a:solidFill>
                  <a:schemeClr val="tx1"/>
                </a:solidFill>
                <a:hlinkClick r:id="rId3" action="ppaction://hlinkfile" tooltip="Diamond interchange"/>
              </a:rPr>
              <a:t>diamond interchange</a:t>
            </a:r>
            <a:r>
              <a:rPr lang="en-US" sz="1000" dirty="0" smtClean="0">
                <a:solidFill>
                  <a:schemeClr val="tx1"/>
                </a:solidFill>
              </a:rPr>
              <a:t> in which the two directions of traffic on the non-</a:t>
            </a:r>
            <a:r>
              <a:rPr lang="en-US" sz="1000" dirty="0" smtClean="0">
                <a:solidFill>
                  <a:schemeClr val="tx1"/>
                </a:solidFill>
                <a:hlinkClick r:id="rId4" action="ppaction://hlinkfile" tooltip="Freeway"/>
              </a:rPr>
              <a:t>freeway</a:t>
            </a:r>
            <a:r>
              <a:rPr lang="en-US" sz="1000" dirty="0" smtClean="0">
                <a:solidFill>
                  <a:schemeClr val="tx1"/>
                </a:solidFill>
              </a:rPr>
              <a:t> road </a:t>
            </a:r>
            <a:r>
              <a:rPr lang="en-US" sz="1000" dirty="0" smtClean="0"/>
              <a:t>cross to the opposite side on both sides of the bridge at the freeway. It is unusual in that it requires traffic on the freeway overpass (or underpass) to briefly drive on the opposite side of the road from what they are accustomed.</a:t>
            </a:r>
          </a:p>
          <a:p>
            <a:endParaRPr lang="en-US" sz="1000" dirty="0" smtClean="0"/>
          </a:p>
          <a:p>
            <a:r>
              <a:rPr lang="en-US" sz="1000" dirty="0" smtClean="0"/>
              <a:t>Like the </a:t>
            </a:r>
            <a:r>
              <a:rPr lang="en-US" sz="1000" dirty="0" smtClean="0">
                <a:hlinkClick r:id="rId5" action="ppaction://hlinkfile" tooltip="Continuous flow intersection"/>
              </a:rPr>
              <a:t>continuous flow intersection</a:t>
            </a:r>
            <a:r>
              <a:rPr lang="en-US" sz="1000" dirty="0" smtClean="0"/>
              <a:t>, the diverging diamond interchange allows for two-phase operation at all signalized intersections within the interchange. This is a significant improvement in safety, since no left turns must clear opposing traffic and all movements are discrete, with most controlled by traffic signals.</a:t>
            </a:r>
            <a:r>
              <a:rPr lang="en-US" sz="1000" baseline="30000" dirty="0" smtClean="0">
                <a:hlinkClick r:id="rId6" action="ppaction://hlinkfile"/>
              </a:rPr>
              <a:t>[1]</a:t>
            </a:r>
            <a:r>
              <a:rPr lang="en-US" sz="1000" dirty="0" smtClean="0"/>
              <a:t> Additionally, the design can improve the efficiency of an interchange, as the lost time for various phases in the cycle can be redistributed as green time; there are only two clearance intervals (the time for traffic signals to change from green to yellow to red) instead of the six or more found in other interchange designs. Some of the intersections in the design can be unsignalized. The left turn from the freeway off-ramp, for example, can form an auxiliary lane that then becomes an exit-only lane for the entrance ramp to the freeway in the opposite direction. Omitting the traffic signals for the left turn movements off the freeway only works well with single left turns and when short queues exist within the interchange on the arterial street.</a:t>
            </a:r>
          </a:p>
          <a:p>
            <a:endParaRPr lang="en-US" sz="1000" dirty="0"/>
          </a:p>
        </p:txBody>
      </p:sp>
      <p:sp>
        <p:nvSpPr>
          <p:cNvPr id="4" name="Slide Number Placeholder 3"/>
          <p:cNvSpPr>
            <a:spLocks noGrp="1"/>
          </p:cNvSpPr>
          <p:nvPr>
            <p:ph type="sldNum" sz="quarter" idx="10"/>
          </p:nvPr>
        </p:nvSpPr>
        <p:spPr>
          <a:xfrm>
            <a:off x="3897313" y="8829675"/>
            <a:ext cx="2982912" cy="465138"/>
          </a:xfrm>
          <a:prstGeom prst="rect">
            <a:avLst/>
          </a:prstGeom>
        </p:spPr>
        <p:txBody>
          <a:bodyPr/>
          <a:lstStyle/>
          <a:p>
            <a:fld id="{D5D45451-D765-4E8B-B72C-6CDEAD4435DD}" type="slidenum">
              <a:rPr lang="en-US" smtClean="0"/>
              <a:pPr/>
              <a:t>183</a:t>
            </a:fld>
            <a:endParaRPr lang="en-US" dirty="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10000"/>
          </a:bodyPr>
          <a:lstStyle/>
          <a:p>
            <a:r>
              <a:rPr lang="en-US" b="0" dirty="0" smtClean="0"/>
              <a:t>These are some good resources for evaluating safety and identifying candidate countermeasures.</a:t>
            </a:r>
          </a:p>
          <a:p>
            <a:endParaRPr lang="en-US" b="1" dirty="0" smtClean="0"/>
          </a:p>
          <a:p>
            <a:r>
              <a:rPr lang="en-US" b="1" dirty="0" smtClean="0"/>
              <a:t>SafetyAnalyst Scope</a:t>
            </a:r>
            <a:endParaRPr lang="en-US" dirty="0" smtClean="0"/>
          </a:p>
          <a:p>
            <a:r>
              <a:rPr lang="en-US" b="1" i="1" dirty="0" smtClean="0"/>
              <a:t>SafetyAnalyst</a:t>
            </a:r>
            <a:r>
              <a:rPr lang="en-US" dirty="0" smtClean="0"/>
              <a:t> addresses site-specific safety improvements that involve physical modifications to the highway system. </a:t>
            </a:r>
            <a:r>
              <a:rPr lang="en-US" b="1" i="1" dirty="0" smtClean="0"/>
              <a:t>SafetyAnalyst</a:t>
            </a:r>
            <a:r>
              <a:rPr lang="en-US" dirty="0" smtClean="0"/>
              <a:t> is not intended for direct application to non-site-specific highway safety programs that can improve safety for all highway travel such as vehicle design improvements, graduated licensing, occupant restraints, or alcohol/drug use programs. However, </a:t>
            </a:r>
            <a:r>
              <a:rPr lang="en-US" b="1" i="1" dirty="0" smtClean="0"/>
              <a:t>SafetyAnalyst</a:t>
            </a:r>
            <a:r>
              <a:rPr lang="en-US" dirty="0" smtClean="0"/>
              <a:t> has the capability not only to identify accident patterns at specific locations and determine whether those accident types are overrepresented, but also to determine the frequency and percentage of particular accident types systemwide or for specified portions of the system (particular highway segment or intersection types). This capability can be used to investigate the need for systemwide engineering improvements (e.g., shoulder rumble strips on freeways) and for enforcement and public education efforts that may be effective in situations where engineering countermeasures are not.</a:t>
            </a:r>
          </a:p>
          <a:p>
            <a:endParaRPr lang="en-US" dirty="0" smtClean="0"/>
          </a:p>
          <a:p>
            <a:r>
              <a:rPr lang="en-US" b="1" dirty="0" smtClean="0"/>
              <a:t>IHSDM: Modules</a:t>
            </a:r>
          </a:p>
          <a:p>
            <a:r>
              <a:rPr lang="en-US" dirty="0" smtClean="0"/>
              <a:t>The IHSDM suite of software analysis tools for includes six evaluation modules:</a:t>
            </a:r>
          </a:p>
          <a:p>
            <a:r>
              <a:rPr lang="en-US" dirty="0" smtClean="0"/>
              <a:t>Crash Prediction Module: estimates the expected frequency crashes on a highway using geometric design and traffic characteristics. </a:t>
            </a:r>
          </a:p>
          <a:p>
            <a:r>
              <a:rPr lang="en-US" dirty="0" smtClean="0"/>
              <a:t>Design Consistency Module: estimates the magnitude of potential speed inconsistencies to help identify and diagnose safety concerns at horizontal curves </a:t>
            </a:r>
          </a:p>
          <a:p>
            <a:r>
              <a:rPr lang="en-US" dirty="0" smtClean="0"/>
              <a:t>Intersection Review Module: performs a diagnostic review to systematically evaluate an intersection design for typical safety concerns. </a:t>
            </a:r>
          </a:p>
          <a:p>
            <a:r>
              <a:rPr lang="en-US" dirty="0" smtClean="0"/>
              <a:t>Policy Review Module: checks highway segment design elements relative to design policy. </a:t>
            </a:r>
          </a:p>
          <a:p>
            <a:r>
              <a:rPr lang="en-US" dirty="0" smtClean="0"/>
              <a:t>Traffic Analysis Module: estimates operational quality-of-service measures for a highway under current or projected future traffic flows. </a:t>
            </a:r>
          </a:p>
          <a:p>
            <a:r>
              <a:rPr lang="en-US" dirty="0" smtClean="0"/>
              <a:t>Driver/Vehicle Module: estimates a driver’s speed and path along a highway and corresponding measures of vehicle dynamics. </a:t>
            </a:r>
          </a:p>
          <a:p>
            <a:r>
              <a:rPr lang="en-US" dirty="0" smtClean="0"/>
              <a:t>The 2009 Crash Prediction Module Beta Release includes capabilities to evaluate two-lane rural highways, multilane rural highways and urban/suburban arterials. The 2008 Public Release – which includes all six evaluation modules – is only applicable to two-lane rural highways.</a:t>
            </a:r>
          </a:p>
          <a:p>
            <a:endParaRPr lang="en-US" dirty="0" smtClean="0"/>
          </a:p>
          <a:p>
            <a:endParaRPr lang="en-US" dirty="0"/>
          </a:p>
        </p:txBody>
      </p:sp>
      <p:sp>
        <p:nvSpPr>
          <p:cNvPr id="4" name="Slide Number Placeholder 3"/>
          <p:cNvSpPr>
            <a:spLocks noGrp="1"/>
          </p:cNvSpPr>
          <p:nvPr>
            <p:ph type="sldNum" sz="quarter" idx="10"/>
          </p:nvPr>
        </p:nvSpPr>
        <p:spPr>
          <a:xfrm>
            <a:off x="3897313" y="8829675"/>
            <a:ext cx="2982912" cy="465138"/>
          </a:xfrm>
          <a:prstGeom prst="rect">
            <a:avLst/>
          </a:prstGeom>
        </p:spPr>
        <p:txBody>
          <a:bodyPr/>
          <a:lstStyle/>
          <a:p>
            <a:fld id="{D5D45451-D765-4E8B-B72C-6CDEAD4435DD}" type="slidenum">
              <a:rPr lang="en-US" smtClean="0"/>
              <a:pPr/>
              <a:t>184</a:t>
            </a:fld>
            <a:endParaRPr lang="en-US" dirty="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“Existing” - These are steps to use to evaluate</a:t>
            </a:r>
            <a:r>
              <a:rPr lang="en-US" baseline="0" dirty="0" smtClean="0"/>
              <a:t> existing conditions and find an effective safety countermeasure.</a:t>
            </a:r>
          </a:p>
          <a:p>
            <a:endParaRPr lang="en-US" baseline="0" dirty="0" smtClean="0"/>
          </a:p>
          <a:p>
            <a:r>
              <a:rPr lang="en-US" baseline="0" dirty="0" smtClean="0"/>
              <a:t>“New design” – steps in the development process when safety should be evaluated.   Discussed more under road safety audits which comes next.</a:t>
            </a:r>
            <a:endParaRPr lang="en-US" dirty="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Road safety</a:t>
            </a:r>
            <a:r>
              <a:rPr lang="en-US" baseline="0" dirty="0" smtClean="0"/>
              <a:t> audit is an effective way to systematically review and improve safety of a design as it goes through the project development process.</a:t>
            </a:r>
          </a:p>
          <a:p>
            <a:endParaRPr lang="en-US" baseline="0" dirty="0" smtClean="0"/>
          </a:p>
          <a:p>
            <a:r>
              <a:rPr lang="en-US" baseline="0" dirty="0" smtClean="0"/>
              <a:t>Bullets:</a:t>
            </a:r>
          </a:p>
          <a:p>
            <a:pPr>
              <a:buFont typeface="Arial" pitchFamily="34" charset="0"/>
              <a:buChar char="•"/>
            </a:pPr>
            <a:r>
              <a:rPr lang="en-US" baseline="0" dirty="0" smtClean="0"/>
              <a:t> RSAs are low cost, </a:t>
            </a:r>
            <a:r>
              <a:rPr lang="en-US" i="1" baseline="0" dirty="0" smtClean="0"/>
              <a:t>preventative</a:t>
            </a:r>
            <a:r>
              <a:rPr lang="en-US" baseline="0" dirty="0" smtClean="0"/>
              <a:t> approaches </a:t>
            </a:r>
          </a:p>
          <a:p>
            <a:pPr>
              <a:buFont typeface="Arial" pitchFamily="34" charset="0"/>
              <a:buChar char="•"/>
            </a:pPr>
            <a:r>
              <a:rPr lang="en-US" baseline="0" dirty="0" smtClean="0"/>
              <a:t> Should be performed by personnel who have been specifically trained</a:t>
            </a:r>
          </a:p>
          <a:p>
            <a:pPr>
              <a:buFont typeface="Arial" pitchFamily="34" charset="0"/>
              <a:buChar char="•"/>
            </a:pPr>
            <a:r>
              <a:rPr lang="en-US" baseline="0" dirty="0" smtClean="0"/>
              <a:t> RSA should be done by people NOT part of the design team</a:t>
            </a:r>
          </a:p>
          <a:p>
            <a:pPr>
              <a:buFont typeface="Arial" pitchFamily="34" charset="0"/>
              <a:buChar char="•"/>
            </a:pPr>
            <a:r>
              <a:rPr lang="en-US" baseline="0" dirty="0" smtClean="0"/>
              <a:t> Process has a similar to that of value engineering done properly (helpful; not a “gotcha” approach)</a:t>
            </a:r>
          </a:p>
          <a:p>
            <a:pPr>
              <a:buFont typeface="Arial" pitchFamily="34" charset="0"/>
              <a:buChar char="•"/>
            </a:pPr>
            <a:endParaRPr lang="en-US" baseline="0" dirty="0" smtClean="0"/>
          </a:p>
          <a:p>
            <a:pPr>
              <a:buFont typeface="Arial" pitchFamily="34" charset="0"/>
              <a:buNone/>
            </a:pPr>
            <a:r>
              <a:rPr lang="en-US" baseline="0" dirty="0" smtClean="0"/>
              <a:t>Exhibits:</a:t>
            </a:r>
          </a:p>
          <a:p>
            <a:pPr>
              <a:buFont typeface="Arial" pitchFamily="34" charset="0"/>
              <a:buChar char="•"/>
            </a:pPr>
            <a:r>
              <a:rPr lang="en-US" baseline="0" dirty="0" smtClean="0"/>
              <a:t> Lower left – sample summary of RSA findings of potentially hazardous conditions that could result from the design; would be accompanied by suggested changes to improve safety</a:t>
            </a:r>
          </a:p>
          <a:p>
            <a:pPr>
              <a:buFont typeface="Arial" pitchFamily="34" charset="0"/>
              <a:buChar char="•"/>
            </a:pPr>
            <a:r>
              <a:rPr lang="en-US" baseline="0" dirty="0" smtClean="0"/>
              <a:t> Others – resource documents:</a:t>
            </a:r>
          </a:p>
          <a:p>
            <a:pPr lvl="1">
              <a:buFont typeface="Arial" pitchFamily="34" charset="0"/>
              <a:buChar char="•"/>
            </a:pPr>
            <a:r>
              <a:rPr lang="en-US" baseline="0" dirty="0" smtClean="0"/>
              <a:t> NCHRP Synthesis 336 – Road Safety Audits</a:t>
            </a:r>
          </a:p>
          <a:p>
            <a:pPr lvl="1">
              <a:buFont typeface="Arial" pitchFamily="34" charset="0"/>
              <a:buChar char="•"/>
            </a:pPr>
            <a:r>
              <a:rPr lang="en-US" baseline="0" dirty="0" smtClean="0"/>
              <a:t> Transportation Association of Canada (TAC – Canadian equivalent of AASHTO) Canadian Guide to In-service Road Safety Reviews</a:t>
            </a:r>
          </a:p>
          <a:p>
            <a:pPr lvl="1">
              <a:buFont typeface="Arial" pitchFamily="34" charset="0"/>
              <a:buChar char="•"/>
            </a:pPr>
            <a:r>
              <a:rPr lang="en-US" baseline="0" dirty="0" smtClean="0"/>
              <a:t> TAC Canadian Road Safety Audit Guide</a:t>
            </a:r>
          </a:p>
          <a:p>
            <a:pPr lvl="1">
              <a:buFont typeface="Arial" pitchFamily="34" charset="0"/>
              <a:buChar char="•"/>
            </a:pPr>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a:t>
            </a:r>
            <a:r>
              <a:rPr lang="en-US" baseline="0" dirty="0" smtClean="0"/>
              <a:t> slide was not covered in the pilot due to time constraints.)</a:t>
            </a:r>
            <a:endParaRPr lang="en-US" dirty="0" smtClean="0"/>
          </a:p>
          <a:p>
            <a:endParaRPr lang="en-US" dirty="0" smtClean="0"/>
          </a:p>
          <a:p>
            <a:endParaRPr lang="en-US" dirty="0" smtClean="0"/>
          </a:p>
          <a:p>
            <a:r>
              <a:rPr lang="en-US" dirty="0" smtClean="0"/>
              <a:t>Proceeding through US 54 interchange</a:t>
            </a:r>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Bullets: as listed</a:t>
            </a:r>
            <a:endParaRPr lang="en-US"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a:t>
            </a:r>
            <a:r>
              <a:rPr lang="en-US" baseline="0" dirty="0" smtClean="0"/>
              <a:t> slide was included in the pilot, but it is recommended that it be removed due to time constraints.</a:t>
            </a:r>
            <a:endParaRPr lang="en-US" dirty="0" smtClean="0"/>
          </a:p>
          <a:p>
            <a:endParaRPr lang="en-US" dirty="0" smtClean="0"/>
          </a:p>
          <a:p>
            <a:endParaRPr lang="en-US" dirty="0" smtClean="0"/>
          </a:p>
          <a:p>
            <a:endParaRPr lang="en-US" dirty="0" smtClean="0"/>
          </a:p>
          <a:p>
            <a:r>
              <a:rPr lang="en-US" dirty="0" smtClean="0"/>
              <a:t>Bullets: This is a partial list of characteristics and design features that an RSA examines.  The checklist varies by project</a:t>
            </a:r>
            <a:r>
              <a:rPr lang="en-US" baseline="0" dirty="0" smtClean="0"/>
              <a:t> type. </a:t>
            </a:r>
          </a:p>
          <a:p>
            <a:endParaRPr lang="en-US" baseline="0" dirty="0" smtClean="0"/>
          </a:p>
          <a:p>
            <a:r>
              <a:rPr lang="en-US" baseline="0" dirty="0" smtClean="0"/>
              <a:t>Photo: Abridged summary of findings of an interchange </a:t>
            </a:r>
            <a:r>
              <a:rPr lang="en-US" i="1" baseline="0" dirty="0" smtClean="0"/>
              <a:t>in-service</a:t>
            </a:r>
            <a:r>
              <a:rPr lang="en-US" baseline="0" dirty="0" smtClean="0"/>
              <a:t> road safety review showing conditions and recommendations</a:t>
            </a:r>
            <a:endParaRPr lang="en-US" dirty="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Bullets: Sample of RSA safety</a:t>
            </a:r>
            <a:r>
              <a:rPr lang="en-US" baseline="0" dirty="0" smtClean="0"/>
              <a:t> concern findings.</a:t>
            </a:r>
          </a:p>
          <a:p>
            <a:endParaRPr lang="en-US" baseline="0" dirty="0" smtClean="0"/>
          </a:p>
          <a:p>
            <a:r>
              <a:rPr lang="en-US" baseline="0" dirty="0" smtClean="0"/>
              <a:t>Photos: </a:t>
            </a:r>
          </a:p>
          <a:p>
            <a:pPr>
              <a:buFont typeface="Arial" pitchFamily="34" charset="0"/>
              <a:buChar char="•"/>
            </a:pPr>
            <a:r>
              <a:rPr lang="en-US" baseline="0" dirty="0" smtClean="0"/>
              <a:t> Top: Poor maintenance cause water to pond, obscures lane markings, causes pedestrians to cross away from designated locations, may encourage aggressive driving during/after rains</a:t>
            </a:r>
          </a:p>
          <a:p>
            <a:pPr>
              <a:buFont typeface="Arial" pitchFamily="34" charset="0"/>
              <a:buChar char="•"/>
            </a:pPr>
            <a:endParaRPr lang="en-US" baseline="0" dirty="0" smtClean="0"/>
          </a:p>
          <a:p>
            <a:pPr>
              <a:buFont typeface="Arial" pitchFamily="34" charset="0"/>
              <a:buChar char="•"/>
            </a:pPr>
            <a:r>
              <a:rPr lang="en-US" baseline="0" dirty="0" smtClean="0"/>
              <a:t> Bottom: Improperly located bus stop blocks driveway, not enough patron queuing space, deteriorated or missing sidewalk.</a:t>
            </a:r>
            <a:endParaRPr lang="en-US" dirty="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24458" rtl="0" eaLnBrk="0" fontAlgn="base" latinLnBrk="0" hangingPunct="0">
              <a:lnSpc>
                <a:spcPct val="100000"/>
              </a:lnSpc>
              <a:spcBef>
                <a:spcPct val="30000"/>
              </a:spcBef>
              <a:spcAft>
                <a:spcPct val="0"/>
              </a:spcAft>
              <a:buClrTx/>
              <a:buSzTx/>
              <a:buFontTx/>
              <a:buNone/>
              <a:tabLst/>
              <a:defRPr/>
            </a:pPr>
            <a:r>
              <a:rPr lang="en-US" dirty="0" smtClean="0"/>
              <a:t>This</a:t>
            </a:r>
            <a:r>
              <a:rPr lang="en-US" baseline="0" dirty="0" smtClean="0"/>
              <a:t> slide was included in the pilot, but it is recommended that it be removed due to time constraints.</a:t>
            </a:r>
            <a:endParaRPr lang="en-US" dirty="0" smtClean="0"/>
          </a:p>
          <a:p>
            <a:pPr defTabSz="924458">
              <a:defRPr/>
            </a:pPr>
            <a:endParaRPr lang="en-US" dirty="0" smtClean="0"/>
          </a:p>
          <a:p>
            <a:pPr defTabSz="924458">
              <a:defRPr/>
            </a:pPr>
            <a:endParaRPr lang="en-US" dirty="0" smtClean="0"/>
          </a:p>
          <a:p>
            <a:pPr defTabSz="924458">
              <a:defRPr/>
            </a:pPr>
            <a:r>
              <a:rPr lang="en-US" dirty="0" smtClean="0"/>
              <a:t>Bullets: </a:t>
            </a:r>
          </a:p>
          <a:p>
            <a:pPr defTabSz="924458">
              <a:buFont typeface="Arial" pitchFamily="34" charset="0"/>
              <a:buChar char="•"/>
              <a:defRPr/>
            </a:pPr>
            <a:r>
              <a:rPr lang="en-US" dirty="0" smtClean="0"/>
              <a:t> Lists what RSAs are applicable</a:t>
            </a:r>
            <a:r>
              <a:rPr lang="en-US" baseline="0" dirty="0" smtClean="0"/>
              <a:t> for (purpose of the RSA is </a:t>
            </a:r>
            <a:r>
              <a:rPr lang="en-US" i="1" baseline="0" dirty="0" smtClean="0"/>
              <a:t>preventative</a:t>
            </a:r>
            <a:r>
              <a:rPr lang="en-US" baseline="0" dirty="0" smtClean="0"/>
              <a:t> actions)</a:t>
            </a:r>
          </a:p>
          <a:p>
            <a:pPr defTabSz="924458">
              <a:buFont typeface="Arial" pitchFamily="34" charset="0"/>
              <a:buChar char="•"/>
              <a:defRPr/>
            </a:pPr>
            <a:r>
              <a:rPr lang="en-US" baseline="0" dirty="0" smtClean="0"/>
              <a:t> “In-Service Road Safety Reviews” (ISRSR) provide similar benefits for existing facilities (emphasis of the ISRSR is </a:t>
            </a:r>
            <a:r>
              <a:rPr lang="en-US" i="1" baseline="0" dirty="0" smtClean="0"/>
              <a:t>corrective</a:t>
            </a:r>
            <a:r>
              <a:rPr lang="en-US" baseline="0" dirty="0" smtClean="0"/>
              <a:t> actions)</a:t>
            </a:r>
            <a:endParaRPr lang="en-US" dirty="0" smtClean="0"/>
          </a:p>
          <a:p>
            <a:pPr defTabSz="924458">
              <a:defRPr/>
            </a:pPr>
            <a:endParaRPr lang="en-US" dirty="0" smtClean="0"/>
          </a:p>
          <a:p>
            <a:pPr defTabSz="924458">
              <a:defRPr/>
            </a:pPr>
            <a:r>
              <a:rPr lang="en-US" dirty="0" smtClean="0"/>
              <a:t>Photo - Example of 12-inch heads, one signal head per lane, and back plates plus individual lane use control signs facing each lane to make controls/directions as clear as possible to drivers.</a:t>
            </a:r>
          </a:p>
          <a:p>
            <a:endParaRPr lang="en-US" dirty="0"/>
          </a:p>
        </p:txBody>
      </p:sp>
      <p:sp>
        <p:nvSpPr>
          <p:cNvPr id="4" name="Slide Number Placeholder 3"/>
          <p:cNvSpPr>
            <a:spLocks noGrp="1"/>
          </p:cNvSpPr>
          <p:nvPr>
            <p:ph type="sldNum" sz="quarter" idx="10"/>
          </p:nvPr>
        </p:nvSpPr>
        <p:spPr>
          <a:xfrm>
            <a:off x="3897313" y="8829675"/>
            <a:ext cx="2982912" cy="465138"/>
          </a:xfrm>
          <a:prstGeom prst="rect">
            <a:avLst/>
          </a:prstGeom>
        </p:spPr>
        <p:txBody>
          <a:bodyPr/>
          <a:lstStyle/>
          <a:p>
            <a:fld id="{D5D45451-D765-4E8B-B72C-6CDEAD4435DD}" type="slidenum">
              <a:rPr lang="en-US" smtClean="0"/>
              <a:pPr/>
              <a:t>190</a:t>
            </a:fld>
            <a:endParaRPr lang="en-US" dirty="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a:t>
            </a:r>
            <a:r>
              <a:rPr lang="en-US" baseline="0" dirty="0" smtClean="0"/>
              <a:t> slide was included in the pilot, but it is recommended that it be removed due to time constraints.</a:t>
            </a:r>
            <a:endParaRPr lang="en-US" dirty="0" smtClean="0"/>
          </a:p>
          <a:p>
            <a:endParaRPr lang="en-US" dirty="0" smtClean="0"/>
          </a:p>
          <a:p>
            <a:r>
              <a:rPr lang="en-US" dirty="0" smtClean="0"/>
              <a:t>Another example of an RSA – for reconstruction of an existing interchange (Milwaukee)</a:t>
            </a:r>
          </a:p>
          <a:p>
            <a:endParaRPr lang="en-US" dirty="0" smtClean="0"/>
          </a:p>
          <a:p>
            <a:pPr>
              <a:buFont typeface="Arial" pitchFamily="34" charset="0"/>
              <a:buNone/>
            </a:pPr>
            <a:r>
              <a:rPr lang="en-US" dirty="0" smtClean="0"/>
              <a:t>Bullets: Desired improvements</a:t>
            </a:r>
            <a:r>
              <a:rPr lang="en-US" baseline="0" dirty="0" smtClean="0"/>
              <a:t> </a:t>
            </a:r>
          </a:p>
          <a:p>
            <a:pPr>
              <a:buFont typeface="Arial" pitchFamily="34" charset="0"/>
              <a:buNone/>
            </a:pPr>
            <a:endParaRPr lang="en-US" baseline="0" dirty="0" smtClean="0"/>
          </a:p>
          <a:p>
            <a:pPr>
              <a:buFont typeface="Arial" pitchFamily="34" charset="0"/>
              <a:buNone/>
            </a:pPr>
            <a:r>
              <a:rPr lang="en-US" baseline="0" dirty="0" smtClean="0"/>
              <a:t>Table: Some of the deficiencies and recommended changes found in the design</a:t>
            </a:r>
            <a:endParaRPr lang="en-US" dirty="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Bullets: Specific TxDOT safety programs related to highway functionality (as listed)</a:t>
            </a:r>
          </a:p>
          <a:p>
            <a:endParaRPr lang="en-US" dirty="0" smtClean="0"/>
          </a:p>
          <a:p>
            <a:r>
              <a:rPr lang="en-US" dirty="0" smtClean="0"/>
              <a:t>Photo – extension of edge line across intersection to keep vehicles in lane.  Also offset left turn lane</a:t>
            </a:r>
            <a:r>
              <a:rPr lang="en-US" baseline="0" dirty="0" smtClean="0"/>
              <a:t> to permit opposing left turning driver (behind camera) to see approaching vehicles</a:t>
            </a:r>
            <a:endParaRPr lang="en-US" dirty="0"/>
          </a:p>
        </p:txBody>
      </p:sp>
      <p:sp>
        <p:nvSpPr>
          <p:cNvPr id="4" name="Slide Number Placeholder 3"/>
          <p:cNvSpPr>
            <a:spLocks noGrp="1"/>
          </p:cNvSpPr>
          <p:nvPr>
            <p:ph type="sldNum" sz="quarter" idx="10"/>
          </p:nvPr>
        </p:nvSpPr>
        <p:spPr>
          <a:xfrm>
            <a:off x="3897313" y="8829675"/>
            <a:ext cx="2982912" cy="465138"/>
          </a:xfrm>
          <a:prstGeom prst="rect">
            <a:avLst/>
          </a:prstGeom>
        </p:spPr>
        <p:txBody>
          <a:bodyPr/>
          <a:lstStyle/>
          <a:p>
            <a:fld id="{D5D45451-D765-4E8B-B72C-6CDEAD4435DD}" type="slidenum">
              <a:rPr lang="en-US" smtClean="0"/>
              <a:pPr/>
              <a:t>192</a:t>
            </a:fld>
            <a:endParaRPr lang="en-US" dirty="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smtClean="0"/>
              <a:t>This</a:t>
            </a:r>
            <a:r>
              <a:rPr lang="en-US" baseline="0" dirty="0" smtClean="0"/>
              <a:t> slide was included in the pilot, but it is recommended that it be removed due to time constraints.</a:t>
            </a:r>
            <a:endParaRPr lang="en-US" dirty="0" smtClean="0"/>
          </a:p>
          <a:p>
            <a:endParaRPr lang="en-US" dirty="0" smtClean="0"/>
          </a:p>
          <a:p>
            <a:r>
              <a:rPr lang="en-US" dirty="0" smtClean="0"/>
              <a:t>Bullets: sources for crash data and how much should be used for analysis of existing conditions</a:t>
            </a:r>
          </a:p>
          <a:p>
            <a:endParaRPr lang="en-US" dirty="0" smtClean="0"/>
          </a:p>
          <a:p>
            <a:r>
              <a:rPr lang="en-US" dirty="0" smtClean="0"/>
              <a:t>Sketch: intersection collision diagram.  Should do one of these for any (high) crash location to be analyzed.</a:t>
            </a:r>
            <a:endParaRPr lang="en-US" dirty="0"/>
          </a:p>
        </p:txBody>
      </p:sp>
      <p:sp>
        <p:nvSpPr>
          <p:cNvPr id="4" name="Slide Number Placeholder 3"/>
          <p:cNvSpPr>
            <a:spLocks noGrp="1"/>
          </p:cNvSpPr>
          <p:nvPr>
            <p:ph type="sldNum" sz="quarter" idx="10"/>
          </p:nvPr>
        </p:nvSpPr>
        <p:spPr>
          <a:xfrm>
            <a:off x="3897313" y="8829675"/>
            <a:ext cx="2982912" cy="465138"/>
          </a:xfrm>
          <a:prstGeom prst="rect">
            <a:avLst/>
          </a:prstGeom>
        </p:spPr>
        <p:txBody>
          <a:bodyPr/>
          <a:lstStyle/>
          <a:p>
            <a:fld id="{D5D45451-D765-4E8B-B72C-6CDEAD4435DD}" type="slidenum">
              <a:rPr lang="en-US" smtClean="0"/>
              <a:pPr/>
              <a:t>193</a:t>
            </a:fld>
            <a:endParaRPr lang="en-US" dirty="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1115" indent="-231115">
              <a:buFont typeface="+mj-lt"/>
              <a:buNone/>
            </a:pPr>
            <a:r>
              <a:rPr lang="en-US" dirty="0" smtClean="0"/>
              <a:t>Some good</a:t>
            </a:r>
            <a:r>
              <a:rPr lang="en-US" baseline="0" dirty="0" smtClean="0"/>
              <a:t> information sources on safety:</a:t>
            </a:r>
            <a:endParaRPr lang="en-US" dirty="0" smtClean="0"/>
          </a:p>
          <a:p>
            <a:pPr marL="231115" indent="-231115">
              <a:buFont typeface="+mj-lt"/>
              <a:buAutoNum type="arabicPeriod"/>
            </a:pPr>
            <a:r>
              <a:rPr lang="en-US" dirty="0" smtClean="0"/>
              <a:t>FHWA</a:t>
            </a:r>
            <a:r>
              <a:rPr lang="en-US" baseline="0" dirty="0" smtClean="0"/>
              <a:t> traffic safety site</a:t>
            </a:r>
          </a:p>
          <a:p>
            <a:pPr marL="231115" indent="-231115">
              <a:buFont typeface="+mj-lt"/>
              <a:buAutoNum type="arabicPeriod"/>
            </a:pPr>
            <a:r>
              <a:rPr lang="en-US" baseline="0" dirty="0" smtClean="0"/>
              <a:t>Institute of Transportation Engineers traffic safety site</a:t>
            </a:r>
          </a:p>
          <a:p>
            <a:pPr marL="231115" indent="-231115">
              <a:buFont typeface="+mj-lt"/>
              <a:buAutoNum type="arabicPeriod"/>
            </a:pPr>
            <a:r>
              <a:rPr lang="en-US" baseline="0" dirty="0" smtClean="0"/>
              <a:t>National Highway Transportation Safety Administration site</a:t>
            </a:r>
          </a:p>
          <a:p>
            <a:pPr marL="231115" indent="-231115">
              <a:buFont typeface="+mj-lt"/>
              <a:buAutoNum type="arabicPeriod"/>
            </a:pPr>
            <a:r>
              <a:rPr lang="en-US" baseline="0" dirty="0" smtClean="0"/>
              <a:t>Fatality Analysis Reporting System site – contains summaries of national crash data.</a:t>
            </a:r>
          </a:p>
          <a:p>
            <a:pPr marL="231115" indent="-231115">
              <a:buFont typeface="+mj-lt"/>
              <a:buAutoNum type="arabicPeriod"/>
            </a:pPr>
            <a:r>
              <a:rPr lang="en-US" baseline="0" dirty="0" smtClean="0"/>
              <a:t>AASHTO website</a:t>
            </a:r>
          </a:p>
          <a:p>
            <a:pPr marL="231115" indent="-231115">
              <a:buFont typeface="+mj-lt"/>
              <a:buAutoNum type="arabicPeriod"/>
            </a:pPr>
            <a:r>
              <a:rPr lang="en-US" baseline="0" dirty="0" smtClean="0"/>
              <a:t>American Traffic Safety Services Association site – primarily oriented to work zone safety</a:t>
            </a:r>
          </a:p>
          <a:p>
            <a:pPr marL="231115" indent="-231115">
              <a:buFont typeface="+mj-lt"/>
              <a:buAutoNum type="arabicPeriod"/>
            </a:pPr>
            <a:r>
              <a:rPr lang="en-US" baseline="0" dirty="0" smtClean="0"/>
              <a:t>Site for the IHSDM</a:t>
            </a:r>
          </a:p>
          <a:p>
            <a:pPr marL="231115" indent="-231115">
              <a:buFont typeface="+mj-lt"/>
              <a:buAutoNum type="arabicPeriod"/>
            </a:pPr>
            <a:r>
              <a:rPr lang="en-US" baseline="0" dirty="0" smtClean="0"/>
              <a:t>SafetyAnalyst software site</a:t>
            </a:r>
          </a:p>
          <a:p>
            <a:pPr marL="231115" indent="-231115">
              <a:buFont typeface="+mj-lt"/>
              <a:buAutoNum type="arabicPeriod"/>
            </a:pPr>
            <a:r>
              <a:rPr lang="en-US" baseline="0" dirty="0" smtClean="0"/>
              <a:t>Site for the Highway Safety Manual</a:t>
            </a:r>
            <a:endParaRPr lang="en-US" dirty="0"/>
          </a:p>
        </p:txBody>
      </p:sp>
      <p:sp>
        <p:nvSpPr>
          <p:cNvPr id="4" name="Slide Number Placeholder 3"/>
          <p:cNvSpPr>
            <a:spLocks noGrp="1"/>
          </p:cNvSpPr>
          <p:nvPr>
            <p:ph type="sldNum" sz="quarter" idx="10"/>
          </p:nvPr>
        </p:nvSpPr>
        <p:spPr>
          <a:xfrm>
            <a:off x="3897313" y="8829675"/>
            <a:ext cx="2982912" cy="465138"/>
          </a:xfrm>
          <a:prstGeom prst="rect">
            <a:avLst/>
          </a:prstGeom>
        </p:spPr>
        <p:txBody>
          <a:bodyPr/>
          <a:lstStyle/>
          <a:p>
            <a:fld id="{D5D45451-D765-4E8B-B72C-6CDEAD4435DD}" type="slidenum">
              <a:rPr lang="en-US" smtClean="0"/>
              <a:pPr/>
              <a:t>194</a:t>
            </a:fld>
            <a:endParaRPr lang="en-US" dirty="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Questions and discussion</a:t>
            </a:r>
            <a:endParaRPr lang="en-US" dirty="0"/>
          </a:p>
        </p:txBody>
      </p:sp>
      <p:sp>
        <p:nvSpPr>
          <p:cNvPr id="4" name="Slide Number Placeholder 3"/>
          <p:cNvSpPr>
            <a:spLocks noGrp="1"/>
          </p:cNvSpPr>
          <p:nvPr>
            <p:ph type="sldNum" sz="quarter" idx="10"/>
          </p:nvPr>
        </p:nvSpPr>
        <p:spPr>
          <a:xfrm>
            <a:off x="3897313" y="8829675"/>
            <a:ext cx="2982912" cy="465138"/>
          </a:xfrm>
          <a:prstGeom prst="rect">
            <a:avLst/>
          </a:prstGeom>
        </p:spPr>
        <p:txBody>
          <a:bodyPr/>
          <a:lstStyle/>
          <a:p>
            <a:fld id="{D5D45451-D765-4E8B-B72C-6CDEAD4435DD}" type="slidenum">
              <a:rPr lang="en-US" smtClean="0"/>
              <a:pPr/>
              <a:t>195</a:t>
            </a:fld>
            <a:endParaRPr lang="en-US" dirty="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Pass out workshop evaluation forms and ask for honest feedback.  Any helpful suggestions that would make this workshop more </a:t>
            </a:r>
            <a:r>
              <a:rPr lang="en-US" dirty="0" err="1" smtClean="0"/>
              <a:t>valuablewould</a:t>
            </a:r>
            <a:r>
              <a:rPr lang="en-US" dirty="0" smtClean="0"/>
              <a:t> be welcomed.  Please leave forms before you leave.</a:t>
            </a:r>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a:defRPr/>
            </a:pPr>
            <a:fld id="{01500E44-6936-4E16-9948-BFD933F29FD3}" type="datetime1">
              <a:rPr lang="en-US" smtClean="0"/>
              <a:pPr>
                <a:defRPr/>
              </a:pPr>
              <a:t>10/13/2010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a:defRPr/>
            </a:pPr>
            <a:fld id="{D599613F-AFA9-4CFD-A4BC-D685246CF027}" type="slidenum">
              <a:rPr lang="en-US" smtClean="0"/>
              <a:pPr>
                <a:defRPr/>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7C4078AE-CDB5-4437-B8BD-BEFA3FEF1C56}" type="datetime1">
              <a:rPr lang="en-US" smtClean="0"/>
              <a:pPr>
                <a:defRPr/>
              </a:pPr>
              <a:t>10/13/2010</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87C00A8D-11F4-41D0-BC31-81617AAF6D71}" type="slidenum">
              <a:rPr lang="en-US" smtClean="0"/>
              <a:pPr>
                <a:defRPr/>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a:defRPr/>
            </a:pPr>
            <a:fld id="{655949A0-50CF-465E-842D-2A187160A74E}" type="datetime1">
              <a:rPr lang="en-US" smtClean="0"/>
              <a:pPr>
                <a:defRPr/>
              </a:pPr>
              <a:t>10/13/2010</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905BBF67-4AE5-4212-AABB-21074A8C5283}" type="slidenum">
              <a:rPr lang="en-US" smtClean="0"/>
              <a:pPr>
                <a:defRPr/>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xfrm>
            <a:off x="4452938" y="5954713"/>
            <a:ext cx="2133600" cy="255587"/>
          </a:xfrm>
          <a:prstGeom prst="rect">
            <a:avLst/>
          </a:prstGeom>
          <a:ln/>
        </p:spPr>
        <p:txBody>
          <a:bodyPr/>
          <a:lstStyle>
            <a:lvl1pPr>
              <a:defRPr/>
            </a:lvl1pPr>
          </a:lstStyle>
          <a:p>
            <a:pPr>
              <a:defRPr/>
            </a:pPr>
            <a:fld id="{CD6CD547-FD1C-4B46-AB9B-562D164B07DA}" type="datetime1">
              <a:rPr lang="en-US" smtClean="0"/>
              <a:pPr>
                <a:defRPr/>
              </a:pPr>
              <a:t>10/13/2010</a:t>
            </a:fld>
            <a:endParaRPr lang="en-US" dirty="0"/>
          </a:p>
        </p:txBody>
      </p:sp>
      <p:sp>
        <p:nvSpPr>
          <p:cNvPr id="4" name="Rectangle 5"/>
          <p:cNvSpPr>
            <a:spLocks noGrp="1" noChangeArrowheads="1"/>
          </p:cNvSpPr>
          <p:nvPr>
            <p:ph type="ftr" sz="quarter" idx="11"/>
          </p:nvPr>
        </p:nvSpPr>
        <p:spPr>
          <a:xfrm>
            <a:off x="1974850" y="6605588"/>
            <a:ext cx="5534025" cy="241300"/>
          </a:xfrm>
          <a:prstGeom prst="rect">
            <a:avLst/>
          </a:prstGeom>
          <a:ln/>
        </p:spPr>
        <p:txBody>
          <a:bodyPr/>
          <a:lstStyle>
            <a:lvl1pPr>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D166BAD8-C380-4E15-AFD7-24B4824425C4}" type="slidenum">
              <a:rPr lang="en-US"/>
              <a:pPr>
                <a:defRPr/>
              </a:pPr>
              <a:t>‹#›</a:t>
            </a:fld>
            <a:endParaRPr lang="en-US" dirty="0"/>
          </a:p>
        </p:txBody>
      </p:sp>
    </p:spTree>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0754C3F5-3F2F-476D-8028-3859F3284ABA}" type="datetime1">
              <a:rPr lang="en-US" smtClean="0"/>
              <a:pPr/>
              <a:t>10/13/2010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888480" y="6417310"/>
            <a:ext cx="2133600" cy="365125"/>
          </a:xfrm>
        </p:spPr>
        <p:txBody>
          <a:bodyPr/>
          <a:lstStyle>
            <a:lvl1pPr>
              <a:defRPr sz="1400" b="0">
                <a:solidFill>
                  <a:schemeClr val="tx1"/>
                </a:solidFill>
                <a:latin typeface="+mj-lt"/>
              </a:defRPr>
            </a:lvl1pPr>
          </a:lstStyle>
          <a:p>
            <a:pPr>
              <a:defRPr/>
            </a:pPr>
            <a:fld id="{02DC12DC-E066-4301-ACE0-61DD2ACB1A44}" type="slidenum">
              <a:rPr lang="en-US" smtClean="0"/>
              <a:pPr>
                <a:defRPr/>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3F52CF54-0DF2-4840-A6D4-9F68B04E840C}" type="datetime1">
              <a:rPr lang="en-US" smtClean="0"/>
              <a:pPr>
                <a:defRPr/>
              </a:pPr>
              <a:t>10/13/2010</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01FF7B86-9047-40EA-9AA8-DC756A7EED5F}" type="slidenum">
              <a:rPr lang="en-US" smtClean="0"/>
              <a:pPr>
                <a:defRPr/>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a:defRPr/>
            </a:pPr>
            <a:fld id="{EE6B30B8-FF8C-4938-8E3A-6DD46B4E8F81}" type="datetime1">
              <a:rPr lang="en-US" smtClean="0"/>
              <a:pPr>
                <a:defRPr/>
              </a:pPr>
              <a:t>10/13/2010</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878A3917-8DAD-4FD3-AC15-FA1F76F7D37D}" type="slidenum">
              <a:rPr lang="en-US" smtClean="0"/>
              <a:pPr>
                <a:defRPr/>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a:defRPr/>
            </a:pPr>
            <a:fld id="{52163548-3C0A-43E0-BF01-2CD647F5A682}" type="datetime1">
              <a:rPr lang="en-US" smtClean="0"/>
              <a:pPr>
                <a:defRPr/>
              </a:pPr>
              <a:t>10/13/2010</a:t>
            </a:fld>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FACF14A1-A3B5-425D-A487-845478CB725E}" type="slidenum">
              <a:rPr lang="en-US" smtClean="0"/>
              <a:pPr>
                <a:defRPr/>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a:defRPr/>
            </a:pPr>
            <a:fld id="{132AA877-D9C5-4234-A46C-3C1DD67DC0C4}" type="datetime1">
              <a:rPr lang="en-US" smtClean="0"/>
              <a:pPr>
                <a:defRPr/>
              </a:pPr>
              <a:t>10/13/2010</a:t>
            </a:fld>
            <a:endParaRPr lang="en-US" dirty="0"/>
          </a:p>
        </p:txBody>
      </p:sp>
      <p:sp>
        <p:nvSpPr>
          <p:cNvPr id="4" name="Footer Placeholder 3"/>
          <p:cNvSpPr>
            <a:spLocks noGrp="1"/>
          </p:cNvSpPr>
          <p:nvPr>
            <p:ph type="ftr" sz="quarter" idx="11"/>
          </p:nvPr>
        </p:nvSpPr>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DF0A6650-DE19-467A-BC49-20BBF65E7281}" type="slidenum">
              <a:rPr lang="en-US" smtClean="0"/>
              <a:pPr>
                <a:defRPr/>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C0A4DF39-80D1-4B3C-9582-0A03F209517B}" type="datetime1">
              <a:rPr lang="en-US" smtClean="0"/>
              <a:pPr>
                <a:defRPr/>
              </a:pPr>
              <a:t>10/13/2010</a:t>
            </a:fld>
            <a:endParaRPr lang="en-US" dirty="0"/>
          </a:p>
        </p:txBody>
      </p:sp>
      <p:sp>
        <p:nvSpPr>
          <p:cNvPr id="3" name="Footer Placeholder 2"/>
          <p:cNvSpPr>
            <a:spLocks noGrp="1"/>
          </p:cNvSpPr>
          <p:nvPr>
            <p:ph type="ftr" sz="quarter" idx="11"/>
          </p:nvPr>
        </p:nvSpPr>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3A95F0B5-6393-4877-BD97-B84819DABC8E}" type="slidenum">
              <a:rPr lang="en-US" smtClean="0"/>
              <a:pPr>
                <a:defRPr/>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E0D42D52-B29C-4F2C-AC4C-FCA9CD894610}" type="datetime1">
              <a:rPr lang="en-US" smtClean="0"/>
              <a:pPr>
                <a:defRPr/>
              </a:pPr>
              <a:t>10/13/2010</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389BE291-3D57-4A64-A0E6-2172E41518A6}" type="slidenum">
              <a:rPr lang="en-US" smtClean="0"/>
              <a:pPr>
                <a:defRPr/>
              </a:pPr>
              <a:t>‹#›</a:t>
            </a:fld>
            <a:endParaRPr lang="en-US" dirty="0"/>
          </a:p>
        </p:txBody>
      </p:sp>
    </p:spTree>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E3E9D469-EBB9-488D-89D3-1C30E13CBC1F}" type="datetime1">
              <a:rPr lang="en-US" smtClean="0"/>
              <a:pPr>
                <a:defRPr/>
              </a:pPr>
              <a:t>10/13/2010</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9071BF6B-1995-49DB-A437-0EF421F3F931}" type="slidenum">
              <a:rPr lang="en-US" smtClean="0"/>
              <a:pPr>
                <a:defRPr/>
              </a:pPr>
              <a:t>‹#›</a:t>
            </a:fld>
            <a:endParaRPr lang="en-US" dirty="0"/>
          </a:p>
        </p:txBody>
      </p:sp>
    </p:spTree>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4EAB96-7FF5-4BE5-A7A4-381F97293B66}" type="datetime1">
              <a:rPr lang="en-US" smtClean="0"/>
              <a:pPr/>
              <a:t>10/13/2010</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FC7CEF44-131F-41EC-9AE7-607B6CC16080}" type="slidenum">
              <a:rPr lang="en-US" smtClean="0"/>
              <a:pPr>
                <a:defRPr/>
              </a:pPr>
              <a:t>‹#›</a:t>
            </a:fld>
            <a:endParaRPr lang="en-US" dirty="0"/>
          </a:p>
        </p:txBody>
      </p:sp>
      <p:sp>
        <p:nvSpPr>
          <p:cNvPr id="7" name="Rectangle 7"/>
          <p:cNvSpPr>
            <a:spLocks noChangeArrowheads="1"/>
          </p:cNvSpPr>
          <p:nvPr userDrawn="1"/>
        </p:nvSpPr>
        <p:spPr bwMode="auto">
          <a:xfrm>
            <a:off x="4479925" y="3200400"/>
            <a:ext cx="184150" cy="457200"/>
          </a:xfrm>
          <a:prstGeom prst="rect">
            <a:avLst/>
          </a:prstGeom>
          <a:noFill/>
          <a:ln w="9525">
            <a:noFill/>
            <a:miter lim="800000"/>
            <a:headEnd/>
            <a:tailEnd/>
          </a:ln>
          <a:effectLst/>
        </p:spPr>
        <p:txBody>
          <a:bodyPr wrap="none">
            <a:spAutoFit/>
          </a:bodyPr>
          <a:lstStyle/>
          <a:p>
            <a:pPr>
              <a:defRPr/>
            </a:pPr>
            <a:endParaRPr lang="en-US" sz="2400" dirty="0"/>
          </a:p>
        </p:txBody>
      </p:sp>
    </p:spTree>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ransition>
    <p:fade/>
  </p:transition>
  <p:timing>
    <p:tnLst>
      <p:par>
        <p:cTn id="1" dur="indefinite" restart="never" nodeType="tmRoot"/>
      </p:par>
    </p:tnLst>
  </p:timing>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0.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101.xml.rels><?xml version="1.0" encoding="UTF-8" standalone="yes"?>
<Relationships xmlns="http://schemas.openxmlformats.org/package/2006/relationships"><Relationship Id="rId3" Type="http://schemas.openxmlformats.org/officeDocument/2006/relationships/hyperlink" Target="mailto:e-hard@tamu.edu" TargetMode="External"/><Relationship Id="rId2" Type="http://schemas.openxmlformats.org/officeDocument/2006/relationships/notesSlide" Target="../notesSlides/notesSlide101.xml"/><Relationship Id="rId1" Type="http://schemas.openxmlformats.org/officeDocument/2006/relationships/slideLayout" Target="../slideLayouts/slideLayout2.xml"/><Relationship Id="rId5" Type="http://schemas.openxmlformats.org/officeDocument/2006/relationships/hyperlink" Target="https://tti-sharepoint.tamu.edu/dropbox" TargetMode="External"/><Relationship Id="rId4" Type="http://schemas.openxmlformats.org/officeDocument/2006/relationships/hyperlink" Target="mailto:b-bochner@tamu.edu"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hyperlink" Target="http://ops.fhwa.dot.gov/eto_tim_pse/index.htm" TargetMode="External"/><Relationship Id="rId3" Type="http://schemas.openxmlformats.org/officeDocument/2006/relationships/hyperlink" Target="http://ops.fhwa.dot.gov/freewaymgmt/index.htm" TargetMode="External"/><Relationship Id="rId7" Type="http://schemas.openxmlformats.org/officeDocument/2006/relationships/hyperlink" Target="http://ops.fhwa.dot.gov/travelinfo/index.htm"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hyperlink" Target="http://ops.fhwa.dot.gov/tdm/" TargetMode="External"/><Relationship Id="rId5" Type="http://schemas.openxmlformats.org/officeDocument/2006/relationships/hyperlink" Target="http://www.ite.org/M&amp;O/resources.asp" TargetMode="External"/><Relationship Id="rId4" Type="http://schemas.openxmlformats.org/officeDocument/2006/relationships/hyperlink" Target="http://ops.fhwa.dot.gov/arterial_mgmt/index.htm" TargetMode="External"/><Relationship Id="rId9" Type="http://schemas.openxmlformats.org/officeDocument/2006/relationships/hyperlink" Target="http://ops.fhwa.dot.gov/perf_measurement/index.htm"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6.jpeg"/><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6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44.emf"/></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6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http://www.katyfreeway.org/images/SH6_BeforeL.jpg" TargetMode="External"/><Relationship Id="rId5" Type="http://schemas.openxmlformats.org/officeDocument/2006/relationships/image" Target="../media/image50.jpeg"/><Relationship Id="rId4" Type="http://schemas.openxmlformats.org/officeDocument/2006/relationships/image" Target="http://www.katyfreeway.org/images/SH6_AfterL.jpg" TargetMode="External"/></Relationships>
</file>

<file path=ppt/slides/_rels/slide6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http://www.katyfreeway.org/images/BW8_Rendering_final3.jpg" TargetMode="External"/><Relationship Id="rId4" Type="http://schemas.openxmlformats.org/officeDocument/2006/relationships/image" Target="../media/image52.jpeg"/></Relationships>
</file>

<file path=ppt/slides/_rels/slide6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video" Target="file:///\\tti-bcs\htp\HTPshare\Ed%20Hard\6208_10pilotws\Post%20Waco%20revisions\i-10tollhouston.wmv" TargetMode="External"/><Relationship Id="rId4" Type="http://schemas.openxmlformats.org/officeDocument/2006/relationships/image" Target="../media/image54.png"/></Relationships>
</file>

<file path=ppt/slides/_rels/slide7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wmf"/><Relationship Id="rId7" Type="http://schemas.openxmlformats.org/officeDocument/2006/relationships/image" Target="../media/image60.jpeg"/><Relationship Id="rId2" Type="http://schemas.openxmlformats.org/officeDocument/2006/relationships/notesSlide" Target="../notesSlides/notesSlide74.xml"/><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8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70.jpeg"/><Relationship Id="rId4" Type="http://schemas.openxmlformats.org/officeDocument/2006/relationships/image" Target="../media/image69.jpeg"/></Relationships>
</file>

<file path=ppt/slides/_rels/slide8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8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75.gif"/><Relationship Id="rId4" Type="http://schemas.openxmlformats.org/officeDocument/2006/relationships/image" Target="../media/image74.pn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7.png"/><Relationship Id="rId7" Type="http://schemas.openxmlformats.org/officeDocument/2006/relationships/image" Target="../media/image80.pn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hyperlink" Target="http://john-s-allen.com/blog/wp-content/uploads/2010/07/dcd.jpg" TargetMode="External"/><Relationship Id="rId4" Type="http://schemas.openxmlformats.org/officeDocument/2006/relationships/image" Target="../media/image78.png"/></Relationships>
</file>

<file path=ppt/slides/_rels/slide87.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2.png"/><Relationship Id="rId7" Type="http://schemas.openxmlformats.org/officeDocument/2006/relationships/image" Target="../media/image84.png"/><Relationship Id="rId2" Type="http://schemas.openxmlformats.org/officeDocument/2006/relationships/notesSlide" Target="../notesSlides/notesSlide87.xml"/><Relationship Id="rId1" Type="http://schemas.openxmlformats.org/officeDocument/2006/relationships/slideLayout" Target="../slideLayouts/slideLayout2.xml"/><Relationship Id="rId6" Type="http://schemas.openxmlformats.org/officeDocument/2006/relationships/image" Target="../media/image75.gif"/><Relationship Id="rId5" Type="http://schemas.openxmlformats.org/officeDocument/2006/relationships/hyperlink" Target="http://www.ite.org/emodules/scriptcontent/Orders/ProductDetail.cfm?pc=TB-010B" TargetMode="External"/><Relationship Id="rId4" Type="http://schemas.openxmlformats.org/officeDocument/2006/relationships/image" Target="../media/image83.pn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6.png"/><Relationship Id="rId7" Type="http://schemas.openxmlformats.org/officeDocument/2006/relationships/image" Target="../media/image90.pn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89.gif"/><Relationship Id="rId5" Type="http://schemas.openxmlformats.org/officeDocument/2006/relationships/image" Target="../media/image88.png"/><Relationship Id="rId4" Type="http://schemas.openxmlformats.org/officeDocument/2006/relationships/image" Target="../media/image87.png"/><Relationship Id="rId9" Type="http://schemas.openxmlformats.org/officeDocument/2006/relationships/image" Target="../media/image92.png"/></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95.jpeg"/></Relationships>
</file>

<file path=ppt/slides/_rels/slide9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95.xml.rels><?xml version="1.0" encoding="UTF-8" standalone="yes"?>
<Relationships xmlns="http://schemas.openxmlformats.org/package/2006/relationships"><Relationship Id="rId3" Type="http://schemas.openxmlformats.org/officeDocument/2006/relationships/image" Target="../media/image99.wmf"/><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8" Type="http://schemas.openxmlformats.org/officeDocument/2006/relationships/hyperlink" Target="http://www.ihsdm.org/" TargetMode="External"/><Relationship Id="rId3" Type="http://schemas.openxmlformats.org/officeDocument/2006/relationships/hyperlink" Target="http://www.safety.fhwa.dot.gov/" TargetMode="External"/><Relationship Id="rId7" Type="http://schemas.openxmlformats.org/officeDocument/2006/relationships/hyperlink" Target="http://www.atssa.com/" TargetMode="External"/><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hyperlink" Target="http://www.transportation.org/" TargetMode="External"/><Relationship Id="rId11" Type="http://schemas.openxmlformats.org/officeDocument/2006/relationships/hyperlink" Target="http://www.highwaysafetymanual.org/" TargetMode="External"/><Relationship Id="rId5" Type="http://schemas.openxmlformats.org/officeDocument/2006/relationships/hyperlink" Target="http://www.fars.nhtsa.dot.gov/" TargetMode="External"/><Relationship Id="rId10" Type="http://schemas.openxmlformats.org/officeDocument/2006/relationships/hyperlink" Target="http://www.safetyanalyst.org/" TargetMode="External"/><Relationship Id="rId4" Type="http://schemas.openxmlformats.org/officeDocument/2006/relationships/hyperlink" Target="http://www.nhtsa.dot.gov/" TargetMode="External"/><Relationship Id="rId9" Type="http://schemas.openxmlformats.org/officeDocument/2006/relationships/hyperlink" Target="http://safety.fhwa.dot.gov/rsa/guidelines/"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101.wmf"/><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as_flag.jpg"/>
          <p:cNvPicPr>
            <a:picLocks noChangeAspect="1"/>
          </p:cNvPicPr>
          <p:nvPr/>
        </p:nvPicPr>
        <p:blipFill>
          <a:blip r:embed="rId3" cstate="print">
            <a:duotone>
              <a:schemeClr val="bg2">
                <a:shade val="45000"/>
                <a:satMod val="135000"/>
              </a:schemeClr>
              <a:prstClr val="white"/>
            </a:duotone>
          </a:blip>
          <a:stretch>
            <a:fillRect/>
          </a:stretch>
        </p:blipFill>
        <p:spPr>
          <a:xfrm>
            <a:off x="0" y="0"/>
            <a:ext cx="9144000" cy="6858000"/>
          </a:xfrm>
          <a:prstGeom prst="rect">
            <a:avLst/>
          </a:prstGeom>
          <a:effectLst/>
        </p:spPr>
      </p:pic>
      <p:sp>
        <p:nvSpPr>
          <p:cNvPr id="65539" name="Title 1"/>
          <p:cNvSpPr>
            <a:spLocks noGrp="1"/>
          </p:cNvSpPr>
          <p:nvPr>
            <p:ph type="title"/>
          </p:nvPr>
        </p:nvSpPr>
        <p:spPr>
          <a:xfrm>
            <a:off x="533400" y="304800"/>
            <a:ext cx="6629400" cy="838200"/>
          </a:xfrm>
        </p:spPr>
        <p:txBody>
          <a:bodyPr/>
          <a:lstStyle/>
          <a:p>
            <a:pPr eaLnBrk="1" hangingPunct="1"/>
            <a:endParaRPr lang="en-US" sz="4800" dirty="0" smtClean="0"/>
          </a:p>
        </p:txBody>
      </p:sp>
      <p:sp>
        <p:nvSpPr>
          <p:cNvPr id="65540" name="Content Placeholder 2"/>
          <p:cNvSpPr>
            <a:spLocks noGrp="1"/>
          </p:cNvSpPr>
          <p:nvPr>
            <p:ph idx="1"/>
          </p:nvPr>
        </p:nvSpPr>
        <p:spPr>
          <a:xfrm>
            <a:off x="304800" y="1219200"/>
            <a:ext cx="8458200" cy="4572000"/>
          </a:xfrm>
        </p:spPr>
        <p:txBody>
          <a:bodyPr/>
          <a:lstStyle/>
          <a:p>
            <a:pPr algn="ctr" eaLnBrk="1" hangingPunct="1">
              <a:buFont typeface="Arial" charset="0"/>
              <a:buNone/>
            </a:pPr>
            <a:r>
              <a:rPr lang="en-US" dirty="0" smtClean="0"/>
              <a:t>	</a:t>
            </a:r>
          </a:p>
          <a:p>
            <a:pPr algn="ctr" eaLnBrk="1" hangingPunct="1">
              <a:buFont typeface="Arial" charset="0"/>
              <a:buNone/>
            </a:pPr>
            <a:r>
              <a:rPr lang="en-US" sz="7100" b="1" dirty="0" smtClean="0">
                <a:solidFill>
                  <a:schemeClr val="tx2"/>
                </a:solidFill>
              </a:rPr>
              <a:t>MODULE 2b</a:t>
            </a:r>
            <a:endParaRPr lang="en-US" sz="4800" b="1" dirty="0" smtClean="0"/>
          </a:p>
          <a:p>
            <a:pPr algn="ctr" eaLnBrk="1" hangingPunct="1">
              <a:buFont typeface="Arial" charset="0"/>
              <a:buNone/>
            </a:pPr>
            <a:r>
              <a:rPr lang="en-US" sz="4800" b="1" dirty="0" smtClean="0"/>
              <a:t>Operational Functionality</a:t>
            </a:r>
          </a:p>
        </p:txBody>
      </p:sp>
      <p:sp>
        <p:nvSpPr>
          <p:cNvPr id="6" name="Footer Placeholder 5"/>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9"/>
          <p:cNvGrpSpPr>
            <a:grpSpLocks/>
          </p:cNvGrpSpPr>
          <p:nvPr/>
        </p:nvGrpSpPr>
        <p:grpSpPr bwMode="auto">
          <a:xfrm>
            <a:off x="4924432" y="488950"/>
            <a:ext cx="3962400" cy="5911850"/>
            <a:chOff x="4724400" y="489527"/>
            <a:chExt cx="3962400" cy="5911273"/>
          </a:xfrm>
        </p:grpSpPr>
        <p:pic>
          <p:nvPicPr>
            <p:cNvPr id="111622" name="Picture 17" descr="I10 CS4 from west 5.jpg"/>
            <p:cNvPicPr>
              <a:picLocks noChangeAspect="1"/>
            </p:cNvPicPr>
            <p:nvPr/>
          </p:nvPicPr>
          <p:blipFill>
            <a:blip r:embed="rId3" cstate="print"/>
            <a:srcRect l="29167" r="27499"/>
            <a:stretch>
              <a:fillRect/>
            </a:stretch>
          </p:blipFill>
          <p:spPr bwMode="auto">
            <a:xfrm>
              <a:off x="4724400" y="489527"/>
              <a:ext cx="3962400" cy="5911273"/>
            </a:xfrm>
            <a:prstGeom prst="rect">
              <a:avLst/>
            </a:prstGeom>
            <a:noFill/>
            <a:ln w="9525">
              <a:noFill/>
              <a:miter lim="800000"/>
              <a:headEnd/>
              <a:tailEnd/>
            </a:ln>
          </p:spPr>
        </p:pic>
        <p:grpSp>
          <p:nvGrpSpPr>
            <p:cNvPr id="3" name="Group 6"/>
            <p:cNvGrpSpPr>
              <a:grpSpLocks/>
            </p:cNvGrpSpPr>
            <p:nvPr/>
          </p:nvGrpSpPr>
          <p:grpSpPr bwMode="auto">
            <a:xfrm rot="10800000">
              <a:off x="5105401" y="533400"/>
              <a:ext cx="990600" cy="533400"/>
              <a:chOff x="7772400" y="5334000"/>
              <a:chExt cx="990600" cy="533400"/>
            </a:xfrm>
          </p:grpSpPr>
          <p:sp>
            <p:nvSpPr>
              <p:cNvPr id="16" name="Right Arrow 15"/>
              <p:cNvSpPr/>
              <p:nvPr/>
            </p:nvSpPr>
            <p:spPr>
              <a:xfrm>
                <a:off x="7772401" y="5333479"/>
                <a:ext cx="990600" cy="53334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1627" name="TextBox 16"/>
              <p:cNvSpPr txBox="1">
                <a:spLocks noChangeArrowheads="1"/>
              </p:cNvSpPr>
              <p:nvPr/>
            </p:nvSpPr>
            <p:spPr bwMode="auto">
              <a:xfrm rot="10800000">
                <a:off x="7772400" y="5410200"/>
                <a:ext cx="762000" cy="369332"/>
              </a:xfrm>
              <a:prstGeom prst="rect">
                <a:avLst/>
              </a:prstGeom>
              <a:noFill/>
              <a:ln w="9525">
                <a:noFill/>
                <a:miter lim="800000"/>
                <a:headEnd/>
                <a:tailEnd/>
              </a:ln>
            </p:spPr>
            <p:txBody>
              <a:bodyPr>
                <a:spAutoFit/>
              </a:bodyPr>
              <a:lstStyle/>
              <a:p>
                <a:r>
                  <a:rPr lang="en-US" dirty="0">
                    <a:latin typeface="Calibri" pitchFamily="34" charset="0"/>
                  </a:rPr>
                  <a:t>North</a:t>
                </a:r>
              </a:p>
            </p:txBody>
          </p:sp>
        </p:grpSp>
        <p:sp>
          <p:nvSpPr>
            <p:cNvPr id="15" name="TextBox 14"/>
            <p:cNvSpPr txBox="1"/>
            <p:nvPr/>
          </p:nvSpPr>
          <p:spPr>
            <a:xfrm rot="4963051">
              <a:off x="5192869" y="1972091"/>
              <a:ext cx="3200088" cy="339725"/>
            </a:xfrm>
            <a:prstGeom prst="rect">
              <a:avLst/>
            </a:prstGeom>
            <a:noFill/>
          </p:spPr>
          <p:txBody>
            <a:bodyPr>
              <a:spAutoFit/>
            </a:bodyPr>
            <a:lstStyle/>
            <a:p>
              <a:pPr fontAlgn="auto">
                <a:spcBef>
                  <a:spcPts val="0"/>
                </a:spcBef>
                <a:spcAft>
                  <a:spcPts val="0"/>
                </a:spcAft>
                <a:defRPr/>
              </a:pPr>
              <a:r>
                <a:rPr lang="en-US" sz="1600" b="1" dirty="0">
                  <a:solidFill>
                    <a:srgbClr val="FFC000"/>
                  </a:solidFill>
                  <a:effectLst>
                    <a:outerShdw blurRad="38100" dist="38100" dir="2700000" algn="tl">
                      <a:srgbClr val="000000">
                        <a:alpha val="43137"/>
                      </a:srgbClr>
                    </a:outerShdw>
                  </a:effectLst>
                  <a:latin typeface="+mn-lt"/>
                </a:rPr>
                <a:t>Eastbound entrance from US 54</a:t>
              </a:r>
            </a:p>
          </p:txBody>
        </p:sp>
        <p:sp>
          <p:nvSpPr>
            <p:cNvPr id="19" name="TextBox 18"/>
            <p:cNvSpPr txBox="1"/>
            <p:nvPr/>
          </p:nvSpPr>
          <p:spPr>
            <a:xfrm rot="16484081">
              <a:off x="5583313" y="1833992"/>
              <a:ext cx="1538137" cy="338137"/>
            </a:xfrm>
            <a:prstGeom prst="rect">
              <a:avLst/>
            </a:prstGeom>
            <a:noFill/>
          </p:spPr>
          <p:txBody>
            <a:bodyPr>
              <a:spAutoFit/>
            </a:bodyPr>
            <a:lstStyle/>
            <a:p>
              <a:pPr fontAlgn="auto">
                <a:spcBef>
                  <a:spcPts val="0"/>
                </a:spcBef>
                <a:spcAft>
                  <a:spcPts val="0"/>
                </a:spcAft>
                <a:defRPr/>
              </a:pPr>
              <a:r>
                <a:rPr lang="en-US" sz="1600" b="1" dirty="0">
                  <a:solidFill>
                    <a:srgbClr val="FFC000"/>
                  </a:solidFill>
                  <a:effectLst>
                    <a:outerShdw blurRad="38100" dist="38100" dir="2700000" algn="tl">
                      <a:srgbClr val="000000">
                        <a:alpha val="43137"/>
                      </a:srgbClr>
                    </a:outerShdw>
                  </a:effectLst>
                  <a:latin typeface="+mn-lt"/>
                </a:rPr>
                <a:t>Exit to Raynolds</a:t>
              </a:r>
            </a:p>
          </p:txBody>
        </p:sp>
      </p:grpSp>
      <p:cxnSp>
        <p:nvCxnSpPr>
          <p:cNvPr id="11" name="Straight Connector 10"/>
          <p:cNvCxnSpPr/>
          <p:nvPr/>
        </p:nvCxnSpPr>
        <p:spPr>
          <a:xfrm rot="16200000" flipH="1">
            <a:off x="6515100" y="952500"/>
            <a:ext cx="838200" cy="152400"/>
          </a:xfrm>
          <a:prstGeom prst="line">
            <a:avLst/>
          </a:prstGeom>
          <a:ln w="76200">
            <a:solidFill>
              <a:srgbClr val="FFFF00">
                <a:alpha val="40000"/>
              </a:srgbClr>
            </a:solidFill>
          </a:ln>
        </p:spPr>
        <p:style>
          <a:lnRef idx="1">
            <a:schemeClr val="accent6"/>
          </a:lnRef>
          <a:fillRef idx="0">
            <a:schemeClr val="accent6"/>
          </a:fillRef>
          <a:effectRef idx="0">
            <a:schemeClr val="accent6"/>
          </a:effectRef>
          <a:fontRef idx="minor">
            <a:schemeClr val="tx1"/>
          </a:fontRef>
        </p:style>
      </p:cxnSp>
      <p:sp>
        <p:nvSpPr>
          <p:cNvPr id="14" name="Title 1"/>
          <p:cNvSpPr>
            <a:spLocks noGrp="1"/>
          </p:cNvSpPr>
          <p:nvPr>
            <p:ph type="title"/>
          </p:nvPr>
        </p:nvSpPr>
        <p:spPr>
          <a:xfrm>
            <a:off x="683895" y="289560"/>
            <a:ext cx="4259580" cy="685800"/>
          </a:xfrm>
        </p:spPr>
        <p:txBody>
          <a:bodyPr rtlCol="0">
            <a:normAutofit fontScale="90000"/>
          </a:bodyPr>
          <a:lstStyle/>
          <a:p>
            <a:pPr eaLnBrk="1" fontAlgn="auto" hangingPunct="1">
              <a:spcAft>
                <a:spcPts val="0"/>
              </a:spcAft>
              <a:defRPr/>
            </a:pPr>
            <a:r>
              <a:rPr lang="en-US" dirty="0" smtClean="0"/>
              <a:t>Examples</a:t>
            </a:r>
            <a:endParaRPr lang="en-US" dirty="0"/>
          </a:p>
        </p:txBody>
      </p:sp>
      <p:sp>
        <p:nvSpPr>
          <p:cNvPr id="12" name="Slide Number Placeholder 11"/>
          <p:cNvSpPr>
            <a:spLocks noGrp="1"/>
          </p:cNvSpPr>
          <p:nvPr>
            <p:ph type="sldNum" sz="quarter" idx="12"/>
          </p:nvPr>
        </p:nvSpPr>
        <p:spPr/>
        <p:txBody>
          <a:bodyPr/>
          <a:lstStyle/>
          <a:p>
            <a:pPr>
              <a:defRPr/>
            </a:pPr>
            <a:fld id="{02DC12DC-E066-4301-ACE0-61DD2ACB1A44}" type="slidenum">
              <a:rPr lang="en-US" smtClean="0"/>
              <a:pPr>
                <a:defRPr/>
              </a:pPr>
              <a:t>107</a:t>
            </a:fld>
            <a:endParaRPr lang="en-US" dirty="0"/>
          </a:p>
        </p:txBody>
      </p:sp>
      <p:sp>
        <p:nvSpPr>
          <p:cNvPr id="13" name="Footer Placeholder 12"/>
          <p:cNvSpPr>
            <a:spLocks noGrp="1"/>
          </p:cNvSpPr>
          <p:nvPr>
            <p:ph type="ftr" sz="quarter" idx="11"/>
          </p:nvPr>
        </p:nvSpPr>
        <p:spPr/>
        <p:txBody>
          <a:bodyPr/>
          <a:lstStyle/>
          <a:p>
            <a:endParaRPr lang="en-US" dirty="0"/>
          </a:p>
        </p:txBody>
      </p:sp>
      <p:sp>
        <p:nvSpPr>
          <p:cNvPr id="21" name="Content Placeholder 2"/>
          <p:cNvSpPr txBox="1">
            <a:spLocks/>
          </p:cNvSpPr>
          <p:nvPr/>
        </p:nvSpPr>
        <p:spPr>
          <a:xfrm>
            <a:off x="590543" y="1143000"/>
            <a:ext cx="4410076" cy="1219200"/>
          </a:xfrm>
          <a:prstGeom prst="rect">
            <a:avLst/>
          </a:prstGeom>
        </p:spPr>
        <p:txBody>
          <a:bodyPr>
            <a:normAutofit/>
          </a:bodyPr>
          <a:lstStyle/>
          <a:p>
            <a:pPr fontAlgn="auto">
              <a:spcBef>
                <a:spcPct val="20000"/>
              </a:spcBef>
              <a:spcAft>
                <a:spcPts val="0"/>
              </a:spcAft>
              <a:buFont typeface="Arial" pitchFamily="34" charset="0"/>
              <a:buNone/>
              <a:defRPr/>
            </a:pPr>
            <a:r>
              <a:rPr lang="en-US" sz="3200" b="0" dirty="0">
                <a:latin typeface="+mn-lt"/>
              </a:rPr>
              <a:t>I-10 – US 54 interchange, El Paso</a:t>
            </a:r>
          </a:p>
          <a:p>
            <a:pPr marL="342900" indent="-342900" fontAlgn="auto">
              <a:spcBef>
                <a:spcPct val="20000"/>
              </a:spcBef>
              <a:spcAft>
                <a:spcPts val="0"/>
              </a:spcAft>
              <a:buFont typeface="Arial" pitchFamily="34" charset="0"/>
              <a:buChar char="•"/>
              <a:defRPr/>
            </a:pPr>
            <a:endParaRPr lang="en-US" sz="3000" b="0" dirty="0">
              <a:latin typeface="+mn-lt"/>
            </a:endParaRPr>
          </a:p>
        </p:txBody>
      </p:sp>
      <p:cxnSp>
        <p:nvCxnSpPr>
          <p:cNvPr id="17" name="Straight Connector 16"/>
          <p:cNvCxnSpPr/>
          <p:nvPr/>
        </p:nvCxnSpPr>
        <p:spPr>
          <a:xfrm>
            <a:off x="1075765" y="555812"/>
            <a:ext cx="6096000" cy="56656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8983" y="274638"/>
            <a:ext cx="7302137" cy="1143000"/>
          </a:xfrm>
        </p:spPr>
        <p:txBody>
          <a:bodyPr>
            <a:noAutofit/>
          </a:bodyPr>
          <a:lstStyle/>
          <a:p>
            <a:r>
              <a:rPr lang="en-US" sz="3600" dirty="0" smtClean="0"/>
              <a:t>Preserving and Enhancing the Functionality of Highways in Texas</a:t>
            </a:r>
            <a:endParaRPr lang="en-US" sz="3600"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defRPr/>
            </a:pPr>
            <a:fld id="{02DC12DC-E066-4301-ACE0-61DD2ACB1A44}" type="slidenum">
              <a:rPr lang="en-US" smtClean="0"/>
              <a:pPr>
                <a:defRPr/>
              </a:pPr>
              <a:t>197</a:t>
            </a:fld>
            <a:endParaRPr lang="en-US" dirty="0"/>
          </a:p>
        </p:txBody>
      </p:sp>
      <p:pic>
        <p:nvPicPr>
          <p:cNvPr id="9" name="Picture 19" descr="factoring-quote05"/>
          <p:cNvPicPr>
            <a:picLocks noChangeAspect="1" noChangeArrowheads="1"/>
          </p:cNvPicPr>
          <p:nvPr/>
        </p:nvPicPr>
        <p:blipFill>
          <a:blip r:embed="rId3" cstate="print"/>
          <a:srcRect/>
          <a:stretch>
            <a:fillRect/>
          </a:stretch>
        </p:blipFill>
        <p:spPr bwMode="auto">
          <a:xfrm>
            <a:off x="2796599" y="1979194"/>
            <a:ext cx="3608659" cy="3473405"/>
          </a:xfrm>
          <a:prstGeom prst="rect">
            <a:avLst/>
          </a:prstGeom>
          <a:noFill/>
          <a:ln w="9525">
            <a:noFill/>
            <a:miter lim="800000"/>
            <a:headEnd/>
            <a:tailEnd/>
          </a:ln>
        </p:spPr>
      </p:pic>
      <p:sp>
        <p:nvSpPr>
          <p:cNvPr id="10" name="Text Box 21"/>
          <p:cNvSpPr txBox="1">
            <a:spLocks noChangeArrowheads="1"/>
          </p:cNvSpPr>
          <p:nvPr/>
        </p:nvSpPr>
        <p:spPr bwMode="auto">
          <a:xfrm>
            <a:off x="3252222" y="5542598"/>
            <a:ext cx="2871787" cy="457200"/>
          </a:xfrm>
          <a:prstGeom prst="rect">
            <a:avLst/>
          </a:prstGeom>
          <a:noFill/>
          <a:ln w="9525" algn="ctr">
            <a:noFill/>
            <a:miter lim="800000"/>
            <a:headEnd/>
            <a:tailEnd/>
          </a:ln>
        </p:spPr>
        <p:txBody>
          <a:bodyPr>
            <a:spAutoFit/>
          </a:bodyPr>
          <a:lstStyle/>
          <a:p>
            <a:r>
              <a:rPr lang="en-US" sz="2400" b="1" dirty="0">
                <a:solidFill>
                  <a:srgbClr val="800000"/>
                </a:solidFill>
              </a:rPr>
              <a:t>….for attending!</a:t>
            </a:r>
          </a:p>
        </p:txBody>
      </p:sp>
      <p:pic>
        <p:nvPicPr>
          <p:cNvPr id="11" name="Picture 1"/>
          <p:cNvPicPr>
            <a:picLocks noChangeAspect="1" noChangeArrowheads="1"/>
          </p:cNvPicPr>
          <p:nvPr/>
        </p:nvPicPr>
        <p:blipFill>
          <a:blip r:embed="rId4" cstate="print"/>
          <a:srcRect/>
          <a:stretch>
            <a:fillRect/>
          </a:stretch>
        </p:blipFill>
        <p:spPr bwMode="auto">
          <a:xfrm>
            <a:off x="220028" y="180748"/>
            <a:ext cx="1439040" cy="1896246"/>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723900" y="4292600"/>
            <a:ext cx="7962900" cy="1930400"/>
          </a:xfrm>
          <a:prstGeom prst="rect">
            <a:avLst/>
          </a:prstGeom>
          <a:solidFill>
            <a:schemeClr val="bg1">
              <a:lumMod val="95000"/>
            </a:schemeClr>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0"/>
            <a:ext cx="8229600" cy="718139"/>
          </a:xfrm>
        </p:spPr>
        <p:txBody>
          <a:bodyPr>
            <a:normAutofit fontScale="90000"/>
          </a:bodyPr>
          <a:lstStyle/>
          <a:p>
            <a:r>
              <a:rPr lang="en-US" dirty="0" smtClean="0"/>
              <a:t>Questions Later?</a:t>
            </a:r>
            <a:endParaRPr lang="en-US" dirty="0"/>
          </a:p>
        </p:txBody>
      </p:sp>
      <p:sp>
        <p:nvSpPr>
          <p:cNvPr id="3" name="Content Placeholder 2"/>
          <p:cNvSpPr>
            <a:spLocks noGrp="1"/>
          </p:cNvSpPr>
          <p:nvPr>
            <p:ph idx="1"/>
          </p:nvPr>
        </p:nvSpPr>
        <p:spPr>
          <a:xfrm>
            <a:off x="679268" y="723900"/>
            <a:ext cx="8312332" cy="5613400"/>
          </a:xfrm>
        </p:spPr>
        <p:txBody>
          <a:bodyPr>
            <a:normAutofit fontScale="47500" lnSpcReduction="20000"/>
          </a:bodyPr>
          <a:lstStyle/>
          <a:p>
            <a:pPr marL="609600" indent="-609600">
              <a:spcAft>
                <a:spcPts val="600"/>
              </a:spcAft>
              <a:buClr>
                <a:srgbClr val="000099"/>
              </a:buClr>
              <a:tabLst>
                <a:tab pos="2751138" algn="l"/>
              </a:tabLst>
              <a:defRPr/>
            </a:pPr>
            <a:r>
              <a:rPr lang="en-US" sz="5000" dirty="0" smtClean="0">
                <a:solidFill>
                  <a:srgbClr val="000000"/>
                </a:solidFill>
              </a:rPr>
              <a:t>Ed Hard</a:t>
            </a:r>
          </a:p>
          <a:p>
            <a:pPr marL="1092200" lvl="1">
              <a:spcAft>
                <a:spcPts val="600"/>
              </a:spcAft>
              <a:buClr>
                <a:srgbClr val="000099"/>
              </a:buClr>
              <a:tabLst>
                <a:tab pos="2751138" algn="l"/>
              </a:tabLst>
              <a:defRPr/>
            </a:pPr>
            <a:r>
              <a:rPr lang="en-US" sz="5000" dirty="0" smtClean="0">
                <a:solidFill>
                  <a:srgbClr val="000000"/>
                </a:solidFill>
              </a:rPr>
              <a:t>(979) 845-8539</a:t>
            </a:r>
          </a:p>
          <a:p>
            <a:pPr marL="1092200" lvl="1">
              <a:spcAft>
                <a:spcPts val="600"/>
              </a:spcAft>
              <a:buClr>
                <a:srgbClr val="000099"/>
              </a:buClr>
              <a:tabLst>
                <a:tab pos="2751138" algn="l"/>
              </a:tabLst>
              <a:defRPr/>
            </a:pPr>
            <a:r>
              <a:rPr lang="en-US" sz="5000" dirty="0" smtClean="0">
                <a:solidFill>
                  <a:srgbClr val="000000"/>
                </a:solidFill>
                <a:hlinkClick r:id="rId3"/>
              </a:rPr>
              <a:t>e-hard@tamu.edu</a:t>
            </a:r>
            <a:r>
              <a:rPr lang="en-US" sz="5000" dirty="0" smtClean="0">
                <a:solidFill>
                  <a:srgbClr val="000000"/>
                </a:solidFill>
              </a:rPr>
              <a:t> </a:t>
            </a:r>
          </a:p>
          <a:p>
            <a:pPr marL="609600" indent="-609600">
              <a:spcAft>
                <a:spcPts val="600"/>
              </a:spcAft>
              <a:buClr>
                <a:srgbClr val="000099"/>
              </a:buClr>
              <a:tabLst>
                <a:tab pos="2751138" algn="l"/>
              </a:tabLst>
              <a:defRPr/>
            </a:pPr>
            <a:endParaRPr lang="en-US" sz="5000" dirty="0" smtClean="0">
              <a:solidFill>
                <a:srgbClr val="000000"/>
              </a:solidFill>
            </a:endParaRPr>
          </a:p>
          <a:p>
            <a:pPr marL="609600" indent="-609600">
              <a:spcAft>
                <a:spcPts val="600"/>
              </a:spcAft>
              <a:buClr>
                <a:srgbClr val="000099"/>
              </a:buClr>
              <a:tabLst>
                <a:tab pos="2751138" algn="l"/>
              </a:tabLst>
              <a:defRPr/>
            </a:pPr>
            <a:r>
              <a:rPr lang="en-US" sz="5000" dirty="0" smtClean="0">
                <a:solidFill>
                  <a:srgbClr val="000000"/>
                </a:solidFill>
              </a:rPr>
              <a:t>Brian Bochner</a:t>
            </a:r>
          </a:p>
          <a:p>
            <a:pPr marL="1092200" lvl="1">
              <a:spcAft>
                <a:spcPts val="600"/>
              </a:spcAft>
              <a:buClr>
                <a:srgbClr val="000099"/>
              </a:buClr>
              <a:tabLst>
                <a:tab pos="2751138" algn="l"/>
              </a:tabLst>
              <a:defRPr/>
            </a:pPr>
            <a:r>
              <a:rPr lang="en-US" sz="5000" dirty="0" smtClean="0">
                <a:solidFill>
                  <a:srgbClr val="000000"/>
                </a:solidFill>
              </a:rPr>
              <a:t>(979) 458-3516</a:t>
            </a:r>
          </a:p>
          <a:p>
            <a:pPr marL="1092200" lvl="1">
              <a:spcAft>
                <a:spcPts val="600"/>
              </a:spcAft>
              <a:buClr>
                <a:srgbClr val="000099"/>
              </a:buClr>
              <a:tabLst>
                <a:tab pos="2751138" algn="l"/>
              </a:tabLst>
              <a:defRPr/>
            </a:pPr>
            <a:r>
              <a:rPr lang="en-US" sz="5000" dirty="0" smtClean="0">
                <a:hlinkClick r:id="rId4"/>
              </a:rPr>
              <a:t>b-bochner@tamu.edu</a:t>
            </a:r>
            <a:endParaRPr lang="en-US" sz="5000" dirty="0" smtClean="0"/>
          </a:p>
          <a:p>
            <a:pPr marL="1092200" lvl="1">
              <a:spcAft>
                <a:spcPts val="600"/>
              </a:spcAft>
              <a:buClr>
                <a:srgbClr val="000099"/>
              </a:buClr>
              <a:buNone/>
              <a:tabLst>
                <a:tab pos="2751138" algn="l"/>
              </a:tabLst>
              <a:defRPr/>
            </a:pPr>
            <a:endParaRPr lang="en-US" sz="2400" dirty="0" smtClean="0">
              <a:solidFill>
                <a:srgbClr val="000000"/>
              </a:solidFill>
            </a:endParaRPr>
          </a:p>
          <a:p>
            <a:pPr marL="1092200" lvl="1">
              <a:spcAft>
                <a:spcPts val="600"/>
              </a:spcAft>
              <a:buClr>
                <a:srgbClr val="000099"/>
              </a:buClr>
              <a:buNone/>
              <a:tabLst>
                <a:tab pos="2751138" algn="l"/>
              </a:tabLst>
              <a:defRPr/>
            </a:pPr>
            <a:endParaRPr lang="en-US" sz="2400" dirty="0" smtClean="0">
              <a:solidFill>
                <a:srgbClr val="000000"/>
              </a:solidFill>
            </a:endParaRPr>
          </a:p>
          <a:p>
            <a:pPr>
              <a:buNone/>
            </a:pPr>
            <a:r>
              <a:rPr lang="en-US" sz="3800" dirty="0" smtClean="0"/>
              <a:t>To download presentation files, click on:   </a:t>
            </a:r>
            <a:r>
              <a:rPr lang="en-US" sz="3800" b="1" dirty="0" smtClean="0">
                <a:hlinkClick r:id="rId5"/>
              </a:rPr>
              <a:t>https://tti-sharepoint.tamu.edu/dropbox</a:t>
            </a:r>
            <a:endParaRPr lang="en-US" sz="3800" dirty="0" smtClean="0"/>
          </a:p>
          <a:p>
            <a:pPr>
              <a:buNone/>
            </a:pPr>
            <a:r>
              <a:rPr lang="en-US" sz="3800" dirty="0" smtClean="0"/>
              <a:t>Gain access using:</a:t>
            </a:r>
          </a:p>
          <a:p>
            <a:pPr marL="571500">
              <a:buNone/>
            </a:pPr>
            <a:r>
              <a:rPr lang="en-US" sz="3800" dirty="0" smtClean="0"/>
              <a:t>Username: </a:t>
            </a:r>
            <a:r>
              <a:rPr lang="en-US" sz="3800" b="1" dirty="0" smtClean="0"/>
              <a:t>TTI-SERVERS\</a:t>
            </a:r>
            <a:r>
              <a:rPr lang="en-US" sz="3800" b="1" dirty="0" err="1" smtClean="0"/>
              <a:t>Extern_Guest</a:t>
            </a:r>
            <a:endParaRPr lang="en-US" sz="3800" dirty="0" smtClean="0"/>
          </a:p>
          <a:p>
            <a:pPr marL="571500">
              <a:buNone/>
            </a:pPr>
            <a:r>
              <a:rPr lang="en-US" sz="3800" dirty="0" smtClean="0"/>
              <a:t>Password: </a:t>
            </a:r>
            <a:r>
              <a:rPr lang="en-US" sz="3800" b="1" dirty="0" smtClean="0"/>
              <a:t>el7phantb9nd</a:t>
            </a:r>
            <a:r>
              <a:rPr lang="en-US" sz="3800" dirty="0" smtClean="0"/>
              <a:t> </a:t>
            </a:r>
          </a:p>
          <a:p>
            <a:pPr>
              <a:buNone/>
            </a:pPr>
            <a:r>
              <a:rPr lang="en-US" sz="3800" dirty="0" smtClean="0"/>
              <a:t>Click on: System Planning, Policy…</a:t>
            </a:r>
          </a:p>
          <a:p>
            <a:pPr>
              <a:buNone/>
            </a:pPr>
            <a:r>
              <a:rPr lang="en-US" sz="3800" dirty="0" smtClean="0"/>
              <a:t>Click on: Preserving Highway Functionality</a:t>
            </a:r>
          </a:p>
          <a:p>
            <a:pPr>
              <a:buNone/>
            </a:pPr>
            <a:r>
              <a:rPr lang="en-US" sz="3800" dirty="0" smtClean="0"/>
              <a:t>Select desired files</a:t>
            </a:r>
            <a:endParaRPr lang="en-US" sz="3800"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defRPr/>
            </a:pPr>
            <a:fld id="{02DC12DC-E066-4301-ACE0-61DD2ACB1A44}" type="slidenum">
              <a:rPr lang="en-US" smtClean="0"/>
              <a:pPr>
                <a:defRPr/>
              </a:pPr>
              <a:t>198</a:t>
            </a:fld>
            <a:endParaRPr lang="en-US" dirty="0"/>
          </a:p>
        </p:txBody>
      </p:sp>
    </p:spTree>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183" y="231458"/>
            <a:ext cx="4216717" cy="685800"/>
          </a:xfrm>
        </p:spPr>
        <p:txBody>
          <a:bodyPr rtlCol="0">
            <a:normAutofit fontScale="90000"/>
          </a:bodyPr>
          <a:lstStyle/>
          <a:p>
            <a:pPr eaLnBrk="1" fontAlgn="auto" hangingPunct="1">
              <a:spcAft>
                <a:spcPts val="0"/>
              </a:spcAft>
              <a:defRPr/>
            </a:pPr>
            <a:r>
              <a:rPr lang="en-US" dirty="0" smtClean="0"/>
              <a:t>Examples</a:t>
            </a:r>
            <a:endParaRPr lang="en-US" dirty="0"/>
          </a:p>
        </p:txBody>
      </p:sp>
      <p:grpSp>
        <p:nvGrpSpPr>
          <p:cNvPr id="4" name="Group 31"/>
          <p:cNvGrpSpPr>
            <a:grpSpLocks/>
          </p:cNvGrpSpPr>
          <p:nvPr/>
        </p:nvGrpSpPr>
        <p:grpSpPr bwMode="auto">
          <a:xfrm>
            <a:off x="4887927" y="457200"/>
            <a:ext cx="3908425" cy="5927725"/>
            <a:chOff x="4473149" y="457200"/>
            <a:chExt cx="3908851" cy="5927436"/>
          </a:xfrm>
        </p:grpSpPr>
        <p:grpSp>
          <p:nvGrpSpPr>
            <p:cNvPr id="5" name="Group 20"/>
            <p:cNvGrpSpPr>
              <a:grpSpLocks/>
            </p:cNvGrpSpPr>
            <p:nvPr/>
          </p:nvGrpSpPr>
          <p:grpSpPr bwMode="auto">
            <a:xfrm>
              <a:off x="4473149" y="457200"/>
              <a:ext cx="3908851" cy="5927436"/>
              <a:chOff x="4473149" y="457200"/>
              <a:chExt cx="3908851" cy="5927436"/>
            </a:xfrm>
          </p:grpSpPr>
          <p:pic>
            <p:nvPicPr>
              <p:cNvPr id="112650" name="Picture 19" descr="I10 CS4 from west 6.jpg"/>
              <p:cNvPicPr>
                <a:picLocks noChangeAspect="1"/>
              </p:cNvPicPr>
              <p:nvPr/>
            </p:nvPicPr>
            <p:blipFill>
              <a:blip r:embed="rId3" cstate="print"/>
              <a:srcRect l="18333" t="6172" r="41667"/>
              <a:stretch>
                <a:fillRect/>
              </a:stretch>
            </p:blipFill>
            <p:spPr bwMode="auto">
              <a:xfrm>
                <a:off x="4473149" y="457200"/>
                <a:ext cx="3908851" cy="5927436"/>
              </a:xfrm>
              <a:prstGeom prst="rect">
                <a:avLst/>
              </a:prstGeom>
              <a:noFill/>
              <a:ln w="9525">
                <a:noFill/>
                <a:miter lim="800000"/>
                <a:headEnd/>
                <a:tailEnd/>
              </a:ln>
            </p:spPr>
          </p:pic>
          <p:grpSp>
            <p:nvGrpSpPr>
              <p:cNvPr id="6" name="Group 6"/>
              <p:cNvGrpSpPr>
                <a:grpSpLocks/>
              </p:cNvGrpSpPr>
              <p:nvPr/>
            </p:nvGrpSpPr>
            <p:grpSpPr bwMode="auto">
              <a:xfrm rot="10800000">
                <a:off x="4800600" y="762001"/>
                <a:ext cx="990600" cy="533400"/>
                <a:chOff x="7772400" y="5334000"/>
                <a:chExt cx="990600" cy="533400"/>
              </a:xfrm>
            </p:grpSpPr>
            <p:sp>
              <p:nvSpPr>
                <p:cNvPr id="16" name="Right Arrow 15"/>
                <p:cNvSpPr/>
                <p:nvPr/>
              </p:nvSpPr>
              <p:spPr>
                <a:xfrm>
                  <a:off x="7772682" y="5334042"/>
                  <a:ext cx="990708" cy="53337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2655" name="TextBox 16"/>
                <p:cNvSpPr txBox="1">
                  <a:spLocks noChangeArrowheads="1"/>
                </p:cNvSpPr>
                <p:nvPr/>
              </p:nvSpPr>
              <p:spPr bwMode="auto">
                <a:xfrm rot="10800000">
                  <a:off x="7772400" y="5410200"/>
                  <a:ext cx="762000" cy="369332"/>
                </a:xfrm>
                <a:prstGeom prst="rect">
                  <a:avLst/>
                </a:prstGeom>
                <a:noFill/>
                <a:ln w="9525">
                  <a:noFill/>
                  <a:miter lim="800000"/>
                  <a:headEnd/>
                  <a:tailEnd/>
                </a:ln>
              </p:spPr>
              <p:txBody>
                <a:bodyPr>
                  <a:spAutoFit/>
                </a:bodyPr>
                <a:lstStyle/>
                <a:p>
                  <a:r>
                    <a:rPr lang="en-US" dirty="0">
                      <a:latin typeface="Calibri" pitchFamily="34" charset="0"/>
                    </a:rPr>
                    <a:t>North</a:t>
                  </a:r>
                </a:p>
              </p:txBody>
            </p:sp>
          </p:grpSp>
          <p:sp>
            <p:nvSpPr>
              <p:cNvPr id="18" name="TextBox 17"/>
              <p:cNvSpPr txBox="1"/>
              <p:nvPr/>
            </p:nvSpPr>
            <p:spPr>
              <a:xfrm rot="16484081">
                <a:off x="5932342" y="3506613"/>
                <a:ext cx="1538212" cy="338174"/>
              </a:xfrm>
              <a:prstGeom prst="rect">
                <a:avLst/>
              </a:prstGeom>
              <a:noFill/>
            </p:spPr>
            <p:txBody>
              <a:bodyPr>
                <a:spAutoFit/>
              </a:bodyPr>
              <a:lstStyle/>
              <a:p>
                <a:pPr fontAlgn="auto">
                  <a:spcBef>
                    <a:spcPts val="0"/>
                  </a:spcBef>
                  <a:spcAft>
                    <a:spcPts val="0"/>
                  </a:spcAft>
                  <a:defRPr/>
                </a:pPr>
                <a:r>
                  <a:rPr lang="en-US" sz="1600" b="1" dirty="0">
                    <a:solidFill>
                      <a:srgbClr val="FFC000"/>
                    </a:solidFill>
                    <a:effectLst>
                      <a:outerShdw blurRad="38100" dist="38100" dir="2700000" algn="tl">
                        <a:srgbClr val="000000">
                          <a:alpha val="43137"/>
                        </a:srgbClr>
                      </a:outerShdw>
                    </a:effectLst>
                    <a:latin typeface="+mn-lt"/>
                  </a:rPr>
                  <a:t>Exit to Raynolds</a:t>
                </a:r>
              </a:p>
            </p:txBody>
          </p:sp>
          <p:sp>
            <p:nvSpPr>
              <p:cNvPr id="19" name="TextBox 18"/>
              <p:cNvSpPr txBox="1"/>
              <p:nvPr/>
            </p:nvSpPr>
            <p:spPr>
              <a:xfrm rot="4366973">
                <a:off x="6084890" y="3344696"/>
                <a:ext cx="3201831" cy="338174"/>
              </a:xfrm>
              <a:prstGeom prst="rect">
                <a:avLst/>
              </a:prstGeom>
              <a:noFill/>
            </p:spPr>
            <p:txBody>
              <a:bodyPr>
                <a:spAutoFit/>
              </a:bodyPr>
              <a:lstStyle/>
              <a:p>
                <a:pPr fontAlgn="auto">
                  <a:spcBef>
                    <a:spcPts val="0"/>
                  </a:spcBef>
                  <a:spcAft>
                    <a:spcPts val="0"/>
                  </a:spcAft>
                  <a:defRPr/>
                </a:pPr>
                <a:r>
                  <a:rPr lang="en-US" sz="1600" b="1" dirty="0">
                    <a:solidFill>
                      <a:srgbClr val="FFC000"/>
                    </a:solidFill>
                    <a:effectLst>
                      <a:outerShdw blurRad="38100" dist="38100" dir="2700000" algn="tl">
                        <a:srgbClr val="000000">
                          <a:alpha val="43137"/>
                        </a:srgbClr>
                      </a:outerShdw>
                    </a:effectLst>
                    <a:latin typeface="+mn-lt"/>
                  </a:rPr>
                  <a:t>Eastbound entrance from US 54</a:t>
                </a:r>
              </a:p>
            </p:txBody>
          </p:sp>
        </p:grpSp>
        <p:cxnSp>
          <p:nvCxnSpPr>
            <p:cNvPr id="11" name="Straight Connector 10"/>
            <p:cNvCxnSpPr/>
            <p:nvPr/>
          </p:nvCxnSpPr>
          <p:spPr>
            <a:xfrm rot="16200000" flipH="1">
              <a:off x="7200867" y="5676640"/>
              <a:ext cx="1219141" cy="76208"/>
            </a:xfrm>
            <a:prstGeom prst="line">
              <a:avLst/>
            </a:prstGeom>
            <a:ln w="76200">
              <a:solidFill>
                <a:srgbClr val="FFFF00">
                  <a:alpha val="40000"/>
                </a:srgbClr>
              </a:solidFill>
            </a:ln>
          </p:spPr>
          <p:style>
            <a:lnRef idx="1">
              <a:schemeClr val="accent6"/>
            </a:lnRef>
            <a:fillRef idx="0">
              <a:schemeClr val="accent6"/>
            </a:fillRef>
            <a:effectRef idx="0">
              <a:schemeClr val="accent6"/>
            </a:effectRef>
            <a:fontRef idx="minor">
              <a:schemeClr val="tx1"/>
            </a:fontRef>
          </p:style>
        </p:cxnSp>
        <p:cxnSp>
          <p:nvCxnSpPr>
            <p:cNvPr id="12" name="Straight Connector 11"/>
            <p:cNvCxnSpPr/>
            <p:nvPr/>
          </p:nvCxnSpPr>
          <p:spPr>
            <a:xfrm rot="16200000" flipH="1">
              <a:off x="6095925" y="2362053"/>
              <a:ext cx="2209692" cy="685875"/>
            </a:xfrm>
            <a:prstGeom prst="line">
              <a:avLst/>
            </a:prstGeom>
            <a:ln w="76200">
              <a:solidFill>
                <a:srgbClr val="FFFF00">
                  <a:alpha val="40000"/>
                </a:srgbClr>
              </a:solidFill>
            </a:ln>
          </p:spPr>
          <p:style>
            <a:lnRef idx="1">
              <a:schemeClr val="accent6"/>
            </a:lnRef>
            <a:fillRef idx="0">
              <a:schemeClr val="accent6"/>
            </a:fillRef>
            <a:effectRef idx="0">
              <a:schemeClr val="accent6"/>
            </a:effectRef>
            <a:fontRef idx="minor">
              <a:schemeClr val="tx1"/>
            </a:fontRef>
          </p:style>
        </p:cxnSp>
        <p:cxnSp>
          <p:nvCxnSpPr>
            <p:cNvPr id="13" name="Straight Connector 12"/>
            <p:cNvCxnSpPr/>
            <p:nvPr/>
          </p:nvCxnSpPr>
          <p:spPr>
            <a:xfrm rot="16200000" flipH="1">
              <a:off x="6286356" y="1028666"/>
              <a:ext cx="1066748" cy="76208"/>
            </a:xfrm>
            <a:prstGeom prst="line">
              <a:avLst/>
            </a:prstGeom>
            <a:ln w="76200">
              <a:solidFill>
                <a:srgbClr val="FFFF00">
                  <a:alpha val="40000"/>
                </a:srgbClr>
              </a:solidFill>
            </a:ln>
          </p:spPr>
          <p:style>
            <a:lnRef idx="1">
              <a:schemeClr val="accent6"/>
            </a:lnRef>
            <a:fillRef idx="0">
              <a:schemeClr val="accent6"/>
            </a:fillRef>
            <a:effectRef idx="0">
              <a:schemeClr val="accent6"/>
            </a:effectRef>
            <a:fontRef idx="minor">
              <a:schemeClr val="tx1"/>
            </a:fontRef>
          </p:style>
        </p:cxnSp>
        <p:cxnSp>
          <p:nvCxnSpPr>
            <p:cNvPr id="26" name="Straight Connector 25"/>
            <p:cNvCxnSpPr/>
            <p:nvPr/>
          </p:nvCxnSpPr>
          <p:spPr>
            <a:xfrm rot="16200000" flipH="1">
              <a:off x="7010353" y="4343193"/>
              <a:ext cx="1295337" cy="228625"/>
            </a:xfrm>
            <a:prstGeom prst="line">
              <a:avLst/>
            </a:prstGeom>
            <a:ln w="76200">
              <a:solidFill>
                <a:srgbClr val="FFFF00">
                  <a:alpha val="40000"/>
                </a:srgbClr>
              </a:solidFill>
            </a:ln>
          </p:spPr>
          <p:style>
            <a:lnRef idx="1">
              <a:schemeClr val="accent6"/>
            </a:lnRef>
            <a:fillRef idx="0">
              <a:schemeClr val="accent6"/>
            </a:fillRef>
            <a:effectRef idx="0">
              <a:schemeClr val="accent6"/>
            </a:effectRef>
            <a:fontRef idx="minor">
              <a:schemeClr val="tx1"/>
            </a:fontRef>
          </p:style>
        </p:cxnSp>
      </p:grpSp>
      <p:sp>
        <p:nvSpPr>
          <p:cNvPr id="17" name="Slide Number Placeholder 16"/>
          <p:cNvSpPr>
            <a:spLocks noGrp="1"/>
          </p:cNvSpPr>
          <p:nvPr>
            <p:ph type="sldNum" sz="quarter" idx="12"/>
          </p:nvPr>
        </p:nvSpPr>
        <p:spPr/>
        <p:txBody>
          <a:bodyPr/>
          <a:lstStyle/>
          <a:p>
            <a:pPr>
              <a:defRPr/>
            </a:pPr>
            <a:fld id="{02DC12DC-E066-4301-ACE0-61DD2ACB1A44}" type="slidenum">
              <a:rPr lang="en-US" smtClean="0"/>
              <a:pPr>
                <a:defRPr/>
              </a:pPr>
              <a:t>108</a:t>
            </a:fld>
            <a:endParaRPr lang="en-US" dirty="0"/>
          </a:p>
        </p:txBody>
      </p:sp>
      <p:sp>
        <p:nvSpPr>
          <p:cNvPr id="20" name="Footer Placeholder 19"/>
          <p:cNvSpPr>
            <a:spLocks noGrp="1"/>
          </p:cNvSpPr>
          <p:nvPr>
            <p:ph type="ftr" sz="quarter" idx="11"/>
          </p:nvPr>
        </p:nvSpPr>
        <p:spPr/>
        <p:txBody>
          <a:bodyPr/>
          <a:lstStyle/>
          <a:p>
            <a:endParaRPr lang="en-US" dirty="0"/>
          </a:p>
        </p:txBody>
      </p:sp>
      <p:sp>
        <p:nvSpPr>
          <p:cNvPr id="22" name="Content Placeholder 2"/>
          <p:cNvSpPr txBox="1">
            <a:spLocks/>
          </p:cNvSpPr>
          <p:nvPr/>
        </p:nvSpPr>
        <p:spPr>
          <a:xfrm>
            <a:off x="590543" y="1143000"/>
            <a:ext cx="4410076" cy="1219200"/>
          </a:xfrm>
          <a:prstGeom prst="rect">
            <a:avLst/>
          </a:prstGeom>
        </p:spPr>
        <p:txBody>
          <a:bodyPr>
            <a:normAutofit/>
          </a:bodyPr>
          <a:lstStyle/>
          <a:p>
            <a:pPr fontAlgn="auto">
              <a:spcBef>
                <a:spcPct val="20000"/>
              </a:spcBef>
              <a:spcAft>
                <a:spcPts val="0"/>
              </a:spcAft>
              <a:buFont typeface="Arial" pitchFamily="34" charset="0"/>
              <a:buNone/>
              <a:defRPr/>
            </a:pPr>
            <a:r>
              <a:rPr lang="en-US" sz="3200" b="0" dirty="0">
                <a:latin typeface="+mn-lt"/>
              </a:rPr>
              <a:t>I-10 – US 54 interchange, El Paso</a:t>
            </a:r>
          </a:p>
          <a:p>
            <a:pPr marL="342900" indent="-342900" fontAlgn="auto">
              <a:spcBef>
                <a:spcPct val="20000"/>
              </a:spcBef>
              <a:spcAft>
                <a:spcPts val="0"/>
              </a:spcAft>
              <a:buFont typeface="Arial" pitchFamily="34" charset="0"/>
              <a:buChar char="•"/>
              <a:defRPr/>
            </a:pPr>
            <a:endParaRPr lang="en-US" sz="3000" b="0" dirty="0">
              <a:latin typeface="+mn-lt"/>
            </a:endParaRPr>
          </a:p>
        </p:txBody>
      </p:sp>
      <p:cxnSp>
        <p:nvCxnSpPr>
          <p:cNvPr id="21" name="Straight Connector 20"/>
          <p:cNvCxnSpPr/>
          <p:nvPr/>
        </p:nvCxnSpPr>
        <p:spPr>
          <a:xfrm>
            <a:off x="1075765" y="555812"/>
            <a:ext cx="6096000" cy="56656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8182" y="244793"/>
            <a:ext cx="4431031" cy="685800"/>
          </a:xfrm>
        </p:spPr>
        <p:txBody>
          <a:bodyPr rtlCol="0">
            <a:normAutofit fontScale="90000"/>
          </a:bodyPr>
          <a:lstStyle/>
          <a:p>
            <a:pPr eaLnBrk="1" fontAlgn="auto" hangingPunct="1">
              <a:spcAft>
                <a:spcPts val="0"/>
              </a:spcAft>
              <a:defRPr/>
            </a:pPr>
            <a:r>
              <a:rPr lang="en-US" dirty="0" smtClean="0"/>
              <a:t>Examples</a:t>
            </a:r>
            <a:endParaRPr lang="en-US" dirty="0"/>
          </a:p>
        </p:txBody>
      </p:sp>
      <p:sp>
        <p:nvSpPr>
          <p:cNvPr id="14" name="Slide Number Placeholder 13"/>
          <p:cNvSpPr>
            <a:spLocks noGrp="1"/>
          </p:cNvSpPr>
          <p:nvPr>
            <p:ph type="sldNum" sz="quarter" idx="12"/>
          </p:nvPr>
        </p:nvSpPr>
        <p:spPr/>
        <p:txBody>
          <a:bodyPr/>
          <a:lstStyle/>
          <a:p>
            <a:pPr>
              <a:defRPr/>
            </a:pPr>
            <a:fld id="{02DC12DC-E066-4301-ACE0-61DD2ACB1A44}" type="slidenum">
              <a:rPr lang="en-US" smtClean="0"/>
              <a:pPr>
                <a:defRPr/>
              </a:pPr>
              <a:t>109</a:t>
            </a:fld>
            <a:endParaRPr lang="en-US" dirty="0"/>
          </a:p>
        </p:txBody>
      </p:sp>
      <p:sp>
        <p:nvSpPr>
          <p:cNvPr id="15" name="Footer Placeholder 14"/>
          <p:cNvSpPr>
            <a:spLocks noGrp="1"/>
          </p:cNvSpPr>
          <p:nvPr>
            <p:ph type="ftr" sz="quarter" idx="11"/>
          </p:nvPr>
        </p:nvSpPr>
        <p:spPr/>
        <p:txBody>
          <a:bodyPr/>
          <a:lstStyle/>
          <a:p>
            <a:endParaRPr lang="en-US" dirty="0"/>
          </a:p>
        </p:txBody>
      </p:sp>
      <p:sp>
        <p:nvSpPr>
          <p:cNvPr id="18" name="Content Placeholder 2"/>
          <p:cNvSpPr txBox="1">
            <a:spLocks/>
          </p:cNvSpPr>
          <p:nvPr/>
        </p:nvSpPr>
        <p:spPr>
          <a:xfrm>
            <a:off x="761999" y="1143000"/>
            <a:ext cx="4410076" cy="1219200"/>
          </a:xfrm>
          <a:prstGeom prst="rect">
            <a:avLst/>
          </a:prstGeom>
        </p:spPr>
        <p:txBody>
          <a:bodyPr>
            <a:normAutofit/>
          </a:bodyPr>
          <a:lstStyle/>
          <a:p>
            <a:pPr fontAlgn="auto">
              <a:spcBef>
                <a:spcPct val="20000"/>
              </a:spcBef>
              <a:spcAft>
                <a:spcPts val="0"/>
              </a:spcAft>
              <a:buFont typeface="Arial" pitchFamily="34" charset="0"/>
              <a:buNone/>
              <a:defRPr/>
            </a:pPr>
            <a:r>
              <a:rPr lang="en-US" sz="3200" b="0" dirty="0">
                <a:latin typeface="+mn-lt"/>
              </a:rPr>
              <a:t>I-10 – US 54 interchange, El Paso</a:t>
            </a:r>
          </a:p>
          <a:p>
            <a:pPr marL="342900" indent="-342900" fontAlgn="auto">
              <a:spcBef>
                <a:spcPct val="20000"/>
              </a:spcBef>
              <a:spcAft>
                <a:spcPts val="0"/>
              </a:spcAft>
              <a:buFont typeface="Arial" pitchFamily="34" charset="0"/>
              <a:buChar char="•"/>
              <a:defRPr/>
            </a:pPr>
            <a:endParaRPr lang="en-US" sz="3000" b="0" dirty="0">
              <a:latin typeface="+mn-lt"/>
            </a:endParaRPr>
          </a:p>
        </p:txBody>
      </p:sp>
      <p:grpSp>
        <p:nvGrpSpPr>
          <p:cNvPr id="25" name="Group 24"/>
          <p:cNvGrpSpPr/>
          <p:nvPr/>
        </p:nvGrpSpPr>
        <p:grpSpPr>
          <a:xfrm>
            <a:off x="5105400" y="457200"/>
            <a:ext cx="3581400" cy="5911850"/>
            <a:chOff x="5105400" y="457200"/>
            <a:chExt cx="3581400" cy="5911850"/>
          </a:xfrm>
        </p:grpSpPr>
        <p:grpSp>
          <p:nvGrpSpPr>
            <p:cNvPr id="5" name="Group 19"/>
            <p:cNvGrpSpPr>
              <a:grpSpLocks/>
            </p:cNvGrpSpPr>
            <p:nvPr/>
          </p:nvGrpSpPr>
          <p:grpSpPr bwMode="auto">
            <a:xfrm>
              <a:off x="5105400" y="457200"/>
              <a:ext cx="3581400" cy="5911850"/>
              <a:chOff x="5105400" y="457200"/>
              <a:chExt cx="3581400" cy="5911273"/>
            </a:xfrm>
          </p:grpSpPr>
          <p:pic>
            <p:nvPicPr>
              <p:cNvPr id="113671" name="Picture 17" descr="I10 CS4 from west 7.jpg"/>
              <p:cNvPicPr>
                <a:picLocks noChangeAspect="1"/>
              </p:cNvPicPr>
              <p:nvPr/>
            </p:nvPicPr>
            <p:blipFill>
              <a:blip r:embed="rId3" cstate="print"/>
              <a:srcRect l="26666" r="34167"/>
              <a:stretch>
                <a:fillRect/>
              </a:stretch>
            </p:blipFill>
            <p:spPr bwMode="auto">
              <a:xfrm>
                <a:off x="5105400" y="457200"/>
                <a:ext cx="3581400" cy="5911273"/>
              </a:xfrm>
              <a:prstGeom prst="rect">
                <a:avLst/>
              </a:prstGeom>
              <a:noFill/>
              <a:ln w="9525">
                <a:noFill/>
                <a:miter lim="800000"/>
                <a:headEnd/>
                <a:tailEnd/>
              </a:ln>
            </p:spPr>
          </p:pic>
          <p:sp>
            <p:nvSpPr>
              <p:cNvPr id="13" name="TextBox 12"/>
              <p:cNvSpPr txBox="1"/>
              <p:nvPr/>
            </p:nvSpPr>
            <p:spPr>
              <a:xfrm rot="21422529">
                <a:off x="7302500" y="941341"/>
                <a:ext cx="1071563" cy="339692"/>
              </a:xfrm>
              <a:prstGeom prst="rect">
                <a:avLst/>
              </a:prstGeom>
              <a:noFill/>
            </p:spPr>
            <p:txBody>
              <a:bodyPr>
                <a:spAutoFit/>
              </a:bodyPr>
              <a:lstStyle/>
              <a:p>
                <a:pPr fontAlgn="auto">
                  <a:spcBef>
                    <a:spcPts val="0"/>
                  </a:spcBef>
                  <a:spcAft>
                    <a:spcPts val="0"/>
                  </a:spcAft>
                  <a:defRPr/>
                </a:pPr>
                <a:r>
                  <a:rPr lang="en-US" sz="1600" b="1" dirty="0">
                    <a:solidFill>
                      <a:schemeClr val="bg1"/>
                    </a:solidFill>
                    <a:effectLst>
                      <a:outerShdw blurRad="38100" dist="38100" dir="2700000" algn="tl">
                        <a:srgbClr val="000000">
                          <a:alpha val="43137"/>
                        </a:srgbClr>
                      </a:outerShdw>
                    </a:effectLst>
                    <a:latin typeface="+mn-lt"/>
                  </a:rPr>
                  <a:t>Raynolds</a:t>
                </a:r>
              </a:p>
            </p:txBody>
          </p:sp>
          <p:grpSp>
            <p:nvGrpSpPr>
              <p:cNvPr id="6" name="Group 6"/>
              <p:cNvGrpSpPr>
                <a:grpSpLocks/>
              </p:cNvGrpSpPr>
              <p:nvPr/>
            </p:nvGrpSpPr>
            <p:grpSpPr bwMode="auto">
              <a:xfrm rot="10800000">
                <a:off x="5181600" y="609600"/>
                <a:ext cx="990600" cy="533400"/>
                <a:chOff x="7772400" y="5334000"/>
                <a:chExt cx="990600" cy="533400"/>
              </a:xfrm>
            </p:grpSpPr>
            <p:sp>
              <p:nvSpPr>
                <p:cNvPr id="16" name="Right Arrow 15"/>
                <p:cNvSpPr/>
                <p:nvPr/>
              </p:nvSpPr>
              <p:spPr>
                <a:xfrm>
                  <a:off x="7772400" y="5334067"/>
                  <a:ext cx="990600" cy="53334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3676" name="TextBox 16"/>
                <p:cNvSpPr txBox="1">
                  <a:spLocks noChangeArrowheads="1"/>
                </p:cNvSpPr>
                <p:nvPr/>
              </p:nvSpPr>
              <p:spPr bwMode="auto">
                <a:xfrm rot="10800000">
                  <a:off x="7772400" y="5410200"/>
                  <a:ext cx="762000" cy="369332"/>
                </a:xfrm>
                <a:prstGeom prst="rect">
                  <a:avLst/>
                </a:prstGeom>
                <a:noFill/>
                <a:ln w="9525">
                  <a:noFill/>
                  <a:miter lim="800000"/>
                  <a:headEnd/>
                  <a:tailEnd/>
                </a:ln>
              </p:spPr>
              <p:txBody>
                <a:bodyPr>
                  <a:spAutoFit/>
                </a:bodyPr>
                <a:lstStyle/>
                <a:p>
                  <a:r>
                    <a:rPr lang="en-US" dirty="0">
                      <a:latin typeface="Calibri" pitchFamily="34" charset="0"/>
                    </a:rPr>
                    <a:t>North</a:t>
                  </a:r>
                </a:p>
              </p:txBody>
            </p:sp>
          </p:grpSp>
          <p:sp>
            <p:nvSpPr>
              <p:cNvPr id="19" name="TextBox 18"/>
              <p:cNvSpPr txBox="1"/>
              <p:nvPr/>
            </p:nvSpPr>
            <p:spPr>
              <a:xfrm rot="4908070">
                <a:off x="5881844" y="3344565"/>
                <a:ext cx="3201674" cy="338137"/>
              </a:xfrm>
              <a:prstGeom prst="rect">
                <a:avLst/>
              </a:prstGeom>
              <a:noFill/>
            </p:spPr>
            <p:txBody>
              <a:bodyPr>
                <a:spAutoFit/>
              </a:bodyPr>
              <a:lstStyle/>
              <a:p>
                <a:pPr fontAlgn="auto">
                  <a:spcBef>
                    <a:spcPts val="0"/>
                  </a:spcBef>
                  <a:spcAft>
                    <a:spcPts val="0"/>
                  </a:spcAft>
                  <a:defRPr/>
                </a:pPr>
                <a:r>
                  <a:rPr lang="en-US" sz="1600" b="1" dirty="0">
                    <a:solidFill>
                      <a:srgbClr val="FFC000"/>
                    </a:solidFill>
                    <a:effectLst>
                      <a:outerShdw blurRad="38100" dist="38100" dir="2700000" algn="tl">
                        <a:srgbClr val="000000">
                          <a:alpha val="43137"/>
                        </a:srgbClr>
                      </a:outerShdw>
                    </a:effectLst>
                    <a:latin typeface="+mn-lt"/>
                  </a:rPr>
                  <a:t>Eastbound entrance from US 54</a:t>
                </a:r>
              </a:p>
            </p:txBody>
          </p:sp>
        </p:grpSp>
        <p:cxnSp>
          <p:nvCxnSpPr>
            <p:cNvPr id="11" name="Straight Connector 10"/>
            <p:cNvCxnSpPr>
              <a:stCxn id="18" idx="0"/>
            </p:cNvCxnSpPr>
            <p:nvPr/>
          </p:nvCxnSpPr>
          <p:spPr bwMode="auto">
            <a:xfrm rot="16200000" flipH="1">
              <a:off x="6267450" y="1085850"/>
              <a:ext cx="1295400" cy="38100"/>
            </a:xfrm>
            <a:prstGeom prst="line">
              <a:avLst/>
            </a:prstGeom>
            <a:ln w="76200">
              <a:solidFill>
                <a:srgbClr val="FFFF00">
                  <a:alpha val="40000"/>
                </a:srgbClr>
              </a:solidFill>
            </a:ln>
          </p:spPr>
          <p:style>
            <a:lnRef idx="1">
              <a:schemeClr val="accent6"/>
            </a:lnRef>
            <a:fillRef idx="0">
              <a:schemeClr val="accent6"/>
            </a:fillRef>
            <a:effectRef idx="0">
              <a:schemeClr val="accent6"/>
            </a:effectRef>
            <a:fontRef idx="minor">
              <a:schemeClr val="tx1"/>
            </a:fontRef>
          </p:style>
        </p:cxnSp>
        <p:cxnSp>
          <p:nvCxnSpPr>
            <p:cNvPr id="17" name="Straight Connector 16"/>
            <p:cNvCxnSpPr/>
            <p:nvPr/>
          </p:nvCxnSpPr>
          <p:spPr bwMode="auto">
            <a:xfrm rot="16200000" flipH="1">
              <a:off x="6281304" y="5034394"/>
              <a:ext cx="2299855" cy="200199"/>
            </a:xfrm>
            <a:prstGeom prst="line">
              <a:avLst/>
            </a:prstGeom>
            <a:ln w="76200">
              <a:solidFill>
                <a:srgbClr val="FFFF00">
                  <a:alpha val="40000"/>
                </a:srgbClr>
              </a:solidFill>
            </a:ln>
          </p:spPr>
          <p:style>
            <a:lnRef idx="1">
              <a:schemeClr val="accent6"/>
            </a:lnRef>
            <a:fillRef idx="0">
              <a:schemeClr val="accent6"/>
            </a:fillRef>
            <a:effectRef idx="0">
              <a:schemeClr val="accent6"/>
            </a:effectRef>
            <a:fontRef idx="minor">
              <a:schemeClr val="tx1"/>
            </a:fontRef>
          </p:style>
        </p:cxnSp>
        <p:cxnSp>
          <p:nvCxnSpPr>
            <p:cNvPr id="20" name="Straight Connector 19"/>
            <p:cNvCxnSpPr/>
            <p:nvPr/>
          </p:nvCxnSpPr>
          <p:spPr bwMode="auto">
            <a:xfrm rot="16200000" flipH="1">
              <a:off x="6035039" y="2693323"/>
              <a:ext cx="2211186" cy="415638"/>
            </a:xfrm>
            <a:prstGeom prst="line">
              <a:avLst/>
            </a:prstGeom>
            <a:ln w="76200">
              <a:solidFill>
                <a:srgbClr val="FFFF00">
                  <a:alpha val="40000"/>
                </a:srgbClr>
              </a:solidFill>
            </a:ln>
          </p:spPr>
          <p:style>
            <a:lnRef idx="1">
              <a:schemeClr val="accent6"/>
            </a:lnRef>
            <a:fillRef idx="0">
              <a:schemeClr val="accent6"/>
            </a:fillRef>
            <a:effectRef idx="0">
              <a:schemeClr val="accent6"/>
            </a:effectRef>
            <a:fontRef idx="minor">
              <a:schemeClr val="tx1"/>
            </a:fontRef>
          </p:style>
        </p:cxnSp>
      </p:grpSp>
      <p:cxnSp>
        <p:nvCxnSpPr>
          <p:cNvPr id="21" name="Straight Connector 20"/>
          <p:cNvCxnSpPr/>
          <p:nvPr/>
        </p:nvCxnSpPr>
        <p:spPr>
          <a:xfrm>
            <a:off x="1075765" y="555812"/>
            <a:ext cx="6096000" cy="56656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43840"/>
            <a:ext cx="6400800" cy="685800"/>
          </a:xfrm>
        </p:spPr>
        <p:txBody>
          <a:bodyPr rtlCol="0">
            <a:normAutofit fontScale="90000"/>
          </a:bodyPr>
          <a:lstStyle/>
          <a:p>
            <a:pPr eaLnBrk="1" fontAlgn="auto" hangingPunct="1">
              <a:spcAft>
                <a:spcPts val="0"/>
              </a:spcAft>
              <a:defRPr/>
            </a:pPr>
            <a:r>
              <a:rPr lang="en-US" dirty="0" smtClean="0"/>
              <a:t>Examples</a:t>
            </a:r>
            <a:endParaRPr lang="en-US" dirty="0"/>
          </a:p>
        </p:txBody>
      </p:sp>
      <p:grpSp>
        <p:nvGrpSpPr>
          <p:cNvPr id="4" name="Group 13"/>
          <p:cNvGrpSpPr>
            <a:grpSpLocks/>
          </p:cNvGrpSpPr>
          <p:nvPr/>
        </p:nvGrpSpPr>
        <p:grpSpPr bwMode="auto">
          <a:xfrm>
            <a:off x="5181600" y="533400"/>
            <a:ext cx="3581400" cy="5911850"/>
            <a:chOff x="5181600" y="533400"/>
            <a:chExt cx="3581400" cy="5911273"/>
          </a:xfrm>
        </p:grpSpPr>
        <p:grpSp>
          <p:nvGrpSpPr>
            <p:cNvPr id="5" name="Group 18"/>
            <p:cNvGrpSpPr>
              <a:grpSpLocks/>
            </p:cNvGrpSpPr>
            <p:nvPr/>
          </p:nvGrpSpPr>
          <p:grpSpPr bwMode="auto">
            <a:xfrm>
              <a:off x="5181600" y="533400"/>
              <a:ext cx="3581400" cy="5911273"/>
              <a:chOff x="5181600" y="533400"/>
              <a:chExt cx="3581400" cy="5911273"/>
            </a:xfrm>
          </p:grpSpPr>
          <p:pic>
            <p:nvPicPr>
              <p:cNvPr id="114695" name="Picture 17" descr="I10 CS4 from west 8.jpg"/>
              <p:cNvPicPr>
                <a:picLocks noChangeAspect="1"/>
              </p:cNvPicPr>
              <p:nvPr/>
            </p:nvPicPr>
            <p:blipFill>
              <a:blip r:embed="rId3" cstate="print"/>
              <a:srcRect l="25000" r="35834"/>
              <a:stretch>
                <a:fillRect/>
              </a:stretch>
            </p:blipFill>
            <p:spPr bwMode="auto">
              <a:xfrm>
                <a:off x="5181600" y="533400"/>
                <a:ext cx="3581400" cy="5911273"/>
              </a:xfrm>
              <a:prstGeom prst="rect">
                <a:avLst/>
              </a:prstGeom>
              <a:noFill/>
              <a:ln w="9525">
                <a:noFill/>
                <a:miter lim="800000"/>
                <a:headEnd/>
                <a:tailEnd/>
              </a:ln>
            </p:spPr>
          </p:pic>
          <p:grpSp>
            <p:nvGrpSpPr>
              <p:cNvPr id="6" name="Group 6"/>
              <p:cNvGrpSpPr>
                <a:grpSpLocks/>
              </p:cNvGrpSpPr>
              <p:nvPr/>
            </p:nvGrpSpPr>
            <p:grpSpPr bwMode="auto">
              <a:xfrm rot="10800000">
                <a:off x="5410200" y="5638799"/>
                <a:ext cx="990600" cy="533400"/>
                <a:chOff x="7772400" y="5334000"/>
                <a:chExt cx="990600" cy="533400"/>
              </a:xfrm>
            </p:grpSpPr>
            <p:sp>
              <p:nvSpPr>
                <p:cNvPr id="16" name="Right Arrow 15"/>
                <p:cNvSpPr/>
                <p:nvPr/>
              </p:nvSpPr>
              <p:spPr>
                <a:xfrm>
                  <a:off x="7772400" y="5334549"/>
                  <a:ext cx="990600" cy="53334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4699" name="TextBox 16"/>
                <p:cNvSpPr txBox="1">
                  <a:spLocks noChangeArrowheads="1"/>
                </p:cNvSpPr>
                <p:nvPr/>
              </p:nvSpPr>
              <p:spPr bwMode="auto">
                <a:xfrm rot="10800000">
                  <a:off x="7772400" y="5410200"/>
                  <a:ext cx="762000" cy="369332"/>
                </a:xfrm>
                <a:prstGeom prst="rect">
                  <a:avLst/>
                </a:prstGeom>
                <a:noFill/>
                <a:ln w="9525">
                  <a:noFill/>
                  <a:miter lim="800000"/>
                  <a:headEnd/>
                  <a:tailEnd/>
                </a:ln>
              </p:spPr>
              <p:txBody>
                <a:bodyPr>
                  <a:spAutoFit/>
                </a:bodyPr>
                <a:lstStyle/>
                <a:p>
                  <a:r>
                    <a:rPr lang="en-US" dirty="0">
                      <a:latin typeface="Calibri" pitchFamily="34" charset="0"/>
                    </a:rPr>
                    <a:t>North</a:t>
                  </a:r>
                </a:p>
              </p:txBody>
            </p:sp>
          </p:grpSp>
          <p:sp>
            <p:nvSpPr>
              <p:cNvPr id="15" name="TextBox 14"/>
              <p:cNvSpPr txBox="1"/>
              <p:nvPr/>
            </p:nvSpPr>
            <p:spPr>
              <a:xfrm rot="16200000">
                <a:off x="6646151" y="2497723"/>
                <a:ext cx="1676236" cy="338138"/>
              </a:xfrm>
              <a:prstGeom prst="rect">
                <a:avLst/>
              </a:prstGeom>
              <a:noFill/>
            </p:spPr>
            <p:txBody>
              <a:bodyPr>
                <a:spAutoFit/>
              </a:bodyPr>
              <a:lstStyle/>
              <a:p>
                <a:pPr fontAlgn="auto">
                  <a:spcBef>
                    <a:spcPts val="0"/>
                  </a:spcBef>
                  <a:spcAft>
                    <a:spcPts val="0"/>
                  </a:spcAft>
                  <a:defRPr/>
                </a:pPr>
                <a:r>
                  <a:rPr lang="en-US" sz="1600" b="1" dirty="0">
                    <a:solidFill>
                      <a:srgbClr val="FFC000"/>
                    </a:solidFill>
                    <a:effectLst>
                      <a:outerShdw blurRad="38100" dist="38100" dir="2700000" algn="tl">
                        <a:srgbClr val="000000">
                          <a:alpha val="43137"/>
                        </a:srgbClr>
                      </a:outerShdw>
                    </a:effectLst>
                    <a:latin typeface="+mn-lt"/>
                  </a:rPr>
                  <a:t>Exit to Paisano</a:t>
                </a:r>
              </a:p>
            </p:txBody>
          </p:sp>
        </p:grpSp>
        <p:cxnSp>
          <p:nvCxnSpPr>
            <p:cNvPr id="11" name="Straight Connector 10"/>
            <p:cNvCxnSpPr/>
            <p:nvPr/>
          </p:nvCxnSpPr>
          <p:spPr>
            <a:xfrm rot="16200000" flipH="1">
              <a:off x="6172326" y="5028754"/>
              <a:ext cx="2590547" cy="152400"/>
            </a:xfrm>
            <a:prstGeom prst="line">
              <a:avLst/>
            </a:prstGeom>
            <a:ln w="76200">
              <a:solidFill>
                <a:srgbClr val="FFFF00">
                  <a:alpha val="40000"/>
                </a:srgbClr>
              </a:solidFill>
            </a:ln>
          </p:spPr>
          <p:style>
            <a:lnRef idx="1">
              <a:schemeClr val="accent6"/>
            </a:lnRef>
            <a:fillRef idx="0">
              <a:schemeClr val="accent6"/>
            </a:fillRef>
            <a:effectRef idx="0">
              <a:schemeClr val="accent6"/>
            </a:effectRef>
            <a:fontRef idx="minor">
              <a:schemeClr val="tx1"/>
            </a:fontRef>
          </p:style>
        </p:cxnSp>
      </p:grpSp>
      <p:sp>
        <p:nvSpPr>
          <p:cNvPr id="12" name="Slide Number Placeholder 11"/>
          <p:cNvSpPr>
            <a:spLocks noGrp="1"/>
          </p:cNvSpPr>
          <p:nvPr>
            <p:ph type="sldNum" sz="quarter" idx="12"/>
          </p:nvPr>
        </p:nvSpPr>
        <p:spPr/>
        <p:txBody>
          <a:bodyPr/>
          <a:lstStyle/>
          <a:p>
            <a:pPr>
              <a:defRPr/>
            </a:pPr>
            <a:fld id="{02DC12DC-E066-4301-ACE0-61DD2ACB1A44}" type="slidenum">
              <a:rPr lang="en-US" smtClean="0"/>
              <a:pPr>
                <a:defRPr/>
              </a:pPr>
              <a:t>110</a:t>
            </a:fld>
            <a:endParaRPr lang="en-US" dirty="0"/>
          </a:p>
        </p:txBody>
      </p:sp>
      <p:sp>
        <p:nvSpPr>
          <p:cNvPr id="13" name="Footer Placeholder 12"/>
          <p:cNvSpPr>
            <a:spLocks noGrp="1"/>
          </p:cNvSpPr>
          <p:nvPr>
            <p:ph type="ftr" sz="quarter" idx="11"/>
          </p:nvPr>
        </p:nvSpPr>
        <p:spPr/>
        <p:txBody>
          <a:bodyPr/>
          <a:lstStyle/>
          <a:p>
            <a:endParaRPr lang="en-US" dirty="0"/>
          </a:p>
        </p:txBody>
      </p:sp>
      <p:sp>
        <p:nvSpPr>
          <p:cNvPr id="17" name="Content Placeholder 2"/>
          <p:cNvSpPr txBox="1">
            <a:spLocks/>
          </p:cNvSpPr>
          <p:nvPr/>
        </p:nvSpPr>
        <p:spPr>
          <a:xfrm>
            <a:off x="761999" y="1143000"/>
            <a:ext cx="4410076" cy="1219200"/>
          </a:xfrm>
          <a:prstGeom prst="rect">
            <a:avLst/>
          </a:prstGeom>
        </p:spPr>
        <p:txBody>
          <a:bodyPr>
            <a:normAutofit/>
          </a:bodyPr>
          <a:lstStyle/>
          <a:p>
            <a:pPr fontAlgn="auto">
              <a:spcBef>
                <a:spcPct val="20000"/>
              </a:spcBef>
              <a:spcAft>
                <a:spcPts val="0"/>
              </a:spcAft>
              <a:buFont typeface="Arial" pitchFamily="34" charset="0"/>
              <a:buNone/>
              <a:defRPr/>
            </a:pPr>
            <a:r>
              <a:rPr lang="en-US" sz="3200" b="0" dirty="0">
                <a:latin typeface="+mn-lt"/>
              </a:rPr>
              <a:t>I-10 – US 54 interchange, El Paso</a:t>
            </a:r>
          </a:p>
          <a:p>
            <a:pPr marL="342900" indent="-342900" fontAlgn="auto">
              <a:spcBef>
                <a:spcPct val="20000"/>
              </a:spcBef>
              <a:spcAft>
                <a:spcPts val="0"/>
              </a:spcAft>
              <a:buFont typeface="Arial" pitchFamily="34" charset="0"/>
              <a:buChar char="•"/>
              <a:defRPr/>
            </a:pPr>
            <a:endParaRPr lang="en-US" sz="3000" b="0" dirty="0">
              <a:latin typeface="+mn-lt"/>
            </a:endParaRPr>
          </a:p>
        </p:txBody>
      </p:sp>
      <p:cxnSp>
        <p:nvCxnSpPr>
          <p:cNvPr id="14" name="Straight Connector 13"/>
          <p:cNvCxnSpPr/>
          <p:nvPr/>
        </p:nvCxnSpPr>
        <p:spPr>
          <a:xfrm>
            <a:off x="1075765" y="555812"/>
            <a:ext cx="6096000" cy="56656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5486400" cy="533400"/>
          </a:xfrm>
        </p:spPr>
        <p:txBody>
          <a:bodyPr rtlCol="0">
            <a:normAutofit fontScale="90000"/>
          </a:bodyPr>
          <a:lstStyle/>
          <a:p>
            <a:pPr eaLnBrk="1" fontAlgn="auto" hangingPunct="1">
              <a:spcAft>
                <a:spcPts val="0"/>
              </a:spcAft>
              <a:defRPr/>
            </a:pPr>
            <a:r>
              <a:rPr lang="en-US" dirty="0" smtClean="0"/>
              <a:t>Examples</a:t>
            </a:r>
            <a:endParaRPr lang="en-US" dirty="0"/>
          </a:p>
        </p:txBody>
      </p:sp>
      <p:sp>
        <p:nvSpPr>
          <p:cNvPr id="115715" name="Content Placeholder 2"/>
          <p:cNvSpPr>
            <a:spLocks noGrp="1"/>
          </p:cNvSpPr>
          <p:nvPr>
            <p:ph idx="1"/>
          </p:nvPr>
        </p:nvSpPr>
        <p:spPr>
          <a:xfrm>
            <a:off x="685800" y="1066800"/>
            <a:ext cx="7467600" cy="3886200"/>
          </a:xfrm>
        </p:spPr>
        <p:txBody>
          <a:bodyPr/>
          <a:lstStyle/>
          <a:p>
            <a:pPr eaLnBrk="1" hangingPunct="1">
              <a:buFont typeface="Arial" charset="0"/>
              <a:buNone/>
            </a:pPr>
            <a:r>
              <a:rPr lang="en-US" dirty="0" smtClean="0"/>
              <a:t>I-10 – US 54 interchange, El Paso</a:t>
            </a:r>
          </a:p>
          <a:p>
            <a:pPr eaLnBrk="1" hangingPunct="1"/>
            <a:r>
              <a:rPr lang="en-US" dirty="0" smtClean="0"/>
              <a:t>Cost - $530,000</a:t>
            </a:r>
          </a:p>
          <a:p>
            <a:pPr eaLnBrk="1" hangingPunct="1"/>
            <a:r>
              <a:rPr lang="en-US" dirty="0" smtClean="0"/>
              <a:t>Benefits - $1.3 million annually</a:t>
            </a:r>
          </a:p>
          <a:p>
            <a:pPr lvl="1" eaLnBrk="1" hangingPunct="1"/>
            <a:r>
              <a:rPr lang="en-US" dirty="0" smtClean="0"/>
              <a:t>Delay reduction</a:t>
            </a:r>
          </a:p>
          <a:p>
            <a:pPr lvl="1" eaLnBrk="1" hangingPunct="1"/>
            <a:r>
              <a:rPr lang="en-US" dirty="0" smtClean="0"/>
              <a:t>Decreased injury crashes</a:t>
            </a:r>
          </a:p>
          <a:p>
            <a:pPr lvl="1" eaLnBrk="1" hangingPunct="1">
              <a:buFont typeface="Courier New" pitchFamily="49" charset="0"/>
              <a:buChar char="o"/>
            </a:pPr>
            <a:endParaRPr lang="en-US" dirty="0" smtClean="0"/>
          </a:p>
          <a:p>
            <a:pPr eaLnBrk="1" hangingPunct="1"/>
            <a:endParaRPr lang="en-US" dirty="0" smtClean="0"/>
          </a:p>
        </p:txBody>
      </p:sp>
      <p:sp>
        <p:nvSpPr>
          <p:cNvPr id="4" name="Slide Number Placeholder 3"/>
          <p:cNvSpPr>
            <a:spLocks noGrp="1"/>
          </p:cNvSpPr>
          <p:nvPr>
            <p:ph type="sldNum" sz="quarter" idx="12"/>
          </p:nvPr>
        </p:nvSpPr>
        <p:spPr/>
        <p:txBody>
          <a:bodyPr/>
          <a:lstStyle/>
          <a:p>
            <a:pPr>
              <a:defRPr/>
            </a:pPr>
            <a:fld id="{02DC12DC-E066-4301-ACE0-61DD2ACB1A44}" type="slidenum">
              <a:rPr lang="en-US" smtClean="0"/>
              <a:pPr>
                <a:defRPr/>
              </a:pPr>
              <a:t>111</a:t>
            </a:fld>
            <a:endParaRPr lang="en-US" dirty="0"/>
          </a:p>
        </p:txBody>
      </p:sp>
      <p:sp>
        <p:nvSpPr>
          <p:cNvPr id="5" name="Footer Placeholder 4"/>
          <p:cNvSpPr>
            <a:spLocks noGrp="1"/>
          </p:cNvSpPr>
          <p:nvPr>
            <p:ph type="ftr" sz="quarter" idx="11"/>
          </p:nvPr>
        </p:nvSpPr>
        <p:spPr/>
        <p:txBody>
          <a:bodyPr/>
          <a:lstStyle/>
          <a:p>
            <a:endParaRPr lang="en-US" dirty="0"/>
          </a:p>
        </p:txBody>
      </p:sp>
      <p:cxnSp>
        <p:nvCxnSpPr>
          <p:cNvPr id="6" name="Straight Connector 5"/>
          <p:cNvCxnSpPr/>
          <p:nvPr/>
        </p:nvCxnSpPr>
        <p:spPr>
          <a:xfrm>
            <a:off x="1075765" y="555812"/>
            <a:ext cx="6096000" cy="56656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28600"/>
            <a:ext cx="6629400" cy="685800"/>
          </a:xfrm>
        </p:spPr>
        <p:txBody>
          <a:bodyPr rtlCol="0">
            <a:normAutofit fontScale="90000"/>
          </a:bodyPr>
          <a:lstStyle/>
          <a:p>
            <a:pPr eaLnBrk="1" fontAlgn="auto" hangingPunct="1">
              <a:spcAft>
                <a:spcPts val="0"/>
              </a:spcAft>
              <a:defRPr/>
            </a:pPr>
            <a:r>
              <a:rPr lang="en-US" dirty="0" smtClean="0"/>
              <a:t>Examples</a:t>
            </a:r>
            <a:endParaRPr lang="en-US" dirty="0"/>
          </a:p>
        </p:txBody>
      </p:sp>
      <p:sp>
        <p:nvSpPr>
          <p:cNvPr id="116739" name="Content Placeholder 2"/>
          <p:cNvSpPr>
            <a:spLocks noGrp="1"/>
          </p:cNvSpPr>
          <p:nvPr>
            <p:ph idx="1"/>
          </p:nvPr>
        </p:nvSpPr>
        <p:spPr>
          <a:xfrm>
            <a:off x="762000" y="838200"/>
            <a:ext cx="8991600" cy="609600"/>
          </a:xfrm>
        </p:spPr>
        <p:txBody>
          <a:bodyPr/>
          <a:lstStyle/>
          <a:p>
            <a:pPr eaLnBrk="1" hangingPunct="1">
              <a:buFont typeface="Arial" charset="0"/>
              <a:buNone/>
            </a:pPr>
            <a:r>
              <a:rPr lang="en-US" dirty="0" smtClean="0"/>
              <a:t>SH 360, Arlington</a:t>
            </a:r>
          </a:p>
        </p:txBody>
      </p:sp>
      <p:pic>
        <p:nvPicPr>
          <p:cNvPr id="116740" name="Picture 3" descr="SH360 CS2 NB auxiliary lane extension.jpg"/>
          <p:cNvPicPr>
            <a:picLocks noChangeAspect="1"/>
          </p:cNvPicPr>
          <p:nvPr/>
        </p:nvPicPr>
        <p:blipFill>
          <a:blip r:embed="rId3" cstate="print"/>
          <a:srcRect l="11667" t="13905" r="8333" b="22929"/>
          <a:stretch>
            <a:fillRect/>
          </a:stretch>
        </p:blipFill>
        <p:spPr bwMode="auto">
          <a:xfrm>
            <a:off x="0" y="1447800"/>
            <a:ext cx="9144000" cy="4667250"/>
          </a:xfrm>
          <a:prstGeom prst="rect">
            <a:avLst/>
          </a:prstGeom>
          <a:noFill/>
          <a:ln w="9525">
            <a:noFill/>
            <a:miter lim="800000"/>
            <a:headEnd/>
            <a:tailEnd/>
          </a:ln>
        </p:spPr>
      </p:pic>
      <p:sp>
        <p:nvSpPr>
          <p:cNvPr id="5" name="Content Placeholder 2"/>
          <p:cNvSpPr txBox="1">
            <a:spLocks/>
          </p:cNvSpPr>
          <p:nvPr/>
        </p:nvSpPr>
        <p:spPr>
          <a:xfrm>
            <a:off x="152400" y="1676400"/>
            <a:ext cx="8991600" cy="4038600"/>
          </a:xfrm>
          <a:prstGeom prst="rect">
            <a:avLst/>
          </a:prstGeom>
        </p:spPr>
        <p:txBody>
          <a:bodyPr>
            <a:normAutofit/>
          </a:bodyPr>
          <a:lstStyle/>
          <a:p>
            <a:pPr marL="342900" indent="-342900" fontAlgn="auto">
              <a:spcBef>
                <a:spcPct val="20000"/>
              </a:spcBef>
              <a:spcAft>
                <a:spcPts val="0"/>
              </a:spcAft>
              <a:buFont typeface="Arial" pitchFamily="34" charset="0"/>
              <a:buChar char="•"/>
              <a:defRPr/>
            </a:pPr>
            <a:r>
              <a:rPr lang="en-US" sz="2800" dirty="0">
                <a:solidFill>
                  <a:schemeClr val="bg1"/>
                </a:solidFill>
                <a:effectLst>
                  <a:outerShdw blurRad="38100" dist="38100" dir="2700000" algn="tl">
                    <a:srgbClr val="000000">
                      <a:alpha val="43137"/>
                    </a:srgbClr>
                  </a:outerShdw>
                </a:effectLst>
                <a:latin typeface="+mn-lt"/>
              </a:rPr>
              <a:t>Congestion in short weave between Abrams on ramp and Division exit ramp</a:t>
            </a:r>
          </a:p>
          <a:p>
            <a:pPr marL="342900" indent="-342900" fontAlgn="auto">
              <a:spcBef>
                <a:spcPct val="20000"/>
              </a:spcBef>
              <a:spcAft>
                <a:spcPts val="0"/>
              </a:spcAft>
              <a:buFont typeface="Arial" pitchFamily="34" charset="0"/>
              <a:buChar char="•"/>
              <a:defRPr/>
            </a:pPr>
            <a:r>
              <a:rPr lang="en-US" sz="2800" dirty="0">
                <a:solidFill>
                  <a:schemeClr val="bg1"/>
                </a:solidFill>
                <a:effectLst>
                  <a:outerShdw blurRad="38100" dist="38100" dir="2700000" algn="tl">
                    <a:srgbClr val="000000">
                      <a:alpha val="43137"/>
                    </a:srgbClr>
                  </a:outerShdw>
                </a:effectLst>
                <a:latin typeface="+mn-lt"/>
              </a:rPr>
              <a:t>Lane drop at Division exit</a:t>
            </a:r>
          </a:p>
          <a:p>
            <a:pPr marL="342900" indent="-342900" fontAlgn="auto">
              <a:spcBef>
                <a:spcPct val="20000"/>
              </a:spcBef>
              <a:spcAft>
                <a:spcPts val="0"/>
              </a:spcAft>
              <a:buFont typeface="Arial" pitchFamily="34" charset="0"/>
              <a:buChar char="•"/>
              <a:defRPr/>
            </a:pPr>
            <a:endParaRPr lang="en-US" sz="2800" dirty="0">
              <a:solidFill>
                <a:schemeClr val="bg1"/>
              </a:solidFill>
              <a:effectLst>
                <a:outerShdw blurRad="38100" dist="38100" dir="2700000" algn="tl">
                  <a:srgbClr val="000000">
                    <a:alpha val="43137"/>
                  </a:srgbClr>
                </a:outerShdw>
              </a:effectLst>
              <a:latin typeface="+mn-lt"/>
            </a:endParaRPr>
          </a:p>
          <a:p>
            <a:pPr marL="342900" indent="-342900" fontAlgn="auto">
              <a:spcBef>
                <a:spcPct val="20000"/>
              </a:spcBef>
              <a:spcAft>
                <a:spcPts val="0"/>
              </a:spcAft>
              <a:buFont typeface="Arial" pitchFamily="34" charset="0"/>
              <a:buChar char="•"/>
              <a:defRPr/>
            </a:pPr>
            <a:endParaRPr lang="en-US" sz="2800" dirty="0">
              <a:solidFill>
                <a:schemeClr val="bg1"/>
              </a:solidFill>
              <a:effectLst>
                <a:outerShdw blurRad="38100" dist="38100" dir="2700000" algn="tl">
                  <a:srgbClr val="000000">
                    <a:alpha val="43137"/>
                  </a:srgbClr>
                </a:outerShdw>
              </a:effectLst>
              <a:latin typeface="+mn-lt"/>
            </a:endParaRPr>
          </a:p>
          <a:p>
            <a:pPr marL="342900" indent="-342900" fontAlgn="auto">
              <a:spcBef>
                <a:spcPct val="20000"/>
              </a:spcBef>
              <a:spcAft>
                <a:spcPts val="0"/>
              </a:spcAft>
              <a:buFont typeface="Arial" pitchFamily="34" charset="0"/>
              <a:buChar char="•"/>
              <a:defRPr/>
            </a:pPr>
            <a:r>
              <a:rPr lang="en-US" sz="2800" dirty="0">
                <a:solidFill>
                  <a:schemeClr val="bg1"/>
                </a:solidFill>
                <a:effectLst>
                  <a:outerShdw blurRad="38100" dist="38100" dir="2700000" algn="tl">
                    <a:srgbClr val="000000">
                      <a:alpha val="43137"/>
                    </a:srgbClr>
                  </a:outerShdw>
                </a:effectLst>
                <a:latin typeface="+mn-lt"/>
              </a:rPr>
              <a:t>Second exit ramp to Randol Mill</a:t>
            </a:r>
          </a:p>
          <a:p>
            <a:pPr marL="342900" indent="-342900" fontAlgn="auto">
              <a:spcBef>
                <a:spcPct val="20000"/>
              </a:spcBef>
              <a:spcAft>
                <a:spcPts val="0"/>
              </a:spcAft>
              <a:buFont typeface="Arial" pitchFamily="34" charset="0"/>
              <a:buChar char="•"/>
              <a:defRPr/>
            </a:pPr>
            <a:endParaRPr lang="en-US" sz="2800" dirty="0">
              <a:solidFill>
                <a:srgbClr val="FFFF00"/>
              </a:solidFill>
              <a:effectLst>
                <a:outerShdw blurRad="38100" dist="38100" dir="2700000" algn="tl">
                  <a:srgbClr val="000000">
                    <a:alpha val="43137"/>
                  </a:srgbClr>
                </a:outerShdw>
              </a:effectLst>
              <a:latin typeface="+mn-lt"/>
            </a:endParaRPr>
          </a:p>
        </p:txBody>
      </p:sp>
      <p:sp>
        <p:nvSpPr>
          <p:cNvPr id="6" name="TextBox 5"/>
          <p:cNvSpPr txBox="1"/>
          <p:nvPr/>
        </p:nvSpPr>
        <p:spPr>
          <a:xfrm rot="21326739">
            <a:off x="9525" y="3875088"/>
            <a:ext cx="2133600" cy="307975"/>
          </a:xfrm>
          <a:prstGeom prst="rect">
            <a:avLst/>
          </a:prstGeom>
          <a:noFill/>
        </p:spPr>
        <p:txBody>
          <a:bodyPr>
            <a:spAutoFit/>
          </a:bodyPr>
          <a:lstStyle/>
          <a:p>
            <a:pPr fontAlgn="auto">
              <a:spcBef>
                <a:spcPts val="0"/>
              </a:spcBef>
              <a:spcAft>
                <a:spcPts val="0"/>
              </a:spcAft>
              <a:defRPr/>
            </a:pPr>
            <a:r>
              <a:rPr lang="en-US" sz="1400" dirty="0">
                <a:solidFill>
                  <a:srgbClr val="FFC000"/>
                </a:solidFill>
                <a:effectLst>
                  <a:outerShdw blurRad="38100" dist="38100" dir="2700000" algn="tl">
                    <a:srgbClr val="000000">
                      <a:alpha val="43137"/>
                    </a:srgbClr>
                  </a:outerShdw>
                </a:effectLst>
                <a:latin typeface="+mn-lt"/>
              </a:rPr>
              <a:t>Abrams on-ramp</a:t>
            </a:r>
          </a:p>
        </p:txBody>
      </p:sp>
      <p:sp>
        <p:nvSpPr>
          <p:cNvPr id="7" name="TextBox 6"/>
          <p:cNvSpPr txBox="1"/>
          <p:nvPr/>
        </p:nvSpPr>
        <p:spPr>
          <a:xfrm rot="902511">
            <a:off x="7448550" y="4010025"/>
            <a:ext cx="1993900" cy="307975"/>
          </a:xfrm>
          <a:prstGeom prst="rect">
            <a:avLst/>
          </a:prstGeom>
          <a:noFill/>
        </p:spPr>
        <p:txBody>
          <a:bodyPr>
            <a:spAutoFit/>
          </a:bodyPr>
          <a:lstStyle/>
          <a:p>
            <a:pPr fontAlgn="auto">
              <a:spcBef>
                <a:spcPts val="0"/>
              </a:spcBef>
              <a:spcAft>
                <a:spcPts val="0"/>
              </a:spcAft>
              <a:defRPr/>
            </a:pPr>
            <a:r>
              <a:rPr lang="en-US" sz="1400" dirty="0">
                <a:solidFill>
                  <a:srgbClr val="FFC000"/>
                </a:solidFill>
                <a:effectLst>
                  <a:outerShdw blurRad="38100" dist="38100" dir="2700000" algn="tl">
                    <a:srgbClr val="000000">
                      <a:alpha val="43137"/>
                    </a:srgbClr>
                  </a:outerShdw>
                </a:effectLst>
                <a:latin typeface="+mn-lt"/>
              </a:rPr>
              <a:t>Randol Mill exit ramp</a:t>
            </a:r>
          </a:p>
        </p:txBody>
      </p:sp>
      <p:sp>
        <p:nvSpPr>
          <p:cNvPr id="8" name="TextBox 7"/>
          <p:cNvSpPr txBox="1"/>
          <p:nvPr/>
        </p:nvSpPr>
        <p:spPr>
          <a:xfrm rot="3535518">
            <a:off x="4909344" y="4474369"/>
            <a:ext cx="1995487" cy="307975"/>
          </a:xfrm>
          <a:prstGeom prst="rect">
            <a:avLst/>
          </a:prstGeom>
          <a:noFill/>
        </p:spPr>
        <p:txBody>
          <a:bodyPr>
            <a:spAutoFit/>
          </a:bodyPr>
          <a:lstStyle/>
          <a:p>
            <a:pPr fontAlgn="auto">
              <a:spcBef>
                <a:spcPts val="0"/>
              </a:spcBef>
              <a:spcAft>
                <a:spcPts val="0"/>
              </a:spcAft>
              <a:defRPr/>
            </a:pPr>
            <a:r>
              <a:rPr lang="en-US" sz="1400" dirty="0">
                <a:solidFill>
                  <a:srgbClr val="FFC000"/>
                </a:solidFill>
                <a:effectLst>
                  <a:outerShdw blurRad="38100" dist="38100" dir="2700000" algn="tl">
                    <a:srgbClr val="000000">
                      <a:alpha val="43137"/>
                    </a:srgbClr>
                  </a:outerShdw>
                </a:effectLst>
                <a:latin typeface="+mn-lt"/>
              </a:rPr>
              <a:t>Division exit ramp</a:t>
            </a:r>
          </a:p>
        </p:txBody>
      </p:sp>
      <p:sp>
        <p:nvSpPr>
          <p:cNvPr id="9" name="TextBox 8"/>
          <p:cNvSpPr txBox="1"/>
          <p:nvPr/>
        </p:nvSpPr>
        <p:spPr>
          <a:xfrm>
            <a:off x="8001000" y="3333750"/>
            <a:ext cx="1071563" cy="400050"/>
          </a:xfrm>
          <a:prstGeom prst="rect">
            <a:avLst/>
          </a:prstGeom>
          <a:noFill/>
        </p:spPr>
        <p:txBody>
          <a:bodyPr>
            <a:spAutoFit/>
          </a:bodyPr>
          <a:lstStyle/>
          <a:p>
            <a:pPr fontAlgn="auto">
              <a:spcBef>
                <a:spcPts val="0"/>
              </a:spcBef>
              <a:spcAft>
                <a:spcPts val="0"/>
              </a:spcAft>
              <a:defRPr/>
            </a:pPr>
            <a:r>
              <a:rPr lang="en-US" sz="2000" b="1" dirty="0">
                <a:solidFill>
                  <a:schemeClr val="bg1"/>
                </a:solidFill>
                <a:effectLst>
                  <a:outerShdw blurRad="38100" dist="38100" dir="2700000" algn="tl">
                    <a:srgbClr val="000000">
                      <a:alpha val="43137"/>
                    </a:srgbClr>
                  </a:outerShdw>
                </a:effectLst>
                <a:latin typeface="+mn-lt"/>
              </a:rPr>
              <a:t>SH 360</a:t>
            </a:r>
          </a:p>
        </p:txBody>
      </p:sp>
      <p:grpSp>
        <p:nvGrpSpPr>
          <p:cNvPr id="3" name="Group 11"/>
          <p:cNvGrpSpPr>
            <a:grpSpLocks/>
          </p:cNvGrpSpPr>
          <p:nvPr/>
        </p:nvGrpSpPr>
        <p:grpSpPr bwMode="auto">
          <a:xfrm>
            <a:off x="7772400" y="5334000"/>
            <a:ext cx="990600" cy="533400"/>
            <a:chOff x="7772400" y="5334000"/>
            <a:chExt cx="990600" cy="533400"/>
          </a:xfrm>
        </p:grpSpPr>
        <p:sp>
          <p:nvSpPr>
            <p:cNvPr id="10" name="Right Arrow 9"/>
            <p:cNvSpPr/>
            <p:nvPr/>
          </p:nvSpPr>
          <p:spPr>
            <a:xfrm>
              <a:off x="7772400" y="5334000"/>
              <a:ext cx="990600" cy="5334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6748" name="TextBox 10"/>
            <p:cNvSpPr txBox="1">
              <a:spLocks noChangeArrowheads="1"/>
            </p:cNvSpPr>
            <p:nvPr/>
          </p:nvSpPr>
          <p:spPr bwMode="auto">
            <a:xfrm>
              <a:off x="7772400" y="5410200"/>
              <a:ext cx="762000" cy="369332"/>
            </a:xfrm>
            <a:prstGeom prst="rect">
              <a:avLst/>
            </a:prstGeom>
            <a:noFill/>
            <a:ln w="9525">
              <a:noFill/>
              <a:miter lim="800000"/>
              <a:headEnd/>
              <a:tailEnd/>
            </a:ln>
          </p:spPr>
          <p:txBody>
            <a:bodyPr>
              <a:spAutoFit/>
            </a:bodyPr>
            <a:lstStyle/>
            <a:p>
              <a:r>
                <a:rPr lang="en-US" dirty="0">
                  <a:latin typeface="Calibri" pitchFamily="34" charset="0"/>
                </a:rPr>
                <a:t>North</a:t>
              </a:r>
            </a:p>
          </p:txBody>
        </p:sp>
      </p:grpSp>
      <p:sp>
        <p:nvSpPr>
          <p:cNvPr id="13" name="Slide Number Placeholder 12"/>
          <p:cNvSpPr>
            <a:spLocks noGrp="1"/>
          </p:cNvSpPr>
          <p:nvPr>
            <p:ph type="sldNum" sz="quarter" idx="12"/>
          </p:nvPr>
        </p:nvSpPr>
        <p:spPr/>
        <p:txBody>
          <a:bodyPr/>
          <a:lstStyle/>
          <a:p>
            <a:pPr>
              <a:defRPr/>
            </a:pPr>
            <a:fld id="{02DC12DC-E066-4301-ACE0-61DD2ACB1A44}" type="slidenum">
              <a:rPr lang="en-US" smtClean="0"/>
              <a:pPr>
                <a:defRPr/>
              </a:pPr>
              <a:t>112</a:t>
            </a:fld>
            <a:endParaRPr lang="en-US" dirty="0"/>
          </a:p>
        </p:txBody>
      </p:sp>
      <p:sp>
        <p:nvSpPr>
          <p:cNvPr id="14" name="Footer Placeholder 13"/>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6629400" cy="685800"/>
          </a:xfrm>
        </p:spPr>
        <p:txBody>
          <a:bodyPr rtlCol="0">
            <a:normAutofit fontScale="90000"/>
          </a:bodyPr>
          <a:lstStyle/>
          <a:p>
            <a:pPr eaLnBrk="1" fontAlgn="auto" hangingPunct="1">
              <a:spcAft>
                <a:spcPts val="0"/>
              </a:spcAft>
              <a:defRPr/>
            </a:pPr>
            <a:r>
              <a:rPr lang="en-US" dirty="0" smtClean="0"/>
              <a:t>Examples</a:t>
            </a:r>
            <a:endParaRPr lang="en-US" dirty="0"/>
          </a:p>
        </p:txBody>
      </p:sp>
      <p:sp>
        <p:nvSpPr>
          <p:cNvPr id="117763" name="Content Placeholder 2"/>
          <p:cNvSpPr>
            <a:spLocks noGrp="1"/>
          </p:cNvSpPr>
          <p:nvPr>
            <p:ph idx="1"/>
          </p:nvPr>
        </p:nvSpPr>
        <p:spPr>
          <a:xfrm>
            <a:off x="579120" y="685800"/>
            <a:ext cx="8991600" cy="609600"/>
          </a:xfrm>
        </p:spPr>
        <p:txBody>
          <a:bodyPr/>
          <a:lstStyle/>
          <a:p>
            <a:pPr eaLnBrk="1" hangingPunct="1">
              <a:buFont typeface="Arial" charset="0"/>
              <a:buNone/>
            </a:pPr>
            <a:r>
              <a:rPr lang="en-US" dirty="0" smtClean="0"/>
              <a:t>SH 360, Arlington</a:t>
            </a:r>
          </a:p>
        </p:txBody>
      </p:sp>
      <p:grpSp>
        <p:nvGrpSpPr>
          <p:cNvPr id="3" name="Group 18"/>
          <p:cNvGrpSpPr>
            <a:grpSpLocks/>
          </p:cNvGrpSpPr>
          <p:nvPr/>
        </p:nvGrpSpPr>
        <p:grpSpPr bwMode="auto">
          <a:xfrm>
            <a:off x="838200" y="1249680"/>
            <a:ext cx="7467600" cy="2997291"/>
            <a:chOff x="152400" y="1219200"/>
            <a:chExt cx="7467600" cy="2997291"/>
          </a:xfrm>
        </p:grpSpPr>
        <p:sp>
          <p:nvSpPr>
            <p:cNvPr id="5" name="Content Placeholder 2"/>
            <p:cNvSpPr txBox="1">
              <a:spLocks/>
            </p:cNvSpPr>
            <p:nvPr/>
          </p:nvSpPr>
          <p:spPr>
            <a:xfrm>
              <a:off x="2971800" y="1310640"/>
              <a:ext cx="4648200" cy="1981200"/>
            </a:xfrm>
            <a:prstGeom prst="rect">
              <a:avLst/>
            </a:prstGeom>
          </p:spPr>
          <p:txBody>
            <a:bodyPr>
              <a:normAutofit fontScale="92500" lnSpcReduction="20000"/>
            </a:bodyPr>
            <a:lstStyle/>
            <a:p>
              <a:pPr marL="342900" indent="-342900" fontAlgn="auto">
                <a:spcBef>
                  <a:spcPct val="20000"/>
                </a:spcBef>
                <a:spcAft>
                  <a:spcPts val="0"/>
                </a:spcAft>
                <a:defRPr/>
              </a:pPr>
              <a:r>
                <a:rPr lang="en-US" sz="2400" u="sng" dirty="0">
                  <a:latin typeface="+mn-lt"/>
                </a:rPr>
                <a:t>Deficiency</a:t>
              </a:r>
            </a:p>
            <a:p>
              <a:pPr marL="342900" indent="-342900" fontAlgn="auto">
                <a:spcBef>
                  <a:spcPct val="20000"/>
                </a:spcBef>
                <a:spcAft>
                  <a:spcPts val="0"/>
                </a:spcAft>
                <a:buFont typeface="Arial" pitchFamily="34" charset="0"/>
                <a:buChar char="•"/>
                <a:defRPr/>
              </a:pPr>
              <a:r>
                <a:rPr lang="en-US" sz="2400" dirty="0">
                  <a:latin typeface="+mn-lt"/>
                </a:rPr>
                <a:t>Congestion in short weave between Abrams on ramp and Division exit ramp</a:t>
              </a:r>
            </a:p>
            <a:p>
              <a:pPr marL="342900" indent="-342900" fontAlgn="auto">
                <a:spcBef>
                  <a:spcPct val="20000"/>
                </a:spcBef>
                <a:spcAft>
                  <a:spcPts val="0"/>
                </a:spcAft>
                <a:buFont typeface="Arial" pitchFamily="34" charset="0"/>
                <a:buChar char="•"/>
                <a:defRPr/>
              </a:pPr>
              <a:r>
                <a:rPr lang="en-US" sz="2400" dirty="0">
                  <a:latin typeface="+mn-lt"/>
                </a:rPr>
                <a:t>Lane drop at Division exit</a:t>
              </a:r>
            </a:p>
            <a:p>
              <a:pPr marL="342900" indent="-342900" fontAlgn="auto">
                <a:spcBef>
                  <a:spcPct val="20000"/>
                </a:spcBef>
                <a:spcAft>
                  <a:spcPts val="0"/>
                </a:spcAft>
                <a:buFont typeface="Arial" pitchFamily="34" charset="0"/>
                <a:buChar char="•"/>
                <a:defRPr/>
              </a:pPr>
              <a:r>
                <a:rPr lang="en-US" sz="2400" dirty="0">
                  <a:latin typeface="+mn-lt"/>
                </a:rPr>
                <a:t>Second exit ramp to Randol Mill</a:t>
              </a:r>
            </a:p>
          </p:txBody>
        </p:sp>
        <p:pic>
          <p:nvPicPr>
            <p:cNvPr id="117771" name="Picture 13"/>
            <p:cNvPicPr>
              <a:picLocks noChangeAspect="1" noChangeArrowheads="1"/>
            </p:cNvPicPr>
            <p:nvPr/>
          </p:nvPicPr>
          <p:blipFill>
            <a:blip r:embed="rId3" cstate="print"/>
            <a:srcRect r="33333" b="53824"/>
            <a:stretch>
              <a:fillRect/>
            </a:stretch>
          </p:blipFill>
          <p:spPr bwMode="auto">
            <a:xfrm>
              <a:off x="152400" y="1219200"/>
              <a:ext cx="2316480" cy="2997291"/>
            </a:xfrm>
            <a:prstGeom prst="rect">
              <a:avLst/>
            </a:prstGeom>
            <a:noFill/>
            <a:ln w="9525">
              <a:noFill/>
              <a:miter lim="800000"/>
              <a:headEnd/>
              <a:tailEnd/>
            </a:ln>
          </p:spPr>
        </p:pic>
      </p:grpSp>
      <p:grpSp>
        <p:nvGrpSpPr>
          <p:cNvPr id="14" name="Group 13"/>
          <p:cNvGrpSpPr/>
          <p:nvPr/>
        </p:nvGrpSpPr>
        <p:grpSpPr>
          <a:xfrm>
            <a:off x="1371601" y="3322320"/>
            <a:ext cx="6827520" cy="3078480"/>
            <a:chOff x="1371601" y="3322320"/>
            <a:chExt cx="6827520" cy="3078480"/>
          </a:xfrm>
        </p:grpSpPr>
        <p:grpSp>
          <p:nvGrpSpPr>
            <p:cNvPr id="6" name="Group 15"/>
            <p:cNvGrpSpPr>
              <a:grpSpLocks/>
            </p:cNvGrpSpPr>
            <p:nvPr/>
          </p:nvGrpSpPr>
          <p:grpSpPr bwMode="auto">
            <a:xfrm>
              <a:off x="5325291" y="3322320"/>
              <a:ext cx="2873830" cy="3048000"/>
              <a:chOff x="809900" y="-691896"/>
              <a:chExt cx="7053944" cy="6705600"/>
            </a:xfrm>
          </p:grpSpPr>
          <p:pic>
            <p:nvPicPr>
              <p:cNvPr id="117768" name="Picture 12"/>
              <p:cNvPicPr>
                <a:picLocks noChangeAspect="1" noChangeArrowheads="1"/>
              </p:cNvPicPr>
              <p:nvPr/>
            </p:nvPicPr>
            <p:blipFill>
              <a:blip r:embed="rId3" cstate="print"/>
              <a:srcRect t="47450" r="19312" b="9213"/>
              <a:stretch>
                <a:fillRect/>
              </a:stretch>
            </p:blipFill>
            <p:spPr bwMode="auto">
              <a:xfrm>
                <a:off x="809900" y="-691896"/>
                <a:ext cx="7053944" cy="6705600"/>
              </a:xfrm>
              <a:prstGeom prst="rect">
                <a:avLst/>
              </a:prstGeom>
              <a:noFill/>
              <a:ln w="9525">
                <a:noFill/>
                <a:miter lim="800000"/>
                <a:headEnd/>
                <a:tailEnd/>
              </a:ln>
            </p:spPr>
          </p:pic>
          <p:sp>
            <p:nvSpPr>
              <p:cNvPr id="15" name="Rectangle 14"/>
              <p:cNvSpPr/>
              <p:nvPr/>
            </p:nvSpPr>
            <p:spPr>
              <a:xfrm>
                <a:off x="3157704" y="1181406"/>
                <a:ext cx="77932" cy="1142049"/>
              </a:xfrm>
              <a:prstGeom prst="rect">
                <a:avLst/>
              </a:prstGeom>
              <a:solidFill>
                <a:srgbClr val="FFFF00">
                  <a:alpha val="50980"/>
                </a:srgbClr>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grpSp>
        <p:sp>
          <p:nvSpPr>
            <p:cNvPr id="117767" name="Content Placeholder 2"/>
            <p:cNvSpPr txBox="1">
              <a:spLocks/>
            </p:cNvSpPr>
            <p:nvPr/>
          </p:nvSpPr>
          <p:spPr bwMode="auto">
            <a:xfrm>
              <a:off x="1371601" y="4419600"/>
              <a:ext cx="3688079" cy="1981200"/>
            </a:xfrm>
            <a:prstGeom prst="rect">
              <a:avLst/>
            </a:prstGeom>
            <a:noFill/>
            <a:ln w="9525">
              <a:noFill/>
              <a:miter lim="800000"/>
              <a:headEnd/>
              <a:tailEnd/>
            </a:ln>
          </p:spPr>
          <p:txBody>
            <a:bodyPr/>
            <a:lstStyle/>
            <a:p>
              <a:pPr marL="342900" indent="-342900">
                <a:spcBef>
                  <a:spcPct val="20000"/>
                </a:spcBef>
              </a:pPr>
              <a:r>
                <a:rPr lang="en-US" sz="2200" u="sng" dirty="0">
                  <a:latin typeface="Calibri" pitchFamily="34" charset="0"/>
                </a:rPr>
                <a:t>Solution</a:t>
              </a:r>
            </a:p>
            <a:p>
              <a:pPr marL="342900" indent="-342900">
                <a:spcBef>
                  <a:spcPct val="20000"/>
                </a:spcBef>
                <a:buFont typeface="Arial" charset="0"/>
                <a:buChar char="•"/>
              </a:pPr>
              <a:r>
                <a:rPr lang="en-US" sz="2200" dirty="0">
                  <a:latin typeface="Calibri" pitchFamily="34" charset="0"/>
                </a:rPr>
                <a:t>Extend auxiliary lane to Randol Mill exit</a:t>
              </a:r>
            </a:p>
          </p:txBody>
        </p:sp>
      </p:grpSp>
      <p:sp>
        <p:nvSpPr>
          <p:cNvPr id="12" name="Slide Number Placeholder 11"/>
          <p:cNvSpPr>
            <a:spLocks noGrp="1"/>
          </p:cNvSpPr>
          <p:nvPr>
            <p:ph type="sldNum" sz="quarter" idx="12"/>
          </p:nvPr>
        </p:nvSpPr>
        <p:spPr/>
        <p:txBody>
          <a:bodyPr/>
          <a:lstStyle/>
          <a:p>
            <a:pPr>
              <a:defRPr/>
            </a:pPr>
            <a:fld id="{02DC12DC-E066-4301-ACE0-61DD2ACB1A44}" type="slidenum">
              <a:rPr lang="en-US" smtClean="0"/>
              <a:pPr>
                <a:defRPr/>
              </a:pPr>
              <a:t>113</a:t>
            </a:fld>
            <a:endParaRPr lang="en-US" dirty="0"/>
          </a:p>
        </p:txBody>
      </p:sp>
      <p:sp>
        <p:nvSpPr>
          <p:cNvPr id="13" name="Footer Placeholder 12"/>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5320" y="304800"/>
            <a:ext cx="6629400" cy="685800"/>
          </a:xfrm>
        </p:spPr>
        <p:txBody>
          <a:bodyPr rtlCol="0">
            <a:normAutofit fontScale="90000"/>
          </a:bodyPr>
          <a:lstStyle/>
          <a:p>
            <a:pPr eaLnBrk="1" fontAlgn="auto" hangingPunct="1">
              <a:spcAft>
                <a:spcPts val="0"/>
              </a:spcAft>
              <a:defRPr/>
            </a:pPr>
            <a:r>
              <a:rPr lang="en-US" dirty="0" smtClean="0"/>
              <a:t>Examples</a:t>
            </a:r>
            <a:endParaRPr lang="en-US" dirty="0"/>
          </a:p>
        </p:txBody>
      </p:sp>
      <p:sp>
        <p:nvSpPr>
          <p:cNvPr id="118787" name="Content Placeholder 2"/>
          <p:cNvSpPr>
            <a:spLocks noGrp="1"/>
          </p:cNvSpPr>
          <p:nvPr>
            <p:ph idx="1"/>
          </p:nvPr>
        </p:nvSpPr>
        <p:spPr>
          <a:xfrm>
            <a:off x="670560" y="1402080"/>
            <a:ext cx="3657600" cy="1219200"/>
          </a:xfrm>
        </p:spPr>
        <p:txBody>
          <a:bodyPr/>
          <a:lstStyle/>
          <a:p>
            <a:pPr eaLnBrk="1" hangingPunct="1">
              <a:buFont typeface="Arial" charset="0"/>
              <a:buNone/>
            </a:pPr>
            <a:r>
              <a:rPr lang="en-US" dirty="0" smtClean="0"/>
              <a:t>SH 360, Arlington</a:t>
            </a:r>
          </a:p>
          <a:p>
            <a:pPr eaLnBrk="1" hangingPunct="1">
              <a:buFont typeface="Arial" charset="0"/>
              <a:buNone/>
            </a:pPr>
            <a:r>
              <a:rPr lang="en-US" dirty="0" smtClean="0"/>
              <a:t>(after)</a:t>
            </a:r>
          </a:p>
        </p:txBody>
      </p:sp>
      <p:grpSp>
        <p:nvGrpSpPr>
          <p:cNvPr id="3" name="Group 17"/>
          <p:cNvGrpSpPr>
            <a:grpSpLocks/>
          </p:cNvGrpSpPr>
          <p:nvPr/>
        </p:nvGrpSpPr>
        <p:grpSpPr bwMode="auto">
          <a:xfrm>
            <a:off x="4876800" y="1097280"/>
            <a:ext cx="3596640" cy="5302250"/>
            <a:chOff x="3352800" y="946727"/>
            <a:chExt cx="4267200" cy="5911273"/>
          </a:xfrm>
        </p:grpSpPr>
        <p:pic>
          <p:nvPicPr>
            <p:cNvPr id="118789" name="Picture 11" descr="SH360 CS2 NB auxiliary lane extension - NB 1 Abrams on-ramp.jpg"/>
            <p:cNvPicPr>
              <a:picLocks noChangeAspect="1"/>
            </p:cNvPicPr>
            <p:nvPr/>
          </p:nvPicPr>
          <p:blipFill>
            <a:blip r:embed="rId3" cstate="print"/>
            <a:srcRect l="18333" r="35001"/>
            <a:stretch>
              <a:fillRect/>
            </a:stretch>
          </p:blipFill>
          <p:spPr bwMode="auto">
            <a:xfrm>
              <a:off x="3352800" y="946727"/>
              <a:ext cx="4267200" cy="5911273"/>
            </a:xfrm>
            <a:prstGeom prst="rect">
              <a:avLst/>
            </a:prstGeom>
            <a:noFill/>
            <a:ln w="9525">
              <a:noFill/>
              <a:miter lim="800000"/>
              <a:headEnd/>
              <a:tailEnd/>
            </a:ln>
          </p:spPr>
        </p:pic>
        <p:sp>
          <p:nvSpPr>
            <p:cNvPr id="13" name="TextBox 12"/>
            <p:cNvSpPr txBox="1"/>
            <p:nvPr/>
          </p:nvSpPr>
          <p:spPr>
            <a:xfrm rot="16200000">
              <a:off x="5303095" y="5669853"/>
              <a:ext cx="1071458" cy="400050"/>
            </a:xfrm>
            <a:prstGeom prst="rect">
              <a:avLst/>
            </a:prstGeom>
            <a:noFill/>
          </p:spPr>
          <p:txBody>
            <a:bodyPr>
              <a:spAutoFit/>
            </a:bodyPr>
            <a:lstStyle/>
            <a:p>
              <a:pPr fontAlgn="auto">
                <a:spcBef>
                  <a:spcPts val="0"/>
                </a:spcBef>
                <a:spcAft>
                  <a:spcPts val="0"/>
                </a:spcAft>
                <a:defRPr/>
              </a:pPr>
              <a:r>
                <a:rPr lang="en-US" sz="2000" b="1" dirty="0">
                  <a:solidFill>
                    <a:schemeClr val="bg1"/>
                  </a:solidFill>
                  <a:effectLst>
                    <a:outerShdw blurRad="38100" dist="38100" dir="2700000" algn="tl">
                      <a:srgbClr val="000000">
                        <a:alpha val="43137"/>
                      </a:srgbClr>
                    </a:outerShdw>
                  </a:effectLst>
                  <a:latin typeface="+mn-lt"/>
                </a:rPr>
                <a:t>SH 360</a:t>
              </a:r>
            </a:p>
          </p:txBody>
        </p:sp>
        <p:grpSp>
          <p:nvGrpSpPr>
            <p:cNvPr id="4" name="Group 11"/>
            <p:cNvGrpSpPr>
              <a:grpSpLocks/>
            </p:cNvGrpSpPr>
            <p:nvPr/>
          </p:nvGrpSpPr>
          <p:grpSpPr bwMode="auto">
            <a:xfrm rot="-5400000">
              <a:off x="3210364" y="5801186"/>
              <a:ext cx="1123088" cy="533400"/>
              <a:chOff x="7772378" y="5334000"/>
              <a:chExt cx="1123088" cy="533400"/>
            </a:xfrm>
          </p:grpSpPr>
          <p:sp>
            <p:nvSpPr>
              <p:cNvPr id="15" name="Right Arrow 14"/>
              <p:cNvSpPr/>
              <p:nvPr/>
            </p:nvSpPr>
            <p:spPr>
              <a:xfrm>
                <a:off x="7772378" y="5334000"/>
                <a:ext cx="990503" cy="5334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8794" name="TextBox 15"/>
              <p:cNvSpPr txBox="1">
                <a:spLocks noChangeArrowheads="1"/>
              </p:cNvSpPr>
              <p:nvPr/>
            </p:nvSpPr>
            <p:spPr bwMode="auto">
              <a:xfrm>
                <a:off x="7772421" y="5369389"/>
                <a:ext cx="1123045" cy="438191"/>
              </a:xfrm>
              <a:prstGeom prst="rect">
                <a:avLst/>
              </a:prstGeom>
              <a:noFill/>
              <a:ln w="9525">
                <a:noFill/>
                <a:miter lim="800000"/>
                <a:headEnd/>
                <a:tailEnd/>
              </a:ln>
            </p:spPr>
            <p:txBody>
              <a:bodyPr wrap="square">
                <a:spAutoFit/>
              </a:bodyPr>
              <a:lstStyle/>
              <a:p>
                <a:r>
                  <a:rPr lang="en-US" dirty="0">
                    <a:latin typeface="Calibri" pitchFamily="34" charset="0"/>
                  </a:rPr>
                  <a:t>North</a:t>
                </a:r>
              </a:p>
            </p:txBody>
          </p:sp>
        </p:grpSp>
        <p:sp>
          <p:nvSpPr>
            <p:cNvPr id="17" name="TextBox 16"/>
            <p:cNvSpPr txBox="1"/>
            <p:nvPr/>
          </p:nvSpPr>
          <p:spPr>
            <a:xfrm rot="4301892">
              <a:off x="5553966" y="4131720"/>
              <a:ext cx="1995292" cy="307975"/>
            </a:xfrm>
            <a:prstGeom prst="rect">
              <a:avLst/>
            </a:prstGeom>
            <a:noFill/>
          </p:spPr>
          <p:txBody>
            <a:bodyPr>
              <a:spAutoFit/>
            </a:bodyPr>
            <a:lstStyle/>
            <a:p>
              <a:pPr fontAlgn="auto">
                <a:spcBef>
                  <a:spcPts val="0"/>
                </a:spcBef>
                <a:spcAft>
                  <a:spcPts val="0"/>
                </a:spcAft>
                <a:defRPr/>
              </a:pPr>
              <a:r>
                <a:rPr lang="en-US" sz="1400" dirty="0">
                  <a:solidFill>
                    <a:srgbClr val="FFC000"/>
                  </a:solidFill>
                  <a:effectLst>
                    <a:outerShdw blurRad="38100" dist="38100" dir="2700000" algn="tl">
                      <a:srgbClr val="000000">
                        <a:alpha val="43137"/>
                      </a:srgbClr>
                    </a:outerShdw>
                  </a:effectLst>
                  <a:latin typeface="+mn-lt"/>
                </a:rPr>
                <a:t>Abrams entrance ramp</a:t>
              </a:r>
            </a:p>
          </p:txBody>
        </p:sp>
      </p:grpSp>
      <p:sp>
        <p:nvSpPr>
          <p:cNvPr id="11" name="Slide Number Placeholder 10"/>
          <p:cNvSpPr>
            <a:spLocks noGrp="1"/>
          </p:cNvSpPr>
          <p:nvPr>
            <p:ph type="sldNum" sz="quarter" idx="12"/>
          </p:nvPr>
        </p:nvSpPr>
        <p:spPr/>
        <p:txBody>
          <a:bodyPr/>
          <a:lstStyle/>
          <a:p>
            <a:pPr>
              <a:defRPr/>
            </a:pPr>
            <a:fld id="{02DC12DC-E066-4301-ACE0-61DD2ACB1A44}" type="slidenum">
              <a:rPr lang="en-US" smtClean="0"/>
              <a:pPr>
                <a:defRPr/>
              </a:pPr>
              <a:t>114</a:t>
            </a:fld>
            <a:endParaRPr lang="en-US" dirty="0"/>
          </a:p>
        </p:txBody>
      </p:sp>
      <p:sp>
        <p:nvSpPr>
          <p:cNvPr id="12" name="Footer Placeholder 11"/>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4840" y="304800"/>
            <a:ext cx="6629400" cy="685800"/>
          </a:xfrm>
        </p:spPr>
        <p:txBody>
          <a:bodyPr rtlCol="0">
            <a:normAutofit fontScale="90000"/>
          </a:bodyPr>
          <a:lstStyle/>
          <a:p>
            <a:pPr eaLnBrk="1" fontAlgn="auto" hangingPunct="1">
              <a:spcAft>
                <a:spcPts val="0"/>
              </a:spcAft>
              <a:defRPr/>
            </a:pPr>
            <a:r>
              <a:rPr lang="en-US" dirty="0" smtClean="0"/>
              <a:t>Examples</a:t>
            </a:r>
            <a:endParaRPr lang="en-US" dirty="0"/>
          </a:p>
        </p:txBody>
      </p:sp>
      <p:sp>
        <p:nvSpPr>
          <p:cNvPr id="119811" name="Content Placeholder 2"/>
          <p:cNvSpPr>
            <a:spLocks noGrp="1"/>
          </p:cNvSpPr>
          <p:nvPr>
            <p:ph idx="1"/>
          </p:nvPr>
        </p:nvSpPr>
        <p:spPr>
          <a:xfrm>
            <a:off x="655320" y="1400176"/>
            <a:ext cx="4114800" cy="1219200"/>
          </a:xfrm>
        </p:spPr>
        <p:txBody>
          <a:bodyPr/>
          <a:lstStyle/>
          <a:p>
            <a:pPr eaLnBrk="1" hangingPunct="1">
              <a:buFont typeface="Arial" charset="0"/>
              <a:buNone/>
            </a:pPr>
            <a:r>
              <a:rPr lang="en-US" dirty="0" smtClean="0"/>
              <a:t>SH 360, Arlington </a:t>
            </a:r>
          </a:p>
          <a:p>
            <a:pPr eaLnBrk="1" hangingPunct="1">
              <a:buFont typeface="Arial" charset="0"/>
              <a:buNone/>
            </a:pPr>
            <a:r>
              <a:rPr lang="en-US" dirty="0" smtClean="0"/>
              <a:t>(after)</a:t>
            </a:r>
          </a:p>
        </p:txBody>
      </p:sp>
      <p:grpSp>
        <p:nvGrpSpPr>
          <p:cNvPr id="3" name="Group 19"/>
          <p:cNvGrpSpPr>
            <a:grpSpLocks/>
          </p:cNvGrpSpPr>
          <p:nvPr/>
        </p:nvGrpSpPr>
        <p:grpSpPr bwMode="auto">
          <a:xfrm>
            <a:off x="5172392" y="944880"/>
            <a:ext cx="3971608" cy="5439410"/>
            <a:chOff x="4800600" y="387281"/>
            <a:chExt cx="4307455" cy="6133592"/>
          </a:xfrm>
        </p:grpSpPr>
        <p:grpSp>
          <p:nvGrpSpPr>
            <p:cNvPr id="4" name="Group 13"/>
            <p:cNvGrpSpPr>
              <a:grpSpLocks/>
            </p:cNvGrpSpPr>
            <p:nvPr/>
          </p:nvGrpSpPr>
          <p:grpSpPr bwMode="auto">
            <a:xfrm>
              <a:off x="4800600" y="387281"/>
              <a:ext cx="4307455" cy="6133592"/>
              <a:chOff x="4800600" y="387281"/>
              <a:chExt cx="4307455" cy="6133592"/>
            </a:xfrm>
          </p:grpSpPr>
          <p:pic>
            <p:nvPicPr>
              <p:cNvPr id="119815" name="Picture 11" descr="SH360 CS2 NB auxiliary lane extension - NB 2.jpg"/>
              <p:cNvPicPr>
                <a:picLocks noChangeAspect="1"/>
              </p:cNvPicPr>
              <p:nvPr/>
            </p:nvPicPr>
            <p:blipFill>
              <a:blip r:embed="rId3" cstate="print"/>
              <a:srcRect l="23334" r="35001"/>
              <a:stretch>
                <a:fillRect/>
              </a:stretch>
            </p:blipFill>
            <p:spPr bwMode="auto">
              <a:xfrm>
                <a:off x="4800600" y="609600"/>
                <a:ext cx="3810000" cy="5911273"/>
              </a:xfrm>
              <a:prstGeom prst="rect">
                <a:avLst/>
              </a:prstGeom>
              <a:noFill/>
              <a:ln w="9525">
                <a:noFill/>
                <a:miter lim="800000"/>
                <a:headEnd/>
                <a:tailEnd/>
              </a:ln>
            </p:spPr>
          </p:pic>
          <p:sp>
            <p:nvSpPr>
              <p:cNvPr id="7" name="TextBox 6"/>
              <p:cNvSpPr txBox="1"/>
              <p:nvPr/>
            </p:nvSpPr>
            <p:spPr>
              <a:xfrm rot="17085775">
                <a:off x="6263889" y="1230934"/>
                <a:ext cx="1995323" cy="308016"/>
              </a:xfrm>
              <a:prstGeom prst="rect">
                <a:avLst/>
              </a:prstGeom>
              <a:noFill/>
            </p:spPr>
            <p:txBody>
              <a:bodyPr>
                <a:spAutoFit/>
              </a:bodyPr>
              <a:lstStyle/>
              <a:p>
                <a:pPr fontAlgn="auto">
                  <a:spcBef>
                    <a:spcPts val="0"/>
                  </a:spcBef>
                  <a:spcAft>
                    <a:spcPts val="0"/>
                  </a:spcAft>
                  <a:defRPr/>
                </a:pPr>
                <a:r>
                  <a:rPr lang="en-US" sz="1400" dirty="0">
                    <a:solidFill>
                      <a:srgbClr val="FFC000"/>
                    </a:solidFill>
                    <a:effectLst>
                      <a:outerShdw blurRad="38100" dist="38100" dir="2700000" algn="tl">
                        <a:srgbClr val="000000">
                          <a:alpha val="43137"/>
                        </a:srgbClr>
                      </a:outerShdw>
                    </a:effectLst>
                    <a:latin typeface="+mn-lt"/>
                  </a:rPr>
                  <a:t>Randol Mill exit ramp</a:t>
                </a:r>
              </a:p>
            </p:txBody>
          </p:sp>
          <p:sp>
            <p:nvSpPr>
              <p:cNvPr id="9" name="TextBox 8"/>
              <p:cNvSpPr txBox="1"/>
              <p:nvPr/>
            </p:nvSpPr>
            <p:spPr>
              <a:xfrm rot="16200000">
                <a:off x="6217744" y="5669208"/>
                <a:ext cx="1071474" cy="400103"/>
              </a:xfrm>
              <a:prstGeom prst="rect">
                <a:avLst/>
              </a:prstGeom>
              <a:noFill/>
            </p:spPr>
            <p:txBody>
              <a:bodyPr>
                <a:spAutoFit/>
              </a:bodyPr>
              <a:lstStyle/>
              <a:p>
                <a:pPr fontAlgn="auto">
                  <a:spcBef>
                    <a:spcPts val="0"/>
                  </a:spcBef>
                  <a:spcAft>
                    <a:spcPts val="0"/>
                  </a:spcAft>
                  <a:defRPr/>
                </a:pPr>
                <a:r>
                  <a:rPr lang="en-US" sz="2000" b="1" dirty="0">
                    <a:solidFill>
                      <a:schemeClr val="bg1"/>
                    </a:solidFill>
                    <a:effectLst>
                      <a:outerShdw blurRad="38100" dist="38100" dir="2700000" algn="tl">
                        <a:srgbClr val="000000">
                          <a:alpha val="43137"/>
                        </a:srgbClr>
                      </a:outerShdw>
                    </a:effectLst>
                    <a:latin typeface="+mn-lt"/>
                  </a:rPr>
                  <a:t>SH 360</a:t>
                </a:r>
              </a:p>
            </p:txBody>
          </p:sp>
          <p:grpSp>
            <p:nvGrpSpPr>
              <p:cNvPr id="5" name="Group 11"/>
              <p:cNvGrpSpPr>
                <a:grpSpLocks/>
              </p:cNvGrpSpPr>
              <p:nvPr/>
            </p:nvGrpSpPr>
            <p:grpSpPr bwMode="auto">
              <a:xfrm rot="-5400000">
                <a:off x="4800600" y="5638800"/>
                <a:ext cx="990600" cy="533400"/>
                <a:chOff x="7772400" y="5334000"/>
                <a:chExt cx="990600" cy="533400"/>
              </a:xfrm>
            </p:grpSpPr>
            <p:sp>
              <p:nvSpPr>
                <p:cNvPr id="10" name="Right Arrow 9"/>
                <p:cNvSpPr/>
                <p:nvPr/>
              </p:nvSpPr>
              <p:spPr>
                <a:xfrm>
                  <a:off x="7772967" y="5334030"/>
                  <a:ext cx="990518" cy="53347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9821" name="TextBox 10"/>
                <p:cNvSpPr txBox="1">
                  <a:spLocks noChangeArrowheads="1"/>
                </p:cNvSpPr>
                <p:nvPr/>
              </p:nvSpPr>
              <p:spPr bwMode="auto">
                <a:xfrm>
                  <a:off x="7772400" y="5410200"/>
                  <a:ext cx="762000" cy="369332"/>
                </a:xfrm>
                <a:prstGeom prst="rect">
                  <a:avLst/>
                </a:prstGeom>
                <a:noFill/>
                <a:ln w="9525">
                  <a:noFill/>
                  <a:miter lim="800000"/>
                  <a:headEnd/>
                  <a:tailEnd/>
                </a:ln>
              </p:spPr>
              <p:txBody>
                <a:bodyPr>
                  <a:spAutoFit/>
                </a:bodyPr>
                <a:lstStyle/>
                <a:p>
                  <a:r>
                    <a:rPr lang="en-US" dirty="0">
                      <a:latin typeface="Calibri" pitchFamily="34" charset="0"/>
                    </a:rPr>
                    <a:t>North</a:t>
                  </a:r>
                </a:p>
              </p:txBody>
            </p:sp>
          </p:grpSp>
          <p:sp>
            <p:nvSpPr>
              <p:cNvPr id="13" name="TextBox 12"/>
              <p:cNvSpPr txBox="1"/>
              <p:nvPr/>
            </p:nvSpPr>
            <p:spPr>
              <a:xfrm rot="19965029">
                <a:off x="7112304" y="3106444"/>
                <a:ext cx="1995751" cy="307949"/>
              </a:xfrm>
              <a:prstGeom prst="rect">
                <a:avLst/>
              </a:prstGeom>
              <a:noFill/>
            </p:spPr>
            <p:txBody>
              <a:bodyPr>
                <a:spAutoFit/>
              </a:bodyPr>
              <a:lstStyle/>
              <a:p>
                <a:pPr fontAlgn="auto">
                  <a:spcBef>
                    <a:spcPts val="0"/>
                  </a:spcBef>
                  <a:spcAft>
                    <a:spcPts val="0"/>
                  </a:spcAft>
                  <a:defRPr/>
                </a:pPr>
                <a:r>
                  <a:rPr lang="en-US" sz="1400" dirty="0">
                    <a:solidFill>
                      <a:srgbClr val="FFC000"/>
                    </a:solidFill>
                    <a:effectLst>
                      <a:outerShdw blurRad="38100" dist="38100" dir="2700000" algn="tl">
                        <a:srgbClr val="000000">
                          <a:alpha val="43137"/>
                        </a:srgbClr>
                      </a:outerShdw>
                    </a:effectLst>
                    <a:latin typeface="+mn-lt"/>
                  </a:rPr>
                  <a:t>Abrams exit ramp</a:t>
                </a:r>
              </a:p>
            </p:txBody>
          </p:sp>
        </p:grpSp>
        <p:cxnSp>
          <p:nvCxnSpPr>
            <p:cNvPr id="15" name="Straight Connector 14"/>
            <p:cNvCxnSpPr/>
            <p:nvPr/>
          </p:nvCxnSpPr>
          <p:spPr>
            <a:xfrm rot="16200000" flipH="1">
              <a:off x="5982052" y="2933412"/>
              <a:ext cx="1828649" cy="76210"/>
            </a:xfrm>
            <a:prstGeom prst="line">
              <a:avLst/>
            </a:prstGeom>
            <a:ln w="76200">
              <a:solidFill>
                <a:srgbClr val="FFFF00">
                  <a:alpha val="40000"/>
                </a:srgbClr>
              </a:solidFill>
            </a:ln>
          </p:spPr>
          <p:style>
            <a:lnRef idx="1">
              <a:schemeClr val="accent6"/>
            </a:lnRef>
            <a:fillRef idx="0">
              <a:schemeClr val="accent6"/>
            </a:fillRef>
            <a:effectRef idx="0">
              <a:schemeClr val="accent6"/>
            </a:effectRef>
            <a:fontRef idx="minor">
              <a:schemeClr val="tx1"/>
            </a:fontRef>
          </p:style>
        </p:cxnSp>
      </p:grpSp>
      <p:sp>
        <p:nvSpPr>
          <p:cNvPr id="14" name="Slide Number Placeholder 13"/>
          <p:cNvSpPr>
            <a:spLocks noGrp="1"/>
          </p:cNvSpPr>
          <p:nvPr>
            <p:ph type="sldNum" sz="quarter" idx="12"/>
          </p:nvPr>
        </p:nvSpPr>
        <p:spPr/>
        <p:txBody>
          <a:bodyPr/>
          <a:lstStyle/>
          <a:p>
            <a:pPr>
              <a:defRPr/>
            </a:pPr>
            <a:fld id="{02DC12DC-E066-4301-ACE0-61DD2ACB1A44}" type="slidenum">
              <a:rPr lang="en-US" smtClean="0"/>
              <a:pPr>
                <a:defRPr/>
              </a:pPr>
              <a:t>115</a:t>
            </a:fld>
            <a:endParaRPr lang="en-US" dirty="0"/>
          </a:p>
        </p:txBody>
      </p:sp>
      <p:sp>
        <p:nvSpPr>
          <p:cNvPr id="16" name="Footer Placeholder 15"/>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6629400" cy="685800"/>
          </a:xfrm>
        </p:spPr>
        <p:txBody>
          <a:bodyPr rtlCol="0">
            <a:normAutofit fontScale="90000"/>
          </a:bodyPr>
          <a:lstStyle/>
          <a:p>
            <a:pPr eaLnBrk="1" fontAlgn="auto" hangingPunct="1">
              <a:spcAft>
                <a:spcPts val="0"/>
              </a:spcAft>
              <a:defRPr/>
            </a:pPr>
            <a:r>
              <a:rPr lang="en-US" dirty="0" smtClean="0"/>
              <a:t>Examples</a:t>
            </a:r>
            <a:endParaRPr lang="en-US" dirty="0"/>
          </a:p>
        </p:txBody>
      </p:sp>
      <p:sp>
        <p:nvSpPr>
          <p:cNvPr id="120835" name="Content Placeholder 2"/>
          <p:cNvSpPr>
            <a:spLocks noGrp="1"/>
          </p:cNvSpPr>
          <p:nvPr>
            <p:ph idx="1"/>
          </p:nvPr>
        </p:nvSpPr>
        <p:spPr>
          <a:xfrm>
            <a:off x="685800" y="990600"/>
            <a:ext cx="7543800" cy="3581400"/>
          </a:xfrm>
        </p:spPr>
        <p:txBody>
          <a:bodyPr/>
          <a:lstStyle/>
          <a:p>
            <a:pPr eaLnBrk="1" hangingPunct="1">
              <a:buFont typeface="Arial" charset="0"/>
              <a:buNone/>
            </a:pPr>
            <a:r>
              <a:rPr lang="en-US" dirty="0" smtClean="0"/>
              <a:t>SH 360, Arlington</a:t>
            </a:r>
          </a:p>
          <a:p>
            <a:pPr eaLnBrk="1" hangingPunct="1"/>
            <a:r>
              <a:rPr lang="en-US" dirty="0" smtClean="0"/>
              <a:t>Cost - $150,000 (contract change)</a:t>
            </a:r>
          </a:p>
          <a:p>
            <a:pPr eaLnBrk="1" hangingPunct="1"/>
            <a:r>
              <a:rPr lang="en-US" dirty="0" smtClean="0"/>
              <a:t>Benefits</a:t>
            </a:r>
          </a:p>
          <a:p>
            <a:pPr lvl="1" eaLnBrk="1" hangingPunct="1">
              <a:buFont typeface="Courier New" pitchFamily="49" charset="0"/>
              <a:buChar char="o"/>
            </a:pPr>
            <a:r>
              <a:rPr lang="en-US" dirty="0" smtClean="0"/>
              <a:t>$200,000 annual delay reduction</a:t>
            </a:r>
          </a:p>
          <a:p>
            <a:pPr lvl="1" eaLnBrk="1" hangingPunct="1">
              <a:buFont typeface="Courier New" pitchFamily="49" charset="0"/>
              <a:buChar char="o"/>
            </a:pPr>
            <a:r>
              <a:rPr lang="en-US" dirty="0" smtClean="0"/>
              <a:t> 76% fewer injury crashes</a:t>
            </a:r>
          </a:p>
          <a:p>
            <a:pPr eaLnBrk="1" hangingPunct="1">
              <a:buFont typeface="Arial" charset="0"/>
              <a:buNone/>
            </a:pPr>
            <a:endParaRPr lang="en-US" dirty="0" smtClean="0"/>
          </a:p>
        </p:txBody>
      </p:sp>
      <p:sp>
        <p:nvSpPr>
          <p:cNvPr id="4" name="Slide Number Placeholder 3"/>
          <p:cNvSpPr>
            <a:spLocks noGrp="1"/>
          </p:cNvSpPr>
          <p:nvPr>
            <p:ph type="sldNum" sz="quarter" idx="12"/>
          </p:nvPr>
        </p:nvSpPr>
        <p:spPr/>
        <p:txBody>
          <a:bodyPr/>
          <a:lstStyle/>
          <a:p>
            <a:pPr>
              <a:defRPr/>
            </a:pPr>
            <a:fld id="{02DC12DC-E066-4301-ACE0-61DD2ACB1A44}" type="slidenum">
              <a:rPr lang="en-US" smtClean="0"/>
              <a:pPr>
                <a:defRPr/>
              </a:pPr>
              <a:t>116</a:t>
            </a:fld>
            <a:endParaRPr lang="en-US" dirty="0"/>
          </a:p>
        </p:txBody>
      </p:sp>
      <p:sp>
        <p:nvSpPr>
          <p:cNvPr id="5" name="Footer Placeholder 4"/>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1"/>
          <p:cNvSpPr>
            <a:spLocks noGrp="1"/>
          </p:cNvSpPr>
          <p:nvPr>
            <p:ph type="title"/>
          </p:nvPr>
        </p:nvSpPr>
        <p:spPr>
          <a:xfrm>
            <a:off x="838200" y="685800"/>
            <a:ext cx="8305800" cy="533400"/>
          </a:xfrm>
        </p:spPr>
        <p:txBody>
          <a:bodyPr>
            <a:normAutofit fontScale="90000"/>
          </a:bodyPr>
          <a:lstStyle/>
          <a:p>
            <a:pPr eaLnBrk="1" hangingPunct="1"/>
            <a:r>
              <a:rPr lang="en-US" dirty="0" smtClean="0"/>
              <a:t>Developing Your Operational Functionality Program</a:t>
            </a:r>
          </a:p>
        </p:txBody>
      </p:sp>
      <p:sp>
        <p:nvSpPr>
          <p:cNvPr id="3" name="Content Placeholder 2"/>
          <p:cNvSpPr>
            <a:spLocks noGrp="1"/>
          </p:cNvSpPr>
          <p:nvPr>
            <p:ph idx="1"/>
          </p:nvPr>
        </p:nvSpPr>
        <p:spPr>
          <a:xfrm>
            <a:off x="762000" y="1752600"/>
            <a:ext cx="5334000" cy="4572000"/>
          </a:xfrm>
        </p:spPr>
        <p:txBody>
          <a:bodyPr rtlCol="0">
            <a:normAutofit lnSpcReduction="10000"/>
          </a:bodyPr>
          <a:lstStyle/>
          <a:p>
            <a:pPr marL="514350" indent="-514350" eaLnBrk="1" fontAlgn="auto" hangingPunct="1">
              <a:spcAft>
                <a:spcPts val="0"/>
              </a:spcAft>
              <a:buFont typeface="+mj-lt"/>
              <a:buAutoNum type="arabicPeriod"/>
              <a:defRPr/>
            </a:pPr>
            <a:r>
              <a:rPr lang="en-US" sz="2400" dirty="0" smtClean="0"/>
              <a:t>Assemble collaborating agencies, stakeholders</a:t>
            </a:r>
          </a:p>
          <a:p>
            <a:pPr marL="514350" indent="-514350" eaLnBrk="1" fontAlgn="auto" hangingPunct="1">
              <a:spcAft>
                <a:spcPts val="0"/>
              </a:spcAft>
              <a:buFont typeface="+mj-lt"/>
              <a:buAutoNum type="arabicPeriod"/>
              <a:defRPr/>
            </a:pPr>
            <a:r>
              <a:rPr lang="en-US" sz="2400" dirty="0" smtClean="0"/>
              <a:t>Establish objectives</a:t>
            </a:r>
          </a:p>
          <a:p>
            <a:pPr marL="514350" indent="-514350" eaLnBrk="1" fontAlgn="auto" hangingPunct="1">
              <a:spcAft>
                <a:spcPts val="0"/>
              </a:spcAft>
              <a:buFont typeface="+mj-lt"/>
              <a:buAutoNum type="arabicPeriod"/>
              <a:defRPr/>
            </a:pPr>
            <a:r>
              <a:rPr lang="en-US" sz="2400" dirty="0" smtClean="0"/>
              <a:t>Develop corridor concept of operation</a:t>
            </a:r>
          </a:p>
          <a:p>
            <a:pPr marL="514350" indent="-514350" eaLnBrk="1" fontAlgn="auto" hangingPunct="1">
              <a:spcAft>
                <a:spcPts val="0"/>
              </a:spcAft>
              <a:buFont typeface="+mj-lt"/>
              <a:buAutoNum type="arabicPeriod"/>
              <a:defRPr/>
            </a:pPr>
            <a:r>
              <a:rPr lang="en-US" sz="2400" dirty="0" smtClean="0"/>
              <a:t>Agree on concept</a:t>
            </a:r>
          </a:p>
          <a:p>
            <a:pPr marL="514350" indent="-514350" eaLnBrk="1" fontAlgn="auto" hangingPunct="1">
              <a:spcAft>
                <a:spcPts val="0"/>
              </a:spcAft>
              <a:buFont typeface="+mj-lt"/>
              <a:buAutoNum type="arabicPeriod"/>
              <a:defRPr/>
            </a:pPr>
            <a:r>
              <a:rPr lang="en-US" sz="2400" dirty="0" smtClean="0"/>
              <a:t>Develop operating plan</a:t>
            </a:r>
          </a:p>
          <a:p>
            <a:pPr marL="514350" indent="-514350" eaLnBrk="1" fontAlgn="auto" hangingPunct="1">
              <a:spcAft>
                <a:spcPts val="0"/>
              </a:spcAft>
              <a:buFont typeface="+mj-lt"/>
              <a:buAutoNum type="arabicPeriod"/>
              <a:defRPr/>
            </a:pPr>
            <a:r>
              <a:rPr lang="en-US" sz="2400" dirty="0" smtClean="0"/>
              <a:t>Identify improvements, resources</a:t>
            </a:r>
          </a:p>
          <a:p>
            <a:pPr marL="514350" indent="-514350" eaLnBrk="1" fontAlgn="auto" hangingPunct="1">
              <a:spcAft>
                <a:spcPts val="0"/>
              </a:spcAft>
              <a:buFont typeface="+mj-lt"/>
              <a:buAutoNum type="arabicPeriod"/>
              <a:defRPr/>
            </a:pPr>
            <a:r>
              <a:rPr lang="en-US" sz="2400" dirty="0" smtClean="0"/>
              <a:t>Develop implementation strategy</a:t>
            </a:r>
          </a:p>
          <a:p>
            <a:pPr marL="914400" lvl="1" indent="-514350" eaLnBrk="1" fontAlgn="auto" hangingPunct="1">
              <a:spcAft>
                <a:spcPts val="0"/>
              </a:spcAft>
              <a:buFont typeface="Arial" pitchFamily="34" charset="0"/>
              <a:buChar char="–"/>
              <a:defRPr/>
            </a:pPr>
            <a:r>
              <a:rPr lang="en-US" sz="2000" dirty="0" smtClean="0"/>
              <a:t>Responsibilities</a:t>
            </a:r>
          </a:p>
          <a:p>
            <a:pPr marL="914400" lvl="1" indent="-514350" eaLnBrk="1" fontAlgn="auto" hangingPunct="1">
              <a:spcAft>
                <a:spcPts val="0"/>
              </a:spcAft>
              <a:buFont typeface="Arial" pitchFamily="34" charset="0"/>
              <a:buChar char="–"/>
              <a:defRPr/>
            </a:pPr>
            <a:r>
              <a:rPr lang="en-US" sz="2000" dirty="0" smtClean="0"/>
              <a:t>Priorities</a:t>
            </a:r>
          </a:p>
          <a:p>
            <a:pPr marL="914400" lvl="1" indent="-514350" eaLnBrk="1" fontAlgn="auto" hangingPunct="1">
              <a:spcAft>
                <a:spcPts val="0"/>
              </a:spcAft>
              <a:buFont typeface="Arial" pitchFamily="34" charset="0"/>
              <a:buChar char="–"/>
              <a:defRPr/>
            </a:pPr>
            <a:r>
              <a:rPr lang="en-US" sz="2000" dirty="0" smtClean="0"/>
              <a:t>Public information program</a:t>
            </a:r>
          </a:p>
        </p:txBody>
      </p:sp>
      <p:pic>
        <p:nvPicPr>
          <p:cNvPr id="103428" name="Picture 5"/>
          <p:cNvPicPr>
            <a:picLocks noChangeAspect="1" noChangeArrowheads="1"/>
          </p:cNvPicPr>
          <p:nvPr/>
        </p:nvPicPr>
        <p:blipFill>
          <a:blip r:embed="rId3" cstate="print"/>
          <a:srcRect/>
          <a:stretch>
            <a:fillRect/>
          </a:stretch>
        </p:blipFill>
        <p:spPr bwMode="auto">
          <a:xfrm>
            <a:off x="6096000" y="1675702"/>
            <a:ext cx="1956619" cy="2445447"/>
          </a:xfrm>
          <a:prstGeom prst="rect">
            <a:avLst/>
          </a:prstGeom>
          <a:noFill/>
          <a:ln w="9525">
            <a:noFill/>
            <a:miter lim="800000"/>
            <a:headEnd/>
            <a:tailEnd/>
          </a:ln>
        </p:spPr>
      </p:pic>
      <p:pic>
        <p:nvPicPr>
          <p:cNvPr id="103429" name="Picture 21" descr="C:\Jacqui\TMP\Effectiveness\Report\REPORT_JPGS\tv_news studio.jpg"/>
          <p:cNvPicPr>
            <a:picLocks noChangeAspect="1" noChangeArrowheads="1"/>
          </p:cNvPicPr>
          <p:nvPr/>
        </p:nvPicPr>
        <p:blipFill>
          <a:blip r:embed="rId4" cstate="print"/>
          <a:srcRect/>
          <a:stretch>
            <a:fillRect/>
          </a:stretch>
        </p:blipFill>
        <p:spPr bwMode="auto">
          <a:xfrm>
            <a:off x="5715000" y="4343400"/>
            <a:ext cx="2581275" cy="1936750"/>
          </a:xfrm>
          <a:prstGeom prst="rect">
            <a:avLst/>
          </a:prstGeom>
          <a:noFill/>
          <a:ln w="9525">
            <a:solidFill>
              <a:srgbClr val="000000"/>
            </a:solidFill>
            <a:miter lim="800000"/>
            <a:headEnd/>
            <a:tailEnd/>
          </a:ln>
        </p:spPr>
      </p:pic>
      <p:sp>
        <p:nvSpPr>
          <p:cNvPr id="6" name="Slide Number Placeholder 5"/>
          <p:cNvSpPr>
            <a:spLocks noGrp="1"/>
          </p:cNvSpPr>
          <p:nvPr>
            <p:ph type="sldNum" sz="quarter" idx="12"/>
          </p:nvPr>
        </p:nvSpPr>
        <p:spPr/>
        <p:txBody>
          <a:bodyPr/>
          <a:lstStyle/>
          <a:p>
            <a:pPr>
              <a:defRPr/>
            </a:pPr>
            <a:fld id="{02DC12DC-E066-4301-ACE0-61DD2ACB1A44}" type="slidenum">
              <a:rPr lang="en-US" smtClean="0">
                <a:latin typeface="+mj-lt"/>
              </a:rPr>
              <a:pPr>
                <a:defRPr/>
              </a:pPr>
              <a:t>99</a:t>
            </a:fld>
            <a:endParaRPr lang="en-US" dirty="0">
              <a:latin typeface="+mj-lt"/>
            </a:endParaRPr>
          </a:p>
        </p:txBody>
      </p:sp>
      <p:sp>
        <p:nvSpPr>
          <p:cNvPr id="7" name="Footer Placeholder 6"/>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itle 1"/>
          <p:cNvSpPr>
            <a:spLocks noGrp="1"/>
          </p:cNvSpPr>
          <p:nvPr>
            <p:ph type="title"/>
          </p:nvPr>
        </p:nvSpPr>
        <p:spPr>
          <a:xfrm>
            <a:off x="685800" y="304800"/>
            <a:ext cx="6629400" cy="685800"/>
          </a:xfrm>
        </p:spPr>
        <p:txBody>
          <a:bodyPr>
            <a:normAutofit fontScale="90000"/>
          </a:bodyPr>
          <a:lstStyle/>
          <a:p>
            <a:pPr eaLnBrk="1" hangingPunct="1"/>
            <a:r>
              <a:rPr lang="en-US" dirty="0" smtClean="0"/>
              <a:t>Examples</a:t>
            </a:r>
          </a:p>
        </p:txBody>
      </p:sp>
      <p:sp>
        <p:nvSpPr>
          <p:cNvPr id="121859" name="Content Placeholder 2"/>
          <p:cNvSpPr>
            <a:spLocks noGrp="1"/>
          </p:cNvSpPr>
          <p:nvPr>
            <p:ph idx="1"/>
          </p:nvPr>
        </p:nvSpPr>
        <p:spPr>
          <a:xfrm>
            <a:off x="762000" y="1295400"/>
            <a:ext cx="4038600" cy="1447800"/>
          </a:xfrm>
        </p:spPr>
        <p:txBody>
          <a:bodyPr>
            <a:normAutofit/>
          </a:bodyPr>
          <a:lstStyle/>
          <a:p>
            <a:pPr eaLnBrk="1" hangingPunct="1">
              <a:buFont typeface="Arial" charset="0"/>
              <a:buNone/>
            </a:pPr>
            <a:r>
              <a:rPr lang="en-US" sz="2800" dirty="0" smtClean="0"/>
              <a:t>I-40 – I-275 Interchange, Knoxville, TN</a:t>
            </a:r>
          </a:p>
        </p:txBody>
      </p:sp>
      <p:grpSp>
        <p:nvGrpSpPr>
          <p:cNvPr id="2" name="Group 15"/>
          <p:cNvGrpSpPr>
            <a:grpSpLocks/>
          </p:cNvGrpSpPr>
          <p:nvPr/>
        </p:nvGrpSpPr>
        <p:grpSpPr bwMode="auto">
          <a:xfrm>
            <a:off x="864702" y="3276600"/>
            <a:ext cx="3352800" cy="2286000"/>
            <a:chOff x="304799" y="1066800"/>
            <a:chExt cx="3599079" cy="2438400"/>
          </a:xfrm>
        </p:grpSpPr>
        <p:pic>
          <p:nvPicPr>
            <p:cNvPr id="121863" name="Picture 4" descr="Malfunction Junction.jpg"/>
            <p:cNvPicPr>
              <a:picLocks noChangeAspect="1"/>
            </p:cNvPicPr>
            <p:nvPr/>
          </p:nvPicPr>
          <p:blipFill>
            <a:blip r:embed="rId3" cstate="print"/>
            <a:srcRect/>
            <a:stretch>
              <a:fillRect/>
            </a:stretch>
          </p:blipFill>
          <p:spPr bwMode="auto">
            <a:xfrm>
              <a:off x="304799" y="1066800"/>
              <a:ext cx="3599079" cy="2438400"/>
            </a:xfrm>
            <a:prstGeom prst="rect">
              <a:avLst/>
            </a:prstGeom>
            <a:noFill/>
            <a:ln w="9525">
              <a:noFill/>
              <a:miter lim="800000"/>
              <a:headEnd/>
              <a:tailEnd/>
            </a:ln>
          </p:spPr>
        </p:pic>
        <p:cxnSp>
          <p:nvCxnSpPr>
            <p:cNvPr id="7" name="Straight Connector 6"/>
            <p:cNvCxnSpPr/>
            <p:nvPr/>
          </p:nvCxnSpPr>
          <p:spPr>
            <a:xfrm>
              <a:off x="1448257" y="1143001"/>
              <a:ext cx="1905194" cy="228599"/>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grpSp>
        <p:nvGrpSpPr>
          <p:cNvPr id="14" name="Group 13"/>
          <p:cNvGrpSpPr/>
          <p:nvPr/>
        </p:nvGrpSpPr>
        <p:grpSpPr>
          <a:xfrm>
            <a:off x="4558746" y="1676400"/>
            <a:ext cx="4038600" cy="4495800"/>
            <a:chOff x="4558746" y="1676400"/>
            <a:chExt cx="4038600" cy="4495800"/>
          </a:xfrm>
        </p:grpSpPr>
        <p:pic>
          <p:nvPicPr>
            <p:cNvPr id="121860" name="Picture 3" descr="I40-I275 interchange 2002.jpg"/>
            <p:cNvPicPr>
              <a:picLocks noChangeAspect="1"/>
            </p:cNvPicPr>
            <p:nvPr/>
          </p:nvPicPr>
          <p:blipFill>
            <a:blip r:embed="rId4" cstate="print"/>
            <a:srcRect l="10567" r="16023" b="11940"/>
            <a:stretch>
              <a:fillRect/>
            </a:stretch>
          </p:blipFill>
          <p:spPr bwMode="auto">
            <a:xfrm>
              <a:off x="4558746" y="1676400"/>
              <a:ext cx="4038600" cy="4495800"/>
            </a:xfrm>
            <a:prstGeom prst="rect">
              <a:avLst/>
            </a:prstGeom>
            <a:noFill/>
            <a:ln w="9525">
              <a:noFill/>
              <a:miter lim="800000"/>
              <a:headEnd/>
              <a:tailEnd/>
            </a:ln>
          </p:spPr>
        </p:pic>
        <p:cxnSp>
          <p:nvCxnSpPr>
            <p:cNvPr id="11" name="Straight Connector 10"/>
            <p:cNvCxnSpPr/>
            <p:nvPr/>
          </p:nvCxnSpPr>
          <p:spPr>
            <a:xfrm>
              <a:off x="4959927" y="2590800"/>
              <a:ext cx="1551709" cy="325582"/>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9" name="Slide Number Placeholder 8"/>
          <p:cNvSpPr>
            <a:spLocks noGrp="1"/>
          </p:cNvSpPr>
          <p:nvPr>
            <p:ph type="sldNum" sz="quarter" idx="12"/>
          </p:nvPr>
        </p:nvSpPr>
        <p:spPr/>
        <p:txBody>
          <a:bodyPr/>
          <a:lstStyle/>
          <a:p>
            <a:pPr>
              <a:defRPr/>
            </a:pPr>
            <a:fld id="{02DC12DC-E066-4301-ACE0-61DD2ACB1A44}" type="slidenum">
              <a:rPr lang="en-US" smtClean="0"/>
              <a:pPr>
                <a:defRPr/>
              </a:pPr>
              <a:t>117</a:t>
            </a:fld>
            <a:endParaRPr lang="en-US" dirty="0"/>
          </a:p>
        </p:txBody>
      </p:sp>
      <p:sp>
        <p:nvSpPr>
          <p:cNvPr id="10" name="Footer Placeholder 9"/>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a:xfrm>
            <a:off x="685800" y="304800"/>
            <a:ext cx="6629400" cy="685800"/>
          </a:xfrm>
        </p:spPr>
        <p:txBody>
          <a:bodyPr>
            <a:normAutofit fontScale="90000"/>
          </a:bodyPr>
          <a:lstStyle/>
          <a:p>
            <a:pPr eaLnBrk="1" hangingPunct="1"/>
            <a:r>
              <a:rPr lang="en-US" dirty="0" smtClean="0"/>
              <a:t>Examples</a:t>
            </a:r>
          </a:p>
        </p:txBody>
      </p:sp>
      <p:sp>
        <p:nvSpPr>
          <p:cNvPr id="122883" name="Content Placeholder 2"/>
          <p:cNvSpPr>
            <a:spLocks noGrp="1"/>
          </p:cNvSpPr>
          <p:nvPr>
            <p:ph idx="1"/>
          </p:nvPr>
        </p:nvSpPr>
        <p:spPr>
          <a:xfrm>
            <a:off x="685800" y="1219200"/>
            <a:ext cx="4038600" cy="2362200"/>
          </a:xfrm>
        </p:spPr>
        <p:txBody>
          <a:bodyPr/>
          <a:lstStyle/>
          <a:p>
            <a:pPr eaLnBrk="1" hangingPunct="1"/>
            <a:r>
              <a:rPr lang="en-US" dirty="0" smtClean="0"/>
              <a:t>I-670 reconstruction, Columbus, OH</a:t>
            </a:r>
          </a:p>
        </p:txBody>
      </p:sp>
      <p:sp>
        <p:nvSpPr>
          <p:cNvPr id="5" name="Slide Number Placeholder 4"/>
          <p:cNvSpPr>
            <a:spLocks noGrp="1"/>
          </p:cNvSpPr>
          <p:nvPr>
            <p:ph type="sldNum" sz="quarter" idx="12"/>
          </p:nvPr>
        </p:nvSpPr>
        <p:spPr/>
        <p:txBody>
          <a:bodyPr/>
          <a:lstStyle/>
          <a:p>
            <a:pPr>
              <a:defRPr/>
            </a:pPr>
            <a:fld id="{02DC12DC-E066-4301-ACE0-61DD2ACB1A44}" type="slidenum">
              <a:rPr lang="en-US" smtClean="0"/>
              <a:pPr>
                <a:defRPr/>
              </a:pPr>
              <a:t>118</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8" name="Group 7"/>
          <p:cNvGrpSpPr/>
          <p:nvPr/>
        </p:nvGrpSpPr>
        <p:grpSpPr>
          <a:xfrm>
            <a:off x="4114800" y="2011673"/>
            <a:ext cx="4043363" cy="4334452"/>
            <a:chOff x="4114800" y="1745673"/>
            <a:chExt cx="4043363" cy="4334452"/>
          </a:xfrm>
        </p:grpSpPr>
        <p:pic>
          <p:nvPicPr>
            <p:cNvPr id="122884" name="Picture 3" descr="A map detailing how traffic patterns will be altered during the reconstruction process.  The map highlights areas of major increase, increase, decrease, major decrease, I-670 Work Zone and I-670 Closure."/>
            <p:cNvPicPr>
              <a:picLocks noChangeAspect="1" noChangeArrowheads="1"/>
            </p:cNvPicPr>
            <p:nvPr/>
          </p:nvPicPr>
          <p:blipFill>
            <a:blip r:embed="rId3" cstate="print"/>
            <a:srcRect/>
            <a:stretch>
              <a:fillRect/>
            </a:stretch>
          </p:blipFill>
          <p:spPr bwMode="auto">
            <a:xfrm>
              <a:off x="4114800" y="1981200"/>
              <a:ext cx="4043363" cy="4098925"/>
            </a:xfrm>
            <a:prstGeom prst="rect">
              <a:avLst/>
            </a:prstGeom>
            <a:noFill/>
            <a:ln w="9525">
              <a:noFill/>
              <a:miter lim="800000"/>
              <a:headEnd/>
              <a:tailEnd/>
            </a:ln>
          </p:spPr>
        </p:pic>
        <p:sp>
          <p:nvSpPr>
            <p:cNvPr id="7" name="TextBox 6"/>
            <p:cNvSpPr txBox="1"/>
            <p:nvPr/>
          </p:nvSpPr>
          <p:spPr>
            <a:xfrm>
              <a:off x="4123114" y="1745673"/>
              <a:ext cx="1579418" cy="276999"/>
            </a:xfrm>
            <a:prstGeom prst="rect">
              <a:avLst/>
            </a:prstGeom>
            <a:noFill/>
          </p:spPr>
          <p:txBody>
            <a:bodyPr wrap="square" rtlCol="0">
              <a:spAutoFit/>
            </a:bodyPr>
            <a:lstStyle/>
            <a:p>
              <a:r>
                <a:rPr lang="en-US" sz="1200" dirty="0" smtClean="0"/>
                <a:t>Traffic changes</a:t>
              </a:r>
              <a:endParaRPr lang="en-US" sz="1200" dirty="0"/>
            </a:p>
          </p:txBody>
        </p:sp>
      </p:grpSp>
    </p:spTree>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itle 1"/>
          <p:cNvSpPr>
            <a:spLocks noGrp="1"/>
          </p:cNvSpPr>
          <p:nvPr>
            <p:ph type="title"/>
          </p:nvPr>
        </p:nvSpPr>
        <p:spPr>
          <a:xfrm>
            <a:off x="762000" y="304800"/>
            <a:ext cx="6629400" cy="685800"/>
          </a:xfrm>
        </p:spPr>
        <p:txBody>
          <a:bodyPr>
            <a:normAutofit fontScale="90000"/>
          </a:bodyPr>
          <a:lstStyle/>
          <a:p>
            <a:pPr eaLnBrk="1" hangingPunct="1"/>
            <a:r>
              <a:rPr lang="en-US" dirty="0" smtClean="0"/>
              <a:t>Internet Sources</a:t>
            </a:r>
          </a:p>
        </p:txBody>
      </p:sp>
      <p:sp>
        <p:nvSpPr>
          <p:cNvPr id="123907" name="Content Placeholder 2"/>
          <p:cNvSpPr>
            <a:spLocks noGrp="1"/>
          </p:cNvSpPr>
          <p:nvPr>
            <p:ph idx="1"/>
          </p:nvPr>
        </p:nvSpPr>
        <p:spPr>
          <a:xfrm>
            <a:off x="838200" y="1143000"/>
            <a:ext cx="8991600" cy="5715000"/>
          </a:xfrm>
        </p:spPr>
        <p:txBody>
          <a:bodyPr/>
          <a:lstStyle/>
          <a:p>
            <a:pPr eaLnBrk="1" hangingPunct="1"/>
            <a:r>
              <a:rPr lang="en-US" sz="1600" dirty="0" smtClean="0"/>
              <a:t>FHWA freeway management website</a:t>
            </a:r>
          </a:p>
          <a:p>
            <a:pPr lvl="1" eaLnBrk="1" hangingPunct="1"/>
            <a:r>
              <a:rPr lang="en-US" sz="1600" dirty="0" smtClean="0">
                <a:hlinkClick r:id="rId3"/>
              </a:rPr>
              <a:t>http://ops.fhwa.dot.gov/freewaymgmt/index.htm</a:t>
            </a:r>
            <a:r>
              <a:rPr lang="en-US" sz="1600" dirty="0" smtClean="0"/>
              <a:t> </a:t>
            </a:r>
          </a:p>
          <a:p>
            <a:pPr eaLnBrk="1" hangingPunct="1"/>
            <a:r>
              <a:rPr lang="en-US" sz="1600" dirty="0" smtClean="0"/>
              <a:t>FHWA arterial management website</a:t>
            </a:r>
          </a:p>
          <a:p>
            <a:pPr lvl="1" eaLnBrk="1" hangingPunct="1"/>
            <a:r>
              <a:rPr lang="en-US" sz="1600" dirty="0" smtClean="0">
                <a:hlinkClick r:id="rId4"/>
              </a:rPr>
              <a:t>http://ops.fhwa.dot.gov/arterial_mgmt/index.htm</a:t>
            </a:r>
            <a:r>
              <a:rPr lang="en-US" sz="1600" dirty="0" smtClean="0"/>
              <a:t> </a:t>
            </a:r>
          </a:p>
          <a:p>
            <a:pPr eaLnBrk="1" hangingPunct="1"/>
            <a:r>
              <a:rPr lang="en-US" sz="1600" dirty="0" smtClean="0"/>
              <a:t>FHWA incident management website</a:t>
            </a:r>
          </a:p>
          <a:p>
            <a:pPr lvl="1" eaLnBrk="1" hangingPunct="1"/>
            <a:r>
              <a:rPr lang="en-US" sz="1600" dirty="0" smtClean="0">
                <a:hlinkClick r:id="rId5"/>
              </a:rPr>
              <a:t>http://www.ite.org/M&amp;O/resources.asp</a:t>
            </a:r>
            <a:r>
              <a:rPr lang="en-US" sz="1600" dirty="0" smtClean="0"/>
              <a:t> </a:t>
            </a:r>
          </a:p>
          <a:p>
            <a:pPr eaLnBrk="1" hangingPunct="1"/>
            <a:r>
              <a:rPr lang="en-US" sz="1600" dirty="0" smtClean="0"/>
              <a:t>ITE management and operations website</a:t>
            </a:r>
          </a:p>
          <a:p>
            <a:pPr lvl="1" eaLnBrk="1" hangingPunct="1"/>
            <a:r>
              <a:rPr lang="en-US" sz="1600" dirty="0" smtClean="0">
                <a:hlinkClick r:id="rId5"/>
              </a:rPr>
              <a:t>http://www.ite.org/M&amp;O/resources.asp</a:t>
            </a:r>
            <a:r>
              <a:rPr lang="en-US" sz="1600" dirty="0" smtClean="0"/>
              <a:t> </a:t>
            </a:r>
          </a:p>
          <a:p>
            <a:pPr eaLnBrk="1" hangingPunct="1"/>
            <a:r>
              <a:rPr lang="en-US" sz="1600" dirty="0" smtClean="0"/>
              <a:t>FHWA travel demand management website</a:t>
            </a:r>
          </a:p>
          <a:p>
            <a:pPr lvl="1" eaLnBrk="1" hangingPunct="1"/>
            <a:r>
              <a:rPr lang="en-US" sz="1600" dirty="0" smtClean="0">
                <a:hlinkClick r:id="rId6"/>
              </a:rPr>
              <a:t>http://ops.fhwa.dot.gov/tdm/</a:t>
            </a:r>
            <a:r>
              <a:rPr lang="en-US" sz="1600" dirty="0" smtClean="0"/>
              <a:t> </a:t>
            </a:r>
          </a:p>
          <a:p>
            <a:pPr eaLnBrk="1" hangingPunct="1"/>
            <a:r>
              <a:rPr lang="en-US" sz="1600" dirty="0" smtClean="0"/>
              <a:t>FHWA real time traveler information website</a:t>
            </a:r>
          </a:p>
          <a:p>
            <a:pPr lvl="1" eaLnBrk="1" hangingPunct="1"/>
            <a:r>
              <a:rPr lang="en-US" sz="1600" dirty="0" smtClean="0">
                <a:hlinkClick r:id="rId7"/>
              </a:rPr>
              <a:t>http://ops.fhwa.dot.gov/travelinfo/index.htm</a:t>
            </a:r>
            <a:r>
              <a:rPr lang="en-US" sz="1600" dirty="0" smtClean="0"/>
              <a:t> </a:t>
            </a:r>
          </a:p>
          <a:p>
            <a:pPr eaLnBrk="1" hangingPunct="1"/>
            <a:r>
              <a:rPr lang="en-US" sz="1600" dirty="0" smtClean="0"/>
              <a:t>FHWA work zone mobility and safety program website</a:t>
            </a:r>
          </a:p>
          <a:p>
            <a:pPr lvl="1" eaLnBrk="1" hangingPunct="1"/>
            <a:r>
              <a:rPr lang="en-US" sz="1600" dirty="0" smtClean="0">
                <a:hlinkClick r:id="rId7"/>
              </a:rPr>
              <a:t>http://ops.fhwa.dot.gov/travelinfo/index.htm</a:t>
            </a:r>
            <a:r>
              <a:rPr lang="en-US" sz="1600" dirty="0" smtClean="0"/>
              <a:t> </a:t>
            </a:r>
          </a:p>
          <a:p>
            <a:pPr eaLnBrk="1" hangingPunct="1"/>
            <a:r>
              <a:rPr lang="en-US" sz="1600" dirty="0" smtClean="0"/>
              <a:t>FHWA emergency transportation operations website</a:t>
            </a:r>
          </a:p>
          <a:p>
            <a:pPr lvl="1" eaLnBrk="1" hangingPunct="1"/>
            <a:r>
              <a:rPr lang="en-US" sz="1600" dirty="0" smtClean="0">
                <a:hlinkClick r:id="rId8"/>
              </a:rPr>
              <a:t>http://ops.fhwa.dot.gov/eto_tim_pse/index.htm</a:t>
            </a:r>
            <a:r>
              <a:rPr lang="en-US" sz="1600" dirty="0" smtClean="0"/>
              <a:t> </a:t>
            </a:r>
          </a:p>
          <a:p>
            <a:pPr eaLnBrk="1" hangingPunct="1"/>
            <a:r>
              <a:rPr lang="en-US" sz="1600" dirty="0" smtClean="0"/>
              <a:t>FHWA operations performance measurement website</a:t>
            </a:r>
          </a:p>
          <a:p>
            <a:pPr lvl="1" eaLnBrk="1" hangingPunct="1"/>
            <a:r>
              <a:rPr lang="en-US" sz="1600" dirty="0" smtClean="0">
                <a:hlinkClick r:id="rId9"/>
              </a:rPr>
              <a:t>http://ops.fhwa.dot.gov/perf_measurement/index.htm</a:t>
            </a:r>
            <a:r>
              <a:rPr lang="en-US" sz="1600" dirty="0" smtClean="0"/>
              <a:t> </a:t>
            </a:r>
          </a:p>
          <a:p>
            <a:pPr lvl="1" eaLnBrk="1" hangingPunct="1"/>
            <a:endParaRPr lang="en-US" sz="1800" dirty="0" smtClean="0"/>
          </a:p>
        </p:txBody>
      </p:sp>
      <p:sp>
        <p:nvSpPr>
          <p:cNvPr id="4" name="Slide Number Placeholder 3"/>
          <p:cNvSpPr>
            <a:spLocks noGrp="1"/>
          </p:cNvSpPr>
          <p:nvPr>
            <p:ph type="sldNum" sz="quarter" idx="12"/>
          </p:nvPr>
        </p:nvSpPr>
        <p:spPr/>
        <p:txBody>
          <a:bodyPr/>
          <a:lstStyle/>
          <a:p>
            <a:pPr>
              <a:defRPr/>
            </a:pPr>
            <a:fld id="{02DC12DC-E066-4301-ACE0-61DD2ACB1A44}" type="slidenum">
              <a:rPr lang="en-US" smtClean="0"/>
              <a:pPr>
                <a:defRPr/>
              </a:pPr>
              <a:t>119</a:t>
            </a:fld>
            <a:endParaRPr lang="en-US" dirty="0"/>
          </a:p>
        </p:txBody>
      </p:sp>
      <p:sp>
        <p:nvSpPr>
          <p:cNvPr id="5" name="Footer Placeholder 4"/>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itle 1"/>
          <p:cNvSpPr>
            <a:spLocks noGrp="1"/>
          </p:cNvSpPr>
          <p:nvPr>
            <p:ph type="title"/>
          </p:nvPr>
        </p:nvSpPr>
        <p:spPr>
          <a:xfrm>
            <a:off x="373626" y="1143000"/>
            <a:ext cx="8534400" cy="533400"/>
          </a:xfrm>
        </p:spPr>
        <p:txBody>
          <a:bodyPr>
            <a:normAutofit fontScale="90000"/>
          </a:bodyPr>
          <a:lstStyle/>
          <a:p>
            <a:pPr eaLnBrk="1" hangingPunct="1"/>
            <a:r>
              <a:rPr lang="en-US" dirty="0" smtClean="0"/>
              <a:t>Preserving and Recapturing Operational Functionality</a:t>
            </a:r>
          </a:p>
        </p:txBody>
      </p:sp>
      <p:sp>
        <p:nvSpPr>
          <p:cNvPr id="3" name="Content Placeholder 2"/>
          <p:cNvSpPr>
            <a:spLocks noGrp="1"/>
          </p:cNvSpPr>
          <p:nvPr>
            <p:ph idx="1"/>
          </p:nvPr>
        </p:nvSpPr>
        <p:spPr>
          <a:xfrm>
            <a:off x="0" y="2971800"/>
            <a:ext cx="9144000" cy="838200"/>
          </a:xfrm>
        </p:spPr>
        <p:txBody>
          <a:bodyPr rtlCol="0">
            <a:normAutofit/>
          </a:bodyPr>
          <a:lstStyle/>
          <a:p>
            <a:pPr algn="ctr" eaLnBrk="1" fontAlgn="auto" hangingPunct="1">
              <a:spcAft>
                <a:spcPts val="0"/>
              </a:spcAft>
              <a:buFont typeface="Arial" pitchFamily="34" charset="0"/>
              <a:buNone/>
              <a:defRPr/>
            </a:pPr>
            <a:r>
              <a:rPr lang="en-US" sz="4800" b="1" dirty="0" smtClean="0">
                <a:solidFill>
                  <a:srgbClr val="00B0F0"/>
                </a:solidFill>
                <a:effectLst>
                  <a:outerShdw blurRad="38100" dist="38100" dir="2700000" algn="tl">
                    <a:srgbClr val="000000">
                      <a:alpha val="43137"/>
                    </a:srgbClr>
                  </a:outerShdw>
                </a:effectLst>
              </a:rPr>
              <a:t>Questions?</a:t>
            </a:r>
          </a:p>
          <a:p>
            <a:pPr algn="ctr" eaLnBrk="1" fontAlgn="auto" hangingPunct="1">
              <a:spcAft>
                <a:spcPts val="0"/>
              </a:spcAft>
              <a:buFont typeface="Arial" pitchFamily="34" charset="0"/>
              <a:buNone/>
              <a:defRPr/>
            </a:pPr>
            <a:endParaRPr lang="en-US" sz="4800" b="1" dirty="0">
              <a:solidFill>
                <a:srgbClr val="00B0F0"/>
              </a:solidFill>
              <a:effectLst>
                <a:outerShdw blurRad="38100" dist="38100" dir="2700000" algn="tl">
                  <a:srgbClr val="000000">
                    <a:alpha val="43137"/>
                  </a:srgbClr>
                </a:outerShdw>
              </a:effectLst>
            </a:endParaRPr>
          </a:p>
          <a:p>
            <a:pPr algn="ctr" eaLnBrk="1" fontAlgn="auto" hangingPunct="1">
              <a:spcAft>
                <a:spcPts val="0"/>
              </a:spcAft>
              <a:buFont typeface="Arial" pitchFamily="34" charset="0"/>
              <a:buNone/>
              <a:defRPr/>
            </a:pPr>
            <a:endParaRPr lang="en-US" sz="4800" b="1" dirty="0">
              <a:solidFill>
                <a:srgbClr val="00B0F0"/>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pPr>
              <a:defRPr/>
            </a:pPr>
            <a:fld id="{02DC12DC-E066-4301-ACE0-61DD2ACB1A44}" type="slidenum">
              <a:rPr lang="en-US" smtClean="0"/>
              <a:pPr>
                <a:defRPr/>
              </a:pPr>
              <a:t>120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Content Placeholder 2"/>
          <p:cNvSpPr txBox="1">
            <a:spLocks/>
          </p:cNvSpPr>
          <p:nvPr/>
        </p:nvSpPr>
        <p:spPr>
          <a:xfrm>
            <a:off x="7888940" y="5831528"/>
            <a:ext cx="1255059" cy="838200"/>
          </a:xfrm>
          <a:prstGeom prst="rect">
            <a:avLst/>
          </a:prstGeom>
        </p:spPr>
        <p:txBody>
          <a:bodyPr vert="horz" lIns="91440" tIns="45720" rIns="91440" bIns="45720" rtlCol="0">
            <a:normAutofit/>
          </a:bodyPr>
          <a:lstStyle/>
          <a:p>
            <a:pPr marL="342900" marR="0" lvl="0" indent="-342900" algn="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2400" b="0" i="0" u="none" strike="noStrike" kern="1200" cap="none" spc="0" normalizeH="0" baseline="0" noProof="0" dirty="0" smtClean="0">
                <a:ln>
                  <a:noFill/>
                </a:ln>
                <a:uLnTx/>
                <a:uFillTx/>
                <a:latin typeface="+mn-lt"/>
                <a:ea typeface="+mn-ea"/>
                <a:cs typeface="+mn-cs"/>
              </a:rPr>
              <a:t>Exercise</a:t>
            </a:r>
            <a:endParaRPr kumimoji="0" lang="en-US" sz="2400" b="0" i="0" u="none" strike="noStrike" kern="1200" cap="none" spc="0" normalizeH="0" baseline="0" noProof="0" dirty="0">
              <a:ln>
                <a:noFill/>
              </a:ln>
              <a:uLnTx/>
              <a:uFillTx/>
              <a:latin typeface="+mn-lt"/>
              <a:ea typeface="+mn-ea"/>
              <a:cs typeface="+mn-cs"/>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as_flag.jpg"/>
          <p:cNvPicPr>
            <a:picLocks noChangeAspect="1"/>
          </p:cNvPicPr>
          <p:nvPr/>
        </p:nvPicPr>
        <p:blipFill>
          <a:blip r:embed="rId3" cstate="print">
            <a:duotone>
              <a:schemeClr val="bg2">
                <a:shade val="45000"/>
                <a:satMod val="135000"/>
              </a:schemeClr>
              <a:prstClr val="white"/>
            </a:duotone>
          </a:blip>
          <a:stretch>
            <a:fillRect/>
          </a:stretch>
        </p:blipFill>
        <p:spPr>
          <a:xfrm>
            <a:off x="0" y="0"/>
            <a:ext cx="9144000" cy="6858000"/>
          </a:xfrm>
          <a:prstGeom prst="rect">
            <a:avLst/>
          </a:prstGeom>
          <a:effectLst/>
        </p:spPr>
      </p:pic>
      <p:sp>
        <p:nvSpPr>
          <p:cNvPr id="3" name="Content Placeholder 2"/>
          <p:cNvSpPr>
            <a:spLocks noGrp="1"/>
          </p:cNvSpPr>
          <p:nvPr>
            <p:ph idx="1"/>
          </p:nvPr>
        </p:nvSpPr>
        <p:spPr>
          <a:xfrm>
            <a:off x="304800" y="690544"/>
            <a:ext cx="8458200" cy="3886200"/>
          </a:xfrm>
        </p:spPr>
        <p:txBody>
          <a:bodyPr>
            <a:normAutofit/>
          </a:bodyPr>
          <a:lstStyle/>
          <a:p>
            <a:pPr algn="ctr">
              <a:buNone/>
            </a:pPr>
            <a:r>
              <a:rPr lang="en-US" dirty="0" smtClean="0"/>
              <a:t>	</a:t>
            </a:r>
          </a:p>
          <a:p>
            <a:pPr algn="ctr">
              <a:buNone/>
            </a:pPr>
            <a:endParaRPr lang="en-US" sz="6600" b="1" dirty="0" smtClean="0">
              <a:solidFill>
                <a:schemeClr val="tx2"/>
              </a:solidFill>
            </a:endParaRPr>
          </a:p>
          <a:p>
            <a:pPr algn="ctr">
              <a:buNone/>
            </a:pPr>
            <a:r>
              <a:rPr lang="en-US" sz="6600" b="1" dirty="0" smtClean="0">
                <a:solidFill>
                  <a:schemeClr val="tx2"/>
                </a:solidFill>
              </a:rPr>
              <a:t>EXERCISE</a:t>
            </a:r>
          </a:p>
        </p:txBody>
      </p:sp>
      <p:sp>
        <p:nvSpPr>
          <p:cNvPr id="6" name="Footer Placeholder 5"/>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28688"/>
          </a:xfrm>
        </p:spPr>
        <p:txBody>
          <a:bodyPr>
            <a:normAutofit/>
          </a:bodyPr>
          <a:lstStyle/>
          <a:p>
            <a:r>
              <a:rPr lang="en-US" sz="3800" dirty="0" smtClean="0"/>
              <a:t>Develop A Functionality Preservation Strategy</a:t>
            </a:r>
            <a:endParaRPr lang="en-US" sz="3800" dirty="0"/>
          </a:p>
        </p:txBody>
      </p:sp>
      <p:sp>
        <p:nvSpPr>
          <p:cNvPr id="3" name="Content Placeholder 2"/>
          <p:cNvSpPr>
            <a:spLocks noGrp="1"/>
          </p:cNvSpPr>
          <p:nvPr>
            <p:ph idx="1"/>
          </p:nvPr>
        </p:nvSpPr>
        <p:spPr>
          <a:xfrm>
            <a:off x="628650" y="1185863"/>
            <a:ext cx="8515349" cy="4672012"/>
          </a:xfrm>
        </p:spPr>
        <p:txBody>
          <a:bodyPr/>
          <a:lstStyle/>
          <a:p>
            <a:pPr marL="228600" indent="-228600"/>
            <a:r>
              <a:rPr lang="en-US" dirty="0" smtClean="0"/>
              <a:t>Recommend strategy to preserve the functionality of this highway for at least the next 50 years.</a:t>
            </a:r>
          </a:p>
          <a:p>
            <a:pPr lvl="1"/>
            <a:r>
              <a:rPr lang="en-US" dirty="0" smtClean="0"/>
              <a:t>Short term: 0-5 years</a:t>
            </a:r>
          </a:p>
          <a:p>
            <a:pPr lvl="1"/>
            <a:r>
              <a:rPr lang="en-US" dirty="0" smtClean="0"/>
              <a:t>Medium term: 5-20 years</a:t>
            </a:r>
          </a:p>
          <a:p>
            <a:pPr lvl="1"/>
            <a:r>
              <a:rPr lang="en-US" dirty="0" smtClean="0"/>
              <a:t>Long term: 20-50 years</a:t>
            </a:r>
          </a:p>
          <a:p>
            <a:endParaRPr lang="en-US" dirty="0" smtClean="0"/>
          </a:p>
          <a:p>
            <a:r>
              <a:rPr lang="en-US" dirty="0" smtClean="0"/>
              <a:t>Details on handout</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defRPr/>
            </a:pPr>
            <a:fld id="{02DC12DC-E066-4301-ACE0-61DD2ACB1A44}" type="slidenum">
              <a:rPr lang="en-US" smtClean="0"/>
              <a:pPr>
                <a:defRPr/>
              </a:pPr>
              <a:t>122</a:t>
            </a:fld>
            <a:endParaRPr lang="en-US" dirty="0"/>
          </a:p>
        </p:txBody>
      </p:sp>
    </p:spTree>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28663"/>
          </a:xfrm>
        </p:spPr>
        <p:txBody>
          <a:bodyPr>
            <a:normAutofit/>
          </a:bodyPr>
          <a:lstStyle/>
          <a:p>
            <a:r>
              <a:rPr lang="en-US" sz="3800" dirty="0" smtClean="0"/>
              <a:t>Develop A Functionality Preservation Strategy</a:t>
            </a:r>
            <a:endParaRPr lang="en-US" sz="3800"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defRPr/>
            </a:pPr>
            <a:fld id="{02DC12DC-E066-4301-ACE0-61DD2ACB1A44}" type="slidenum">
              <a:rPr lang="en-US" smtClean="0"/>
              <a:pPr>
                <a:defRPr/>
              </a:pPr>
              <a:t>123</a:t>
            </a:fld>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943429" y="645459"/>
            <a:ext cx="7409997" cy="5701553"/>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28663"/>
          </a:xfrm>
        </p:spPr>
        <p:txBody>
          <a:bodyPr>
            <a:normAutofit/>
          </a:bodyPr>
          <a:lstStyle/>
          <a:p>
            <a:r>
              <a:rPr lang="en-US" sz="3800" dirty="0" smtClean="0"/>
              <a:t>Develop A Functionality Preservation Strategy</a:t>
            </a:r>
            <a:endParaRPr lang="en-US" sz="3800"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defRPr/>
            </a:pPr>
            <a:fld id="{02DC12DC-E066-4301-ACE0-61DD2ACB1A44}" type="slidenum">
              <a:rPr lang="en-US" smtClean="0"/>
              <a:pPr>
                <a:defRPr/>
              </a:pPr>
              <a:t>124</a:t>
            </a:fld>
            <a:endParaRPr lang="en-US" dirty="0"/>
          </a:p>
        </p:txBody>
      </p:sp>
      <p:grpSp>
        <p:nvGrpSpPr>
          <p:cNvPr id="3" name="Group 9"/>
          <p:cNvGrpSpPr/>
          <p:nvPr/>
        </p:nvGrpSpPr>
        <p:grpSpPr>
          <a:xfrm>
            <a:off x="0" y="798028"/>
            <a:ext cx="9144001" cy="3751731"/>
            <a:chOff x="0" y="1064028"/>
            <a:chExt cx="9144001" cy="3751731"/>
          </a:xfrm>
        </p:grpSpPr>
        <p:pic>
          <p:nvPicPr>
            <p:cNvPr id="7" name="Picture 6" descr="RR and parallel street.JPG"/>
            <p:cNvPicPr>
              <a:picLocks noChangeAspect="1"/>
            </p:cNvPicPr>
            <p:nvPr/>
          </p:nvPicPr>
          <p:blipFill>
            <a:blip r:embed="rId3" cstate="print"/>
            <a:stretch>
              <a:fillRect/>
            </a:stretch>
          </p:blipFill>
          <p:spPr>
            <a:xfrm>
              <a:off x="11318" y="1064028"/>
              <a:ext cx="4627743" cy="3470807"/>
            </a:xfrm>
            <a:prstGeom prst="rect">
              <a:avLst/>
            </a:prstGeom>
            <a:ln w="28575">
              <a:solidFill>
                <a:schemeClr val="bg1"/>
              </a:solidFill>
            </a:ln>
          </p:spPr>
        </p:pic>
        <p:pic>
          <p:nvPicPr>
            <p:cNvPr id="8" name="Picture 7" descr="Wellborn 5 lanes at Holoman 081310.JPG"/>
            <p:cNvPicPr>
              <a:picLocks noChangeAspect="1"/>
            </p:cNvPicPr>
            <p:nvPr/>
          </p:nvPicPr>
          <p:blipFill>
            <a:blip r:embed="rId4" cstate="print"/>
            <a:stretch>
              <a:fillRect/>
            </a:stretch>
          </p:blipFill>
          <p:spPr>
            <a:xfrm>
              <a:off x="4519856" y="1064029"/>
              <a:ext cx="4624145" cy="3468109"/>
            </a:xfrm>
            <a:prstGeom prst="rect">
              <a:avLst/>
            </a:prstGeom>
            <a:ln w="28575">
              <a:solidFill>
                <a:schemeClr val="bg1"/>
              </a:solidFill>
            </a:ln>
          </p:spPr>
        </p:pic>
        <p:sp>
          <p:nvSpPr>
            <p:cNvPr id="9" name="TextBox 8"/>
            <p:cNvSpPr txBox="1"/>
            <p:nvPr/>
          </p:nvSpPr>
          <p:spPr>
            <a:xfrm>
              <a:off x="0" y="4538760"/>
              <a:ext cx="9143999" cy="276999"/>
            </a:xfrm>
            <a:prstGeom prst="rect">
              <a:avLst/>
            </a:prstGeom>
            <a:noFill/>
          </p:spPr>
          <p:txBody>
            <a:bodyPr wrap="square" rtlCol="0">
              <a:spAutoFit/>
            </a:bodyPr>
            <a:lstStyle/>
            <a:p>
              <a:pPr algn="ctr"/>
              <a:r>
                <a:rPr lang="en-US" sz="1200" dirty="0" smtClean="0"/>
                <a:t>Looking west with highway on right and local street on left of rail line</a:t>
              </a:r>
              <a:endParaRPr lang="en-US" sz="1200" dirty="0"/>
            </a:p>
          </p:txBody>
        </p:sp>
      </p:grpSp>
      <p:pic>
        <p:nvPicPr>
          <p:cNvPr id="11" name="Picture 10" descr="Wellborn 5 lanes 081310.JPG"/>
          <p:cNvPicPr>
            <a:picLocks noChangeAspect="1"/>
          </p:cNvPicPr>
          <p:nvPr/>
        </p:nvPicPr>
        <p:blipFill>
          <a:blip r:embed="rId5" cstate="print"/>
          <a:srcRect t="18701"/>
          <a:stretch>
            <a:fillRect/>
          </a:stretch>
        </p:blipFill>
        <p:spPr>
          <a:xfrm>
            <a:off x="2709961" y="4597942"/>
            <a:ext cx="3652057" cy="2226807"/>
          </a:xfrm>
          <a:prstGeom prst="rect">
            <a:avLst/>
          </a:prstGeom>
          <a:ln w="38100">
            <a:solidFill>
              <a:schemeClr val="bg1"/>
            </a:solidFill>
          </a:ln>
        </p:spPr>
      </p:pic>
      <p:sp>
        <p:nvSpPr>
          <p:cNvPr id="12" name="TextBox 11"/>
          <p:cNvSpPr txBox="1"/>
          <p:nvPr/>
        </p:nvSpPr>
        <p:spPr>
          <a:xfrm>
            <a:off x="6317678" y="6517167"/>
            <a:ext cx="2294313" cy="276999"/>
          </a:xfrm>
          <a:prstGeom prst="rect">
            <a:avLst/>
          </a:prstGeom>
          <a:noFill/>
        </p:spPr>
        <p:txBody>
          <a:bodyPr wrap="square" rtlCol="0">
            <a:spAutoFit/>
          </a:bodyPr>
          <a:lstStyle/>
          <a:p>
            <a:r>
              <a:rPr lang="en-US" sz="1200" dirty="0" smtClean="0"/>
              <a:t>Existing state highway</a:t>
            </a:r>
            <a:endParaRPr lang="en-US" sz="1200" dirty="0"/>
          </a:p>
        </p:txBody>
      </p:sp>
    </p:spTree>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28663"/>
          </a:xfrm>
        </p:spPr>
        <p:txBody>
          <a:bodyPr>
            <a:normAutofit/>
          </a:bodyPr>
          <a:lstStyle/>
          <a:p>
            <a:r>
              <a:rPr lang="en-US" sz="3800" dirty="0" smtClean="0"/>
              <a:t>Develop A Functionality Preservation Strategy</a:t>
            </a:r>
            <a:endParaRPr lang="en-US" sz="3800"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defRPr/>
            </a:pPr>
            <a:fld id="{02DC12DC-E066-4301-ACE0-61DD2ACB1A44}" type="slidenum">
              <a:rPr lang="en-US" smtClean="0"/>
              <a:pPr>
                <a:defRPr/>
              </a:pPr>
              <a:t>125</a:t>
            </a:fld>
            <a:endParaRPr lang="en-US" dirty="0"/>
          </a:p>
        </p:txBody>
      </p:sp>
      <p:pic>
        <p:nvPicPr>
          <p:cNvPr id="1026" name="Picture 2"/>
          <p:cNvPicPr>
            <a:picLocks noChangeAspect="1" noChangeArrowheads="1"/>
          </p:cNvPicPr>
          <p:nvPr/>
        </p:nvPicPr>
        <p:blipFill>
          <a:blip r:embed="rId3" cstate="print"/>
          <a:srcRect/>
          <a:stretch>
            <a:fillRect/>
          </a:stretch>
        </p:blipFill>
        <p:spPr bwMode="auto">
          <a:xfrm>
            <a:off x="728663" y="1278874"/>
            <a:ext cx="7739062" cy="4945713"/>
          </a:xfrm>
          <a:prstGeom prst="rect">
            <a:avLst/>
          </a:prstGeom>
          <a:noFill/>
          <a:ln w="9525">
            <a:noFill/>
            <a:miter lim="800000"/>
            <a:headEnd/>
            <a:tailEnd/>
          </a:ln>
        </p:spPr>
      </p:pic>
      <p:sp>
        <p:nvSpPr>
          <p:cNvPr id="8" name="Content Placeholder 2"/>
          <p:cNvSpPr>
            <a:spLocks noGrp="1"/>
          </p:cNvSpPr>
          <p:nvPr>
            <p:ph idx="1"/>
          </p:nvPr>
        </p:nvSpPr>
        <p:spPr>
          <a:xfrm>
            <a:off x="628650" y="757208"/>
            <a:ext cx="8058149" cy="585817"/>
          </a:xfrm>
        </p:spPr>
        <p:txBody>
          <a:bodyPr/>
          <a:lstStyle/>
          <a:p>
            <a:r>
              <a:rPr lang="en-US" dirty="0" smtClean="0"/>
              <a:t>Example</a:t>
            </a:r>
            <a:endParaRPr lang="en-US" dirty="0"/>
          </a:p>
        </p:txBody>
      </p:sp>
    </p:spTree>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28663"/>
          </a:xfrm>
        </p:spPr>
        <p:txBody>
          <a:bodyPr>
            <a:normAutofit/>
          </a:bodyPr>
          <a:lstStyle/>
          <a:p>
            <a:r>
              <a:rPr lang="en-US" sz="3800" dirty="0" smtClean="0"/>
              <a:t>Develop A Functionality Preservation Strategy</a:t>
            </a:r>
            <a:endParaRPr lang="en-US" sz="3800" dirty="0"/>
          </a:p>
        </p:txBody>
      </p:sp>
      <p:sp>
        <p:nvSpPr>
          <p:cNvPr id="3" name="Content Placeholder 2"/>
          <p:cNvSpPr>
            <a:spLocks noGrp="1"/>
          </p:cNvSpPr>
          <p:nvPr>
            <p:ph idx="1"/>
          </p:nvPr>
        </p:nvSpPr>
        <p:spPr>
          <a:xfrm>
            <a:off x="699247" y="811307"/>
            <a:ext cx="7897906" cy="1860176"/>
          </a:xfrm>
        </p:spPr>
        <p:txBody>
          <a:bodyPr/>
          <a:lstStyle/>
          <a:p>
            <a:pPr>
              <a:buNone/>
            </a:pPr>
            <a:r>
              <a:rPr lang="en-US" dirty="0" smtClean="0"/>
              <a:t>Group reports and discussion</a:t>
            </a:r>
          </a:p>
          <a:p>
            <a:r>
              <a:rPr lang="en-US" dirty="0" smtClean="0"/>
              <a:t>3 minutes: your team’s recommendations</a:t>
            </a:r>
          </a:p>
          <a:p>
            <a:r>
              <a:rPr lang="en-US" dirty="0" smtClean="0"/>
              <a:t>Discussion after last report</a:t>
            </a:r>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defRPr/>
            </a:pPr>
            <a:fld id="{02DC12DC-E066-4301-ACE0-61DD2ACB1A44}" type="slidenum">
              <a:rPr lang="en-US" smtClean="0"/>
              <a:pPr>
                <a:defRPr/>
              </a:pPr>
              <a:t>126</a:t>
            </a:fld>
            <a:endParaRPr lang="en-US" dirty="0"/>
          </a:p>
        </p:txBody>
      </p:sp>
      <p:pic>
        <p:nvPicPr>
          <p:cNvPr id="2050" name="Picture 2"/>
          <p:cNvPicPr>
            <a:picLocks noChangeAspect="1" noChangeArrowheads="1"/>
          </p:cNvPicPr>
          <p:nvPr/>
        </p:nvPicPr>
        <p:blipFill>
          <a:blip r:embed="rId3" cstate="print"/>
          <a:srcRect t="7843" b="30413"/>
          <a:stretch>
            <a:fillRect/>
          </a:stretch>
        </p:blipFill>
        <p:spPr bwMode="auto">
          <a:xfrm>
            <a:off x="708218" y="2617694"/>
            <a:ext cx="7849835" cy="3729317"/>
          </a:xfrm>
          <a:prstGeom prst="rect">
            <a:avLst/>
          </a:prstGeom>
          <a:noFill/>
          <a:ln w="9525">
            <a:noFill/>
            <a:miter lim="800000"/>
            <a:headEnd/>
            <a:tailEnd/>
          </a:ln>
          <a:effectLst/>
        </p:spPr>
      </p:pic>
    </p:spTree>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4"/>
          <p:cNvPicPr>
            <a:picLocks noChangeAspect="1" noChangeArrowheads="1"/>
          </p:cNvPicPr>
          <p:nvPr/>
        </p:nvPicPr>
        <p:blipFill>
          <a:blip r:embed="rId3" cstate="print"/>
          <a:srcRect/>
          <a:stretch>
            <a:fillRect/>
          </a:stretch>
        </p:blipFill>
        <p:spPr bwMode="auto">
          <a:xfrm>
            <a:off x="1981200" y="3505200"/>
            <a:ext cx="4800600" cy="2833688"/>
          </a:xfrm>
          <a:prstGeom prst="rect">
            <a:avLst/>
          </a:prstGeom>
          <a:noFill/>
          <a:ln w="9525">
            <a:noFill/>
            <a:miter lim="800000"/>
            <a:headEnd/>
            <a:tailEnd/>
          </a:ln>
        </p:spPr>
      </p:pic>
      <p:sp>
        <p:nvSpPr>
          <p:cNvPr id="104451" name="Title 1"/>
          <p:cNvSpPr>
            <a:spLocks noGrp="1"/>
          </p:cNvSpPr>
          <p:nvPr>
            <p:ph type="title"/>
          </p:nvPr>
        </p:nvSpPr>
        <p:spPr>
          <a:xfrm>
            <a:off x="685800" y="457200"/>
            <a:ext cx="6629400" cy="685800"/>
          </a:xfrm>
        </p:spPr>
        <p:txBody>
          <a:bodyPr>
            <a:normAutofit fontScale="90000"/>
          </a:bodyPr>
          <a:lstStyle/>
          <a:p>
            <a:pPr eaLnBrk="1" hangingPunct="1"/>
            <a:r>
              <a:rPr lang="en-US" dirty="0" smtClean="0"/>
              <a:t>Sample Operations Concepts</a:t>
            </a:r>
          </a:p>
        </p:txBody>
      </p:sp>
      <p:sp>
        <p:nvSpPr>
          <p:cNvPr id="3" name="Content Placeholder 2"/>
          <p:cNvSpPr>
            <a:spLocks noGrp="1"/>
          </p:cNvSpPr>
          <p:nvPr>
            <p:ph idx="1"/>
          </p:nvPr>
        </p:nvSpPr>
        <p:spPr>
          <a:xfrm>
            <a:off x="685800" y="1447800"/>
            <a:ext cx="8001000" cy="2133600"/>
          </a:xfrm>
        </p:spPr>
        <p:txBody>
          <a:bodyPr numCol="2" rtlCol="0">
            <a:normAutofit fontScale="92500"/>
          </a:bodyPr>
          <a:lstStyle/>
          <a:p>
            <a:pPr eaLnBrk="1" fontAlgn="auto" hangingPunct="1">
              <a:spcBef>
                <a:spcPts val="300"/>
              </a:spcBef>
              <a:spcAft>
                <a:spcPts val="0"/>
              </a:spcAft>
              <a:buFont typeface="Arial" pitchFamily="34" charset="0"/>
              <a:buChar char="•"/>
              <a:defRPr/>
            </a:pPr>
            <a:r>
              <a:rPr lang="en-US" sz="2400" dirty="0" smtClean="0"/>
              <a:t>Time managed operation</a:t>
            </a:r>
          </a:p>
          <a:p>
            <a:pPr eaLnBrk="1" fontAlgn="auto" hangingPunct="1">
              <a:spcBef>
                <a:spcPts val="300"/>
              </a:spcBef>
              <a:spcAft>
                <a:spcPts val="0"/>
              </a:spcAft>
              <a:buFont typeface="Arial" pitchFamily="34" charset="0"/>
              <a:buChar char="•"/>
              <a:defRPr/>
            </a:pPr>
            <a:r>
              <a:rPr lang="en-US" sz="2400" dirty="0" smtClean="0"/>
              <a:t>Area or corridor signal coordination</a:t>
            </a:r>
          </a:p>
          <a:p>
            <a:pPr eaLnBrk="1" fontAlgn="auto" hangingPunct="1">
              <a:spcBef>
                <a:spcPts val="300"/>
              </a:spcBef>
              <a:spcAft>
                <a:spcPts val="0"/>
              </a:spcAft>
              <a:buFont typeface="Arial" pitchFamily="34" charset="0"/>
              <a:buChar char="•"/>
              <a:defRPr/>
            </a:pPr>
            <a:r>
              <a:rPr lang="en-US" sz="2400" dirty="0" smtClean="0"/>
              <a:t>Through traffic priority</a:t>
            </a:r>
          </a:p>
          <a:p>
            <a:pPr eaLnBrk="1" fontAlgn="auto" hangingPunct="1">
              <a:spcBef>
                <a:spcPts val="300"/>
              </a:spcBef>
              <a:spcAft>
                <a:spcPts val="0"/>
              </a:spcAft>
              <a:buFont typeface="Arial" pitchFamily="34" charset="0"/>
              <a:buChar char="•"/>
              <a:defRPr/>
            </a:pPr>
            <a:r>
              <a:rPr lang="en-US" sz="2400" dirty="0" smtClean="0"/>
              <a:t>Long distance travel priority</a:t>
            </a:r>
          </a:p>
          <a:p>
            <a:pPr eaLnBrk="1" fontAlgn="auto" hangingPunct="1">
              <a:spcBef>
                <a:spcPts val="300"/>
              </a:spcBef>
              <a:spcAft>
                <a:spcPts val="0"/>
              </a:spcAft>
              <a:buFont typeface="Arial" pitchFamily="34" charset="0"/>
              <a:buChar char="•"/>
              <a:defRPr/>
            </a:pPr>
            <a:r>
              <a:rPr lang="en-US" sz="2400" dirty="0" smtClean="0"/>
              <a:t>Person movement priority</a:t>
            </a:r>
          </a:p>
          <a:p>
            <a:pPr eaLnBrk="1" fontAlgn="auto" hangingPunct="1">
              <a:spcBef>
                <a:spcPts val="300"/>
              </a:spcBef>
              <a:spcAft>
                <a:spcPts val="0"/>
              </a:spcAft>
              <a:buFont typeface="Arial" pitchFamily="34" charset="0"/>
              <a:buChar char="•"/>
              <a:defRPr/>
            </a:pPr>
            <a:r>
              <a:rPr lang="en-US" sz="2400" dirty="0" smtClean="0"/>
              <a:t>Maintain travel times/speeds on selected facilities</a:t>
            </a:r>
          </a:p>
          <a:p>
            <a:pPr eaLnBrk="1" fontAlgn="auto" hangingPunct="1">
              <a:spcBef>
                <a:spcPts val="300"/>
              </a:spcBef>
              <a:spcAft>
                <a:spcPts val="0"/>
              </a:spcAft>
              <a:buFont typeface="Arial" pitchFamily="34" charset="0"/>
              <a:buChar char="•"/>
              <a:defRPr/>
            </a:pPr>
            <a:r>
              <a:rPr lang="en-US" sz="2400" dirty="0" smtClean="0"/>
              <a:t>Evacuate high intensity trip generator</a:t>
            </a:r>
          </a:p>
        </p:txBody>
      </p:sp>
      <p:sp>
        <p:nvSpPr>
          <p:cNvPr id="104453" name="TextBox 4"/>
          <p:cNvSpPr txBox="1">
            <a:spLocks noChangeArrowheads="1"/>
          </p:cNvSpPr>
          <p:nvPr/>
        </p:nvSpPr>
        <p:spPr bwMode="auto">
          <a:xfrm>
            <a:off x="2133600" y="3733800"/>
            <a:ext cx="4538663" cy="461963"/>
          </a:xfrm>
          <a:prstGeom prst="rect">
            <a:avLst/>
          </a:prstGeom>
          <a:noFill/>
          <a:ln w="9525">
            <a:noFill/>
            <a:miter lim="800000"/>
            <a:headEnd/>
            <a:tailEnd/>
          </a:ln>
        </p:spPr>
        <p:txBody>
          <a:bodyPr wrap="none">
            <a:spAutoFit/>
          </a:bodyPr>
          <a:lstStyle/>
          <a:p>
            <a:r>
              <a:rPr lang="en-US" sz="2400" b="1" dirty="0">
                <a:solidFill>
                  <a:srgbClr val="FFFF00"/>
                </a:solidFill>
                <a:latin typeface="Calibri" pitchFamily="34" charset="0"/>
              </a:rPr>
              <a:t>How might you accomplish these?</a:t>
            </a:r>
          </a:p>
        </p:txBody>
      </p:sp>
      <p:sp>
        <p:nvSpPr>
          <p:cNvPr id="6" name="Slide Number Placeholder 5"/>
          <p:cNvSpPr>
            <a:spLocks noGrp="1"/>
          </p:cNvSpPr>
          <p:nvPr>
            <p:ph type="sldNum" sz="quarter" idx="12"/>
          </p:nvPr>
        </p:nvSpPr>
        <p:spPr/>
        <p:txBody>
          <a:bodyPr/>
          <a:lstStyle/>
          <a:p>
            <a:pPr>
              <a:defRPr/>
            </a:pPr>
            <a:fld id="{02DC12DC-E066-4301-ACE0-61DD2ACB1A44}" type="slidenum">
              <a:rPr lang="en-US" smtClean="0"/>
              <a:pPr>
                <a:defRPr/>
              </a:pPr>
              <a:t>100</a:t>
            </a:fld>
            <a:endParaRPr lang="en-US" dirty="0"/>
          </a:p>
        </p:txBody>
      </p:sp>
      <p:sp>
        <p:nvSpPr>
          <p:cNvPr id="7" name="Footer Placeholder 6"/>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as_flag.jpg"/>
          <p:cNvPicPr>
            <a:picLocks noChangeAspect="1"/>
          </p:cNvPicPr>
          <p:nvPr/>
        </p:nvPicPr>
        <p:blipFill>
          <a:blip r:embed="rId3" cstate="print">
            <a:duotone>
              <a:schemeClr val="bg2">
                <a:shade val="45000"/>
                <a:satMod val="135000"/>
              </a:schemeClr>
              <a:prstClr val="white"/>
            </a:duotone>
          </a:blip>
          <a:stretch>
            <a:fillRect/>
          </a:stretch>
        </p:blipFill>
        <p:spPr>
          <a:xfrm>
            <a:off x="0" y="0"/>
            <a:ext cx="9144000" cy="6858000"/>
          </a:xfrm>
          <a:prstGeom prst="rect">
            <a:avLst/>
          </a:prstGeom>
          <a:effectLst/>
        </p:spPr>
      </p:pic>
      <p:sp>
        <p:nvSpPr>
          <p:cNvPr id="65540" name="Content Placeholder 2"/>
          <p:cNvSpPr>
            <a:spLocks noGrp="1"/>
          </p:cNvSpPr>
          <p:nvPr>
            <p:ph idx="1"/>
          </p:nvPr>
        </p:nvSpPr>
        <p:spPr>
          <a:xfrm>
            <a:off x="304800" y="1905000"/>
            <a:ext cx="8458200" cy="2743200"/>
          </a:xfrm>
        </p:spPr>
        <p:txBody>
          <a:bodyPr/>
          <a:lstStyle/>
          <a:p>
            <a:pPr algn="ctr" eaLnBrk="1" hangingPunct="1">
              <a:buFont typeface="Arial" charset="0"/>
              <a:buNone/>
            </a:pPr>
            <a:r>
              <a:rPr lang="en-US" dirty="0" smtClean="0"/>
              <a:t>	</a:t>
            </a:r>
          </a:p>
          <a:p>
            <a:pPr algn="ctr" eaLnBrk="1" hangingPunct="1">
              <a:buFont typeface="Arial" charset="0"/>
              <a:buNone/>
            </a:pPr>
            <a:r>
              <a:rPr lang="en-US" sz="7100" b="1" dirty="0" smtClean="0">
                <a:solidFill>
                  <a:schemeClr val="tx2"/>
                </a:solidFill>
              </a:rPr>
              <a:t>Break</a:t>
            </a:r>
            <a:endParaRPr lang="en-US" sz="4800" b="1" dirty="0" smtClean="0"/>
          </a:p>
        </p:txBody>
      </p:sp>
      <p:sp>
        <p:nvSpPr>
          <p:cNvPr id="6" name="Footer Placeholder 5"/>
          <p:cNvSpPr>
            <a:spLocks noGrp="1"/>
          </p:cNvSpPr>
          <p:nvPr>
            <p:ph type="ftr" sz="quarter" idx="12"/>
          </p:nvPr>
        </p:nvSpPr>
        <p:spPr/>
        <p:txBody>
          <a:bodyPr/>
          <a:lstStyle/>
          <a:p>
            <a:pPr>
              <a:defRPr/>
            </a:pPr>
            <a:endParaRPr lang="en-US" dirty="0"/>
          </a:p>
        </p:txBody>
      </p:sp>
    </p:spTree>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as_flag.jpg"/>
          <p:cNvPicPr>
            <a:picLocks noChangeAspect="1"/>
          </p:cNvPicPr>
          <p:nvPr/>
        </p:nvPicPr>
        <p:blipFill>
          <a:blip r:embed="rId3" cstate="print">
            <a:duotone>
              <a:schemeClr val="bg2">
                <a:shade val="45000"/>
                <a:satMod val="135000"/>
              </a:schemeClr>
              <a:prstClr val="white"/>
            </a:duotone>
          </a:blip>
          <a:stretch>
            <a:fillRect/>
          </a:stretch>
        </p:blipFill>
        <p:spPr>
          <a:xfrm>
            <a:off x="0" y="0"/>
            <a:ext cx="9144000" cy="6858000"/>
          </a:xfrm>
          <a:prstGeom prst="rect">
            <a:avLst/>
          </a:prstGeom>
          <a:effectLst/>
        </p:spPr>
      </p:pic>
      <p:sp>
        <p:nvSpPr>
          <p:cNvPr id="2" name="Title 1"/>
          <p:cNvSpPr>
            <a:spLocks noGrp="1"/>
          </p:cNvSpPr>
          <p:nvPr>
            <p:ph type="title"/>
          </p:nvPr>
        </p:nvSpPr>
        <p:spPr>
          <a:xfrm>
            <a:off x="533400" y="304800"/>
            <a:ext cx="6629400" cy="838200"/>
          </a:xfrm>
        </p:spPr>
        <p:txBody>
          <a:bodyPr>
            <a:noAutofit/>
          </a:bodyPr>
          <a:lstStyle/>
          <a:p>
            <a:endParaRPr lang="en-US" sz="4800" dirty="0"/>
          </a:p>
        </p:txBody>
      </p:sp>
      <p:sp>
        <p:nvSpPr>
          <p:cNvPr id="3" name="Content Placeholder 2"/>
          <p:cNvSpPr>
            <a:spLocks noGrp="1"/>
          </p:cNvSpPr>
          <p:nvPr>
            <p:ph idx="1"/>
          </p:nvPr>
        </p:nvSpPr>
        <p:spPr>
          <a:xfrm>
            <a:off x="304800" y="1219200"/>
            <a:ext cx="8458200" cy="3886200"/>
          </a:xfrm>
        </p:spPr>
        <p:txBody>
          <a:bodyPr>
            <a:normAutofit/>
          </a:bodyPr>
          <a:lstStyle/>
          <a:p>
            <a:pPr algn="ctr">
              <a:buNone/>
            </a:pPr>
            <a:r>
              <a:rPr lang="en-US" dirty="0" smtClean="0"/>
              <a:t>	</a:t>
            </a:r>
          </a:p>
          <a:p>
            <a:pPr algn="ctr">
              <a:buNone/>
            </a:pPr>
            <a:r>
              <a:rPr lang="en-US" sz="6600" b="1" dirty="0" smtClean="0">
                <a:solidFill>
                  <a:schemeClr val="tx2"/>
                </a:solidFill>
              </a:rPr>
              <a:t>MODULE 3</a:t>
            </a:r>
          </a:p>
          <a:p>
            <a:pPr algn="ctr">
              <a:buNone/>
            </a:pPr>
            <a:endParaRPr lang="en-US" sz="4800" b="1" dirty="0" smtClean="0"/>
          </a:p>
          <a:p>
            <a:pPr algn="ctr">
              <a:buNone/>
            </a:pPr>
            <a:r>
              <a:rPr lang="en-US" sz="4800" b="1" dirty="0" smtClean="0"/>
              <a:t>Right of Way and Functionality</a:t>
            </a:r>
            <a:endParaRPr lang="en-US" sz="4800" b="1" dirty="0"/>
          </a:p>
        </p:txBody>
      </p:sp>
      <p:sp>
        <p:nvSpPr>
          <p:cNvPr id="6" name="Footer Placeholder 5"/>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Text Box 2"/>
          <p:cNvSpPr txBox="1">
            <a:spLocks noChangeArrowheads="1"/>
          </p:cNvSpPr>
          <p:nvPr/>
        </p:nvSpPr>
        <p:spPr bwMode="auto">
          <a:xfrm>
            <a:off x="485775" y="1393825"/>
            <a:ext cx="184150" cy="946150"/>
          </a:xfrm>
          <a:prstGeom prst="rect">
            <a:avLst/>
          </a:prstGeom>
          <a:noFill/>
          <a:ln w="9525" algn="ctr">
            <a:noFill/>
            <a:miter lim="800000"/>
            <a:headEnd/>
            <a:tailEnd/>
          </a:ln>
        </p:spPr>
        <p:txBody>
          <a:bodyPr wrap="none">
            <a:spAutoFit/>
          </a:bodyPr>
          <a:lstStyle/>
          <a:p>
            <a:endParaRPr lang="en-US" sz="2800" dirty="0">
              <a:solidFill>
                <a:srgbClr val="FFFF00"/>
              </a:solidFill>
            </a:endParaRPr>
          </a:p>
          <a:p>
            <a:endParaRPr lang="en-US" sz="2800" dirty="0">
              <a:solidFill>
                <a:srgbClr val="FFFF00"/>
              </a:solidFill>
            </a:endParaRPr>
          </a:p>
        </p:txBody>
      </p:sp>
      <p:sp>
        <p:nvSpPr>
          <p:cNvPr id="2053" name="Text Box 3"/>
          <p:cNvSpPr txBox="1">
            <a:spLocks noChangeArrowheads="1"/>
          </p:cNvSpPr>
          <p:nvPr/>
        </p:nvSpPr>
        <p:spPr bwMode="auto">
          <a:xfrm>
            <a:off x="588963" y="5910263"/>
            <a:ext cx="184150" cy="457200"/>
          </a:xfrm>
          <a:prstGeom prst="rect">
            <a:avLst/>
          </a:prstGeom>
          <a:noFill/>
          <a:ln w="9525" algn="ctr">
            <a:noFill/>
            <a:miter lim="800000"/>
            <a:headEnd/>
            <a:tailEnd/>
          </a:ln>
        </p:spPr>
        <p:txBody>
          <a:bodyPr wrap="none">
            <a:spAutoFit/>
          </a:bodyPr>
          <a:lstStyle/>
          <a:p>
            <a:pPr algn="ctr"/>
            <a:endParaRPr lang="en-US" sz="2400" b="0" dirty="0"/>
          </a:p>
        </p:txBody>
      </p:sp>
      <p:sp>
        <p:nvSpPr>
          <p:cNvPr id="1604612" name="Rectangle 4"/>
          <p:cNvSpPr>
            <a:spLocks noChangeArrowheads="1"/>
          </p:cNvSpPr>
          <p:nvPr/>
        </p:nvSpPr>
        <p:spPr bwMode="auto">
          <a:xfrm>
            <a:off x="307975" y="4524375"/>
            <a:ext cx="8408988" cy="1225550"/>
          </a:xfrm>
          <a:prstGeom prst="rect">
            <a:avLst/>
          </a:prstGeom>
          <a:noFill/>
          <a:ln w="9525">
            <a:noFill/>
            <a:miter lim="800000"/>
            <a:headEnd/>
            <a:tailEnd/>
          </a:ln>
          <a:effectLst>
            <a:outerShdw dist="35921" dir="2700000" algn="ctr" rotWithShape="0">
              <a:schemeClr val="tx1"/>
            </a:outerShdw>
          </a:effectLst>
        </p:spPr>
        <p:txBody>
          <a:bodyPr anchor="ctr"/>
          <a:lstStyle/>
          <a:p>
            <a:pPr algn="ctr">
              <a:defRPr/>
            </a:pPr>
            <a:endParaRPr lang="en-US" sz="2400" b="0" i="1" dirty="0">
              <a:solidFill>
                <a:schemeClr val="bg1"/>
              </a:solidFill>
            </a:endParaRPr>
          </a:p>
        </p:txBody>
      </p:sp>
      <p:sp>
        <p:nvSpPr>
          <p:cNvPr id="1604613" name="Rectangle 5"/>
          <p:cNvSpPr>
            <a:spLocks noChangeArrowheads="1"/>
          </p:cNvSpPr>
          <p:nvPr/>
        </p:nvSpPr>
        <p:spPr bwMode="auto">
          <a:xfrm>
            <a:off x="213491" y="383627"/>
            <a:ext cx="3727450" cy="760413"/>
          </a:xfrm>
          <a:prstGeom prst="rect">
            <a:avLst/>
          </a:prstGeom>
          <a:noFill/>
          <a:ln w="9525">
            <a:noFill/>
            <a:miter lim="800000"/>
            <a:headEnd/>
            <a:tailEnd/>
          </a:ln>
          <a:effectLst>
            <a:outerShdw dist="107763" dir="2700000" algn="ctr" rotWithShape="0">
              <a:schemeClr val="tx1">
                <a:alpha val="50000"/>
              </a:schemeClr>
            </a:outerShdw>
          </a:effectLst>
        </p:spPr>
        <p:txBody>
          <a:bodyPr anchor="ctr"/>
          <a:lstStyle/>
          <a:p>
            <a:pPr>
              <a:defRPr/>
            </a:pPr>
            <a:endParaRPr lang="en-US" dirty="0"/>
          </a:p>
        </p:txBody>
      </p:sp>
      <p:sp>
        <p:nvSpPr>
          <p:cNvPr id="10" name="TextBox 9"/>
          <p:cNvSpPr txBox="1"/>
          <p:nvPr/>
        </p:nvSpPr>
        <p:spPr>
          <a:xfrm>
            <a:off x="993228" y="441433"/>
            <a:ext cx="5456558" cy="1446550"/>
          </a:xfrm>
          <a:prstGeom prst="rect">
            <a:avLst/>
          </a:prstGeom>
          <a:noFill/>
        </p:spPr>
        <p:txBody>
          <a:bodyPr wrap="square" rtlCol="0">
            <a:spAutoFit/>
          </a:bodyPr>
          <a:lstStyle/>
          <a:p>
            <a:r>
              <a:rPr lang="en-US" sz="4400" dirty="0" smtClean="0">
                <a:latin typeface="+mj-lt"/>
              </a:rPr>
              <a:t>Factors Affecting ROW Functionality</a:t>
            </a:r>
            <a:endParaRPr lang="en-US" sz="4400" dirty="0">
              <a:latin typeface="+mj-lt"/>
            </a:endParaRPr>
          </a:p>
        </p:txBody>
      </p:sp>
      <p:sp>
        <p:nvSpPr>
          <p:cNvPr id="11" name="Content Placeholder 2"/>
          <p:cNvSpPr txBox="1">
            <a:spLocks/>
          </p:cNvSpPr>
          <p:nvPr/>
        </p:nvSpPr>
        <p:spPr>
          <a:xfrm>
            <a:off x="917028" y="2398987"/>
            <a:ext cx="5404945" cy="2251841"/>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b="0" noProof="0" dirty="0" smtClean="0"/>
              <a:t>Acquisition</a:t>
            </a: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b="0" dirty="0" smtClean="0"/>
              <a:t>Protection</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3200" b="0" dirty="0" smtClean="0"/>
              <a:t>Utility Accommodation</a:t>
            </a:r>
          </a:p>
          <a:p>
            <a:pPr marL="342900" marR="0" lvl="0" indent="-342900" algn="l" defTabSz="914400" rtl="0" eaLnBrk="1" fontAlgn="auto" latinLnBrk="0" hangingPunct="1">
              <a:lnSpc>
                <a:spcPct val="100000"/>
              </a:lnSpc>
              <a:spcBef>
                <a:spcPct val="20000"/>
              </a:spcBef>
              <a:spcAft>
                <a:spcPts val="0"/>
              </a:spcAft>
              <a:buClrTx/>
              <a:buSzTx/>
              <a:tabLst/>
              <a:defRPr/>
            </a:pPr>
            <a:endParaRPr lang="en-US" sz="3200" noProof="0" dirty="0" smtClean="0"/>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3200" b="0" i="0" u="none" strike="noStrike" kern="1200" cap="none" spc="0" normalizeH="0" baseline="0" noProof="0" dirty="0" smtClean="0">
              <a:ln>
                <a:noFill/>
              </a:ln>
              <a:solidFill>
                <a:schemeClr val="tx1"/>
              </a:solidFill>
              <a:effectLst/>
              <a:uLnTx/>
              <a:uFillTx/>
              <a:latin typeface="+mn-lt"/>
              <a:ea typeface="+mn-ea"/>
              <a:cs typeface="+mn-cs"/>
            </a:endParaRPr>
          </a:p>
        </p:txBody>
      </p:sp>
      <p:sp>
        <p:nvSpPr>
          <p:cNvPr id="8" name="Slide Number Placeholder 7"/>
          <p:cNvSpPr>
            <a:spLocks noGrp="1"/>
          </p:cNvSpPr>
          <p:nvPr>
            <p:ph type="sldNum" sz="quarter" idx="12"/>
          </p:nvPr>
        </p:nvSpPr>
        <p:spPr/>
        <p:txBody>
          <a:bodyPr/>
          <a:lstStyle/>
          <a:p>
            <a:pPr>
              <a:defRPr/>
            </a:pPr>
            <a:fld id="{02DC12DC-E066-4301-ACE0-61DD2ACB1A44}" type="slidenum">
              <a:rPr lang="en-US" smtClean="0"/>
              <a:pPr>
                <a:defRPr/>
              </a:pPr>
              <a:t>129</a:t>
            </a:fld>
            <a:endParaRPr lang="en-US" dirty="0"/>
          </a:p>
        </p:txBody>
      </p:sp>
      <p:sp>
        <p:nvSpPr>
          <p:cNvPr id="9" name="Footer Placeholder 8"/>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300380"/>
            <a:ext cx="6400800" cy="1752600"/>
          </a:xfrm>
        </p:spPr>
        <p:txBody>
          <a:bodyPr>
            <a:noAutofit/>
          </a:bodyPr>
          <a:lstStyle/>
          <a:p>
            <a:r>
              <a:rPr lang="en-US" sz="6000" b="1" dirty="0" smtClean="0">
                <a:solidFill>
                  <a:schemeClr val="tx1">
                    <a:lumMod val="95000"/>
                    <a:lumOff val="5000"/>
                  </a:schemeClr>
                </a:solidFill>
              </a:rPr>
              <a:t>Right-of-Way Acquisition</a:t>
            </a:r>
            <a:endParaRPr lang="en-US" sz="6000" b="1" dirty="0">
              <a:solidFill>
                <a:schemeClr val="tx1">
                  <a:lumMod val="95000"/>
                  <a:lumOff val="5000"/>
                </a:schemeClr>
              </a:solidFill>
            </a:endParaRPr>
          </a:p>
        </p:txBody>
      </p:sp>
    </p:spTree>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2"/>
          <p:cNvSpPr txBox="1">
            <a:spLocks noChangeArrowheads="1"/>
          </p:cNvSpPr>
          <p:nvPr/>
        </p:nvSpPr>
        <p:spPr bwMode="auto">
          <a:xfrm>
            <a:off x="485775" y="1393825"/>
            <a:ext cx="184150" cy="946150"/>
          </a:xfrm>
          <a:prstGeom prst="rect">
            <a:avLst/>
          </a:prstGeom>
          <a:noFill/>
          <a:ln w="9525" algn="ctr">
            <a:noFill/>
            <a:miter lim="800000"/>
            <a:headEnd/>
            <a:tailEnd/>
          </a:ln>
        </p:spPr>
        <p:txBody>
          <a:bodyPr wrap="none">
            <a:spAutoFit/>
          </a:bodyPr>
          <a:lstStyle/>
          <a:p>
            <a:endParaRPr lang="en-US" sz="2800" dirty="0">
              <a:solidFill>
                <a:srgbClr val="FFFF00"/>
              </a:solidFill>
            </a:endParaRPr>
          </a:p>
          <a:p>
            <a:endParaRPr lang="en-US" sz="2800" dirty="0">
              <a:solidFill>
                <a:srgbClr val="FFFF00"/>
              </a:solidFill>
            </a:endParaRPr>
          </a:p>
        </p:txBody>
      </p:sp>
      <p:sp>
        <p:nvSpPr>
          <p:cNvPr id="3077" name="Text Box 3"/>
          <p:cNvSpPr txBox="1">
            <a:spLocks noChangeArrowheads="1"/>
          </p:cNvSpPr>
          <p:nvPr/>
        </p:nvSpPr>
        <p:spPr bwMode="auto">
          <a:xfrm>
            <a:off x="588963" y="5910263"/>
            <a:ext cx="184150" cy="457200"/>
          </a:xfrm>
          <a:prstGeom prst="rect">
            <a:avLst/>
          </a:prstGeom>
          <a:noFill/>
          <a:ln w="9525" algn="ctr">
            <a:noFill/>
            <a:miter lim="800000"/>
            <a:headEnd/>
            <a:tailEnd/>
          </a:ln>
        </p:spPr>
        <p:txBody>
          <a:bodyPr wrap="none">
            <a:spAutoFit/>
          </a:bodyPr>
          <a:lstStyle/>
          <a:p>
            <a:pPr algn="ctr"/>
            <a:endParaRPr lang="en-US" sz="2400" b="0" dirty="0"/>
          </a:p>
        </p:txBody>
      </p:sp>
      <p:sp>
        <p:nvSpPr>
          <p:cNvPr id="1344517" name="Rectangle 5"/>
          <p:cNvSpPr>
            <a:spLocks noChangeArrowheads="1"/>
          </p:cNvSpPr>
          <p:nvPr/>
        </p:nvSpPr>
        <p:spPr bwMode="auto">
          <a:xfrm>
            <a:off x="796814" y="496769"/>
            <a:ext cx="7685033" cy="752475"/>
          </a:xfrm>
          <a:prstGeom prst="rect">
            <a:avLst/>
          </a:prstGeom>
          <a:noFill/>
          <a:ln w="9525">
            <a:noFill/>
            <a:miter lim="800000"/>
            <a:headEnd/>
            <a:tailEnd/>
          </a:ln>
          <a:effectLst/>
        </p:spPr>
        <p:txBody>
          <a:bodyPr anchor="ctr"/>
          <a:lstStyle/>
          <a:p>
            <a:pPr>
              <a:defRPr/>
            </a:pPr>
            <a:r>
              <a:rPr lang="en-US" sz="4400" dirty="0" smtClean="0">
                <a:latin typeface="+mj-lt"/>
              </a:rPr>
              <a:t>Right-</a:t>
            </a:r>
            <a:r>
              <a:rPr lang="en-US" sz="4000" dirty="0" smtClean="0">
                <a:latin typeface="+mj-lt"/>
              </a:rPr>
              <a:t>of-Way </a:t>
            </a:r>
            <a:r>
              <a:rPr lang="en-US" sz="4000" dirty="0">
                <a:latin typeface="+mj-lt"/>
              </a:rPr>
              <a:t>Acquisition</a:t>
            </a:r>
          </a:p>
        </p:txBody>
      </p:sp>
      <p:sp>
        <p:nvSpPr>
          <p:cNvPr id="10" name="Rectangle 6"/>
          <p:cNvSpPr>
            <a:spLocks noChangeArrowheads="1"/>
          </p:cNvSpPr>
          <p:nvPr/>
        </p:nvSpPr>
        <p:spPr bwMode="auto">
          <a:xfrm>
            <a:off x="718500" y="1695723"/>
            <a:ext cx="8409734" cy="3490912"/>
          </a:xfrm>
          <a:prstGeom prst="rect">
            <a:avLst/>
          </a:prstGeom>
          <a:noFill/>
          <a:ln w="9525">
            <a:noFill/>
            <a:miter lim="800000"/>
            <a:headEnd/>
            <a:tailEnd/>
          </a:ln>
        </p:spPr>
        <p:txBody>
          <a:bodyPr/>
          <a:lstStyle/>
          <a:p>
            <a:pPr marL="458788" indent="-458788" eaLnBrk="0" hangingPunct="0">
              <a:spcBef>
                <a:spcPct val="20000"/>
              </a:spcBef>
              <a:buSzPct val="100000"/>
              <a:buFontTx/>
              <a:buChar char="•"/>
              <a:tabLst>
                <a:tab pos="2751138" algn="l"/>
              </a:tabLst>
              <a:defRPr/>
            </a:pPr>
            <a:r>
              <a:rPr lang="en-US" sz="3200" b="0" dirty="0" smtClean="0">
                <a:solidFill>
                  <a:srgbClr val="000000"/>
                </a:solidFill>
                <a:latin typeface="+mn-lt"/>
              </a:rPr>
              <a:t>ROW planning and acquisition are critical to:</a:t>
            </a:r>
          </a:p>
          <a:p>
            <a:pPr marL="915988" lvl="1" indent="-458788" eaLnBrk="0" hangingPunct="0">
              <a:spcBef>
                <a:spcPct val="20000"/>
              </a:spcBef>
              <a:buSzPct val="100000"/>
              <a:buFont typeface="Calibri" pitchFamily="34" charset="0"/>
              <a:buChar char="–"/>
              <a:tabLst>
                <a:tab pos="2751138" algn="l"/>
              </a:tabLst>
              <a:defRPr/>
            </a:pPr>
            <a:r>
              <a:rPr lang="en-US" sz="2800" b="0" dirty="0" smtClean="0">
                <a:solidFill>
                  <a:srgbClr val="000000"/>
                </a:solidFill>
                <a:latin typeface="+mn-lt"/>
              </a:rPr>
              <a:t>Functionality</a:t>
            </a:r>
          </a:p>
          <a:p>
            <a:pPr marL="915988" lvl="1" indent="-458788" eaLnBrk="0" hangingPunct="0">
              <a:spcBef>
                <a:spcPct val="20000"/>
              </a:spcBef>
              <a:buSzPct val="100000"/>
              <a:buFont typeface="Calibri" pitchFamily="34" charset="0"/>
              <a:buChar char="–"/>
              <a:tabLst>
                <a:tab pos="2751138" algn="l"/>
              </a:tabLst>
              <a:defRPr/>
            </a:pPr>
            <a:r>
              <a:rPr lang="en-US" sz="2800" b="0" dirty="0" smtClean="0">
                <a:solidFill>
                  <a:srgbClr val="000000"/>
                </a:solidFill>
                <a:latin typeface="+mn-lt"/>
              </a:rPr>
              <a:t>Project development</a:t>
            </a:r>
            <a:endParaRPr lang="en-US" sz="2800" b="0" dirty="0">
              <a:solidFill>
                <a:srgbClr val="000000"/>
              </a:solidFill>
              <a:latin typeface="+mn-lt"/>
            </a:endParaRPr>
          </a:p>
          <a:p>
            <a:pPr marL="458788" indent="-458788" eaLnBrk="0" hangingPunct="0">
              <a:spcBef>
                <a:spcPct val="20000"/>
              </a:spcBef>
              <a:buSzPct val="100000"/>
              <a:buFontTx/>
              <a:buChar char="•"/>
              <a:tabLst>
                <a:tab pos="2751138" algn="l"/>
              </a:tabLst>
              <a:defRPr/>
            </a:pPr>
            <a:r>
              <a:rPr lang="en-US" sz="3200" b="0" dirty="0" smtClean="0">
                <a:solidFill>
                  <a:srgbClr val="000000"/>
                </a:solidFill>
                <a:latin typeface="+mn-lt"/>
              </a:rPr>
              <a:t>Planning affects function and acquisition</a:t>
            </a:r>
          </a:p>
          <a:p>
            <a:pPr marL="458788" indent="-458788" eaLnBrk="0" hangingPunct="0">
              <a:spcBef>
                <a:spcPct val="20000"/>
              </a:spcBef>
              <a:buSzPct val="100000"/>
              <a:buFontTx/>
              <a:buChar char="•"/>
              <a:tabLst>
                <a:tab pos="2751138" algn="l"/>
              </a:tabLst>
              <a:defRPr/>
            </a:pPr>
            <a:r>
              <a:rPr lang="en-US" sz="3200" b="0" dirty="0" smtClean="0">
                <a:solidFill>
                  <a:srgbClr val="000000"/>
                </a:solidFill>
                <a:latin typeface="+mn-lt"/>
              </a:rPr>
              <a:t>Acquisition can be:</a:t>
            </a:r>
          </a:p>
          <a:p>
            <a:pPr marL="915988" lvl="1" indent="-458788" eaLnBrk="0" hangingPunct="0">
              <a:spcBef>
                <a:spcPct val="20000"/>
              </a:spcBef>
              <a:buSzPct val="100000"/>
              <a:buFont typeface="Calibri" pitchFamily="34" charset="0"/>
              <a:buChar char="–"/>
              <a:tabLst>
                <a:tab pos="2751138" algn="l"/>
              </a:tabLst>
              <a:defRPr/>
            </a:pPr>
            <a:r>
              <a:rPr lang="en-US" sz="2800" b="0" dirty="0">
                <a:solidFill>
                  <a:srgbClr val="000000"/>
                </a:solidFill>
                <a:latin typeface="+mn-lt"/>
              </a:rPr>
              <a:t>T</a:t>
            </a:r>
            <a:r>
              <a:rPr lang="en-US" sz="2800" b="0" dirty="0" smtClean="0">
                <a:solidFill>
                  <a:srgbClr val="000000"/>
                </a:solidFill>
                <a:latin typeface="+mn-lt"/>
              </a:rPr>
              <a:t>ime consuming</a:t>
            </a:r>
          </a:p>
          <a:p>
            <a:pPr marL="915988" lvl="1" indent="-458788" eaLnBrk="0" hangingPunct="0">
              <a:spcBef>
                <a:spcPct val="20000"/>
              </a:spcBef>
              <a:buSzPct val="100000"/>
              <a:buFont typeface="Calibri" pitchFamily="34" charset="0"/>
              <a:buChar char="–"/>
              <a:tabLst>
                <a:tab pos="2751138" algn="l"/>
              </a:tabLst>
              <a:defRPr/>
            </a:pPr>
            <a:r>
              <a:rPr lang="en-US" sz="2800" b="0" dirty="0">
                <a:solidFill>
                  <a:srgbClr val="000000"/>
                </a:solidFill>
                <a:latin typeface="+mn-lt"/>
              </a:rPr>
              <a:t>S</a:t>
            </a:r>
            <a:r>
              <a:rPr lang="en-US" sz="2800" b="0" dirty="0" smtClean="0">
                <a:solidFill>
                  <a:srgbClr val="000000"/>
                </a:solidFill>
                <a:latin typeface="+mn-lt"/>
              </a:rPr>
              <a:t>ocially </a:t>
            </a:r>
            <a:r>
              <a:rPr lang="en-US" sz="2800" b="0" dirty="0">
                <a:solidFill>
                  <a:srgbClr val="000000"/>
                </a:solidFill>
                <a:latin typeface="+mn-lt"/>
              </a:rPr>
              <a:t>sensitive </a:t>
            </a:r>
          </a:p>
          <a:p>
            <a:pPr marL="458788" indent="-458788">
              <a:lnSpc>
                <a:spcPct val="120000"/>
              </a:lnSpc>
              <a:buSzPct val="100000"/>
              <a:tabLst>
                <a:tab pos="2751138" algn="l"/>
              </a:tabLst>
              <a:defRPr/>
            </a:pPr>
            <a:endParaRPr lang="en-US" sz="2400" b="0" dirty="0">
              <a:solidFill>
                <a:schemeClr val="accent4">
                  <a:lumMod val="10000"/>
                </a:schemeClr>
              </a:solidFill>
            </a:endParaRPr>
          </a:p>
          <a:p>
            <a:pPr marL="458788" indent="-458788">
              <a:buSzPct val="100000"/>
              <a:tabLst>
                <a:tab pos="2751138" algn="l"/>
              </a:tabLst>
              <a:defRPr/>
            </a:pPr>
            <a:endParaRPr lang="en-US" sz="2400" b="0" dirty="0">
              <a:solidFill>
                <a:schemeClr val="accent4">
                  <a:lumMod val="10000"/>
                </a:schemeClr>
              </a:solidFill>
            </a:endParaRPr>
          </a:p>
        </p:txBody>
      </p:sp>
      <p:pic>
        <p:nvPicPr>
          <p:cNvPr id="3082" name="Picture 10" descr="http://www.transportation1.org/tif7report/images/37.jpg"/>
          <p:cNvPicPr>
            <a:picLocks noChangeAspect="1" noChangeArrowheads="1"/>
          </p:cNvPicPr>
          <p:nvPr/>
        </p:nvPicPr>
        <p:blipFill>
          <a:blip r:embed="rId3" cstate="print"/>
          <a:srcRect/>
          <a:stretch>
            <a:fillRect/>
          </a:stretch>
        </p:blipFill>
        <p:spPr bwMode="auto">
          <a:xfrm>
            <a:off x="4749352" y="3957146"/>
            <a:ext cx="3867432" cy="2328194"/>
          </a:xfrm>
          <a:prstGeom prst="rect">
            <a:avLst/>
          </a:prstGeom>
          <a:noFill/>
        </p:spPr>
      </p:pic>
      <p:sp>
        <p:nvSpPr>
          <p:cNvPr id="7" name="Slide Number Placeholder 6"/>
          <p:cNvSpPr>
            <a:spLocks noGrp="1"/>
          </p:cNvSpPr>
          <p:nvPr>
            <p:ph type="sldNum" sz="quarter" idx="12"/>
          </p:nvPr>
        </p:nvSpPr>
        <p:spPr/>
        <p:txBody>
          <a:bodyPr/>
          <a:lstStyle/>
          <a:p>
            <a:pPr>
              <a:defRPr/>
            </a:pPr>
            <a:fld id="{02DC12DC-E066-4301-ACE0-61DD2ACB1A44}" type="slidenum">
              <a:rPr lang="en-US" smtClean="0"/>
              <a:pPr>
                <a:defRPr/>
              </a:pPr>
              <a:t>131</a:t>
            </a:fld>
            <a:endParaRPr lang="en-US" dirty="0"/>
          </a:p>
        </p:txBody>
      </p:sp>
      <p:sp>
        <p:nvSpPr>
          <p:cNvPr id="8" name="Footer Placeholder 7"/>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8" name="Picture 10"/>
          <p:cNvPicPr>
            <a:picLocks noChangeAspect="1" noChangeArrowheads="1"/>
          </p:cNvPicPr>
          <p:nvPr/>
        </p:nvPicPr>
        <p:blipFill>
          <a:blip r:embed="rId3" cstate="print"/>
          <a:srcRect l="11766" t="41054" r="6337" b="9356"/>
          <a:stretch>
            <a:fillRect/>
          </a:stretch>
        </p:blipFill>
        <p:spPr bwMode="auto">
          <a:xfrm>
            <a:off x="4832261" y="1261242"/>
            <a:ext cx="3633824" cy="2333297"/>
          </a:xfrm>
          <a:prstGeom prst="rect">
            <a:avLst/>
          </a:prstGeom>
          <a:noFill/>
          <a:ln>
            <a:noFill/>
          </a:ln>
        </p:spPr>
      </p:pic>
      <p:sp>
        <p:nvSpPr>
          <p:cNvPr id="6149" name="Text Box 3"/>
          <p:cNvSpPr txBox="1">
            <a:spLocks noChangeArrowheads="1"/>
          </p:cNvSpPr>
          <p:nvPr/>
        </p:nvSpPr>
        <p:spPr bwMode="auto">
          <a:xfrm>
            <a:off x="588963" y="5910263"/>
            <a:ext cx="184150" cy="457200"/>
          </a:xfrm>
          <a:prstGeom prst="rect">
            <a:avLst/>
          </a:prstGeom>
          <a:noFill/>
          <a:ln w="9525" algn="ctr">
            <a:noFill/>
            <a:miter lim="800000"/>
            <a:headEnd/>
            <a:tailEnd/>
          </a:ln>
        </p:spPr>
        <p:txBody>
          <a:bodyPr wrap="none">
            <a:spAutoFit/>
          </a:bodyPr>
          <a:lstStyle/>
          <a:p>
            <a:pPr algn="ctr"/>
            <a:endParaRPr lang="en-US" sz="2400" b="0" dirty="0"/>
          </a:p>
        </p:txBody>
      </p:sp>
      <p:sp>
        <p:nvSpPr>
          <p:cNvPr id="1344517" name="Rectangle 5"/>
          <p:cNvSpPr>
            <a:spLocks noChangeArrowheads="1"/>
          </p:cNvSpPr>
          <p:nvPr/>
        </p:nvSpPr>
        <p:spPr bwMode="auto">
          <a:xfrm>
            <a:off x="749982" y="183310"/>
            <a:ext cx="7337727" cy="752475"/>
          </a:xfrm>
          <a:prstGeom prst="rect">
            <a:avLst/>
          </a:prstGeom>
          <a:noFill/>
          <a:ln w="9525">
            <a:noFill/>
            <a:miter lim="800000"/>
            <a:headEnd/>
            <a:tailEnd/>
          </a:ln>
          <a:effectLst/>
        </p:spPr>
        <p:txBody>
          <a:bodyPr anchor="ctr"/>
          <a:lstStyle/>
          <a:p>
            <a:pPr>
              <a:defRPr/>
            </a:pPr>
            <a:r>
              <a:rPr lang="en-US" sz="4000" dirty="0"/>
              <a:t>Potential Functionality Loss</a:t>
            </a:r>
          </a:p>
        </p:txBody>
      </p:sp>
      <p:sp>
        <p:nvSpPr>
          <p:cNvPr id="10" name="Rectangle 6"/>
          <p:cNvSpPr>
            <a:spLocks noChangeArrowheads="1"/>
          </p:cNvSpPr>
          <p:nvPr/>
        </p:nvSpPr>
        <p:spPr bwMode="auto">
          <a:xfrm>
            <a:off x="585887" y="953670"/>
            <a:ext cx="4648266" cy="5951621"/>
          </a:xfrm>
          <a:prstGeom prst="rect">
            <a:avLst/>
          </a:prstGeom>
          <a:noFill/>
          <a:ln w="9525">
            <a:noFill/>
            <a:miter lim="800000"/>
            <a:headEnd/>
            <a:tailEnd/>
          </a:ln>
        </p:spPr>
        <p:txBody>
          <a:bodyPr/>
          <a:lstStyle/>
          <a:p>
            <a:pPr marL="458788" indent="-274320">
              <a:spcAft>
                <a:spcPts val="600"/>
              </a:spcAft>
              <a:buSzPct val="100000"/>
              <a:buFontTx/>
              <a:buChar char="•"/>
              <a:tabLst>
                <a:tab pos="2751138" algn="l"/>
              </a:tabLst>
              <a:defRPr/>
            </a:pPr>
            <a:r>
              <a:rPr lang="en-US" sz="2400" b="0" dirty="0" smtClean="0">
                <a:solidFill>
                  <a:schemeClr val="accent4">
                    <a:lumMod val="10000"/>
                  </a:schemeClr>
                </a:solidFill>
              </a:rPr>
              <a:t>Right-of-way </a:t>
            </a:r>
            <a:r>
              <a:rPr lang="en-US" sz="2400" b="0" dirty="0">
                <a:solidFill>
                  <a:schemeClr val="accent4">
                    <a:lumMod val="10000"/>
                  </a:schemeClr>
                </a:solidFill>
              </a:rPr>
              <a:t>acquisition delays</a:t>
            </a:r>
          </a:p>
          <a:p>
            <a:pPr marL="731520" lvl="1" indent="-274320">
              <a:spcAft>
                <a:spcPts val="600"/>
              </a:spcAft>
              <a:buSzPct val="100000"/>
              <a:buFont typeface="Arial" pitchFamily="34" charset="0"/>
              <a:buChar char="–"/>
              <a:tabLst>
                <a:tab pos="2751138" algn="l"/>
              </a:tabLst>
              <a:defRPr/>
            </a:pPr>
            <a:r>
              <a:rPr lang="en-US" sz="2000" b="0" dirty="0">
                <a:solidFill>
                  <a:schemeClr val="accent4">
                    <a:lumMod val="10000"/>
                  </a:schemeClr>
                </a:solidFill>
              </a:rPr>
              <a:t>Construction delays</a:t>
            </a:r>
          </a:p>
          <a:p>
            <a:pPr marL="731520" lvl="1" indent="-274320">
              <a:spcAft>
                <a:spcPts val="600"/>
              </a:spcAft>
              <a:buSzPct val="100000"/>
              <a:buFont typeface="Arial" pitchFamily="34" charset="0"/>
              <a:buChar char="–"/>
              <a:tabLst>
                <a:tab pos="2751138" algn="l"/>
              </a:tabLst>
              <a:defRPr/>
            </a:pPr>
            <a:r>
              <a:rPr lang="en-US" sz="2000" b="0" dirty="0">
                <a:solidFill>
                  <a:schemeClr val="accent4">
                    <a:lumMod val="10000"/>
                  </a:schemeClr>
                </a:solidFill>
              </a:rPr>
              <a:t>Increased </a:t>
            </a:r>
            <a:r>
              <a:rPr lang="en-US" sz="2000" b="0" dirty="0" smtClean="0">
                <a:solidFill>
                  <a:schemeClr val="accent4">
                    <a:lumMod val="10000"/>
                  </a:schemeClr>
                </a:solidFill>
              </a:rPr>
              <a:t>right-of-way </a:t>
            </a:r>
            <a:r>
              <a:rPr lang="en-US" sz="2000" b="0" dirty="0">
                <a:solidFill>
                  <a:schemeClr val="accent4">
                    <a:lumMod val="10000"/>
                  </a:schemeClr>
                </a:solidFill>
              </a:rPr>
              <a:t>cost</a:t>
            </a:r>
          </a:p>
          <a:p>
            <a:pPr marL="458788" indent="-274320">
              <a:spcBef>
                <a:spcPts val="600"/>
              </a:spcBef>
              <a:spcAft>
                <a:spcPts val="600"/>
              </a:spcAft>
              <a:buSzPct val="100000"/>
              <a:buFontTx/>
              <a:buChar char="•"/>
              <a:tabLst>
                <a:tab pos="2751138" algn="l"/>
              </a:tabLst>
              <a:defRPr/>
            </a:pPr>
            <a:r>
              <a:rPr lang="en-US" sz="2400" b="0" dirty="0" smtClean="0">
                <a:solidFill>
                  <a:schemeClr val="accent4">
                    <a:lumMod val="10000"/>
                  </a:schemeClr>
                </a:solidFill>
              </a:rPr>
              <a:t>Insufficient </a:t>
            </a:r>
            <a:r>
              <a:rPr lang="en-US" sz="2400" b="0" dirty="0">
                <a:solidFill>
                  <a:schemeClr val="accent4">
                    <a:lumMod val="10000"/>
                  </a:schemeClr>
                </a:solidFill>
              </a:rPr>
              <a:t>right of way</a:t>
            </a:r>
          </a:p>
          <a:p>
            <a:pPr marL="915988" lvl="1" indent="-274320">
              <a:spcAft>
                <a:spcPts val="600"/>
              </a:spcAft>
              <a:buSzPct val="100000"/>
              <a:buFont typeface="Arial" pitchFamily="34" charset="0"/>
              <a:buChar char="–"/>
              <a:tabLst>
                <a:tab pos="2751138" algn="l"/>
              </a:tabLst>
              <a:defRPr/>
            </a:pPr>
            <a:r>
              <a:rPr lang="en-US" sz="2000" b="0" dirty="0" smtClean="0">
                <a:solidFill>
                  <a:schemeClr val="accent4">
                    <a:lumMod val="10000"/>
                  </a:schemeClr>
                </a:solidFill>
              </a:rPr>
              <a:t>Insufficient for desired improvement</a:t>
            </a:r>
          </a:p>
          <a:p>
            <a:pPr marL="915988" lvl="1" indent="-274320">
              <a:spcAft>
                <a:spcPts val="600"/>
              </a:spcAft>
              <a:buSzPct val="100000"/>
              <a:buFont typeface="Arial" pitchFamily="34" charset="0"/>
              <a:buChar char="–"/>
              <a:tabLst>
                <a:tab pos="2751138" algn="l"/>
              </a:tabLst>
              <a:defRPr/>
            </a:pPr>
            <a:r>
              <a:rPr lang="en-US" sz="2000" b="0" dirty="0" smtClean="0">
                <a:solidFill>
                  <a:schemeClr val="accent4">
                    <a:lumMod val="10000"/>
                  </a:schemeClr>
                </a:solidFill>
              </a:rPr>
              <a:t>Cannot accommodate utilities or other features</a:t>
            </a:r>
          </a:p>
          <a:p>
            <a:pPr marL="458788" indent="-274320">
              <a:spcBef>
                <a:spcPts val="600"/>
              </a:spcBef>
              <a:spcAft>
                <a:spcPts val="600"/>
              </a:spcAft>
              <a:buSzPct val="100000"/>
              <a:buFontTx/>
              <a:buChar char="•"/>
              <a:tabLst>
                <a:tab pos="2751138" algn="l"/>
              </a:tabLst>
              <a:defRPr/>
            </a:pPr>
            <a:r>
              <a:rPr lang="en-US" sz="2400" b="0" dirty="0" smtClean="0">
                <a:solidFill>
                  <a:schemeClr val="accent4">
                    <a:lumMod val="10000"/>
                  </a:schemeClr>
                </a:solidFill>
              </a:rPr>
              <a:t>Resulting functionality shortfalls</a:t>
            </a:r>
            <a:endParaRPr lang="en-US" sz="2400" b="0" dirty="0">
              <a:solidFill>
                <a:schemeClr val="accent4">
                  <a:lumMod val="10000"/>
                </a:schemeClr>
              </a:solidFill>
            </a:endParaRPr>
          </a:p>
          <a:p>
            <a:pPr marL="915988" lvl="1" indent="-274320">
              <a:spcAft>
                <a:spcPts val="600"/>
              </a:spcAft>
              <a:buSzPct val="100000"/>
              <a:buFont typeface="Arial" pitchFamily="34" charset="0"/>
              <a:buChar char="–"/>
              <a:tabLst>
                <a:tab pos="2751138" algn="l"/>
              </a:tabLst>
              <a:defRPr/>
            </a:pPr>
            <a:r>
              <a:rPr lang="en-US" sz="2000" b="0" dirty="0" smtClean="0">
                <a:solidFill>
                  <a:schemeClr val="accent4">
                    <a:lumMod val="10000"/>
                  </a:schemeClr>
                </a:solidFill>
              </a:rPr>
              <a:t>Congestion</a:t>
            </a:r>
          </a:p>
          <a:p>
            <a:pPr marL="915988" lvl="1" indent="-274320">
              <a:spcAft>
                <a:spcPts val="600"/>
              </a:spcAft>
              <a:buSzPct val="100000"/>
              <a:buFont typeface="Arial" pitchFamily="34" charset="0"/>
              <a:buChar char="–"/>
              <a:tabLst>
                <a:tab pos="2751138" algn="l"/>
              </a:tabLst>
              <a:defRPr/>
            </a:pPr>
            <a:r>
              <a:rPr lang="en-US" sz="2000" b="0" dirty="0" smtClean="0">
                <a:solidFill>
                  <a:schemeClr val="accent4">
                    <a:lumMod val="10000"/>
                  </a:schemeClr>
                </a:solidFill>
              </a:rPr>
              <a:t>Safety</a:t>
            </a:r>
          </a:p>
          <a:p>
            <a:pPr marL="915988" lvl="1" indent="-274320">
              <a:spcAft>
                <a:spcPts val="600"/>
              </a:spcAft>
              <a:buSzPct val="100000"/>
              <a:buFont typeface="Arial" pitchFamily="34" charset="0"/>
              <a:buChar char="–"/>
              <a:tabLst>
                <a:tab pos="2751138" algn="l"/>
              </a:tabLst>
              <a:defRPr/>
            </a:pPr>
            <a:r>
              <a:rPr lang="en-US" sz="2000" b="0" dirty="0" smtClean="0">
                <a:solidFill>
                  <a:schemeClr val="accent4">
                    <a:lumMod val="10000"/>
                  </a:schemeClr>
                </a:solidFill>
              </a:rPr>
              <a:t>Other project objectives</a:t>
            </a:r>
            <a:endParaRPr lang="en-US" sz="2400" b="0" dirty="0">
              <a:solidFill>
                <a:schemeClr val="accent4">
                  <a:lumMod val="10000"/>
                </a:schemeClr>
              </a:solidFill>
            </a:endParaRPr>
          </a:p>
        </p:txBody>
      </p:sp>
      <p:sp>
        <p:nvSpPr>
          <p:cNvPr id="6" name="Slide Number Placeholder 5"/>
          <p:cNvSpPr>
            <a:spLocks noGrp="1"/>
          </p:cNvSpPr>
          <p:nvPr>
            <p:ph type="sldNum" sz="quarter" idx="12"/>
          </p:nvPr>
        </p:nvSpPr>
        <p:spPr/>
        <p:txBody>
          <a:bodyPr/>
          <a:lstStyle/>
          <a:p>
            <a:pPr>
              <a:defRPr/>
            </a:pPr>
            <a:fld id="{02DC12DC-E066-4301-ACE0-61DD2ACB1A44}" type="slidenum">
              <a:rPr lang="en-US" smtClean="0"/>
              <a:pPr>
                <a:defRPr/>
              </a:pPr>
              <a:t>132</a:t>
            </a:fld>
            <a:endParaRPr lang="en-US" dirty="0"/>
          </a:p>
        </p:txBody>
      </p:sp>
      <p:sp>
        <p:nvSpPr>
          <p:cNvPr id="7" name="Footer Placeholder 6"/>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2"/>
          <p:cNvSpPr>
            <a:spLocks noGrp="1"/>
          </p:cNvSpPr>
          <p:nvPr>
            <p:ph idx="1"/>
          </p:nvPr>
        </p:nvSpPr>
        <p:spPr>
          <a:xfrm>
            <a:off x="716866" y="2098676"/>
            <a:ext cx="7386610" cy="3576918"/>
          </a:xfrm>
        </p:spPr>
        <p:txBody>
          <a:bodyPr>
            <a:normAutofit/>
          </a:bodyPr>
          <a:lstStyle/>
          <a:p>
            <a:pPr>
              <a:defRPr/>
            </a:pPr>
            <a:r>
              <a:rPr lang="en-US" dirty="0" smtClean="0">
                <a:solidFill>
                  <a:srgbClr val="000000"/>
                </a:solidFill>
                <a:ea typeface="+mn-ea"/>
                <a:cs typeface="+mn-cs"/>
              </a:rPr>
              <a:t>Right-of-way plan</a:t>
            </a:r>
          </a:p>
          <a:p>
            <a:pPr lvl="1">
              <a:defRPr/>
            </a:pPr>
            <a:r>
              <a:rPr lang="en-US" dirty="0" smtClean="0">
                <a:solidFill>
                  <a:srgbClr val="000000"/>
                </a:solidFill>
                <a:ea typeface="+mn-ea"/>
                <a:cs typeface="+mn-cs"/>
              </a:rPr>
              <a:t>Provide adequate ROW for ultimate needs</a:t>
            </a:r>
          </a:p>
          <a:p>
            <a:pPr lvl="1">
              <a:defRPr/>
            </a:pPr>
            <a:r>
              <a:rPr lang="en-US" dirty="0" smtClean="0">
                <a:solidFill>
                  <a:srgbClr val="000000"/>
                </a:solidFill>
                <a:latin typeface="+mn-lt"/>
              </a:rPr>
              <a:t>Consider  alignment that shifts ROW to parcels with willing sellers</a:t>
            </a:r>
          </a:p>
          <a:p>
            <a:pPr lvl="1">
              <a:defRPr/>
            </a:pPr>
            <a:r>
              <a:rPr lang="en-US" dirty="0" smtClean="0">
                <a:solidFill>
                  <a:srgbClr val="000000"/>
                </a:solidFill>
                <a:latin typeface="+mn-lt"/>
              </a:rPr>
              <a:t>Avoid ROW alignments causing environmental impacts</a:t>
            </a:r>
          </a:p>
          <a:p>
            <a:pPr lvl="1">
              <a:buNone/>
              <a:defRPr/>
            </a:pPr>
            <a:r>
              <a:rPr lang="en-US" sz="2000" dirty="0" smtClean="0">
                <a:solidFill>
                  <a:srgbClr val="000000"/>
                </a:solidFill>
                <a:ea typeface="+mn-ea"/>
                <a:cs typeface="+mn-cs"/>
              </a:rPr>
              <a:t> </a:t>
            </a:r>
          </a:p>
          <a:p>
            <a:pPr lvl="1">
              <a:buFontTx/>
              <a:buNone/>
              <a:defRPr/>
            </a:pPr>
            <a:endParaRPr lang="en-US" sz="2400" dirty="0" smtClean="0">
              <a:solidFill>
                <a:srgbClr val="000000"/>
              </a:solidFill>
            </a:endParaRPr>
          </a:p>
        </p:txBody>
      </p:sp>
      <p:sp>
        <p:nvSpPr>
          <p:cNvPr id="6" name="Rectangle 5"/>
          <p:cNvSpPr>
            <a:spLocks noChangeArrowheads="1"/>
          </p:cNvSpPr>
          <p:nvPr/>
        </p:nvSpPr>
        <p:spPr bwMode="auto">
          <a:xfrm>
            <a:off x="776880" y="462924"/>
            <a:ext cx="7964488" cy="752475"/>
          </a:xfrm>
          <a:prstGeom prst="rect">
            <a:avLst/>
          </a:prstGeom>
          <a:noFill/>
          <a:ln w="9525">
            <a:noFill/>
            <a:miter lim="800000"/>
            <a:headEnd/>
            <a:tailEnd/>
          </a:ln>
          <a:effectLst/>
        </p:spPr>
        <p:txBody>
          <a:bodyPr anchor="ctr"/>
          <a:lstStyle/>
          <a:p>
            <a:pPr>
              <a:defRPr/>
            </a:pPr>
            <a:r>
              <a:rPr lang="en-US" sz="4000" dirty="0" smtClean="0"/>
              <a:t>ROW Best Practices or Countermeasures</a:t>
            </a:r>
            <a:endParaRPr lang="en-US" sz="4000" dirty="0"/>
          </a:p>
        </p:txBody>
      </p:sp>
      <p:sp>
        <p:nvSpPr>
          <p:cNvPr id="4" name="Slide Number Placeholder 3"/>
          <p:cNvSpPr>
            <a:spLocks noGrp="1"/>
          </p:cNvSpPr>
          <p:nvPr>
            <p:ph type="sldNum" sz="quarter" idx="12"/>
          </p:nvPr>
        </p:nvSpPr>
        <p:spPr/>
        <p:txBody>
          <a:bodyPr/>
          <a:lstStyle/>
          <a:p>
            <a:pPr>
              <a:defRPr/>
            </a:pPr>
            <a:fld id="{02DC12DC-E066-4301-ACE0-61DD2ACB1A44}" type="slidenum">
              <a:rPr lang="en-US" smtClean="0"/>
              <a:pPr>
                <a:defRPr/>
              </a:pPr>
              <a:t>133</a:t>
            </a:fld>
            <a:endParaRPr lang="en-US" dirty="0"/>
          </a:p>
        </p:txBody>
      </p:sp>
      <p:sp>
        <p:nvSpPr>
          <p:cNvPr id="5" name="Footer Placeholder 4"/>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2"/>
          <p:cNvSpPr>
            <a:spLocks noGrp="1"/>
          </p:cNvSpPr>
          <p:nvPr>
            <p:ph idx="1"/>
          </p:nvPr>
        </p:nvSpPr>
        <p:spPr>
          <a:xfrm>
            <a:off x="811459" y="1934270"/>
            <a:ext cx="8332541" cy="5405718"/>
          </a:xfrm>
        </p:spPr>
        <p:txBody>
          <a:bodyPr>
            <a:normAutofit/>
          </a:bodyPr>
          <a:lstStyle/>
          <a:p>
            <a:pPr>
              <a:defRPr/>
            </a:pPr>
            <a:r>
              <a:rPr lang="en-US" dirty="0" smtClean="0">
                <a:solidFill>
                  <a:srgbClr val="000000"/>
                </a:solidFill>
              </a:rPr>
              <a:t>Improve acquisition methods</a:t>
            </a:r>
          </a:p>
          <a:p>
            <a:pPr lvl="1">
              <a:defRPr/>
            </a:pPr>
            <a:r>
              <a:rPr lang="en-US" sz="2400" dirty="0" smtClean="0">
                <a:solidFill>
                  <a:srgbClr val="000000"/>
                </a:solidFill>
              </a:rPr>
              <a:t>Obtain more ROW through local planning/platting process</a:t>
            </a:r>
          </a:p>
          <a:p>
            <a:pPr lvl="1">
              <a:defRPr/>
            </a:pPr>
            <a:r>
              <a:rPr lang="en-US" sz="2400" dirty="0" smtClean="0">
                <a:solidFill>
                  <a:srgbClr val="FF0000"/>
                </a:solidFill>
                <a:latin typeface="+mn-lt"/>
              </a:rPr>
              <a:t>Use land consolidation strategies to reduce number of parcels to be acquired</a:t>
            </a:r>
          </a:p>
          <a:p>
            <a:pPr lvl="1">
              <a:defRPr/>
            </a:pPr>
            <a:r>
              <a:rPr lang="en-US" sz="2400" dirty="0" smtClean="0">
                <a:solidFill>
                  <a:srgbClr val="000000"/>
                </a:solidFill>
                <a:latin typeface="+mn-lt"/>
              </a:rPr>
              <a:t>One-agent concept: use same agent in area to ensure consistency, efficiency, and accountability</a:t>
            </a:r>
          </a:p>
          <a:p>
            <a:pPr lvl="1">
              <a:defRPr/>
            </a:pPr>
            <a:r>
              <a:rPr lang="en-US" sz="2400" dirty="0" smtClean="0">
                <a:solidFill>
                  <a:srgbClr val="000000"/>
                </a:solidFill>
                <a:latin typeface="+mn-lt"/>
              </a:rPr>
              <a:t>Coordinate and communicate early and frequently</a:t>
            </a:r>
          </a:p>
          <a:p>
            <a:pPr lvl="2">
              <a:defRPr/>
            </a:pPr>
            <a:r>
              <a:rPr lang="en-US" sz="2000" dirty="0" smtClean="0">
                <a:solidFill>
                  <a:srgbClr val="000000"/>
                </a:solidFill>
                <a:latin typeface="+mn-lt"/>
              </a:rPr>
              <a:t>With property owners</a:t>
            </a:r>
          </a:p>
          <a:p>
            <a:pPr lvl="2">
              <a:defRPr/>
            </a:pPr>
            <a:r>
              <a:rPr lang="en-US" sz="2000" dirty="0" smtClean="0">
                <a:solidFill>
                  <a:srgbClr val="000000"/>
                </a:solidFill>
                <a:latin typeface="+mn-lt"/>
              </a:rPr>
              <a:t>Between ROW staff</a:t>
            </a:r>
          </a:p>
          <a:p>
            <a:pPr lvl="2">
              <a:defRPr/>
            </a:pPr>
            <a:r>
              <a:rPr lang="en-US" sz="2000" dirty="0" smtClean="0">
                <a:solidFill>
                  <a:srgbClr val="000000"/>
                </a:solidFill>
                <a:ea typeface="+mn-ea"/>
                <a:cs typeface="+mn-cs"/>
              </a:rPr>
              <a:t>With other agencies</a:t>
            </a:r>
          </a:p>
          <a:p>
            <a:pPr lvl="1">
              <a:buNone/>
              <a:defRPr/>
            </a:pPr>
            <a:r>
              <a:rPr lang="en-US" sz="2000" dirty="0" smtClean="0">
                <a:solidFill>
                  <a:srgbClr val="000000"/>
                </a:solidFill>
                <a:ea typeface="+mn-ea"/>
                <a:cs typeface="+mn-cs"/>
              </a:rPr>
              <a:t> </a:t>
            </a:r>
          </a:p>
          <a:p>
            <a:pPr lvl="1">
              <a:buFontTx/>
              <a:buNone/>
              <a:defRPr/>
            </a:pPr>
            <a:endParaRPr lang="en-US" sz="2400" dirty="0" smtClean="0">
              <a:solidFill>
                <a:srgbClr val="000000"/>
              </a:solidFill>
            </a:endParaRPr>
          </a:p>
        </p:txBody>
      </p:sp>
      <p:sp>
        <p:nvSpPr>
          <p:cNvPr id="6" name="Rectangle 5"/>
          <p:cNvSpPr>
            <a:spLocks noChangeArrowheads="1"/>
          </p:cNvSpPr>
          <p:nvPr/>
        </p:nvSpPr>
        <p:spPr bwMode="auto">
          <a:xfrm>
            <a:off x="729582" y="510222"/>
            <a:ext cx="7964488" cy="752475"/>
          </a:xfrm>
          <a:prstGeom prst="rect">
            <a:avLst/>
          </a:prstGeom>
          <a:noFill/>
          <a:ln w="9525">
            <a:noFill/>
            <a:miter lim="800000"/>
            <a:headEnd/>
            <a:tailEnd/>
          </a:ln>
          <a:effectLst/>
        </p:spPr>
        <p:txBody>
          <a:bodyPr anchor="ctr"/>
          <a:lstStyle/>
          <a:p>
            <a:pPr>
              <a:defRPr/>
            </a:pPr>
            <a:r>
              <a:rPr lang="en-US" sz="4400" dirty="0" smtClean="0">
                <a:latin typeface="+mj-lt"/>
              </a:rPr>
              <a:t>ROW Best Practices or Countermeasures</a:t>
            </a:r>
            <a:endParaRPr lang="en-US" sz="4400" dirty="0">
              <a:latin typeface="+mj-lt"/>
            </a:endParaRPr>
          </a:p>
        </p:txBody>
      </p:sp>
      <p:sp>
        <p:nvSpPr>
          <p:cNvPr id="4" name="Slide Number Placeholder 3"/>
          <p:cNvSpPr>
            <a:spLocks noGrp="1"/>
          </p:cNvSpPr>
          <p:nvPr>
            <p:ph type="sldNum" sz="quarter" idx="12"/>
          </p:nvPr>
        </p:nvSpPr>
        <p:spPr/>
        <p:txBody>
          <a:bodyPr/>
          <a:lstStyle/>
          <a:p>
            <a:pPr>
              <a:defRPr/>
            </a:pPr>
            <a:fld id="{02DC12DC-E066-4301-ACE0-61DD2ACB1A44}" type="slidenum">
              <a:rPr lang="en-US" smtClean="0"/>
              <a:pPr>
                <a:defRPr/>
              </a:pPr>
              <a:t>134</a:t>
            </a:fld>
            <a:endParaRPr lang="en-US" dirty="0"/>
          </a:p>
        </p:txBody>
      </p:sp>
      <p:sp>
        <p:nvSpPr>
          <p:cNvPr id="5" name="Footer Placeholder 4"/>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p:cNvSpPr>
            <a:spLocks noGrp="1"/>
          </p:cNvSpPr>
          <p:nvPr>
            <p:ph idx="1"/>
          </p:nvPr>
        </p:nvSpPr>
        <p:spPr>
          <a:xfrm>
            <a:off x="832791" y="1896963"/>
            <a:ext cx="8579223" cy="4679577"/>
          </a:xfrm>
        </p:spPr>
        <p:txBody>
          <a:bodyPr/>
          <a:lstStyle/>
          <a:p>
            <a:pPr marL="285750" lvl="1">
              <a:spcBef>
                <a:spcPts val="0"/>
              </a:spcBef>
              <a:spcAft>
                <a:spcPts val="1200"/>
              </a:spcAft>
              <a:buFont typeface="Calibri" pitchFamily="34" charset="0"/>
              <a:buChar char="•"/>
              <a:defRPr/>
            </a:pPr>
            <a:r>
              <a:rPr lang="en-US" sz="2400" dirty="0" smtClean="0">
                <a:solidFill>
                  <a:srgbClr val="000000"/>
                </a:solidFill>
                <a:ea typeface="+mn-ea"/>
                <a:cs typeface="+mn-cs"/>
              </a:rPr>
              <a:t>Average parcel acquisition duration</a:t>
            </a:r>
          </a:p>
          <a:p>
            <a:pPr marL="285750" lvl="1">
              <a:spcBef>
                <a:spcPts val="0"/>
              </a:spcBef>
              <a:spcAft>
                <a:spcPts val="1200"/>
              </a:spcAft>
              <a:buFont typeface="Calibri" pitchFamily="34" charset="0"/>
              <a:buChar char="•"/>
              <a:defRPr/>
            </a:pPr>
            <a:r>
              <a:rPr lang="en-US" sz="2400" dirty="0" smtClean="0">
                <a:solidFill>
                  <a:srgbClr val="000000"/>
                </a:solidFill>
                <a:latin typeface="+mn-lt"/>
              </a:rPr>
              <a:t>Overall duration of ROW acquisition</a:t>
            </a:r>
          </a:p>
          <a:p>
            <a:pPr marL="285750" lvl="1">
              <a:spcBef>
                <a:spcPts val="0"/>
              </a:spcBef>
              <a:spcAft>
                <a:spcPts val="1200"/>
              </a:spcAft>
              <a:buFont typeface="Calibri" pitchFamily="34" charset="0"/>
              <a:buChar char="•"/>
              <a:defRPr/>
            </a:pPr>
            <a:r>
              <a:rPr lang="en-US" sz="2400" dirty="0" smtClean="0">
                <a:solidFill>
                  <a:srgbClr val="000000"/>
                </a:solidFill>
                <a:ea typeface="+mn-ea"/>
                <a:cs typeface="+mn-cs"/>
              </a:rPr>
              <a:t>Parcel condemnation rate</a:t>
            </a:r>
          </a:p>
          <a:p>
            <a:pPr marL="285750" lvl="1">
              <a:spcBef>
                <a:spcPts val="0"/>
              </a:spcBef>
              <a:spcAft>
                <a:spcPts val="1200"/>
              </a:spcAft>
              <a:buFont typeface="Calibri" pitchFamily="34" charset="0"/>
              <a:buChar char="•"/>
              <a:defRPr/>
            </a:pPr>
            <a:r>
              <a:rPr lang="en-US" sz="2400" dirty="0" smtClean="0">
                <a:solidFill>
                  <a:srgbClr val="000000"/>
                </a:solidFill>
                <a:ea typeface="+mn-ea"/>
                <a:cs typeface="+mn-cs"/>
              </a:rPr>
              <a:t>Percent of parcels acquired within a specified period</a:t>
            </a:r>
          </a:p>
          <a:p>
            <a:pPr marL="285750" lvl="1">
              <a:spcBef>
                <a:spcPts val="0"/>
              </a:spcBef>
              <a:spcAft>
                <a:spcPts val="1200"/>
              </a:spcAft>
              <a:buFont typeface="Calibri" pitchFamily="34" charset="0"/>
              <a:buChar char="•"/>
              <a:defRPr/>
            </a:pPr>
            <a:r>
              <a:rPr lang="en-US" sz="2400" dirty="0" smtClean="0">
                <a:solidFill>
                  <a:srgbClr val="000000"/>
                </a:solidFill>
                <a:ea typeface="+mn-ea"/>
                <a:cs typeface="+mn-cs"/>
              </a:rPr>
              <a:t>ROW costs saved for land dedicated or donated</a:t>
            </a:r>
          </a:p>
          <a:p>
            <a:pPr marL="285750" lvl="1">
              <a:spcBef>
                <a:spcPts val="0"/>
              </a:spcBef>
              <a:spcAft>
                <a:spcPts val="1200"/>
              </a:spcAft>
              <a:buFont typeface="Calibri" pitchFamily="34" charset="0"/>
              <a:buChar char="•"/>
              <a:defRPr/>
            </a:pPr>
            <a:r>
              <a:rPr lang="en-US" sz="2400" dirty="0" smtClean="0">
                <a:solidFill>
                  <a:srgbClr val="000000"/>
                </a:solidFill>
                <a:ea typeface="+mn-ea"/>
                <a:cs typeface="+mn-cs"/>
              </a:rPr>
              <a:t>Number or percent of parcels acquired by early acquisition</a:t>
            </a:r>
          </a:p>
          <a:p>
            <a:pPr marL="285750" lvl="1">
              <a:spcBef>
                <a:spcPts val="0"/>
              </a:spcBef>
              <a:spcAft>
                <a:spcPts val="1200"/>
              </a:spcAft>
              <a:buFont typeface="Calibri" pitchFamily="34" charset="0"/>
              <a:buChar char="•"/>
              <a:defRPr/>
            </a:pPr>
            <a:r>
              <a:rPr lang="en-US" sz="2400" dirty="0" smtClean="0">
                <a:solidFill>
                  <a:srgbClr val="000000"/>
                </a:solidFill>
                <a:ea typeface="+mn-ea"/>
                <a:cs typeface="+mn-cs"/>
              </a:rPr>
              <a:t>Percent of highway miles with inadequate ROW for desired improvements</a:t>
            </a:r>
          </a:p>
        </p:txBody>
      </p:sp>
      <p:sp>
        <p:nvSpPr>
          <p:cNvPr id="6" name="Rectangle 5"/>
          <p:cNvSpPr>
            <a:spLocks noChangeArrowheads="1"/>
          </p:cNvSpPr>
          <p:nvPr/>
        </p:nvSpPr>
        <p:spPr bwMode="auto">
          <a:xfrm>
            <a:off x="933875" y="413304"/>
            <a:ext cx="8525435" cy="1037124"/>
          </a:xfrm>
          <a:prstGeom prst="rect">
            <a:avLst/>
          </a:prstGeom>
          <a:noFill/>
          <a:ln w="9525">
            <a:noFill/>
            <a:miter lim="800000"/>
            <a:headEnd/>
            <a:tailEnd/>
          </a:ln>
          <a:effectLst/>
        </p:spPr>
        <p:txBody>
          <a:bodyPr anchor="ctr"/>
          <a:lstStyle/>
          <a:p>
            <a:pPr>
              <a:defRPr/>
            </a:pPr>
            <a:r>
              <a:rPr lang="en-US" sz="4000" dirty="0" smtClean="0"/>
              <a:t>Sample Performance Measures  </a:t>
            </a:r>
            <a:r>
              <a:rPr lang="en-US" sz="2800" dirty="0" smtClean="0"/>
              <a:t>ROW Acquisition</a:t>
            </a:r>
            <a:endParaRPr lang="en-US" sz="2800" dirty="0"/>
          </a:p>
        </p:txBody>
      </p:sp>
      <p:pic>
        <p:nvPicPr>
          <p:cNvPr id="11270" name="Picture 6"/>
          <p:cNvPicPr>
            <a:picLocks noChangeAspect="1" noChangeArrowheads="1"/>
          </p:cNvPicPr>
          <p:nvPr/>
        </p:nvPicPr>
        <p:blipFill>
          <a:blip r:embed="rId3" cstate="print"/>
          <a:srcRect/>
          <a:stretch>
            <a:fillRect/>
          </a:stretch>
        </p:blipFill>
        <p:spPr bwMode="auto">
          <a:xfrm>
            <a:off x="6289600" y="1414721"/>
            <a:ext cx="2178050" cy="171926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02DC12DC-E066-4301-ACE0-61DD2ACB1A44}" type="slidenum">
              <a:rPr lang="en-US" smtClean="0"/>
              <a:pPr>
                <a:defRPr/>
              </a:pPr>
              <a:t>135</a:t>
            </a:fld>
            <a:endParaRPr lang="en-US" dirty="0"/>
          </a:p>
        </p:txBody>
      </p:sp>
      <p:sp>
        <p:nvSpPr>
          <p:cNvPr id="7" name="Footer Placeholder 6"/>
          <p:cNvSpPr>
            <a:spLocks noGrp="1"/>
          </p:cNvSpPr>
          <p:nvPr>
            <p:ph type="ftr" sz="quarter" idx="11"/>
          </p:nvPr>
        </p:nvSpPr>
        <p:spPr/>
        <p:txBody>
          <a:bodyPr/>
          <a:lstStyle/>
          <a:p>
            <a:endParaRPr lang="en-US" dirty="0"/>
          </a:p>
        </p:txBody>
      </p:sp>
      <p:cxnSp>
        <p:nvCxnSpPr>
          <p:cNvPr id="8" name="Straight Connector 7"/>
          <p:cNvCxnSpPr/>
          <p:nvPr/>
        </p:nvCxnSpPr>
        <p:spPr>
          <a:xfrm>
            <a:off x="1075765" y="555812"/>
            <a:ext cx="6096000" cy="56656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92773" y="2221553"/>
            <a:ext cx="6400800" cy="1752600"/>
          </a:xfrm>
        </p:spPr>
        <p:txBody>
          <a:bodyPr>
            <a:noAutofit/>
          </a:bodyPr>
          <a:lstStyle/>
          <a:p>
            <a:r>
              <a:rPr lang="en-US" sz="6600" b="1" dirty="0" smtClean="0">
                <a:solidFill>
                  <a:schemeClr val="tx1">
                    <a:lumMod val="95000"/>
                    <a:lumOff val="5000"/>
                  </a:schemeClr>
                </a:solidFill>
              </a:rPr>
              <a:t>Right-of-Way Protection</a:t>
            </a:r>
            <a:endParaRPr lang="en-US" sz="6600" b="1" dirty="0">
              <a:solidFill>
                <a:schemeClr val="tx1">
                  <a:lumMod val="95000"/>
                  <a:lumOff val="5000"/>
                </a:schemeClr>
              </a:solidFill>
            </a:endParaRPr>
          </a:p>
        </p:txBody>
      </p:sp>
    </p:spTree>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474" name="Picture 5" descr="I10 CS4 overview.jpg"/>
          <p:cNvPicPr>
            <a:picLocks noChangeAspect="1"/>
          </p:cNvPicPr>
          <p:nvPr/>
        </p:nvPicPr>
        <p:blipFill>
          <a:blip r:embed="rId3" cstate="print"/>
          <a:srcRect t="29375" b="28085"/>
          <a:stretch>
            <a:fillRect/>
          </a:stretch>
        </p:blipFill>
        <p:spPr bwMode="auto">
          <a:xfrm>
            <a:off x="0" y="1524000"/>
            <a:ext cx="9144000" cy="2514600"/>
          </a:xfrm>
          <a:prstGeom prst="rect">
            <a:avLst/>
          </a:prstGeom>
          <a:noFill/>
          <a:ln w="9525">
            <a:noFill/>
            <a:miter lim="800000"/>
            <a:headEnd/>
            <a:tailEnd/>
          </a:ln>
        </p:spPr>
      </p:pic>
      <p:sp>
        <p:nvSpPr>
          <p:cNvPr id="2" name="Title 1"/>
          <p:cNvSpPr>
            <a:spLocks noGrp="1"/>
          </p:cNvSpPr>
          <p:nvPr>
            <p:ph type="title"/>
          </p:nvPr>
        </p:nvSpPr>
        <p:spPr>
          <a:xfrm>
            <a:off x="685800" y="304800"/>
            <a:ext cx="6477000" cy="685800"/>
          </a:xfrm>
        </p:spPr>
        <p:txBody>
          <a:bodyPr rtlCol="0">
            <a:normAutofit fontScale="90000"/>
          </a:bodyPr>
          <a:lstStyle/>
          <a:p>
            <a:pPr eaLnBrk="1" fontAlgn="auto" hangingPunct="1">
              <a:spcAft>
                <a:spcPts val="0"/>
              </a:spcAft>
              <a:defRPr/>
            </a:pPr>
            <a:r>
              <a:rPr lang="en-US" dirty="0" smtClean="0"/>
              <a:t>Examples</a:t>
            </a:r>
            <a:endParaRPr lang="en-US" dirty="0"/>
          </a:p>
        </p:txBody>
      </p:sp>
      <p:sp>
        <p:nvSpPr>
          <p:cNvPr id="105476" name="Content Placeholder 2"/>
          <p:cNvSpPr>
            <a:spLocks noGrp="1"/>
          </p:cNvSpPr>
          <p:nvPr>
            <p:ph idx="1"/>
          </p:nvPr>
        </p:nvSpPr>
        <p:spPr>
          <a:xfrm>
            <a:off x="762000" y="838200"/>
            <a:ext cx="8382000" cy="762000"/>
          </a:xfrm>
        </p:spPr>
        <p:txBody>
          <a:bodyPr/>
          <a:lstStyle/>
          <a:p>
            <a:pPr eaLnBrk="1" hangingPunct="1">
              <a:buFont typeface="Arial" charset="0"/>
              <a:buNone/>
            </a:pPr>
            <a:r>
              <a:rPr lang="en-US" dirty="0" smtClean="0"/>
              <a:t>I-10 – US 54 interchange, El Paso</a:t>
            </a:r>
          </a:p>
          <a:p>
            <a:pPr eaLnBrk="1" hangingPunct="1"/>
            <a:endParaRPr lang="en-US" dirty="0" smtClean="0"/>
          </a:p>
        </p:txBody>
      </p:sp>
      <p:sp>
        <p:nvSpPr>
          <p:cNvPr id="105477" name="Content Placeholder 2"/>
          <p:cNvSpPr txBox="1">
            <a:spLocks/>
          </p:cNvSpPr>
          <p:nvPr/>
        </p:nvSpPr>
        <p:spPr bwMode="auto">
          <a:xfrm>
            <a:off x="685800" y="3962400"/>
            <a:ext cx="8458200" cy="2895600"/>
          </a:xfrm>
          <a:prstGeom prst="rect">
            <a:avLst/>
          </a:prstGeom>
          <a:noFill/>
          <a:ln w="9525">
            <a:noFill/>
            <a:miter lim="800000"/>
            <a:headEnd/>
            <a:tailEnd/>
          </a:ln>
        </p:spPr>
        <p:txBody>
          <a:bodyPr/>
          <a:lstStyle/>
          <a:p>
            <a:pPr marL="342900" indent="-342900">
              <a:spcBef>
                <a:spcPct val="20000"/>
              </a:spcBef>
              <a:buFont typeface="Arial" charset="0"/>
              <a:buChar char="•"/>
            </a:pPr>
            <a:r>
              <a:rPr lang="en-US" sz="3200" b="0" dirty="0">
                <a:latin typeface="Calibri" pitchFamily="34" charset="0"/>
              </a:rPr>
              <a:t>Congestion</a:t>
            </a:r>
          </a:p>
          <a:p>
            <a:pPr marL="742950" lvl="1" indent="-285750">
              <a:spcBef>
                <a:spcPct val="20000"/>
              </a:spcBef>
              <a:buFont typeface="Arial" charset="0"/>
              <a:buChar char="–"/>
            </a:pPr>
            <a:r>
              <a:rPr lang="en-US" sz="2800" b="0" dirty="0" smtClean="0">
                <a:latin typeface="Calibri" pitchFamily="34" charset="0"/>
              </a:rPr>
              <a:t>Southbound </a:t>
            </a:r>
            <a:r>
              <a:rPr lang="en-US" sz="2800" b="0" dirty="0">
                <a:latin typeface="Calibri" pitchFamily="34" charset="0"/>
              </a:rPr>
              <a:t>to </a:t>
            </a:r>
            <a:r>
              <a:rPr lang="en-US" sz="2800" b="0" dirty="0" smtClean="0">
                <a:latin typeface="Calibri" pitchFamily="34" charset="0"/>
              </a:rPr>
              <a:t>Eastbound </a:t>
            </a:r>
            <a:r>
              <a:rPr lang="en-US" sz="2800" b="0" dirty="0">
                <a:latin typeface="Calibri" pitchFamily="34" charset="0"/>
              </a:rPr>
              <a:t>ramp</a:t>
            </a:r>
          </a:p>
          <a:p>
            <a:pPr marL="742950" lvl="1" indent="-285750">
              <a:spcBef>
                <a:spcPct val="20000"/>
              </a:spcBef>
              <a:buFont typeface="Arial" charset="0"/>
              <a:buChar char="–"/>
            </a:pPr>
            <a:r>
              <a:rPr lang="en-US" sz="2800" b="0" dirty="0">
                <a:latin typeface="Calibri" pitchFamily="34" charset="0"/>
              </a:rPr>
              <a:t>Eastbound I-10</a:t>
            </a:r>
          </a:p>
          <a:p>
            <a:pPr marL="342900" indent="-342900">
              <a:spcBef>
                <a:spcPct val="20000"/>
              </a:spcBef>
              <a:buFont typeface="Arial" charset="0"/>
              <a:buChar char="•"/>
            </a:pPr>
            <a:r>
              <a:rPr lang="en-US" sz="3200" b="0" dirty="0">
                <a:latin typeface="Calibri" pitchFamily="34" charset="0"/>
              </a:rPr>
              <a:t>Auxiliary lane improperly used to bypass queue</a:t>
            </a:r>
          </a:p>
          <a:p>
            <a:pPr marL="342900" indent="-342900">
              <a:spcBef>
                <a:spcPct val="20000"/>
              </a:spcBef>
              <a:buFont typeface="Arial" charset="0"/>
              <a:buChar char="•"/>
            </a:pPr>
            <a:endParaRPr lang="en-US" sz="3200" dirty="0">
              <a:latin typeface="Calibri" pitchFamily="34" charset="0"/>
            </a:endParaRPr>
          </a:p>
        </p:txBody>
      </p:sp>
      <p:grpSp>
        <p:nvGrpSpPr>
          <p:cNvPr id="3" name="Group 6"/>
          <p:cNvGrpSpPr>
            <a:grpSpLocks/>
          </p:cNvGrpSpPr>
          <p:nvPr/>
        </p:nvGrpSpPr>
        <p:grpSpPr bwMode="auto">
          <a:xfrm rot="-5400000">
            <a:off x="5715000" y="1828800"/>
            <a:ext cx="990600" cy="533400"/>
            <a:chOff x="7772400" y="5334000"/>
            <a:chExt cx="990600" cy="533400"/>
          </a:xfrm>
        </p:grpSpPr>
        <p:sp>
          <p:nvSpPr>
            <p:cNvPr id="8" name="Right Arrow 7"/>
            <p:cNvSpPr/>
            <p:nvPr/>
          </p:nvSpPr>
          <p:spPr>
            <a:xfrm>
              <a:off x="7772400" y="5334000"/>
              <a:ext cx="990600" cy="53340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5485" name="TextBox 8"/>
            <p:cNvSpPr txBox="1">
              <a:spLocks noChangeArrowheads="1"/>
            </p:cNvSpPr>
            <p:nvPr/>
          </p:nvSpPr>
          <p:spPr bwMode="auto">
            <a:xfrm>
              <a:off x="7772400" y="5410200"/>
              <a:ext cx="762000" cy="369332"/>
            </a:xfrm>
            <a:prstGeom prst="rect">
              <a:avLst/>
            </a:prstGeom>
            <a:noFill/>
            <a:ln w="9525">
              <a:noFill/>
              <a:miter lim="800000"/>
              <a:headEnd/>
              <a:tailEnd/>
            </a:ln>
          </p:spPr>
          <p:txBody>
            <a:bodyPr>
              <a:spAutoFit/>
            </a:bodyPr>
            <a:lstStyle/>
            <a:p>
              <a:r>
                <a:rPr lang="en-US" dirty="0">
                  <a:latin typeface="Calibri" pitchFamily="34" charset="0"/>
                </a:rPr>
                <a:t>North</a:t>
              </a:r>
            </a:p>
          </p:txBody>
        </p:sp>
      </p:grpSp>
      <p:sp>
        <p:nvSpPr>
          <p:cNvPr id="10" name="TextBox 9"/>
          <p:cNvSpPr txBox="1"/>
          <p:nvPr/>
        </p:nvSpPr>
        <p:spPr>
          <a:xfrm>
            <a:off x="3124200" y="2667000"/>
            <a:ext cx="1071563" cy="400050"/>
          </a:xfrm>
          <a:prstGeom prst="rect">
            <a:avLst/>
          </a:prstGeom>
          <a:noFill/>
        </p:spPr>
        <p:txBody>
          <a:bodyPr>
            <a:spAutoFit/>
          </a:bodyPr>
          <a:lstStyle/>
          <a:p>
            <a:pPr fontAlgn="auto">
              <a:spcBef>
                <a:spcPts val="0"/>
              </a:spcBef>
              <a:spcAft>
                <a:spcPts val="0"/>
              </a:spcAft>
              <a:defRPr/>
            </a:pPr>
            <a:r>
              <a:rPr lang="en-US" sz="2000" b="1" dirty="0">
                <a:solidFill>
                  <a:schemeClr val="bg1"/>
                </a:solidFill>
                <a:effectLst>
                  <a:outerShdw blurRad="38100" dist="38100" dir="2700000" algn="tl">
                    <a:srgbClr val="000000">
                      <a:alpha val="43137"/>
                    </a:srgbClr>
                  </a:outerShdw>
                </a:effectLst>
                <a:latin typeface="+mn-lt"/>
              </a:rPr>
              <a:t>I-10</a:t>
            </a:r>
          </a:p>
        </p:txBody>
      </p:sp>
      <p:sp>
        <p:nvSpPr>
          <p:cNvPr id="11" name="TextBox 10"/>
          <p:cNvSpPr txBox="1"/>
          <p:nvPr/>
        </p:nvSpPr>
        <p:spPr>
          <a:xfrm rot="17009932">
            <a:off x="773906" y="1891507"/>
            <a:ext cx="1071563" cy="400050"/>
          </a:xfrm>
          <a:prstGeom prst="rect">
            <a:avLst/>
          </a:prstGeom>
          <a:noFill/>
        </p:spPr>
        <p:txBody>
          <a:bodyPr>
            <a:spAutoFit/>
          </a:bodyPr>
          <a:lstStyle/>
          <a:p>
            <a:pPr fontAlgn="auto">
              <a:spcBef>
                <a:spcPts val="0"/>
              </a:spcBef>
              <a:spcAft>
                <a:spcPts val="0"/>
              </a:spcAft>
              <a:defRPr/>
            </a:pPr>
            <a:r>
              <a:rPr lang="en-US" sz="2000" b="1" dirty="0">
                <a:solidFill>
                  <a:schemeClr val="bg1"/>
                </a:solidFill>
                <a:effectLst>
                  <a:outerShdw blurRad="38100" dist="38100" dir="2700000" algn="tl">
                    <a:srgbClr val="000000">
                      <a:alpha val="43137"/>
                    </a:srgbClr>
                  </a:outerShdw>
                </a:effectLst>
                <a:latin typeface="+mn-lt"/>
              </a:rPr>
              <a:t>US 54</a:t>
            </a:r>
          </a:p>
        </p:txBody>
      </p:sp>
      <p:sp>
        <p:nvSpPr>
          <p:cNvPr id="12" name="TextBox 11"/>
          <p:cNvSpPr txBox="1"/>
          <p:nvPr/>
        </p:nvSpPr>
        <p:spPr>
          <a:xfrm rot="17600451">
            <a:off x="7404101" y="2997200"/>
            <a:ext cx="1071562" cy="338137"/>
          </a:xfrm>
          <a:prstGeom prst="rect">
            <a:avLst/>
          </a:prstGeom>
          <a:noFill/>
        </p:spPr>
        <p:txBody>
          <a:bodyPr>
            <a:spAutoFit/>
          </a:bodyPr>
          <a:lstStyle/>
          <a:p>
            <a:pPr fontAlgn="auto">
              <a:spcBef>
                <a:spcPts val="0"/>
              </a:spcBef>
              <a:spcAft>
                <a:spcPts val="0"/>
              </a:spcAft>
              <a:defRPr/>
            </a:pPr>
            <a:r>
              <a:rPr lang="en-US" sz="1600" b="1" dirty="0">
                <a:solidFill>
                  <a:schemeClr val="bg1"/>
                </a:solidFill>
                <a:effectLst>
                  <a:outerShdw blurRad="38100" dist="38100" dir="2700000" algn="tl">
                    <a:srgbClr val="000000">
                      <a:alpha val="43137"/>
                    </a:srgbClr>
                  </a:outerShdw>
                </a:effectLst>
                <a:latin typeface="+mn-lt"/>
              </a:rPr>
              <a:t>Paisano</a:t>
            </a:r>
          </a:p>
        </p:txBody>
      </p:sp>
      <p:sp>
        <p:nvSpPr>
          <p:cNvPr id="13" name="TextBox 12"/>
          <p:cNvSpPr txBox="1"/>
          <p:nvPr/>
        </p:nvSpPr>
        <p:spPr>
          <a:xfrm rot="16200000">
            <a:off x="3748088" y="3149600"/>
            <a:ext cx="1071562" cy="338138"/>
          </a:xfrm>
          <a:prstGeom prst="rect">
            <a:avLst/>
          </a:prstGeom>
          <a:noFill/>
        </p:spPr>
        <p:txBody>
          <a:bodyPr>
            <a:spAutoFit/>
          </a:bodyPr>
          <a:lstStyle/>
          <a:p>
            <a:pPr fontAlgn="auto">
              <a:spcBef>
                <a:spcPts val="0"/>
              </a:spcBef>
              <a:spcAft>
                <a:spcPts val="0"/>
              </a:spcAft>
              <a:defRPr/>
            </a:pPr>
            <a:r>
              <a:rPr lang="en-US" sz="1600" b="1" dirty="0">
                <a:solidFill>
                  <a:schemeClr val="bg1"/>
                </a:solidFill>
                <a:effectLst>
                  <a:outerShdw blurRad="38100" dist="38100" dir="2700000" algn="tl">
                    <a:srgbClr val="000000">
                      <a:alpha val="43137"/>
                    </a:srgbClr>
                  </a:outerShdw>
                </a:effectLst>
                <a:latin typeface="+mn-lt"/>
              </a:rPr>
              <a:t>Raynolds</a:t>
            </a:r>
          </a:p>
        </p:txBody>
      </p:sp>
      <p:sp>
        <p:nvSpPr>
          <p:cNvPr id="14" name="TextBox 13"/>
          <p:cNvSpPr txBox="1"/>
          <p:nvPr/>
        </p:nvSpPr>
        <p:spPr>
          <a:xfrm rot="16200000">
            <a:off x="6338888" y="3181350"/>
            <a:ext cx="1071562" cy="338138"/>
          </a:xfrm>
          <a:prstGeom prst="rect">
            <a:avLst/>
          </a:prstGeom>
          <a:noFill/>
        </p:spPr>
        <p:txBody>
          <a:bodyPr>
            <a:spAutoFit/>
          </a:bodyPr>
          <a:lstStyle/>
          <a:p>
            <a:pPr fontAlgn="auto">
              <a:spcBef>
                <a:spcPts val="0"/>
              </a:spcBef>
              <a:spcAft>
                <a:spcPts val="0"/>
              </a:spcAft>
              <a:defRPr/>
            </a:pPr>
            <a:r>
              <a:rPr lang="en-US" sz="1600" b="1" dirty="0">
                <a:solidFill>
                  <a:schemeClr val="bg1"/>
                </a:solidFill>
                <a:effectLst>
                  <a:outerShdw blurRad="38100" dist="38100" dir="2700000" algn="tl">
                    <a:srgbClr val="000000">
                      <a:alpha val="43137"/>
                    </a:srgbClr>
                  </a:outerShdw>
                </a:effectLst>
                <a:latin typeface="+mn-lt"/>
              </a:rPr>
              <a:t>Chelsea</a:t>
            </a:r>
          </a:p>
        </p:txBody>
      </p:sp>
      <p:sp>
        <p:nvSpPr>
          <p:cNvPr id="15" name="Slide Number Placeholder 14"/>
          <p:cNvSpPr>
            <a:spLocks noGrp="1"/>
          </p:cNvSpPr>
          <p:nvPr>
            <p:ph type="sldNum" sz="quarter" idx="12"/>
          </p:nvPr>
        </p:nvSpPr>
        <p:spPr/>
        <p:txBody>
          <a:bodyPr/>
          <a:lstStyle/>
          <a:p>
            <a:pPr>
              <a:defRPr/>
            </a:pPr>
            <a:fld id="{02DC12DC-E066-4301-ACE0-61DD2ACB1A44}" type="slidenum">
              <a:rPr lang="en-US" smtClean="0"/>
              <a:pPr>
                <a:defRPr/>
              </a:pPr>
              <a:t>101</a:t>
            </a:fld>
            <a:endParaRPr lang="en-US" dirty="0"/>
          </a:p>
        </p:txBody>
      </p:sp>
      <p:sp>
        <p:nvSpPr>
          <p:cNvPr id="16" name="Footer Placeholder 15"/>
          <p:cNvSpPr>
            <a:spLocks noGrp="1"/>
          </p:cNvSpPr>
          <p:nvPr>
            <p:ph type="ftr" sz="quarter" idx="11"/>
          </p:nvPr>
        </p:nvSpPr>
        <p:spPr/>
        <p:txBody>
          <a:bodyPr/>
          <a:lstStyle/>
          <a:p>
            <a:endParaRPr lang="en-US" dirty="0"/>
          </a:p>
        </p:txBody>
      </p:sp>
      <p:cxnSp>
        <p:nvCxnSpPr>
          <p:cNvPr id="18" name="Straight Connector 17"/>
          <p:cNvCxnSpPr/>
          <p:nvPr/>
        </p:nvCxnSpPr>
        <p:spPr>
          <a:xfrm>
            <a:off x="1075765" y="555812"/>
            <a:ext cx="6096000" cy="56656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l="24960" t="43896" r="25610" b="16835"/>
          <a:stretch>
            <a:fillRect/>
          </a:stretch>
        </p:blipFill>
        <p:spPr bwMode="auto">
          <a:xfrm>
            <a:off x="4284808" y="3200400"/>
            <a:ext cx="4382906" cy="2730335"/>
          </a:xfrm>
          <a:prstGeom prst="rect">
            <a:avLst/>
          </a:prstGeom>
          <a:noFill/>
          <a:ln w="9525">
            <a:noFill/>
            <a:miter lim="800000"/>
            <a:headEnd/>
            <a:tailEnd/>
          </a:ln>
        </p:spPr>
      </p:pic>
      <p:sp>
        <p:nvSpPr>
          <p:cNvPr id="12293" name="Text Box 3"/>
          <p:cNvSpPr txBox="1">
            <a:spLocks noChangeArrowheads="1"/>
          </p:cNvSpPr>
          <p:nvPr/>
        </p:nvSpPr>
        <p:spPr bwMode="auto">
          <a:xfrm>
            <a:off x="588963" y="5910263"/>
            <a:ext cx="184150" cy="457200"/>
          </a:xfrm>
          <a:prstGeom prst="rect">
            <a:avLst/>
          </a:prstGeom>
          <a:noFill/>
          <a:ln w="9525" algn="ctr">
            <a:noFill/>
            <a:miter lim="800000"/>
            <a:headEnd/>
            <a:tailEnd/>
          </a:ln>
        </p:spPr>
        <p:txBody>
          <a:bodyPr wrap="none">
            <a:spAutoFit/>
          </a:bodyPr>
          <a:lstStyle/>
          <a:p>
            <a:pPr algn="ctr"/>
            <a:endParaRPr lang="en-US" sz="2400" b="0" dirty="0"/>
          </a:p>
        </p:txBody>
      </p:sp>
      <p:sp>
        <p:nvSpPr>
          <p:cNvPr id="1344517" name="Rectangle 5"/>
          <p:cNvSpPr>
            <a:spLocks noChangeArrowheads="1"/>
          </p:cNvSpPr>
          <p:nvPr/>
        </p:nvSpPr>
        <p:spPr bwMode="auto">
          <a:xfrm>
            <a:off x="733748" y="304800"/>
            <a:ext cx="6108481" cy="752475"/>
          </a:xfrm>
          <a:prstGeom prst="rect">
            <a:avLst/>
          </a:prstGeom>
          <a:noFill/>
          <a:ln w="9525">
            <a:noFill/>
            <a:miter lim="800000"/>
            <a:headEnd/>
            <a:tailEnd/>
          </a:ln>
          <a:effectLst/>
        </p:spPr>
        <p:txBody>
          <a:bodyPr anchor="ctr"/>
          <a:lstStyle/>
          <a:p>
            <a:pPr>
              <a:defRPr/>
            </a:pPr>
            <a:r>
              <a:rPr lang="en-US" sz="4000" dirty="0" smtClean="0">
                <a:latin typeface="+mj-lt"/>
              </a:rPr>
              <a:t>Right-of-Way </a:t>
            </a:r>
            <a:r>
              <a:rPr lang="en-US" sz="4000" dirty="0">
                <a:latin typeface="+mj-lt"/>
              </a:rPr>
              <a:t>Protection</a:t>
            </a:r>
          </a:p>
        </p:txBody>
      </p:sp>
      <p:sp>
        <p:nvSpPr>
          <p:cNvPr id="11" name="Content Placeholder 2"/>
          <p:cNvSpPr>
            <a:spLocks noGrp="1"/>
          </p:cNvSpPr>
          <p:nvPr>
            <p:ph idx="1"/>
          </p:nvPr>
        </p:nvSpPr>
        <p:spPr>
          <a:xfrm>
            <a:off x="756740" y="1300193"/>
            <a:ext cx="8229600" cy="2138081"/>
          </a:xfrm>
        </p:spPr>
        <p:txBody>
          <a:bodyPr/>
          <a:lstStyle/>
          <a:p>
            <a:pPr>
              <a:defRPr/>
            </a:pPr>
            <a:r>
              <a:rPr lang="en-US" dirty="0" smtClean="0">
                <a:solidFill>
                  <a:srgbClr val="000000"/>
                </a:solidFill>
              </a:rPr>
              <a:t>Important for future new and improved facilities</a:t>
            </a:r>
          </a:p>
          <a:p>
            <a:pPr>
              <a:defRPr/>
            </a:pPr>
            <a:r>
              <a:rPr lang="en-US" dirty="0" smtClean="0">
                <a:solidFill>
                  <a:srgbClr val="000000"/>
                </a:solidFill>
              </a:rPr>
              <a:t>General topics for ROW protection</a:t>
            </a:r>
          </a:p>
          <a:p>
            <a:pPr lvl="1">
              <a:buNone/>
              <a:defRPr/>
            </a:pPr>
            <a:endParaRPr lang="en-US" sz="2000" dirty="0" smtClean="0">
              <a:solidFill>
                <a:srgbClr val="000000"/>
              </a:solidFill>
              <a:ea typeface="+mn-ea"/>
              <a:cs typeface="+mn-cs"/>
            </a:endParaRPr>
          </a:p>
        </p:txBody>
      </p:sp>
      <p:sp>
        <p:nvSpPr>
          <p:cNvPr id="12297" name="TextBox 11"/>
          <p:cNvSpPr txBox="1">
            <a:spLocks noChangeArrowheads="1"/>
          </p:cNvSpPr>
          <p:nvPr/>
        </p:nvSpPr>
        <p:spPr bwMode="auto">
          <a:xfrm>
            <a:off x="4497990" y="5999655"/>
            <a:ext cx="5118100" cy="276225"/>
          </a:xfrm>
          <a:prstGeom prst="rect">
            <a:avLst/>
          </a:prstGeom>
          <a:noFill/>
          <a:ln w="9525">
            <a:noFill/>
            <a:miter lim="800000"/>
            <a:headEnd/>
            <a:tailEnd/>
          </a:ln>
        </p:spPr>
        <p:txBody>
          <a:bodyPr>
            <a:spAutoFit/>
          </a:bodyPr>
          <a:lstStyle/>
          <a:p>
            <a:r>
              <a:rPr lang="en-US" sz="1200" b="0" dirty="0"/>
              <a:t>Interstate 4 at SR 408, Orlando, Florida</a:t>
            </a:r>
          </a:p>
        </p:txBody>
      </p:sp>
      <p:sp>
        <p:nvSpPr>
          <p:cNvPr id="10" name="Content Placeholder 2"/>
          <p:cNvSpPr txBox="1">
            <a:spLocks/>
          </p:cNvSpPr>
          <p:nvPr/>
        </p:nvSpPr>
        <p:spPr>
          <a:xfrm>
            <a:off x="688421" y="3092207"/>
            <a:ext cx="3615559" cy="3009048"/>
          </a:xfrm>
          <a:prstGeom prst="rect">
            <a:avLst/>
          </a:prstGeom>
        </p:spPr>
        <p:txBody>
          <a:bodyPr vert="horz" lIns="91440" tIns="45720" rIns="91440" bIns="45720" rtlCol="0">
            <a:normAutofit/>
          </a:bodyPr>
          <a:lstStyle/>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rgbClr val="000000"/>
                </a:solidFill>
                <a:effectLst/>
                <a:uLnTx/>
                <a:uFillTx/>
                <a:latin typeface="+mn-lt"/>
                <a:ea typeface="+mn-ea"/>
                <a:cs typeface="+mn-cs"/>
              </a:rPr>
              <a:t>Early or advance acquisition</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rgbClr val="000000"/>
                </a:solidFill>
                <a:effectLst/>
                <a:uLnTx/>
                <a:uFillTx/>
                <a:latin typeface="+mn-lt"/>
                <a:ea typeface="+mn-ea"/>
                <a:cs typeface="+mn-cs"/>
              </a:rPr>
              <a:t>Coordination in local planning and development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rgbClr val="000000"/>
                </a:solidFill>
                <a:effectLst/>
                <a:uLnTx/>
                <a:uFillTx/>
                <a:latin typeface="+mn-lt"/>
                <a:ea typeface="+mn-ea"/>
                <a:cs typeface="+mn-cs"/>
              </a:rPr>
              <a:t>Roadside management</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smtClean="0">
              <a:ln>
                <a:noFill/>
              </a:ln>
              <a:solidFill>
                <a:srgbClr val="000000"/>
              </a:solidFill>
              <a:effectLst/>
              <a:uLnTx/>
              <a:uFillTx/>
              <a:latin typeface="+mn-lt"/>
              <a:ea typeface="+mn-ea"/>
              <a:cs typeface="+mn-cs"/>
            </a:endParaRPr>
          </a:p>
        </p:txBody>
      </p:sp>
      <p:sp>
        <p:nvSpPr>
          <p:cNvPr id="8" name="Slide Number Placeholder 7"/>
          <p:cNvSpPr>
            <a:spLocks noGrp="1"/>
          </p:cNvSpPr>
          <p:nvPr>
            <p:ph type="sldNum" sz="quarter" idx="12"/>
          </p:nvPr>
        </p:nvSpPr>
        <p:spPr/>
        <p:txBody>
          <a:bodyPr/>
          <a:lstStyle/>
          <a:p>
            <a:pPr>
              <a:defRPr/>
            </a:pPr>
            <a:fld id="{02DC12DC-E066-4301-ACE0-61DD2ACB1A44}" type="slidenum">
              <a:rPr lang="en-US" smtClean="0"/>
              <a:pPr>
                <a:defRPr/>
              </a:pPr>
              <a:t>137</a:t>
            </a:fld>
            <a:endParaRPr lang="en-US" dirty="0"/>
          </a:p>
        </p:txBody>
      </p:sp>
      <p:sp>
        <p:nvSpPr>
          <p:cNvPr id="9" name="Footer Placeholder 8"/>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 Box 2"/>
          <p:cNvSpPr txBox="1">
            <a:spLocks noChangeArrowheads="1"/>
          </p:cNvSpPr>
          <p:nvPr/>
        </p:nvSpPr>
        <p:spPr bwMode="auto">
          <a:xfrm>
            <a:off x="485775" y="1393825"/>
            <a:ext cx="184150" cy="946150"/>
          </a:xfrm>
          <a:prstGeom prst="rect">
            <a:avLst/>
          </a:prstGeom>
          <a:noFill/>
          <a:ln w="9525" algn="ctr">
            <a:noFill/>
            <a:miter lim="800000"/>
            <a:headEnd/>
            <a:tailEnd/>
          </a:ln>
        </p:spPr>
        <p:txBody>
          <a:bodyPr wrap="none">
            <a:spAutoFit/>
          </a:bodyPr>
          <a:lstStyle/>
          <a:p>
            <a:pPr algn="l"/>
            <a:endParaRPr lang="en-US" sz="2800" b="1" dirty="0">
              <a:solidFill>
                <a:srgbClr val="FFFF00"/>
              </a:solidFill>
            </a:endParaRPr>
          </a:p>
          <a:p>
            <a:pPr algn="l"/>
            <a:endParaRPr lang="en-US" sz="2800" b="1" dirty="0">
              <a:solidFill>
                <a:srgbClr val="FFFF00"/>
              </a:solidFill>
            </a:endParaRPr>
          </a:p>
        </p:txBody>
      </p:sp>
      <p:sp>
        <p:nvSpPr>
          <p:cNvPr id="16389" name="Text Box 3"/>
          <p:cNvSpPr txBox="1">
            <a:spLocks noChangeArrowheads="1"/>
          </p:cNvSpPr>
          <p:nvPr/>
        </p:nvSpPr>
        <p:spPr bwMode="auto">
          <a:xfrm>
            <a:off x="588963" y="5910263"/>
            <a:ext cx="184150" cy="457200"/>
          </a:xfrm>
          <a:prstGeom prst="rect">
            <a:avLst/>
          </a:prstGeom>
          <a:noFill/>
          <a:ln w="9525" algn="ctr">
            <a:noFill/>
            <a:miter lim="800000"/>
            <a:headEnd/>
            <a:tailEnd/>
          </a:ln>
        </p:spPr>
        <p:txBody>
          <a:bodyPr wrap="none">
            <a:spAutoFit/>
          </a:bodyPr>
          <a:lstStyle/>
          <a:p>
            <a:endParaRPr lang="en-US" sz="2400" dirty="0"/>
          </a:p>
        </p:txBody>
      </p:sp>
      <p:sp>
        <p:nvSpPr>
          <p:cNvPr id="1590276" name="Rectangle 4"/>
          <p:cNvSpPr>
            <a:spLocks noChangeArrowheads="1"/>
          </p:cNvSpPr>
          <p:nvPr/>
        </p:nvSpPr>
        <p:spPr bwMode="auto">
          <a:xfrm>
            <a:off x="307975" y="4524375"/>
            <a:ext cx="8408988" cy="1225550"/>
          </a:xfrm>
          <a:prstGeom prst="rect">
            <a:avLst/>
          </a:prstGeom>
          <a:noFill/>
          <a:ln w="9525">
            <a:noFill/>
            <a:miter lim="800000"/>
            <a:headEnd/>
            <a:tailEnd/>
          </a:ln>
          <a:effectLst>
            <a:outerShdw dist="35921" dir="2700000" algn="ctr" rotWithShape="0">
              <a:schemeClr val="tx1"/>
            </a:outerShdw>
          </a:effectLst>
        </p:spPr>
        <p:txBody>
          <a:bodyPr anchor="ctr"/>
          <a:lstStyle/>
          <a:p>
            <a:pPr>
              <a:defRPr/>
            </a:pPr>
            <a:endParaRPr lang="en-US" sz="2400" i="1" dirty="0">
              <a:solidFill>
                <a:schemeClr val="bg1"/>
              </a:solidFill>
            </a:endParaRPr>
          </a:p>
        </p:txBody>
      </p:sp>
      <p:sp>
        <p:nvSpPr>
          <p:cNvPr id="1590277" name="Rectangle 5"/>
          <p:cNvSpPr>
            <a:spLocks noChangeArrowheads="1"/>
          </p:cNvSpPr>
          <p:nvPr/>
        </p:nvSpPr>
        <p:spPr bwMode="auto">
          <a:xfrm>
            <a:off x="717988" y="210207"/>
            <a:ext cx="8426012" cy="898525"/>
          </a:xfrm>
          <a:prstGeom prst="rect">
            <a:avLst/>
          </a:prstGeom>
          <a:noFill/>
          <a:ln w="9525">
            <a:noFill/>
            <a:miter lim="800000"/>
            <a:headEnd/>
            <a:tailEnd/>
          </a:ln>
          <a:effectLst/>
        </p:spPr>
        <p:txBody>
          <a:bodyPr anchor="ctr"/>
          <a:lstStyle/>
          <a:p>
            <a:pPr algn="l">
              <a:defRPr/>
            </a:pPr>
            <a:r>
              <a:rPr lang="en-US" sz="4000" b="1" dirty="0" smtClean="0"/>
              <a:t>Early Acquisition and Protection</a:t>
            </a:r>
            <a:endParaRPr lang="en-US" sz="4000" b="1" dirty="0"/>
          </a:p>
        </p:txBody>
      </p:sp>
      <p:graphicFrame>
        <p:nvGraphicFramePr>
          <p:cNvPr id="1590374" name="Group 102"/>
          <p:cNvGraphicFramePr>
            <a:graphicFrameLocks noGrp="1"/>
          </p:cNvGraphicFramePr>
          <p:nvPr>
            <p:ph/>
          </p:nvPr>
        </p:nvGraphicFramePr>
        <p:xfrm>
          <a:off x="772510" y="1223627"/>
          <a:ext cx="7758661" cy="4709160"/>
        </p:xfrm>
        <a:graphic>
          <a:graphicData uri="http://schemas.openxmlformats.org/drawingml/2006/table">
            <a:tbl>
              <a:tblPr/>
              <a:tblGrid>
                <a:gridCol w="3626070"/>
                <a:gridCol w="1072055"/>
                <a:gridCol w="1024758"/>
                <a:gridCol w="1229711"/>
                <a:gridCol w="806067"/>
              </a:tblGrid>
              <a:tr h="25400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rgbClr val="000000"/>
                          </a:solidFill>
                          <a:effectLst/>
                          <a:latin typeface="Arial" charset="0"/>
                        </a:rPr>
                        <a:t>Method</a:t>
                      </a:r>
                    </a:p>
                  </a:txBody>
                  <a:tcPr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rgbClr val="000000"/>
                          </a:solidFill>
                          <a:effectLst/>
                          <a:latin typeface="Arial" charset="0"/>
                        </a:rPr>
                        <a:t>TxDOT Authority</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rgbClr val="000000"/>
                          </a:solidFill>
                          <a:effectLst/>
                          <a:latin typeface="Arial" charset="0"/>
                        </a:rPr>
                        <a:t>Local Authority</a:t>
                      </a: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rgbClr val="000000"/>
                          </a:solidFill>
                          <a:effectLst/>
                          <a:latin typeface="Arial" charset="0"/>
                        </a:rPr>
                        <a:t>Purchase/ Possession</a:t>
                      </a:r>
                    </a:p>
                  </a:txBody>
                  <a:tcPr anchor="b"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rgbClr val="000000"/>
                          </a:solidFill>
                          <a:effectLst/>
                          <a:latin typeface="Arial" charset="0"/>
                        </a:rPr>
                        <a:t>Obtain Rights</a:t>
                      </a:r>
                    </a:p>
                  </a:txBody>
                  <a:tcPr anchor="b"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4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0" u="sng" strike="noStrike" cap="none" normalizeH="0" baseline="0" dirty="0" smtClean="0">
                          <a:ln>
                            <a:noFill/>
                          </a:ln>
                          <a:solidFill>
                            <a:srgbClr val="000000"/>
                          </a:solidFill>
                          <a:effectLst/>
                          <a:latin typeface="Arial" charset="0"/>
                        </a:rPr>
                        <a:t>Acquisition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smtClean="0">
                        <a:ln>
                          <a:noFill/>
                        </a:ln>
                        <a:solidFill>
                          <a:srgbClr val="000000"/>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smtClean="0">
                        <a:ln>
                          <a:noFill/>
                        </a:ln>
                        <a:solidFill>
                          <a:srgbClr val="00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smtClean="0">
                        <a:ln>
                          <a:noFill/>
                        </a:ln>
                        <a:solidFill>
                          <a:srgbClr val="0000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smtClean="0">
                        <a:ln>
                          <a:noFill/>
                        </a:ln>
                        <a:solidFill>
                          <a:srgbClr val="00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4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rgbClr val="000000"/>
                          </a:solidFill>
                          <a:effectLst/>
                          <a:latin typeface="Arial" charset="0"/>
                        </a:rPr>
                        <a:t>Fee simple/negotiated purchase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rgbClr val="000000"/>
                          </a:solidFill>
                          <a:effectLst/>
                          <a:latin typeface="Arial" charset="0"/>
                          <a:sym typeface="Wingdings" pitchFamily="2" charset="2"/>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rgbClr val="000000"/>
                          </a:solidFill>
                          <a:effectLst/>
                          <a:latin typeface="Arial" charset="0"/>
                          <a:sym typeface="Wingdings" pitchFamily="2" charset="2"/>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rgbClr val="000000"/>
                          </a:solidFill>
                          <a:effectLst/>
                          <a:latin typeface="Arial" charset="0"/>
                          <a:sym typeface="Wingdings" pitchFamily="2" charset="2"/>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smtClean="0">
                        <a:ln>
                          <a:noFill/>
                        </a:ln>
                        <a:solidFill>
                          <a:srgbClr val="00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4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rgbClr val="000000"/>
                          </a:solidFill>
                          <a:effectLst/>
                          <a:latin typeface="Arial" charset="0"/>
                        </a:rPr>
                        <a:t>Condemnation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rgbClr val="000000"/>
                          </a:solidFill>
                          <a:effectLst/>
                          <a:latin typeface="Arial" charset="0"/>
                          <a:sym typeface="Wingdings" pitchFamily="2" charset="2"/>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rgbClr val="000000"/>
                          </a:solidFill>
                          <a:effectLst/>
                          <a:latin typeface="Arial" charset="0"/>
                          <a:sym typeface="Wingdings" pitchFamily="2" charset="2"/>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rgbClr val="000000"/>
                          </a:solidFill>
                          <a:effectLst/>
                          <a:latin typeface="Arial" charset="0"/>
                          <a:sym typeface="Wingdings" pitchFamily="2" charset="2"/>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smtClean="0">
                        <a:ln>
                          <a:noFill/>
                        </a:ln>
                        <a:solidFill>
                          <a:srgbClr val="00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4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rgbClr val="000000"/>
                          </a:solidFill>
                          <a:effectLst/>
                          <a:latin typeface="Arial" charset="0"/>
                        </a:rPr>
                        <a:t>Early acquisition – hardship purchase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rgbClr val="000000"/>
                          </a:solidFill>
                          <a:effectLst/>
                          <a:latin typeface="Arial" charset="0"/>
                          <a:sym typeface="Wingdings" pitchFamily="2" charset="2"/>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rgbClr val="000000"/>
                          </a:solidFill>
                          <a:effectLst/>
                          <a:latin typeface="Arial" charset="0"/>
                          <a:sym typeface="Wingdings" pitchFamily="2" charset="2"/>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rgbClr val="000000"/>
                          </a:solidFill>
                          <a:effectLst/>
                          <a:latin typeface="Arial" charset="0"/>
                          <a:sym typeface="Wingdings" pitchFamily="2" charset="2"/>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smtClean="0">
                        <a:ln>
                          <a:noFill/>
                        </a:ln>
                        <a:solidFill>
                          <a:srgbClr val="00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4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rgbClr val="000000"/>
                          </a:solidFill>
                          <a:effectLst/>
                          <a:latin typeface="Arial" charset="0"/>
                        </a:rPr>
                        <a:t>Early acquisition – protective purchase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rgbClr val="000000"/>
                          </a:solidFill>
                          <a:effectLst/>
                          <a:latin typeface="Arial" charset="0"/>
                          <a:cs typeface="Arial" charset="0"/>
                          <a:sym typeface="Wingdings" pitchFamily="2" charset="2"/>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rgbClr val="000000"/>
                          </a:solidFill>
                          <a:effectLst/>
                          <a:latin typeface="Arial" charset="0"/>
                          <a:sym typeface="Wingdings" pitchFamily="2" charset="2"/>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rgbClr val="000000"/>
                          </a:solidFill>
                          <a:effectLst/>
                          <a:latin typeface="Arial" charset="0"/>
                          <a:sym typeface="Wingdings" pitchFamily="2" charset="2"/>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smtClean="0">
                        <a:ln>
                          <a:noFill/>
                        </a:ln>
                        <a:solidFill>
                          <a:srgbClr val="00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4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rgbClr val="000000"/>
                          </a:solidFill>
                          <a:effectLst/>
                          <a:latin typeface="Arial" charset="0"/>
                        </a:rPr>
                        <a:t>Early acquisition – donations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rgbClr val="000000"/>
                          </a:solidFill>
                          <a:effectLst/>
                          <a:latin typeface="Arial" charset="0"/>
                          <a:cs typeface="Arial" charset="0"/>
                          <a:sym typeface="Wingdings" pitchFamily="2" charset="2"/>
                        </a:rPr>
                        <a:t></a:t>
                      </a:r>
                      <a:r>
                        <a:rPr kumimoji="0" lang="en-US" sz="1500" b="0" i="0" u="none" strike="noStrike" cap="none" normalizeH="0" baseline="0" dirty="0" smtClean="0">
                          <a:ln>
                            <a:noFill/>
                          </a:ln>
                          <a:solidFill>
                            <a:srgbClr val="000000"/>
                          </a:solidFill>
                          <a:effectLst/>
                          <a:latin typeface="Arial" charset="0"/>
                          <a:cs typeface="Arial" charset="0"/>
                        </a:rPr>
                        <a:t> </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rgbClr val="000000"/>
                          </a:solidFill>
                          <a:effectLst/>
                          <a:latin typeface="Arial" charset="0"/>
                          <a:sym typeface="Wingdings" pitchFamily="2" charset="2"/>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rgbClr val="000000"/>
                          </a:solidFill>
                          <a:effectLst/>
                          <a:latin typeface="Arial" charset="0"/>
                          <a:sym typeface="Wingdings" pitchFamily="2" charset="2"/>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smtClean="0">
                        <a:ln>
                          <a:noFill/>
                        </a:ln>
                        <a:solidFill>
                          <a:srgbClr val="00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4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rgbClr val="000000"/>
                          </a:solidFill>
                          <a:effectLst/>
                          <a:latin typeface="Arial" charset="0"/>
                        </a:rPr>
                        <a:t>Dedication through platting</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smtClean="0">
                        <a:ln>
                          <a:noFill/>
                        </a:ln>
                        <a:solidFill>
                          <a:srgbClr val="0000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rgbClr val="000000"/>
                          </a:solidFill>
                          <a:effectLst/>
                          <a:latin typeface="Arial" charset="0"/>
                          <a:sym typeface="Wingdings" pitchFamily="2" charset="2"/>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rgbClr val="000000"/>
                          </a:solidFill>
                          <a:effectLst/>
                          <a:latin typeface="Arial" charset="0"/>
                          <a:sym typeface="Wingdings" pitchFamily="2" charset="2"/>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smtClean="0">
                        <a:ln>
                          <a:noFill/>
                        </a:ln>
                        <a:solidFill>
                          <a:srgbClr val="00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4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1" i="0" u="sng" strike="noStrike" cap="none" normalizeH="0" baseline="0" dirty="0" smtClean="0">
                          <a:ln>
                            <a:noFill/>
                          </a:ln>
                          <a:solidFill>
                            <a:srgbClr val="000000"/>
                          </a:solidFill>
                          <a:effectLst/>
                          <a:latin typeface="Arial" charset="0"/>
                        </a:rPr>
                        <a:t>Preservation</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rgbClr val="000000"/>
                          </a:solidFill>
                          <a:effectLst/>
                          <a:latin typeface="Arial" charset="0"/>
                          <a:sym typeface="Wingdings" pitchFamily="2" charset="2"/>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smtClean="0">
                        <a:ln>
                          <a:noFill/>
                        </a:ln>
                        <a:solidFill>
                          <a:srgbClr val="000000"/>
                        </a:solidFill>
                        <a:effectLst/>
                        <a:latin typeface="Arial" charset="0"/>
                        <a:cs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smtClean="0">
                        <a:ln>
                          <a:noFill/>
                        </a:ln>
                        <a:solidFill>
                          <a:srgbClr val="0000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smtClean="0">
                        <a:ln>
                          <a:noFill/>
                        </a:ln>
                        <a:solidFill>
                          <a:srgbClr val="000000"/>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4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rgbClr val="000000"/>
                          </a:solidFill>
                          <a:effectLst/>
                          <a:latin typeface="Arial" charset="0"/>
                        </a:rPr>
                        <a:t>Option to purchase</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rgbClr val="000000"/>
                          </a:solidFill>
                          <a:effectLst/>
                          <a:latin typeface="Arial" charset="0"/>
                          <a:cs typeface="Arial" charset="0"/>
                          <a:sym typeface="Wingdings" pitchFamily="2" charset="2"/>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rgbClr val="000000"/>
                          </a:solidFill>
                          <a:effectLst/>
                          <a:latin typeface="Arial" charset="0"/>
                          <a:sym typeface="Wingdings" pitchFamily="2" charset="2"/>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smtClean="0">
                        <a:ln>
                          <a:noFill/>
                        </a:ln>
                        <a:solidFill>
                          <a:srgbClr val="0000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rgbClr val="000000"/>
                          </a:solidFill>
                          <a:effectLst/>
                          <a:latin typeface="Arial" charset="0"/>
                          <a:sym typeface="Wingdings" pitchFamily="2" charset="2"/>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4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rgbClr val="000000"/>
                          </a:solidFill>
                          <a:effectLst/>
                          <a:latin typeface="Arial" charset="0"/>
                        </a:rPr>
                        <a:t>Right of first refusal</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rgbClr val="000000"/>
                          </a:solidFill>
                          <a:effectLst/>
                          <a:latin typeface="Arial" charset="0"/>
                          <a:sym typeface="Wingdings" pitchFamily="2" charset="2"/>
                        </a:rPr>
                        <a:t></a:t>
                      </a:r>
                      <a:endParaRPr kumimoji="0" lang="en-US" sz="1500" b="0" i="0" u="none" strike="noStrike" cap="none" normalizeH="0" baseline="0" dirty="0" smtClean="0">
                        <a:ln>
                          <a:noFill/>
                        </a:ln>
                        <a:solidFill>
                          <a:srgbClr val="000000"/>
                        </a:solidFill>
                        <a:effectLst/>
                        <a:latin typeface="Arial" charset="0"/>
                        <a:cs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rgbClr val="000000"/>
                          </a:solidFill>
                          <a:effectLst/>
                          <a:latin typeface="Arial" charset="0"/>
                          <a:sym typeface="Wingdings" pitchFamily="2" charset="2"/>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smtClean="0">
                        <a:ln>
                          <a:noFill/>
                        </a:ln>
                        <a:solidFill>
                          <a:srgbClr val="0000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rgbClr val="000000"/>
                          </a:solidFill>
                          <a:effectLst/>
                          <a:latin typeface="Arial" charset="0"/>
                          <a:sym typeface="Wingdings" pitchFamily="2" charset="2"/>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4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rgbClr val="000000"/>
                          </a:solidFill>
                          <a:effectLst/>
                          <a:latin typeface="Arial" charset="0"/>
                        </a:rPr>
                        <a:t>Reservation through platting</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smtClean="0">
                        <a:ln>
                          <a:noFill/>
                        </a:ln>
                        <a:solidFill>
                          <a:srgbClr val="0000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rgbClr val="000000"/>
                          </a:solidFill>
                          <a:effectLst/>
                          <a:latin typeface="Arial" charset="0"/>
                          <a:sym typeface="Wingdings" pitchFamily="2" charset="2"/>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smtClean="0">
                        <a:ln>
                          <a:noFill/>
                        </a:ln>
                        <a:solidFill>
                          <a:srgbClr val="0000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rgbClr val="000000"/>
                          </a:solidFill>
                          <a:effectLst/>
                          <a:latin typeface="Arial" charset="0"/>
                          <a:sym typeface="Wingdings" pitchFamily="2" charset="2"/>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4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rgbClr val="000000"/>
                          </a:solidFill>
                          <a:effectLst/>
                          <a:latin typeface="Arial" charset="0"/>
                        </a:rPr>
                        <a:t>Purchase development rights</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rgbClr val="000000"/>
                          </a:solidFill>
                          <a:effectLst/>
                          <a:latin typeface="Arial" charset="0"/>
                          <a:sym typeface="Wingdings" pitchFamily="2" charset="2"/>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rgbClr val="000000"/>
                          </a:solidFill>
                          <a:effectLst/>
                          <a:latin typeface="Arial" charset="0"/>
                          <a:sym typeface="Wingdings" pitchFamily="2" charset="2"/>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smtClean="0">
                        <a:ln>
                          <a:noFill/>
                        </a:ln>
                        <a:solidFill>
                          <a:srgbClr val="0000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rgbClr val="000000"/>
                          </a:solidFill>
                          <a:effectLst/>
                          <a:latin typeface="Arial" charset="0"/>
                          <a:sym typeface="Wingdings" pitchFamily="2" charset="2"/>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54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rgbClr val="000000"/>
                          </a:solidFill>
                          <a:effectLst/>
                          <a:latin typeface="Arial" charset="0"/>
                        </a:rPr>
                        <a:t>Development agreement</a:t>
                      </a:r>
                    </a:p>
                  </a:txBody>
                  <a:tcP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rgbClr val="000000"/>
                          </a:solidFill>
                          <a:effectLst/>
                          <a:latin typeface="Arial" charset="0"/>
                          <a:sym typeface="Wingdings" pitchFamily="2" charset="2"/>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rgbClr val="000000"/>
                          </a:solidFill>
                          <a:effectLst/>
                          <a:latin typeface="Arial" charset="0"/>
                          <a:sym typeface="Wingdings" pitchFamily="2" charset="2"/>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500" b="0" i="0" u="none" strike="noStrike" cap="none" normalizeH="0" baseline="0" dirty="0" smtClean="0">
                        <a:ln>
                          <a:noFill/>
                        </a:ln>
                        <a:solidFill>
                          <a:srgbClr val="000000"/>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500" b="0" i="0" u="none" strike="noStrike" cap="none" normalizeH="0" baseline="0" dirty="0" smtClean="0">
                          <a:ln>
                            <a:noFill/>
                          </a:ln>
                          <a:solidFill>
                            <a:srgbClr val="000000"/>
                          </a:solidFill>
                          <a:effectLst/>
                          <a:latin typeface="Arial" charset="0"/>
                          <a:sym typeface="Wingdings" pitchFamily="2" charset="2"/>
                        </a:rPr>
                        <a:t></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6484" name="Text Box 98"/>
          <p:cNvSpPr txBox="1">
            <a:spLocks noChangeArrowheads="1"/>
          </p:cNvSpPr>
          <p:nvPr/>
        </p:nvSpPr>
        <p:spPr bwMode="auto">
          <a:xfrm>
            <a:off x="416859" y="6012362"/>
            <a:ext cx="8727141" cy="366713"/>
          </a:xfrm>
          <a:prstGeom prst="rect">
            <a:avLst/>
          </a:prstGeom>
          <a:noFill/>
          <a:ln w="28575" algn="ctr">
            <a:noFill/>
            <a:miter lim="800000"/>
            <a:headEnd/>
            <a:tailEnd/>
          </a:ln>
        </p:spPr>
        <p:txBody>
          <a:bodyPr wrap="square">
            <a:spAutoFit/>
          </a:bodyPr>
          <a:lstStyle/>
          <a:p>
            <a:pPr algn="l">
              <a:spcBef>
                <a:spcPct val="50000"/>
              </a:spcBef>
            </a:pPr>
            <a:r>
              <a:rPr lang="en-US" dirty="0" smtClean="0">
                <a:solidFill>
                  <a:srgbClr val="000000"/>
                </a:solidFill>
                <a:sym typeface="Wingdings" pitchFamily="2" charset="2"/>
              </a:rPr>
              <a:t> - </a:t>
            </a:r>
            <a:r>
              <a:rPr lang="en-US" sz="1200" dirty="0" smtClean="0">
                <a:solidFill>
                  <a:srgbClr val="000000"/>
                </a:solidFill>
              </a:rPr>
              <a:t> </a:t>
            </a:r>
            <a:r>
              <a:rPr lang="en-US" sz="1200" dirty="0">
                <a:solidFill>
                  <a:srgbClr val="000000"/>
                </a:solidFill>
              </a:rPr>
              <a:t>More limited than local authority in some cases.     </a:t>
            </a:r>
            <a:r>
              <a:rPr lang="en-US" dirty="0" smtClean="0">
                <a:solidFill>
                  <a:srgbClr val="000000"/>
                </a:solidFill>
                <a:sym typeface="Wingdings" pitchFamily="2" charset="2"/>
              </a:rPr>
              <a:t> </a:t>
            </a:r>
            <a:r>
              <a:rPr lang="en-US" sz="1200" dirty="0">
                <a:solidFill>
                  <a:srgbClr val="000000"/>
                </a:solidFill>
                <a:sym typeface="Wingdings" pitchFamily="2" charset="2"/>
              </a:rPr>
              <a:t>- More limited but also requires Commission approval.</a:t>
            </a:r>
            <a:r>
              <a:rPr lang="en-US" sz="1200" dirty="0">
                <a:solidFill>
                  <a:srgbClr val="000000"/>
                </a:solidFill>
              </a:rPr>
              <a:t> </a:t>
            </a:r>
          </a:p>
        </p:txBody>
      </p:sp>
      <p:sp>
        <p:nvSpPr>
          <p:cNvPr id="8" name="Slide Number Placeholder 7"/>
          <p:cNvSpPr>
            <a:spLocks noGrp="1"/>
          </p:cNvSpPr>
          <p:nvPr>
            <p:ph type="sldNum" sz="quarter" idx="12"/>
          </p:nvPr>
        </p:nvSpPr>
        <p:spPr>
          <a:xfrm>
            <a:off x="6812280" y="6416675"/>
            <a:ext cx="2133600" cy="365125"/>
          </a:xfrm>
        </p:spPr>
        <p:txBody>
          <a:bodyPr/>
          <a:lstStyle/>
          <a:p>
            <a:pPr>
              <a:defRPr/>
            </a:pPr>
            <a:fld id="{D166BAD8-C380-4E15-AFD7-24B4824425C4}" type="slidenum">
              <a:rPr lang="en-US" sz="1400" b="0" smtClean="0">
                <a:solidFill>
                  <a:schemeClr val="tx1"/>
                </a:solidFill>
                <a:latin typeface="+mj-lt"/>
              </a:rPr>
              <a:pPr>
                <a:defRPr/>
              </a:pPr>
              <a:t>138</a:t>
            </a:fld>
            <a:endParaRPr lang="en-US" sz="1400" b="0" dirty="0">
              <a:solidFill>
                <a:schemeClr val="tx1"/>
              </a:solidFill>
              <a:latin typeface="+mj-lt"/>
            </a:endParaRPr>
          </a:p>
        </p:txBody>
      </p:sp>
      <p:sp>
        <p:nvSpPr>
          <p:cNvPr id="9" name="Footer Placeholder 8"/>
          <p:cNvSpPr>
            <a:spLocks noGrp="1"/>
          </p:cNvSpPr>
          <p:nvPr>
            <p:ph type="ftr" sz="quarter" idx="11"/>
          </p:nvPr>
        </p:nvSpPr>
        <p:spPr/>
        <p:txBody>
          <a:bodyPr/>
          <a:lstStyle/>
          <a:p>
            <a:pPr>
              <a:defRPr/>
            </a:pPr>
            <a:endParaRPr lang="en-US" dirty="0"/>
          </a:p>
        </p:txBody>
      </p:sp>
    </p:spTree>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Text Box 3"/>
          <p:cNvSpPr txBox="1">
            <a:spLocks noChangeArrowheads="1"/>
          </p:cNvSpPr>
          <p:nvPr/>
        </p:nvSpPr>
        <p:spPr bwMode="auto">
          <a:xfrm>
            <a:off x="588963" y="5910263"/>
            <a:ext cx="184150" cy="457200"/>
          </a:xfrm>
          <a:prstGeom prst="rect">
            <a:avLst/>
          </a:prstGeom>
          <a:noFill/>
          <a:ln w="9525" algn="ctr">
            <a:noFill/>
            <a:miter lim="800000"/>
            <a:headEnd/>
            <a:tailEnd/>
          </a:ln>
        </p:spPr>
        <p:txBody>
          <a:bodyPr wrap="none">
            <a:spAutoFit/>
          </a:bodyPr>
          <a:lstStyle/>
          <a:p>
            <a:pPr algn="ctr"/>
            <a:endParaRPr lang="en-US" sz="2400" b="0" dirty="0"/>
          </a:p>
        </p:txBody>
      </p:sp>
      <p:sp>
        <p:nvSpPr>
          <p:cNvPr id="1344517" name="Rectangle 5"/>
          <p:cNvSpPr>
            <a:spLocks noChangeArrowheads="1"/>
          </p:cNvSpPr>
          <p:nvPr/>
        </p:nvSpPr>
        <p:spPr bwMode="auto">
          <a:xfrm>
            <a:off x="740710" y="304800"/>
            <a:ext cx="8076720" cy="1008063"/>
          </a:xfrm>
          <a:prstGeom prst="rect">
            <a:avLst/>
          </a:prstGeom>
          <a:noFill/>
          <a:ln w="9525">
            <a:noFill/>
            <a:miter lim="800000"/>
            <a:headEnd/>
            <a:tailEnd/>
          </a:ln>
          <a:effectLst/>
        </p:spPr>
        <p:txBody>
          <a:bodyPr anchor="ctr"/>
          <a:lstStyle/>
          <a:p>
            <a:pPr>
              <a:defRPr/>
            </a:pPr>
            <a:r>
              <a:rPr lang="en-US" sz="4000" dirty="0">
                <a:latin typeface="+mj-lt"/>
              </a:rPr>
              <a:t>Protection via Coordination </a:t>
            </a:r>
            <a:r>
              <a:rPr lang="en-US" sz="4000" dirty="0" smtClean="0">
                <a:latin typeface="+mj-lt"/>
              </a:rPr>
              <a:t>with </a:t>
            </a:r>
            <a:r>
              <a:rPr lang="en-US" sz="4000" dirty="0">
                <a:latin typeface="+mj-lt"/>
              </a:rPr>
              <a:t>Local </a:t>
            </a:r>
            <a:r>
              <a:rPr lang="en-US" sz="4000" dirty="0" smtClean="0">
                <a:latin typeface="+mj-lt"/>
              </a:rPr>
              <a:t>Agencies</a:t>
            </a:r>
            <a:endParaRPr lang="en-US" sz="4000" dirty="0">
              <a:latin typeface="+mj-lt"/>
            </a:endParaRPr>
          </a:p>
        </p:txBody>
      </p:sp>
      <p:sp>
        <p:nvSpPr>
          <p:cNvPr id="11" name="Content Placeholder 2"/>
          <p:cNvSpPr>
            <a:spLocks noGrp="1"/>
          </p:cNvSpPr>
          <p:nvPr>
            <p:ph idx="1"/>
          </p:nvPr>
        </p:nvSpPr>
        <p:spPr>
          <a:xfrm>
            <a:off x="669477" y="1747161"/>
            <a:ext cx="8229600" cy="4525963"/>
          </a:xfrm>
        </p:spPr>
        <p:txBody>
          <a:bodyPr>
            <a:normAutofit lnSpcReduction="10000"/>
          </a:bodyPr>
          <a:lstStyle/>
          <a:p>
            <a:pPr>
              <a:spcBef>
                <a:spcPts val="0"/>
              </a:spcBef>
              <a:spcAft>
                <a:spcPts val="1200"/>
              </a:spcAft>
              <a:defRPr/>
            </a:pPr>
            <a:r>
              <a:rPr lang="en-US" sz="2800" dirty="0" smtClean="0">
                <a:solidFill>
                  <a:srgbClr val="000000"/>
                </a:solidFill>
              </a:rPr>
              <a:t>TxDOT authority ends at the ROW line </a:t>
            </a:r>
          </a:p>
          <a:p>
            <a:pPr>
              <a:spcBef>
                <a:spcPts val="0"/>
              </a:spcBef>
              <a:spcAft>
                <a:spcPts val="1200"/>
              </a:spcAft>
              <a:defRPr/>
            </a:pPr>
            <a:r>
              <a:rPr lang="en-US" sz="2800" dirty="0" smtClean="0">
                <a:solidFill>
                  <a:srgbClr val="000000"/>
                </a:solidFill>
              </a:rPr>
              <a:t>Activities most requiring coordination:</a:t>
            </a:r>
          </a:p>
          <a:p>
            <a:pPr lvl="1">
              <a:spcBef>
                <a:spcPts val="0"/>
              </a:spcBef>
              <a:spcAft>
                <a:spcPts val="600"/>
              </a:spcAft>
              <a:defRPr/>
            </a:pPr>
            <a:r>
              <a:rPr lang="en-US" sz="2400" dirty="0" smtClean="0">
                <a:solidFill>
                  <a:srgbClr val="000000"/>
                </a:solidFill>
                <a:ea typeface="+mn-ea"/>
                <a:cs typeface="+mn-cs"/>
              </a:rPr>
              <a:t>Subdivision</a:t>
            </a:r>
          </a:p>
          <a:p>
            <a:pPr lvl="1">
              <a:spcBef>
                <a:spcPts val="0"/>
              </a:spcBef>
              <a:spcAft>
                <a:spcPts val="600"/>
              </a:spcAft>
              <a:defRPr/>
            </a:pPr>
            <a:r>
              <a:rPr lang="en-US" sz="2400" dirty="0" smtClean="0">
                <a:solidFill>
                  <a:srgbClr val="000000"/>
                </a:solidFill>
                <a:ea typeface="+mn-ea"/>
                <a:cs typeface="+mn-cs"/>
              </a:rPr>
              <a:t>Zoning</a:t>
            </a:r>
          </a:p>
          <a:p>
            <a:pPr lvl="1">
              <a:spcBef>
                <a:spcPts val="0"/>
              </a:spcBef>
              <a:spcAft>
                <a:spcPts val="600"/>
              </a:spcAft>
              <a:defRPr/>
            </a:pPr>
            <a:r>
              <a:rPr lang="en-US" sz="2400" dirty="0" smtClean="0">
                <a:solidFill>
                  <a:srgbClr val="000000"/>
                </a:solidFill>
                <a:ea typeface="+mn-ea"/>
                <a:cs typeface="+mn-cs"/>
              </a:rPr>
              <a:t>Site plan review</a:t>
            </a:r>
          </a:p>
          <a:p>
            <a:pPr lvl="1">
              <a:spcBef>
                <a:spcPts val="0"/>
              </a:spcBef>
              <a:spcAft>
                <a:spcPts val="600"/>
              </a:spcAft>
              <a:defRPr/>
            </a:pPr>
            <a:r>
              <a:rPr lang="en-US" sz="2400" dirty="0" smtClean="0">
                <a:solidFill>
                  <a:srgbClr val="000000"/>
                </a:solidFill>
                <a:ea typeface="+mn-ea"/>
                <a:cs typeface="+mn-cs"/>
              </a:rPr>
              <a:t>Short /long-range planning</a:t>
            </a:r>
          </a:p>
          <a:p>
            <a:pPr lvl="1">
              <a:spcBef>
                <a:spcPts val="0"/>
              </a:spcBef>
              <a:spcAft>
                <a:spcPts val="600"/>
              </a:spcAft>
              <a:defRPr/>
            </a:pPr>
            <a:r>
              <a:rPr lang="en-US" sz="2400" dirty="0" smtClean="0">
                <a:solidFill>
                  <a:srgbClr val="000000"/>
                </a:solidFill>
                <a:ea typeface="+mn-ea"/>
                <a:cs typeface="+mn-cs"/>
              </a:rPr>
              <a:t>Roadway design plans and schematics (during project development)</a:t>
            </a:r>
          </a:p>
          <a:p>
            <a:pPr lvl="1">
              <a:spcBef>
                <a:spcPts val="0"/>
              </a:spcBef>
              <a:spcAft>
                <a:spcPts val="600"/>
              </a:spcAft>
              <a:defRPr/>
            </a:pPr>
            <a:r>
              <a:rPr lang="en-US" sz="2400" dirty="0" smtClean="0">
                <a:solidFill>
                  <a:srgbClr val="000000"/>
                </a:solidFill>
                <a:ea typeface="+mn-ea"/>
                <a:cs typeface="+mn-cs"/>
              </a:rPr>
              <a:t>Corridor/access management planning</a:t>
            </a:r>
          </a:p>
          <a:p>
            <a:pPr lvl="1">
              <a:spcBef>
                <a:spcPts val="0"/>
              </a:spcBef>
              <a:spcAft>
                <a:spcPts val="600"/>
              </a:spcAft>
              <a:defRPr/>
            </a:pPr>
            <a:r>
              <a:rPr lang="en-US" sz="2400" dirty="0" smtClean="0">
                <a:solidFill>
                  <a:srgbClr val="000000"/>
                </a:solidFill>
              </a:rPr>
              <a:t>Local major thoroughfare design standards and policies</a:t>
            </a:r>
          </a:p>
        </p:txBody>
      </p:sp>
      <p:sp>
        <p:nvSpPr>
          <p:cNvPr id="5" name="Slide Number Placeholder 4"/>
          <p:cNvSpPr>
            <a:spLocks noGrp="1"/>
          </p:cNvSpPr>
          <p:nvPr>
            <p:ph type="sldNum" sz="quarter" idx="12"/>
          </p:nvPr>
        </p:nvSpPr>
        <p:spPr/>
        <p:txBody>
          <a:bodyPr/>
          <a:lstStyle/>
          <a:p>
            <a:pPr>
              <a:defRPr/>
            </a:pPr>
            <a:fld id="{02DC12DC-E066-4301-ACE0-61DD2ACB1A44}" type="slidenum">
              <a:rPr lang="en-US" smtClean="0"/>
              <a:pPr>
                <a:defRPr/>
              </a:pPr>
              <a:t>139</a:t>
            </a:fld>
            <a:endParaRPr lang="en-US" dirty="0"/>
          </a:p>
        </p:txBody>
      </p:sp>
      <p:sp>
        <p:nvSpPr>
          <p:cNvPr id="6" name="Footer Placeholder 5"/>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shadowsandhighlights.files.wordpress.com/2009/01/282_signsigneverywhereasign11.jpg"/>
          <p:cNvPicPr>
            <a:picLocks noChangeAspect="1" noChangeArrowheads="1"/>
          </p:cNvPicPr>
          <p:nvPr/>
        </p:nvPicPr>
        <p:blipFill>
          <a:blip r:embed="rId3" cstate="print"/>
          <a:srcRect l="13124" r="35345"/>
          <a:stretch>
            <a:fillRect/>
          </a:stretch>
        </p:blipFill>
        <p:spPr bwMode="auto">
          <a:xfrm>
            <a:off x="1013823" y="1534884"/>
            <a:ext cx="2121264" cy="4692877"/>
          </a:xfrm>
          <a:prstGeom prst="rect">
            <a:avLst/>
          </a:prstGeom>
          <a:noFill/>
          <a:ln w="9525">
            <a:noFill/>
            <a:miter lim="800000"/>
            <a:headEnd/>
            <a:tailEnd/>
          </a:ln>
        </p:spPr>
      </p:pic>
      <p:sp>
        <p:nvSpPr>
          <p:cNvPr id="15365" name="Text Box 3"/>
          <p:cNvSpPr txBox="1">
            <a:spLocks noChangeArrowheads="1"/>
          </p:cNvSpPr>
          <p:nvPr/>
        </p:nvSpPr>
        <p:spPr bwMode="auto">
          <a:xfrm>
            <a:off x="588963" y="5910263"/>
            <a:ext cx="184150" cy="457200"/>
          </a:xfrm>
          <a:prstGeom prst="rect">
            <a:avLst/>
          </a:prstGeom>
          <a:noFill/>
          <a:ln w="9525" algn="ctr">
            <a:noFill/>
            <a:miter lim="800000"/>
            <a:headEnd/>
            <a:tailEnd/>
          </a:ln>
        </p:spPr>
        <p:txBody>
          <a:bodyPr wrap="none">
            <a:spAutoFit/>
          </a:bodyPr>
          <a:lstStyle/>
          <a:p>
            <a:pPr algn="ctr"/>
            <a:endParaRPr lang="en-US" sz="2400" b="0" dirty="0"/>
          </a:p>
        </p:txBody>
      </p:sp>
      <p:sp>
        <p:nvSpPr>
          <p:cNvPr id="1344517" name="Rectangle 5"/>
          <p:cNvSpPr>
            <a:spLocks noChangeArrowheads="1"/>
          </p:cNvSpPr>
          <p:nvPr/>
        </p:nvSpPr>
        <p:spPr bwMode="auto">
          <a:xfrm>
            <a:off x="781050" y="386445"/>
            <a:ext cx="7824107" cy="752475"/>
          </a:xfrm>
          <a:prstGeom prst="rect">
            <a:avLst/>
          </a:prstGeom>
          <a:noFill/>
          <a:ln w="9525">
            <a:noFill/>
            <a:miter lim="800000"/>
            <a:headEnd/>
            <a:tailEnd/>
          </a:ln>
          <a:effectLst/>
        </p:spPr>
        <p:txBody>
          <a:bodyPr anchor="ctr"/>
          <a:lstStyle/>
          <a:p>
            <a:pPr>
              <a:defRPr/>
            </a:pPr>
            <a:r>
              <a:rPr lang="en-US" sz="4000" dirty="0">
                <a:latin typeface="+mj-lt"/>
              </a:rPr>
              <a:t>Protection via Roadside Management</a:t>
            </a:r>
          </a:p>
        </p:txBody>
      </p:sp>
      <p:sp>
        <p:nvSpPr>
          <p:cNvPr id="11" name="Content Placeholder 2"/>
          <p:cNvSpPr>
            <a:spLocks noGrp="1"/>
          </p:cNvSpPr>
          <p:nvPr>
            <p:ph idx="1"/>
          </p:nvPr>
        </p:nvSpPr>
        <p:spPr>
          <a:xfrm>
            <a:off x="3319916" y="1532973"/>
            <a:ext cx="5628141" cy="5042647"/>
          </a:xfrm>
        </p:spPr>
        <p:txBody>
          <a:bodyPr>
            <a:normAutofit/>
          </a:bodyPr>
          <a:lstStyle/>
          <a:p>
            <a:pPr>
              <a:spcBef>
                <a:spcPts val="0"/>
              </a:spcBef>
              <a:spcAft>
                <a:spcPts val="600"/>
              </a:spcAft>
              <a:defRPr/>
            </a:pPr>
            <a:r>
              <a:rPr lang="en-US" sz="2800" dirty="0" smtClean="0">
                <a:solidFill>
                  <a:srgbClr val="000000"/>
                </a:solidFill>
              </a:rPr>
              <a:t>ROW encroachment prevention</a:t>
            </a:r>
          </a:p>
          <a:p>
            <a:pPr lvl="1">
              <a:spcBef>
                <a:spcPts val="0"/>
              </a:spcBef>
              <a:spcAft>
                <a:spcPts val="600"/>
              </a:spcAft>
              <a:defRPr/>
            </a:pPr>
            <a:r>
              <a:rPr lang="en-US" sz="2400" dirty="0" smtClean="0">
                <a:solidFill>
                  <a:srgbClr val="000000"/>
                </a:solidFill>
                <a:ea typeface="+mn-ea"/>
                <a:cs typeface="+mn-cs"/>
              </a:rPr>
              <a:t>Encroachment  identification</a:t>
            </a:r>
          </a:p>
          <a:p>
            <a:pPr lvl="2">
              <a:spcBef>
                <a:spcPts val="0"/>
              </a:spcBef>
              <a:spcAft>
                <a:spcPts val="600"/>
              </a:spcAft>
              <a:defRPr/>
            </a:pPr>
            <a:r>
              <a:rPr lang="en-US" sz="2000" dirty="0" smtClean="0">
                <a:solidFill>
                  <a:srgbClr val="000000"/>
                </a:solidFill>
                <a:ea typeface="+mn-ea"/>
                <a:cs typeface="+mn-cs"/>
              </a:rPr>
              <a:t>Development review, permits, monitoring, maintenance</a:t>
            </a:r>
          </a:p>
          <a:p>
            <a:pPr lvl="1">
              <a:spcBef>
                <a:spcPts val="0"/>
              </a:spcBef>
              <a:spcAft>
                <a:spcPts val="600"/>
              </a:spcAft>
              <a:defRPr/>
            </a:pPr>
            <a:r>
              <a:rPr lang="en-US" sz="2400" dirty="0" smtClean="0">
                <a:solidFill>
                  <a:srgbClr val="000000"/>
                </a:solidFill>
                <a:ea typeface="+mn-ea"/>
                <a:cs typeface="+mn-cs"/>
              </a:rPr>
              <a:t>Policies and regulations for roadside encroachment management</a:t>
            </a:r>
          </a:p>
          <a:p>
            <a:pPr>
              <a:spcBef>
                <a:spcPts val="0"/>
              </a:spcBef>
              <a:spcAft>
                <a:spcPts val="900"/>
              </a:spcAft>
              <a:defRPr/>
            </a:pPr>
            <a:r>
              <a:rPr lang="en-US" sz="2800" dirty="0" smtClean="0">
                <a:solidFill>
                  <a:srgbClr val="000000"/>
                </a:solidFill>
              </a:rPr>
              <a:t>Outdoor advertisement management</a:t>
            </a:r>
          </a:p>
          <a:p>
            <a:pPr lvl="1">
              <a:spcBef>
                <a:spcPts val="0"/>
              </a:spcBef>
              <a:spcAft>
                <a:spcPts val="600"/>
              </a:spcAft>
              <a:defRPr/>
            </a:pPr>
            <a:r>
              <a:rPr lang="en-US" sz="2400" dirty="0" smtClean="0">
                <a:solidFill>
                  <a:srgbClr val="000000"/>
                </a:solidFill>
                <a:ea typeface="+mn-ea"/>
                <a:cs typeface="+mn-cs"/>
              </a:rPr>
              <a:t>ROW Manual Vol.7 - Beautification</a:t>
            </a:r>
          </a:p>
          <a:p>
            <a:pPr lvl="1">
              <a:spcBef>
                <a:spcPts val="0"/>
              </a:spcBef>
              <a:spcAft>
                <a:spcPts val="600"/>
              </a:spcAft>
              <a:defRPr/>
            </a:pPr>
            <a:r>
              <a:rPr lang="en-US" sz="2400" dirty="0" smtClean="0">
                <a:solidFill>
                  <a:srgbClr val="000000"/>
                </a:solidFill>
                <a:ea typeface="+mn-ea"/>
                <a:cs typeface="+mn-cs"/>
              </a:rPr>
              <a:t>Local billboard ordinances</a:t>
            </a:r>
          </a:p>
        </p:txBody>
      </p:sp>
      <p:sp>
        <p:nvSpPr>
          <p:cNvPr id="6" name="Slide Number Placeholder 5"/>
          <p:cNvSpPr>
            <a:spLocks noGrp="1"/>
          </p:cNvSpPr>
          <p:nvPr>
            <p:ph type="sldNum" sz="quarter" idx="12"/>
          </p:nvPr>
        </p:nvSpPr>
        <p:spPr/>
        <p:txBody>
          <a:bodyPr/>
          <a:lstStyle/>
          <a:p>
            <a:pPr>
              <a:defRPr/>
            </a:pPr>
            <a:fld id="{02DC12DC-E066-4301-ACE0-61DD2ACB1A44}" type="slidenum">
              <a:rPr lang="en-US" smtClean="0"/>
              <a:pPr>
                <a:defRPr/>
              </a:pPr>
              <a:t>140</a:t>
            </a:fld>
            <a:endParaRPr lang="en-US" dirty="0"/>
          </a:p>
        </p:txBody>
      </p:sp>
      <p:sp>
        <p:nvSpPr>
          <p:cNvPr id="7" name="Footer Placeholder 6"/>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Text Box 3"/>
          <p:cNvSpPr txBox="1">
            <a:spLocks noChangeArrowheads="1"/>
          </p:cNvSpPr>
          <p:nvPr/>
        </p:nvSpPr>
        <p:spPr bwMode="auto">
          <a:xfrm>
            <a:off x="588963" y="5910263"/>
            <a:ext cx="184150" cy="457200"/>
          </a:xfrm>
          <a:prstGeom prst="rect">
            <a:avLst/>
          </a:prstGeom>
          <a:noFill/>
          <a:ln w="9525" algn="ctr">
            <a:noFill/>
            <a:miter lim="800000"/>
            <a:headEnd/>
            <a:tailEnd/>
          </a:ln>
        </p:spPr>
        <p:txBody>
          <a:bodyPr wrap="none">
            <a:spAutoFit/>
          </a:bodyPr>
          <a:lstStyle/>
          <a:p>
            <a:pPr algn="ctr"/>
            <a:endParaRPr lang="en-US" sz="2400" b="0" dirty="0"/>
          </a:p>
        </p:txBody>
      </p:sp>
      <p:sp>
        <p:nvSpPr>
          <p:cNvPr id="1344517" name="Rectangle 5"/>
          <p:cNvSpPr>
            <a:spLocks noChangeArrowheads="1"/>
          </p:cNvSpPr>
          <p:nvPr/>
        </p:nvSpPr>
        <p:spPr bwMode="auto">
          <a:xfrm>
            <a:off x="781050" y="533406"/>
            <a:ext cx="7314079" cy="752475"/>
          </a:xfrm>
          <a:prstGeom prst="rect">
            <a:avLst/>
          </a:prstGeom>
          <a:noFill/>
          <a:ln w="9525">
            <a:noFill/>
            <a:miter lim="800000"/>
            <a:headEnd/>
            <a:tailEnd/>
          </a:ln>
          <a:effectLst/>
        </p:spPr>
        <p:txBody>
          <a:bodyPr anchor="ctr"/>
          <a:lstStyle/>
          <a:p>
            <a:pPr>
              <a:defRPr/>
            </a:pPr>
            <a:r>
              <a:rPr lang="en-US" sz="4000" dirty="0">
                <a:latin typeface="+mn-lt"/>
              </a:rPr>
              <a:t>Potential </a:t>
            </a:r>
            <a:r>
              <a:rPr lang="en-US" sz="4000" dirty="0" smtClean="0">
                <a:latin typeface="+mn-lt"/>
              </a:rPr>
              <a:t>ROW-Related Functionality </a:t>
            </a:r>
            <a:r>
              <a:rPr lang="en-US" sz="4000" dirty="0">
                <a:latin typeface="+mn-lt"/>
              </a:rPr>
              <a:t>Loss</a:t>
            </a:r>
          </a:p>
        </p:txBody>
      </p:sp>
      <p:sp>
        <p:nvSpPr>
          <p:cNvPr id="12" name="Content Placeholder 2"/>
          <p:cNvSpPr>
            <a:spLocks noGrp="1"/>
          </p:cNvSpPr>
          <p:nvPr>
            <p:ph idx="1"/>
          </p:nvPr>
        </p:nvSpPr>
        <p:spPr>
          <a:xfrm>
            <a:off x="685806" y="1710666"/>
            <a:ext cx="8229600" cy="4889034"/>
          </a:xfrm>
        </p:spPr>
        <p:txBody>
          <a:bodyPr/>
          <a:lstStyle/>
          <a:p>
            <a:pPr>
              <a:spcBef>
                <a:spcPts val="0"/>
              </a:spcBef>
              <a:spcAft>
                <a:spcPts val="600"/>
              </a:spcAft>
              <a:defRPr/>
            </a:pPr>
            <a:r>
              <a:rPr lang="en-US" sz="2800" dirty="0" smtClean="0">
                <a:solidFill>
                  <a:srgbClr val="000000"/>
                </a:solidFill>
              </a:rPr>
              <a:t>ROW factors causing functionality loss</a:t>
            </a:r>
          </a:p>
          <a:p>
            <a:pPr lvl="1">
              <a:spcBef>
                <a:spcPts val="0"/>
              </a:spcBef>
              <a:spcAft>
                <a:spcPts val="600"/>
              </a:spcAft>
              <a:defRPr/>
            </a:pPr>
            <a:r>
              <a:rPr lang="en-US" sz="2000" dirty="0" smtClean="0">
                <a:solidFill>
                  <a:srgbClr val="000000"/>
                </a:solidFill>
                <a:ea typeface="+mn-ea"/>
                <a:cs typeface="+mn-cs"/>
              </a:rPr>
              <a:t>Lack of coordination with local planning</a:t>
            </a:r>
          </a:p>
          <a:p>
            <a:pPr lvl="1">
              <a:spcBef>
                <a:spcPts val="0"/>
              </a:spcBef>
              <a:spcAft>
                <a:spcPts val="600"/>
              </a:spcAft>
              <a:defRPr/>
            </a:pPr>
            <a:r>
              <a:rPr lang="en-US" sz="2000" dirty="0" smtClean="0">
                <a:solidFill>
                  <a:srgbClr val="000000"/>
                </a:solidFill>
                <a:ea typeface="+mn-ea"/>
                <a:cs typeface="+mn-cs"/>
              </a:rPr>
              <a:t>Insufficient </a:t>
            </a:r>
            <a:r>
              <a:rPr lang="en-US" sz="2000" dirty="0" smtClean="0">
                <a:solidFill>
                  <a:srgbClr val="000000"/>
                </a:solidFill>
              </a:rPr>
              <a:t>ROW </a:t>
            </a:r>
            <a:r>
              <a:rPr lang="en-US" sz="2000" dirty="0" smtClean="0">
                <a:solidFill>
                  <a:srgbClr val="000000"/>
                </a:solidFill>
                <a:ea typeface="+mn-ea"/>
                <a:cs typeface="+mn-cs"/>
              </a:rPr>
              <a:t>requirements for major local thoroughfares</a:t>
            </a:r>
          </a:p>
          <a:p>
            <a:pPr lvl="1">
              <a:spcBef>
                <a:spcPts val="0"/>
              </a:spcBef>
              <a:spcAft>
                <a:spcPts val="600"/>
              </a:spcAft>
              <a:defRPr/>
            </a:pPr>
            <a:r>
              <a:rPr lang="en-US" sz="2000" dirty="0" smtClean="0">
                <a:solidFill>
                  <a:srgbClr val="000000"/>
                </a:solidFill>
                <a:ea typeface="+mn-ea"/>
                <a:cs typeface="+mn-cs"/>
              </a:rPr>
              <a:t>Lack of ROW reservation</a:t>
            </a:r>
          </a:p>
          <a:p>
            <a:pPr lvl="1">
              <a:spcBef>
                <a:spcPts val="0"/>
              </a:spcBef>
              <a:spcAft>
                <a:spcPts val="600"/>
              </a:spcAft>
              <a:defRPr/>
            </a:pPr>
            <a:r>
              <a:rPr lang="en-US" sz="2000" dirty="0" smtClean="0">
                <a:solidFill>
                  <a:srgbClr val="000000"/>
                </a:solidFill>
                <a:ea typeface="+mn-ea"/>
                <a:cs typeface="+mn-cs"/>
              </a:rPr>
              <a:t>Delay in ROW acquisition</a:t>
            </a:r>
          </a:p>
          <a:p>
            <a:pPr lvl="1">
              <a:spcBef>
                <a:spcPts val="0"/>
              </a:spcBef>
              <a:spcAft>
                <a:spcPts val="600"/>
              </a:spcAft>
              <a:defRPr/>
            </a:pPr>
            <a:r>
              <a:rPr lang="en-US" sz="2000" dirty="0" smtClean="0">
                <a:solidFill>
                  <a:srgbClr val="000000"/>
                </a:solidFill>
                <a:ea typeface="+mn-ea"/>
                <a:cs typeface="+mn-cs"/>
              </a:rPr>
              <a:t>Limitations on early acquisition</a:t>
            </a:r>
          </a:p>
          <a:p>
            <a:pPr lvl="1">
              <a:spcBef>
                <a:spcPts val="0"/>
              </a:spcBef>
              <a:spcAft>
                <a:spcPts val="600"/>
              </a:spcAft>
              <a:defRPr/>
            </a:pPr>
            <a:r>
              <a:rPr lang="en-US" sz="2000" dirty="0" smtClean="0">
                <a:solidFill>
                  <a:srgbClr val="000000"/>
                </a:solidFill>
                <a:ea typeface="+mn-ea"/>
                <a:cs typeface="+mn-cs"/>
              </a:rPr>
              <a:t>Failure to protect existing corridors</a:t>
            </a:r>
          </a:p>
          <a:p>
            <a:pPr>
              <a:spcBef>
                <a:spcPts val="600"/>
              </a:spcBef>
              <a:spcAft>
                <a:spcPts val="600"/>
              </a:spcAft>
              <a:defRPr/>
            </a:pPr>
            <a:r>
              <a:rPr lang="en-US" sz="2800" dirty="0" smtClean="0">
                <a:solidFill>
                  <a:srgbClr val="000000"/>
                </a:solidFill>
              </a:rPr>
              <a:t>Forms of functionality loss</a:t>
            </a:r>
          </a:p>
          <a:p>
            <a:pPr lvl="1">
              <a:spcBef>
                <a:spcPts val="0"/>
              </a:spcBef>
              <a:spcAft>
                <a:spcPts val="600"/>
              </a:spcAft>
              <a:defRPr/>
            </a:pPr>
            <a:r>
              <a:rPr lang="en-US" sz="2000" dirty="0" smtClean="0">
                <a:solidFill>
                  <a:srgbClr val="000000"/>
                </a:solidFill>
                <a:ea typeface="+mn-ea"/>
                <a:cs typeface="+mn-cs"/>
              </a:rPr>
              <a:t>Delayed construction/improvements</a:t>
            </a:r>
          </a:p>
          <a:p>
            <a:pPr lvl="1">
              <a:spcBef>
                <a:spcPts val="0"/>
              </a:spcBef>
              <a:spcAft>
                <a:spcPts val="600"/>
              </a:spcAft>
              <a:defRPr/>
            </a:pPr>
            <a:r>
              <a:rPr lang="en-US" sz="2000" dirty="0" smtClean="0">
                <a:solidFill>
                  <a:srgbClr val="000000"/>
                </a:solidFill>
                <a:latin typeface="+mn-lt"/>
              </a:rPr>
              <a:t>Inability to implement planned improvements</a:t>
            </a:r>
          </a:p>
          <a:p>
            <a:pPr lvl="1">
              <a:spcBef>
                <a:spcPts val="0"/>
              </a:spcBef>
              <a:spcAft>
                <a:spcPts val="600"/>
              </a:spcAft>
              <a:defRPr/>
            </a:pPr>
            <a:r>
              <a:rPr lang="en-US" sz="2000" dirty="0" smtClean="0">
                <a:solidFill>
                  <a:srgbClr val="000000"/>
                </a:solidFill>
                <a:ea typeface="+mn-ea"/>
                <a:cs typeface="+mn-cs"/>
              </a:rPr>
              <a:t>Deterioration in mobility and safety</a:t>
            </a:r>
          </a:p>
        </p:txBody>
      </p:sp>
      <p:sp>
        <p:nvSpPr>
          <p:cNvPr id="5" name="Slide Number Placeholder 4"/>
          <p:cNvSpPr>
            <a:spLocks noGrp="1"/>
          </p:cNvSpPr>
          <p:nvPr>
            <p:ph type="sldNum" sz="quarter" idx="12"/>
          </p:nvPr>
        </p:nvSpPr>
        <p:spPr/>
        <p:txBody>
          <a:bodyPr/>
          <a:lstStyle/>
          <a:p>
            <a:pPr>
              <a:defRPr/>
            </a:pPr>
            <a:fld id="{02DC12DC-E066-4301-ACE0-61DD2ACB1A44}" type="slidenum">
              <a:rPr lang="en-US" smtClean="0"/>
              <a:pPr>
                <a:defRPr/>
              </a:pPr>
              <a:t>141</a:t>
            </a:fld>
            <a:endParaRPr lang="en-US" dirty="0"/>
          </a:p>
        </p:txBody>
      </p:sp>
      <p:sp>
        <p:nvSpPr>
          <p:cNvPr id="6" name="Footer Placeholder 5"/>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cstate="print">
            <a:lum bright="15000"/>
          </a:blip>
          <a:srcRect l="1886" t="731" r="4343" b="2560"/>
          <a:stretch>
            <a:fillRect/>
          </a:stretch>
        </p:blipFill>
        <p:spPr bwMode="auto">
          <a:xfrm>
            <a:off x="2090874" y="3710185"/>
            <a:ext cx="5512367" cy="3539711"/>
          </a:xfrm>
          <a:prstGeom prst="rect">
            <a:avLst/>
          </a:prstGeom>
          <a:noFill/>
          <a:ln w="9525">
            <a:solidFill>
              <a:srgbClr val="000000"/>
            </a:solidFill>
            <a:miter lim="800000"/>
            <a:headEnd/>
            <a:tailEnd/>
          </a:ln>
          <a:scene3d>
            <a:camera prst="perspectiveRelaxed" fov="5400000">
              <a:rot lat="17400000" lon="0" rev="0"/>
            </a:camera>
            <a:lightRig rig="threePt" dir="t"/>
          </a:scene3d>
        </p:spPr>
      </p:pic>
      <p:sp>
        <p:nvSpPr>
          <p:cNvPr id="17412" name="Text Box 3"/>
          <p:cNvSpPr txBox="1">
            <a:spLocks noChangeArrowheads="1"/>
          </p:cNvSpPr>
          <p:nvPr/>
        </p:nvSpPr>
        <p:spPr bwMode="auto">
          <a:xfrm>
            <a:off x="588963" y="5910263"/>
            <a:ext cx="184150" cy="457200"/>
          </a:xfrm>
          <a:prstGeom prst="rect">
            <a:avLst/>
          </a:prstGeom>
          <a:noFill/>
          <a:ln w="9525" algn="ctr">
            <a:noFill/>
            <a:miter lim="800000"/>
            <a:headEnd/>
            <a:tailEnd/>
          </a:ln>
        </p:spPr>
        <p:txBody>
          <a:bodyPr wrap="none">
            <a:spAutoFit/>
          </a:bodyPr>
          <a:lstStyle/>
          <a:p>
            <a:pPr algn="ctr"/>
            <a:endParaRPr lang="en-US" sz="2400" b="0" dirty="0"/>
          </a:p>
        </p:txBody>
      </p:sp>
      <p:sp>
        <p:nvSpPr>
          <p:cNvPr id="12" name="Content Placeholder 2"/>
          <p:cNvSpPr>
            <a:spLocks noGrp="1"/>
          </p:cNvSpPr>
          <p:nvPr>
            <p:ph idx="1"/>
          </p:nvPr>
        </p:nvSpPr>
        <p:spPr>
          <a:xfrm>
            <a:off x="796243" y="1474405"/>
            <a:ext cx="7335371" cy="4988859"/>
          </a:xfrm>
        </p:spPr>
        <p:txBody>
          <a:bodyPr/>
          <a:lstStyle/>
          <a:p>
            <a:pPr>
              <a:defRPr/>
            </a:pPr>
            <a:r>
              <a:rPr lang="en-US" sz="2400" dirty="0" smtClean="0">
                <a:solidFill>
                  <a:srgbClr val="000000"/>
                </a:solidFill>
              </a:rPr>
              <a:t>Local agency coordination</a:t>
            </a:r>
          </a:p>
          <a:p>
            <a:pPr lvl="1">
              <a:defRPr/>
            </a:pPr>
            <a:r>
              <a:rPr lang="en-US" sz="2000" dirty="0" smtClean="0">
                <a:solidFill>
                  <a:srgbClr val="000000"/>
                </a:solidFill>
                <a:ea typeface="+mn-ea"/>
                <a:cs typeface="+mn-cs"/>
              </a:rPr>
              <a:t>Use multi-jurisdictional partnering to preserve, protect, or acquire ROW for long-term facility needs</a:t>
            </a:r>
          </a:p>
          <a:p>
            <a:pPr>
              <a:defRPr/>
            </a:pPr>
            <a:r>
              <a:rPr lang="en-US" sz="2400" dirty="0" smtClean="0">
                <a:solidFill>
                  <a:srgbClr val="000000"/>
                </a:solidFill>
              </a:rPr>
              <a:t>Early acquisition methods</a:t>
            </a:r>
          </a:p>
          <a:p>
            <a:pPr lvl="1">
              <a:defRPr/>
            </a:pPr>
            <a:r>
              <a:rPr lang="en-US" sz="2000" dirty="0" smtClean="0">
                <a:solidFill>
                  <a:srgbClr val="000000"/>
                </a:solidFill>
                <a:latin typeface="+mn-lt"/>
              </a:rPr>
              <a:t>Seek funds and authority for use in protective ROW purchases</a:t>
            </a:r>
            <a:endParaRPr lang="en-US" sz="4000" dirty="0" smtClean="0">
              <a:solidFill>
                <a:srgbClr val="000000"/>
              </a:solidFill>
              <a:latin typeface="+mn-lt"/>
            </a:endParaRPr>
          </a:p>
          <a:p>
            <a:pPr lvl="1">
              <a:defRPr/>
            </a:pPr>
            <a:r>
              <a:rPr lang="en-US" sz="2000" dirty="0" smtClean="0">
                <a:solidFill>
                  <a:srgbClr val="000000"/>
                </a:solidFill>
                <a:latin typeface="+mn-lt"/>
              </a:rPr>
              <a:t>Seek donations</a:t>
            </a:r>
          </a:p>
          <a:p>
            <a:pPr>
              <a:defRPr/>
            </a:pPr>
            <a:r>
              <a:rPr lang="en-US" sz="2400" dirty="0" smtClean="0">
                <a:solidFill>
                  <a:srgbClr val="000000"/>
                </a:solidFill>
              </a:rPr>
              <a:t>ROW protection via local thoroughfare plans and authority</a:t>
            </a:r>
          </a:p>
          <a:p>
            <a:pPr lvl="1">
              <a:defRPr/>
            </a:pPr>
            <a:r>
              <a:rPr lang="en-US" sz="2000" dirty="0" smtClean="0">
                <a:solidFill>
                  <a:srgbClr val="000000"/>
                </a:solidFill>
                <a:latin typeface="+mn-lt"/>
              </a:rPr>
              <a:t>Protect needed ROW via in local planning/platting process</a:t>
            </a:r>
          </a:p>
          <a:p>
            <a:pPr lvl="1">
              <a:defRPr/>
            </a:pPr>
            <a:r>
              <a:rPr lang="en-US" sz="2000" dirty="0" smtClean="0">
                <a:solidFill>
                  <a:srgbClr val="000000"/>
                </a:solidFill>
                <a:latin typeface="+mn-lt"/>
              </a:rPr>
              <a:t>Incorporate TxDOT (or other agreed) ROW and/or design requirements into local development regulations</a:t>
            </a:r>
          </a:p>
          <a:p>
            <a:pPr>
              <a:defRPr/>
            </a:pPr>
            <a:endParaRPr lang="en-US" sz="4400" dirty="0" smtClean="0">
              <a:solidFill>
                <a:srgbClr val="000000"/>
              </a:solidFill>
              <a:latin typeface="+mn-lt"/>
            </a:endParaRPr>
          </a:p>
          <a:p>
            <a:pPr>
              <a:defRPr/>
            </a:pPr>
            <a:endParaRPr lang="en-US" sz="2400" dirty="0" smtClean="0">
              <a:solidFill>
                <a:srgbClr val="000000"/>
              </a:solidFill>
              <a:ea typeface="+mn-ea"/>
              <a:cs typeface="+mn-cs"/>
            </a:endParaRPr>
          </a:p>
        </p:txBody>
      </p:sp>
      <p:sp>
        <p:nvSpPr>
          <p:cNvPr id="7" name="Rectangle 6"/>
          <p:cNvSpPr>
            <a:spLocks noChangeArrowheads="1"/>
          </p:cNvSpPr>
          <p:nvPr/>
        </p:nvSpPr>
        <p:spPr bwMode="auto">
          <a:xfrm>
            <a:off x="862693" y="321129"/>
            <a:ext cx="7964488" cy="752475"/>
          </a:xfrm>
          <a:prstGeom prst="rect">
            <a:avLst/>
          </a:prstGeom>
          <a:noFill/>
          <a:ln w="9525">
            <a:noFill/>
            <a:miter lim="800000"/>
            <a:headEnd/>
            <a:tailEnd/>
          </a:ln>
          <a:effectLst/>
        </p:spPr>
        <p:txBody>
          <a:bodyPr anchor="ctr"/>
          <a:lstStyle/>
          <a:p>
            <a:pPr>
              <a:defRPr/>
            </a:pPr>
            <a:r>
              <a:rPr lang="en-US" sz="4000" dirty="0">
                <a:latin typeface="+mj-lt"/>
              </a:rPr>
              <a:t>Best </a:t>
            </a:r>
            <a:r>
              <a:rPr lang="en-US" sz="4000" dirty="0" smtClean="0">
                <a:latin typeface="+mj-lt"/>
              </a:rPr>
              <a:t>Practices or </a:t>
            </a:r>
            <a:r>
              <a:rPr lang="en-US" sz="4000" dirty="0">
                <a:latin typeface="+mj-lt"/>
              </a:rPr>
              <a:t>Countermeasures</a:t>
            </a:r>
          </a:p>
        </p:txBody>
      </p:sp>
      <p:sp>
        <p:nvSpPr>
          <p:cNvPr id="6" name="Slide Number Placeholder 5"/>
          <p:cNvSpPr>
            <a:spLocks noGrp="1"/>
          </p:cNvSpPr>
          <p:nvPr>
            <p:ph type="sldNum" sz="quarter" idx="12"/>
          </p:nvPr>
        </p:nvSpPr>
        <p:spPr/>
        <p:txBody>
          <a:bodyPr/>
          <a:lstStyle/>
          <a:p>
            <a:pPr>
              <a:defRPr/>
            </a:pPr>
            <a:fld id="{02DC12DC-E066-4301-ACE0-61DD2ACB1A44}" type="slidenum">
              <a:rPr lang="en-US" smtClean="0"/>
              <a:pPr>
                <a:defRPr/>
              </a:pPr>
              <a:t>142</a:t>
            </a:fld>
            <a:endParaRPr lang="en-US" dirty="0"/>
          </a:p>
        </p:txBody>
      </p:sp>
      <p:sp>
        <p:nvSpPr>
          <p:cNvPr id="9" name="Footer Placeholder 8"/>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4" name="Text Box 3"/>
          <p:cNvSpPr txBox="1">
            <a:spLocks noChangeArrowheads="1"/>
          </p:cNvSpPr>
          <p:nvPr/>
        </p:nvSpPr>
        <p:spPr bwMode="auto">
          <a:xfrm>
            <a:off x="588963" y="5910263"/>
            <a:ext cx="184150" cy="457200"/>
          </a:xfrm>
          <a:prstGeom prst="rect">
            <a:avLst/>
          </a:prstGeom>
          <a:noFill/>
          <a:ln w="9525" algn="ctr">
            <a:noFill/>
            <a:miter lim="800000"/>
            <a:headEnd/>
            <a:tailEnd/>
          </a:ln>
        </p:spPr>
        <p:txBody>
          <a:bodyPr wrap="none">
            <a:spAutoFit/>
          </a:bodyPr>
          <a:lstStyle/>
          <a:p>
            <a:pPr algn="ctr"/>
            <a:endParaRPr lang="en-US" sz="2400" b="0" dirty="0"/>
          </a:p>
        </p:txBody>
      </p:sp>
      <p:sp>
        <p:nvSpPr>
          <p:cNvPr id="12" name="Content Placeholder 2"/>
          <p:cNvSpPr>
            <a:spLocks noGrp="1"/>
          </p:cNvSpPr>
          <p:nvPr>
            <p:ph idx="1"/>
          </p:nvPr>
        </p:nvSpPr>
        <p:spPr>
          <a:xfrm>
            <a:off x="669472" y="1646237"/>
            <a:ext cx="8081963" cy="4525963"/>
          </a:xfrm>
        </p:spPr>
        <p:txBody>
          <a:bodyPr/>
          <a:lstStyle/>
          <a:p>
            <a:pPr>
              <a:defRPr/>
            </a:pPr>
            <a:r>
              <a:rPr lang="en-US" sz="2800" dirty="0" smtClean="0">
                <a:solidFill>
                  <a:srgbClr val="000000"/>
                </a:solidFill>
              </a:rPr>
              <a:t>ROW protection and roadside management</a:t>
            </a:r>
          </a:p>
          <a:p>
            <a:pPr lvl="1">
              <a:defRPr/>
            </a:pPr>
            <a:r>
              <a:rPr lang="en-US" sz="2400" dirty="0" smtClean="0">
                <a:solidFill>
                  <a:srgbClr val="000000"/>
                </a:solidFill>
                <a:ea typeface="+mn-ea"/>
                <a:cs typeface="+mn-cs"/>
              </a:rPr>
              <a:t>Utilize computer technology such as GIS, database, and Internet to facilitate outdoor advertising permitting and management</a:t>
            </a:r>
          </a:p>
          <a:p>
            <a:pPr lvl="1">
              <a:defRPr/>
            </a:pPr>
            <a:r>
              <a:rPr lang="en-US" sz="2400" dirty="0" smtClean="0">
                <a:solidFill>
                  <a:srgbClr val="000000"/>
                </a:solidFill>
                <a:ea typeface="+mn-ea"/>
                <a:cs typeface="+mn-cs"/>
              </a:rPr>
              <a:t>Pursue the use and enforcement of local building and parking setbacks and sign ordinances to prevent encroachment in TxDOT ROW</a:t>
            </a:r>
          </a:p>
        </p:txBody>
      </p:sp>
      <p:sp>
        <p:nvSpPr>
          <p:cNvPr id="7" name="Rectangle 6"/>
          <p:cNvSpPr>
            <a:spLocks noChangeArrowheads="1"/>
          </p:cNvSpPr>
          <p:nvPr/>
        </p:nvSpPr>
        <p:spPr bwMode="auto">
          <a:xfrm>
            <a:off x="748393" y="533400"/>
            <a:ext cx="8395607" cy="752475"/>
          </a:xfrm>
          <a:prstGeom prst="rect">
            <a:avLst/>
          </a:prstGeom>
          <a:noFill/>
          <a:ln w="9525">
            <a:noFill/>
            <a:miter lim="800000"/>
            <a:headEnd/>
            <a:tailEnd/>
          </a:ln>
          <a:effectLst/>
        </p:spPr>
        <p:txBody>
          <a:bodyPr anchor="ctr"/>
          <a:lstStyle/>
          <a:p>
            <a:pPr>
              <a:defRPr/>
            </a:pPr>
            <a:r>
              <a:rPr lang="en-US" sz="4000" dirty="0">
                <a:latin typeface="+mj-lt"/>
              </a:rPr>
              <a:t>Best </a:t>
            </a:r>
            <a:r>
              <a:rPr lang="en-US" sz="4000" dirty="0" smtClean="0">
                <a:latin typeface="+mj-lt"/>
              </a:rPr>
              <a:t>Practices or </a:t>
            </a:r>
            <a:r>
              <a:rPr lang="en-US" sz="4000" dirty="0">
                <a:latin typeface="+mj-lt"/>
              </a:rPr>
              <a:t>Countermeasures</a:t>
            </a:r>
          </a:p>
        </p:txBody>
      </p:sp>
      <p:sp>
        <p:nvSpPr>
          <p:cNvPr id="20487"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dirty="0"/>
          </a:p>
        </p:txBody>
      </p:sp>
      <p:pic>
        <p:nvPicPr>
          <p:cNvPr id="20488" name="Picture 8"/>
          <p:cNvPicPr>
            <a:picLocks noChangeAspect="1" noChangeArrowheads="1"/>
          </p:cNvPicPr>
          <p:nvPr/>
        </p:nvPicPr>
        <p:blipFill>
          <a:blip r:embed="rId3" cstate="print"/>
          <a:srcRect/>
          <a:stretch>
            <a:fillRect/>
          </a:stretch>
        </p:blipFill>
        <p:spPr bwMode="auto">
          <a:xfrm>
            <a:off x="5909813" y="4065814"/>
            <a:ext cx="2673350" cy="2139950"/>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pPr>
              <a:defRPr/>
            </a:pPr>
            <a:fld id="{02DC12DC-E066-4301-ACE0-61DD2ACB1A44}" type="slidenum">
              <a:rPr lang="en-US" smtClean="0"/>
              <a:pPr>
                <a:defRPr/>
              </a:pPr>
              <a:t>143</a:t>
            </a:fld>
            <a:endParaRPr lang="en-US" dirty="0"/>
          </a:p>
        </p:txBody>
      </p:sp>
      <p:sp>
        <p:nvSpPr>
          <p:cNvPr id="9" name="Footer Placeholder 8"/>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Content Placeholder 2"/>
          <p:cNvSpPr>
            <a:spLocks noGrp="1"/>
          </p:cNvSpPr>
          <p:nvPr>
            <p:ph idx="1"/>
          </p:nvPr>
        </p:nvSpPr>
        <p:spPr>
          <a:xfrm>
            <a:off x="685800" y="1877786"/>
            <a:ext cx="8229600" cy="4052888"/>
          </a:xfrm>
        </p:spPr>
        <p:txBody>
          <a:bodyPr/>
          <a:lstStyle/>
          <a:p>
            <a:pPr>
              <a:spcBef>
                <a:spcPts val="0"/>
              </a:spcBef>
              <a:spcAft>
                <a:spcPts val="1800"/>
              </a:spcAft>
            </a:pPr>
            <a:r>
              <a:rPr lang="en-US" sz="2400" dirty="0" smtClean="0">
                <a:solidFill>
                  <a:srgbClr val="000000"/>
                </a:solidFill>
              </a:rPr>
              <a:t>Extent of pavement or shoulder cracks caused by vegetation encroachment</a:t>
            </a:r>
          </a:p>
          <a:p>
            <a:pPr>
              <a:spcBef>
                <a:spcPts val="0"/>
              </a:spcBef>
              <a:spcAft>
                <a:spcPts val="1800"/>
              </a:spcAft>
            </a:pPr>
            <a:r>
              <a:rPr lang="en-US" sz="2400" dirty="0" smtClean="0">
                <a:solidFill>
                  <a:srgbClr val="000000"/>
                </a:solidFill>
              </a:rPr>
              <a:t>Number of noncompliant outdoor advertising signs</a:t>
            </a:r>
          </a:p>
          <a:p>
            <a:pPr>
              <a:spcBef>
                <a:spcPts val="0"/>
              </a:spcBef>
              <a:spcAft>
                <a:spcPts val="1800"/>
              </a:spcAft>
            </a:pPr>
            <a:r>
              <a:rPr lang="en-US" sz="2400" dirty="0" smtClean="0">
                <a:solidFill>
                  <a:srgbClr val="000000"/>
                </a:solidFill>
              </a:rPr>
              <a:t>Percent of all plats and development proposals adjacent TxDOT facilities that are reviewed by TxDOT and coordinated with local agencies</a:t>
            </a:r>
          </a:p>
          <a:p>
            <a:pPr>
              <a:spcBef>
                <a:spcPts val="0"/>
              </a:spcBef>
              <a:spcAft>
                <a:spcPts val="1800"/>
              </a:spcAft>
            </a:pPr>
            <a:r>
              <a:rPr lang="en-US" sz="2400" dirty="0" smtClean="0">
                <a:solidFill>
                  <a:srgbClr val="000000"/>
                </a:solidFill>
              </a:rPr>
              <a:t>ROW acquisition unit cost</a:t>
            </a:r>
          </a:p>
        </p:txBody>
      </p:sp>
      <p:sp>
        <p:nvSpPr>
          <p:cNvPr id="6" name="Rectangle 5"/>
          <p:cNvSpPr>
            <a:spLocks noChangeArrowheads="1"/>
          </p:cNvSpPr>
          <p:nvPr/>
        </p:nvSpPr>
        <p:spPr bwMode="auto">
          <a:xfrm>
            <a:off x="797378" y="566057"/>
            <a:ext cx="7056665" cy="752475"/>
          </a:xfrm>
          <a:prstGeom prst="rect">
            <a:avLst/>
          </a:prstGeom>
          <a:noFill/>
          <a:ln w="9525">
            <a:noFill/>
            <a:miter lim="800000"/>
            <a:headEnd/>
            <a:tailEnd/>
          </a:ln>
          <a:effectLst/>
        </p:spPr>
        <p:txBody>
          <a:bodyPr anchor="ctr"/>
          <a:lstStyle/>
          <a:p>
            <a:pPr>
              <a:defRPr/>
            </a:pPr>
            <a:r>
              <a:rPr lang="en-US" sz="4000" dirty="0" smtClean="0">
                <a:latin typeface="+mj-lt"/>
              </a:rPr>
              <a:t>Selected Performance </a:t>
            </a:r>
            <a:r>
              <a:rPr lang="en-US" sz="4000" dirty="0">
                <a:latin typeface="+mj-lt"/>
              </a:rPr>
              <a:t>Measures</a:t>
            </a:r>
          </a:p>
        </p:txBody>
      </p:sp>
      <p:pic>
        <p:nvPicPr>
          <p:cNvPr id="21510" name="Picture 6"/>
          <p:cNvPicPr>
            <a:picLocks noChangeAspect="1" noChangeArrowheads="1"/>
          </p:cNvPicPr>
          <p:nvPr/>
        </p:nvPicPr>
        <p:blipFill>
          <a:blip r:embed="rId3" cstate="print"/>
          <a:srcRect/>
          <a:stretch>
            <a:fillRect/>
          </a:stretch>
        </p:blipFill>
        <p:spPr bwMode="auto">
          <a:xfrm>
            <a:off x="6010275" y="4784725"/>
            <a:ext cx="2178050" cy="1719263"/>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02DC12DC-E066-4301-ACE0-61DD2ACB1A44}" type="slidenum">
              <a:rPr lang="en-US" smtClean="0"/>
              <a:pPr>
                <a:defRPr/>
              </a:pPr>
              <a:t>144</a:t>
            </a:fld>
            <a:endParaRPr lang="en-US" dirty="0"/>
          </a:p>
        </p:txBody>
      </p:sp>
      <p:sp>
        <p:nvSpPr>
          <p:cNvPr id="7" name="Footer Placeholder 6"/>
          <p:cNvSpPr>
            <a:spLocks noGrp="1"/>
          </p:cNvSpPr>
          <p:nvPr>
            <p:ph type="ftr" sz="quarter" idx="11"/>
          </p:nvPr>
        </p:nvSpPr>
        <p:spPr/>
        <p:txBody>
          <a:bodyPr/>
          <a:lstStyle/>
          <a:p>
            <a:endParaRPr lang="en-US" dirty="0"/>
          </a:p>
        </p:txBody>
      </p:sp>
      <p:cxnSp>
        <p:nvCxnSpPr>
          <p:cNvPr id="8" name="Straight Connector 7"/>
          <p:cNvCxnSpPr/>
          <p:nvPr/>
        </p:nvCxnSpPr>
        <p:spPr>
          <a:xfrm>
            <a:off x="1075765" y="555812"/>
            <a:ext cx="6096000" cy="56656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55272" y="2258151"/>
            <a:ext cx="6400800" cy="1752600"/>
          </a:xfrm>
        </p:spPr>
        <p:txBody>
          <a:bodyPr>
            <a:noAutofit/>
          </a:bodyPr>
          <a:lstStyle/>
          <a:p>
            <a:r>
              <a:rPr lang="en-US" sz="6600" b="1" dirty="0" smtClean="0">
                <a:solidFill>
                  <a:schemeClr val="tx1">
                    <a:lumMod val="95000"/>
                    <a:lumOff val="5000"/>
                  </a:schemeClr>
                </a:solidFill>
              </a:rPr>
              <a:t>Utility Accommodation</a:t>
            </a:r>
            <a:endParaRPr lang="en-US" sz="6600" b="1" dirty="0">
              <a:solidFill>
                <a:schemeClr val="tx1">
                  <a:lumMod val="95000"/>
                  <a:lumOff val="5000"/>
                </a:schemeClr>
              </a:solidFill>
            </a:endParaRPr>
          </a:p>
        </p:txBody>
      </p:sp>
    </p:spTree>
  </p:cSld>
  <p:clrMapOvr>
    <a:masterClrMapping/>
  </p:clrMapOvr>
  <p:transition>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Text Box 3"/>
          <p:cNvSpPr txBox="1">
            <a:spLocks noChangeArrowheads="1"/>
          </p:cNvSpPr>
          <p:nvPr/>
        </p:nvSpPr>
        <p:spPr bwMode="auto">
          <a:xfrm>
            <a:off x="588963" y="5910263"/>
            <a:ext cx="184150" cy="457200"/>
          </a:xfrm>
          <a:prstGeom prst="rect">
            <a:avLst/>
          </a:prstGeom>
          <a:noFill/>
          <a:ln w="9525" algn="ctr">
            <a:noFill/>
            <a:miter lim="800000"/>
            <a:headEnd/>
            <a:tailEnd/>
          </a:ln>
        </p:spPr>
        <p:txBody>
          <a:bodyPr wrap="none">
            <a:spAutoFit/>
          </a:bodyPr>
          <a:lstStyle/>
          <a:p>
            <a:pPr algn="ctr"/>
            <a:endParaRPr lang="en-US" sz="2400" b="0" dirty="0"/>
          </a:p>
        </p:txBody>
      </p:sp>
      <p:sp>
        <p:nvSpPr>
          <p:cNvPr id="1344517" name="Rectangle 5"/>
          <p:cNvSpPr>
            <a:spLocks noChangeArrowheads="1"/>
          </p:cNvSpPr>
          <p:nvPr/>
        </p:nvSpPr>
        <p:spPr bwMode="auto">
          <a:xfrm>
            <a:off x="797378" y="451754"/>
            <a:ext cx="6800850" cy="752475"/>
          </a:xfrm>
          <a:prstGeom prst="rect">
            <a:avLst/>
          </a:prstGeom>
          <a:noFill/>
          <a:ln w="9525">
            <a:noFill/>
            <a:miter lim="800000"/>
            <a:headEnd/>
            <a:tailEnd/>
          </a:ln>
          <a:effectLst/>
        </p:spPr>
        <p:txBody>
          <a:bodyPr anchor="ctr"/>
          <a:lstStyle/>
          <a:p>
            <a:pPr>
              <a:defRPr/>
            </a:pPr>
            <a:r>
              <a:rPr lang="en-US" sz="4000" dirty="0">
                <a:latin typeface="+mj-lt"/>
              </a:rPr>
              <a:t>Utility Accommodation and Relocation</a:t>
            </a:r>
          </a:p>
        </p:txBody>
      </p:sp>
      <p:sp>
        <p:nvSpPr>
          <p:cNvPr id="11" name="Content Placeholder 2"/>
          <p:cNvSpPr>
            <a:spLocks noGrp="1"/>
          </p:cNvSpPr>
          <p:nvPr>
            <p:ph idx="1"/>
          </p:nvPr>
        </p:nvSpPr>
        <p:spPr>
          <a:xfrm>
            <a:off x="718452" y="1716423"/>
            <a:ext cx="8229600" cy="4525963"/>
          </a:xfrm>
        </p:spPr>
        <p:txBody>
          <a:bodyPr/>
          <a:lstStyle/>
          <a:p>
            <a:pPr>
              <a:spcBef>
                <a:spcPts val="0"/>
              </a:spcBef>
              <a:defRPr/>
            </a:pPr>
            <a:r>
              <a:rPr lang="en-US" sz="2800" dirty="0" smtClean="0">
                <a:solidFill>
                  <a:srgbClr val="000000"/>
                </a:solidFill>
              </a:rPr>
              <a:t>Utility accommodation and relocation are major concerns for highway engineers</a:t>
            </a:r>
          </a:p>
          <a:p>
            <a:pPr lvl="1">
              <a:spcBef>
                <a:spcPts val="600"/>
              </a:spcBef>
              <a:defRPr/>
            </a:pPr>
            <a:r>
              <a:rPr lang="en-US" sz="2400" dirty="0" smtClean="0">
                <a:solidFill>
                  <a:srgbClr val="000000"/>
                </a:solidFill>
              </a:rPr>
              <a:t>Joint use of ROW is in public interest and can avoid additional cost for exclusive utility ROW</a:t>
            </a:r>
          </a:p>
          <a:p>
            <a:pPr lvl="1">
              <a:buNone/>
              <a:defRPr/>
            </a:pPr>
            <a:endParaRPr lang="en-US" sz="2000" dirty="0" smtClean="0">
              <a:solidFill>
                <a:srgbClr val="000000"/>
              </a:solidFill>
              <a:ea typeface="+mn-ea"/>
              <a:cs typeface="+mn-cs"/>
            </a:endParaRPr>
          </a:p>
        </p:txBody>
      </p:sp>
      <p:pic>
        <p:nvPicPr>
          <p:cNvPr id="22535" name="Picture 2" descr="http://graphics8.nytimes.com/images/2008/11/23/nyregion/23powerlinesli.span.jpg"/>
          <p:cNvPicPr>
            <a:picLocks noChangeAspect="1" noChangeArrowheads="1"/>
          </p:cNvPicPr>
          <p:nvPr/>
        </p:nvPicPr>
        <p:blipFill>
          <a:blip r:embed="rId3" cstate="print"/>
          <a:srcRect/>
          <a:stretch>
            <a:fillRect/>
          </a:stretch>
        </p:blipFill>
        <p:spPr bwMode="auto">
          <a:xfrm>
            <a:off x="4147064" y="3657599"/>
            <a:ext cx="4595017" cy="2596243"/>
          </a:xfrm>
          <a:prstGeom prst="rect">
            <a:avLst/>
          </a:prstGeom>
          <a:noFill/>
          <a:ln w="9525">
            <a:noFill/>
            <a:miter lim="800000"/>
            <a:headEnd/>
            <a:tailEnd/>
          </a:ln>
        </p:spPr>
      </p:pic>
      <p:sp>
        <p:nvSpPr>
          <p:cNvPr id="8" name="Content Placeholder 2"/>
          <p:cNvSpPr txBox="1">
            <a:spLocks/>
          </p:cNvSpPr>
          <p:nvPr/>
        </p:nvSpPr>
        <p:spPr>
          <a:xfrm>
            <a:off x="685802" y="3550650"/>
            <a:ext cx="3445329" cy="4525963"/>
          </a:xfrm>
          <a:prstGeom prst="rect">
            <a:avLst/>
          </a:prstGeom>
        </p:spPr>
        <p:txBody>
          <a:bodyPr vert="horz" lIns="91440" tIns="45720" rIns="91440" bIns="45720" rtlCol="0">
            <a:normAutofit/>
          </a:bodyPr>
          <a:lstStyle/>
          <a:p>
            <a:pPr marL="742950" marR="0" lvl="1" indent="-285750" algn="l"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rgbClr val="000000"/>
                </a:solidFill>
                <a:effectLst/>
                <a:uLnTx/>
                <a:uFillTx/>
                <a:latin typeface="+mn-lt"/>
                <a:ea typeface="+mn-ea"/>
                <a:cs typeface="+mn-cs"/>
              </a:rPr>
              <a:t>Utility facilities are not owned or controlled by highway agencies</a:t>
            </a:r>
          </a:p>
          <a:p>
            <a:pPr marL="742950" marR="0" lvl="1" indent="-285750" algn="l" defTabSz="914400" rtl="0" eaLnBrk="1" fontAlgn="auto" latinLnBrk="0" hangingPunct="1">
              <a:lnSpc>
                <a:spcPct val="100000"/>
              </a:lnSpc>
              <a:spcBef>
                <a:spcPts val="12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rgbClr val="000000"/>
                </a:solidFill>
                <a:effectLst/>
                <a:uLnTx/>
                <a:uFillTx/>
                <a:latin typeface="+mn-lt"/>
                <a:ea typeface="+mn-ea"/>
                <a:cs typeface="+mn-cs"/>
              </a:rPr>
              <a:t>Joint use requires extensive collaboration </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000" b="0" i="0" u="none" strike="noStrike" kern="1200" cap="none" spc="0" normalizeH="0" baseline="0" noProof="0" dirty="0" smtClean="0">
              <a:ln>
                <a:noFill/>
              </a:ln>
              <a:solidFill>
                <a:srgbClr val="000000"/>
              </a:solidFill>
              <a:effectLst/>
              <a:uLnTx/>
              <a:uFillTx/>
              <a:latin typeface="+mn-lt"/>
              <a:ea typeface="+mn-ea"/>
              <a:cs typeface="+mn-cs"/>
            </a:endParaRPr>
          </a:p>
        </p:txBody>
      </p:sp>
      <p:sp>
        <p:nvSpPr>
          <p:cNvPr id="7" name="Slide Number Placeholder 6"/>
          <p:cNvSpPr>
            <a:spLocks noGrp="1"/>
          </p:cNvSpPr>
          <p:nvPr>
            <p:ph type="sldNum" sz="quarter" idx="12"/>
          </p:nvPr>
        </p:nvSpPr>
        <p:spPr/>
        <p:txBody>
          <a:bodyPr/>
          <a:lstStyle/>
          <a:p>
            <a:pPr>
              <a:defRPr/>
            </a:pPr>
            <a:fld id="{02DC12DC-E066-4301-ACE0-61DD2ACB1A44}" type="slidenum">
              <a:rPr lang="en-US" smtClean="0"/>
              <a:pPr>
                <a:defRPr/>
              </a:pPr>
              <a:t>146</a:t>
            </a:fld>
            <a:endParaRPr lang="en-US" dirty="0"/>
          </a:p>
        </p:txBody>
      </p:sp>
      <p:sp>
        <p:nvSpPr>
          <p:cNvPr id="9" name="Footer Placeholder 8"/>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6477000" cy="685800"/>
          </a:xfrm>
        </p:spPr>
        <p:txBody>
          <a:bodyPr rtlCol="0">
            <a:normAutofit fontScale="90000"/>
          </a:bodyPr>
          <a:lstStyle/>
          <a:p>
            <a:pPr eaLnBrk="1" fontAlgn="auto" hangingPunct="1">
              <a:spcAft>
                <a:spcPts val="0"/>
              </a:spcAft>
              <a:defRPr/>
            </a:pPr>
            <a:r>
              <a:rPr lang="en-US" dirty="0" smtClean="0"/>
              <a:t>Examples</a:t>
            </a:r>
            <a:endParaRPr lang="en-US" dirty="0"/>
          </a:p>
        </p:txBody>
      </p:sp>
      <p:sp>
        <p:nvSpPr>
          <p:cNvPr id="106499" name="Content Placeholder 2"/>
          <p:cNvSpPr>
            <a:spLocks noGrp="1"/>
          </p:cNvSpPr>
          <p:nvPr>
            <p:ph idx="1"/>
          </p:nvPr>
        </p:nvSpPr>
        <p:spPr>
          <a:xfrm>
            <a:off x="685800" y="838200"/>
            <a:ext cx="8458200" cy="762000"/>
          </a:xfrm>
        </p:spPr>
        <p:txBody>
          <a:bodyPr/>
          <a:lstStyle/>
          <a:p>
            <a:pPr eaLnBrk="1" hangingPunct="1">
              <a:buFont typeface="Arial" charset="0"/>
              <a:buNone/>
            </a:pPr>
            <a:r>
              <a:rPr lang="en-US" dirty="0" smtClean="0"/>
              <a:t>I-10 – US 54 interchange, El Paso</a:t>
            </a:r>
          </a:p>
          <a:p>
            <a:pPr eaLnBrk="1" hangingPunct="1"/>
            <a:endParaRPr lang="en-US" dirty="0" smtClean="0"/>
          </a:p>
        </p:txBody>
      </p:sp>
      <p:pic>
        <p:nvPicPr>
          <p:cNvPr id="106500" name="Picture 18"/>
          <p:cNvPicPr>
            <a:picLocks noChangeAspect="1" noChangeArrowheads="1"/>
          </p:cNvPicPr>
          <p:nvPr/>
        </p:nvPicPr>
        <p:blipFill>
          <a:blip r:embed="rId3" cstate="print"/>
          <a:srcRect b="61240"/>
          <a:stretch>
            <a:fillRect/>
          </a:stretch>
        </p:blipFill>
        <p:spPr bwMode="auto">
          <a:xfrm rot="-5400000">
            <a:off x="-1062037" y="2586037"/>
            <a:ext cx="4641850" cy="2365375"/>
          </a:xfrm>
          <a:prstGeom prst="rect">
            <a:avLst/>
          </a:prstGeom>
          <a:noFill/>
          <a:ln w="9525">
            <a:noFill/>
            <a:miter lim="800000"/>
            <a:headEnd/>
            <a:tailEnd/>
          </a:ln>
        </p:spPr>
      </p:pic>
      <p:sp>
        <p:nvSpPr>
          <p:cNvPr id="20" name="Content Placeholder 2"/>
          <p:cNvSpPr txBox="1">
            <a:spLocks/>
          </p:cNvSpPr>
          <p:nvPr/>
        </p:nvSpPr>
        <p:spPr>
          <a:xfrm>
            <a:off x="2514600" y="1600200"/>
            <a:ext cx="3581400" cy="4343400"/>
          </a:xfrm>
          <a:prstGeom prst="rect">
            <a:avLst/>
          </a:prstGeom>
        </p:spPr>
        <p:txBody>
          <a:bodyPr>
            <a:normAutofit fontScale="92500" lnSpcReduction="20000"/>
          </a:bodyPr>
          <a:lstStyle/>
          <a:p>
            <a:pPr marL="342900" indent="-342900" fontAlgn="auto">
              <a:spcBef>
                <a:spcPct val="20000"/>
              </a:spcBef>
              <a:spcAft>
                <a:spcPts val="0"/>
              </a:spcAft>
              <a:buFont typeface="Arial" pitchFamily="34" charset="0"/>
              <a:buNone/>
              <a:defRPr/>
            </a:pPr>
            <a:r>
              <a:rPr lang="en-US" sz="2000" u="sng" dirty="0">
                <a:latin typeface="+mn-lt"/>
                <a:sym typeface="Wingdings" pitchFamily="2" charset="2"/>
              </a:rPr>
              <a:t></a:t>
            </a:r>
            <a:r>
              <a:rPr lang="en-US" sz="2000" u="sng" dirty="0">
                <a:latin typeface="+mn-lt"/>
              </a:rPr>
              <a:t>Deficiency</a:t>
            </a:r>
          </a:p>
          <a:p>
            <a:pPr marL="342900" indent="-342900" fontAlgn="auto">
              <a:spcBef>
                <a:spcPct val="20000"/>
              </a:spcBef>
              <a:spcAft>
                <a:spcPts val="0"/>
              </a:spcAft>
              <a:buFont typeface="Arial" pitchFamily="34" charset="0"/>
              <a:buChar char="•"/>
              <a:defRPr/>
            </a:pPr>
            <a:r>
              <a:rPr lang="en-US" sz="2000" dirty="0">
                <a:latin typeface="+mn-lt"/>
              </a:rPr>
              <a:t>Congestion</a:t>
            </a:r>
          </a:p>
          <a:p>
            <a:pPr marL="742950" lvl="1" indent="-285750" fontAlgn="auto">
              <a:spcBef>
                <a:spcPct val="20000"/>
              </a:spcBef>
              <a:spcAft>
                <a:spcPts val="0"/>
              </a:spcAft>
              <a:buFont typeface="Arial" pitchFamily="34" charset="0"/>
              <a:buChar char="–"/>
              <a:defRPr/>
            </a:pPr>
            <a:r>
              <a:rPr lang="en-US" sz="2000" dirty="0" smtClean="0">
                <a:latin typeface="+mn-lt"/>
              </a:rPr>
              <a:t>Southbound </a:t>
            </a:r>
            <a:r>
              <a:rPr lang="en-US" sz="2000" dirty="0">
                <a:latin typeface="+mn-lt"/>
              </a:rPr>
              <a:t>to </a:t>
            </a:r>
            <a:r>
              <a:rPr lang="en-US" sz="2000" dirty="0" smtClean="0">
                <a:latin typeface="+mn-lt"/>
              </a:rPr>
              <a:t>Eastbound </a:t>
            </a:r>
            <a:r>
              <a:rPr lang="en-US" sz="2000" dirty="0">
                <a:latin typeface="+mn-lt"/>
              </a:rPr>
              <a:t>ramp</a:t>
            </a:r>
          </a:p>
          <a:p>
            <a:pPr marL="742950" lvl="1" indent="-285750" fontAlgn="auto">
              <a:spcBef>
                <a:spcPct val="20000"/>
              </a:spcBef>
              <a:spcAft>
                <a:spcPts val="0"/>
              </a:spcAft>
              <a:buFont typeface="Arial" pitchFamily="34" charset="0"/>
              <a:buChar char="–"/>
              <a:defRPr/>
            </a:pPr>
            <a:r>
              <a:rPr lang="en-US" sz="2000" dirty="0">
                <a:latin typeface="+mn-lt"/>
              </a:rPr>
              <a:t>Eastbound I-10</a:t>
            </a:r>
          </a:p>
          <a:p>
            <a:pPr marL="342900" indent="-342900" fontAlgn="auto">
              <a:spcBef>
                <a:spcPct val="20000"/>
              </a:spcBef>
              <a:spcAft>
                <a:spcPts val="0"/>
              </a:spcAft>
              <a:buFont typeface="Arial" pitchFamily="34" charset="0"/>
              <a:buChar char="•"/>
              <a:defRPr/>
            </a:pPr>
            <a:r>
              <a:rPr lang="en-US" sz="2000" dirty="0">
                <a:latin typeface="+mn-lt"/>
              </a:rPr>
              <a:t>Auxiliary lane improperly used to bypass queue</a:t>
            </a:r>
          </a:p>
          <a:p>
            <a:pPr marL="342900" indent="-342900" fontAlgn="auto">
              <a:spcBef>
                <a:spcPct val="20000"/>
              </a:spcBef>
              <a:spcAft>
                <a:spcPts val="0"/>
              </a:spcAft>
              <a:buFont typeface="Arial" pitchFamily="34" charset="0"/>
              <a:buNone/>
              <a:defRPr/>
            </a:pPr>
            <a:endParaRPr lang="en-US" sz="2000" dirty="0">
              <a:latin typeface="+mn-lt"/>
            </a:endParaRPr>
          </a:p>
          <a:p>
            <a:pPr marL="342900" indent="-342900" fontAlgn="auto">
              <a:spcBef>
                <a:spcPct val="20000"/>
              </a:spcBef>
              <a:spcAft>
                <a:spcPts val="0"/>
              </a:spcAft>
              <a:buFont typeface="Arial" pitchFamily="34" charset="0"/>
              <a:buNone/>
              <a:defRPr/>
            </a:pPr>
            <a:r>
              <a:rPr lang="en-US" sz="2000" u="sng" dirty="0">
                <a:latin typeface="+mn-lt"/>
              </a:rPr>
              <a:t>Solution </a:t>
            </a:r>
            <a:r>
              <a:rPr lang="en-US" sz="2000" u="sng" dirty="0">
                <a:latin typeface="+mn-lt"/>
                <a:sym typeface="Wingdings" pitchFamily="2" charset="2"/>
              </a:rPr>
              <a:t></a:t>
            </a:r>
            <a:endParaRPr lang="en-US" sz="2000" u="sng" dirty="0">
              <a:latin typeface="+mn-lt"/>
            </a:endParaRPr>
          </a:p>
          <a:p>
            <a:pPr marL="342900" indent="-342900" fontAlgn="auto">
              <a:spcBef>
                <a:spcPct val="20000"/>
              </a:spcBef>
              <a:spcAft>
                <a:spcPts val="0"/>
              </a:spcAft>
              <a:buFont typeface="Arial" pitchFamily="34" charset="0"/>
              <a:buChar char="•"/>
              <a:defRPr/>
            </a:pPr>
            <a:r>
              <a:rPr lang="en-US" sz="2000" dirty="0">
                <a:latin typeface="+mn-lt"/>
              </a:rPr>
              <a:t>Restripe US 54 entrance ramp for (original) 2 lanes</a:t>
            </a:r>
          </a:p>
          <a:p>
            <a:pPr marL="342900" indent="-342900" fontAlgn="auto">
              <a:spcBef>
                <a:spcPct val="20000"/>
              </a:spcBef>
              <a:spcAft>
                <a:spcPts val="0"/>
              </a:spcAft>
              <a:buFont typeface="Arial" pitchFamily="34" charset="0"/>
              <a:buChar char="•"/>
              <a:defRPr/>
            </a:pPr>
            <a:r>
              <a:rPr lang="en-US" sz="2000" dirty="0">
                <a:latin typeface="+mn-lt"/>
              </a:rPr>
              <a:t>Extend added lane as auxiliary lane to drop at Paisano exit</a:t>
            </a:r>
          </a:p>
          <a:p>
            <a:pPr marL="342900" indent="-342900" fontAlgn="auto">
              <a:spcBef>
                <a:spcPct val="20000"/>
              </a:spcBef>
              <a:spcAft>
                <a:spcPts val="0"/>
              </a:spcAft>
              <a:buFont typeface="Arial" pitchFamily="34" charset="0"/>
              <a:buChar char="•"/>
              <a:defRPr/>
            </a:pPr>
            <a:r>
              <a:rPr lang="en-US" sz="2000" dirty="0">
                <a:latin typeface="+mn-lt"/>
              </a:rPr>
              <a:t>Stripe out inside lane between US 54 exit and Copia entrance ramps</a:t>
            </a:r>
          </a:p>
          <a:p>
            <a:pPr marL="342900" indent="-342900" fontAlgn="auto">
              <a:spcBef>
                <a:spcPct val="20000"/>
              </a:spcBef>
              <a:spcAft>
                <a:spcPts val="0"/>
              </a:spcAft>
              <a:buFont typeface="Arial" pitchFamily="34" charset="0"/>
              <a:buChar char="•"/>
              <a:defRPr/>
            </a:pPr>
            <a:endParaRPr lang="en-US" sz="2000" dirty="0">
              <a:latin typeface="+mn-lt"/>
            </a:endParaRPr>
          </a:p>
          <a:p>
            <a:pPr marL="342900" indent="-342900" fontAlgn="auto">
              <a:spcBef>
                <a:spcPct val="20000"/>
              </a:spcBef>
              <a:spcAft>
                <a:spcPts val="0"/>
              </a:spcAft>
              <a:buFont typeface="Arial" pitchFamily="34" charset="0"/>
              <a:buNone/>
              <a:defRPr/>
            </a:pPr>
            <a:endParaRPr lang="en-US" sz="2000" dirty="0">
              <a:latin typeface="+mn-lt"/>
            </a:endParaRPr>
          </a:p>
        </p:txBody>
      </p:sp>
      <p:grpSp>
        <p:nvGrpSpPr>
          <p:cNvPr id="3" name="Group 31"/>
          <p:cNvGrpSpPr>
            <a:grpSpLocks/>
          </p:cNvGrpSpPr>
          <p:nvPr/>
        </p:nvGrpSpPr>
        <p:grpSpPr bwMode="auto">
          <a:xfrm>
            <a:off x="6096000" y="1447800"/>
            <a:ext cx="2895600" cy="4641850"/>
            <a:chOff x="6096000" y="1447800"/>
            <a:chExt cx="2895600" cy="4642485"/>
          </a:xfrm>
        </p:grpSpPr>
        <p:pic>
          <p:nvPicPr>
            <p:cNvPr id="106503" name="Picture 17"/>
            <p:cNvPicPr>
              <a:picLocks noChangeAspect="1" noChangeArrowheads="1"/>
            </p:cNvPicPr>
            <p:nvPr/>
          </p:nvPicPr>
          <p:blipFill>
            <a:blip r:embed="rId3" cstate="print"/>
            <a:srcRect t="42461" b="10085"/>
            <a:stretch>
              <a:fillRect/>
            </a:stretch>
          </p:blipFill>
          <p:spPr bwMode="auto">
            <a:xfrm rot="-5400000">
              <a:off x="5222557" y="2321243"/>
              <a:ext cx="4642485" cy="2895600"/>
            </a:xfrm>
            <a:prstGeom prst="rect">
              <a:avLst/>
            </a:prstGeom>
            <a:noFill/>
            <a:ln w="9525">
              <a:noFill/>
              <a:miter lim="800000"/>
              <a:headEnd/>
              <a:tailEnd/>
            </a:ln>
          </p:spPr>
        </p:pic>
        <p:sp>
          <p:nvSpPr>
            <p:cNvPr id="21" name="Rectangle 20"/>
            <p:cNvSpPr/>
            <p:nvPr/>
          </p:nvSpPr>
          <p:spPr>
            <a:xfrm>
              <a:off x="7696200" y="4191375"/>
              <a:ext cx="152400" cy="533473"/>
            </a:xfrm>
            <a:prstGeom prst="rect">
              <a:avLst/>
            </a:prstGeom>
            <a:solidFill>
              <a:srgbClr val="FFFF00">
                <a:alpha val="5215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2" name="Rectangle 21"/>
            <p:cNvSpPr/>
            <p:nvPr/>
          </p:nvSpPr>
          <p:spPr>
            <a:xfrm>
              <a:off x="7772400" y="2895798"/>
              <a:ext cx="76200" cy="685894"/>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4" name="Rectangle 23"/>
            <p:cNvSpPr/>
            <p:nvPr/>
          </p:nvSpPr>
          <p:spPr>
            <a:xfrm>
              <a:off x="7543800" y="4343796"/>
              <a:ext cx="76200" cy="685894"/>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25" name="Rectangle 24"/>
            <p:cNvSpPr/>
            <p:nvPr/>
          </p:nvSpPr>
          <p:spPr>
            <a:xfrm>
              <a:off x="7620000" y="2057483"/>
              <a:ext cx="76200" cy="381052"/>
            </a:xfrm>
            <a:prstGeom prst="rect">
              <a:avLst/>
            </a:prstGeom>
            <a:solidFill>
              <a:srgbClr val="FFFF00">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cxnSp>
          <p:nvCxnSpPr>
            <p:cNvPr id="28" name="Straight Connector 27"/>
            <p:cNvCxnSpPr>
              <a:stCxn id="25" idx="2"/>
              <a:endCxn id="22" idx="0"/>
            </p:cNvCxnSpPr>
            <p:nvPr/>
          </p:nvCxnSpPr>
          <p:spPr>
            <a:xfrm rot="16200000" flipH="1">
              <a:off x="7505669" y="2590967"/>
              <a:ext cx="457263" cy="152400"/>
            </a:xfrm>
            <a:prstGeom prst="line">
              <a:avLst/>
            </a:prstGeom>
            <a:ln w="57150">
              <a:solidFill>
                <a:srgbClr val="FFFF00">
                  <a:alpha val="46000"/>
                </a:srgbClr>
              </a:solidFill>
            </a:ln>
          </p:spPr>
          <p:style>
            <a:lnRef idx="1">
              <a:schemeClr val="accent1"/>
            </a:lnRef>
            <a:fillRef idx="0">
              <a:schemeClr val="accent1"/>
            </a:fillRef>
            <a:effectRef idx="0">
              <a:schemeClr val="accent1"/>
            </a:effectRef>
            <a:fontRef idx="minor">
              <a:schemeClr val="tx1"/>
            </a:fontRef>
          </p:style>
        </p:cxnSp>
      </p:grpSp>
      <p:sp>
        <p:nvSpPr>
          <p:cNvPr id="13" name="Slide Number Placeholder 12"/>
          <p:cNvSpPr>
            <a:spLocks noGrp="1"/>
          </p:cNvSpPr>
          <p:nvPr>
            <p:ph type="sldNum" sz="quarter" idx="12"/>
          </p:nvPr>
        </p:nvSpPr>
        <p:spPr/>
        <p:txBody>
          <a:bodyPr/>
          <a:lstStyle/>
          <a:p>
            <a:pPr>
              <a:defRPr/>
            </a:pPr>
            <a:fld id="{02DC12DC-E066-4301-ACE0-61DD2ACB1A44}" type="slidenum">
              <a:rPr lang="en-US" smtClean="0"/>
              <a:pPr>
                <a:defRPr/>
              </a:pPr>
              <a:t>102</a:t>
            </a:fld>
            <a:endParaRPr lang="en-US" dirty="0"/>
          </a:p>
        </p:txBody>
      </p:sp>
      <p:sp>
        <p:nvSpPr>
          <p:cNvPr id="14" name="Footer Placeholder 13"/>
          <p:cNvSpPr>
            <a:spLocks noGrp="1"/>
          </p:cNvSpPr>
          <p:nvPr>
            <p:ph type="ftr" sz="quarter" idx="11"/>
          </p:nvPr>
        </p:nvSpPr>
        <p:spPr/>
        <p:txBody>
          <a:bodyPr/>
          <a:lstStyle/>
          <a:p>
            <a:endParaRPr lang="en-US" dirty="0"/>
          </a:p>
        </p:txBody>
      </p:sp>
      <p:cxnSp>
        <p:nvCxnSpPr>
          <p:cNvPr id="15" name="Straight Connector 14"/>
          <p:cNvCxnSpPr/>
          <p:nvPr/>
        </p:nvCxnSpPr>
        <p:spPr>
          <a:xfrm>
            <a:off x="1075765" y="555812"/>
            <a:ext cx="6096000" cy="56656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7" name="Text Box 3"/>
          <p:cNvSpPr txBox="1">
            <a:spLocks noChangeArrowheads="1"/>
          </p:cNvSpPr>
          <p:nvPr/>
        </p:nvSpPr>
        <p:spPr bwMode="auto">
          <a:xfrm>
            <a:off x="588963" y="5910263"/>
            <a:ext cx="184150" cy="457200"/>
          </a:xfrm>
          <a:prstGeom prst="rect">
            <a:avLst/>
          </a:prstGeom>
          <a:noFill/>
          <a:ln w="9525" algn="ctr">
            <a:noFill/>
            <a:miter lim="800000"/>
            <a:headEnd/>
            <a:tailEnd/>
          </a:ln>
        </p:spPr>
        <p:txBody>
          <a:bodyPr wrap="none">
            <a:spAutoFit/>
          </a:bodyPr>
          <a:lstStyle/>
          <a:p>
            <a:pPr algn="ctr"/>
            <a:endParaRPr lang="en-US" sz="2400" b="0" dirty="0"/>
          </a:p>
        </p:txBody>
      </p:sp>
      <p:sp>
        <p:nvSpPr>
          <p:cNvPr id="1344517" name="Rectangle 5"/>
          <p:cNvSpPr>
            <a:spLocks noChangeArrowheads="1"/>
          </p:cNvSpPr>
          <p:nvPr/>
        </p:nvSpPr>
        <p:spPr bwMode="auto">
          <a:xfrm>
            <a:off x="689814" y="197224"/>
            <a:ext cx="8454186" cy="1092733"/>
          </a:xfrm>
          <a:prstGeom prst="rect">
            <a:avLst/>
          </a:prstGeom>
          <a:noFill/>
          <a:ln w="9525">
            <a:noFill/>
            <a:miter lim="800000"/>
            <a:headEnd/>
            <a:tailEnd/>
          </a:ln>
          <a:effectLst/>
        </p:spPr>
        <p:txBody>
          <a:bodyPr anchor="ctr"/>
          <a:lstStyle/>
          <a:p>
            <a:pPr>
              <a:defRPr/>
            </a:pPr>
            <a:r>
              <a:rPr lang="en-US" sz="4000" dirty="0" smtClean="0">
                <a:latin typeface="+mj-lt"/>
              </a:rPr>
              <a:t>Preparing For Utility Coordination</a:t>
            </a:r>
            <a:endParaRPr lang="en-US" sz="4000" dirty="0">
              <a:latin typeface="+mj-lt"/>
            </a:endParaRPr>
          </a:p>
        </p:txBody>
      </p:sp>
      <p:sp>
        <p:nvSpPr>
          <p:cNvPr id="11" name="Content Placeholder 2"/>
          <p:cNvSpPr>
            <a:spLocks noGrp="1"/>
          </p:cNvSpPr>
          <p:nvPr>
            <p:ph idx="1"/>
          </p:nvPr>
        </p:nvSpPr>
        <p:spPr>
          <a:xfrm>
            <a:off x="730948" y="1289955"/>
            <a:ext cx="8592671" cy="5486400"/>
          </a:xfrm>
        </p:spPr>
        <p:txBody>
          <a:bodyPr>
            <a:normAutofit/>
          </a:bodyPr>
          <a:lstStyle/>
          <a:p>
            <a:pPr>
              <a:spcBef>
                <a:spcPts val="0"/>
              </a:spcBef>
              <a:defRPr/>
            </a:pPr>
            <a:r>
              <a:rPr lang="en-US" sz="2800" dirty="0" smtClean="0">
                <a:solidFill>
                  <a:srgbClr val="000000"/>
                </a:solidFill>
                <a:ea typeface="+mn-ea"/>
                <a:cs typeface="+mn-cs"/>
              </a:rPr>
              <a:t>Assess highway and utility needs early in project development</a:t>
            </a:r>
          </a:p>
          <a:p>
            <a:pPr>
              <a:defRPr/>
            </a:pPr>
            <a:r>
              <a:rPr lang="en-US" sz="2800" dirty="0" smtClean="0">
                <a:solidFill>
                  <a:srgbClr val="000000"/>
                </a:solidFill>
              </a:rPr>
              <a:t>Identify alignments that minimize conflict</a:t>
            </a:r>
          </a:p>
          <a:p>
            <a:pPr lvl="1">
              <a:spcBef>
                <a:spcPts val="0"/>
              </a:spcBef>
              <a:defRPr/>
            </a:pPr>
            <a:r>
              <a:rPr lang="en-US" sz="2400" dirty="0" smtClean="0">
                <a:solidFill>
                  <a:srgbClr val="000000"/>
                </a:solidFill>
                <a:ea typeface="+mn-ea"/>
                <a:cs typeface="+mn-cs"/>
              </a:rPr>
              <a:t>Ultimate</a:t>
            </a:r>
          </a:p>
          <a:p>
            <a:pPr lvl="1">
              <a:spcBef>
                <a:spcPts val="0"/>
              </a:spcBef>
              <a:defRPr/>
            </a:pPr>
            <a:r>
              <a:rPr lang="en-US" sz="2400" dirty="0" smtClean="0">
                <a:solidFill>
                  <a:srgbClr val="000000"/>
                </a:solidFill>
                <a:ea typeface="+mn-ea"/>
                <a:cs typeface="+mn-cs"/>
              </a:rPr>
              <a:t>Design life</a:t>
            </a:r>
          </a:p>
          <a:p>
            <a:pPr>
              <a:defRPr/>
            </a:pPr>
            <a:r>
              <a:rPr lang="en-US" sz="2800" dirty="0" smtClean="0">
                <a:solidFill>
                  <a:srgbClr val="000000"/>
                </a:solidFill>
              </a:rPr>
              <a:t>If adjustments needed, do it just once</a:t>
            </a:r>
          </a:p>
          <a:p>
            <a:pPr>
              <a:defRPr/>
            </a:pPr>
            <a:r>
              <a:rPr lang="en-US" sz="2800" dirty="0" smtClean="0">
                <a:solidFill>
                  <a:srgbClr val="000000"/>
                </a:solidFill>
              </a:rPr>
              <a:t>Critical steps in the utility adjustment process:</a:t>
            </a:r>
          </a:p>
          <a:p>
            <a:pPr lvl="1">
              <a:spcBef>
                <a:spcPts val="0"/>
              </a:spcBef>
              <a:defRPr/>
            </a:pPr>
            <a:r>
              <a:rPr lang="en-US" sz="2400" dirty="0" smtClean="0">
                <a:solidFill>
                  <a:srgbClr val="000000"/>
                </a:solidFill>
                <a:latin typeface="+mn-lt"/>
              </a:rPr>
              <a:t>Identify utility facilities and their ownership</a:t>
            </a:r>
          </a:p>
          <a:p>
            <a:pPr lvl="1">
              <a:spcBef>
                <a:spcPts val="0"/>
              </a:spcBef>
              <a:defRPr/>
            </a:pPr>
            <a:r>
              <a:rPr lang="en-US" sz="2400" dirty="0" smtClean="0">
                <a:solidFill>
                  <a:srgbClr val="000000"/>
                </a:solidFill>
                <a:latin typeface="+mn-lt"/>
              </a:rPr>
              <a:t>Determine utility conflicts</a:t>
            </a:r>
          </a:p>
          <a:p>
            <a:pPr lvl="1">
              <a:spcBef>
                <a:spcPts val="0"/>
              </a:spcBef>
              <a:defRPr/>
            </a:pPr>
            <a:r>
              <a:rPr lang="en-US" sz="2400" dirty="0" smtClean="0">
                <a:solidFill>
                  <a:srgbClr val="000000"/>
                </a:solidFill>
                <a:latin typeface="+mn-lt"/>
              </a:rPr>
              <a:t>Develop utility plans</a:t>
            </a:r>
          </a:p>
          <a:p>
            <a:pPr lvl="1">
              <a:spcBef>
                <a:spcPts val="0"/>
              </a:spcBef>
              <a:defRPr/>
            </a:pPr>
            <a:r>
              <a:rPr lang="en-US" sz="2400" dirty="0" smtClean="0">
                <a:solidFill>
                  <a:srgbClr val="000000"/>
                </a:solidFill>
                <a:latin typeface="+mn-lt"/>
              </a:rPr>
              <a:t>Obtain, review, and approve agreements</a:t>
            </a:r>
          </a:p>
          <a:p>
            <a:pPr lvl="1">
              <a:spcBef>
                <a:spcPts val="0"/>
              </a:spcBef>
              <a:defRPr/>
            </a:pPr>
            <a:r>
              <a:rPr lang="en-US" sz="2400" dirty="0" smtClean="0">
                <a:solidFill>
                  <a:srgbClr val="000000"/>
                </a:solidFill>
                <a:latin typeface="+mn-lt"/>
              </a:rPr>
              <a:t>Relocate utilities</a:t>
            </a:r>
          </a:p>
          <a:p>
            <a:pPr>
              <a:defRPr/>
            </a:pPr>
            <a:endParaRPr lang="en-US" sz="2800" dirty="0" smtClean="0">
              <a:solidFill>
                <a:srgbClr val="000000"/>
              </a:solidFill>
              <a:ea typeface="+mn-ea"/>
              <a:cs typeface="+mn-cs"/>
            </a:endParaRPr>
          </a:p>
        </p:txBody>
      </p:sp>
      <p:sp>
        <p:nvSpPr>
          <p:cNvPr id="5" name="Slide Number Placeholder 4"/>
          <p:cNvSpPr>
            <a:spLocks noGrp="1"/>
          </p:cNvSpPr>
          <p:nvPr>
            <p:ph type="sldNum" sz="quarter" idx="12"/>
          </p:nvPr>
        </p:nvSpPr>
        <p:spPr/>
        <p:txBody>
          <a:bodyPr/>
          <a:lstStyle/>
          <a:p>
            <a:pPr>
              <a:defRPr/>
            </a:pPr>
            <a:fld id="{02DC12DC-E066-4301-ACE0-61DD2ACB1A44}" type="slidenum">
              <a:rPr lang="en-US" smtClean="0"/>
              <a:pPr>
                <a:defRPr/>
              </a:pPr>
              <a:t>147</a:t>
            </a:fld>
            <a:endParaRPr lang="en-US" dirty="0"/>
          </a:p>
        </p:txBody>
      </p:sp>
      <p:sp>
        <p:nvSpPr>
          <p:cNvPr id="6" name="Footer Placeholder 5"/>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7" name="Picture 7"/>
          <p:cNvPicPr>
            <a:picLocks noChangeAspect="1" noChangeArrowheads="1"/>
          </p:cNvPicPr>
          <p:nvPr/>
        </p:nvPicPr>
        <p:blipFill>
          <a:blip r:embed="rId3" cstate="print"/>
          <a:stretch>
            <a:fillRect/>
          </a:stretch>
        </p:blipFill>
        <p:spPr bwMode="auto">
          <a:xfrm>
            <a:off x="6407763" y="1007305"/>
            <a:ext cx="1958997" cy="1312051"/>
          </a:xfrm>
          <a:prstGeom prst="rect">
            <a:avLst/>
          </a:prstGeom>
          <a:noFill/>
          <a:ln>
            <a:noFill/>
          </a:ln>
        </p:spPr>
      </p:pic>
      <p:sp>
        <p:nvSpPr>
          <p:cNvPr id="24581" name="Text Box 3"/>
          <p:cNvSpPr txBox="1">
            <a:spLocks noChangeArrowheads="1"/>
          </p:cNvSpPr>
          <p:nvPr/>
        </p:nvSpPr>
        <p:spPr bwMode="auto">
          <a:xfrm>
            <a:off x="588963" y="5910263"/>
            <a:ext cx="184150" cy="457200"/>
          </a:xfrm>
          <a:prstGeom prst="rect">
            <a:avLst/>
          </a:prstGeom>
          <a:noFill/>
          <a:ln w="9525" algn="ctr">
            <a:noFill/>
            <a:miter lim="800000"/>
            <a:headEnd/>
            <a:tailEnd/>
          </a:ln>
        </p:spPr>
        <p:txBody>
          <a:bodyPr wrap="none">
            <a:spAutoFit/>
          </a:bodyPr>
          <a:lstStyle/>
          <a:p>
            <a:pPr algn="ctr"/>
            <a:endParaRPr lang="en-US" sz="2400" b="0" dirty="0"/>
          </a:p>
        </p:txBody>
      </p:sp>
      <p:sp>
        <p:nvSpPr>
          <p:cNvPr id="1344517" name="Rectangle 5"/>
          <p:cNvSpPr>
            <a:spLocks noChangeArrowheads="1"/>
          </p:cNvSpPr>
          <p:nvPr/>
        </p:nvSpPr>
        <p:spPr bwMode="auto">
          <a:xfrm>
            <a:off x="753154" y="228600"/>
            <a:ext cx="7558088" cy="1393372"/>
          </a:xfrm>
          <a:prstGeom prst="rect">
            <a:avLst/>
          </a:prstGeom>
          <a:noFill/>
          <a:ln w="9525">
            <a:noFill/>
            <a:miter lim="800000"/>
            <a:headEnd/>
            <a:tailEnd/>
          </a:ln>
          <a:effectLst/>
        </p:spPr>
        <p:txBody>
          <a:bodyPr anchor="ctr"/>
          <a:lstStyle/>
          <a:p>
            <a:pPr>
              <a:defRPr/>
            </a:pPr>
            <a:r>
              <a:rPr lang="en-US" sz="4000" dirty="0">
                <a:latin typeface="+mj-lt"/>
              </a:rPr>
              <a:t>TxDOT-Utility Cooperative Management Process</a:t>
            </a:r>
          </a:p>
        </p:txBody>
      </p:sp>
      <p:sp>
        <p:nvSpPr>
          <p:cNvPr id="11" name="Content Placeholder 2"/>
          <p:cNvSpPr>
            <a:spLocks noGrp="1"/>
          </p:cNvSpPr>
          <p:nvPr>
            <p:ph idx="1"/>
          </p:nvPr>
        </p:nvSpPr>
        <p:spPr>
          <a:xfrm>
            <a:off x="457200" y="1959438"/>
            <a:ext cx="8229600" cy="4525963"/>
          </a:xfrm>
        </p:spPr>
        <p:txBody>
          <a:bodyPr/>
          <a:lstStyle/>
          <a:p>
            <a:pPr>
              <a:defRPr/>
            </a:pPr>
            <a:r>
              <a:rPr lang="en-US" dirty="0" smtClean="0">
                <a:solidFill>
                  <a:srgbClr val="000000"/>
                </a:solidFill>
              </a:rPr>
              <a:t>Major activities:</a:t>
            </a:r>
          </a:p>
          <a:p>
            <a:pPr lvl="1">
              <a:defRPr/>
            </a:pPr>
            <a:r>
              <a:rPr lang="en-US" sz="2400" b="1" dirty="0" smtClean="0">
                <a:solidFill>
                  <a:srgbClr val="000000"/>
                </a:solidFill>
                <a:ea typeface="+mn-ea"/>
                <a:cs typeface="+mn-cs"/>
              </a:rPr>
              <a:t>Preliminary information</a:t>
            </a:r>
            <a:r>
              <a:rPr lang="en-US" sz="2400" dirty="0" smtClean="0">
                <a:solidFill>
                  <a:srgbClr val="000000"/>
                </a:solidFill>
                <a:ea typeface="+mn-ea"/>
                <a:cs typeface="+mn-cs"/>
              </a:rPr>
              <a:t>: annual meetings</a:t>
            </a:r>
          </a:p>
          <a:p>
            <a:pPr lvl="1">
              <a:defRPr/>
            </a:pPr>
            <a:r>
              <a:rPr lang="en-US" sz="2400" b="1" dirty="0" smtClean="0">
                <a:solidFill>
                  <a:srgbClr val="000000"/>
                </a:solidFill>
                <a:ea typeface="+mn-ea"/>
                <a:cs typeface="+mn-cs"/>
              </a:rPr>
              <a:t>Project specific information</a:t>
            </a:r>
            <a:r>
              <a:rPr lang="en-US" sz="2400" dirty="0" smtClean="0">
                <a:solidFill>
                  <a:srgbClr val="000000"/>
                </a:solidFill>
                <a:ea typeface="+mn-ea"/>
                <a:cs typeface="+mn-cs"/>
              </a:rPr>
              <a:t>: initial project notification, preliminary design meetings, and field verification</a:t>
            </a:r>
          </a:p>
          <a:p>
            <a:pPr lvl="1">
              <a:defRPr/>
            </a:pPr>
            <a:r>
              <a:rPr lang="en-US" sz="2400" b="1" dirty="0" smtClean="0">
                <a:solidFill>
                  <a:srgbClr val="000000"/>
                </a:solidFill>
                <a:ea typeface="+mn-ea"/>
                <a:cs typeface="+mn-cs"/>
              </a:rPr>
              <a:t>Design and utility construction phase</a:t>
            </a:r>
            <a:r>
              <a:rPr lang="en-US" sz="2400" dirty="0" smtClean="0">
                <a:solidFill>
                  <a:srgbClr val="000000"/>
                </a:solidFill>
                <a:ea typeface="+mn-ea"/>
                <a:cs typeface="+mn-cs"/>
              </a:rPr>
              <a:t>: design conference, intermediate design meetings, final design and initial construction coordination meeting, and pre-letting utility meeting</a:t>
            </a:r>
          </a:p>
          <a:p>
            <a:pPr lvl="1">
              <a:defRPr/>
            </a:pPr>
            <a:r>
              <a:rPr lang="en-US" sz="2400" b="1" dirty="0" smtClean="0">
                <a:solidFill>
                  <a:srgbClr val="000000"/>
                </a:solidFill>
                <a:ea typeface="+mn-ea"/>
                <a:cs typeface="+mn-cs"/>
              </a:rPr>
              <a:t>Construction phase</a:t>
            </a:r>
            <a:r>
              <a:rPr lang="en-US" sz="2400" dirty="0" smtClean="0">
                <a:solidFill>
                  <a:srgbClr val="000000"/>
                </a:solidFill>
                <a:ea typeface="+mn-ea"/>
                <a:cs typeface="+mn-cs"/>
              </a:rPr>
              <a:t>: utility meeting after award and utility coordination </a:t>
            </a:r>
            <a:r>
              <a:rPr lang="en-US" sz="2400" dirty="0">
                <a:solidFill>
                  <a:srgbClr val="000000"/>
                </a:solidFill>
              </a:rPr>
              <a:t> </a:t>
            </a:r>
            <a:r>
              <a:rPr lang="en-US" sz="2400" dirty="0" smtClean="0">
                <a:solidFill>
                  <a:srgbClr val="000000"/>
                </a:solidFill>
              </a:rPr>
              <a:t> </a:t>
            </a:r>
            <a:r>
              <a:rPr lang="en-US" sz="2400" dirty="0" smtClean="0">
                <a:solidFill>
                  <a:srgbClr val="000000"/>
                </a:solidFill>
                <a:ea typeface="+mn-ea"/>
                <a:cs typeface="+mn-cs"/>
              </a:rPr>
              <a:t>meeting during project construction</a:t>
            </a:r>
          </a:p>
        </p:txBody>
      </p:sp>
      <p:sp>
        <p:nvSpPr>
          <p:cNvPr id="6" name="Slide Number Placeholder 5"/>
          <p:cNvSpPr>
            <a:spLocks noGrp="1"/>
          </p:cNvSpPr>
          <p:nvPr>
            <p:ph type="sldNum" sz="quarter" idx="12"/>
          </p:nvPr>
        </p:nvSpPr>
        <p:spPr/>
        <p:txBody>
          <a:bodyPr/>
          <a:lstStyle/>
          <a:p>
            <a:pPr>
              <a:defRPr/>
            </a:pPr>
            <a:fld id="{02DC12DC-E066-4301-ACE0-61DD2ACB1A44}" type="slidenum">
              <a:rPr lang="en-US" smtClean="0"/>
              <a:pPr>
                <a:defRPr/>
              </a:pPr>
              <a:t>148</a:t>
            </a:fld>
            <a:endParaRPr lang="en-US" dirty="0"/>
          </a:p>
        </p:txBody>
      </p:sp>
      <p:sp>
        <p:nvSpPr>
          <p:cNvPr id="7" name="Footer Placeholder 6"/>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2" name="Text Box 3"/>
          <p:cNvSpPr txBox="1">
            <a:spLocks noChangeArrowheads="1"/>
          </p:cNvSpPr>
          <p:nvPr/>
        </p:nvSpPr>
        <p:spPr bwMode="auto">
          <a:xfrm>
            <a:off x="588963" y="5910263"/>
            <a:ext cx="184150" cy="457200"/>
          </a:xfrm>
          <a:prstGeom prst="rect">
            <a:avLst/>
          </a:prstGeom>
          <a:noFill/>
          <a:ln w="9525" algn="ctr">
            <a:noFill/>
            <a:miter lim="800000"/>
            <a:headEnd/>
            <a:tailEnd/>
          </a:ln>
        </p:spPr>
        <p:txBody>
          <a:bodyPr wrap="none">
            <a:spAutoFit/>
          </a:bodyPr>
          <a:lstStyle/>
          <a:p>
            <a:pPr algn="ctr"/>
            <a:endParaRPr lang="en-US" sz="2400" b="0" dirty="0"/>
          </a:p>
        </p:txBody>
      </p:sp>
      <p:sp>
        <p:nvSpPr>
          <p:cNvPr id="1344517" name="Rectangle 5"/>
          <p:cNvSpPr>
            <a:spLocks noChangeArrowheads="1"/>
          </p:cNvSpPr>
          <p:nvPr/>
        </p:nvSpPr>
        <p:spPr bwMode="auto">
          <a:xfrm>
            <a:off x="846361" y="125181"/>
            <a:ext cx="6583135" cy="1164771"/>
          </a:xfrm>
          <a:prstGeom prst="rect">
            <a:avLst/>
          </a:prstGeom>
          <a:noFill/>
          <a:ln w="9525">
            <a:noFill/>
            <a:miter lim="800000"/>
            <a:headEnd/>
            <a:tailEnd/>
          </a:ln>
          <a:effectLst/>
        </p:spPr>
        <p:txBody>
          <a:bodyPr anchor="ctr"/>
          <a:lstStyle/>
          <a:p>
            <a:pPr>
              <a:defRPr/>
            </a:pPr>
            <a:r>
              <a:rPr lang="en-US" sz="4000" dirty="0">
                <a:latin typeface="+mj-lt"/>
              </a:rPr>
              <a:t>Potential Functionality Loss</a:t>
            </a:r>
          </a:p>
        </p:txBody>
      </p:sp>
      <p:sp>
        <p:nvSpPr>
          <p:cNvPr id="12" name="Content Placeholder 2"/>
          <p:cNvSpPr>
            <a:spLocks noGrp="1"/>
          </p:cNvSpPr>
          <p:nvPr>
            <p:ph idx="1"/>
          </p:nvPr>
        </p:nvSpPr>
        <p:spPr>
          <a:xfrm>
            <a:off x="669465" y="1224644"/>
            <a:ext cx="7560132" cy="4525963"/>
          </a:xfrm>
        </p:spPr>
        <p:txBody>
          <a:bodyPr/>
          <a:lstStyle/>
          <a:p>
            <a:pPr>
              <a:defRPr/>
            </a:pPr>
            <a:r>
              <a:rPr lang="en-US" sz="2800" dirty="0" smtClean="0">
                <a:solidFill>
                  <a:srgbClr val="000000"/>
                </a:solidFill>
              </a:rPr>
              <a:t>Factors leading to utility-related project delays:</a:t>
            </a:r>
          </a:p>
          <a:p>
            <a:pPr lvl="1">
              <a:defRPr/>
            </a:pPr>
            <a:r>
              <a:rPr lang="en-US" sz="2000" dirty="0" smtClean="0">
                <a:solidFill>
                  <a:srgbClr val="000000"/>
                </a:solidFill>
                <a:latin typeface="+mn-lt"/>
              </a:rPr>
              <a:t>Failure of utility conflict identification</a:t>
            </a:r>
          </a:p>
          <a:p>
            <a:pPr lvl="1">
              <a:defRPr/>
            </a:pPr>
            <a:r>
              <a:rPr lang="en-US" sz="2000" dirty="0" smtClean="0">
                <a:solidFill>
                  <a:srgbClr val="000000"/>
                </a:solidFill>
                <a:latin typeface="+mn-lt"/>
              </a:rPr>
              <a:t>Late project notification to utility owners</a:t>
            </a:r>
          </a:p>
          <a:p>
            <a:pPr lvl="1">
              <a:defRPr/>
            </a:pPr>
            <a:r>
              <a:rPr lang="en-US" sz="2000" dirty="0" smtClean="0">
                <a:solidFill>
                  <a:srgbClr val="000000"/>
                </a:solidFill>
                <a:ea typeface="+mn-ea"/>
                <a:cs typeface="+mn-cs"/>
              </a:rPr>
              <a:t>Limited staffing and fiscal resources</a:t>
            </a:r>
          </a:p>
          <a:p>
            <a:pPr lvl="1">
              <a:defRPr/>
            </a:pPr>
            <a:r>
              <a:rPr lang="en-US" sz="2000" dirty="0" smtClean="0">
                <a:solidFill>
                  <a:srgbClr val="000000"/>
                </a:solidFill>
                <a:ea typeface="+mn-ea"/>
                <a:cs typeface="+mn-cs"/>
              </a:rPr>
              <a:t>Unresponsive or uncooperative utility owners</a:t>
            </a:r>
          </a:p>
          <a:p>
            <a:pPr lvl="1">
              <a:defRPr/>
            </a:pPr>
            <a:r>
              <a:rPr lang="en-US" sz="2000" dirty="0" smtClean="0">
                <a:solidFill>
                  <a:srgbClr val="000000"/>
                </a:solidFill>
                <a:ea typeface="+mn-ea"/>
                <a:cs typeface="+mn-cs"/>
              </a:rPr>
              <a:t>Lengthy process to obtain required agreements for reimbursable utility relocations</a:t>
            </a:r>
          </a:p>
        </p:txBody>
      </p:sp>
      <p:pic>
        <p:nvPicPr>
          <p:cNvPr id="28680" name="Picture 8" descr="http://www.coned.com/EnergyNY/images/image007.jpg"/>
          <p:cNvPicPr>
            <a:picLocks noChangeAspect="1" noChangeArrowheads="1"/>
          </p:cNvPicPr>
          <p:nvPr/>
        </p:nvPicPr>
        <p:blipFill>
          <a:blip r:embed="rId3" cstate="print"/>
          <a:srcRect l="17200" t="18834" r="4327" b="5079"/>
          <a:stretch>
            <a:fillRect/>
          </a:stretch>
        </p:blipFill>
        <p:spPr bwMode="auto">
          <a:xfrm>
            <a:off x="5165658" y="3706586"/>
            <a:ext cx="3406841" cy="2628900"/>
          </a:xfrm>
          <a:prstGeom prst="rect">
            <a:avLst/>
          </a:prstGeom>
          <a:noFill/>
          <a:ln>
            <a:noFill/>
          </a:ln>
        </p:spPr>
      </p:pic>
      <p:sp>
        <p:nvSpPr>
          <p:cNvPr id="8" name="Content Placeholder 2"/>
          <p:cNvSpPr txBox="1">
            <a:spLocks/>
          </p:cNvSpPr>
          <p:nvPr/>
        </p:nvSpPr>
        <p:spPr>
          <a:xfrm>
            <a:off x="719663" y="3639452"/>
            <a:ext cx="4391180" cy="2940961"/>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2000" b="0" i="0" u="none" strike="noStrike" kern="1200" cap="none" spc="0" normalizeH="0" baseline="0" noProof="0" dirty="0" smtClean="0">
              <a:ln>
                <a:noFill/>
              </a:ln>
              <a:solidFill>
                <a:srgbClr val="00000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rgbClr val="000000"/>
                </a:solidFill>
                <a:effectLst/>
                <a:uLnTx/>
                <a:uFillTx/>
                <a:latin typeface="+mn-lt"/>
                <a:ea typeface="+mn-ea"/>
                <a:cs typeface="+mn-cs"/>
              </a:rPr>
              <a:t>Forms of functionality loss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mn-lt"/>
                <a:ea typeface="+mn-ea"/>
                <a:cs typeface="+mn-cs"/>
              </a:rPr>
              <a:t>Increased construction costs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mn-lt"/>
                <a:ea typeface="+mn-ea"/>
                <a:cs typeface="+mn-cs"/>
              </a:rPr>
              <a:t>Delayed construction/improvements</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mn-lt"/>
                <a:ea typeface="+mn-ea"/>
                <a:cs typeface="+mn-cs"/>
              </a:rPr>
              <a:t>Deterioration in mobility and safety</a:t>
            </a:r>
          </a:p>
        </p:txBody>
      </p:sp>
      <p:sp>
        <p:nvSpPr>
          <p:cNvPr id="7" name="Slide Number Placeholder 6"/>
          <p:cNvSpPr>
            <a:spLocks noGrp="1"/>
          </p:cNvSpPr>
          <p:nvPr>
            <p:ph type="sldNum" sz="quarter" idx="12"/>
          </p:nvPr>
        </p:nvSpPr>
        <p:spPr/>
        <p:txBody>
          <a:bodyPr/>
          <a:lstStyle/>
          <a:p>
            <a:pPr>
              <a:defRPr/>
            </a:pPr>
            <a:fld id="{02DC12DC-E066-4301-ACE0-61DD2ACB1A44}" type="slidenum">
              <a:rPr lang="en-US" smtClean="0"/>
              <a:pPr>
                <a:defRPr/>
              </a:pPr>
              <a:t>149</a:t>
            </a:fld>
            <a:endParaRPr lang="en-US" dirty="0"/>
          </a:p>
        </p:txBody>
      </p:sp>
      <p:sp>
        <p:nvSpPr>
          <p:cNvPr id="9" name="Footer Placeholder 8"/>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6" name="Text Box 3"/>
          <p:cNvSpPr txBox="1">
            <a:spLocks noChangeArrowheads="1"/>
          </p:cNvSpPr>
          <p:nvPr/>
        </p:nvSpPr>
        <p:spPr bwMode="auto">
          <a:xfrm>
            <a:off x="588963" y="5910263"/>
            <a:ext cx="184150" cy="457200"/>
          </a:xfrm>
          <a:prstGeom prst="rect">
            <a:avLst/>
          </a:prstGeom>
          <a:noFill/>
          <a:ln w="9525" algn="ctr">
            <a:noFill/>
            <a:miter lim="800000"/>
            <a:headEnd/>
            <a:tailEnd/>
          </a:ln>
        </p:spPr>
        <p:txBody>
          <a:bodyPr wrap="none">
            <a:spAutoFit/>
          </a:bodyPr>
          <a:lstStyle/>
          <a:p>
            <a:pPr algn="ctr"/>
            <a:endParaRPr lang="en-US" sz="2400" b="0" dirty="0"/>
          </a:p>
        </p:txBody>
      </p:sp>
      <p:sp>
        <p:nvSpPr>
          <p:cNvPr id="12" name="Content Placeholder 2"/>
          <p:cNvSpPr>
            <a:spLocks noGrp="1"/>
          </p:cNvSpPr>
          <p:nvPr>
            <p:ph idx="1"/>
          </p:nvPr>
        </p:nvSpPr>
        <p:spPr>
          <a:xfrm>
            <a:off x="685803" y="4443296"/>
            <a:ext cx="8229600" cy="2055478"/>
          </a:xfrm>
        </p:spPr>
        <p:txBody>
          <a:bodyPr>
            <a:normAutofit/>
          </a:bodyPr>
          <a:lstStyle/>
          <a:p>
            <a:pPr>
              <a:spcBef>
                <a:spcPts val="0"/>
              </a:spcBef>
              <a:spcAft>
                <a:spcPts val="1200"/>
              </a:spcAft>
              <a:defRPr/>
            </a:pPr>
            <a:r>
              <a:rPr lang="en-US" sz="2800" dirty="0" smtClean="0">
                <a:solidFill>
                  <a:srgbClr val="000000"/>
                </a:solidFill>
              </a:rPr>
              <a:t>Utility conflict detection and management</a:t>
            </a:r>
          </a:p>
          <a:p>
            <a:pPr lvl="1">
              <a:spcBef>
                <a:spcPts val="0"/>
              </a:spcBef>
              <a:spcAft>
                <a:spcPts val="1200"/>
              </a:spcAft>
              <a:defRPr/>
            </a:pPr>
            <a:r>
              <a:rPr lang="en-US" sz="2000" dirty="0" smtClean="0">
                <a:solidFill>
                  <a:srgbClr val="000000"/>
                </a:solidFill>
                <a:latin typeface="+mn-lt"/>
              </a:rPr>
              <a:t>Detect utility conflicts early and accurately </a:t>
            </a:r>
          </a:p>
          <a:p>
            <a:pPr lvl="1">
              <a:spcBef>
                <a:spcPts val="0"/>
              </a:spcBef>
              <a:spcAft>
                <a:spcPts val="1200"/>
              </a:spcAft>
              <a:defRPr/>
            </a:pPr>
            <a:r>
              <a:rPr lang="en-US" sz="2000" dirty="0" smtClean="0">
                <a:solidFill>
                  <a:srgbClr val="000000"/>
                </a:solidFill>
                <a:latin typeface="+mn-lt"/>
              </a:rPr>
              <a:t>Use advanced utility conflict management systems to effectively inventory and track utility conflicts</a:t>
            </a:r>
            <a:endParaRPr lang="en-US" sz="2000" dirty="0" smtClean="0">
              <a:solidFill>
                <a:srgbClr val="000000"/>
              </a:solidFill>
            </a:endParaRPr>
          </a:p>
          <a:p>
            <a:pPr>
              <a:spcBef>
                <a:spcPts val="0"/>
              </a:spcBef>
              <a:spcAft>
                <a:spcPts val="1200"/>
              </a:spcAft>
              <a:defRPr/>
            </a:pPr>
            <a:endParaRPr lang="en-US" sz="2400" dirty="0" smtClean="0">
              <a:solidFill>
                <a:srgbClr val="000000"/>
              </a:solidFill>
              <a:ea typeface="+mn-ea"/>
              <a:cs typeface="+mn-cs"/>
            </a:endParaRPr>
          </a:p>
        </p:txBody>
      </p:sp>
      <p:sp>
        <p:nvSpPr>
          <p:cNvPr id="7" name="Rectangle 6"/>
          <p:cNvSpPr>
            <a:spLocks noChangeArrowheads="1"/>
          </p:cNvSpPr>
          <p:nvPr/>
        </p:nvSpPr>
        <p:spPr bwMode="auto">
          <a:xfrm>
            <a:off x="783931" y="197224"/>
            <a:ext cx="7964488" cy="752475"/>
          </a:xfrm>
          <a:prstGeom prst="rect">
            <a:avLst/>
          </a:prstGeom>
          <a:noFill/>
          <a:ln w="9525">
            <a:noFill/>
            <a:miter lim="800000"/>
            <a:headEnd/>
            <a:tailEnd/>
          </a:ln>
          <a:effectLst/>
        </p:spPr>
        <p:txBody>
          <a:bodyPr anchor="ctr"/>
          <a:lstStyle/>
          <a:p>
            <a:pPr>
              <a:defRPr/>
            </a:pPr>
            <a:r>
              <a:rPr lang="en-US" sz="4000" dirty="0">
                <a:latin typeface="+mj-lt"/>
              </a:rPr>
              <a:t>Best </a:t>
            </a:r>
            <a:r>
              <a:rPr lang="en-US" sz="4000" dirty="0" smtClean="0">
                <a:latin typeface="+mj-lt"/>
              </a:rPr>
              <a:t>Practices or </a:t>
            </a:r>
            <a:r>
              <a:rPr lang="en-US" sz="4000" dirty="0">
                <a:latin typeface="+mj-lt"/>
              </a:rPr>
              <a:t>Countermeasures</a:t>
            </a:r>
          </a:p>
        </p:txBody>
      </p:sp>
      <p:pic>
        <p:nvPicPr>
          <p:cNvPr id="8" name="Picture 9" descr="tn_sm_Mansfield_Crossing_Utillity_Inst.JPG"/>
          <p:cNvPicPr>
            <a:picLocks noChangeAspect="1" noChangeArrowheads="1"/>
          </p:cNvPicPr>
          <p:nvPr/>
        </p:nvPicPr>
        <p:blipFill>
          <a:blip r:embed="rId3" cstate="print"/>
          <a:srcRect t="6692" b="16995"/>
          <a:stretch>
            <a:fillRect/>
          </a:stretch>
        </p:blipFill>
        <p:spPr bwMode="auto">
          <a:xfrm>
            <a:off x="4865914" y="1289957"/>
            <a:ext cx="3761276" cy="2870346"/>
          </a:xfrm>
          <a:prstGeom prst="rect">
            <a:avLst/>
          </a:prstGeom>
          <a:noFill/>
        </p:spPr>
      </p:pic>
      <p:sp>
        <p:nvSpPr>
          <p:cNvPr id="9" name="Content Placeholder 2"/>
          <p:cNvSpPr txBox="1">
            <a:spLocks/>
          </p:cNvSpPr>
          <p:nvPr/>
        </p:nvSpPr>
        <p:spPr>
          <a:xfrm>
            <a:off x="707581" y="1297328"/>
            <a:ext cx="4060362" cy="3486949"/>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00000"/>
              </a:lnSpc>
              <a:spcBef>
                <a:spcPts val="0"/>
              </a:spcBef>
              <a:spcAft>
                <a:spcPts val="1200"/>
              </a:spcAft>
              <a:buClrTx/>
              <a:buSzTx/>
              <a:buFont typeface="Arial" pitchFamily="34" charset="0"/>
              <a:buChar char="•"/>
              <a:tabLst/>
              <a:defRPr/>
            </a:pPr>
            <a:r>
              <a:rPr kumimoji="0" lang="en-US" sz="2800" b="0" i="0" u="none" strike="noStrike" kern="1200" cap="none" spc="0" normalizeH="0" baseline="0" noProof="0" dirty="0" smtClean="0">
                <a:ln>
                  <a:noFill/>
                </a:ln>
                <a:solidFill>
                  <a:srgbClr val="000000"/>
                </a:solidFill>
                <a:effectLst/>
                <a:uLnTx/>
                <a:uFillTx/>
                <a:latin typeface="+mn-lt"/>
                <a:ea typeface="+mn-ea"/>
                <a:cs typeface="+mn-cs"/>
              </a:rPr>
              <a:t>Utility coordination</a:t>
            </a:r>
          </a:p>
          <a:p>
            <a:pPr marL="742950" marR="0" lvl="1" indent="-285750" algn="l" defTabSz="914400" rtl="0" eaLnBrk="1" fontAlgn="auto" latinLnBrk="0" hangingPunct="1">
              <a:lnSpc>
                <a:spcPct val="100000"/>
              </a:lnSpc>
              <a:spcBef>
                <a:spcPts val="0"/>
              </a:spcBef>
              <a:spcAft>
                <a:spcPts val="1200"/>
              </a:spcAft>
              <a:buClrTx/>
              <a:buSzTx/>
              <a:buFont typeface="Arial"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mn-lt"/>
                <a:ea typeface="+mn-ea"/>
                <a:cs typeface="+mn-cs"/>
              </a:rPr>
              <a:t>Involve utilities early and frequently</a:t>
            </a:r>
          </a:p>
          <a:p>
            <a:pPr marL="742950" marR="0" lvl="1" indent="-285750" algn="l" defTabSz="914400" rtl="0" eaLnBrk="1" fontAlgn="auto" latinLnBrk="0" hangingPunct="1">
              <a:lnSpc>
                <a:spcPct val="100000"/>
              </a:lnSpc>
              <a:spcBef>
                <a:spcPts val="0"/>
              </a:spcBef>
              <a:spcAft>
                <a:spcPts val="1200"/>
              </a:spcAft>
              <a:buClrTx/>
              <a:buSzTx/>
              <a:buFont typeface="Arial"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mn-lt"/>
                <a:ea typeface="+mn-ea"/>
                <a:cs typeface="+mn-cs"/>
              </a:rPr>
              <a:t>Maintain good working relationships with utilities</a:t>
            </a:r>
          </a:p>
          <a:p>
            <a:pPr marL="342900" marR="0" lvl="0" indent="-342900" algn="l" defTabSz="914400" rtl="0" eaLnBrk="1" fontAlgn="auto" latinLnBrk="0" hangingPunct="1">
              <a:lnSpc>
                <a:spcPct val="100000"/>
              </a:lnSpc>
              <a:spcBef>
                <a:spcPts val="0"/>
              </a:spcBef>
              <a:spcAft>
                <a:spcPts val="1200"/>
              </a:spcAft>
              <a:buClrTx/>
              <a:buSzTx/>
              <a:buFont typeface="Arial" pitchFamily="34" charset="0"/>
              <a:buChar char="•"/>
              <a:tabLst/>
              <a:defRPr/>
            </a:pPr>
            <a:r>
              <a:rPr kumimoji="0" lang="en-US" sz="2800" b="0" i="0" u="none" strike="noStrike" kern="1200" cap="none" spc="0" normalizeH="0" baseline="0" noProof="0" dirty="0" smtClean="0">
                <a:ln>
                  <a:noFill/>
                </a:ln>
                <a:solidFill>
                  <a:srgbClr val="000000"/>
                </a:solidFill>
                <a:effectLst/>
                <a:uLnTx/>
                <a:uFillTx/>
                <a:latin typeface="+mn-lt"/>
                <a:ea typeface="+mn-ea"/>
                <a:cs typeface="+mn-cs"/>
              </a:rPr>
              <a:t>Utility relocation</a:t>
            </a:r>
          </a:p>
          <a:p>
            <a:pPr marL="742950" marR="0" lvl="1" indent="-285750" algn="l" defTabSz="914400" rtl="0" eaLnBrk="1" fontAlgn="auto" latinLnBrk="0" hangingPunct="1">
              <a:lnSpc>
                <a:spcPct val="100000"/>
              </a:lnSpc>
              <a:spcBef>
                <a:spcPts val="0"/>
              </a:spcBef>
              <a:spcAft>
                <a:spcPts val="1200"/>
              </a:spcAft>
              <a:buClrTx/>
              <a:buSzTx/>
              <a:buFont typeface="Arial" pitchFamily="34" charset="0"/>
              <a:buChar char="–"/>
              <a:tabLst/>
              <a:defRPr/>
            </a:pPr>
            <a:r>
              <a:rPr kumimoji="0" lang="en-US" sz="2000" b="0" i="0" u="none" strike="noStrike" kern="1200" cap="none" spc="0" normalizeH="0" baseline="0" noProof="0" dirty="0" smtClean="0">
                <a:ln>
                  <a:noFill/>
                </a:ln>
                <a:solidFill>
                  <a:srgbClr val="000000"/>
                </a:solidFill>
                <a:effectLst/>
                <a:uLnTx/>
                <a:uFillTx/>
                <a:latin typeface="+mn-lt"/>
                <a:ea typeface="+mn-ea"/>
                <a:cs typeface="+mn-cs"/>
              </a:rPr>
              <a:t>Avoid relocating utilities where possible</a:t>
            </a:r>
            <a:endParaRPr kumimoji="0" lang="en-US" sz="2800" b="0" i="0" u="none" strike="noStrike" kern="1200" cap="none" spc="0" normalizeH="0" baseline="0" noProof="0" dirty="0" smtClean="0">
              <a:ln>
                <a:noFill/>
              </a:ln>
              <a:solidFill>
                <a:srgbClr val="000000"/>
              </a:solidFill>
              <a:effectLst/>
              <a:uLnTx/>
              <a:uFillTx/>
              <a:latin typeface="+mn-lt"/>
              <a:ea typeface="+mn-ea"/>
              <a:cs typeface="+mn-cs"/>
            </a:endParaRPr>
          </a:p>
          <a:p>
            <a:pPr marL="342900" marR="0" lvl="0" indent="-342900" algn="l" defTabSz="914400" rtl="0" eaLnBrk="1" fontAlgn="auto" latinLnBrk="0" hangingPunct="1">
              <a:lnSpc>
                <a:spcPct val="100000"/>
              </a:lnSpc>
              <a:spcBef>
                <a:spcPts val="0"/>
              </a:spcBef>
              <a:spcAft>
                <a:spcPts val="1200"/>
              </a:spcAft>
              <a:buClrTx/>
              <a:buSzTx/>
              <a:buFont typeface="Arial" pitchFamily="34" charset="0"/>
              <a:buChar char="•"/>
              <a:tabLst/>
              <a:defRPr/>
            </a:pPr>
            <a:endParaRPr kumimoji="0" lang="en-US" sz="2400" b="0" i="0" u="none" strike="noStrike" kern="1200" cap="none" spc="0" normalizeH="0" baseline="0" noProof="0" dirty="0" smtClean="0">
              <a:ln>
                <a:noFill/>
              </a:ln>
              <a:solidFill>
                <a:srgbClr val="000000"/>
              </a:solidFill>
              <a:effectLst/>
              <a:uLnTx/>
              <a:uFillTx/>
              <a:latin typeface="+mn-lt"/>
              <a:ea typeface="+mn-ea"/>
              <a:cs typeface="+mn-cs"/>
            </a:endParaRPr>
          </a:p>
        </p:txBody>
      </p:sp>
      <p:sp>
        <p:nvSpPr>
          <p:cNvPr id="10" name="Slide Number Placeholder 9"/>
          <p:cNvSpPr>
            <a:spLocks noGrp="1"/>
          </p:cNvSpPr>
          <p:nvPr>
            <p:ph type="sldNum" sz="quarter" idx="12"/>
          </p:nvPr>
        </p:nvSpPr>
        <p:spPr/>
        <p:txBody>
          <a:bodyPr/>
          <a:lstStyle/>
          <a:p>
            <a:pPr>
              <a:defRPr/>
            </a:pPr>
            <a:fld id="{02DC12DC-E066-4301-ACE0-61DD2ACB1A44}" type="slidenum">
              <a:rPr lang="en-US" smtClean="0"/>
              <a:pPr>
                <a:defRPr/>
              </a:pPr>
              <a:t>150</a:t>
            </a:fld>
            <a:endParaRPr lang="en-US" dirty="0"/>
          </a:p>
        </p:txBody>
      </p:sp>
      <p:sp>
        <p:nvSpPr>
          <p:cNvPr id="11" name="Footer Placeholder 10"/>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4" name="Text Box 3"/>
          <p:cNvSpPr txBox="1">
            <a:spLocks noChangeArrowheads="1"/>
          </p:cNvSpPr>
          <p:nvPr/>
        </p:nvSpPr>
        <p:spPr bwMode="auto">
          <a:xfrm>
            <a:off x="588963" y="5910263"/>
            <a:ext cx="184150" cy="457200"/>
          </a:xfrm>
          <a:prstGeom prst="rect">
            <a:avLst/>
          </a:prstGeom>
          <a:noFill/>
          <a:ln w="9525" algn="ctr">
            <a:noFill/>
            <a:miter lim="800000"/>
            <a:headEnd/>
            <a:tailEnd/>
          </a:ln>
        </p:spPr>
        <p:txBody>
          <a:bodyPr wrap="none">
            <a:spAutoFit/>
          </a:bodyPr>
          <a:lstStyle/>
          <a:p>
            <a:pPr algn="ctr"/>
            <a:endParaRPr lang="en-US" sz="2400" b="0" dirty="0"/>
          </a:p>
        </p:txBody>
      </p:sp>
      <p:sp>
        <p:nvSpPr>
          <p:cNvPr id="12" name="Content Placeholder 2"/>
          <p:cNvSpPr>
            <a:spLocks noGrp="1"/>
          </p:cNvSpPr>
          <p:nvPr>
            <p:ph idx="1"/>
          </p:nvPr>
        </p:nvSpPr>
        <p:spPr>
          <a:xfrm>
            <a:off x="734793" y="1494549"/>
            <a:ext cx="7968336" cy="5363451"/>
          </a:xfrm>
        </p:spPr>
        <p:txBody>
          <a:bodyPr>
            <a:normAutofit/>
          </a:bodyPr>
          <a:lstStyle/>
          <a:p>
            <a:pPr>
              <a:spcBef>
                <a:spcPts val="0"/>
              </a:spcBef>
              <a:spcAft>
                <a:spcPts val="1200"/>
              </a:spcAft>
              <a:buNone/>
              <a:defRPr/>
            </a:pPr>
            <a:endParaRPr lang="en-US" sz="2400" dirty="0" smtClean="0">
              <a:solidFill>
                <a:srgbClr val="000000"/>
              </a:solidFill>
            </a:endParaRPr>
          </a:p>
          <a:p>
            <a:pPr>
              <a:spcBef>
                <a:spcPts val="0"/>
              </a:spcBef>
              <a:spcAft>
                <a:spcPts val="600"/>
              </a:spcAft>
              <a:defRPr/>
            </a:pPr>
            <a:r>
              <a:rPr lang="en-US" sz="3000" dirty="0" smtClean="0">
                <a:solidFill>
                  <a:srgbClr val="000000"/>
                </a:solidFill>
              </a:rPr>
              <a:t>Utility Accommodation</a:t>
            </a:r>
            <a:endParaRPr lang="en-US" sz="3000" dirty="0" smtClean="0">
              <a:solidFill>
                <a:srgbClr val="000000"/>
              </a:solidFill>
              <a:ea typeface="+mn-ea"/>
              <a:cs typeface="+mn-cs"/>
            </a:endParaRPr>
          </a:p>
          <a:p>
            <a:pPr lvl="1">
              <a:spcBef>
                <a:spcPts val="0"/>
              </a:spcBef>
              <a:spcAft>
                <a:spcPts val="600"/>
              </a:spcAft>
              <a:defRPr/>
            </a:pPr>
            <a:r>
              <a:rPr lang="en-US" sz="2600" dirty="0" smtClean="0">
                <a:solidFill>
                  <a:srgbClr val="000000"/>
                </a:solidFill>
                <a:ea typeface="+mn-ea"/>
                <a:cs typeface="+mn-cs"/>
              </a:rPr>
              <a:t>Consider protecting certain urban arterial highways from new utility installations </a:t>
            </a:r>
          </a:p>
          <a:p>
            <a:pPr lvl="1">
              <a:spcBef>
                <a:spcPts val="0"/>
              </a:spcBef>
              <a:spcAft>
                <a:spcPts val="600"/>
              </a:spcAft>
              <a:defRPr/>
            </a:pPr>
            <a:r>
              <a:rPr lang="en-US" sz="2600" dirty="0" smtClean="0">
                <a:solidFill>
                  <a:srgbClr val="000000"/>
                </a:solidFill>
                <a:ea typeface="+mn-ea"/>
                <a:cs typeface="+mn-cs"/>
              </a:rPr>
              <a:t>Consider innovative utility accommodation practices such as utility corridors or joint</a:t>
            </a:r>
          </a:p>
          <a:p>
            <a:pPr lvl="1">
              <a:spcBef>
                <a:spcPts val="0"/>
              </a:spcBef>
              <a:spcAft>
                <a:spcPts val="600"/>
              </a:spcAft>
              <a:defRPr/>
            </a:pPr>
            <a:r>
              <a:rPr lang="en-US" sz="2600" dirty="0" smtClean="0">
                <a:solidFill>
                  <a:srgbClr val="000000"/>
                </a:solidFill>
                <a:ea typeface="+mn-ea"/>
                <a:cs typeface="+mn-cs"/>
              </a:rPr>
              <a:t>Acquire ROW for utility accommodation </a:t>
            </a:r>
          </a:p>
        </p:txBody>
      </p:sp>
      <p:sp>
        <p:nvSpPr>
          <p:cNvPr id="7" name="Rectangle 6"/>
          <p:cNvSpPr>
            <a:spLocks noChangeArrowheads="1"/>
          </p:cNvSpPr>
          <p:nvPr/>
        </p:nvSpPr>
        <p:spPr bwMode="auto">
          <a:xfrm>
            <a:off x="748392" y="272143"/>
            <a:ext cx="7954737" cy="1181100"/>
          </a:xfrm>
          <a:prstGeom prst="rect">
            <a:avLst/>
          </a:prstGeom>
          <a:noFill/>
          <a:ln w="9525">
            <a:noFill/>
            <a:miter lim="800000"/>
            <a:headEnd/>
            <a:tailEnd/>
          </a:ln>
          <a:effectLst/>
        </p:spPr>
        <p:txBody>
          <a:bodyPr anchor="ctr"/>
          <a:lstStyle/>
          <a:p>
            <a:pPr>
              <a:defRPr/>
            </a:pPr>
            <a:r>
              <a:rPr lang="en-US" sz="4000" dirty="0">
                <a:latin typeface="+mn-lt"/>
              </a:rPr>
              <a:t>Best </a:t>
            </a:r>
            <a:r>
              <a:rPr lang="en-US" sz="4000" dirty="0" smtClean="0">
                <a:latin typeface="+mn-lt"/>
              </a:rPr>
              <a:t>Practices or Countermeasures</a:t>
            </a:r>
          </a:p>
        </p:txBody>
      </p:sp>
      <p:sp>
        <p:nvSpPr>
          <p:cNvPr id="30727"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dirty="0"/>
          </a:p>
        </p:txBody>
      </p:sp>
      <p:sp>
        <p:nvSpPr>
          <p:cNvPr id="6" name="Slide Number Placeholder 5"/>
          <p:cNvSpPr>
            <a:spLocks noGrp="1"/>
          </p:cNvSpPr>
          <p:nvPr>
            <p:ph type="sldNum" sz="quarter" idx="12"/>
          </p:nvPr>
        </p:nvSpPr>
        <p:spPr/>
        <p:txBody>
          <a:bodyPr/>
          <a:lstStyle/>
          <a:p>
            <a:pPr>
              <a:defRPr/>
            </a:pPr>
            <a:fld id="{02DC12DC-E066-4301-ACE0-61DD2ACB1A44}" type="slidenum">
              <a:rPr lang="en-US" smtClean="0"/>
              <a:pPr>
                <a:defRPr/>
              </a:pPr>
              <a:t>151</a:t>
            </a:fld>
            <a:endParaRPr lang="en-US" dirty="0"/>
          </a:p>
        </p:txBody>
      </p:sp>
      <p:sp>
        <p:nvSpPr>
          <p:cNvPr id="8" name="Footer Placeholder 7"/>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8" name="Text Box 3"/>
          <p:cNvSpPr txBox="1">
            <a:spLocks noChangeArrowheads="1"/>
          </p:cNvSpPr>
          <p:nvPr/>
        </p:nvSpPr>
        <p:spPr bwMode="auto">
          <a:xfrm>
            <a:off x="588963" y="5910263"/>
            <a:ext cx="184150" cy="457200"/>
          </a:xfrm>
          <a:prstGeom prst="rect">
            <a:avLst/>
          </a:prstGeom>
          <a:noFill/>
          <a:ln w="9525" algn="ctr">
            <a:noFill/>
            <a:miter lim="800000"/>
            <a:headEnd/>
            <a:tailEnd/>
          </a:ln>
        </p:spPr>
        <p:txBody>
          <a:bodyPr wrap="none">
            <a:spAutoFit/>
          </a:bodyPr>
          <a:lstStyle/>
          <a:p>
            <a:pPr algn="ctr"/>
            <a:endParaRPr lang="en-US" sz="2400" b="0" dirty="0"/>
          </a:p>
        </p:txBody>
      </p:sp>
      <p:sp>
        <p:nvSpPr>
          <p:cNvPr id="31749" name="Content Placeholder 2"/>
          <p:cNvSpPr>
            <a:spLocks noGrp="1"/>
          </p:cNvSpPr>
          <p:nvPr>
            <p:ph idx="1"/>
          </p:nvPr>
        </p:nvSpPr>
        <p:spPr>
          <a:xfrm>
            <a:off x="882650" y="1600200"/>
            <a:ext cx="7853136" cy="4525963"/>
          </a:xfrm>
        </p:spPr>
        <p:txBody>
          <a:bodyPr>
            <a:normAutofit/>
          </a:bodyPr>
          <a:lstStyle/>
          <a:p>
            <a:r>
              <a:rPr lang="en-US" sz="2800" dirty="0" smtClean="0">
                <a:solidFill>
                  <a:srgbClr val="000000"/>
                </a:solidFill>
              </a:rPr>
              <a:t>Number or length of utility relocations per mile or per project</a:t>
            </a:r>
          </a:p>
          <a:p>
            <a:r>
              <a:rPr lang="en-US" sz="2800" dirty="0" smtClean="0">
                <a:solidFill>
                  <a:srgbClr val="000000"/>
                </a:solidFill>
              </a:rPr>
              <a:t>Utility conflict points per mile</a:t>
            </a:r>
          </a:p>
          <a:p>
            <a:r>
              <a:rPr lang="en-US" sz="2800" dirty="0" smtClean="0">
                <a:solidFill>
                  <a:srgbClr val="000000"/>
                </a:solidFill>
              </a:rPr>
              <a:t>Percent of project budget for utility relocation</a:t>
            </a:r>
          </a:p>
          <a:p>
            <a:r>
              <a:rPr lang="en-US" sz="2800" dirty="0" smtClean="0">
                <a:solidFill>
                  <a:srgbClr val="000000"/>
                </a:solidFill>
              </a:rPr>
              <a:t>Utility relocation cost per project mile</a:t>
            </a:r>
          </a:p>
          <a:p>
            <a:r>
              <a:rPr lang="en-US" sz="2800" dirty="0" smtClean="0">
                <a:solidFill>
                  <a:srgbClr val="000000"/>
                </a:solidFill>
              </a:rPr>
              <a:t>Length of project duration for utility relocations, and</a:t>
            </a:r>
          </a:p>
          <a:p>
            <a:r>
              <a:rPr lang="en-US" sz="2800" dirty="0" smtClean="0">
                <a:solidFill>
                  <a:srgbClr val="000000"/>
                </a:solidFill>
              </a:rPr>
              <a:t>Percent of utility-delayed projects</a:t>
            </a:r>
          </a:p>
        </p:txBody>
      </p:sp>
      <p:sp>
        <p:nvSpPr>
          <p:cNvPr id="7" name="Rectangle 6"/>
          <p:cNvSpPr>
            <a:spLocks noChangeArrowheads="1"/>
          </p:cNvSpPr>
          <p:nvPr/>
        </p:nvSpPr>
        <p:spPr bwMode="auto">
          <a:xfrm>
            <a:off x="748391" y="353786"/>
            <a:ext cx="6648451" cy="752475"/>
          </a:xfrm>
          <a:prstGeom prst="rect">
            <a:avLst/>
          </a:prstGeom>
          <a:noFill/>
          <a:ln w="9525">
            <a:noFill/>
            <a:miter lim="800000"/>
            <a:headEnd/>
            <a:tailEnd/>
          </a:ln>
          <a:effectLst/>
        </p:spPr>
        <p:txBody>
          <a:bodyPr anchor="ctr"/>
          <a:lstStyle/>
          <a:p>
            <a:pPr>
              <a:defRPr/>
            </a:pPr>
            <a:r>
              <a:rPr lang="en-US" sz="4400" dirty="0">
                <a:latin typeface="+mn-lt"/>
              </a:rPr>
              <a:t>Performance Measures</a:t>
            </a:r>
          </a:p>
        </p:txBody>
      </p:sp>
      <p:sp>
        <p:nvSpPr>
          <p:cNvPr id="31751" name="Rectangle 2"/>
          <p:cNvSpPr>
            <a:spLocks noChangeArrowheads="1"/>
          </p:cNvSpPr>
          <p:nvPr/>
        </p:nvSpPr>
        <p:spPr bwMode="auto">
          <a:xfrm>
            <a:off x="0" y="0"/>
            <a:ext cx="9144000" cy="457200"/>
          </a:xfrm>
          <a:prstGeom prst="rect">
            <a:avLst/>
          </a:prstGeom>
          <a:noFill/>
          <a:ln w="9525">
            <a:noFill/>
            <a:miter lim="800000"/>
            <a:headEnd/>
            <a:tailEnd/>
          </a:ln>
        </p:spPr>
        <p:txBody>
          <a:bodyPr wrap="none" anchor="ctr">
            <a:spAutoFit/>
          </a:bodyPr>
          <a:lstStyle/>
          <a:p>
            <a:endParaRPr lang="en-US" dirty="0"/>
          </a:p>
        </p:txBody>
      </p:sp>
      <p:pic>
        <p:nvPicPr>
          <p:cNvPr id="31752" name="Picture 6"/>
          <p:cNvPicPr>
            <a:picLocks noChangeAspect="1" noChangeArrowheads="1"/>
          </p:cNvPicPr>
          <p:nvPr/>
        </p:nvPicPr>
        <p:blipFill>
          <a:blip r:embed="rId3" cstate="print"/>
          <a:srcRect/>
          <a:stretch>
            <a:fillRect/>
          </a:stretch>
        </p:blipFill>
        <p:spPr bwMode="auto">
          <a:xfrm>
            <a:off x="6516007" y="4796065"/>
            <a:ext cx="2178050" cy="1719263"/>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pPr>
              <a:defRPr/>
            </a:pPr>
            <a:fld id="{02DC12DC-E066-4301-ACE0-61DD2ACB1A44}" type="slidenum">
              <a:rPr lang="en-US" smtClean="0"/>
              <a:pPr>
                <a:defRPr/>
              </a:pPr>
              <a:t>152</a:t>
            </a:fld>
            <a:endParaRPr lang="en-US" dirty="0"/>
          </a:p>
        </p:txBody>
      </p:sp>
      <p:sp>
        <p:nvSpPr>
          <p:cNvPr id="9" name="Footer Placeholder 8"/>
          <p:cNvSpPr>
            <a:spLocks noGrp="1"/>
          </p:cNvSpPr>
          <p:nvPr>
            <p:ph type="ftr" sz="quarter" idx="11"/>
          </p:nvPr>
        </p:nvSpPr>
        <p:spPr/>
        <p:txBody>
          <a:bodyPr/>
          <a:lstStyle/>
          <a:p>
            <a:endParaRPr lang="en-US" dirty="0"/>
          </a:p>
        </p:txBody>
      </p:sp>
      <p:cxnSp>
        <p:nvCxnSpPr>
          <p:cNvPr id="10" name="Straight Connector 9"/>
          <p:cNvCxnSpPr/>
          <p:nvPr/>
        </p:nvCxnSpPr>
        <p:spPr>
          <a:xfrm>
            <a:off x="1075765" y="555812"/>
            <a:ext cx="6096000" cy="56656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ext Box 2"/>
          <p:cNvSpPr txBox="1">
            <a:spLocks noChangeArrowheads="1"/>
          </p:cNvSpPr>
          <p:nvPr/>
        </p:nvSpPr>
        <p:spPr bwMode="auto">
          <a:xfrm>
            <a:off x="485775" y="1393825"/>
            <a:ext cx="184150" cy="946150"/>
          </a:xfrm>
          <a:prstGeom prst="rect">
            <a:avLst/>
          </a:prstGeom>
          <a:noFill/>
          <a:ln w="9525" algn="ctr">
            <a:noFill/>
            <a:miter lim="800000"/>
            <a:headEnd/>
            <a:tailEnd/>
          </a:ln>
        </p:spPr>
        <p:txBody>
          <a:bodyPr wrap="none">
            <a:spAutoFit/>
          </a:bodyPr>
          <a:lstStyle/>
          <a:p>
            <a:endParaRPr lang="en-US" sz="2800" dirty="0">
              <a:solidFill>
                <a:srgbClr val="FFFF00"/>
              </a:solidFill>
            </a:endParaRPr>
          </a:p>
          <a:p>
            <a:endParaRPr lang="en-US" sz="2800" dirty="0">
              <a:solidFill>
                <a:srgbClr val="FFFF00"/>
              </a:solidFill>
            </a:endParaRPr>
          </a:p>
        </p:txBody>
      </p:sp>
      <p:sp>
        <p:nvSpPr>
          <p:cNvPr id="24579" name="Text Box 3"/>
          <p:cNvSpPr txBox="1">
            <a:spLocks noChangeArrowheads="1"/>
          </p:cNvSpPr>
          <p:nvPr/>
        </p:nvSpPr>
        <p:spPr bwMode="auto">
          <a:xfrm>
            <a:off x="588963" y="5910263"/>
            <a:ext cx="184150" cy="457200"/>
          </a:xfrm>
          <a:prstGeom prst="rect">
            <a:avLst/>
          </a:prstGeom>
          <a:noFill/>
          <a:ln w="9525" algn="ctr">
            <a:noFill/>
            <a:miter lim="800000"/>
            <a:headEnd/>
            <a:tailEnd/>
          </a:ln>
        </p:spPr>
        <p:txBody>
          <a:bodyPr wrap="none">
            <a:spAutoFit/>
          </a:bodyPr>
          <a:lstStyle/>
          <a:p>
            <a:pPr algn="ctr"/>
            <a:endParaRPr lang="en-US" sz="2400" b="0" dirty="0"/>
          </a:p>
        </p:txBody>
      </p:sp>
      <p:sp>
        <p:nvSpPr>
          <p:cNvPr id="1232900" name="Rectangle 4"/>
          <p:cNvSpPr>
            <a:spLocks noChangeArrowheads="1"/>
          </p:cNvSpPr>
          <p:nvPr/>
        </p:nvSpPr>
        <p:spPr bwMode="auto">
          <a:xfrm>
            <a:off x="307975" y="4935538"/>
            <a:ext cx="8408988" cy="1225550"/>
          </a:xfrm>
          <a:prstGeom prst="rect">
            <a:avLst/>
          </a:prstGeom>
          <a:noFill/>
          <a:ln w="9525">
            <a:noFill/>
            <a:miter lim="800000"/>
            <a:headEnd/>
            <a:tailEnd/>
          </a:ln>
          <a:effectLst>
            <a:outerShdw dist="35921" dir="2700000" algn="ctr" rotWithShape="0">
              <a:schemeClr val="tx1"/>
            </a:outerShdw>
          </a:effectLst>
        </p:spPr>
        <p:txBody>
          <a:bodyPr anchor="ctr"/>
          <a:lstStyle/>
          <a:p>
            <a:pPr algn="ctr">
              <a:defRPr/>
            </a:pPr>
            <a:endParaRPr lang="en-US" sz="2400" b="0" i="1" dirty="0">
              <a:solidFill>
                <a:schemeClr val="bg1"/>
              </a:solidFill>
            </a:endParaRPr>
          </a:p>
        </p:txBody>
      </p:sp>
      <p:sp>
        <p:nvSpPr>
          <p:cNvPr id="24582" name="Rectangle 6"/>
          <p:cNvSpPr>
            <a:spLocks noGrp="1" noChangeArrowheads="1"/>
          </p:cNvSpPr>
          <p:nvPr>
            <p:ph type="body" idx="4294967295"/>
          </p:nvPr>
        </p:nvSpPr>
        <p:spPr>
          <a:xfrm>
            <a:off x="428625" y="1135063"/>
            <a:ext cx="4384675" cy="487362"/>
          </a:xfrm>
        </p:spPr>
        <p:txBody>
          <a:bodyPr/>
          <a:lstStyle/>
          <a:p>
            <a:pPr marL="458788" indent="-458788" eaLnBrk="1" hangingPunct="1">
              <a:lnSpc>
                <a:spcPct val="120000"/>
              </a:lnSpc>
              <a:spcBef>
                <a:spcPct val="0"/>
              </a:spcBef>
              <a:buClr>
                <a:srgbClr val="000099"/>
              </a:buClr>
              <a:buSzPct val="120000"/>
              <a:buFontTx/>
              <a:buNone/>
              <a:tabLst>
                <a:tab pos="2751138" algn="l"/>
              </a:tabLst>
            </a:pPr>
            <a:endParaRPr lang="en-US" sz="1200" dirty="0" smtClean="0">
              <a:solidFill>
                <a:srgbClr val="000000"/>
              </a:solidFill>
            </a:endParaRPr>
          </a:p>
          <a:p>
            <a:pPr marL="458788" indent="-458788" eaLnBrk="1" hangingPunct="1">
              <a:lnSpc>
                <a:spcPct val="80000"/>
              </a:lnSpc>
              <a:spcBef>
                <a:spcPct val="0"/>
              </a:spcBef>
              <a:buClr>
                <a:srgbClr val="000099"/>
              </a:buClr>
              <a:buSzPct val="120000"/>
              <a:buFontTx/>
              <a:buNone/>
              <a:tabLst>
                <a:tab pos="2751138" algn="l"/>
              </a:tabLst>
            </a:pPr>
            <a:endParaRPr lang="en-US" sz="1200" dirty="0" smtClean="0">
              <a:solidFill>
                <a:srgbClr val="000000"/>
              </a:solidFill>
            </a:endParaRPr>
          </a:p>
        </p:txBody>
      </p:sp>
      <p:sp>
        <p:nvSpPr>
          <p:cNvPr id="14" name="Rectangle 11"/>
          <p:cNvSpPr>
            <a:spLocks noChangeArrowheads="1"/>
          </p:cNvSpPr>
          <p:nvPr/>
        </p:nvSpPr>
        <p:spPr bwMode="auto">
          <a:xfrm>
            <a:off x="228600" y="265606"/>
            <a:ext cx="7848600" cy="990600"/>
          </a:xfrm>
          <a:prstGeom prst="rect">
            <a:avLst/>
          </a:prstGeom>
          <a:noFill/>
          <a:ln w="9525">
            <a:noFill/>
            <a:miter lim="800000"/>
            <a:headEnd/>
            <a:tailEnd/>
          </a:ln>
        </p:spPr>
        <p:txBody>
          <a:bodyPr/>
          <a:lstStyle/>
          <a:p>
            <a:pPr marL="458788" indent="-458788">
              <a:lnSpc>
                <a:spcPct val="120000"/>
              </a:lnSpc>
              <a:buClr>
                <a:srgbClr val="000099"/>
              </a:buClr>
              <a:buSzPct val="120000"/>
              <a:tabLst>
                <a:tab pos="2751138" algn="l"/>
              </a:tabLst>
            </a:pPr>
            <a:endParaRPr lang="en-US" b="0" dirty="0">
              <a:solidFill>
                <a:srgbClr val="000000"/>
              </a:solidFill>
            </a:endParaRPr>
          </a:p>
          <a:p>
            <a:pPr marL="182880" indent="-458788" algn="ctr">
              <a:buSzPct val="100000"/>
              <a:tabLst>
                <a:tab pos="2751138" algn="l"/>
              </a:tabLst>
            </a:pPr>
            <a:r>
              <a:rPr lang="en-US" sz="2800" dirty="0" smtClean="0">
                <a:solidFill>
                  <a:srgbClr val="000000"/>
                </a:solidFill>
              </a:rPr>
              <a:t>	</a:t>
            </a:r>
            <a:r>
              <a:rPr lang="en-US" sz="2800" b="1" dirty="0" smtClean="0">
                <a:solidFill>
                  <a:srgbClr val="000000"/>
                </a:solidFill>
              </a:rPr>
              <a:t>Functionality Case Study:</a:t>
            </a:r>
          </a:p>
          <a:p>
            <a:pPr marL="458788" indent="-458788" algn="ctr">
              <a:spcAft>
                <a:spcPct val="40000"/>
              </a:spcAft>
              <a:buSzPct val="100000"/>
              <a:tabLst>
                <a:tab pos="2751138" algn="l"/>
              </a:tabLst>
            </a:pPr>
            <a:r>
              <a:rPr lang="en-US" sz="2800" dirty="0" smtClean="0">
                <a:solidFill>
                  <a:srgbClr val="000000"/>
                </a:solidFill>
              </a:rPr>
              <a:t>	</a:t>
            </a:r>
            <a:r>
              <a:rPr lang="en-US" sz="3600" dirty="0" smtClean="0">
                <a:solidFill>
                  <a:srgbClr val="000000"/>
                </a:solidFill>
              </a:rPr>
              <a:t>IH-10 Katy Freeway</a:t>
            </a:r>
            <a:r>
              <a:rPr lang="en-US" sz="3600" b="1" dirty="0" smtClean="0">
                <a:solidFill>
                  <a:srgbClr val="000000"/>
                </a:solidFill>
              </a:rPr>
              <a:t>, Houston TX</a:t>
            </a:r>
            <a:endParaRPr lang="en-US" sz="3600" b="1" dirty="0">
              <a:solidFill>
                <a:srgbClr val="000000"/>
              </a:solidFill>
            </a:endParaRPr>
          </a:p>
          <a:p>
            <a:pPr marL="458788" indent="-458788">
              <a:spcAft>
                <a:spcPct val="40000"/>
              </a:spcAft>
              <a:buClr>
                <a:srgbClr val="000099"/>
              </a:buClr>
              <a:buSzPct val="120000"/>
              <a:tabLst>
                <a:tab pos="2751138" algn="l"/>
              </a:tabLst>
            </a:pPr>
            <a:r>
              <a:rPr lang="en-US" sz="2800" b="0" dirty="0" smtClean="0">
                <a:solidFill>
                  <a:srgbClr val="000000"/>
                </a:solidFill>
              </a:rPr>
              <a:t>	</a:t>
            </a:r>
            <a:endParaRPr lang="en-US" sz="2400" b="0" dirty="0">
              <a:solidFill>
                <a:srgbClr val="000000"/>
              </a:solidFill>
            </a:endParaRPr>
          </a:p>
        </p:txBody>
      </p:sp>
      <p:sp>
        <p:nvSpPr>
          <p:cNvPr id="15" name="Rectangle 11"/>
          <p:cNvSpPr>
            <a:spLocks noChangeArrowheads="1"/>
          </p:cNvSpPr>
          <p:nvPr/>
        </p:nvSpPr>
        <p:spPr bwMode="auto">
          <a:xfrm>
            <a:off x="609600" y="5029200"/>
            <a:ext cx="8534400" cy="1295400"/>
          </a:xfrm>
          <a:prstGeom prst="rect">
            <a:avLst/>
          </a:prstGeom>
          <a:noFill/>
          <a:ln w="9525">
            <a:noFill/>
            <a:miter lim="800000"/>
            <a:headEnd/>
            <a:tailEnd/>
          </a:ln>
        </p:spPr>
        <p:txBody>
          <a:bodyPr/>
          <a:lstStyle/>
          <a:p>
            <a:pPr marL="458788" indent="-458788">
              <a:lnSpc>
                <a:spcPct val="120000"/>
              </a:lnSpc>
              <a:buClr>
                <a:srgbClr val="000099"/>
              </a:buClr>
              <a:buSzPct val="120000"/>
              <a:tabLst>
                <a:tab pos="2751138" algn="l"/>
              </a:tabLst>
            </a:pPr>
            <a:endParaRPr lang="en-US" b="0" dirty="0">
              <a:solidFill>
                <a:srgbClr val="000000"/>
              </a:solidFill>
            </a:endParaRPr>
          </a:p>
          <a:p>
            <a:pPr marL="458788" indent="-458788">
              <a:buSzPct val="100000"/>
              <a:tabLst>
                <a:tab pos="2751138" algn="l"/>
              </a:tabLst>
            </a:pPr>
            <a:r>
              <a:rPr lang="en-US" sz="2800" dirty="0" smtClean="0">
                <a:solidFill>
                  <a:srgbClr val="000000"/>
                </a:solidFill>
              </a:rPr>
              <a:t>	</a:t>
            </a:r>
            <a:r>
              <a:rPr lang="en-US" sz="2400" dirty="0" smtClean="0">
                <a:solidFill>
                  <a:srgbClr val="000000"/>
                </a:solidFill>
              </a:rPr>
              <a:t>Limits: Between SH 6 and Loop 610</a:t>
            </a:r>
          </a:p>
          <a:p>
            <a:pPr marL="458788" indent="-458788">
              <a:buSzPct val="100000"/>
              <a:tabLst>
                <a:tab pos="2751138" algn="l"/>
              </a:tabLst>
            </a:pPr>
            <a:r>
              <a:rPr lang="en-US" sz="2400" dirty="0" smtClean="0">
                <a:solidFill>
                  <a:srgbClr val="000000"/>
                </a:solidFill>
              </a:rPr>
              <a:t>	Length:  11.5 miles</a:t>
            </a:r>
          </a:p>
          <a:p>
            <a:pPr marL="458788" indent="-458788">
              <a:spcAft>
                <a:spcPct val="40000"/>
              </a:spcAft>
              <a:buSzPct val="100000"/>
              <a:tabLst>
                <a:tab pos="2751138" algn="l"/>
              </a:tabLst>
            </a:pPr>
            <a:r>
              <a:rPr lang="en-US" sz="2800" dirty="0" smtClean="0">
                <a:solidFill>
                  <a:srgbClr val="000000"/>
                </a:solidFill>
              </a:rPr>
              <a:t>	</a:t>
            </a:r>
            <a:endParaRPr lang="en-US" sz="4000" b="0" dirty="0">
              <a:solidFill>
                <a:srgbClr val="000000"/>
              </a:solidFill>
            </a:endParaRPr>
          </a:p>
          <a:p>
            <a:pPr marL="458788" indent="-458788">
              <a:spcAft>
                <a:spcPct val="40000"/>
              </a:spcAft>
              <a:buClr>
                <a:srgbClr val="000099"/>
              </a:buClr>
              <a:buSzPct val="120000"/>
              <a:tabLst>
                <a:tab pos="2751138" algn="l"/>
              </a:tabLst>
            </a:pPr>
            <a:r>
              <a:rPr lang="en-US" sz="2800" b="0" dirty="0" smtClean="0">
                <a:solidFill>
                  <a:srgbClr val="000000"/>
                </a:solidFill>
              </a:rPr>
              <a:t>	</a:t>
            </a:r>
            <a:endParaRPr lang="en-US" sz="2400" b="0" dirty="0">
              <a:solidFill>
                <a:srgbClr val="000000"/>
              </a:solidFill>
            </a:endParaRPr>
          </a:p>
        </p:txBody>
      </p:sp>
      <p:grpSp>
        <p:nvGrpSpPr>
          <p:cNvPr id="10" name="Group 14"/>
          <p:cNvGrpSpPr/>
          <p:nvPr/>
        </p:nvGrpSpPr>
        <p:grpSpPr>
          <a:xfrm>
            <a:off x="1298448" y="1872034"/>
            <a:ext cx="6766560" cy="3302808"/>
            <a:chOff x="0" y="1356936"/>
            <a:chExt cx="9144000" cy="4346948"/>
          </a:xfrm>
        </p:grpSpPr>
        <p:pic>
          <p:nvPicPr>
            <p:cNvPr id="11" name="Picture 10" descr="Figure 1 copy"/>
            <p:cNvPicPr>
              <a:picLocks noChangeAspect="1" noChangeArrowheads="1"/>
            </p:cNvPicPr>
            <p:nvPr/>
          </p:nvPicPr>
          <p:blipFill>
            <a:blip r:embed="rId3" cstate="print"/>
            <a:srcRect/>
            <a:stretch>
              <a:fillRect/>
            </a:stretch>
          </p:blipFill>
          <p:spPr bwMode="auto">
            <a:xfrm>
              <a:off x="0" y="1356936"/>
              <a:ext cx="9144000" cy="4346948"/>
            </a:xfrm>
            <a:prstGeom prst="rect">
              <a:avLst/>
            </a:prstGeom>
            <a:noFill/>
            <a:ln w="9525">
              <a:noFill/>
              <a:miter lim="800000"/>
              <a:headEnd/>
              <a:tailEnd/>
            </a:ln>
          </p:spPr>
        </p:pic>
        <p:sp>
          <p:nvSpPr>
            <p:cNvPr id="12" name="Rectangle 11"/>
            <p:cNvSpPr>
              <a:spLocks noChangeArrowheads="1"/>
            </p:cNvSpPr>
            <p:nvPr/>
          </p:nvSpPr>
          <p:spPr bwMode="auto">
            <a:xfrm>
              <a:off x="0" y="1516660"/>
              <a:ext cx="19812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pitchFamily="34" charset="0"/>
                  <a:ea typeface="Times New Roman" pitchFamily="18" charset="0"/>
                </a:rPr>
                <a:t>Source: City of Houston</a:t>
              </a:r>
              <a:r>
                <a:rPr kumimoji="0" lang="en-US" sz="900" b="1" i="0" u="none" strike="noStrike" cap="none" normalizeH="0" baseline="0" dirty="0" smtClean="0">
                  <a:ln>
                    <a:noFill/>
                  </a:ln>
                  <a:solidFill>
                    <a:srgbClr val="000000"/>
                  </a:solidFill>
                  <a:effectLst/>
                  <a:latin typeface="Arial" pitchFamily="34" charset="0"/>
                </a:rPr>
                <a:t> </a:t>
              </a:r>
              <a:endParaRPr kumimoji="0" lang="en-US" sz="1800" b="1" i="0" u="none" strike="noStrike" cap="none" normalizeH="0" baseline="0" dirty="0" smtClean="0">
                <a:ln>
                  <a:noFill/>
                </a:ln>
                <a:solidFill>
                  <a:srgbClr val="000000"/>
                </a:solidFill>
                <a:effectLst/>
                <a:latin typeface="Arial" pitchFamily="34" charset="0"/>
              </a:endParaRPr>
            </a:p>
          </p:txBody>
        </p:sp>
      </p:grpSp>
      <p:sp>
        <p:nvSpPr>
          <p:cNvPr id="13" name="Slide Number Placeholder 12"/>
          <p:cNvSpPr>
            <a:spLocks noGrp="1"/>
          </p:cNvSpPr>
          <p:nvPr>
            <p:ph type="sldNum" sz="quarter" idx="12"/>
          </p:nvPr>
        </p:nvSpPr>
        <p:spPr>
          <a:xfrm>
            <a:off x="6812280" y="6447790"/>
            <a:ext cx="2133600" cy="365125"/>
          </a:xfrm>
        </p:spPr>
        <p:txBody>
          <a:bodyPr/>
          <a:lstStyle/>
          <a:p>
            <a:pPr>
              <a:defRPr/>
            </a:pPr>
            <a:fld id="{3A95F0B5-6393-4877-BD97-B84819DABC8E}" type="slidenum">
              <a:rPr lang="en-US" sz="1400" b="0" smtClean="0">
                <a:solidFill>
                  <a:schemeClr val="tx1"/>
                </a:solidFill>
                <a:latin typeface="+mj-lt"/>
              </a:rPr>
              <a:pPr>
                <a:defRPr/>
              </a:pPr>
              <a:t>153</a:t>
            </a:fld>
            <a:endParaRPr lang="en-US" sz="1400" b="0" dirty="0">
              <a:solidFill>
                <a:schemeClr val="tx1"/>
              </a:solidFill>
              <a:latin typeface="+mj-lt"/>
            </a:endParaRPr>
          </a:p>
        </p:txBody>
      </p:sp>
      <p:sp>
        <p:nvSpPr>
          <p:cNvPr id="16" name="Footer Placeholder 15"/>
          <p:cNvSpPr>
            <a:spLocks noGrp="1"/>
          </p:cNvSpPr>
          <p:nvPr>
            <p:ph type="ftr" sz="quarter" idx="11"/>
          </p:nvPr>
        </p:nvSpPr>
        <p:spPr/>
        <p:txBody>
          <a:bodyPr/>
          <a:lstStyle/>
          <a:p>
            <a:pPr>
              <a:defRPr/>
            </a:pPr>
            <a:endParaRPr lang="en-US" dirty="0"/>
          </a:p>
        </p:txBody>
      </p:sp>
    </p:spTree>
  </p:cSld>
  <p:clrMapOvr>
    <a:masterClrMapping/>
  </p:clrMapOvr>
  <p:transition>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2"/>
          <p:cNvSpPr txBox="1">
            <a:spLocks noChangeArrowheads="1"/>
          </p:cNvSpPr>
          <p:nvPr/>
        </p:nvSpPr>
        <p:spPr bwMode="auto">
          <a:xfrm>
            <a:off x="485775" y="1393825"/>
            <a:ext cx="184150" cy="946150"/>
          </a:xfrm>
          <a:prstGeom prst="rect">
            <a:avLst/>
          </a:prstGeom>
          <a:noFill/>
          <a:ln w="9525" algn="ctr">
            <a:noFill/>
            <a:miter lim="800000"/>
            <a:headEnd/>
            <a:tailEnd/>
          </a:ln>
        </p:spPr>
        <p:txBody>
          <a:bodyPr wrap="none">
            <a:spAutoFit/>
          </a:bodyPr>
          <a:lstStyle/>
          <a:p>
            <a:endParaRPr lang="en-US" sz="2800" dirty="0">
              <a:solidFill>
                <a:srgbClr val="FFFF00"/>
              </a:solidFill>
            </a:endParaRPr>
          </a:p>
          <a:p>
            <a:endParaRPr lang="en-US" sz="2800" dirty="0">
              <a:solidFill>
                <a:srgbClr val="FFFF00"/>
              </a:solidFill>
            </a:endParaRPr>
          </a:p>
        </p:txBody>
      </p:sp>
      <p:sp>
        <p:nvSpPr>
          <p:cNvPr id="3077" name="Text Box 3"/>
          <p:cNvSpPr txBox="1">
            <a:spLocks noChangeArrowheads="1"/>
          </p:cNvSpPr>
          <p:nvPr/>
        </p:nvSpPr>
        <p:spPr bwMode="auto">
          <a:xfrm>
            <a:off x="588963" y="5910263"/>
            <a:ext cx="184150" cy="457200"/>
          </a:xfrm>
          <a:prstGeom prst="rect">
            <a:avLst/>
          </a:prstGeom>
          <a:noFill/>
          <a:ln w="9525" algn="ctr">
            <a:noFill/>
            <a:miter lim="800000"/>
            <a:headEnd/>
            <a:tailEnd/>
          </a:ln>
        </p:spPr>
        <p:txBody>
          <a:bodyPr wrap="none">
            <a:spAutoFit/>
          </a:bodyPr>
          <a:lstStyle/>
          <a:p>
            <a:pPr algn="ctr"/>
            <a:endParaRPr lang="en-US" sz="2400" b="0" dirty="0"/>
          </a:p>
        </p:txBody>
      </p:sp>
      <p:sp>
        <p:nvSpPr>
          <p:cNvPr id="1344517" name="Rectangle 5"/>
          <p:cNvSpPr>
            <a:spLocks noChangeArrowheads="1"/>
          </p:cNvSpPr>
          <p:nvPr/>
        </p:nvSpPr>
        <p:spPr bwMode="auto">
          <a:xfrm>
            <a:off x="726186" y="304800"/>
            <a:ext cx="5327142" cy="752475"/>
          </a:xfrm>
          <a:prstGeom prst="rect">
            <a:avLst/>
          </a:prstGeom>
          <a:noFill/>
          <a:ln w="9525">
            <a:noFill/>
            <a:miter lim="800000"/>
            <a:headEnd/>
            <a:tailEnd/>
          </a:ln>
          <a:effectLst/>
        </p:spPr>
        <p:txBody>
          <a:bodyPr anchor="ctr"/>
          <a:lstStyle/>
          <a:p>
            <a:pPr>
              <a:defRPr/>
            </a:pPr>
            <a:r>
              <a:rPr lang="en-US" sz="4000" dirty="0" smtClean="0">
                <a:latin typeface="+mn-lt"/>
              </a:rPr>
              <a:t>Historic Review</a:t>
            </a:r>
            <a:endParaRPr lang="en-US" sz="4000" dirty="0">
              <a:latin typeface="+mn-lt"/>
            </a:endParaRPr>
          </a:p>
        </p:txBody>
      </p:sp>
      <p:graphicFrame>
        <p:nvGraphicFramePr>
          <p:cNvPr id="9" name="Table 8"/>
          <p:cNvGraphicFramePr>
            <a:graphicFrameLocks noGrp="1"/>
          </p:cNvGraphicFramePr>
          <p:nvPr/>
        </p:nvGraphicFramePr>
        <p:xfrm>
          <a:off x="1133856" y="1202320"/>
          <a:ext cx="7712456" cy="4811260"/>
        </p:xfrm>
        <a:graphic>
          <a:graphicData uri="http://schemas.openxmlformats.org/drawingml/2006/table">
            <a:tbl>
              <a:tblPr firstRow="1" bandRow="1">
                <a:tableStyleId>{5C22544A-7EE6-4342-B048-85BDC9FD1C3A}</a:tableStyleId>
              </a:tblPr>
              <a:tblGrid>
                <a:gridCol w="1337287"/>
                <a:gridCol w="6375169"/>
              </a:tblGrid>
              <a:tr h="541628">
                <a:tc>
                  <a:txBody>
                    <a:bodyPr/>
                    <a:lstStyle/>
                    <a:p>
                      <a:pPr algn="ctr"/>
                      <a:r>
                        <a:rPr lang="en-US" sz="2000" dirty="0" smtClean="0"/>
                        <a:t>Year</a:t>
                      </a:r>
                      <a:endParaRPr lang="en-US" sz="2000" dirty="0"/>
                    </a:p>
                  </a:txBody>
                  <a:tcPr anchor="ctr"/>
                </a:tc>
                <a:tc>
                  <a:txBody>
                    <a:bodyPr/>
                    <a:lstStyle/>
                    <a:p>
                      <a:pPr algn="ctr"/>
                      <a:r>
                        <a:rPr lang="en-US" sz="2000" dirty="0" smtClean="0"/>
                        <a:t>Event</a:t>
                      </a:r>
                      <a:endParaRPr lang="en-US" sz="2000" dirty="0"/>
                    </a:p>
                  </a:txBody>
                  <a:tcPr anchor="ctr"/>
                </a:tc>
              </a:tr>
              <a:tr h="686962">
                <a:tc>
                  <a:txBody>
                    <a:bodyPr/>
                    <a:lstStyle/>
                    <a:p>
                      <a:r>
                        <a:rPr lang="en-US" sz="2000" dirty="0" smtClean="0"/>
                        <a:t>1930s</a:t>
                      </a:r>
                      <a:endParaRPr lang="en-US" sz="2000" dirty="0"/>
                    </a:p>
                  </a:txBody>
                  <a:tcPr anchor="ctr"/>
                </a:tc>
                <a:tc>
                  <a:txBody>
                    <a:bodyPr/>
                    <a:lstStyle/>
                    <a:p>
                      <a:r>
                        <a:rPr lang="en-US" sz="2000" dirty="0" smtClean="0"/>
                        <a:t>Originally</a:t>
                      </a:r>
                      <a:r>
                        <a:rPr lang="en-US" sz="2000" baseline="0" dirty="0" smtClean="0"/>
                        <a:t> SH 73 (generally located along the route of today’s IH 10)</a:t>
                      </a:r>
                      <a:endParaRPr lang="en-US" sz="2000" dirty="0"/>
                    </a:p>
                  </a:txBody>
                  <a:tcPr anchor="ctr"/>
                </a:tc>
              </a:tr>
              <a:tr h="541628">
                <a:tc>
                  <a:txBody>
                    <a:bodyPr/>
                    <a:lstStyle/>
                    <a:p>
                      <a:r>
                        <a:rPr lang="en-US" sz="2000" dirty="0" smtClean="0"/>
                        <a:t>1941</a:t>
                      </a:r>
                      <a:endParaRPr lang="en-US" sz="2000" dirty="0"/>
                    </a:p>
                  </a:txBody>
                  <a:tcPr anchor="ctr"/>
                </a:tc>
                <a:tc>
                  <a:txBody>
                    <a:bodyPr/>
                    <a:lstStyle/>
                    <a:p>
                      <a:r>
                        <a:rPr lang="en-US" sz="2000" dirty="0" smtClean="0"/>
                        <a:t>West Houston portion of SH 73 designated as US 90</a:t>
                      </a:r>
                      <a:endParaRPr lang="en-US" sz="2000" dirty="0"/>
                    </a:p>
                  </a:txBody>
                  <a:tcPr anchor="ctr"/>
                </a:tc>
              </a:tr>
              <a:tr h="541628">
                <a:tc>
                  <a:txBody>
                    <a:bodyPr/>
                    <a:lstStyle/>
                    <a:p>
                      <a:r>
                        <a:rPr lang="en-US" sz="2000" dirty="0" smtClean="0"/>
                        <a:t>1953</a:t>
                      </a:r>
                      <a:endParaRPr lang="en-US" sz="2000" dirty="0"/>
                    </a:p>
                  </a:txBody>
                  <a:tcPr anchor="ctr"/>
                </a:tc>
                <a:tc>
                  <a:txBody>
                    <a:bodyPr/>
                    <a:lstStyle/>
                    <a:p>
                      <a:r>
                        <a:rPr lang="en-US" sz="2000" dirty="0" smtClean="0"/>
                        <a:t>US 90 between Katy</a:t>
                      </a:r>
                      <a:r>
                        <a:rPr lang="en-US" sz="2000" baseline="0" dirty="0" smtClean="0"/>
                        <a:t> and Loop 610 designated as full freeway</a:t>
                      </a:r>
                      <a:endParaRPr lang="en-US" sz="2000" dirty="0"/>
                    </a:p>
                  </a:txBody>
                  <a:tcPr anchor="ctr"/>
                </a:tc>
              </a:tr>
              <a:tr h="541628">
                <a:tc>
                  <a:txBody>
                    <a:bodyPr/>
                    <a:lstStyle/>
                    <a:p>
                      <a:r>
                        <a:rPr lang="en-US" sz="2000" dirty="0" smtClean="0"/>
                        <a:t>1954-1968</a:t>
                      </a:r>
                      <a:endParaRPr lang="en-US" sz="2000" dirty="0"/>
                    </a:p>
                  </a:txBody>
                  <a:tcPr anchor="ctr"/>
                </a:tc>
                <a:tc>
                  <a:txBody>
                    <a:bodyPr/>
                    <a:lstStyle/>
                    <a:p>
                      <a:r>
                        <a:rPr lang="en-US" sz="2000" dirty="0" smtClean="0"/>
                        <a:t>US 90 between</a:t>
                      </a:r>
                      <a:r>
                        <a:rPr lang="en-US" sz="2000" baseline="0" dirty="0" smtClean="0"/>
                        <a:t> Katy and Loop 610 upgraded to freeway</a:t>
                      </a:r>
                      <a:endParaRPr lang="en-US" sz="2000" dirty="0"/>
                    </a:p>
                  </a:txBody>
                  <a:tcPr anchor="ctr"/>
                </a:tc>
              </a:tr>
              <a:tr h="541628">
                <a:tc>
                  <a:txBody>
                    <a:bodyPr/>
                    <a:lstStyle/>
                    <a:p>
                      <a:r>
                        <a:rPr lang="en-US" sz="2000" dirty="0" smtClean="0"/>
                        <a:t>1980s</a:t>
                      </a:r>
                      <a:endParaRPr lang="en-US" sz="2000" dirty="0"/>
                    </a:p>
                  </a:txBody>
                  <a:tcPr anchor="ctr"/>
                </a:tc>
                <a:tc>
                  <a:txBody>
                    <a:bodyPr/>
                    <a:lstStyle/>
                    <a:p>
                      <a:r>
                        <a:rPr lang="en-US" sz="2000" dirty="0" smtClean="0"/>
                        <a:t>Katy Freeway Transitway between Loop 610</a:t>
                      </a:r>
                      <a:r>
                        <a:rPr lang="en-US" sz="2000" baseline="0" dirty="0" smtClean="0"/>
                        <a:t> and SH 6</a:t>
                      </a:r>
                      <a:endParaRPr lang="en-US" sz="2000" dirty="0"/>
                    </a:p>
                  </a:txBody>
                  <a:tcPr anchor="ctr"/>
                </a:tc>
              </a:tr>
              <a:tr h="686962">
                <a:tc>
                  <a:txBody>
                    <a:bodyPr/>
                    <a:lstStyle/>
                    <a:p>
                      <a:r>
                        <a:rPr lang="en-US" sz="2000" dirty="0" smtClean="0"/>
                        <a:t>1992</a:t>
                      </a:r>
                      <a:endParaRPr lang="en-US" sz="2000" dirty="0"/>
                    </a:p>
                  </a:txBody>
                  <a:tcPr anchor="ctr"/>
                </a:tc>
                <a:tc>
                  <a:txBody>
                    <a:bodyPr/>
                    <a:lstStyle/>
                    <a:p>
                      <a:r>
                        <a:rPr lang="en-US" sz="2000" dirty="0" smtClean="0"/>
                        <a:t>100 ft. railroad</a:t>
                      </a:r>
                      <a:r>
                        <a:rPr lang="en-US" sz="2000" baseline="0" dirty="0" smtClean="0"/>
                        <a:t> right of way along Katy Freeway acquired from Union Pacific Railroad</a:t>
                      </a:r>
                      <a:endParaRPr lang="en-US" sz="2000" dirty="0"/>
                    </a:p>
                  </a:txBody>
                  <a:tcPr anchor="ctr"/>
                </a:tc>
              </a:tr>
              <a:tr h="541628">
                <a:tc>
                  <a:txBody>
                    <a:bodyPr/>
                    <a:lstStyle/>
                    <a:p>
                      <a:r>
                        <a:rPr lang="en-US" sz="2000" dirty="0" smtClean="0"/>
                        <a:t>2000s</a:t>
                      </a:r>
                      <a:endParaRPr lang="en-US" sz="2000" dirty="0"/>
                    </a:p>
                  </a:txBody>
                  <a:tcPr anchor="ctr"/>
                </a:tc>
                <a:tc>
                  <a:txBody>
                    <a:bodyPr/>
                    <a:lstStyle/>
                    <a:p>
                      <a:r>
                        <a:rPr lang="en-US" sz="2000" dirty="0" smtClean="0"/>
                        <a:t>Katy Freeway reconstruction</a:t>
                      </a:r>
                      <a:endParaRPr lang="en-US" sz="2000" dirty="0"/>
                    </a:p>
                  </a:txBody>
                  <a:tcPr anchor="ctr"/>
                </a:tc>
              </a:tr>
            </a:tbl>
          </a:graphicData>
        </a:graphic>
      </p:graphicFrame>
      <p:sp>
        <p:nvSpPr>
          <p:cNvPr id="6" name="Slide Number Placeholder 5"/>
          <p:cNvSpPr>
            <a:spLocks noGrp="1"/>
          </p:cNvSpPr>
          <p:nvPr>
            <p:ph type="sldNum" sz="quarter" idx="12"/>
          </p:nvPr>
        </p:nvSpPr>
        <p:spPr/>
        <p:txBody>
          <a:bodyPr/>
          <a:lstStyle/>
          <a:p>
            <a:pPr>
              <a:defRPr/>
            </a:pPr>
            <a:fld id="{02DC12DC-E066-4301-ACE0-61DD2ACB1A44}" type="slidenum">
              <a:rPr lang="en-US" smtClean="0"/>
              <a:pPr>
                <a:defRPr/>
              </a:pPr>
              <a:t>154</a:t>
            </a:fld>
            <a:endParaRPr lang="en-US" dirty="0"/>
          </a:p>
        </p:txBody>
      </p:sp>
      <p:sp>
        <p:nvSpPr>
          <p:cNvPr id="7" name="Footer Placeholder 6"/>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2"/>
          <p:cNvSpPr txBox="1">
            <a:spLocks noChangeArrowheads="1"/>
          </p:cNvSpPr>
          <p:nvPr/>
        </p:nvSpPr>
        <p:spPr bwMode="auto">
          <a:xfrm>
            <a:off x="485775" y="1393825"/>
            <a:ext cx="184150" cy="946150"/>
          </a:xfrm>
          <a:prstGeom prst="rect">
            <a:avLst/>
          </a:prstGeom>
          <a:noFill/>
          <a:ln w="9525" algn="ctr">
            <a:noFill/>
            <a:miter lim="800000"/>
            <a:headEnd/>
            <a:tailEnd/>
          </a:ln>
        </p:spPr>
        <p:txBody>
          <a:bodyPr wrap="none">
            <a:spAutoFit/>
          </a:bodyPr>
          <a:lstStyle/>
          <a:p>
            <a:endParaRPr lang="en-US" sz="2800" dirty="0">
              <a:solidFill>
                <a:srgbClr val="FFFF00"/>
              </a:solidFill>
            </a:endParaRPr>
          </a:p>
          <a:p>
            <a:endParaRPr lang="en-US" sz="2800" dirty="0">
              <a:solidFill>
                <a:srgbClr val="FFFF00"/>
              </a:solidFill>
            </a:endParaRPr>
          </a:p>
        </p:txBody>
      </p:sp>
      <p:sp>
        <p:nvSpPr>
          <p:cNvPr id="3077" name="Text Box 3"/>
          <p:cNvSpPr txBox="1">
            <a:spLocks noChangeArrowheads="1"/>
          </p:cNvSpPr>
          <p:nvPr/>
        </p:nvSpPr>
        <p:spPr bwMode="auto">
          <a:xfrm>
            <a:off x="588963" y="5910263"/>
            <a:ext cx="184150" cy="457200"/>
          </a:xfrm>
          <a:prstGeom prst="rect">
            <a:avLst/>
          </a:prstGeom>
          <a:noFill/>
          <a:ln w="9525" algn="ctr">
            <a:noFill/>
            <a:miter lim="800000"/>
            <a:headEnd/>
            <a:tailEnd/>
          </a:ln>
        </p:spPr>
        <p:txBody>
          <a:bodyPr wrap="none">
            <a:spAutoFit/>
          </a:bodyPr>
          <a:lstStyle/>
          <a:p>
            <a:pPr algn="ctr"/>
            <a:endParaRPr lang="en-US" sz="2400" b="0" dirty="0"/>
          </a:p>
        </p:txBody>
      </p:sp>
      <p:sp>
        <p:nvSpPr>
          <p:cNvPr id="1344517" name="Rectangle 5"/>
          <p:cNvSpPr>
            <a:spLocks noChangeArrowheads="1"/>
          </p:cNvSpPr>
          <p:nvPr/>
        </p:nvSpPr>
        <p:spPr bwMode="auto">
          <a:xfrm>
            <a:off x="726186" y="599768"/>
            <a:ext cx="5327142" cy="752475"/>
          </a:xfrm>
          <a:prstGeom prst="rect">
            <a:avLst/>
          </a:prstGeom>
          <a:noFill/>
          <a:ln w="9525">
            <a:noFill/>
            <a:miter lim="800000"/>
            <a:headEnd/>
            <a:tailEnd/>
          </a:ln>
          <a:effectLst/>
        </p:spPr>
        <p:txBody>
          <a:bodyPr anchor="ctr"/>
          <a:lstStyle/>
          <a:p>
            <a:pPr>
              <a:defRPr/>
            </a:pPr>
            <a:r>
              <a:rPr lang="en-US" sz="4000" dirty="0" smtClean="0">
                <a:latin typeface="+mn-lt"/>
              </a:rPr>
              <a:t>Key Areas Affecting Functionality</a:t>
            </a:r>
            <a:endParaRPr lang="en-US" sz="4000" dirty="0">
              <a:latin typeface="+mn-lt"/>
            </a:endParaRPr>
          </a:p>
        </p:txBody>
      </p:sp>
      <p:sp>
        <p:nvSpPr>
          <p:cNvPr id="5" name="Rectangle 17"/>
          <p:cNvSpPr>
            <a:spLocks noChangeArrowheads="1"/>
          </p:cNvSpPr>
          <p:nvPr/>
        </p:nvSpPr>
        <p:spPr bwMode="auto">
          <a:xfrm>
            <a:off x="817779" y="1921632"/>
            <a:ext cx="8134491" cy="370870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177800" marR="0" lvl="0" indent="-177800" algn="l" defTabSz="914400" rtl="0" eaLnBrk="0" fontAlgn="base" latinLnBrk="0" hangingPunct="0">
              <a:lnSpc>
                <a:spcPct val="100000"/>
              </a:lnSpc>
              <a:spcBef>
                <a:spcPct val="0"/>
              </a:spcBef>
              <a:spcAft>
                <a:spcPts val="600"/>
              </a:spcAft>
              <a:buClrTx/>
              <a:buSzTx/>
              <a:buFont typeface="Arial" pitchFamily="34" charset="0"/>
              <a:buChar char="•"/>
              <a:tabLst/>
            </a:pPr>
            <a:endParaRPr kumimoji="0" lang="en-US" sz="2000" b="0" i="0" u="none" strike="noStrike" cap="none" normalizeH="0" baseline="0" dirty="0" smtClean="0">
              <a:ln>
                <a:noFill/>
              </a:ln>
              <a:solidFill>
                <a:srgbClr val="000000"/>
              </a:solidFill>
              <a:effectLst/>
              <a:latin typeface="Arial" pitchFamily="34" charset="0"/>
              <a:ea typeface="Times New Roman" pitchFamily="18" charset="0"/>
            </a:endParaRPr>
          </a:p>
          <a:p>
            <a:pPr marL="182880" indent="-365760" eaLnBrk="0" hangingPunct="0">
              <a:spcBef>
                <a:spcPts val="0"/>
              </a:spcBef>
              <a:spcAft>
                <a:spcPts val="600"/>
              </a:spcAft>
              <a:buFont typeface="Arial" pitchFamily="34" charset="0"/>
              <a:buChar char="•"/>
            </a:pPr>
            <a:r>
              <a:rPr lang="en-US" sz="2800" b="0" dirty="0" smtClean="0">
                <a:solidFill>
                  <a:srgbClr val="000000"/>
                </a:solidFill>
                <a:latin typeface="Arial" pitchFamily="34" charset="0"/>
                <a:ea typeface="Times New Roman" pitchFamily="18" charset="0"/>
              </a:rPr>
              <a:t>Right of way and ROW constraints</a:t>
            </a:r>
          </a:p>
          <a:p>
            <a:pPr marL="182880" marR="0" lvl="0" indent="-365760" algn="l" defTabSz="914400" rtl="0" eaLnBrk="0" fontAlgn="base" latinLnBrk="0" hangingPunct="0">
              <a:lnSpc>
                <a:spcPct val="100000"/>
              </a:lnSpc>
              <a:spcBef>
                <a:spcPts val="0"/>
              </a:spcBef>
              <a:spcAft>
                <a:spcPts val="600"/>
              </a:spcAft>
              <a:buClrTx/>
              <a:buSzTx/>
              <a:buFont typeface="Arial" pitchFamily="34" charset="0"/>
              <a:buChar char="•"/>
              <a:tabLst/>
            </a:pPr>
            <a:r>
              <a:rPr kumimoji="0" lang="en-US" sz="2800" b="0" i="0" u="none" strike="noStrike" cap="none" normalizeH="0" baseline="0" dirty="0" smtClean="0">
                <a:ln>
                  <a:noFill/>
                </a:ln>
                <a:solidFill>
                  <a:srgbClr val="000000"/>
                </a:solidFill>
                <a:effectLst/>
                <a:latin typeface="Arial" pitchFamily="34" charset="0"/>
                <a:ea typeface="Times New Roman" pitchFamily="18" charset="0"/>
              </a:rPr>
              <a:t>Mainlane,</a:t>
            </a:r>
            <a:r>
              <a:rPr kumimoji="0" lang="en-US" sz="2800" b="0" i="0" u="none" strike="noStrike" cap="none" normalizeH="0" dirty="0" smtClean="0">
                <a:ln>
                  <a:noFill/>
                </a:ln>
                <a:solidFill>
                  <a:srgbClr val="000000"/>
                </a:solidFill>
                <a:effectLst/>
                <a:latin typeface="Arial" pitchFamily="34" charset="0"/>
                <a:ea typeface="Times New Roman" pitchFamily="18" charset="0"/>
              </a:rPr>
              <a:t> frontage, and interchange </a:t>
            </a:r>
            <a:r>
              <a:rPr lang="en-US" sz="2800" b="0" dirty="0" smtClean="0">
                <a:solidFill>
                  <a:srgbClr val="000000"/>
                </a:solidFill>
                <a:latin typeface="Arial" pitchFamily="34" charset="0"/>
                <a:ea typeface="Times New Roman" pitchFamily="18" charset="0"/>
              </a:rPr>
              <a:t>d</a:t>
            </a:r>
            <a:r>
              <a:rPr kumimoji="0" lang="en-US" sz="2800" b="0" i="0" u="none" strike="noStrike" cap="none" normalizeH="0" dirty="0" smtClean="0">
                <a:ln>
                  <a:noFill/>
                </a:ln>
                <a:solidFill>
                  <a:srgbClr val="000000"/>
                </a:solidFill>
                <a:effectLst/>
                <a:latin typeface="Arial" pitchFamily="34" charset="0"/>
                <a:ea typeface="Times New Roman" pitchFamily="18" charset="0"/>
              </a:rPr>
              <a:t>esign</a:t>
            </a:r>
          </a:p>
          <a:p>
            <a:pPr marL="182880" marR="0" lvl="0" indent="-365760" algn="l" defTabSz="914400" rtl="0" eaLnBrk="0" fontAlgn="base" latinLnBrk="0" hangingPunct="0">
              <a:lnSpc>
                <a:spcPct val="100000"/>
              </a:lnSpc>
              <a:spcBef>
                <a:spcPts val="0"/>
              </a:spcBef>
              <a:spcAft>
                <a:spcPts val="600"/>
              </a:spcAft>
              <a:buClrTx/>
              <a:buSzTx/>
              <a:buFont typeface="Arial" pitchFamily="34" charset="0"/>
              <a:buChar char="•"/>
              <a:tabLst/>
            </a:pPr>
            <a:r>
              <a:rPr lang="en-US" sz="2800" b="0" dirty="0" smtClean="0">
                <a:solidFill>
                  <a:srgbClr val="000000"/>
                </a:solidFill>
                <a:latin typeface="Arial" pitchFamily="34" charset="0"/>
                <a:ea typeface="Times New Roman" pitchFamily="18" charset="0"/>
              </a:rPr>
              <a:t>Travel demand/systems management</a:t>
            </a:r>
            <a:endParaRPr kumimoji="0" lang="en-US" sz="2800" b="0" i="0" u="none" strike="noStrike" cap="none" normalizeH="0" dirty="0" smtClean="0">
              <a:ln>
                <a:noFill/>
              </a:ln>
              <a:solidFill>
                <a:srgbClr val="000000"/>
              </a:solidFill>
              <a:effectLst/>
              <a:latin typeface="Arial" pitchFamily="34" charset="0"/>
              <a:ea typeface="Times New Roman" pitchFamily="18" charset="0"/>
            </a:endParaRPr>
          </a:p>
          <a:p>
            <a:pPr marL="182880" marR="0" lvl="0" indent="-365760" algn="l" defTabSz="914400" rtl="0" eaLnBrk="0" fontAlgn="base" latinLnBrk="0" hangingPunct="0">
              <a:lnSpc>
                <a:spcPct val="100000"/>
              </a:lnSpc>
              <a:spcBef>
                <a:spcPts val="0"/>
              </a:spcBef>
              <a:spcAft>
                <a:spcPts val="600"/>
              </a:spcAft>
              <a:buClrTx/>
              <a:buSzTx/>
              <a:buFont typeface="Arial" pitchFamily="34" charset="0"/>
              <a:buChar char="•"/>
              <a:tabLst/>
            </a:pPr>
            <a:r>
              <a:rPr kumimoji="0" lang="en-US" sz="2800" b="0" i="0" u="none" strike="noStrike" cap="none" normalizeH="0" baseline="0" dirty="0" smtClean="0">
                <a:ln>
                  <a:noFill/>
                </a:ln>
                <a:solidFill>
                  <a:srgbClr val="000000"/>
                </a:solidFill>
                <a:effectLst/>
                <a:latin typeface="Arial" pitchFamily="34" charset="0"/>
                <a:ea typeface="Times New Roman" pitchFamily="18" charset="0"/>
              </a:rPr>
              <a:t>Planning</a:t>
            </a:r>
            <a:r>
              <a:rPr kumimoji="0" lang="en-US" sz="2800" b="0" i="0" u="none" strike="noStrike" cap="none" normalizeH="0" dirty="0" smtClean="0">
                <a:ln>
                  <a:noFill/>
                </a:ln>
                <a:solidFill>
                  <a:srgbClr val="000000"/>
                </a:solidFill>
                <a:effectLst/>
                <a:latin typeface="Arial" pitchFamily="34" charset="0"/>
                <a:ea typeface="Times New Roman" pitchFamily="18" charset="0"/>
              </a:rPr>
              <a:t> and development</a:t>
            </a:r>
          </a:p>
          <a:p>
            <a:pPr marL="182880" marR="0" lvl="0" indent="-365760" algn="l" defTabSz="914400" rtl="0" eaLnBrk="0" fontAlgn="base" latinLnBrk="0" hangingPunct="0">
              <a:lnSpc>
                <a:spcPct val="100000"/>
              </a:lnSpc>
              <a:spcBef>
                <a:spcPts val="0"/>
              </a:spcBef>
              <a:spcAft>
                <a:spcPts val="600"/>
              </a:spcAft>
              <a:buClrTx/>
              <a:buSzTx/>
              <a:buFont typeface="Arial" pitchFamily="34" charset="0"/>
              <a:buChar char="•"/>
              <a:tabLst/>
            </a:pPr>
            <a:r>
              <a:rPr lang="en-US" sz="2800" b="0" dirty="0" smtClean="0">
                <a:solidFill>
                  <a:srgbClr val="000000"/>
                </a:solidFill>
                <a:latin typeface="Arial" pitchFamily="34" charset="0"/>
                <a:ea typeface="Times New Roman" pitchFamily="18" charset="0"/>
              </a:rPr>
              <a:t>Coordination and partnerships</a:t>
            </a:r>
            <a:endParaRPr kumimoji="0" lang="en-US" sz="2800" b="0" i="0" u="none" strike="noStrike" cap="none" normalizeH="0" baseline="0" dirty="0" smtClean="0">
              <a:ln>
                <a:noFill/>
              </a:ln>
              <a:solidFill>
                <a:srgbClr val="000000"/>
              </a:solidFill>
              <a:effectLst/>
              <a:latin typeface="Arial" pitchFamily="34" charset="0"/>
              <a:ea typeface="Times New Roman" pitchFamily="18" charset="0"/>
            </a:endParaRPr>
          </a:p>
          <a:p>
            <a:pPr marL="177800" marR="0" lvl="0" indent="-177800" algn="l" defTabSz="914400" rtl="0" eaLnBrk="0" fontAlgn="base" latinLnBrk="0" hangingPunct="0">
              <a:lnSpc>
                <a:spcPct val="100000"/>
              </a:lnSpc>
              <a:spcBef>
                <a:spcPct val="0"/>
              </a:spcBef>
              <a:spcAft>
                <a:spcPts val="600"/>
              </a:spcAft>
              <a:buClrTx/>
              <a:buSzTx/>
              <a:buFont typeface="Arial" pitchFamily="34" charset="0"/>
              <a:buChar char="•"/>
              <a:tabLst/>
            </a:pPr>
            <a:endParaRPr lang="en-US" sz="2000" b="0" dirty="0" smtClean="0">
              <a:solidFill>
                <a:srgbClr val="000000"/>
              </a:solidFill>
              <a:latin typeface="Arial" pitchFamily="34" charset="0"/>
              <a:ea typeface="Times New Roman" pitchFamily="18" charset="0"/>
            </a:endParaRPr>
          </a:p>
          <a:p>
            <a:pPr marL="177800" marR="0" lvl="0" indent="-177800" algn="l" defTabSz="914400" rtl="0" eaLnBrk="0" fontAlgn="base" latinLnBrk="0" hangingPunct="0">
              <a:lnSpc>
                <a:spcPct val="100000"/>
              </a:lnSpc>
              <a:spcBef>
                <a:spcPct val="0"/>
              </a:spcBef>
              <a:spcAft>
                <a:spcPts val="600"/>
              </a:spcAft>
              <a:buClrTx/>
              <a:buSzTx/>
              <a:buFont typeface="Arial" pitchFamily="34" charset="0"/>
              <a:buChar char="•"/>
              <a:tabLst/>
            </a:pPr>
            <a:endParaRPr kumimoji="0" lang="en-US" sz="2000" b="0" i="0" u="none" strike="noStrike" cap="none" normalizeH="0" baseline="0" dirty="0" smtClean="0">
              <a:ln>
                <a:noFill/>
              </a:ln>
              <a:solidFill>
                <a:srgbClr val="000000"/>
              </a:solidFill>
              <a:effectLst/>
              <a:latin typeface="Arial" pitchFamily="34" charset="0"/>
              <a:ea typeface="Times New Roman" pitchFamily="18" charset="0"/>
            </a:endParaRPr>
          </a:p>
        </p:txBody>
      </p:sp>
      <p:sp>
        <p:nvSpPr>
          <p:cNvPr id="6" name="Slide Number Placeholder 5"/>
          <p:cNvSpPr>
            <a:spLocks noGrp="1"/>
          </p:cNvSpPr>
          <p:nvPr>
            <p:ph type="sldNum" sz="quarter" idx="12"/>
          </p:nvPr>
        </p:nvSpPr>
        <p:spPr/>
        <p:txBody>
          <a:bodyPr/>
          <a:lstStyle/>
          <a:p>
            <a:pPr>
              <a:defRPr/>
            </a:pPr>
            <a:fld id="{02DC12DC-E066-4301-ACE0-61DD2ACB1A44}" type="slidenum">
              <a:rPr lang="en-US" smtClean="0"/>
              <a:pPr>
                <a:defRPr/>
              </a:pPr>
              <a:t>155</a:t>
            </a:fld>
            <a:endParaRPr lang="en-US" dirty="0"/>
          </a:p>
        </p:txBody>
      </p:sp>
      <p:sp>
        <p:nvSpPr>
          <p:cNvPr id="7" name="Footer Placeholder 6"/>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2"/>
          <p:cNvSpPr txBox="1">
            <a:spLocks noChangeArrowheads="1"/>
          </p:cNvSpPr>
          <p:nvPr/>
        </p:nvSpPr>
        <p:spPr bwMode="auto">
          <a:xfrm>
            <a:off x="485775" y="1393825"/>
            <a:ext cx="184150" cy="946150"/>
          </a:xfrm>
          <a:prstGeom prst="rect">
            <a:avLst/>
          </a:prstGeom>
          <a:noFill/>
          <a:ln w="9525" algn="ctr">
            <a:noFill/>
            <a:miter lim="800000"/>
            <a:headEnd/>
            <a:tailEnd/>
          </a:ln>
        </p:spPr>
        <p:txBody>
          <a:bodyPr wrap="none">
            <a:spAutoFit/>
          </a:bodyPr>
          <a:lstStyle/>
          <a:p>
            <a:endParaRPr lang="en-US" sz="2800" dirty="0">
              <a:solidFill>
                <a:srgbClr val="FFFF00"/>
              </a:solidFill>
            </a:endParaRPr>
          </a:p>
          <a:p>
            <a:endParaRPr lang="en-US" sz="2800" dirty="0">
              <a:solidFill>
                <a:srgbClr val="FFFF00"/>
              </a:solidFill>
            </a:endParaRPr>
          </a:p>
        </p:txBody>
      </p:sp>
      <p:sp>
        <p:nvSpPr>
          <p:cNvPr id="4101" name="Text Box 3"/>
          <p:cNvSpPr txBox="1">
            <a:spLocks noChangeArrowheads="1"/>
          </p:cNvSpPr>
          <p:nvPr/>
        </p:nvSpPr>
        <p:spPr bwMode="auto">
          <a:xfrm>
            <a:off x="588963" y="5910263"/>
            <a:ext cx="184150" cy="457200"/>
          </a:xfrm>
          <a:prstGeom prst="rect">
            <a:avLst/>
          </a:prstGeom>
          <a:noFill/>
          <a:ln w="9525" algn="ctr">
            <a:noFill/>
            <a:miter lim="800000"/>
            <a:headEnd/>
            <a:tailEnd/>
          </a:ln>
        </p:spPr>
        <p:txBody>
          <a:bodyPr wrap="none">
            <a:spAutoFit/>
          </a:bodyPr>
          <a:lstStyle/>
          <a:p>
            <a:pPr algn="ctr"/>
            <a:endParaRPr lang="en-US" sz="2400" b="0" dirty="0"/>
          </a:p>
        </p:txBody>
      </p:sp>
      <p:sp>
        <p:nvSpPr>
          <p:cNvPr id="1344517" name="Rectangle 5"/>
          <p:cNvSpPr>
            <a:spLocks noChangeArrowheads="1"/>
          </p:cNvSpPr>
          <p:nvPr/>
        </p:nvSpPr>
        <p:spPr bwMode="auto">
          <a:xfrm>
            <a:off x="799338" y="286512"/>
            <a:ext cx="7978902" cy="752475"/>
          </a:xfrm>
          <a:prstGeom prst="rect">
            <a:avLst/>
          </a:prstGeom>
          <a:noFill/>
          <a:ln w="9525">
            <a:noFill/>
            <a:miter lim="800000"/>
            <a:headEnd/>
            <a:tailEnd/>
          </a:ln>
          <a:effectLst/>
        </p:spPr>
        <p:txBody>
          <a:bodyPr anchor="ctr"/>
          <a:lstStyle/>
          <a:p>
            <a:pPr>
              <a:defRPr/>
            </a:pPr>
            <a:r>
              <a:rPr lang="en-US" sz="4000" dirty="0" smtClean="0">
                <a:latin typeface="+mj-lt"/>
              </a:rPr>
              <a:t>Early Development in West Houston</a:t>
            </a:r>
            <a:endParaRPr lang="en-US" sz="4000" dirty="0">
              <a:latin typeface="+mj-lt"/>
            </a:endParaRPr>
          </a:p>
        </p:txBody>
      </p:sp>
      <p:pic>
        <p:nvPicPr>
          <p:cNvPr id="94210" name="Chart 6"/>
          <p:cNvPicPr>
            <a:picLocks noChangeArrowheads="1"/>
          </p:cNvPicPr>
          <p:nvPr/>
        </p:nvPicPr>
        <p:blipFill>
          <a:blip r:embed="rId3" cstate="print"/>
          <a:srcRect l="3375" t="13487" r="4918" b="2162"/>
          <a:stretch>
            <a:fillRect/>
          </a:stretch>
        </p:blipFill>
        <p:spPr bwMode="auto">
          <a:xfrm>
            <a:off x="822960" y="1444752"/>
            <a:ext cx="7827264" cy="4864608"/>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02DC12DC-E066-4301-ACE0-61DD2ACB1A44}" type="slidenum">
              <a:rPr lang="en-US" smtClean="0"/>
              <a:pPr>
                <a:defRPr/>
              </a:pPr>
              <a:t>156</a:t>
            </a:fld>
            <a:endParaRPr lang="en-US" dirty="0"/>
          </a:p>
        </p:txBody>
      </p:sp>
      <p:sp>
        <p:nvSpPr>
          <p:cNvPr id="7" name="Footer Placeholder 6"/>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4514850" cy="685800"/>
          </a:xfrm>
        </p:spPr>
        <p:txBody>
          <a:bodyPr rtlCol="0">
            <a:normAutofit fontScale="90000"/>
          </a:bodyPr>
          <a:lstStyle/>
          <a:p>
            <a:pPr eaLnBrk="1" fontAlgn="auto" hangingPunct="1">
              <a:spcAft>
                <a:spcPts val="0"/>
              </a:spcAft>
              <a:defRPr/>
            </a:pPr>
            <a:r>
              <a:rPr lang="en-US" dirty="0" smtClean="0"/>
              <a:t>Examples</a:t>
            </a:r>
            <a:endParaRPr lang="en-US" dirty="0"/>
          </a:p>
        </p:txBody>
      </p:sp>
      <p:sp>
        <p:nvSpPr>
          <p:cNvPr id="3" name="Content Placeholder 2"/>
          <p:cNvSpPr>
            <a:spLocks noGrp="1"/>
          </p:cNvSpPr>
          <p:nvPr>
            <p:ph idx="1"/>
          </p:nvPr>
        </p:nvSpPr>
        <p:spPr>
          <a:xfrm>
            <a:off x="761999" y="1143000"/>
            <a:ext cx="4352926" cy="1219200"/>
          </a:xfrm>
        </p:spPr>
        <p:txBody>
          <a:bodyPr rtlCol="0">
            <a:normAutofit/>
          </a:bodyPr>
          <a:lstStyle/>
          <a:p>
            <a:pPr marL="0" indent="0" eaLnBrk="1" fontAlgn="auto" hangingPunct="1">
              <a:spcAft>
                <a:spcPts val="0"/>
              </a:spcAft>
              <a:buFont typeface="Arial" pitchFamily="34" charset="0"/>
              <a:buNone/>
              <a:defRPr/>
            </a:pPr>
            <a:r>
              <a:rPr lang="en-US" dirty="0" smtClean="0"/>
              <a:t>I-10 – US 54 interchange, El Paso</a:t>
            </a:r>
          </a:p>
          <a:p>
            <a:pPr eaLnBrk="1" fontAlgn="auto" hangingPunct="1">
              <a:spcAft>
                <a:spcPts val="0"/>
              </a:spcAft>
              <a:buFont typeface="Arial" pitchFamily="34" charset="0"/>
              <a:buChar char="•"/>
              <a:defRPr/>
            </a:pPr>
            <a:endParaRPr lang="en-US" sz="3000" dirty="0"/>
          </a:p>
        </p:txBody>
      </p:sp>
      <p:grpSp>
        <p:nvGrpSpPr>
          <p:cNvPr id="4" name="Group 21"/>
          <p:cNvGrpSpPr>
            <a:grpSpLocks/>
          </p:cNvGrpSpPr>
          <p:nvPr/>
        </p:nvGrpSpPr>
        <p:grpSpPr bwMode="auto">
          <a:xfrm>
            <a:off x="5194046" y="1076632"/>
            <a:ext cx="3254477" cy="5162140"/>
            <a:chOff x="4724400" y="533400"/>
            <a:chExt cx="3886200" cy="5911273"/>
          </a:xfrm>
        </p:grpSpPr>
        <p:grpSp>
          <p:nvGrpSpPr>
            <p:cNvPr id="5" name="Group 15"/>
            <p:cNvGrpSpPr>
              <a:grpSpLocks/>
            </p:cNvGrpSpPr>
            <p:nvPr/>
          </p:nvGrpSpPr>
          <p:grpSpPr bwMode="auto">
            <a:xfrm>
              <a:off x="4724400" y="533400"/>
              <a:ext cx="3886200" cy="5911273"/>
              <a:chOff x="4724400" y="533400"/>
              <a:chExt cx="3886200" cy="5911273"/>
            </a:xfrm>
          </p:grpSpPr>
          <p:pic>
            <p:nvPicPr>
              <p:cNvPr id="107528" name="Picture 14" descr="I10 CS4 from west 1.jpg"/>
              <p:cNvPicPr>
                <a:picLocks noChangeAspect="1"/>
              </p:cNvPicPr>
              <p:nvPr/>
            </p:nvPicPr>
            <p:blipFill>
              <a:blip r:embed="rId3" cstate="print"/>
              <a:srcRect l="25000" r="32500"/>
              <a:stretch>
                <a:fillRect/>
              </a:stretch>
            </p:blipFill>
            <p:spPr bwMode="auto">
              <a:xfrm>
                <a:off x="4724400" y="533400"/>
                <a:ext cx="3886200" cy="5911273"/>
              </a:xfrm>
              <a:prstGeom prst="rect">
                <a:avLst/>
              </a:prstGeom>
              <a:noFill/>
              <a:ln w="9525">
                <a:noFill/>
                <a:miter lim="800000"/>
                <a:headEnd/>
                <a:tailEnd/>
              </a:ln>
            </p:spPr>
          </p:pic>
          <p:grpSp>
            <p:nvGrpSpPr>
              <p:cNvPr id="6" name="Group 6"/>
              <p:cNvGrpSpPr>
                <a:grpSpLocks/>
              </p:cNvGrpSpPr>
              <p:nvPr/>
            </p:nvGrpSpPr>
            <p:grpSpPr bwMode="auto">
              <a:xfrm rot="10800000">
                <a:off x="6400800" y="5638302"/>
                <a:ext cx="1511626" cy="533348"/>
                <a:chOff x="7251375" y="5334550"/>
                <a:chExt cx="1511626" cy="533348"/>
              </a:xfrm>
            </p:grpSpPr>
            <p:sp>
              <p:nvSpPr>
                <p:cNvPr id="8" name="Right Arrow 7"/>
                <p:cNvSpPr/>
                <p:nvPr/>
              </p:nvSpPr>
              <p:spPr>
                <a:xfrm>
                  <a:off x="7772401" y="5334550"/>
                  <a:ext cx="990600" cy="53334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7532" name="TextBox 8"/>
                <p:cNvSpPr txBox="1">
                  <a:spLocks noChangeArrowheads="1"/>
                </p:cNvSpPr>
                <p:nvPr/>
              </p:nvSpPr>
              <p:spPr bwMode="auto">
                <a:xfrm rot="10800000">
                  <a:off x="7251375" y="5385924"/>
                  <a:ext cx="1362434" cy="422930"/>
                </a:xfrm>
                <a:prstGeom prst="rect">
                  <a:avLst/>
                </a:prstGeom>
                <a:noFill/>
                <a:ln w="9525">
                  <a:noFill/>
                  <a:miter lim="800000"/>
                  <a:headEnd/>
                  <a:tailEnd/>
                </a:ln>
              </p:spPr>
              <p:txBody>
                <a:bodyPr wrap="square">
                  <a:spAutoFit/>
                </a:bodyPr>
                <a:lstStyle/>
                <a:p>
                  <a:r>
                    <a:rPr lang="en-US" dirty="0">
                      <a:latin typeface="Calibri" pitchFamily="34" charset="0"/>
                    </a:rPr>
                    <a:t>North</a:t>
                  </a:r>
                </a:p>
              </p:txBody>
            </p:sp>
          </p:grpSp>
          <p:sp>
            <p:nvSpPr>
              <p:cNvPr id="13" name="TextBox 12"/>
              <p:cNvSpPr txBox="1"/>
              <p:nvPr/>
            </p:nvSpPr>
            <p:spPr>
              <a:xfrm rot="16200000">
                <a:off x="5661163" y="2085807"/>
                <a:ext cx="2820713" cy="338138"/>
              </a:xfrm>
              <a:prstGeom prst="rect">
                <a:avLst/>
              </a:prstGeom>
              <a:noFill/>
            </p:spPr>
            <p:txBody>
              <a:bodyPr>
                <a:spAutoFit/>
              </a:bodyPr>
              <a:lstStyle/>
              <a:p>
                <a:pPr fontAlgn="auto">
                  <a:spcBef>
                    <a:spcPts val="0"/>
                  </a:spcBef>
                  <a:spcAft>
                    <a:spcPts val="0"/>
                  </a:spcAft>
                  <a:defRPr/>
                </a:pPr>
                <a:r>
                  <a:rPr lang="en-US" sz="1600" b="1" dirty="0">
                    <a:solidFill>
                      <a:srgbClr val="FFC000"/>
                    </a:solidFill>
                    <a:effectLst>
                      <a:outerShdw blurRad="38100" dist="38100" dir="2700000" algn="tl">
                        <a:srgbClr val="000000">
                          <a:alpha val="43137"/>
                        </a:srgbClr>
                      </a:outerShdw>
                    </a:effectLst>
                    <a:latin typeface="+mn-lt"/>
                  </a:rPr>
                  <a:t>Exit to US 54 northbound</a:t>
                </a:r>
              </a:p>
            </p:txBody>
          </p:sp>
        </p:grpSp>
        <p:cxnSp>
          <p:nvCxnSpPr>
            <p:cNvPr id="12" name="Straight Connector 11"/>
            <p:cNvCxnSpPr/>
            <p:nvPr/>
          </p:nvCxnSpPr>
          <p:spPr>
            <a:xfrm rot="16200000" flipH="1">
              <a:off x="5296034" y="3162040"/>
              <a:ext cx="2742932" cy="76200"/>
            </a:xfrm>
            <a:prstGeom prst="line">
              <a:avLst/>
            </a:prstGeom>
            <a:ln w="76200">
              <a:solidFill>
                <a:srgbClr val="F69240">
                  <a:alpha val="40000"/>
                </a:srgbClr>
              </a:solidFill>
            </a:ln>
          </p:spPr>
          <p:style>
            <a:lnRef idx="1">
              <a:schemeClr val="accent6"/>
            </a:lnRef>
            <a:fillRef idx="0">
              <a:schemeClr val="accent6"/>
            </a:fillRef>
            <a:effectRef idx="0">
              <a:schemeClr val="accent6"/>
            </a:effectRef>
            <a:fontRef idx="minor">
              <a:schemeClr val="tx1"/>
            </a:fontRef>
          </p:style>
        </p:cxnSp>
        <p:cxnSp>
          <p:nvCxnSpPr>
            <p:cNvPr id="17" name="Straight Connector 16"/>
            <p:cNvCxnSpPr>
              <a:stCxn id="15" idx="0"/>
            </p:cNvCxnSpPr>
            <p:nvPr/>
          </p:nvCxnSpPr>
          <p:spPr>
            <a:xfrm rot="16200000" flipH="1" flipV="1">
              <a:off x="6000813" y="1161987"/>
              <a:ext cx="1295274" cy="38100"/>
            </a:xfrm>
            <a:prstGeom prst="line">
              <a:avLst/>
            </a:prstGeom>
            <a:ln w="76200">
              <a:solidFill>
                <a:srgbClr val="F69240">
                  <a:alpha val="40000"/>
                </a:srgbClr>
              </a:solidFill>
            </a:ln>
          </p:spPr>
          <p:style>
            <a:lnRef idx="1">
              <a:schemeClr val="accent6"/>
            </a:lnRef>
            <a:fillRef idx="0">
              <a:schemeClr val="accent6"/>
            </a:fillRef>
            <a:effectRef idx="0">
              <a:schemeClr val="accent6"/>
            </a:effectRef>
            <a:fontRef idx="minor">
              <a:schemeClr val="tx1"/>
            </a:fontRef>
          </p:style>
        </p:cxnSp>
      </p:grpSp>
      <p:sp>
        <p:nvSpPr>
          <p:cNvPr id="14" name="Slide Number Placeholder 13"/>
          <p:cNvSpPr>
            <a:spLocks noGrp="1"/>
          </p:cNvSpPr>
          <p:nvPr>
            <p:ph type="sldNum" sz="quarter" idx="12"/>
          </p:nvPr>
        </p:nvSpPr>
        <p:spPr/>
        <p:txBody>
          <a:bodyPr/>
          <a:lstStyle/>
          <a:p>
            <a:pPr>
              <a:defRPr/>
            </a:pPr>
            <a:fld id="{02DC12DC-E066-4301-ACE0-61DD2ACB1A44}" type="slidenum">
              <a:rPr lang="en-US" smtClean="0"/>
              <a:pPr>
                <a:defRPr/>
              </a:pPr>
              <a:t>103</a:t>
            </a:fld>
            <a:endParaRPr lang="en-US" dirty="0"/>
          </a:p>
        </p:txBody>
      </p:sp>
      <p:sp>
        <p:nvSpPr>
          <p:cNvPr id="15" name="Footer Placeholder 14"/>
          <p:cNvSpPr>
            <a:spLocks noGrp="1"/>
          </p:cNvSpPr>
          <p:nvPr>
            <p:ph type="ftr" sz="quarter" idx="11"/>
          </p:nvPr>
        </p:nvSpPr>
        <p:spPr/>
        <p:txBody>
          <a:bodyPr/>
          <a:lstStyle/>
          <a:p>
            <a:endParaRPr lang="en-US" dirty="0"/>
          </a:p>
        </p:txBody>
      </p:sp>
      <p:cxnSp>
        <p:nvCxnSpPr>
          <p:cNvPr id="16" name="Straight Connector 15"/>
          <p:cNvCxnSpPr/>
          <p:nvPr/>
        </p:nvCxnSpPr>
        <p:spPr>
          <a:xfrm>
            <a:off x="1075765" y="555812"/>
            <a:ext cx="6096000" cy="56656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2"/>
          <p:cNvSpPr txBox="1">
            <a:spLocks noChangeArrowheads="1"/>
          </p:cNvSpPr>
          <p:nvPr/>
        </p:nvSpPr>
        <p:spPr bwMode="auto">
          <a:xfrm>
            <a:off x="485775" y="1393825"/>
            <a:ext cx="184150" cy="946150"/>
          </a:xfrm>
          <a:prstGeom prst="rect">
            <a:avLst/>
          </a:prstGeom>
          <a:noFill/>
          <a:ln w="9525" algn="ctr">
            <a:noFill/>
            <a:miter lim="800000"/>
            <a:headEnd/>
            <a:tailEnd/>
          </a:ln>
        </p:spPr>
        <p:txBody>
          <a:bodyPr wrap="none">
            <a:spAutoFit/>
          </a:bodyPr>
          <a:lstStyle/>
          <a:p>
            <a:endParaRPr lang="en-US" sz="2800" dirty="0">
              <a:solidFill>
                <a:srgbClr val="FFFF00"/>
              </a:solidFill>
            </a:endParaRPr>
          </a:p>
          <a:p>
            <a:endParaRPr lang="en-US" sz="2800" dirty="0">
              <a:solidFill>
                <a:srgbClr val="FFFF00"/>
              </a:solidFill>
            </a:endParaRPr>
          </a:p>
        </p:txBody>
      </p:sp>
      <p:sp>
        <p:nvSpPr>
          <p:cNvPr id="3077" name="Text Box 3"/>
          <p:cNvSpPr txBox="1">
            <a:spLocks noChangeArrowheads="1"/>
          </p:cNvSpPr>
          <p:nvPr/>
        </p:nvSpPr>
        <p:spPr bwMode="auto">
          <a:xfrm>
            <a:off x="588963" y="5910263"/>
            <a:ext cx="184150" cy="457200"/>
          </a:xfrm>
          <a:prstGeom prst="rect">
            <a:avLst/>
          </a:prstGeom>
          <a:noFill/>
          <a:ln w="9525" algn="ctr">
            <a:noFill/>
            <a:miter lim="800000"/>
            <a:headEnd/>
            <a:tailEnd/>
          </a:ln>
        </p:spPr>
        <p:txBody>
          <a:bodyPr wrap="none">
            <a:spAutoFit/>
          </a:bodyPr>
          <a:lstStyle/>
          <a:p>
            <a:pPr algn="ctr"/>
            <a:endParaRPr lang="en-US" sz="2400" b="0" dirty="0"/>
          </a:p>
        </p:txBody>
      </p:sp>
      <p:sp>
        <p:nvSpPr>
          <p:cNvPr id="1344517" name="Rectangle 5"/>
          <p:cNvSpPr>
            <a:spLocks noChangeArrowheads="1"/>
          </p:cNvSpPr>
          <p:nvPr/>
        </p:nvSpPr>
        <p:spPr bwMode="auto">
          <a:xfrm>
            <a:off x="4259310" y="644013"/>
            <a:ext cx="5327142" cy="752475"/>
          </a:xfrm>
          <a:prstGeom prst="rect">
            <a:avLst/>
          </a:prstGeom>
          <a:noFill/>
          <a:ln w="9525">
            <a:noFill/>
            <a:miter lim="800000"/>
            <a:headEnd/>
            <a:tailEnd/>
          </a:ln>
          <a:effectLst/>
        </p:spPr>
        <p:txBody>
          <a:bodyPr anchor="ctr"/>
          <a:lstStyle/>
          <a:p>
            <a:pPr>
              <a:defRPr/>
            </a:pPr>
            <a:r>
              <a:rPr lang="en-US" sz="4000" dirty="0" smtClean="0">
                <a:latin typeface="+mn-lt"/>
              </a:rPr>
              <a:t>IH-10: Early Planning</a:t>
            </a:r>
          </a:p>
          <a:p>
            <a:pPr>
              <a:defRPr/>
            </a:pPr>
            <a:r>
              <a:rPr lang="en-US" sz="2800" dirty="0" smtClean="0">
                <a:latin typeface="+mn-lt"/>
              </a:rPr>
              <a:t>Inside vs. Outside Loop 610</a:t>
            </a:r>
            <a:endParaRPr lang="en-US" sz="2800" dirty="0">
              <a:latin typeface="+mn-lt"/>
            </a:endParaRPr>
          </a:p>
        </p:txBody>
      </p:sp>
      <p:pic>
        <p:nvPicPr>
          <p:cNvPr id="1026" name="Picture 2"/>
          <p:cNvPicPr>
            <a:picLocks noChangeAspect="1" noChangeArrowheads="1"/>
          </p:cNvPicPr>
          <p:nvPr/>
        </p:nvPicPr>
        <p:blipFill>
          <a:blip r:embed="rId3" cstate="print"/>
          <a:srcRect l="63338" t="22016" r="23837" b="13015"/>
          <a:stretch>
            <a:fillRect/>
          </a:stretch>
        </p:blipFill>
        <p:spPr bwMode="auto">
          <a:xfrm>
            <a:off x="877824" y="309933"/>
            <a:ext cx="2962656" cy="6003277"/>
          </a:xfrm>
          <a:prstGeom prst="rect">
            <a:avLst/>
          </a:prstGeom>
          <a:noFill/>
          <a:ln w="9525">
            <a:noFill/>
            <a:miter lim="800000"/>
            <a:headEnd/>
            <a:tailEnd/>
          </a:ln>
        </p:spPr>
      </p:pic>
      <p:sp>
        <p:nvSpPr>
          <p:cNvPr id="6" name="Rectangle 6"/>
          <p:cNvSpPr>
            <a:spLocks noChangeArrowheads="1"/>
          </p:cNvSpPr>
          <p:nvPr/>
        </p:nvSpPr>
        <p:spPr bwMode="auto">
          <a:xfrm>
            <a:off x="3999762" y="2006077"/>
            <a:ext cx="4834521" cy="2803080"/>
          </a:xfrm>
          <a:prstGeom prst="rect">
            <a:avLst/>
          </a:prstGeom>
          <a:noFill/>
          <a:ln w="9525">
            <a:noFill/>
            <a:miter lim="800000"/>
            <a:headEnd/>
            <a:tailEnd/>
          </a:ln>
        </p:spPr>
        <p:txBody>
          <a:bodyPr/>
          <a:lstStyle/>
          <a:p>
            <a:pPr marL="458788" indent="-182880">
              <a:spcAft>
                <a:spcPts val="600"/>
              </a:spcAft>
              <a:buSzPct val="100000"/>
              <a:buFontTx/>
              <a:buChar char="•"/>
              <a:tabLst>
                <a:tab pos="2751138" algn="l"/>
              </a:tabLst>
              <a:defRPr/>
            </a:pPr>
            <a:r>
              <a:rPr lang="en-US" sz="2400" b="0" dirty="0" smtClean="0">
                <a:solidFill>
                  <a:schemeClr val="accent4">
                    <a:lumMod val="10000"/>
                  </a:schemeClr>
                </a:solidFill>
              </a:rPr>
              <a:t>Different engineers in charge of planning/design</a:t>
            </a:r>
          </a:p>
          <a:p>
            <a:pPr marL="458788" indent="-182880">
              <a:spcAft>
                <a:spcPts val="600"/>
              </a:spcAft>
              <a:buSzPct val="100000"/>
              <a:buFontTx/>
              <a:buChar char="•"/>
              <a:tabLst>
                <a:tab pos="2751138" algn="l"/>
              </a:tabLst>
              <a:defRPr/>
            </a:pPr>
            <a:r>
              <a:rPr lang="en-US" sz="2400" b="0" dirty="0" smtClean="0">
                <a:solidFill>
                  <a:schemeClr val="accent4">
                    <a:lumMod val="10000"/>
                  </a:schemeClr>
                </a:solidFill>
              </a:rPr>
              <a:t>Disagreed on ultimate ROW needs</a:t>
            </a:r>
          </a:p>
          <a:p>
            <a:pPr marL="458788" indent="-182880">
              <a:spcAft>
                <a:spcPts val="600"/>
              </a:spcAft>
              <a:buSzPct val="100000"/>
              <a:buFontTx/>
              <a:buChar char="•"/>
              <a:tabLst>
                <a:tab pos="2751138" algn="l"/>
              </a:tabLst>
              <a:defRPr/>
            </a:pPr>
            <a:r>
              <a:rPr lang="en-US" sz="2400" b="0" dirty="0" smtClean="0">
                <a:solidFill>
                  <a:schemeClr val="accent4">
                    <a:lumMod val="10000"/>
                  </a:schemeClr>
                </a:solidFill>
              </a:rPr>
              <a:t>Inside – ample ROW acquired, designed for future</a:t>
            </a:r>
          </a:p>
          <a:p>
            <a:pPr marL="458788" indent="-182880">
              <a:spcAft>
                <a:spcPts val="600"/>
              </a:spcAft>
              <a:buSzPct val="100000"/>
              <a:buFontTx/>
              <a:buChar char="•"/>
              <a:tabLst>
                <a:tab pos="2751138" algn="l"/>
              </a:tabLst>
              <a:defRPr/>
            </a:pPr>
            <a:r>
              <a:rPr lang="en-US" sz="2400" b="0" dirty="0" smtClean="0">
                <a:solidFill>
                  <a:schemeClr val="accent4">
                    <a:lumMod val="10000"/>
                  </a:schemeClr>
                </a:solidFill>
              </a:rPr>
              <a:t>Outside – under-designed in existing ROW</a:t>
            </a:r>
          </a:p>
          <a:p>
            <a:pPr marL="915988" lvl="1" indent="-182880">
              <a:spcAft>
                <a:spcPts val="600"/>
              </a:spcAft>
              <a:buSzPct val="100000"/>
              <a:buFont typeface="Arial" pitchFamily="34" charset="0"/>
              <a:buChar char="-"/>
              <a:tabLst>
                <a:tab pos="2751138" algn="l"/>
              </a:tabLst>
              <a:defRPr/>
            </a:pPr>
            <a:r>
              <a:rPr lang="en-US" sz="2000" b="0" dirty="0" smtClean="0">
                <a:solidFill>
                  <a:schemeClr val="accent4">
                    <a:lumMod val="10000"/>
                  </a:schemeClr>
                </a:solidFill>
              </a:rPr>
              <a:t>Major constraint, source of delay for future expansion</a:t>
            </a:r>
          </a:p>
          <a:p>
            <a:pPr marL="458788" indent="-182880">
              <a:spcAft>
                <a:spcPts val="600"/>
              </a:spcAft>
              <a:buSzPct val="100000"/>
              <a:buFontTx/>
              <a:buChar char="•"/>
              <a:tabLst>
                <a:tab pos="2751138" algn="l"/>
              </a:tabLst>
              <a:defRPr/>
            </a:pPr>
            <a:endParaRPr lang="en-US" sz="2400" b="0" dirty="0" smtClean="0">
              <a:solidFill>
                <a:schemeClr val="accent4">
                  <a:lumMod val="10000"/>
                </a:schemeClr>
              </a:solidFill>
            </a:endParaRPr>
          </a:p>
          <a:p>
            <a:pPr marL="458788" indent="-182880">
              <a:spcAft>
                <a:spcPts val="600"/>
              </a:spcAft>
              <a:buSzPct val="100000"/>
              <a:buFontTx/>
              <a:buChar char="•"/>
              <a:tabLst>
                <a:tab pos="2751138" algn="l"/>
              </a:tabLst>
              <a:defRPr/>
            </a:pPr>
            <a:endParaRPr lang="en-US" sz="2400" b="0" dirty="0" smtClean="0">
              <a:solidFill>
                <a:schemeClr val="accent4">
                  <a:lumMod val="10000"/>
                </a:schemeClr>
              </a:solidFill>
            </a:endParaRPr>
          </a:p>
          <a:p>
            <a:pPr marL="458788" indent="-458788">
              <a:buClr>
                <a:srgbClr val="000099"/>
              </a:buClr>
              <a:buSzPct val="100000"/>
              <a:tabLst>
                <a:tab pos="2751138" algn="l"/>
              </a:tabLst>
              <a:defRPr/>
            </a:pPr>
            <a:endParaRPr lang="en-US" sz="2400" b="0" dirty="0">
              <a:solidFill>
                <a:schemeClr val="accent4">
                  <a:lumMod val="10000"/>
                </a:schemeClr>
              </a:solidFill>
            </a:endParaRPr>
          </a:p>
        </p:txBody>
      </p:sp>
      <p:sp>
        <p:nvSpPr>
          <p:cNvPr id="7" name="Slide Number Placeholder 6"/>
          <p:cNvSpPr>
            <a:spLocks noGrp="1"/>
          </p:cNvSpPr>
          <p:nvPr>
            <p:ph type="sldNum" sz="quarter" idx="12"/>
          </p:nvPr>
        </p:nvSpPr>
        <p:spPr/>
        <p:txBody>
          <a:bodyPr/>
          <a:lstStyle/>
          <a:p>
            <a:pPr>
              <a:defRPr/>
            </a:pPr>
            <a:fld id="{02DC12DC-E066-4301-ACE0-61DD2ACB1A44}" type="slidenum">
              <a:rPr lang="en-US" smtClean="0"/>
              <a:pPr>
                <a:defRPr/>
              </a:pPr>
              <a:t>157</a:t>
            </a:fld>
            <a:endParaRPr lang="en-US" dirty="0"/>
          </a:p>
        </p:txBody>
      </p:sp>
      <p:sp>
        <p:nvSpPr>
          <p:cNvPr id="8" name="Footer Placeholder 7"/>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Text Box 2"/>
          <p:cNvSpPr txBox="1">
            <a:spLocks noChangeArrowheads="1"/>
          </p:cNvSpPr>
          <p:nvPr/>
        </p:nvSpPr>
        <p:spPr bwMode="auto">
          <a:xfrm>
            <a:off x="485775" y="1393825"/>
            <a:ext cx="184150" cy="946150"/>
          </a:xfrm>
          <a:prstGeom prst="rect">
            <a:avLst/>
          </a:prstGeom>
          <a:noFill/>
          <a:ln w="9525" algn="ctr">
            <a:noFill/>
            <a:miter lim="800000"/>
            <a:headEnd/>
            <a:tailEnd/>
          </a:ln>
        </p:spPr>
        <p:txBody>
          <a:bodyPr wrap="none">
            <a:spAutoFit/>
          </a:bodyPr>
          <a:lstStyle/>
          <a:p>
            <a:endParaRPr lang="en-US" sz="2800" dirty="0">
              <a:solidFill>
                <a:srgbClr val="FFFF00"/>
              </a:solidFill>
            </a:endParaRPr>
          </a:p>
          <a:p>
            <a:endParaRPr lang="en-US" sz="2800" dirty="0">
              <a:solidFill>
                <a:srgbClr val="FFFF00"/>
              </a:solidFill>
            </a:endParaRPr>
          </a:p>
        </p:txBody>
      </p:sp>
      <p:sp>
        <p:nvSpPr>
          <p:cNvPr id="3077" name="Text Box 3"/>
          <p:cNvSpPr txBox="1">
            <a:spLocks noChangeArrowheads="1"/>
          </p:cNvSpPr>
          <p:nvPr/>
        </p:nvSpPr>
        <p:spPr bwMode="auto">
          <a:xfrm>
            <a:off x="588963" y="5910263"/>
            <a:ext cx="184150" cy="457200"/>
          </a:xfrm>
          <a:prstGeom prst="rect">
            <a:avLst/>
          </a:prstGeom>
          <a:noFill/>
          <a:ln w="9525" algn="ctr">
            <a:noFill/>
            <a:miter lim="800000"/>
            <a:headEnd/>
            <a:tailEnd/>
          </a:ln>
        </p:spPr>
        <p:txBody>
          <a:bodyPr wrap="none">
            <a:spAutoFit/>
          </a:bodyPr>
          <a:lstStyle/>
          <a:p>
            <a:pPr algn="ctr"/>
            <a:endParaRPr lang="en-US" sz="2400" b="0" dirty="0"/>
          </a:p>
        </p:txBody>
      </p:sp>
      <p:sp>
        <p:nvSpPr>
          <p:cNvPr id="1344517" name="Rectangle 5"/>
          <p:cNvSpPr>
            <a:spLocks noChangeArrowheads="1"/>
          </p:cNvSpPr>
          <p:nvPr/>
        </p:nvSpPr>
        <p:spPr bwMode="auto">
          <a:xfrm>
            <a:off x="726186" y="304800"/>
            <a:ext cx="7134704" cy="752475"/>
          </a:xfrm>
          <a:prstGeom prst="rect">
            <a:avLst/>
          </a:prstGeom>
          <a:noFill/>
          <a:ln w="9525">
            <a:noFill/>
            <a:miter lim="800000"/>
            <a:headEnd/>
            <a:tailEnd/>
          </a:ln>
          <a:effectLst/>
        </p:spPr>
        <p:txBody>
          <a:bodyPr anchor="ctr"/>
          <a:lstStyle/>
          <a:p>
            <a:pPr>
              <a:defRPr/>
            </a:pPr>
            <a:r>
              <a:rPr lang="en-US" sz="4000" dirty="0" smtClean="0">
                <a:latin typeface="+mn-lt"/>
              </a:rPr>
              <a:t>IH-10 West: Early Planning</a:t>
            </a:r>
            <a:endParaRPr lang="en-US" sz="4000" dirty="0">
              <a:latin typeface="+mn-lt"/>
            </a:endParaRPr>
          </a:p>
        </p:txBody>
      </p:sp>
      <p:pic>
        <p:nvPicPr>
          <p:cNvPr id="69633" name="Picture 1"/>
          <p:cNvPicPr>
            <a:picLocks noChangeAspect="1" noChangeArrowheads="1"/>
          </p:cNvPicPr>
          <p:nvPr/>
        </p:nvPicPr>
        <p:blipFill>
          <a:blip r:embed="rId3" cstate="print"/>
          <a:srcRect l="59218" t="35223" r="7848" b="20094"/>
          <a:stretch>
            <a:fillRect/>
          </a:stretch>
        </p:blipFill>
        <p:spPr bwMode="auto">
          <a:xfrm>
            <a:off x="1487492" y="2389239"/>
            <a:ext cx="7228805" cy="3923071"/>
          </a:xfrm>
          <a:prstGeom prst="rect">
            <a:avLst/>
          </a:prstGeom>
          <a:noFill/>
          <a:ln w="9525">
            <a:noFill/>
            <a:miter lim="800000"/>
            <a:headEnd/>
            <a:tailEnd/>
          </a:ln>
        </p:spPr>
      </p:pic>
      <p:sp>
        <p:nvSpPr>
          <p:cNvPr id="6" name="Rectangle 17"/>
          <p:cNvSpPr>
            <a:spLocks noChangeArrowheads="1"/>
          </p:cNvSpPr>
          <p:nvPr/>
        </p:nvSpPr>
        <p:spPr bwMode="auto">
          <a:xfrm>
            <a:off x="921018" y="894397"/>
            <a:ext cx="8222982" cy="206210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177800" marR="0" lvl="0" indent="-177800" algn="l" defTabSz="914400" rtl="0" eaLnBrk="0" fontAlgn="base" latinLnBrk="0" hangingPunct="0">
              <a:lnSpc>
                <a:spcPct val="100000"/>
              </a:lnSpc>
              <a:spcBef>
                <a:spcPct val="0"/>
              </a:spcBef>
              <a:spcAft>
                <a:spcPts val="600"/>
              </a:spcAft>
              <a:buClrTx/>
              <a:buSzTx/>
              <a:buFont typeface="Arial" pitchFamily="34" charset="0"/>
              <a:buChar char="•"/>
              <a:tabLst/>
            </a:pPr>
            <a:endParaRPr kumimoji="0" lang="en-US" sz="2000" b="0" i="0" u="none" strike="noStrike" cap="none" normalizeH="0" baseline="0" dirty="0" smtClean="0">
              <a:ln>
                <a:noFill/>
              </a:ln>
              <a:solidFill>
                <a:srgbClr val="000000"/>
              </a:solidFill>
              <a:effectLst/>
              <a:latin typeface="Arial" pitchFamily="34" charset="0"/>
              <a:ea typeface="Times New Roman" pitchFamily="18" charset="0"/>
            </a:endParaRPr>
          </a:p>
          <a:p>
            <a:pPr marL="182880" indent="-365760" eaLnBrk="0" hangingPunct="0">
              <a:spcBef>
                <a:spcPts val="0"/>
              </a:spcBef>
              <a:spcAft>
                <a:spcPts val="600"/>
              </a:spcAft>
              <a:buFont typeface="Arial" pitchFamily="34" charset="0"/>
              <a:buChar char="•"/>
            </a:pPr>
            <a:r>
              <a:rPr lang="en-US" sz="2400" b="0" dirty="0" smtClean="0">
                <a:solidFill>
                  <a:srgbClr val="000000"/>
                </a:solidFill>
                <a:latin typeface="Arial" pitchFamily="34" charset="0"/>
                <a:ea typeface="Times New Roman" pitchFamily="18" charset="0"/>
              </a:rPr>
              <a:t>1954 view of US 90 as a 4-lane divided highway</a:t>
            </a:r>
          </a:p>
          <a:p>
            <a:pPr marL="182880" indent="-365760" eaLnBrk="0" hangingPunct="0">
              <a:spcBef>
                <a:spcPts val="0"/>
              </a:spcBef>
              <a:spcAft>
                <a:spcPts val="600"/>
              </a:spcAft>
            </a:pPr>
            <a:r>
              <a:rPr lang="en-US" sz="2400" b="0" dirty="0" smtClean="0">
                <a:solidFill>
                  <a:srgbClr val="000000"/>
                </a:solidFill>
                <a:latin typeface="Arial" pitchFamily="34" charset="0"/>
                <a:ea typeface="Times New Roman" pitchFamily="18" charset="0"/>
              </a:rPr>
              <a:t>	   just west of today’s Loop 610</a:t>
            </a:r>
          </a:p>
          <a:p>
            <a:pPr marL="177800" marR="0" lvl="0" indent="-177800" algn="l" defTabSz="914400" rtl="0" eaLnBrk="0" fontAlgn="base" latinLnBrk="0" hangingPunct="0">
              <a:lnSpc>
                <a:spcPct val="100000"/>
              </a:lnSpc>
              <a:spcBef>
                <a:spcPct val="0"/>
              </a:spcBef>
              <a:spcAft>
                <a:spcPts val="600"/>
              </a:spcAft>
              <a:buClrTx/>
              <a:buSzTx/>
              <a:buFont typeface="Arial" pitchFamily="34" charset="0"/>
              <a:buChar char="•"/>
              <a:tabLst/>
            </a:pPr>
            <a:endParaRPr lang="en-US" sz="2000" b="0" dirty="0" smtClean="0">
              <a:solidFill>
                <a:srgbClr val="000000"/>
              </a:solidFill>
              <a:latin typeface="Arial" pitchFamily="34" charset="0"/>
              <a:ea typeface="Times New Roman" pitchFamily="18" charset="0"/>
            </a:endParaRPr>
          </a:p>
          <a:p>
            <a:pPr marL="177800" marR="0" lvl="0" indent="-177800" algn="l" defTabSz="914400" rtl="0" eaLnBrk="0" fontAlgn="base" latinLnBrk="0" hangingPunct="0">
              <a:lnSpc>
                <a:spcPct val="100000"/>
              </a:lnSpc>
              <a:spcBef>
                <a:spcPct val="0"/>
              </a:spcBef>
              <a:spcAft>
                <a:spcPts val="600"/>
              </a:spcAft>
              <a:buClrTx/>
              <a:buSzTx/>
              <a:buFont typeface="Arial" pitchFamily="34" charset="0"/>
              <a:buChar char="•"/>
              <a:tabLst/>
            </a:pPr>
            <a:endParaRPr kumimoji="0" lang="en-US" sz="2000" b="0" i="0" u="none" strike="noStrike" cap="none" normalizeH="0" baseline="0" dirty="0" smtClean="0">
              <a:ln>
                <a:noFill/>
              </a:ln>
              <a:solidFill>
                <a:srgbClr val="000000"/>
              </a:solidFill>
              <a:effectLst/>
              <a:latin typeface="Arial" pitchFamily="34" charset="0"/>
              <a:ea typeface="Times New Roman" pitchFamily="18" charset="0"/>
            </a:endParaRPr>
          </a:p>
        </p:txBody>
      </p:sp>
      <p:sp>
        <p:nvSpPr>
          <p:cNvPr id="7" name="Slide Number Placeholder 6"/>
          <p:cNvSpPr>
            <a:spLocks noGrp="1"/>
          </p:cNvSpPr>
          <p:nvPr>
            <p:ph type="sldNum" sz="quarter" idx="12"/>
          </p:nvPr>
        </p:nvSpPr>
        <p:spPr/>
        <p:txBody>
          <a:bodyPr/>
          <a:lstStyle/>
          <a:p>
            <a:pPr>
              <a:defRPr/>
            </a:pPr>
            <a:fld id="{02DC12DC-E066-4301-ACE0-61DD2ACB1A44}" type="slidenum">
              <a:rPr lang="en-US" smtClean="0"/>
              <a:pPr>
                <a:defRPr/>
              </a:pPr>
              <a:t>158</a:t>
            </a:fld>
            <a:endParaRPr lang="en-US" dirty="0"/>
          </a:p>
        </p:txBody>
      </p:sp>
      <p:sp>
        <p:nvSpPr>
          <p:cNvPr id="8" name="Footer Placeholder 7"/>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Text Box 2"/>
          <p:cNvSpPr txBox="1">
            <a:spLocks noChangeArrowheads="1"/>
          </p:cNvSpPr>
          <p:nvPr/>
        </p:nvSpPr>
        <p:spPr bwMode="auto">
          <a:xfrm>
            <a:off x="485775" y="1393825"/>
            <a:ext cx="184150" cy="946150"/>
          </a:xfrm>
          <a:prstGeom prst="rect">
            <a:avLst/>
          </a:prstGeom>
          <a:noFill/>
          <a:ln w="9525" algn="ctr">
            <a:noFill/>
            <a:miter lim="800000"/>
            <a:headEnd/>
            <a:tailEnd/>
          </a:ln>
        </p:spPr>
        <p:txBody>
          <a:bodyPr wrap="none">
            <a:spAutoFit/>
          </a:bodyPr>
          <a:lstStyle/>
          <a:p>
            <a:endParaRPr lang="en-US" sz="2800" dirty="0">
              <a:solidFill>
                <a:srgbClr val="FFFF00"/>
              </a:solidFill>
            </a:endParaRPr>
          </a:p>
          <a:p>
            <a:endParaRPr lang="en-US" sz="2800" dirty="0">
              <a:solidFill>
                <a:srgbClr val="FFFF00"/>
              </a:solidFill>
            </a:endParaRPr>
          </a:p>
        </p:txBody>
      </p:sp>
      <p:sp>
        <p:nvSpPr>
          <p:cNvPr id="4101" name="Text Box 3"/>
          <p:cNvSpPr txBox="1">
            <a:spLocks noChangeArrowheads="1"/>
          </p:cNvSpPr>
          <p:nvPr/>
        </p:nvSpPr>
        <p:spPr bwMode="auto">
          <a:xfrm>
            <a:off x="588963" y="5910263"/>
            <a:ext cx="184150" cy="457200"/>
          </a:xfrm>
          <a:prstGeom prst="rect">
            <a:avLst/>
          </a:prstGeom>
          <a:noFill/>
          <a:ln w="9525" algn="ctr">
            <a:noFill/>
            <a:miter lim="800000"/>
            <a:headEnd/>
            <a:tailEnd/>
          </a:ln>
        </p:spPr>
        <p:txBody>
          <a:bodyPr wrap="none">
            <a:spAutoFit/>
          </a:bodyPr>
          <a:lstStyle/>
          <a:p>
            <a:pPr algn="ctr"/>
            <a:endParaRPr lang="en-US" sz="2400" b="0" dirty="0"/>
          </a:p>
        </p:txBody>
      </p:sp>
      <p:sp>
        <p:nvSpPr>
          <p:cNvPr id="1344517" name="Rectangle 5"/>
          <p:cNvSpPr>
            <a:spLocks noChangeArrowheads="1"/>
          </p:cNvSpPr>
          <p:nvPr/>
        </p:nvSpPr>
        <p:spPr bwMode="auto">
          <a:xfrm>
            <a:off x="744474" y="286512"/>
            <a:ext cx="7613142" cy="752475"/>
          </a:xfrm>
          <a:prstGeom prst="rect">
            <a:avLst/>
          </a:prstGeom>
          <a:noFill/>
          <a:ln w="9525">
            <a:noFill/>
            <a:miter lim="800000"/>
            <a:headEnd/>
            <a:tailEnd/>
          </a:ln>
          <a:effectLst/>
        </p:spPr>
        <p:txBody>
          <a:bodyPr anchor="ctr"/>
          <a:lstStyle/>
          <a:p>
            <a:pPr>
              <a:defRPr/>
            </a:pPr>
            <a:r>
              <a:rPr lang="en-US" sz="4000" dirty="0" smtClean="0">
                <a:latin typeface="+mj-lt"/>
              </a:rPr>
              <a:t>Katy Freeway Upgrade in 1960s</a:t>
            </a:r>
            <a:endParaRPr lang="en-US" sz="4000" dirty="0">
              <a:latin typeface="+mj-lt"/>
            </a:endParaRPr>
          </a:p>
        </p:txBody>
      </p:sp>
      <p:pic>
        <p:nvPicPr>
          <p:cNvPr id="4104" name="Picture 8"/>
          <p:cNvPicPr>
            <a:picLocks noChangeAspect="1" noChangeArrowheads="1"/>
          </p:cNvPicPr>
          <p:nvPr/>
        </p:nvPicPr>
        <p:blipFill>
          <a:blip r:embed="rId3" cstate="print"/>
          <a:srcRect l="17781" t="12321" r="8023"/>
          <a:stretch>
            <a:fillRect/>
          </a:stretch>
        </p:blipFill>
        <p:spPr bwMode="auto">
          <a:xfrm>
            <a:off x="548640" y="1272812"/>
            <a:ext cx="3871722" cy="2393125"/>
          </a:xfrm>
          <a:prstGeom prst="rect">
            <a:avLst/>
          </a:prstGeom>
          <a:noFill/>
          <a:ln w="9525">
            <a:noFill/>
            <a:miter lim="800000"/>
            <a:headEnd/>
            <a:tailEnd/>
          </a:ln>
        </p:spPr>
      </p:pic>
      <p:pic>
        <p:nvPicPr>
          <p:cNvPr id="4105" name="Picture 9"/>
          <p:cNvPicPr>
            <a:picLocks noChangeAspect="1" noChangeArrowheads="1"/>
          </p:cNvPicPr>
          <p:nvPr/>
        </p:nvPicPr>
        <p:blipFill>
          <a:blip r:embed="rId4" cstate="print"/>
          <a:srcRect/>
          <a:stretch>
            <a:fillRect/>
          </a:stretch>
        </p:blipFill>
        <p:spPr bwMode="auto">
          <a:xfrm>
            <a:off x="4476268" y="3913632"/>
            <a:ext cx="4265396" cy="2320760"/>
          </a:xfrm>
          <a:prstGeom prst="rect">
            <a:avLst/>
          </a:prstGeom>
          <a:noFill/>
          <a:ln w="9525">
            <a:noFill/>
            <a:miter lim="800000"/>
            <a:headEnd/>
            <a:tailEnd/>
          </a:ln>
        </p:spPr>
      </p:pic>
      <p:sp>
        <p:nvSpPr>
          <p:cNvPr id="10" name="Rectangle 9"/>
          <p:cNvSpPr/>
          <p:nvPr/>
        </p:nvSpPr>
        <p:spPr>
          <a:xfrm>
            <a:off x="4685792" y="1350510"/>
            <a:ext cx="4238752" cy="2246769"/>
          </a:xfrm>
          <a:prstGeom prst="rect">
            <a:avLst/>
          </a:prstGeom>
        </p:spPr>
        <p:txBody>
          <a:bodyPr wrap="square">
            <a:spAutoFit/>
          </a:bodyPr>
          <a:lstStyle/>
          <a:p>
            <a:r>
              <a:rPr lang="en-US" sz="2400" dirty="0" smtClean="0">
                <a:solidFill>
                  <a:srgbClr val="000000"/>
                </a:solidFill>
              </a:rPr>
              <a:t>IH-10 outside of Loop 610:</a:t>
            </a:r>
          </a:p>
          <a:p>
            <a:pPr>
              <a:buFont typeface="Arial" pitchFamily="34" charset="0"/>
              <a:buChar char="•"/>
            </a:pPr>
            <a:r>
              <a:rPr lang="en-US" sz="2000" dirty="0">
                <a:solidFill>
                  <a:srgbClr val="000000"/>
                </a:solidFill>
              </a:rPr>
              <a:t> </a:t>
            </a:r>
            <a:r>
              <a:rPr lang="en-US" sz="2400" b="0" dirty="0" smtClean="0">
                <a:solidFill>
                  <a:srgbClr val="000000"/>
                </a:solidFill>
              </a:rPr>
              <a:t>Built on existing ROW</a:t>
            </a:r>
          </a:p>
          <a:p>
            <a:pPr marL="177800" indent="-177800">
              <a:buFont typeface="Arial" pitchFamily="34" charset="0"/>
              <a:buChar char="•"/>
            </a:pPr>
            <a:r>
              <a:rPr lang="en-US" sz="2400" b="0" dirty="0" smtClean="0">
                <a:solidFill>
                  <a:srgbClr val="000000"/>
                </a:solidFill>
              </a:rPr>
              <a:t>3 main + 2 frontage lanes</a:t>
            </a:r>
          </a:p>
          <a:p>
            <a:pPr marL="177800" indent="-177800">
              <a:buFont typeface="Arial" pitchFamily="34" charset="0"/>
              <a:buChar char="•"/>
            </a:pPr>
            <a:r>
              <a:rPr lang="en-US" sz="2400" b="0" dirty="0" smtClean="0">
                <a:solidFill>
                  <a:srgbClr val="FF0000"/>
                </a:solidFill>
              </a:rPr>
              <a:t>ROW limit prevented further improvement</a:t>
            </a:r>
          </a:p>
          <a:p>
            <a:pPr marL="177800" indent="-177800">
              <a:buFont typeface="Arial" pitchFamily="34" charset="0"/>
              <a:buChar char="•"/>
            </a:pPr>
            <a:endParaRPr lang="en-US" sz="2000" b="0" dirty="0">
              <a:solidFill>
                <a:srgbClr val="000000"/>
              </a:solidFill>
            </a:endParaRPr>
          </a:p>
        </p:txBody>
      </p:sp>
      <p:sp>
        <p:nvSpPr>
          <p:cNvPr id="12" name="Rectangle 11"/>
          <p:cNvSpPr/>
          <p:nvPr/>
        </p:nvSpPr>
        <p:spPr>
          <a:xfrm>
            <a:off x="424180" y="4625587"/>
            <a:ext cx="4166108" cy="1200329"/>
          </a:xfrm>
          <a:prstGeom prst="rect">
            <a:avLst/>
          </a:prstGeom>
        </p:spPr>
        <p:txBody>
          <a:bodyPr wrap="square">
            <a:spAutoFit/>
          </a:bodyPr>
          <a:lstStyle/>
          <a:p>
            <a:r>
              <a:rPr lang="en-US" sz="2400" dirty="0" smtClean="0">
                <a:solidFill>
                  <a:srgbClr val="000000"/>
                </a:solidFill>
              </a:rPr>
              <a:t>IH-10 inside of Loop 610:</a:t>
            </a:r>
          </a:p>
          <a:p>
            <a:pPr marL="177800" indent="-177800">
              <a:buFont typeface="Arial" pitchFamily="34" charset="0"/>
              <a:buChar char="•"/>
            </a:pPr>
            <a:r>
              <a:rPr lang="en-US" sz="2400" b="0" dirty="0" smtClean="0">
                <a:solidFill>
                  <a:srgbClr val="000000"/>
                </a:solidFill>
              </a:rPr>
              <a:t>10 main lanes minimum</a:t>
            </a:r>
          </a:p>
          <a:p>
            <a:pPr marL="177800" indent="-177800">
              <a:buFont typeface="Arial" pitchFamily="34" charset="0"/>
              <a:buChar char="•"/>
            </a:pPr>
            <a:r>
              <a:rPr lang="en-US" sz="2400" b="0" dirty="0" smtClean="0">
                <a:solidFill>
                  <a:srgbClr val="000000"/>
                </a:solidFill>
              </a:rPr>
              <a:t>Currently still in service</a:t>
            </a:r>
          </a:p>
        </p:txBody>
      </p:sp>
      <p:sp>
        <p:nvSpPr>
          <p:cNvPr id="9" name="Slide Number Placeholder 8"/>
          <p:cNvSpPr>
            <a:spLocks noGrp="1"/>
          </p:cNvSpPr>
          <p:nvPr>
            <p:ph type="sldNum" sz="quarter" idx="12"/>
          </p:nvPr>
        </p:nvSpPr>
        <p:spPr/>
        <p:txBody>
          <a:bodyPr/>
          <a:lstStyle/>
          <a:p>
            <a:pPr>
              <a:defRPr/>
            </a:pPr>
            <a:fld id="{02DC12DC-E066-4301-ACE0-61DD2ACB1A44}" type="slidenum">
              <a:rPr lang="en-US" smtClean="0"/>
              <a:pPr>
                <a:defRPr/>
              </a:pPr>
              <a:t>159</a:t>
            </a:fld>
            <a:endParaRPr lang="en-US" dirty="0"/>
          </a:p>
        </p:txBody>
      </p:sp>
      <p:sp>
        <p:nvSpPr>
          <p:cNvPr id="11" name="Footer Placeholder 10"/>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Text Box 2"/>
          <p:cNvSpPr txBox="1">
            <a:spLocks noChangeArrowheads="1"/>
          </p:cNvSpPr>
          <p:nvPr/>
        </p:nvSpPr>
        <p:spPr bwMode="auto">
          <a:xfrm>
            <a:off x="485775" y="1393825"/>
            <a:ext cx="184150" cy="946150"/>
          </a:xfrm>
          <a:prstGeom prst="rect">
            <a:avLst/>
          </a:prstGeom>
          <a:noFill/>
          <a:ln w="9525" algn="ctr">
            <a:noFill/>
            <a:miter lim="800000"/>
            <a:headEnd/>
            <a:tailEnd/>
          </a:ln>
        </p:spPr>
        <p:txBody>
          <a:bodyPr wrap="none">
            <a:spAutoFit/>
          </a:bodyPr>
          <a:lstStyle/>
          <a:p>
            <a:endParaRPr lang="en-US" sz="2800" dirty="0">
              <a:solidFill>
                <a:srgbClr val="FFFF00"/>
              </a:solidFill>
            </a:endParaRPr>
          </a:p>
          <a:p>
            <a:endParaRPr lang="en-US" sz="2800" dirty="0">
              <a:solidFill>
                <a:srgbClr val="FFFF00"/>
              </a:solidFill>
            </a:endParaRPr>
          </a:p>
        </p:txBody>
      </p:sp>
      <p:sp>
        <p:nvSpPr>
          <p:cNvPr id="5125" name="Text Box 3"/>
          <p:cNvSpPr txBox="1">
            <a:spLocks noChangeArrowheads="1"/>
          </p:cNvSpPr>
          <p:nvPr/>
        </p:nvSpPr>
        <p:spPr bwMode="auto">
          <a:xfrm>
            <a:off x="588963" y="5910263"/>
            <a:ext cx="184150" cy="457200"/>
          </a:xfrm>
          <a:prstGeom prst="rect">
            <a:avLst/>
          </a:prstGeom>
          <a:noFill/>
          <a:ln w="9525" algn="ctr">
            <a:noFill/>
            <a:miter lim="800000"/>
            <a:headEnd/>
            <a:tailEnd/>
          </a:ln>
        </p:spPr>
        <p:txBody>
          <a:bodyPr wrap="none">
            <a:spAutoFit/>
          </a:bodyPr>
          <a:lstStyle/>
          <a:p>
            <a:pPr algn="ctr"/>
            <a:endParaRPr lang="en-US" sz="2400" b="0" dirty="0"/>
          </a:p>
        </p:txBody>
      </p:sp>
      <p:sp>
        <p:nvSpPr>
          <p:cNvPr id="1344517" name="Rectangle 5"/>
          <p:cNvSpPr>
            <a:spLocks noChangeArrowheads="1"/>
          </p:cNvSpPr>
          <p:nvPr/>
        </p:nvSpPr>
        <p:spPr bwMode="auto">
          <a:xfrm>
            <a:off x="634746" y="304800"/>
            <a:ext cx="8490966" cy="752475"/>
          </a:xfrm>
          <a:prstGeom prst="rect">
            <a:avLst/>
          </a:prstGeom>
          <a:noFill/>
          <a:ln w="9525">
            <a:noFill/>
            <a:miter lim="800000"/>
            <a:headEnd/>
            <a:tailEnd/>
          </a:ln>
          <a:effectLst/>
        </p:spPr>
        <p:txBody>
          <a:bodyPr anchor="ctr"/>
          <a:lstStyle/>
          <a:p>
            <a:pPr>
              <a:defRPr/>
            </a:pPr>
            <a:r>
              <a:rPr lang="en-US" sz="3600" dirty="0" smtClean="0"/>
              <a:t>Katy Freeway Transitway (1980s)</a:t>
            </a:r>
            <a:endParaRPr lang="en-US" sz="3600" dirty="0"/>
          </a:p>
        </p:txBody>
      </p:sp>
      <p:sp>
        <p:nvSpPr>
          <p:cNvPr id="5130" name="Rectangle 10"/>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pic>
        <p:nvPicPr>
          <p:cNvPr id="5133" name="Chart 10"/>
          <p:cNvPicPr>
            <a:picLocks noChangeArrowheads="1"/>
          </p:cNvPicPr>
          <p:nvPr/>
        </p:nvPicPr>
        <p:blipFill>
          <a:blip r:embed="rId3" cstate="print"/>
          <a:srcRect l="3473" t="6483" r="27415" b="13848"/>
          <a:stretch>
            <a:fillRect/>
          </a:stretch>
        </p:blipFill>
        <p:spPr bwMode="auto">
          <a:xfrm>
            <a:off x="308864" y="3282188"/>
            <a:ext cx="4427728" cy="2899156"/>
          </a:xfrm>
          <a:prstGeom prst="rect">
            <a:avLst/>
          </a:prstGeom>
          <a:noFill/>
          <a:ln w="9525">
            <a:noFill/>
            <a:miter lim="800000"/>
            <a:headEnd/>
            <a:tailEnd/>
          </a:ln>
        </p:spPr>
      </p:pic>
      <p:sp>
        <p:nvSpPr>
          <p:cNvPr id="5135" name="Rectangle 15"/>
          <p:cNvSpPr>
            <a:spLocks noChangeArrowheads="1"/>
          </p:cNvSpPr>
          <p:nvPr/>
        </p:nvSpPr>
        <p:spPr bwMode="auto">
          <a:xfrm>
            <a:off x="0" y="0"/>
            <a:ext cx="3017838" cy="6350"/>
          </a:xfrm>
          <a:prstGeom prst="rect">
            <a:avLst/>
          </a:prstGeom>
          <a:solidFill>
            <a:srgbClr val="000000"/>
          </a:solidFill>
          <a:ln w="9525">
            <a:solidFill>
              <a:schemeClr val="tx1"/>
            </a:solidFill>
            <a:prstDash val="solid"/>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sp>
        <p:nvSpPr>
          <p:cNvPr id="5137" name="Rectangle 17"/>
          <p:cNvSpPr>
            <a:spLocks noChangeArrowheads="1"/>
          </p:cNvSpPr>
          <p:nvPr/>
        </p:nvSpPr>
        <p:spPr bwMode="auto">
          <a:xfrm>
            <a:off x="449072" y="1329812"/>
            <a:ext cx="4635500" cy="17081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177800" marR="0" lvl="0" indent="-177800" algn="l" defTabSz="914400" rtl="0" eaLnBrk="0" fontAlgn="base" latinLnBrk="0" hangingPunct="0">
              <a:lnSpc>
                <a:spcPct val="100000"/>
              </a:lnSpc>
              <a:spcBef>
                <a:spcPct val="0"/>
              </a:spcBef>
              <a:spcAft>
                <a:spcPts val="600"/>
              </a:spcAft>
              <a:buClrTx/>
              <a:buSzTx/>
              <a:buFont typeface="Arial" pitchFamily="34" charset="0"/>
              <a:buChar char="•"/>
              <a:tabLst/>
            </a:pPr>
            <a:r>
              <a:rPr kumimoji="0" lang="en-US" sz="2000" b="0" i="0" u="none" strike="noStrike" cap="none" normalizeH="0" baseline="0" dirty="0" smtClean="0">
                <a:ln>
                  <a:noFill/>
                </a:ln>
                <a:solidFill>
                  <a:srgbClr val="000000"/>
                </a:solidFill>
                <a:effectLst/>
                <a:latin typeface="Arial" pitchFamily="34" charset="0"/>
                <a:ea typeface="Times New Roman" pitchFamily="18" charset="0"/>
              </a:rPr>
              <a:t>SH 6 to IH 610: 15 min. on transitway vs. 45 min. on general</a:t>
            </a:r>
            <a:r>
              <a:rPr kumimoji="0" lang="en-US" sz="2000" b="0" i="0" u="none" strike="noStrike" cap="none" normalizeH="0" dirty="0" smtClean="0">
                <a:ln>
                  <a:noFill/>
                </a:ln>
                <a:solidFill>
                  <a:srgbClr val="000000"/>
                </a:solidFill>
                <a:effectLst/>
                <a:latin typeface="Arial" pitchFamily="34" charset="0"/>
                <a:ea typeface="Times New Roman" pitchFamily="18" charset="0"/>
              </a:rPr>
              <a:t> lanes</a:t>
            </a:r>
            <a:endParaRPr kumimoji="0" lang="en-US" sz="2000" b="0" i="0" u="none" strike="noStrike" cap="none" normalizeH="0" baseline="0" dirty="0" smtClean="0">
              <a:ln>
                <a:noFill/>
              </a:ln>
              <a:solidFill>
                <a:srgbClr val="000000"/>
              </a:solidFill>
              <a:effectLst/>
              <a:latin typeface="Arial" pitchFamily="34" charset="0"/>
              <a:ea typeface="Times New Roman" pitchFamily="18" charset="0"/>
            </a:endParaRPr>
          </a:p>
          <a:p>
            <a:pPr marL="177800" marR="0" lvl="0" indent="-177800" algn="l" defTabSz="914400" rtl="0" eaLnBrk="0" fontAlgn="base" latinLnBrk="0" hangingPunct="0">
              <a:lnSpc>
                <a:spcPct val="100000"/>
              </a:lnSpc>
              <a:spcBef>
                <a:spcPct val="0"/>
              </a:spcBef>
              <a:spcAft>
                <a:spcPct val="0"/>
              </a:spcAft>
              <a:buClrTx/>
              <a:buSzTx/>
              <a:buFont typeface="Arial" pitchFamily="34" charset="0"/>
              <a:buChar char="•"/>
              <a:tabLst/>
            </a:pPr>
            <a:r>
              <a:rPr kumimoji="0" lang="en-US" sz="2000" b="0" i="0" u="none" strike="noStrike" cap="none" normalizeH="0" baseline="0" dirty="0" smtClean="0">
                <a:ln>
                  <a:noFill/>
                </a:ln>
                <a:solidFill>
                  <a:srgbClr val="000000"/>
                </a:solidFill>
                <a:effectLst/>
                <a:latin typeface="Arial" pitchFamily="34" charset="0"/>
                <a:ea typeface="Times New Roman" pitchFamily="18" charset="0"/>
              </a:rPr>
              <a:t>Served 23%</a:t>
            </a:r>
            <a:r>
              <a:rPr kumimoji="0" lang="en-US" sz="2000" b="0" i="0" u="none" strike="noStrike" cap="none" normalizeH="0" dirty="0" smtClean="0">
                <a:ln>
                  <a:noFill/>
                </a:ln>
                <a:solidFill>
                  <a:srgbClr val="000000"/>
                </a:solidFill>
                <a:effectLst/>
                <a:latin typeface="Arial" pitchFamily="34" charset="0"/>
                <a:ea typeface="Times New Roman" pitchFamily="18" charset="0"/>
              </a:rPr>
              <a:t> </a:t>
            </a:r>
            <a:r>
              <a:rPr kumimoji="0" lang="en-US" sz="2000" b="0" i="0" u="none" strike="noStrike" cap="none" normalizeH="0" baseline="0" dirty="0" smtClean="0">
                <a:ln>
                  <a:noFill/>
                </a:ln>
                <a:solidFill>
                  <a:srgbClr val="000000"/>
                </a:solidFill>
                <a:effectLst/>
                <a:latin typeface="Arial" pitchFamily="34" charset="0"/>
                <a:ea typeface="Times New Roman" pitchFamily="18" charset="0"/>
              </a:rPr>
              <a:t>of vehicle volume but 46%</a:t>
            </a:r>
            <a:r>
              <a:rPr kumimoji="0" lang="en-US" sz="2000" b="0" i="0" u="none" strike="noStrike" cap="none" normalizeH="0" dirty="0" smtClean="0">
                <a:ln>
                  <a:noFill/>
                </a:ln>
                <a:solidFill>
                  <a:srgbClr val="000000"/>
                </a:solidFill>
                <a:effectLst/>
                <a:latin typeface="Arial" pitchFamily="34" charset="0"/>
                <a:ea typeface="Times New Roman" pitchFamily="18" charset="0"/>
              </a:rPr>
              <a:t> </a:t>
            </a:r>
            <a:r>
              <a:rPr kumimoji="0" lang="en-US" sz="2000" b="0" i="0" u="none" strike="noStrike" cap="none" normalizeH="0" baseline="0" dirty="0" smtClean="0">
                <a:ln>
                  <a:noFill/>
                </a:ln>
                <a:solidFill>
                  <a:srgbClr val="000000"/>
                </a:solidFill>
                <a:effectLst/>
                <a:latin typeface="Arial" pitchFamily="34" charset="0"/>
                <a:ea typeface="Times New Roman" pitchFamily="18" charset="0"/>
              </a:rPr>
              <a:t>of passenger volume during</a:t>
            </a:r>
            <a:r>
              <a:rPr kumimoji="0" lang="en-US" sz="2000" b="0" i="0" u="none" strike="noStrike" cap="none" normalizeH="0" dirty="0" smtClean="0">
                <a:ln>
                  <a:noFill/>
                </a:ln>
                <a:solidFill>
                  <a:srgbClr val="000000"/>
                </a:solidFill>
                <a:effectLst/>
                <a:latin typeface="Arial" pitchFamily="34" charset="0"/>
                <a:ea typeface="Times New Roman" pitchFamily="18" charset="0"/>
              </a:rPr>
              <a:t> </a:t>
            </a:r>
            <a:r>
              <a:rPr kumimoji="0" lang="en-US" sz="2000" b="0" i="0" u="none" strike="noStrike" cap="none" normalizeH="0" baseline="0" dirty="0" smtClean="0">
                <a:ln>
                  <a:noFill/>
                </a:ln>
                <a:solidFill>
                  <a:srgbClr val="000000"/>
                </a:solidFill>
                <a:effectLst/>
                <a:latin typeface="Arial" pitchFamily="34" charset="0"/>
                <a:ea typeface="Times New Roman" pitchFamily="18" charset="0"/>
              </a:rPr>
              <a:t>morning peak hour</a:t>
            </a:r>
            <a:endParaRPr kumimoji="0" lang="en-US" sz="2000" b="0" i="0" u="none" strike="noStrike" cap="none" normalizeH="0" baseline="0" dirty="0" smtClean="0">
              <a:ln>
                <a:noFill/>
              </a:ln>
              <a:solidFill>
                <a:srgbClr val="000000"/>
              </a:solidFill>
              <a:effectLst/>
              <a:latin typeface="Arial" pitchFamily="34" charset="0"/>
            </a:endParaRPr>
          </a:p>
        </p:txBody>
      </p:sp>
      <p:pic>
        <p:nvPicPr>
          <p:cNvPr id="11" name="Picture 8"/>
          <p:cNvPicPr>
            <a:picLocks noChangeAspect="1" noChangeArrowheads="1"/>
          </p:cNvPicPr>
          <p:nvPr/>
        </p:nvPicPr>
        <p:blipFill>
          <a:blip r:embed="rId4" cstate="print"/>
          <a:srcRect l="42434" t="12321" r="26722"/>
          <a:stretch>
            <a:fillRect/>
          </a:stretch>
        </p:blipFill>
        <p:spPr bwMode="auto">
          <a:xfrm>
            <a:off x="5084064" y="1280160"/>
            <a:ext cx="3443994" cy="5120640"/>
          </a:xfrm>
          <a:prstGeom prst="rect">
            <a:avLst/>
          </a:prstGeom>
          <a:noFill/>
          <a:ln w="9525">
            <a:noFill/>
            <a:miter lim="800000"/>
            <a:headEnd/>
            <a:tailEnd/>
          </a:ln>
        </p:spPr>
      </p:pic>
      <p:sp>
        <p:nvSpPr>
          <p:cNvPr id="10" name="Slide Number Placeholder 9"/>
          <p:cNvSpPr>
            <a:spLocks noGrp="1"/>
          </p:cNvSpPr>
          <p:nvPr>
            <p:ph type="sldNum" sz="quarter" idx="12"/>
          </p:nvPr>
        </p:nvSpPr>
        <p:spPr/>
        <p:txBody>
          <a:bodyPr/>
          <a:lstStyle/>
          <a:p>
            <a:pPr>
              <a:defRPr/>
            </a:pPr>
            <a:fld id="{02DC12DC-E066-4301-ACE0-61DD2ACB1A44}" type="slidenum">
              <a:rPr lang="en-US" smtClean="0"/>
              <a:pPr>
                <a:defRPr/>
              </a:pPr>
              <a:t>160</a:t>
            </a:fld>
            <a:endParaRPr lang="en-US" dirty="0"/>
          </a:p>
        </p:txBody>
      </p:sp>
      <p:sp>
        <p:nvSpPr>
          <p:cNvPr id="12" name="Footer Placeholder 11"/>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Text Box 3"/>
          <p:cNvSpPr txBox="1">
            <a:spLocks noChangeArrowheads="1"/>
          </p:cNvSpPr>
          <p:nvPr/>
        </p:nvSpPr>
        <p:spPr bwMode="auto">
          <a:xfrm>
            <a:off x="588963" y="5910263"/>
            <a:ext cx="184150" cy="457200"/>
          </a:xfrm>
          <a:prstGeom prst="rect">
            <a:avLst/>
          </a:prstGeom>
          <a:noFill/>
          <a:ln w="9525" algn="ctr">
            <a:noFill/>
            <a:miter lim="800000"/>
            <a:headEnd/>
            <a:tailEnd/>
          </a:ln>
        </p:spPr>
        <p:txBody>
          <a:bodyPr wrap="none">
            <a:spAutoFit/>
          </a:bodyPr>
          <a:lstStyle/>
          <a:p>
            <a:pPr algn="ctr"/>
            <a:endParaRPr lang="en-US" sz="2400" b="0" dirty="0"/>
          </a:p>
        </p:txBody>
      </p:sp>
      <p:sp>
        <p:nvSpPr>
          <p:cNvPr id="1344517" name="Rectangle 5"/>
          <p:cNvSpPr>
            <a:spLocks noChangeArrowheads="1"/>
          </p:cNvSpPr>
          <p:nvPr/>
        </p:nvSpPr>
        <p:spPr bwMode="auto">
          <a:xfrm>
            <a:off x="323850" y="304800"/>
            <a:ext cx="8820150" cy="752475"/>
          </a:xfrm>
          <a:prstGeom prst="rect">
            <a:avLst/>
          </a:prstGeom>
          <a:noFill/>
          <a:ln w="9525">
            <a:noFill/>
            <a:miter lim="800000"/>
            <a:headEnd/>
            <a:tailEnd/>
          </a:ln>
          <a:effectLst/>
        </p:spPr>
        <p:txBody>
          <a:bodyPr anchor="ctr"/>
          <a:lstStyle/>
          <a:p>
            <a:pPr>
              <a:defRPr/>
            </a:pPr>
            <a:r>
              <a:rPr lang="en-US" sz="3600" dirty="0" smtClean="0"/>
              <a:t>Katy Freeway Reconstruction (2000s)</a:t>
            </a:r>
            <a:endParaRPr lang="en-US" sz="3600" dirty="0"/>
          </a:p>
        </p:txBody>
      </p:sp>
      <p:sp>
        <p:nvSpPr>
          <p:cNvPr id="10" name="Rectangle 6"/>
          <p:cNvSpPr>
            <a:spLocks noChangeArrowheads="1"/>
          </p:cNvSpPr>
          <p:nvPr/>
        </p:nvSpPr>
        <p:spPr bwMode="auto">
          <a:xfrm>
            <a:off x="811721" y="1293432"/>
            <a:ext cx="7893368" cy="4578350"/>
          </a:xfrm>
          <a:prstGeom prst="rect">
            <a:avLst/>
          </a:prstGeom>
          <a:noFill/>
          <a:ln w="9525">
            <a:noFill/>
            <a:miter lim="800000"/>
            <a:headEnd/>
            <a:tailEnd/>
          </a:ln>
        </p:spPr>
        <p:txBody>
          <a:bodyPr/>
          <a:lstStyle/>
          <a:p>
            <a:pPr marL="458788" indent="-458788">
              <a:spcAft>
                <a:spcPts val="600"/>
              </a:spcAft>
              <a:buSzPct val="100000"/>
              <a:buFontTx/>
              <a:buChar char="•"/>
              <a:tabLst>
                <a:tab pos="2751138" algn="l"/>
              </a:tabLst>
              <a:defRPr/>
            </a:pPr>
            <a:r>
              <a:rPr lang="en-US" sz="2400" b="0" dirty="0" smtClean="0">
                <a:solidFill>
                  <a:schemeClr val="accent4">
                    <a:lumMod val="10000"/>
                  </a:schemeClr>
                </a:solidFill>
              </a:rPr>
              <a:t>Study for expansion started in mid-1980s</a:t>
            </a:r>
          </a:p>
          <a:p>
            <a:pPr marL="458788" indent="-458788">
              <a:spcAft>
                <a:spcPts val="600"/>
              </a:spcAft>
              <a:buSzPct val="100000"/>
              <a:buFontTx/>
              <a:buChar char="•"/>
              <a:tabLst>
                <a:tab pos="2751138" algn="l"/>
              </a:tabLst>
              <a:defRPr/>
            </a:pPr>
            <a:r>
              <a:rPr lang="en-US" sz="2400" b="0" dirty="0" smtClean="0">
                <a:solidFill>
                  <a:srgbClr val="FF0000"/>
                </a:solidFill>
              </a:rPr>
              <a:t>1992: 100 ft. </a:t>
            </a:r>
            <a:r>
              <a:rPr lang="en-US" sz="2400" b="0" dirty="0">
                <a:solidFill>
                  <a:srgbClr val="FF0000"/>
                </a:solidFill>
              </a:rPr>
              <a:t>railroad </a:t>
            </a:r>
            <a:r>
              <a:rPr lang="en-US" sz="2400" b="0" dirty="0" smtClean="0">
                <a:solidFill>
                  <a:srgbClr val="FF0000"/>
                </a:solidFill>
              </a:rPr>
              <a:t>ROW along </a:t>
            </a:r>
            <a:r>
              <a:rPr lang="en-US" sz="2400" b="0" dirty="0">
                <a:solidFill>
                  <a:srgbClr val="FF0000"/>
                </a:solidFill>
              </a:rPr>
              <a:t>Katy Freeway acquired from </a:t>
            </a:r>
            <a:r>
              <a:rPr lang="en-US" sz="2400" b="0" dirty="0" smtClean="0">
                <a:solidFill>
                  <a:srgbClr val="FF0000"/>
                </a:solidFill>
              </a:rPr>
              <a:t>UP Railroad</a:t>
            </a:r>
          </a:p>
          <a:p>
            <a:pPr marL="458788" indent="-458788">
              <a:spcAft>
                <a:spcPts val="600"/>
              </a:spcAft>
              <a:buSzPct val="100000"/>
              <a:buFontTx/>
              <a:buChar char="•"/>
              <a:tabLst>
                <a:tab pos="2751138" algn="l"/>
              </a:tabLst>
              <a:defRPr/>
            </a:pPr>
            <a:r>
              <a:rPr lang="en-US" sz="2400" b="0" dirty="0" smtClean="0">
                <a:solidFill>
                  <a:schemeClr val="accent4">
                    <a:lumMod val="10000"/>
                  </a:schemeClr>
                </a:solidFill>
              </a:rPr>
              <a:t>1995: Katy Freeway MIS - preferred alternative selected</a:t>
            </a:r>
          </a:p>
          <a:p>
            <a:pPr marL="458788" lvl="1" indent="-458788">
              <a:spcAft>
                <a:spcPts val="600"/>
              </a:spcAft>
              <a:buSzPct val="100000"/>
              <a:buFont typeface="Arial" pitchFamily="34" charset="0"/>
              <a:buChar char="•"/>
              <a:tabLst>
                <a:tab pos="2751138" algn="l"/>
              </a:tabLst>
              <a:defRPr/>
            </a:pPr>
            <a:r>
              <a:rPr lang="en-US" sz="2400" b="0" dirty="0" smtClean="0">
                <a:solidFill>
                  <a:schemeClr val="accent4">
                    <a:lumMod val="10000"/>
                  </a:schemeClr>
                </a:solidFill>
              </a:rPr>
              <a:t>Later </a:t>
            </a:r>
            <a:r>
              <a:rPr lang="en-US" sz="2400" b="0" dirty="0">
                <a:solidFill>
                  <a:schemeClr val="accent4">
                    <a:lumMod val="10000"/>
                  </a:schemeClr>
                </a:solidFill>
              </a:rPr>
              <a:t>involvement of </a:t>
            </a:r>
            <a:r>
              <a:rPr lang="en-US" sz="2400" b="0" dirty="0" smtClean="0">
                <a:solidFill>
                  <a:schemeClr val="accent4">
                    <a:lumMod val="10000"/>
                  </a:schemeClr>
                </a:solidFill>
              </a:rPr>
              <a:t>HCTRA - HOV lanes converted to HOT lanes </a:t>
            </a:r>
          </a:p>
          <a:p>
            <a:pPr marL="458788" lvl="1" indent="-458788">
              <a:spcAft>
                <a:spcPts val="600"/>
              </a:spcAft>
              <a:buSzPct val="100000"/>
              <a:buFont typeface="Arial" pitchFamily="34" charset="0"/>
              <a:buChar char="•"/>
              <a:tabLst>
                <a:tab pos="2751138" algn="l"/>
              </a:tabLst>
              <a:defRPr/>
            </a:pPr>
            <a:r>
              <a:rPr lang="en-US" sz="2400" b="0" dirty="0" smtClean="0">
                <a:solidFill>
                  <a:schemeClr val="accent4">
                    <a:lumMod val="10000"/>
                  </a:schemeClr>
                </a:solidFill>
              </a:rPr>
              <a:t>August 2002: FHWA issued Record of Decision </a:t>
            </a:r>
          </a:p>
          <a:p>
            <a:pPr marL="458788" lvl="1" indent="-458788">
              <a:spcAft>
                <a:spcPts val="600"/>
              </a:spcAft>
              <a:buSzPct val="100000"/>
              <a:buFont typeface="Arial" pitchFamily="34" charset="0"/>
              <a:buChar char="•"/>
              <a:tabLst>
                <a:tab pos="2751138" algn="l"/>
              </a:tabLst>
              <a:defRPr/>
            </a:pPr>
            <a:r>
              <a:rPr lang="en-US" sz="2400" b="0" dirty="0" smtClean="0">
                <a:solidFill>
                  <a:schemeClr val="accent4">
                    <a:lumMod val="10000"/>
                  </a:schemeClr>
                </a:solidFill>
              </a:rPr>
              <a:t>March 2003: FHWA, TxDOT, and HCTRA signed agreement finalizing operational/financial arrangements</a:t>
            </a:r>
          </a:p>
          <a:p>
            <a:pPr marL="458788" lvl="1" indent="-458788">
              <a:spcAft>
                <a:spcPts val="600"/>
              </a:spcAft>
              <a:buSzPct val="100000"/>
              <a:buFont typeface="Arial" pitchFamily="34" charset="0"/>
              <a:buChar char="•"/>
              <a:tabLst>
                <a:tab pos="2751138" algn="l"/>
              </a:tabLst>
              <a:defRPr/>
            </a:pPr>
            <a:r>
              <a:rPr lang="en-US" sz="2400" b="0" dirty="0" smtClean="0">
                <a:solidFill>
                  <a:schemeClr val="accent4">
                    <a:lumMod val="10000"/>
                  </a:schemeClr>
                </a:solidFill>
              </a:rPr>
              <a:t>October 2008: grand opening of the new freeway</a:t>
            </a:r>
            <a:endParaRPr lang="en-US" sz="2000" b="0" dirty="0">
              <a:solidFill>
                <a:schemeClr val="accent4">
                  <a:lumMod val="10000"/>
                </a:schemeClr>
              </a:solidFill>
            </a:endParaRPr>
          </a:p>
          <a:p>
            <a:pPr marL="458788" indent="-458788">
              <a:spcAft>
                <a:spcPts val="600"/>
              </a:spcAft>
              <a:buSzPct val="100000"/>
              <a:buFont typeface="Arial" pitchFamily="34" charset="0"/>
              <a:buChar char="•"/>
              <a:tabLst>
                <a:tab pos="2751138" algn="l"/>
              </a:tabLst>
              <a:defRPr/>
            </a:pPr>
            <a:endParaRPr lang="en-US" sz="2400" b="0" dirty="0" smtClean="0">
              <a:solidFill>
                <a:schemeClr val="accent4">
                  <a:lumMod val="10000"/>
                </a:schemeClr>
              </a:solidFill>
            </a:endParaRPr>
          </a:p>
          <a:p>
            <a:pPr marL="458788" indent="-458788">
              <a:buClr>
                <a:srgbClr val="000099"/>
              </a:buClr>
              <a:buSzPct val="100000"/>
              <a:tabLst>
                <a:tab pos="2751138" algn="l"/>
              </a:tabLst>
              <a:defRPr/>
            </a:pPr>
            <a:endParaRPr lang="en-US" sz="2400" b="0" dirty="0">
              <a:solidFill>
                <a:schemeClr val="accent4">
                  <a:lumMod val="10000"/>
                </a:schemeClr>
              </a:solidFill>
            </a:endParaRPr>
          </a:p>
        </p:txBody>
      </p:sp>
      <p:sp>
        <p:nvSpPr>
          <p:cNvPr id="5" name="Slide Number Placeholder 4"/>
          <p:cNvSpPr>
            <a:spLocks noGrp="1"/>
          </p:cNvSpPr>
          <p:nvPr>
            <p:ph type="sldNum" sz="quarter" idx="12"/>
          </p:nvPr>
        </p:nvSpPr>
        <p:spPr/>
        <p:txBody>
          <a:bodyPr/>
          <a:lstStyle/>
          <a:p>
            <a:pPr>
              <a:defRPr/>
            </a:pPr>
            <a:fld id="{02DC12DC-E066-4301-ACE0-61DD2ACB1A44}" type="slidenum">
              <a:rPr lang="en-US" smtClean="0"/>
              <a:pPr>
                <a:defRPr/>
              </a:pPr>
              <a:t>161</a:t>
            </a:fld>
            <a:endParaRPr lang="en-US" dirty="0"/>
          </a:p>
        </p:txBody>
      </p:sp>
      <p:sp>
        <p:nvSpPr>
          <p:cNvPr id="6" name="Footer Placeholder 5"/>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9" name="Text Box 3"/>
          <p:cNvSpPr txBox="1">
            <a:spLocks noChangeArrowheads="1"/>
          </p:cNvSpPr>
          <p:nvPr/>
        </p:nvSpPr>
        <p:spPr bwMode="auto">
          <a:xfrm>
            <a:off x="588963" y="5910263"/>
            <a:ext cx="184150" cy="457200"/>
          </a:xfrm>
          <a:prstGeom prst="rect">
            <a:avLst/>
          </a:prstGeom>
          <a:noFill/>
          <a:ln w="9525" algn="ctr">
            <a:noFill/>
            <a:miter lim="800000"/>
            <a:headEnd/>
            <a:tailEnd/>
          </a:ln>
        </p:spPr>
        <p:txBody>
          <a:bodyPr wrap="none">
            <a:spAutoFit/>
          </a:bodyPr>
          <a:lstStyle/>
          <a:p>
            <a:pPr algn="ctr"/>
            <a:endParaRPr lang="en-US" sz="2400" b="0" dirty="0"/>
          </a:p>
        </p:txBody>
      </p:sp>
      <p:sp>
        <p:nvSpPr>
          <p:cNvPr id="1344517" name="Rectangle 5"/>
          <p:cNvSpPr>
            <a:spLocks noChangeArrowheads="1"/>
          </p:cNvSpPr>
          <p:nvPr/>
        </p:nvSpPr>
        <p:spPr bwMode="auto">
          <a:xfrm>
            <a:off x="323850" y="304800"/>
            <a:ext cx="7753350" cy="752475"/>
          </a:xfrm>
          <a:prstGeom prst="rect">
            <a:avLst/>
          </a:prstGeom>
          <a:noFill/>
          <a:ln w="9525">
            <a:noFill/>
            <a:miter lim="800000"/>
            <a:headEnd/>
            <a:tailEnd/>
          </a:ln>
          <a:effectLst/>
        </p:spPr>
        <p:txBody>
          <a:bodyPr anchor="ctr"/>
          <a:lstStyle/>
          <a:p>
            <a:pPr>
              <a:defRPr/>
            </a:pPr>
            <a:r>
              <a:rPr lang="en-US" sz="2800" dirty="0" smtClean="0"/>
              <a:t>Katy Freeway Reconstruction – Final Design</a:t>
            </a:r>
            <a:endParaRPr lang="en-US" sz="3200" dirty="0"/>
          </a:p>
        </p:txBody>
      </p:sp>
      <p:sp>
        <p:nvSpPr>
          <p:cNvPr id="97284" name="Rectangle 4"/>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grpSp>
        <p:nvGrpSpPr>
          <p:cNvPr id="2" name="Group 16"/>
          <p:cNvGrpSpPr/>
          <p:nvPr/>
        </p:nvGrpSpPr>
        <p:grpSpPr>
          <a:xfrm>
            <a:off x="0" y="1549400"/>
            <a:ext cx="9144000" cy="2180625"/>
            <a:chOff x="0" y="2222500"/>
            <a:chExt cx="9144000" cy="2180625"/>
          </a:xfrm>
        </p:grpSpPr>
        <p:pic>
          <p:nvPicPr>
            <p:cNvPr id="97282" name="Picture 2" descr="62A"/>
            <p:cNvPicPr>
              <a:picLocks noChangeAspect="1" noChangeArrowheads="1"/>
            </p:cNvPicPr>
            <p:nvPr/>
          </p:nvPicPr>
          <p:blipFill>
            <a:blip r:embed="rId3" cstate="print"/>
            <a:srcRect/>
            <a:stretch>
              <a:fillRect/>
            </a:stretch>
          </p:blipFill>
          <p:spPr bwMode="auto">
            <a:xfrm>
              <a:off x="0" y="2222500"/>
              <a:ext cx="9144000" cy="2148914"/>
            </a:xfrm>
            <a:prstGeom prst="rect">
              <a:avLst/>
            </a:prstGeom>
            <a:noFill/>
          </p:spPr>
        </p:pic>
        <p:sp>
          <p:nvSpPr>
            <p:cNvPr id="97290" name="Rectangle 10"/>
            <p:cNvSpPr>
              <a:spLocks noChangeArrowheads="1"/>
            </p:cNvSpPr>
            <p:nvPr/>
          </p:nvSpPr>
          <p:spPr bwMode="auto">
            <a:xfrm>
              <a:off x="2146300" y="4126126"/>
              <a:ext cx="53467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pitchFamily="34" charset="0"/>
                  <a:ea typeface="Times New Roman" pitchFamily="18" charset="0"/>
                </a:rPr>
                <a:t>Katy Freeway Cross Section at East of Bunker Hill Road (Looking East)</a:t>
              </a:r>
              <a:r>
                <a:rPr kumimoji="0" lang="en-US" sz="900" b="1" i="0" u="none" strike="noStrike" cap="none" normalizeH="0" baseline="0" dirty="0" smtClean="0">
                  <a:ln>
                    <a:noFill/>
                  </a:ln>
                  <a:solidFill>
                    <a:srgbClr val="000000"/>
                  </a:solidFill>
                  <a:effectLst/>
                  <a:latin typeface="Arial" pitchFamily="34" charset="0"/>
                </a:rPr>
                <a:t> </a:t>
              </a:r>
              <a:endParaRPr kumimoji="0" lang="en-US" sz="1800" b="1" i="0" u="none" strike="noStrike" cap="none" normalizeH="0" baseline="0" dirty="0" smtClean="0">
                <a:ln>
                  <a:noFill/>
                </a:ln>
                <a:solidFill>
                  <a:srgbClr val="000000"/>
                </a:solidFill>
                <a:effectLst/>
                <a:latin typeface="Arial" pitchFamily="34" charset="0"/>
              </a:endParaRPr>
            </a:p>
          </p:txBody>
        </p:sp>
      </p:grpSp>
      <p:grpSp>
        <p:nvGrpSpPr>
          <p:cNvPr id="3" name="Group 18"/>
          <p:cNvGrpSpPr/>
          <p:nvPr/>
        </p:nvGrpSpPr>
        <p:grpSpPr>
          <a:xfrm>
            <a:off x="0" y="4010025"/>
            <a:ext cx="9140037" cy="2380651"/>
            <a:chOff x="0" y="4010025"/>
            <a:chExt cx="9140037" cy="2380651"/>
          </a:xfrm>
        </p:grpSpPr>
        <p:pic>
          <p:nvPicPr>
            <p:cNvPr id="97281" name="Picture 1" descr="70A"/>
            <p:cNvPicPr>
              <a:picLocks noChangeAspect="1" noChangeArrowheads="1"/>
            </p:cNvPicPr>
            <p:nvPr/>
          </p:nvPicPr>
          <p:blipFill>
            <a:blip r:embed="rId4" cstate="print"/>
            <a:srcRect/>
            <a:stretch>
              <a:fillRect/>
            </a:stretch>
          </p:blipFill>
          <p:spPr bwMode="auto">
            <a:xfrm>
              <a:off x="0" y="4010025"/>
              <a:ext cx="9140037" cy="2339975"/>
            </a:xfrm>
            <a:prstGeom prst="rect">
              <a:avLst/>
            </a:prstGeom>
            <a:noFill/>
          </p:spPr>
        </p:pic>
        <p:sp>
          <p:nvSpPr>
            <p:cNvPr id="97291" name="Rectangle 11"/>
            <p:cNvSpPr>
              <a:spLocks noChangeArrowheads="1"/>
            </p:cNvSpPr>
            <p:nvPr/>
          </p:nvSpPr>
          <p:spPr bwMode="auto">
            <a:xfrm>
              <a:off x="2336800" y="6113677"/>
              <a:ext cx="4864100" cy="2769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1" i="0" u="none" strike="noStrike" cap="none" normalizeH="0" baseline="0" dirty="0" smtClean="0">
                  <a:ln>
                    <a:noFill/>
                  </a:ln>
                  <a:solidFill>
                    <a:srgbClr val="000000"/>
                  </a:solidFill>
                  <a:effectLst/>
                  <a:latin typeface="Arial" pitchFamily="34" charset="0"/>
                  <a:ea typeface="Times New Roman" pitchFamily="18" charset="0"/>
                </a:rPr>
                <a:t>Katy Freeway Cross Section East of Silber Road (Looking East)</a:t>
              </a:r>
              <a:r>
                <a:rPr kumimoji="0" lang="en-US" sz="900" b="1" i="0" u="none" strike="noStrike" cap="none" normalizeH="0" baseline="0" dirty="0" smtClean="0">
                  <a:ln>
                    <a:noFill/>
                  </a:ln>
                  <a:solidFill>
                    <a:srgbClr val="000000"/>
                  </a:solidFill>
                  <a:effectLst/>
                  <a:latin typeface="Arial" pitchFamily="34" charset="0"/>
                </a:rPr>
                <a:t> </a:t>
              </a:r>
              <a:endParaRPr kumimoji="0" lang="en-US" sz="1800" b="1" i="0" u="none" strike="noStrike" cap="none" normalizeH="0" baseline="0" dirty="0" smtClean="0">
                <a:ln>
                  <a:noFill/>
                </a:ln>
                <a:solidFill>
                  <a:srgbClr val="000000"/>
                </a:solidFill>
                <a:effectLst/>
                <a:latin typeface="Arial" pitchFamily="34" charset="0"/>
              </a:endParaRPr>
            </a:p>
          </p:txBody>
        </p:sp>
      </p:grpSp>
      <p:sp>
        <p:nvSpPr>
          <p:cNvPr id="11" name="Slide Number Placeholder 10"/>
          <p:cNvSpPr>
            <a:spLocks noGrp="1"/>
          </p:cNvSpPr>
          <p:nvPr>
            <p:ph type="sldNum" sz="quarter" idx="12"/>
          </p:nvPr>
        </p:nvSpPr>
        <p:spPr/>
        <p:txBody>
          <a:bodyPr/>
          <a:lstStyle/>
          <a:p>
            <a:pPr>
              <a:defRPr/>
            </a:pPr>
            <a:fld id="{02DC12DC-E066-4301-ACE0-61DD2ACB1A44}" type="slidenum">
              <a:rPr lang="en-US" smtClean="0"/>
              <a:pPr>
                <a:defRPr/>
              </a:pPr>
              <a:t>162</a:t>
            </a:fld>
            <a:endParaRPr lang="en-US" dirty="0"/>
          </a:p>
        </p:txBody>
      </p:sp>
      <p:sp>
        <p:nvSpPr>
          <p:cNvPr id="12" name="Footer Placeholder 11"/>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781050" y="268224"/>
            <a:ext cx="5930646" cy="752475"/>
          </a:xfrm>
          <a:prstGeom prst="rect">
            <a:avLst/>
          </a:prstGeom>
          <a:noFill/>
          <a:ln w="9525">
            <a:noFill/>
            <a:miter lim="800000"/>
            <a:headEnd/>
            <a:tailEnd/>
          </a:ln>
          <a:effectLst/>
        </p:spPr>
        <p:txBody>
          <a:bodyPr anchor="ctr"/>
          <a:lstStyle/>
          <a:p>
            <a:pPr>
              <a:defRPr/>
            </a:pPr>
            <a:r>
              <a:rPr lang="en-US" sz="4000" dirty="0" smtClean="0"/>
              <a:t>The New Katy Freeway</a:t>
            </a:r>
            <a:endParaRPr lang="en-US" sz="4000" dirty="0"/>
          </a:p>
        </p:txBody>
      </p:sp>
      <p:pic>
        <p:nvPicPr>
          <p:cNvPr id="7184" name="Picture 16" descr="Rendering of Katy Freeway at SH 6 after Construction"/>
          <p:cNvPicPr>
            <a:picLocks noChangeAspect="1" noChangeArrowheads="1"/>
          </p:cNvPicPr>
          <p:nvPr/>
        </p:nvPicPr>
        <p:blipFill>
          <a:blip r:embed="rId3" r:link="rId4" cstate="print"/>
          <a:srcRect l="7066" t="15169" r="4933"/>
          <a:stretch>
            <a:fillRect/>
          </a:stretch>
        </p:blipFill>
        <p:spPr bwMode="auto">
          <a:xfrm>
            <a:off x="2905433" y="2688713"/>
            <a:ext cx="5648632" cy="3629481"/>
          </a:xfrm>
          <a:prstGeom prst="rect">
            <a:avLst/>
          </a:prstGeom>
          <a:noFill/>
          <a:ln w="9525">
            <a:noFill/>
            <a:miter lim="800000"/>
            <a:headEnd/>
            <a:tailEnd/>
          </a:ln>
        </p:spPr>
      </p:pic>
      <p:sp>
        <p:nvSpPr>
          <p:cNvPr id="21" name="TextBox 20"/>
          <p:cNvSpPr txBox="1"/>
          <p:nvPr/>
        </p:nvSpPr>
        <p:spPr>
          <a:xfrm>
            <a:off x="1049593" y="1369962"/>
            <a:ext cx="1536700" cy="338554"/>
          </a:xfrm>
          <a:prstGeom prst="rect">
            <a:avLst/>
          </a:prstGeom>
          <a:noFill/>
        </p:spPr>
        <p:txBody>
          <a:bodyPr wrap="square" rtlCol="0">
            <a:spAutoFit/>
          </a:bodyPr>
          <a:lstStyle/>
          <a:p>
            <a:r>
              <a:rPr lang="en-US" sz="1600" dirty="0" smtClean="0">
                <a:solidFill>
                  <a:srgbClr val="000000"/>
                </a:solidFill>
              </a:rPr>
              <a:t>IH10 at SH 6</a:t>
            </a:r>
            <a:endParaRPr lang="en-US" sz="1600" dirty="0">
              <a:solidFill>
                <a:srgbClr val="000000"/>
              </a:solidFill>
            </a:endParaRPr>
          </a:p>
        </p:txBody>
      </p:sp>
      <p:sp>
        <p:nvSpPr>
          <p:cNvPr id="11" name="TextBox 10"/>
          <p:cNvSpPr txBox="1"/>
          <p:nvPr/>
        </p:nvSpPr>
        <p:spPr>
          <a:xfrm>
            <a:off x="4372896" y="1345381"/>
            <a:ext cx="3030794" cy="646331"/>
          </a:xfrm>
          <a:prstGeom prst="rect">
            <a:avLst/>
          </a:prstGeom>
          <a:noFill/>
        </p:spPr>
        <p:txBody>
          <a:bodyPr wrap="square" rtlCol="0">
            <a:spAutoFit/>
          </a:bodyPr>
          <a:lstStyle/>
          <a:p>
            <a:r>
              <a:rPr lang="en-US" dirty="0" smtClean="0">
                <a:solidFill>
                  <a:srgbClr val="000000"/>
                </a:solidFill>
              </a:rPr>
              <a:t>IH10 at SH 6, Before Construction</a:t>
            </a:r>
            <a:endParaRPr lang="en-US" dirty="0">
              <a:solidFill>
                <a:srgbClr val="000000"/>
              </a:solidFill>
            </a:endParaRPr>
          </a:p>
        </p:txBody>
      </p:sp>
      <p:pic>
        <p:nvPicPr>
          <p:cNvPr id="1026" name="Picture 2" descr="Image of Katy Freeway at SH 6 Prior to Construction."/>
          <p:cNvPicPr>
            <a:picLocks noChangeAspect="1" noChangeArrowheads="1"/>
          </p:cNvPicPr>
          <p:nvPr/>
        </p:nvPicPr>
        <p:blipFill>
          <a:blip r:embed="rId5" r:link="rId6" cstate="print"/>
          <a:srcRect l="27698" t="38148" r="5467"/>
          <a:stretch>
            <a:fillRect/>
          </a:stretch>
        </p:blipFill>
        <p:spPr bwMode="auto">
          <a:xfrm>
            <a:off x="678426" y="1238865"/>
            <a:ext cx="3554361" cy="2187009"/>
          </a:xfrm>
          <a:prstGeom prst="rect">
            <a:avLst/>
          </a:prstGeom>
          <a:noFill/>
          <a:ln w="9525">
            <a:noFill/>
            <a:miter lim="800000"/>
            <a:headEnd/>
            <a:tailEnd/>
          </a:ln>
        </p:spPr>
      </p:pic>
      <p:sp>
        <p:nvSpPr>
          <p:cNvPr id="13" name="TextBox 12"/>
          <p:cNvSpPr txBox="1"/>
          <p:nvPr/>
        </p:nvSpPr>
        <p:spPr>
          <a:xfrm>
            <a:off x="591670" y="4417962"/>
            <a:ext cx="2416133" cy="646331"/>
          </a:xfrm>
          <a:prstGeom prst="rect">
            <a:avLst/>
          </a:prstGeom>
          <a:noFill/>
        </p:spPr>
        <p:txBody>
          <a:bodyPr wrap="square" rtlCol="0">
            <a:spAutoFit/>
          </a:bodyPr>
          <a:lstStyle/>
          <a:p>
            <a:r>
              <a:rPr lang="en-US" dirty="0" smtClean="0">
                <a:solidFill>
                  <a:srgbClr val="000000"/>
                </a:solidFill>
              </a:rPr>
              <a:t>IH10 at SH 6, After  Construction</a:t>
            </a:r>
            <a:endParaRPr lang="en-US" dirty="0">
              <a:solidFill>
                <a:srgbClr val="000000"/>
              </a:solidFill>
            </a:endParaRPr>
          </a:p>
        </p:txBody>
      </p:sp>
      <p:sp>
        <p:nvSpPr>
          <p:cNvPr id="8" name="Slide Number Placeholder 7"/>
          <p:cNvSpPr>
            <a:spLocks noGrp="1"/>
          </p:cNvSpPr>
          <p:nvPr>
            <p:ph type="sldNum" sz="quarter" idx="12"/>
          </p:nvPr>
        </p:nvSpPr>
        <p:spPr/>
        <p:txBody>
          <a:bodyPr/>
          <a:lstStyle/>
          <a:p>
            <a:pPr>
              <a:defRPr/>
            </a:pPr>
            <a:fld id="{02DC12DC-E066-4301-ACE0-61DD2ACB1A44}" type="slidenum">
              <a:rPr lang="en-US" smtClean="0"/>
              <a:pPr>
                <a:defRPr/>
              </a:pPr>
              <a:t>163</a:t>
            </a:fld>
            <a:endParaRPr lang="en-US" dirty="0"/>
          </a:p>
        </p:txBody>
      </p:sp>
      <p:sp>
        <p:nvSpPr>
          <p:cNvPr id="9" name="Footer Placeholder 8"/>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p:cNvPicPr>
            <a:picLocks noChangeAspect="1" noChangeArrowheads="1"/>
          </p:cNvPicPr>
          <p:nvPr/>
        </p:nvPicPr>
        <p:blipFill>
          <a:blip r:embed="rId3" cstate="print"/>
          <a:srcRect l="63994" t="33344" r="11256" b="19406"/>
          <a:stretch>
            <a:fillRect/>
          </a:stretch>
        </p:blipFill>
        <p:spPr bwMode="auto">
          <a:xfrm>
            <a:off x="950976" y="1298448"/>
            <a:ext cx="3602736" cy="2751180"/>
          </a:xfrm>
          <a:prstGeom prst="rect">
            <a:avLst/>
          </a:prstGeom>
          <a:noFill/>
          <a:ln w="9525">
            <a:noFill/>
            <a:miter lim="800000"/>
            <a:headEnd/>
            <a:tailEnd/>
          </a:ln>
        </p:spPr>
      </p:pic>
      <p:sp>
        <p:nvSpPr>
          <p:cNvPr id="6" name="Rectangle 5"/>
          <p:cNvSpPr>
            <a:spLocks noChangeArrowheads="1"/>
          </p:cNvSpPr>
          <p:nvPr/>
        </p:nvSpPr>
        <p:spPr bwMode="auto">
          <a:xfrm>
            <a:off x="781050" y="268224"/>
            <a:ext cx="5930646" cy="752475"/>
          </a:xfrm>
          <a:prstGeom prst="rect">
            <a:avLst/>
          </a:prstGeom>
          <a:noFill/>
          <a:ln w="9525">
            <a:noFill/>
            <a:miter lim="800000"/>
            <a:headEnd/>
            <a:tailEnd/>
          </a:ln>
          <a:effectLst/>
        </p:spPr>
        <p:txBody>
          <a:bodyPr anchor="ctr"/>
          <a:lstStyle/>
          <a:p>
            <a:pPr>
              <a:defRPr/>
            </a:pPr>
            <a:r>
              <a:rPr lang="en-US" sz="4000" dirty="0" smtClean="0"/>
              <a:t>I-10 at Beltway 8</a:t>
            </a:r>
            <a:endParaRPr lang="en-US" sz="4000" dirty="0"/>
          </a:p>
        </p:txBody>
      </p:sp>
      <p:pic>
        <p:nvPicPr>
          <p:cNvPr id="7185" name="Picture 17" descr="Rendering of Katy Freeway at Beltway 8 Prior after Construction"/>
          <p:cNvPicPr>
            <a:picLocks noChangeAspect="1" noChangeArrowheads="1"/>
          </p:cNvPicPr>
          <p:nvPr/>
        </p:nvPicPr>
        <p:blipFill>
          <a:blip r:embed="rId4" r:link="rId5" cstate="print"/>
          <a:srcRect t="7376" b="10719"/>
          <a:stretch>
            <a:fillRect/>
          </a:stretch>
        </p:blipFill>
        <p:spPr bwMode="auto">
          <a:xfrm>
            <a:off x="4059936" y="3571354"/>
            <a:ext cx="4659097" cy="2591701"/>
          </a:xfrm>
          <a:prstGeom prst="rect">
            <a:avLst/>
          </a:prstGeom>
          <a:noFill/>
          <a:ln w="9525">
            <a:noFill/>
            <a:miter lim="800000"/>
            <a:headEnd/>
            <a:tailEnd/>
          </a:ln>
        </p:spPr>
      </p:pic>
      <p:sp>
        <p:nvSpPr>
          <p:cNvPr id="5" name="TextBox 4"/>
          <p:cNvSpPr txBox="1"/>
          <p:nvPr/>
        </p:nvSpPr>
        <p:spPr>
          <a:xfrm>
            <a:off x="4677695" y="1369962"/>
            <a:ext cx="2917723" cy="954107"/>
          </a:xfrm>
          <a:prstGeom prst="rect">
            <a:avLst/>
          </a:prstGeom>
          <a:noFill/>
        </p:spPr>
        <p:txBody>
          <a:bodyPr wrap="square" rtlCol="0">
            <a:spAutoFit/>
          </a:bodyPr>
          <a:lstStyle/>
          <a:p>
            <a:r>
              <a:rPr lang="en-US" sz="2800" dirty="0" smtClean="0">
                <a:solidFill>
                  <a:srgbClr val="000000"/>
                </a:solidFill>
                <a:latin typeface="+mn-lt"/>
              </a:rPr>
              <a:t>Before Construction</a:t>
            </a:r>
            <a:endParaRPr lang="en-US" sz="2800" dirty="0">
              <a:solidFill>
                <a:srgbClr val="000000"/>
              </a:solidFill>
              <a:latin typeface="+mn-lt"/>
            </a:endParaRPr>
          </a:p>
        </p:txBody>
      </p:sp>
      <p:sp>
        <p:nvSpPr>
          <p:cNvPr id="7" name="TextBox 6"/>
          <p:cNvSpPr txBox="1"/>
          <p:nvPr/>
        </p:nvSpPr>
        <p:spPr>
          <a:xfrm>
            <a:off x="1843548" y="4840747"/>
            <a:ext cx="2521973" cy="954107"/>
          </a:xfrm>
          <a:prstGeom prst="rect">
            <a:avLst/>
          </a:prstGeom>
          <a:noFill/>
        </p:spPr>
        <p:txBody>
          <a:bodyPr wrap="square" rtlCol="0">
            <a:spAutoFit/>
          </a:bodyPr>
          <a:lstStyle/>
          <a:p>
            <a:r>
              <a:rPr lang="en-US" sz="2800" dirty="0" smtClean="0">
                <a:solidFill>
                  <a:srgbClr val="000000"/>
                </a:solidFill>
                <a:latin typeface="+mj-lt"/>
              </a:rPr>
              <a:t>After Construction</a:t>
            </a:r>
            <a:endParaRPr lang="en-US" sz="2800" dirty="0">
              <a:solidFill>
                <a:srgbClr val="000000"/>
              </a:solidFill>
              <a:latin typeface="+mj-lt"/>
            </a:endParaRPr>
          </a:p>
        </p:txBody>
      </p:sp>
      <p:sp>
        <p:nvSpPr>
          <p:cNvPr id="8" name="Slide Number Placeholder 7"/>
          <p:cNvSpPr>
            <a:spLocks noGrp="1"/>
          </p:cNvSpPr>
          <p:nvPr>
            <p:ph type="sldNum" sz="quarter" idx="12"/>
          </p:nvPr>
        </p:nvSpPr>
        <p:spPr/>
        <p:txBody>
          <a:bodyPr/>
          <a:lstStyle/>
          <a:p>
            <a:pPr>
              <a:defRPr/>
            </a:pPr>
            <a:fld id="{02DC12DC-E066-4301-ACE0-61DD2ACB1A44}" type="slidenum">
              <a:rPr lang="en-US" smtClean="0"/>
              <a:pPr>
                <a:defRPr/>
              </a:pPr>
              <a:t>164</a:t>
            </a:fld>
            <a:endParaRPr lang="en-US" dirty="0"/>
          </a:p>
        </p:txBody>
      </p:sp>
      <p:sp>
        <p:nvSpPr>
          <p:cNvPr id="9" name="Footer Placeholder 8"/>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736804" y="695927"/>
            <a:ext cx="7891002" cy="752475"/>
          </a:xfrm>
          <a:prstGeom prst="rect">
            <a:avLst/>
          </a:prstGeom>
          <a:noFill/>
          <a:ln w="9525">
            <a:noFill/>
            <a:miter lim="800000"/>
            <a:headEnd/>
            <a:tailEnd/>
          </a:ln>
          <a:effectLst/>
        </p:spPr>
        <p:txBody>
          <a:bodyPr anchor="ctr"/>
          <a:lstStyle/>
          <a:p>
            <a:pPr>
              <a:defRPr/>
            </a:pPr>
            <a:r>
              <a:rPr lang="en-US" sz="4000" dirty="0" smtClean="0"/>
              <a:t>Katy Freeway Managed Lanes</a:t>
            </a:r>
            <a:endParaRPr lang="en-US" sz="4000" dirty="0"/>
          </a:p>
        </p:txBody>
      </p:sp>
      <p:pic>
        <p:nvPicPr>
          <p:cNvPr id="7187" name="Picture 19"/>
          <p:cNvPicPr>
            <a:picLocks noChangeAspect="1" noChangeArrowheads="1"/>
          </p:cNvPicPr>
          <p:nvPr/>
        </p:nvPicPr>
        <p:blipFill>
          <a:blip r:embed="rId3" cstate="print"/>
          <a:srcRect l="15523" t="19336" r="10733" b="9961"/>
          <a:stretch>
            <a:fillRect/>
          </a:stretch>
        </p:blipFill>
        <p:spPr bwMode="auto">
          <a:xfrm>
            <a:off x="486697" y="2237642"/>
            <a:ext cx="8138160" cy="3242243"/>
          </a:xfrm>
          <a:prstGeom prst="rect">
            <a:avLst/>
          </a:prstGeom>
          <a:noFill/>
          <a:ln w="9525">
            <a:noFill/>
            <a:miter lim="800000"/>
            <a:headEnd/>
            <a:tailEnd/>
          </a:ln>
        </p:spPr>
      </p:pic>
      <p:sp>
        <p:nvSpPr>
          <p:cNvPr id="4" name="Slide Number Placeholder 3"/>
          <p:cNvSpPr>
            <a:spLocks noGrp="1"/>
          </p:cNvSpPr>
          <p:nvPr>
            <p:ph type="sldNum" sz="quarter" idx="12"/>
          </p:nvPr>
        </p:nvSpPr>
        <p:spPr/>
        <p:txBody>
          <a:bodyPr/>
          <a:lstStyle/>
          <a:p>
            <a:pPr>
              <a:defRPr/>
            </a:pPr>
            <a:fld id="{02DC12DC-E066-4301-ACE0-61DD2ACB1A44}" type="slidenum">
              <a:rPr lang="en-US" smtClean="0"/>
              <a:pPr>
                <a:defRPr/>
              </a:pPr>
              <a:t>165</a:t>
            </a:fld>
            <a:endParaRPr lang="en-US" dirty="0"/>
          </a:p>
        </p:txBody>
      </p:sp>
      <p:sp>
        <p:nvSpPr>
          <p:cNvPr id="5" name="Footer Placeholder 4"/>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736804" y="507669"/>
            <a:ext cx="7891002" cy="752475"/>
          </a:xfrm>
          <a:prstGeom prst="rect">
            <a:avLst/>
          </a:prstGeom>
          <a:noFill/>
          <a:ln w="9525">
            <a:noFill/>
            <a:miter lim="800000"/>
            <a:headEnd/>
            <a:tailEnd/>
          </a:ln>
          <a:effectLst/>
        </p:spPr>
        <p:txBody>
          <a:bodyPr anchor="ctr"/>
          <a:lstStyle/>
          <a:p>
            <a:pPr>
              <a:defRPr/>
            </a:pPr>
            <a:r>
              <a:rPr lang="en-US" sz="4000" dirty="0" smtClean="0"/>
              <a:t>Katy Freeway Managed Lanes</a:t>
            </a:r>
            <a:endParaRPr lang="en-US" sz="4000" dirty="0"/>
          </a:p>
        </p:txBody>
      </p:sp>
      <p:sp>
        <p:nvSpPr>
          <p:cNvPr id="7" name="Content Placeholder 6"/>
          <p:cNvSpPr>
            <a:spLocks noGrp="1" noChangeArrowheads="1"/>
          </p:cNvSpPr>
          <p:nvPr>
            <p:ph idx="1"/>
          </p:nvPr>
        </p:nvSpPr>
        <p:spPr bwMode="auto">
          <a:xfrm>
            <a:off x="737419" y="1704307"/>
            <a:ext cx="7639665" cy="4525963"/>
          </a:xfrm>
          <a:prstGeom prst="rect">
            <a:avLst/>
          </a:prstGeom>
          <a:noFill/>
          <a:ln w="9525">
            <a:noFill/>
            <a:miter lim="800000"/>
            <a:headEnd/>
            <a:tailEnd/>
          </a:ln>
        </p:spPr>
        <p:txBody>
          <a:bodyPr>
            <a:normAutofit lnSpcReduction="10000"/>
          </a:bodyPr>
          <a:lstStyle/>
          <a:p>
            <a:pPr marL="458788" indent="-458788">
              <a:spcAft>
                <a:spcPts val="600"/>
              </a:spcAft>
              <a:buSzPct val="100000"/>
              <a:buFontTx/>
              <a:buChar char="•"/>
              <a:tabLst>
                <a:tab pos="2751138" algn="l"/>
              </a:tabLst>
              <a:defRPr/>
            </a:pPr>
            <a:r>
              <a:rPr lang="en-US" sz="2800" dirty="0" smtClean="0">
                <a:solidFill>
                  <a:schemeClr val="accent4">
                    <a:lumMod val="10000"/>
                  </a:schemeClr>
                </a:solidFill>
              </a:rPr>
              <a:t>Opened April 2009</a:t>
            </a:r>
          </a:p>
          <a:p>
            <a:pPr marL="458788" indent="-458788">
              <a:spcAft>
                <a:spcPts val="600"/>
              </a:spcAft>
              <a:buSzPct val="100000"/>
              <a:buFontTx/>
              <a:buChar char="•"/>
              <a:tabLst>
                <a:tab pos="2751138" algn="l"/>
              </a:tabLst>
              <a:defRPr/>
            </a:pPr>
            <a:r>
              <a:rPr lang="en-US" sz="2800" dirty="0" smtClean="0">
                <a:solidFill>
                  <a:schemeClr val="accent4">
                    <a:lumMod val="10000"/>
                  </a:schemeClr>
                </a:solidFill>
              </a:rPr>
              <a:t>4 managed lanes between SH 6 and Loop 610, separated by barrier</a:t>
            </a:r>
          </a:p>
          <a:p>
            <a:pPr marL="458788" indent="-458788">
              <a:spcAft>
                <a:spcPts val="600"/>
              </a:spcAft>
              <a:buSzPct val="100000"/>
              <a:buFontTx/>
              <a:buChar char="•"/>
              <a:tabLst>
                <a:tab pos="2751138" algn="l"/>
              </a:tabLst>
              <a:defRPr/>
            </a:pPr>
            <a:r>
              <a:rPr lang="en-US" sz="2800" b="0" dirty="0" smtClean="0">
                <a:solidFill>
                  <a:schemeClr val="accent4">
                    <a:lumMod val="10000"/>
                  </a:schemeClr>
                </a:solidFill>
              </a:rPr>
              <a:t>Combine HOV lanes, transit, and toll roads; first in Texas</a:t>
            </a:r>
          </a:p>
          <a:p>
            <a:pPr marL="458788" indent="-458788">
              <a:spcAft>
                <a:spcPts val="600"/>
              </a:spcAft>
              <a:buSzPct val="100000"/>
              <a:buFontTx/>
              <a:buChar char="•"/>
              <a:tabLst>
                <a:tab pos="2751138" algn="l"/>
              </a:tabLst>
              <a:defRPr/>
            </a:pPr>
            <a:r>
              <a:rPr lang="en-US" sz="2800" dirty="0" smtClean="0">
                <a:solidFill>
                  <a:schemeClr val="accent4">
                    <a:lumMod val="10000"/>
                  </a:schemeClr>
                </a:solidFill>
              </a:rPr>
              <a:t>METRO and school buses use for free</a:t>
            </a:r>
          </a:p>
          <a:p>
            <a:pPr marL="458788" indent="-458788">
              <a:spcAft>
                <a:spcPts val="600"/>
              </a:spcAft>
              <a:buSzPct val="100000"/>
              <a:buFontTx/>
              <a:buChar char="•"/>
              <a:tabLst>
                <a:tab pos="2751138" algn="l"/>
              </a:tabLst>
              <a:defRPr/>
            </a:pPr>
            <a:r>
              <a:rPr lang="en-US" sz="2800" b="0" dirty="0" smtClean="0">
                <a:solidFill>
                  <a:schemeClr val="accent4">
                    <a:lumMod val="10000"/>
                  </a:schemeClr>
                </a:solidFill>
              </a:rPr>
              <a:t>Dynamic tolling method used</a:t>
            </a:r>
          </a:p>
          <a:p>
            <a:pPr marL="458788" indent="-458788">
              <a:spcAft>
                <a:spcPts val="600"/>
              </a:spcAft>
              <a:buSzPct val="100000"/>
              <a:buFontTx/>
              <a:buChar char="•"/>
              <a:tabLst>
                <a:tab pos="2751138" algn="l"/>
              </a:tabLst>
              <a:defRPr/>
            </a:pPr>
            <a:r>
              <a:rPr lang="en-US" sz="2800" dirty="0" smtClean="0">
                <a:solidFill>
                  <a:schemeClr val="accent4">
                    <a:lumMod val="10000"/>
                  </a:schemeClr>
                </a:solidFill>
              </a:rPr>
              <a:t>Provides faster option and funding source for maintenance</a:t>
            </a:r>
            <a:endParaRPr lang="en-US" sz="2800" b="0" dirty="0" smtClean="0">
              <a:solidFill>
                <a:schemeClr val="accent4">
                  <a:lumMod val="10000"/>
                </a:schemeClr>
              </a:solidFill>
            </a:endParaRPr>
          </a:p>
          <a:p>
            <a:pPr marL="458788" indent="-458788">
              <a:spcAft>
                <a:spcPts val="600"/>
              </a:spcAft>
              <a:buSzPct val="100000"/>
              <a:buNone/>
              <a:tabLst>
                <a:tab pos="2751138" algn="l"/>
              </a:tabLst>
              <a:defRPr/>
            </a:pPr>
            <a:endParaRPr lang="en-US" sz="2400" b="0" dirty="0" smtClean="0">
              <a:solidFill>
                <a:srgbClr val="FF0000"/>
              </a:solidFill>
            </a:endParaRPr>
          </a:p>
          <a:p>
            <a:pPr marL="458788" indent="-458788">
              <a:spcAft>
                <a:spcPts val="600"/>
              </a:spcAft>
              <a:buSzPct val="100000"/>
              <a:buFont typeface="Arial" pitchFamily="34" charset="0"/>
              <a:buChar char="•"/>
              <a:tabLst>
                <a:tab pos="2751138" algn="l"/>
              </a:tabLst>
              <a:defRPr/>
            </a:pPr>
            <a:endParaRPr lang="en-US" sz="2400" b="0" dirty="0" smtClean="0">
              <a:solidFill>
                <a:schemeClr val="accent4">
                  <a:lumMod val="10000"/>
                </a:schemeClr>
              </a:solidFill>
            </a:endParaRPr>
          </a:p>
          <a:p>
            <a:pPr marL="458788" indent="-458788">
              <a:buClr>
                <a:srgbClr val="000099"/>
              </a:buClr>
              <a:buSzPct val="100000"/>
              <a:tabLst>
                <a:tab pos="2751138" algn="l"/>
              </a:tabLst>
              <a:defRPr/>
            </a:pPr>
            <a:endParaRPr lang="en-US" sz="2400" b="0" dirty="0">
              <a:solidFill>
                <a:schemeClr val="accent4">
                  <a:lumMod val="10000"/>
                </a:schemeClr>
              </a:solidFill>
            </a:endParaRPr>
          </a:p>
        </p:txBody>
      </p:sp>
      <p:sp>
        <p:nvSpPr>
          <p:cNvPr id="4" name="Slide Number Placeholder 3"/>
          <p:cNvSpPr>
            <a:spLocks noGrp="1"/>
          </p:cNvSpPr>
          <p:nvPr>
            <p:ph type="sldNum" sz="quarter" idx="12"/>
          </p:nvPr>
        </p:nvSpPr>
        <p:spPr/>
        <p:txBody>
          <a:bodyPr/>
          <a:lstStyle/>
          <a:p>
            <a:pPr>
              <a:defRPr/>
            </a:pPr>
            <a:fld id="{02DC12DC-E066-4301-ACE0-61DD2ACB1A44}" type="slidenum">
              <a:rPr lang="en-US" smtClean="0"/>
              <a:pPr>
                <a:defRPr/>
              </a:pPr>
              <a:t>166</a:t>
            </a:fld>
            <a:endParaRPr lang="en-US" dirty="0"/>
          </a:p>
        </p:txBody>
      </p:sp>
      <p:sp>
        <p:nvSpPr>
          <p:cNvPr id="5" name="Footer Placeholder 4"/>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0088" y="276225"/>
            <a:ext cx="4457700" cy="685800"/>
          </a:xfrm>
        </p:spPr>
        <p:txBody>
          <a:bodyPr rtlCol="0">
            <a:normAutofit fontScale="90000"/>
          </a:bodyPr>
          <a:lstStyle/>
          <a:p>
            <a:pPr eaLnBrk="1" fontAlgn="auto" hangingPunct="1">
              <a:spcAft>
                <a:spcPts val="0"/>
              </a:spcAft>
              <a:defRPr/>
            </a:pPr>
            <a:r>
              <a:rPr lang="en-US" dirty="0" smtClean="0"/>
              <a:t>Examples</a:t>
            </a:r>
            <a:endParaRPr lang="en-US" dirty="0"/>
          </a:p>
        </p:txBody>
      </p:sp>
      <p:grpSp>
        <p:nvGrpSpPr>
          <p:cNvPr id="3" name="Group 25"/>
          <p:cNvGrpSpPr>
            <a:grpSpLocks/>
          </p:cNvGrpSpPr>
          <p:nvPr/>
        </p:nvGrpSpPr>
        <p:grpSpPr bwMode="auto">
          <a:xfrm>
            <a:off x="5191128" y="1021080"/>
            <a:ext cx="3429000" cy="5226050"/>
            <a:chOff x="4648200" y="457200"/>
            <a:chExt cx="4114800" cy="5911273"/>
          </a:xfrm>
        </p:grpSpPr>
        <p:grpSp>
          <p:nvGrpSpPr>
            <p:cNvPr id="4" name="Group 16"/>
            <p:cNvGrpSpPr>
              <a:grpSpLocks/>
            </p:cNvGrpSpPr>
            <p:nvPr/>
          </p:nvGrpSpPr>
          <p:grpSpPr bwMode="auto">
            <a:xfrm>
              <a:off x="4648200" y="457200"/>
              <a:ext cx="4114800" cy="5911273"/>
              <a:chOff x="4648200" y="457200"/>
              <a:chExt cx="4114800" cy="5911273"/>
            </a:xfrm>
          </p:grpSpPr>
          <p:pic>
            <p:nvPicPr>
              <p:cNvPr id="108553" name="Picture 14" descr="I10 CS4 from west 2.jpg"/>
              <p:cNvPicPr>
                <a:picLocks noChangeAspect="1"/>
              </p:cNvPicPr>
              <p:nvPr/>
            </p:nvPicPr>
            <p:blipFill>
              <a:blip r:embed="rId3" cstate="print"/>
              <a:srcRect l="11667" r="43333"/>
              <a:stretch>
                <a:fillRect/>
              </a:stretch>
            </p:blipFill>
            <p:spPr bwMode="auto">
              <a:xfrm>
                <a:off x="4648200" y="457200"/>
                <a:ext cx="4114800" cy="5911273"/>
              </a:xfrm>
              <a:prstGeom prst="rect">
                <a:avLst/>
              </a:prstGeom>
              <a:noFill/>
              <a:ln w="9525">
                <a:noFill/>
                <a:miter lim="800000"/>
                <a:headEnd/>
                <a:tailEnd/>
              </a:ln>
            </p:spPr>
          </p:pic>
          <p:grpSp>
            <p:nvGrpSpPr>
              <p:cNvPr id="5" name="Group 6"/>
              <p:cNvGrpSpPr>
                <a:grpSpLocks/>
              </p:cNvGrpSpPr>
              <p:nvPr/>
            </p:nvGrpSpPr>
            <p:grpSpPr bwMode="auto">
              <a:xfrm rot="10800000">
                <a:off x="5105400" y="533393"/>
                <a:ext cx="1371599" cy="533348"/>
                <a:chOff x="7391402" y="5334059"/>
                <a:chExt cx="1371599" cy="533348"/>
              </a:xfrm>
            </p:grpSpPr>
            <p:sp>
              <p:nvSpPr>
                <p:cNvPr id="8" name="Right Arrow 7"/>
                <p:cNvSpPr/>
                <p:nvPr/>
              </p:nvSpPr>
              <p:spPr>
                <a:xfrm>
                  <a:off x="7772401" y="5334059"/>
                  <a:ext cx="990600" cy="53334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8557" name="TextBox 8"/>
                <p:cNvSpPr txBox="1">
                  <a:spLocks noChangeArrowheads="1"/>
                </p:cNvSpPr>
                <p:nvPr/>
              </p:nvSpPr>
              <p:spPr bwMode="auto">
                <a:xfrm rot="10800000">
                  <a:off x="7391402" y="5413491"/>
                  <a:ext cx="1234439" cy="417758"/>
                </a:xfrm>
                <a:prstGeom prst="rect">
                  <a:avLst/>
                </a:prstGeom>
                <a:noFill/>
                <a:ln w="9525">
                  <a:noFill/>
                  <a:miter lim="800000"/>
                  <a:headEnd/>
                  <a:tailEnd/>
                </a:ln>
              </p:spPr>
              <p:txBody>
                <a:bodyPr wrap="square">
                  <a:spAutoFit/>
                </a:bodyPr>
                <a:lstStyle/>
                <a:p>
                  <a:r>
                    <a:rPr lang="en-US" dirty="0">
                      <a:latin typeface="Calibri" pitchFamily="34" charset="0"/>
                    </a:rPr>
                    <a:t>North</a:t>
                  </a:r>
                </a:p>
              </p:txBody>
            </p:sp>
          </p:grpSp>
          <p:sp>
            <p:nvSpPr>
              <p:cNvPr id="16" name="TextBox 15"/>
              <p:cNvSpPr txBox="1"/>
              <p:nvPr/>
            </p:nvSpPr>
            <p:spPr>
              <a:xfrm rot="16576331">
                <a:off x="5963582" y="3535839"/>
                <a:ext cx="2820713" cy="339725"/>
              </a:xfrm>
              <a:prstGeom prst="rect">
                <a:avLst/>
              </a:prstGeom>
              <a:noFill/>
            </p:spPr>
            <p:txBody>
              <a:bodyPr>
                <a:spAutoFit/>
              </a:bodyPr>
              <a:lstStyle/>
              <a:p>
                <a:pPr fontAlgn="auto">
                  <a:spcBef>
                    <a:spcPts val="0"/>
                  </a:spcBef>
                  <a:spcAft>
                    <a:spcPts val="0"/>
                  </a:spcAft>
                  <a:defRPr/>
                </a:pPr>
                <a:r>
                  <a:rPr lang="en-US" sz="1600" b="1" dirty="0">
                    <a:solidFill>
                      <a:srgbClr val="FFC000"/>
                    </a:solidFill>
                    <a:effectLst>
                      <a:outerShdw blurRad="38100" dist="38100" dir="2700000" algn="tl">
                        <a:srgbClr val="000000">
                          <a:alpha val="43137"/>
                        </a:srgbClr>
                      </a:outerShdw>
                    </a:effectLst>
                    <a:latin typeface="+mn-lt"/>
                  </a:rPr>
                  <a:t>Exit to US 54 northbound</a:t>
                </a:r>
              </a:p>
            </p:txBody>
          </p:sp>
        </p:grpSp>
        <p:cxnSp>
          <p:nvCxnSpPr>
            <p:cNvPr id="10" name="Straight Connector 9"/>
            <p:cNvCxnSpPr/>
            <p:nvPr/>
          </p:nvCxnSpPr>
          <p:spPr>
            <a:xfrm rot="5400000">
              <a:off x="5791278" y="5409705"/>
              <a:ext cx="1600044" cy="228600"/>
            </a:xfrm>
            <a:prstGeom prst="line">
              <a:avLst/>
            </a:prstGeom>
            <a:ln w="76200">
              <a:solidFill>
                <a:srgbClr val="F69240">
                  <a:alpha val="40000"/>
                </a:srgbClr>
              </a:solidFill>
            </a:ln>
          </p:spPr>
          <p:style>
            <a:lnRef idx="1">
              <a:schemeClr val="accent6"/>
            </a:lnRef>
            <a:fillRef idx="0">
              <a:schemeClr val="accent6"/>
            </a:fillRef>
            <a:effectRef idx="0">
              <a:schemeClr val="accent6"/>
            </a:effectRef>
            <a:fontRef idx="minor">
              <a:schemeClr val="tx1"/>
            </a:fontRef>
          </p:style>
        </p:cxnSp>
        <p:cxnSp>
          <p:nvCxnSpPr>
            <p:cNvPr id="11" name="Straight Connector 10"/>
            <p:cNvCxnSpPr/>
            <p:nvPr/>
          </p:nvCxnSpPr>
          <p:spPr>
            <a:xfrm rot="5400000">
              <a:off x="5677056" y="1638144"/>
              <a:ext cx="3200088" cy="838200"/>
            </a:xfrm>
            <a:prstGeom prst="line">
              <a:avLst/>
            </a:prstGeom>
            <a:ln w="76200">
              <a:solidFill>
                <a:srgbClr val="F69240">
                  <a:alpha val="40000"/>
                </a:srgbClr>
              </a:solidFill>
            </a:ln>
          </p:spPr>
          <p:style>
            <a:lnRef idx="1">
              <a:schemeClr val="accent6"/>
            </a:lnRef>
            <a:fillRef idx="0">
              <a:schemeClr val="accent6"/>
            </a:fillRef>
            <a:effectRef idx="0">
              <a:schemeClr val="accent6"/>
            </a:effectRef>
            <a:fontRef idx="minor">
              <a:schemeClr val="tx1"/>
            </a:fontRef>
          </p:style>
        </p:cxnSp>
        <p:cxnSp>
          <p:nvCxnSpPr>
            <p:cNvPr id="23" name="Straight Connector 22"/>
            <p:cNvCxnSpPr/>
            <p:nvPr/>
          </p:nvCxnSpPr>
          <p:spPr>
            <a:xfrm rot="5400000">
              <a:off x="6210356" y="4076339"/>
              <a:ext cx="1142888" cy="152400"/>
            </a:xfrm>
            <a:prstGeom prst="line">
              <a:avLst/>
            </a:prstGeom>
            <a:ln w="76200">
              <a:solidFill>
                <a:srgbClr val="F69240">
                  <a:alpha val="40000"/>
                </a:srgbClr>
              </a:solidFill>
            </a:ln>
          </p:spPr>
          <p:style>
            <a:lnRef idx="1">
              <a:schemeClr val="accent6"/>
            </a:lnRef>
            <a:fillRef idx="0">
              <a:schemeClr val="accent6"/>
            </a:fillRef>
            <a:effectRef idx="0">
              <a:schemeClr val="accent6"/>
            </a:effectRef>
            <a:fontRef idx="minor">
              <a:schemeClr val="tx1"/>
            </a:fontRef>
          </p:style>
        </p:cxnSp>
      </p:grpSp>
      <p:sp>
        <p:nvSpPr>
          <p:cNvPr id="17" name="Content Placeholder 2"/>
          <p:cNvSpPr txBox="1">
            <a:spLocks/>
          </p:cNvSpPr>
          <p:nvPr/>
        </p:nvSpPr>
        <p:spPr>
          <a:xfrm>
            <a:off x="761999" y="1143000"/>
            <a:ext cx="4410076" cy="1219200"/>
          </a:xfrm>
          <a:prstGeom prst="rect">
            <a:avLst/>
          </a:prstGeom>
        </p:spPr>
        <p:txBody>
          <a:bodyPr>
            <a:normAutofit/>
          </a:bodyPr>
          <a:lstStyle/>
          <a:p>
            <a:pPr fontAlgn="auto">
              <a:spcBef>
                <a:spcPct val="20000"/>
              </a:spcBef>
              <a:spcAft>
                <a:spcPts val="0"/>
              </a:spcAft>
              <a:buFont typeface="Arial" pitchFamily="34" charset="0"/>
              <a:buNone/>
              <a:defRPr/>
            </a:pPr>
            <a:r>
              <a:rPr lang="en-US" sz="3200" b="0" dirty="0">
                <a:latin typeface="+mn-lt"/>
              </a:rPr>
              <a:t>I-10 – US 54 interchange, El Paso</a:t>
            </a:r>
          </a:p>
          <a:p>
            <a:pPr marL="342900" indent="-342900" fontAlgn="auto">
              <a:spcBef>
                <a:spcPct val="20000"/>
              </a:spcBef>
              <a:spcAft>
                <a:spcPts val="0"/>
              </a:spcAft>
              <a:buFont typeface="Arial" pitchFamily="34" charset="0"/>
              <a:buChar char="•"/>
              <a:defRPr/>
            </a:pPr>
            <a:endParaRPr lang="en-US" sz="3000" b="0" dirty="0">
              <a:latin typeface="+mn-lt"/>
            </a:endParaRPr>
          </a:p>
        </p:txBody>
      </p:sp>
      <p:sp>
        <p:nvSpPr>
          <p:cNvPr id="14" name="Slide Number Placeholder 13"/>
          <p:cNvSpPr>
            <a:spLocks noGrp="1"/>
          </p:cNvSpPr>
          <p:nvPr>
            <p:ph type="sldNum" sz="quarter" idx="12"/>
          </p:nvPr>
        </p:nvSpPr>
        <p:spPr/>
        <p:txBody>
          <a:bodyPr/>
          <a:lstStyle/>
          <a:p>
            <a:pPr>
              <a:defRPr/>
            </a:pPr>
            <a:fld id="{02DC12DC-E066-4301-ACE0-61DD2ACB1A44}" type="slidenum">
              <a:rPr lang="en-US" smtClean="0"/>
              <a:pPr>
                <a:defRPr/>
              </a:pPr>
              <a:t>104</a:t>
            </a:fld>
            <a:endParaRPr lang="en-US" dirty="0"/>
          </a:p>
        </p:txBody>
      </p:sp>
      <p:sp>
        <p:nvSpPr>
          <p:cNvPr id="15" name="Footer Placeholder 14"/>
          <p:cNvSpPr>
            <a:spLocks noGrp="1"/>
          </p:cNvSpPr>
          <p:nvPr>
            <p:ph type="ftr" sz="quarter" idx="11"/>
          </p:nvPr>
        </p:nvSpPr>
        <p:spPr/>
        <p:txBody>
          <a:bodyPr/>
          <a:lstStyle/>
          <a:p>
            <a:endParaRPr lang="en-US" dirty="0"/>
          </a:p>
        </p:txBody>
      </p:sp>
      <p:cxnSp>
        <p:nvCxnSpPr>
          <p:cNvPr id="18" name="Straight Connector 17"/>
          <p:cNvCxnSpPr/>
          <p:nvPr/>
        </p:nvCxnSpPr>
        <p:spPr>
          <a:xfrm>
            <a:off x="1075765" y="555812"/>
            <a:ext cx="6096000" cy="56656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736804" y="507669"/>
            <a:ext cx="7149896" cy="752475"/>
          </a:xfrm>
          <a:prstGeom prst="rect">
            <a:avLst/>
          </a:prstGeom>
          <a:noFill/>
          <a:ln w="9525">
            <a:noFill/>
            <a:miter lim="800000"/>
            <a:headEnd/>
            <a:tailEnd/>
          </a:ln>
          <a:effectLst/>
        </p:spPr>
        <p:txBody>
          <a:bodyPr anchor="ctr"/>
          <a:lstStyle/>
          <a:p>
            <a:pPr>
              <a:defRPr/>
            </a:pPr>
            <a:r>
              <a:rPr lang="en-US" sz="4000" dirty="0" smtClean="0"/>
              <a:t>Katy Freeway Managed Lanes Video</a:t>
            </a:r>
            <a:endParaRPr lang="en-US" sz="4000" dirty="0"/>
          </a:p>
        </p:txBody>
      </p:sp>
      <p:sp>
        <p:nvSpPr>
          <p:cNvPr id="4" name="Slide Number Placeholder 3"/>
          <p:cNvSpPr>
            <a:spLocks noGrp="1"/>
          </p:cNvSpPr>
          <p:nvPr>
            <p:ph type="sldNum" sz="quarter" idx="12"/>
          </p:nvPr>
        </p:nvSpPr>
        <p:spPr/>
        <p:txBody>
          <a:bodyPr/>
          <a:lstStyle/>
          <a:p>
            <a:pPr>
              <a:defRPr/>
            </a:pPr>
            <a:fld id="{02DC12DC-E066-4301-ACE0-61DD2ACB1A44}" type="slidenum">
              <a:rPr lang="en-US" smtClean="0"/>
              <a:pPr>
                <a:defRPr/>
              </a:pPr>
              <a:t>167</a:t>
            </a:fld>
            <a:endParaRPr lang="en-US" dirty="0"/>
          </a:p>
        </p:txBody>
      </p:sp>
      <p:sp>
        <p:nvSpPr>
          <p:cNvPr id="7" name="Footer Placeholder 6"/>
          <p:cNvSpPr>
            <a:spLocks noGrp="1"/>
          </p:cNvSpPr>
          <p:nvPr>
            <p:ph type="ftr" sz="quarter" idx="11"/>
          </p:nvPr>
        </p:nvSpPr>
        <p:spPr/>
        <p:txBody>
          <a:bodyPr/>
          <a:lstStyle/>
          <a:p>
            <a:endParaRPr lang="en-US" dirty="0"/>
          </a:p>
        </p:txBody>
      </p:sp>
      <p:pic>
        <p:nvPicPr>
          <p:cNvPr id="11" name="i-10tollhouston.wmv">
            <a:hlinkClick r:id="" action="ppaction://media"/>
          </p:cNvPr>
          <p:cNvPicPr>
            <a:picLocks noGrp="1" noRot="1" noChangeAspect="1"/>
          </p:cNvPicPr>
          <p:nvPr>
            <p:ph idx="1"/>
            <a:videoFile r:link="rId1"/>
          </p:nvPr>
        </p:nvPicPr>
        <p:blipFill>
          <a:blip r:embed="rId4" cstate="print"/>
          <a:stretch>
            <a:fillRect/>
          </a:stretch>
        </p:blipFill>
        <p:spPr>
          <a:xfrm>
            <a:off x="1117130" y="1776046"/>
            <a:ext cx="6831115" cy="3927002"/>
          </a:xfrm>
          <a:prstGeom prst="rect">
            <a:avLst/>
          </a:prstGeom>
        </p:spPr>
      </p:pic>
    </p:spTree>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p:cTn id="7" fill="hold" display="0">
                  <p:stCondLst>
                    <p:cond delay="indefinite"/>
                  </p:stCondLst>
                  <p:endCondLst>
                    <p:cond evt="onNext" delay="0">
                      <p:tgtEl>
                        <p:sldTgt/>
                      </p:tgtEl>
                    </p:cond>
                    <p:cond evt="onPrev" delay="0">
                      <p:tgtEl>
                        <p:sldTgt/>
                      </p:tgtEl>
                    </p:cond>
                  </p:endCondLst>
                </p:cTn>
                <p:tgtEl>
                  <p:spTgt spid="11"/>
                </p:tgtEl>
              </p:cMediaNode>
            </p:vide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a:spLocks noChangeArrowheads="1"/>
          </p:cNvSpPr>
          <p:nvPr/>
        </p:nvSpPr>
        <p:spPr bwMode="auto">
          <a:xfrm>
            <a:off x="781050" y="327219"/>
            <a:ext cx="7433802" cy="1059131"/>
          </a:xfrm>
          <a:prstGeom prst="rect">
            <a:avLst/>
          </a:prstGeom>
          <a:noFill/>
          <a:ln w="9525">
            <a:noFill/>
            <a:miter lim="800000"/>
            <a:headEnd/>
            <a:tailEnd/>
          </a:ln>
          <a:effectLst/>
        </p:spPr>
        <p:txBody>
          <a:bodyPr anchor="ctr"/>
          <a:lstStyle/>
          <a:p>
            <a:pPr>
              <a:defRPr/>
            </a:pPr>
            <a:r>
              <a:rPr lang="en-US" sz="4000" dirty="0" smtClean="0"/>
              <a:t>Local Thoroughfare Planning</a:t>
            </a:r>
            <a:endParaRPr lang="en-US" sz="4000" dirty="0"/>
          </a:p>
        </p:txBody>
      </p:sp>
      <p:sp>
        <p:nvSpPr>
          <p:cNvPr id="3074" name="Rectangle 2"/>
          <p:cNvSpPr>
            <a:spLocks noChangeArrowheads="1"/>
          </p:cNvSpPr>
          <p:nvPr/>
        </p:nvSpPr>
        <p:spPr bwMode="auto">
          <a:xfrm>
            <a:off x="0" y="0"/>
            <a:ext cx="9144000" cy="45720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en-US" dirty="0"/>
          </a:p>
        </p:txBody>
      </p:sp>
      <p:pic>
        <p:nvPicPr>
          <p:cNvPr id="3073" name="Picture 1"/>
          <p:cNvPicPr>
            <a:picLocks noChangeAspect="1" noChangeArrowheads="1"/>
          </p:cNvPicPr>
          <p:nvPr/>
        </p:nvPicPr>
        <p:blipFill>
          <a:blip r:embed="rId3" cstate="print"/>
          <a:srcRect l="26281" t="11810" r="4343" b="20637"/>
          <a:stretch>
            <a:fillRect/>
          </a:stretch>
        </p:blipFill>
        <p:spPr bwMode="auto">
          <a:xfrm>
            <a:off x="3780412" y="2875935"/>
            <a:ext cx="5132838" cy="3111911"/>
          </a:xfrm>
          <a:prstGeom prst="rect">
            <a:avLst/>
          </a:prstGeom>
          <a:noFill/>
          <a:ln w="9525">
            <a:solidFill>
              <a:srgbClr val="000000"/>
            </a:solidFill>
            <a:miter lim="800000"/>
            <a:headEnd/>
            <a:tailEnd/>
          </a:ln>
        </p:spPr>
      </p:pic>
      <p:sp>
        <p:nvSpPr>
          <p:cNvPr id="9" name="TextBox 8"/>
          <p:cNvSpPr txBox="1"/>
          <p:nvPr/>
        </p:nvSpPr>
        <p:spPr>
          <a:xfrm>
            <a:off x="3716593" y="5982077"/>
            <a:ext cx="5427407" cy="307777"/>
          </a:xfrm>
          <a:prstGeom prst="rect">
            <a:avLst/>
          </a:prstGeom>
          <a:noFill/>
        </p:spPr>
        <p:txBody>
          <a:bodyPr wrap="square" rtlCol="0">
            <a:spAutoFit/>
          </a:bodyPr>
          <a:lstStyle/>
          <a:p>
            <a:r>
              <a:rPr lang="en-US" sz="1400" dirty="0" smtClean="0">
                <a:solidFill>
                  <a:srgbClr val="000000"/>
                </a:solidFill>
                <a:sym typeface="Wingdings 2"/>
              </a:rPr>
              <a:t> </a:t>
            </a:r>
            <a:r>
              <a:rPr lang="en-US" sz="1400" b="0" dirty="0" smtClean="0">
                <a:solidFill>
                  <a:srgbClr val="000000"/>
                </a:solidFill>
                <a:sym typeface="Wingdings 2"/>
              </a:rPr>
              <a:t>City of Houston 2008 Major Thoroughfare and Freeway Plan</a:t>
            </a:r>
            <a:endParaRPr lang="en-US" sz="1400" b="0" dirty="0">
              <a:solidFill>
                <a:srgbClr val="000000"/>
              </a:solidFill>
            </a:endParaRPr>
          </a:p>
        </p:txBody>
      </p:sp>
      <p:sp>
        <p:nvSpPr>
          <p:cNvPr id="10" name="Content Placeholder 2"/>
          <p:cNvSpPr>
            <a:spLocks noGrp="1"/>
          </p:cNvSpPr>
          <p:nvPr>
            <p:ph idx="1"/>
          </p:nvPr>
        </p:nvSpPr>
        <p:spPr>
          <a:xfrm>
            <a:off x="693179" y="1585451"/>
            <a:ext cx="6002593" cy="1305233"/>
          </a:xfrm>
        </p:spPr>
        <p:txBody>
          <a:bodyPr>
            <a:normAutofit/>
          </a:bodyPr>
          <a:lstStyle/>
          <a:p>
            <a:pPr>
              <a:defRPr/>
            </a:pPr>
            <a:r>
              <a:rPr lang="en-US" sz="2400" dirty="0" smtClean="0">
                <a:solidFill>
                  <a:srgbClr val="000000"/>
                </a:solidFill>
              </a:rPr>
              <a:t>Houston’s adopted in MTFP 1942</a:t>
            </a:r>
          </a:p>
          <a:p>
            <a:pPr>
              <a:defRPr/>
            </a:pPr>
            <a:r>
              <a:rPr lang="en-US" sz="2400" dirty="0" smtClean="0">
                <a:solidFill>
                  <a:srgbClr val="000000"/>
                </a:solidFill>
              </a:rPr>
              <a:t>General 1 mile thoroughfare grid system</a:t>
            </a:r>
          </a:p>
          <a:p>
            <a:pPr lvl="1">
              <a:buFontTx/>
              <a:buNone/>
              <a:defRPr/>
            </a:pPr>
            <a:endParaRPr lang="en-US" sz="2400" dirty="0" smtClean="0">
              <a:solidFill>
                <a:srgbClr val="000000"/>
              </a:solidFill>
            </a:endParaRPr>
          </a:p>
        </p:txBody>
      </p:sp>
      <p:sp>
        <p:nvSpPr>
          <p:cNvPr id="11" name="Content Placeholder 2"/>
          <p:cNvSpPr txBox="1">
            <a:spLocks/>
          </p:cNvSpPr>
          <p:nvPr/>
        </p:nvSpPr>
        <p:spPr>
          <a:xfrm>
            <a:off x="683345" y="2529352"/>
            <a:ext cx="3106990" cy="3635474"/>
          </a:xfrm>
          <a:prstGeom prst="rect">
            <a:avLst/>
          </a:prstGeom>
        </p:spPr>
        <p:txBody>
          <a:bodyPr vert="horz" lIns="91440" tIns="45720" rIns="91440" bIns="45720" rtlCol="0">
            <a:normAutofit lnSpcReduction="10000"/>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rgbClr val="000000"/>
                </a:solidFill>
                <a:effectLst/>
                <a:uLnTx/>
                <a:uFillTx/>
                <a:latin typeface="+mn-lt"/>
                <a:ea typeface="+mn-ea"/>
                <a:cs typeface="+mn-cs"/>
              </a:rPr>
              <a:t>Houston’s adopted in MTFP 1942</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b="0" dirty="0" smtClean="0">
                <a:solidFill>
                  <a:srgbClr val="000000"/>
                </a:solidFill>
                <a:latin typeface="+mn-lt"/>
              </a:rPr>
              <a:t>Plan amendments considered once per year via public hearing</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lang="en-US" sz="2400" b="0" dirty="0" smtClean="0">
                <a:solidFill>
                  <a:srgbClr val="000000"/>
                </a:solidFill>
                <a:latin typeface="+mn-lt"/>
              </a:rPr>
              <a:t>I-10 functionality supported through local street connectivity</a:t>
            </a:r>
            <a:endParaRPr kumimoji="0" lang="en-US" sz="2400" b="0" i="0" u="none" strike="noStrike" kern="1200" cap="none" spc="0" normalizeH="0" baseline="0" noProof="0" dirty="0" smtClean="0">
              <a:ln>
                <a:noFill/>
              </a:ln>
              <a:solidFill>
                <a:srgbClr val="00000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n-US" sz="2400" b="0" i="0" u="none" strike="noStrike" kern="1200" cap="none" spc="0" normalizeH="0" baseline="0" noProof="0" dirty="0" smtClean="0">
              <a:ln>
                <a:noFill/>
              </a:ln>
              <a:solidFill>
                <a:srgbClr val="000000"/>
              </a:solidFill>
              <a:effectLst/>
              <a:uLnTx/>
              <a:uFillTx/>
              <a:latin typeface="+mn-lt"/>
              <a:ea typeface="+mn-ea"/>
              <a:cs typeface="+mn-cs"/>
            </a:endParaRPr>
          </a:p>
          <a:p>
            <a:pPr marL="342900" marR="0" lvl="0" indent="-342900" algn="l" defTabSz="914400" rtl="0" eaLnBrk="1" fontAlgn="auto" latinLnBrk="0" hangingPunct="1">
              <a:lnSpc>
                <a:spcPct val="100000"/>
              </a:lnSpc>
              <a:spcBef>
                <a:spcPct val="20000"/>
              </a:spcBef>
              <a:spcAft>
                <a:spcPts val="0"/>
              </a:spcAft>
              <a:buClrTx/>
              <a:buSzTx/>
              <a:tabLst/>
              <a:defRPr/>
            </a:pPr>
            <a:endParaRPr kumimoji="0" lang="en-US" sz="2400" b="0" i="0" u="none" strike="noStrike" kern="1200" cap="none" spc="0" normalizeH="0" baseline="0" noProof="0" dirty="0" smtClean="0">
              <a:ln>
                <a:noFill/>
              </a:ln>
              <a:solidFill>
                <a:srgbClr val="000000"/>
              </a:solidFill>
              <a:effectLst/>
              <a:uLnTx/>
              <a:uFillTx/>
              <a:latin typeface="+mn-lt"/>
              <a:ea typeface="+mn-ea"/>
              <a:cs typeface="+mn-cs"/>
            </a:endParaRPr>
          </a:p>
          <a:p>
            <a:pPr marL="742950" marR="0" lvl="1" indent="-285750" algn="l" defTabSz="914400" rtl="0" eaLnBrk="1" fontAlgn="auto" latinLnBrk="0" hangingPunct="1">
              <a:lnSpc>
                <a:spcPct val="100000"/>
              </a:lnSpc>
              <a:spcBef>
                <a:spcPct val="20000"/>
              </a:spcBef>
              <a:spcAft>
                <a:spcPts val="0"/>
              </a:spcAft>
              <a:buClrTx/>
              <a:buSzTx/>
              <a:buFontTx/>
              <a:buNone/>
              <a:tabLst/>
              <a:defRPr/>
            </a:pPr>
            <a:endParaRPr kumimoji="0" lang="en-US" sz="2400" b="0" i="0" u="none" strike="noStrike" kern="1200" cap="none" spc="0" normalizeH="0" baseline="0" noProof="0" dirty="0" smtClean="0">
              <a:ln>
                <a:noFill/>
              </a:ln>
              <a:solidFill>
                <a:srgbClr val="000000"/>
              </a:solidFill>
              <a:effectLst/>
              <a:uLnTx/>
              <a:uFillTx/>
              <a:latin typeface="+mn-lt"/>
              <a:ea typeface="+mn-ea"/>
              <a:cs typeface="+mn-cs"/>
            </a:endParaRPr>
          </a:p>
        </p:txBody>
      </p:sp>
      <p:sp>
        <p:nvSpPr>
          <p:cNvPr id="8" name="Slide Number Placeholder 7"/>
          <p:cNvSpPr>
            <a:spLocks noGrp="1"/>
          </p:cNvSpPr>
          <p:nvPr>
            <p:ph type="sldNum" sz="quarter" idx="12"/>
          </p:nvPr>
        </p:nvSpPr>
        <p:spPr/>
        <p:txBody>
          <a:bodyPr/>
          <a:lstStyle/>
          <a:p>
            <a:pPr>
              <a:defRPr/>
            </a:pPr>
            <a:fld id="{02DC12DC-E066-4301-ACE0-61DD2ACB1A44}" type="slidenum">
              <a:rPr lang="en-US" smtClean="0"/>
              <a:pPr>
                <a:defRPr/>
              </a:pPr>
              <a:t>168</a:t>
            </a:fld>
            <a:endParaRPr lang="en-US" dirty="0"/>
          </a:p>
        </p:txBody>
      </p:sp>
      <p:sp>
        <p:nvSpPr>
          <p:cNvPr id="12" name="Footer Placeholder 11"/>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ontent Placeholder 2"/>
          <p:cNvSpPr>
            <a:spLocks noGrp="1"/>
          </p:cNvSpPr>
          <p:nvPr>
            <p:ph idx="1"/>
          </p:nvPr>
        </p:nvSpPr>
        <p:spPr>
          <a:xfrm>
            <a:off x="870155" y="1600200"/>
            <a:ext cx="7975600" cy="4235824"/>
          </a:xfrm>
        </p:spPr>
        <p:txBody>
          <a:bodyPr>
            <a:normAutofit/>
          </a:bodyPr>
          <a:lstStyle/>
          <a:p>
            <a:pPr>
              <a:defRPr/>
            </a:pPr>
            <a:r>
              <a:rPr lang="en-US" dirty="0" smtClean="0">
                <a:solidFill>
                  <a:srgbClr val="000000"/>
                </a:solidFill>
              </a:rPr>
              <a:t>Importance of ROW preservation</a:t>
            </a:r>
          </a:p>
          <a:p>
            <a:pPr>
              <a:defRPr/>
            </a:pPr>
            <a:r>
              <a:rPr lang="en-US" dirty="0" smtClean="0">
                <a:solidFill>
                  <a:srgbClr val="000000"/>
                </a:solidFill>
              </a:rPr>
              <a:t>Use of minor improvements</a:t>
            </a:r>
          </a:p>
          <a:p>
            <a:pPr>
              <a:defRPr/>
            </a:pPr>
            <a:r>
              <a:rPr lang="en-US" dirty="0" smtClean="0">
                <a:solidFill>
                  <a:srgbClr val="000000"/>
                </a:solidFill>
              </a:rPr>
              <a:t>Use of managed lanes</a:t>
            </a:r>
          </a:p>
          <a:p>
            <a:pPr>
              <a:defRPr/>
            </a:pPr>
            <a:r>
              <a:rPr lang="en-US" dirty="0" smtClean="0">
                <a:solidFill>
                  <a:srgbClr val="000000"/>
                </a:solidFill>
              </a:rPr>
              <a:t>Interagency collaboration (</a:t>
            </a:r>
            <a:r>
              <a:rPr lang="en-US" dirty="0" smtClean="0">
                <a:solidFill>
                  <a:srgbClr val="000000"/>
                </a:solidFill>
                <a:latin typeface="+mn-lt"/>
                <a:ea typeface="+mn-ea"/>
                <a:cs typeface="+mn-cs"/>
              </a:rPr>
              <a:t>FHWA, TxDOT, HCTRA, and METRO)</a:t>
            </a:r>
          </a:p>
          <a:p>
            <a:pPr>
              <a:defRPr/>
            </a:pPr>
            <a:r>
              <a:rPr lang="en-US" dirty="0" smtClean="0">
                <a:solidFill>
                  <a:srgbClr val="000000"/>
                </a:solidFill>
              </a:rPr>
              <a:t>Local thoroughfare planning support</a:t>
            </a:r>
          </a:p>
          <a:p>
            <a:pPr lvl="1">
              <a:buFontTx/>
              <a:buNone/>
              <a:defRPr/>
            </a:pPr>
            <a:endParaRPr lang="en-US" sz="2400" dirty="0" smtClean="0">
              <a:solidFill>
                <a:srgbClr val="000000"/>
              </a:solidFill>
            </a:endParaRPr>
          </a:p>
        </p:txBody>
      </p:sp>
      <p:sp>
        <p:nvSpPr>
          <p:cNvPr id="6" name="Rectangle 5"/>
          <p:cNvSpPr>
            <a:spLocks noChangeArrowheads="1"/>
          </p:cNvSpPr>
          <p:nvPr/>
        </p:nvSpPr>
        <p:spPr bwMode="auto">
          <a:xfrm>
            <a:off x="751553" y="319548"/>
            <a:ext cx="7964488" cy="752475"/>
          </a:xfrm>
          <a:prstGeom prst="rect">
            <a:avLst/>
          </a:prstGeom>
          <a:noFill/>
          <a:ln w="9525">
            <a:noFill/>
            <a:miter lim="800000"/>
            <a:headEnd/>
            <a:tailEnd/>
          </a:ln>
          <a:effectLst/>
        </p:spPr>
        <p:txBody>
          <a:bodyPr anchor="ctr"/>
          <a:lstStyle/>
          <a:p>
            <a:pPr>
              <a:defRPr/>
            </a:pPr>
            <a:r>
              <a:rPr lang="en-US" sz="4000" dirty="0" smtClean="0">
                <a:latin typeface="+mn-lt"/>
              </a:rPr>
              <a:t>Katy Freeway Case Study Discussions</a:t>
            </a:r>
            <a:endParaRPr lang="en-US" sz="4000" dirty="0">
              <a:latin typeface="+mn-lt"/>
            </a:endParaRPr>
          </a:p>
        </p:txBody>
      </p:sp>
      <p:sp>
        <p:nvSpPr>
          <p:cNvPr id="4" name="Slide Number Placeholder 3"/>
          <p:cNvSpPr>
            <a:spLocks noGrp="1"/>
          </p:cNvSpPr>
          <p:nvPr>
            <p:ph type="sldNum" sz="quarter" idx="12"/>
          </p:nvPr>
        </p:nvSpPr>
        <p:spPr/>
        <p:txBody>
          <a:bodyPr/>
          <a:lstStyle/>
          <a:p>
            <a:pPr>
              <a:defRPr/>
            </a:pPr>
            <a:fld id="{02DC12DC-E066-4301-ACE0-61DD2ACB1A44}" type="slidenum">
              <a:rPr lang="en-US" smtClean="0"/>
              <a:pPr>
                <a:defRPr/>
              </a:pPr>
              <a:t>169</a:t>
            </a:fld>
            <a:endParaRPr lang="en-US" dirty="0"/>
          </a:p>
        </p:txBody>
      </p:sp>
      <p:sp>
        <p:nvSpPr>
          <p:cNvPr id="5" name="Footer Placeholder 4"/>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as_flag.jpg"/>
          <p:cNvPicPr>
            <a:picLocks noChangeAspect="1"/>
          </p:cNvPicPr>
          <p:nvPr/>
        </p:nvPicPr>
        <p:blipFill>
          <a:blip r:embed="rId3" cstate="print">
            <a:duotone>
              <a:schemeClr val="bg2">
                <a:shade val="45000"/>
                <a:satMod val="135000"/>
              </a:schemeClr>
              <a:prstClr val="white"/>
            </a:duotone>
          </a:blip>
          <a:stretch>
            <a:fillRect/>
          </a:stretch>
        </p:blipFill>
        <p:spPr>
          <a:xfrm>
            <a:off x="0" y="0"/>
            <a:ext cx="9144000" cy="6858000"/>
          </a:xfrm>
          <a:prstGeom prst="rect">
            <a:avLst/>
          </a:prstGeom>
          <a:effectLst/>
        </p:spPr>
      </p:pic>
      <p:sp>
        <p:nvSpPr>
          <p:cNvPr id="3" name="Content Placeholder 2"/>
          <p:cNvSpPr>
            <a:spLocks noGrp="1"/>
          </p:cNvSpPr>
          <p:nvPr>
            <p:ph idx="1"/>
          </p:nvPr>
        </p:nvSpPr>
        <p:spPr>
          <a:xfrm>
            <a:off x="304800" y="1219200"/>
            <a:ext cx="8458200" cy="3886200"/>
          </a:xfrm>
        </p:spPr>
        <p:txBody>
          <a:bodyPr>
            <a:normAutofit/>
          </a:bodyPr>
          <a:lstStyle/>
          <a:p>
            <a:pPr algn="ctr">
              <a:buNone/>
            </a:pPr>
            <a:r>
              <a:rPr lang="en-US" dirty="0" smtClean="0"/>
              <a:t>	</a:t>
            </a:r>
          </a:p>
          <a:p>
            <a:pPr algn="ctr">
              <a:buNone/>
            </a:pPr>
            <a:r>
              <a:rPr lang="en-US" sz="6600" b="1" dirty="0" smtClean="0">
                <a:solidFill>
                  <a:schemeClr val="tx2"/>
                </a:solidFill>
              </a:rPr>
              <a:t>MODULE 4</a:t>
            </a:r>
          </a:p>
          <a:p>
            <a:pPr algn="ctr">
              <a:buNone/>
            </a:pPr>
            <a:endParaRPr lang="en-US" sz="4800" b="1" dirty="0" smtClean="0"/>
          </a:p>
          <a:p>
            <a:pPr algn="ctr">
              <a:buNone/>
            </a:pPr>
            <a:r>
              <a:rPr lang="en-US" sz="4800" b="1" dirty="0" smtClean="0"/>
              <a:t>Safety and Functionality</a:t>
            </a:r>
            <a:endParaRPr lang="en-US" sz="4800" b="1" dirty="0"/>
          </a:p>
        </p:txBody>
      </p:sp>
      <p:sp>
        <p:nvSpPr>
          <p:cNvPr id="6" name="Footer Placeholder 5"/>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cstate="print"/>
          <a:srcRect/>
          <a:stretch>
            <a:fillRect/>
          </a:stretch>
        </p:blipFill>
        <p:spPr bwMode="auto">
          <a:xfrm>
            <a:off x="1428968" y="1334590"/>
            <a:ext cx="6160552" cy="4190999"/>
          </a:xfrm>
          <a:prstGeom prst="rect">
            <a:avLst/>
          </a:prstGeom>
          <a:noFill/>
          <a:ln w="28575">
            <a:solidFill>
              <a:srgbClr val="FFC000"/>
            </a:solidFill>
            <a:miter lim="800000"/>
            <a:headEnd/>
            <a:tailEnd/>
          </a:ln>
          <a:effectLst/>
        </p:spPr>
      </p:pic>
      <p:pic>
        <p:nvPicPr>
          <p:cNvPr id="4" name="Picture 3"/>
          <p:cNvPicPr>
            <a:picLocks noChangeAspect="1" noChangeArrowheads="1"/>
          </p:cNvPicPr>
          <p:nvPr/>
        </p:nvPicPr>
        <p:blipFill>
          <a:blip r:embed="rId4" cstate="print"/>
          <a:srcRect/>
          <a:stretch>
            <a:fillRect/>
          </a:stretch>
        </p:blipFill>
        <p:spPr bwMode="auto">
          <a:xfrm>
            <a:off x="1206137" y="2327366"/>
            <a:ext cx="4988394" cy="3251200"/>
          </a:xfrm>
          <a:prstGeom prst="rect">
            <a:avLst/>
          </a:prstGeom>
          <a:noFill/>
          <a:ln w="28575">
            <a:solidFill>
              <a:schemeClr val="tx1"/>
            </a:solidFill>
            <a:miter lim="800000"/>
            <a:headEnd/>
            <a:tailEnd/>
          </a:ln>
        </p:spPr>
      </p:pic>
      <p:sp>
        <p:nvSpPr>
          <p:cNvPr id="6" name="Slide Number Placeholder 25"/>
          <p:cNvSpPr>
            <a:spLocks noGrp="1"/>
          </p:cNvSpPr>
          <p:nvPr>
            <p:ph type="sldNum" sz="quarter" idx="12"/>
          </p:nvPr>
        </p:nvSpPr>
        <p:spPr>
          <a:xfrm>
            <a:off x="6888480" y="6417310"/>
            <a:ext cx="2133600" cy="365125"/>
          </a:xfrm>
        </p:spPr>
        <p:txBody>
          <a:bodyPr/>
          <a:lstStyle/>
          <a:p>
            <a:pPr>
              <a:defRPr/>
            </a:pPr>
            <a:fld id="{02DC12DC-E066-4301-ACE0-61DD2ACB1A44}" type="slidenum">
              <a:rPr lang="en-US" sz="1400" b="0" smtClean="0">
                <a:solidFill>
                  <a:schemeClr val="tx1"/>
                </a:solidFill>
                <a:latin typeface="+mj-lt"/>
              </a:rPr>
              <a:pPr>
                <a:defRPr/>
              </a:pPr>
              <a:t>171</a:t>
            </a:fld>
            <a:endParaRPr lang="en-US" sz="1400" b="0" dirty="0">
              <a:solidFill>
                <a:schemeClr val="tx1"/>
              </a:solidFill>
              <a:latin typeface="+mj-lt"/>
            </a:endParaRPr>
          </a:p>
        </p:txBody>
      </p:sp>
      <p:pic>
        <p:nvPicPr>
          <p:cNvPr id="1026" name="Picture 2"/>
          <p:cNvPicPr>
            <a:picLocks noChangeAspect="1" noChangeArrowheads="1"/>
          </p:cNvPicPr>
          <p:nvPr/>
        </p:nvPicPr>
        <p:blipFill>
          <a:blip r:embed="rId5" cstate="print"/>
          <a:srcRect r="12435" b="17470"/>
          <a:stretch>
            <a:fillRect/>
          </a:stretch>
        </p:blipFill>
        <p:spPr bwMode="auto">
          <a:xfrm>
            <a:off x="1168669" y="2478454"/>
            <a:ext cx="5018233" cy="3124200"/>
          </a:xfrm>
          <a:prstGeom prst="rect">
            <a:avLst/>
          </a:prstGeom>
          <a:noFill/>
          <a:ln w="9525">
            <a:solidFill>
              <a:srgbClr val="00B050"/>
            </a:solidFill>
            <a:miter lim="800000"/>
            <a:headEnd/>
            <a:tailEnd/>
          </a:ln>
        </p:spPr>
      </p:pic>
      <p:pic>
        <p:nvPicPr>
          <p:cNvPr id="1027" name="Picture 3"/>
          <p:cNvPicPr>
            <a:picLocks noChangeAspect="1" noChangeArrowheads="1"/>
          </p:cNvPicPr>
          <p:nvPr/>
        </p:nvPicPr>
        <p:blipFill>
          <a:blip r:embed="rId6" cstate="print"/>
          <a:srcRect t="10310"/>
          <a:stretch>
            <a:fillRect/>
          </a:stretch>
        </p:blipFill>
        <p:spPr bwMode="auto">
          <a:xfrm>
            <a:off x="1158630" y="2268938"/>
            <a:ext cx="5029200" cy="3350576"/>
          </a:xfrm>
          <a:prstGeom prst="rect">
            <a:avLst/>
          </a:prstGeom>
          <a:noFill/>
          <a:ln w="9525">
            <a:solidFill>
              <a:schemeClr val="tx1"/>
            </a:solidFill>
            <a:miter lim="800000"/>
            <a:headEnd/>
            <a:tailEnd/>
          </a:ln>
        </p:spPr>
      </p:pic>
      <p:pic>
        <p:nvPicPr>
          <p:cNvPr id="5" name="Picture 3" descr="crash - ran off road"/>
          <p:cNvPicPr>
            <a:picLocks noChangeAspect="1" noChangeArrowheads="1"/>
          </p:cNvPicPr>
          <p:nvPr/>
        </p:nvPicPr>
        <p:blipFill>
          <a:blip r:embed="rId7" cstate="print"/>
          <a:srcRect/>
          <a:stretch>
            <a:fillRect/>
          </a:stretch>
        </p:blipFill>
        <p:spPr bwMode="auto">
          <a:xfrm>
            <a:off x="3187337" y="1143000"/>
            <a:ext cx="4775200" cy="3581400"/>
          </a:xfrm>
          <a:prstGeom prst="rect">
            <a:avLst/>
          </a:prstGeom>
          <a:noFill/>
          <a:ln w="28575">
            <a:solidFill>
              <a:srgbClr val="FF0000"/>
            </a:solidFill>
          </a:ln>
        </p:spPr>
      </p:pic>
      <p:pic>
        <p:nvPicPr>
          <p:cNvPr id="3" name="Picture 3" descr="bigger hits little"/>
          <p:cNvPicPr>
            <a:picLocks noChangeAspect="1" noChangeArrowheads="1"/>
          </p:cNvPicPr>
          <p:nvPr/>
        </p:nvPicPr>
        <p:blipFill>
          <a:blip r:embed="rId8" cstate="print"/>
          <a:srcRect/>
          <a:stretch>
            <a:fillRect/>
          </a:stretch>
        </p:blipFill>
        <p:spPr bwMode="auto">
          <a:xfrm>
            <a:off x="1813559" y="1670951"/>
            <a:ext cx="5915058" cy="3633661"/>
          </a:xfrm>
          <a:prstGeom prst="rect">
            <a:avLst/>
          </a:prstGeom>
          <a:noFill/>
          <a:ln w="28575">
            <a:solidFill>
              <a:schemeClr val="bg1"/>
            </a:solid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27"/>
                                        </p:tgtEl>
                                        <p:attrNameLst>
                                          <p:attrName>style.visibility</p:attrName>
                                        </p:attrNameLst>
                                      </p:cBhvr>
                                      <p:to>
                                        <p:strVal val="visible"/>
                                      </p:to>
                                    </p:set>
                                    <p:animEffect transition="in" filter="fade">
                                      <p:cBhvr>
                                        <p:cTn id="21" dur="500"/>
                                        <p:tgtEl>
                                          <p:spTgt spid="102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99505"/>
            <a:ext cx="8229600" cy="465513"/>
          </a:xfrm>
        </p:spPr>
        <p:txBody>
          <a:bodyPr>
            <a:normAutofit fontScale="90000"/>
          </a:bodyPr>
          <a:lstStyle/>
          <a:p>
            <a:r>
              <a:rPr lang="en-US" dirty="0" smtClean="0"/>
              <a:t>Safety Functionality Cycle</a:t>
            </a:r>
            <a:endParaRPr lang="en-US" dirty="0"/>
          </a:p>
        </p:txBody>
      </p:sp>
      <p:grpSp>
        <p:nvGrpSpPr>
          <p:cNvPr id="3" name="Group 25"/>
          <p:cNvGrpSpPr/>
          <p:nvPr/>
        </p:nvGrpSpPr>
        <p:grpSpPr>
          <a:xfrm>
            <a:off x="152400" y="762000"/>
            <a:ext cx="8229600" cy="5506998"/>
            <a:chOff x="152400" y="762000"/>
            <a:chExt cx="8229600" cy="5506998"/>
          </a:xfrm>
        </p:grpSpPr>
        <p:grpSp>
          <p:nvGrpSpPr>
            <p:cNvPr id="15" name="Group 22"/>
            <p:cNvGrpSpPr/>
            <p:nvPr/>
          </p:nvGrpSpPr>
          <p:grpSpPr>
            <a:xfrm>
              <a:off x="152400" y="762000"/>
              <a:ext cx="8229600" cy="5506998"/>
              <a:chOff x="152400" y="762000"/>
              <a:chExt cx="8229600" cy="5506998"/>
            </a:xfrm>
          </p:grpSpPr>
          <p:sp>
            <p:nvSpPr>
              <p:cNvPr id="20" name="Oval 19"/>
              <p:cNvSpPr/>
              <p:nvPr/>
            </p:nvSpPr>
            <p:spPr>
              <a:xfrm>
                <a:off x="914400" y="1066800"/>
                <a:ext cx="7010400" cy="50292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p:cNvSpPr txBox="1"/>
              <p:nvPr/>
            </p:nvSpPr>
            <p:spPr>
              <a:xfrm>
                <a:off x="2743200" y="762000"/>
                <a:ext cx="1219200" cy="553998"/>
              </a:xfrm>
              <a:prstGeom prst="rect">
                <a:avLst/>
              </a:prstGeom>
              <a:solidFill>
                <a:schemeClr val="accent5">
                  <a:lumMod val="40000"/>
                  <a:lumOff val="60000"/>
                </a:schemeClr>
              </a:solidFill>
              <a:ln>
                <a:solidFill>
                  <a:schemeClr val="tx1"/>
                </a:solidFill>
              </a:ln>
            </p:spPr>
            <p:txBody>
              <a:bodyPr wrap="square" rtlCol="0">
                <a:spAutoFit/>
              </a:bodyPr>
              <a:lstStyle/>
              <a:p>
                <a:pPr algn="ctr"/>
                <a:r>
                  <a:rPr lang="en-US" sz="1000" dirty="0" smtClean="0"/>
                  <a:t>Decision, Funds to Improve/Add Facility</a:t>
                </a:r>
                <a:endParaRPr lang="en-US" sz="1000" dirty="0"/>
              </a:p>
            </p:txBody>
          </p:sp>
          <p:sp>
            <p:nvSpPr>
              <p:cNvPr id="5" name="TextBox 4"/>
              <p:cNvSpPr txBox="1"/>
              <p:nvPr/>
            </p:nvSpPr>
            <p:spPr>
              <a:xfrm>
                <a:off x="152400" y="3124200"/>
                <a:ext cx="1752600" cy="400110"/>
              </a:xfrm>
              <a:prstGeom prst="rect">
                <a:avLst/>
              </a:prstGeom>
              <a:solidFill>
                <a:schemeClr val="accent5">
                  <a:lumMod val="40000"/>
                  <a:lumOff val="60000"/>
                </a:schemeClr>
              </a:solidFill>
              <a:ln w="28575">
                <a:solidFill>
                  <a:srgbClr val="FFC000"/>
                </a:solidFill>
              </a:ln>
            </p:spPr>
            <p:txBody>
              <a:bodyPr wrap="square" rtlCol="0">
                <a:spAutoFit/>
              </a:bodyPr>
              <a:lstStyle/>
              <a:p>
                <a:pPr algn="ctr"/>
                <a:r>
                  <a:rPr lang="en-US" sz="1000" dirty="0" smtClean="0"/>
                  <a:t>Increased Congestion, Operational Deficiencies</a:t>
                </a:r>
                <a:endParaRPr lang="en-US" sz="1000" dirty="0"/>
              </a:p>
            </p:txBody>
          </p:sp>
          <p:sp>
            <p:nvSpPr>
              <p:cNvPr id="6" name="TextBox 5"/>
              <p:cNvSpPr txBox="1"/>
              <p:nvPr/>
            </p:nvSpPr>
            <p:spPr>
              <a:xfrm>
                <a:off x="2133600" y="5562600"/>
                <a:ext cx="1524000" cy="553998"/>
              </a:xfrm>
              <a:prstGeom prst="rect">
                <a:avLst/>
              </a:prstGeom>
              <a:solidFill>
                <a:schemeClr val="accent5">
                  <a:lumMod val="40000"/>
                  <a:lumOff val="60000"/>
                </a:schemeClr>
              </a:solidFill>
              <a:ln w="28575">
                <a:solidFill>
                  <a:srgbClr val="92D050"/>
                </a:solidFill>
              </a:ln>
            </p:spPr>
            <p:txBody>
              <a:bodyPr wrap="square" rtlCol="0">
                <a:spAutoFit/>
              </a:bodyPr>
              <a:lstStyle/>
              <a:p>
                <a:pPr algn="ctr"/>
                <a:r>
                  <a:rPr lang="en-US" sz="1000" dirty="0" smtClean="0"/>
                  <a:t>Spot Hazard Elimination, Minor or Operational Changes</a:t>
                </a:r>
                <a:endParaRPr lang="en-US" sz="1000" dirty="0"/>
              </a:p>
            </p:txBody>
          </p:sp>
          <p:sp>
            <p:nvSpPr>
              <p:cNvPr id="7" name="TextBox 6"/>
              <p:cNvSpPr txBox="1"/>
              <p:nvPr/>
            </p:nvSpPr>
            <p:spPr>
              <a:xfrm>
                <a:off x="4114800" y="5715000"/>
                <a:ext cx="838200" cy="553998"/>
              </a:xfrm>
              <a:prstGeom prst="rect">
                <a:avLst/>
              </a:prstGeom>
              <a:solidFill>
                <a:schemeClr val="accent5">
                  <a:lumMod val="40000"/>
                  <a:lumOff val="60000"/>
                </a:schemeClr>
              </a:solidFill>
              <a:ln w="28575">
                <a:solidFill>
                  <a:srgbClr val="FF0000"/>
                </a:solidFill>
              </a:ln>
            </p:spPr>
            <p:txBody>
              <a:bodyPr wrap="square" rtlCol="0">
                <a:spAutoFit/>
              </a:bodyPr>
              <a:lstStyle/>
              <a:p>
                <a:pPr algn="ctr"/>
                <a:r>
                  <a:rPr lang="en-US" sz="1000" dirty="0" smtClean="0"/>
                  <a:t>Crashes, Hazards Increase </a:t>
                </a:r>
                <a:endParaRPr lang="en-US" sz="1000" dirty="0"/>
              </a:p>
            </p:txBody>
          </p:sp>
          <p:sp>
            <p:nvSpPr>
              <p:cNvPr id="8" name="TextBox 7"/>
              <p:cNvSpPr txBox="1"/>
              <p:nvPr/>
            </p:nvSpPr>
            <p:spPr>
              <a:xfrm>
                <a:off x="5257800" y="5638800"/>
                <a:ext cx="1066800" cy="553998"/>
              </a:xfrm>
              <a:prstGeom prst="rect">
                <a:avLst/>
              </a:prstGeom>
              <a:solidFill>
                <a:schemeClr val="accent5">
                  <a:lumMod val="40000"/>
                  <a:lumOff val="60000"/>
                </a:schemeClr>
              </a:solidFill>
              <a:ln w="28575">
                <a:solidFill>
                  <a:srgbClr val="FFC000"/>
                </a:solidFill>
              </a:ln>
            </p:spPr>
            <p:txBody>
              <a:bodyPr wrap="square" rtlCol="0">
                <a:spAutoFit/>
              </a:bodyPr>
              <a:lstStyle/>
              <a:p>
                <a:pPr algn="ctr"/>
                <a:r>
                  <a:rPr lang="en-US" sz="1000" dirty="0" smtClean="0"/>
                  <a:t>Congestion, Operational Deficiencies</a:t>
                </a:r>
                <a:endParaRPr lang="en-US" sz="1000" dirty="0"/>
              </a:p>
            </p:txBody>
          </p:sp>
          <p:sp>
            <p:nvSpPr>
              <p:cNvPr id="9" name="TextBox 8"/>
              <p:cNvSpPr txBox="1"/>
              <p:nvPr/>
            </p:nvSpPr>
            <p:spPr>
              <a:xfrm>
                <a:off x="6553200" y="5029200"/>
                <a:ext cx="914400" cy="400110"/>
              </a:xfrm>
              <a:prstGeom prst="rect">
                <a:avLst/>
              </a:prstGeom>
              <a:solidFill>
                <a:schemeClr val="accent5">
                  <a:lumMod val="40000"/>
                  <a:lumOff val="60000"/>
                </a:schemeClr>
              </a:solidFill>
              <a:ln>
                <a:solidFill>
                  <a:schemeClr val="tx1"/>
                </a:solidFill>
              </a:ln>
            </p:spPr>
            <p:txBody>
              <a:bodyPr wrap="square" rtlCol="0">
                <a:spAutoFit/>
              </a:bodyPr>
              <a:lstStyle/>
              <a:p>
                <a:pPr algn="ctr"/>
                <a:r>
                  <a:rPr lang="en-US" sz="1000" dirty="0" smtClean="0"/>
                  <a:t>Increased Traffic</a:t>
                </a:r>
                <a:endParaRPr lang="en-US" sz="1000" dirty="0"/>
              </a:p>
            </p:txBody>
          </p:sp>
          <p:sp>
            <p:nvSpPr>
              <p:cNvPr id="10" name="TextBox 9"/>
              <p:cNvSpPr txBox="1"/>
              <p:nvPr/>
            </p:nvSpPr>
            <p:spPr>
              <a:xfrm>
                <a:off x="7315200" y="2514600"/>
                <a:ext cx="914400" cy="400110"/>
              </a:xfrm>
              <a:prstGeom prst="rect">
                <a:avLst/>
              </a:prstGeom>
              <a:solidFill>
                <a:schemeClr val="accent5">
                  <a:lumMod val="40000"/>
                  <a:lumOff val="60000"/>
                </a:schemeClr>
              </a:solidFill>
              <a:ln>
                <a:solidFill>
                  <a:schemeClr val="tx1"/>
                </a:solidFill>
              </a:ln>
            </p:spPr>
            <p:txBody>
              <a:bodyPr wrap="square" rtlCol="0">
                <a:spAutoFit/>
              </a:bodyPr>
              <a:lstStyle/>
              <a:p>
                <a:pPr algn="ctr"/>
                <a:r>
                  <a:rPr lang="en-US" sz="1000" dirty="0" smtClean="0"/>
                  <a:t>Increased Traffic</a:t>
                </a:r>
                <a:endParaRPr lang="en-US" sz="1000" dirty="0"/>
              </a:p>
            </p:txBody>
          </p:sp>
          <p:sp>
            <p:nvSpPr>
              <p:cNvPr id="11" name="TextBox 10"/>
              <p:cNvSpPr txBox="1"/>
              <p:nvPr/>
            </p:nvSpPr>
            <p:spPr>
              <a:xfrm>
                <a:off x="1447800" y="1524000"/>
                <a:ext cx="1219200" cy="400110"/>
              </a:xfrm>
              <a:prstGeom prst="rect">
                <a:avLst/>
              </a:prstGeom>
              <a:solidFill>
                <a:schemeClr val="accent5">
                  <a:lumMod val="40000"/>
                  <a:lumOff val="60000"/>
                </a:schemeClr>
              </a:solidFill>
              <a:ln>
                <a:solidFill>
                  <a:schemeClr val="tx1"/>
                </a:solidFill>
              </a:ln>
            </p:spPr>
            <p:txBody>
              <a:bodyPr wrap="square" rtlCol="0">
                <a:spAutoFit/>
              </a:bodyPr>
              <a:lstStyle/>
              <a:p>
                <a:pPr algn="ctr"/>
                <a:r>
                  <a:rPr lang="en-US" sz="1000" dirty="0" smtClean="0"/>
                  <a:t>Need For Major Improvement</a:t>
                </a:r>
                <a:endParaRPr lang="en-US" sz="1000" dirty="0"/>
              </a:p>
            </p:txBody>
          </p:sp>
          <p:sp>
            <p:nvSpPr>
              <p:cNvPr id="12" name="TextBox 11"/>
              <p:cNvSpPr txBox="1"/>
              <p:nvPr/>
            </p:nvSpPr>
            <p:spPr>
              <a:xfrm>
                <a:off x="7391400" y="3276600"/>
                <a:ext cx="990600" cy="400110"/>
              </a:xfrm>
              <a:prstGeom prst="rect">
                <a:avLst/>
              </a:prstGeom>
              <a:solidFill>
                <a:schemeClr val="accent5">
                  <a:lumMod val="40000"/>
                  <a:lumOff val="60000"/>
                </a:schemeClr>
              </a:solidFill>
              <a:ln w="28575">
                <a:solidFill>
                  <a:srgbClr val="92D050"/>
                </a:solidFill>
              </a:ln>
            </p:spPr>
            <p:txBody>
              <a:bodyPr wrap="square" rtlCol="0">
                <a:spAutoFit/>
              </a:bodyPr>
              <a:lstStyle/>
              <a:p>
                <a:pPr algn="ctr"/>
                <a:r>
                  <a:rPr lang="en-US" sz="1000" dirty="0" smtClean="0"/>
                  <a:t>Operations Adjustments</a:t>
                </a:r>
                <a:endParaRPr lang="en-US" sz="1000" dirty="0"/>
              </a:p>
            </p:txBody>
          </p:sp>
          <p:sp>
            <p:nvSpPr>
              <p:cNvPr id="13" name="TextBox 12"/>
              <p:cNvSpPr txBox="1"/>
              <p:nvPr/>
            </p:nvSpPr>
            <p:spPr>
              <a:xfrm>
                <a:off x="5562600" y="1143000"/>
                <a:ext cx="990600" cy="400110"/>
              </a:xfrm>
              <a:prstGeom prst="rect">
                <a:avLst/>
              </a:prstGeom>
              <a:solidFill>
                <a:schemeClr val="accent5">
                  <a:lumMod val="40000"/>
                  <a:lumOff val="60000"/>
                </a:schemeClr>
              </a:solidFill>
              <a:ln>
                <a:solidFill>
                  <a:schemeClr val="tx1"/>
                </a:solidFill>
              </a:ln>
            </p:spPr>
            <p:txBody>
              <a:bodyPr wrap="square" rtlCol="0">
                <a:spAutoFit/>
              </a:bodyPr>
              <a:lstStyle/>
              <a:p>
                <a:pPr algn="ctr"/>
                <a:r>
                  <a:rPr lang="en-US" sz="1000" dirty="0" smtClean="0"/>
                  <a:t>Monitor Operations</a:t>
                </a:r>
                <a:endParaRPr lang="en-US" sz="1000" dirty="0"/>
              </a:p>
            </p:txBody>
          </p:sp>
          <p:sp>
            <p:nvSpPr>
              <p:cNvPr id="14" name="TextBox 13"/>
              <p:cNvSpPr txBox="1"/>
              <p:nvPr/>
            </p:nvSpPr>
            <p:spPr>
              <a:xfrm>
                <a:off x="4343400" y="762000"/>
                <a:ext cx="914400" cy="553998"/>
              </a:xfrm>
              <a:prstGeom prst="rect">
                <a:avLst/>
              </a:prstGeom>
              <a:solidFill>
                <a:schemeClr val="accent5">
                  <a:lumMod val="40000"/>
                  <a:lumOff val="60000"/>
                </a:schemeClr>
              </a:solidFill>
              <a:ln w="38100">
                <a:solidFill>
                  <a:srgbClr val="92D050"/>
                </a:solidFill>
              </a:ln>
            </p:spPr>
            <p:txBody>
              <a:bodyPr wrap="square" rtlCol="0">
                <a:spAutoFit/>
              </a:bodyPr>
              <a:lstStyle/>
              <a:p>
                <a:pPr algn="ctr"/>
                <a:r>
                  <a:rPr lang="en-US" sz="1000" dirty="0" smtClean="0"/>
                  <a:t>New or Improved facility</a:t>
                </a:r>
                <a:endParaRPr lang="en-US" sz="1000" dirty="0"/>
              </a:p>
            </p:txBody>
          </p:sp>
          <p:sp>
            <p:nvSpPr>
              <p:cNvPr id="17" name="TextBox 16"/>
              <p:cNvSpPr txBox="1"/>
              <p:nvPr/>
            </p:nvSpPr>
            <p:spPr>
              <a:xfrm>
                <a:off x="6400800" y="1828800"/>
                <a:ext cx="1752600" cy="400110"/>
              </a:xfrm>
              <a:prstGeom prst="rect">
                <a:avLst/>
              </a:prstGeom>
              <a:solidFill>
                <a:schemeClr val="accent5">
                  <a:lumMod val="40000"/>
                  <a:lumOff val="60000"/>
                </a:schemeClr>
              </a:solidFill>
              <a:ln w="28575">
                <a:solidFill>
                  <a:srgbClr val="FFC000"/>
                </a:solidFill>
              </a:ln>
            </p:spPr>
            <p:txBody>
              <a:bodyPr wrap="square" rtlCol="0">
                <a:spAutoFit/>
              </a:bodyPr>
              <a:lstStyle/>
              <a:p>
                <a:pPr algn="ctr"/>
                <a:r>
                  <a:rPr lang="en-US" sz="1000" dirty="0" smtClean="0"/>
                  <a:t>Additional Development, Access, Intrusions</a:t>
                </a:r>
                <a:endParaRPr lang="en-US" sz="1000" dirty="0"/>
              </a:p>
            </p:txBody>
          </p:sp>
          <p:sp>
            <p:nvSpPr>
              <p:cNvPr id="18" name="TextBox 17"/>
              <p:cNvSpPr txBox="1"/>
              <p:nvPr/>
            </p:nvSpPr>
            <p:spPr>
              <a:xfrm>
                <a:off x="609600" y="3886200"/>
                <a:ext cx="838200" cy="400110"/>
              </a:xfrm>
              <a:prstGeom prst="rect">
                <a:avLst/>
              </a:prstGeom>
              <a:solidFill>
                <a:schemeClr val="accent5">
                  <a:lumMod val="40000"/>
                  <a:lumOff val="60000"/>
                </a:schemeClr>
              </a:solidFill>
              <a:ln>
                <a:solidFill>
                  <a:schemeClr val="tx1"/>
                </a:solidFill>
              </a:ln>
            </p:spPr>
            <p:txBody>
              <a:bodyPr wrap="square" rtlCol="0">
                <a:spAutoFit/>
              </a:bodyPr>
              <a:lstStyle/>
              <a:p>
                <a:pPr algn="ctr"/>
                <a:r>
                  <a:rPr lang="en-US" sz="1000" dirty="0" smtClean="0"/>
                  <a:t>Increased Traffic</a:t>
                </a:r>
                <a:endParaRPr lang="en-US" sz="1000" dirty="0"/>
              </a:p>
            </p:txBody>
          </p:sp>
          <p:sp>
            <p:nvSpPr>
              <p:cNvPr id="19" name="TextBox 18"/>
              <p:cNvSpPr txBox="1"/>
              <p:nvPr/>
            </p:nvSpPr>
            <p:spPr>
              <a:xfrm>
                <a:off x="838200" y="2209800"/>
                <a:ext cx="838200" cy="553998"/>
              </a:xfrm>
              <a:prstGeom prst="rect">
                <a:avLst/>
              </a:prstGeom>
              <a:solidFill>
                <a:schemeClr val="accent5">
                  <a:lumMod val="40000"/>
                  <a:lumOff val="60000"/>
                </a:schemeClr>
              </a:solidFill>
              <a:ln w="28575">
                <a:solidFill>
                  <a:srgbClr val="FF0000"/>
                </a:solidFill>
              </a:ln>
            </p:spPr>
            <p:txBody>
              <a:bodyPr wrap="square" rtlCol="0">
                <a:spAutoFit/>
              </a:bodyPr>
              <a:lstStyle/>
              <a:p>
                <a:pPr algn="ctr"/>
                <a:r>
                  <a:rPr lang="en-US" sz="1000" dirty="0" smtClean="0"/>
                  <a:t>Increased Crashes, Hazards </a:t>
                </a:r>
                <a:endParaRPr lang="en-US" sz="1000" dirty="0"/>
              </a:p>
            </p:txBody>
          </p:sp>
          <p:sp>
            <p:nvSpPr>
              <p:cNvPr id="21" name="TextBox 20"/>
              <p:cNvSpPr txBox="1"/>
              <p:nvPr/>
            </p:nvSpPr>
            <p:spPr>
              <a:xfrm>
                <a:off x="581891" y="4724400"/>
                <a:ext cx="1795549" cy="400110"/>
              </a:xfrm>
              <a:prstGeom prst="rect">
                <a:avLst/>
              </a:prstGeom>
              <a:solidFill>
                <a:schemeClr val="accent5">
                  <a:lumMod val="40000"/>
                  <a:lumOff val="60000"/>
                </a:schemeClr>
              </a:solidFill>
              <a:ln w="28575">
                <a:solidFill>
                  <a:srgbClr val="FFC000"/>
                </a:solidFill>
              </a:ln>
            </p:spPr>
            <p:txBody>
              <a:bodyPr wrap="square" rtlCol="0">
                <a:spAutoFit/>
              </a:bodyPr>
              <a:lstStyle/>
              <a:p>
                <a:pPr algn="ctr"/>
                <a:r>
                  <a:rPr lang="en-US" sz="1000" dirty="0" smtClean="0"/>
                  <a:t>Additional Development, Access, Intrusions</a:t>
                </a:r>
                <a:endParaRPr lang="en-US" sz="1000" dirty="0"/>
              </a:p>
            </p:txBody>
          </p:sp>
          <p:sp>
            <p:nvSpPr>
              <p:cNvPr id="22" name="TextBox 21"/>
              <p:cNvSpPr txBox="1"/>
              <p:nvPr/>
            </p:nvSpPr>
            <p:spPr>
              <a:xfrm>
                <a:off x="7010400" y="4038600"/>
                <a:ext cx="1371600" cy="553998"/>
              </a:xfrm>
              <a:prstGeom prst="rect">
                <a:avLst/>
              </a:prstGeom>
              <a:solidFill>
                <a:schemeClr val="accent5">
                  <a:lumMod val="40000"/>
                  <a:lumOff val="60000"/>
                </a:schemeClr>
              </a:solidFill>
              <a:ln w="28575">
                <a:solidFill>
                  <a:srgbClr val="FFC000"/>
                </a:solidFill>
              </a:ln>
            </p:spPr>
            <p:txBody>
              <a:bodyPr wrap="square" rtlCol="0">
                <a:spAutoFit/>
              </a:bodyPr>
              <a:lstStyle/>
              <a:p>
                <a:pPr algn="ctr"/>
                <a:r>
                  <a:rPr lang="en-US" sz="1000" dirty="0" smtClean="0"/>
                  <a:t>Additional Development, Access, Intrusions</a:t>
                </a:r>
                <a:endParaRPr lang="en-US" sz="1000" dirty="0"/>
              </a:p>
            </p:txBody>
          </p:sp>
        </p:grpSp>
        <p:sp>
          <p:nvSpPr>
            <p:cNvPr id="24" name="Circular Arrow 23"/>
            <p:cNvSpPr/>
            <p:nvPr/>
          </p:nvSpPr>
          <p:spPr>
            <a:xfrm>
              <a:off x="2895600" y="1524000"/>
              <a:ext cx="2819400" cy="1828800"/>
            </a:xfrm>
            <a:prstGeom prst="circularArrow">
              <a:avLst>
                <a:gd name="adj1" fmla="val 12500"/>
                <a:gd name="adj2" fmla="val 1183125"/>
                <a:gd name="adj3" fmla="val 20457681"/>
                <a:gd name="adj4" fmla="val 10800000"/>
                <a:gd name="adj5" fmla="val 19271"/>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5" name="Circular Arrow 24"/>
            <p:cNvSpPr/>
            <p:nvPr/>
          </p:nvSpPr>
          <p:spPr>
            <a:xfrm rot="10800000">
              <a:off x="2895601" y="3581400"/>
              <a:ext cx="2743200" cy="1828800"/>
            </a:xfrm>
            <a:prstGeom prst="circularArrow">
              <a:avLst>
                <a:gd name="adj1" fmla="val 12500"/>
                <a:gd name="adj2" fmla="val 1183125"/>
                <a:gd name="adj3" fmla="val 20457681"/>
                <a:gd name="adj4" fmla="val 10800000"/>
                <a:gd name="adj5" fmla="val 16625"/>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grpSp>
      <p:sp>
        <p:nvSpPr>
          <p:cNvPr id="26" name="Slide Number Placeholder 25"/>
          <p:cNvSpPr>
            <a:spLocks noGrp="1"/>
          </p:cNvSpPr>
          <p:nvPr>
            <p:ph type="sldNum" sz="quarter" idx="12"/>
          </p:nvPr>
        </p:nvSpPr>
        <p:spPr/>
        <p:txBody>
          <a:bodyPr/>
          <a:lstStyle/>
          <a:p>
            <a:pPr>
              <a:defRPr/>
            </a:pPr>
            <a:fld id="{02DC12DC-E066-4301-ACE0-61DD2ACB1A44}" type="slidenum">
              <a:rPr lang="en-US" smtClean="0"/>
              <a:pPr>
                <a:defRPr/>
              </a:pPr>
              <a:t>172</a:t>
            </a:fld>
            <a:endParaRPr lang="en-US" dirty="0"/>
          </a:p>
        </p:txBody>
      </p:sp>
      <p:sp>
        <p:nvSpPr>
          <p:cNvPr id="27" name="Footer Placeholder 26"/>
          <p:cNvSpPr>
            <a:spLocks noGrp="1"/>
          </p:cNvSpPr>
          <p:nvPr>
            <p:ph type="ftr" sz="quarter" idx="11"/>
          </p:nvPr>
        </p:nvSpPr>
        <p:spPr/>
        <p:txBody>
          <a:bodyPr/>
          <a:lstStyle/>
          <a:p>
            <a:endParaRPr lang="en-US" dirty="0"/>
          </a:p>
        </p:txBody>
      </p:sp>
      <p:cxnSp>
        <p:nvCxnSpPr>
          <p:cNvPr id="28" name="Straight Connector 27"/>
          <p:cNvCxnSpPr/>
          <p:nvPr/>
        </p:nvCxnSpPr>
        <p:spPr>
          <a:xfrm>
            <a:off x="1075765" y="555812"/>
            <a:ext cx="6096000" cy="56656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2599764" y="2796988"/>
            <a:ext cx="2617694" cy="369332"/>
          </a:xfrm>
          <a:prstGeom prst="rect">
            <a:avLst/>
          </a:prstGeom>
          <a:solidFill>
            <a:schemeClr val="bg1"/>
          </a:solidFill>
          <a:ln>
            <a:solidFill>
              <a:srgbClr val="FF0000"/>
            </a:solidFill>
          </a:ln>
        </p:spPr>
        <p:txBody>
          <a:bodyPr wrap="square" rtlCol="0">
            <a:spAutoFit/>
          </a:bodyPr>
          <a:lstStyle/>
          <a:p>
            <a:r>
              <a:rPr lang="en-US" dirty="0" smtClean="0">
                <a:solidFill>
                  <a:srgbClr val="FF0000"/>
                </a:solidFill>
              </a:rPr>
              <a:t>Retain best of photos</a:t>
            </a:r>
            <a:endParaRPr lang="en-US" dirty="0">
              <a:solidFill>
                <a:srgbClr val="FF0000"/>
              </a:solidFill>
            </a:endParaRPr>
          </a:p>
        </p:txBody>
      </p:sp>
    </p:spTree>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96516"/>
          </a:xfrm>
        </p:spPr>
        <p:txBody>
          <a:bodyPr>
            <a:normAutofit/>
          </a:bodyPr>
          <a:lstStyle/>
          <a:p>
            <a:r>
              <a:rPr lang="en-US" dirty="0" smtClean="0"/>
              <a:t>Keeping Up with Safety Changes</a:t>
            </a:r>
            <a:endParaRPr lang="en-US" dirty="0"/>
          </a:p>
        </p:txBody>
      </p:sp>
      <p:sp>
        <p:nvSpPr>
          <p:cNvPr id="3" name="Content Placeholder 2"/>
          <p:cNvSpPr>
            <a:spLocks noGrp="1"/>
          </p:cNvSpPr>
          <p:nvPr>
            <p:ph idx="1"/>
          </p:nvPr>
        </p:nvSpPr>
        <p:spPr>
          <a:xfrm>
            <a:off x="914405" y="947050"/>
            <a:ext cx="8229600" cy="4525963"/>
          </a:xfrm>
        </p:spPr>
        <p:txBody>
          <a:bodyPr>
            <a:normAutofit/>
          </a:bodyPr>
          <a:lstStyle/>
          <a:p>
            <a:r>
              <a:rPr lang="en-US" dirty="0" smtClean="0"/>
              <a:t>Complaints</a:t>
            </a:r>
          </a:p>
          <a:p>
            <a:r>
              <a:rPr lang="en-US" dirty="0" smtClean="0"/>
              <a:t>Requests</a:t>
            </a:r>
          </a:p>
          <a:p>
            <a:r>
              <a:rPr lang="en-US" dirty="0" smtClean="0"/>
              <a:t>Performance measures</a:t>
            </a:r>
          </a:p>
        </p:txBody>
      </p:sp>
      <p:pic>
        <p:nvPicPr>
          <p:cNvPr id="4" name="Picture 8"/>
          <p:cNvPicPr>
            <a:picLocks noChangeAspect="1" noChangeArrowheads="1"/>
          </p:cNvPicPr>
          <p:nvPr/>
        </p:nvPicPr>
        <p:blipFill>
          <a:blip r:embed="rId3" cstate="print"/>
          <a:srcRect/>
          <a:stretch>
            <a:fillRect/>
          </a:stretch>
        </p:blipFill>
        <p:spPr bwMode="auto">
          <a:xfrm>
            <a:off x="2209800" y="2590800"/>
            <a:ext cx="4495800" cy="3908607"/>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02DC12DC-E066-4301-ACE0-61DD2ACB1A44}" type="slidenum">
              <a:rPr lang="en-US" smtClean="0"/>
              <a:pPr>
                <a:defRPr/>
              </a:pPr>
              <a:t>173</a:t>
            </a:fld>
            <a:endParaRPr lang="en-US" dirty="0"/>
          </a:p>
        </p:txBody>
      </p:sp>
      <p:sp>
        <p:nvSpPr>
          <p:cNvPr id="6" name="Footer Placeholder 5"/>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4586" y="65630"/>
            <a:ext cx="8229600" cy="835707"/>
          </a:xfrm>
        </p:spPr>
        <p:txBody>
          <a:bodyPr>
            <a:normAutofit/>
          </a:bodyPr>
          <a:lstStyle/>
          <a:p>
            <a:pPr algn="l"/>
            <a:r>
              <a:rPr lang="en-US" sz="3600" dirty="0" smtClean="0"/>
              <a:t>Safety Performance Measures</a:t>
            </a:r>
            <a:endParaRPr lang="en-US" sz="3600" dirty="0"/>
          </a:p>
        </p:txBody>
      </p:sp>
      <p:sp>
        <p:nvSpPr>
          <p:cNvPr id="3" name="Content Placeholder 2"/>
          <p:cNvSpPr>
            <a:spLocks noGrp="1"/>
          </p:cNvSpPr>
          <p:nvPr>
            <p:ph idx="1"/>
          </p:nvPr>
        </p:nvSpPr>
        <p:spPr>
          <a:xfrm>
            <a:off x="692334" y="1508759"/>
            <a:ext cx="8229600" cy="5074924"/>
          </a:xfrm>
        </p:spPr>
        <p:txBody>
          <a:bodyPr>
            <a:normAutofit fontScale="92500" lnSpcReduction="20000"/>
          </a:bodyPr>
          <a:lstStyle/>
          <a:p>
            <a:pPr>
              <a:spcBef>
                <a:spcPts val="1200"/>
              </a:spcBef>
            </a:pPr>
            <a:r>
              <a:rPr lang="en-US" dirty="0" smtClean="0"/>
              <a:t>Crash rates</a:t>
            </a:r>
          </a:p>
          <a:p>
            <a:pPr lvl="1">
              <a:spcBef>
                <a:spcPts val="1200"/>
              </a:spcBef>
            </a:pPr>
            <a:r>
              <a:rPr lang="en-US" dirty="0" smtClean="0"/>
              <a:t>Segments</a:t>
            </a:r>
          </a:p>
          <a:p>
            <a:pPr lvl="2">
              <a:spcBef>
                <a:spcPts val="1200"/>
              </a:spcBef>
            </a:pPr>
            <a:r>
              <a:rPr lang="en-US" dirty="0" smtClean="0"/>
              <a:t>Crashes/100 MVM</a:t>
            </a:r>
          </a:p>
          <a:p>
            <a:pPr lvl="2">
              <a:spcBef>
                <a:spcPts val="1200"/>
              </a:spcBef>
            </a:pPr>
            <a:r>
              <a:rPr lang="en-US" dirty="0" smtClean="0"/>
              <a:t>Serious injuries + fatalities/100 MVM</a:t>
            </a:r>
          </a:p>
          <a:p>
            <a:pPr lvl="2">
              <a:spcBef>
                <a:spcPts val="1200"/>
              </a:spcBef>
            </a:pPr>
            <a:r>
              <a:rPr lang="en-US" dirty="0" smtClean="0"/>
              <a:t>Fatalities/100 MVM</a:t>
            </a:r>
          </a:p>
          <a:p>
            <a:pPr lvl="1">
              <a:spcBef>
                <a:spcPts val="1200"/>
              </a:spcBef>
            </a:pPr>
            <a:r>
              <a:rPr lang="en-US" dirty="0" smtClean="0"/>
              <a:t>Intersections</a:t>
            </a:r>
          </a:p>
          <a:p>
            <a:pPr lvl="2">
              <a:spcBef>
                <a:spcPts val="1200"/>
              </a:spcBef>
            </a:pPr>
            <a:r>
              <a:rPr lang="en-US" dirty="0" smtClean="0"/>
              <a:t>Crashes/million entering vehicles</a:t>
            </a:r>
          </a:p>
          <a:p>
            <a:pPr lvl="2">
              <a:spcBef>
                <a:spcPts val="1200"/>
              </a:spcBef>
            </a:pPr>
            <a:r>
              <a:rPr lang="en-US" dirty="0" smtClean="0"/>
              <a:t>Fatalities/million entering vehicles (rarely used)</a:t>
            </a:r>
          </a:p>
          <a:p>
            <a:pPr>
              <a:spcBef>
                <a:spcPts val="1200"/>
              </a:spcBef>
            </a:pPr>
            <a:r>
              <a:rPr lang="en-US" dirty="0" smtClean="0"/>
              <a:t>Crash severity (segments and intersections)</a:t>
            </a:r>
          </a:p>
          <a:p>
            <a:pPr lvl="1">
              <a:spcBef>
                <a:spcPts val="1200"/>
              </a:spcBef>
            </a:pPr>
            <a:r>
              <a:rPr lang="en-US" dirty="0" smtClean="0"/>
              <a:t>Percent fatal or serious injury crashes</a:t>
            </a:r>
          </a:p>
          <a:p>
            <a:pPr lvl="1">
              <a:spcBef>
                <a:spcPts val="1200"/>
              </a:spcBef>
            </a:pPr>
            <a:r>
              <a:rPr lang="en-US" dirty="0" smtClean="0"/>
              <a:t>Severity index (weighted severity)</a:t>
            </a:r>
            <a:endParaRPr lang="en-US" dirty="0"/>
          </a:p>
        </p:txBody>
      </p:sp>
      <p:pic>
        <p:nvPicPr>
          <p:cNvPr id="4" name="Picture 2"/>
          <p:cNvPicPr>
            <a:picLocks noChangeAspect="1" noChangeArrowheads="1"/>
          </p:cNvPicPr>
          <p:nvPr/>
        </p:nvPicPr>
        <p:blipFill>
          <a:blip r:embed="rId3" cstate="print"/>
          <a:srcRect/>
          <a:stretch>
            <a:fillRect/>
          </a:stretch>
        </p:blipFill>
        <p:spPr bwMode="auto">
          <a:xfrm>
            <a:off x="6442167" y="790308"/>
            <a:ext cx="2676525" cy="3848276"/>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02DC12DC-E066-4301-ACE0-61DD2ACB1A44}" type="slidenum">
              <a:rPr lang="en-US" smtClean="0"/>
              <a:pPr>
                <a:defRPr/>
              </a:pPr>
              <a:t>174</a:t>
            </a:fld>
            <a:endParaRPr lang="en-US" dirty="0"/>
          </a:p>
        </p:txBody>
      </p:sp>
      <p:sp>
        <p:nvSpPr>
          <p:cNvPr id="6" name="Footer Placeholder 5"/>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394" y="76200"/>
            <a:ext cx="8438606" cy="533400"/>
          </a:xfrm>
        </p:spPr>
        <p:txBody>
          <a:bodyPr>
            <a:noAutofit/>
          </a:bodyPr>
          <a:lstStyle/>
          <a:p>
            <a:r>
              <a:rPr lang="en-US" sz="3800" dirty="0" smtClean="0"/>
              <a:t>Data Sources for Performance Measures</a:t>
            </a:r>
            <a:endParaRPr lang="en-US" sz="3800" dirty="0"/>
          </a:p>
        </p:txBody>
      </p:sp>
      <p:sp>
        <p:nvSpPr>
          <p:cNvPr id="3" name="Content Placeholder 2"/>
          <p:cNvSpPr>
            <a:spLocks noGrp="1"/>
          </p:cNvSpPr>
          <p:nvPr>
            <p:ph idx="1"/>
          </p:nvPr>
        </p:nvSpPr>
        <p:spPr>
          <a:xfrm>
            <a:off x="849090" y="816420"/>
            <a:ext cx="8229600" cy="4525963"/>
          </a:xfrm>
        </p:spPr>
        <p:txBody>
          <a:bodyPr/>
          <a:lstStyle/>
          <a:p>
            <a:r>
              <a:rPr lang="en-US" dirty="0" smtClean="0"/>
              <a:t>Crash report information (TxDOT)</a:t>
            </a:r>
          </a:p>
          <a:p>
            <a:pPr lvl="1"/>
            <a:r>
              <a:rPr lang="en-US" dirty="0" smtClean="0"/>
              <a:t>Crash record information system (CRIS)</a:t>
            </a:r>
          </a:p>
          <a:p>
            <a:pPr lvl="1"/>
            <a:r>
              <a:rPr lang="en-US" dirty="0" smtClean="0"/>
              <a:t>Accident history database</a:t>
            </a:r>
          </a:p>
          <a:p>
            <a:r>
              <a:rPr lang="en-US" dirty="0" smtClean="0"/>
              <a:t>Safety performance analysis</a:t>
            </a:r>
          </a:p>
          <a:p>
            <a:pPr lvl="1"/>
            <a:r>
              <a:rPr lang="en-US" dirty="0" smtClean="0"/>
              <a:t>Highway Safety Information System (HSIS)</a:t>
            </a:r>
          </a:p>
          <a:p>
            <a:endParaRPr lang="en-US" dirty="0"/>
          </a:p>
        </p:txBody>
      </p:sp>
      <p:pic>
        <p:nvPicPr>
          <p:cNvPr id="5" name="Picture 4"/>
          <p:cNvPicPr>
            <a:picLocks noChangeAspect="1" noChangeArrowheads="1"/>
          </p:cNvPicPr>
          <p:nvPr/>
        </p:nvPicPr>
        <p:blipFill>
          <a:blip r:embed="rId3" cstate="print"/>
          <a:srcRect/>
          <a:stretch>
            <a:fillRect/>
          </a:stretch>
        </p:blipFill>
        <p:spPr>
          <a:xfrm>
            <a:off x="1746066" y="3866608"/>
            <a:ext cx="5958924" cy="2325189"/>
          </a:xfrm>
          <a:prstGeom prst="rect">
            <a:avLst/>
          </a:prstGeom>
          <a:noFill/>
        </p:spPr>
      </p:pic>
      <p:sp>
        <p:nvSpPr>
          <p:cNvPr id="6" name="Slide Number Placeholder 5"/>
          <p:cNvSpPr>
            <a:spLocks noGrp="1"/>
          </p:cNvSpPr>
          <p:nvPr>
            <p:ph type="sldNum" sz="quarter" idx="12"/>
          </p:nvPr>
        </p:nvSpPr>
        <p:spPr/>
        <p:txBody>
          <a:bodyPr/>
          <a:lstStyle/>
          <a:p>
            <a:pPr>
              <a:defRPr/>
            </a:pPr>
            <a:fld id="{02DC12DC-E066-4301-ACE0-61DD2ACB1A44}" type="slidenum">
              <a:rPr lang="en-US" smtClean="0"/>
              <a:pPr>
                <a:defRPr/>
              </a:pPr>
              <a:t>175</a:t>
            </a:fld>
            <a:endParaRPr lang="en-US" dirty="0"/>
          </a:p>
        </p:txBody>
      </p:sp>
      <p:sp>
        <p:nvSpPr>
          <p:cNvPr id="7" name="Footer Placeholder 6"/>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0134"/>
            <a:ext cx="8229600" cy="731202"/>
          </a:xfrm>
        </p:spPr>
        <p:txBody>
          <a:bodyPr>
            <a:normAutofit fontScale="90000"/>
          </a:bodyPr>
          <a:lstStyle/>
          <a:p>
            <a:r>
              <a:rPr lang="en-US" dirty="0" smtClean="0"/>
              <a:t>Causes of Safety Deterioration</a:t>
            </a:r>
            <a:endParaRPr lang="en-US" dirty="0"/>
          </a:p>
        </p:txBody>
      </p:sp>
      <p:sp>
        <p:nvSpPr>
          <p:cNvPr id="3" name="Content Placeholder 2"/>
          <p:cNvSpPr>
            <a:spLocks noGrp="1"/>
          </p:cNvSpPr>
          <p:nvPr>
            <p:ph idx="1"/>
          </p:nvPr>
        </p:nvSpPr>
        <p:spPr>
          <a:xfrm>
            <a:off x="740235" y="838200"/>
            <a:ext cx="5715000" cy="5486400"/>
          </a:xfrm>
        </p:spPr>
        <p:txBody>
          <a:bodyPr>
            <a:normAutofit fontScale="92500" lnSpcReduction="20000"/>
          </a:bodyPr>
          <a:lstStyle/>
          <a:p>
            <a:r>
              <a:rPr lang="en-US" dirty="0" smtClean="0"/>
              <a:t>Design deficiencies</a:t>
            </a:r>
          </a:p>
          <a:p>
            <a:r>
              <a:rPr lang="en-US" dirty="0" smtClean="0"/>
              <a:t>Changed conditions, such as:</a:t>
            </a:r>
          </a:p>
          <a:p>
            <a:pPr lvl="1"/>
            <a:r>
              <a:rPr lang="en-US" dirty="0" smtClean="0"/>
              <a:t>Pavement</a:t>
            </a:r>
          </a:p>
          <a:p>
            <a:pPr lvl="1"/>
            <a:r>
              <a:rPr lang="en-US" dirty="0" smtClean="0"/>
              <a:t>Roadside objects </a:t>
            </a:r>
          </a:p>
          <a:p>
            <a:pPr lvl="1"/>
            <a:r>
              <a:rPr lang="en-US" dirty="0" smtClean="0"/>
              <a:t>Sight obstructions</a:t>
            </a:r>
          </a:p>
          <a:p>
            <a:pPr lvl="2"/>
            <a:r>
              <a:rPr lang="en-US" dirty="0" smtClean="0"/>
              <a:t>Development</a:t>
            </a:r>
          </a:p>
          <a:p>
            <a:pPr lvl="2"/>
            <a:r>
              <a:rPr lang="en-US" dirty="0" smtClean="0"/>
              <a:t>Plants</a:t>
            </a:r>
          </a:p>
          <a:p>
            <a:pPr lvl="2"/>
            <a:r>
              <a:rPr lang="en-US" dirty="0" smtClean="0"/>
              <a:t>Signs </a:t>
            </a:r>
          </a:p>
          <a:p>
            <a:pPr lvl="1"/>
            <a:r>
              <a:rPr lang="en-US" dirty="0" smtClean="0"/>
              <a:t>Development access</a:t>
            </a:r>
          </a:p>
          <a:p>
            <a:pPr lvl="1"/>
            <a:r>
              <a:rPr lang="en-US" dirty="0" smtClean="0"/>
              <a:t>Traffic volume or composition</a:t>
            </a:r>
          </a:p>
          <a:p>
            <a:pPr lvl="2"/>
            <a:r>
              <a:rPr lang="en-US" dirty="0" smtClean="0"/>
              <a:t>Vehicle types</a:t>
            </a:r>
          </a:p>
          <a:p>
            <a:pPr lvl="2"/>
            <a:r>
              <a:rPr lang="en-US" dirty="0" smtClean="0"/>
              <a:t>Modes </a:t>
            </a:r>
          </a:p>
          <a:p>
            <a:pPr lvl="1"/>
            <a:r>
              <a:rPr lang="en-US" dirty="0" smtClean="0"/>
              <a:t>Sign, marking deterioration or loss</a:t>
            </a:r>
          </a:p>
          <a:p>
            <a:pPr lvl="1"/>
            <a:r>
              <a:rPr lang="en-US" dirty="0" smtClean="0"/>
              <a:t>Shoulder, roadside erosion</a:t>
            </a:r>
            <a:endParaRPr lang="en-US" dirty="0"/>
          </a:p>
        </p:txBody>
      </p:sp>
      <p:grpSp>
        <p:nvGrpSpPr>
          <p:cNvPr id="6" name="Group 5"/>
          <p:cNvGrpSpPr/>
          <p:nvPr/>
        </p:nvGrpSpPr>
        <p:grpSpPr>
          <a:xfrm>
            <a:off x="5697586" y="1758053"/>
            <a:ext cx="3472540" cy="3014831"/>
            <a:chOff x="5671460" y="1643749"/>
            <a:chExt cx="3472540" cy="3014831"/>
          </a:xfrm>
        </p:grpSpPr>
        <p:pic>
          <p:nvPicPr>
            <p:cNvPr id="4" name="Picture 5"/>
            <p:cNvPicPr>
              <a:picLocks noChangeAspect="1" noChangeArrowheads="1"/>
            </p:cNvPicPr>
            <p:nvPr/>
          </p:nvPicPr>
          <p:blipFill>
            <a:blip r:embed="rId3" cstate="print"/>
            <a:srcRect b="25315"/>
            <a:stretch>
              <a:fillRect/>
            </a:stretch>
          </p:blipFill>
          <p:spPr bwMode="auto">
            <a:xfrm>
              <a:off x="5671460" y="1643749"/>
              <a:ext cx="3443287" cy="2627805"/>
            </a:xfrm>
            <a:prstGeom prst="rect">
              <a:avLst/>
            </a:prstGeom>
            <a:noFill/>
            <a:ln w="9525">
              <a:noFill/>
              <a:miter lim="800000"/>
              <a:headEnd/>
              <a:tailEnd/>
            </a:ln>
          </p:spPr>
        </p:pic>
        <p:sp>
          <p:nvSpPr>
            <p:cNvPr id="5" name="TextBox 4"/>
            <p:cNvSpPr txBox="1"/>
            <p:nvPr/>
          </p:nvSpPr>
          <p:spPr>
            <a:xfrm>
              <a:off x="5682343" y="4258470"/>
              <a:ext cx="3461657" cy="400110"/>
            </a:xfrm>
            <a:prstGeom prst="rect">
              <a:avLst/>
            </a:prstGeom>
            <a:solidFill>
              <a:schemeClr val="bg1"/>
            </a:solidFill>
          </p:spPr>
          <p:txBody>
            <a:bodyPr wrap="square" rtlCol="0">
              <a:spAutoFit/>
            </a:bodyPr>
            <a:lstStyle/>
            <a:p>
              <a:r>
                <a:rPr lang="en-US" sz="1000" dirty="0" smtClean="0"/>
                <a:t>Example of blue bike lane between right turn lane and shared right-through lane (Portland, OR)</a:t>
              </a:r>
              <a:endParaRPr lang="en-US" sz="1000" dirty="0"/>
            </a:p>
          </p:txBody>
        </p:sp>
      </p:grpSp>
      <p:sp>
        <p:nvSpPr>
          <p:cNvPr id="7" name="Slide Number Placeholder 6"/>
          <p:cNvSpPr>
            <a:spLocks noGrp="1"/>
          </p:cNvSpPr>
          <p:nvPr>
            <p:ph type="sldNum" sz="quarter" idx="12"/>
          </p:nvPr>
        </p:nvSpPr>
        <p:spPr/>
        <p:txBody>
          <a:bodyPr/>
          <a:lstStyle/>
          <a:p>
            <a:pPr>
              <a:defRPr/>
            </a:pPr>
            <a:fld id="{02DC12DC-E066-4301-ACE0-61DD2ACB1A44}" type="slidenum">
              <a:rPr lang="en-US" smtClean="0"/>
              <a:pPr>
                <a:defRPr/>
              </a:pPr>
              <a:t>176</a:t>
            </a:fld>
            <a:endParaRPr lang="en-US" dirty="0"/>
          </a:p>
        </p:txBody>
      </p:sp>
      <p:sp>
        <p:nvSpPr>
          <p:cNvPr id="8" name="Footer Placeholder 7"/>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3"/>
          <p:cNvGrpSpPr>
            <a:grpSpLocks/>
          </p:cNvGrpSpPr>
          <p:nvPr/>
        </p:nvGrpSpPr>
        <p:grpSpPr bwMode="auto">
          <a:xfrm>
            <a:off x="5349240" y="518159"/>
            <a:ext cx="3566160" cy="5876291"/>
            <a:chOff x="4800600" y="-1"/>
            <a:chExt cx="4114800" cy="6393763"/>
          </a:xfrm>
        </p:grpSpPr>
        <p:grpSp>
          <p:nvGrpSpPr>
            <p:cNvPr id="3" name="Group 20"/>
            <p:cNvGrpSpPr>
              <a:grpSpLocks/>
            </p:cNvGrpSpPr>
            <p:nvPr/>
          </p:nvGrpSpPr>
          <p:grpSpPr bwMode="auto">
            <a:xfrm>
              <a:off x="4800600" y="-1"/>
              <a:ext cx="4114800" cy="6393763"/>
              <a:chOff x="5029200" y="464237"/>
              <a:chExt cx="4114800" cy="6393763"/>
            </a:xfrm>
          </p:grpSpPr>
          <p:pic>
            <p:nvPicPr>
              <p:cNvPr id="109576" name="Picture 17" descr="I10 CS4 from west 3.jpg"/>
              <p:cNvPicPr>
                <a:picLocks noChangeAspect="1"/>
              </p:cNvPicPr>
              <p:nvPr/>
            </p:nvPicPr>
            <p:blipFill>
              <a:blip r:embed="rId3" cstate="print"/>
              <a:srcRect l="20833" r="34167"/>
              <a:stretch>
                <a:fillRect/>
              </a:stretch>
            </p:blipFill>
            <p:spPr bwMode="auto">
              <a:xfrm>
                <a:off x="5029200" y="946727"/>
                <a:ext cx="4114800" cy="5911273"/>
              </a:xfrm>
              <a:prstGeom prst="rect">
                <a:avLst/>
              </a:prstGeom>
              <a:noFill/>
              <a:ln w="9525">
                <a:noFill/>
                <a:miter lim="800000"/>
                <a:headEnd/>
                <a:tailEnd/>
              </a:ln>
            </p:spPr>
          </p:pic>
          <p:grpSp>
            <p:nvGrpSpPr>
              <p:cNvPr id="4" name="Group 6"/>
              <p:cNvGrpSpPr>
                <a:grpSpLocks/>
              </p:cNvGrpSpPr>
              <p:nvPr/>
            </p:nvGrpSpPr>
            <p:grpSpPr bwMode="auto">
              <a:xfrm rot="10800000">
                <a:off x="5105400" y="1067423"/>
                <a:ext cx="1453662" cy="533343"/>
                <a:chOff x="7309338" y="5333434"/>
                <a:chExt cx="1453662" cy="533343"/>
              </a:xfrm>
            </p:grpSpPr>
            <p:sp>
              <p:nvSpPr>
                <p:cNvPr id="16" name="Right Arrow 15"/>
                <p:cNvSpPr/>
                <p:nvPr/>
              </p:nvSpPr>
              <p:spPr>
                <a:xfrm>
                  <a:off x="7772400" y="5333434"/>
                  <a:ext cx="990600" cy="533343"/>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09581" name="TextBox 16"/>
                <p:cNvSpPr txBox="1">
                  <a:spLocks noChangeArrowheads="1"/>
                </p:cNvSpPr>
                <p:nvPr/>
              </p:nvSpPr>
              <p:spPr bwMode="auto">
                <a:xfrm rot="10800000">
                  <a:off x="7309338" y="5377676"/>
                  <a:ext cx="1225062" cy="401856"/>
                </a:xfrm>
                <a:prstGeom prst="rect">
                  <a:avLst/>
                </a:prstGeom>
                <a:noFill/>
                <a:ln w="9525">
                  <a:noFill/>
                  <a:miter lim="800000"/>
                  <a:headEnd/>
                  <a:tailEnd/>
                </a:ln>
              </p:spPr>
              <p:txBody>
                <a:bodyPr wrap="square">
                  <a:spAutoFit/>
                </a:bodyPr>
                <a:lstStyle/>
                <a:p>
                  <a:r>
                    <a:rPr lang="en-US" dirty="0">
                      <a:latin typeface="Calibri" pitchFamily="34" charset="0"/>
                    </a:rPr>
                    <a:t>North</a:t>
                  </a:r>
                </a:p>
              </p:txBody>
            </p:sp>
          </p:grpSp>
          <p:sp>
            <p:nvSpPr>
              <p:cNvPr id="19" name="TextBox 18"/>
              <p:cNvSpPr txBox="1"/>
              <p:nvPr/>
            </p:nvSpPr>
            <p:spPr>
              <a:xfrm rot="16384013">
                <a:off x="6423178" y="1703923"/>
                <a:ext cx="2819097" cy="339725"/>
              </a:xfrm>
              <a:prstGeom prst="rect">
                <a:avLst/>
              </a:prstGeom>
              <a:noFill/>
            </p:spPr>
            <p:txBody>
              <a:bodyPr>
                <a:spAutoFit/>
              </a:bodyPr>
              <a:lstStyle/>
              <a:p>
                <a:pPr fontAlgn="auto">
                  <a:spcBef>
                    <a:spcPts val="0"/>
                  </a:spcBef>
                  <a:spcAft>
                    <a:spcPts val="0"/>
                  </a:spcAft>
                  <a:defRPr/>
                </a:pPr>
                <a:r>
                  <a:rPr lang="en-US" sz="1600" b="1" dirty="0">
                    <a:solidFill>
                      <a:srgbClr val="FFC000"/>
                    </a:solidFill>
                    <a:effectLst>
                      <a:outerShdw blurRad="38100" dist="38100" dir="2700000" algn="tl">
                        <a:srgbClr val="000000">
                          <a:alpha val="43137"/>
                        </a:srgbClr>
                      </a:outerShdw>
                    </a:effectLst>
                    <a:latin typeface="+mn-lt"/>
                  </a:rPr>
                  <a:t>Exit to US 54 northbound</a:t>
                </a:r>
              </a:p>
            </p:txBody>
          </p:sp>
          <p:sp>
            <p:nvSpPr>
              <p:cNvPr id="20" name="TextBox 19"/>
              <p:cNvSpPr txBox="1"/>
              <p:nvPr/>
            </p:nvSpPr>
            <p:spPr>
              <a:xfrm rot="5028488">
                <a:off x="5965977" y="4430956"/>
                <a:ext cx="2820683" cy="338138"/>
              </a:xfrm>
              <a:prstGeom prst="rect">
                <a:avLst/>
              </a:prstGeom>
              <a:noFill/>
            </p:spPr>
            <p:txBody>
              <a:bodyPr>
                <a:spAutoFit/>
              </a:bodyPr>
              <a:lstStyle/>
              <a:p>
                <a:pPr fontAlgn="auto">
                  <a:spcBef>
                    <a:spcPts val="0"/>
                  </a:spcBef>
                  <a:spcAft>
                    <a:spcPts val="0"/>
                  </a:spcAft>
                  <a:defRPr/>
                </a:pPr>
                <a:r>
                  <a:rPr lang="en-US" sz="1600" b="1" dirty="0">
                    <a:solidFill>
                      <a:srgbClr val="FFC000"/>
                    </a:solidFill>
                    <a:effectLst>
                      <a:outerShdw blurRad="38100" dist="38100" dir="2700000" algn="tl">
                        <a:srgbClr val="000000">
                          <a:alpha val="43137"/>
                        </a:srgbClr>
                      </a:outerShdw>
                    </a:effectLst>
                    <a:latin typeface="+mn-lt"/>
                  </a:rPr>
                  <a:t>Entrance from Copia</a:t>
                </a:r>
              </a:p>
            </p:txBody>
          </p:sp>
        </p:grpSp>
        <p:cxnSp>
          <p:nvCxnSpPr>
            <p:cNvPr id="11" name="Straight Connector 10"/>
            <p:cNvCxnSpPr/>
            <p:nvPr/>
          </p:nvCxnSpPr>
          <p:spPr>
            <a:xfrm rot="5400000">
              <a:off x="6515153" y="4152453"/>
              <a:ext cx="990493" cy="0"/>
            </a:xfrm>
            <a:prstGeom prst="line">
              <a:avLst/>
            </a:prstGeom>
            <a:ln w="76200">
              <a:solidFill>
                <a:srgbClr val="F69240">
                  <a:alpha val="40000"/>
                </a:srgbClr>
              </a:solidFill>
            </a:ln>
          </p:spPr>
          <p:style>
            <a:lnRef idx="1">
              <a:schemeClr val="accent6"/>
            </a:lnRef>
            <a:fillRef idx="0">
              <a:schemeClr val="accent6"/>
            </a:fillRef>
            <a:effectRef idx="0">
              <a:schemeClr val="accent6"/>
            </a:effectRef>
            <a:fontRef idx="minor">
              <a:schemeClr val="tx1"/>
            </a:fontRef>
          </p:style>
        </p:cxnSp>
        <p:cxnSp>
          <p:nvCxnSpPr>
            <p:cNvPr id="12" name="Straight Connector 11"/>
            <p:cNvCxnSpPr>
              <a:endCxn id="18" idx="2"/>
            </p:cNvCxnSpPr>
            <p:nvPr/>
          </p:nvCxnSpPr>
          <p:spPr>
            <a:xfrm rot="5400000">
              <a:off x="6061169" y="5444531"/>
              <a:ext cx="1746062" cy="152400"/>
            </a:xfrm>
            <a:prstGeom prst="line">
              <a:avLst/>
            </a:prstGeom>
            <a:ln w="76200">
              <a:solidFill>
                <a:srgbClr val="F69240">
                  <a:alpha val="40000"/>
                </a:srgbClr>
              </a:solidFill>
            </a:ln>
          </p:spPr>
          <p:style>
            <a:lnRef idx="1">
              <a:schemeClr val="accent6"/>
            </a:lnRef>
            <a:fillRef idx="0">
              <a:schemeClr val="accent6"/>
            </a:fillRef>
            <a:effectRef idx="0">
              <a:schemeClr val="accent6"/>
            </a:effectRef>
            <a:fontRef idx="minor">
              <a:schemeClr val="tx1"/>
            </a:fontRef>
          </p:style>
        </p:cxnSp>
      </p:grpSp>
      <p:sp>
        <p:nvSpPr>
          <p:cNvPr id="21" name="Title 1"/>
          <p:cNvSpPr>
            <a:spLocks noGrp="1"/>
          </p:cNvSpPr>
          <p:nvPr>
            <p:ph type="title"/>
          </p:nvPr>
        </p:nvSpPr>
        <p:spPr>
          <a:xfrm>
            <a:off x="718185" y="276225"/>
            <a:ext cx="4625340" cy="685800"/>
          </a:xfrm>
        </p:spPr>
        <p:txBody>
          <a:bodyPr rtlCol="0">
            <a:normAutofit fontScale="90000"/>
          </a:bodyPr>
          <a:lstStyle/>
          <a:p>
            <a:pPr eaLnBrk="1" fontAlgn="auto" hangingPunct="1">
              <a:spcAft>
                <a:spcPts val="0"/>
              </a:spcAft>
              <a:defRPr/>
            </a:pPr>
            <a:r>
              <a:rPr lang="en-US" dirty="0" smtClean="0"/>
              <a:t>Examples</a:t>
            </a:r>
            <a:endParaRPr lang="en-US" dirty="0"/>
          </a:p>
        </p:txBody>
      </p:sp>
      <p:sp>
        <p:nvSpPr>
          <p:cNvPr id="14" name="Slide Number Placeholder 13"/>
          <p:cNvSpPr>
            <a:spLocks noGrp="1"/>
          </p:cNvSpPr>
          <p:nvPr>
            <p:ph type="sldNum" sz="quarter" idx="12"/>
          </p:nvPr>
        </p:nvSpPr>
        <p:spPr/>
        <p:txBody>
          <a:bodyPr/>
          <a:lstStyle/>
          <a:p>
            <a:pPr>
              <a:defRPr/>
            </a:pPr>
            <a:fld id="{02DC12DC-E066-4301-ACE0-61DD2ACB1A44}" type="slidenum">
              <a:rPr lang="en-US" smtClean="0"/>
              <a:pPr>
                <a:defRPr/>
              </a:pPr>
              <a:t>105</a:t>
            </a:fld>
            <a:endParaRPr lang="en-US" dirty="0"/>
          </a:p>
        </p:txBody>
      </p:sp>
      <p:sp>
        <p:nvSpPr>
          <p:cNvPr id="15" name="Footer Placeholder 14"/>
          <p:cNvSpPr>
            <a:spLocks noGrp="1"/>
          </p:cNvSpPr>
          <p:nvPr>
            <p:ph type="ftr" sz="quarter" idx="11"/>
          </p:nvPr>
        </p:nvSpPr>
        <p:spPr/>
        <p:txBody>
          <a:bodyPr/>
          <a:lstStyle/>
          <a:p>
            <a:endParaRPr lang="en-US" dirty="0"/>
          </a:p>
        </p:txBody>
      </p:sp>
      <p:sp>
        <p:nvSpPr>
          <p:cNvPr id="18" name="Content Placeholder 2"/>
          <p:cNvSpPr txBox="1">
            <a:spLocks/>
          </p:cNvSpPr>
          <p:nvPr/>
        </p:nvSpPr>
        <p:spPr>
          <a:xfrm>
            <a:off x="761999" y="1143000"/>
            <a:ext cx="4410076" cy="1219200"/>
          </a:xfrm>
          <a:prstGeom prst="rect">
            <a:avLst/>
          </a:prstGeom>
        </p:spPr>
        <p:txBody>
          <a:bodyPr>
            <a:normAutofit/>
          </a:bodyPr>
          <a:lstStyle/>
          <a:p>
            <a:pPr fontAlgn="auto">
              <a:spcBef>
                <a:spcPct val="20000"/>
              </a:spcBef>
              <a:spcAft>
                <a:spcPts val="0"/>
              </a:spcAft>
              <a:buFont typeface="Arial" pitchFamily="34" charset="0"/>
              <a:buNone/>
              <a:defRPr/>
            </a:pPr>
            <a:r>
              <a:rPr lang="en-US" sz="3200" b="0" dirty="0">
                <a:latin typeface="+mn-lt"/>
              </a:rPr>
              <a:t>I-10 – US 54 interchange, El Paso</a:t>
            </a:r>
          </a:p>
          <a:p>
            <a:pPr marL="342900" indent="-342900" fontAlgn="auto">
              <a:spcBef>
                <a:spcPct val="20000"/>
              </a:spcBef>
              <a:spcAft>
                <a:spcPts val="0"/>
              </a:spcAft>
              <a:buFont typeface="Arial" pitchFamily="34" charset="0"/>
              <a:buChar char="•"/>
              <a:defRPr/>
            </a:pPr>
            <a:endParaRPr lang="en-US" sz="3000" b="0" dirty="0">
              <a:latin typeface="+mn-lt"/>
            </a:endParaRPr>
          </a:p>
        </p:txBody>
      </p:sp>
      <p:cxnSp>
        <p:nvCxnSpPr>
          <p:cNvPr id="17" name="Straight Connector 16"/>
          <p:cNvCxnSpPr/>
          <p:nvPr/>
        </p:nvCxnSpPr>
        <p:spPr>
          <a:xfrm>
            <a:off x="1075765" y="555812"/>
            <a:ext cx="6096000" cy="56656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2567"/>
            <a:ext cx="8229600" cy="731202"/>
          </a:xfrm>
        </p:spPr>
        <p:txBody>
          <a:bodyPr>
            <a:normAutofit fontScale="90000"/>
          </a:bodyPr>
          <a:lstStyle/>
          <a:p>
            <a:r>
              <a:rPr lang="en-US" dirty="0" smtClean="0"/>
              <a:t>Causes of Safety Deterioration</a:t>
            </a:r>
            <a:endParaRPr lang="en-US" dirty="0"/>
          </a:p>
        </p:txBody>
      </p:sp>
      <p:sp>
        <p:nvSpPr>
          <p:cNvPr id="3" name="Content Placeholder 2"/>
          <p:cNvSpPr>
            <a:spLocks noGrp="1"/>
          </p:cNvSpPr>
          <p:nvPr>
            <p:ph idx="1"/>
          </p:nvPr>
        </p:nvSpPr>
        <p:spPr>
          <a:xfrm>
            <a:off x="615977" y="724989"/>
            <a:ext cx="7132320" cy="4813660"/>
          </a:xfrm>
        </p:spPr>
        <p:txBody>
          <a:bodyPr>
            <a:normAutofit lnSpcReduction="10000"/>
          </a:bodyPr>
          <a:lstStyle/>
          <a:p>
            <a:r>
              <a:rPr lang="en-US" dirty="0" smtClean="0"/>
              <a:t>Changed conditions (cont.)</a:t>
            </a:r>
          </a:p>
          <a:p>
            <a:pPr lvl="1"/>
            <a:r>
              <a:rPr lang="en-US" dirty="0" smtClean="0"/>
              <a:t>Increased volumes</a:t>
            </a:r>
          </a:p>
          <a:p>
            <a:pPr lvl="2"/>
            <a:r>
              <a:rPr lang="en-US" dirty="0" smtClean="0"/>
              <a:t>Total</a:t>
            </a:r>
          </a:p>
          <a:p>
            <a:pPr lvl="2"/>
            <a:r>
              <a:rPr lang="en-US" dirty="0" smtClean="0"/>
              <a:t>Merge</a:t>
            </a:r>
          </a:p>
          <a:p>
            <a:pPr lvl="2"/>
            <a:r>
              <a:rPr lang="en-US" dirty="0" smtClean="0"/>
              <a:t>Weave</a:t>
            </a:r>
          </a:p>
          <a:p>
            <a:pPr lvl="2"/>
            <a:r>
              <a:rPr lang="en-US" dirty="0" smtClean="0"/>
              <a:t>Turns </a:t>
            </a:r>
          </a:p>
          <a:p>
            <a:pPr lvl="1"/>
            <a:r>
              <a:rPr lang="en-US" dirty="0" smtClean="0"/>
              <a:t>Warrants for improvement are exceeded</a:t>
            </a:r>
          </a:p>
          <a:p>
            <a:pPr lvl="2"/>
            <a:r>
              <a:rPr lang="en-US" dirty="0" smtClean="0"/>
              <a:t>Access management/medians</a:t>
            </a:r>
          </a:p>
          <a:p>
            <a:pPr lvl="2"/>
            <a:r>
              <a:rPr lang="en-US" dirty="0" smtClean="0"/>
              <a:t>Lanes, ramps</a:t>
            </a:r>
          </a:p>
          <a:p>
            <a:pPr lvl="2"/>
            <a:r>
              <a:rPr lang="en-US" dirty="0" smtClean="0"/>
              <a:t>Lighting</a:t>
            </a:r>
          </a:p>
          <a:p>
            <a:pPr lvl="2"/>
            <a:r>
              <a:rPr lang="en-US" dirty="0" smtClean="0"/>
              <a:t>Signals</a:t>
            </a:r>
          </a:p>
        </p:txBody>
      </p:sp>
      <p:pic>
        <p:nvPicPr>
          <p:cNvPr id="4" name="Picture 4"/>
          <p:cNvPicPr>
            <a:picLocks noChangeAspect="1" noChangeArrowheads="1"/>
          </p:cNvPicPr>
          <p:nvPr/>
        </p:nvPicPr>
        <p:blipFill>
          <a:blip r:embed="rId3" cstate="print"/>
          <a:srcRect/>
          <a:stretch>
            <a:fillRect/>
          </a:stretch>
        </p:blipFill>
        <p:spPr bwMode="auto">
          <a:xfrm>
            <a:off x="5606204" y="3848906"/>
            <a:ext cx="3415876" cy="2690949"/>
          </a:xfrm>
          <a:prstGeom prst="rect">
            <a:avLst/>
          </a:prstGeom>
          <a:noFill/>
          <a:ln w="9525">
            <a:noFill/>
            <a:miter lim="800000"/>
            <a:headEnd/>
            <a:tailEnd/>
          </a:ln>
        </p:spPr>
      </p:pic>
      <p:pic>
        <p:nvPicPr>
          <p:cNvPr id="5" name="Picture 5"/>
          <p:cNvPicPr>
            <a:picLocks noChangeAspect="1" noChangeArrowheads="1"/>
          </p:cNvPicPr>
          <p:nvPr/>
        </p:nvPicPr>
        <p:blipFill>
          <a:blip r:embed="rId4" cstate="print"/>
          <a:srcRect/>
          <a:stretch>
            <a:fillRect/>
          </a:stretch>
        </p:blipFill>
        <p:spPr bwMode="auto">
          <a:xfrm>
            <a:off x="6553200" y="877389"/>
            <a:ext cx="2590800" cy="2466031"/>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02DC12DC-E066-4301-ACE0-61DD2ACB1A44}" type="slidenum">
              <a:rPr lang="en-US" smtClean="0"/>
              <a:pPr>
                <a:defRPr/>
              </a:pPr>
              <a:t>177</a:t>
            </a:fld>
            <a:endParaRPr lang="en-US" dirty="0"/>
          </a:p>
        </p:txBody>
      </p:sp>
      <p:sp>
        <p:nvSpPr>
          <p:cNvPr id="7" name="Footer Placeholder 6"/>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
          <p:cNvPicPr>
            <a:picLocks noChangeAspect="1" noChangeArrowheads="1"/>
          </p:cNvPicPr>
          <p:nvPr/>
        </p:nvPicPr>
        <p:blipFill>
          <a:blip r:embed="rId3" cstate="print"/>
          <a:srcRect l="2974" r="76208" b="19685"/>
          <a:stretch>
            <a:fillRect/>
          </a:stretch>
        </p:blipFill>
        <p:spPr bwMode="auto">
          <a:xfrm>
            <a:off x="7823200" y="3074125"/>
            <a:ext cx="1320800" cy="1981200"/>
          </a:xfrm>
          <a:prstGeom prst="rect">
            <a:avLst/>
          </a:prstGeom>
          <a:noFill/>
          <a:ln w="9525">
            <a:noFill/>
            <a:miter lim="800000"/>
            <a:headEnd/>
            <a:tailEnd/>
          </a:ln>
        </p:spPr>
      </p:pic>
      <p:sp>
        <p:nvSpPr>
          <p:cNvPr id="2" name="Title 1"/>
          <p:cNvSpPr>
            <a:spLocks noGrp="1"/>
          </p:cNvSpPr>
          <p:nvPr>
            <p:ph type="title"/>
          </p:nvPr>
        </p:nvSpPr>
        <p:spPr>
          <a:xfrm>
            <a:off x="457200" y="156754"/>
            <a:ext cx="8229600" cy="653143"/>
          </a:xfrm>
        </p:spPr>
        <p:txBody>
          <a:bodyPr>
            <a:normAutofit fontScale="90000"/>
          </a:bodyPr>
          <a:lstStyle/>
          <a:p>
            <a:r>
              <a:rPr lang="en-US" dirty="0" smtClean="0"/>
              <a:t>Causes of Safety Deterioration</a:t>
            </a:r>
            <a:endParaRPr lang="en-US" dirty="0"/>
          </a:p>
        </p:txBody>
      </p:sp>
      <p:sp>
        <p:nvSpPr>
          <p:cNvPr id="3" name="Content Placeholder 2"/>
          <p:cNvSpPr>
            <a:spLocks noGrp="1"/>
          </p:cNvSpPr>
          <p:nvPr>
            <p:ph idx="1"/>
          </p:nvPr>
        </p:nvSpPr>
        <p:spPr>
          <a:xfrm>
            <a:off x="692330" y="955767"/>
            <a:ext cx="8299269" cy="5486400"/>
          </a:xfrm>
        </p:spPr>
        <p:txBody>
          <a:bodyPr>
            <a:normAutofit lnSpcReduction="10000"/>
          </a:bodyPr>
          <a:lstStyle/>
          <a:p>
            <a:pPr>
              <a:spcBef>
                <a:spcPts val="1200"/>
              </a:spcBef>
            </a:pPr>
            <a:r>
              <a:rPr lang="en-US" dirty="0" smtClean="0"/>
              <a:t>Changed conditions (cont.)</a:t>
            </a:r>
          </a:p>
          <a:p>
            <a:pPr lvl="1">
              <a:spcBef>
                <a:spcPts val="1200"/>
              </a:spcBef>
            </a:pPr>
            <a:r>
              <a:rPr lang="en-US" dirty="0" smtClean="0"/>
              <a:t>Signals not retimed periodically</a:t>
            </a:r>
          </a:p>
          <a:p>
            <a:pPr lvl="1">
              <a:spcBef>
                <a:spcPts val="1200"/>
              </a:spcBef>
            </a:pPr>
            <a:r>
              <a:rPr lang="en-US" dirty="0" smtClean="0"/>
              <a:t>Increased pedestrian, bicycle activity</a:t>
            </a:r>
          </a:p>
          <a:p>
            <a:pPr lvl="1">
              <a:spcBef>
                <a:spcPts val="1200"/>
              </a:spcBef>
            </a:pPr>
            <a:r>
              <a:rPr lang="en-US" dirty="0" smtClean="0"/>
              <a:t>Speed limit not commensurate with conditions</a:t>
            </a:r>
          </a:p>
          <a:p>
            <a:pPr lvl="1">
              <a:spcBef>
                <a:spcPts val="1200"/>
              </a:spcBef>
            </a:pPr>
            <a:r>
              <a:rPr lang="en-US" dirty="0" smtClean="0"/>
              <a:t>Hazards installed over time</a:t>
            </a:r>
          </a:p>
          <a:p>
            <a:pPr lvl="2">
              <a:spcBef>
                <a:spcPts val="1200"/>
              </a:spcBef>
            </a:pPr>
            <a:r>
              <a:rPr lang="en-US" dirty="0" smtClean="0"/>
              <a:t>Poles and boxes</a:t>
            </a:r>
          </a:p>
          <a:p>
            <a:pPr lvl="3">
              <a:spcBef>
                <a:spcPts val="1200"/>
              </a:spcBef>
            </a:pPr>
            <a:r>
              <a:rPr lang="en-US" dirty="0" smtClean="0"/>
              <a:t>Utility</a:t>
            </a:r>
          </a:p>
          <a:p>
            <a:pPr lvl="3">
              <a:spcBef>
                <a:spcPts val="1200"/>
              </a:spcBef>
            </a:pPr>
            <a:r>
              <a:rPr lang="en-US" dirty="0" smtClean="0"/>
              <a:t>Signals</a:t>
            </a:r>
          </a:p>
          <a:p>
            <a:pPr lvl="3">
              <a:spcBef>
                <a:spcPts val="1200"/>
              </a:spcBef>
            </a:pPr>
            <a:r>
              <a:rPr lang="en-US" dirty="0" smtClean="0"/>
              <a:t>Lighting </a:t>
            </a:r>
          </a:p>
          <a:p>
            <a:pPr lvl="2">
              <a:spcBef>
                <a:spcPts val="1200"/>
              </a:spcBef>
            </a:pPr>
            <a:r>
              <a:rPr lang="en-US" dirty="0" smtClean="0"/>
              <a:t>Signs</a:t>
            </a:r>
          </a:p>
          <a:p>
            <a:pPr lvl="2">
              <a:spcBef>
                <a:spcPts val="1200"/>
              </a:spcBef>
            </a:pPr>
            <a:r>
              <a:rPr lang="en-US" dirty="0" smtClean="0"/>
              <a:t>Drainage structures</a:t>
            </a:r>
            <a:endParaRPr lang="en-US" dirty="0"/>
          </a:p>
        </p:txBody>
      </p:sp>
      <p:pic>
        <p:nvPicPr>
          <p:cNvPr id="4" name="Picture 10" descr="Image of Rumble Strips"/>
          <p:cNvPicPr>
            <a:picLocks noChangeAspect="1" noChangeArrowheads="1"/>
          </p:cNvPicPr>
          <p:nvPr/>
        </p:nvPicPr>
        <p:blipFill>
          <a:blip r:embed="rId4" cstate="print"/>
          <a:srcRect/>
          <a:stretch>
            <a:fillRect/>
          </a:stretch>
        </p:blipFill>
        <p:spPr bwMode="auto">
          <a:xfrm>
            <a:off x="5534308" y="4707140"/>
            <a:ext cx="3608388" cy="1788359"/>
          </a:xfrm>
          <a:prstGeom prst="rect">
            <a:avLst/>
          </a:prstGeom>
          <a:noFill/>
          <a:ln w="9525">
            <a:noFill/>
            <a:miter lim="800000"/>
            <a:headEnd/>
            <a:tailEnd/>
          </a:ln>
        </p:spPr>
      </p:pic>
      <p:pic>
        <p:nvPicPr>
          <p:cNvPr id="5" name="Picture 12" descr="Image of Rolled Rumble Strips"/>
          <p:cNvPicPr>
            <a:picLocks noChangeAspect="1" noChangeArrowheads="1"/>
          </p:cNvPicPr>
          <p:nvPr/>
        </p:nvPicPr>
        <p:blipFill>
          <a:blip r:embed="rId5" cstate="print"/>
          <a:srcRect/>
          <a:stretch>
            <a:fillRect/>
          </a:stretch>
        </p:blipFill>
        <p:spPr bwMode="auto">
          <a:xfrm>
            <a:off x="7115175" y="918754"/>
            <a:ext cx="2028825" cy="1524302"/>
          </a:xfrm>
          <a:prstGeom prst="rect">
            <a:avLst/>
          </a:prstGeom>
          <a:noFill/>
          <a:ln w="9525">
            <a:noFill/>
            <a:miter lim="800000"/>
            <a:headEnd/>
            <a:tailEnd/>
          </a:ln>
        </p:spPr>
      </p:pic>
      <p:sp>
        <p:nvSpPr>
          <p:cNvPr id="8" name="Slide Number Placeholder 7"/>
          <p:cNvSpPr>
            <a:spLocks noGrp="1"/>
          </p:cNvSpPr>
          <p:nvPr>
            <p:ph type="sldNum" sz="quarter" idx="12"/>
          </p:nvPr>
        </p:nvSpPr>
        <p:spPr/>
        <p:txBody>
          <a:bodyPr/>
          <a:lstStyle/>
          <a:p>
            <a:pPr>
              <a:defRPr/>
            </a:pPr>
            <a:fld id="{02DC12DC-E066-4301-ACE0-61DD2ACB1A44}" type="slidenum">
              <a:rPr lang="en-US" smtClean="0"/>
              <a:pPr>
                <a:defRPr/>
              </a:pPr>
              <a:t>178</a:t>
            </a:fld>
            <a:endParaRPr lang="en-US" dirty="0"/>
          </a:p>
        </p:txBody>
      </p:sp>
      <p:sp>
        <p:nvSpPr>
          <p:cNvPr id="9" name="Footer Placeholder 8"/>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456" y="76200"/>
            <a:ext cx="8425543" cy="533400"/>
          </a:xfrm>
        </p:spPr>
        <p:txBody>
          <a:bodyPr>
            <a:normAutofit fontScale="90000"/>
          </a:bodyPr>
          <a:lstStyle/>
          <a:p>
            <a:pPr algn="l"/>
            <a:r>
              <a:rPr lang="en-US" dirty="0" smtClean="0"/>
              <a:t>Factors Related to Safety Deterioration</a:t>
            </a:r>
            <a:endParaRPr lang="en-US" dirty="0"/>
          </a:p>
        </p:txBody>
      </p:sp>
      <p:sp>
        <p:nvSpPr>
          <p:cNvPr id="3" name="Content Placeholder 2"/>
          <p:cNvSpPr>
            <a:spLocks noGrp="1"/>
          </p:cNvSpPr>
          <p:nvPr>
            <p:ph idx="1"/>
          </p:nvPr>
        </p:nvSpPr>
        <p:spPr>
          <a:xfrm>
            <a:off x="674920" y="609600"/>
            <a:ext cx="5190303" cy="5791200"/>
          </a:xfrm>
        </p:spPr>
        <p:txBody>
          <a:bodyPr>
            <a:normAutofit fontScale="62500" lnSpcReduction="20000"/>
          </a:bodyPr>
          <a:lstStyle/>
          <a:p>
            <a:r>
              <a:rPr lang="en-US" dirty="0" smtClean="0"/>
              <a:t>Access management</a:t>
            </a:r>
          </a:p>
          <a:p>
            <a:r>
              <a:rPr lang="en-US" dirty="0" smtClean="0"/>
              <a:t>Horizontal, vertical curves</a:t>
            </a:r>
          </a:p>
          <a:p>
            <a:r>
              <a:rPr lang="en-US" dirty="0" smtClean="0"/>
              <a:t>Cross-sections</a:t>
            </a:r>
          </a:p>
          <a:p>
            <a:r>
              <a:rPr lang="en-US" dirty="0" smtClean="0"/>
              <a:t>Clear zone</a:t>
            </a:r>
          </a:p>
          <a:p>
            <a:pPr lvl="1"/>
            <a:r>
              <a:rPr lang="en-US" dirty="0" smtClean="0"/>
              <a:t>Width</a:t>
            </a:r>
          </a:p>
          <a:p>
            <a:pPr lvl="1"/>
            <a:r>
              <a:rPr lang="en-US" dirty="0" smtClean="0"/>
              <a:t>Obstructions </a:t>
            </a:r>
          </a:p>
          <a:p>
            <a:r>
              <a:rPr lang="en-US" dirty="0" smtClean="0"/>
              <a:t>Sight distances</a:t>
            </a:r>
          </a:p>
          <a:p>
            <a:r>
              <a:rPr lang="en-US" dirty="0" smtClean="0"/>
              <a:t>Interchange spacing, merge, weave sections</a:t>
            </a:r>
          </a:p>
          <a:p>
            <a:r>
              <a:rPr lang="en-US" dirty="0" smtClean="0"/>
              <a:t>Drainage</a:t>
            </a:r>
          </a:p>
          <a:p>
            <a:r>
              <a:rPr lang="en-US" dirty="0" smtClean="0"/>
              <a:t>Pedestrian, bicycle facilities</a:t>
            </a:r>
          </a:p>
          <a:p>
            <a:r>
              <a:rPr lang="en-US" dirty="0" smtClean="0"/>
              <a:t>Drainage</a:t>
            </a:r>
          </a:p>
          <a:p>
            <a:r>
              <a:rPr lang="en-US" dirty="0" smtClean="0"/>
              <a:t>Grades</a:t>
            </a:r>
          </a:p>
          <a:p>
            <a:r>
              <a:rPr lang="en-US" dirty="0" smtClean="0"/>
              <a:t>Intersection design</a:t>
            </a:r>
          </a:p>
          <a:p>
            <a:r>
              <a:rPr lang="en-US" dirty="0" smtClean="0"/>
              <a:t>Lighting</a:t>
            </a:r>
          </a:p>
          <a:p>
            <a:r>
              <a:rPr lang="en-US" dirty="0" smtClean="0"/>
              <a:t>Roadway delineation</a:t>
            </a:r>
          </a:p>
          <a:p>
            <a:r>
              <a:rPr lang="en-US" dirty="0" smtClean="0"/>
              <a:t>Traffic control</a:t>
            </a:r>
          </a:p>
          <a:p>
            <a:r>
              <a:rPr lang="en-US" dirty="0" smtClean="0"/>
              <a:t>Design consistency</a:t>
            </a:r>
          </a:p>
          <a:p>
            <a:r>
              <a:rPr lang="en-US" dirty="0" smtClean="0"/>
              <a:t>Maintenance conditions</a:t>
            </a:r>
          </a:p>
          <a:p>
            <a:r>
              <a:rPr lang="en-US" dirty="0" smtClean="0"/>
              <a:t>Pavement friction</a:t>
            </a:r>
          </a:p>
          <a:p>
            <a:endParaRPr lang="en-US" dirty="0"/>
          </a:p>
        </p:txBody>
      </p:sp>
      <p:pic>
        <p:nvPicPr>
          <p:cNvPr id="4" name="Picture 4"/>
          <p:cNvPicPr>
            <a:picLocks noChangeAspect="1" noChangeArrowheads="1"/>
          </p:cNvPicPr>
          <p:nvPr/>
        </p:nvPicPr>
        <p:blipFill>
          <a:blip r:embed="rId3" cstate="print"/>
          <a:srcRect/>
          <a:stretch>
            <a:fillRect/>
          </a:stretch>
        </p:blipFill>
        <p:spPr bwMode="auto">
          <a:xfrm>
            <a:off x="5264129" y="3544386"/>
            <a:ext cx="3242387" cy="2667000"/>
          </a:xfrm>
          <a:prstGeom prst="rect">
            <a:avLst/>
          </a:prstGeom>
          <a:noFill/>
          <a:ln w="9525">
            <a:noFill/>
            <a:miter lim="800000"/>
            <a:headEnd/>
            <a:tailEnd/>
          </a:ln>
        </p:spPr>
      </p:pic>
      <p:pic>
        <p:nvPicPr>
          <p:cNvPr id="5" name="Picture 10"/>
          <p:cNvPicPr>
            <a:picLocks noChangeAspect="1" noChangeArrowheads="1"/>
          </p:cNvPicPr>
          <p:nvPr/>
        </p:nvPicPr>
        <p:blipFill>
          <a:blip r:embed="rId4" cstate="print">
            <a:lum bright="-10000" contrast="10000"/>
          </a:blip>
          <a:srcRect/>
          <a:stretch>
            <a:fillRect/>
          </a:stretch>
        </p:blipFill>
        <p:spPr bwMode="auto">
          <a:xfrm>
            <a:off x="6733903" y="927463"/>
            <a:ext cx="1752600" cy="2500488"/>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02DC12DC-E066-4301-ACE0-61DD2ACB1A44}" type="slidenum">
              <a:rPr lang="en-US" smtClean="0"/>
              <a:pPr>
                <a:defRPr/>
              </a:pPr>
              <a:t>179</a:t>
            </a:fld>
            <a:endParaRPr lang="en-US" dirty="0"/>
          </a:p>
        </p:txBody>
      </p:sp>
      <p:sp>
        <p:nvSpPr>
          <p:cNvPr id="7" name="Footer Placeholder 6"/>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78951"/>
          </a:xfrm>
        </p:spPr>
        <p:txBody>
          <a:bodyPr>
            <a:normAutofit fontScale="90000"/>
          </a:bodyPr>
          <a:lstStyle/>
          <a:p>
            <a:r>
              <a:rPr lang="en-US" dirty="0" smtClean="0"/>
              <a:t>Countermeasures	</a:t>
            </a:r>
            <a:endParaRPr lang="en-US" dirty="0"/>
          </a:p>
        </p:txBody>
      </p:sp>
      <p:sp>
        <p:nvSpPr>
          <p:cNvPr id="3" name="Content Placeholder 2"/>
          <p:cNvSpPr>
            <a:spLocks noGrp="1"/>
          </p:cNvSpPr>
          <p:nvPr>
            <p:ph idx="1"/>
          </p:nvPr>
        </p:nvSpPr>
        <p:spPr>
          <a:xfrm>
            <a:off x="731523" y="907861"/>
            <a:ext cx="8229600" cy="4525963"/>
          </a:xfrm>
        </p:spPr>
        <p:txBody>
          <a:bodyPr/>
          <a:lstStyle/>
          <a:p>
            <a:r>
              <a:rPr lang="en-US" dirty="0" smtClean="0"/>
              <a:t>Multiple sources</a:t>
            </a:r>
          </a:p>
          <a:p>
            <a:pPr lvl="1"/>
            <a:r>
              <a:rPr lang="en-US" dirty="0" smtClean="0"/>
              <a:t>ITE Traffic Engineering Handbook, chapter 5</a:t>
            </a:r>
          </a:p>
          <a:p>
            <a:pPr lvl="1"/>
            <a:r>
              <a:rPr lang="en-US" dirty="0" smtClean="0"/>
              <a:t>NCHRP Report 500 (several volumes)</a:t>
            </a:r>
          </a:p>
          <a:p>
            <a:pPr lvl="1"/>
            <a:r>
              <a:rPr lang="en-US" dirty="0" smtClean="0"/>
              <a:t>NCHRP Synthesis 321</a:t>
            </a:r>
          </a:p>
        </p:txBody>
      </p:sp>
      <p:pic>
        <p:nvPicPr>
          <p:cNvPr id="2050" name="Picture 2"/>
          <p:cNvPicPr>
            <a:picLocks noChangeAspect="1" noChangeArrowheads="1"/>
          </p:cNvPicPr>
          <p:nvPr/>
        </p:nvPicPr>
        <p:blipFill>
          <a:blip r:embed="rId3" cstate="print"/>
          <a:srcRect/>
          <a:stretch>
            <a:fillRect/>
          </a:stretch>
        </p:blipFill>
        <p:spPr bwMode="auto">
          <a:xfrm>
            <a:off x="6855822" y="3742509"/>
            <a:ext cx="2093110" cy="2733674"/>
          </a:xfrm>
          <a:prstGeom prst="rect">
            <a:avLst/>
          </a:prstGeom>
          <a:noFill/>
          <a:ln w="9525">
            <a:solidFill>
              <a:srgbClr val="C00000"/>
            </a:solidFill>
            <a:miter lim="800000"/>
            <a:headEnd/>
            <a:tailEnd/>
          </a:ln>
        </p:spPr>
      </p:pic>
      <p:pic>
        <p:nvPicPr>
          <p:cNvPr id="5" name="Picture 3"/>
          <p:cNvPicPr>
            <a:picLocks noChangeAspect="1" noChangeArrowheads="1"/>
          </p:cNvPicPr>
          <p:nvPr/>
        </p:nvPicPr>
        <p:blipFill>
          <a:blip r:embed="rId4" cstate="print"/>
          <a:srcRect/>
          <a:stretch>
            <a:fillRect/>
          </a:stretch>
        </p:blipFill>
        <p:spPr bwMode="auto">
          <a:xfrm>
            <a:off x="2673531" y="3219994"/>
            <a:ext cx="2069888" cy="2698326"/>
          </a:xfrm>
          <a:prstGeom prst="rect">
            <a:avLst/>
          </a:prstGeom>
          <a:noFill/>
          <a:ln w="9525">
            <a:noFill/>
            <a:miter lim="800000"/>
            <a:headEnd/>
            <a:tailEnd/>
          </a:ln>
        </p:spPr>
      </p:pic>
      <p:pic>
        <p:nvPicPr>
          <p:cNvPr id="2052" name="Picture 4" descr="http://www.ite.org/images/publications/TB010B_100.gif"/>
          <p:cNvPicPr>
            <a:picLocks noChangeAspect="1" noChangeArrowheads="1"/>
          </p:cNvPicPr>
          <p:nvPr/>
        </p:nvPicPr>
        <p:blipFill>
          <a:blip r:embed="rId5" cstate="print"/>
          <a:srcRect/>
          <a:stretch>
            <a:fillRect/>
          </a:stretch>
        </p:blipFill>
        <p:spPr bwMode="auto">
          <a:xfrm>
            <a:off x="5225142" y="3881848"/>
            <a:ext cx="1371600" cy="1769365"/>
          </a:xfrm>
          <a:prstGeom prst="rect">
            <a:avLst/>
          </a:prstGeom>
          <a:noFill/>
        </p:spPr>
      </p:pic>
      <p:sp>
        <p:nvSpPr>
          <p:cNvPr id="7" name="Slide Number Placeholder 6"/>
          <p:cNvSpPr>
            <a:spLocks noGrp="1"/>
          </p:cNvSpPr>
          <p:nvPr>
            <p:ph type="sldNum" sz="quarter" idx="12"/>
          </p:nvPr>
        </p:nvSpPr>
        <p:spPr/>
        <p:txBody>
          <a:bodyPr/>
          <a:lstStyle/>
          <a:p>
            <a:pPr>
              <a:defRPr/>
            </a:pPr>
            <a:fld id="{02DC12DC-E066-4301-ACE0-61DD2ACB1A44}" type="slidenum">
              <a:rPr lang="en-US" smtClean="0"/>
              <a:pPr>
                <a:defRPr/>
              </a:pPr>
              <a:t>180</a:t>
            </a:fld>
            <a:endParaRPr lang="en-US" dirty="0"/>
          </a:p>
        </p:txBody>
      </p:sp>
      <p:sp>
        <p:nvSpPr>
          <p:cNvPr id="8" name="Footer Placeholder 7"/>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3780" y="272145"/>
            <a:ext cx="7341317" cy="533400"/>
          </a:xfrm>
        </p:spPr>
        <p:txBody>
          <a:bodyPr>
            <a:noAutofit/>
          </a:bodyPr>
          <a:lstStyle/>
          <a:p>
            <a:pPr algn="l"/>
            <a:r>
              <a:rPr lang="en-US" sz="3600" dirty="0" smtClean="0"/>
              <a:t>Countermeasures</a:t>
            </a:r>
            <a:br>
              <a:rPr lang="en-US" sz="3600" dirty="0" smtClean="0"/>
            </a:br>
            <a:r>
              <a:rPr lang="en-US" sz="3600" dirty="0" smtClean="0"/>
              <a:t>Example –  Rural Run-Off-Road</a:t>
            </a:r>
            <a:endParaRPr lang="en-US" sz="3600" dirty="0"/>
          </a:p>
        </p:txBody>
      </p:sp>
      <p:graphicFrame>
        <p:nvGraphicFramePr>
          <p:cNvPr id="5" name="Table 4"/>
          <p:cNvGraphicFramePr>
            <a:graphicFrameLocks noGrp="1"/>
          </p:cNvGraphicFramePr>
          <p:nvPr/>
        </p:nvGraphicFramePr>
        <p:xfrm>
          <a:off x="914400" y="1221380"/>
          <a:ext cx="7315200" cy="5059680"/>
        </p:xfrm>
        <a:graphic>
          <a:graphicData uri="http://schemas.openxmlformats.org/drawingml/2006/table">
            <a:tbl>
              <a:tblPr firstRow="1" bandRow="1">
                <a:tableStyleId>{5C22544A-7EE6-4342-B048-85BDC9FD1C3A}</a:tableStyleId>
              </a:tblPr>
              <a:tblGrid>
                <a:gridCol w="3124200"/>
                <a:gridCol w="4191000"/>
              </a:tblGrid>
              <a:tr h="370840">
                <a:tc>
                  <a:txBody>
                    <a:bodyPr/>
                    <a:lstStyle/>
                    <a:p>
                      <a:pPr algn="ctr"/>
                      <a:r>
                        <a:rPr lang="en-US" dirty="0" smtClean="0"/>
                        <a:t>Potential Causal Factor</a:t>
                      </a:r>
                      <a:endParaRPr lang="en-US" dirty="0"/>
                    </a:p>
                  </a:txBody>
                  <a:tcPr>
                    <a:lnL w="28575" cap="flat" cmpd="sng" algn="ctr">
                      <a:solidFill>
                        <a:schemeClr val="tx2">
                          <a:lumMod val="40000"/>
                          <a:lumOff val="60000"/>
                        </a:schemeClr>
                      </a:solidFill>
                      <a:prstDash val="solid"/>
                      <a:round/>
                      <a:headEnd type="none" w="med" len="med"/>
                      <a:tailEnd type="none" w="med" len="med"/>
                    </a:lnL>
                    <a:lnT w="28575" cap="flat" cmpd="sng" algn="ctr">
                      <a:solidFill>
                        <a:schemeClr val="tx2">
                          <a:lumMod val="40000"/>
                          <a:lumOff val="60000"/>
                        </a:schemeClr>
                      </a:solidFill>
                      <a:prstDash val="solid"/>
                      <a:round/>
                      <a:headEnd type="none" w="med" len="med"/>
                      <a:tailEnd type="none" w="med" len="med"/>
                    </a:lnT>
                  </a:tcPr>
                </a:tc>
                <a:tc>
                  <a:txBody>
                    <a:bodyPr/>
                    <a:lstStyle/>
                    <a:p>
                      <a:pPr algn="ctr"/>
                      <a:r>
                        <a:rPr lang="en-US" dirty="0" smtClean="0"/>
                        <a:t>Some Possible Countermeasures</a:t>
                      </a:r>
                      <a:endParaRPr lang="en-US" dirty="0"/>
                    </a:p>
                  </a:txBody>
                  <a:tcPr>
                    <a:lnR w="28575" cap="flat" cmpd="sng" algn="ctr">
                      <a:solidFill>
                        <a:schemeClr val="tx2">
                          <a:lumMod val="40000"/>
                          <a:lumOff val="60000"/>
                        </a:schemeClr>
                      </a:solidFill>
                      <a:prstDash val="solid"/>
                      <a:round/>
                      <a:headEnd type="none" w="med" len="med"/>
                      <a:tailEnd type="none" w="med" len="med"/>
                    </a:lnR>
                    <a:lnT w="28575" cap="flat" cmpd="sng" algn="ctr">
                      <a:solidFill>
                        <a:schemeClr val="tx2">
                          <a:lumMod val="40000"/>
                          <a:lumOff val="60000"/>
                        </a:schemeClr>
                      </a:solidFill>
                      <a:prstDash val="solid"/>
                      <a:round/>
                      <a:headEnd type="none" w="med" len="med"/>
                      <a:tailEnd type="none" w="med" len="med"/>
                    </a:lnT>
                  </a:tcPr>
                </a:tc>
              </a:tr>
              <a:tr h="370840">
                <a:tc>
                  <a:txBody>
                    <a:bodyPr/>
                    <a:lstStyle/>
                    <a:p>
                      <a:r>
                        <a:rPr lang="en-US" sz="1400" dirty="0" smtClean="0"/>
                        <a:t>Excessive speed</a:t>
                      </a:r>
                      <a:endParaRPr lang="en-US" sz="1400" dirty="0"/>
                    </a:p>
                  </a:txBody>
                  <a:tcPr>
                    <a:lnL w="28575" cap="flat" cmpd="sng" algn="ctr">
                      <a:solidFill>
                        <a:schemeClr val="tx2">
                          <a:lumMod val="40000"/>
                          <a:lumOff val="60000"/>
                        </a:schemeClr>
                      </a:solidFill>
                      <a:prstDash val="solid"/>
                      <a:round/>
                      <a:headEnd type="none" w="med" len="med"/>
                      <a:tailEnd type="none" w="med" len="med"/>
                    </a:lnL>
                  </a:tcPr>
                </a:tc>
                <a:tc>
                  <a:txBody>
                    <a:bodyPr/>
                    <a:lstStyle/>
                    <a:p>
                      <a:r>
                        <a:rPr lang="en-US" sz="1400" dirty="0" smtClean="0"/>
                        <a:t>Reduce speed limit; enforce</a:t>
                      </a:r>
                      <a:endParaRPr lang="en-US" sz="1400" dirty="0"/>
                    </a:p>
                  </a:txBody>
                  <a:tcPr>
                    <a:lnR w="28575" cap="flat" cmpd="sng" algn="ctr">
                      <a:solidFill>
                        <a:schemeClr val="tx2">
                          <a:lumMod val="40000"/>
                          <a:lumOff val="60000"/>
                        </a:schemeClr>
                      </a:solidFill>
                      <a:prstDash val="solid"/>
                      <a:round/>
                      <a:headEnd type="none" w="med" len="med"/>
                      <a:tailEnd type="none" w="med" len="med"/>
                    </a:lnR>
                  </a:tcPr>
                </a:tc>
              </a:tr>
              <a:tr h="370840">
                <a:tc>
                  <a:txBody>
                    <a:bodyPr/>
                    <a:lstStyle/>
                    <a:p>
                      <a:r>
                        <a:rPr lang="en-US" sz="1400" dirty="0" smtClean="0"/>
                        <a:t>Slippery pavement</a:t>
                      </a:r>
                      <a:endParaRPr lang="en-US" sz="1400" dirty="0"/>
                    </a:p>
                  </a:txBody>
                  <a:tcPr>
                    <a:lnL w="28575" cap="flat" cmpd="sng" algn="ctr">
                      <a:solidFill>
                        <a:schemeClr val="tx2">
                          <a:lumMod val="40000"/>
                          <a:lumOff val="60000"/>
                        </a:schemeClr>
                      </a:solidFill>
                      <a:prstDash val="solid"/>
                      <a:round/>
                      <a:headEnd type="none" w="med" len="med"/>
                      <a:tailEnd type="none" w="med" len="med"/>
                    </a:ln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t>Reduce speed limit; enforce</a:t>
                      </a:r>
                    </a:p>
                    <a:p>
                      <a:r>
                        <a:rPr lang="en-US" sz="1400" dirty="0" smtClean="0"/>
                        <a:t>Overlay pavement</a:t>
                      </a:r>
                    </a:p>
                    <a:p>
                      <a:r>
                        <a:rPr lang="en-US" sz="1400" dirty="0" smtClean="0"/>
                        <a:t>Provide adequate drainage</a:t>
                      </a:r>
                    </a:p>
                    <a:p>
                      <a:r>
                        <a:rPr lang="en-US" sz="1400" dirty="0" smtClean="0"/>
                        <a:t>Groove pavement</a:t>
                      </a:r>
                    </a:p>
                    <a:p>
                      <a:r>
                        <a:rPr lang="en-US" sz="1400" dirty="0" smtClean="0"/>
                        <a:t>Provide SLIPPERY WHEN WET signs</a:t>
                      </a:r>
                      <a:endParaRPr lang="en-US" sz="1400" dirty="0"/>
                    </a:p>
                  </a:txBody>
                  <a:tcPr>
                    <a:lnR w="28575" cap="flat" cmpd="sng" algn="ctr">
                      <a:solidFill>
                        <a:schemeClr val="tx2">
                          <a:lumMod val="40000"/>
                          <a:lumOff val="60000"/>
                        </a:schemeClr>
                      </a:solidFill>
                      <a:prstDash val="solid"/>
                      <a:round/>
                      <a:headEnd type="none" w="med" len="med"/>
                      <a:tailEnd type="none" w="med" len="med"/>
                    </a:lnR>
                  </a:tcPr>
                </a:tc>
              </a:tr>
              <a:tr h="370840">
                <a:tc>
                  <a:txBody>
                    <a:bodyPr/>
                    <a:lstStyle/>
                    <a:p>
                      <a:r>
                        <a:rPr lang="en-US" sz="1400" dirty="0" smtClean="0"/>
                        <a:t>Inadequate roadway lighting</a:t>
                      </a:r>
                      <a:endParaRPr lang="en-US" sz="1400" dirty="0"/>
                    </a:p>
                  </a:txBody>
                  <a:tcPr>
                    <a:lnL w="28575" cap="flat" cmpd="sng" algn="ctr">
                      <a:solidFill>
                        <a:schemeClr val="tx2">
                          <a:lumMod val="40000"/>
                          <a:lumOff val="60000"/>
                        </a:schemeClr>
                      </a:solidFill>
                      <a:prstDash val="solid"/>
                      <a:round/>
                      <a:headEnd type="none" w="med" len="med"/>
                      <a:tailEnd type="none" w="med" len="med"/>
                    </a:lnL>
                  </a:tcPr>
                </a:tc>
                <a:tc>
                  <a:txBody>
                    <a:bodyPr/>
                    <a:lstStyle/>
                    <a:p>
                      <a:r>
                        <a:rPr lang="en-US" sz="1400" dirty="0" smtClean="0"/>
                        <a:t>Improve lighting</a:t>
                      </a:r>
                      <a:endParaRPr lang="en-US" sz="1400" dirty="0"/>
                    </a:p>
                  </a:txBody>
                  <a:tcPr>
                    <a:lnR w="28575" cap="flat" cmpd="sng" algn="ctr">
                      <a:solidFill>
                        <a:schemeClr val="tx2">
                          <a:lumMod val="40000"/>
                          <a:lumOff val="60000"/>
                        </a:schemeClr>
                      </a:solidFill>
                      <a:prstDash val="solid"/>
                      <a:round/>
                      <a:headEnd type="none" w="med" len="med"/>
                      <a:tailEnd type="none" w="med" len="med"/>
                    </a:lnR>
                  </a:tcPr>
                </a:tc>
              </a:tr>
              <a:tr h="370840">
                <a:tc>
                  <a:txBody>
                    <a:bodyPr/>
                    <a:lstStyle/>
                    <a:p>
                      <a:r>
                        <a:rPr lang="en-US" sz="1400" dirty="0" smtClean="0"/>
                        <a:t>Poor visibility of curve warning sign</a:t>
                      </a:r>
                      <a:endParaRPr lang="en-US" sz="1400" dirty="0"/>
                    </a:p>
                  </a:txBody>
                  <a:tcPr>
                    <a:lnL w="28575" cap="flat" cmpd="sng" algn="ctr">
                      <a:solidFill>
                        <a:schemeClr val="tx2">
                          <a:lumMod val="40000"/>
                          <a:lumOff val="60000"/>
                        </a:schemeClr>
                      </a:solidFill>
                      <a:prstDash val="solid"/>
                      <a:round/>
                      <a:headEnd type="none" w="med" len="med"/>
                      <a:tailEnd type="none" w="med" len="med"/>
                    </a:lnL>
                  </a:tcPr>
                </a:tc>
                <a:tc>
                  <a:txBody>
                    <a:bodyPr/>
                    <a:lstStyle/>
                    <a:p>
                      <a:r>
                        <a:rPr lang="en-US" sz="1400" dirty="0" smtClean="0"/>
                        <a:t>Increase sign size</a:t>
                      </a:r>
                      <a:endParaRPr lang="en-US" sz="1400" dirty="0"/>
                    </a:p>
                  </a:txBody>
                  <a:tcPr>
                    <a:lnR w="28575" cap="flat" cmpd="sng" algn="ctr">
                      <a:solidFill>
                        <a:schemeClr val="tx2">
                          <a:lumMod val="40000"/>
                          <a:lumOff val="60000"/>
                        </a:schemeClr>
                      </a:solidFill>
                      <a:prstDash val="solid"/>
                      <a:round/>
                      <a:headEnd type="none" w="med" len="med"/>
                      <a:tailEnd type="none" w="med" len="med"/>
                    </a:lnR>
                  </a:tcPr>
                </a:tc>
              </a:tr>
              <a:tr h="370840">
                <a:tc>
                  <a:txBody>
                    <a:bodyPr/>
                    <a:lstStyle/>
                    <a:p>
                      <a:r>
                        <a:rPr lang="en-US" sz="1400" dirty="0" smtClean="0"/>
                        <a:t>Inadequate roadway design</a:t>
                      </a:r>
                      <a:endParaRPr lang="en-US" sz="1400" dirty="0"/>
                    </a:p>
                  </a:txBody>
                  <a:tcPr>
                    <a:lnL w="28575" cap="flat" cmpd="sng" algn="ctr">
                      <a:solidFill>
                        <a:schemeClr val="tx2">
                          <a:lumMod val="40000"/>
                          <a:lumOff val="60000"/>
                        </a:schemeClr>
                      </a:solidFill>
                      <a:prstDash val="solid"/>
                      <a:round/>
                      <a:headEnd type="none" w="med" len="med"/>
                      <a:tailEnd type="none" w="med" len="med"/>
                    </a:lnL>
                  </a:tcPr>
                </a:tc>
                <a:tc>
                  <a:txBody>
                    <a:bodyPr/>
                    <a:lstStyle/>
                    <a:p>
                      <a:r>
                        <a:rPr lang="en-US" sz="1400" dirty="0" smtClean="0"/>
                        <a:t>Widen lanes</a:t>
                      </a:r>
                    </a:p>
                    <a:p>
                      <a:r>
                        <a:rPr lang="en-US" sz="1400" dirty="0" smtClean="0"/>
                        <a:t>Re-align curve</a:t>
                      </a:r>
                    </a:p>
                    <a:p>
                      <a:r>
                        <a:rPr lang="en-US" sz="1400" dirty="0" smtClean="0"/>
                        <a:t>Install guardrail</a:t>
                      </a:r>
                      <a:endParaRPr lang="en-US" sz="1400" dirty="0"/>
                    </a:p>
                  </a:txBody>
                  <a:tcPr>
                    <a:lnR w="28575" cap="flat" cmpd="sng" algn="ctr">
                      <a:solidFill>
                        <a:schemeClr val="tx2">
                          <a:lumMod val="40000"/>
                          <a:lumOff val="60000"/>
                        </a:schemeClr>
                      </a:solidFill>
                      <a:prstDash val="solid"/>
                      <a:round/>
                      <a:headEnd type="none" w="med" len="med"/>
                      <a:tailEnd type="none" w="med" len="med"/>
                    </a:lnR>
                  </a:tcPr>
                </a:tc>
              </a:tr>
              <a:tr h="370840">
                <a:tc>
                  <a:txBody>
                    <a:bodyPr/>
                    <a:lstStyle/>
                    <a:p>
                      <a:r>
                        <a:rPr lang="en-US" sz="1400" dirty="0" smtClean="0"/>
                        <a:t>Inadequate delineation</a:t>
                      </a:r>
                      <a:endParaRPr lang="en-US" sz="1400" dirty="0"/>
                    </a:p>
                  </a:txBody>
                  <a:tcPr>
                    <a:lnL w="28575" cap="flat" cmpd="sng" algn="ctr">
                      <a:solidFill>
                        <a:schemeClr val="tx2">
                          <a:lumMod val="40000"/>
                          <a:lumOff val="60000"/>
                        </a:schemeClr>
                      </a:solidFill>
                      <a:prstDash val="solid"/>
                      <a:round/>
                      <a:headEnd type="none" w="med" len="med"/>
                      <a:tailEnd type="none" w="med" len="med"/>
                    </a:lnL>
                  </a:tcPr>
                </a:tc>
                <a:tc>
                  <a:txBody>
                    <a:bodyPr/>
                    <a:lstStyle/>
                    <a:p>
                      <a:r>
                        <a:rPr lang="en-US" sz="1400" dirty="0" smtClean="0"/>
                        <a:t>Install/improve warning signs</a:t>
                      </a:r>
                    </a:p>
                    <a:p>
                      <a:r>
                        <a:rPr lang="en-US" sz="1400" dirty="0" smtClean="0"/>
                        <a:t>Install/improve</a:t>
                      </a:r>
                    </a:p>
                    <a:p>
                      <a:r>
                        <a:rPr lang="en-US" sz="1400" dirty="0" smtClean="0"/>
                        <a:t>Pavement markings</a:t>
                      </a:r>
                    </a:p>
                    <a:p>
                      <a:r>
                        <a:rPr lang="en-US" sz="1400" dirty="0" smtClean="0"/>
                        <a:t>Install/improve delineation</a:t>
                      </a:r>
                    </a:p>
                  </a:txBody>
                  <a:tcPr>
                    <a:lnR w="28575" cap="flat" cmpd="sng" algn="ctr">
                      <a:solidFill>
                        <a:schemeClr val="tx2">
                          <a:lumMod val="40000"/>
                          <a:lumOff val="60000"/>
                        </a:schemeClr>
                      </a:solidFill>
                      <a:prstDash val="solid"/>
                      <a:round/>
                      <a:headEnd type="none" w="med" len="med"/>
                      <a:tailEnd type="none" w="med" len="med"/>
                    </a:lnR>
                  </a:tcPr>
                </a:tc>
              </a:tr>
              <a:tr h="370840">
                <a:tc>
                  <a:txBody>
                    <a:bodyPr/>
                    <a:lstStyle/>
                    <a:p>
                      <a:r>
                        <a:rPr lang="en-US" sz="1400" dirty="0" smtClean="0"/>
                        <a:t>Inadequate shoulder</a:t>
                      </a:r>
                      <a:endParaRPr lang="en-US" sz="1400" dirty="0"/>
                    </a:p>
                  </a:txBody>
                  <a:tcPr>
                    <a:lnL w="28575" cap="flat" cmpd="sng" algn="ctr">
                      <a:solidFill>
                        <a:schemeClr val="tx2">
                          <a:lumMod val="40000"/>
                          <a:lumOff val="60000"/>
                        </a:schemeClr>
                      </a:solidFill>
                      <a:prstDash val="solid"/>
                      <a:round/>
                      <a:headEnd type="none" w="med" len="med"/>
                      <a:tailEnd type="none" w="med" len="med"/>
                    </a:lnL>
                  </a:tcPr>
                </a:tc>
                <a:tc>
                  <a:txBody>
                    <a:bodyPr/>
                    <a:lstStyle/>
                    <a:p>
                      <a:r>
                        <a:rPr lang="en-US" sz="1400" dirty="0" smtClean="0"/>
                        <a:t>Upgrade shoulder</a:t>
                      </a:r>
                      <a:endParaRPr lang="en-US" sz="1400" dirty="0"/>
                    </a:p>
                  </a:txBody>
                  <a:tcPr>
                    <a:lnR w="28575" cap="flat" cmpd="sng" algn="ctr">
                      <a:solidFill>
                        <a:schemeClr val="tx2">
                          <a:lumMod val="40000"/>
                          <a:lumOff val="60000"/>
                        </a:schemeClr>
                      </a:solidFill>
                      <a:prstDash val="solid"/>
                      <a:round/>
                      <a:headEnd type="none" w="med" len="med"/>
                      <a:tailEnd type="none" w="med" len="med"/>
                    </a:lnR>
                  </a:tcPr>
                </a:tc>
              </a:tr>
              <a:tr h="370840">
                <a:tc>
                  <a:txBody>
                    <a:bodyPr/>
                    <a:lstStyle/>
                    <a:p>
                      <a:r>
                        <a:rPr lang="en-US" sz="1400" dirty="0" smtClean="0"/>
                        <a:t>Inadequate pavement maintenance</a:t>
                      </a:r>
                      <a:endParaRPr lang="en-US" sz="1400" dirty="0"/>
                    </a:p>
                  </a:txBody>
                  <a:tcPr>
                    <a:lnL w="28575" cap="flat" cmpd="sng" algn="ctr">
                      <a:solidFill>
                        <a:schemeClr val="tx2">
                          <a:lumMod val="40000"/>
                          <a:lumOff val="60000"/>
                        </a:schemeClr>
                      </a:solidFill>
                      <a:prstDash val="solid"/>
                      <a:round/>
                      <a:headEnd type="none" w="med" len="med"/>
                      <a:tailEnd type="none" w="med" len="med"/>
                    </a:lnL>
                    <a:lnB w="28575" cap="flat" cmpd="sng" algn="ctr">
                      <a:solidFill>
                        <a:schemeClr val="tx2">
                          <a:lumMod val="40000"/>
                          <a:lumOff val="60000"/>
                        </a:schemeClr>
                      </a:solidFill>
                      <a:prstDash val="solid"/>
                      <a:round/>
                      <a:headEnd type="none" w="med" len="med"/>
                      <a:tailEnd type="none" w="med" len="med"/>
                    </a:lnB>
                  </a:tcPr>
                </a:tc>
                <a:tc>
                  <a:txBody>
                    <a:bodyPr/>
                    <a:lstStyle/>
                    <a:p>
                      <a:r>
                        <a:rPr lang="en-US" sz="1400" dirty="0" smtClean="0"/>
                        <a:t>Repair road surface</a:t>
                      </a:r>
                      <a:endParaRPr lang="en-US" sz="1400" dirty="0"/>
                    </a:p>
                  </a:txBody>
                  <a:tcPr>
                    <a:lnR w="28575" cap="flat" cmpd="sng" algn="ctr">
                      <a:solidFill>
                        <a:schemeClr val="tx2">
                          <a:lumMod val="40000"/>
                          <a:lumOff val="60000"/>
                        </a:schemeClr>
                      </a:solidFill>
                      <a:prstDash val="solid"/>
                      <a:round/>
                      <a:headEnd type="none" w="med" len="med"/>
                      <a:tailEnd type="none" w="med" len="med"/>
                    </a:lnR>
                    <a:lnB w="28575" cap="flat" cmpd="sng" algn="ctr">
                      <a:solidFill>
                        <a:schemeClr val="tx2">
                          <a:lumMod val="40000"/>
                          <a:lumOff val="60000"/>
                        </a:schemeClr>
                      </a:solidFill>
                      <a:prstDash val="solid"/>
                      <a:round/>
                      <a:headEnd type="none" w="med" len="med"/>
                      <a:tailEnd type="none" w="med" len="med"/>
                    </a:lnB>
                  </a:tcPr>
                </a:tc>
              </a:tr>
            </a:tbl>
          </a:graphicData>
        </a:graphic>
      </p:graphicFrame>
      <p:sp>
        <p:nvSpPr>
          <p:cNvPr id="6" name="TextBox 5"/>
          <p:cNvSpPr txBox="1"/>
          <p:nvPr/>
        </p:nvSpPr>
        <p:spPr>
          <a:xfrm>
            <a:off x="838200" y="6320249"/>
            <a:ext cx="7391400" cy="261610"/>
          </a:xfrm>
          <a:prstGeom prst="rect">
            <a:avLst/>
          </a:prstGeom>
          <a:noFill/>
        </p:spPr>
        <p:txBody>
          <a:bodyPr wrap="square" rtlCol="0">
            <a:spAutoFit/>
          </a:bodyPr>
          <a:lstStyle/>
          <a:p>
            <a:pPr algn="r"/>
            <a:r>
              <a:rPr lang="en-US" sz="1100" dirty="0" smtClean="0"/>
              <a:t>Source: </a:t>
            </a:r>
            <a:r>
              <a:rPr lang="en-US" sz="1100" i="1" dirty="0" smtClean="0"/>
              <a:t>Traffic Engineering Handbook</a:t>
            </a:r>
            <a:r>
              <a:rPr lang="en-US" sz="1100" dirty="0" smtClean="0"/>
              <a:t>, 6</a:t>
            </a:r>
            <a:r>
              <a:rPr lang="en-US" sz="1100" baseline="30000" dirty="0" smtClean="0"/>
              <a:t>th</a:t>
            </a:r>
            <a:r>
              <a:rPr lang="en-US" sz="1100" dirty="0" smtClean="0"/>
              <a:t> edition, Institute of Transportation Engineers</a:t>
            </a:r>
            <a:endParaRPr lang="en-US" sz="1100" dirty="0"/>
          </a:p>
        </p:txBody>
      </p:sp>
      <p:sp>
        <p:nvSpPr>
          <p:cNvPr id="7" name="Slide Number Placeholder 6"/>
          <p:cNvSpPr>
            <a:spLocks noGrp="1"/>
          </p:cNvSpPr>
          <p:nvPr>
            <p:ph type="sldNum" sz="quarter" idx="12"/>
          </p:nvPr>
        </p:nvSpPr>
        <p:spPr/>
        <p:txBody>
          <a:bodyPr/>
          <a:lstStyle/>
          <a:p>
            <a:pPr>
              <a:defRPr/>
            </a:pPr>
            <a:fld id="{02DC12DC-E066-4301-ACE0-61DD2ACB1A44}" type="slidenum">
              <a:rPr lang="en-US" smtClean="0"/>
              <a:pPr>
                <a:defRPr/>
              </a:pPr>
              <a:t>181</a:t>
            </a:fld>
            <a:endParaRPr lang="en-US" dirty="0"/>
          </a:p>
        </p:txBody>
      </p:sp>
      <p:sp>
        <p:nvSpPr>
          <p:cNvPr id="8" name="Footer Placeholder 7"/>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8457" y="350523"/>
            <a:ext cx="8088088" cy="533400"/>
          </a:xfrm>
        </p:spPr>
        <p:txBody>
          <a:bodyPr>
            <a:noAutofit/>
          </a:bodyPr>
          <a:lstStyle/>
          <a:p>
            <a:pPr algn="l"/>
            <a:r>
              <a:rPr lang="en-US" sz="3600" dirty="0" smtClean="0"/>
              <a:t>Countermeasures</a:t>
            </a:r>
            <a:br>
              <a:rPr lang="en-US" sz="3600" dirty="0" smtClean="0"/>
            </a:br>
            <a:r>
              <a:rPr lang="en-US" sz="3600" dirty="0" smtClean="0"/>
              <a:t>Example – Rural Roadside Safety</a:t>
            </a:r>
            <a:endParaRPr lang="en-US" sz="3600" dirty="0"/>
          </a:p>
        </p:txBody>
      </p:sp>
      <p:sp>
        <p:nvSpPr>
          <p:cNvPr id="3" name="Content Placeholder 2"/>
          <p:cNvSpPr>
            <a:spLocks noGrp="1"/>
          </p:cNvSpPr>
          <p:nvPr>
            <p:ph idx="1"/>
          </p:nvPr>
        </p:nvSpPr>
        <p:spPr>
          <a:xfrm>
            <a:off x="809901" y="1482633"/>
            <a:ext cx="7654832" cy="5127173"/>
          </a:xfrm>
        </p:spPr>
        <p:txBody>
          <a:bodyPr>
            <a:normAutofit fontScale="85000" lnSpcReduction="20000"/>
          </a:bodyPr>
          <a:lstStyle/>
          <a:p>
            <a:pPr>
              <a:spcBef>
                <a:spcPts val="1200"/>
              </a:spcBef>
            </a:pPr>
            <a:r>
              <a:rPr lang="en-US" dirty="0" smtClean="0"/>
              <a:t>~50% of all crashes run-off-road</a:t>
            </a:r>
          </a:p>
          <a:p>
            <a:pPr>
              <a:spcBef>
                <a:spcPts val="1200"/>
              </a:spcBef>
            </a:pPr>
            <a:r>
              <a:rPr lang="en-US" dirty="0" smtClean="0"/>
              <a:t>Fatalities usually involve fixed objects</a:t>
            </a:r>
          </a:p>
          <a:p>
            <a:pPr lvl="1">
              <a:spcBef>
                <a:spcPts val="1200"/>
              </a:spcBef>
            </a:pPr>
            <a:r>
              <a:rPr lang="en-US" dirty="0"/>
              <a:t>T</a:t>
            </a:r>
            <a:r>
              <a:rPr lang="en-US" dirty="0" smtClean="0"/>
              <a:t>rees, shrubs</a:t>
            </a:r>
          </a:p>
          <a:p>
            <a:pPr lvl="1">
              <a:spcBef>
                <a:spcPts val="1200"/>
              </a:spcBef>
            </a:pPr>
            <a:r>
              <a:rPr lang="en-US" dirty="0" smtClean="0"/>
              <a:t>Culverts, ditches, curbs</a:t>
            </a:r>
          </a:p>
          <a:p>
            <a:pPr lvl="1">
              <a:spcBef>
                <a:spcPts val="1200"/>
              </a:spcBef>
            </a:pPr>
            <a:r>
              <a:rPr lang="en-US" dirty="0" smtClean="0"/>
              <a:t>Utility poles</a:t>
            </a:r>
          </a:p>
          <a:p>
            <a:pPr>
              <a:spcBef>
                <a:spcPts val="1200"/>
              </a:spcBef>
            </a:pPr>
            <a:r>
              <a:rPr lang="en-US" dirty="0" smtClean="0"/>
              <a:t>Improvement options</a:t>
            </a:r>
          </a:p>
          <a:p>
            <a:pPr lvl="1">
              <a:spcBef>
                <a:spcPts val="1200"/>
              </a:spcBef>
            </a:pPr>
            <a:r>
              <a:rPr lang="en-US" dirty="0" smtClean="0"/>
              <a:t>Remove obstacle</a:t>
            </a:r>
          </a:p>
          <a:p>
            <a:pPr lvl="1">
              <a:spcBef>
                <a:spcPts val="1200"/>
              </a:spcBef>
            </a:pPr>
            <a:r>
              <a:rPr lang="en-US" dirty="0" smtClean="0"/>
              <a:t>Relocate or redesign obstacle to be less likely struck</a:t>
            </a:r>
          </a:p>
          <a:p>
            <a:pPr lvl="1">
              <a:spcBef>
                <a:spcPts val="1200"/>
              </a:spcBef>
            </a:pPr>
            <a:r>
              <a:rPr lang="en-US" dirty="0" smtClean="0"/>
              <a:t>Use breakaway base</a:t>
            </a:r>
          </a:p>
          <a:p>
            <a:pPr lvl="1">
              <a:spcBef>
                <a:spcPts val="1200"/>
              </a:spcBef>
            </a:pPr>
            <a:r>
              <a:rPr lang="en-US" dirty="0" smtClean="0"/>
              <a:t>Shield obstacle with barrier or other device</a:t>
            </a:r>
          </a:p>
          <a:p>
            <a:pPr lvl="1">
              <a:spcBef>
                <a:spcPts val="1200"/>
              </a:spcBef>
            </a:pPr>
            <a:r>
              <a:rPr lang="en-US" dirty="0" smtClean="0"/>
              <a:t>Delineate obstacle (only if other methods not viable)</a:t>
            </a:r>
            <a:endParaRPr lang="en-US" dirty="0"/>
          </a:p>
        </p:txBody>
      </p:sp>
      <p:pic>
        <p:nvPicPr>
          <p:cNvPr id="4" name="Picture 4" descr="Photo of 2 lane road with a guardrail on one side"/>
          <p:cNvPicPr>
            <a:picLocks noChangeAspect="1" noChangeArrowheads="1"/>
          </p:cNvPicPr>
          <p:nvPr/>
        </p:nvPicPr>
        <p:blipFill>
          <a:blip r:embed="rId3" cstate="print">
            <a:lum bright="-10000" contrast="-20000"/>
          </a:blip>
          <a:srcRect/>
          <a:stretch>
            <a:fillRect/>
          </a:stretch>
        </p:blipFill>
        <p:spPr bwMode="auto">
          <a:xfrm>
            <a:off x="5929610" y="2351320"/>
            <a:ext cx="3210039" cy="2349790"/>
          </a:xfrm>
          <a:prstGeom prst="rect">
            <a:avLst/>
          </a:prstGeom>
          <a:noFill/>
          <a:ln w="9525">
            <a:noFill/>
            <a:miter lim="800000"/>
            <a:headEnd/>
            <a:tailEnd/>
          </a:ln>
        </p:spPr>
      </p:pic>
      <p:sp>
        <p:nvSpPr>
          <p:cNvPr id="5" name="Slide Number Placeholder 4"/>
          <p:cNvSpPr>
            <a:spLocks noGrp="1"/>
          </p:cNvSpPr>
          <p:nvPr>
            <p:ph type="sldNum" sz="quarter" idx="12"/>
          </p:nvPr>
        </p:nvSpPr>
        <p:spPr/>
        <p:txBody>
          <a:bodyPr/>
          <a:lstStyle/>
          <a:p>
            <a:pPr>
              <a:defRPr/>
            </a:pPr>
            <a:fld id="{02DC12DC-E066-4301-ACE0-61DD2ACB1A44}" type="slidenum">
              <a:rPr lang="en-US" smtClean="0"/>
              <a:pPr>
                <a:defRPr/>
              </a:pPr>
              <a:t>182</a:t>
            </a:fld>
            <a:endParaRPr lang="en-US" dirty="0"/>
          </a:p>
        </p:txBody>
      </p:sp>
      <p:sp>
        <p:nvSpPr>
          <p:cNvPr id="6" name="Footer Placeholder 5"/>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p:cNvSpPr txBox="1"/>
          <p:nvPr/>
        </p:nvSpPr>
        <p:spPr>
          <a:xfrm>
            <a:off x="7072423" y="4210493"/>
            <a:ext cx="935665" cy="246221"/>
          </a:xfrm>
          <a:prstGeom prst="rect">
            <a:avLst/>
          </a:prstGeom>
          <a:noFill/>
        </p:spPr>
        <p:txBody>
          <a:bodyPr wrap="square" rtlCol="0">
            <a:spAutoFit/>
          </a:bodyPr>
          <a:lstStyle/>
          <a:p>
            <a:pPr algn="ctr"/>
            <a:r>
              <a:rPr lang="en-US" sz="1000" b="0" dirty="0" smtClean="0"/>
              <a:t>Bend, OR</a:t>
            </a:r>
            <a:endParaRPr lang="en-US" sz="1000" b="0" dirty="0"/>
          </a:p>
        </p:txBody>
      </p:sp>
      <p:sp>
        <p:nvSpPr>
          <p:cNvPr id="2" name="Title 1"/>
          <p:cNvSpPr>
            <a:spLocks noGrp="1"/>
          </p:cNvSpPr>
          <p:nvPr>
            <p:ph type="title"/>
          </p:nvPr>
        </p:nvSpPr>
        <p:spPr>
          <a:xfrm>
            <a:off x="718456" y="76200"/>
            <a:ext cx="8425544" cy="533400"/>
          </a:xfrm>
        </p:spPr>
        <p:txBody>
          <a:bodyPr>
            <a:noAutofit/>
          </a:bodyPr>
          <a:lstStyle/>
          <a:p>
            <a:pPr algn="l"/>
            <a:r>
              <a:rPr lang="en-US" sz="3600" dirty="0" smtClean="0"/>
              <a:t>Countermeasures – Geometrics Examples</a:t>
            </a:r>
            <a:endParaRPr lang="en-US" sz="3600" dirty="0"/>
          </a:p>
        </p:txBody>
      </p:sp>
      <p:sp>
        <p:nvSpPr>
          <p:cNvPr id="3" name="Content Placeholder 2"/>
          <p:cNvSpPr>
            <a:spLocks noGrp="1"/>
          </p:cNvSpPr>
          <p:nvPr>
            <p:ph idx="1"/>
          </p:nvPr>
        </p:nvSpPr>
        <p:spPr>
          <a:xfrm>
            <a:off x="664035" y="685800"/>
            <a:ext cx="4876800" cy="4648200"/>
          </a:xfrm>
        </p:spPr>
        <p:txBody>
          <a:bodyPr>
            <a:normAutofit fontScale="85000" lnSpcReduction="20000"/>
          </a:bodyPr>
          <a:lstStyle/>
          <a:p>
            <a:r>
              <a:rPr lang="en-US" dirty="0" smtClean="0"/>
              <a:t>Geometric design</a:t>
            </a:r>
          </a:p>
          <a:p>
            <a:pPr lvl="1"/>
            <a:r>
              <a:rPr lang="en-US" dirty="0" smtClean="0"/>
              <a:t>Improve access control</a:t>
            </a:r>
          </a:p>
          <a:p>
            <a:pPr lvl="2"/>
            <a:r>
              <a:rPr lang="en-US" dirty="0" smtClean="0"/>
              <a:t>Close/consolidate access points</a:t>
            </a:r>
          </a:p>
          <a:p>
            <a:pPr lvl="2"/>
            <a:r>
              <a:rPr lang="en-US" dirty="0" smtClean="0"/>
              <a:t>Relocate access to side road</a:t>
            </a:r>
          </a:p>
          <a:p>
            <a:pPr lvl="2"/>
            <a:r>
              <a:rPr lang="en-US" dirty="0" smtClean="0"/>
              <a:t>Add turn/speed change lanes</a:t>
            </a:r>
          </a:p>
          <a:p>
            <a:pPr lvl="2"/>
            <a:r>
              <a:rPr lang="en-US" dirty="0" smtClean="0"/>
              <a:t>Increase distance to ramps</a:t>
            </a:r>
          </a:p>
          <a:p>
            <a:pPr lvl="2"/>
            <a:r>
              <a:rPr lang="en-US" dirty="0" smtClean="0"/>
              <a:t>Redesign access for higher speed</a:t>
            </a:r>
          </a:p>
          <a:p>
            <a:pPr lvl="1"/>
            <a:r>
              <a:rPr lang="en-US" dirty="0" smtClean="0"/>
              <a:t>Improve curve features</a:t>
            </a:r>
          </a:p>
          <a:p>
            <a:pPr lvl="2"/>
            <a:r>
              <a:rPr lang="en-US" dirty="0" smtClean="0"/>
              <a:t>Widen lanes or shoulders through curve</a:t>
            </a:r>
          </a:p>
          <a:p>
            <a:pPr lvl="2"/>
            <a:r>
              <a:rPr lang="en-US" dirty="0" smtClean="0"/>
              <a:t>Realign to increase radius</a:t>
            </a:r>
          </a:p>
          <a:p>
            <a:pPr lvl="2"/>
            <a:r>
              <a:rPr lang="en-US" dirty="0" smtClean="0"/>
              <a:t>Increase sight distance</a:t>
            </a:r>
          </a:p>
          <a:p>
            <a:pPr lvl="1"/>
            <a:r>
              <a:rPr lang="en-US" dirty="0" smtClean="0"/>
              <a:t>Increase roadside recovery distance</a:t>
            </a:r>
          </a:p>
          <a:p>
            <a:pPr lvl="1"/>
            <a:endParaRPr lang="en-US" dirty="0"/>
          </a:p>
        </p:txBody>
      </p:sp>
      <p:pic>
        <p:nvPicPr>
          <p:cNvPr id="4" name="Picture 8"/>
          <p:cNvPicPr>
            <a:picLocks noChangeAspect="1" noChangeArrowheads="1"/>
          </p:cNvPicPr>
          <p:nvPr/>
        </p:nvPicPr>
        <p:blipFill>
          <a:blip r:embed="rId3" cstate="print"/>
          <a:srcRect l="2888" r="4693" b="18133"/>
          <a:stretch>
            <a:fillRect/>
          </a:stretch>
        </p:blipFill>
        <p:spPr bwMode="auto">
          <a:xfrm>
            <a:off x="6172200" y="1116878"/>
            <a:ext cx="2667000" cy="3167063"/>
          </a:xfrm>
          <a:prstGeom prst="rect">
            <a:avLst/>
          </a:prstGeom>
          <a:noFill/>
          <a:ln w="9525">
            <a:noFill/>
            <a:miter lim="800000"/>
            <a:headEnd/>
            <a:tailEnd/>
          </a:ln>
        </p:spPr>
      </p:pic>
      <p:grpSp>
        <p:nvGrpSpPr>
          <p:cNvPr id="17" name="Group 16"/>
          <p:cNvGrpSpPr/>
          <p:nvPr/>
        </p:nvGrpSpPr>
        <p:grpSpPr>
          <a:xfrm>
            <a:off x="990600" y="5181600"/>
            <a:ext cx="3150332" cy="1173384"/>
            <a:chOff x="990600" y="5181600"/>
            <a:chExt cx="3150332" cy="1173384"/>
          </a:xfrm>
        </p:grpSpPr>
        <p:pic>
          <p:nvPicPr>
            <p:cNvPr id="6" name="Picture 5"/>
            <p:cNvPicPr>
              <a:picLocks noChangeAspect="1" noChangeArrowheads="1"/>
            </p:cNvPicPr>
            <p:nvPr/>
          </p:nvPicPr>
          <p:blipFill>
            <a:blip r:embed="rId4" cstate="print"/>
            <a:srcRect t="51515" b="9081"/>
            <a:stretch>
              <a:fillRect/>
            </a:stretch>
          </p:blipFill>
          <p:spPr bwMode="auto">
            <a:xfrm>
              <a:off x="990600" y="5181600"/>
              <a:ext cx="3116460" cy="1114697"/>
            </a:xfrm>
            <a:prstGeom prst="rect">
              <a:avLst/>
            </a:prstGeom>
            <a:noFill/>
            <a:ln w="9525">
              <a:noFill/>
              <a:miter lim="800000"/>
              <a:headEnd/>
              <a:tailEnd/>
            </a:ln>
          </p:spPr>
        </p:pic>
        <p:sp>
          <p:nvSpPr>
            <p:cNvPr id="7" name="TextBox 6"/>
            <p:cNvSpPr txBox="1"/>
            <p:nvPr/>
          </p:nvSpPr>
          <p:spPr>
            <a:xfrm>
              <a:off x="2965274" y="6139540"/>
              <a:ext cx="1175658" cy="215444"/>
            </a:xfrm>
            <a:prstGeom prst="rect">
              <a:avLst/>
            </a:prstGeom>
            <a:noFill/>
          </p:spPr>
          <p:txBody>
            <a:bodyPr wrap="square" rtlCol="0">
              <a:spAutoFit/>
            </a:bodyPr>
            <a:lstStyle/>
            <a:p>
              <a:r>
                <a:rPr lang="en-US" sz="800" b="0" dirty="0" smtClean="0"/>
                <a:t>“Michigan Loon”</a:t>
              </a:r>
              <a:endParaRPr lang="en-US" sz="800" b="0" dirty="0"/>
            </a:p>
          </p:txBody>
        </p:sp>
      </p:grpSp>
      <p:sp>
        <p:nvSpPr>
          <p:cNvPr id="9" name="Slide Number Placeholder 8"/>
          <p:cNvSpPr>
            <a:spLocks noGrp="1"/>
          </p:cNvSpPr>
          <p:nvPr>
            <p:ph type="sldNum" sz="quarter" idx="12"/>
          </p:nvPr>
        </p:nvSpPr>
        <p:spPr/>
        <p:txBody>
          <a:bodyPr/>
          <a:lstStyle/>
          <a:p>
            <a:pPr>
              <a:defRPr/>
            </a:pPr>
            <a:fld id="{02DC12DC-E066-4301-ACE0-61DD2ACB1A44}" type="slidenum">
              <a:rPr lang="en-US" smtClean="0"/>
              <a:pPr>
                <a:defRPr/>
              </a:pPr>
              <a:t>183</a:t>
            </a:fld>
            <a:endParaRPr lang="en-US" dirty="0"/>
          </a:p>
        </p:txBody>
      </p:sp>
      <p:sp>
        <p:nvSpPr>
          <p:cNvPr id="10" name="Footer Placeholder 9"/>
          <p:cNvSpPr>
            <a:spLocks noGrp="1"/>
          </p:cNvSpPr>
          <p:nvPr>
            <p:ph type="ftr" sz="quarter" idx="11"/>
          </p:nvPr>
        </p:nvSpPr>
        <p:spPr/>
        <p:txBody>
          <a:bodyPr/>
          <a:lstStyle/>
          <a:p>
            <a:endParaRPr lang="en-US" dirty="0"/>
          </a:p>
        </p:txBody>
      </p:sp>
      <p:grpSp>
        <p:nvGrpSpPr>
          <p:cNvPr id="14" name="Group 13"/>
          <p:cNvGrpSpPr/>
          <p:nvPr/>
        </p:nvGrpSpPr>
        <p:grpSpPr>
          <a:xfrm>
            <a:off x="6015038" y="600075"/>
            <a:ext cx="2971794" cy="4189072"/>
            <a:chOff x="6015038" y="600075"/>
            <a:chExt cx="2971794" cy="4189072"/>
          </a:xfrm>
        </p:grpSpPr>
        <p:sp>
          <p:nvSpPr>
            <p:cNvPr id="11" name="TextBox 10"/>
            <p:cNvSpPr txBox="1"/>
            <p:nvPr/>
          </p:nvSpPr>
          <p:spPr>
            <a:xfrm>
              <a:off x="6015038" y="600075"/>
              <a:ext cx="2933700" cy="400110"/>
            </a:xfrm>
            <a:prstGeom prst="rect">
              <a:avLst/>
            </a:prstGeom>
            <a:noFill/>
          </p:spPr>
          <p:txBody>
            <a:bodyPr wrap="square" rtlCol="0">
              <a:spAutoFit/>
            </a:bodyPr>
            <a:lstStyle/>
            <a:p>
              <a:r>
                <a:rPr lang="en-US" sz="1000" dirty="0" smtClean="0"/>
                <a:t>Diverging Diamond Interchange, I-40 at Hwy 13, Springfield, MO</a:t>
              </a:r>
              <a:endParaRPr lang="en-US" sz="1000" dirty="0"/>
            </a:p>
          </p:txBody>
        </p:sp>
        <p:pic>
          <p:nvPicPr>
            <p:cNvPr id="12" name="Picture 2" descr="Double Crossover Diamond Interchange">
              <a:hlinkClick r:id="rId5"/>
            </p:cNvPr>
            <p:cNvPicPr>
              <a:picLocks noChangeAspect="1" noChangeArrowheads="1"/>
            </p:cNvPicPr>
            <p:nvPr/>
          </p:nvPicPr>
          <p:blipFill>
            <a:blip r:embed="rId6" cstate="print"/>
            <a:srcRect l="5556" t="9094" r="6699" b="6382"/>
            <a:stretch>
              <a:fillRect/>
            </a:stretch>
          </p:blipFill>
          <p:spPr bwMode="auto">
            <a:xfrm>
              <a:off x="6029320" y="957265"/>
              <a:ext cx="2957512" cy="2610542"/>
            </a:xfrm>
            <a:prstGeom prst="rect">
              <a:avLst/>
            </a:prstGeom>
            <a:noFill/>
          </p:spPr>
        </p:pic>
        <p:pic>
          <p:nvPicPr>
            <p:cNvPr id="13" name="Picture 12" descr="Photo - DDI sign Springfield MO.bmp"/>
            <p:cNvPicPr>
              <a:picLocks noChangeAspect="1"/>
            </p:cNvPicPr>
            <p:nvPr/>
          </p:nvPicPr>
          <p:blipFill>
            <a:blip r:embed="rId7" cstate="print">
              <a:lum bright="30000"/>
            </a:blip>
            <a:stretch>
              <a:fillRect/>
            </a:stretch>
          </p:blipFill>
          <p:spPr>
            <a:xfrm>
              <a:off x="6472239" y="3571878"/>
              <a:ext cx="2100262" cy="1217269"/>
            </a:xfrm>
            <a:prstGeom prst="rect">
              <a:avLst/>
            </a:prstGeom>
          </p:spPr>
        </p:pic>
      </p:grpSp>
      <p:grpSp>
        <p:nvGrpSpPr>
          <p:cNvPr id="18" name="Group 17"/>
          <p:cNvGrpSpPr/>
          <p:nvPr/>
        </p:nvGrpSpPr>
        <p:grpSpPr>
          <a:xfrm>
            <a:off x="4820194" y="4448074"/>
            <a:ext cx="4340364" cy="1887415"/>
            <a:chOff x="4820194" y="4448074"/>
            <a:chExt cx="4340364" cy="1887415"/>
          </a:xfrm>
        </p:grpSpPr>
        <p:pic>
          <p:nvPicPr>
            <p:cNvPr id="5" name="Picture 2"/>
            <p:cNvPicPr>
              <a:picLocks noChangeAspect="1" noChangeArrowheads="1"/>
            </p:cNvPicPr>
            <p:nvPr/>
          </p:nvPicPr>
          <p:blipFill>
            <a:blip r:embed="rId8" cstate="print"/>
            <a:srcRect b="21653"/>
            <a:stretch>
              <a:fillRect/>
            </a:stretch>
          </p:blipFill>
          <p:spPr bwMode="auto">
            <a:xfrm>
              <a:off x="4820194" y="4448074"/>
              <a:ext cx="4340364" cy="1887415"/>
            </a:xfrm>
            <a:prstGeom prst="rect">
              <a:avLst/>
            </a:prstGeom>
            <a:noFill/>
            <a:ln w="9525">
              <a:noFill/>
              <a:miter lim="800000"/>
              <a:headEnd/>
              <a:tailEnd/>
            </a:ln>
          </p:spPr>
        </p:pic>
        <p:sp>
          <p:nvSpPr>
            <p:cNvPr id="16" name="TextBox 15"/>
            <p:cNvSpPr txBox="1"/>
            <p:nvPr/>
          </p:nvSpPr>
          <p:spPr>
            <a:xfrm>
              <a:off x="6392502" y="5717782"/>
              <a:ext cx="1175658" cy="215444"/>
            </a:xfrm>
            <a:prstGeom prst="rect">
              <a:avLst/>
            </a:prstGeom>
            <a:noFill/>
          </p:spPr>
          <p:txBody>
            <a:bodyPr wrap="square" rtlCol="0">
              <a:spAutoFit/>
            </a:bodyPr>
            <a:lstStyle/>
            <a:p>
              <a:pPr algn="ctr"/>
              <a:r>
                <a:rPr lang="en-US" sz="800" b="0" dirty="0" smtClean="0"/>
                <a:t>Michigan U-Turns</a:t>
              </a:r>
              <a:endParaRPr lang="en-US" sz="800" b="0" dirty="0"/>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504"/>
            <a:ext cx="8229600" cy="796519"/>
          </a:xfrm>
        </p:spPr>
        <p:txBody>
          <a:bodyPr>
            <a:normAutofit/>
          </a:bodyPr>
          <a:lstStyle/>
          <a:p>
            <a:r>
              <a:rPr lang="en-US" dirty="0" smtClean="0"/>
              <a:t>Tools, Sources</a:t>
            </a:r>
            <a:endParaRPr lang="en-US" dirty="0"/>
          </a:p>
        </p:txBody>
      </p:sp>
      <p:sp>
        <p:nvSpPr>
          <p:cNvPr id="3" name="Content Placeholder 2"/>
          <p:cNvSpPr>
            <a:spLocks noGrp="1"/>
          </p:cNvSpPr>
          <p:nvPr>
            <p:ph idx="1"/>
          </p:nvPr>
        </p:nvSpPr>
        <p:spPr>
          <a:xfrm>
            <a:off x="677098" y="838200"/>
            <a:ext cx="6705600" cy="5486400"/>
          </a:xfrm>
        </p:spPr>
        <p:txBody>
          <a:bodyPr>
            <a:normAutofit lnSpcReduction="10000"/>
          </a:bodyPr>
          <a:lstStyle/>
          <a:p>
            <a:pPr>
              <a:spcBef>
                <a:spcPts val="3000"/>
              </a:spcBef>
            </a:pPr>
            <a:r>
              <a:rPr lang="en-US" sz="2000" dirty="0" smtClean="0"/>
              <a:t>Low Cost Treatments for Horizontal Curve Safety (FHWA)</a:t>
            </a:r>
          </a:p>
          <a:p>
            <a:pPr>
              <a:spcBef>
                <a:spcPts val="3000"/>
              </a:spcBef>
            </a:pPr>
            <a:r>
              <a:rPr lang="en-US" sz="2000" dirty="0" smtClean="0"/>
              <a:t>Interactive Highway Safety Design Model (IHSDM) (FHWA)</a:t>
            </a:r>
          </a:p>
          <a:p>
            <a:pPr>
              <a:spcBef>
                <a:spcPts val="3000"/>
              </a:spcBef>
            </a:pPr>
            <a:r>
              <a:rPr lang="en-US" sz="2000" dirty="0" smtClean="0"/>
              <a:t>Highway Safety Manual (FHWA)</a:t>
            </a:r>
          </a:p>
          <a:p>
            <a:pPr>
              <a:spcBef>
                <a:spcPts val="3000"/>
              </a:spcBef>
            </a:pPr>
            <a:r>
              <a:rPr lang="en-US" sz="2000" dirty="0" smtClean="0"/>
              <a:t>NCHRP Report 500 – several volumes (TRB)</a:t>
            </a:r>
          </a:p>
          <a:p>
            <a:pPr>
              <a:spcBef>
                <a:spcPts val="3000"/>
              </a:spcBef>
            </a:pPr>
            <a:r>
              <a:rPr lang="en-US" sz="2000" dirty="0" smtClean="0"/>
              <a:t>Traffic Engineering Handbook (ITE)</a:t>
            </a:r>
          </a:p>
          <a:p>
            <a:pPr>
              <a:spcBef>
                <a:spcPts val="3000"/>
              </a:spcBef>
            </a:pPr>
            <a:r>
              <a:rPr lang="en-US" sz="2000" dirty="0" smtClean="0"/>
              <a:t>Desktop Reference For Crash Reduction Factors (FHWA) and Highway Safety Improvement Program Manual (TxDOT)</a:t>
            </a:r>
          </a:p>
          <a:p>
            <a:pPr>
              <a:spcBef>
                <a:spcPts val="3000"/>
              </a:spcBef>
            </a:pPr>
            <a:r>
              <a:rPr lang="en-US" sz="2000" dirty="0" smtClean="0"/>
              <a:t>SafetyAnalyst software (FHWA)</a:t>
            </a:r>
          </a:p>
          <a:p>
            <a:pPr>
              <a:spcBef>
                <a:spcPts val="3000"/>
              </a:spcBef>
            </a:pPr>
            <a:r>
              <a:rPr lang="en-US" sz="2000" dirty="0" smtClean="0"/>
              <a:t>Highway/Utility Guide (FHWA)</a:t>
            </a:r>
            <a:endParaRPr lang="en-US" sz="2000" dirty="0"/>
          </a:p>
        </p:txBody>
      </p:sp>
      <p:pic>
        <p:nvPicPr>
          <p:cNvPr id="1026" name="Picture 2"/>
          <p:cNvPicPr>
            <a:picLocks noChangeAspect="1" noChangeArrowheads="1"/>
          </p:cNvPicPr>
          <p:nvPr/>
        </p:nvPicPr>
        <p:blipFill>
          <a:blip r:embed="rId3" cstate="print"/>
          <a:srcRect/>
          <a:stretch>
            <a:fillRect/>
          </a:stretch>
        </p:blipFill>
        <p:spPr bwMode="auto">
          <a:xfrm>
            <a:off x="7391400" y="304800"/>
            <a:ext cx="1520046" cy="1947863"/>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4942321" y="4859383"/>
            <a:ext cx="1434814" cy="1870438"/>
          </a:xfrm>
          <a:prstGeom prst="rect">
            <a:avLst/>
          </a:prstGeom>
          <a:noFill/>
          <a:ln w="9525">
            <a:noFill/>
            <a:miter lim="800000"/>
            <a:headEnd/>
            <a:tailEnd/>
          </a:ln>
        </p:spPr>
      </p:pic>
      <p:pic>
        <p:nvPicPr>
          <p:cNvPr id="1029" name="Picture 5" descr="Traffic Engineering Handbook, 6th Edition">
            <a:hlinkClick r:id="rId5"/>
          </p:cNvPr>
          <p:cNvPicPr>
            <a:picLocks noChangeAspect="1" noChangeArrowheads="1"/>
          </p:cNvPicPr>
          <p:nvPr/>
        </p:nvPicPr>
        <p:blipFill>
          <a:blip r:embed="rId6" cstate="print"/>
          <a:srcRect/>
          <a:stretch>
            <a:fillRect/>
          </a:stretch>
        </p:blipFill>
        <p:spPr bwMode="auto">
          <a:xfrm>
            <a:off x="5941423" y="2155372"/>
            <a:ext cx="1257300" cy="1621918"/>
          </a:xfrm>
          <a:prstGeom prst="rect">
            <a:avLst/>
          </a:prstGeom>
          <a:noFill/>
        </p:spPr>
      </p:pic>
      <p:pic>
        <p:nvPicPr>
          <p:cNvPr id="1030" name="Picture 6"/>
          <p:cNvPicPr>
            <a:picLocks noChangeAspect="1" noChangeArrowheads="1"/>
          </p:cNvPicPr>
          <p:nvPr/>
        </p:nvPicPr>
        <p:blipFill>
          <a:blip r:embed="rId7" cstate="print"/>
          <a:srcRect/>
          <a:stretch>
            <a:fillRect/>
          </a:stretch>
        </p:blipFill>
        <p:spPr bwMode="auto">
          <a:xfrm>
            <a:off x="6622871" y="5168537"/>
            <a:ext cx="1939967" cy="1483648"/>
          </a:xfrm>
          <a:prstGeom prst="rect">
            <a:avLst/>
          </a:prstGeom>
          <a:noFill/>
          <a:ln w="9525">
            <a:solidFill>
              <a:srgbClr val="0070C0"/>
            </a:solidFill>
            <a:miter lim="800000"/>
            <a:headEnd/>
            <a:tailEnd/>
          </a:ln>
        </p:spPr>
      </p:pic>
      <p:pic>
        <p:nvPicPr>
          <p:cNvPr id="1031" name="Picture 7"/>
          <p:cNvPicPr>
            <a:picLocks noChangeAspect="1" noChangeArrowheads="1"/>
          </p:cNvPicPr>
          <p:nvPr/>
        </p:nvPicPr>
        <p:blipFill>
          <a:blip r:embed="rId8" cstate="print"/>
          <a:srcRect/>
          <a:stretch>
            <a:fillRect/>
          </a:stretch>
        </p:blipFill>
        <p:spPr bwMode="auto">
          <a:xfrm>
            <a:off x="7391400" y="3124200"/>
            <a:ext cx="1459879" cy="1905001"/>
          </a:xfrm>
          <a:prstGeom prst="rect">
            <a:avLst/>
          </a:prstGeom>
          <a:noFill/>
          <a:ln w="9525">
            <a:solidFill>
              <a:schemeClr val="tx1"/>
            </a:solidFill>
            <a:miter lim="800000"/>
            <a:headEnd/>
            <a:tailEnd/>
          </a:ln>
        </p:spPr>
      </p:pic>
      <p:sp>
        <p:nvSpPr>
          <p:cNvPr id="9" name="Slide Number Placeholder 8"/>
          <p:cNvSpPr>
            <a:spLocks noGrp="1"/>
          </p:cNvSpPr>
          <p:nvPr>
            <p:ph type="sldNum" sz="quarter" idx="12"/>
          </p:nvPr>
        </p:nvSpPr>
        <p:spPr/>
        <p:txBody>
          <a:bodyPr/>
          <a:lstStyle/>
          <a:p>
            <a:pPr>
              <a:defRPr/>
            </a:pPr>
            <a:fld id="{02DC12DC-E066-4301-ACE0-61DD2ACB1A44}" type="slidenum">
              <a:rPr lang="en-US" smtClean="0"/>
              <a:pPr>
                <a:defRPr/>
              </a:pPr>
              <a:t>184</a:t>
            </a:fld>
            <a:endParaRPr lang="en-US" dirty="0"/>
          </a:p>
        </p:txBody>
      </p:sp>
      <p:sp>
        <p:nvSpPr>
          <p:cNvPr id="10" name="Footer Placeholder 9"/>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Assessing Safety in Design</a:t>
            </a:r>
            <a:endParaRPr lang="en-US" dirty="0"/>
          </a:p>
        </p:txBody>
      </p:sp>
      <p:graphicFrame>
        <p:nvGraphicFramePr>
          <p:cNvPr id="4" name="Table 3"/>
          <p:cNvGraphicFramePr>
            <a:graphicFrameLocks noGrp="1"/>
          </p:cNvGraphicFramePr>
          <p:nvPr/>
        </p:nvGraphicFramePr>
        <p:xfrm>
          <a:off x="838200" y="1524000"/>
          <a:ext cx="7391401" cy="4484910"/>
        </p:xfrm>
        <a:graphic>
          <a:graphicData uri="http://schemas.openxmlformats.org/drawingml/2006/table">
            <a:tbl>
              <a:tblPr firstRow="1" bandRow="1">
                <a:tableStyleId>{5C22544A-7EE6-4342-B048-85BDC9FD1C3A}</a:tableStyleId>
              </a:tblPr>
              <a:tblGrid>
                <a:gridCol w="1493213"/>
                <a:gridCol w="607730"/>
                <a:gridCol w="5290458"/>
              </a:tblGrid>
              <a:tr h="448491">
                <a:tc>
                  <a:txBody>
                    <a:bodyPr/>
                    <a:lstStyle/>
                    <a:p>
                      <a:pPr algn="ctr"/>
                      <a:r>
                        <a:rPr lang="en-US" dirty="0" smtClean="0"/>
                        <a:t>Starting Point</a:t>
                      </a:r>
                      <a:endParaRPr lang="en-US" dirty="0"/>
                    </a:p>
                  </a:txBody>
                  <a:tcPr>
                    <a:lnL w="28575" cap="flat" cmpd="sng" algn="ctr">
                      <a:solidFill>
                        <a:schemeClr val="tx2">
                          <a:lumMod val="40000"/>
                          <a:lumOff val="60000"/>
                        </a:schemeClr>
                      </a:solidFill>
                      <a:prstDash val="solid"/>
                      <a:round/>
                      <a:headEnd type="none" w="med" len="med"/>
                      <a:tailEnd type="none" w="med" len="med"/>
                    </a:lnL>
                    <a:lnT w="28575" cap="flat" cmpd="sng" algn="ctr">
                      <a:solidFill>
                        <a:schemeClr val="tx2">
                          <a:lumMod val="40000"/>
                          <a:lumOff val="60000"/>
                        </a:schemeClr>
                      </a:solidFill>
                      <a:prstDash val="solid"/>
                      <a:round/>
                      <a:headEnd type="none" w="med" len="med"/>
                      <a:tailEnd type="none" w="med" len="med"/>
                    </a:lnT>
                  </a:tcPr>
                </a:tc>
                <a:tc>
                  <a:txBody>
                    <a:bodyPr/>
                    <a:lstStyle/>
                    <a:p>
                      <a:pPr algn="ctr"/>
                      <a:endParaRPr lang="en-US" dirty="0"/>
                    </a:p>
                  </a:txBody>
                  <a:tcPr>
                    <a:lnT w="28575" cap="flat" cmpd="sng" algn="ctr">
                      <a:solidFill>
                        <a:schemeClr val="tx2">
                          <a:lumMod val="40000"/>
                          <a:lumOff val="60000"/>
                        </a:schemeClr>
                      </a:solidFill>
                      <a:prstDash val="solid"/>
                      <a:round/>
                      <a:headEnd type="none" w="med" len="med"/>
                      <a:tailEnd type="none" w="med" len="med"/>
                    </a:lnT>
                  </a:tcPr>
                </a:tc>
                <a:tc>
                  <a:txBody>
                    <a:bodyPr/>
                    <a:lstStyle/>
                    <a:p>
                      <a:pPr algn="ctr"/>
                      <a:r>
                        <a:rPr lang="en-US" dirty="0" smtClean="0"/>
                        <a:t>Work Stage</a:t>
                      </a:r>
                      <a:endParaRPr lang="en-US" dirty="0"/>
                    </a:p>
                  </a:txBody>
                  <a:tcPr>
                    <a:lnR w="28575" cap="flat" cmpd="sng" algn="ctr">
                      <a:solidFill>
                        <a:schemeClr val="tx2">
                          <a:lumMod val="40000"/>
                          <a:lumOff val="60000"/>
                        </a:schemeClr>
                      </a:solidFill>
                      <a:prstDash val="solid"/>
                      <a:round/>
                      <a:headEnd type="none" w="med" len="med"/>
                      <a:tailEnd type="none" w="med" len="med"/>
                    </a:lnR>
                    <a:lnT w="28575" cap="flat" cmpd="sng" algn="ctr">
                      <a:solidFill>
                        <a:schemeClr val="tx2">
                          <a:lumMod val="40000"/>
                          <a:lumOff val="60000"/>
                        </a:schemeClr>
                      </a:solidFill>
                      <a:prstDash val="solid"/>
                      <a:round/>
                      <a:headEnd type="none" w="med" len="med"/>
                      <a:tailEnd type="none" w="med" len="med"/>
                    </a:lnT>
                  </a:tcPr>
                </a:tc>
              </a:tr>
              <a:tr h="448491">
                <a:tc>
                  <a:txBody>
                    <a:bodyPr/>
                    <a:lstStyle/>
                    <a:p>
                      <a:r>
                        <a:rPr lang="en-US" dirty="0" smtClean="0"/>
                        <a:t>Existing</a:t>
                      </a:r>
                      <a:endParaRPr lang="en-US" dirty="0"/>
                    </a:p>
                  </a:txBody>
                  <a:tcPr>
                    <a:lnL w="28575" cap="flat" cmpd="sng" algn="ctr">
                      <a:solidFill>
                        <a:schemeClr val="tx2">
                          <a:lumMod val="40000"/>
                          <a:lumOff val="60000"/>
                        </a:schemeClr>
                      </a:solidFill>
                      <a:prstDash val="solid"/>
                      <a:round/>
                      <a:headEnd type="none" w="med" len="med"/>
                      <a:tailEnd type="none" w="med" len="med"/>
                    </a:lnL>
                  </a:tcPr>
                </a:tc>
                <a:tc>
                  <a:txBody>
                    <a:bodyPr/>
                    <a:lstStyle/>
                    <a:p>
                      <a:endParaRPr lang="en-US" dirty="0"/>
                    </a:p>
                  </a:txBody>
                  <a:tcPr/>
                </a:tc>
                <a:tc>
                  <a:txBody>
                    <a:bodyPr/>
                    <a:lstStyle/>
                    <a:p>
                      <a:r>
                        <a:rPr lang="en-US" dirty="0" smtClean="0"/>
                        <a:t>1. Use performance measures to identify problems</a:t>
                      </a:r>
                      <a:endParaRPr lang="en-US" dirty="0"/>
                    </a:p>
                  </a:txBody>
                  <a:tcPr>
                    <a:lnR w="28575" cap="flat" cmpd="sng" algn="ctr">
                      <a:solidFill>
                        <a:schemeClr val="tx2">
                          <a:lumMod val="40000"/>
                          <a:lumOff val="60000"/>
                        </a:schemeClr>
                      </a:solidFill>
                      <a:prstDash val="solid"/>
                      <a:round/>
                      <a:headEnd type="none" w="med" len="med"/>
                      <a:tailEnd type="none" w="med" len="med"/>
                    </a:lnR>
                  </a:tcPr>
                </a:tc>
              </a:tr>
              <a:tr h="448491">
                <a:tc>
                  <a:txBody>
                    <a:bodyPr/>
                    <a:lstStyle/>
                    <a:p>
                      <a:endParaRPr lang="en-US" dirty="0"/>
                    </a:p>
                  </a:txBody>
                  <a:tcPr>
                    <a:lnL w="28575" cap="flat" cmpd="sng" algn="ctr">
                      <a:solidFill>
                        <a:schemeClr val="tx2">
                          <a:lumMod val="40000"/>
                          <a:lumOff val="60000"/>
                        </a:schemeClr>
                      </a:solidFill>
                      <a:prstDash val="solid"/>
                      <a:round/>
                      <a:headEnd type="none" w="med" len="med"/>
                      <a:tailEnd type="none" w="med" len="med"/>
                    </a:lnL>
                  </a:tcPr>
                </a:tc>
                <a:tc>
                  <a:txBody>
                    <a:bodyPr/>
                    <a:lstStyle/>
                    <a:p>
                      <a:endParaRPr lang="en-US" dirty="0"/>
                    </a:p>
                  </a:txBody>
                  <a:tcPr/>
                </a:tc>
                <a:tc>
                  <a:txBody>
                    <a:bodyPr/>
                    <a:lstStyle/>
                    <a:p>
                      <a:r>
                        <a:rPr lang="en-US" dirty="0" smtClean="0"/>
                        <a:t>2. Analyze crash records and existing conditions</a:t>
                      </a:r>
                      <a:endParaRPr lang="en-US" dirty="0"/>
                    </a:p>
                  </a:txBody>
                  <a:tcPr>
                    <a:lnR w="28575" cap="flat" cmpd="sng" algn="ctr">
                      <a:solidFill>
                        <a:schemeClr val="tx2">
                          <a:lumMod val="40000"/>
                          <a:lumOff val="60000"/>
                        </a:schemeClr>
                      </a:solidFill>
                      <a:prstDash val="solid"/>
                      <a:round/>
                      <a:headEnd type="none" w="med" len="med"/>
                      <a:tailEnd type="none" w="med" len="med"/>
                    </a:lnR>
                  </a:tcPr>
                </a:tc>
              </a:tr>
              <a:tr h="448491">
                <a:tc>
                  <a:txBody>
                    <a:bodyPr/>
                    <a:lstStyle/>
                    <a:p>
                      <a:endParaRPr lang="en-US" dirty="0"/>
                    </a:p>
                  </a:txBody>
                  <a:tcPr>
                    <a:lnL w="28575" cap="flat" cmpd="sng" algn="ctr">
                      <a:solidFill>
                        <a:schemeClr val="tx2">
                          <a:lumMod val="40000"/>
                          <a:lumOff val="60000"/>
                        </a:schemeClr>
                      </a:solidFill>
                      <a:prstDash val="solid"/>
                      <a:round/>
                      <a:headEnd type="none" w="med" len="med"/>
                      <a:tailEnd type="none" w="med" len="med"/>
                    </a:lnL>
                  </a:tcPr>
                </a:tc>
                <a:tc>
                  <a:txBody>
                    <a:bodyPr/>
                    <a:lstStyle/>
                    <a:p>
                      <a:endParaRPr lang="en-US" dirty="0"/>
                    </a:p>
                  </a:txBody>
                  <a:tcPr/>
                </a:tc>
                <a:tc>
                  <a:txBody>
                    <a:bodyPr/>
                    <a:lstStyle/>
                    <a:p>
                      <a:r>
                        <a:rPr lang="en-US" dirty="0" smtClean="0"/>
                        <a:t>3. Identify effective countermeasures</a:t>
                      </a:r>
                      <a:endParaRPr lang="en-US" dirty="0"/>
                    </a:p>
                  </a:txBody>
                  <a:tcPr>
                    <a:lnR w="28575" cap="flat" cmpd="sng" algn="ctr">
                      <a:solidFill>
                        <a:schemeClr val="tx2">
                          <a:lumMod val="40000"/>
                          <a:lumOff val="60000"/>
                        </a:schemeClr>
                      </a:solidFill>
                      <a:prstDash val="solid"/>
                      <a:round/>
                      <a:headEnd type="none" w="med" len="med"/>
                      <a:tailEnd type="none" w="med" len="med"/>
                    </a:lnR>
                  </a:tcPr>
                </a:tc>
              </a:tr>
              <a:tr h="448491">
                <a:tc>
                  <a:txBody>
                    <a:bodyPr/>
                    <a:lstStyle/>
                    <a:p>
                      <a:endParaRPr lang="en-US" dirty="0"/>
                    </a:p>
                  </a:txBody>
                  <a:tcPr>
                    <a:lnL w="28575" cap="flat" cmpd="sng" algn="ctr">
                      <a:solidFill>
                        <a:schemeClr val="tx2">
                          <a:lumMod val="40000"/>
                          <a:lumOff val="60000"/>
                        </a:schemeClr>
                      </a:solidFill>
                      <a:prstDash val="solid"/>
                      <a:round/>
                      <a:headEnd type="none" w="med" len="med"/>
                      <a:tailEnd type="none" w="med" len="med"/>
                    </a:lnL>
                  </a:tcPr>
                </a:tc>
                <a:tc>
                  <a:txBody>
                    <a:bodyPr/>
                    <a:lstStyle/>
                    <a:p>
                      <a:endParaRPr lang="en-US" dirty="0"/>
                    </a:p>
                  </a:txBody>
                  <a:tcPr/>
                </a:tc>
                <a:tc>
                  <a:txBody>
                    <a:bodyPr/>
                    <a:lstStyle/>
                    <a:p>
                      <a:r>
                        <a:rPr lang="en-US" dirty="0" smtClean="0"/>
                        <a:t>4. Select best countermeasure</a:t>
                      </a:r>
                      <a:endParaRPr lang="en-US" dirty="0"/>
                    </a:p>
                  </a:txBody>
                  <a:tcPr>
                    <a:lnR w="28575" cap="flat" cmpd="sng" algn="ctr">
                      <a:solidFill>
                        <a:schemeClr val="tx2">
                          <a:lumMod val="40000"/>
                          <a:lumOff val="60000"/>
                        </a:schemeClr>
                      </a:solidFill>
                      <a:prstDash val="solid"/>
                      <a:round/>
                      <a:headEnd type="none" w="med" len="med"/>
                      <a:tailEnd type="none" w="med" len="med"/>
                    </a:lnR>
                  </a:tcPr>
                </a:tc>
              </a:tr>
              <a:tr h="448491">
                <a:tc>
                  <a:txBody>
                    <a:bodyPr/>
                    <a:lstStyle/>
                    <a:p>
                      <a:endParaRPr lang="en-US" dirty="0"/>
                    </a:p>
                  </a:txBody>
                  <a:tcPr>
                    <a:lnL w="28575" cap="flat" cmpd="sng" algn="ctr">
                      <a:solidFill>
                        <a:schemeClr val="tx2">
                          <a:lumMod val="40000"/>
                          <a:lumOff val="60000"/>
                        </a:schemeClr>
                      </a:solidFill>
                      <a:prstDash val="solid"/>
                      <a:round/>
                      <a:headEnd type="none" w="med" len="med"/>
                      <a:tailEnd type="none" w="med" len="med"/>
                    </a:lnL>
                  </a:tcPr>
                </a:tc>
                <a:tc>
                  <a:txBody>
                    <a:bodyPr/>
                    <a:lstStyle/>
                    <a:p>
                      <a:endParaRPr lang="en-US" dirty="0"/>
                    </a:p>
                  </a:txBody>
                  <a:tcPr/>
                </a:tc>
                <a:tc>
                  <a:txBody>
                    <a:bodyPr/>
                    <a:lstStyle/>
                    <a:p>
                      <a:endParaRPr lang="en-US" dirty="0"/>
                    </a:p>
                  </a:txBody>
                  <a:tcPr>
                    <a:lnR w="28575" cap="flat" cmpd="sng" algn="ctr">
                      <a:solidFill>
                        <a:schemeClr val="tx2">
                          <a:lumMod val="40000"/>
                          <a:lumOff val="60000"/>
                        </a:schemeClr>
                      </a:solidFill>
                      <a:prstDash val="solid"/>
                      <a:round/>
                      <a:headEnd type="none" w="med" len="med"/>
                      <a:tailEnd type="none" w="med" len="med"/>
                    </a:lnR>
                  </a:tcPr>
                </a:tc>
              </a:tr>
              <a:tr h="448491">
                <a:tc>
                  <a:txBody>
                    <a:bodyPr/>
                    <a:lstStyle/>
                    <a:p>
                      <a:r>
                        <a:rPr lang="en-US" dirty="0" smtClean="0"/>
                        <a:t>New design</a:t>
                      </a:r>
                      <a:endParaRPr lang="en-US" dirty="0"/>
                    </a:p>
                  </a:txBody>
                  <a:tcPr>
                    <a:lnL w="28575" cap="flat" cmpd="sng" algn="ctr">
                      <a:solidFill>
                        <a:schemeClr val="tx2">
                          <a:lumMod val="40000"/>
                          <a:lumOff val="60000"/>
                        </a:schemeClr>
                      </a:solidFill>
                      <a:prstDash val="solid"/>
                      <a:round/>
                      <a:headEnd type="none" w="med" len="med"/>
                      <a:tailEnd type="none" w="med" len="med"/>
                    </a:lnL>
                  </a:tcPr>
                </a:tc>
                <a:tc>
                  <a:txBody>
                    <a:bodyPr/>
                    <a:lstStyle/>
                    <a:p>
                      <a:endParaRPr lang="en-US" dirty="0"/>
                    </a:p>
                  </a:txBody>
                  <a:tcPr marL="0" marR="0" marT="0" marB="0"/>
                </a:tc>
                <a:tc>
                  <a:txBody>
                    <a:bodyPr/>
                    <a:lstStyle/>
                    <a:p>
                      <a:pPr marL="233363" indent="-233363"/>
                      <a:r>
                        <a:rPr lang="en-US" dirty="0" smtClean="0"/>
                        <a:t>1. Project feasibility/initial schematic design</a:t>
                      </a:r>
                      <a:endParaRPr lang="en-US" dirty="0"/>
                    </a:p>
                  </a:txBody>
                  <a:tcPr>
                    <a:lnR w="28575" cap="flat" cmpd="sng" algn="ctr">
                      <a:solidFill>
                        <a:schemeClr val="tx2">
                          <a:lumMod val="40000"/>
                          <a:lumOff val="60000"/>
                        </a:schemeClr>
                      </a:solidFill>
                      <a:prstDash val="solid"/>
                      <a:round/>
                      <a:headEnd type="none" w="med" len="med"/>
                      <a:tailEnd type="none" w="med" len="med"/>
                    </a:lnR>
                  </a:tcPr>
                </a:tc>
              </a:tr>
              <a:tr h="448491">
                <a:tc>
                  <a:txBody>
                    <a:bodyPr/>
                    <a:lstStyle/>
                    <a:p>
                      <a:endParaRPr lang="en-US" dirty="0"/>
                    </a:p>
                  </a:txBody>
                  <a:tcPr>
                    <a:lnL w="28575" cap="flat" cmpd="sng" algn="ctr">
                      <a:solidFill>
                        <a:schemeClr val="tx2">
                          <a:lumMod val="40000"/>
                          <a:lumOff val="60000"/>
                        </a:schemeClr>
                      </a:solidFill>
                      <a:prstDash val="solid"/>
                      <a:round/>
                      <a:headEnd type="none" w="med" len="med"/>
                      <a:tailEnd type="none" w="med" len="med"/>
                    </a:lnL>
                  </a:tcPr>
                </a:tc>
                <a:tc>
                  <a:txBody>
                    <a:bodyPr/>
                    <a:lstStyle/>
                    <a:p>
                      <a:endParaRPr lang="en-US" dirty="0"/>
                    </a:p>
                  </a:txBody>
                  <a:tcPr marL="0" marR="0" marT="0" marB="0"/>
                </a:tc>
                <a:tc>
                  <a:txBody>
                    <a:bodyPr/>
                    <a:lstStyle/>
                    <a:p>
                      <a:r>
                        <a:rPr lang="en-US" dirty="0" smtClean="0"/>
                        <a:t>2. Preliminary design</a:t>
                      </a:r>
                      <a:endParaRPr lang="en-US" dirty="0"/>
                    </a:p>
                  </a:txBody>
                  <a:tcPr>
                    <a:lnR w="28575" cap="flat" cmpd="sng" algn="ctr">
                      <a:solidFill>
                        <a:schemeClr val="tx2">
                          <a:lumMod val="40000"/>
                          <a:lumOff val="60000"/>
                        </a:schemeClr>
                      </a:solidFill>
                      <a:prstDash val="solid"/>
                      <a:round/>
                      <a:headEnd type="none" w="med" len="med"/>
                      <a:tailEnd type="none" w="med" len="med"/>
                    </a:lnR>
                  </a:tcPr>
                </a:tc>
              </a:tr>
              <a:tr h="448491">
                <a:tc>
                  <a:txBody>
                    <a:bodyPr/>
                    <a:lstStyle/>
                    <a:p>
                      <a:endParaRPr lang="en-US" dirty="0"/>
                    </a:p>
                  </a:txBody>
                  <a:tcPr>
                    <a:lnL w="28575" cap="flat" cmpd="sng" algn="ctr">
                      <a:solidFill>
                        <a:schemeClr val="tx2">
                          <a:lumMod val="40000"/>
                          <a:lumOff val="60000"/>
                        </a:schemeClr>
                      </a:solidFill>
                      <a:prstDash val="solid"/>
                      <a:round/>
                      <a:headEnd type="none" w="med" len="med"/>
                      <a:tailEnd type="none" w="med" len="med"/>
                    </a:lnL>
                  </a:tcPr>
                </a:tc>
                <a:tc>
                  <a:txBody>
                    <a:bodyPr/>
                    <a:lstStyle/>
                    <a:p>
                      <a:endParaRPr lang="en-US" dirty="0"/>
                    </a:p>
                  </a:txBody>
                  <a:tcPr marL="0" marR="0" marT="0" marB="0"/>
                </a:tc>
                <a:tc>
                  <a:txBody>
                    <a:bodyPr/>
                    <a:lstStyle/>
                    <a:p>
                      <a:r>
                        <a:rPr lang="en-US" dirty="0" smtClean="0"/>
                        <a:t>3. Final design</a:t>
                      </a:r>
                      <a:endParaRPr lang="en-US" dirty="0"/>
                    </a:p>
                  </a:txBody>
                  <a:tcPr>
                    <a:lnR w="28575" cap="flat" cmpd="sng" algn="ctr">
                      <a:solidFill>
                        <a:schemeClr val="tx2">
                          <a:lumMod val="40000"/>
                          <a:lumOff val="60000"/>
                        </a:schemeClr>
                      </a:solidFill>
                      <a:prstDash val="solid"/>
                      <a:round/>
                      <a:headEnd type="none" w="med" len="med"/>
                      <a:tailEnd type="none" w="med" len="med"/>
                    </a:lnR>
                  </a:tcPr>
                </a:tc>
              </a:tr>
              <a:tr h="448491">
                <a:tc>
                  <a:txBody>
                    <a:bodyPr/>
                    <a:lstStyle/>
                    <a:p>
                      <a:endParaRPr lang="en-US" dirty="0"/>
                    </a:p>
                  </a:txBody>
                  <a:tcPr>
                    <a:lnL w="28575" cap="flat" cmpd="sng" algn="ctr">
                      <a:solidFill>
                        <a:schemeClr val="tx2">
                          <a:lumMod val="40000"/>
                          <a:lumOff val="60000"/>
                        </a:schemeClr>
                      </a:solidFill>
                      <a:prstDash val="solid"/>
                      <a:round/>
                      <a:headEnd type="none" w="med" len="med"/>
                      <a:tailEnd type="none" w="med" len="med"/>
                    </a:lnL>
                    <a:lnB w="28575" cap="flat" cmpd="sng" algn="ctr">
                      <a:solidFill>
                        <a:schemeClr val="tx2">
                          <a:lumMod val="40000"/>
                          <a:lumOff val="60000"/>
                        </a:schemeClr>
                      </a:solidFill>
                      <a:prstDash val="solid"/>
                      <a:round/>
                      <a:headEnd type="none" w="med" len="med"/>
                      <a:tailEnd type="none" w="med" len="med"/>
                    </a:lnB>
                  </a:tcPr>
                </a:tc>
                <a:tc>
                  <a:txBody>
                    <a:bodyPr/>
                    <a:lstStyle/>
                    <a:p>
                      <a:endParaRPr lang="en-US" dirty="0"/>
                    </a:p>
                  </a:txBody>
                  <a:tcPr marL="0" marR="0" marT="0" marB="0">
                    <a:lnB w="28575" cap="flat" cmpd="sng" algn="ctr">
                      <a:solidFill>
                        <a:schemeClr val="tx2">
                          <a:lumMod val="40000"/>
                          <a:lumOff val="60000"/>
                        </a:schemeClr>
                      </a:solidFill>
                      <a:prstDash val="solid"/>
                      <a:round/>
                      <a:headEnd type="none" w="med" len="med"/>
                      <a:tailEnd type="none" w="med" len="med"/>
                    </a:lnB>
                  </a:tcPr>
                </a:tc>
                <a:tc>
                  <a:txBody>
                    <a:bodyPr/>
                    <a:lstStyle/>
                    <a:p>
                      <a:r>
                        <a:rPr lang="en-US" dirty="0" smtClean="0"/>
                        <a:t>4. Pre-opening </a:t>
                      </a:r>
                      <a:endParaRPr lang="en-US" dirty="0"/>
                    </a:p>
                  </a:txBody>
                  <a:tcPr>
                    <a:lnR w="28575" cap="flat" cmpd="sng" algn="ctr">
                      <a:solidFill>
                        <a:schemeClr val="tx2">
                          <a:lumMod val="40000"/>
                          <a:lumOff val="60000"/>
                        </a:schemeClr>
                      </a:solidFill>
                      <a:prstDash val="solid"/>
                      <a:round/>
                      <a:headEnd type="none" w="med" len="med"/>
                      <a:tailEnd type="none" w="med" len="med"/>
                    </a:lnR>
                    <a:lnB w="28575" cap="flat" cmpd="sng" algn="ctr">
                      <a:solidFill>
                        <a:schemeClr val="tx2">
                          <a:lumMod val="40000"/>
                          <a:lumOff val="60000"/>
                        </a:schemeClr>
                      </a:solidFill>
                      <a:prstDash val="solid"/>
                      <a:round/>
                      <a:headEnd type="none" w="med" len="med"/>
                      <a:tailEnd type="none" w="med" len="med"/>
                    </a:lnB>
                  </a:tcPr>
                </a:tc>
              </a:tr>
            </a:tbl>
          </a:graphicData>
        </a:graphic>
      </p:graphicFrame>
      <p:sp>
        <p:nvSpPr>
          <p:cNvPr id="5" name="TextBox 4"/>
          <p:cNvSpPr txBox="1"/>
          <p:nvPr/>
        </p:nvSpPr>
        <p:spPr>
          <a:xfrm rot="16200000">
            <a:off x="1752413" y="4815169"/>
            <a:ext cx="1776409" cy="585216"/>
          </a:xfrm>
          <a:prstGeom prst="rect">
            <a:avLst/>
          </a:prstGeom>
          <a:solidFill>
            <a:schemeClr val="accent1">
              <a:lumMod val="20000"/>
              <a:lumOff val="80000"/>
            </a:schemeClr>
          </a:solidFill>
        </p:spPr>
        <p:txBody>
          <a:bodyPr wrap="square" rtlCol="0">
            <a:spAutoFit/>
          </a:bodyPr>
          <a:lstStyle/>
          <a:p>
            <a:pPr algn="ctr"/>
            <a:r>
              <a:rPr lang="en-US" sz="1200" b="1" dirty="0" smtClean="0">
                <a:solidFill>
                  <a:srgbClr val="3366CC"/>
                </a:solidFill>
              </a:rPr>
              <a:t>Road Safety Audit</a:t>
            </a:r>
          </a:p>
          <a:p>
            <a:pPr algn="ctr"/>
            <a:r>
              <a:rPr lang="en-US" sz="1200" b="1" dirty="0" smtClean="0">
                <a:solidFill>
                  <a:srgbClr val="3366CC"/>
                </a:solidFill>
              </a:rPr>
              <a:t>Review Each stage</a:t>
            </a:r>
            <a:endParaRPr lang="en-US" sz="1200" b="1" dirty="0">
              <a:solidFill>
                <a:srgbClr val="3366CC"/>
              </a:solidFill>
            </a:endParaRPr>
          </a:p>
        </p:txBody>
      </p:sp>
      <p:sp>
        <p:nvSpPr>
          <p:cNvPr id="6" name="Slide Number Placeholder 5"/>
          <p:cNvSpPr>
            <a:spLocks noGrp="1"/>
          </p:cNvSpPr>
          <p:nvPr>
            <p:ph type="sldNum" sz="quarter" idx="12"/>
          </p:nvPr>
        </p:nvSpPr>
        <p:spPr/>
        <p:txBody>
          <a:bodyPr/>
          <a:lstStyle/>
          <a:p>
            <a:pPr>
              <a:defRPr/>
            </a:pPr>
            <a:fld id="{02DC12DC-E066-4301-ACE0-61DD2ACB1A44}" type="slidenum">
              <a:rPr lang="en-US" smtClean="0"/>
              <a:pPr>
                <a:defRPr/>
              </a:pPr>
              <a:t>185</a:t>
            </a:fld>
            <a:endParaRPr lang="en-US" dirty="0"/>
          </a:p>
        </p:txBody>
      </p:sp>
      <p:sp>
        <p:nvSpPr>
          <p:cNvPr id="7" name="Footer Placeholder 6"/>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441"/>
            <a:ext cx="8229600" cy="1143000"/>
          </a:xfrm>
        </p:spPr>
        <p:txBody>
          <a:bodyPr>
            <a:normAutofit/>
          </a:bodyPr>
          <a:lstStyle/>
          <a:p>
            <a:r>
              <a:rPr lang="en-US" dirty="0" smtClean="0"/>
              <a:t>Road Safety Audit (RSA)</a:t>
            </a:r>
            <a:endParaRPr lang="en-US" dirty="0"/>
          </a:p>
        </p:txBody>
      </p:sp>
      <p:sp>
        <p:nvSpPr>
          <p:cNvPr id="3" name="Content Placeholder 2"/>
          <p:cNvSpPr>
            <a:spLocks noGrp="1"/>
          </p:cNvSpPr>
          <p:nvPr>
            <p:ph idx="1"/>
          </p:nvPr>
        </p:nvSpPr>
        <p:spPr>
          <a:xfrm>
            <a:off x="731520" y="947050"/>
            <a:ext cx="7929154" cy="3389819"/>
          </a:xfrm>
        </p:spPr>
        <p:txBody>
          <a:bodyPr/>
          <a:lstStyle/>
          <a:p>
            <a:r>
              <a:rPr lang="en-US" dirty="0" smtClean="0"/>
              <a:t>Proactive low cost effort to prevent crashes before they happen</a:t>
            </a:r>
          </a:p>
          <a:p>
            <a:r>
              <a:rPr lang="en-US" dirty="0" smtClean="0"/>
              <a:t>Performed by specially trained personnel</a:t>
            </a:r>
          </a:p>
          <a:p>
            <a:pPr lvl="1"/>
            <a:r>
              <a:rPr lang="en-US" dirty="0" smtClean="0"/>
              <a:t>RSAs and crash prevention</a:t>
            </a:r>
          </a:p>
          <a:p>
            <a:pPr lvl="1"/>
            <a:r>
              <a:rPr lang="en-US" dirty="0" smtClean="0"/>
              <a:t>Independent of design team</a:t>
            </a:r>
          </a:p>
          <a:p>
            <a:pPr lvl="1"/>
            <a:r>
              <a:rPr lang="en-US" dirty="0" smtClean="0"/>
              <a:t>Not unlike value engineering</a:t>
            </a:r>
            <a:endParaRPr lang="en-US" dirty="0"/>
          </a:p>
        </p:txBody>
      </p:sp>
      <p:pic>
        <p:nvPicPr>
          <p:cNvPr id="11" name="Picture 2"/>
          <p:cNvPicPr>
            <a:picLocks noChangeAspect="1" noChangeArrowheads="1"/>
          </p:cNvPicPr>
          <p:nvPr/>
        </p:nvPicPr>
        <p:blipFill>
          <a:blip r:embed="rId3" cstate="print"/>
          <a:srcRect/>
          <a:stretch>
            <a:fillRect/>
          </a:stretch>
        </p:blipFill>
        <p:spPr bwMode="auto">
          <a:xfrm>
            <a:off x="7467600" y="2781299"/>
            <a:ext cx="1318365" cy="1786731"/>
          </a:xfrm>
          <a:prstGeom prst="rect">
            <a:avLst/>
          </a:prstGeom>
          <a:noFill/>
          <a:ln w="9525">
            <a:solidFill>
              <a:schemeClr val="tx2"/>
            </a:solidFill>
            <a:miter lim="800000"/>
            <a:headEnd/>
            <a:tailEnd/>
          </a:ln>
        </p:spPr>
      </p:pic>
      <p:sp>
        <p:nvSpPr>
          <p:cNvPr id="10" name="Slide Number Placeholder 9"/>
          <p:cNvSpPr>
            <a:spLocks noGrp="1"/>
          </p:cNvSpPr>
          <p:nvPr>
            <p:ph type="sldNum" sz="quarter" idx="12"/>
          </p:nvPr>
        </p:nvSpPr>
        <p:spPr/>
        <p:txBody>
          <a:bodyPr/>
          <a:lstStyle/>
          <a:p>
            <a:pPr>
              <a:defRPr/>
            </a:pPr>
            <a:fld id="{02DC12DC-E066-4301-ACE0-61DD2ACB1A44}" type="slidenum">
              <a:rPr lang="en-US" smtClean="0"/>
              <a:pPr>
                <a:defRPr/>
              </a:pPr>
              <a:t>186</a:t>
            </a:fld>
            <a:endParaRPr lang="en-US" dirty="0"/>
          </a:p>
        </p:txBody>
      </p:sp>
      <p:sp>
        <p:nvSpPr>
          <p:cNvPr id="14" name="Footer Placeholder 13"/>
          <p:cNvSpPr>
            <a:spLocks noGrp="1"/>
          </p:cNvSpPr>
          <p:nvPr>
            <p:ph type="ftr" sz="quarter" idx="11"/>
          </p:nvPr>
        </p:nvSpPr>
        <p:spPr/>
        <p:txBody>
          <a:bodyPr/>
          <a:lstStyle/>
          <a:p>
            <a:endParaRPr lang="en-US" dirty="0"/>
          </a:p>
        </p:txBody>
      </p:sp>
      <p:grpSp>
        <p:nvGrpSpPr>
          <p:cNvPr id="18" name="Group 17"/>
          <p:cNvGrpSpPr/>
          <p:nvPr/>
        </p:nvGrpSpPr>
        <p:grpSpPr>
          <a:xfrm>
            <a:off x="685800" y="2739430"/>
            <a:ext cx="8135654" cy="3694517"/>
            <a:chOff x="685800" y="2739430"/>
            <a:chExt cx="8135654" cy="3694517"/>
          </a:xfrm>
        </p:grpSpPr>
        <p:pic>
          <p:nvPicPr>
            <p:cNvPr id="16385" name="Picture 1"/>
            <p:cNvPicPr>
              <a:picLocks noChangeAspect="1" noChangeArrowheads="1"/>
            </p:cNvPicPr>
            <p:nvPr/>
          </p:nvPicPr>
          <p:blipFill>
            <a:blip r:embed="rId4" cstate="print"/>
            <a:srcRect/>
            <a:stretch>
              <a:fillRect/>
            </a:stretch>
          </p:blipFill>
          <p:spPr bwMode="auto">
            <a:xfrm>
              <a:off x="5732419" y="2743200"/>
              <a:ext cx="1415082" cy="1848392"/>
            </a:xfrm>
            <a:prstGeom prst="rect">
              <a:avLst/>
            </a:prstGeom>
            <a:noFill/>
            <a:ln w="9525">
              <a:solidFill>
                <a:schemeClr val="tx1"/>
              </a:solidFill>
              <a:miter lim="800000"/>
              <a:headEnd/>
              <a:tailEnd/>
            </a:ln>
          </p:spPr>
        </p:pic>
        <p:pic>
          <p:nvPicPr>
            <p:cNvPr id="4" name="Picture 1"/>
            <p:cNvPicPr>
              <a:picLocks noChangeAspect="1" noChangeArrowheads="1"/>
            </p:cNvPicPr>
            <p:nvPr/>
          </p:nvPicPr>
          <p:blipFill>
            <a:blip r:embed="rId5" cstate="print"/>
            <a:srcRect/>
            <a:stretch>
              <a:fillRect/>
            </a:stretch>
          </p:blipFill>
          <p:spPr bwMode="auto">
            <a:xfrm>
              <a:off x="4437014" y="4441370"/>
              <a:ext cx="1510100" cy="1981200"/>
            </a:xfrm>
            <a:prstGeom prst="rect">
              <a:avLst/>
            </a:prstGeom>
            <a:noFill/>
            <a:ln w="9525">
              <a:solidFill>
                <a:srgbClr val="C00000"/>
              </a:solidFill>
              <a:miter lim="800000"/>
              <a:headEnd/>
              <a:tailEnd/>
            </a:ln>
          </p:spPr>
        </p:pic>
        <p:pic>
          <p:nvPicPr>
            <p:cNvPr id="6" name="Picture 7" descr="http://www.rsatoolkit.com.au/images/intromap.gif"/>
            <p:cNvPicPr>
              <a:picLocks noChangeAspect="1" noChangeArrowheads="1"/>
            </p:cNvPicPr>
            <p:nvPr/>
          </p:nvPicPr>
          <p:blipFill>
            <a:blip r:embed="rId6" cstate="print"/>
            <a:srcRect/>
            <a:stretch>
              <a:fillRect/>
            </a:stretch>
          </p:blipFill>
          <p:spPr bwMode="auto">
            <a:xfrm>
              <a:off x="685800" y="4572000"/>
              <a:ext cx="3086100" cy="1861947"/>
            </a:xfrm>
            <a:prstGeom prst="rect">
              <a:avLst/>
            </a:prstGeom>
            <a:noFill/>
            <a:ln>
              <a:solidFill>
                <a:schemeClr val="tx1"/>
              </a:solidFill>
            </a:ln>
          </p:spPr>
        </p:pic>
        <p:pic>
          <p:nvPicPr>
            <p:cNvPr id="1026" name="Picture 2"/>
            <p:cNvPicPr>
              <a:picLocks noChangeAspect="1" noChangeArrowheads="1"/>
            </p:cNvPicPr>
            <p:nvPr/>
          </p:nvPicPr>
          <p:blipFill>
            <a:blip r:embed="rId7" cstate="print"/>
            <a:srcRect/>
            <a:stretch>
              <a:fillRect/>
            </a:stretch>
          </p:blipFill>
          <p:spPr bwMode="auto">
            <a:xfrm>
              <a:off x="7427933" y="2739430"/>
              <a:ext cx="1393521" cy="1812868"/>
            </a:xfrm>
            <a:prstGeom prst="rect">
              <a:avLst/>
            </a:prstGeom>
            <a:noFill/>
            <a:ln w="9525">
              <a:solidFill>
                <a:schemeClr val="tx1"/>
              </a:solidFill>
              <a:miter lim="800000"/>
              <a:headEnd/>
              <a:tailEnd/>
            </a:ln>
          </p:spPr>
        </p:pic>
        <p:grpSp>
          <p:nvGrpSpPr>
            <p:cNvPr id="17" name="Group 16"/>
            <p:cNvGrpSpPr/>
            <p:nvPr/>
          </p:nvGrpSpPr>
          <p:grpSpPr>
            <a:xfrm>
              <a:off x="7432431" y="4560277"/>
              <a:ext cx="1383323" cy="1817077"/>
              <a:chOff x="-1055077" y="-3285"/>
              <a:chExt cx="5038511" cy="6861285"/>
            </a:xfrm>
          </p:grpSpPr>
          <p:pic>
            <p:nvPicPr>
              <p:cNvPr id="15" name="Picture 14" descr="Road Safety Audit Guide Cover.jpg"/>
              <p:cNvPicPr>
                <a:picLocks noChangeAspect="1"/>
              </p:cNvPicPr>
              <p:nvPr/>
            </p:nvPicPr>
            <p:blipFill>
              <a:blip r:embed="rId8" cstate="print"/>
              <a:stretch>
                <a:fillRect/>
              </a:stretch>
            </p:blipFill>
            <p:spPr>
              <a:xfrm>
                <a:off x="-1055077" y="-3285"/>
                <a:ext cx="5038511" cy="6861285"/>
              </a:xfrm>
              <a:prstGeom prst="rect">
                <a:avLst/>
              </a:prstGeom>
              <a:ln>
                <a:solidFill>
                  <a:schemeClr val="tx1"/>
                </a:solidFill>
              </a:ln>
            </p:spPr>
          </p:pic>
          <p:pic>
            <p:nvPicPr>
              <p:cNvPr id="16" name="Picture 3"/>
              <p:cNvPicPr>
                <a:picLocks noChangeAspect="1" noChangeArrowheads="1"/>
              </p:cNvPicPr>
              <p:nvPr/>
            </p:nvPicPr>
            <p:blipFill>
              <a:blip r:embed="rId9" cstate="print"/>
              <a:srcRect l="5398" t="554" r="65137" b="75241"/>
              <a:stretch>
                <a:fillRect/>
              </a:stretch>
            </p:blipFill>
            <p:spPr bwMode="auto">
              <a:xfrm>
                <a:off x="-1043354" y="0"/>
                <a:ext cx="1582616" cy="1535723"/>
              </a:xfrm>
              <a:prstGeom prst="rect">
                <a:avLst/>
              </a:prstGeom>
              <a:noFill/>
              <a:ln w="9525">
                <a:noFill/>
                <a:miter lim="800000"/>
                <a:headEnd/>
                <a:tailEnd/>
              </a:ln>
            </p:spPr>
          </p:pic>
        </p:grpSp>
      </p:grpSp>
    </p:spTree>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1038" y="290512"/>
            <a:ext cx="4548187" cy="685800"/>
          </a:xfrm>
        </p:spPr>
        <p:txBody>
          <a:bodyPr rtlCol="0">
            <a:normAutofit fontScale="90000"/>
          </a:bodyPr>
          <a:lstStyle/>
          <a:p>
            <a:pPr eaLnBrk="1" fontAlgn="auto" hangingPunct="1">
              <a:spcAft>
                <a:spcPts val="0"/>
              </a:spcAft>
              <a:defRPr/>
            </a:pPr>
            <a:r>
              <a:rPr lang="en-US" dirty="0" smtClean="0"/>
              <a:t>Examples</a:t>
            </a:r>
            <a:endParaRPr lang="en-US" dirty="0"/>
          </a:p>
        </p:txBody>
      </p:sp>
      <p:grpSp>
        <p:nvGrpSpPr>
          <p:cNvPr id="3" name="Group 19"/>
          <p:cNvGrpSpPr>
            <a:grpSpLocks/>
          </p:cNvGrpSpPr>
          <p:nvPr/>
        </p:nvGrpSpPr>
        <p:grpSpPr bwMode="auto">
          <a:xfrm>
            <a:off x="5181600" y="457200"/>
            <a:ext cx="3276600" cy="5911850"/>
            <a:chOff x="5181600" y="946727"/>
            <a:chExt cx="3276600" cy="5911273"/>
          </a:xfrm>
        </p:grpSpPr>
        <p:pic>
          <p:nvPicPr>
            <p:cNvPr id="110597" name="Picture 14" descr="I10 CS4 from west 4.jpg"/>
            <p:cNvPicPr>
              <a:picLocks noChangeAspect="1"/>
            </p:cNvPicPr>
            <p:nvPr/>
          </p:nvPicPr>
          <p:blipFill>
            <a:blip r:embed="rId3" cstate="print"/>
            <a:srcRect l="25000" r="39166"/>
            <a:stretch>
              <a:fillRect/>
            </a:stretch>
          </p:blipFill>
          <p:spPr bwMode="auto">
            <a:xfrm>
              <a:off x="5181600" y="946727"/>
              <a:ext cx="3276600" cy="5911273"/>
            </a:xfrm>
            <a:prstGeom prst="rect">
              <a:avLst/>
            </a:prstGeom>
            <a:noFill/>
            <a:ln w="9525">
              <a:noFill/>
              <a:miter lim="800000"/>
              <a:headEnd/>
              <a:tailEnd/>
            </a:ln>
          </p:spPr>
        </p:pic>
        <p:grpSp>
          <p:nvGrpSpPr>
            <p:cNvPr id="4" name="Group 6"/>
            <p:cNvGrpSpPr>
              <a:grpSpLocks/>
            </p:cNvGrpSpPr>
            <p:nvPr/>
          </p:nvGrpSpPr>
          <p:grpSpPr bwMode="auto">
            <a:xfrm rot="10800000">
              <a:off x="5257800" y="6095999"/>
              <a:ext cx="990600" cy="533400"/>
              <a:chOff x="7772400" y="5334000"/>
              <a:chExt cx="990600" cy="533400"/>
            </a:xfrm>
          </p:grpSpPr>
          <p:sp>
            <p:nvSpPr>
              <p:cNvPr id="16" name="Right Arrow 15"/>
              <p:cNvSpPr/>
              <p:nvPr/>
            </p:nvSpPr>
            <p:spPr>
              <a:xfrm>
                <a:off x="7772400" y="5333977"/>
                <a:ext cx="990600" cy="53334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0602" name="TextBox 16"/>
              <p:cNvSpPr txBox="1">
                <a:spLocks noChangeArrowheads="1"/>
              </p:cNvSpPr>
              <p:nvPr/>
            </p:nvSpPr>
            <p:spPr bwMode="auto">
              <a:xfrm rot="10800000">
                <a:off x="7772400" y="5410200"/>
                <a:ext cx="762000" cy="369332"/>
              </a:xfrm>
              <a:prstGeom prst="rect">
                <a:avLst/>
              </a:prstGeom>
              <a:noFill/>
              <a:ln w="9525">
                <a:noFill/>
                <a:miter lim="800000"/>
                <a:headEnd/>
                <a:tailEnd/>
              </a:ln>
            </p:spPr>
            <p:txBody>
              <a:bodyPr>
                <a:spAutoFit/>
              </a:bodyPr>
              <a:lstStyle/>
              <a:p>
                <a:r>
                  <a:rPr lang="en-US" dirty="0">
                    <a:latin typeface="Calibri" pitchFamily="34" charset="0"/>
                  </a:rPr>
                  <a:t>North</a:t>
                </a:r>
              </a:p>
            </p:txBody>
          </p:sp>
        </p:grpSp>
        <p:sp>
          <p:nvSpPr>
            <p:cNvPr id="18" name="TextBox 17"/>
            <p:cNvSpPr txBox="1"/>
            <p:nvPr/>
          </p:nvSpPr>
          <p:spPr>
            <a:xfrm rot="16200000">
              <a:off x="6607314" y="5202382"/>
              <a:ext cx="2819125" cy="339725"/>
            </a:xfrm>
            <a:prstGeom prst="rect">
              <a:avLst/>
            </a:prstGeom>
            <a:noFill/>
          </p:spPr>
          <p:txBody>
            <a:bodyPr>
              <a:spAutoFit/>
            </a:bodyPr>
            <a:lstStyle/>
            <a:p>
              <a:pPr fontAlgn="auto">
                <a:spcBef>
                  <a:spcPts val="0"/>
                </a:spcBef>
                <a:spcAft>
                  <a:spcPts val="0"/>
                </a:spcAft>
                <a:defRPr/>
              </a:pPr>
              <a:r>
                <a:rPr lang="en-US" sz="1600" b="1" dirty="0">
                  <a:solidFill>
                    <a:srgbClr val="FFC000"/>
                  </a:solidFill>
                  <a:effectLst>
                    <a:outerShdw blurRad="38100" dist="38100" dir="2700000" algn="tl">
                      <a:srgbClr val="000000">
                        <a:alpha val="43137"/>
                      </a:srgbClr>
                    </a:outerShdw>
                  </a:effectLst>
                  <a:latin typeface="+mn-lt"/>
                </a:rPr>
                <a:t>Exit to US 54 northbound</a:t>
              </a:r>
            </a:p>
          </p:txBody>
        </p:sp>
        <p:sp>
          <p:nvSpPr>
            <p:cNvPr id="19" name="TextBox 18"/>
            <p:cNvSpPr txBox="1"/>
            <p:nvPr/>
          </p:nvSpPr>
          <p:spPr>
            <a:xfrm rot="5202183">
              <a:off x="5884207" y="5195240"/>
              <a:ext cx="2819125" cy="338138"/>
            </a:xfrm>
            <a:prstGeom prst="rect">
              <a:avLst/>
            </a:prstGeom>
            <a:noFill/>
          </p:spPr>
          <p:txBody>
            <a:bodyPr>
              <a:spAutoFit/>
            </a:bodyPr>
            <a:lstStyle/>
            <a:p>
              <a:pPr algn="r" fontAlgn="auto">
                <a:spcBef>
                  <a:spcPts val="0"/>
                </a:spcBef>
                <a:spcAft>
                  <a:spcPts val="0"/>
                </a:spcAft>
                <a:defRPr/>
              </a:pPr>
              <a:r>
                <a:rPr lang="en-US" sz="1600" b="1" dirty="0">
                  <a:solidFill>
                    <a:srgbClr val="FFC000"/>
                  </a:solidFill>
                  <a:effectLst>
                    <a:outerShdw blurRad="38100" dist="38100" dir="2700000" algn="tl">
                      <a:srgbClr val="000000">
                        <a:alpha val="43137"/>
                      </a:srgbClr>
                    </a:outerShdw>
                  </a:effectLst>
                  <a:latin typeface="+mn-lt"/>
                </a:rPr>
                <a:t>Entrance from Copia</a:t>
              </a:r>
            </a:p>
          </p:txBody>
        </p:sp>
      </p:grpSp>
      <p:sp>
        <p:nvSpPr>
          <p:cNvPr id="11" name="Slide Number Placeholder 10"/>
          <p:cNvSpPr>
            <a:spLocks noGrp="1"/>
          </p:cNvSpPr>
          <p:nvPr>
            <p:ph type="sldNum" sz="quarter" idx="12"/>
          </p:nvPr>
        </p:nvSpPr>
        <p:spPr/>
        <p:txBody>
          <a:bodyPr/>
          <a:lstStyle/>
          <a:p>
            <a:pPr>
              <a:defRPr/>
            </a:pPr>
            <a:fld id="{02DC12DC-E066-4301-ACE0-61DD2ACB1A44}" type="slidenum">
              <a:rPr lang="en-US" smtClean="0"/>
              <a:pPr>
                <a:defRPr/>
              </a:pPr>
              <a:t>106</a:t>
            </a:fld>
            <a:endParaRPr lang="en-US" dirty="0"/>
          </a:p>
        </p:txBody>
      </p:sp>
      <p:sp>
        <p:nvSpPr>
          <p:cNvPr id="13" name="Footer Placeholder 12"/>
          <p:cNvSpPr>
            <a:spLocks noGrp="1"/>
          </p:cNvSpPr>
          <p:nvPr>
            <p:ph type="ftr" sz="quarter" idx="11"/>
          </p:nvPr>
        </p:nvSpPr>
        <p:spPr/>
        <p:txBody>
          <a:bodyPr/>
          <a:lstStyle/>
          <a:p>
            <a:endParaRPr lang="en-US" dirty="0"/>
          </a:p>
        </p:txBody>
      </p:sp>
      <p:sp>
        <p:nvSpPr>
          <p:cNvPr id="14" name="Content Placeholder 2"/>
          <p:cNvSpPr txBox="1">
            <a:spLocks/>
          </p:cNvSpPr>
          <p:nvPr/>
        </p:nvSpPr>
        <p:spPr>
          <a:xfrm>
            <a:off x="761999" y="1143000"/>
            <a:ext cx="4410076" cy="1219200"/>
          </a:xfrm>
          <a:prstGeom prst="rect">
            <a:avLst/>
          </a:prstGeom>
        </p:spPr>
        <p:txBody>
          <a:bodyPr>
            <a:normAutofit/>
          </a:bodyPr>
          <a:lstStyle/>
          <a:p>
            <a:pPr fontAlgn="auto">
              <a:spcBef>
                <a:spcPct val="20000"/>
              </a:spcBef>
              <a:spcAft>
                <a:spcPts val="0"/>
              </a:spcAft>
              <a:buFont typeface="Arial" pitchFamily="34" charset="0"/>
              <a:buNone/>
              <a:defRPr/>
            </a:pPr>
            <a:r>
              <a:rPr lang="en-US" sz="3200" b="0" dirty="0">
                <a:latin typeface="+mn-lt"/>
              </a:rPr>
              <a:t>I-10 – US 54 interchange, El Paso</a:t>
            </a:r>
          </a:p>
          <a:p>
            <a:pPr marL="342900" indent="-342900" fontAlgn="auto">
              <a:spcBef>
                <a:spcPct val="20000"/>
              </a:spcBef>
              <a:spcAft>
                <a:spcPts val="0"/>
              </a:spcAft>
              <a:buFont typeface="Arial" pitchFamily="34" charset="0"/>
              <a:buChar char="•"/>
              <a:defRPr/>
            </a:pPr>
            <a:endParaRPr lang="en-US" sz="3000" b="0" dirty="0">
              <a:latin typeface="+mn-lt"/>
            </a:endParaRPr>
          </a:p>
        </p:txBody>
      </p:sp>
      <p:cxnSp>
        <p:nvCxnSpPr>
          <p:cNvPr id="15" name="Straight Connector 14"/>
          <p:cNvCxnSpPr/>
          <p:nvPr/>
        </p:nvCxnSpPr>
        <p:spPr>
          <a:xfrm>
            <a:off x="1075765" y="555812"/>
            <a:ext cx="6096000" cy="56656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RSA Benefits</a:t>
            </a:r>
            <a:endParaRPr lang="en-US" dirty="0"/>
          </a:p>
        </p:txBody>
      </p:sp>
      <p:sp>
        <p:nvSpPr>
          <p:cNvPr id="3" name="Content Placeholder 2"/>
          <p:cNvSpPr>
            <a:spLocks noGrp="1"/>
          </p:cNvSpPr>
          <p:nvPr>
            <p:ph idx="1"/>
          </p:nvPr>
        </p:nvSpPr>
        <p:spPr>
          <a:xfrm>
            <a:off x="731523" y="1103806"/>
            <a:ext cx="8229600" cy="5035737"/>
          </a:xfrm>
        </p:spPr>
        <p:txBody>
          <a:bodyPr>
            <a:normAutofit fontScale="92500"/>
          </a:bodyPr>
          <a:lstStyle/>
          <a:p>
            <a:pPr marL="514350" indent="-514350">
              <a:spcBef>
                <a:spcPts val="1200"/>
              </a:spcBef>
              <a:buFont typeface="+mj-lt"/>
              <a:buAutoNum type="arabicPeriod"/>
            </a:pPr>
            <a:r>
              <a:rPr lang="en-US" dirty="0" smtClean="0"/>
              <a:t>Can </a:t>
            </a:r>
          </a:p>
          <a:p>
            <a:pPr marL="971550" lvl="1" indent="-514350">
              <a:spcBef>
                <a:spcPts val="1200"/>
              </a:spcBef>
              <a:buFont typeface="Arial" pitchFamily="34" charset="0"/>
              <a:buChar char="•"/>
            </a:pPr>
            <a:r>
              <a:rPr lang="en-US" dirty="0" smtClean="0"/>
              <a:t>Help </a:t>
            </a:r>
            <a:r>
              <a:rPr lang="en-US" dirty="0"/>
              <a:t>produce designs that </a:t>
            </a:r>
            <a:r>
              <a:rPr lang="en-US" dirty="0" smtClean="0"/>
              <a:t>result in fewer and less severe </a:t>
            </a:r>
            <a:r>
              <a:rPr lang="en-US" dirty="0"/>
              <a:t>crashes </a:t>
            </a:r>
          </a:p>
          <a:p>
            <a:pPr marL="971550" lvl="1" indent="-514350">
              <a:spcBef>
                <a:spcPts val="1200"/>
              </a:spcBef>
              <a:buFont typeface="Arial" pitchFamily="34" charset="0"/>
              <a:buChar char="•"/>
            </a:pPr>
            <a:r>
              <a:rPr lang="en-US" dirty="0" smtClean="0"/>
              <a:t>Reduce </a:t>
            </a:r>
            <a:r>
              <a:rPr lang="en-US" dirty="0"/>
              <a:t>costs by identifying safety issues and correcting them before projects are built </a:t>
            </a:r>
          </a:p>
          <a:p>
            <a:pPr marL="514350" indent="-514350">
              <a:spcBef>
                <a:spcPts val="1200"/>
              </a:spcBef>
              <a:buFont typeface="+mj-lt"/>
              <a:buAutoNum type="arabicPeriod"/>
            </a:pPr>
            <a:r>
              <a:rPr lang="en-US" dirty="0" smtClean="0"/>
              <a:t>Considers human factors in all facets of design </a:t>
            </a:r>
          </a:p>
          <a:p>
            <a:pPr marL="514350" indent="-514350">
              <a:spcBef>
                <a:spcPts val="1200"/>
              </a:spcBef>
              <a:buFont typeface="+mj-lt"/>
              <a:buAutoNum type="arabicPeriod"/>
            </a:pPr>
            <a:r>
              <a:rPr lang="en-US" dirty="0" smtClean="0"/>
              <a:t>Raises profile of safety</a:t>
            </a:r>
          </a:p>
          <a:p>
            <a:pPr marL="514350" indent="-514350">
              <a:spcBef>
                <a:spcPts val="1200"/>
              </a:spcBef>
              <a:buFont typeface="+mj-lt"/>
              <a:buAutoNum type="arabicPeriod"/>
            </a:pPr>
            <a:r>
              <a:rPr lang="en-US" dirty="0" smtClean="0"/>
              <a:t>Promotes </a:t>
            </a:r>
            <a:r>
              <a:rPr lang="en-US" dirty="0"/>
              <a:t>awareness of safe design practices </a:t>
            </a:r>
          </a:p>
          <a:p>
            <a:pPr marL="514350" indent="-514350">
              <a:spcBef>
                <a:spcPts val="1200"/>
              </a:spcBef>
              <a:buFont typeface="+mj-lt"/>
              <a:buAutoNum type="arabicPeriod"/>
            </a:pPr>
            <a:r>
              <a:rPr lang="en-US" dirty="0" smtClean="0"/>
              <a:t>Integrates </a:t>
            </a:r>
            <a:r>
              <a:rPr lang="en-US" dirty="0"/>
              <a:t>multimodal safety concerns </a:t>
            </a:r>
          </a:p>
          <a:p>
            <a:pPr>
              <a:spcBef>
                <a:spcPts val="1200"/>
              </a:spcBef>
            </a:pPr>
            <a:endParaRPr lang="en-US" dirty="0"/>
          </a:p>
        </p:txBody>
      </p:sp>
      <p:sp>
        <p:nvSpPr>
          <p:cNvPr id="4" name="Slide Number Placeholder 3"/>
          <p:cNvSpPr>
            <a:spLocks noGrp="1"/>
          </p:cNvSpPr>
          <p:nvPr>
            <p:ph type="sldNum" sz="quarter" idx="12"/>
          </p:nvPr>
        </p:nvSpPr>
        <p:spPr/>
        <p:txBody>
          <a:bodyPr/>
          <a:lstStyle/>
          <a:p>
            <a:pPr>
              <a:defRPr/>
            </a:pPr>
            <a:fld id="{02DC12DC-E066-4301-ACE0-61DD2ACB1A44}" type="slidenum">
              <a:rPr lang="en-US" smtClean="0"/>
              <a:pPr>
                <a:defRPr/>
              </a:pPr>
              <a:t>187</a:t>
            </a:fld>
            <a:endParaRPr lang="en-US" dirty="0"/>
          </a:p>
        </p:txBody>
      </p:sp>
      <p:sp>
        <p:nvSpPr>
          <p:cNvPr id="5" name="Footer Placeholder 4"/>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378"/>
            <a:ext cx="8229600" cy="678951"/>
          </a:xfrm>
        </p:spPr>
        <p:txBody>
          <a:bodyPr>
            <a:normAutofit fontScale="90000"/>
          </a:bodyPr>
          <a:lstStyle/>
          <a:p>
            <a:r>
              <a:rPr lang="en-US" dirty="0" smtClean="0"/>
              <a:t>RSA Checklist (partial)</a:t>
            </a:r>
            <a:endParaRPr lang="en-US" dirty="0"/>
          </a:p>
        </p:txBody>
      </p:sp>
      <p:sp>
        <p:nvSpPr>
          <p:cNvPr id="3" name="Content Placeholder 2"/>
          <p:cNvSpPr>
            <a:spLocks noGrp="1"/>
          </p:cNvSpPr>
          <p:nvPr>
            <p:ph idx="1"/>
          </p:nvPr>
        </p:nvSpPr>
        <p:spPr>
          <a:xfrm>
            <a:off x="620890" y="855619"/>
            <a:ext cx="8349343" cy="5791200"/>
          </a:xfrm>
        </p:spPr>
        <p:txBody>
          <a:bodyPr>
            <a:normAutofit fontScale="62500" lnSpcReduction="20000"/>
          </a:bodyPr>
          <a:lstStyle/>
          <a:p>
            <a:pPr>
              <a:spcBef>
                <a:spcPts val="800"/>
              </a:spcBef>
            </a:pPr>
            <a:r>
              <a:rPr lang="en-US" dirty="0" smtClean="0"/>
              <a:t>Design criteria and application</a:t>
            </a:r>
          </a:p>
          <a:p>
            <a:pPr>
              <a:spcBef>
                <a:spcPts val="800"/>
              </a:spcBef>
            </a:pPr>
            <a:r>
              <a:rPr lang="en-US" dirty="0" smtClean="0"/>
              <a:t>Design speed</a:t>
            </a:r>
          </a:p>
          <a:p>
            <a:pPr>
              <a:spcBef>
                <a:spcPts val="800"/>
              </a:spcBef>
            </a:pPr>
            <a:r>
              <a:rPr lang="en-US" dirty="0" smtClean="0"/>
              <a:t>Design volumes and vehicle and mode types</a:t>
            </a:r>
          </a:p>
          <a:p>
            <a:pPr>
              <a:spcBef>
                <a:spcPts val="800"/>
              </a:spcBef>
            </a:pPr>
            <a:r>
              <a:rPr lang="en-US" dirty="0" smtClean="0"/>
              <a:t>Alignment and continuity</a:t>
            </a:r>
          </a:p>
          <a:p>
            <a:pPr>
              <a:spcBef>
                <a:spcPts val="800"/>
              </a:spcBef>
            </a:pPr>
            <a:r>
              <a:rPr lang="en-US" dirty="0" smtClean="0"/>
              <a:t>Cross-sections</a:t>
            </a:r>
          </a:p>
          <a:p>
            <a:pPr>
              <a:spcBef>
                <a:spcPts val="800"/>
              </a:spcBef>
            </a:pPr>
            <a:r>
              <a:rPr lang="en-US" dirty="0" smtClean="0"/>
              <a:t>Intersections, interchanges</a:t>
            </a:r>
          </a:p>
          <a:p>
            <a:pPr>
              <a:spcBef>
                <a:spcPts val="800"/>
              </a:spcBef>
            </a:pPr>
            <a:r>
              <a:rPr lang="en-US" dirty="0" smtClean="0"/>
              <a:t>Sight distances</a:t>
            </a:r>
          </a:p>
          <a:p>
            <a:pPr>
              <a:spcBef>
                <a:spcPts val="800"/>
              </a:spcBef>
            </a:pPr>
            <a:r>
              <a:rPr lang="en-US" dirty="0" smtClean="0"/>
              <a:t>Shoulder and edge treatments</a:t>
            </a:r>
          </a:p>
          <a:p>
            <a:pPr>
              <a:spcBef>
                <a:spcPts val="800"/>
              </a:spcBef>
            </a:pPr>
            <a:r>
              <a:rPr lang="en-US" dirty="0" smtClean="0"/>
              <a:t>Access management</a:t>
            </a:r>
          </a:p>
          <a:p>
            <a:pPr>
              <a:spcBef>
                <a:spcPts val="800"/>
              </a:spcBef>
            </a:pPr>
            <a:r>
              <a:rPr lang="en-US" dirty="0" smtClean="0"/>
              <a:t>Lighting</a:t>
            </a:r>
          </a:p>
          <a:p>
            <a:pPr>
              <a:spcBef>
                <a:spcPts val="800"/>
              </a:spcBef>
            </a:pPr>
            <a:r>
              <a:rPr lang="en-US" dirty="0" smtClean="0"/>
              <a:t>Traffic control devices</a:t>
            </a:r>
          </a:p>
          <a:p>
            <a:pPr>
              <a:spcBef>
                <a:spcPts val="800"/>
              </a:spcBef>
            </a:pPr>
            <a:r>
              <a:rPr lang="en-US" dirty="0" smtClean="0"/>
              <a:t>Drainage</a:t>
            </a:r>
          </a:p>
          <a:p>
            <a:pPr>
              <a:spcBef>
                <a:spcPts val="800"/>
              </a:spcBef>
            </a:pPr>
            <a:r>
              <a:rPr lang="en-US" dirty="0" smtClean="0"/>
              <a:t>Landscaping</a:t>
            </a:r>
          </a:p>
          <a:p>
            <a:pPr>
              <a:spcBef>
                <a:spcPts val="800"/>
              </a:spcBef>
            </a:pPr>
            <a:r>
              <a:rPr lang="en-US" dirty="0" smtClean="0"/>
              <a:t>Construction staging</a:t>
            </a:r>
          </a:p>
          <a:p>
            <a:pPr>
              <a:spcBef>
                <a:spcPts val="800"/>
              </a:spcBef>
            </a:pPr>
            <a:r>
              <a:rPr lang="en-US" dirty="0" smtClean="0"/>
              <a:t>Traffic operations, incident management</a:t>
            </a:r>
          </a:p>
          <a:p>
            <a:pPr>
              <a:spcBef>
                <a:spcPts val="800"/>
              </a:spcBef>
              <a:buNone/>
            </a:pPr>
            <a:r>
              <a:rPr lang="en-US" dirty="0" smtClean="0"/>
              <a:t>		(differs by type of facility)</a:t>
            </a:r>
            <a:endParaRPr lang="en-US" dirty="0"/>
          </a:p>
        </p:txBody>
      </p:sp>
      <p:grpSp>
        <p:nvGrpSpPr>
          <p:cNvPr id="11" name="Group 10"/>
          <p:cNvGrpSpPr/>
          <p:nvPr/>
        </p:nvGrpSpPr>
        <p:grpSpPr>
          <a:xfrm>
            <a:off x="5630091" y="641808"/>
            <a:ext cx="3503024" cy="5546725"/>
            <a:chOff x="5630091" y="584656"/>
            <a:chExt cx="3503024" cy="5546725"/>
          </a:xfrm>
        </p:grpSpPr>
        <p:sp>
          <p:nvSpPr>
            <p:cNvPr id="5" name="TextBox 4"/>
            <p:cNvSpPr txBox="1"/>
            <p:nvPr/>
          </p:nvSpPr>
          <p:spPr>
            <a:xfrm>
              <a:off x="5630091" y="584656"/>
              <a:ext cx="3204894" cy="307153"/>
            </a:xfrm>
            <a:prstGeom prst="rect">
              <a:avLst/>
            </a:prstGeom>
            <a:noFill/>
          </p:spPr>
          <p:txBody>
            <a:bodyPr wrap="square" rtlCol="0">
              <a:spAutoFit/>
            </a:bodyPr>
            <a:lstStyle/>
            <a:p>
              <a:r>
                <a:rPr lang="en-US" sz="1400" b="1" dirty="0" smtClean="0"/>
                <a:t>MnDOT Road Safety Assessment</a:t>
              </a:r>
              <a:endParaRPr lang="en-US" sz="1400" b="1" dirty="0"/>
            </a:p>
          </p:txBody>
        </p:sp>
        <p:sp>
          <p:nvSpPr>
            <p:cNvPr id="7" name="Rectangle 6"/>
            <p:cNvSpPr/>
            <p:nvPr/>
          </p:nvSpPr>
          <p:spPr>
            <a:xfrm>
              <a:off x="5704623" y="884233"/>
              <a:ext cx="3428492" cy="5247148"/>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361" name="Picture 1"/>
            <p:cNvPicPr>
              <a:picLocks noChangeAspect="1" noChangeArrowheads="1"/>
            </p:cNvPicPr>
            <p:nvPr/>
          </p:nvPicPr>
          <p:blipFill>
            <a:blip r:embed="rId3" cstate="print"/>
            <a:srcRect/>
            <a:stretch>
              <a:fillRect/>
            </a:stretch>
          </p:blipFill>
          <p:spPr bwMode="auto">
            <a:xfrm>
              <a:off x="5811763" y="960278"/>
              <a:ext cx="3246819" cy="2616213"/>
            </a:xfrm>
            <a:prstGeom prst="rect">
              <a:avLst/>
            </a:prstGeom>
            <a:noFill/>
            <a:ln w="9525">
              <a:noFill/>
              <a:miter lim="800000"/>
              <a:headEnd/>
              <a:tailEnd/>
            </a:ln>
          </p:spPr>
        </p:pic>
        <p:sp>
          <p:nvSpPr>
            <p:cNvPr id="6" name="TextBox 5"/>
            <p:cNvSpPr txBox="1"/>
            <p:nvPr/>
          </p:nvSpPr>
          <p:spPr>
            <a:xfrm>
              <a:off x="5779156" y="3545830"/>
              <a:ext cx="3279427" cy="2457225"/>
            </a:xfrm>
            <a:prstGeom prst="rect">
              <a:avLst/>
            </a:prstGeom>
            <a:noFill/>
          </p:spPr>
          <p:txBody>
            <a:bodyPr wrap="square" rtlCol="0">
              <a:spAutoFit/>
            </a:bodyPr>
            <a:lstStyle/>
            <a:p>
              <a:r>
                <a:rPr lang="en-US" sz="1100" u="sng" dirty="0" smtClean="0"/>
                <a:t>Conditions</a:t>
              </a:r>
              <a:r>
                <a:rPr lang="en-US" sz="1100" dirty="0" smtClean="0"/>
                <a:t> (partial) </a:t>
              </a:r>
            </a:p>
            <a:p>
              <a:pPr marL="112713" indent="-112713">
                <a:buFont typeface="Arial" pitchFamily="34" charset="0"/>
                <a:buChar char="•"/>
              </a:pPr>
              <a:r>
                <a:rPr lang="en-US" sz="1100" dirty="0" smtClean="0"/>
                <a:t>Numerous unreported minor crashes</a:t>
              </a:r>
            </a:p>
            <a:p>
              <a:pPr marL="112713" indent="-112713">
                <a:buFont typeface="Arial" pitchFamily="34" charset="0"/>
                <a:buChar char="•"/>
              </a:pPr>
              <a:r>
                <a:rPr lang="en-US" sz="1100" dirty="0" smtClean="0"/>
                <a:t>Considerable curb damage</a:t>
              </a:r>
            </a:p>
            <a:p>
              <a:pPr marL="112713" indent="-112713">
                <a:buFont typeface="Arial" pitchFamily="34" charset="0"/>
                <a:buChar char="•"/>
              </a:pPr>
              <a:r>
                <a:rPr lang="en-US" sz="1100" dirty="0" smtClean="0"/>
                <a:t>Skid marks and curb jumping at ramp approach to west roundabout</a:t>
              </a:r>
            </a:p>
            <a:p>
              <a:pPr marL="112713" indent="-112713">
                <a:buFont typeface="Arial" pitchFamily="34" charset="0"/>
                <a:buChar char="•"/>
              </a:pPr>
              <a:r>
                <a:rPr lang="en-US" sz="1100" dirty="0" smtClean="0"/>
                <a:t>11 inch curb on medians and roundabouts</a:t>
              </a:r>
            </a:p>
            <a:p>
              <a:pPr marL="112713" indent="-112713">
                <a:buFont typeface="Arial" pitchFamily="34" charset="0"/>
                <a:buChar char="•"/>
              </a:pPr>
              <a:r>
                <a:rPr lang="en-US" sz="1100" dirty="0" smtClean="0"/>
                <a:t>Faded markings</a:t>
              </a:r>
            </a:p>
            <a:p>
              <a:pPr marL="112713" indent="-112713">
                <a:buFont typeface="Arial" pitchFamily="34" charset="0"/>
                <a:buChar char="•"/>
              </a:pPr>
              <a:r>
                <a:rPr lang="en-US" sz="1100" dirty="0" smtClean="0"/>
                <a:t>Sight distance limited by plants</a:t>
              </a:r>
            </a:p>
            <a:p>
              <a:r>
                <a:rPr lang="en-US" sz="1100" u="sng" dirty="0" smtClean="0"/>
                <a:t>Recommendations (partial)</a:t>
              </a:r>
            </a:p>
            <a:p>
              <a:pPr marL="112713" indent="-112713">
                <a:buFont typeface="Arial" pitchFamily="34" charset="0"/>
                <a:buChar char="•"/>
              </a:pPr>
              <a:r>
                <a:rPr lang="en-US" sz="1100" dirty="0" smtClean="0"/>
                <a:t>Install YIELD and ONE-WAY signs on ramps</a:t>
              </a:r>
            </a:p>
            <a:p>
              <a:pPr marL="112713" indent="-112713">
                <a:buFont typeface="Arial" pitchFamily="34" charset="0"/>
                <a:buChar char="•"/>
              </a:pPr>
              <a:r>
                <a:rPr lang="en-US" sz="1100" dirty="0" smtClean="0"/>
                <a:t>Trim vegetation</a:t>
              </a:r>
            </a:p>
            <a:p>
              <a:pPr marL="112713" indent="-112713">
                <a:buFont typeface="Arial" pitchFamily="34" charset="0"/>
                <a:buChar char="•"/>
              </a:pPr>
              <a:r>
                <a:rPr lang="en-US" sz="1100" dirty="0" smtClean="0"/>
                <a:t>Refresh pavement markings</a:t>
              </a:r>
            </a:p>
            <a:p>
              <a:pPr marL="112713" indent="-112713">
                <a:buFont typeface="Arial" pitchFamily="34" charset="0"/>
                <a:buChar char="•"/>
              </a:pPr>
              <a:r>
                <a:rPr lang="en-US" sz="1100" dirty="0" smtClean="0"/>
                <a:t>Check geometrics for turn radii for vehicles using interchange</a:t>
              </a:r>
              <a:endParaRPr lang="en-US" sz="1100" dirty="0"/>
            </a:p>
          </p:txBody>
        </p:sp>
      </p:grpSp>
      <p:sp>
        <p:nvSpPr>
          <p:cNvPr id="9" name="Slide Number Placeholder 8"/>
          <p:cNvSpPr>
            <a:spLocks noGrp="1"/>
          </p:cNvSpPr>
          <p:nvPr>
            <p:ph type="sldNum" sz="quarter" idx="12"/>
          </p:nvPr>
        </p:nvSpPr>
        <p:spPr/>
        <p:txBody>
          <a:bodyPr/>
          <a:lstStyle/>
          <a:p>
            <a:pPr>
              <a:defRPr/>
            </a:pPr>
            <a:fld id="{02DC12DC-E066-4301-ACE0-61DD2ACB1A44}" type="slidenum">
              <a:rPr lang="en-US" smtClean="0"/>
              <a:pPr>
                <a:defRPr/>
              </a:pPr>
              <a:t>188</a:t>
            </a:fld>
            <a:endParaRPr lang="en-US" dirty="0"/>
          </a:p>
        </p:txBody>
      </p:sp>
      <p:sp>
        <p:nvSpPr>
          <p:cNvPr id="10" name="Footer Placeholder 9"/>
          <p:cNvSpPr>
            <a:spLocks noGrp="1"/>
          </p:cNvSpPr>
          <p:nvPr>
            <p:ph type="ftr" sz="quarter" idx="11"/>
          </p:nvPr>
        </p:nvSpPr>
        <p:spPr/>
        <p:txBody>
          <a:bodyPr/>
          <a:lstStyle/>
          <a:p>
            <a:endParaRPr lang="en-US" dirty="0"/>
          </a:p>
        </p:txBody>
      </p:sp>
      <p:cxnSp>
        <p:nvCxnSpPr>
          <p:cNvPr id="12" name="Straight Connector 11"/>
          <p:cNvCxnSpPr/>
          <p:nvPr/>
        </p:nvCxnSpPr>
        <p:spPr>
          <a:xfrm>
            <a:off x="1075765" y="555812"/>
            <a:ext cx="6096000" cy="56656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5"/>
            <a:ext cx="8229600" cy="796516"/>
          </a:xfrm>
        </p:spPr>
        <p:txBody>
          <a:bodyPr>
            <a:normAutofit/>
          </a:bodyPr>
          <a:lstStyle/>
          <a:p>
            <a:r>
              <a:rPr lang="en-US" dirty="0" smtClean="0"/>
              <a:t>RSA Finding Examples</a:t>
            </a:r>
            <a:endParaRPr lang="en-US" dirty="0"/>
          </a:p>
        </p:txBody>
      </p:sp>
      <p:sp>
        <p:nvSpPr>
          <p:cNvPr id="3" name="Content Placeholder 2"/>
          <p:cNvSpPr>
            <a:spLocks noGrp="1"/>
          </p:cNvSpPr>
          <p:nvPr>
            <p:ph idx="1"/>
          </p:nvPr>
        </p:nvSpPr>
        <p:spPr>
          <a:xfrm>
            <a:off x="744582" y="731519"/>
            <a:ext cx="7537269" cy="5873938"/>
          </a:xfrm>
        </p:spPr>
        <p:txBody>
          <a:bodyPr>
            <a:normAutofit fontScale="55000" lnSpcReduction="20000"/>
          </a:bodyPr>
          <a:lstStyle/>
          <a:p>
            <a:pPr>
              <a:spcBef>
                <a:spcPts val="600"/>
              </a:spcBef>
            </a:pPr>
            <a:r>
              <a:rPr lang="en-US" dirty="0" smtClean="0"/>
              <a:t>Sight line obstructions resulting from proposed improvements</a:t>
            </a:r>
          </a:p>
          <a:p>
            <a:pPr>
              <a:spcBef>
                <a:spcPts val="600"/>
              </a:spcBef>
            </a:pPr>
            <a:r>
              <a:rPr lang="en-US" dirty="0" smtClean="0"/>
              <a:t>Insufficient merge or weave section length</a:t>
            </a:r>
          </a:p>
          <a:p>
            <a:pPr>
              <a:spcBef>
                <a:spcPts val="600"/>
              </a:spcBef>
            </a:pPr>
            <a:r>
              <a:rPr lang="en-US" dirty="0" smtClean="0"/>
              <a:t>Transition problems</a:t>
            </a:r>
          </a:p>
          <a:p>
            <a:pPr>
              <a:spcBef>
                <a:spcPts val="600"/>
              </a:spcBef>
            </a:pPr>
            <a:r>
              <a:rPr lang="en-US" dirty="0" smtClean="0"/>
              <a:t>Temporary pavement marking still clearly visible</a:t>
            </a:r>
          </a:p>
          <a:p>
            <a:pPr>
              <a:spcBef>
                <a:spcPts val="600"/>
              </a:spcBef>
            </a:pPr>
            <a:r>
              <a:rPr lang="en-US" dirty="0" smtClean="0"/>
              <a:t>Improper sign sizes used</a:t>
            </a:r>
          </a:p>
          <a:p>
            <a:pPr>
              <a:spcBef>
                <a:spcPts val="600"/>
              </a:spcBef>
            </a:pPr>
            <a:r>
              <a:rPr lang="en-US" dirty="0" smtClean="0"/>
              <a:t>Missing traffic control devices</a:t>
            </a:r>
          </a:p>
          <a:p>
            <a:pPr>
              <a:spcBef>
                <a:spcPts val="600"/>
              </a:spcBef>
            </a:pPr>
            <a:r>
              <a:rPr lang="en-US" dirty="0" smtClean="0"/>
              <a:t>Proposed pole unconstructable; utility beneath</a:t>
            </a:r>
          </a:p>
          <a:p>
            <a:pPr>
              <a:spcBef>
                <a:spcPts val="600"/>
              </a:spcBef>
            </a:pPr>
            <a:r>
              <a:rPr lang="en-US" dirty="0" smtClean="0"/>
              <a:t>Potential for wrong way turns</a:t>
            </a:r>
          </a:p>
          <a:p>
            <a:pPr>
              <a:spcBef>
                <a:spcPts val="600"/>
              </a:spcBef>
            </a:pPr>
            <a:r>
              <a:rPr lang="en-US" dirty="0" smtClean="0"/>
              <a:t>Drainage headwall creates clear zone obstruction</a:t>
            </a:r>
          </a:p>
          <a:p>
            <a:pPr>
              <a:spcBef>
                <a:spcPts val="600"/>
              </a:spcBef>
            </a:pPr>
            <a:r>
              <a:rPr lang="en-US" dirty="0" smtClean="0"/>
              <a:t>Water ponds in curb lanes</a:t>
            </a:r>
          </a:p>
          <a:p>
            <a:pPr>
              <a:spcBef>
                <a:spcPts val="600"/>
              </a:spcBef>
            </a:pPr>
            <a:r>
              <a:rPr lang="en-US" dirty="0" smtClean="0"/>
              <a:t>Combination horizontal and vertical curves create condition well below design speed</a:t>
            </a:r>
          </a:p>
          <a:p>
            <a:pPr>
              <a:spcBef>
                <a:spcPts val="600"/>
              </a:spcBef>
            </a:pPr>
            <a:r>
              <a:rPr lang="en-US" dirty="0" smtClean="0"/>
              <a:t>View of signal heads will be obstructed from one approach when trucks present</a:t>
            </a:r>
          </a:p>
          <a:p>
            <a:pPr>
              <a:spcBef>
                <a:spcPts val="600"/>
              </a:spcBef>
            </a:pPr>
            <a:r>
              <a:rPr lang="en-US" dirty="0" smtClean="0"/>
              <a:t>Guardrail lacks end treatments</a:t>
            </a:r>
          </a:p>
          <a:p>
            <a:pPr>
              <a:spcBef>
                <a:spcPts val="600"/>
              </a:spcBef>
            </a:pPr>
            <a:r>
              <a:rPr lang="en-US" dirty="0" smtClean="0"/>
              <a:t>Traffic signal timing insufficient for pedestrians</a:t>
            </a:r>
          </a:p>
          <a:p>
            <a:pPr>
              <a:spcBef>
                <a:spcPts val="600"/>
              </a:spcBef>
            </a:pPr>
            <a:r>
              <a:rPr lang="en-US" dirty="0" smtClean="0"/>
              <a:t>Insufficient night visibility</a:t>
            </a:r>
          </a:p>
          <a:p>
            <a:pPr>
              <a:spcBef>
                <a:spcPts val="600"/>
              </a:spcBef>
            </a:pPr>
            <a:r>
              <a:rPr lang="en-US" dirty="0" smtClean="0"/>
              <a:t>CCTV camera view blocked by overhead sign</a:t>
            </a:r>
          </a:p>
          <a:p>
            <a:pPr>
              <a:spcBef>
                <a:spcPts val="600"/>
              </a:spcBef>
            </a:pPr>
            <a:r>
              <a:rPr lang="en-US" dirty="0" smtClean="0"/>
              <a:t>Near right traffic signal has insufficient target value</a:t>
            </a:r>
          </a:p>
          <a:p>
            <a:pPr>
              <a:spcBef>
                <a:spcPts val="600"/>
              </a:spcBef>
            </a:pPr>
            <a:r>
              <a:rPr lang="en-US" dirty="0" smtClean="0"/>
              <a:t>Sidewalks to or at bus stops badly cracked/broken</a:t>
            </a:r>
            <a:endParaRPr lang="en-US" dirty="0"/>
          </a:p>
        </p:txBody>
      </p:sp>
      <p:pic>
        <p:nvPicPr>
          <p:cNvPr id="14338" name="Picture 2" descr="Southbound approach at Hydraulic Road after rain storm.  Ponding in travel lanes may be caused by improper cross-slope, poorly maintained inlets, or inadequate capacity/spacing of inlets."/>
          <p:cNvPicPr>
            <a:picLocks noChangeAspect="1" noChangeArrowheads="1"/>
          </p:cNvPicPr>
          <p:nvPr/>
        </p:nvPicPr>
        <p:blipFill>
          <a:blip r:embed="rId3" cstate="print"/>
          <a:srcRect/>
          <a:stretch>
            <a:fillRect/>
          </a:stretch>
        </p:blipFill>
        <p:spPr bwMode="auto">
          <a:xfrm>
            <a:off x="6453062" y="1286693"/>
            <a:ext cx="2428425" cy="2326888"/>
          </a:xfrm>
          <a:prstGeom prst="rect">
            <a:avLst/>
          </a:prstGeom>
          <a:noFill/>
          <a:ln>
            <a:solidFill>
              <a:schemeClr val="tx1"/>
            </a:solidFill>
          </a:ln>
        </p:spPr>
      </p:pic>
      <p:pic>
        <p:nvPicPr>
          <p:cNvPr id="14340" name="Picture 4" descr="Bus stop along US 29 is not clearly marked and there are no shelters or benches for waiting passengers."/>
          <p:cNvPicPr>
            <a:picLocks noChangeAspect="1" noChangeArrowheads="1"/>
          </p:cNvPicPr>
          <p:nvPr/>
        </p:nvPicPr>
        <p:blipFill>
          <a:blip r:embed="rId4" cstate="print"/>
          <a:srcRect/>
          <a:stretch>
            <a:fillRect/>
          </a:stretch>
        </p:blipFill>
        <p:spPr bwMode="auto">
          <a:xfrm>
            <a:off x="6570618" y="4515717"/>
            <a:ext cx="2307772" cy="1966723"/>
          </a:xfrm>
          <a:prstGeom prst="rect">
            <a:avLst/>
          </a:prstGeom>
          <a:noFill/>
          <a:ln>
            <a:solidFill>
              <a:schemeClr val="tx1"/>
            </a:solidFill>
          </a:ln>
        </p:spPr>
      </p:pic>
      <p:sp>
        <p:nvSpPr>
          <p:cNvPr id="6" name="Slide Number Placeholder 5"/>
          <p:cNvSpPr>
            <a:spLocks noGrp="1"/>
          </p:cNvSpPr>
          <p:nvPr>
            <p:ph type="sldNum" sz="quarter" idx="12"/>
          </p:nvPr>
        </p:nvSpPr>
        <p:spPr/>
        <p:txBody>
          <a:bodyPr/>
          <a:lstStyle/>
          <a:p>
            <a:pPr>
              <a:defRPr/>
            </a:pPr>
            <a:fld id="{02DC12DC-E066-4301-ACE0-61DD2ACB1A44}" type="slidenum">
              <a:rPr lang="en-US" smtClean="0"/>
              <a:pPr>
                <a:defRPr/>
              </a:pPr>
              <a:t>189</a:t>
            </a:fld>
            <a:endParaRPr lang="en-US" dirty="0"/>
          </a:p>
        </p:txBody>
      </p:sp>
      <p:sp>
        <p:nvSpPr>
          <p:cNvPr id="7" name="Footer Placeholder 6"/>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5394" y="39504"/>
            <a:ext cx="8438606" cy="887959"/>
          </a:xfrm>
        </p:spPr>
        <p:txBody>
          <a:bodyPr>
            <a:normAutofit/>
          </a:bodyPr>
          <a:lstStyle/>
          <a:p>
            <a:r>
              <a:rPr lang="en-US" dirty="0" smtClean="0"/>
              <a:t>RSA Applicability	</a:t>
            </a:r>
            <a:endParaRPr lang="en-US" dirty="0"/>
          </a:p>
        </p:txBody>
      </p:sp>
      <p:sp>
        <p:nvSpPr>
          <p:cNvPr id="3" name="Content Placeholder 2"/>
          <p:cNvSpPr>
            <a:spLocks noGrp="1"/>
          </p:cNvSpPr>
          <p:nvPr>
            <p:ph idx="1"/>
          </p:nvPr>
        </p:nvSpPr>
        <p:spPr>
          <a:xfrm>
            <a:off x="731523" y="1032366"/>
            <a:ext cx="6479174" cy="4525963"/>
          </a:xfrm>
        </p:spPr>
        <p:txBody>
          <a:bodyPr/>
          <a:lstStyle/>
          <a:p>
            <a:r>
              <a:rPr lang="en-US" dirty="0" smtClean="0"/>
              <a:t>New facilities</a:t>
            </a:r>
          </a:p>
          <a:p>
            <a:r>
              <a:rPr lang="en-US" dirty="0" smtClean="0"/>
              <a:t>Existing facilities (“roadway safety assessment”)</a:t>
            </a:r>
          </a:p>
          <a:p>
            <a:pPr lvl="1"/>
            <a:r>
              <a:rPr lang="en-US" dirty="0" smtClean="0"/>
              <a:t>During project development/design</a:t>
            </a:r>
          </a:p>
          <a:p>
            <a:pPr lvl="1"/>
            <a:r>
              <a:rPr lang="en-US" dirty="0" smtClean="0"/>
              <a:t>In operation</a:t>
            </a:r>
          </a:p>
          <a:p>
            <a:r>
              <a:rPr lang="en-US" dirty="0" smtClean="0"/>
              <a:t>Any size project</a:t>
            </a:r>
            <a:endParaRPr lang="en-US" dirty="0"/>
          </a:p>
        </p:txBody>
      </p:sp>
      <p:grpSp>
        <p:nvGrpSpPr>
          <p:cNvPr id="6" name="Group 5"/>
          <p:cNvGrpSpPr/>
          <p:nvPr/>
        </p:nvGrpSpPr>
        <p:grpSpPr>
          <a:xfrm>
            <a:off x="5059732" y="3217178"/>
            <a:ext cx="4123461" cy="3396451"/>
            <a:chOff x="5059732" y="3274330"/>
            <a:chExt cx="4123461" cy="3396451"/>
          </a:xfrm>
        </p:grpSpPr>
        <p:sp>
          <p:nvSpPr>
            <p:cNvPr id="4" name="Rectangle 5"/>
            <p:cNvSpPr txBox="1">
              <a:spLocks noChangeArrowheads="1"/>
            </p:cNvSpPr>
            <p:nvPr/>
          </p:nvSpPr>
          <p:spPr>
            <a:xfrm>
              <a:off x="5059732" y="6257124"/>
              <a:ext cx="4123461" cy="413657"/>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smtClean="0">
                  <a:ln>
                    <a:noFill/>
                  </a:ln>
                  <a:solidFill>
                    <a:schemeClr val="tx1"/>
                  </a:solidFill>
                  <a:effectLst/>
                  <a:uLnTx/>
                  <a:uFillTx/>
                  <a:latin typeface="+mj-lt"/>
                  <a:ea typeface="+mj-ea"/>
                  <a:cs typeface="+mj-cs"/>
                </a:rPr>
                <a:t>Example -  12-inch heads, one signal head per lane, back plates</a:t>
              </a:r>
            </a:p>
          </p:txBody>
        </p:sp>
        <p:pic>
          <p:nvPicPr>
            <p:cNvPr id="5" name="Picture 6"/>
            <p:cNvPicPr>
              <a:picLocks noChangeAspect="1" noChangeArrowheads="1"/>
            </p:cNvPicPr>
            <p:nvPr/>
          </p:nvPicPr>
          <p:blipFill>
            <a:blip r:embed="rId3" cstate="print"/>
            <a:srcRect/>
            <a:stretch>
              <a:fillRect/>
            </a:stretch>
          </p:blipFill>
          <p:spPr>
            <a:xfrm>
              <a:off x="5146766" y="3274330"/>
              <a:ext cx="3971693" cy="3056803"/>
            </a:xfrm>
            <a:prstGeom prst="rect">
              <a:avLst/>
            </a:prstGeom>
            <a:ln>
              <a:solidFill>
                <a:schemeClr val="tx2"/>
              </a:solidFill>
            </a:ln>
          </p:spPr>
        </p:pic>
      </p:grpSp>
      <p:sp>
        <p:nvSpPr>
          <p:cNvPr id="7" name="Slide Number Placeholder 6"/>
          <p:cNvSpPr>
            <a:spLocks noGrp="1"/>
          </p:cNvSpPr>
          <p:nvPr>
            <p:ph type="sldNum" sz="quarter" idx="12"/>
          </p:nvPr>
        </p:nvSpPr>
        <p:spPr/>
        <p:txBody>
          <a:bodyPr/>
          <a:lstStyle/>
          <a:p>
            <a:pPr>
              <a:defRPr/>
            </a:pPr>
            <a:fld id="{02DC12DC-E066-4301-ACE0-61DD2ACB1A44}" type="slidenum">
              <a:rPr lang="en-US" smtClean="0"/>
              <a:pPr>
                <a:defRPr/>
              </a:pPr>
              <a:t>190</a:t>
            </a:fld>
            <a:endParaRPr lang="en-US" dirty="0"/>
          </a:p>
        </p:txBody>
      </p:sp>
      <p:sp>
        <p:nvSpPr>
          <p:cNvPr id="8" name="Footer Placeholder 7"/>
          <p:cNvSpPr>
            <a:spLocks noGrp="1"/>
          </p:cNvSpPr>
          <p:nvPr>
            <p:ph type="ftr" sz="quarter" idx="11"/>
          </p:nvPr>
        </p:nvSpPr>
        <p:spPr/>
        <p:txBody>
          <a:bodyPr/>
          <a:lstStyle/>
          <a:p>
            <a:endParaRPr lang="en-US" dirty="0"/>
          </a:p>
        </p:txBody>
      </p:sp>
      <p:cxnSp>
        <p:nvCxnSpPr>
          <p:cNvPr id="9" name="Straight Connector 8"/>
          <p:cNvCxnSpPr/>
          <p:nvPr/>
        </p:nvCxnSpPr>
        <p:spPr>
          <a:xfrm>
            <a:off x="1075765" y="555812"/>
            <a:ext cx="6096000" cy="56656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cstate="print"/>
          <a:srcRect/>
          <a:stretch>
            <a:fillRect/>
          </a:stretch>
        </p:blipFill>
        <p:spPr bwMode="auto">
          <a:xfrm>
            <a:off x="76200" y="838200"/>
            <a:ext cx="4967287" cy="2163753"/>
          </a:xfrm>
          <a:prstGeom prst="rect">
            <a:avLst/>
          </a:prstGeom>
          <a:noFill/>
          <a:ln w="9525">
            <a:noFill/>
            <a:miter lim="800000"/>
            <a:headEnd/>
            <a:tailEnd/>
          </a:ln>
        </p:spPr>
      </p:pic>
      <p:sp>
        <p:nvSpPr>
          <p:cNvPr id="2" name="Title 1"/>
          <p:cNvSpPr>
            <a:spLocks noGrp="1"/>
          </p:cNvSpPr>
          <p:nvPr>
            <p:ph type="title"/>
          </p:nvPr>
        </p:nvSpPr>
        <p:spPr>
          <a:xfrm>
            <a:off x="457200" y="-38874"/>
            <a:ext cx="8229600" cy="835705"/>
          </a:xfrm>
        </p:spPr>
        <p:txBody>
          <a:bodyPr>
            <a:normAutofit/>
          </a:bodyPr>
          <a:lstStyle/>
          <a:p>
            <a:r>
              <a:rPr lang="en-US" dirty="0" smtClean="0"/>
              <a:t>RSA Example</a:t>
            </a:r>
            <a:endParaRPr lang="en-US" dirty="0"/>
          </a:p>
        </p:txBody>
      </p:sp>
      <p:sp>
        <p:nvSpPr>
          <p:cNvPr id="3" name="Content Placeholder 2"/>
          <p:cNvSpPr>
            <a:spLocks noGrp="1"/>
          </p:cNvSpPr>
          <p:nvPr>
            <p:ph idx="1"/>
          </p:nvPr>
        </p:nvSpPr>
        <p:spPr>
          <a:xfrm>
            <a:off x="666206" y="3226525"/>
            <a:ext cx="4286794" cy="3278777"/>
          </a:xfrm>
        </p:spPr>
        <p:txBody>
          <a:bodyPr>
            <a:normAutofit fontScale="77500" lnSpcReduction="20000"/>
          </a:bodyPr>
          <a:lstStyle/>
          <a:p>
            <a:pPr marL="0" indent="0">
              <a:buNone/>
            </a:pPr>
            <a:r>
              <a:rPr lang="en-US" dirty="0" smtClean="0"/>
              <a:t>Improvements </a:t>
            </a:r>
            <a:r>
              <a:rPr lang="en-US" dirty="0"/>
              <a:t>include: </a:t>
            </a:r>
          </a:p>
          <a:p>
            <a:pPr marL="233363" indent="-233363"/>
            <a:r>
              <a:rPr lang="en-US" sz="2500" dirty="0" smtClean="0"/>
              <a:t>Replacement of left-side ramps with conventional right-side ramps  </a:t>
            </a:r>
          </a:p>
          <a:p>
            <a:pPr marL="233363" indent="-233363"/>
            <a:r>
              <a:rPr lang="en-US" sz="2500" dirty="0" smtClean="0"/>
              <a:t>Lengthening or elimination of existing short weaving sections</a:t>
            </a:r>
          </a:p>
          <a:p>
            <a:pPr marL="233363" indent="-233363"/>
            <a:r>
              <a:rPr lang="en-US" sz="2500" dirty="0" smtClean="0"/>
              <a:t>Increased curve radii on ramps</a:t>
            </a:r>
          </a:p>
          <a:p>
            <a:pPr marL="233363" indent="-233363"/>
            <a:r>
              <a:rPr lang="en-US" sz="2500" dirty="0" smtClean="0"/>
              <a:t>Lane continuity and consistency for through traffic</a:t>
            </a:r>
          </a:p>
          <a:p>
            <a:pPr marL="233363" indent="-233363"/>
            <a:r>
              <a:rPr lang="en-US" sz="2500" dirty="0" smtClean="0"/>
              <a:t>Increased capacity on system ramps</a:t>
            </a:r>
          </a:p>
          <a:p>
            <a:pPr marL="233363" indent="-233363"/>
            <a:r>
              <a:rPr lang="en-US" sz="2500" dirty="0" smtClean="0"/>
              <a:t>Increased barrier height</a:t>
            </a:r>
          </a:p>
          <a:p>
            <a:endParaRPr lang="en-US" dirty="0"/>
          </a:p>
        </p:txBody>
      </p:sp>
      <p:pic>
        <p:nvPicPr>
          <p:cNvPr id="12289" name="Picture 1"/>
          <p:cNvPicPr>
            <a:picLocks noChangeAspect="1" noChangeArrowheads="1"/>
          </p:cNvPicPr>
          <p:nvPr/>
        </p:nvPicPr>
        <p:blipFill>
          <a:blip r:embed="rId4" cstate="print"/>
          <a:srcRect/>
          <a:stretch>
            <a:fillRect/>
          </a:stretch>
        </p:blipFill>
        <p:spPr bwMode="auto">
          <a:xfrm>
            <a:off x="5014913" y="846912"/>
            <a:ext cx="4129087" cy="5507702"/>
          </a:xfrm>
          <a:prstGeom prst="rect">
            <a:avLst/>
          </a:prstGeom>
          <a:noFill/>
          <a:ln w="9525">
            <a:noFill/>
            <a:miter lim="800000"/>
            <a:headEnd/>
            <a:tailEnd/>
          </a:ln>
        </p:spPr>
      </p:pic>
      <p:sp>
        <p:nvSpPr>
          <p:cNvPr id="6" name="Slide Number Placeholder 5"/>
          <p:cNvSpPr>
            <a:spLocks noGrp="1"/>
          </p:cNvSpPr>
          <p:nvPr>
            <p:ph type="sldNum" sz="quarter" idx="12"/>
          </p:nvPr>
        </p:nvSpPr>
        <p:spPr/>
        <p:txBody>
          <a:bodyPr/>
          <a:lstStyle/>
          <a:p>
            <a:pPr>
              <a:defRPr/>
            </a:pPr>
            <a:fld id="{02DC12DC-E066-4301-ACE0-61DD2ACB1A44}" type="slidenum">
              <a:rPr lang="en-US" smtClean="0"/>
              <a:pPr>
                <a:defRPr/>
              </a:pPr>
              <a:t>191</a:t>
            </a:fld>
            <a:endParaRPr lang="en-US" dirty="0"/>
          </a:p>
        </p:txBody>
      </p:sp>
      <p:sp>
        <p:nvSpPr>
          <p:cNvPr id="7" name="Footer Placeholder 6"/>
          <p:cNvSpPr>
            <a:spLocks noGrp="1"/>
          </p:cNvSpPr>
          <p:nvPr>
            <p:ph type="ftr" sz="quarter" idx="11"/>
          </p:nvPr>
        </p:nvSpPr>
        <p:spPr/>
        <p:txBody>
          <a:bodyPr/>
          <a:lstStyle/>
          <a:p>
            <a:endParaRPr lang="en-US" dirty="0"/>
          </a:p>
        </p:txBody>
      </p:sp>
      <p:cxnSp>
        <p:nvCxnSpPr>
          <p:cNvPr id="8" name="Straight Connector 7"/>
          <p:cNvCxnSpPr/>
          <p:nvPr/>
        </p:nvCxnSpPr>
        <p:spPr>
          <a:xfrm>
            <a:off x="1075765" y="555812"/>
            <a:ext cx="6096000" cy="56656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9504"/>
            <a:ext cx="8229600" cy="783458"/>
          </a:xfrm>
        </p:spPr>
        <p:txBody>
          <a:bodyPr>
            <a:normAutofit/>
          </a:bodyPr>
          <a:lstStyle/>
          <a:p>
            <a:r>
              <a:rPr lang="en-US" dirty="0" smtClean="0"/>
              <a:t>TxDOT Programs</a:t>
            </a:r>
            <a:endParaRPr lang="en-US" dirty="0"/>
          </a:p>
        </p:txBody>
      </p:sp>
      <p:sp>
        <p:nvSpPr>
          <p:cNvPr id="3" name="Content Placeholder 2"/>
          <p:cNvSpPr>
            <a:spLocks noGrp="1"/>
          </p:cNvSpPr>
          <p:nvPr>
            <p:ph idx="1"/>
          </p:nvPr>
        </p:nvSpPr>
        <p:spPr>
          <a:xfrm>
            <a:off x="692330" y="896986"/>
            <a:ext cx="8451669" cy="3810000"/>
          </a:xfrm>
        </p:spPr>
        <p:txBody>
          <a:bodyPr>
            <a:normAutofit fontScale="85000" lnSpcReduction="20000"/>
          </a:bodyPr>
          <a:lstStyle/>
          <a:p>
            <a:pPr>
              <a:spcBef>
                <a:spcPts val="1200"/>
              </a:spcBef>
            </a:pPr>
            <a:r>
              <a:rPr lang="en-US" dirty="0" smtClean="0"/>
              <a:t>Highway Safety Improvement Program</a:t>
            </a:r>
          </a:p>
          <a:p>
            <a:pPr lvl="1">
              <a:spcBef>
                <a:spcPts val="1200"/>
              </a:spcBef>
            </a:pPr>
            <a:r>
              <a:rPr lang="en-US" dirty="0" smtClean="0"/>
              <a:t>90% federal, 10% state/local</a:t>
            </a:r>
          </a:p>
          <a:p>
            <a:pPr lvl="1">
              <a:spcBef>
                <a:spcPts val="1200"/>
              </a:spcBef>
            </a:pPr>
            <a:r>
              <a:rPr lang="en-US" dirty="0" smtClean="0"/>
              <a:t>Hazard elimination (non-Interstate)</a:t>
            </a:r>
          </a:p>
          <a:p>
            <a:pPr>
              <a:spcBef>
                <a:spcPts val="1200"/>
              </a:spcBef>
            </a:pPr>
            <a:r>
              <a:rPr lang="en-US" dirty="0" smtClean="0"/>
              <a:t>High Risk Rural Roads</a:t>
            </a:r>
          </a:p>
          <a:p>
            <a:pPr lvl="1">
              <a:spcBef>
                <a:spcPts val="1200"/>
              </a:spcBef>
            </a:pPr>
            <a:r>
              <a:rPr lang="en-US" dirty="0" smtClean="0"/>
              <a:t>Major and minor collectors</a:t>
            </a:r>
          </a:p>
          <a:p>
            <a:pPr lvl="1">
              <a:spcBef>
                <a:spcPts val="1200"/>
              </a:spcBef>
            </a:pPr>
            <a:r>
              <a:rPr lang="en-US" dirty="0" smtClean="0"/>
              <a:t>Fatal/incapacitating injury rate above statewide average</a:t>
            </a:r>
          </a:p>
          <a:p>
            <a:pPr lvl="1">
              <a:spcBef>
                <a:spcPts val="1200"/>
              </a:spcBef>
            </a:pPr>
            <a:r>
              <a:rPr lang="en-US" dirty="0" smtClean="0"/>
              <a:t>Excludes Interstates, bridges, general maintenance</a:t>
            </a:r>
          </a:p>
          <a:p>
            <a:pPr>
              <a:spcBef>
                <a:spcPts val="1200"/>
              </a:spcBef>
            </a:pPr>
            <a:r>
              <a:rPr lang="en-US" dirty="0" smtClean="0"/>
              <a:t>Administered by TxDOT Traffic Operations Division</a:t>
            </a:r>
            <a:endParaRPr lang="en-US" dirty="0"/>
          </a:p>
        </p:txBody>
      </p:sp>
      <p:pic>
        <p:nvPicPr>
          <p:cNvPr id="4" name="Picture 4"/>
          <p:cNvPicPr>
            <a:picLocks noChangeAspect="1" noChangeArrowheads="1"/>
          </p:cNvPicPr>
          <p:nvPr/>
        </p:nvPicPr>
        <p:blipFill>
          <a:blip r:embed="rId3" cstate="print"/>
          <a:srcRect/>
          <a:stretch>
            <a:fillRect/>
          </a:stretch>
        </p:blipFill>
        <p:spPr>
          <a:xfrm>
            <a:off x="1981200" y="4781008"/>
            <a:ext cx="5257800" cy="1790186"/>
          </a:xfrm>
          <a:prstGeom prst="rect">
            <a:avLst/>
          </a:prstGeom>
          <a:noFill/>
        </p:spPr>
      </p:pic>
      <p:sp>
        <p:nvSpPr>
          <p:cNvPr id="5" name="Slide Number Placeholder 4"/>
          <p:cNvSpPr>
            <a:spLocks noGrp="1"/>
          </p:cNvSpPr>
          <p:nvPr>
            <p:ph type="sldNum" sz="quarter" idx="12"/>
          </p:nvPr>
        </p:nvSpPr>
        <p:spPr/>
        <p:txBody>
          <a:bodyPr/>
          <a:lstStyle/>
          <a:p>
            <a:pPr>
              <a:defRPr/>
            </a:pPr>
            <a:fld id="{02DC12DC-E066-4301-ACE0-61DD2ACB1A44}" type="slidenum">
              <a:rPr lang="en-US" smtClean="0"/>
              <a:pPr>
                <a:defRPr/>
              </a:pPr>
              <a:t>192</a:t>
            </a:fld>
            <a:endParaRPr lang="en-US" dirty="0"/>
          </a:p>
        </p:txBody>
      </p:sp>
      <p:sp>
        <p:nvSpPr>
          <p:cNvPr id="6" name="Footer Placeholder 5"/>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1434"/>
            <a:ext cx="8229600" cy="751432"/>
          </a:xfrm>
        </p:spPr>
        <p:txBody>
          <a:bodyPr>
            <a:normAutofit fontScale="90000"/>
          </a:bodyPr>
          <a:lstStyle/>
          <a:p>
            <a:r>
              <a:rPr lang="en-US" dirty="0" smtClean="0"/>
              <a:t>Crash Data</a:t>
            </a:r>
            <a:endParaRPr lang="en-US" dirty="0"/>
          </a:p>
        </p:txBody>
      </p:sp>
      <p:sp>
        <p:nvSpPr>
          <p:cNvPr id="3" name="Content Placeholder 2"/>
          <p:cNvSpPr>
            <a:spLocks noGrp="1"/>
          </p:cNvSpPr>
          <p:nvPr>
            <p:ph idx="1"/>
          </p:nvPr>
        </p:nvSpPr>
        <p:spPr>
          <a:xfrm>
            <a:off x="457200" y="933988"/>
            <a:ext cx="8229600" cy="1939834"/>
          </a:xfrm>
        </p:spPr>
        <p:txBody>
          <a:bodyPr/>
          <a:lstStyle/>
          <a:p>
            <a:r>
              <a:rPr lang="en-US" dirty="0" smtClean="0"/>
              <a:t>Obtain from Traffic Operations Division</a:t>
            </a:r>
          </a:p>
          <a:p>
            <a:r>
              <a:rPr lang="en-US" dirty="0" smtClean="0"/>
              <a:t>Crash Records Information System (CRIS)</a:t>
            </a:r>
          </a:p>
          <a:p>
            <a:r>
              <a:rPr lang="en-US" dirty="0" smtClean="0"/>
              <a:t>Use 3 (or more) years of data</a:t>
            </a:r>
            <a:endParaRPr lang="en-US" dirty="0"/>
          </a:p>
        </p:txBody>
      </p:sp>
      <p:pic>
        <p:nvPicPr>
          <p:cNvPr id="4" name="Picture 9"/>
          <p:cNvPicPr>
            <a:picLocks noChangeAspect="1" noChangeArrowheads="1"/>
          </p:cNvPicPr>
          <p:nvPr/>
        </p:nvPicPr>
        <p:blipFill>
          <a:blip r:embed="rId3" cstate="print"/>
          <a:srcRect b="6166"/>
          <a:stretch>
            <a:fillRect/>
          </a:stretch>
        </p:blipFill>
        <p:spPr bwMode="auto">
          <a:xfrm>
            <a:off x="2264224" y="2693155"/>
            <a:ext cx="4657155" cy="3995028"/>
          </a:xfrm>
          <a:prstGeom prst="rect">
            <a:avLst/>
          </a:prstGeom>
          <a:noFill/>
          <a:ln w="9525">
            <a:solidFill>
              <a:srgbClr val="00B0F0"/>
            </a:solidFill>
            <a:miter lim="800000"/>
            <a:headEnd/>
            <a:tailEnd/>
          </a:ln>
        </p:spPr>
      </p:pic>
      <p:sp>
        <p:nvSpPr>
          <p:cNvPr id="5" name="Slide Number Placeholder 4"/>
          <p:cNvSpPr>
            <a:spLocks noGrp="1"/>
          </p:cNvSpPr>
          <p:nvPr>
            <p:ph type="sldNum" sz="quarter" idx="12"/>
          </p:nvPr>
        </p:nvSpPr>
        <p:spPr/>
        <p:txBody>
          <a:bodyPr/>
          <a:lstStyle/>
          <a:p>
            <a:pPr>
              <a:defRPr/>
            </a:pPr>
            <a:fld id="{02DC12DC-E066-4301-ACE0-61DD2ACB1A44}" type="slidenum">
              <a:rPr lang="en-US" smtClean="0"/>
              <a:pPr>
                <a:defRPr/>
              </a:pPr>
              <a:t>193</a:t>
            </a:fld>
            <a:endParaRPr lang="en-US" dirty="0"/>
          </a:p>
        </p:txBody>
      </p:sp>
      <p:sp>
        <p:nvSpPr>
          <p:cNvPr id="6" name="Footer Placeholder 5"/>
          <p:cNvSpPr>
            <a:spLocks noGrp="1"/>
          </p:cNvSpPr>
          <p:nvPr>
            <p:ph type="ftr" sz="quarter" idx="11"/>
          </p:nvPr>
        </p:nvSpPr>
        <p:spPr/>
        <p:txBody>
          <a:bodyPr/>
          <a:lstStyle/>
          <a:p>
            <a:endParaRPr lang="en-US" dirty="0"/>
          </a:p>
        </p:txBody>
      </p:sp>
      <p:cxnSp>
        <p:nvCxnSpPr>
          <p:cNvPr id="7" name="Straight Connector 6"/>
          <p:cNvCxnSpPr/>
          <p:nvPr/>
        </p:nvCxnSpPr>
        <p:spPr>
          <a:xfrm>
            <a:off x="1075765" y="555812"/>
            <a:ext cx="6096000" cy="566569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441"/>
            <a:ext cx="8229600" cy="874893"/>
          </a:xfrm>
        </p:spPr>
        <p:txBody>
          <a:bodyPr>
            <a:normAutofit/>
          </a:bodyPr>
          <a:lstStyle/>
          <a:p>
            <a:r>
              <a:rPr lang="en-US" dirty="0" smtClean="0"/>
              <a:t>Internet Sources</a:t>
            </a:r>
            <a:endParaRPr lang="en-US" dirty="0"/>
          </a:p>
        </p:txBody>
      </p:sp>
      <p:sp>
        <p:nvSpPr>
          <p:cNvPr id="3" name="Content Placeholder 2"/>
          <p:cNvSpPr>
            <a:spLocks noGrp="1"/>
          </p:cNvSpPr>
          <p:nvPr>
            <p:ph idx="1"/>
          </p:nvPr>
        </p:nvSpPr>
        <p:spPr>
          <a:xfrm>
            <a:off x="836022" y="838200"/>
            <a:ext cx="8138161" cy="5486400"/>
          </a:xfrm>
        </p:spPr>
        <p:txBody>
          <a:bodyPr>
            <a:normAutofit lnSpcReduction="10000"/>
          </a:bodyPr>
          <a:lstStyle/>
          <a:p>
            <a:pPr marL="514350" indent="-514350">
              <a:buFont typeface="+mj-lt"/>
              <a:buAutoNum type="arabicPeriod"/>
            </a:pPr>
            <a:r>
              <a:rPr lang="en-US" dirty="0" smtClean="0">
                <a:hlinkClick r:id="rId3"/>
              </a:rPr>
              <a:t>http://www.safety.fhwa.dot.gov</a:t>
            </a:r>
            <a:endParaRPr lang="en-US" dirty="0" smtClean="0"/>
          </a:p>
          <a:p>
            <a:pPr marL="514350" indent="-514350">
              <a:buFont typeface="+mj-lt"/>
              <a:buAutoNum type="arabicPeriod"/>
            </a:pPr>
            <a:r>
              <a:rPr lang="en-US" dirty="0" smtClean="0">
                <a:hlinkClick r:id="rId4"/>
              </a:rPr>
              <a:t>http://www.ite.org/safety/default.asp</a:t>
            </a:r>
          </a:p>
          <a:p>
            <a:pPr marL="514350" indent="-514350">
              <a:buFont typeface="+mj-lt"/>
              <a:buAutoNum type="arabicPeriod"/>
            </a:pPr>
            <a:r>
              <a:rPr lang="en-US" dirty="0" smtClean="0">
                <a:hlinkClick r:id="rId4"/>
              </a:rPr>
              <a:t>http://www.nhtsa.dot.gov</a:t>
            </a:r>
            <a:endParaRPr lang="en-US" dirty="0" smtClean="0"/>
          </a:p>
          <a:p>
            <a:pPr marL="514350" indent="-514350">
              <a:buFont typeface="+mj-lt"/>
              <a:buAutoNum type="arabicPeriod"/>
            </a:pPr>
            <a:r>
              <a:rPr lang="en-US" dirty="0" smtClean="0">
                <a:hlinkClick r:id="rId5"/>
              </a:rPr>
              <a:t>http://www.fars.nhtsa.dot.gov</a:t>
            </a:r>
            <a:endParaRPr lang="en-US" dirty="0" smtClean="0"/>
          </a:p>
          <a:p>
            <a:pPr marL="514350" indent="-514350">
              <a:buFont typeface="+mj-lt"/>
              <a:buAutoNum type="arabicPeriod"/>
            </a:pPr>
            <a:r>
              <a:rPr lang="en-US" dirty="0" smtClean="0">
                <a:hlinkClick r:id="rId6"/>
              </a:rPr>
              <a:t>http://www.transportation.org</a:t>
            </a:r>
            <a:endParaRPr lang="en-US" dirty="0" smtClean="0"/>
          </a:p>
          <a:p>
            <a:pPr marL="514350" indent="-514350">
              <a:buFont typeface="+mj-lt"/>
              <a:buAutoNum type="arabicPeriod"/>
            </a:pPr>
            <a:r>
              <a:rPr lang="en-US" dirty="0" smtClean="0">
                <a:hlinkClick r:id="rId7"/>
              </a:rPr>
              <a:t>http://www.atssa.com</a:t>
            </a:r>
            <a:endParaRPr lang="en-US" dirty="0" smtClean="0"/>
          </a:p>
          <a:p>
            <a:pPr marL="514350" indent="-514350">
              <a:buFont typeface="+mj-lt"/>
              <a:buAutoNum type="arabicPeriod"/>
            </a:pPr>
            <a:r>
              <a:rPr lang="en-US" dirty="0" smtClean="0">
                <a:hlinkClick r:id="rId8"/>
              </a:rPr>
              <a:t>http://www.ihsdm.org</a:t>
            </a:r>
            <a:endParaRPr lang="en-US" dirty="0" smtClean="0"/>
          </a:p>
          <a:p>
            <a:pPr marL="514350" indent="-514350">
              <a:buFont typeface="+mj-lt"/>
              <a:buAutoNum type="arabicPeriod"/>
            </a:pPr>
            <a:r>
              <a:rPr lang="en-US" dirty="0" smtClean="0">
                <a:hlinkClick r:id="rId9"/>
              </a:rPr>
              <a:t>http://safety.fhwa.dot.gov/rsa/guidelines/</a:t>
            </a:r>
            <a:r>
              <a:rPr lang="en-US" dirty="0" smtClean="0"/>
              <a:t> </a:t>
            </a:r>
          </a:p>
          <a:p>
            <a:pPr marL="514350" indent="-514350">
              <a:buFont typeface="+mj-lt"/>
              <a:buAutoNum type="arabicPeriod"/>
            </a:pPr>
            <a:r>
              <a:rPr lang="en-US" dirty="0" smtClean="0">
                <a:hlinkClick r:id="rId10"/>
              </a:rPr>
              <a:t>http://www.safetyanalyst.org</a:t>
            </a:r>
            <a:endParaRPr lang="en-US" dirty="0" smtClean="0"/>
          </a:p>
          <a:p>
            <a:pPr marL="514350" indent="-514350">
              <a:buFont typeface="+mj-lt"/>
              <a:buAutoNum type="arabicPeriod"/>
            </a:pPr>
            <a:r>
              <a:rPr lang="en-US" dirty="0" smtClean="0">
                <a:hlinkClick r:id="rId11"/>
              </a:rPr>
              <a:t>http://www.highwaysafetymanual.org</a:t>
            </a:r>
            <a:endParaRPr lang="en-US" dirty="0" smtClean="0"/>
          </a:p>
        </p:txBody>
      </p:sp>
      <p:sp>
        <p:nvSpPr>
          <p:cNvPr id="4" name="Slide Number Placeholder 3"/>
          <p:cNvSpPr>
            <a:spLocks noGrp="1"/>
          </p:cNvSpPr>
          <p:nvPr>
            <p:ph type="sldNum" sz="quarter" idx="12"/>
          </p:nvPr>
        </p:nvSpPr>
        <p:spPr/>
        <p:txBody>
          <a:bodyPr/>
          <a:lstStyle/>
          <a:p>
            <a:pPr>
              <a:defRPr/>
            </a:pPr>
            <a:fld id="{02DC12DC-E066-4301-ACE0-61DD2ACB1A44}" type="slidenum">
              <a:rPr lang="en-US" smtClean="0"/>
              <a:pPr>
                <a:defRPr/>
              </a:pPr>
              <a:t>194</a:t>
            </a:fld>
            <a:endParaRPr lang="en-US" dirty="0"/>
          </a:p>
        </p:txBody>
      </p:sp>
      <p:sp>
        <p:nvSpPr>
          <p:cNvPr id="5" name="Footer Placeholder 4"/>
          <p:cNvSpPr>
            <a:spLocks noGrp="1"/>
          </p:cNvSpPr>
          <p:nvPr>
            <p:ph type="ftr" sz="quarter" idx="11"/>
          </p:nvPr>
        </p:nvSpPr>
        <p:spPr/>
        <p:txBody>
          <a:bodyPr/>
          <a:lstStyle/>
          <a:p>
            <a:endParaRPr lang="en-US" dirty="0"/>
          </a:p>
        </p:txBody>
      </p:sp>
    </p:spTree>
  </p:cSld>
  <p:clrMapOvr>
    <a:masterClrMapping/>
  </p:clrMapOvr>
  <p:transition>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9" y="1225736"/>
            <a:ext cx="7620000" cy="533400"/>
          </a:xfrm>
        </p:spPr>
        <p:txBody>
          <a:bodyPr>
            <a:normAutofit fontScale="90000"/>
          </a:bodyPr>
          <a:lstStyle/>
          <a:p>
            <a:r>
              <a:rPr lang="en-US" dirty="0" smtClean="0"/>
              <a:t>Preserving and Recapturing Safety Functionality</a:t>
            </a:r>
            <a:endParaRPr lang="en-US" dirty="0"/>
          </a:p>
        </p:txBody>
      </p:sp>
      <p:sp>
        <p:nvSpPr>
          <p:cNvPr id="3" name="Content Placeholder 2"/>
          <p:cNvSpPr>
            <a:spLocks noGrp="1"/>
          </p:cNvSpPr>
          <p:nvPr>
            <p:ph idx="1"/>
          </p:nvPr>
        </p:nvSpPr>
        <p:spPr>
          <a:xfrm>
            <a:off x="0" y="2549268"/>
            <a:ext cx="9144000" cy="838200"/>
          </a:xfrm>
        </p:spPr>
        <p:txBody>
          <a:bodyPr>
            <a:normAutofit/>
          </a:bodyPr>
          <a:lstStyle/>
          <a:p>
            <a:pPr algn="ctr">
              <a:buNone/>
            </a:pPr>
            <a:r>
              <a:rPr lang="en-US" sz="4800" b="1" dirty="0" smtClean="0">
                <a:solidFill>
                  <a:srgbClr val="00B0F0"/>
                </a:solidFill>
                <a:effectLst>
                  <a:outerShdw blurRad="38100" dist="38100" dir="2700000" algn="tl">
                    <a:srgbClr val="000000">
                      <a:alpha val="43137"/>
                    </a:srgbClr>
                  </a:outerShdw>
                </a:effectLst>
              </a:rPr>
              <a:t>Questions?</a:t>
            </a:r>
          </a:p>
          <a:p>
            <a:pPr algn="ctr">
              <a:buNone/>
            </a:pPr>
            <a:endParaRPr lang="en-US" sz="4800" b="1" dirty="0">
              <a:solidFill>
                <a:srgbClr val="00B0F0"/>
              </a:solidFill>
              <a:effectLst>
                <a:outerShdw blurRad="38100" dist="38100" dir="2700000" algn="tl">
                  <a:srgbClr val="000000">
                    <a:alpha val="43137"/>
                  </a:srgbClr>
                </a:outerShdw>
              </a:effectLst>
            </a:endParaRPr>
          </a:p>
          <a:p>
            <a:pPr algn="ctr">
              <a:buNone/>
            </a:pPr>
            <a:endParaRPr lang="en-US" sz="4800" b="1" dirty="0">
              <a:solidFill>
                <a:srgbClr val="00B0F0"/>
              </a:solidFill>
              <a:effectLst>
                <a:outerShdw blurRad="38100" dist="38100" dir="2700000" algn="tl">
                  <a:srgbClr val="000000">
                    <a:alpha val="43137"/>
                  </a:srgbClr>
                </a:outerShdw>
              </a:effectLst>
            </a:endParaRPr>
          </a:p>
        </p:txBody>
      </p:sp>
      <p:sp>
        <p:nvSpPr>
          <p:cNvPr id="4" name="Slide Number Placeholder 3"/>
          <p:cNvSpPr>
            <a:spLocks noGrp="1"/>
          </p:cNvSpPr>
          <p:nvPr>
            <p:ph type="sldNum" sz="quarter" idx="12"/>
          </p:nvPr>
        </p:nvSpPr>
        <p:spPr/>
        <p:txBody>
          <a:bodyPr/>
          <a:lstStyle/>
          <a:p>
            <a:pPr>
              <a:defRPr/>
            </a:pPr>
            <a:fld id="{02DC12DC-E066-4301-ACE0-61DD2ACB1A44}" type="slidenum">
              <a:rPr lang="en-US" smtClean="0"/>
              <a:pPr>
                <a:defRPr/>
              </a:pPr>
              <a:t>195</a:t>
            </a:fld>
            <a:endParaRPr lang="en-US" dirty="0"/>
          </a:p>
        </p:txBody>
      </p:sp>
      <p:sp>
        <p:nvSpPr>
          <p:cNvPr id="5" name="Footer Placeholder 4"/>
          <p:cNvSpPr>
            <a:spLocks noGrp="1"/>
          </p:cNvSpPr>
          <p:nvPr>
            <p:ph type="ftr" sz="quarter" idx="11"/>
          </p:nvPr>
        </p:nvSpPr>
        <p:spPr/>
        <p:txBody>
          <a:bodyPr/>
          <a:lstStyle/>
          <a:p>
            <a:endParaRPr lang="en-US" dirty="0"/>
          </a:p>
        </p:txBody>
      </p:sp>
      <p:pic>
        <p:nvPicPr>
          <p:cNvPr id="6" name="Picture 9" descr="MCj03710760000[1]"/>
          <p:cNvPicPr>
            <a:picLocks noChangeAspect="1" noChangeArrowheads="1"/>
          </p:cNvPicPr>
          <p:nvPr/>
        </p:nvPicPr>
        <p:blipFill>
          <a:blip r:embed="rId3" cstate="print"/>
          <a:srcRect/>
          <a:stretch>
            <a:fillRect/>
          </a:stretch>
        </p:blipFill>
        <p:spPr bwMode="auto">
          <a:xfrm>
            <a:off x="3705662" y="3656361"/>
            <a:ext cx="1409700" cy="1874838"/>
          </a:xfrm>
          <a:prstGeom prst="rect">
            <a:avLst/>
          </a:prstGeom>
          <a:noFill/>
          <a:ln w="9525">
            <a:noFill/>
            <a:miter lim="800000"/>
            <a:headEnd/>
            <a:tailEnd/>
          </a:ln>
        </p:spPr>
      </p:pic>
    </p:spTree>
  </p:cSld>
  <p:clrMapOvr>
    <a:masterClrMapping/>
  </p:clrMapOvr>
  <p:transition>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Participant Feedback on Workshop</a:t>
            </a:r>
            <a:endParaRPr lang="en-US" dirty="0"/>
          </a:p>
        </p:txBody>
      </p:sp>
      <p:sp>
        <p:nvSpPr>
          <p:cNvPr id="3" name="Content Placeholder 2"/>
          <p:cNvSpPr>
            <a:spLocks noGrp="1"/>
          </p:cNvSpPr>
          <p:nvPr>
            <p:ph idx="1"/>
          </p:nvPr>
        </p:nvSpPr>
        <p:spPr>
          <a:xfrm>
            <a:off x="653142" y="1600200"/>
            <a:ext cx="8033657" cy="4525963"/>
          </a:xfrm>
        </p:spPr>
        <p:txBody>
          <a:bodyPr>
            <a:normAutofit/>
          </a:bodyPr>
          <a:lstStyle/>
          <a:p>
            <a:pPr>
              <a:spcBef>
                <a:spcPts val="1200"/>
              </a:spcBef>
            </a:pPr>
            <a:r>
              <a:rPr lang="en-US" sz="2800" dirty="0" smtClean="0"/>
              <a:t>How can we improve this workshop?</a:t>
            </a:r>
          </a:p>
          <a:p>
            <a:pPr lvl="1">
              <a:spcBef>
                <a:spcPts val="1200"/>
              </a:spcBef>
            </a:pPr>
            <a:r>
              <a:rPr lang="en-US" sz="2400" dirty="0" smtClean="0"/>
              <a:t>Content?</a:t>
            </a:r>
          </a:p>
          <a:p>
            <a:pPr lvl="1">
              <a:spcBef>
                <a:spcPts val="1200"/>
              </a:spcBef>
            </a:pPr>
            <a:r>
              <a:rPr lang="en-US" sz="2400" dirty="0" smtClean="0"/>
              <a:t>Organization?</a:t>
            </a:r>
          </a:p>
          <a:p>
            <a:pPr lvl="1">
              <a:spcBef>
                <a:spcPts val="1200"/>
              </a:spcBef>
            </a:pPr>
            <a:r>
              <a:rPr lang="en-US" sz="2400" dirty="0" smtClean="0"/>
              <a:t>Time on each topic?</a:t>
            </a:r>
          </a:p>
          <a:p>
            <a:pPr lvl="1">
              <a:spcBef>
                <a:spcPts val="1200"/>
              </a:spcBef>
            </a:pPr>
            <a:r>
              <a:rPr lang="en-US" sz="2400" dirty="0" smtClean="0"/>
              <a:t>Instructor delivery?</a:t>
            </a:r>
          </a:p>
          <a:p>
            <a:pPr lvl="1">
              <a:spcBef>
                <a:spcPts val="1200"/>
              </a:spcBef>
            </a:pPr>
            <a:r>
              <a:rPr lang="en-US" sz="2400" dirty="0" smtClean="0"/>
              <a:t>Other?</a:t>
            </a:r>
          </a:p>
          <a:p>
            <a:pPr>
              <a:spcBef>
                <a:spcPts val="1200"/>
              </a:spcBef>
            </a:pPr>
            <a:r>
              <a:rPr lang="en-US" sz="2800" dirty="0" smtClean="0"/>
              <a:t>Please complete evaluation form</a:t>
            </a:r>
          </a:p>
          <a:p>
            <a:pPr>
              <a:spcBef>
                <a:spcPts val="1200"/>
              </a:spcBef>
            </a:pPr>
            <a:endParaRPr lang="en-US" sz="2800" dirty="0" smtClean="0"/>
          </a:p>
          <a:p>
            <a:pPr>
              <a:spcBef>
                <a:spcPts val="1200"/>
              </a:spcBef>
            </a:pPr>
            <a:endParaRPr lang="en-US" sz="2800"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a:defRPr/>
            </a:pPr>
            <a:fld id="{02DC12DC-E066-4301-ACE0-61DD2ACB1A44}" type="slidenum">
              <a:rPr lang="en-US" smtClean="0"/>
              <a:pPr>
                <a:defRPr/>
              </a:pPr>
              <a:t>196</a:t>
            </a:fld>
            <a:endParaRPr lang="en-US" dirty="0"/>
          </a:p>
        </p:txBody>
      </p:sp>
      <p:grpSp>
        <p:nvGrpSpPr>
          <p:cNvPr id="6" name="Group 11"/>
          <p:cNvGrpSpPr>
            <a:grpSpLocks/>
          </p:cNvGrpSpPr>
          <p:nvPr/>
        </p:nvGrpSpPr>
        <p:grpSpPr bwMode="auto">
          <a:xfrm>
            <a:off x="5982974" y="2206898"/>
            <a:ext cx="2965450" cy="3644900"/>
            <a:chOff x="1566" y="1488"/>
            <a:chExt cx="1868" cy="2296"/>
          </a:xfrm>
        </p:grpSpPr>
        <p:pic>
          <p:nvPicPr>
            <p:cNvPr id="7" name="Picture 9" descr="feedback70622"/>
            <p:cNvPicPr>
              <a:picLocks noChangeAspect="1" noChangeArrowheads="1"/>
            </p:cNvPicPr>
            <p:nvPr/>
          </p:nvPicPr>
          <p:blipFill>
            <a:blip r:embed="rId3" cstate="print"/>
            <a:srcRect l="9931" t="13294" r="12329" b="4231"/>
            <a:stretch>
              <a:fillRect/>
            </a:stretch>
          </p:blipFill>
          <p:spPr bwMode="auto">
            <a:xfrm>
              <a:off x="1566" y="1488"/>
              <a:ext cx="1868" cy="2296"/>
            </a:xfrm>
            <a:prstGeom prst="rect">
              <a:avLst/>
            </a:prstGeom>
            <a:noFill/>
            <a:ln w="12700">
              <a:solidFill>
                <a:srgbClr val="000000"/>
              </a:solidFill>
              <a:miter lim="800000"/>
              <a:headEnd/>
              <a:tailEnd/>
            </a:ln>
          </p:spPr>
        </p:pic>
        <p:sp>
          <p:nvSpPr>
            <p:cNvPr id="8" name="Text Box 10"/>
            <p:cNvSpPr txBox="1">
              <a:spLocks noChangeArrowheads="1"/>
            </p:cNvSpPr>
            <p:nvPr/>
          </p:nvSpPr>
          <p:spPr bwMode="auto">
            <a:xfrm>
              <a:off x="2076" y="2525"/>
              <a:ext cx="585" cy="288"/>
            </a:xfrm>
            <a:prstGeom prst="rect">
              <a:avLst/>
            </a:prstGeom>
            <a:solidFill>
              <a:schemeClr val="tx1"/>
            </a:solidFill>
            <a:ln w="28575" algn="ctr">
              <a:noFill/>
              <a:miter lim="800000"/>
              <a:headEnd/>
              <a:tailEnd/>
            </a:ln>
          </p:spPr>
          <p:txBody>
            <a:bodyPr>
              <a:spAutoFit/>
            </a:bodyPr>
            <a:lstStyle/>
            <a:p>
              <a:r>
                <a:rPr lang="en-US" sz="2400" b="1" i="1" dirty="0">
                  <a:solidFill>
                    <a:schemeClr val="bg1"/>
                  </a:solidFill>
                </a:rPr>
                <a:t>Give</a:t>
              </a:r>
            </a:p>
          </p:txBody>
        </p:sp>
      </p:grpSp>
    </p:spTree>
  </p:cSld>
  <p:clrMapOvr>
    <a:masterClrMapping/>
  </p:clrMapOvr>
  <p:transition>
    <p:fade/>
  </p:transition>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6E49507D6DD174DAD2B7F0837FD65DE" ma:contentTypeVersion="1" ma:contentTypeDescription="Create a new document." ma:contentTypeScope="" ma:versionID="2f1cda5aca2c38bf3523af81add8069b">
  <xsd:schema xmlns:xsd="http://www.w3.org/2001/XMLSchema" xmlns:p="http://schemas.microsoft.com/office/2006/metadata/properties" targetNamespace="http://schemas.microsoft.com/office/2006/metadata/properties" ma:root="true" ma:fieldsID="6369d2b7ea520813075374a2fe4868e6">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F809FFE-A41F-4F92-9A60-70516E5F66C6}">
  <ds:schemaRefs>
    <ds:schemaRef ds:uri="http://schemas.microsoft.com/office/2006/documentManagement/types"/>
    <ds:schemaRef ds:uri="http://purl.org/dc/elements/1.1/"/>
    <ds:schemaRef ds:uri="http://purl.org/dc/terms/"/>
    <ds:schemaRef ds:uri="http://purl.org/dc/dcmitype/"/>
    <ds:schemaRef ds:uri="http://www.w3.org/XML/1998/namespace"/>
    <ds:schemaRef ds:uri="http://schemas.microsoft.com/office/2006/metadata/properties"/>
    <ds:schemaRef ds:uri="http://schemas.openxmlformats.org/package/2006/metadata/core-properties"/>
  </ds:schemaRefs>
</ds:datastoreItem>
</file>

<file path=customXml/itemProps2.xml><?xml version="1.0" encoding="utf-8"?>
<ds:datastoreItem xmlns:ds="http://schemas.openxmlformats.org/officeDocument/2006/customXml" ds:itemID="{3A6FD30D-E284-4984-9116-8A650E741EA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3.xml><?xml version="1.0" encoding="utf-8"?>
<ds:datastoreItem xmlns:ds="http://schemas.openxmlformats.org/officeDocument/2006/customXml" ds:itemID="{62DDA8A2-9E2E-4C51-B78D-87FACA63113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44703</TotalTime>
  <Words>12100</Words>
  <Application>Microsoft Office PowerPoint</Application>
  <PresentationFormat>On-screen Show (4:3)</PresentationFormat>
  <Paragraphs>1416</Paragraphs>
  <Slides>101</Slides>
  <Notes>101</Notes>
  <HiddenSlides>0</HiddenSlides>
  <MMClips>1</MMClips>
  <ScaleCrop>false</ScaleCrop>
  <HeadingPairs>
    <vt:vector size="4" baseType="variant">
      <vt:variant>
        <vt:lpstr>Theme</vt:lpstr>
      </vt:variant>
      <vt:variant>
        <vt:i4>1</vt:i4>
      </vt:variant>
      <vt:variant>
        <vt:lpstr>Slide Titles</vt:lpstr>
      </vt:variant>
      <vt:variant>
        <vt:i4>101</vt:i4>
      </vt:variant>
    </vt:vector>
  </HeadingPairs>
  <TitlesOfParts>
    <vt:vector size="102" baseType="lpstr">
      <vt:lpstr>Office Theme</vt:lpstr>
      <vt:lpstr>Slide 98</vt:lpstr>
      <vt:lpstr>Developing Your Operational Functionality Program</vt:lpstr>
      <vt:lpstr>Sample Operations Concepts</vt:lpstr>
      <vt:lpstr>Examples</vt:lpstr>
      <vt:lpstr>Examples</vt:lpstr>
      <vt:lpstr>Examples</vt:lpstr>
      <vt:lpstr>Examples</vt:lpstr>
      <vt:lpstr>Examples</vt:lpstr>
      <vt:lpstr>Examples</vt:lpstr>
      <vt:lpstr>Examples</vt:lpstr>
      <vt:lpstr>Examples</vt:lpstr>
      <vt:lpstr>Examples</vt:lpstr>
      <vt:lpstr>Examples</vt:lpstr>
      <vt:lpstr>Examples</vt:lpstr>
      <vt:lpstr>Examples</vt:lpstr>
      <vt:lpstr>Examples</vt:lpstr>
      <vt:lpstr>Examples</vt:lpstr>
      <vt:lpstr>Examples</vt:lpstr>
      <vt:lpstr>Examples</vt:lpstr>
      <vt:lpstr>Examples</vt:lpstr>
      <vt:lpstr>Examples</vt:lpstr>
      <vt:lpstr>Internet Sources</vt:lpstr>
      <vt:lpstr>Preserving and Recapturing Operational Functionality</vt:lpstr>
      <vt:lpstr>Slide 121</vt:lpstr>
      <vt:lpstr>Develop A Functionality Preservation Strategy</vt:lpstr>
      <vt:lpstr>Develop A Functionality Preservation Strategy</vt:lpstr>
      <vt:lpstr>Develop A Functionality Preservation Strategy</vt:lpstr>
      <vt:lpstr>Develop A Functionality Preservation Strategy</vt:lpstr>
      <vt:lpstr>Develop A Functionality Preservation Strategy</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Safety Functionality Cycle</vt:lpstr>
      <vt:lpstr>Keeping Up with Safety Changes</vt:lpstr>
      <vt:lpstr>Safety Performance Measures</vt:lpstr>
      <vt:lpstr>Data Sources for Performance Measures</vt:lpstr>
      <vt:lpstr>Causes of Safety Deterioration</vt:lpstr>
      <vt:lpstr>Causes of Safety Deterioration</vt:lpstr>
      <vt:lpstr>Causes of Safety Deterioration</vt:lpstr>
      <vt:lpstr>Factors Related to Safety Deterioration</vt:lpstr>
      <vt:lpstr>Countermeasures </vt:lpstr>
      <vt:lpstr>Countermeasures Example –  Rural Run-Off-Road</vt:lpstr>
      <vt:lpstr>Countermeasures Example – Rural Roadside Safety</vt:lpstr>
      <vt:lpstr>Countermeasures – Geometrics Examples</vt:lpstr>
      <vt:lpstr>Tools, Sources</vt:lpstr>
      <vt:lpstr>Assessing Safety in Design</vt:lpstr>
      <vt:lpstr>Road Safety Audit (RSA)</vt:lpstr>
      <vt:lpstr>RSA Benefits</vt:lpstr>
      <vt:lpstr>RSA Checklist (partial)</vt:lpstr>
      <vt:lpstr>RSA Finding Examples</vt:lpstr>
      <vt:lpstr>RSA Applicability </vt:lpstr>
      <vt:lpstr>RSA Example</vt:lpstr>
      <vt:lpstr>TxDOT Programs</vt:lpstr>
      <vt:lpstr>Crash Data</vt:lpstr>
      <vt:lpstr>Internet Sources</vt:lpstr>
      <vt:lpstr>Preserving and Recapturing Safety Functionality</vt:lpstr>
      <vt:lpstr>Participant Feedback on Workshop</vt:lpstr>
      <vt:lpstr>Preserving and Enhancing the Functionality of Highways in Texas</vt:lpstr>
      <vt:lpstr>Questions Later?</vt:lpstr>
    </vt:vector>
  </TitlesOfParts>
  <Company>TTI</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Slide</dc:title>
  <dc:creator>cataloged by sean varner</dc:creator>
  <cp:lastModifiedBy>ntl</cp:lastModifiedBy>
  <cp:revision>1274</cp:revision>
  <dcterms:created xsi:type="dcterms:W3CDTF">2002-01-04T15:18:40Z</dcterms:created>
  <dcterms:modified xsi:type="dcterms:W3CDTF">2010-10-13T15:26:49Z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0x01010016E49507D6DD174DAD2B7F0837FD65DE</vt:lpwstr>
  </property>
</Properties>
</file>